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81" r:id="rId5"/>
    <p:sldId id="283" r:id="rId6"/>
    <p:sldId id="263" r:id="rId7"/>
    <p:sldId id="282" r:id="rId8"/>
    <p:sldId id="284" r:id="rId9"/>
    <p:sldId id="259" r:id="rId10"/>
    <p:sldId id="285" r:id="rId11"/>
    <p:sldId id="286" r:id="rId12"/>
    <p:sldId id="270" r:id="rId13"/>
    <p:sldId id="271" r:id="rId14"/>
    <p:sldId id="272" r:id="rId15"/>
    <p:sldId id="273" r:id="rId16"/>
    <p:sldId id="274" r:id="rId17"/>
    <p:sldId id="260" r:id="rId18"/>
    <p:sldId id="275" r:id="rId19"/>
    <p:sldId id="276" r:id="rId20"/>
    <p:sldId id="261" r:id="rId21"/>
    <p:sldId id="277" r:id="rId22"/>
    <p:sldId id="278" r:id="rId23"/>
    <p:sldId id="279" r:id="rId24"/>
    <p:sldId id="280"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3A3A"/>
    <a:srgbClr val="1E2410"/>
    <a:srgbClr val="002157"/>
    <a:srgbClr val="FFFFFF"/>
    <a:srgbClr val="001E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18" autoAdjust="0"/>
    <p:restoredTop sz="94660"/>
  </p:normalViewPr>
  <p:slideViewPr>
    <p:cSldViewPr snapToGrid="0">
      <p:cViewPr varScale="1">
        <p:scale>
          <a:sx n="87" d="100"/>
          <a:sy n="87" d="100"/>
        </p:scale>
        <p:origin x="-19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系列 1</c:v>
                </c:pt>
              </c:strCache>
            </c:strRef>
          </c:tx>
          <c:spPr>
            <a:ln w="38022" cap="rnd">
              <a:solidFill>
                <a:schemeClr val="bg2">
                  <a:lumMod val="25000"/>
                </a:schemeClr>
              </a:solidFill>
              <a:round/>
            </a:ln>
            <a:effectLst/>
          </c:spPr>
          <c:marker>
            <c:symbol val="circle"/>
            <c:size val="4"/>
            <c:spPr>
              <a:solidFill>
                <a:schemeClr val="bg2">
                  <a:lumMod val="25000"/>
                </a:schemeClr>
              </a:solidFill>
              <a:ln w="9506">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A818-4F63-8DB5-FDF334FA08DC}"/>
            </c:ext>
          </c:extLst>
        </c:ser>
        <c:ser>
          <c:idx val="1"/>
          <c:order val="1"/>
          <c:tx>
            <c:strRef>
              <c:f>Sheet1!$C$1</c:f>
              <c:strCache>
                <c:ptCount val="1"/>
                <c:pt idx="0">
                  <c:v>系列 2</c:v>
                </c:pt>
              </c:strCache>
            </c:strRef>
          </c:tx>
          <c:spPr>
            <a:ln w="38022" cap="rnd">
              <a:solidFill>
                <a:schemeClr val="bg1"/>
              </a:solidFill>
              <a:round/>
            </a:ln>
            <a:effectLst/>
          </c:spPr>
          <c:marker>
            <c:symbol val="circle"/>
            <c:size val="4"/>
            <c:spPr>
              <a:solidFill>
                <a:srgbClr val="D11D26"/>
              </a:solidFill>
              <a:ln w="9506">
                <a:solidFill>
                  <a:schemeClr val="bg1"/>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A818-4F63-8DB5-FDF334FA08DC}"/>
            </c:ext>
          </c:extLst>
        </c:ser>
        <c:ser>
          <c:idx val="2"/>
          <c:order val="2"/>
          <c:tx>
            <c:strRef>
              <c:f>Sheet1!$D$1</c:f>
              <c:strCache>
                <c:ptCount val="1"/>
                <c:pt idx="0">
                  <c:v>系列 3</c:v>
                </c:pt>
              </c:strCache>
            </c:strRef>
          </c:tx>
          <c:spPr>
            <a:ln w="38022" cap="rnd">
              <a:solidFill>
                <a:schemeClr val="bg1"/>
              </a:solidFill>
              <a:round/>
            </a:ln>
            <a:effectLst/>
          </c:spPr>
          <c:marker>
            <c:symbol val="circle"/>
            <c:size val="4"/>
            <c:spPr>
              <a:solidFill>
                <a:srgbClr val="E4464E"/>
              </a:solidFill>
              <a:ln w="9506">
                <a:solidFill>
                  <a:schemeClr val="bg1"/>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A818-4F63-8DB5-FDF334FA08DC}"/>
            </c:ext>
          </c:extLst>
        </c:ser>
        <c:dLbls>
          <c:showLegendKey val="0"/>
          <c:showVal val="0"/>
          <c:showCatName val="0"/>
          <c:showSerName val="0"/>
          <c:showPercent val="0"/>
          <c:showBubbleSize val="0"/>
        </c:dLbls>
        <c:marker val="1"/>
        <c:smooth val="0"/>
        <c:axId val="259257472"/>
        <c:axId val="259259392"/>
      </c:lineChart>
      <c:catAx>
        <c:axId val="259257472"/>
        <c:scaling>
          <c:orientation val="minMax"/>
        </c:scaling>
        <c:delete val="0"/>
        <c:axPos val="b"/>
        <c:numFmt formatCode="General" sourceLinked="1"/>
        <c:majorTickMark val="none"/>
        <c:minorTickMark val="none"/>
        <c:tickLblPos val="nextTo"/>
        <c:spPr>
          <a:noFill/>
          <a:ln w="9506" cap="flat" cmpd="sng" algn="ctr">
            <a:solidFill>
              <a:schemeClr val="tx1">
                <a:lumMod val="15000"/>
                <a:lumOff val="85000"/>
              </a:schemeClr>
            </a:solidFill>
            <a:round/>
          </a:ln>
          <a:effectLst/>
        </c:spPr>
        <c:txPr>
          <a:bodyPr rot="-60000000" spcFirstLastPara="1" vertOverflow="ellipsis" vert="horz" wrap="square" anchor="ctr" anchorCtr="1"/>
          <a:lstStyle/>
          <a:p>
            <a:pPr>
              <a:defRPr sz="1195" b="0" i="0" u="none" strike="noStrike" kern="1200" baseline="0">
                <a:solidFill>
                  <a:schemeClr val="bg1"/>
                </a:solidFill>
                <a:latin typeface="微软雅黑" panose="020B0503020204020204" pitchFamily="34" charset="-122"/>
                <a:ea typeface="微软雅黑" panose="020B0503020204020204" pitchFamily="34" charset="-122"/>
                <a:cs typeface="Arial" panose="020B0604020202020204" pitchFamily="34" charset="0"/>
              </a:defRPr>
            </a:pPr>
            <a:endParaRPr lang="zh-CN"/>
          </a:p>
        </c:txPr>
        <c:crossAx val="259259392"/>
        <c:crosses val="autoZero"/>
        <c:auto val="1"/>
        <c:lblAlgn val="ctr"/>
        <c:lblOffset val="100"/>
        <c:noMultiLvlLbl val="0"/>
      </c:catAx>
      <c:valAx>
        <c:axId val="2592593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59257472"/>
        <c:crosses val="autoZero"/>
        <c:crossBetween val="between"/>
      </c:valAx>
      <c:spPr>
        <a:noFill/>
        <a:ln w="2534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w="25400" cap="flat" cmpd="sng" algn="ctr">
              <a:noFill/>
              <a:miter lim="800000"/>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19F-43BD-AF1F-CBF9A3AE7490}"/>
            </c:ext>
          </c:extLst>
        </c:ser>
        <c:ser>
          <c:idx val="1"/>
          <c:order val="1"/>
          <c:tx>
            <c:strRef>
              <c:f>Sheet1!$C$1</c:f>
              <c:strCache>
                <c:ptCount val="1"/>
                <c:pt idx="0">
                  <c:v>系列 2</c:v>
                </c:pt>
              </c:strCache>
            </c:strRef>
          </c:tx>
          <c:spPr>
            <a:solidFill>
              <a:schemeClr val="bg1"/>
            </a:solidFill>
            <a:ln w="25400" cap="flat" cmpd="sng" algn="ctr">
              <a:noFill/>
              <a:miter lim="800000"/>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19F-43BD-AF1F-CBF9A3AE7490}"/>
            </c:ext>
          </c:extLst>
        </c:ser>
        <c:dLbls>
          <c:showLegendKey val="0"/>
          <c:showVal val="0"/>
          <c:showCatName val="0"/>
          <c:showSerName val="0"/>
          <c:showPercent val="0"/>
          <c:showBubbleSize val="0"/>
        </c:dLbls>
        <c:gapWidth val="164"/>
        <c:overlap val="-35"/>
        <c:axId val="372290688"/>
        <c:axId val="372292224"/>
      </c:barChart>
      <c:catAx>
        <c:axId val="372290688"/>
        <c:scaling>
          <c:orientation val="minMax"/>
        </c:scaling>
        <c:delete val="1"/>
        <c:axPos val="b"/>
        <c:numFmt formatCode="General" sourceLinked="1"/>
        <c:majorTickMark val="none"/>
        <c:minorTickMark val="none"/>
        <c:tickLblPos val="nextTo"/>
        <c:crossAx val="372292224"/>
        <c:crosses val="autoZero"/>
        <c:auto val="1"/>
        <c:lblAlgn val="ctr"/>
        <c:lblOffset val="100"/>
        <c:noMultiLvlLbl val="0"/>
      </c:catAx>
      <c:valAx>
        <c:axId val="3722922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37229068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30DB1-C7B3-47A8-B375-DF401882E0FA}" type="datetimeFigureOut">
              <a:rPr lang="zh-CN" altLang="en-US" smtClean="0"/>
              <a:t>2018/1/6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9DC5FB-C306-4EDB-A526-E7E50B8891DB}" type="slidenum">
              <a:rPr lang="zh-CN" altLang="en-US" smtClean="0"/>
              <a:t>‹#›</a:t>
            </a:fld>
            <a:endParaRPr lang="zh-CN" altLang="en-US"/>
          </a:p>
        </p:txBody>
      </p:sp>
    </p:spTree>
    <p:extLst>
      <p:ext uri="{BB962C8B-B14F-4D97-AF65-F5344CB8AC3E}">
        <p14:creationId xmlns:p14="http://schemas.microsoft.com/office/powerpoint/2010/main" val="3882122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a:t>
            </a:fld>
            <a:endParaRPr lang="zh-CN" altLang="en-US"/>
          </a:p>
        </p:txBody>
      </p:sp>
    </p:spTree>
    <p:extLst>
      <p:ext uri="{BB962C8B-B14F-4D97-AF65-F5344CB8AC3E}">
        <p14:creationId xmlns:p14="http://schemas.microsoft.com/office/powerpoint/2010/main" val="2061355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2</a:t>
            </a:fld>
            <a:endParaRPr lang="zh-CN" altLang="en-US"/>
          </a:p>
        </p:txBody>
      </p:sp>
    </p:spTree>
    <p:extLst>
      <p:ext uri="{BB962C8B-B14F-4D97-AF65-F5344CB8AC3E}">
        <p14:creationId xmlns:p14="http://schemas.microsoft.com/office/powerpoint/2010/main" val="3908153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3</a:t>
            </a:fld>
            <a:endParaRPr lang="zh-CN" altLang="en-US"/>
          </a:p>
        </p:txBody>
      </p:sp>
    </p:spTree>
    <p:extLst>
      <p:ext uri="{BB962C8B-B14F-4D97-AF65-F5344CB8AC3E}">
        <p14:creationId xmlns:p14="http://schemas.microsoft.com/office/powerpoint/2010/main" val="2675299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4</a:t>
            </a:fld>
            <a:endParaRPr lang="zh-CN" altLang="en-US"/>
          </a:p>
        </p:txBody>
      </p:sp>
    </p:spTree>
    <p:extLst>
      <p:ext uri="{BB962C8B-B14F-4D97-AF65-F5344CB8AC3E}">
        <p14:creationId xmlns:p14="http://schemas.microsoft.com/office/powerpoint/2010/main" val="3444118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5</a:t>
            </a:fld>
            <a:endParaRPr lang="zh-CN" altLang="en-US"/>
          </a:p>
        </p:txBody>
      </p:sp>
    </p:spTree>
    <p:extLst>
      <p:ext uri="{BB962C8B-B14F-4D97-AF65-F5344CB8AC3E}">
        <p14:creationId xmlns:p14="http://schemas.microsoft.com/office/powerpoint/2010/main" val="1275988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6</a:t>
            </a:fld>
            <a:endParaRPr lang="zh-CN" altLang="en-US"/>
          </a:p>
        </p:txBody>
      </p:sp>
    </p:spTree>
    <p:extLst>
      <p:ext uri="{BB962C8B-B14F-4D97-AF65-F5344CB8AC3E}">
        <p14:creationId xmlns:p14="http://schemas.microsoft.com/office/powerpoint/2010/main" val="2677364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7</a:t>
            </a:fld>
            <a:endParaRPr lang="zh-CN" altLang="en-US"/>
          </a:p>
        </p:txBody>
      </p:sp>
    </p:spTree>
    <p:extLst>
      <p:ext uri="{BB962C8B-B14F-4D97-AF65-F5344CB8AC3E}">
        <p14:creationId xmlns:p14="http://schemas.microsoft.com/office/powerpoint/2010/main" val="3817332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8</a:t>
            </a:fld>
            <a:endParaRPr lang="zh-CN" altLang="en-US"/>
          </a:p>
        </p:txBody>
      </p:sp>
    </p:spTree>
    <p:extLst>
      <p:ext uri="{BB962C8B-B14F-4D97-AF65-F5344CB8AC3E}">
        <p14:creationId xmlns:p14="http://schemas.microsoft.com/office/powerpoint/2010/main" val="4069245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9</a:t>
            </a:fld>
            <a:endParaRPr lang="zh-CN" altLang="en-US"/>
          </a:p>
        </p:txBody>
      </p:sp>
    </p:spTree>
    <p:extLst>
      <p:ext uri="{BB962C8B-B14F-4D97-AF65-F5344CB8AC3E}">
        <p14:creationId xmlns:p14="http://schemas.microsoft.com/office/powerpoint/2010/main" val="3861123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10</a:t>
            </a:fld>
            <a:endParaRPr lang="zh-CN" altLang="en-US"/>
          </a:p>
        </p:txBody>
      </p:sp>
    </p:spTree>
    <p:extLst>
      <p:ext uri="{BB962C8B-B14F-4D97-AF65-F5344CB8AC3E}">
        <p14:creationId xmlns:p14="http://schemas.microsoft.com/office/powerpoint/2010/main" val="3040952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11</a:t>
            </a:fld>
            <a:endParaRPr lang="zh-CN" altLang="en-US"/>
          </a:p>
        </p:txBody>
      </p:sp>
    </p:spTree>
    <p:extLst>
      <p:ext uri="{BB962C8B-B14F-4D97-AF65-F5344CB8AC3E}">
        <p14:creationId xmlns:p14="http://schemas.microsoft.com/office/powerpoint/2010/main" val="2857221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12</a:t>
            </a:fld>
            <a:endParaRPr lang="zh-CN" altLang="en-US"/>
          </a:p>
        </p:txBody>
      </p:sp>
    </p:spTree>
    <p:extLst>
      <p:ext uri="{BB962C8B-B14F-4D97-AF65-F5344CB8AC3E}">
        <p14:creationId xmlns:p14="http://schemas.microsoft.com/office/powerpoint/2010/main" val="3345762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13</a:t>
            </a:fld>
            <a:endParaRPr lang="zh-CN" altLang="en-US"/>
          </a:p>
        </p:txBody>
      </p:sp>
    </p:spTree>
    <p:extLst>
      <p:ext uri="{BB962C8B-B14F-4D97-AF65-F5344CB8AC3E}">
        <p14:creationId xmlns:p14="http://schemas.microsoft.com/office/powerpoint/2010/main" val="1243546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14</a:t>
            </a:fld>
            <a:endParaRPr lang="zh-CN" altLang="en-US"/>
          </a:p>
        </p:txBody>
      </p:sp>
    </p:spTree>
    <p:extLst>
      <p:ext uri="{BB962C8B-B14F-4D97-AF65-F5344CB8AC3E}">
        <p14:creationId xmlns:p14="http://schemas.microsoft.com/office/powerpoint/2010/main" val="454408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15</a:t>
            </a:fld>
            <a:endParaRPr lang="zh-CN" altLang="en-US"/>
          </a:p>
        </p:txBody>
      </p:sp>
    </p:spTree>
    <p:extLst>
      <p:ext uri="{BB962C8B-B14F-4D97-AF65-F5344CB8AC3E}">
        <p14:creationId xmlns:p14="http://schemas.microsoft.com/office/powerpoint/2010/main" val="3868512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16</a:t>
            </a:fld>
            <a:endParaRPr lang="zh-CN" altLang="en-US"/>
          </a:p>
        </p:txBody>
      </p:sp>
    </p:spTree>
    <p:extLst>
      <p:ext uri="{BB962C8B-B14F-4D97-AF65-F5344CB8AC3E}">
        <p14:creationId xmlns:p14="http://schemas.microsoft.com/office/powerpoint/2010/main" val="379985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17</a:t>
            </a:fld>
            <a:endParaRPr lang="zh-CN" altLang="en-US"/>
          </a:p>
        </p:txBody>
      </p:sp>
    </p:spTree>
    <p:extLst>
      <p:ext uri="{BB962C8B-B14F-4D97-AF65-F5344CB8AC3E}">
        <p14:creationId xmlns:p14="http://schemas.microsoft.com/office/powerpoint/2010/main" val="2148522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18</a:t>
            </a:fld>
            <a:endParaRPr lang="zh-CN" altLang="en-US"/>
          </a:p>
        </p:txBody>
      </p:sp>
    </p:spTree>
    <p:extLst>
      <p:ext uri="{BB962C8B-B14F-4D97-AF65-F5344CB8AC3E}">
        <p14:creationId xmlns:p14="http://schemas.microsoft.com/office/powerpoint/2010/main" val="904887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19</a:t>
            </a:fld>
            <a:endParaRPr lang="zh-CN" altLang="en-US"/>
          </a:p>
        </p:txBody>
      </p:sp>
    </p:spTree>
    <p:extLst>
      <p:ext uri="{BB962C8B-B14F-4D97-AF65-F5344CB8AC3E}">
        <p14:creationId xmlns:p14="http://schemas.microsoft.com/office/powerpoint/2010/main" val="1521098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20</a:t>
            </a:fld>
            <a:endParaRPr lang="zh-CN" altLang="en-US"/>
          </a:p>
        </p:txBody>
      </p:sp>
    </p:spTree>
    <p:extLst>
      <p:ext uri="{BB962C8B-B14F-4D97-AF65-F5344CB8AC3E}">
        <p14:creationId xmlns:p14="http://schemas.microsoft.com/office/powerpoint/2010/main" val="1524761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21</a:t>
            </a:fld>
            <a:endParaRPr lang="zh-CN" altLang="en-US"/>
          </a:p>
        </p:txBody>
      </p:sp>
    </p:spTree>
    <p:extLst>
      <p:ext uri="{BB962C8B-B14F-4D97-AF65-F5344CB8AC3E}">
        <p14:creationId xmlns:p14="http://schemas.microsoft.com/office/powerpoint/2010/main" val="1452987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22</a:t>
            </a:fld>
            <a:endParaRPr lang="zh-CN" altLang="en-US"/>
          </a:p>
        </p:txBody>
      </p:sp>
    </p:spTree>
    <p:extLst>
      <p:ext uri="{BB962C8B-B14F-4D97-AF65-F5344CB8AC3E}">
        <p14:creationId xmlns:p14="http://schemas.microsoft.com/office/powerpoint/2010/main" val="404752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23</a:t>
            </a:fld>
            <a:endParaRPr lang="zh-CN" altLang="en-US"/>
          </a:p>
        </p:txBody>
      </p:sp>
    </p:spTree>
    <p:extLst>
      <p:ext uri="{BB962C8B-B14F-4D97-AF65-F5344CB8AC3E}">
        <p14:creationId xmlns:p14="http://schemas.microsoft.com/office/powerpoint/2010/main" val="2668170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24</a:t>
            </a:fld>
            <a:endParaRPr lang="zh-CN" altLang="en-US"/>
          </a:p>
        </p:txBody>
      </p:sp>
    </p:spTree>
    <p:extLst>
      <p:ext uri="{BB962C8B-B14F-4D97-AF65-F5344CB8AC3E}">
        <p14:creationId xmlns:p14="http://schemas.microsoft.com/office/powerpoint/2010/main" val="2500448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9DC5FB-C306-4EDB-A526-E7E50B8891DB}" type="slidenum">
              <a:rPr lang="zh-CN" altLang="en-US" smtClean="0"/>
              <a:t>25</a:t>
            </a:fld>
            <a:endParaRPr lang="zh-CN" altLang="en-US"/>
          </a:p>
        </p:txBody>
      </p:sp>
    </p:spTree>
    <p:extLst>
      <p:ext uri="{BB962C8B-B14F-4D97-AF65-F5344CB8AC3E}">
        <p14:creationId xmlns:p14="http://schemas.microsoft.com/office/powerpoint/2010/main" val="4159674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309576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3812500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1532257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32074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327741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735905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42504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4241974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3958921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2987959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D1451EE-58C4-472F-8D9D-5FBEED620938}" type="datetimeFigureOut">
              <a:rPr lang="zh-CN" altLang="en-US" smtClean="0"/>
              <a:t>2018/1/6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8042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1E54"/>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1451EE-58C4-472F-8D9D-5FBEED620938}" type="datetimeFigureOut">
              <a:rPr lang="zh-CN" altLang="en-US" smtClean="0"/>
              <a:t>2018/1/6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AFF547-F368-4CDD-AB7B-AEF9331309D3}" type="slidenum">
              <a:rPr lang="zh-CN" altLang="en-US" smtClean="0"/>
              <a:t>‹#›</a:t>
            </a:fld>
            <a:endParaRPr lang="zh-CN" altLang="en-US"/>
          </a:p>
        </p:txBody>
      </p:sp>
    </p:spTree>
    <p:extLst>
      <p:ext uri="{BB962C8B-B14F-4D97-AF65-F5344CB8AC3E}">
        <p14:creationId xmlns:p14="http://schemas.microsoft.com/office/powerpoint/2010/main" val="1955061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9" y="0"/>
            <a:ext cx="12186219" cy="6858000"/>
          </a:xfrm>
          <a:prstGeom prst="rect">
            <a:avLst/>
          </a:prstGeom>
        </p:spPr>
      </p:pic>
      <p:grpSp>
        <p:nvGrpSpPr>
          <p:cNvPr id="8" name="组合 7"/>
          <p:cNvGrpSpPr/>
          <p:nvPr/>
        </p:nvGrpSpPr>
        <p:grpSpPr>
          <a:xfrm>
            <a:off x="4152900" y="1430622"/>
            <a:ext cx="7071702" cy="2574467"/>
            <a:chOff x="3007153" y="1004544"/>
            <a:chExt cx="5679451" cy="1484101"/>
          </a:xfrm>
        </p:grpSpPr>
        <p:sp>
          <p:nvSpPr>
            <p:cNvPr id="5" name="TextBox 12"/>
            <p:cNvSpPr txBox="1"/>
            <p:nvPr/>
          </p:nvSpPr>
          <p:spPr>
            <a:xfrm>
              <a:off x="3007153" y="1916460"/>
              <a:ext cx="5672827" cy="572185"/>
            </a:xfrm>
            <a:prstGeom prst="rect">
              <a:avLst/>
            </a:prstGeom>
            <a:noFill/>
          </p:spPr>
          <p:txBody>
            <a:bodyPr wrap="none" lIns="68571" tIns="34285" rIns="68571" bIns="34285" rtlCol="0">
              <a:spAutoFit/>
            </a:bodyPr>
            <a:lstStyle/>
            <a:p>
              <a:r>
                <a:rPr lang="zh-CN" altLang="en-US" sz="6000" dirty="0" smtClean="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rPr>
                <a:t>招商加盟商业计划书</a:t>
              </a:r>
              <a:endParaRPr lang="zh-CN" altLang="en-US" sz="6000" dirty="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endParaRPr>
            </a:p>
          </p:txBody>
        </p:sp>
        <p:sp>
          <p:nvSpPr>
            <p:cNvPr id="7" name="TextBox 14"/>
            <p:cNvSpPr txBox="1"/>
            <p:nvPr/>
          </p:nvSpPr>
          <p:spPr>
            <a:xfrm>
              <a:off x="6944481" y="1004544"/>
              <a:ext cx="1742123" cy="904861"/>
            </a:xfrm>
            <a:prstGeom prst="rect">
              <a:avLst/>
            </a:prstGeom>
            <a:noFill/>
          </p:spPr>
          <p:txBody>
            <a:bodyPr wrap="none" rtlCol="0">
              <a:spAutoFit/>
            </a:bodyPr>
            <a:lstStyle/>
            <a:p>
              <a:r>
                <a:rPr lang="en-US" altLang="zh-CN" sz="9600" b="1" dirty="0" smtClean="0">
                  <a:solidFill>
                    <a:schemeClr val="bg1"/>
                  </a:solidFill>
                  <a:latin typeface="Agency FB" panose="020B0503020202020204" pitchFamily="34" charset="0"/>
                  <a:ea typeface="微软雅黑" pitchFamily="34" charset="-122"/>
                </a:rPr>
                <a:t>2018</a:t>
              </a:r>
              <a:endParaRPr lang="zh-CN" altLang="en-US" sz="9600" b="1" dirty="0">
                <a:solidFill>
                  <a:schemeClr val="bg1"/>
                </a:solidFill>
                <a:latin typeface="Agency FB" panose="020B0503020202020204" pitchFamily="34" charset="0"/>
                <a:ea typeface="微软雅黑" pitchFamily="34" charset="-122"/>
              </a:endParaRPr>
            </a:p>
          </p:txBody>
        </p:sp>
      </p:grpSp>
      <p:sp>
        <p:nvSpPr>
          <p:cNvPr id="12" name="文本占位符 2"/>
          <p:cNvSpPr txBox="1">
            <a:spLocks/>
          </p:cNvSpPr>
          <p:nvPr/>
        </p:nvSpPr>
        <p:spPr>
          <a:xfrm>
            <a:off x="4305299" y="4237140"/>
            <a:ext cx="6839295" cy="492443"/>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30000"/>
              </a:lnSpc>
              <a:buNone/>
            </a:pPr>
            <a:r>
              <a:rPr lang="en-US" sz="1000" b="0" dirty="0">
                <a:effectLst/>
                <a:latin typeface="+mj-ea"/>
                <a:ea typeface="+mj-ea"/>
                <a:sym typeface="+mn-lt"/>
              </a:rPr>
              <a:t>Lorem ipsum dolor sit </a:t>
            </a:r>
            <a:r>
              <a:rPr lang="en-US" sz="1000" b="0" dirty="0" err="1">
                <a:effectLst/>
                <a:latin typeface="+mj-ea"/>
                <a:ea typeface="+mj-ea"/>
                <a:sym typeface="+mn-lt"/>
              </a:rPr>
              <a:t>er</a:t>
            </a:r>
            <a:r>
              <a:rPr lang="en-US" sz="1000" b="0" dirty="0">
                <a:effectLst/>
                <a:latin typeface="+mj-ea"/>
                <a:ea typeface="+mj-ea"/>
                <a:sym typeface="+mn-lt"/>
              </a:rPr>
              <a:t> </a:t>
            </a:r>
            <a:r>
              <a:rPr lang="en-US" sz="1000" b="0" dirty="0" err="1">
                <a:effectLst/>
                <a:latin typeface="+mj-ea"/>
                <a:ea typeface="+mj-ea"/>
                <a:sym typeface="+mn-lt"/>
              </a:rPr>
              <a:t>elit</a:t>
            </a:r>
            <a:r>
              <a:rPr lang="en-US" sz="1000" b="0" dirty="0">
                <a:effectLst/>
                <a:latin typeface="+mj-ea"/>
                <a:ea typeface="+mj-ea"/>
                <a:sym typeface="+mn-lt"/>
              </a:rPr>
              <a:t> </a:t>
            </a:r>
            <a:r>
              <a:rPr lang="en-US" sz="1000" b="0" dirty="0" err="1">
                <a:effectLst/>
                <a:latin typeface="+mj-ea"/>
                <a:ea typeface="+mj-ea"/>
                <a:sym typeface="+mn-lt"/>
              </a:rPr>
              <a:t>lamet</a:t>
            </a:r>
            <a:r>
              <a:rPr lang="en-US" sz="1000" b="0" dirty="0">
                <a:effectLst/>
                <a:latin typeface="+mj-ea"/>
                <a:ea typeface="+mj-ea"/>
                <a:sym typeface="+mn-lt"/>
              </a:rPr>
              <a:t>, </a:t>
            </a:r>
            <a:r>
              <a:rPr lang="en-US" sz="1000" b="0" dirty="0" err="1">
                <a:effectLst/>
                <a:latin typeface="+mj-ea"/>
                <a:ea typeface="+mj-ea"/>
                <a:sym typeface="+mn-lt"/>
              </a:rPr>
              <a:t>consectetaur</a:t>
            </a:r>
            <a:r>
              <a:rPr lang="en-US" sz="1000" b="0" dirty="0">
                <a:effectLst/>
                <a:latin typeface="+mj-ea"/>
                <a:ea typeface="+mj-ea"/>
                <a:sym typeface="+mn-lt"/>
              </a:rPr>
              <a:t> </a:t>
            </a:r>
            <a:r>
              <a:rPr lang="en-US" sz="1000" b="0" dirty="0" err="1">
                <a:effectLst/>
                <a:latin typeface="+mj-ea"/>
                <a:ea typeface="+mj-ea"/>
                <a:sym typeface="+mn-lt"/>
              </a:rPr>
              <a:t>cillium</a:t>
            </a:r>
            <a:r>
              <a:rPr lang="en-US" sz="1000" b="0" dirty="0">
                <a:effectLst/>
                <a:latin typeface="+mj-ea"/>
                <a:ea typeface="+mj-ea"/>
                <a:sym typeface="+mn-lt"/>
              </a:rPr>
              <a:t> </a:t>
            </a:r>
            <a:r>
              <a:rPr lang="en-US" sz="1000" b="0" dirty="0" err="1">
                <a:effectLst/>
                <a:latin typeface="+mj-ea"/>
                <a:ea typeface="+mj-ea"/>
                <a:sym typeface="+mn-lt"/>
              </a:rPr>
              <a:t>adipisicing</a:t>
            </a:r>
            <a:r>
              <a:rPr lang="en-US" sz="1000" b="0" dirty="0">
                <a:effectLst/>
                <a:latin typeface="+mj-ea"/>
                <a:ea typeface="+mj-ea"/>
                <a:sym typeface="+mn-lt"/>
              </a:rPr>
              <a:t> pecu, </a:t>
            </a:r>
            <a:r>
              <a:rPr lang="en-US" sz="1000" b="0" dirty="0" err="1">
                <a:effectLst/>
                <a:latin typeface="+mj-ea"/>
                <a:ea typeface="+mj-ea"/>
                <a:sym typeface="+mn-lt"/>
              </a:rPr>
              <a:t>sed</a:t>
            </a:r>
            <a:r>
              <a:rPr lang="en-US" sz="1000" b="0" dirty="0">
                <a:effectLst/>
                <a:latin typeface="+mj-ea"/>
                <a:ea typeface="+mj-ea"/>
                <a:sym typeface="+mn-lt"/>
              </a:rPr>
              <a:t> do </a:t>
            </a:r>
            <a:r>
              <a:rPr lang="en-US" sz="1000" b="0" dirty="0" err="1">
                <a:effectLst/>
                <a:latin typeface="+mj-ea"/>
                <a:ea typeface="+mj-ea"/>
                <a:sym typeface="+mn-lt"/>
              </a:rPr>
              <a:t>eiusmod</a:t>
            </a:r>
            <a:r>
              <a:rPr lang="en-US" sz="1000" b="0" dirty="0">
                <a:effectLst/>
                <a:latin typeface="+mj-ea"/>
                <a:ea typeface="+mj-ea"/>
                <a:sym typeface="+mn-lt"/>
              </a:rPr>
              <a:t> </a:t>
            </a:r>
            <a:r>
              <a:rPr lang="en-US" sz="1000" b="0" dirty="0" err="1">
                <a:effectLst/>
                <a:latin typeface="+mj-ea"/>
                <a:ea typeface="+mj-ea"/>
                <a:sym typeface="+mn-lt"/>
              </a:rPr>
              <a:t>tempor</a:t>
            </a:r>
            <a:r>
              <a:rPr lang="en-US" sz="1000" b="0" dirty="0">
                <a:effectLst/>
                <a:latin typeface="+mj-ea"/>
                <a:ea typeface="+mj-ea"/>
                <a:sym typeface="+mn-lt"/>
              </a:rPr>
              <a:t> </a:t>
            </a:r>
            <a:r>
              <a:rPr lang="en-US" sz="1000" b="0" dirty="0" err="1">
                <a:effectLst/>
                <a:latin typeface="+mj-ea"/>
                <a:ea typeface="+mj-ea"/>
                <a:sym typeface="+mn-lt"/>
              </a:rPr>
              <a:t>incididunt</a:t>
            </a:r>
            <a:r>
              <a:rPr lang="en-US" sz="1000" b="0" dirty="0">
                <a:effectLst/>
                <a:latin typeface="+mj-ea"/>
                <a:ea typeface="+mj-ea"/>
                <a:sym typeface="+mn-lt"/>
              </a:rPr>
              <a:t> </a:t>
            </a:r>
            <a:r>
              <a:rPr lang="en-US" sz="1000" b="0" dirty="0" err="1">
                <a:effectLst/>
                <a:latin typeface="+mj-ea"/>
                <a:ea typeface="+mj-ea"/>
                <a:sym typeface="+mn-lt"/>
              </a:rPr>
              <a:t>ut</a:t>
            </a:r>
            <a:r>
              <a:rPr lang="en-US" sz="1000" b="0" dirty="0">
                <a:effectLst/>
                <a:latin typeface="+mj-ea"/>
                <a:ea typeface="+mj-ea"/>
                <a:sym typeface="+mn-lt"/>
              </a:rPr>
              <a:t> </a:t>
            </a:r>
            <a:r>
              <a:rPr lang="en-US" sz="1000" b="0" dirty="0" err="1">
                <a:effectLst/>
                <a:latin typeface="+mj-ea"/>
                <a:ea typeface="+mj-ea"/>
                <a:sym typeface="+mn-lt"/>
              </a:rPr>
              <a:t>labore</a:t>
            </a:r>
            <a:r>
              <a:rPr lang="en-US" sz="1000" b="0" dirty="0">
                <a:effectLst/>
                <a:latin typeface="+mj-ea"/>
                <a:ea typeface="+mj-ea"/>
                <a:sym typeface="+mn-lt"/>
              </a:rPr>
              <a:t> et </a:t>
            </a:r>
            <a:r>
              <a:rPr lang="en-US" sz="1000" b="0" dirty="0" err="1" smtClean="0">
                <a:effectLst/>
                <a:latin typeface="+mj-ea"/>
                <a:ea typeface="+mj-ea"/>
                <a:sym typeface="+mn-lt"/>
              </a:rPr>
              <a:t>dolore</a:t>
            </a:r>
            <a:r>
              <a:rPr lang="en-US" altLang="zh-CN" sz="1000" noProof="1"/>
              <a:t>Lorem ipsum dolor sit er elit lamet, consectetaur cillium adipisicing pecu, sed do eiusmod tempor </a:t>
            </a:r>
            <a:r>
              <a:rPr lang="en-US" altLang="zh-CN" sz="1000" noProof="1" smtClean="0"/>
              <a:t>i</a:t>
            </a:r>
            <a:endParaRPr lang="en-US" sz="1000" b="0" dirty="0">
              <a:effectLst/>
              <a:latin typeface="+mj-ea"/>
              <a:ea typeface="+mj-ea"/>
              <a:sym typeface="+mn-lt"/>
            </a:endParaRPr>
          </a:p>
        </p:txBody>
      </p:sp>
      <p:pic>
        <p:nvPicPr>
          <p:cNvPr id="2" name="Rob Simonsen - Im'ing Cassid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3275" y="187325"/>
            <a:ext cx="609600" cy="609600"/>
          </a:xfrm>
          <a:prstGeom prst="rect">
            <a:avLst/>
          </a:prstGeom>
        </p:spPr>
      </p:pic>
    </p:spTree>
    <p:extLst>
      <p:ext uri="{BB962C8B-B14F-4D97-AF65-F5344CB8AC3E}">
        <p14:creationId xmlns:p14="http://schemas.microsoft.com/office/powerpoint/2010/main" val="2343527088"/>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repeatCount="indefinite" fill="remove" display="0">
                  <p:stCondLst>
                    <p:cond delay="indefinite"/>
                  </p:stCondLst>
                  <p:endCondLst>
                    <p:cond evt="onStopAudio" delay="0">
                      <p:tgtEl>
                        <p:sldTgt/>
                      </p:tgtEl>
                    </p:cond>
                  </p:endCondLst>
                </p:cTn>
                <p:tgtEl>
                  <p:spTgt spid="2"/>
                </p:tgtEl>
              </p:cMediaNode>
            </p:audio>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
          <p:cNvSpPr/>
          <p:nvPr/>
        </p:nvSpPr>
        <p:spPr>
          <a:xfrm>
            <a:off x="3557954" y="1511301"/>
            <a:ext cx="5076092" cy="974724"/>
          </a:xfrm>
          <a:prstGeom prst="rect">
            <a:avLst/>
          </a:prstGeom>
          <a:gradFill flip="none" rotWithShape="1">
            <a:gsLst>
              <a:gs pos="0">
                <a:srgbClr val="1E2410"/>
              </a:gs>
              <a:gs pos="100000">
                <a:srgbClr val="002157"/>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dirty="0" smtClean="0">
                <a:effectLst/>
                <a:latin typeface="Calibri" panose="020F0502020204030204" pitchFamily="34" charset="0"/>
              </a:rPr>
              <a:t>CONTENTS</a:t>
            </a:r>
            <a:endParaRPr lang="en-US" altLang="ko-KR" sz="2800" dirty="0">
              <a:effectLst/>
              <a:latin typeface="Calibri" panose="020F0502020204030204" pitchFamily="34" charset="0"/>
            </a:endParaRPr>
          </a:p>
        </p:txBody>
      </p:sp>
      <p:sp>
        <p:nvSpPr>
          <p:cNvPr id="20"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1"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2803524" y="3191084"/>
            <a:ext cx="8826500" cy="2686922"/>
            <a:chOff x="2136774" y="3229184"/>
            <a:chExt cx="8826500" cy="2686922"/>
          </a:xfrm>
        </p:grpSpPr>
        <p:sp>
          <p:nvSpPr>
            <p:cNvPr id="4"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a:r>
                <a:rPr lang="en-US" altLang="ko-KR" sz="2000" dirty="0" smtClean="0">
                  <a:effectLst/>
                  <a:latin typeface="Calibri" panose="020F0502020204030204" pitchFamily="34" charset="0"/>
                </a:rPr>
                <a:t>01. </a:t>
              </a:r>
              <a:r>
                <a:rPr lang="zh-CN" altLang="en-US" sz="2000" dirty="0" smtClean="0">
                  <a:effectLst/>
                  <a:latin typeface="Calibri" panose="020F0502020204030204" pitchFamily="34" charset="0"/>
                </a:rPr>
                <a:t>项目</a:t>
              </a:r>
              <a:r>
                <a:rPr lang="zh-CN" altLang="en-US" sz="2000" dirty="0">
                  <a:effectLst/>
                  <a:latin typeface="Calibri" panose="020F0502020204030204" pitchFamily="34" charset="0"/>
                </a:rPr>
                <a:t>概况</a:t>
              </a:r>
            </a:p>
          </p:txBody>
        </p:sp>
        <p:sp>
          <p:nvSpPr>
            <p:cNvPr id="8"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a:r>
                <a:rPr lang="en-US" altLang="ko-KR" sz="2000" dirty="0" smtClean="0">
                  <a:effectLst/>
                  <a:latin typeface="Calibri" panose="020F0502020204030204" pitchFamily="34" charset="0"/>
                </a:rPr>
                <a:t>03. </a:t>
              </a:r>
              <a:r>
                <a:rPr lang="zh-CN" altLang="en-US" sz="2000" dirty="0" smtClean="0">
                  <a:effectLst/>
                  <a:latin typeface="Calibri" panose="020F0502020204030204" pitchFamily="34" charset="0"/>
                </a:rPr>
                <a:t>整体</a:t>
              </a:r>
              <a:r>
                <a:rPr lang="zh-CN" altLang="en-US" sz="2000" dirty="0">
                  <a:effectLst/>
                  <a:latin typeface="Calibri" panose="020F0502020204030204" pitchFamily="34" charset="0"/>
                </a:rPr>
                <a:t>规划</a:t>
              </a:r>
            </a:p>
          </p:txBody>
        </p:sp>
        <p:sp>
          <p:nvSpPr>
            <p:cNvPr id="11"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a:r>
                <a:rPr lang="en-US" altLang="ko-KR" sz="2000" dirty="0" smtClean="0">
                  <a:effectLst/>
                  <a:latin typeface="Calibri" panose="020F0502020204030204" pitchFamily="34" charset="0"/>
                </a:rPr>
                <a:t>02. </a:t>
              </a:r>
              <a:r>
                <a:rPr lang="zh-CN" altLang="en-US" sz="2000" dirty="0" smtClean="0">
                  <a:effectLst/>
                  <a:latin typeface="Calibri" panose="020F0502020204030204" pitchFamily="34" charset="0"/>
                </a:rPr>
                <a:t>市场</a:t>
              </a:r>
              <a:r>
                <a:rPr lang="zh-CN" altLang="en-US" sz="2000" dirty="0">
                  <a:effectLst/>
                  <a:latin typeface="Calibri" panose="020F0502020204030204" pitchFamily="34" charset="0"/>
                </a:rPr>
                <a:t>透视</a:t>
              </a:r>
            </a:p>
          </p:txBody>
        </p:sp>
        <p:sp>
          <p:nvSpPr>
            <p:cNvPr id="14" name="Rectangle 3"/>
            <p:cNvSpPr txBox="1">
              <a:spLocks noChangeArrowheads="1"/>
            </p:cNvSpPr>
            <p:nvPr/>
          </p:nvSpPr>
          <p:spPr bwMode="auto">
            <a:xfrm>
              <a:off x="65563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a:r>
                <a:rPr lang="en-US" altLang="ko-KR" sz="2000" dirty="0" smtClean="0">
                  <a:effectLst/>
                  <a:latin typeface="Calibri" panose="020F0502020204030204" pitchFamily="34" charset="0"/>
                </a:rPr>
                <a:t>04. </a:t>
              </a:r>
              <a:r>
                <a:rPr lang="zh-CN" altLang="en-US" sz="2000" dirty="0" smtClean="0">
                  <a:effectLst/>
                  <a:latin typeface="Calibri" panose="020F0502020204030204" pitchFamily="34" charset="0"/>
                </a:rPr>
                <a:t>财务</a:t>
              </a:r>
              <a:r>
                <a:rPr lang="zh-CN" altLang="en-US" sz="2000" dirty="0">
                  <a:effectLst/>
                  <a:latin typeface="Calibri" panose="020F0502020204030204" pitchFamily="34" charset="0"/>
                </a:rPr>
                <a:t>分析</a:t>
              </a:r>
            </a:p>
          </p:txBody>
        </p:sp>
        <p:sp>
          <p:nvSpPr>
            <p:cNvPr id="22" name="文本框 21"/>
            <p:cNvSpPr txBox="1"/>
            <p:nvPr/>
          </p:nvSpPr>
          <p:spPr>
            <a:xfrm>
              <a:off x="2517408" y="3631475"/>
              <a:ext cx="2645142" cy="646331"/>
            </a:xfrm>
            <a:prstGeom prst="rect">
              <a:avLst/>
            </a:prstGeom>
            <a:noFill/>
          </p:spPr>
          <p:txBody>
            <a:bodyPr wrap="square" rtlCol="0">
              <a:spAutoFit/>
            </a:bodyPr>
            <a:lstStyle/>
            <a:p>
              <a:pP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sym typeface="Segoe UI" panose="020B0502040204020203" pitchFamily="34" charset="0"/>
                </a:rPr>
                <a:t>Under the</a:t>
              </a:r>
              <a:r>
                <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 blue below the template </a:t>
              </a:r>
              <a:r>
                <a:rPr lang="zh-CN" altLang="en-US" sz="1200" dirty="0" smtClean="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input</a:t>
              </a:r>
              <a:endPar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endParaRPr>
            </a:p>
          </p:txBody>
        </p:sp>
        <p:sp>
          <p:nvSpPr>
            <p:cNvPr id="23" name="文本框 22"/>
            <p:cNvSpPr txBox="1"/>
            <p:nvPr/>
          </p:nvSpPr>
          <p:spPr>
            <a:xfrm>
              <a:off x="6927367" y="3631475"/>
              <a:ext cx="2645142" cy="646331"/>
            </a:xfrm>
            <a:prstGeom prst="rect">
              <a:avLst/>
            </a:prstGeom>
            <a:noFill/>
          </p:spPr>
          <p:txBody>
            <a:bodyPr wrap="square" rtlCol="0">
              <a:spAutoFit/>
            </a:bodyPr>
            <a:lstStyle/>
            <a:p>
              <a:pP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sym typeface="Segoe UI" panose="020B0502040204020203" pitchFamily="34" charset="0"/>
                </a:rPr>
                <a:t>Under the</a:t>
              </a:r>
              <a:r>
                <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 blue below the template </a:t>
              </a:r>
              <a:r>
                <a:rPr lang="zh-CN" altLang="en-US" sz="1200" dirty="0" smtClean="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input</a:t>
              </a:r>
              <a:endPar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endParaRPr>
            </a:p>
          </p:txBody>
        </p:sp>
        <p:sp>
          <p:nvSpPr>
            <p:cNvPr id="27" name="文本框 26"/>
            <p:cNvSpPr txBox="1"/>
            <p:nvPr/>
          </p:nvSpPr>
          <p:spPr>
            <a:xfrm>
              <a:off x="2517408" y="5269775"/>
              <a:ext cx="2645142" cy="646331"/>
            </a:xfrm>
            <a:prstGeom prst="rect">
              <a:avLst/>
            </a:prstGeom>
            <a:noFill/>
          </p:spPr>
          <p:txBody>
            <a:bodyPr wrap="square" rtlCol="0">
              <a:spAutoFit/>
            </a:bodyPr>
            <a:lstStyle/>
            <a:p>
              <a:pP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sym typeface="Segoe UI" panose="020B0502040204020203" pitchFamily="34" charset="0"/>
                </a:rPr>
                <a:t>Under the</a:t>
              </a:r>
              <a:r>
                <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 blue below the template </a:t>
              </a:r>
              <a:r>
                <a:rPr lang="zh-CN" altLang="en-US" sz="1200" dirty="0" smtClean="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input</a:t>
              </a:r>
              <a:endPar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endParaRPr>
            </a:p>
          </p:txBody>
        </p:sp>
        <p:sp>
          <p:nvSpPr>
            <p:cNvPr id="28" name="文本框 27"/>
            <p:cNvSpPr txBox="1"/>
            <p:nvPr/>
          </p:nvSpPr>
          <p:spPr>
            <a:xfrm>
              <a:off x="6927367" y="5269775"/>
              <a:ext cx="2645142" cy="646331"/>
            </a:xfrm>
            <a:prstGeom prst="rect">
              <a:avLst/>
            </a:prstGeom>
            <a:noFill/>
          </p:spPr>
          <p:txBody>
            <a:bodyPr wrap="square" rtlCol="0">
              <a:spAutoFit/>
            </a:bodyPr>
            <a:lstStyle/>
            <a:p>
              <a:pP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sym typeface="Segoe UI" panose="020B0502040204020203" pitchFamily="34" charset="0"/>
                </a:rPr>
                <a:t>Under the</a:t>
              </a:r>
              <a:r>
                <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 blue below the template </a:t>
              </a:r>
              <a:r>
                <a:rPr lang="zh-CN" altLang="en-US" sz="1200" dirty="0" smtClean="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rPr>
                <a:t>input</a:t>
              </a:r>
              <a:endParaRPr lang="zh-CN" altLang="en-US" sz="1200" dirty="0">
                <a:solidFill>
                  <a:schemeClr val="bg1"/>
                </a:solidFill>
                <a:latin typeface="微软雅黑" panose="020B0503020204020204" pitchFamily="34" charset="-122"/>
                <a:ea typeface="微软雅黑" panose="020B0503020204020204" pitchFamily="34" charset="-122"/>
                <a:cs typeface="Nirmala UI Semilight" panose="020B0402040204020203" pitchFamily="34" charset="0"/>
              </a:endParaRPr>
            </a:p>
          </p:txBody>
        </p:sp>
      </p:grpSp>
    </p:spTree>
    <p:extLst>
      <p:ext uri="{BB962C8B-B14F-4D97-AF65-F5344CB8AC3E}">
        <p14:creationId xmlns:p14="http://schemas.microsoft.com/office/powerpoint/2010/main" val="4188071503"/>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4052" y="1736231"/>
            <a:ext cx="7363972" cy="3592175"/>
            <a:chOff x="1924052" y="1736231"/>
            <a:chExt cx="7363972" cy="3592175"/>
          </a:xfrm>
        </p:grpSpPr>
        <p:grpSp>
          <p:nvGrpSpPr>
            <p:cNvPr id="8" name="组合 7"/>
            <p:cNvGrpSpPr/>
            <p:nvPr/>
          </p:nvGrpSpPr>
          <p:grpSpPr>
            <a:xfrm>
              <a:off x="1924052" y="1736231"/>
              <a:ext cx="6839295" cy="3385539"/>
              <a:chOff x="2514602" y="1061862"/>
              <a:chExt cx="6839295" cy="3385539"/>
            </a:xfrm>
          </p:grpSpPr>
          <p:grpSp>
            <p:nvGrpSpPr>
              <p:cNvPr id="4" name="组合 3"/>
              <p:cNvGrpSpPr/>
              <p:nvPr/>
            </p:nvGrpSpPr>
            <p:grpSpPr>
              <a:xfrm flipH="1">
                <a:off x="2514602" y="1061862"/>
                <a:ext cx="3241895" cy="2746895"/>
                <a:chOff x="6666506" y="1011600"/>
                <a:chExt cx="2603643" cy="1583500"/>
              </a:xfrm>
            </p:grpSpPr>
            <p:sp>
              <p:nvSpPr>
                <p:cNvPr id="5" name="TextBox 12"/>
                <p:cNvSpPr txBox="1"/>
                <p:nvPr/>
              </p:nvSpPr>
              <p:spPr>
                <a:xfrm>
                  <a:off x="6666506" y="1916460"/>
                  <a:ext cx="2603643" cy="678640"/>
                </a:xfrm>
                <a:prstGeom prst="rect">
                  <a:avLst/>
                </a:prstGeom>
                <a:noFill/>
              </p:spPr>
              <p:txBody>
                <a:bodyPr wrap="none" lIns="68571" tIns="34285" rIns="68571" bIns="34285" rtlCol="0">
                  <a:spAutoFit/>
                </a:bodyPr>
                <a:lstStyle/>
                <a:p>
                  <a:r>
                    <a:rPr lang="zh-CN" altLang="en-US" sz="7200" dirty="0" smtClean="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rPr>
                    <a:t>项目概况</a:t>
                  </a:r>
                </a:p>
              </p:txBody>
            </p:sp>
            <p:sp>
              <p:nvSpPr>
                <p:cNvPr id="6" name="TextBox 14"/>
                <p:cNvSpPr txBox="1"/>
                <p:nvPr/>
              </p:nvSpPr>
              <p:spPr>
                <a:xfrm>
                  <a:off x="8427925" y="1011600"/>
                  <a:ext cx="842224" cy="904860"/>
                </a:xfrm>
                <a:prstGeom prst="rect">
                  <a:avLst/>
                </a:prstGeom>
                <a:noFill/>
              </p:spPr>
              <p:txBody>
                <a:bodyPr wrap="none" rtlCol="0">
                  <a:spAutoFit/>
                </a:bodyPr>
                <a:lstStyle/>
                <a:p>
                  <a:r>
                    <a:rPr lang="en-US" altLang="zh-CN" sz="9600" b="1" dirty="0" smtClean="0">
                      <a:solidFill>
                        <a:schemeClr val="bg1"/>
                      </a:solidFill>
                      <a:latin typeface="Agency FB" panose="020B0503020202020204" pitchFamily="34" charset="0"/>
                      <a:ea typeface="微软雅黑" pitchFamily="34" charset="-122"/>
                    </a:rPr>
                    <a:t>01</a:t>
                  </a:r>
                  <a:endParaRPr lang="zh-CN" altLang="en-US" sz="9600" b="1" dirty="0">
                    <a:solidFill>
                      <a:schemeClr val="bg1"/>
                    </a:solidFill>
                    <a:latin typeface="Agency FB" panose="020B0503020202020204" pitchFamily="34" charset="0"/>
                    <a:ea typeface="微软雅黑" pitchFamily="34" charset="-122"/>
                  </a:endParaRPr>
                </a:p>
              </p:txBody>
            </p:sp>
          </p:grpSp>
          <p:sp>
            <p:nvSpPr>
              <p:cNvPr id="7" name="文本占位符 2"/>
              <p:cNvSpPr txBox="1">
                <a:spLocks/>
              </p:cNvSpPr>
              <p:nvPr/>
            </p:nvSpPr>
            <p:spPr>
              <a:xfrm>
                <a:off x="2514602" y="3954958"/>
                <a:ext cx="6839295" cy="492443"/>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30000"/>
                  </a:lnSpc>
                  <a:buNone/>
                </a:pPr>
                <a:r>
                  <a:rPr lang="en-US" sz="1000" b="0" dirty="0">
                    <a:effectLst/>
                    <a:latin typeface="+mj-ea"/>
                    <a:ea typeface="+mj-ea"/>
                    <a:sym typeface="+mn-lt"/>
                  </a:rPr>
                  <a:t>Lorem ipsum dolor sit </a:t>
                </a:r>
                <a:r>
                  <a:rPr lang="en-US" sz="1000" b="0" dirty="0" err="1">
                    <a:effectLst/>
                    <a:latin typeface="+mj-ea"/>
                    <a:ea typeface="+mj-ea"/>
                    <a:sym typeface="+mn-lt"/>
                  </a:rPr>
                  <a:t>er</a:t>
                </a:r>
                <a:r>
                  <a:rPr lang="en-US" sz="1000" b="0" dirty="0">
                    <a:effectLst/>
                    <a:latin typeface="+mj-ea"/>
                    <a:ea typeface="+mj-ea"/>
                    <a:sym typeface="+mn-lt"/>
                  </a:rPr>
                  <a:t> </a:t>
                </a:r>
                <a:r>
                  <a:rPr lang="en-US" sz="1000" b="0" dirty="0" err="1">
                    <a:effectLst/>
                    <a:latin typeface="+mj-ea"/>
                    <a:ea typeface="+mj-ea"/>
                    <a:sym typeface="+mn-lt"/>
                  </a:rPr>
                  <a:t>elit</a:t>
                </a:r>
                <a:r>
                  <a:rPr lang="en-US" sz="1000" b="0" dirty="0">
                    <a:effectLst/>
                    <a:latin typeface="+mj-ea"/>
                    <a:ea typeface="+mj-ea"/>
                    <a:sym typeface="+mn-lt"/>
                  </a:rPr>
                  <a:t> </a:t>
                </a:r>
                <a:r>
                  <a:rPr lang="en-US" sz="1000" b="0" dirty="0" err="1">
                    <a:effectLst/>
                    <a:latin typeface="+mj-ea"/>
                    <a:ea typeface="+mj-ea"/>
                    <a:sym typeface="+mn-lt"/>
                  </a:rPr>
                  <a:t>lamet</a:t>
                </a:r>
                <a:r>
                  <a:rPr lang="en-US" sz="1000" b="0" dirty="0">
                    <a:effectLst/>
                    <a:latin typeface="+mj-ea"/>
                    <a:ea typeface="+mj-ea"/>
                    <a:sym typeface="+mn-lt"/>
                  </a:rPr>
                  <a:t>, </a:t>
                </a:r>
                <a:r>
                  <a:rPr lang="en-US" sz="1000" b="0" dirty="0" err="1">
                    <a:effectLst/>
                    <a:latin typeface="+mj-ea"/>
                    <a:ea typeface="+mj-ea"/>
                    <a:sym typeface="+mn-lt"/>
                  </a:rPr>
                  <a:t>consectetaur</a:t>
                </a:r>
                <a:r>
                  <a:rPr lang="en-US" sz="1000" b="0" dirty="0">
                    <a:effectLst/>
                    <a:latin typeface="+mj-ea"/>
                    <a:ea typeface="+mj-ea"/>
                    <a:sym typeface="+mn-lt"/>
                  </a:rPr>
                  <a:t> </a:t>
                </a:r>
                <a:r>
                  <a:rPr lang="en-US" sz="1000" b="0" dirty="0" err="1">
                    <a:effectLst/>
                    <a:latin typeface="+mj-ea"/>
                    <a:ea typeface="+mj-ea"/>
                    <a:sym typeface="+mn-lt"/>
                  </a:rPr>
                  <a:t>cillium</a:t>
                </a:r>
                <a:r>
                  <a:rPr lang="en-US" sz="1000" b="0" dirty="0">
                    <a:effectLst/>
                    <a:latin typeface="+mj-ea"/>
                    <a:ea typeface="+mj-ea"/>
                    <a:sym typeface="+mn-lt"/>
                  </a:rPr>
                  <a:t> </a:t>
                </a:r>
                <a:r>
                  <a:rPr lang="en-US" sz="1000" b="0" dirty="0" err="1">
                    <a:effectLst/>
                    <a:latin typeface="+mj-ea"/>
                    <a:ea typeface="+mj-ea"/>
                    <a:sym typeface="+mn-lt"/>
                  </a:rPr>
                  <a:t>adipisicing</a:t>
                </a:r>
                <a:r>
                  <a:rPr lang="en-US" sz="1000" b="0" dirty="0">
                    <a:effectLst/>
                    <a:latin typeface="+mj-ea"/>
                    <a:ea typeface="+mj-ea"/>
                    <a:sym typeface="+mn-lt"/>
                  </a:rPr>
                  <a:t> pecu, </a:t>
                </a:r>
                <a:r>
                  <a:rPr lang="en-US" sz="1000" b="0" dirty="0" err="1">
                    <a:effectLst/>
                    <a:latin typeface="+mj-ea"/>
                    <a:ea typeface="+mj-ea"/>
                    <a:sym typeface="+mn-lt"/>
                  </a:rPr>
                  <a:t>sed</a:t>
                </a:r>
                <a:r>
                  <a:rPr lang="en-US" sz="1000" b="0" dirty="0">
                    <a:effectLst/>
                    <a:latin typeface="+mj-ea"/>
                    <a:ea typeface="+mj-ea"/>
                    <a:sym typeface="+mn-lt"/>
                  </a:rPr>
                  <a:t> do </a:t>
                </a:r>
                <a:r>
                  <a:rPr lang="en-US" sz="1000" b="0" dirty="0" err="1">
                    <a:effectLst/>
                    <a:latin typeface="+mj-ea"/>
                    <a:ea typeface="+mj-ea"/>
                    <a:sym typeface="+mn-lt"/>
                  </a:rPr>
                  <a:t>eiusmod</a:t>
                </a:r>
                <a:r>
                  <a:rPr lang="en-US" sz="1000" b="0" dirty="0">
                    <a:effectLst/>
                    <a:latin typeface="+mj-ea"/>
                    <a:ea typeface="+mj-ea"/>
                    <a:sym typeface="+mn-lt"/>
                  </a:rPr>
                  <a:t> </a:t>
                </a:r>
                <a:r>
                  <a:rPr lang="en-US" sz="1000" b="0" dirty="0" err="1">
                    <a:effectLst/>
                    <a:latin typeface="+mj-ea"/>
                    <a:ea typeface="+mj-ea"/>
                    <a:sym typeface="+mn-lt"/>
                  </a:rPr>
                  <a:t>tempor</a:t>
                </a:r>
                <a:r>
                  <a:rPr lang="en-US" sz="1000" b="0" dirty="0">
                    <a:effectLst/>
                    <a:latin typeface="+mj-ea"/>
                    <a:ea typeface="+mj-ea"/>
                    <a:sym typeface="+mn-lt"/>
                  </a:rPr>
                  <a:t> </a:t>
                </a:r>
                <a:r>
                  <a:rPr lang="en-US" sz="1000" b="0" dirty="0" err="1">
                    <a:effectLst/>
                    <a:latin typeface="+mj-ea"/>
                    <a:ea typeface="+mj-ea"/>
                    <a:sym typeface="+mn-lt"/>
                  </a:rPr>
                  <a:t>incididunt</a:t>
                </a:r>
                <a:r>
                  <a:rPr lang="en-US" sz="1000" b="0" dirty="0">
                    <a:effectLst/>
                    <a:latin typeface="+mj-ea"/>
                    <a:ea typeface="+mj-ea"/>
                    <a:sym typeface="+mn-lt"/>
                  </a:rPr>
                  <a:t> </a:t>
                </a:r>
                <a:r>
                  <a:rPr lang="en-US" sz="1000" b="0" dirty="0" err="1">
                    <a:effectLst/>
                    <a:latin typeface="+mj-ea"/>
                    <a:ea typeface="+mj-ea"/>
                    <a:sym typeface="+mn-lt"/>
                  </a:rPr>
                  <a:t>ut</a:t>
                </a:r>
                <a:r>
                  <a:rPr lang="en-US" sz="1000" b="0" dirty="0">
                    <a:effectLst/>
                    <a:latin typeface="+mj-ea"/>
                    <a:ea typeface="+mj-ea"/>
                    <a:sym typeface="+mn-lt"/>
                  </a:rPr>
                  <a:t> </a:t>
                </a:r>
                <a:r>
                  <a:rPr lang="en-US" sz="1000" b="0" dirty="0" err="1">
                    <a:effectLst/>
                    <a:latin typeface="+mj-ea"/>
                    <a:ea typeface="+mj-ea"/>
                    <a:sym typeface="+mn-lt"/>
                  </a:rPr>
                  <a:t>labore</a:t>
                </a:r>
                <a:r>
                  <a:rPr lang="en-US" sz="1000" b="0" dirty="0">
                    <a:effectLst/>
                    <a:latin typeface="+mj-ea"/>
                    <a:ea typeface="+mj-ea"/>
                    <a:sym typeface="+mn-lt"/>
                  </a:rPr>
                  <a:t> et </a:t>
                </a:r>
                <a:r>
                  <a:rPr lang="en-US" sz="1000" b="0" dirty="0" err="1" smtClean="0">
                    <a:effectLst/>
                    <a:latin typeface="+mj-ea"/>
                    <a:ea typeface="+mj-ea"/>
                    <a:sym typeface="+mn-lt"/>
                  </a:rPr>
                  <a:t>dolore</a:t>
                </a:r>
                <a:r>
                  <a:rPr lang="en-US" altLang="zh-CN" sz="1000" noProof="1"/>
                  <a:t>Lorem ipsum dolor sit er elit lamet, consectetaur cillium adipisicing pecu, sed do eiusmod tempor </a:t>
                </a:r>
                <a:r>
                  <a:rPr lang="en-US" altLang="zh-CN" sz="1000" noProof="1" smtClean="0"/>
                  <a:t>i</a:t>
                </a:r>
                <a:endParaRPr lang="en-US" sz="1000" b="0" dirty="0">
                  <a:effectLst/>
                  <a:latin typeface="+mj-ea"/>
                  <a:ea typeface="+mj-ea"/>
                  <a:sym typeface="+mn-lt"/>
                </a:endParaRPr>
              </a:p>
            </p:txBody>
          </p:sp>
        </p:grpSp>
        <p:grpSp>
          <p:nvGrpSpPr>
            <p:cNvPr id="11" name="组合 10"/>
            <p:cNvGrpSpPr/>
            <p:nvPr/>
          </p:nvGrpSpPr>
          <p:grpSpPr>
            <a:xfrm>
              <a:off x="5974116" y="3297080"/>
              <a:ext cx="3313908" cy="2031326"/>
              <a:chOff x="5974116" y="3297080"/>
              <a:chExt cx="3313908" cy="2031326"/>
            </a:xfrm>
          </p:grpSpPr>
          <p:sp>
            <p:nvSpPr>
              <p:cNvPr id="9" name="Textfeld 78"/>
              <p:cNvSpPr txBox="1"/>
              <p:nvPr/>
            </p:nvSpPr>
            <p:spPr>
              <a:xfrm>
                <a:off x="5974116" y="3297081"/>
                <a:ext cx="1690621" cy="2031325"/>
              </a:xfrm>
              <a:prstGeom prst="rect">
                <a:avLst/>
              </a:prstGeom>
              <a:noFill/>
            </p:spPr>
            <p:txBody>
              <a:bodyPr wrap="square" rtlCol="0">
                <a:spAutoFit/>
              </a:bodyPr>
              <a:lstStyle/>
              <a:p>
                <a:pPr defTabSz="228600">
                  <a:lnSpc>
                    <a:spcPct val="150000"/>
                  </a:lnSpc>
                </a:pPr>
                <a:r>
                  <a:rPr lang="en-US" altLang="zh-CN" sz="1400" dirty="0">
                    <a:solidFill>
                      <a:schemeClr val="bg1"/>
                    </a:solidFill>
                    <a:cs typeface="+mn-ea"/>
                    <a:sym typeface="+mn-lt"/>
                  </a:rPr>
                  <a:t>1.1 </a:t>
                </a:r>
                <a:r>
                  <a:rPr lang="zh-CN" altLang="en-US" sz="1400" dirty="0">
                    <a:solidFill>
                      <a:schemeClr val="bg1"/>
                    </a:solidFill>
                    <a:cs typeface="+mn-ea"/>
                    <a:sym typeface="+mn-lt"/>
                  </a:rPr>
                  <a:t>项目</a:t>
                </a:r>
                <a:r>
                  <a:rPr lang="zh-CN" altLang="en-US" sz="1400" dirty="0" smtClean="0">
                    <a:solidFill>
                      <a:schemeClr val="bg1"/>
                    </a:solidFill>
                    <a:cs typeface="+mn-ea"/>
                    <a:sym typeface="+mn-lt"/>
                  </a:rPr>
                  <a:t>介绍</a:t>
                </a:r>
                <a:endParaRPr lang="en-US" altLang="zh-CN" sz="1400" dirty="0" smtClean="0">
                  <a:solidFill>
                    <a:schemeClr val="bg1"/>
                  </a:solidFill>
                  <a:cs typeface="+mn-ea"/>
                  <a:sym typeface="+mn-lt"/>
                </a:endParaRPr>
              </a:p>
              <a:p>
                <a:pPr defTabSz="228600">
                  <a:lnSpc>
                    <a:spcPct val="150000"/>
                  </a:lnSpc>
                </a:pPr>
                <a:r>
                  <a:rPr lang="en-US" altLang="zh-CN" sz="1400" dirty="0">
                    <a:solidFill>
                      <a:schemeClr val="bg1"/>
                    </a:solidFill>
                    <a:cs typeface="+mn-ea"/>
                    <a:sym typeface="+mn-lt"/>
                  </a:rPr>
                  <a:t>1.2 </a:t>
                </a:r>
                <a:r>
                  <a:rPr lang="zh-CN" altLang="en-US" sz="1400" dirty="0">
                    <a:solidFill>
                      <a:schemeClr val="bg1"/>
                    </a:solidFill>
                    <a:cs typeface="+mn-ea"/>
                    <a:sym typeface="+mn-lt"/>
                  </a:rPr>
                  <a:t>商业</a:t>
                </a:r>
                <a:r>
                  <a:rPr lang="zh-CN" altLang="en-US" sz="1400" dirty="0" smtClean="0">
                    <a:solidFill>
                      <a:schemeClr val="bg1"/>
                    </a:solidFill>
                    <a:cs typeface="+mn-ea"/>
                    <a:sym typeface="+mn-lt"/>
                  </a:rPr>
                  <a:t>模式</a:t>
                </a:r>
                <a:endParaRPr lang="en-US" altLang="zh-CN" sz="1400" dirty="0" smtClean="0">
                  <a:solidFill>
                    <a:schemeClr val="bg1"/>
                  </a:solidFill>
                  <a:cs typeface="+mn-ea"/>
                  <a:sym typeface="+mn-lt"/>
                </a:endParaRPr>
              </a:p>
              <a:p>
                <a:pPr defTabSz="228600">
                  <a:lnSpc>
                    <a:spcPct val="150000"/>
                  </a:lnSpc>
                </a:pPr>
                <a:r>
                  <a:rPr lang="en-US" altLang="zh-CN" sz="1400" dirty="0">
                    <a:solidFill>
                      <a:schemeClr val="bg1"/>
                    </a:solidFill>
                    <a:cs typeface="+mn-ea"/>
                    <a:sym typeface="+mn-lt"/>
                  </a:rPr>
                  <a:t>1.3 </a:t>
                </a:r>
                <a:r>
                  <a:rPr lang="zh-CN" altLang="en-US" sz="1400" dirty="0">
                    <a:solidFill>
                      <a:schemeClr val="bg1"/>
                    </a:solidFill>
                    <a:cs typeface="+mn-ea"/>
                    <a:sym typeface="+mn-lt"/>
                  </a:rPr>
                  <a:t>团队介绍</a:t>
                </a:r>
              </a:p>
              <a:p>
                <a:pPr defTabSz="228600">
                  <a:lnSpc>
                    <a:spcPct val="150000"/>
                  </a:lnSpc>
                </a:pPr>
                <a:endParaRPr lang="zh-CN" altLang="en-US" sz="1400" dirty="0">
                  <a:solidFill>
                    <a:schemeClr val="bg1"/>
                  </a:solidFill>
                  <a:cs typeface="+mn-ea"/>
                  <a:sym typeface="+mn-lt"/>
                </a:endParaRPr>
              </a:p>
              <a:p>
                <a:pPr defTabSz="228600">
                  <a:lnSpc>
                    <a:spcPct val="150000"/>
                  </a:lnSpc>
                </a:pPr>
                <a:endParaRPr lang="en-US" altLang="zh-CN" sz="1400" dirty="0" smtClean="0">
                  <a:solidFill>
                    <a:schemeClr val="bg1"/>
                  </a:solidFill>
                  <a:cs typeface="+mn-ea"/>
                  <a:sym typeface="+mn-lt"/>
                </a:endParaRPr>
              </a:p>
              <a:p>
                <a:pPr defTabSz="228600">
                  <a:lnSpc>
                    <a:spcPct val="150000"/>
                  </a:lnSpc>
                </a:pPr>
                <a:endParaRPr lang="zh-CN" altLang="en-US" sz="1400" dirty="0">
                  <a:solidFill>
                    <a:schemeClr val="bg1"/>
                  </a:solidFill>
                  <a:cs typeface="+mn-ea"/>
                  <a:sym typeface="+mn-lt"/>
                </a:endParaRPr>
              </a:p>
            </p:txBody>
          </p:sp>
          <p:sp>
            <p:nvSpPr>
              <p:cNvPr id="10" name="Textfeld 78"/>
              <p:cNvSpPr txBox="1"/>
              <p:nvPr/>
            </p:nvSpPr>
            <p:spPr>
              <a:xfrm>
                <a:off x="7597403" y="3297080"/>
                <a:ext cx="1690621" cy="1708160"/>
              </a:xfrm>
              <a:prstGeom prst="rect">
                <a:avLst/>
              </a:prstGeom>
              <a:noFill/>
            </p:spPr>
            <p:txBody>
              <a:bodyPr wrap="square" rtlCol="0">
                <a:spAutoFit/>
              </a:bodyPr>
              <a:lstStyle/>
              <a:p>
                <a:pPr defTabSz="228600">
                  <a:lnSpc>
                    <a:spcPct val="150000"/>
                  </a:lnSpc>
                </a:pPr>
                <a:r>
                  <a:rPr lang="en-US" altLang="zh-CN" sz="1400" dirty="0">
                    <a:solidFill>
                      <a:schemeClr val="bg1"/>
                    </a:solidFill>
                    <a:cs typeface="+mn-ea"/>
                    <a:sym typeface="+mn-lt"/>
                  </a:rPr>
                  <a:t>1.4 </a:t>
                </a:r>
                <a:r>
                  <a:rPr lang="zh-CN" altLang="en-US" sz="1400" dirty="0">
                    <a:solidFill>
                      <a:schemeClr val="bg1"/>
                    </a:solidFill>
                    <a:cs typeface="+mn-ea"/>
                    <a:sym typeface="+mn-lt"/>
                  </a:rPr>
                  <a:t>项目愿景</a:t>
                </a:r>
              </a:p>
              <a:p>
                <a:pPr defTabSz="228600">
                  <a:lnSpc>
                    <a:spcPct val="150000"/>
                  </a:lnSpc>
                </a:pPr>
                <a:r>
                  <a:rPr lang="en-US" altLang="zh-CN" sz="1400" dirty="0">
                    <a:solidFill>
                      <a:schemeClr val="bg1"/>
                    </a:solidFill>
                    <a:cs typeface="+mn-ea"/>
                    <a:sym typeface="+mn-lt"/>
                  </a:rPr>
                  <a:t>1.5 </a:t>
                </a:r>
                <a:r>
                  <a:rPr lang="zh-CN" altLang="en-US" sz="1400" dirty="0">
                    <a:solidFill>
                      <a:schemeClr val="bg1"/>
                    </a:solidFill>
                    <a:cs typeface="+mn-ea"/>
                    <a:sym typeface="+mn-lt"/>
                  </a:rPr>
                  <a:t>公司简介</a:t>
                </a:r>
              </a:p>
              <a:p>
                <a:pPr defTabSz="228600">
                  <a:lnSpc>
                    <a:spcPct val="150000"/>
                  </a:lnSpc>
                </a:pPr>
                <a:endParaRPr lang="zh-CN" altLang="en-US" sz="1400" dirty="0">
                  <a:solidFill>
                    <a:schemeClr val="bg1"/>
                  </a:solidFill>
                  <a:cs typeface="+mn-ea"/>
                  <a:sym typeface="+mn-lt"/>
                </a:endParaRPr>
              </a:p>
              <a:p>
                <a:pPr defTabSz="228600">
                  <a:lnSpc>
                    <a:spcPct val="150000"/>
                  </a:lnSpc>
                </a:pPr>
                <a:endParaRPr lang="en-US" altLang="zh-CN" sz="1400" dirty="0" smtClean="0">
                  <a:solidFill>
                    <a:schemeClr val="bg1"/>
                  </a:solidFill>
                  <a:cs typeface="+mn-ea"/>
                  <a:sym typeface="+mn-lt"/>
                </a:endParaRPr>
              </a:p>
              <a:p>
                <a:pPr defTabSz="228600">
                  <a:lnSpc>
                    <a:spcPct val="150000"/>
                  </a:lnSpc>
                </a:pPr>
                <a:endParaRPr lang="zh-CN" altLang="en-US" sz="1400" dirty="0">
                  <a:solidFill>
                    <a:schemeClr val="bg1"/>
                  </a:solidFill>
                  <a:cs typeface="+mn-ea"/>
                  <a:sym typeface="+mn-lt"/>
                </a:endParaRPr>
              </a:p>
            </p:txBody>
          </p:sp>
        </p:grpSp>
      </p:grpSp>
    </p:spTree>
    <p:extLst>
      <p:ext uri="{BB962C8B-B14F-4D97-AF65-F5344CB8AC3E}">
        <p14:creationId xmlns:p14="http://schemas.microsoft.com/office/powerpoint/2010/main" val="1444195711"/>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5"/>
          <p:cNvSpPr>
            <a:spLocks noChangeArrowheads="1"/>
          </p:cNvSpPr>
          <p:nvPr/>
        </p:nvSpPr>
        <p:spPr bwMode="auto">
          <a:xfrm>
            <a:off x="7018338" y="0"/>
            <a:ext cx="5173662" cy="6858000"/>
          </a:xfrm>
          <a:prstGeom prst="rect">
            <a:avLst/>
          </a:prstGeom>
          <a:blipFill dpi="0" rotWithShape="1">
            <a:blip r:embed="rId3"/>
            <a:srcRect/>
            <a:stretch>
              <a:fillRect l="-79000" t="61" r="-26000"/>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800" dirty="0">
              <a:solidFill>
                <a:srgbClr val="262626"/>
              </a:solidFill>
            </a:endParaRPr>
          </a:p>
        </p:txBody>
      </p:sp>
      <p:sp>
        <p:nvSpPr>
          <p:cNvPr id="3" name="Rectangle 16"/>
          <p:cNvSpPr>
            <a:spLocks noChangeArrowheads="1"/>
          </p:cNvSpPr>
          <p:nvPr/>
        </p:nvSpPr>
        <p:spPr bwMode="auto">
          <a:xfrm>
            <a:off x="7018338" y="4341813"/>
            <a:ext cx="5173662" cy="2516187"/>
          </a:xfrm>
          <a:prstGeom prst="rect">
            <a:avLst/>
          </a:prstGeom>
          <a:solidFill>
            <a:srgbClr val="262626">
              <a:alpha val="89018"/>
            </a:srgbClr>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endParaRPr>
          </a:p>
        </p:txBody>
      </p:sp>
      <p:grpSp>
        <p:nvGrpSpPr>
          <p:cNvPr id="4" name="Group 14"/>
          <p:cNvGrpSpPr>
            <a:grpSpLocks/>
          </p:cNvGrpSpPr>
          <p:nvPr/>
        </p:nvGrpSpPr>
        <p:grpSpPr bwMode="auto">
          <a:xfrm>
            <a:off x="1222123" y="1952625"/>
            <a:ext cx="4610352" cy="2952750"/>
            <a:chOff x="955496" y="0"/>
            <a:chExt cx="4610706" cy="2952091"/>
          </a:xfrm>
        </p:grpSpPr>
        <p:sp>
          <p:nvSpPr>
            <p:cNvPr id="6" name="TextBox 12"/>
            <p:cNvSpPr>
              <a:spLocks noChangeArrowheads="1"/>
            </p:cNvSpPr>
            <p:nvPr/>
          </p:nvSpPr>
          <p:spPr bwMode="auto">
            <a:xfrm>
              <a:off x="955496" y="0"/>
              <a:ext cx="30408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dirty="0">
                  <a:solidFill>
                    <a:schemeClr val="bg1"/>
                  </a:solidFill>
                  <a:latin typeface="+mn-ea"/>
                  <a:ea typeface="+mn-ea"/>
                  <a:sym typeface="Open Sans" panose="020B0606030504020204" pitchFamily="34" charset="0"/>
                </a:rPr>
                <a:t>PHOTO &amp; ENTERTAIMENT</a:t>
              </a:r>
              <a:endParaRPr lang="zh-CN" altLang="en-US" sz="1800" b="1" dirty="0">
                <a:solidFill>
                  <a:schemeClr val="bg1"/>
                </a:solidFill>
                <a:latin typeface="+mn-ea"/>
                <a:ea typeface="+mn-ea"/>
                <a:sym typeface="Open Sans" panose="020B0606030504020204" pitchFamily="34" charset="0"/>
              </a:endParaRPr>
            </a:p>
            <a:p>
              <a:pPr eaLnBrk="1" hangingPunct="1">
                <a:lnSpc>
                  <a:spcPct val="100000"/>
                </a:lnSpc>
                <a:spcBef>
                  <a:spcPct val="0"/>
                </a:spcBef>
                <a:buFont typeface="Arial" panose="020B0604020202020204" pitchFamily="34" charset="0"/>
                <a:buNone/>
              </a:pPr>
              <a:r>
                <a:rPr lang="zh-CN" altLang="en-US" sz="3600" dirty="0" smtClean="0">
                  <a:solidFill>
                    <a:schemeClr val="bg1"/>
                  </a:solidFill>
                  <a:latin typeface="+mn-ea"/>
                  <a:ea typeface="+mn-ea"/>
                  <a:sym typeface="GeosansLight" pitchFamily="2" charset="0"/>
                </a:rPr>
                <a:t>共享经济</a:t>
              </a:r>
              <a:endParaRPr lang="en-US" altLang="zh-CN" sz="3600" dirty="0">
                <a:solidFill>
                  <a:schemeClr val="bg1"/>
                </a:solidFill>
                <a:latin typeface="+mn-ea"/>
                <a:ea typeface="+mn-ea"/>
                <a:sym typeface="GeosansLight" pitchFamily="2" charset="0"/>
              </a:endParaRPr>
            </a:p>
          </p:txBody>
        </p:sp>
        <p:sp>
          <p:nvSpPr>
            <p:cNvPr id="7" name="Rectangle 13"/>
            <p:cNvSpPr>
              <a:spLocks noChangeArrowheads="1"/>
            </p:cNvSpPr>
            <p:nvPr/>
          </p:nvSpPr>
          <p:spPr bwMode="auto">
            <a:xfrm>
              <a:off x="955496" y="923330"/>
              <a:ext cx="4610706" cy="20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ts val="1650"/>
                </a:lnSpc>
                <a:spcBef>
                  <a:spcPct val="0"/>
                </a:spcBef>
                <a:spcAft>
                  <a:spcPts val="1500"/>
                </a:spcAft>
                <a:buFont typeface="Arial" panose="020B0604020202020204" pitchFamily="34" charset="0"/>
                <a:buNone/>
              </a:pPr>
              <a:r>
                <a:rPr lang="en-US" altLang="zh-CN" sz="1000">
                  <a:solidFill>
                    <a:schemeClr val="bg1"/>
                  </a:solidFill>
                  <a:latin typeface="Open Sans" panose="020B0606030504020204" pitchFamily="34" charset="0"/>
                  <a:cs typeface="Times New Roman" panose="02020603050405020304" pitchFamily="18" charset="0"/>
                  <a:sym typeface="Open Sans" panose="020B0606030504020204" pitchFamily="34" charset="0"/>
                </a:rPr>
                <a:t>Lorem ipsum dolor sit amet, consectetur adipiscing elit. Nam viverra euismod odio, gravida pellentesque urna varius vitae. Sed dui lorem, adipiscing in adipiscing et, interdum nec metus. Mauris ultricies, justo eu convallis placerat, felis enim ornare nisi, vitae mattis nulla ante id dui. Ut lectus purus, commodo et tincidunt vel, interdum sed lectus. Vestibulum adipiscing tempor nisi id elementu sadips ipsums dolores uns fugiats gravida nam elit vols nulla dolores amet untras sitsers.</a:t>
              </a:r>
              <a:endParaRPr lang="zh-CN" altLang="en-US" sz="1000">
                <a:solidFill>
                  <a:schemeClr val="bg1"/>
                </a:solidFill>
                <a:latin typeface="Open Sans" panose="020B0606030504020204" pitchFamily="34" charset="0"/>
                <a:cs typeface="Times New Roman" panose="02020603050405020304" pitchFamily="18" charset="0"/>
                <a:sym typeface="Open Sans" panose="020B0606030504020204" pitchFamily="34" charset="0"/>
              </a:endParaRPr>
            </a:p>
            <a:p>
              <a:pPr algn="r" eaLnBrk="1" hangingPunct="1">
                <a:lnSpc>
                  <a:spcPts val="1650"/>
                </a:lnSpc>
                <a:spcBef>
                  <a:spcPct val="0"/>
                </a:spcBef>
                <a:spcAft>
                  <a:spcPts val="1500"/>
                </a:spcAft>
                <a:buFont typeface="Arial" panose="020B0604020202020204" pitchFamily="34" charset="0"/>
                <a:buNone/>
              </a:pPr>
              <a:r>
                <a:rPr lang="en-US" altLang="zh-CN" sz="800">
                  <a:solidFill>
                    <a:schemeClr val="bg1"/>
                  </a:solidFill>
                  <a:latin typeface="Open Sans" panose="020B0606030504020204" pitchFamily="34" charset="0"/>
                  <a:cs typeface="Times New Roman" panose="02020603050405020304" pitchFamily="18" charset="0"/>
                  <a:sym typeface="Open Sans" panose="020B0606030504020204" pitchFamily="34" charset="0"/>
                </a:rPr>
                <a:t>BEST REGARDS: </a:t>
              </a:r>
              <a:r>
                <a:rPr lang="en-US" altLang="zh-CN" sz="1000" b="1">
                  <a:solidFill>
                    <a:schemeClr val="bg1"/>
                  </a:solidFill>
                  <a:latin typeface="Open Sans" panose="020B0606030504020204" pitchFamily="34" charset="0"/>
                  <a:cs typeface="Times New Roman" panose="02020603050405020304" pitchFamily="18" charset="0"/>
                  <a:sym typeface="Open Sans" panose="020B0606030504020204" pitchFamily="34" charset="0"/>
                </a:rPr>
                <a:t>SIMPLESMART</a:t>
              </a:r>
              <a:endParaRPr lang="en-US" altLang="zh-CN" sz="1000" b="1">
                <a:solidFill>
                  <a:schemeClr val="bg1"/>
                </a:solidFill>
                <a:latin typeface="Times New Roman" panose="02020603050405020304" pitchFamily="18" charset="0"/>
                <a:cs typeface="Times New Roman" panose="02020603050405020304" pitchFamily="18" charset="0"/>
                <a:sym typeface="Times New Roman" panose="02020603050405020304" pitchFamily="18" charset="0"/>
              </a:endParaRPr>
            </a:p>
          </p:txBody>
        </p:sp>
      </p:grpSp>
      <p:sp>
        <p:nvSpPr>
          <p:cNvPr id="8" name="TextBox 18"/>
          <p:cNvSpPr>
            <a:spLocks noChangeArrowheads="1"/>
          </p:cNvSpPr>
          <p:nvPr/>
        </p:nvSpPr>
        <p:spPr bwMode="auto">
          <a:xfrm>
            <a:off x="7553325" y="4811713"/>
            <a:ext cx="34861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a:lnSpc>
                <a:spcPct val="100000"/>
              </a:lnSpc>
              <a:spcBef>
                <a:spcPct val="0"/>
              </a:spcBef>
              <a:buNone/>
            </a:pPr>
            <a:r>
              <a:rPr lang="zh-CN" altLang="en-US" sz="1400" b="1" dirty="0">
                <a:solidFill>
                  <a:schemeClr val="bg1"/>
                </a:solidFill>
                <a:latin typeface="Open Sans" panose="020B0606030504020204" pitchFamily="34" charset="0"/>
                <a:sym typeface="Open Sans" panose="020B0606030504020204" pitchFamily="34" charset="0"/>
              </a:rPr>
              <a:t>共享经济</a:t>
            </a:r>
          </a:p>
          <a:p>
            <a:pPr algn="just" eaLnBrk="1" hangingPunct="1">
              <a:lnSpc>
                <a:spcPct val="100000"/>
              </a:lnSpc>
              <a:spcBef>
                <a:spcPct val="0"/>
              </a:spcBef>
              <a:buFont typeface="Arial" panose="020B0604020202020204" pitchFamily="34" charset="0"/>
              <a:buNone/>
            </a:pPr>
            <a:endParaRPr lang="zh-CN" altLang="en-US" sz="1000" dirty="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1000" dirty="0">
                <a:solidFill>
                  <a:schemeClr val="bg1"/>
                </a:solidFill>
                <a:latin typeface="Open Sans" panose="020B0606030504020204" pitchFamily="34" charset="0"/>
                <a:sym typeface="Open Sans" panose="020B0606030504020204" pitchFamily="34" charset="0"/>
              </a:rPr>
              <a:t>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untras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Etharums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ser</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quidem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rerum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facilis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dolores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nemis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omnis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vitaes</a:t>
            </a:r>
            <a:r>
              <a:rPr lang="en-US" altLang="zh-CN" sz="1000" dirty="0">
                <a:solidFill>
                  <a:schemeClr val="bg1"/>
                </a:solidFill>
                <a:latin typeface="Open Sans" panose="020B0606030504020204" pitchFamily="34" charset="0"/>
                <a:sym typeface="Open Sans" panose="020B0606030504020204" pitchFamily="34" charset="0"/>
              </a:rPr>
              <a:t> nemo minima </a:t>
            </a:r>
            <a:r>
              <a:rPr lang="en-US" altLang="zh-CN" sz="1000" dirty="0" err="1">
                <a:solidFill>
                  <a:schemeClr val="bg1"/>
                </a:solidFill>
                <a:latin typeface="Open Sans" panose="020B0606030504020204" pitchFamily="34" charset="0"/>
                <a:sym typeface="Open Sans" panose="020B0606030504020204" pitchFamily="34" charset="0"/>
              </a:rPr>
              <a:t>rerums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unsers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sadips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amets</a:t>
            </a:r>
            <a:r>
              <a:rPr lang="en-US" altLang="zh-CN" sz="1000" dirty="0">
                <a:solidFill>
                  <a:schemeClr val="bg1"/>
                </a:solidFill>
                <a:latin typeface="Open Sans" panose="020B0606030504020204" pitchFamily="34" charset="0"/>
                <a:sym typeface="Open Sans" panose="020B0606030504020204" pitchFamily="34" charset="0"/>
              </a:rPr>
              <a:t>.. </a:t>
            </a:r>
          </a:p>
          <a:p>
            <a:pPr algn="just" eaLnBrk="1" hangingPunct="1">
              <a:lnSpc>
                <a:spcPct val="100000"/>
              </a:lnSpc>
              <a:spcBef>
                <a:spcPct val="0"/>
              </a:spcBef>
              <a:buFont typeface="Arial" panose="020B0604020202020204" pitchFamily="34" charset="0"/>
              <a:buNone/>
            </a:pPr>
            <a:endParaRPr lang="zh-CN" altLang="en-US" sz="1000" dirty="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1000" dirty="0" err="1">
                <a:solidFill>
                  <a:schemeClr val="bg1"/>
                </a:solidFill>
                <a:latin typeface="Open Sans" panose="020B0606030504020204" pitchFamily="34" charset="0"/>
                <a:sym typeface="Open Sans" panose="020B0606030504020204" pitchFamily="34" charset="0"/>
              </a:rPr>
              <a:t>Sed</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perspiciatis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unde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omnis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iste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natus</a:t>
            </a:r>
            <a:r>
              <a:rPr lang="en-US" altLang="zh-CN" sz="1000" dirty="0">
                <a:solidFill>
                  <a:schemeClr val="bg1"/>
                </a:solidFill>
                <a:latin typeface="Open Sans" panose="020B0606030504020204" pitchFamily="34" charset="0"/>
                <a:sym typeface="Open Sans" panose="020B0606030504020204" pitchFamily="34" charset="0"/>
              </a:rPr>
              <a:t> error sit </a:t>
            </a:r>
            <a:r>
              <a:rPr lang="en-US" altLang="zh-CN" sz="1000" dirty="0" err="1">
                <a:solidFill>
                  <a:schemeClr val="bg1"/>
                </a:solidFill>
                <a:latin typeface="Open Sans" panose="020B0606030504020204" pitchFamily="34" charset="0"/>
                <a:sym typeface="Open Sans" panose="020B0606030504020204" pitchFamily="34" charset="0"/>
              </a:rPr>
              <a:t>voluptatem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accusantium</a:t>
            </a:r>
            <a:r>
              <a:rPr lang="en-US" altLang="zh-CN" sz="1000" dirty="0">
                <a:solidFill>
                  <a:schemeClr val="bg1"/>
                </a:solidFill>
                <a:latin typeface="Open Sans" panose="020B0606030504020204" pitchFamily="34" charset="0"/>
                <a:sym typeface="Open Sans" panose="020B0606030504020204" pitchFamily="34" charset="0"/>
              </a:rPr>
              <a:t>.</a:t>
            </a:r>
            <a:endParaRPr lang="zh-CN" altLang="en-US" sz="1800" dirty="0">
              <a:solidFill>
                <a:schemeClr val="bg1"/>
              </a:solidFill>
              <a:latin typeface="Arial" panose="020B0604020202020204" pitchFamily="34" charset="0"/>
            </a:endParaRPr>
          </a:p>
        </p:txBody>
      </p:sp>
      <p:sp>
        <p:nvSpPr>
          <p:cNvPr id="10" name="TextBox 1"/>
          <p:cNvSpPr txBox="1"/>
          <p:nvPr/>
        </p:nvSpPr>
        <p:spPr>
          <a:xfrm>
            <a:off x="723900" y="424015"/>
            <a:ext cx="2087110" cy="477888"/>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1.1</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项目介绍</a:t>
            </a:r>
          </a:p>
        </p:txBody>
      </p:sp>
      <p:sp>
        <p:nvSpPr>
          <p:cNvPr id="11" name="TextBox 1"/>
          <p:cNvSpPr txBox="1"/>
          <p:nvPr/>
        </p:nvSpPr>
        <p:spPr>
          <a:xfrm>
            <a:off x="723900" y="830415"/>
            <a:ext cx="2713628" cy="322332"/>
          </a:xfrm>
          <a:prstGeom prst="rect">
            <a:avLst/>
          </a:prstGeom>
          <a:noFill/>
        </p:spPr>
        <p:txBody>
          <a:bodyPr wrap="none" lIns="0" tIns="0" rIns="0" rtlCol="0">
            <a:spAutoFit/>
          </a:bodyPr>
          <a:lstStyle/>
          <a:p>
            <a:pPr>
              <a:lnSpc>
                <a:spcPts val="23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PROJECT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DESCRIPTION</a:t>
            </a:r>
          </a:p>
        </p:txBody>
      </p:sp>
    </p:spTree>
    <p:extLst>
      <p:ext uri="{BB962C8B-B14F-4D97-AF65-F5344CB8AC3E}">
        <p14:creationId xmlns:p14="http://schemas.microsoft.com/office/powerpoint/2010/main" val="496703579"/>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219200" y="1600200"/>
            <a:ext cx="9753600" cy="4267200"/>
            <a:chOff x="1219200" y="1600200"/>
            <a:chExt cx="9753600" cy="4267200"/>
          </a:xfrm>
        </p:grpSpPr>
        <p:sp>
          <p:nvSpPr>
            <p:cNvPr id="2" name="Rectangle 10"/>
            <p:cNvSpPr>
              <a:spLocks noChangeArrowheads="1"/>
            </p:cNvSpPr>
            <p:nvPr/>
          </p:nvSpPr>
          <p:spPr bwMode="auto">
            <a:xfrm>
              <a:off x="1219200" y="1600200"/>
              <a:ext cx="5788025" cy="4267200"/>
            </a:xfrm>
            <a:prstGeom prst="rect">
              <a:avLst/>
            </a:prstGeom>
            <a:blipFill dpi="0" rotWithShape="1">
              <a:blip r:embed="rId3"/>
              <a:srcRect/>
              <a:stretch>
                <a:fillRect l="-24000" t="61" r="-35000"/>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800" dirty="0">
                <a:solidFill>
                  <a:schemeClr val="bg1"/>
                </a:solidFill>
              </a:endParaRPr>
            </a:p>
          </p:txBody>
        </p:sp>
        <p:sp>
          <p:nvSpPr>
            <p:cNvPr id="3" name="Rectangle 22"/>
            <p:cNvSpPr>
              <a:spLocks noChangeArrowheads="1"/>
            </p:cNvSpPr>
            <p:nvPr/>
          </p:nvSpPr>
          <p:spPr bwMode="auto">
            <a:xfrm>
              <a:off x="5167313" y="2519363"/>
              <a:ext cx="5805487" cy="1500187"/>
            </a:xfrm>
            <a:prstGeom prst="rect">
              <a:avLst/>
            </a:prstGeom>
            <a:solidFill>
              <a:srgbClr val="262626"/>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endParaRPr>
            </a:p>
          </p:txBody>
        </p:sp>
        <p:grpSp>
          <p:nvGrpSpPr>
            <p:cNvPr id="4" name="Group 25"/>
            <p:cNvGrpSpPr>
              <a:grpSpLocks/>
            </p:cNvGrpSpPr>
            <p:nvPr/>
          </p:nvGrpSpPr>
          <p:grpSpPr bwMode="auto">
            <a:xfrm>
              <a:off x="5602288" y="2870200"/>
              <a:ext cx="4935537" cy="800100"/>
              <a:chOff x="0" y="0"/>
              <a:chExt cx="4935210" cy="800220"/>
            </a:xfrm>
          </p:grpSpPr>
          <p:sp>
            <p:nvSpPr>
              <p:cNvPr id="5" name="TextBox 23"/>
              <p:cNvSpPr>
                <a:spLocks noChangeArrowheads="1"/>
              </p:cNvSpPr>
              <p:nvPr/>
            </p:nvSpPr>
            <p:spPr bwMode="auto">
              <a:xfrm>
                <a:off x="0" y="0"/>
                <a:ext cx="2249185"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2000" b="1" dirty="0">
                    <a:solidFill>
                      <a:schemeClr val="bg1"/>
                    </a:solidFill>
                    <a:latin typeface="Open Sans" panose="020B0606030504020204" pitchFamily="34" charset="0"/>
                    <a:sym typeface="Open Sans" panose="020B0606030504020204" pitchFamily="34" charset="0"/>
                  </a:rPr>
                  <a:t>消费级无人机市场</a:t>
                </a:r>
              </a:p>
            </p:txBody>
          </p:sp>
          <p:sp>
            <p:nvSpPr>
              <p:cNvPr id="6" name="TextBox 24"/>
              <p:cNvSpPr>
                <a:spLocks noChangeArrowheads="1"/>
              </p:cNvSpPr>
              <p:nvPr/>
            </p:nvSpPr>
            <p:spPr bwMode="auto">
              <a:xfrm>
                <a:off x="0" y="400110"/>
                <a:ext cx="49352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Lid est laborum dolo rumes fugats untras. Etharums ser quidem rerum facilis dolores nemis omnis</a:t>
                </a:r>
              </a:p>
            </p:txBody>
          </p:sp>
        </p:grpSp>
        <p:sp>
          <p:nvSpPr>
            <p:cNvPr id="7" name="TextBox 26"/>
            <p:cNvSpPr>
              <a:spLocks noChangeArrowheads="1"/>
            </p:cNvSpPr>
            <p:nvPr/>
          </p:nvSpPr>
          <p:spPr bwMode="auto">
            <a:xfrm>
              <a:off x="7500938" y="4260850"/>
              <a:ext cx="2971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Lid est laborum dolo rumes fugats untras. Etharums ser quidem rerum facilis dolores nemis omnis fugats vitaes nemo minima rerums unsers sadips amets.. </a:t>
              </a:r>
            </a:p>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Sed ut perspiciatis unde omnis iste natus error sit voluptatem.</a:t>
              </a:r>
            </a:p>
          </p:txBody>
        </p:sp>
        <p:sp>
          <p:nvSpPr>
            <p:cNvPr id="8" name="Rectangle 27"/>
            <p:cNvSpPr>
              <a:spLocks noChangeArrowheads="1"/>
            </p:cNvSpPr>
            <p:nvPr/>
          </p:nvSpPr>
          <p:spPr bwMode="auto">
            <a:xfrm>
              <a:off x="7585075" y="5518150"/>
              <a:ext cx="1524000" cy="246063"/>
            </a:xfrm>
            <a:prstGeom prst="rect">
              <a:avLst/>
            </a:prstGeom>
            <a:noFill/>
            <a:ln w="9525">
              <a:solidFill>
                <a:srgbClr val="7F7F7F"/>
              </a:solidFill>
              <a:bevel/>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SINGLE NEWS LAYOUT</a:t>
              </a:r>
            </a:p>
          </p:txBody>
        </p:sp>
      </p:grpSp>
      <p:sp>
        <p:nvSpPr>
          <p:cNvPr id="12" name="TextBox 1"/>
          <p:cNvSpPr txBox="1"/>
          <p:nvPr/>
        </p:nvSpPr>
        <p:spPr>
          <a:xfrm>
            <a:off x="723900" y="622300"/>
            <a:ext cx="2095125"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1.2</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商业模式</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BUSINESS</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MODEL</a:t>
            </a:r>
          </a:p>
        </p:txBody>
      </p:sp>
    </p:spTree>
    <p:extLst>
      <p:ext uri="{BB962C8B-B14F-4D97-AF65-F5344CB8AC3E}">
        <p14:creationId xmlns:p14="http://schemas.microsoft.com/office/powerpoint/2010/main" val="771869989"/>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7"/>
          <p:cNvSpPr>
            <a:spLocks noChangeArrowheads="1"/>
          </p:cNvSpPr>
          <p:nvPr/>
        </p:nvSpPr>
        <p:spPr bwMode="auto">
          <a:xfrm>
            <a:off x="263525" y="2990850"/>
            <a:ext cx="877888" cy="876300"/>
          </a:xfrm>
          <a:prstGeom prst="ellipse">
            <a:avLst/>
          </a:prstGeom>
          <a:noFill/>
          <a:ln w="6350">
            <a:solidFill>
              <a:srgbClr val="A5A5A5"/>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a:solidFill>
                  <a:schemeClr val="bg1"/>
                </a:solidFill>
                <a:latin typeface="Simple-Line-Icons" pitchFamily="2" charset="2"/>
                <a:sym typeface="Simple-Line-Icons" pitchFamily="2" charset="2"/>
              </a:rPr>
              <a:t></a:t>
            </a:r>
            <a:endParaRPr lang="en-US" altLang="zh-CN">
              <a:solidFill>
                <a:schemeClr val="bg1"/>
              </a:solidFill>
            </a:endParaRPr>
          </a:p>
        </p:txBody>
      </p:sp>
      <p:sp>
        <p:nvSpPr>
          <p:cNvPr id="32" name="TextBox 1"/>
          <p:cNvSpPr>
            <a:spLocks noChangeArrowheads="1"/>
          </p:cNvSpPr>
          <p:nvPr/>
        </p:nvSpPr>
        <p:spPr bwMode="auto">
          <a:xfrm>
            <a:off x="1219200" y="2982913"/>
            <a:ext cx="2031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3600" dirty="0">
                <a:solidFill>
                  <a:schemeClr val="bg1"/>
                </a:solidFill>
                <a:latin typeface="+mn-ea"/>
                <a:ea typeface="+mn-ea"/>
                <a:sym typeface="GeosansLight" pitchFamily="2" charset="0"/>
              </a:rPr>
              <a:t>团队介绍</a:t>
            </a:r>
          </a:p>
        </p:txBody>
      </p:sp>
      <p:sp>
        <p:nvSpPr>
          <p:cNvPr id="33" name="TextBox 11"/>
          <p:cNvSpPr>
            <a:spLocks noChangeArrowheads="1"/>
          </p:cNvSpPr>
          <p:nvPr/>
        </p:nvSpPr>
        <p:spPr bwMode="auto">
          <a:xfrm>
            <a:off x="1219200" y="3629025"/>
            <a:ext cx="3984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Raw denim typewriter Carles irony. Helvetica farers Blue Bottle</a:t>
            </a:r>
            <a:endParaRPr lang="zh-CN" altLang="en-US" sz="1800">
              <a:solidFill>
                <a:schemeClr val="bg1"/>
              </a:solidFill>
              <a:latin typeface="Arial" panose="020B0604020202020204" pitchFamily="34" charset="0"/>
            </a:endParaRPr>
          </a:p>
        </p:txBody>
      </p:sp>
      <p:sp>
        <p:nvSpPr>
          <p:cNvPr id="34" name="Oval 9"/>
          <p:cNvSpPr>
            <a:spLocks noChangeArrowheads="1"/>
          </p:cNvSpPr>
          <p:nvPr/>
        </p:nvSpPr>
        <p:spPr bwMode="auto">
          <a:xfrm>
            <a:off x="5476875" y="2263775"/>
            <a:ext cx="1571625" cy="1573213"/>
          </a:xfrm>
          <a:prstGeom prst="ellipse">
            <a:avLst/>
          </a:prstGeom>
          <a:blipFill dpi="0" rotWithShape="1">
            <a:blip r:embed="rId3"/>
            <a:srcRect/>
            <a:stretch>
              <a:fillRect l="-24000" t="61" r="-66000"/>
            </a:stretch>
          </a:blipFill>
          <a:ln w="635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dirty="0">
                <a:solidFill>
                  <a:schemeClr val="bg1"/>
                </a:solidFill>
              </a:rPr>
              <a:t>Team</a:t>
            </a:r>
          </a:p>
        </p:txBody>
      </p:sp>
      <p:sp>
        <p:nvSpPr>
          <p:cNvPr id="35" name="Oval 13"/>
          <p:cNvSpPr>
            <a:spLocks noChangeArrowheads="1"/>
          </p:cNvSpPr>
          <p:nvPr/>
        </p:nvSpPr>
        <p:spPr bwMode="auto">
          <a:xfrm>
            <a:off x="7604125" y="2263775"/>
            <a:ext cx="1573213" cy="1573213"/>
          </a:xfrm>
          <a:prstGeom prst="ellipse">
            <a:avLst/>
          </a:prstGeom>
          <a:blipFill dpi="0" rotWithShape="1">
            <a:blip r:embed="rId3"/>
            <a:srcRect/>
            <a:stretch>
              <a:fillRect l="-24000" t="61" r="-66000"/>
            </a:stretch>
          </a:blipFill>
          <a:ln w="635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Team</a:t>
            </a:r>
          </a:p>
        </p:txBody>
      </p:sp>
      <p:sp>
        <p:nvSpPr>
          <p:cNvPr id="36" name="Oval 14"/>
          <p:cNvSpPr>
            <a:spLocks noChangeArrowheads="1"/>
          </p:cNvSpPr>
          <p:nvPr/>
        </p:nvSpPr>
        <p:spPr bwMode="auto">
          <a:xfrm>
            <a:off x="9734550" y="2263775"/>
            <a:ext cx="1571625" cy="1573213"/>
          </a:xfrm>
          <a:prstGeom prst="ellipse">
            <a:avLst/>
          </a:prstGeom>
          <a:blipFill dpi="0" rotWithShape="1">
            <a:blip r:embed="rId3"/>
            <a:srcRect/>
            <a:stretch>
              <a:fillRect l="-24000" t="61" r="-66000"/>
            </a:stretch>
          </a:blipFill>
          <a:ln w="635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rPr>
              <a:t>Team</a:t>
            </a:r>
          </a:p>
        </p:txBody>
      </p:sp>
      <p:sp>
        <p:nvSpPr>
          <p:cNvPr id="37" name="TextBox 16"/>
          <p:cNvSpPr>
            <a:spLocks noChangeArrowheads="1"/>
          </p:cNvSpPr>
          <p:nvPr/>
        </p:nvSpPr>
        <p:spPr bwMode="auto">
          <a:xfrm>
            <a:off x="5867853" y="4038600"/>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400" dirty="0">
                <a:solidFill>
                  <a:schemeClr val="bg1"/>
                </a:solidFill>
                <a:latin typeface="Open Sans" panose="020B0606030504020204" pitchFamily="34" charset="0"/>
                <a:sym typeface="Open Sans" panose="020B0606030504020204" pitchFamily="34" charset="0"/>
              </a:rPr>
              <a:t>李彦宏</a:t>
            </a:r>
          </a:p>
        </p:txBody>
      </p:sp>
      <p:sp>
        <p:nvSpPr>
          <p:cNvPr id="38" name="TextBox 17"/>
          <p:cNvSpPr>
            <a:spLocks noChangeArrowheads="1"/>
          </p:cNvSpPr>
          <p:nvPr/>
        </p:nvSpPr>
        <p:spPr bwMode="auto">
          <a:xfrm>
            <a:off x="7863341" y="4038600"/>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400" dirty="0">
                <a:solidFill>
                  <a:schemeClr val="bg1"/>
                </a:solidFill>
                <a:latin typeface="Open Sans" panose="020B0606030504020204" pitchFamily="34" charset="0"/>
                <a:sym typeface="Open Sans" panose="020B0606030504020204" pitchFamily="34" charset="0"/>
              </a:rPr>
              <a:t>李彦宏</a:t>
            </a:r>
          </a:p>
        </p:txBody>
      </p:sp>
      <p:sp>
        <p:nvSpPr>
          <p:cNvPr id="39" name="TextBox 18"/>
          <p:cNvSpPr>
            <a:spLocks noChangeArrowheads="1"/>
          </p:cNvSpPr>
          <p:nvPr/>
        </p:nvSpPr>
        <p:spPr bwMode="auto">
          <a:xfrm>
            <a:off x="10165216" y="4038600"/>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400" dirty="0">
                <a:solidFill>
                  <a:schemeClr val="bg1"/>
                </a:solidFill>
                <a:latin typeface="Open Sans" panose="020B0606030504020204" pitchFamily="34" charset="0"/>
                <a:sym typeface="Open Sans" panose="020B0606030504020204" pitchFamily="34" charset="0"/>
              </a:rPr>
              <a:t>李彦宏</a:t>
            </a:r>
          </a:p>
        </p:txBody>
      </p:sp>
      <p:sp>
        <p:nvSpPr>
          <p:cNvPr id="40" name="TextBox 19"/>
          <p:cNvSpPr>
            <a:spLocks noChangeArrowheads="1"/>
          </p:cNvSpPr>
          <p:nvPr/>
        </p:nvSpPr>
        <p:spPr bwMode="auto">
          <a:xfrm>
            <a:off x="5865813" y="4346575"/>
            <a:ext cx="7921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DESIGNER</a:t>
            </a:r>
          </a:p>
        </p:txBody>
      </p:sp>
      <p:sp>
        <p:nvSpPr>
          <p:cNvPr id="41" name="TextBox 20"/>
          <p:cNvSpPr>
            <a:spLocks noChangeArrowheads="1"/>
          </p:cNvSpPr>
          <p:nvPr/>
        </p:nvSpPr>
        <p:spPr bwMode="auto">
          <a:xfrm>
            <a:off x="7947025" y="4346575"/>
            <a:ext cx="889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DEVELOPER</a:t>
            </a:r>
          </a:p>
        </p:txBody>
      </p:sp>
      <p:sp>
        <p:nvSpPr>
          <p:cNvPr id="42" name="TextBox 21"/>
          <p:cNvSpPr>
            <a:spLocks noChangeArrowheads="1"/>
          </p:cNvSpPr>
          <p:nvPr/>
        </p:nvSpPr>
        <p:spPr bwMode="auto">
          <a:xfrm>
            <a:off x="10067925" y="4346575"/>
            <a:ext cx="9048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MARKETING</a:t>
            </a:r>
          </a:p>
        </p:txBody>
      </p:sp>
      <p:sp>
        <p:nvSpPr>
          <p:cNvPr id="44" name="TextBox 1"/>
          <p:cNvSpPr txBox="1"/>
          <p:nvPr/>
        </p:nvSpPr>
        <p:spPr>
          <a:xfrm>
            <a:off x="723900" y="571500"/>
            <a:ext cx="2647263"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1.3</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团队介绍</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TEAM</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INTRODUCTION</a:t>
            </a:r>
          </a:p>
        </p:txBody>
      </p:sp>
    </p:spTree>
    <p:extLst>
      <p:ext uri="{BB962C8B-B14F-4D97-AF65-F5344CB8AC3E}">
        <p14:creationId xmlns:p14="http://schemas.microsoft.com/office/powerpoint/2010/main" val="359607631"/>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1000"/>
                                        <p:tgtEl>
                                          <p:spTgt spid="40"/>
                                        </p:tgtEl>
                                      </p:cBhvr>
                                    </p:animEffect>
                                    <p:anim calcmode="lin" valueType="num">
                                      <p:cBhvr>
                                        <p:cTn id="53" dur="1000" fill="hold"/>
                                        <p:tgtEl>
                                          <p:spTgt spid="40"/>
                                        </p:tgtEl>
                                        <p:attrNameLst>
                                          <p:attrName>ppt_x</p:attrName>
                                        </p:attrNameLst>
                                      </p:cBhvr>
                                      <p:tavLst>
                                        <p:tav tm="0">
                                          <p:val>
                                            <p:strVal val="#ppt_x"/>
                                          </p:val>
                                        </p:tav>
                                        <p:tav tm="100000">
                                          <p:val>
                                            <p:strVal val="#ppt_x"/>
                                          </p:val>
                                        </p:tav>
                                      </p:tavLst>
                                    </p:anim>
                                    <p:anim calcmode="lin" valueType="num">
                                      <p:cBhvr>
                                        <p:cTn id="54" dur="1000" fill="hold"/>
                                        <p:tgtEl>
                                          <p:spTgt spid="4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p:bldP spid="34" grpId="0" animBg="1"/>
      <p:bldP spid="35" grpId="0" animBg="1"/>
      <p:bldP spid="36" grpId="0" animBg="1"/>
      <p:bldP spid="37" grpId="0"/>
      <p:bldP spid="38"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6"/>
          <p:cNvSpPr>
            <a:spLocks noChangeArrowheads="1"/>
          </p:cNvSpPr>
          <p:nvPr/>
        </p:nvSpPr>
        <p:spPr bwMode="auto">
          <a:xfrm>
            <a:off x="1409700" y="2581275"/>
            <a:ext cx="1168400" cy="1168400"/>
          </a:xfrm>
          <a:prstGeom prst="ellipse">
            <a:avLst/>
          </a:prstGeom>
          <a:noFill/>
          <a:ln w="6350">
            <a:solidFill>
              <a:srgbClr val="A5A5A5"/>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endParaRPr>
          </a:p>
        </p:txBody>
      </p:sp>
      <p:sp>
        <p:nvSpPr>
          <p:cNvPr id="3" name="Oval 17"/>
          <p:cNvSpPr>
            <a:spLocks noChangeArrowheads="1"/>
          </p:cNvSpPr>
          <p:nvPr/>
        </p:nvSpPr>
        <p:spPr bwMode="auto">
          <a:xfrm>
            <a:off x="4132263" y="2581275"/>
            <a:ext cx="1168400" cy="1168400"/>
          </a:xfrm>
          <a:prstGeom prst="ellipse">
            <a:avLst/>
          </a:prstGeom>
          <a:noFill/>
          <a:ln w="6350">
            <a:solidFill>
              <a:srgbClr val="A5A5A5"/>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endParaRPr>
          </a:p>
        </p:txBody>
      </p:sp>
      <p:sp>
        <p:nvSpPr>
          <p:cNvPr id="4" name="Oval 18"/>
          <p:cNvSpPr>
            <a:spLocks noChangeArrowheads="1"/>
          </p:cNvSpPr>
          <p:nvPr/>
        </p:nvSpPr>
        <p:spPr bwMode="auto">
          <a:xfrm>
            <a:off x="6854825" y="2581275"/>
            <a:ext cx="1168400" cy="1168400"/>
          </a:xfrm>
          <a:prstGeom prst="ellipse">
            <a:avLst/>
          </a:prstGeom>
          <a:noFill/>
          <a:ln w="6350">
            <a:solidFill>
              <a:srgbClr val="A5A5A5"/>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endParaRPr>
          </a:p>
        </p:txBody>
      </p:sp>
      <p:sp>
        <p:nvSpPr>
          <p:cNvPr id="5" name="Oval 19"/>
          <p:cNvSpPr>
            <a:spLocks noChangeArrowheads="1"/>
          </p:cNvSpPr>
          <p:nvPr/>
        </p:nvSpPr>
        <p:spPr bwMode="auto">
          <a:xfrm>
            <a:off x="9577388" y="2581275"/>
            <a:ext cx="1168400" cy="1168400"/>
          </a:xfrm>
          <a:prstGeom prst="ellipse">
            <a:avLst/>
          </a:prstGeom>
          <a:noFill/>
          <a:ln w="6350">
            <a:solidFill>
              <a:srgbClr val="A5A5A5"/>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endParaRPr>
          </a:p>
        </p:txBody>
      </p:sp>
      <p:sp>
        <p:nvSpPr>
          <p:cNvPr id="6" name="TextBox 24"/>
          <p:cNvSpPr>
            <a:spLocks noChangeArrowheads="1"/>
          </p:cNvSpPr>
          <p:nvPr/>
        </p:nvSpPr>
        <p:spPr bwMode="auto">
          <a:xfrm>
            <a:off x="1660525" y="2933700"/>
            <a:ext cx="769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GeosansLight" pitchFamily="2" charset="0"/>
                <a:sym typeface="GeosansLight" pitchFamily="2" charset="0"/>
              </a:rPr>
              <a:t>85%</a:t>
            </a:r>
          </a:p>
        </p:txBody>
      </p:sp>
      <p:sp>
        <p:nvSpPr>
          <p:cNvPr id="7" name="TextBox 27"/>
          <p:cNvSpPr>
            <a:spLocks noChangeArrowheads="1"/>
          </p:cNvSpPr>
          <p:nvPr/>
        </p:nvSpPr>
        <p:spPr bwMode="auto">
          <a:xfrm>
            <a:off x="4381500" y="2933700"/>
            <a:ext cx="769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GeosansLight" pitchFamily="2" charset="0"/>
                <a:sym typeface="GeosansLight" pitchFamily="2" charset="0"/>
              </a:rPr>
              <a:t>73%</a:t>
            </a:r>
          </a:p>
        </p:txBody>
      </p:sp>
      <p:sp>
        <p:nvSpPr>
          <p:cNvPr id="8" name="TextBox 28"/>
          <p:cNvSpPr>
            <a:spLocks noChangeArrowheads="1"/>
          </p:cNvSpPr>
          <p:nvPr/>
        </p:nvSpPr>
        <p:spPr bwMode="auto">
          <a:xfrm>
            <a:off x="7099300" y="2936875"/>
            <a:ext cx="769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GeosansLight" pitchFamily="2" charset="0"/>
                <a:sym typeface="GeosansLight" pitchFamily="2" charset="0"/>
              </a:rPr>
              <a:t>78%</a:t>
            </a:r>
          </a:p>
        </p:txBody>
      </p:sp>
      <p:sp>
        <p:nvSpPr>
          <p:cNvPr id="9" name="TextBox 29"/>
          <p:cNvSpPr>
            <a:spLocks noChangeArrowheads="1"/>
          </p:cNvSpPr>
          <p:nvPr/>
        </p:nvSpPr>
        <p:spPr bwMode="auto">
          <a:xfrm>
            <a:off x="9828213" y="2933700"/>
            <a:ext cx="769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GeosansLight" pitchFamily="2" charset="0"/>
                <a:sym typeface="GeosansLight" pitchFamily="2" charset="0"/>
              </a:rPr>
              <a:t>90%</a:t>
            </a:r>
          </a:p>
        </p:txBody>
      </p:sp>
      <p:sp>
        <p:nvSpPr>
          <p:cNvPr id="10" name="TextBox 30"/>
          <p:cNvSpPr>
            <a:spLocks noChangeArrowheads="1"/>
          </p:cNvSpPr>
          <p:nvPr/>
        </p:nvSpPr>
        <p:spPr bwMode="auto">
          <a:xfrm>
            <a:off x="1497013" y="4168775"/>
            <a:ext cx="9921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b="1">
                <a:solidFill>
                  <a:schemeClr val="bg1"/>
                </a:solidFill>
                <a:latin typeface="Open Sans" panose="020B0606030504020204" pitchFamily="34" charset="0"/>
                <a:sym typeface="Open Sans" panose="020B0606030504020204" pitchFamily="34" charset="0"/>
              </a:rPr>
              <a:t>PHOTOSHOP</a:t>
            </a:r>
          </a:p>
        </p:txBody>
      </p:sp>
      <p:sp>
        <p:nvSpPr>
          <p:cNvPr id="11" name="TextBox 31"/>
          <p:cNvSpPr>
            <a:spLocks noChangeArrowheads="1"/>
          </p:cNvSpPr>
          <p:nvPr/>
        </p:nvSpPr>
        <p:spPr bwMode="auto">
          <a:xfrm>
            <a:off x="4141788" y="4168775"/>
            <a:ext cx="11493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b="1">
                <a:solidFill>
                  <a:schemeClr val="bg1"/>
                </a:solidFill>
                <a:latin typeface="Open Sans" panose="020B0606030504020204" pitchFamily="34" charset="0"/>
                <a:sym typeface="Open Sans" panose="020B0606030504020204" pitchFamily="34" charset="0"/>
              </a:rPr>
              <a:t>WEB DEVELOPE</a:t>
            </a:r>
          </a:p>
        </p:txBody>
      </p:sp>
      <p:sp>
        <p:nvSpPr>
          <p:cNvPr id="12" name="TextBox 32"/>
          <p:cNvSpPr>
            <a:spLocks noChangeArrowheads="1"/>
          </p:cNvSpPr>
          <p:nvPr/>
        </p:nvSpPr>
        <p:spPr bwMode="auto">
          <a:xfrm>
            <a:off x="6918325" y="4168775"/>
            <a:ext cx="10255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b="1">
                <a:solidFill>
                  <a:schemeClr val="bg1"/>
                </a:solidFill>
                <a:latin typeface="Open Sans" panose="020B0606030504020204" pitchFamily="34" charset="0"/>
                <a:sym typeface="Open Sans" panose="020B0606030504020204" pitchFamily="34" charset="0"/>
              </a:rPr>
              <a:t>CONSULTING</a:t>
            </a:r>
          </a:p>
        </p:txBody>
      </p:sp>
      <p:sp>
        <p:nvSpPr>
          <p:cNvPr id="13" name="TextBox 33"/>
          <p:cNvSpPr>
            <a:spLocks noChangeArrowheads="1"/>
          </p:cNvSpPr>
          <p:nvPr/>
        </p:nvSpPr>
        <p:spPr bwMode="auto">
          <a:xfrm>
            <a:off x="9840913" y="4164013"/>
            <a:ext cx="6619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b="1">
                <a:solidFill>
                  <a:schemeClr val="bg1"/>
                </a:solidFill>
                <a:latin typeface="Open Sans" panose="020B0606030504020204" pitchFamily="34" charset="0"/>
                <a:sym typeface="Open Sans" panose="020B0606030504020204" pitchFamily="34" charset="0"/>
              </a:rPr>
              <a:t>DESIGN</a:t>
            </a:r>
          </a:p>
        </p:txBody>
      </p:sp>
      <p:sp>
        <p:nvSpPr>
          <p:cNvPr id="14" name="Rectangle 35"/>
          <p:cNvSpPr>
            <a:spLocks noChangeArrowheads="1"/>
          </p:cNvSpPr>
          <p:nvPr/>
        </p:nvSpPr>
        <p:spPr bwMode="auto">
          <a:xfrm>
            <a:off x="1219200" y="4851400"/>
            <a:ext cx="97170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600" b="1" dirty="0">
                <a:solidFill>
                  <a:schemeClr val="bg1"/>
                </a:solidFill>
                <a:latin typeface="Open Sans" panose="020B0606030504020204" pitchFamily="34" charset="0"/>
                <a:sym typeface="Open Sans" panose="020B0606030504020204" pitchFamily="34" charset="0"/>
              </a:rPr>
              <a:t>共享经济</a:t>
            </a:r>
            <a:endParaRPr lang="zh-CN" altLang="en-US" sz="1600" dirty="0">
              <a:solidFill>
                <a:schemeClr val="bg1"/>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1000" dirty="0">
                <a:solidFill>
                  <a:schemeClr val="bg1"/>
                </a:solidFill>
                <a:latin typeface="Open Sans" panose="020B0606030504020204" pitchFamily="34" charset="0"/>
                <a:sym typeface="Open Sans" panose="020B0606030504020204" pitchFamily="34" charset="0"/>
              </a:rPr>
              <a:t>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untras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Etharums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ser</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quidem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rerum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facilis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dolores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nemis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omnis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vitaes</a:t>
            </a:r>
            <a:r>
              <a:rPr lang="en-US" altLang="zh-CN" sz="1000" dirty="0">
                <a:solidFill>
                  <a:schemeClr val="bg1"/>
                </a:solidFill>
                <a:latin typeface="Open Sans" panose="020B0606030504020204" pitchFamily="34" charset="0"/>
                <a:sym typeface="Open Sans" panose="020B0606030504020204" pitchFamily="34" charset="0"/>
              </a:rPr>
              <a:t> nemo minima </a:t>
            </a:r>
            <a:r>
              <a:rPr lang="en-US" altLang="zh-CN" sz="1000" dirty="0" err="1">
                <a:solidFill>
                  <a:schemeClr val="bg1"/>
                </a:solidFill>
                <a:latin typeface="Open Sans" panose="020B0606030504020204" pitchFamily="34" charset="0"/>
                <a:sym typeface="Open Sans" panose="020B0606030504020204" pitchFamily="34" charset="0"/>
              </a:rPr>
              <a:t>rerums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unsers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sadips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amets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Sed</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perspiciatis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unde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omnis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iste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natus</a:t>
            </a:r>
            <a:r>
              <a:rPr lang="en-US" altLang="zh-CN" sz="1000" dirty="0">
                <a:solidFill>
                  <a:schemeClr val="bg1"/>
                </a:solidFill>
                <a:latin typeface="Open Sans" panose="020B0606030504020204" pitchFamily="34" charset="0"/>
                <a:sym typeface="Open Sans" panose="020B0606030504020204" pitchFamily="34" charset="0"/>
              </a:rPr>
              <a:t> error sit </a:t>
            </a:r>
            <a:r>
              <a:rPr lang="en-US" altLang="zh-CN" sz="1000" dirty="0" err="1">
                <a:solidFill>
                  <a:schemeClr val="bg1"/>
                </a:solidFill>
                <a:latin typeface="Open Sans" panose="020B0606030504020204" pitchFamily="34" charset="0"/>
                <a:sym typeface="Open Sans" panose="020B0606030504020204" pitchFamily="34" charset="0"/>
              </a:rPr>
              <a:t>voluptatem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accusantium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doloremque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laudantium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totam</a:t>
            </a:r>
            <a:r>
              <a:rPr lang="en-US" altLang="zh-CN" sz="1000" dirty="0">
                <a:solidFill>
                  <a:schemeClr val="bg1"/>
                </a:solidFill>
                <a:latin typeface="Open Sans" panose="020B0606030504020204" pitchFamily="34" charset="0"/>
                <a:sym typeface="Open Sans" panose="020B0606030504020204" pitchFamily="34" charset="0"/>
              </a:rPr>
              <a:t> rem </a:t>
            </a:r>
            <a:r>
              <a:rPr lang="en-US" altLang="zh-CN" sz="1000" dirty="0" err="1">
                <a:solidFill>
                  <a:schemeClr val="bg1"/>
                </a:solidFill>
                <a:latin typeface="Open Sans" panose="020B0606030504020204" pitchFamily="34" charset="0"/>
                <a:sym typeface="Open Sans" panose="020B0606030504020204" pitchFamily="34" charset="0"/>
              </a:rPr>
              <a:t>aperiam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eaque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ipsa</a:t>
            </a:r>
            <a:r>
              <a:rPr lang="en-US" altLang="zh-CN" sz="1000" dirty="0">
                <a:solidFill>
                  <a:schemeClr val="bg1"/>
                </a:solidFill>
                <a:latin typeface="Open Sans" panose="020B0606030504020204" pitchFamily="34" charset="0"/>
                <a:sym typeface="Open Sans" panose="020B0606030504020204" pitchFamily="34" charset="0"/>
              </a:rPr>
              <a:t> quae ab </a:t>
            </a:r>
            <a:r>
              <a:rPr lang="en-US" altLang="zh-CN" sz="1000" dirty="0" err="1">
                <a:solidFill>
                  <a:schemeClr val="bg1"/>
                </a:solidFill>
                <a:latin typeface="Open Sans" panose="020B0606030504020204" pitchFamily="34" charset="0"/>
                <a:sym typeface="Open Sans" panose="020B0606030504020204" pitchFamily="34" charset="0"/>
              </a:rPr>
              <a:t>illo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inventore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veritatis</a:t>
            </a:r>
            <a:r>
              <a:rPr lang="en-US" altLang="zh-CN" sz="1000" dirty="0">
                <a:solidFill>
                  <a:schemeClr val="bg1"/>
                </a:solidFill>
                <a:latin typeface="Open Sans" panose="020B0606030504020204" pitchFamily="34" charset="0"/>
                <a:sym typeface="Open Sans" panose="020B0606030504020204" pitchFamily="34" charset="0"/>
              </a:rPr>
              <a:t> et quasi </a:t>
            </a:r>
            <a:r>
              <a:rPr lang="en-US" altLang="zh-CN" sz="1000" dirty="0" err="1">
                <a:solidFill>
                  <a:schemeClr val="bg1"/>
                </a:solidFill>
                <a:latin typeface="Open Sans" panose="020B0606030504020204" pitchFamily="34" charset="0"/>
                <a:sym typeface="Open Sans" panose="020B0606030504020204" pitchFamily="34" charset="0"/>
              </a:rPr>
              <a:t>architecto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beatae</a:t>
            </a:r>
            <a:r>
              <a:rPr lang="en-US" altLang="zh-CN" sz="1000" dirty="0">
                <a:solidFill>
                  <a:schemeClr val="bg1"/>
                </a:solidFill>
                <a:latin typeface="Open Sans" panose="020B0606030504020204" pitchFamily="34" charset="0"/>
                <a:sym typeface="Open Sans" panose="020B0606030504020204" pitchFamily="34" charset="0"/>
              </a:rPr>
              <a:t> vitae dicta </a:t>
            </a:r>
            <a:r>
              <a:rPr lang="en-US" altLang="zh-CN" sz="1000" dirty="0" err="1">
                <a:solidFill>
                  <a:schemeClr val="bg1"/>
                </a:solidFill>
                <a:latin typeface="Open Sans" panose="020B0606030504020204" pitchFamily="34" charset="0"/>
                <a:sym typeface="Open Sans" panose="020B0606030504020204" pitchFamily="34" charset="0"/>
              </a:rPr>
              <a:t>sunt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explicabo</a:t>
            </a:r>
            <a:r>
              <a:rPr lang="en-US" altLang="zh-CN" sz="1000" dirty="0">
                <a:solidFill>
                  <a:schemeClr val="bg1"/>
                </a:solidFill>
                <a:latin typeface="Open Sans" panose="020B0606030504020204" pitchFamily="34" charset="0"/>
                <a:sym typeface="Open Sans" panose="020B0606030504020204" pitchFamily="34" charset="0"/>
              </a:rPr>
              <a:t>. Nemo </a:t>
            </a:r>
            <a:r>
              <a:rPr lang="en-US" altLang="zh-CN" sz="1000" dirty="0" err="1">
                <a:solidFill>
                  <a:schemeClr val="bg1"/>
                </a:solidFill>
                <a:latin typeface="Open Sans" panose="020B0606030504020204" pitchFamily="34" charset="0"/>
                <a:sym typeface="Open Sans" panose="020B0606030504020204" pitchFamily="34" charset="0"/>
              </a:rPr>
              <a:t>enim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ipsam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voluptatem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quia</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voluptas</a:t>
            </a:r>
            <a:r>
              <a:rPr lang="en-US" altLang="zh-CN" sz="1000" dirty="0">
                <a:solidFill>
                  <a:schemeClr val="bg1"/>
                </a:solidFill>
                <a:latin typeface="Open Sans" panose="020B0606030504020204" pitchFamily="34" charset="0"/>
                <a:sym typeface="Open Sans" panose="020B0606030504020204" pitchFamily="34" charset="0"/>
              </a:rPr>
              <a:t> sit </a:t>
            </a:r>
            <a:r>
              <a:rPr lang="en-US" altLang="zh-CN" sz="1000" dirty="0" err="1">
                <a:solidFill>
                  <a:schemeClr val="bg1"/>
                </a:solidFill>
                <a:latin typeface="Open Sans" panose="020B0606030504020204" pitchFamily="34" charset="0"/>
                <a:sym typeface="Open Sans" panose="020B0606030504020204" pitchFamily="34" charset="0"/>
              </a:rPr>
              <a:t>aspernatur</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aut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odit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aut</a:t>
            </a:r>
            <a:r>
              <a:rPr lang="en-US" altLang="zh-CN" sz="1000" dirty="0">
                <a:solidFill>
                  <a:schemeClr val="bg1"/>
                </a:solidFill>
                <a:latin typeface="Open Sans" panose="020B0606030504020204" pitchFamily="34" charset="0"/>
                <a:sym typeface="Open Sans" panose="020B0606030504020204" pitchFamily="34" charset="0"/>
              </a:rPr>
              <a:t> fugit, </a:t>
            </a:r>
            <a:r>
              <a:rPr lang="en-US" altLang="zh-CN" sz="1000" dirty="0" err="1">
                <a:solidFill>
                  <a:schemeClr val="bg1"/>
                </a:solidFill>
                <a:latin typeface="Open Sans" panose="020B0606030504020204" pitchFamily="34" charset="0"/>
                <a:sym typeface="Open Sans" panose="020B0606030504020204" pitchFamily="34" charset="0"/>
              </a:rPr>
              <a:t>sed</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quia</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consequuntur</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magni</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dolores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eos</a:t>
            </a:r>
            <a:r>
              <a:rPr lang="en-US" altLang="zh-CN" sz="1000" dirty="0">
                <a:solidFill>
                  <a:schemeClr val="bg1"/>
                </a:solidFill>
                <a:latin typeface="Open Sans" panose="020B0606030504020204" pitchFamily="34" charset="0"/>
                <a:sym typeface="Open Sans" panose="020B0606030504020204" pitchFamily="34" charset="0"/>
              </a:rPr>
              <a:t> qui </a:t>
            </a:r>
            <a:r>
              <a:rPr lang="en-US" altLang="zh-CN" sz="1000" dirty="0" err="1">
                <a:solidFill>
                  <a:schemeClr val="bg1"/>
                </a:solidFill>
                <a:latin typeface="Open Sans" panose="020B0606030504020204" pitchFamily="34" charset="0"/>
                <a:sym typeface="Open Sans" panose="020B0606030504020204" pitchFamily="34" charset="0"/>
              </a:rPr>
              <a:t>ratione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voluptatem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sequi</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nesciunt</a:t>
            </a:r>
            <a:endParaRPr lang="en-US" altLang="zh-CN" sz="1000" dirty="0">
              <a:solidFill>
                <a:schemeClr val="bg1"/>
              </a:solidFill>
            </a:endParaRPr>
          </a:p>
        </p:txBody>
      </p:sp>
      <p:sp>
        <p:nvSpPr>
          <p:cNvPr id="15" name="TextBox 1"/>
          <p:cNvSpPr txBox="1"/>
          <p:nvPr/>
        </p:nvSpPr>
        <p:spPr>
          <a:xfrm>
            <a:off x="723900" y="565150"/>
            <a:ext cx="2087110" cy="477888"/>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1.4</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项目愿景</a:t>
            </a:r>
          </a:p>
        </p:txBody>
      </p:sp>
      <p:sp>
        <p:nvSpPr>
          <p:cNvPr id="16" name="TextBox 1"/>
          <p:cNvSpPr txBox="1"/>
          <p:nvPr/>
        </p:nvSpPr>
        <p:spPr>
          <a:xfrm>
            <a:off x="723900" y="958850"/>
            <a:ext cx="1950599" cy="322332"/>
          </a:xfrm>
          <a:prstGeom prst="rect">
            <a:avLst/>
          </a:prstGeom>
          <a:noFill/>
        </p:spPr>
        <p:txBody>
          <a:bodyPr wrap="none" lIns="0" tIns="0" rIns="0" rtlCol="0">
            <a:spAutoFit/>
          </a:bodyPr>
          <a:lstStyle/>
          <a:p>
            <a:pPr>
              <a:lnSpc>
                <a:spcPts val="23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PROJECT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VISION</a:t>
            </a:r>
          </a:p>
        </p:txBody>
      </p:sp>
      <p:sp>
        <p:nvSpPr>
          <p:cNvPr id="17" name="TextBox 1"/>
          <p:cNvSpPr txBox="1"/>
          <p:nvPr/>
        </p:nvSpPr>
        <p:spPr>
          <a:xfrm>
            <a:off x="723900" y="1606550"/>
            <a:ext cx="1615827" cy="341119"/>
          </a:xfrm>
          <a:prstGeom prst="rect">
            <a:avLst/>
          </a:prstGeom>
          <a:noFill/>
        </p:spPr>
        <p:txBody>
          <a:bodyPr wrap="none" lIns="0" tIns="0" rIns="0" rtlCol="0">
            <a:spAutoFit/>
          </a:bodyPr>
          <a:lstStyle/>
          <a:p>
            <a:pPr>
              <a:lnSpc>
                <a:spcPts val="2300"/>
              </a:lnSpc>
            </a:pP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共享经济领创者</a:t>
            </a:r>
          </a:p>
        </p:txBody>
      </p:sp>
      <p:sp>
        <p:nvSpPr>
          <p:cNvPr id="18" name="TextBox 1"/>
          <p:cNvSpPr txBox="1"/>
          <p:nvPr/>
        </p:nvSpPr>
        <p:spPr>
          <a:xfrm>
            <a:off x="723900" y="1873250"/>
            <a:ext cx="2324291" cy="322332"/>
          </a:xfrm>
          <a:prstGeom prst="rect">
            <a:avLst/>
          </a:prstGeom>
          <a:noFill/>
        </p:spPr>
        <p:txBody>
          <a:bodyPr wrap="none" lIns="0" tIns="0" rIns="0" rtlCol="0">
            <a:spAutoFit/>
          </a:bodyPr>
          <a:lstStyle/>
          <a:p>
            <a:pPr>
              <a:lnSpc>
                <a:spcPts val="2300"/>
              </a:lnSpc>
            </a:pP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SHARING ECONOMY</a:t>
            </a:r>
          </a:p>
        </p:txBody>
      </p:sp>
    </p:spTree>
    <p:extLst>
      <p:ext uri="{BB962C8B-B14F-4D97-AF65-F5344CB8AC3E}">
        <p14:creationId xmlns:p14="http://schemas.microsoft.com/office/powerpoint/2010/main" val="205851395"/>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925" y="1600200"/>
            <a:ext cx="2119313"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组合 19"/>
          <p:cNvGrpSpPr/>
          <p:nvPr/>
        </p:nvGrpSpPr>
        <p:grpSpPr>
          <a:xfrm>
            <a:off x="3533775" y="2093913"/>
            <a:ext cx="3184525" cy="3548062"/>
            <a:chOff x="3533775" y="2093913"/>
            <a:chExt cx="3184525" cy="3548062"/>
          </a:xfrm>
        </p:grpSpPr>
        <p:grpSp>
          <p:nvGrpSpPr>
            <p:cNvPr id="3" name="Group 35"/>
            <p:cNvGrpSpPr>
              <a:grpSpLocks/>
            </p:cNvGrpSpPr>
            <p:nvPr/>
          </p:nvGrpSpPr>
          <p:grpSpPr bwMode="auto">
            <a:xfrm>
              <a:off x="3533775" y="2093913"/>
              <a:ext cx="3184525" cy="708025"/>
              <a:chOff x="0" y="0"/>
              <a:chExt cx="3186112" cy="707886"/>
            </a:xfrm>
          </p:grpSpPr>
          <p:sp>
            <p:nvSpPr>
              <p:cNvPr id="4" name="Oval 12"/>
              <p:cNvSpPr>
                <a:spLocks noChangeArrowheads="1"/>
              </p:cNvSpPr>
              <p:nvPr/>
            </p:nvSpPr>
            <p:spPr bwMode="auto">
              <a:xfrm>
                <a:off x="0" y="68193"/>
                <a:ext cx="571500" cy="571500"/>
              </a:xfrm>
              <a:prstGeom prst="ellipse">
                <a:avLst/>
              </a:prstGeom>
              <a:solidFill>
                <a:schemeClr val="tx1">
                  <a:lumMod val="85000"/>
                  <a:lumOff val="15000"/>
                </a:schemeClr>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FontAwesome" pitchFamily="2" charset="0"/>
                    <a:sym typeface="FontAwesome" pitchFamily="2" charset="0"/>
                  </a:rPr>
                  <a:t></a:t>
                </a:r>
                <a:endParaRPr lang="en-US" altLang="zh-CN" sz="1800">
                  <a:solidFill>
                    <a:schemeClr val="bg1"/>
                  </a:solidFill>
                </a:endParaRPr>
              </a:p>
            </p:txBody>
          </p:sp>
          <p:sp>
            <p:nvSpPr>
              <p:cNvPr id="5" name="Rectangle 13"/>
              <p:cNvSpPr>
                <a:spLocks noChangeArrowheads="1"/>
              </p:cNvSpPr>
              <p:nvPr/>
            </p:nvSpPr>
            <p:spPr bwMode="auto">
              <a:xfrm>
                <a:off x="776287" y="0"/>
                <a:ext cx="24098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b="1" dirty="0">
                    <a:solidFill>
                      <a:schemeClr val="bg1"/>
                    </a:solidFill>
                    <a:latin typeface="Open Sans" panose="020B0606030504020204" pitchFamily="34" charset="0"/>
                    <a:sym typeface="Open Sans" panose="020B0606030504020204" pitchFamily="34" charset="0"/>
                  </a:rPr>
                  <a:t>小米介绍</a:t>
                </a:r>
              </a:p>
              <a:p>
                <a:pPr eaLnBrk="1" hangingPunct="1">
                  <a:lnSpc>
                    <a:spcPct val="100000"/>
                  </a:lnSpc>
                  <a:spcBef>
                    <a:spcPct val="0"/>
                  </a:spcBef>
                  <a:buFont typeface="Arial" panose="020B0604020202020204" pitchFamily="34" charset="0"/>
                  <a:buNone/>
                </a:pPr>
                <a:endParaRPr lang="zh-CN" altLang="en-US" sz="1000" b="1" dirty="0">
                  <a:solidFill>
                    <a:schemeClr val="bg1"/>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1000" dirty="0">
                    <a:solidFill>
                      <a:schemeClr val="bg1"/>
                    </a:solidFill>
                    <a:latin typeface="Open Sans" panose="020B0606030504020204" pitchFamily="34" charset="0"/>
                    <a:sym typeface="Open Sans" panose="020B0606030504020204" pitchFamily="34" charset="0"/>
                  </a:rPr>
                  <a:t>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untras</a:t>
                </a:r>
                <a:r>
                  <a:rPr lang="en-US" altLang="zh-CN" sz="1000" dirty="0">
                    <a:solidFill>
                      <a:schemeClr val="bg1"/>
                    </a:solidFill>
                    <a:latin typeface="Open Sans" panose="020B0606030504020204" pitchFamily="34" charset="0"/>
                    <a:sym typeface="Open Sans" panose="020B0606030504020204" pitchFamily="34" charset="0"/>
                  </a:rPr>
                  <a:t>. 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a:t>
                </a:r>
                <a:endParaRPr lang="en-US" altLang="zh-CN" sz="1000" dirty="0">
                  <a:solidFill>
                    <a:schemeClr val="bg1"/>
                  </a:solidFill>
                </a:endParaRPr>
              </a:p>
            </p:txBody>
          </p:sp>
        </p:grpSp>
        <p:grpSp>
          <p:nvGrpSpPr>
            <p:cNvPr id="6" name="Group 34"/>
            <p:cNvGrpSpPr>
              <a:grpSpLocks/>
            </p:cNvGrpSpPr>
            <p:nvPr/>
          </p:nvGrpSpPr>
          <p:grpSpPr bwMode="auto">
            <a:xfrm>
              <a:off x="3533775" y="3514725"/>
              <a:ext cx="3184525" cy="708025"/>
              <a:chOff x="0" y="0"/>
              <a:chExt cx="3186112" cy="707886"/>
            </a:xfrm>
          </p:grpSpPr>
          <p:sp>
            <p:nvSpPr>
              <p:cNvPr id="7" name="Oval 14"/>
              <p:cNvSpPr>
                <a:spLocks noChangeArrowheads="1"/>
              </p:cNvSpPr>
              <p:nvPr/>
            </p:nvSpPr>
            <p:spPr bwMode="auto">
              <a:xfrm>
                <a:off x="0" y="68193"/>
                <a:ext cx="571500" cy="571500"/>
              </a:xfrm>
              <a:prstGeom prst="ellipse">
                <a:avLst/>
              </a:prstGeom>
              <a:solidFill>
                <a:schemeClr val="tx1">
                  <a:lumMod val="85000"/>
                  <a:lumOff val="15000"/>
                </a:schemeClr>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FontAwesome" pitchFamily="2" charset="0"/>
                    <a:sym typeface="FontAwesome" pitchFamily="2" charset="0"/>
                  </a:rPr>
                  <a:t></a:t>
                </a:r>
                <a:endParaRPr lang="en-US" altLang="zh-CN" sz="1800">
                  <a:solidFill>
                    <a:schemeClr val="bg1"/>
                  </a:solidFill>
                </a:endParaRPr>
              </a:p>
            </p:txBody>
          </p:sp>
          <p:sp>
            <p:nvSpPr>
              <p:cNvPr id="8" name="Rectangle 15"/>
              <p:cNvSpPr>
                <a:spLocks noChangeArrowheads="1"/>
              </p:cNvSpPr>
              <p:nvPr/>
            </p:nvSpPr>
            <p:spPr bwMode="auto">
              <a:xfrm>
                <a:off x="776287" y="0"/>
                <a:ext cx="24098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b="1" dirty="0">
                    <a:solidFill>
                      <a:schemeClr val="bg1"/>
                    </a:solidFill>
                    <a:latin typeface="Open Sans" panose="020B0606030504020204" pitchFamily="34" charset="0"/>
                    <a:sym typeface="Open Sans" panose="020B0606030504020204" pitchFamily="34" charset="0"/>
                  </a:rPr>
                  <a:t>小米介绍</a:t>
                </a:r>
              </a:p>
              <a:p>
                <a:pPr eaLnBrk="1" hangingPunct="1">
                  <a:lnSpc>
                    <a:spcPct val="100000"/>
                  </a:lnSpc>
                  <a:spcBef>
                    <a:spcPct val="0"/>
                  </a:spcBef>
                  <a:buFont typeface="Arial" panose="020B0604020202020204" pitchFamily="34" charset="0"/>
                  <a:buNone/>
                </a:pPr>
                <a:endParaRPr lang="zh-CN" altLang="en-US" sz="1000" b="1" dirty="0">
                  <a:solidFill>
                    <a:schemeClr val="bg1"/>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1000" dirty="0">
                    <a:solidFill>
                      <a:schemeClr val="bg1"/>
                    </a:solidFill>
                    <a:latin typeface="Open Sans" panose="020B0606030504020204" pitchFamily="34" charset="0"/>
                    <a:sym typeface="Open Sans" panose="020B0606030504020204" pitchFamily="34" charset="0"/>
                  </a:rPr>
                  <a:t>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untras</a:t>
                </a:r>
                <a:r>
                  <a:rPr lang="en-US" altLang="zh-CN" sz="1000" dirty="0">
                    <a:solidFill>
                      <a:schemeClr val="bg1"/>
                    </a:solidFill>
                    <a:latin typeface="Open Sans" panose="020B0606030504020204" pitchFamily="34" charset="0"/>
                    <a:sym typeface="Open Sans" panose="020B0606030504020204" pitchFamily="34" charset="0"/>
                  </a:rPr>
                  <a:t>. 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a:t>
                </a:r>
                <a:endParaRPr lang="en-US" altLang="zh-CN" sz="1000" dirty="0">
                  <a:solidFill>
                    <a:schemeClr val="bg1"/>
                  </a:solidFill>
                </a:endParaRPr>
              </a:p>
            </p:txBody>
          </p:sp>
        </p:grpSp>
        <p:grpSp>
          <p:nvGrpSpPr>
            <p:cNvPr id="9" name="Group 36"/>
            <p:cNvGrpSpPr>
              <a:grpSpLocks/>
            </p:cNvGrpSpPr>
            <p:nvPr/>
          </p:nvGrpSpPr>
          <p:grpSpPr bwMode="auto">
            <a:xfrm>
              <a:off x="3533775" y="4933950"/>
              <a:ext cx="3184525" cy="708025"/>
              <a:chOff x="0" y="0"/>
              <a:chExt cx="3186112" cy="707886"/>
            </a:xfrm>
          </p:grpSpPr>
          <p:sp>
            <p:nvSpPr>
              <p:cNvPr id="10" name="Oval 19"/>
              <p:cNvSpPr>
                <a:spLocks noChangeArrowheads="1"/>
              </p:cNvSpPr>
              <p:nvPr/>
            </p:nvSpPr>
            <p:spPr bwMode="auto">
              <a:xfrm>
                <a:off x="0" y="68193"/>
                <a:ext cx="571500" cy="571500"/>
              </a:xfrm>
              <a:prstGeom prst="ellipse">
                <a:avLst/>
              </a:prstGeom>
              <a:solidFill>
                <a:schemeClr val="tx1">
                  <a:lumMod val="85000"/>
                  <a:lumOff val="15000"/>
                </a:schemeClr>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FontAwesome" pitchFamily="2" charset="0"/>
                    <a:sym typeface="FontAwesome" pitchFamily="2" charset="0"/>
                  </a:rPr>
                  <a:t></a:t>
                </a:r>
                <a:endParaRPr lang="en-US" altLang="zh-CN" sz="1800">
                  <a:solidFill>
                    <a:schemeClr val="bg1"/>
                  </a:solidFill>
                </a:endParaRPr>
              </a:p>
            </p:txBody>
          </p:sp>
          <p:sp>
            <p:nvSpPr>
              <p:cNvPr id="11" name="Rectangle 20"/>
              <p:cNvSpPr>
                <a:spLocks noChangeArrowheads="1"/>
              </p:cNvSpPr>
              <p:nvPr/>
            </p:nvSpPr>
            <p:spPr bwMode="auto">
              <a:xfrm>
                <a:off x="776287" y="0"/>
                <a:ext cx="24098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b="1" dirty="0">
                    <a:solidFill>
                      <a:schemeClr val="bg1"/>
                    </a:solidFill>
                    <a:latin typeface="Open Sans" panose="020B0606030504020204" pitchFamily="34" charset="0"/>
                    <a:sym typeface="Open Sans" panose="020B0606030504020204" pitchFamily="34" charset="0"/>
                  </a:rPr>
                  <a:t>小米介绍</a:t>
                </a:r>
              </a:p>
              <a:p>
                <a:pPr eaLnBrk="1" hangingPunct="1">
                  <a:lnSpc>
                    <a:spcPct val="100000"/>
                  </a:lnSpc>
                  <a:spcBef>
                    <a:spcPct val="0"/>
                  </a:spcBef>
                  <a:buFont typeface="Arial" panose="020B0604020202020204" pitchFamily="34" charset="0"/>
                  <a:buNone/>
                </a:pPr>
                <a:endParaRPr lang="zh-CN" altLang="en-US" sz="1000" b="1" dirty="0">
                  <a:solidFill>
                    <a:schemeClr val="bg1"/>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1000" dirty="0">
                    <a:solidFill>
                      <a:schemeClr val="bg1"/>
                    </a:solidFill>
                    <a:latin typeface="Open Sans" panose="020B0606030504020204" pitchFamily="34" charset="0"/>
                    <a:sym typeface="Open Sans" panose="020B0606030504020204" pitchFamily="34" charset="0"/>
                  </a:rPr>
                  <a:t>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untras</a:t>
                </a:r>
                <a:r>
                  <a:rPr lang="en-US" altLang="zh-CN" sz="1000" dirty="0">
                    <a:solidFill>
                      <a:schemeClr val="bg1"/>
                    </a:solidFill>
                    <a:latin typeface="Open Sans" panose="020B0606030504020204" pitchFamily="34" charset="0"/>
                    <a:sym typeface="Open Sans" panose="020B0606030504020204" pitchFamily="34" charset="0"/>
                  </a:rPr>
                  <a:t>. 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a:t>
                </a:r>
                <a:endParaRPr lang="en-US" altLang="zh-CN" sz="1000" dirty="0">
                  <a:solidFill>
                    <a:schemeClr val="bg1"/>
                  </a:solidFill>
                </a:endParaRPr>
              </a:p>
            </p:txBody>
          </p:sp>
        </p:grpSp>
      </p:grpSp>
      <p:sp>
        <p:nvSpPr>
          <p:cNvPr id="12" name="Rectangle 22"/>
          <p:cNvSpPr>
            <a:spLocks noChangeArrowheads="1"/>
          </p:cNvSpPr>
          <p:nvPr/>
        </p:nvSpPr>
        <p:spPr bwMode="auto">
          <a:xfrm>
            <a:off x="6943725" y="2493963"/>
            <a:ext cx="2286000" cy="514350"/>
          </a:xfrm>
          <a:prstGeom prst="rect">
            <a:avLst/>
          </a:prstGeom>
          <a:solidFill>
            <a:schemeClr val="bg1">
              <a:alpha val="76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FontAwesome" pitchFamily="2" charset="0"/>
                <a:sym typeface="FontAwesome" pitchFamily="2" charset="0"/>
              </a:rPr>
              <a:t></a:t>
            </a:r>
            <a:r>
              <a:rPr lang="en-US" altLang="zh-CN" sz="1000">
                <a:solidFill>
                  <a:schemeClr val="bg1"/>
                </a:solidFill>
                <a:latin typeface="FontAwesome" pitchFamily="2" charset="0"/>
                <a:sym typeface="FontAwesome" pitchFamily="2" charset="0"/>
              </a:rPr>
              <a:t>  </a:t>
            </a:r>
            <a:r>
              <a:rPr lang="en-US" altLang="zh-CN" sz="1000">
                <a:solidFill>
                  <a:schemeClr val="bg1"/>
                </a:solidFill>
                <a:latin typeface="Open Sans" panose="020B0606030504020204" pitchFamily="34" charset="0"/>
                <a:sym typeface="Open Sans" panose="020B0606030504020204" pitchFamily="34" charset="0"/>
              </a:rPr>
              <a:t>OUR COMPANY</a:t>
            </a:r>
          </a:p>
        </p:txBody>
      </p:sp>
      <p:sp>
        <p:nvSpPr>
          <p:cNvPr id="13" name="Rectangle 23"/>
          <p:cNvSpPr>
            <a:spLocks noChangeArrowheads="1"/>
          </p:cNvSpPr>
          <p:nvPr/>
        </p:nvSpPr>
        <p:spPr bwMode="auto">
          <a:xfrm>
            <a:off x="9229725" y="2493963"/>
            <a:ext cx="1435100" cy="514350"/>
          </a:xfrm>
          <a:prstGeom prst="rect">
            <a:avLst/>
          </a:prstGeom>
          <a:solidFill>
            <a:srgbClr val="3F3F3F"/>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FontAwesome" pitchFamily="2" charset="0"/>
                <a:sym typeface="FontAwesome" pitchFamily="2" charset="0"/>
              </a:rPr>
              <a:t></a:t>
            </a:r>
            <a:r>
              <a:rPr lang="en-US" altLang="zh-CN" sz="1000">
                <a:solidFill>
                  <a:schemeClr val="bg1"/>
                </a:solidFill>
                <a:latin typeface="FontAwesome" pitchFamily="2" charset="0"/>
                <a:sym typeface="FontAwesome" pitchFamily="2" charset="0"/>
              </a:rPr>
              <a:t>  </a:t>
            </a:r>
            <a:r>
              <a:rPr lang="en-US" altLang="zh-CN" sz="1000">
                <a:solidFill>
                  <a:schemeClr val="bg1"/>
                </a:solidFill>
                <a:latin typeface="Open Sans" panose="020B0606030504020204" pitchFamily="34" charset="0"/>
                <a:sym typeface="Open Sans" panose="020B0606030504020204" pitchFamily="34" charset="0"/>
              </a:rPr>
              <a:t>COMPETITIVE</a:t>
            </a:r>
          </a:p>
        </p:txBody>
      </p:sp>
      <p:sp>
        <p:nvSpPr>
          <p:cNvPr id="14" name="Rectangle 24"/>
          <p:cNvSpPr>
            <a:spLocks noChangeArrowheads="1"/>
          </p:cNvSpPr>
          <p:nvPr/>
        </p:nvSpPr>
        <p:spPr bwMode="auto">
          <a:xfrm>
            <a:off x="6953250" y="3513138"/>
            <a:ext cx="2276475"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1000" b="1">
                <a:solidFill>
                  <a:schemeClr val="bg1"/>
                </a:solidFill>
                <a:latin typeface="Open Sans" panose="020B0606030504020204" pitchFamily="34" charset="0"/>
                <a:sym typeface="Open Sans" panose="020B0606030504020204" pitchFamily="34" charset="0"/>
              </a:rPr>
              <a:t>OUR COMPANY</a:t>
            </a:r>
            <a:endParaRPr lang="zh-CN" altLang="en-US" sz="1000" b="1">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1000" b="1">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Lorem ipsum dolor sit amet, consectetur adipiscing elit. Nam viverra euismod odio, gravida pellentesque urna varius vitae. </a:t>
            </a:r>
          </a:p>
          <a:p>
            <a:pPr algn="just" eaLnBrk="1" hangingPunct="1">
              <a:lnSpc>
                <a:spcPct val="100000"/>
              </a:lnSpc>
              <a:spcBef>
                <a:spcPct val="0"/>
              </a:spcBef>
              <a:buFont typeface="Arial" panose="020B0604020202020204" pitchFamily="34" charset="0"/>
              <a:buNone/>
            </a:pPr>
            <a:endParaRPr lang="zh-CN" altLang="en-US" sz="100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Sed dui lorem, adipiscing in adipiscing et, interdum nec metus. Mauris ultricies, justo eu convallis placerat, felis.</a:t>
            </a:r>
            <a:endParaRPr lang="zh-CN" altLang="en-US" sz="100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100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Marketing Team</a:t>
            </a:r>
          </a:p>
        </p:txBody>
      </p:sp>
      <p:sp>
        <p:nvSpPr>
          <p:cNvPr id="15" name="Rectangle 25"/>
          <p:cNvSpPr>
            <a:spLocks noChangeArrowheads="1"/>
          </p:cNvSpPr>
          <p:nvPr/>
        </p:nvSpPr>
        <p:spPr bwMode="auto">
          <a:xfrm>
            <a:off x="9463088" y="3513138"/>
            <a:ext cx="1509712"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1000" b="1">
                <a:solidFill>
                  <a:schemeClr val="bg1"/>
                </a:solidFill>
                <a:latin typeface="Open Sans" panose="020B0606030504020204" pitchFamily="34" charset="0"/>
                <a:sym typeface="Open Sans" panose="020B0606030504020204" pitchFamily="34" charset="0"/>
              </a:rPr>
              <a:t>COMPETITIVE</a:t>
            </a:r>
            <a:endParaRPr lang="zh-CN" altLang="en-US" sz="1000" b="1">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1000" b="1">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Lorem ipsum dolor sit amet, consectetur adipiscing elit. Nam viverra euismod odio, gravida pellentesque urna varius vitae. </a:t>
            </a:r>
          </a:p>
          <a:p>
            <a:pPr algn="just" eaLnBrk="1" hangingPunct="1">
              <a:lnSpc>
                <a:spcPct val="100000"/>
              </a:lnSpc>
              <a:spcBef>
                <a:spcPct val="0"/>
              </a:spcBef>
              <a:buFont typeface="Arial" panose="020B0604020202020204" pitchFamily="34" charset="0"/>
              <a:buNone/>
            </a:pPr>
            <a:endParaRPr lang="zh-CN" altLang="en-US" sz="100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100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100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1000">
              <a:solidFill>
                <a:schemeClr val="bg1"/>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Management Team</a:t>
            </a:r>
          </a:p>
        </p:txBody>
      </p:sp>
      <p:sp>
        <p:nvSpPr>
          <p:cNvPr id="16" name="TextBox 26"/>
          <p:cNvSpPr>
            <a:spLocks noChangeArrowheads="1"/>
          </p:cNvSpPr>
          <p:nvPr/>
        </p:nvSpPr>
        <p:spPr bwMode="auto">
          <a:xfrm>
            <a:off x="6953250" y="2028825"/>
            <a:ext cx="128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chemeClr val="bg1"/>
                </a:solidFill>
                <a:latin typeface="Open Sans" panose="020B0606030504020204" pitchFamily="34" charset="0"/>
                <a:sym typeface="Open Sans" panose="020B0606030504020204" pitchFamily="34" charset="0"/>
              </a:rPr>
              <a:t>64%</a:t>
            </a:r>
            <a:endParaRPr lang="zh-CN" altLang="en-US" sz="1400" b="1">
              <a:solidFill>
                <a:schemeClr val="bg1"/>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IMPLEMENTATION</a:t>
            </a:r>
          </a:p>
        </p:txBody>
      </p:sp>
      <p:sp>
        <p:nvSpPr>
          <p:cNvPr id="17" name="TextBox 27"/>
          <p:cNvSpPr>
            <a:spLocks noChangeArrowheads="1"/>
          </p:cNvSpPr>
          <p:nvPr/>
        </p:nvSpPr>
        <p:spPr bwMode="auto">
          <a:xfrm>
            <a:off x="9229725" y="2028825"/>
            <a:ext cx="1285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chemeClr val="bg1"/>
                </a:solidFill>
                <a:latin typeface="Open Sans" panose="020B0606030504020204" pitchFamily="34" charset="0"/>
                <a:sym typeface="Open Sans" panose="020B0606030504020204" pitchFamily="34" charset="0"/>
              </a:rPr>
              <a:t>30%</a:t>
            </a:r>
            <a:endParaRPr lang="zh-CN" altLang="en-US" sz="1400" b="1">
              <a:solidFill>
                <a:schemeClr val="bg1"/>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IMPLEMENTATION</a:t>
            </a:r>
          </a:p>
        </p:txBody>
      </p:sp>
      <p:sp>
        <p:nvSpPr>
          <p:cNvPr id="18" name="TextBox 1"/>
          <p:cNvSpPr txBox="1"/>
          <p:nvPr/>
        </p:nvSpPr>
        <p:spPr>
          <a:xfrm>
            <a:off x="723900" y="666750"/>
            <a:ext cx="2087110" cy="477888"/>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1.5</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公司简介</a:t>
            </a:r>
          </a:p>
        </p:txBody>
      </p:sp>
      <p:sp>
        <p:nvSpPr>
          <p:cNvPr id="19" name="TextBox 1"/>
          <p:cNvSpPr txBox="1"/>
          <p:nvPr/>
        </p:nvSpPr>
        <p:spPr>
          <a:xfrm>
            <a:off x="723900" y="1073150"/>
            <a:ext cx="3191643" cy="322332"/>
          </a:xfrm>
          <a:prstGeom prst="rect">
            <a:avLst/>
          </a:prstGeom>
          <a:noFill/>
        </p:spPr>
        <p:txBody>
          <a:bodyPr wrap="none" lIns="0" tIns="0" rIns="0" rtlCol="0">
            <a:spAutoFit/>
          </a:bodyPr>
          <a:lstStyle/>
          <a:p>
            <a:pPr>
              <a:lnSpc>
                <a:spcPts val="23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COMPANY</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INTRODUCTION</a:t>
            </a:r>
          </a:p>
        </p:txBody>
      </p:sp>
      <p:sp>
        <p:nvSpPr>
          <p:cNvPr id="21" name="矩形 20"/>
          <p:cNvSpPr/>
          <p:nvPr/>
        </p:nvSpPr>
        <p:spPr>
          <a:xfrm>
            <a:off x="1331119" y="2259806"/>
            <a:ext cx="1692681" cy="3028156"/>
          </a:xfrm>
          <a:prstGeom prst="rect">
            <a:avLst/>
          </a:prstGeom>
          <a:blipFill dpi="0" rotWithShape="1">
            <a:blip r:embed="rId4"/>
            <a:srcRect/>
            <a:stretch>
              <a:fillRect l="-90000" t="61" r="-77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13051061"/>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4052" y="1736231"/>
            <a:ext cx="7224329" cy="3592174"/>
            <a:chOff x="1924052" y="1736231"/>
            <a:chExt cx="7224329" cy="3592174"/>
          </a:xfrm>
        </p:grpSpPr>
        <p:grpSp>
          <p:nvGrpSpPr>
            <p:cNvPr id="8" name="组合 7"/>
            <p:cNvGrpSpPr/>
            <p:nvPr/>
          </p:nvGrpSpPr>
          <p:grpSpPr>
            <a:xfrm>
              <a:off x="1924052" y="1736231"/>
              <a:ext cx="6839295" cy="3385539"/>
              <a:chOff x="2514602" y="1061862"/>
              <a:chExt cx="6839295" cy="3385539"/>
            </a:xfrm>
          </p:grpSpPr>
          <p:grpSp>
            <p:nvGrpSpPr>
              <p:cNvPr id="4" name="组合 3"/>
              <p:cNvGrpSpPr/>
              <p:nvPr/>
            </p:nvGrpSpPr>
            <p:grpSpPr>
              <a:xfrm flipH="1">
                <a:off x="2514602" y="1061862"/>
                <a:ext cx="3241895" cy="2746895"/>
                <a:chOff x="6666506" y="1011600"/>
                <a:chExt cx="2603643" cy="1583500"/>
              </a:xfrm>
            </p:grpSpPr>
            <p:sp>
              <p:nvSpPr>
                <p:cNvPr id="5" name="TextBox 12"/>
                <p:cNvSpPr txBox="1"/>
                <p:nvPr/>
              </p:nvSpPr>
              <p:spPr>
                <a:xfrm>
                  <a:off x="6666506" y="1916460"/>
                  <a:ext cx="2603643" cy="678640"/>
                </a:xfrm>
                <a:prstGeom prst="rect">
                  <a:avLst/>
                </a:prstGeom>
                <a:noFill/>
              </p:spPr>
              <p:txBody>
                <a:bodyPr wrap="none" lIns="68571" tIns="34285" rIns="68571" bIns="34285" rtlCol="0">
                  <a:spAutoFit/>
                </a:bodyPr>
                <a:lstStyle/>
                <a:p>
                  <a:r>
                    <a:rPr lang="zh-CN" altLang="en-US" sz="7200" dirty="0" smtClean="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rPr>
                    <a:t>市场透视</a:t>
                  </a:r>
                </a:p>
              </p:txBody>
            </p:sp>
            <p:sp>
              <p:nvSpPr>
                <p:cNvPr id="6" name="TextBox 14"/>
                <p:cNvSpPr txBox="1"/>
                <p:nvPr/>
              </p:nvSpPr>
              <p:spPr>
                <a:xfrm>
                  <a:off x="8223227" y="1011600"/>
                  <a:ext cx="1046922" cy="904860"/>
                </a:xfrm>
                <a:prstGeom prst="rect">
                  <a:avLst/>
                </a:prstGeom>
                <a:noFill/>
              </p:spPr>
              <p:txBody>
                <a:bodyPr wrap="none" rtlCol="0">
                  <a:spAutoFit/>
                </a:bodyPr>
                <a:lstStyle/>
                <a:p>
                  <a:r>
                    <a:rPr lang="en-US" altLang="zh-CN" sz="9600" b="1" dirty="0" smtClean="0">
                      <a:solidFill>
                        <a:schemeClr val="bg1"/>
                      </a:solidFill>
                      <a:latin typeface="Agency FB" panose="020B0503020202020204" pitchFamily="34" charset="0"/>
                      <a:ea typeface="微软雅黑" pitchFamily="34" charset="-122"/>
                    </a:rPr>
                    <a:t>02</a:t>
                  </a:r>
                  <a:endParaRPr lang="zh-CN" altLang="en-US" sz="9600" b="1" dirty="0">
                    <a:solidFill>
                      <a:schemeClr val="bg1"/>
                    </a:solidFill>
                    <a:latin typeface="Agency FB" panose="020B0503020202020204" pitchFamily="34" charset="0"/>
                    <a:ea typeface="微软雅黑" pitchFamily="34" charset="-122"/>
                  </a:endParaRPr>
                </a:p>
              </p:txBody>
            </p:sp>
          </p:grpSp>
          <p:sp>
            <p:nvSpPr>
              <p:cNvPr id="7" name="文本占位符 2"/>
              <p:cNvSpPr txBox="1">
                <a:spLocks/>
              </p:cNvSpPr>
              <p:nvPr/>
            </p:nvSpPr>
            <p:spPr>
              <a:xfrm>
                <a:off x="2514602" y="3954958"/>
                <a:ext cx="6839295" cy="492443"/>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30000"/>
                  </a:lnSpc>
                  <a:buNone/>
                </a:pPr>
                <a:r>
                  <a:rPr lang="en-US" sz="1000" b="0" dirty="0">
                    <a:effectLst/>
                    <a:latin typeface="+mj-ea"/>
                    <a:ea typeface="+mj-ea"/>
                    <a:sym typeface="+mn-lt"/>
                  </a:rPr>
                  <a:t>Lorem ipsum dolor sit </a:t>
                </a:r>
                <a:r>
                  <a:rPr lang="en-US" sz="1000" b="0" dirty="0" err="1">
                    <a:effectLst/>
                    <a:latin typeface="+mj-ea"/>
                    <a:ea typeface="+mj-ea"/>
                    <a:sym typeface="+mn-lt"/>
                  </a:rPr>
                  <a:t>er</a:t>
                </a:r>
                <a:r>
                  <a:rPr lang="en-US" sz="1000" b="0" dirty="0">
                    <a:effectLst/>
                    <a:latin typeface="+mj-ea"/>
                    <a:ea typeface="+mj-ea"/>
                    <a:sym typeface="+mn-lt"/>
                  </a:rPr>
                  <a:t> </a:t>
                </a:r>
                <a:r>
                  <a:rPr lang="en-US" sz="1000" b="0" dirty="0" err="1">
                    <a:effectLst/>
                    <a:latin typeface="+mj-ea"/>
                    <a:ea typeface="+mj-ea"/>
                    <a:sym typeface="+mn-lt"/>
                  </a:rPr>
                  <a:t>elit</a:t>
                </a:r>
                <a:r>
                  <a:rPr lang="en-US" sz="1000" b="0" dirty="0">
                    <a:effectLst/>
                    <a:latin typeface="+mj-ea"/>
                    <a:ea typeface="+mj-ea"/>
                    <a:sym typeface="+mn-lt"/>
                  </a:rPr>
                  <a:t> </a:t>
                </a:r>
                <a:r>
                  <a:rPr lang="en-US" sz="1000" b="0" dirty="0" err="1">
                    <a:effectLst/>
                    <a:latin typeface="+mj-ea"/>
                    <a:ea typeface="+mj-ea"/>
                    <a:sym typeface="+mn-lt"/>
                  </a:rPr>
                  <a:t>lamet</a:t>
                </a:r>
                <a:r>
                  <a:rPr lang="en-US" sz="1000" b="0" dirty="0">
                    <a:effectLst/>
                    <a:latin typeface="+mj-ea"/>
                    <a:ea typeface="+mj-ea"/>
                    <a:sym typeface="+mn-lt"/>
                  </a:rPr>
                  <a:t>, </a:t>
                </a:r>
                <a:r>
                  <a:rPr lang="en-US" sz="1000" b="0" dirty="0" err="1">
                    <a:effectLst/>
                    <a:latin typeface="+mj-ea"/>
                    <a:ea typeface="+mj-ea"/>
                    <a:sym typeface="+mn-lt"/>
                  </a:rPr>
                  <a:t>consectetaur</a:t>
                </a:r>
                <a:r>
                  <a:rPr lang="en-US" sz="1000" b="0" dirty="0">
                    <a:effectLst/>
                    <a:latin typeface="+mj-ea"/>
                    <a:ea typeface="+mj-ea"/>
                    <a:sym typeface="+mn-lt"/>
                  </a:rPr>
                  <a:t> </a:t>
                </a:r>
                <a:r>
                  <a:rPr lang="en-US" sz="1000" b="0" dirty="0" err="1">
                    <a:effectLst/>
                    <a:latin typeface="+mj-ea"/>
                    <a:ea typeface="+mj-ea"/>
                    <a:sym typeface="+mn-lt"/>
                  </a:rPr>
                  <a:t>cillium</a:t>
                </a:r>
                <a:r>
                  <a:rPr lang="en-US" sz="1000" b="0" dirty="0">
                    <a:effectLst/>
                    <a:latin typeface="+mj-ea"/>
                    <a:ea typeface="+mj-ea"/>
                    <a:sym typeface="+mn-lt"/>
                  </a:rPr>
                  <a:t> </a:t>
                </a:r>
                <a:r>
                  <a:rPr lang="en-US" sz="1000" b="0" dirty="0" err="1">
                    <a:effectLst/>
                    <a:latin typeface="+mj-ea"/>
                    <a:ea typeface="+mj-ea"/>
                    <a:sym typeface="+mn-lt"/>
                  </a:rPr>
                  <a:t>adipisicing</a:t>
                </a:r>
                <a:r>
                  <a:rPr lang="en-US" sz="1000" b="0" dirty="0">
                    <a:effectLst/>
                    <a:latin typeface="+mj-ea"/>
                    <a:ea typeface="+mj-ea"/>
                    <a:sym typeface="+mn-lt"/>
                  </a:rPr>
                  <a:t> pecu, </a:t>
                </a:r>
                <a:r>
                  <a:rPr lang="en-US" sz="1000" b="0" dirty="0" err="1">
                    <a:effectLst/>
                    <a:latin typeface="+mj-ea"/>
                    <a:ea typeface="+mj-ea"/>
                    <a:sym typeface="+mn-lt"/>
                  </a:rPr>
                  <a:t>sed</a:t>
                </a:r>
                <a:r>
                  <a:rPr lang="en-US" sz="1000" b="0" dirty="0">
                    <a:effectLst/>
                    <a:latin typeface="+mj-ea"/>
                    <a:ea typeface="+mj-ea"/>
                    <a:sym typeface="+mn-lt"/>
                  </a:rPr>
                  <a:t> do </a:t>
                </a:r>
                <a:r>
                  <a:rPr lang="en-US" sz="1000" b="0" dirty="0" err="1">
                    <a:effectLst/>
                    <a:latin typeface="+mj-ea"/>
                    <a:ea typeface="+mj-ea"/>
                    <a:sym typeface="+mn-lt"/>
                  </a:rPr>
                  <a:t>eiusmod</a:t>
                </a:r>
                <a:r>
                  <a:rPr lang="en-US" sz="1000" b="0" dirty="0">
                    <a:effectLst/>
                    <a:latin typeface="+mj-ea"/>
                    <a:ea typeface="+mj-ea"/>
                    <a:sym typeface="+mn-lt"/>
                  </a:rPr>
                  <a:t> </a:t>
                </a:r>
                <a:r>
                  <a:rPr lang="en-US" sz="1000" b="0" dirty="0" err="1">
                    <a:effectLst/>
                    <a:latin typeface="+mj-ea"/>
                    <a:ea typeface="+mj-ea"/>
                    <a:sym typeface="+mn-lt"/>
                  </a:rPr>
                  <a:t>tempor</a:t>
                </a:r>
                <a:r>
                  <a:rPr lang="en-US" sz="1000" b="0" dirty="0">
                    <a:effectLst/>
                    <a:latin typeface="+mj-ea"/>
                    <a:ea typeface="+mj-ea"/>
                    <a:sym typeface="+mn-lt"/>
                  </a:rPr>
                  <a:t> </a:t>
                </a:r>
                <a:r>
                  <a:rPr lang="en-US" sz="1000" b="0" dirty="0" err="1">
                    <a:effectLst/>
                    <a:latin typeface="+mj-ea"/>
                    <a:ea typeface="+mj-ea"/>
                    <a:sym typeface="+mn-lt"/>
                  </a:rPr>
                  <a:t>incididunt</a:t>
                </a:r>
                <a:r>
                  <a:rPr lang="en-US" sz="1000" b="0" dirty="0">
                    <a:effectLst/>
                    <a:latin typeface="+mj-ea"/>
                    <a:ea typeface="+mj-ea"/>
                    <a:sym typeface="+mn-lt"/>
                  </a:rPr>
                  <a:t> </a:t>
                </a:r>
                <a:r>
                  <a:rPr lang="en-US" sz="1000" b="0" dirty="0" err="1">
                    <a:effectLst/>
                    <a:latin typeface="+mj-ea"/>
                    <a:ea typeface="+mj-ea"/>
                    <a:sym typeface="+mn-lt"/>
                  </a:rPr>
                  <a:t>ut</a:t>
                </a:r>
                <a:r>
                  <a:rPr lang="en-US" sz="1000" b="0" dirty="0">
                    <a:effectLst/>
                    <a:latin typeface="+mj-ea"/>
                    <a:ea typeface="+mj-ea"/>
                    <a:sym typeface="+mn-lt"/>
                  </a:rPr>
                  <a:t> </a:t>
                </a:r>
                <a:r>
                  <a:rPr lang="en-US" sz="1000" b="0" dirty="0" err="1">
                    <a:effectLst/>
                    <a:latin typeface="+mj-ea"/>
                    <a:ea typeface="+mj-ea"/>
                    <a:sym typeface="+mn-lt"/>
                  </a:rPr>
                  <a:t>labore</a:t>
                </a:r>
                <a:r>
                  <a:rPr lang="en-US" sz="1000" b="0" dirty="0">
                    <a:effectLst/>
                    <a:latin typeface="+mj-ea"/>
                    <a:ea typeface="+mj-ea"/>
                    <a:sym typeface="+mn-lt"/>
                  </a:rPr>
                  <a:t> et </a:t>
                </a:r>
                <a:r>
                  <a:rPr lang="en-US" sz="1000" b="0" dirty="0" err="1" smtClean="0">
                    <a:effectLst/>
                    <a:latin typeface="+mj-ea"/>
                    <a:ea typeface="+mj-ea"/>
                    <a:sym typeface="+mn-lt"/>
                  </a:rPr>
                  <a:t>dolore</a:t>
                </a:r>
                <a:r>
                  <a:rPr lang="en-US" altLang="zh-CN" sz="1000" noProof="1"/>
                  <a:t>Lorem ipsum dolor sit er elit lamet, consectetaur cillium adipisicing pecu, sed do eiusmod tempor </a:t>
                </a:r>
                <a:r>
                  <a:rPr lang="en-US" altLang="zh-CN" sz="1000" noProof="1" smtClean="0"/>
                  <a:t>i</a:t>
                </a:r>
                <a:endParaRPr lang="en-US" sz="1000" b="0" dirty="0">
                  <a:effectLst/>
                  <a:latin typeface="+mj-ea"/>
                  <a:ea typeface="+mj-ea"/>
                  <a:sym typeface="+mn-lt"/>
                </a:endParaRPr>
              </a:p>
            </p:txBody>
          </p:sp>
        </p:grpSp>
        <p:grpSp>
          <p:nvGrpSpPr>
            <p:cNvPr id="12" name="组合 11"/>
            <p:cNvGrpSpPr/>
            <p:nvPr/>
          </p:nvGrpSpPr>
          <p:grpSpPr>
            <a:xfrm>
              <a:off x="5984560" y="3297080"/>
              <a:ext cx="3163821" cy="2031325"/>
              <a:chOff x="4704494" y="5374873"/>
              <a:chExt cx="3163821" cy="2031325"/>
            </a:xfrm>
          </p:grpSpPr>
          <p:sp>
            <p:nvSpPr>
              <p:cNvPr id="13" name="Textfeld 78"/>
              <p:cNvSpPr txBox="1"/>
              <p:nvPr/>
            </p:nvSpPr>
            <p:spPr>
              <a:xfrm>
                <a:off x="4704494" y="5374873"/>
                <a:ext cx="1690621" cy="2031325"/>
              </a:xfrm>
              <a:prstGeom prst="rect">
                <a:avLst/>
              </a:prstGeom>
              <a:noFill/>
            </p:spPr>
            <p:txBody>
              <a:bodyPr wrap="square" rtlCol="0">
                <a:spAutoFit/>
              </a:bodyPr>
              <a:lstStyle/>
              <a:p>
                <a:pPr defTabSz="228600">
                  <a:lnSpc>
                    <a:spcPct val="150000"/>
                  </a:lnSpc>
                </a:pPr>
                <a:r>
                  <a:rPr lang="en-US" altLang="zh-CN" sz="1400" dirty="0">
                    <a:solidFill>
                      <a:schemeClr val="bg1"/>
                    </a:solidFill>
                    <a:cs typeface="+mn-ea"/>
                    <a:sym typeface="+mn-lt"/>
                  </a:rPr>
                  <a:t>2.1 </a:t>
                </a:r>
                <a:r>
                  <a:rPr lang="zh-CN" altLang="en-US" sz="1400" dirty="0">
                    <a:solidFill>
                      <a:schemeClr val="bg1"/>
                    </a:solidFill>
                    <a:cs typeface="+mn-ea"/>
                    <a:sym typeface="+mn-lt"/>
                  </a:rPr>
                  <a:t>市场潜力</a:t>
                </a:r>
              </a:p>
              <a:p>
                <a:pPr defTabSz="228600">
                  <a:lnSpc>
                    <a:spcPct val="150000"/>
                  </a:lnSpc>
                </a:pPr>
                <a:r>
                  <a:rPr lang="en-US" altLang="zh-CN" sz="1400" dirty="0">
                    <a:solidFill>
                      <a:schemeClr val="bg1"/>
                    </a:solidFill>
                    <a:cs typeface="+mn-ea"/>
                    <a:sym typeface="+mn-lt"/>
                  </a:rPr>
                  <a:t>2.2 </a:t>
                </a:r>
                <a:r>
                  <a:rPr lang="zh-CN" altLang="en-US" sz="1400" dirty="0">
                    <a:solidFill>
                      <a:schemeClr val="bg1"/>
                    </a:solidFill>
                    <a:cs typeface="+mn-ea"/>
                    <a:sym typeface="+mn-lt"/>
                  </a:rPr>
                  <a:t>市场透析</a:t>
                </a:r>
              </a:p>
              <a:p>
                <a:pPr defTabSz="228600">
                  <a:lnSpc>
                    <a:spcPct val="150000"/>
                  </a:lnSpc>
                </a:pPr>
                <a:r>
                  <a:rPr lang="en-US" altLang="zh-CN" sz="1400" dirty="0">
                    <a:solidFill>
                      <a:schemeClr val="bg1"/>
                    </a:solidFill>
                    <a:cs typeface="+mn-ea"/>
                    <a:sym typeface="+mn-lt"/>
                  </a:rPr>
                  <a:t>2.3 </a:t>
                </a:r>
                <a:r>
                  <a:rPr lang="zh-CN" altLang="en-US" sz="1400" dirty="0">
                    <a:solidFill>
                      <a:schemeClr val="bg1"/>
                    </a:solidFill>
                    <a:cs typeface="+mn-ea"/>
                    <a:sym typeface="+mn-lt"/>
                  </a:rPr>
                  <a:t>行业痛点</a:t>
                </a:r>
              </a:p>
              <a:p>
                <a:pPr defTabSz="228600">
                  <a:lnSpc>
                    <a:spcPct val="150000"/>
                  </a:lnSpc>
                </a:pPr>
                <a:endParaRPr lang="zh-CN" altLang="en-US" sz="1400" dirty="0">
                  <a:solidFill>
                    <a:schemeClr val="bg1"/>
                  </a:solidFill>
                  <a:cs typeface="+mn-ea"/>
                  <a:sym typeface="+mn-lt"/>
                </a:endParaRPr>
              </a:p>
              <a:p>
                <a:pPr defTabSz="228600">
                  <a:lnSpc>
                    <a:spcPct val="150000"/>
                  </a:lnSpc>
                </a:pPr>
                <a:endParaRPr lang="en-US" altLang="zh-CN" sz="1400" dirty="0" smtClean="0">
                  <a:solidFill>
                    <a:schemeClr val="bg1"/>
                  </a:solidFill>
                  <a:cs typeface="+mn-ea"/>
                  <a:sym typeface="+mn-lt"/>
                </a:endParaRPr>
              </a:p>
              <a:p>
                <a:pPr defTabSz="228600">
                  <a:lnSpc>
                    <a:spcPct val="150000"/>
                  </a:lnSpc>
                </a:pPr>
                <a:endParaRPr lang="zh-CN" altLang="en-US" sz="1400" dirty="0">
                  <a:solidFill>
                    <a:schemeClr val="bg1"/>
                  </a:solidFill>
                  <a:cs typeface="+mn-ea"/>
                  <a:sym typeface="+mn-lt"/>
                </a:endParaRPr>
              </a:p>
            </p:txBody>
          </p:sp>
          <p:sp>
            <p:nvSpPr>
              <p:cNvPr id="14" name="Textfeld 78"/>
              <p:cNvSpPr txBox="1"/>
              <p:nvPr/>
            </p:nvSpPr>
            <p:spPr>
              <a:xfrm>
                <a:off x="6177694" y="5374873"/>
                <a:ext cx="1690621" cy="1708160"/>
              </a:xfrm>
              <a:prstGeom prst="rect">
                <a:avLst/>
              </a:prstGeom>
              <a:noFill/>
            </p:spPr>
            <p:txBody>
              <a:bodyPr wrap="square" rtlCol="0">
                <a:spAutoFit/>
              </a:bodyPr>
              <a:lstStyle/>
              <a:p>
                <a:pPr defTabSz="228600">
                  <a:lnSpc>
                    <a:spcPct val="150000"/>
                  </a:lnSpc>
                </a:pPr>
                <a:r>
                  <a:rPr lang="en-US" altLang="zh-CN" sz="1400" dirty="0">
                    <a:solidFill>
                      <a:schemeClr val="bg1"/>
                    </a:solidFill>
                    <a:cs typeface="+mn-ea"/>
                    <a:sym typeface="+mn-lt"/>
                  </a:rPr>
                  <a:t>2.4 </a:t>
                </a:r>
                <a:r>
                  <a:rPr lang="zh-CN" altLang="en-US" sz="1400" dirty="0">
                    <a:solidFill>
                      <a:schemeClr val="bg1"/>
                    </a:solidFill>
                    <a:cs typeface="+mn-ea"/>
                    <a:sym typeface="+mn-lt"/>
                  </a:rPr>
                  <a:t>解决方案</a:t>
                </a:r>
              </a:p>
              <a:p>
                <a:pPr defTabSz="228600">
                  <a:lnSpc>
                    <a:spcPct val="150000"/>
                  </a:lnSpc>
                </a:pPr>
                <a:r>
                  <a:rPr lang="en-US" altLang="zh-CN" sz="1400" dirty="0">
                    <a:solidFill>
                      <a:schemeClr val="bg1"/>
                    </a:solidFill>
                    <a:cs typeface="+mn-ea"/>
                    <a:sym typeface="+mn-lt"/>
                  </a:rPr>
                  <a:t>2.5 </a:t>
                </a:r>
                <a:r>
                  <a:rPr lang="zh-CN" altLang="en-US" sz="1400" dirty="0">
                    <a:solidFill>
                      <a:schemeClr val="bg1"/>
                    </a:solidFill>
                    <a:cs typeface="+mn-ea"/>
                    <a:sym typeface="+mn-lt"/>
                  </a:rPr>
                  <a:t>竞争分析</a:t>
                </a:r>
              </a:p>
              <a:p>
                <a:pPr defTabSz="228600">
                  <a:lnSpc>
                    <a:spcPct val="150000"/>
                  </a:lnSpc>
                </a:pPr>
                <a:endParaRPr lang="zh-CN" altLang="en-US" sz="1400" dirty="0">
                  <a:solidFill>
                    <a:schemeClr val="bg1"/>
                  </a:solidFill>
                  <a:cs typeface="+mn-ea"/>
                  <a:sym typeface="+mn-lt"/>
                </a:endParaRPr>
              </a:p>
              <a:p>
                <a:pPr defTabSz="228600">
                  <a:lnSpc>
                    <a:spcPct val="150000"/>
                  </a:lnSpc>
                </a:pPr>
                <a:endParaRPr lang="en-US" altLang="zh-CN" sz="1400" dirty="0" smtClean="0">
                  <a:solidFill>
                    <a:schemeClr val="bg1"/>
                  </a:solidFill>
                  <a:cs typeface="+mn-ea"/>
                  <a:sym typeface="+mn-lt"/>
                </a:endParaRPr>
              </a:p>
              <a:p>
                <a:pPr defTabSz="228600">
                  <a:lnSpc>
                    <a:spcPct val="150000"/>
                  </a:lnSpc>
                </a:pPr>
                <a:endParaRPr lang="zh-CN" altLang="en-US" sz="1400" dirty="0">
                  <a:solidFill>
                    <a:schemeClr val="bg1"/>
                  </a:solidFill>
                  <a:cs typeface="+mn-ea"/>
                  <a:sym typeface="+mn-lt"/>
                </a:endParaRPr>
              </a:p>
            </p:txBody>
          </p:sp>
        </p:grpSp>
      </p:grpSp>
    </p:spTree>
    <p:extLst>
      <p:ext uri="{BB962C8B-B14F-4D97-AF65-F5344CB8AC3E}">
        <p14:creationId xmlns:p14="http://schemas.microsoft.com/office/powerpoint/2010/main" val="800110344"/>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723900" y="571500"/>
            <a:ext cx="2402709"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2.1</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市场潜力</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MARKET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POTENTIAL</a:t>
            </a:r>
          </a:p>
        </p:txBody>
      </p:sp>
      <p:grpSp>
        <p:nvGrpSpPr>
          <p:cNvPr id="22" name="组合 21"/>
          <p:cNvGrpSpPr/>
          <p:nvPr/>
        </p:nvGrpSpPr>
        <p:grpSpPr>
          <a:xfrm>
            <a:off x="1219200" y="1674813"/>
            <a:ext cx="9753600" cy="4079875"/>
            <a:chOff x="1219200" y="1674813"/>
            <a:chExt cx="9753600" cy="4079875"/>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674813"/>
              <a:ext cx="4725988"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traight Connector 9"/>
            <p:cNvSpPr>
              <a:spLocks noChangeShapeType="1"/>
            </p:cNvSpPr>
            <p:nvPr/>
          </p:nvSpPr>
          <p:spPr bwMode="auto">
            <a:xfrm>
              <a:off x="6292850" y="1962150"/>
              <a:ext cx="4662488" cy="0"/>
            </a:xfrm>
            <a:prstGeom prst="line">
              <a:avLst/>
            </a:prstGeom>
            <a:noFill/>
            <a:ln w="2540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4" name="Straight Connector 10"/>
            <p:cNvSpPr>
              <a:spLocks noChangeShapeType="1"/>
            </p:cNvSpPr>
            <p:nvPr/>
          </p:nvSpPr>
          <p:spPr bwMode="auto">
            <a:xfrm>
              <a:off x="6292850" y="1962150"/>
              <a:ext cx="4297363" cy="0"/>
            </a:xfrm>
            <a:prstGeom prst="line">
              <a:avLst/>
            </a:prstGeom>
            <a:noFill/>
            <a:ln w="25400">
              <a:noFill/>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5" name="TextBox 12"/>
            <p:cNvSpPr>
              <a:spLocks noChangeArrowheads="1"/>
            </p:cNvSpPr>
            <p:nvPr/>
          </p:nvSpPr>
          <p:spPr bwMode="auto">
            <a:xfrm>
              <a:off x="6197600" y="1674813"/>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dirty="0">
                  <a:solidFill>
                    <a:schemeClr val="bg1"/>
                  </a:solidFill>
                  <a:latin typeface="Open Sans" panose="020B0606030504020204" pitchFamily="34" charset="0"/>
                  <a:sym typeface="Open Sans" panose="020B0606030504020204" pitchFamily="34" charset="0"/>
                </a:rPr>
                <a:t>市场潜力</a:t>
              </a:r>
            </a:p>
          </p:txBody>
        </p:sp>
        <p:sp>
          <p:nvSpPr>
            <p:cNvPr id="6" name="TextBox 13"/>
            <p:cNvSpPr>
              <a:spLocks noChangeArrowheads="1"/>
            </p:cNvSpPr>
            <p:nvPr/>
          </p:nvSpPr>
          <p:spPr bwMode="auto">
            <a:xfrm>
              <a:off x="10267950" y="1674813"/>
              <a:ext cx="4381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95%</a:t>
              </a:r>
            </a:p>
          </p:txBody>
        </p:sp>
        <p:sp>
          <p:nvSpPr>
            <p:cNvPr id="7" name="Straight Connector 14"/>
            <p:cNvSpPr>
              <a:spLocks noChangeShapeType="1"/>
            </p:cNvSpPr>
            <p:nvPr/>
          </p:nvSpPr>
          <p:spPr bwMode="auto">
            <a:xfrm>
              <a:off x="6292850" y="2597150"/>
              <a:ext cx="4662488" cy="0"/>
            </a:xfrm>
            <a:prstGeom prst="line">
              <a:avLst/>
            </a:prstGeom>
            <a:noFill/>
            <a:ln w="2540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8" name="Straight Connector 15"/>
            <p:cNvSpPr>
              <a:spLocks noChangeShapeType="1"/>
            </p:cNvSpPr>
            <p:nvPr/>
          </p:nvSpPr>
          <p:spPr bwMode="auto">
            <a:xfrm>
              <a:off x="6292850" y="2597150"/>
              <a:ext cx="3473450" cy="0"/>
            </a:xfrm>
            <a:prstGeom prst="line">
              <a:avLst/>
            </a:prstGeom>
            <a:noFill/>
            <a:ln w="25400">
              <a:noFill/>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9" name="TextBox 16"/>
            <p:cNvSpPr>
              <a:spLocks noChangeArrowheads="1"/>
            </p:cNvSpPr>
            <p:nvPr/>
          </p:nvSpPr>
          <p:spPr bwMode="auto">
            <a:xfrm>
              <a:off x="6197600" y="2309813"/>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dirty="0">
                  <a:solidFill>
                    <a:schemeClr val="bg1"/>
                  </a:solidFill>
                  <a:latin typeface="Open Sans" panose="020B0606030504020204" pitchFamily="34" charset="0"/>
                  <a:sym typeface="Open Sans" panose="020B0606030504020204" pitchFamily="34" charset="0"/>
                </a:rPr>
                <a:t>市场潜力</a:t>
              </a:r>
            </a:p>
          </p:txBody>
        </p:sp>
        <p:sp>
          <p:nvSpPr>
            <p:cNvPr id="10" name="TextBox 17"/>
            <p:cNvSpPr>
              <a:spLocks noChangeArrowheads="1"/>
            </p:cNvSpPr>
            <p:nvPr/>
          </p:nvSpPr>
          <p:spPr bwMode="auto">
            <a:xfrm>
              <a:off x="9445625" y="2309813"/>
              <a:ext cx="4381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75%</a:t>
              </a:r>
            </a:p>
          </p:txBody>
        </p:sp>
        <p:sp>
          <p:nvSpPr>
            <p:cNvPr id="11" name="Straight Connector 18"/>
            <p:cNvSpPr>
              <a:spLocks noChangeShapeType="1"/>
            </p:cNvSpPr>
            <p:nvPr/>
          </p:nvSpPr>
          <p:spPr bwMode="auto">
            <a:xfrm>
              <a:off x="6292850" y="3275013"/>
              <a:ext cx="4662488" cy="1587"/>
            </a:xfrm>
            <a:prstGeom prst="line">
              <a:avLst/>
            </a:prstGeom>
            <a:noFill/>
            <a:ln w="2540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2" name="Straight Connector 19"/>
            <p:cNvSpPr>
              <a:spLocks noChangeShapeType="1"/>
            </p:cNvSpPr>
            <p:nvPr/>
          </p:nvSpPr>
          <p:spPr bwMode="auto">
            <a:xfrm>
              <a:off x="6292850" y="3275013"/>
              <a:ext cx="3930650" cy="1587"/>
            </a:xfrm>
            <a:prstGeom prst="line">
              <a:avLst/>
            </a:prstGeom>
            <a:noFill/>
            <a:ln w="25400">
              <a:noFill/>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3" name="TextBox 20"/>
            <p:cNvSpPr>
              <a:spLocks noChangeArrowheads="1"/>
            </p:cNvSpPr>
            <p:nvPr/>
          </p:nvSpPr>
          <p:spPr bwMode="auto">
            <a:xfrm>
              <a:off x="6197600" y="2987675"/>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dirty="0">
                  <a:solidFill>
                    <a:schemeClr val="bg1"/>
                  </a:solidFill>
                  <a:latin typeface="Open Sans" panose="020B0606030504020204" pitchFamily="34" charset="0"/>
                  <a:sym typeface="Open Sans" panose="020B0606030504020204" pitchFamily="34" charset="0"/>
                </a:rPr>
                <a:t>市场潜力</a:t>
              </a:r>
            </a:p>
          </p:txBody>
        </p:sp>
        <p:sp>
          <p:nvSpPr>
            <p:cNvPr id="14" name="TextBox 21"/>
            <p:cNvSpPr>
              <a:spLocks noChangeArrowheads="1"/>
            </p:cNvSpPr>
            <p:nvPr/>
          </p:nvSpPr>
          <p:spPr bwMode="auto">
            <a:xfrm>
              <a:off x="9907588" y="2987675"/>
              <a:ext cx="4381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83%</a:t>
              </a:r>
            </a:p>
          </p:txBody>
        </p:sp>
        <p:sp>
          <p:nvSpPr>
            <p:cNvPr id="15" name="Straight Connector 22"/>
            <p:cNvSpPr>
              <a:spLocks noChangeShapeType="1"/>
            </p:cNvSpPr>
            <p:nvPr/>
          </p:nvSpPr>
          <p:spPr bwMode="auto">
            <a:xfrm>
              <a:off x="6292850" y="3952875"/>
              <a:ext cx="4662488" cy="1588"/>
            </a:xfrm>
            <a:prstGeom prst="line">
              <a:avLst/>
            </a:prstGeom>
            <a:noFill/>
            <a:ln w="25400">
              <a:solidFill>
                <a:srgbClr val="BFBFBF"/>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6" name="Straight Connector 23"/>
            <p:cNvSpPr>
              <a:spLocks noChangeShapeType="1"/>
            </p:cNvSpPr>
            <p:nvPr/>
          </p:nvSpPr>
          <p:spPr bwMode="auto">
            <a:xfrm>
              <a:off x="6292850" y="3952875"/>
              <a:ext cx="4297363" cy="1588"/>
            </a:xfrm>
            <a:prstGeom prst="line">
              <a:avLst/>
            </a:prstGeom>
            <a:noFill/>
            <a:ln w="25400">
              <a:noFill/>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7" name="TextBox 24"/>
            <p:cNvSpPr>
              <a:spLocks noChangeArrowheads="1"/>
            </p:cNvSpPr>
            <p:nvPr/>
          </p:nvSpPr>
          <p:spPr bwMode="auto">
            <a:xfrm>
              <a:off x="6197600" y="3665538"/>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dirty="0">
                  <a:solidFill>
                    <a:schemeClr val="bg1"/>
                  </a:solidFill>
                  <a:latin typeface="Open Sans" panose="020B0606030504020204" pitchFamily="34" charset="0"/>
                  <a:sym typeface="Open Sans" panose="020B0606030504020204" pitchFamily="34" charset="0"/>
                </a:rPr>
                <a:t>市场潜力</a:t>
              </a:r>
            </a:p>
          </p:txBody>
        </p:sp>
        <p:sp>
          <p:nvSpPr>
            <p:cNvPr id="18" name="TextBox 25"/>
            <p:cNvSpPr>
              <a:spLocks noChangeArrowheads="1"/>
            </p:cNvSpPr>
            <p:nvPr/>
          </p:nvSpPr>
          <p:spPr bwMode="auto">
            <a:xfrm>
              <a:off x="10267950" y="3665538"/>
              <a:ext cx="4381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95%</a:t>
              </a:r>
            </a:p>
          </p:txBody>
        </p:sp>
        <p:sp>
          <p:nvSpPr>
            <p:cNvPr id="19" name="Rectangle 26"/>
            <p:cNvSpPr>
              <a:spLocks noChangeArrowheads="1"/>
            </p:cNvSpPr>
            <p:nvPr/>
          </p:nvSpPr>
          <p:spPr bwMode="auto">
            <a:xfrm>
              <a:off x="6197600" y="4584700"/>
              <a:ext cx="47752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1000" b="1" dirty="0">
                  <a:solidFill>
                    <a:schemeClr val="bg1"/>
                  </a:solidFill>
                  <a:latin typeface="Open Sans" panose="020B0606030504020204" pitchFamily="34" charset="0"/>
                  <a:sym typeface="Open Sans" panose="020B0606030504020204" pitchFamily="34" charset="0"/>
                </a:rPr>
                <a:t>市场潜力</a:t>
              </a:r>
            </a:p>
            <a:p>
              <a:pPr eaLnBrk="1" hangingPunct="1">
                <a:lnSpc>
                  <a:spcPct val="100000"/>
                </a:lnSpc>
                <a:spcBef>
                  <a:spcPct val="0"/>
                </a:spcBef>
                <a:buFont typeface="Arial" panose="020B0604020202020204" pitchFamily="34" charset="0"/>
                <a:buNone/>
              </a:pPr>
              <a:endParaRPr lang="zh-CN" altLang="en-US" sz="1000" dirty="0">
                <a:solidFill>
                  <a:schemeClr val="bg1"/>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1000" dirty="0">
                  <a:solidFill>
                    <a:schemeClr val="bg1"/>
                  </a:solidFill>
                  <a:latin typeface="Open Sans" panose="020B0606030504020204" pitchFamily="34" charset="0"/>
                  <a:sym typeface="Open Sans" panose="020B0606030504020204" pitchFamily="34" charset="0"/>
                </a:rPr>
                <a:t>Lid </a:t>
              </a:r>
              <a:r>
                <a:rPr lang="en-US" altLang="zh-CN" sz="1000" dirty="0" err="1">
                  <a:solidFill>
                    <a:schemeClr val="bg1"/>
                  </a:solidFill>
                  <a:latin typeface="Open Sans" panose="020B0606030504020204" pitchFamily="34" charset="0"/>
                  <a:sym typeface="Open Sans" panose="020B0606030504020204" pitchFamily="34" charset="0"/>
                </a:rPr>
                <a:t>est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laborum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rumes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untras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Etharums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ser</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quidem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rerum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facilis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dolores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nemis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omnis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fugats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vitaes</a:t>
              </a:r>
              <a:r>
                <a:rPr lang="en-US" altLang="zh-CN" sz="1000" dirty="0">
                  <a:solidFill>
                    <a:schemeClr val="bg1"/>
                  </a:solidFill>
                  <a:latin typeface="Open Sans" panose="020B0606030504020204" pitchFamily="34" charset="0"/>
                  <a:sym typeface="Open Sans" panose="020B0606030504020204" pitchFamily="34" charset="0"/>
                </a:rPr>
                <a:t> nemo minima </a:t>
              </a:r>
              <a:r>
                <a:rPr lang="en-US" altLang="zh-CN" sz="1000" dirty="0" err="1">
                  <a:solidFill>
                    <a:schemeClr val="bg1"/>
                  </a:solidFill>
                  <a:latin typeface="Open Sans" panose="020B0606030504020204" pitchFamily="34" charset="0"/>
                  <a:sym typeface="Open Sans" panose="020B0606030504020204" pitchFamily="34" charset="0"/>
                </a:rPr>
                <a:t>rerums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unsers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sadips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amets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Sed</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perspiciatis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unde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omnis</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iste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natus</a:t>
              </a:r>
              <a:r>
                <a:rPr lang="en-US" altLang="zh-CN" sz="1000" dirty="0">
                  <a:solidFill>
                    <a:schemeClr val="bg1"/>
                  </a:solidFill>
                  <a:latin typeface="Open Sans" panose="020B0606030504020204" pitchFamily="34" charset="0"/>
                  <a:sym typeface="Open Sans" panose="020B0606030504020204" pitchFamily="34" charset="0"/>
                </a:rPr>
                <a:t> error sit </a:t>
              </a:r>
              <a:r>
                <a:rPr lang="en-US" altLang="zh-CN" sz="1000" dirty="0" err="1">
                  <a:solidFill>
                    <a:schemeClr val="bg1"/>
                  </a:solidFill>
                  <a:latin typeface="Open Sans" panose="020B0606030504020204" pitchFamily="34" charset="0"/>
                  <a:sym typeface="Open Sans" panose="020B0606030504020204" pitchFamily="34" charset="0"/>
                </a:rPr>
                <a:t>voluptatem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accusantium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doloremque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laudantium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totam</a:t>
              </a:r>
              <a:r>
                <a:rPr lang="en-US" altLang="zh-CN" sz="1000" dirty="0">
                  <a:solidFill>
                    <a:schemeClr val="bg1"/>
                  </a:solidFill>
                  <a:latin typeface="Open Sans" panose="020B0606030504020204" pitchFamily="34" charset="0"/>
                  <a:sym typeface="Open Sans" panose="020B0606030504020204" pitchFamily="34" charset="0"/>
                </a:rPr>
                <a:t> rem </a:t>
              </a:r>
              <a:r>
                <a:rPr lang="en-US" altLang="zh-CN" sz="1000" dirty="0" err="1">
                  <a:solidFill>
                    <a:schemeClr val="bg1"/>
                  </a:solidFill>
                  <a:latin typeface="Open Sans" panose="020B0606030504020204" pitchFamily="34" charset="0"/>
                  <a:sym typeface="Open Sans" panose="020B0606030504020204" pitchFamily="34" charset="0"/>
                </a:rPr>
                <a:t>aperiam</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eaque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ipsa</a:t>
              </a:r>
              <a:r>
                <a:rPr lang="en-US" altLang="zh-CN" sz="1000" dirty="0">
                  <a:solidFill>
                    <a:schemeClr val="bg1"/>
                  </a:solidFill>
                  <a:latin typeface="Open Sans" panose="020B0606030504020204" pitchFamily="34" charset="0"/>
                  <a:sym typeface="Open Sans" panose="020B0606030504020204" pitchFamily="34" charset="0"/>
                </a:rPr>
                <a:t> quae ab </a:t>
              </a:r>
              <a:r>
                <a:rPr lang="en-US" altLang="zh-CN" sz="1000" dirty="0" err="1">
                  <a:solidFill>
                    <a:schemeClr val="bg1"/>
                  </a:solidFill>
                  <a:latin typeface="Open Sans" panose="020B0606030504020204" pitchFamily="34" charset="0"/>
                  <a:sym typeface="Open Sans" panose="020B0606030504020204" pitchFamily="34" charset="0"/>
                </a:rPr>
                <a:t>illo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inventore</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veritatis</a:t>
              </a:r>
              <a:r>
                <a:rPr lang="en-US" altLang="zh-CN" sz="1000" dirty="0">
                  <a:solidFill>
                    <a:schemeClr val="bg1"/>
                  </a:solidFill>
                  <a:latin typeface="Open Sans" panose="020B0606030504020204" pitchFamily="34" charset="0"/>
                  <a:sym typeface="Open Sans" panose="020B0606030504020204" pitchFamily="34" charset="0"/>
                </a:rPr>
                <a:t> et quasi </a:t>
              </a:r>
              <a:r>
                <a:rPr lang="en-US" altLang="zh-CN" sz="1000" dirty="0" err="1">
                  <a:solidFill>
                    <a:schemeClr val="bg1"/>
                  </a:solidFill>
                  <a:latin typeface="Open Sans" panose="020B0606030504020204" pitchFamily="34" charset="0"/>
                  <a:sym typeface="Open Sans" panose="020B0606030504020204" pitchFamily="34" charset="0"/>
                </a:rPr>
                <a:t>architecto</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beatae</a:t>
              </a:r>
              <a:r>
                <a:rPr lang="en-US" altLang="zh-CN" sz="1000" dirty="0">
                  <a:solidFill>
                    <a:schemeClr val="bg1"/>
                  </a:solidFill>
                  <a:latin typeface="Open Sans" panose="020B0606030504020204" pitchFamily="34" charset="0"/>
                  <a:sym typeface="Open Sans" panose="020B0606030504020204" pitchFamily="34" charset="0"/>
                </a:rPr>
                <a:t> vitae dicta </a:t>
              </a:r>
              <a:r>
                <a:rPr lang="en-US" altLang="zh-CN" sz="1000" dirty="0" err="1">
                  <a:solidFill>
                    <a:schemeClr val="bg1"/>
                  </a:solidFill>
                  <a:latin typeface="Open Sans" panose="020B0606030504020204" pitchFamily="34" charset="0"/>
                  <a:sym typeface="Open Sans" panose="020B0606030504020204" pitchFamily="34" charset="0"/>
                </a:rPr>
                <a:t>sunt</a:t>
              </a:r>
              <a:r>
                <a:rPr lang="en-US" altLang="zh-CN" sz="1000" dirty="0">
                  <a:solidFill>
                    <a:schemeClr val="bg1"/>
                  </a:solidFill>
                  <a:latin typeface="Open Sans" panose="020B0606030504020204" pitchFamily="34" charset="0"/>
                  <a:sym typeface="Open Sans" panose="020B0606030504020204" pitchFamily="34" charset="0"/>
                </a:rPr>
                <a:t> </a:t>
              </a:r>
              <a:r>
                <a:rPr lang="en-US" altLang="zh-CN" sz="1000" dirty="0" err="1">
                  <a:solidFill>
                    <a:schemeClr val="bg1"/>
                  </a:solidFill>
                  <a:latin typeface="Open Sans" panose="020B0606030504020204" pitchFamily="34" charset="0"/>
                  <a:sym typeface="Open Sans" panose="020B0606030504020204" pitchFamily="34" charset="0"/>
                </a:rPr>
                <a:t>explicabo</a:t>
              </a:r>
              <a:r>
                <a:rPr lang="en-US" altLang="zh-CN" sz="1000" dirty="0">
                  <a:solidFill>
                    <a:schemeClr val="bg1"/>
                  </a:solidFill>
                  <a:latin typeface="Open Sans" panose="020B0606030504020204" pitchFamily="34" charset="0"/>
                  <a:sym typeface="Open Sans" panose="020B0606030504020204" pitchFamily="34" charset="0"/>
                </a:rPr>
                <a:t>. </a:t>
              </a:r>
              <a:endParaRPr lang="en-US" altLang="zh-CN" sz="1000" dirty="0">
                <a:solidFill>
                  <a:schemeClr val="bg1"/>
                </a:solidFill>
              </a:endParaRPr>
            </a:p>
          </p:txBody>
        </p:sp>
        <p:sp>
          <p:nvSpPr>
            <p:cNvPr id="21" name="矩形 20"/>
            <p:cNvSpPr/>
            <p:nvPr/>
          </p:nvSpPr>
          <p:spPr>
            <a:xfrm>
              <a:off x="1390650" y="1863725"/>
              <a:ext cx="4362450" cy="2479675"/>
            </a:xfrm>
            <a:prstGeom prst="rect">
              <a:avLst/>
            </a:prstGeom>
            <a:blipFill dpi="0" rotWithShape="1">
              <a:blip r:embed="rId4"/>
              <a:srcRect/>
              <a:stretch>
                <a:fillRect l="-40000" t="61" r="-780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1270148"/>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219200" y="2190750"/>
            <a:ext cx="9753600" cy="3976688"/>
            <a:chOff x="1219200" y="2190750"/>
            <a:chExt cx="9753600" cy="3976688"/>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8700" y="2409825"/>
              <a:ext cx="5054600" cy="375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traight Connector 6"/>
            <p:cNvSpPr>
              <a:spLocks noChangeShapeType="1"/>
            </p:cNvSpPr>
            <p:nvPr/>
          </p:nvSpPr>
          <p:spPr bwMode="auto">
            <a:xfrm flipV="1">
              <a:off x="7007225" y="3125788"/>
              <a:ext cx="9525" cy="1163637"/>
            </a:xfrm>
            <a:prstGeom prst="line">
              <a:avLst/>
            </a:prstGeom>
            <a:noFill/>
            <a:ln w="19050">
              <a:solidFill>
                <a:schemeClr val="tx1"/>
              </a:solidFill>
              <a:prstDash val="sysDot"/>
              <a:bevel/>
              <a:headEnd type="oval"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4" name="Straight Connector 10"/>
            <p:cNvSpPr>
              <a:spLocks noChangeShapeType="1"/>
            </p:cNvSpPr>
            <p:nvPr/>
          </p:nvSpPr>
          <p:spPr bwMode="auto">
            <a:xfrm flipV="1">
              <a:off x="5167313" y="2544763"/>
              <a:ext cx="11112" cy="1162050"/>
            </a:xfrm>
            <a:prstGeom prst="line">
              <a:avLst/>
            </a:prstGeom>
            <a:noFill/>
            <a:ln w="19050">
              <a:solidFill>
                <a:schemeClr val="tx1"/>
              </a:solidFill>
              <a:prstDash val="sysDot"/>
              <a:bevel/>
              <a:headEnd type="oval"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5" name="Straight Connector 12"/>
            <p:cNvSpPr>
              <a:spLocks noChangeShapeType="1"/>
            </p:cNvSpPr>
            <p:nvPr/>
          </p:nvSpPr>
          <p:spPr bwMode="auto">
            <a:xfrm flipV="1">
              <a:off x="5635625" y="4117975"/>
              <a:ext cx="9525" cy="1162050"/>
            </a:xfrm>
            <a:prstGeom prst="line">
              <a:avLst/>
            </a:prstGeom>
            <a:noFill/>
            <a:ln w="19050">
              <a:solidFill>
                <a:schemeClr val="tx1"/>
              </a:solidFill>
              <a:prstDash val="sysDot"/>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6" name="Straight Connector 13"/>
            <p:cNvSpPr>
              <a:spLocks noChangeShapeType="1"/>
            </p:cNvSpPr>
            <p:nvPr/>
          </p:nvSpPr>
          <p:spPr bwMode="auto">
            <a:xfrm>
              <a:off x="7016750" y="3125788"/>
              <a:ext cx="893763" cy="1587"/>
            </a:xfrm>
            <a:prstGeom prst="line">
              <a:avLst/>
            </a:prstGeom>
            <a:noFill/>
            <a:ln w="19050">
              <a:solidFill>
                <a:schemeClr val="tx1"/>
              </a:solidFill>
              <a:prstDash val="sysDot"/>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7" name="Straight Connector 15"/>
            <p:cNvSpPr>
              <a:spLocks noChangeShapeType="1"/>
            </p:cNvSpPr>
            <p:nvPr/>
          </p:nvSpPr>
          <p:spPr bwMode="auto">
            <a:xfrm flipH="1">
              <a:off x="3997325" y="2544763"/>
              <a:ext cx="1181100" cy="0"/>
            </a:xfrm>
            <a:prstGeom prst="line">
              <a:avLst/>
            </a:prstGeom>
            <a:noFill/>
            <a:ln w="19050">
              <a:solidFill>
                <a:schemeClr val="tx1"/>
              </a:solidFill>
              <a:prstDash val="sysDot"/>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8" name="Straight Connector 17"/>
            <p:cNvSpPr>
              <a:spLocks noChangeShapeType="1"/>
            </p:cNvSpPr>
            <p:nvPr/>
          </p:nvSpPr>
          <p:spPr bwMode="auto">
            <a:xfrm flipH="1">
              <a:off x="3370263" y="5280025"/>
              <a:ext cx="2265362" cy="1588"/>
            </a:xfrm>
            <a:prstGeom prst="line">
              <a:avLst/>
            </a:prstGeom>
            <a:noFill/>
            <a:ln w="19050">
              <a:solidFill>
                <a:schemeClr val="tx1"/>
              </a:solidFill>
              <a:prstDash val="sysDot"/>
              <a:bevel/>
              <a:headEn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9" name="Oval 18"/>
            <p:cNvSpPr>
              <a:spLocks noChangeArrowheads="1"/>
            </p:cNvSpPr>
            <p:nvPr/>
          </p:nvSpPr>
          <p:spPr bwMode="auto">
            <a:xfrm>
              <a:off x="3282950" y="2259013"/>
              <a:ext cx="571500" cy="571500"/>
            </a:xfrm>
            <a:prstGeom prst="ellipse">
              <a:avLst/>
            </a:prstGeom>
            <a:solidFill>
              <a:srgbClr val="1E241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FontAwesome" pitchFamily="2" charset="0"/>
                  <a:sym typeface="FontAwesome" pitchFamily="2" charset="0"/>
                </a:rPr>
                <a:t></a:t>
              </a:r>
              <a:endParaRPr lang="en-US" altLang="zh-CN" sz="1800">
                <a:solidFill>
                  <a:schemeClr val="bg1"/>
                </a:solidFill>
              </a:endParaRPr>
            </a:p>
          </p:txBody>
        </p:sp>
        <p:sp>
          <p:nvSpPr>
            <p:cNvPr id="10" name="Oval 19"/>
            <p:cNvSpPr>
              <a:spLocks noChangeArrowheads="1"/>
            </p:cNvSpPr>
            <p:nvPr/>
          </p:nvSpPr>
          <p:spPr bwMode="auto">
            <a:xfrm>
              <a:off x="8051800" y="2840038"/>
              <a:ext cx="571500" cy="571500"/>
            </a:xfrm>
            <a:prstGeom prst="ellipse">
              <a:avLst/>
            </a:prstGeom>
            <a:solidFill>
              <a:srgbClr val="1E241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FontAwesome" pitchFamily="2" charset="0"/>
                  <a:sym typeface="FontAwesome" pitchFamily="2" charset="0"/>
                </a:rPr>
                <a:t></a:t>
              </a:r>
              <a:endParaRPr lang="en-US" altLang="zh-CN" sz="1800">
                <a:solidFill>
                  <a:schemeClr val="bg1"/>
                </a:solidFill>
              </a:endParaRPr>
            </a:p>
          </p:txBody>
        </p:sp>
        <p:sp>
          <p:nvSpPr>
            <p:cNvPr id="11" name="Oval 20"/>
            <p:cNvSpPr>
              <a:spLocks noChangeArrowheads="1"/>
            </p:cNvSpPr>
            <p:nvPr/>
          </p:nvSpPr>
          <p:spPr bwMode="auto">
            <a:xfrm>
              <a:off x="2657475" y="4994275"/>
              <a:ext cx="571500" cy="571500"/>
            </a:xfrm>
            <a:prstGeom prst="ellipse">
              <a:avLst/>
            </a:prstGeom>
            <a:solidFill>
              <a:srgbClr val="1E241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latin typeface="FontAwesome" pitchFamily="2" charset="0"/>
                  <a:sym typeface="FontAwesome" pitchFamily="2" charset="0"/>
                </a:rPr>
                <a:t></a:t>
              </a:r>
              <a:endParaRPr lang="en-US" altLang="zh-CN" sz="1800">
                <a:solidFill>
                  <a:schemeClr val="bg1"/>
                </a:solidFill>
              </a:endParaRPr>
            </a:p>
          </p:txBody>
        </p:sp>
        <p:sp>
          <p:nvSpPr>
            <p:cNvPr id="12" name="TextBox 21"/>
            <p:cNvSpPr>
              <a:spLocks noChangeArrowheads="1"/>
            </p:cNvSpPr>
            <p:nvPr/>
          </p:nvSpPr>
          <p:spPr bwMode="auto">
            <a:xfrm>
              <a:off x="8683625" y="2695575"/>
              <a:ext cx="22891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Lid est laborum dolo rumes fugats untras. Etharums ser quidem rerum facilis dolores nemis omnis fugats vitaes nemo minima rerums unsers sadips amets.. </a:t>
              </a:r>
            </a:p>
          </p:txBody>
        </p:sp>
        <p:sp>
          <p:nvSpPr>
            <p:cNvPr id="13" name="TextBox 22"/>
            <p:cNvSpPr>
              <a:spLocks noChangeArrowheads="1"/>
            </p:cNvSpPr>
            <p:nvPr/>
          </p:nvSpPr>
          <p:spPr bwMode="auto">
            <a:xfrm>
              <a:off x="1219200" y="2190750"/>
              <a:ext cx="200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Lid est laborum dolo rumes fugats untras. Etharums ser quidem rerum facilis dolores nemis omnis fugats vitaes</a:t>
              </a:r>
              <a:endParaRPr lang="zh-CN" altLang="en-US" sz="1800">
                <a:solidFill>
                  <a:schemeClr val="bg1"/>
                </a:solidFill>
                <a:latin typeface="Arial" panose="020B0604020202020204" pitchFamily="34" charset="0"/>
              </a:endParaRPr>
            </a:p>
          </p:txBody>
        </p:sp>
        <p:sp>
          <p:nvSpPr>
            <p:cNvPr id="14" name="TextBox 23"/>
            <p:cNvSpPr>
              <a:spLocks noChangeArrowheads="1"/>
            </p:cNvSpPr>
            <p:nvPr/>
          </p:nvSpPr>
          <p:spPr bwMode="auto">
            <a:xfrm>
              <a:off x="1230313" y="5013325"/>
              <a:ext cx="1427162"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en-US" altLang="zh-CN" sz="1000">
                  <a:solidFill>
                    <a:schemeClr val="bg1"/>
                  </a:solidFill>
                  <a:latin typeface="Open Sans" panose="020B0606030504020204" pitchFamily="34" charset="0"/>
                  <a:sym typeface="Open Sans" panose="020B0606030504020204" pitchFamily="34" charset="0"/>
                </a:rPr>
                <a:t>Lid est laborum dolo rumes fugats untras. dolores nemis omnis</a:t>
              </a:r>
              <a:endParaRPr lang="zh-CN" altLang="en-US" sz="1800">
                <a:solidFill>
                  <a:schemeClr val="bg1"/>
                </a:solidFill>
                <a:latin typeface="Arial" panose="020B0604020202020204" pitchFamily="34" charset="0"/>
              </a:endParaRPr>
            </a:p>
          </p:txBody>
        </p:sp>
      </p:grpSp>
      <p:sp>
        <p:nvSpPr>
          <p:cNvPr id="15" name="TextBox 1"/>
          <p:cNvSpPr txBox="1"/>
          <p:nvPr/>
        </p:nvSpPr>
        <p:spPr>
          <a:xfrm>
            <a:off x="723900" y="571500"/>
            <a:ext cx="2402709"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2.1</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市场潜力</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MARKET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POTENTIAL</a:t>
            </a:r>
          </a:p>
        </p:txBody>
      </p:sp>
    </p:spTree>
    <p:extLst>
      <p:ext uri="{BB962C8B-B14F-4D97-AF65-F5344CB8AC3E}">
        <p14:creationId xmlns:p14="http://schemas.microsoft.com/office/powerpoint/2010/main" val="1151360723"/>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8"/>
          <p:cNvSpPr>
            <a:spLocks noChangeArrowheads="1"/>
          </p:cNvSpPr>
          <p:nvPr/>
        </p:nvSpPr>
        <p:spPr bwMode="auto">
          <a:xfrm>
            <a:off x="1096963" y="1525199"/>
            <a:ext cx="4859337" cy="2997200"/>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 name="矩形 69"/>
          <p:cNvSpPr>
            <a:spLocks noChangeArrowheads="1"/>
          </p:cNvSpPr>
          <p:nvPr/>
        </p:nvSpPr>
        <p:spPr bwMode="auto">
          <a:xfrm>
            <a:off x="6019800" y="1525199"/>
            <a:ext cx="4859338" cy="29972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4" name="组合 3"/>
          <p:cNvGrpSpPr/>
          <p:nvPr/>
        </p:nvGrpSpPr>
        <p:grpSpPr>
          <a:xfrm>
            <a:off x="1096963" y="4590661"/>
            <a:ext cx="4859337" cy="1219200"/>
            <a:chOff x="1096963" y="5029200"/>
            <a:chExt cx="4859337" cy="1219200"/>
          </a:xfrm>
          <a:solidFill>
            <a:schemeClr val="tx1"/>
          </a:solidFill>
        </p:grpSpPr>
        <p:sp>
          <p:nvSpPr>
            <p:cNvPr id="5" name="矩形 70"/>
            <p:cNvSpPr>
              <a:spLocks noChangeArrowheads="1"/>
            </p:cNvSpPr>
            <p:nvPr/>
          </p:nvSpPr>
          <p:spPr bwMode="auto">
            <a:xfrm>
              <a:off x="1096963" y="5029200"/>
              <a:ext cx="4859337" cy="1219200"/>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 name="文本框 72"/>
            <p:cNvSpPr>
              <a:spLocks noChangeArrowheads="1"/>
            </p:cNvSpPr>
            <p:nvPr/>
          </p:nvSpPr>
          <p:spPr bwMode="auto">
            <a:xfrm>
              <a:off x="1862138" y="5144276"/>
              <a:ext cx="1415772"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dirty="0">
                  <a:solidFill>
                    <a:schemeClr val="bg1"/>
                  </a:solidFill>
                  <a:latin typeface="+mn-lt"/>
                  <a:ea typeface="+mn-ea"/>
                  <a:cs typeface="+mn-ea"/>
                  <a:sym typeface="+mn-lt"/>
                </a:rPr>
                <a:t>区域市场透析</a:t>
              </a:r>
            </a:p>
          </p:txBody>
        </p:sp>
        <p:sp>
          <p:nvSpPr>
            <p:cNvPr id="7" name="文本框 73"/>
            <p:cNvSpPr>
              <a:spLocks noChangeArrowheads="1"/>
            </p:cNvSpPr>
            <p:nvPr/>
          </p:nvSpPr>
          <p:spPr bwMode="auto">
            <a:xfrm>
              <a:off x="1880991" y="5482830"/>
              <a:ext cx="3599255" cy="6463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grpSp>
      <p:grpSp>
        <p:nvGrpSpPr>
          <p:cNvPr id="8" name="组合 7"/>
          <p:cNvGrpSpPr/>
          <p:nvPr/>
        </p:nvGrpSpPr>
        <p:grpSpPr>
          <a:xfrm>
            <a:off x="6019800" y="4590661"/>
            <a:ext cx="4859338" cy="1219200"/>
            <a:chOff x="6019800" y="5029200"/>
            <a:chExt cx="4859338" cy="1219200"/>
          </a:xfrm>
          <a:solidFill>
            <a:schemeClr val="tx1"/>
          </a:solidFill>
        </p:grpSpPr>
        <p:sp>
          <p:nvSpPr>
            <p:cNvPr id="9" name="矩形 71"/>
            <p:cNvSpPr>
              <a:spLocks noChangeArrowheads="1"/>
            </p:cNvSpPr>
            <p:nvPr/>
          </p:nvSpPr>
          <p:spPr bwMode="auto">
            <a:xfrm>
              <a:off x="6019800" y="5029200"/>
              <a:ext cx="4859338" cy="1219200"/>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0" name="文本框 73"/>
            <p:cNvSpPr>
              <a:spLocks noChangeArrowheads="1"/>
            </p:cNvSpPr>
            <p:nvPr/>
          </p:nvSpPr>
          <p:spPr bwMode="auto">
            <a:xfrm>
              <a:off x="6649841" y="5520154"/>
              <a:ext cx="3599255" cy="6463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sp>
          <p:nvSpPr>
            <p:cNvPr id="11" name="文本框 72"/>
            <p:cNvSpPr>
              <a:spLocks noChangeArrowheads="1"/>
            </p:cNvSpPr>
            <p:nvPr/>
          </p:nvSpPr>
          <p:spPr bwMode="auto">
            <a:xfrm>
              <a:off x="6641395" y="5181600"/>
              <a:ext cx="1415772"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dirty="0">
                  <a:solidFill>
                    <a:schemeClr val="bg1"/>
                  </a:solidFill>
                  <a:latin typeface="+mn-lt"/>
                  <a:ea typeface="+mn-ea"/>
                  <a:cs typeface="+mn-ea"/>
                  <a:sym typeface="+mn-lt"/>
                </a:rPr>
                <a:t>国内市场透析</a:t>
              </a:r>
            </a:p>
          </p:txBody>
        </p:sp>
      </p:grpSp>
      <p:sp>
        <p:nvSpPr>
          <p:cNvPr id="12" name="TextBox 1"/>
          <p:cNvSpPr txBox="1"/>
          <p:nvPr/>
        </p:nvSpPr>
        <p:spPr>
          <a:xfrm>
            <a:off x="723900" y="571500"/>
            <a:ext cx="2232150"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2.2</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市场透析</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MARKET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ANALYSIS</a:t>
            </a:r>
          </a:p>
        </p:txBody>
      </p:sp>
    </p:spTree>
    <p:extLst>
      <p:ext uri="{BB962C8B-B14F-4D97-AF65-F5344CB8AC3E}">
        <p14:creationId xmlns:p14="http://schemas.microsoft.com/office/powerpoint/2010/main" val="1184626402"/>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754166" y="1834984"/>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 name="任意多边形 2"/>
          <p:cNvSpPr/>
          <p:nvPr/>
        </p:nvSpPr>
        <p:spPr>
          <a:xfrm>
            <a:off x="5321720" y="1481670"/>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latin typeface="Agency FB" panose="020B0503020202020204" pitchFamily="34" charset="0"/>
              <a:cs typeface="+mn-ea"/>
              <a:sym typeface="+mn-lt"/>
            </a:endParaRPr>
          </a:p>
        </p:txBody>
      </p:sp>
      <p:sp>
        <p:nvSpPr>
          <p:cNvPr id="4" name="任意多边形 3"/>
          <p:cNvSpPr/>
          <p:nvPr/>
        </p:nvSpPr>
        <p:spPr>
          <a:xfrm>
            <a:off x="7919665" y="1834984"/>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sp>
        <p:nvSpPr>
          <p:cNvPr id="5" name="任意多边形 4"/>
          <p:cNvSpPr/>
          <p:nvPr/>
        </p:nvSpPr>
        <p:spPr>
          <a:xfrm>
            <a:off x="8509600" y="1481670"/>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latin typeface="Agency FB" panose="020B0503020202020204" pitchFamily="34" charset="0"/>
              <a:cs typeface="+mn-ea"/>
              <a:sym typeface="+mn-lt"/>
            </a:endParaRPr>
          </a:p>
        </p:txBody>
      </p:sp>
      <p:sp>
        <p:nvSpPr>
          <p:cNvPr id="6" name="任意多边形 5"/>
          <p:cNvSpPr/>
          <p:nvPr/>
        </p:nvSpPr>
        <p:spPr>
          <a:xfrm>
            <a:off x="1489369" y="1834984"/>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7" name="任意多边形 6"/>
          <p:cNvSpPr/>
          <p:nvPr/>
        </p:nvSpPr>
        <p:spPr>
          <a:xfrm>
            <a:off x="2079304" y="1481670"/>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latin typeface="Agency FB" panose="020B0503020202020204" pitchFamily="34" charset="0"/>
              <a:cs typeface="+mn-ea"/>
              <a:sym typeface="+mn-lt"/>
            </a:endParaRPr>
          </a:p>
        </p:txBody>
      </p:sp>
      <p:sp>
        <p:nvSpPr>
          <p:cNvPr id="8" name="文本框 7"/>
          <p:cNvSpPr txBox="1"/>
          <p:nvPr/>
        </p:nvSpPr>
        <p:spPr>
          <a:xfrm>
            <a:off x="1521752" y="3748282"/>
            <a:ext cx="2445345" cy="1477328"/>
          </a:xfrm>
          <a:prstGeom prst="rect">
            <a:avLst/>
          </a:prstGeom>
          <a:noFill/>
        </p:spPr>
        <p:txBody>
          <a:bodyPr wrap="square" rtlCol="0">
            <a:spAutoFit/>
          </a:bodyPr>
          <a:lstStyle/>
          <a:p>
            <a:pPr algn="ctr">
              <a:lnSpc>
                <a:spcPct val="150000"/>
              </a:lnSpc>
            </a:pPr>
            <a:r>
              <a:rPr lang="en-US" altLang="zh-CN" sz="1200" dirty="0">
                <a:solidFill>
                  <a:schemeClr val="bg1"/>
                </a:solidFill>
                <a:cs typeface="+mn-ea"/>
                <a:sym typeface="+mn-lt"/>
              </a:rPr>
              <a:t>Do one thing at a time, and do well. Never forget to say “thanks”. Keep on going never give up. Whatever is worth doing is worth doing well. Believe in yourself. </a:t>
            </a:r>
            <a:endParaRPr lang="zh-CN" altLang="en-US" sz="1200" b="1" dirty="0">
              <a:solidFill>
                <a:schemeClr val="bg1"/>
              </a:solidFill>
              <a:cs typeface="+mn-ea"/>
              <a:sym typeface="+mn-lt"/>
            </a:endParaRPr>
          </a:p>
        </p:txBody>
      </p:sp>
      <p:sp>
        <p:nvSpPr>
          <p:cNvPr id="9" name="文本框 8"/>
          <p:cNvSpPr txBox="1"/>
          <p:nvPr/>
        </p:nvSpPr>
        <p:spPr>
          <a:xfrm>
            <a:off x="1356771" y="2585564"/>
            <a:ext cx="2683416" cy="586058"/>
          </a:xfrm>
          <a:prstGeom prst="rect">
            <a:avLst/>
          </a:prstGeom>
          <a:noFill/>
        </p:spPr>
        <p:txBody>
          <a:bodyPr wrap="square" rtlCol="0">
            <a:spAutoFit/>
          </a:bodyPr>
          <a:lstStyle/>
          <a:p>
            <a:pPr algn="ctr">
              <a:lnSpc>
                <a:spcPct val="150000"/>
              </a:lnSpc>
            </a:pPr>
            <a:r>
              <a:rPr lang="zh-CN" altLang="en-US" sz="2400" b="1" dirty="0">
                <a:solidFill>
                  <a:schemeClr val="bg1"/>
                </a:solidFill>
                <a:latin typeface="Agency FB" panose="020B0503020202020204" pitchFamily="34" charset="0"/>
                <a:cs typeface="+mn-ea"/>
                <a:sym typeface="+mn-lt"/>
              </a:rPr>
              <a:t>行业痛点</a:t>
            </a:r>
          </a:p>
        </p:txBody>
      </p:sp>
      <p:sp>
        <p:nvSpPr>
          <p:cNvPr id="10" name="文本框 9"/>
          <p:cNvSpPr txBox="1"/>
          <p:nvPr/>
        </p:nvSpPr>
        <p:spPr>
          <a:xfrm>
            <a:off x="4754166" y="3748282"/>
            <a:ext cx="2445345" cy="1477328"/>
          </a:xfrm>
          <a:prstGeom prst="rect">
            <a:avLst/>
          </a:prstGeom>
          <a:noFill/>
        </p:spPr>
        <p:txBody>
          <a:bodyPr wrap="square" rtlCol="0">
            <a:spAutoFit/>
          </a:bodyPr>
          <a:lstStyle/>
          <a:p>
            <a:pPr algn="ctr">
              <a:lnSpc>
                <a:spcPct val="150000"/>
              </a:lnSpc>
            </a:pPr>
            <a:r>
              <a:rPr lang="en-US" altLang="zh-CN" sz="1200" dirty="0">
                <a:solidFill>
                  <a:schemeClr val="bg1"/>
                </a:solidFill>
                <a:cs typeface="+mn-ea"/>
                <a:sym typeface="+mn-lt"/>
              </a:rPr>
              <a:t>Do one thing at a time, and do well. Never forget to say “thanks”. Keep on going never give up. Whatever is worth doing is worth doing well. Believe in yourself. </a:t>
            </a:r>
            <a:endParaRPr lang="zh-CN" altLang="en-US" sz="1200" b="1" dirty="0">
              <a:solidFill>
                <a:schemeClr val="bg1"/>
              </a:solidFill>
              <a:cs typeface="+mn-ea"/>
              <a:sym typeface="+mn-lt"/>
            </a:endParaRPr>
          </a:p>
        </p:txBody>
      </p:sp>
      <p:sp>
        <p:nvSpPr>
          <p:cNvPr id="11" name="文本框 10"/>
          <p:cNvSpPr txBox="1"/>
          <p:nvPr/>
        </p:nvSpPr>
        <p:spPr>
          <a:xfrm>
            <a:off x="4589185" y="2585564"/>
            <a:ext cx="2683416" cy="586058"/>
          </a:xfrm>
          <a:prstGeom prst="rect">
            <a:avLst/>
          </a:prstGeom>
          <a:noFill/>
        </p:spPr>
        <p:txBody>
          <a:bodyPr wrap="square" rtlCol="0">
            <a:spAutoFit/>
          </a:bodyPr>
          <a:lstStyle/>
          <a:p>
            <a:pPr algn="ctr">
              <a:lnSpc>
                <a:spcPct val="150000"/>
              </a:lnSpc>
            </a:pPr>
            <a:r>
              <a:rPr lang="zh-CN" altLang="en-US" sz="2400" b="1" dirty="0">
                <a:solidFill>
                  <a:schemeClr val="bg1"/>
                </a:solidFill>
                <a:latin typeface="Agency FB" panose="020B0503020202020204" pitchFamily="34" charset="0"/>
                <a:cs typeface="+mn-ea"/>
                <a:sym typeface="+mn-lt"/>
              </a:rPr>
              <a:t>行业痛点</a:t>
            </a:r>
          </a:p>
        </p:txBody>
      </p:sp>
      <p:sp>
        <p:nvSpPr>
          <p:cNvPr id="12" name="文本框 11"/>
          <p:cNvSpPr txBox="1"/>
          <p:nvPr/>
        </p:nvSpPr>
        <p:spPr>
          <a:xfrm>
            <a:off x="7951445" y="3748282"/>
            <a:ext cx="2445345" cy="1477328"/>
          </a:xfrm>
          <a:prstGeom prst="rect">
            <a:avLst/>
          </a:prstGeom>
          <a:noFill/>
        </p:spPr>
        <p:txBody>
          <a:bodyPr wrap="square" rtlCol="0">
            <a:spAutoFit/>
          </a:bodyPr>
          <a:lstStyle/>
          <a:p>
            <a:pPr algn="ctr">
              <a:lnSpc>
                <a:spcPct val="150000"/>
              </a:lnSpc>
            </a:pPr>
            <a:r>
              <a:rPr lang="en-US" altLang="zh-CN" sz="1200" dirty="0">
                <a:solidFill>
                  <a:schemeClr val="bg1"/>
                </a:solidFill>
                <a:cs typeface="+mn-ea"/>
                <a:sym typeface="+mn-lt"/>
              </a:rPr>
              <a:t>Do one thing at a time, and do well. Never forget to say “thanks”. Keep on going never give up. Whatever is worth doing is worth doing well. Believe in yourself. </a:t>
            </a:r>
            <a:endParaRPr lang="zh-CN" altLang="en-US" sz="1200" b="1" dirty="0">
              <a:solidFill>
                <a:schemeClr val="bg1"/>
              </a:solidFill>
              <a:cs typeface="+mn-ea"/>
              <a:sym typeface="+mn-lt"/>
            </a:endParaRPr>
          </a:p>
        </p:txBody>
      </p:sp>
      <p:sp>
        <p:nvSpPr>
          <p:cNvPr id="13" name="文本框 12"/>
          <p:cNvSpPr txBox="1"/>
          <p:nvPr/>
        </p:nvSpPr>
        <p:spPr>
          <a:xfrm>
            <a:off x="7786464" y="2585564"/>
            <a:ext cx="2683416" cy="586058"/>
          </a:xfrm>
          <a:prstGeom prst="rect">
            <a:avLst/>
          </a:prstGeom>
          <a:noFill/>
        </p:spPr>
        <p:txBody>
          <a:bodyPr wrap="square" rtlCol="0">
            <a:spAutoFit/>
          </a:bodyPr>
          <a:lstStyle/>
          <a:p>
            <a:pPr algn="ctr">
              <a:lnSpc>
                <a:spcPct val="150000"/>
              </a:lnSpc>
            </a:pPr>
            <a:r>
              <a:rPr lang="zh-CN" altLang="en-US" sz="2400" b="1" dirty="0">
                <a:solidFill>
                  <a:schemeClr val="bg1"/>
                </a:solidFill>
                <a:latin typeface="Agency FB" panose="020B0503020202020204" pitchFamily="34" charset="0"/>
                <a:cs typeface="+mn-ea"/>
                <a:sym typeface="+mn-lt"/>
              </a:rPr>
              <a:t>行业痛点</a:t>
            </a:r>
          </a:p>
        </p:txBody>
      </p:sp>
      <p:sp>
        <p:nvSpPr>
          <p:cNvPr id="14" name="KSO_Shape"/>
          <p:cNvSpPr>
            <a:spLocks/>
          </p:cNvSpPr>
          <p:nvPr/>
        </p:nvSpPr>
        <p:spPr bwMode="auto">
          <a:xfrm>
            <a:off x="2394972" y="317123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5" name="KSO_Shape"/>
          <p:cNvSpPr>
            <a:spLocks/>
          </p:cNvSpPr>
          <p:nvPr/>
        </p:nvSpPr>
        <p:spPr bwMode="auto">
          <a:xfrm>
            <a:off x="5628203" y="3081001"/>
            <a:ext cx="835326" cy="596345"/>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chemeClr val="bg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6" name="KSO_Shape"/>
          <p:cNvSpPr>
            <a:spLocks/>
          </p:cNvSpPr>
          <p:nvPr/>
        </p:nvSpPr>
        <p:spPr bwMode="auto">
          <a:xfrm>
            <a:off x="8871339" y="3198993"/>
            <a:ext cx="709249" cy="4173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7" name="文本框 16"/>
          <p:cNvSpPr txBox="1"/>
          <p:nvPr/>
        </p:nvSpPr>
        <p:spPr>
          <a:xfrm>
            <a:off x="2417426" y="1511818"/>
            <a:ext cx="508473" cy="646331"/>
          </a:xfrm>
          <a:prstGeom prst="rect">
            <a:avLst/>
          </a:prstGeom>
          <a:noFill/>
        </p:spPr>
        <p:txBody>
          <a:bodyPr wrap="none" rtlCol="0">
            <a:spAutoFit/>
          </a:bodyPr>
          <a:lstStyle/>
          <a:p>
            <a:r>
              <a:rPr lang="en-US" altLang="zh-CN" sz="3600" b="1" dirty="0">
                <a:solidFill>
                  <a:schemeClr val="bg1"/>
                </a:solidFill>
                <a:latin typeface="Agency FB" panose="020B0503020202020204" pitchFamily="34" charset="0"/>
                <a:cs typeface="+mn-ea"/>
                <a:sym typeface="+mn-lt"/>
              </a:rPr>
              <a:t>01</a:t>
            </a:r>
            <a:endParaRPr lang="zh-CN" altLang="en-US" sz="3600" b="1" dirty="0">
              <a:solidFill>
                <a:schemeClr val="bg1"/>
              </a:solidFill>
              <a:latin typeface="Agency FB" panose="020B0503020202020204" pitchFamily="34" charset="0"/>
              <a:cs typeface="+mn-ea"/>
              <a:sym typeface="+mn-lt"/>
            </a:endParaRPr>
          </a:p>
        </p:txBody>
      </p:sp>
      <p:sp>
        <p:nvSpPr>
          <p:cNvPr id="18" name="文本框 17"/>
          <p:cNvSpPr txBox="1"/>
          <p:nvPr/>
        </p:nvSpPr>
        <p:spPr>
          <a:xfrm>
            <a:off x="5661791" y="1511818"/>
            <a:ext cx="603050" cy="646331"/>
          </a:xfrm>
          <a:prstGeom prst="rect">
            <a:avLst/>
          </a:prstGeom>
          <a:noFill/>
        </p:spPr>
        <p:txBody>
          <a:bodyPr wrap="none" rtlCol="0">
            <a:spAutoFit/>
          </a:bodyPr>
          <a:lstStyle/>
          <a:p>
            <a:r>
              <a:rPr lang="en-US" altLang="zh-CN" sz="3600" b="1" dirty="0">
                <a:solidFill>
                  <a:schemeClr val="bg1"/>
                </a:solidFill>
                <a:latin typeface="Agency FB" panose="020B0503020202020204" pitchFamily="34" charset="0"/>
                <a:cs typeface="+mn-ea"/>
                <a:sym typeface="+mn-lt"/>
              </a:rPr>
              <a:t>02</a:t>
            </a:r>
            <a:endParaRPr lang="zh-CN" altLang="en-US" sz="3600" b="1" dirty="0">
              <a:solidFill>
                <a:schemeClr val="bg1"/>
              </a:solidFill>
              <a:latin typeface="Agency FB" panose="020B0503020202020204" pitchFamily="34" charset="0"/>
              <a:cs typeface="+mn-ea"/>
              <a:sym typeface="+mn-lt"/>
            </a:endParaRPr>
          </a:p>
        </p:txBody>
      </p:sp>
      <p:sp>
        <p:nvSpPr>
          <p:cNvPr id="19" name="文本框 18"/>
          <p:cNvSpPr txBox="1"/>
          <p:nvPr/>
        </p:nvSpPr>
        <p:spPr>
          <a:xfrm>
            <a:off x="8876423" y="1511818"/>
            <a:ext cx="611065" cy="646331"/>
          </a:xfrm>
          <a:prstGeom prst="rect">
            <a:avLst/>
          </a:prstGeom>
          <a:noFill/>
        </p:spPr>
        <p:txBody>
          <a:bodyPr wrap="none" rtlCol="0">
            <a:spAutoFit/>
          </a:bodyPr>
          <a:lstStyle/>
          <a:p>
            <a:r>
              <a:rPr lang="en-US" altLang="zh-CN" sz="3600" b="1" dirty="0">
                <a:solidFill>
                  <a:schemeClr val="bg1"/>
                </a:solidFill>
                <a:latin typeface="Agency FB" panose="020B0503020202020204" pitchFamily="34" charset="0"/>
                <a:cs typeface="+mn-ea"/>
                <a:sym typeface="+mn-lt"/>
              </a:rPr>
              <a:t>03</a:t>
            </a:r>
            <a:endParaRPr lang="zh-CN" altLang="en-US" sz="3600" b="1" dirty="0">
              <a:solidFill>
                <a:schemeClr val="bg1"/>
              </a:solidFill>
              <a:latin typeface="Agency FB" panose="020B0503020202020204" pitchFamily="34" charset="0"/>
              <a:cs typeface="+mn-ea"/>
              <a:sym typeface="+mn-lt"/>
            </a:endParaRPr>
          </a:p>
        </p:txBody>
      </p:sp>
      <p:sp>
        <p:nvSpPr>
          <p:cNvPr id="20" name="TextBox 1"/>
          <p:cNvSpPr txBox="1"/>
          <p:nvPr/>
        </p:nvSpPr>
        <p:spPr>
          <a:xfrm>
            <a:off x="723900" y="571500"/>
            <a:ext cx="2844946"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2.3</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行业痛点</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INDUSTRY</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PAIN</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POINTS</a:t>
            </a:r>
          </a:p>
        </p:txBody>
      </p:sp>
    </p:spTree>
    <p:extLst>
      <p:ext uri="{BB962C8B-B14F-4D97-AF65-F5344CB8AC3E}">
        <p14:creationId xmlns:p14="http://schemas.microsoft.com/office/powerpoint/2010/main" val="2267810309"/>
      </p:ext>
    </p:extLst>
  </p:cSld>
  <p:clrMapOvr>
    <a:masterClrMapping/>
  </p:clrMapOvr>
  <p:transition spd="slow" advTm="38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70588" y="2357545"/>
            <a:ext cx="2713374" cy="2713374"/>
            <a:chOff x="4785908" y="1951348"/>
            <a:chExt cx="3070990" cy="3070989"/>
          </a:xfrm>
          <a:effectLst/>
        </p:grpSpPr>
        <p:sp>
          <p:nvSpPr>
            <p:cNvPr id="3" name="Plaque 5"/>
            <p:cNvSpPr/>
            <p:nvPr/>
          </p:nvSpPr>
          <p:spPr>
            <a:xfrm>
              <a:off x="4785908" y="1951348"/>
              <a:ext cx="3070990" cy="3070989"/>
            </a:xfrm>
            <a:prstGeom prst="plaque">
              <a:avLst>
                <a:gd name="adj" fmla="val 50000"/>
              </a:avLst>
            </a:prstGeom>
            <a:solidFill>
              <a:srgbClr val="37474F">
                <a:alpha val="95000"/>
              </a:srgbClr>
            </a:solidFill>
            <a:ln w="920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微软雅黑" panose="020F0502020204030204"/>
                <a:ea typeface="微软雅黑"/>
                <a:cs typeface="+mn-ea"/>
                <a:sym typeface="+mn-lt"/>
              </a:endParaRPr>
            </a:p>
          </p:txBody>
        </p:sp>
        <p:sp>
          <p:nvSpPr>
            <p:cNvPr id="4" name="Freeform 131"/>
            <p:cNvSpPr>
              <a:spLocks noEditPoints="1"/>
            </p:cNvSpPr>
            <p:nvPr/>
          </p:nvSpPr>
          <p:spPr bwMode="auto">
            <a:xfrm>
              <a:off x="5972429" y="3070059"/>
              <a:ext cx="717750" cy="717750"/>
            </a:xfrm>
            <a:custGeom>
              <a:avLst/>
              <a:gdLst/>
              <a:ahLst/>
              <a:cxnLst>
                <a:cxn ang="0">
                  <a:pos x="55" y="28"/>
                </a:cxn>
                <a:cxn ang="0">
                  <a:pos x="27" y="55"/>
                </a:cxn>
                <a:cxn ang="0">
                  <a:pos x="0" y="28"/>
                </a:cxn>
                <a:cxn ang="0">
                  <a:pos x="27" y="0"/>
                </a:cxn>
                <a:cxn ang="0">
                  <a:pos x="55" y="28"/>
                </a:cxn>
                <a:cxn ang="0">
                  <a:pos x="42" y="28"/>
                </a:cxn>
                <a:cxn ang="0">
                  <a:pos x="41" y="26"/>
                </a:cxn>
                <a:cxn ang="0">
                  <a:pos x="21" y="14"/>
                </a:cxn>
                <a:cxn ang="0">
                  <a:pos x="19" y="14"/>
                </a:cxn>
                <a:cxn ang="0">
                  <a:pos x="18" y="16"/>
                </a:cxn>
                <a:cxn ang="0">
                  <a:pos x="18" y="39"/>
                </a:cxn>
                <a:cxn ang="0">
                  <a:pos x="19" y="41"/>
                </a:cxn>
                <a:cxn ang="0">
                  <a:pos x="20" y="41"/>
                </a:cxn>
                <a:cxn ang="0">
                  <a:pos x="21" y="41"/>
                </a:cxn>
                <a:cxn ang="0">
                  <a:pos x="41" y="30"/>
                </a:cxn>
                <a:cxn ang="0">
                  <a:pos x="42" y="28"/>
                </a:cxn>
              </a:cxnLst>
              <a:rect l="0" t="0" r="r" b="b"/>
              <a:pathLst>
                <a:path w="55" h="55">
                  <a:moveTo>
                    <a:pt x="55" y="28"/>
                  </a:moveTo>
                  <a:cubicBezTo>
                    <a:pt x="55" y="43"/>
                    <a:pt x="42" y="55"/>
                    <a:pt x="27" y="55"/>
                  </a:cubicBezTo>
                  <a:cubicBezTo>
                    <a:pt x="12" y="55"/>
                    <a:pt x="0" y="43"/>
                    <a:pt x="0" y="28"/>
                  </a:cubicBezTo>
                  <a:cubicBezTo>
                    <a:pt x="0" y="13"/>
                    <a:pt x="12" y="0"/>
                    <a:pt x="27" y="0"/>
                  </a:cubicBezTo>
                  <a:cubicBezTo>
                    <a:pt x="42" y="0"/>
                    <a:pt x="55" y="13"/>
                    <a:pt x="55" y="28"/>
                  </a:cubicBezTo>
                  <a:close/>
                  <a:moveTo>
                    <a:pt x="42" y="28"/>
                  </a:moveTo>
                  <a:cubicBezTo>
                    <a:pt x="42" y="27"/>
                    <a:pt x="42" y="26"/>
                    <a:pt x="41" y="26"/>
                  </a:cubicBezTo>
                  <a:cubicBezTo>
                    <a:pt x="21" y="14"/>
                    <a:pt x="21" y="14"/>
                    <a:pt x="21" y="14"/>
                  </a:cubicBezTo>
                  <a:cubicBezTo>
                    <a:pt x="21" y="14"/>
                    <a:pt x="20" y="14"/>
                    <a:pt x="19" y="14"/>
                  </a:cubicBezTo>
                  <a:cubicBezTo>
                    <a:pt x="18" y="15"/>
                    <a:pt x="18" y="16"/>
                    <a:pt x="18" y="16"/>
                  </a:cubicBezTo>
                  <a:cubicBezTo>
                    <a:pt x="18" y="39"/>
                    <a:pt x="18" y="39"/>
                    <a:pt x="18" y="39"/>
                  </a:cubicBezTo>
                  <a:cubicBezTo>
                    <a:pt x="18" y="40"/>
                    <a:pt x="18" y="41"/>
                    <a:pt x="19" y="41"/>
                  </a:cubicBezTo>
                  <a:cubicBezTo>
                    <a:pt x="20" y="41"/>
                    <a:pt x="20" y="41"/>
                    <a:pt x="20" y="41"/>
                  </a:cubicBezTo>
                  <a:cubicBezTo>
                    <a:pt x="21" y="41"/>
                    <a:pt x="21" y="41"/>
                    <a:pt x="21" y="41"/>
                  </a:cubicBezTo>
                  <a:cubicBezTo>
                    <a:pt x="41" y="30"/>
                    <a:pt x="41" y="30"/>
                    <a:pt x="41" y="30"/>
                  </a:cubicBezTo>
                  <a:cubicBezTo>
                    <a:pt x="42" y="29"/>
                    <a:pt x="42" y="29"/>
                    <a:pt x="42" y="28"/>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微软雅黑" panose="020F0502020204030204"/>
                <a:ea typeface="微软雅黑"/>
                <a:cs typeface="+mn-ea"/>
                <a:sym typeface="+mn-lt"/>
              </a:endParaRPr>
            </a:p>
          </p:txBody>
        </p:sp>
      </p:grpSp>
      <p:grpSp>
        <p:nvGrpSpPr>
          <p:cNvPr id="30" name="组合 29"/>
          <p:cNvGrpSpPr/>
          <p:nvPr/>
        </p:nvGrpSpPr>
        <p:grpSpPr>
          <a:xfrm>
            <a:off x="4171524" y="1837485"/>
            <a:ext cx="3911507" cy="3762520"/>
            <a:chOff x="4171524" y="1837485"/>
            <a:chExt cx="3911507" cy="3762520"/>
          </a:xfrm>
        </p:grpSpPr>
        <p:grpSp>
          <p:nvGrpSpPr>
            <p:cNvPr id="5" name="组合 4"/>
            <p:cNvGrpSpPr/>
            <p:nvPr/>
          </p:nvGrpSpPr>
          <p:grpSpPr>
            <a:xfrm>
              <a:off x="4171524" y="1837486"/>
              <a:ext cx="1647414" cy="1647413"/>
              <a:chOff x="4107888" y="1362747"/>
              <a:chExt cx="1864539" cy="1864538"/>
            </a:xfrm>
            <a:effectLst/>
          </p:grpSpPr>
          <p:sp>
            <p:nvSpPr>
              <p:cNvPr id="6" name="Teardrop 6"/>
              <p:cNvSpPr/>
              <p:nvPr/>
            </p:nvSpPr>
            <p:spPr>
              <a:xfrm rot="16200000">
                <a:off x="4107889" y="1362746"/>
                <a:ext cx="1864538" cy="1864539"/>
              </a:xfrm>
              <a:prstGeom prst="teardrop">
                <a:avLst/>
              </a:prstGeom>
              <a:solidFill>
                <a:srgbClr val="3A3A3A"/>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algn="ctr" defTabSz="914400">
                  <a:defRPr/>
                </a:pPr>
                <a:endParaRPr lang="en-US" kern="0" dirty="0">
                  <a:solidFill>
                    <a:schemeClr val="bg1"/>
                  </a:solidFill>
                  <a:latin typeface="微软雅黑" panose="020F0502020204030204"/>
                  <a:ea typeface="微软雅黑"/>
                  <a:cs typeface="+mn-ea"/>
                  <a:sym typeface="+mn-lt"/>
                </a:endParaRPr>
              </a:p>
            </p:txBody>
          </p:sp>
          <p:sp>
            <p:nvSpPr>
              <p:cNvPr id="7" name="Freeform 69"/>
              <p:cNvSpPr>
                <a:spLocks/>
              </p:cNvSpPr>
              <p:nvPr/>
            </p:nvSpPr>
            <p:spPr bwMode="auto">
              <a:xfrm>
                <a:off x="4774745" y="1849707"/>
                <a:ext cx="432627" cy="812638"/>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ysClr val="window" lastClr="FFFFFF"/>
              </a:solidFill>
              <a:ln w="9525">
                <a:noFill/>
                <a:round/>
                <a:headEnd/>
                <a:tailEnd/>
              </a:ln>
              <a:effectLst/>
            </p:spPr>
            <p:txBody>
              <a:bodyPr vert="horz" wrap="square" lIns="91440" tIns="45720" rIns="91440" bIns="45720" numCol="1" anchor="t" anchorCtr="0" compatLnSpc="1">
                <a:prstTxWarp prst="textNoShape">
                  <a:avLst/>
                </a:prstTxWarp>
              </a:bodyPr>
              <a:lstStyle/>
              <a:p>
                <a:pPr algn="ctr" defTabSz="914400">
                  <a:defRPr/>
                </a:pPr>
                <a:endParaRPr lang="en-US" kern="0">
                  <a:solidFill>
                    <a:schemeClr val="bg1"/>
                  </a:solidFill>
                  <a:latin typeface="微软雅黑" panose="020F0502020204030204"/>
                  <a:ea typeface="微软雅黑"/>
                  <a:cs typeface="+mn-ea"/>
                  <a:sym typeface="+mn-lt"/>
                </a:endParaRPr>
              </a:p>
            </p:txBody>
          </p:sp>
        </p:grpSp>
        <p:grpSp>
          <p:nvGrpSpPr>
            <p:cNvPr id="8" name="组合 7"/>
            <p:cNvGrpSpPr/>
            <p:nvPr/>
          </p:nvGrpSpPr>
          <p:grpSpPr>
            <a:xfrm>
              <a:off x="4171524" y="3952591"/>
              <a:ext cx="1647414" cy="1647413"/>
              <a:chOff x="4171524" y="3884855"/>
              <a:chExt cx="1647414" cy="1647413"/>
            </a:xfrm>
            <a:effectLst/>
          </p:grpSpPr>
          <p:sp>
            <p:nvSpPr>
              <p:cNvPr id="9" name="Teardrop 8"/>
              <p:cNvSpPr/>
              <p:nvPr/>
            </p:nvSpPr>
            <p:spPr>
              <a:xfrm rot="10800000">
                <a:off x="4171524" y="3884855"/>
                <a:ext cx="1647414" cy="1647413"/>
              </a:xfrm>
              <a:prstGeom prst="teardrop">
                <a:avLst/>
              </a:prstGeom>
              <a:solidFill>
                <a:srgbClr val="3A3A3A"/>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微软雅黑" panose="020F0502020204030204"/>
                  <a:ea typeface="微软雅黑"/>
                  <a:cs typeface="+mn-ea"/>
                  <a:sym typeface="+mn-lt"/>
                </a:endParaRPr>
              </a:p>
            </p:txBody>
          </p:sp>
          <p:sp>
            <p:nvSpPr>
              <p:cNvPr id="10" name="Freeform 23"/>
              <p:cNvSpPr>
                <a:spLocks noEditPoints="1"/>
              </p:cNvSpPr>
              <p:nvPr/>
            </p:nvSpPr>
            <p:spPr bwMode="auto">
              <a:xfrm>
                <a:off x="4652642" y="4373322"/>
                <a:ext cx="655357" cy="619690"/>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ysClr val="window" lastClr="FFFFFF"/>
              </a:solidFill>
              <a:ln w="9525">
                <a:no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微软雅黑" panose="020F0502020204030204"/>
                  <a:ea typeface="微软雅黑"/>
                  <a:cs typeface="+mn-ea"/>
                  <a:sym typeface="+mn-lt"/>
                </a:endParaRPr>
              </a:p>
            </p:txBody>
          </p:sp>
        </p:grpSp>
        <p:grpSp>
          <p:nvGrpSpPr>
            <p:cNvPr id="11" name="组合 10"/>
            <p:cNvGrpSpPr/>
            <p:nvPr/>
          </p:nvGrpSpPr>
          <p:grpSpPr>
            <a:xfrm>
              <a:off x="6435614" y="1837485"/>
              <a:ext cx="1647414" cy="1647413"/>
              <a:chOff x="6435614" y="1769749"/>
              <a:chExt cx="1647414" cy="1647413"/>
            </a:xfrm>
            <a:effectLst/>
          </p:grpSpPr>
          <p:sp>
            <p:nvSpPr>
              <p:cNvPr id="12" name="Teardrop 7"/>
              <p:cNvSpPr/>
              <p:nvPr/>
            </p:nvSpPr>
            <p:spPr>
              <a:xfrm>
                <a:off x="6435614" y="1769749"/>
                <a:ext cx="1647414" cy="1647413"/>
              </a:xfrm>
              <a:prstGeom prst="teardrop">
                <a:avLst/>
              </a:prstGeom>
              <a:solidFill>
                <a:srgbClr val="3A3A3A"/>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微软雅黑" panose="020F0502020204030204"/>
                  <a:ea typeface="微软雅黑"/>
                  <a:cs typeface="+mn-ea"/>
                  <a:sym typeface="+mn-lt"/>
                </a:endParaRPr>
              </a:p>
            </p:txBody>
          </p:sp>
          <p:sp>
            <p:nvSpPr>
              <p:cNvPr id="13" name="Freeform 50"/>
              <p:cNvSpPr>
                <a:spLocks noEditPoints="1"/>
              </p:cNvSpPr>
              <p:nvPr/>
            </p:nvSpPr>
            <p:spPr bwMode="auto">
              <a:xfrm>
                <a:off x="7008767" y="2164075"/>
                <a:ext cx="554160" cy="714454"/>
              </a:xfrm>
              <a:custGeom>
                <a:avLst/>
                <a:gdLst/>
                <a:ahLst/>
                <a:cxnLst>
                  <a:cxn ang="0">
                    <a:pos x="54" y="72"/>
                  </a:cxn>
                  <a:cxn ang="0">
                    <a:pos x="0" y="3"/>
                  </a:cxn>
                  <a:cxn ang="0">
                    <a:pos x="56" y="3"/>
                  </a:cxn>
                  <a:cxn ang="0">
                    <a:pos x="11" y="11"/>
                  </a:cxn>
                  <a:cxn ang="0">
                    <a:pos x="11" y="16"/>
                  </a:cxn>
                  <a:cxn ang="0">
                    <a:pos x="15" y="12"/>
                  </a:cxn>
                  <a:cxn ang="0">
                    <a:pos x="11" y="21"/>
                  </a:cxn>
                  <a:cxn ang="0">
                    <a:pos x="11" y="26"/>
                  </a:cxn>
                  <a:cxn ang="0">
                    <a:pos x="15" y="22"/>
                  </a:cxn>
                  <a:cxn ang="0">
                    <a:pos x="11" y="31"/>
                  </a:cxn>
                  <a:cxn ang="0">
                    <a:pos x="11" y="36"/>
                  </a:cxn>
                  <a:cxn ang="0">
                    <a:pos x="15" y="32"/>
                  </a:cxn>
                  <a:cxn ang="0">
                    <a:pos x="11" y="41"/>
                  </a:cxn>
                  <a:cxn ang="0">
                    <a:pos x="11" y="47"/>
                  </a:cxn>
                  <a:cxn ang="0">
                    <a:pos x="15" y="43"/>
                  </a:cxn>
                  <a:cxn ang="0">
                    <a:pos x="11" y="52"/>
                  </a:cxn>
                  <a:cxn ang="0">
                    <a:pos x="11" y="57"/>
                  </a:cxn>
                  <a:cxn ang="0">
                    <a:pos x="15" y="53"/>
                  </a:cxn>
                  <a:cxn ang="0">
                    <a:pos x="24" y="16"/>
                  </a:cxn>
                  <a:cxn ang="0">
                    <a:pos x="24" y="11"/>
                  </a:cxn>
                  <a:cxn ang="0">
                    <a:pos x="20" y="14"/>
                  </a:cxn>
                  <a:cxn ang="0">
                    <a:pos x="24" y="26"/>
                  </a:cxn>
                  <a:cxn ang="0">
                    <a:pos x="24" y="21"/>
                  </a:cxn>
                  <a:cxn ang="0">
                    <a:pos x="20" y="25"/>
                  </a:cxn>
                  <a:cxn ang="0">
                    <a:pos x="24" y="36"/>
                  </a:cxn>
                  <a:cxn ang="0">
                    <a:pos x="24" y="31"/>
                  </a:cxn>
                  <a:cxn ang="0">
                    <a:pos x="20" y="35"/>
                  </a:cxn>
                  <a:cxn ang="0">
                    <a:pos x="24" y="47"/>
                  </a:cxn>
                  <a:cxn ang="0">
                    <a:pos x="24" y="41"/>
                  </a:cxn>
                  <a:cxn ang="0">
                    <a:pos x="20" y="45"/>
                  </a:cxn>
                  <a:cxn ang="0">
                    <a:pos x="22" y="57"/>
                  </a:cxn>
                  <a:cxn ang="0">
                    <a:pos x="22" y="67"/>
                  </a:cxn>
                  <a:cxn ang="0">
                    <a:pos x="36" y="58"/>
                  </a:cxn>
                  <a:cxn ang="0">
                    <a:pos x="32" y="11"/>
                  </a:cxn>
                  <a:cxn ang="0">
                    <a:pos x="32" y="16"/>
                  </a:cxn>
                  <a:cxn ang="0">
                    <a:pos x="36" y="12"/>
                  </a:cxn>
                  <a:cxn ang="0">
                    <a:pos x="32" y="21"/>
                  </a:cxn>
                  <a:cxn ang="0">
                    <a:pos x="32" y="26"/>
                  </a:cxn>
                  <a:cxn ang="0">
                    <a:pos x="36" y="22"/>
                  </a:cxn>
                  <a:cxn ang="0">
                    <a:pos x="32" y="31"/>
                  </a:cxn>
                  <a:cxn ang="0">
                    <a:pos x="32" y="36"/>
                  </a:cxn>
                  <a:cxn ang="0">
                    <a:pos x="36" y="32"/>
                  </a:cxn>
                  <a:cxn ang="0">
                    <a:pos x="32" y="41"/>
                  </a:cxn>
                  <a:cxn ang="0">
                    <a:pos x="32" y="47"/>
                  </a:cxn>
                  <a:cxn ang="0">
                    <a:pos x="36" y="43"/>
                  </a:cxn>
                  <a:cxn ang="0">
                    <a:pos x="42" y="11"/>
                  </a:cxn>
                  <a:cxn ang="0">
                    <a:pos x="42" y="16"/>
                  </a:cxn>
                  <a:cxn ang="0">
                    <a:pos x="46" y="12"/>
                  </a:cxn>
                  <a:cxn ang="0">
                    <a:pos x="42" y="21"/>
                  </a:cxn>
                  <a:cxn ang="0">
                    <a:pos x="42" y="26"/>
                  </a:cxn>
                  <a:cxn ang="0">
                    <a:pos x="46" y="22"/>
                  </a:cxn>
                  <a:cxn ang="0">
                    <a:pos x="42" y="31"/>
                  </a:cxn>
                  <a:cxn ang="0">
                    <a:pos x="42" y="36"/>
                  </a:cxn>
                  <a:cxn ang="0">
                    <a:pos x="46" y="32"/>
                  </a:cxn>
                  <a:cxn ang="0">
                    <a:pos x="42" y="41"/>
                  </a:cxn>
                  <a:cxn ang="0">
                    <a:pos x="42" y="47"/>
                  </a:cxn>
                  <a:cxn ang="0">
                    <a:pos x="46" y="43"/>
                  </a:cxn>
                  <a:cxn ang="0">
                    <a:pos x="42" y="52"/>
                  </a:cxn>
                  <a:cxn ang="0">
                    <a:pos x="42" y="57"/>
                  </a:cxn>
                  <a:cxn ang="0">
                    <a:pos x="46" y="53"/>
                  </a:cxn>
                </a:cxnLst>
                <a:rect l="0" t="0" r="r" b="b"/>
                <a:pathLst>
                  <a:path w="56" h="72">
                    <a:moveTo>
                      <a:pt x="56" y="3"/>
                    </a:moveTo>
                    <a:cubicBezTo>
                      <a:pt x="56" y="70"/>
                      <a:pt x="56" y="70"/>
                      <a:pt x="56" y="70"/>
                    </a:cubicBezTo>
                    <a:cubicBezTo>
                      <a:pt x="56" y="71"/>
                      <a:pt x="55" y="72"/>
                      <a:pt x="54" y="72"/>
                    </a:cubicBezTo>
                    <a:cubicBezTo>
                      <a:pt x="2" y="72"/>
                      <a:pt x="2" y="72"/>
                      <a:pt x="2" y="72"/>
                    </a:cubicBezTo>
                    <a:cubicBezTo>
                      <a:pt x="1" y="72"/>
                      <a:pt x="0" y="71"/>
                      <a:pt x="0" y="70"/>
                    </a:cubicBezTo>
                    <a:cubicBezTo>
                      <a:pt x="0" y="3"/>
                      <a:pt x="0" y="3"/>
                      <a:pt x="0" y="3"/>
                    </a:cubicBezTo>
                    <a:cubicBezTo>
                      <a:pt x="0" y="1"/>
                      <a:pt x="1" y="0"/>
                      <a:pt x="2" y="0"/>
                    </a:cubicBezTo>
                    <a:cubicBezTo>
                      <a:pt x="54" y="0"/>
                      <a:pt x="54" y="0"/>
                      <a:pt x="54" y="0"/>
                    </a:cubicBezTo>
                    <a:cubicBezTo>
                      <a:pt x="55" y="0"/>
                      <a:pt x="56" y="1"/>
                      <a:pt x="56" y="3"/>
                    </a:cubicBezTo>
                    <a:close/>
                    <a:moveTo>
                      <a:pt x="15" y="12"/>
                    </a:moveTo>
                    <a:cubicBezTo>
                      <a:pt x="15" y="11"/>
                      <a:pt x="15" y="11"/>
                      <a:pt x="14" y="11"/>
                    </a:cubicBezTo>
                    <a:cubicBezTo>
                      <a:pt x="11" y="11"/>
                      <a:pt x="11" y="11"/>
                      <a:pt x="11" y="11"/>
                    </a:cubicBezTo>
                    <a:cubicBezTo>
                      <a:pt x="11" y="11"/>
                      <a:pt x="10" y="11"/>
                      <a:pt x="10" y="12"/>
                    </a:cubicBezTo>
                    <a:cubicBezTo>
                      <a:pt x="10" y="14"/>
                      <a:pt x="10" y="14"/>
                      <a:pt x="10" y="14"/>
                    </a:cubicBezTo>
                    <a:cubicBezTo>
                      <a:pt x="10" y="15"/>
                      <a:pt x="11" y="16"/>
                      <a:pt x="11" y="16"/>
                    </a:cubicBezTo>
                    <a:cubicBezTo>
                      <a:pt x="14" y="16"/>
                      <a:pt x="14" y="16"/>
                      <a:pt x="14" y="16"/>
                    </a:cubicBezTo>
                    <a:cubicBezTo>
                      <a:pt x="15" y="16"/>
                      <a:pt x="15" y="15"/>
                      <a:pt x="15" y="14"/>
                    </a:cubicBezTo>
                    <a:lnTo>
                      <a:pt x="15" y="12"/>
                    </a:lnTo>
                    <a:close/>
                    <a:moveTo>
                      <a:pt x="15" y="22"/>
                    </a:moveTo>
                    <a:cubicBezTo>
                      <a:pt x="15" y="21"/>
                      <a:pt x="15" y="21"/>
                      <a:pt x="14" y="21"/>
                    </a:cubicBezTo>
                    <a:cubicBezTo>
                      <a:pt x="11" y="21"/>
                      <a:pt x="11" y="21"/>
                      <a:pt x="11" y="21"/>
                    </a:cubicBezTo>
                    <a:cubicBezTo>
                      <a:pt x="11" y="21"/>
                      <a:pt x="10" y="21"/>
                      <a:pt x="10" y="22"/>
                    </a:cubicBezTo>
                    <a:cubicBezTo>
                      <a:pt x="10" y="25"/>
                      <a:pt x="10" y="25"/>
                      <a:pt x="10" y="25"/>
                    </a:cubicBezTo>
                    <a:cubicBezTo>
                      <a:pt x="10" y="25"/>
                      <a:pt x="11" y="26"/>
                      <a:pt x="11" y="26"/>
                    </a:cubicBezTo>
                    <a:cubicBezTo>
                      <a:pt x="14" y="26"/>
                      <a:pt x="14" y="26"/>
                      <a:pt x="14" y="26"/>
                    </a:cubicBezTo>
                    <a:cubicBezTo>
                      <a:pt x="15" y="26"/>
                      <a:pt x="15" y="25"/>
                      <a:pt x="15" y="25"/>
                    </a:cubicBezTo>
                    <a:lnTo>
                      <a:pt x="15" y="22"/>
                    </a:lnTo>
                    <a:close/>
                    <a:moveTo>
                      <a:pt x="15" y="32"/>
                    </a:moveTo>
                    <a:cubicBezTo>
                      <a:pt x="15" y="32"/>
                      <a:pt x="15" y="31"/>
                      <a:pt x="14" y="31"/>
                    </a:cubicBezTo>
                    <a:cubicBezTo>
                      <a:pt x="11" y="31"/>
                      <a:pt x="11" y="31"/>
                      <a:pt x="11" y="31"/>
                    </a:cubicBezTo>
                    <a:cubicBezTo>
                      <a:pt x="11" y="31"/>
                      <a:pt x="10" y="32"/>
                      <a:pt x="10" y="32"/>
                    </a:cubicBezTo>
                    <a:cubicBezTo>
                      <a:pt x="10" y="35"/>
                      <a:pt x="10" y="35"/>
                      <a:pt x="10" y="35"/>
                    </a:cubicBezTo>
                    <a:cubicBezTo>
                      <a:pt x="10" y="36"/>
                      <a:pt x="11" y="36"/>
                      <a:pt x="11" y="36"/>
                    </a:cubicBezTo>
                    <a:cubicBezTo>
                      <a:pt x="14" y="36"/>
                      <a:pt x="14" y="36"/>
                      <a:pt x="14" y="36"/>
                    </a:cubicBezTo>
                    <a:cubicBezTo>
                      <a:pt x="15" y="36"/>
                      <a:pt x="15" y="36"/>
                      <a:pt x="15" y="35"/>
                    </a:cubicBezTo>
                    <a:lnTo>
                      <a:pt x="15" y="32"/>
                    </a:lnTo>
                    <a:close/>
                    <a:moveTo>
                      <a:pt x="15" y="43"/>
                    </a:moveTo>
                    <a:cubicBezTo>
                      <a:pt x="15" y="42"/>
                      <a:pt x="15" y="41"/>
                      <a:pt x="14" y="41"/>
                    </a:cubicBezTo>
                    <a:cubicBezTo>
                      <a:pt x="11" y="41"/>
                      <a:pt x="11" y="41"/>
                      <a:pt x="11" y="41"/>
                    </a:cubicBezTo>
                    <a:cubicBezTo>
                      <a:pt x="11" y="41"/>
                      <a:pt x="10" y="42"/>
                      <a:pt x="10" y="43"/>
                    </a:cubicBezTo>
                    <a:cubicBezTo>
                      <a:pt x="10" y="45"/>
                      <a:pt x="10" y="45"/>
                      <a:pt x="10" y="45"/>
                    </a:cubicBezTo>
                    <a:cubicBezTo>
                      <a:pt x="10" y="46"/>
                      <a:pt x="11" y="47"/>
                      <a:pt x="11" y="47"/>
                    </a:cubicBezTo>
                    <a:cubicBezTo>
                      <a:pt x="14" y="47"/>
                      <a:pt x="14" y="47"/>
                      <a:pt x="14" y="47"/>
                    </a:cubicBezTo>
                    <a:cubicBezTo>
                      <a:pt x="15" y="47"/>
                      <a:pt x="15" y="46"/>
                      <a:pt x="15" y="45"/>
                    </a:cubicBezTo>
                    <a:lnTo>
                      <a:pt x="15" y="43"/>
                    </a:lnTo>
                    <a:close/>
                    <a:moveTo>
                      <a:pt x="15" y="53"/>
                    </a:moveTo>
                    <a:cubicBezTo>
                      <a:pt x="15" y="52"/>
                      <a:pt x="15" y="52"/>
                      <a:pt x="14" y="52"/>
                    </a:cubicBezTo>
                    <a:cubicBezTo>
                      <a:pt x="11" y="52"/>
                      <a:pt x="11" y="52"/>
                      <a:pt x="11" y="52"/>
                    </a:cubicBezTo>
                    <a:cubicBezTo>
                      <a:pt x="11" y="52"/>
                      <a:pt x="10" y="52"/>
                      <a:pt x="10" y="53"/>
                    </a:cubicBezTo>
                    <a:cubicBezTo>
                      <a:pt x="10" y="56"/>
                      <a:pt x="10" y="56"/>
                      <a:pt x="10" y="56"/>
                    </a:cubicBezTo>
                    <a:cubicBezTo>
                      <a:pt x="10" y="56"/>
                      <a:pt x="11" y="57"/>
                      <a:pt x="11" y="57"/>
                    </a:cubicBezTo>
                    <a:cubicBezTo>
                      <a:pt x="14" y="57"/>
                      <a:pt x="14" y="57"/>
                      <a:pt x="14" y="57"/>
                    </a:cubicBezTo>
                    <a:cubicBezTo>
                      <a:pt x="15" y="57"/>
                      <a:pt x="15" y="56"/>
                      <a:pt x="15" y="56"/>
                    </a:cubicBezTo>
                    <a:lnTo>
                      <a:pt x="15" y="53"/>
                    </a:lnTo>
                    <a:close/>
                    <a:moveTo>
                      <a:pt x="20" y="14"/>
                    </a:moveTo>
                    <a:cubicBezTo>
                      <a:pt x="20" y="15"/>
                      <a:pt x="21" y="16"/>
                      <a:pt x="22" y="16"/>
                    </a:cubicBezTo>
                    <a:cubicBezTo>
                      <a:pt x="24" y="16"/>
                      <a:pt x="24" y="16"/>
                      <a:pt x="24" y="16"/>
                    </a:cubicBezTo>
                    <a:cubicBezTo>
                      <a:pt x="25" y="16"/>
                      <a:pt x="25" y="15"/>
                      <a:pt x="25" y="14"/>
                    </a:cubicBezTo>
                    <a:cubicBezTo>
                      <a:pt x="25" y="12"/>
                      <a:pt x="25" y="12"/>
                      <a:pt x="25" y="12"/>
                    </a:cubicBezTo>
                    <a:cubicBezTo>
                      <a:pt x="25" y="11"/>
                      <a:pt x="25" y="11"/>
                      <a:pt x="24" y="11"/>
                    </a:cubicBezTo>
                    <a:cubicBezTo>
                      <a:pt x="22" y="11"/>
                      <a:pt x="22" y="11"/>
                      <a:pt x="22" y="11"/>
                    </a:cubicBezTo>
                    <a:cubicBezTo>
                      <a:pt x="21" y="11"/>
                      <a:pt x="20" y="11"/>
                      <a:pt x="20" y="12"/>
                    </a:cubicBezTo>
                    <a:lnTo>
                      <a:pt x="20" y="14"/>
                    </a:lnTo>
                    <a:close/>
                    <a:moveTo>
                      <a:pt x="20" y="25"/>
                    </a:moveTo>
                    <a:cubicBezTo>
                      <a:pt x="20" y="25"/>
                      <a:pt x="21" y="26"/>
                      <a:pt x="22" y="26"/>
                    </a:cubicBezTo>
                    <a:cubicBezTo>
                      <a:pt x="24" y="26"/>
                      <a:pt x="24" y="26"/>
                      <a:pt x="24" y="26"/>
                    </a:cubicBezTo>
                    <a:cubicBezTo>
                      <a:pt x="25" y="26"/>
                      <a:pt x="25" y="25"/>
                      <a:pt x="25" y="25"/>
                    </a:cubicBezTo>
                    <a:cubicBezTo>
                      <a:pt x="25" y="22"/>
                      <a:pt x="25" y="22"/>
                      <a:pt x="25" y="22"/>
                    </a:cubicBezTo>
                    <a:cubicBezTo>
                      <a:pt x="25" y="21"/>
                      <a:pt x="25" y="21"/>
                      <a:pt x="24" y="21"/>
                    </a:cubicBezTo>
                    <a:cubicBezTo>
                      <a:pt x="22" y="21"/>
                      <a:pt x="22" y="21"/>
                      <a:pt x="22" y="21"/>
                    </a:cubicBezTo>
                    <a:cubicBezTo>
                      <a:pt x="21" y="21"/>
                      <a:pt x="20" y="21"/>
                      <a:pt x="20" y="22"/>
                    </a:cubicBezTo>
                    <a:lnTo>
                      <a:pt x="20" y="25"/>
                    </a:lnTo>
                    <a:close/>
                    <a:moveTo>
                      <a:pt x="20" y="35"/>
                    </a:moveTo>
                    <a:cubicBezTo>
                      <a:pt x="20" y="36"/>
                      <a:pt x="21" y="36"/>
                      <a:pt x="22" y="36"/>
                    </a:cubicBezTo>
                    <a:cubicBezTo>
                      <a:pt x="24" y="36"/>
                      <a:pt x="24" y="36"/>
                      <a:pt x="24" y="36"/>
                    </a:cubicBezTo>
                    <a:cubicBezTo>
                      <a:pt x="25" y="36"/>
                      <a:pt x="25" y="36"/>
                      <a:pt x="25" y="35"/>
                    </a:cubicBezTo>
                    <a:cubicBezTo>
                      <a:pt x="25" y="32"/>
                      <a:pt x="25" y="32"/>
                      <a:pt x="25" y="32"/>
                    </a:cubicBezTo>
                    <a:cubicBezTo>
                      <a:pt x="25" y="32"/>
                      <a:pt x="25" y="31"/>
                      <a:pt x="24" y="31"/>
                    </a:cubicBezTo>
                    <a:cubicBezTo>
                      <a:pt x="22" y="31"/>
                      <a:pt x="22" y="31"/>
                      <a:pt x="22" y="31"/>
                    </a:cubicBezTo>
                    <a:cubicBezTo>
                      <a:pt x="21" y="31"/>
                      <a:pt x="20" y="32"/>
                      <a:pt x="20" y="32"/>
                    </a:cubicBezTo>
                    <a:lnTo>
                      <a:pt x="20" y="35"/>
                    </a:lnTo>
                    <a:close/>
                    <a:moveTo>
                      <a:pt x="20" y="45"/>
                    </a:moveTo>
                    <a:cubicBezTo>
                      <a:pt x="20" y="46"/>
                      <a:pt x="21" y="47"/>
                      <a:pt x="22" y="47"/>
                    </a:cubicBezTo>
                    <a:cubicBezTo>
                      <a:pt x="24" y="47"/>
                      <a:pt x="24" y="47"/>
                      <a:pt x="24" y="47"/>
                    </a:cubicBezTo>
                    <a:cubicBezTo>
                      <a:pt x="25" y="47"/>
                      <a:pt x="25" y="46"/>
                      <a:pt x="25" y="45"/>
                    </a:cubicBezTo>
                    <a:cubicBezTo>
                      <a:pt x="25" y="43"/>
                      <a:pt x="25" y="43"/>
                      <a:pt x="25" y="43"/>
                    </a:cubicBezTo>
                    <a:cubicBezTo>
                      <a:pt x="25" y="42"/>
                      <a:pt x="25" y="41"/>
                      <a:pt x="24" y="41"/>
                    </a:cubicBezTo>
                    <a:cubicBezTo>
                      <a:pt x="22" y="41"/>
                      <a:pt x="22" y="41"/>
                      <a:pt x="22" y="41"/>
                    </a:cubicBezTo>
                    <a:cubicBezTo>
                      <a:pt x="21" y="41"/>
                      <a:pt x="20" y="42"/>
                      <a:pt x="20" y="43"/>
                    </a:cubicBezTo>
                    <a:lnTo>
                      <a:pt x="20" y="45"/>
                    </a:lnTo>
                    <a:close/>
                    <a:moveTo>
                      <a:pt x="36" y="58"/>
                    </a:moveTo>
                    <a:cubicBezTo>
                      <a:pt x="36" y="57"/>
                      <a:pt x="35" y="57"/>
                      <a:pt x="34" y="57"/>
                    </a:cubicBezTo>
                    <a:cubicBezTo>
                      <a:pt x="22" y="57"/>
                      <a:pt x="22" y="57"/>
                      <a:pt x="22" y="57"/>
                    </a:cubicBezTo>
                    <a:cubicBezTo>
                      <a:pt x="21" y="57"/>
                      <a:pt x="20" y="57"/>
                      <a:pt x="20" y="58"/>
                    </a:cubicBezTo>
                    <a:cubicBezTo>
                      <a:pt x="20" y="66"/>
                      <a:pt x="20" y="66"/>
                      <a:pt x="20" y="66"/>
                    </a:cubicBezTo>
                    <a:cubicBezTo>
                      <a:pt x="20" y="67"/>
                      <a:pt x="21" y="67"/>
                      <a:pt x="22" y="67"/>
                    </a:cubicBezTo>
                    <a:cubicBezTo>
                      <a:pt x="34" y="67"/>
                      <a:pt x="34" y="67"/>
                      <a:pt x="34" y="67"/>
                    </a:cubicBezTo>
                    <a:cubicBezTo>
                      <a:pt x="35" y="67"/>
                      <a:pt x="36" y="67"/>
                      <a:pt x="36" y="66"/>
                    </a:cubicBezTo>
                    <a:lnTo>
                      <a:pt x="36" y="58"/>
                    </a:lnTo>
                    <a:close/>
                    <a:moveTo>
                      <a:pt x="36" y="12"/>
                    </a:moveTo>
                    <a:cubicBezTo>
                      <a:pt x="36" y="11"/>
                      <a:pt x="35" y="11"/>
                      <a:pt x="34" y="11"/>
                    </a:cubicBezTo>
                    <a:cubicBezTo>
                      <a:pt x="32" y="11"/>
                      <a:pt x="32" y="11"/>
                      <a:pt x="32" y="11"/>
                    </a:cubicBezTo>
                    <a:cubicBezTo>
                      <a:pt x="31" y="11"/>
                      <a:pt x="31" y="11"/>
                      <a:pt x="31" y="12"/>
                    </a:cubicBezTo>
                    <a:cubicBezTo>
                      <a:pt x="31" y="14"/>
                      <a:pt x="31" y="14"/>
                      <a:pt x="31" y="14"/>
                    </a:cubicBezTo>
                    <a:cubicBezTo>
                      <a:pt x="31" y="15"/>
                      <a:pt x="31" y="16"/>
                      <a:pt x="32" y="16"/>
                    </a:cubicBezTo>
                    <a:cubicBezTo>
                      <a:pt x="34" y="16"/>
                      <a:pt x="34" y="16"/>
                      <a:pt x="34" y="16"/>
                    </a:cubicBezTo>
                    <a:cubicBezTo>
                      <a:pt x="35" y="16"/>
                      <a:pt x="36" y="15"/>
                      <a:pt x="36" y="14"/>
                    </a:cubicBezTo>
                    <a:lnTo>
                      <a:pt x="36" y="12"/>
                    </a:lnTo>
                    <a:close/>
                    <a:moveTo>
                      <a:pt x="36" y="22"/>
                    </a:moveTo>
                    <a:cubicBezTo>
                      <a:pt x="36" y="21"/>
                      <a:pt x="35" y="21"/>
                      <a:pt x="34" y="21"/>
                    </a:cubicBezTo>
                    <a:cubicBezTo>
                      <a:pt x="32" y="21"/>
                      <a:pt x="32" y="21"/>
                      <a:pt x="32" y="21"/>
                    </a:cubicBezTo>
                    <a:cubicBezTo>
                      <a:pt x="31" y="21"/>
                      <a:pt x="31" y="21"/>
                      <a:pt x="31" y="22"/>
                    </a:cubicBezTo>
                    <a:cubicBezTo>
                      <a:pt x="31" y="25"/>
                      <a:pt x="31" y="25"/>
                      <a:pt x="31" y="25"/>
                    </a:cubicBezTo>
                    <a:cubicBezTo>
                      <a:pt x="31" y="25"/>
                      <a:pt x="31" y="26"/>
                      <a:pt x="32" y="26"/>
                    </a:cubicBezTo>
                    <a:cubicBezTo>
                      <a:pt x="34" y="26"/>
                      <a:pt x="34" y="26"/>
                      <a:pt x="34" y="26"/>
                    </a:cubicBezTo>
                    <a:cubicBezTo>
                      <a:pt x="35" y="26"/>
                      <a:pt x="36" y="25"/>
                      <a:pt x="36" y="25"/>
                    </a:cubicBezTo>
                    <a:lnTo>
                      <a:pt x="36" y="22"/>
                    </a:lnTo>
                    <a:close/>
                    <a:moveTo>
                      <a:pt x="36" y="32"/>
                    </a:moveTo>
                    <a:cubicBezTo>
                      <a:pt x="36" y="32"/>
                      <a:pt x="35" y="31"/>
                      <a:pt x="34" y="31"/>
                    </a:cubicBezTo>
                    <a:cubicBezTo>
                      <a:pt x="32" y="31"/>
                      <a:pt x="32" y="31"/>
                      <a:pt x="32" y="31"/>
                    </a:cubicBezTo>
                    <a:cubicBezTo>
                      <a:pt x="31" y="31"/>
                      <a:pt x="31" y="32"/>
                      <a:pt x="31" y="32"/>
                    </a:cubicBezTo>
                    <a:cubicBezTo>
                      <a:pt x="31" y="35"/>
                      <a:pt x="31" y="35"/>
                      <a:pt x="31" y="35"/>
                    </a:cubicBezTo>
                    <a:cubicBezTo>
                      <a:pt x="31" y="36"/>
                      <a:pt x="31" y="36"/>
                      <a:pt x="32" y="36"/>
                    </a:cubicBezTo>
                    <a:cubicBezTo>
                      <a:pt x="34" y="36"/>
                      <a:pt x="34" y="36"/>
                      <a:pt x="34" y="36"/>
                    </a:cubicBezTo>
                    <a:cubicBezTo>
                      <a:pt x="35" y="36"/>
                      <a:pt x="36" y="36"/>
                      <a:pt x="36" y="35"/>
                    </a:cubicBezTo>
                    <a:lnTo>
                      <a:pt x="36" y="32"/>
                    </a:lnTo>
                    <a:close/>
                    <a:moveTo>
                      <a:pt x="36" y="43"/>
                    </a:moveTo>
                    <a:cubicBezTo>
                      <a:pt x="36" y="42"/>
                      <a:pt x="35" y="41"/>
                      <a:pt x="34" y="41"/>
                    </a:cubicBezTo>
                    <a:cubicBezTo>
                      <a:pt x="32" y="41"/>
                      <a:pt x="32" y="41"/>
                      <a:pt x="32" y="41"/>
                    </a:cubicBezTo>
                    <a:cubicBezTo>
                      <a:pt x="31" y="41"/>
                      <a:pt x="31" y="42"/>
                      <a:pt x="31" y="43"/>
                    </a:cubicBezTo>
                    <a:cubicBezTo>
                      <a:pt x="31" y="45"/>
                      <a:pt x="31" y="45"/>
                      <a:pt x="31" y="45"/>
                    </a:cubicBezTo>
                    <a:cubicBezTo>
                      <a:pt x="31" y="46"/>
                      <a:pt x="31" y="47"/>
                      <a:pt x="32" y="47"/>
                    </a:cubicBezTo>
                    <a:cubicBezTo>
                      <a:pt x="34" y="47"/>
                      <a:pt x="34" y="47"/>
                      <a:pt x="34" y="47"/>
                    </a:cubicBezTo>
                    <a:cubicBezTo>
                      <a:pt x="35" y="47"/>
                      <a:pt x="36" y="46"/>
                      <a:pt x="36" y="45"/>
                    </a:cubicBezTo>
                    <a:lnTo>
                      <a:pt x="36" y="43"/>
                    </a:lnTo>
                    <a:close/>
                    <a:moveTo>
                      <a:pt x="46" y="12"/>
                    </a:moveTo>
                    <a:cubicBezTo>
                      <a:pt x="46" y="11"/>
                      <a:pt x="45" y="11"/>
                      <a:pt x="45" y="11"/>
                    </a:cubicBezTo>
                    <a:cubicBezTo>
                      <a:pt x="42" y="11"/>
                      <a:pt x="42" y="11"/>
                      <a:pt x="42" y="11"/>
                    </a:cubicBezTo>
                    <a:cubicBezTo>
                      <a:pt x="41" y="11"/>
                      <a:pt x="41" y="11"/>
                      <a:pt x="41" y="12"/>
                    </a:cubicBezTo>
                    <a:cubicBezTo>
                      <a:pt x="41" y="14"/>
                      <a:pt x="41" y="14"/>
                      <a:pt x="41" y="14"/>
                    </a:cubicBezTo>
                    <a:cubicBezTo>
                      <a:pt x="41" y="15"/>
                      <a:pt x="41" y="16"/>
                      <a:pt x="42" y="16"/>
                    </a:cubicBezTo>
                    <a:cubicBezTo>
                      <a:pt x="45" y="16"/>
                      <a:pt x="45" y="16"/>
                      <a:pt x="45" y="16"/>
                    </a:cubicBezTo>
                    <a:cubicBezTo>
                      <a:pt x="45" y="16"/>
                      <a:pt x="46" y="15"/>
                      <a:pt x="46" y="14"/>
                    </a:cubicBezTo>
                    <a:lnTo>
                      <a:pt x="46" y="12"/>
                    </a:lnTo>
                    <a:close/>
                    <a:moveTo>
                      <a:pt x="46" y="22"/>
                    </a:moveTo>
                    <a:cubicBezTo>
                      <a:pt x="46" y="21"/>
                      <a:pt x="45" y="21"/>
                      <a:pt x="45" y="21"/>
                    </a:cubicBezTo>
                    <a:cubicBezTo>
                      <a:pt x="42" y="21"/>
                      <a:pt x="42" y="21"/>
                      <a:pt x="42" y="21"/>
                    </a:cubicBezTo>
                    <a:cubicBezTo>
                      <a:pt x="41" y="21"/>
                      <a:pt x="41" y="21"/>
                      <a:pt x="41" y="22"/>
                    </a:cubicBezTo>
                    <a:cubicBezTo>
                      <a:pt x="41" y="25"/>
                      <a:pt x="41" y="25"/>
                      <a:pt x="41" y="25"/>
                    </a:cubicBezTo>
                    <a:cubicBezTo>
                      <a:pt x="41" y="25"/>
                      <a:pt x="41" y="26"/>
                      <a:pt x="42" y="26"/>
                    </a:cubicBezTo>
                    <a:cubicBezTo>
                      <a:pt x="45" y="26"/>
                      <a:pt x="45" y="26"/>
                      <a:pt x="45" y="26"/>
                    </a:cubicBezTo>
                    <a:cubicBezTo>
                      <a:pt x="45" y="26"/>
                      <a:pt x="46" y="25"/>
                      <a:pt x="46" y="25"/>
                    </a:cubicBezTo>
                    <a:lnTo>
                      <a:pt x="46" y="22"/>
                    </a:lnTo>
                    <a:close/>
                    <a:moveTo>
                      <a:pt x="46" y="32"/>
                    </a:moveTo>
                    <a:cubicBezTo>
                      <a:pt x="46" y="32"/>
                      <a:pt x="45" y="31"/>
                      <a:pt x="45" y="31"/>
                    </a:cubicBezTo>
                    <a:cubicBezTo>
                      <a:pt x="42" y="31"/>
                      <a:pt x="42" y="31"/>
                      <a:pt x="42" y="31"/>
                    </a:cubicBezTo>
                    <a:cubicBezTo>
                      <a:pt x="41" y="31"/>
                      <a:pt x="41" y="32"/>
                      <a:pt x="41" y="32"/>
                    </a:cubicBezTo>
                    <a:cubicBezTo>
                      <a:pt x="41" y="35"/>
                      <a:pt x="41" y="35"/>
                      <a:pt x="41" y="35"/>
                    </a:cubicBezTo>
                    <a:cubicBezTo>
                      <a:pt x="41" y="36"/>
                      <a:pt x="41" y="36"/>
                      <a:pt x="42" y="36"/>
                    </a:cubicBezTo>
                    <a:cubicBezTo>
                      <a:pt x="45" y="36"/>
                      <a:pt x="45" y="36"/>
                      <a:pt x="45" y="36"/>
                    </a:cubicBezTo>
                    <a:cubicBezTo>
                      <a:pt x="45" y="36"/>
                      <a:pt x="46" y="36"/>
                      <a:pt x="46" y="35"/>
                    </a:cubicBezTo>
                    <a:lnTo>
                      <a:pt x="46" y="32"/>
                    </a:lnTo>
                    <a:close/>
                    <a:moveTo>
                      <a:pt x="46" y="43"/>
                    </a:moveTo>
                    <a:cubicBezTo>
                      <a:pt x="46" y="42"/>
                      <a:pt x="45" y="41"/>
                      <a:pt x="45" y="41"/>
                    </a:cubicBezTo>
                    <a:cubicBezTo>
                      <a:pt x="42" y="41"/>
                      <a:pt x="42" y="41"/>
                      <a:pt x="42" y="41"/>
                    </a:cubicBezTo>
                    <a:cubicBezTo>
                      <a:pt x="41" y="41"/>
                      <a:pt x="41" y="42"/>
                      <a:pt x="41" y="43"/>
                    </a:cubicBezTo>
                    <a:cubicBezTo>
                      <a:pt x="41" y="45"/>
                      <a:pt x="41" y="45"/>
                      <a:pt x="41" y="45"/>
                    </a:cubicBezTo>
                    <a:cubicBezTo>
                      <a:pt x="41" y="46"/>
                      <a:pt x="41" y="47"/>
                      <a:pt x="42" y="47"/>
                    </a:cubicBezTo>
                    <a:cubicBezTo>
                      <a:pt x="45" y="47"/>
                      <a:pt x="45" y="47"/>
                      <a:pt x="45" y="47"/>
                    </a:cubicBezTo>
                    <a:cubicBezTo>
                      <a:pt x="45" y="47"/>
                      <a:pt x="46" y="46"/>
                      <a:pt x="46" y="45"/>
                    </a:cubicBezTo>
                    <a:lnTo>
                      <a:pt x="46" y="43"/>
                    </a:lnTo>
                    <a:close/>
                    <a:moveTo>
                      <a:pt x="46" y="53"/>
                    </a:moveTo>
                    <a:cubicBezTo>
                      <a:pt x="46" y="52"/>
                      <a:pt x="45" y="52"/>
                      <a:pt x="45" y="52"/>
                    </a:cubicBezTo>
                    <a:cubicBezTo>
                      <a:pt x="42" y="52"/>
                      <a:pt x="42" y="52"/>
                      <a:pt x="42" y="52"/>
                    </a:cubicBezTo>
                    <a:cubicBezTo>
                      <a:pt x="41" y="52"/>
                      <a:pt x="41" y="52"/>
                      <a:pt x="41" y="53"/>
                    </a:cubicBezTo>
                    <a:cubicBezTo>
                      <a:pt x="41" y="56"/>
                      <a:pt x="41" y="56"/>
                      <a:pt x="41" y="56"/>
                    </a:cubicBezTo>
                    <a:cubicBezTo>
                      <a:pt x="41" y="56"/>
                      <a:pt x="41" y="57"/>
                      <a:pt x="42" y="57"/>
                    </a:cubicBezTo>
                    <a:cubicBezTo>
                      <a:pt x="45" y="57"/>
                      <a:pt x="45" y="57"/>
                      <a:pt x="45" y="57"/>
                    </a:cubicBezTo>
                    <a:cubicBezTo>
                      <a:pt x="45" y="57"/>
                      <a:pt x="46" y="56"/>
                      <a:pt x="46" y="56"/>
                    </a:cubicBezTo>
                    <a:lnTo>
                      <a:pt x="46" y="53"/>
                    </a:lnTo>
                    <a:close/>
                  </a:path>
                </a:pathLst>
              </a:custGeom>
              <a:solidFill>
                <a:sysClr val="window" lastClr="FFFFFF"/>
              </a:solidFill>
              <a:ln w="9525">
                <a:no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微软雅黑" panose="020F0502020204030204"/>
                  <a:ea typeface="微软雅黑"/>
                  <a:cs typeface="+mn-ea"/>
                  <a:sym typeface="+mn-lt"/>
                </a:endParaRPr>
              </a:p>
            </p:txBody>
          </p:sp>
        </p:grpSp>
        <p:grpSp>
          <p:nvGrpSpPr>
            <p:cNvPr id="14" name="组合 13"/>
            <p:cNvGrpSpPr/>
            <p:nvPr/>
          </p:nvGrpSpPr>
          <p:grpSpPr>
            <a:xfrm>
              <a:off x="6435616" y="3952592"/>
              <a:ext cx="1647415" cy="1647413"/>
              <a:chOff x="6435616" y="3884856"/>
              <a:chExt cx="1647415" cy="1647413"/>
            </a:xfrm>
            <a:effectLst/>
          </p:grpSpPr>
          <p:sp>
            <p:nvSpPr>
              <p:cNvPr id="15" name="Teardrop 9"/>
              <p:cNvSpPr/>
              <p:nvPr/>
            </p:nvSpPr>
            <p:spPr>
              <a:xfrm rot="5400000">
                <a:off x="6435617" y="3884855"/>
                <a:ext cx="1647413" cy="1647415"/>
              </a:xfrm>
              <a:prstGeom prst="teardrop">
                <a:avLst/>
              </a:prstGeom>
              <a:solidFill>
                <a:srgbClr val="3A3A3A"/>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微软雅黑" panose="020F0502020204030204"/>
                  <a:ea typeface="微软雅黑"/>
                  <a:cs typeface="+mn-ea"/>
                  <a:sym typeface="+mn-lt"/>
                </a:endParaRPr>
              </a:p>
            </p:txBody>
          </p:sp>
          <p:sp>
            <p:nvSpPr>
              <p:cNvPr id="16" name="Freeform 57"/>
              <p:cNvSpPr>
                <a:spLocks noEditPoints="1"/>
              </p:cNvSpPr>
              <p:nvPr/>
            </p:nvSpPr>
            <p:spPr bwMode="auto">
              <a:xfrm>
                <a:off x="7008767" y="4485798"/>
                <a:ext cx="654895" cy="580581"/>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ysClr val="window" lastClr="FFFFFF"/>
              </a:solidFill>
              <a:ln w="9525">
                <a:no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微软雅黑" panose="020F0502020204030204"/>
                  <a:ea typeface="微软雅黑"/>
                  <a:cs typeface="+mn-ea"/>
                  <a:sym typeface="+mn-lt"/>
                </a:endParaRPr>
              </a:p>
            </p:txBody>
          </p:sp>
        </p:grpSp>
      </p:grpSp>
      <p:grpSp>
        <p:nvGrpSpPr>
          <p:cNvPr id="17" name="组合 16"/>
          <p:cNvGrpSpPr>
            <a:grpSpLocks/>
          </p:cNvGrpSpPr>
          <p:nvPr/>
        </p:nvGrpSpPr>
        <p:grpSpPr bwMode="auto">
          <a:xfrm>
            <a:off x="731981" y="1837485"/>
            <a:ext cx="3131206" cy="1206500"/>
            <a:chOff x="6358171" y="672761"/>
            <a:chExt cx="2348774" cy="904746"/>
          </a:xfrm>
        </p:grpSpPr>
        <p:sp>
          <p:nvSpPr>
            <p:cNvPr id="18" name="Content Placeholder 2"/>
            <p:cNvSpPr txBox="1">
              <a:spLocks/>
            </p:cNvSpPr>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schemeClr val="bg1"/>
                  </a:solidFill>
                  <a:effectLst/>
                  <a:uLnTx/>
                  <a:uFillTx/>
                  <a:latin typeface="Calibri" panose="020F0502020204030204"/>
                  <a:ea typeface="宋体" panose="02010600030101010101" pitchFamily="2" charset="-122"/>
                </a:rPr>
                <a:t>veniam</a:t>
              </a:r>
              <a:endPar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Arial" pitchFamily="34" charset="0"/>
              </a:endParaRPr>
            </a:p>
          </p:txBody>
        </p:sp>
        <p:sp>
          <p:nvSpPr>
            <p:cNvPr id="19"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lvl="0" algn="r">
                <a:defRPr/>
              </a:pPr>
              <a:r>
                <a:rPr lang="zh-CN" altLang="en-US" sz="1600" kern="0" dirty="0">
                  <a:solidFill>
                    <a:schemeClr val="bg1"/>
                  </a:solidFill>
                </a:rPr>
                <a:t>解决方案</a:t>
              </a:r>
            </a:p>
          </p:txBody>
        </p:sp>
      </p:grpSp>
      <p:grpSp>
        <p:nvGrpSpPr>
          <p:cNvPr id="20" name="组合 19"/>
          <p:cNvGrpSpPr>
            <a:grpSpLocks/>
          </p:cNvGrpSpPr>
          <p:nvPr/>
        </p:nvGrpSpPr>
        <p:grpSpPr bwMode="auto">
          <a:xfrm>
            <a:off x="8483115" y="1837485"/>
            <a:ext cx="3131206" cy="1206500"/>
            <a:chOff x="6358171" y="672761"/>
            <a:chExt cx="2348774" cy="904746"/>
          </a:xfrm>
        </p:grpSpPr>
        <p:sp>
          <p:nvSpPr>
            <p:cNvPr id="21" name="Content Placeholder 2"/>
            <p:cNvSpPr txBox="1">
              <a:spLocks/>
            </p:cNvSpPr>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schemeClr val="bg1"/>
                  </a:solidFill>
                  <a:effectLst/>
                  <a:uLnTx/>
                  <a:uFillTx/>
                  <a:latin typeface="Calibri" panose="020F0502020204030204"/>
                  <a:ea typeface="宋体" panose="02010600030101010101" pitchFamily="2" charset="-122"/>
                </a:rPr>
                <a:t>veniam</a:t>
              </a:r>
              <a:endPar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Arial" pitchFamily="34" charset="0"/>
              </a:endParaRPr>
            </a:p>
          </p:txBody>
        </p:sp>
        <p:sp>
          <p:nvSpPr>
            <p:cNvPr id="22"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lvl="0">
                <a:defRPr/>
              </a:pPr>
              <a:r>
                <a:rPr lang="zh-CN" altLang="en-US" sz="1600" kern="0" dirty="0">
                  <a:solidFill>
                    <a:schemeClr val="bg1"/>
                  </a:solidFill>
                </a:rPr>
                <a:t>解决方案</a:t>
              </a:r>
            </a:p>
          </p:txBody>
        </p:sp>
      </p:grpSp>
      <p:grpSp>
        <p:nvGrpSpPr>
          <p:cNvPr id="23" name="组合 22"/>
          <p:cNvGrpSpPr>
            <a:grpSpLocks/>
          </p:cNvGrpSpPr>
          <p:nvPr/>
        </p:nvGrpSpPr>
        <p:grpSpPr bwMode="auto">
          <a:xfrm>
            <a:off x="8483115" y="4393505"/>
            <a:ext cx="3131206" cy="1206500"/>
            <a:chOff x="6358171" y="672761"/>
            <a:chExt cx="2348774" cy="904746"/>
          </a:xfrm>
        </p:grpSpPr>
        <p:sp>
          <p:nvSpPr>
            <p:cNvPr id="24" name="Content Placeholder 2"/>
            <p:cNvSpPr txBox="1">
              <a:spLocks/>
            </p:cNvSpPr>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schemeClr val="bg1"/>
                  </a:solidFill>
                  <a:effectLst/>
                  <a:uLnTx/>
                  <a:uFillTx/>
                  <a:latin typeface="Calibri" panose="020F0502020204030204"/>
                  <a:ea typeface="宋体" panose="02010600030101010101" pitchFamily="2" charset="-122"/>
                </a:rPr>
                <a:t>veniam</a:t>
              </a:r>
              <a:endPar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Arial" pitchFamily="34" charset="0"/>
              </a:endParaRPr>
            </a:p>
          </p:txBody>
        </p:sp>
        <p:sp>
          <p:nvSpPr>
            <p:cNvPr id="25"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lvl="0">
                <a:defRPr/>
              </a:pPr>
              <a:r>
                <a:rPr lang="zh-CN" altLang="en-US" sz="1600" kern="0" dirty="0">
                  <a:solidFill>
                    <a:schemeClr val="bg1"/>
                  </a:solidFill>
                </a:rPr>
                <a:t>解决方案</a:t>
              </a:r>
            </a:p>
          </p:txBody>
        </p:sp>
      </p:grpSp>
      <p:grpSp>
        <p:nvGrpSpPr>
          <p:cNvPr id="26" name="组合 25"/>
          <p:cNvGrpSpPr>
            <a:grpSpLocks/>
          </p:cNvGrpSpPr>
          <p:nvPr/>
        </p:nvGrpSpPr>
        <p:grpSpPr bwMode="auto">
          <a:xfrm>
            <a:off x="659219" y="4393505"/>
            <a:ext cx="3131206" cy="1206500"/>
            <a:chOff x="6358171" y="672761"/>
            <a:chExt cx="2348774" cy="904746"/>
          </a:xfrm>
        </p:grpSpPr>
        <p:sp>
          <p:nvSpPr>
            <p:cNvPr id="27" name="Content Placeholder 2"/>
            <p:cNvSpPr txBox="1">
              <a:spLocks/>
            </p:cNvSpPr>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schemeClr val="bg1"/>
                  </a:solidFill>
                  <a:effectLst/>
                  <a:uLnTx/>
                  <a:uFillTx/>
                  <a:latin typeface="Calibri" panose="020F0502020204030204"/>
                  <a:ea typeface="宋体" panose="02010600030101010101" pitchFamily="2" charset="-122"/>
                </a:rPr>
                <a:t>veniam</a:t>
              </a:r>
              <a:endParaRPr kumimoji="0" lang="en-US" altLang="zh-CN" sz="12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Arial" pitchFamily="34" charset="0"/>
              </a:endParaRPr>
            </a:p>
          </p:txBody>
        </p:sp>
        <p:sp>
          <p:nvSpPr>
            <p:cNvPr id="28"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lvl="0" algn="r">
                <a:defRPr/>
              </a:pPr>
              <a:r>
                <a:rPr lang="zh-CN" altLang="en-US" sz="1600" kern="0" dirty="0">
                  <a:solidFill>
                    <a:schemeClr val="bg1"/>
                  </a:solidFill>
                </a:rPr>
                <a:t>解决方案</a:t>
              </a:r>
            </a:p>
          </p:txBody>
        </p:sp>
      </p:grpSp>
      <p:sp>
        <p:nvSpPr>
          <p:cNvPr id="29" name="TextBox 1"/>
          <p:cNvSpPr txBox="1"/>
          <p:nvPr/>
        </p:nvSpPr>
        <p:spPr>
          <a:xfrm>
            <a:off x="723900" y="571500"/>
            <a:ext cx="2380716"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2.4</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解决方案</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SOLUTION</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METHOD</a:t>
            </a:r>
          </a:p>
        </p:txBody>
      </p:sp>
    </p:spTree>
    <p:extLst>
      <p:ext uri="{BB962C8B-B14F-4D97-AF65-F5344CB8AC3E}">
        <p14:creationId xmlns:p14="http://schemas.microsoft.com/office/powerpoint/2010/main" val="2614125480"/>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decel="10000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decel="10000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decel="10000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decel="10000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a:graphicFrameLocks/>
          </p:cNvGraphicFramePr>
          <p:nvPr>
            <p:extLst>
              <p:ext uri="{D42A27DB-BD31-4B8C-83A1-F6EECF244321}">
                <p14:modId xmlns:p14="http://schemas.microsoft.com/office/powerpoint/2010/main" val="2759749307"/>
              </p:ext>
            </p:extLst>
          </p:nvPr>
        </p:nvGraphicFramePr>
        <p:xfrm>
          <a:off x="311152" y="1316946"/>
          <a:ext cx="6642100" cy="4830763"/>
        </p:xfrm>
        <a:graphic>
          <a:graphicData uri="http://schemas.openxmlformats.org/drawingml/2006/chart">
            <c:chart xmlns:c="http://schemas.openxmlformats.org/drawingml/2006/chart" xmlns:r="http://schemas.openxmlformats.org/officeDocument/2006/relationships" r:id="rId3"/>
          </a:graphicData>
        </a:graphic>
      </p:graphicFrame>
      <p:grpSp>
        <p:nvGrpSpPr>
          <p:cNvPr id="20" name="组合 19"/>
          <p:cNvGrpSpPr/>
          <p:nvPr/>
        </p:nvGrpSpPr>
        <p:grpSpPr>
          <a:xfrm>
            <a:off x="7388227" y="1397909"/>
            <a:ext cx="1123950" cy="4711700"/>
            <a:chOff x="7388227" y="1397909"/>
            <a:chExt cx="1123950" cy="4711700"/>
          </a:xfrm>
        </p:grpSpPr>
        <p:grpSp>
          <p:nvGrpSpPr>
            <p:cNvPr id="4" name="组合 3"/>
            <p:cNvGrpSpPr>
              <a:grpSpLocks/>
            </p:cNvGrpSpPr>
            <p:nvPr/>
          </p:nvGrpSpPr>
          <p:grpSpPr bwMode="auto">
            <a:xfrm>
              <a:off x="7388227" y="3191784"/>
              <a:ext cx="1123950" cy="1123950"/>
              <a:chOff x="7489036" y="3140075"/>
              <a:chExt cx="1123950" cy="1123950"/>
            </a:xfrm>
          </p:grpSpPr>
          <p:sp>
            <p:nvSpPr>
              <p:cNvPr id="5" name="椭圆 4"/>
              <p:cNvSpPr/>
              <p:nvPr/>
            </p:nvSpPr>
            <p:spPr>
              <a:xfrm>
                <a:off x="7489036" y="3140075"/>
                <a:ext cx="1123950" cy="112395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nvGrpSpPr>
            <p:cNvPr id="7" name="组合 6"/>
            <p:cNvGrpSpPr>
              <a:grpSpLocks/>
            </p:cNvGrpSpPr>
            <p:nvPr/>
          </p:nvGrpSpPr>
          <p:grpSpPr bwMode="auto">
            <a:xfrm>
              <a:off x="7388227" y="4985659"/>
              <a:ext cx="1123950" cy="1123950"/>
              <a:chOff x="7489036" y="4857235"/>
              <a:chExt cx="1123950" cy="1123950"/>
            </a:xfrm>
          </p:grpSpPr>
          <p:sp>
            <p:nvSpPr>
              <p:cNvPr id="8" name="椭圆 7"/>
              <p:cNvSpPr/>
              <p:nvPr/>
            </p:nvSpPr>
            <p:spPr>
              <a:xfrm>
                <a:off x="7489036" y="4857235"/>
                <a:ext cx="1123950" cy="112395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nvGrpSpPr>
            <p:cNvPr id="10" name="组合 9"/>
            <p:cNvGrpSpPr>
              <a:grpSpLocks/>
            </p:cNvGrpSpPr>
            <p:nvPr/>
          </p:nvGrpSpPr>
          <p:grpSpPr bwMode="auto">
            <a:xfrm>
              <a:off x="7388227" y="1397909"/>
              <a:ext cx="1123950" cy="1123950"/>
              <a:chOff x="7489036" y="1422916"/>
              <a:chExt cx="1123950" cy="1123950"/>
            </a:xfrm>
          </p:grpSpPr>
          <p:sp>
            <p:nvSpPr>
              <p:cNvPr id="11" name="椭圆 10"/>
              <p:cNvSpPr/>
              <p:nvPr/>
            </p:nvSpPr>
            <p:spPr>
              <a:xfrm>
                <a:off x="7489036" y="1422916"/>
                <a:ext cx="1123950" cy="112395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2"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sp>
        <p:nvSpPr>
          <p:cNvPr id="13" name="文本框 12"/>
          <p:cNvSpPr txBox="1">
            <a:spLocks noChangeArrowheads="1"/>
          </p:cNvSpPr>
          <p:nvPr/>
        </p:nvSpPr>
        <p:spPr bwMode="auto">
          <a:xfrm>
            <a:off x="8567740" y="13248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latin typeface="Arial" panose="020B0604020202020204" pitchFamily="34" charset="0"/>
                <a:cs typeface="Arial" panose="020B0604020202020204" pitchFamily="34" charset="0"/>
              </a:rPr>
              <a:t>竞争分析</a:t>
            </a:r>
          </a:p>
        </p:txBody>
      </p:sp>
      <p:sp>
        <p:nvSpPr>
          <p:cNvPr id="14" name="矩形 13"/>
          <p:cNvSpPr/>
          <p:nvPr/>
        </p:nvSpPr>
        <p:spPr>
          <a:xfrm>
            <a:off x="8567740" y="1583646"/>
            <a:ext cx="3248025" cy="938213"/>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1"/>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1"/>
              </a:solidFill>
              <a:latin typeface="Arial" panose="020B0604020202020204" pitchFamily="34" charset="0"/>
              <a:ea typeface="+mn-ea"/>
              <a:cs typeface="Arial" panose="020B0604020202020204" pitchFamily="34" charset="0"/>
            </a:endParaRPr>
          </a:p>
        </p:txBody>
      </p:sp>
      <p:sp>
        <p:nvSpPr>
          <p:cNvPr id="15" name="文本框 14"/>
          <p:cNvSpPr txBox="1">
            <a:spLocks noChangeArrowheads="1"/>
          </p:cNvSpPr>
          <p:nvPr/>
        </p:nvSpPr>
        <p:spPr bwMode="auto">
          <a:xfrm>
            <a:off x="8567740" y="311240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latin typeface="Arial" panose="020B0604020202020204" pitchFamily="34" charset="0"/>
                <a:cs typeface="Arial" panose="020B0604020202020204" pitchFamily="34" charset="0"/>
              </a:rPr>
              <a:t>竞争分析</a:t>
            </a:r>
          </a:p>
        </p:txBody>
      </p:sp>
      <p:sp>
        <p:nvSpPr>
          <p:cNvPr id="16" name="矩形 15"/>
          <p:cNvSpPr/>
          <p:nvPr/>
        </p:nvSpPr>
        <p:spPr>
          <a:xfrm>
            <a:off x="8567740" y="3371171"/>
            <a:ext cx="3248025" cy="938213"/>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1"/>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1"/>
              </a:solidFill>
              <a:latin typeface="Arial" panose="020B0604020202020204" pitchFamily="34" charset="0"/>
              <a:ea typeface="+mn-ea"/>
              <a:cs typeface="Arial" panose="020B0604020202020204" pitchFamily="34" charset="0"/>
            </a:endParaRPr>
          </a:p>
        </p:txBody>
      </p:sp>
      <p:sp>
        <p:nvSpPr>
          <p:cNvPr id="17" name="文本框 16"/>
          <p:cNvSpPr txBox="1">
            <a:spLocks noChangeArrowheads="1"/>
          </p:cNvSpPr>
          <p:nvPr/>
        </p:nvSpPr>
        <p:spPr bwMode="auto">
          <a:xfrm>
            <a:off x="8567740" y="489834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latin typeface="Arial" panose="020B0604020202020204" pitchFamily="34" charset="0"/>
                <a:cs typeface="Arial" panose="020B0604020202020204" pitchFamily="34" charset="0"/>
              </a:rPr>
              <a:t>竞争分析</a:t>
            </a:r>
          </a:p>
        </p:txBody>
      </p:sp>
      <p:sp>
        <p:nvSpPr>
          <p:cNvPr id="18" name="矩形 17"/>
          <p:cNvSpPr/>
          <p:nvPr/>
        </p:nvSpPr>
        <p:spPr>
          <a:xfrm>
            <a:off x="8567740" y="5157109"/>
            <a:ext cx="3248025" cy="939800"/>
          </a:xfrm>
          <a:prstGeom prst="rect">
            <a:avLst/>
          </a:prstGeom>
        </p:spPr>
        <p:txBody>
          <a:bodyPr>
            <a:spAutoFit/>
          </a:bodyPr>
          <a:lstStyle/>
          <a:p>
            <a:pPr algn="just" eaLnBrk="1" fontAlgn="auto" hangingPunct="1">
              <a:spcBef>
                <a:spcPts val="0"/>
              </a:spcBef>
              <a:spcAft>
                <a:spcPts val="0"/>
              </a:spcAft>
              <a:defRPr/>
            </a:pPr>
            <a:r>
              <a:rPr lang="en-US" altLang="zh-CN" sz="1100" dirty="0">
                <a:solidFill>
                  <a:schemeClr val="bg1"/>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1"/>
              </a:solidFill>
              <a:latin typeface="Arial" panose="020B0604020202020204" pitchFamily="34" charset="0"/>
              <a:ea typeface="+mn-ea"/>
              <a:cs typeface="Arial" panose="020B0604020202020204" pitchFamily="34" charset="0"/>
            </a:endParaRPr>
          </a:p>
        </p:txBody>
      </p:sp>
      <p:sp>
        <p:nvSpPr>
          <p:cNvPr id="19" name="TextBox 1"/>
          <p:cNvSpPr txBox="1"/>
          <p:nvPr/>
        </p:nvSpPr>
        <p:spPr>
          <a:xfrm>
            <a:off x="457200" y="571500"/>
            <a:ext cx="2793522"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2.5</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竞争分析</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COMPETITOR</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ANALYSIS</a:t>
            </a:r>
          </a:p>
        </p:txBody>
      </p:sp>
    </p:spTree>
    <p:extLst>
      <p:ext uri="{BB962C8B-B14F-4D97-AF65-F5344CB8AC3E}">
        <p14:creationId xmlns:p14="http://schemas.microsoft.com/office/powerpoint/2010/main" val="2240677223"/>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randombar(horizontal)">
                                      <p:cBhvr>
                                        <p:cTn id="21" dur="500"/>
                                        <p:tgtEl>
                                          <p:spTgt spid="1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randombar(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13" grpId="0"/>
      <p:bldP spid="14" grpId="0"/>
      <p:bldP spid="15"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712009" y="2680883"/>
            <a:ext cx="8767982" cy="1885672"/>
            <a:chOff x="1050566" y="2772576"/>
            <a:chExt cx="10090868" cy="2170176"/>
          </a:xfrm>
          <a:effectLst/>
        </p:grpSpPr>
        <p:sp>
          <p:nvSpPr>
            <p:cNvPr id="3" name="Block Arc 49"/>
            <p:cNvSpPr/>
            <p:nvPr/>
          </p:nvSpPr>
          <p:spPr>
            <a:xfrm>
              <a:off x="1050566" y="2786644"/>
              <a:ext cx="2156108" cy="2156108"/>
            </a:xfrm>
            <a:prstGeom prst="blockArc">
              <a:avLst>
                <a:gd name="adj1" fmla="val 10800000"/>
                <a:gd name="adj2" fmla="val 0"/>
                <a:gd name="adj3" fmla="val 8077"/>
              </a:avLst>
            </a:prstGeom>
            <a:solidFill>
              <a:srgbClr val="3A3A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4" name="Block Arc 50"/>
            <p:cNvSpPr/>
            <p:nvPr/>
          </p:nvSpPr>
          <p:spPr>
            <a:xfrm flipV="1">
              <a:off x="3034256" y="2772576"/>
              <a:ext cx="2156108" cy="2156108"/>
            </a:xfrm>
            <a:prstGeom prst="blockArc">
              <a:avLst>
                <a:gd name="adj1" fmla="val 10800000"/>
                <a:gd name="adj2" fmla="val 0"/>
                <a:gd name="adj3" fmla="val 8077"/>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5" name="Block Arc 51"/>
            <p:cNvSpPr/>
            <p:nvPr/>
          </p:nvSpPr>
          <p:spPr>
            <a:xfrm>
              <a:off x="5017946" y="2786644"/>
              <a:ext cx="2156108" cy="2156108"/>
            </a:xfrm>
            <a:prstGeom prst="blockArc">
              <a:avLst>
                <a:gd name="adj1" fmla="val 10800000"/>
                <a:gd name="adj2" fmla="val 0"/>
                <a:gd name="adj3" fmla="val 8077"/>
              </a:avLst>
            </a:prstGeom>
            <a:solidFill>
              <a:srgbClr val="3A3A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6" name="Block Arc 52"/>
            <p:cNvSpPr/>
            <p:nvPr/>
          </p:nvSpPr>
          <p:spPr>
            <a:xfrm flipV="1">
              <a:off x="7001636" y="2772576"/>
              <a:ext cx="2156108" cy="2156108"/>
            </a:xfrm>
            <a:prstGeom prst="blockArc">
              <a:avLst>
                <a:gd name="adj1" fmla="val 10800000"/>
                <a:gd name="adj2" fmla="val 0"/>
                <a:gd name="adj3" fmla="val 8077"/>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7" name="Block Arc 53"/>
            <p:cNvSpPr/>
            <p:nvPr/>
          </p:nvSpPr>
          <p:spPr>
            <a:xfrm>
              <a:off x="8985326" y="2786644"/>
              <a:ext cx="2156108" cy="2156108"/>
            </a:xfrm>
            <a:prstGeom prst="blockArc">
              <a:avLst>
                <a:gd name="adj1" fmla="val 10800000"/>
                <a:gd name="adj2" fmla="val 0"/>
                <a:gd name="adj3" fmla="val 8077"/>
              </a:avLst>
            </a:prstGeom>
            <a:solidFill>
              <a:srgbClr val="3A3A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grpSp>
      <p:grpSp>
        <p:nvGrpSpPr>
          <p:cNvPr id="8" name="Group 7"/>
          <p:cNvGrpSpPr/>
          <p:nvPr/>
        </p:nvGrpSpPr>
        <p:grpSpPr>
          <a:xfrm>
            <a:off x="7290878" y="3088851"/>
            <a:ext cx="1057512" cy="1057512"/>
            <a:chOff x="7471157" y="3242097"/>
            <a:chExt cx="1217066" cy="1217066"/>
          </a:xfrm>
          <a:effectLst/>
        </p:grpSpPr>
        <p:sp>
          <p:nvSpPr>
            <p:cNvPr id="9" name="Oval 58"/>
            <p:cNvSpPr/>
            <p:nvPr/>
          </p:nvSpPr>
          <p:spPr>
            <a:xfrm>
              <a:off x="7471157" y="3242097"/>
              <a:ext cx="1217066" cy="1217066"/>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10" name="Freeform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chemeClr val="bg1"/>
                </a:solidFill>
                <a:effectLst/>
                <a:uLnTx/>
                <a:uFillTx/>
                <a:latin typeface="微软雅黑"/>
                <a:ea typeface="微软雅黑"/>
                <a:cs typeface="+mn-ea"/>
                <a:sym typeface="+mn-lt"/>
              </a:endParaRPr>
            </a:p>
          </p:txBody>
        </p:sp>
      </p:grpSp>
      <p:grpSp>
        <p:nvGrpSpPr>
          <p:cNvPr id="11" name="Group 8"/>
          <p:cNvGrpSpPr/>
          <p:nvPr/>
        </p:nvGrpSpPr>
        <p:grpSpPr>
          <a:xfrm>
            <a:off x="9014511" y="3088851"/>
            <a:ext cx="1057512" cy="1057512"/>
            <a:chOff x="9454847" y="3242097"/>
            <a:chExt cx="1217066" cy="1217066"/>
          </a:xfrm>
          <a:effectLst/>
        </p:grpSpPr>
        <p:sp>
          <p:nvSpPr>
            <p:cNvPr id="12" name="Oval 59"/>
            <p:cNvSpPr/>
            <p:nvPr/>
          </p:nvSpPr>
          <p:spPr>
            <a:xfrm>
              <a:off x="9454847" y="3242097"/>
              <a:ext cx="1217066" cy="1217066"/>
            </a:xfrm>
            <a:prstGeom prst="ellipse">
              <a:avLst/>
            </a:prstGeom>
            <a:solidFill>
              <a:srgbClr val="3A3A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13" name="Freeform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rgbClr val="FCFCFC"/>
            </a:solidFill>
            <a:ln>
              <a:noFill/>
            </a:ln>
            <a:effectLs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chemeClr val="bg1"/>
                </a:solidFill>
                <a:effectLst/>
                <a:uLnTx/>
                <a:uFillTx/>
                <a:latin typeface="微软雅黑"/>
                <a:ea typeface="微软雅黑"/>
                <a:cs typeface="+mn-ea"/>
                <a:sym typeface="+mn-lt"/>
              </a:endParaRPr>
            </a:p>
          </p:txBody>
        </p:sp>
      </p:grpSp>
      <p:grpSp>
        <p:nvGrpSpPr>
          <p:cNvPr id="14" name="Group 5"/>
          <p:cNvGrpSpPr/>
          <p:nvPr/>
        </p:nvGrpSpPr>
        <p:grpSpPr>
          <a:xfrm>
            <a:off x="3843611" y="3088851"/>
            <a:ext cx="1057512" cy="1057512"/>
            <a:chOff x="3503777" y="3242097"/>
            <a:chExt cx="1217066" cy="1217066"/>
          </a:xfrm>
          <a:effectLst/>
        </p:grpSpPr>
        <p:sp>
          <p:nvSpPr>
            <p:cNvPr id="15" name="Oval 56"/>
            <p:cNvSpPr/>
            <p:nvPr/>
          </p:nvSpPr>
          <p:spPr>
            <a:xfrm>
              <a:off x="3503777" y="3242097"/>
              <a:ext cx="1217066" cy="1217066"/>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16" name="Freeform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a:effectLs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chemeClr val="bg1"/>
                </a:solidFill>
                <a:effectLst/>
                <a:uLnTx/>
                <a:uFillTx/>
                <a:latin typeface="微软雅黑"/>
                <a:ea typeface="微软雅黑"/>
                <a:cs typeface="+mn-ea"/>
                <a:sym typeface="+mn-lt"/>
              </a:endParaRPr>
            </a:p>
          </p:txBody>
        </p:sp>
      </p:grpSp>
      <p:grpSp>
        <p:nvGrpSpPr>
          <p:cNvPr id="17" name="Group 6"/>
          <p:cNvGrpSpPr/>
          <p:nvPr/>
        </p:nvGrpSpPr>
        <p:grpSpPr>
          <a:xfrm>
            <a:off x="5567244" y="3088851"/>
            <a:ext cx="1057512" cy="1057512"/>
            <a:chOff x="5487467" y="3242097"/>
            <a:chExt cx="1217066" cy="1217066"/>
          </a:xfrm>
          <a:effectLst/>
        </p:grpSpPr>
        <p:sp>
          <p:nvSpPr>
            <p:cNvPr id="18" name="Oval 57"/>
            <p:cNvSpPr/>
            <p:nvPr/>
          </p:nvSpPr>
          <p:spPr>
            <a:xfrm>
              <a:off x="5487467" y="3242097"/>
              <a:ext cx="1217066" cy="1217066"/>
            </a:xfrm>
            <a:prstGeom prst="ellipse">
              <a:avLst/>
            </a:prstGeom>
            <a:solidFill>
              <a:srgbClr val="3A3A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19" name="Freeform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rgbClr val="FCFCFC"/>
            </a:solidFill>
            <a:ln>
              <a:noFill/>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chemeClr val="bg1"/>
                </a:solidFill>
                <a:effectLst/>
                <a:uLnTx/>
                <a:uFillTx/>
                <a:latin typeface="微软雅黑"/>
                <a:ea typeface="微软雅黑"/>
                <a:cs typeface="+mn-ea"/>
                <a:sym typeface="+mn-lt"/>
              </a:endParaRPr>
            </a:p>
          </p:txBody>
        </p:sp>
      </p:grpSp>
      <p:grpSp>
        <p:nvGrpSpPr>
          <p:cNvPr id="20" name="Group 4"/>
          <p:cNvGrpSpPr/>
          <p:nvPr/>
        </p:nvGrpSpPr>
        <p:grpSpPr>
          <a:xfrm>
            <a:off x="2119977" y="3088851"/>
            <a:ext cx="1057512" cy="1057512"/>
            <a:chOff x="1520087" y="3242097"/>
            <a:chExt cx="1217066" cy="1217066"/>
          </a:xfrm>
          <a:effectLst/>
        </p:grpSpPr>
        <p:sp>
          <p:nvSpPr>
            <p:cNvPr id="21" name="Oval 55"/>
            <p:cNvSpPr/>
            <p:nvPr/>
          </p:nvSpPr>
          <p:spPr>
            <a:xfrm>
              <a:off x="1520087" y="3242097"/>
              <a:ext cx="1217066" cy="1217066"/>
            </a:xfrm>
            <a:prstGeom prst="ellipse">
              <a:avLst/>
            </a:prstGeom>
            <a:solidFill>
              <a:srgbClr val="3A3A3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22" name="Freeform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rgbClr val="FCFCFC"/>
            </a:solidFill>
            <a:ln>
              <a:noFill/>
            </a:ln>
            <a:effectLst>
              <a:outerShdw blurRad="50800" dist="38100" dir="5400000" algn="t" rotWithShape="0">
                <a:prstClr val="black">
                  <a:alpha val="40000"/>
                </a:prstClr>
              </a:outerShdw>
            </a:effectLs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chemeClr val="bg1"/>
                </a:solidFill>
                <a:effectLst/>
                <a:uLnTx/>
                <a:uFillTx/>
                <a:latin typeface="微软雅黑"/>
                <a:ea typeface="微软雅黑"/>
                <a:cs typeface="+mn-ea"/>
                <a:sym typeface="+mn-lt"/>
              </a:endParaRPr>
            </a:p>
          </p:txBody>
        </p:sp>
      </p:grpSp>
      <p:grpSp>
        <p:nvGrpSpPr>
          <p:cNvPr id="23" name="Group 68"/>
          <p:cNvGrpSpPr/>
          <p:nvPr/>
        </p:nvGrpSpPr>
        <p:grpSpPr>
          <a:xfrm>
            <a:off x="2578271" y="4254143"/>
            <a:ext cx="129911" cy="456554"/>
            <a:chOff x="8243431" y="1672074"/>
            <a:chExt cx="199000" cy="699358"/>
          </a:xfrm>
          <a:solidFill>
            <a:srgbClr val="3F3F3F">
              <a:lumMod val="60000"/>
              <a:lumOff val="40000"/>
            </a:srgbClr>
          </a:solidFill>
        </p:grpSpPr>
        <p:sp>
          <p:nvSpPr>
            <p:cNvPr id="24" name="Oval 65"/>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25" name="Oval 66"/>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26" name="Oval 67"/>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grpSp>
      <p:grpSp>
        <p:nvGrpSpPr>
          <p:cNvPr id="27" name="Group 69"/>
          <p:cNvGrpSpPr/>
          <p:nvPr/>
        </p:nvGrpSpPr>
        <p:grpSpPr>
          <a:xfrm>
            <a:off x="6031044" y="4254143"/>
            <a:ext cx="129911" cy="456554"/>
            <a:chOff x="8243431" y="1672074"/>
            <a:chExt cx="199000" cy="699358"/>
          </a:xfrm>
          <a:solidFill>
            <a:srgbClr val="3F3F3F">
              <a:lumMod val="60000"/>
              <a:lumOff val="40000"/>
            </a:srgbClr>
          </a:solidFill>
        </p:grpSpPr>
        <p:sp>
          <p:nvSpPr>
            <p:cNvPr id="28" name="Oval 70"/>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29" name="Oval 71"/>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30" name="Oval 72"/>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grpSp>
      <p:grpSp>
        <p:nvGrpSpPr>
          <p:cNvPr id="31" name="Group 73"/>
          <p:cNvGrpSpPr/>
          <p:nvPr/>
        </p:nvGrpSpPr>
        <p:grpSpPr>
          <a:xfrm>
            <a:off x="9478311" y="4254143"/>
            <a:ext cx="129911" cy="456554"/>
            <a:chOff x="8243431" y="1672074"/>
            <a:chExt cx="199000" cy="699358"/>
          </a:xfrm>
          <a:solidFill>
            <a:srgbClr val="3F3F3F">
              <a:lumMod val="60000"/>
              <a:lumOff val="40000"/>
            </a:srgbClr>
          </a:solidFill>
        </p:grpSpPr>
        <p:sp>
          <p:nvSpPr>
            <p:cNvPr id="32" name="Oval 74"/>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33" name="Oval 75"/>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34" name="Oval 76"/>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grpSp>
      <p:grpSp>
        <p:nvGrpSpPr>
          <p:cNvPr id="35" name="Group 77"/>
          <p:cNvGrpSpPr/>
          <p:nvPr/>
        </p:nvGrpSpPr>
        <p:grpSpPr>
          <a:xfrm>
            <a:off x="4307410" y="2524516"/>
            <a:ext cx="129911" cy="456554"/>
            <a:chOff x="8243431" y="1672074"/>
            <a:chExt cx="199000" cy="699358"/>
          </a:xfrm>
          <a:solidFill>
            <a:srgbClr val="3F3F3F">
              <a:lumMod val="60000"/>
              <a:lumOff val="40000"/>
            </a:srgbClr>
          </a:solidFill>
        </p:grpSpPr>
        <p:sp>
          <p:nvSpPr>
            <p:cNvPr id="36" name="Oval 78"/>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37" name="Oval 79"/>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38" name="Oval 80"/>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grpSp>
      <p:grpSp>
        <p:nvGrpSpPr>
          <p:cNvPr id="39" name="Group 81"/>
          <p:cNvGrpSpPr/>
          <p:nvPr/>
        </p:nvGrpSpPr>
        <p:grpSpPr>
          <a:xfrm>
            <a:off x="7754678" y="2524516"/>
            <a:ext cx="129911" cy="456554"/>
            <a:chOff x="8243431" y="1672074"/>
            <a:chExt cx="199000" cy="699358"/>
          </a:xfrm>
          <a:solidFill>
            <a:srgbClr val="3F3F3F">
              <a:lumMod val="60000"/>
              <a:lumOff val="40000"/>
            </a:srgbClr>
          </a:solidFill>
        </p:grpSpPr>
        <p:sp>
          <p:nvSpPr>
            <p:cNvPr id="40" name="Oval 82"/>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41" name="Oval 83"/>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sp>
          <p:nvSpPr>
            <p:cNvPr id="42" name="Oval 84"/>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chemeClr val="bg1"/>
                </a:solidFill>
                <a:effectLst/>
                <a:uLnTx/>
                <a:uFillTx/>
                <a:latin typeface="微软雅黑"/>
                <a:ea typeface="微软雅黑"/>
                <a:cs typeface="+mn-ea"/>
                <a:sym typeface="+mn-lt"/>
              </a:endParaRPr>
            </a:p>
          </p:txBody>
        </p:sp>
      </p:grpSp>
      <p:grpSp>
        <p:nvGrpSpPr>
          <p:cNvPr id="43" name="组合 42"/>
          <p:cNvGrpSpPr>
            <a:grpSpLocks/>
          </p:cNvGrpSpPr>
          <p:nvPr/>
        </p:nvGrpSpPr>
        <p:grpSpPr bwMode="auto">
          <a:xfrm>
            <a:off x="1012668" y="4857693"/>
            <a:ext cx="3131206" cy="1206500"/>
            <a:chOff x="6358171" y="672761"/>
            <a:chExt cx="2348774" cy="904746"/>
          </a:xfrm>
        </p:grpSpPr>
        <p:sp>
          <p:nvSpPr>
            <p:cNvPr id="44" name="Content Placeholder 2"/>
            <p:cNvSpPr txBox="1">
              <a:spLocks/>
            </p:cNvSpPr>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200" dirty="0">
                  <a:solidFill>
                    <a:schemeClr val="bg1"/>
                  </a:solidFill>
                </a:rPr>
                <a:t>Lorem ipsum dolor sit amet, consectetur adipisicing elit, sed do eiusmod tempor incididunt ut labore et dolore magna aliqua. Ut enim ad minim </a:t>
              </a:r>
              <a:r>
                <a:rPr lang="en-US" altLang="zh-CN" sz="1200" dirty="0" err="1">
                  <a:solidFill>
                    <a:schemeClr val="bg1"/>
                  </a:solidFill>
                </a:rPr>
                <a:t>veniam</a:t>
              </a:r>
              <a:endParaRPr lang="en-US" altLang="zh-CN" sz="1200" dirty="0">
                <a:solidFill>
                  <a:schemeClr val="bg1"/>
                </a:solidFill>
                <a:cs typeface="Arial" pitchFamily="34" charset="0"/>
              </a:endParaRPr>
            </a:p>
          </p:txBody>
        </p:sp>
        <p:sp>
          <p:nvSpPr>
            <p:cNvPr id="45"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chemeClr val="bg1"/>
                  </a:solidFill>
                </a:rPr>
                <a:t>竞争分析</a:t>
              </a:r>
            </a:p>
          </p:txBody>
        </p:sp>
      </p:grpSp>
      <p:grpSp>
        <p:nvGrpSpPr>
          <p:cNvPr id="46" name="组合 45"/>
          <p:cNvGrpSpPr>
            <a:grpSpLocks/>
          </p:cNvGrpSpPr>
          <p:nvPr/>
        </p:nvGrpSpPr>
        <p:grpSpPr bwMode="auto">
          <a:xfrm>
            <a:off x="4553310" y="4857693"/>
            <a:ext cx="3131206" cy="1206500"/>
            <a:chOff x="6358171" y="672761"/>
            <a:chExt cx="2348774" cy="904746"/>
          </a:xfrm>
        </p:grpSpPr>
        <p:sp>
          <p:nvSpPr>
            <p:cNvPr id="47" name="Content Placeholder 2"/>
            <p:cNvSpPr txBox="1">
              <a:spLocks/>
            </p:cNvSpPr>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200" dirty="0">
                  <a:solidFill>
                    <a:schemeClr val="bg1"/>
                  </a:solidFill>
                </a:rPr>
                <a:t>Lorem ipsum dolor sit amet, consectetur adipisicing elit, sed do eiusmod tempor incididunt ut labore et dolore magna aliqua. Ut enim ad minim </a:t>
              </a:r>
              <a:r>
                <a:rPr lang="en-US" altLang="zh-CN" sz="1200" dirty="0" err="1">
                  <a:solidFill>
                    <a:schemeClr val="bg1"/>
                  </a:solidFill>
                </a:rPr>
                <a:t>veniam</a:t>
              </a:r>
              <a:endParaRPr lang="en-US" altLang="zh-CN" sz="1200" dirty="0">
                <a:solidFill>
                  <a:schemeClr val="bg1"/>
                </a:solidFill>
                <a:cs typeface="Arial" pitchFamily="34" charset="0"/>
              </a:endParaRPr>
            </a:p>
          </p:txBody>
        </p:sp>
        <p:sp>
          <p:nvSpPr>
            <p:cNvPr id="48"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chemeClr val="bg1"/>
                  </a:solidFill>
                </a:rPr>
                <a:t>竞争分析</a:t>
              </a:r>
            </a:p>
          </p:txBody>
        </p:sp>
      </p:grpSp>
      <p:grpSp>
        <p:nvGrpSpPr>
          <p:cNvPr id="49" name="组合 48"/>
          <p:cNvGrpSpPr>
            <a:grpSpLocks/>
          </p:cNvGrpSpPr>
          <p:nvPr/>
        </p:nvGrpSpPr>
        <p:grpSpPr bwMode="auto">
          <a:xfrm>
            <a:off x="8062054" y="4857693"/>
            <a:ext cx="3131206" cy="1206500"/>
            <a:chOff x="6358171" y="672761"/>
            <a:chExt cx="2348774" cy="904746"/>
          </a:xfrm>
        </p:grpSpPr>
        <p:sp>
          <p:nvSpPr>
            <p:cNvPr id="50" name="Content Placeholder 2"/>
            <p:cNvSpPr txBox="1">
              <a:spLocks/>
            </p:cNvSpPr>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200" dirty="0">
                  <a:solidFill>
                    <a:schemeClr val="bg1"/>
                  </a:solidFill>
                </a:rPr>
                <a:t>Lorem ipsum dolor sit amet, consectetur adipisicing elit, sed do eiusmod tempor incididunt ut labore et dolore magna aliqua. Ut enim ad minim </a:t>
              </a:r>
              <a:r>
                <a:rPr lang="en-US" altLang="zh-CN" sz="1200" dirty="0" err="1">
                  <a:solidFill>
                    <a:schemeClr val="bg1"/>
                  </a:solidFill>
                </a:rPr>
                <a:t>veniam</a:t>
              </a:r>
              <a:endParaRPr lang="en-US" altLang="zh-CN" sz="1200" dirty="0">
                <a:solidFill>
                  <a:schemeClr val="bg1"/>
                </a:solidFill>
                <a:cs typeface="Arial" pitchFamily="34" charset="0"/>
              </a:endParaRPr>
            </a:p>
          </p:txBody>
        </p:sp>
        <p:sp>
          <p:nvSpPr>
            <p:cNvPr id="51"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chemeClr val="bg1"/>
                  </a:solidFill>
                </a:rPr>
                <a:t>竞争分析</a:t>
              </a:r>
            </a:p>
          </p:txBody>
        </p:sp>
      </p:grpSp>
      <p:grpSp>
        <p:nvGrpSpPr>
          <p:cNvPr id="52" name="组合 51"/>
          <p:cNvGrpSpPr>
            <a:grpSpLocks/>
          </p:cNvGrpSpPr>
          <p:nvPr/>
        </p:nvGrpSpPr>
        <p:grpSpPr bwMode="auto">
          <a:xfrm>
            <a:off x="2843265" y="1170497"/>
            <a:ext cx="3131206" cy="1206500"/>
            <a:chOff x="6358171" y="672761"/>
            <a:chExt cx="2348774" cy="904746"/>
          </a:xfrm>
        </p:grpSpPr>
        <p:sp>
          <p:nvSpPr>
            <p:cNvPr id="53" name="Content Placeholder 2"/>
            <p:cNvSpPr txBox="1">
              <a:spLocks/>
            </p:cNvSpPr>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200" dirty="0">
                  <a:solidFill>
                    <a:schemeClr val="bg1"/>
                  </a:solidFill>
                </a:rPr>
                <a:t>Lorem ipsum dolor sit amet, consectetur adipisicing elit, sed do eiusmod tempor incididunt ut labore et dolore magna aliqua. Ut enim ad minim </a:t>
              </a:r>
              <a:r>
                <a:rPr lang="en-US" altLang="zh-CN" sz="1200" dirty="0" err="1">
                  <a:solidFill>
                    <a:schemeClr val="bg1"/>
                  </a:solidFill>
                </a:rPr>
                <a:t>veniam</a:t>
              </a:r>
              <a:endParaRPr lang="en-US" altLang="zh-CN" sz="1200" dirty="0">
                <a:solidFill>
                  <a:schemeClr val="bg1"/>
                </a:solidFill>
                <a:cs typeface="Arial" pitchFamily="34" charset="0"/>
              </a:endParaRPr>
            </a:p>
          </p:txBody>
        </p:sp>
        <p:sp>
          <p:nvSpPr>
            <p:cNvPr id="54"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chemeClr val="bg1"/>
                  </a:solidFill>
                </a:rPr>
                <a:t>竞争分析</a:t>
              </a:r>
            </a:p>
          </p:txBody>
        </p:sp>
      </p:grpSp>
      <p:grpSp>
        <p:nvGrpSpPr>
          <p:cNvPr id="55" name="组合 54"/>
          <p:cNvGrpSpPr>
            <a:grpSpLocks/>
          </p:cNvGrpSpPr>
          <p:nvPr/>
        </p:nvGrpSpPr>
        <p:grpSpPr bwMode="auto">
          <a:xfrm>
            <a:off x="6192521" y="1170497"/>
            <a:ext cx="3131206" cy="1206500"/>
            <a:chOff x="6358171" y="672761"/>
            <a:chExt cx="2348774" cy="904746"/>
          </a:xfrm>
        </p:grpSpPr>
        <p:sp>
          <p:nvSpPr>
            <p:cNvPr id="56" name="Content Placeholder 2"/>
            <p:cNvSpPr txBox="1">
              <a:spLocks/>
            </p:cNvSpPr>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200" dirty="0">
                  <a:solidFill>
                    <a:schemeClr val="bg1"/>
                  </a:solidFill>
                </a:rPr>
                <a:t>Lorem ipsum dolor sit amet, consectetur adipisicing elit, sed do eiusmod tempor incididunt ut labore et dolore magna aliqua. Ut enim ad minim </a:t>
              </a:r>
              <a:r>
                <a:rPr lang="en-US" altLang="zh-CN" sz="1200" dirty="0" err="1">
                  <a:solidFill>
                    <a:schemeClr val="bg1"/>
                  </a:solidFill>
                </a:rPr>
                <a:t>veniam</a:t>
              </a:r>
              <a:endParaRPr lang="en-US" altLang="zh-CN" sz="1200" dirty="0">
                <a:solidFill>
                  <a:schemeClr val="bg1"/>
                </a:solidFill>
                <a:cs typeface="Arial" pitchFamily="34" charset="0"/>
              </a:endParaRPr>
            </a:p>
          </p:txBody>
        </p:sp>
        <p:sp>
          <p:nvSpPr>
            <p:cNvPr id="57"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chemeClr val="bg1"/>
                  </a:solidFill>
                </a:rPr>
                <a:t>竞争分析</a:t>
              </a:r>
            </a:p>
          </p:txBody>
        </p:sp>
      </p:grpSp>
      <p:sp>
        <p:nvSpPr>
          <p:cNvPr id="58" name="TextBox 1"/>
          <p:cNvSpPr txBox="1"/>
          <p:nvPr/>
        </p:nvSpPr>
        <p:spPr>
          <a:xfrm>
            <a:off x="723900" y="609600"/>
            <a:ext cx="2793522"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2.5</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竞争分析</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COMPETITOR</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ANALYSIS</a:t>
            </a:r>
            <a:endParaRPr lang="en-US" altLang="zh-CN" sz="12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p:txBody>
      </p:sp>
    </p:spTree>
    <p:extLst>
      <p:ext uri="{BB962C8B-B14F-4D97-AF65-F5344CB8AC3E}">
        <p14:creationId xmlns:p14="http://schemas.microsoft.com/office/powerpoint/2010/main" val="4236085965"/>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anim calcmode="lin" valueType="num">
                                      <p:cBhvr>
                                        <p:cTn id="12" dur="500" fill="hold"/>
                                        <p:tgtEl>
                                          <p:spTgt spid="20"/>
                                        </p:tgtEl>
                                        <p:attrNameLst>
                                          <p:attrName>ppt_x</p:attrName>
                                        </p:attrNameLst>
                                      </p:cBhvr>
                                      <p:tavLst>
                                        <p:tav tm="0">
                                          <p:val>
                                            <p:strVal val="#ppt_x"/>
                                          </p:val>
                                        </p:tav>
                                        <p:tav tm="100000">
                                          <p:val>
                                            <p:strVal val="#ppt_x"/>
                                          </p:val>
                                        </p:tav>
                                      </p:tavLst>
                                    </p:anim>
                                    <p:anim calcmode="lin" valueType="num">
                                      <p:cBhvr>
                                        <p:cTn id="13" dur="5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250"/>
                                        <p:tgtEl>
                                          <p:spTgt spid="23"/>
                                        </p:tgtEl>
                                      </p:cBhvr>
                                    </p:animEffect>
                                  </p:childTnLst>
                                </p:cTn>
                              </p:par>
                            </p:childTnLst>
                          </p:cTn>
                        </p:par>
                        <p:par>
                          <p:cTn id="18" fill="hold">
                            <p:stCondLst>
                              <p:cond delay="125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250"/>
                            </p:stCondLst>
                            <p:childTnLst>
                              <p:par>
                                <p:cTn id="25" presetID="10" presetClass="entr" presetSubtype="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250"/>
                                        <p:tgtEl>
                                          <p:spTgt spid="35"/>
                                        </p:tgtEl>
                                      </p:cBhvr>
                                    </p:animEffect>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250"/>
                                        <p:tgtEl>
                                          <p:spTgt spid="27"/>
                                        </p:tgtEl>
                                      </p:cBhvr>
                                    </p:animEffect>
                                  </p:childTnLst>
                                </p:cTn>
                              </p:par>
                            </p:childTnLst>
                          </p:cTn>
                        </p:par>
                        <p:par>
                          <p:cTn id="38" fill="hold">
                            <p:stCondLst>
                              <p:cond delay="3250"/>
                            </p:stCondLst>
                            <p:childTnLst>
                              <p:par>
                                <p:cTn id="39" presetID="42"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4250"/>
                            </p:stCondLst>
                            <p:childTnLst>
                              <p:par>
                                <p:cTn id="45" presetID="10"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250"/>
                                        <p:tgtEl>
                                          <p:spTgt spid="39"/>
                                        </p:tgtEl>
                                      </p:cBhvr>
                                    </p:animEffect>
                                  </p:childTnLst>
                                </p:cTn>
                              </p:par>
                            </p:childTnLst>
                          </p:cTn>
                        </p:par>
                        <p:par>
                          <p:cTn id="48" fill="hold">
                            <p:stCondLst>
                              <p:cond delay="4500"/>
                            </p:stCondLst>
                            <p:childTnLst>
                              <p:par>
                                <p:cTn id="49" presetID="47"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anim calcmode="lin" valueType="num">
                                      <p:cBhvr>
                                        <p:cTn id="52" dur="500" fill="hold"/>
                                        <p:tgtEl>
                                          <p:spTgt spid="11"/>
                                        </p:tgtEl>
                                        <p:attrNameLst>
                                          <p:attrName>ppt_x</p:attrName>
                                        </p:attrNameLst>
                                      </p:cBhvr>
                                      <p:tavLst>
                                        <p:tav tm="0">
                                          <p:val>
                                            <p:strVal val="#ppt_x"/>
                                          </p:val>
                                        </p:tav>
                                        <p:tav tm="100000">
                                          <p:val>
                                            <p:strVal val="#ppt_x"/>
                                          </p:val>
                                        </p:tav>
                                      </p:tavLst>
                                    </p:anim>
                                    <p:anim calcmode="lin" valueType="num">
                                      <p:cBhvr>
                                        <p:cTn id="53" dur="500" fill="hold"/>
                                        <p:tgtEl>
                                          <p:spTgt spid="11"/>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10"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250"/>
                                        <p:tgtEl>
                                          <p:spTgt spid="31"/>
                                        </p:tgtEl>
                                      </p:cBhvr>
                                    </p:animEffect>
                                  </p:childTnLst>
                                </p:cTn>
                              </p:par>
                            </p:childTnLst>
                          </p:cTn>
                        </p:par>
                        <p:par>
                          <p:cTn id="58" fill="hold">
                            <p:stCondLst>
                              <p:cond delay="5250"/>
                            </p:stCondLst>
                            <p:childTnLst>
                              <p:par>
                                <p:cTn id="59" presetID="2" presetClass="entr" presetSubtype="4" decel="100000"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 presetClass="entr" presetSubtype="4" decel="100000" fill="hold"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ppt_x"/>
                                          </p:val>
                                        </p:tav>
                                        <p:tav tm="100000">
                                          <p:val>
                                            <p:strVal val="#ppt_x"/>
                                          </p:val>
                                        </p:tav>
                                      </p:tavLst>
                                    </p:anim>
                                    <p:anim calcmode="lin" valueType="num">
                                      <p:cBhvr additive="base">
                                        <p:cTn id="67" dur="500" fill="hold"/>
                                        <p:tgtEl>
                                          <p:spTgt spid="46"/>
                                        </p:tgtEl>
                                        <p:attrNameLst>
                                          <p:attrName>ppt_y</p:attrName>
                                        </p:attrNameLst>
                                      </p:cBhvr>
                                      <p:tavLst>
                                        <p:tav tm="0">
                                          <p:val>
                                            <p:strVal val="1+#ppt_h/2"/>
                                          </p:val>
                                        </p:tav>
                                        <p:tav tm="100000">
                                          <p:val>
                                            <p:strVal val="#ppt_y"/>
                                          </p:val>
                                        </p:tav>
                                      </p:tavLst>
                                    </p:anim>
                                  </p:childTnLst>
                                </p:cTn>
                              </p:par>
                            </p:childTnLst>
                          </p:cTn>
                        </p:par>
                        <p:par>
                          <p:cTn id="68" fill="hold">
                            <p:stCondLst>
                              <p:cond delay="6250"/>
                            </p:stCondLst>
                            <p:childTnLst>
                              <p:par>
                                <p:cTn id="69" presetID="2" presetClass="entr" presetSubtype="4" decel="100000" fill="hold" nodeType="after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additive="base">
                                        <p:cTn id="71" dur="500" fill="hold"/>
                                        <p:tgtEl>
                                          <p:spTgt spid="49"/>
                                        </p:tgtEl>
                                        <p:attrNameLst>
                                          <p:attrName>ppt_x</p:attrName>
                                        </p:attrNameLst>
                                      </p:cBhvr>
                                      <p:tavLst>
                                        <p:tav tm="0">
                                          <p:val>
                                            <p:strVal val="#ppt_x"/>
                                          </p:val>
                                        </p:tav>
                                        <p:tav tm="100000">
                                          <p:val>
                                            <p:strVal val="#ppt_x"/>
                                          </p:val>
                                        </p:tav>
                                      </p:tavLst>
                                    </p:anim>
                                    <p:anim calcmode="lin" valueType="num">
                                      <p:cBhvr additive="base">
                                        <p:cTn id="72" dur="500" fill="hold"/>
                                        <p:tgtEl>
                                          <p:spTgt spid="49"/>
                                        </p:tgtEl>
                                        <p:attrNameLst>
                                          <p:attrName>ppt_y</p:attrName>
                                        </p:attrNameLst>
                                      </p:cBhvr>
                                      <p:tavLst>
                                        <p:tav tm="0">
                                          <p:val>
                                            <p:strVal val="1+#ppt_h/2"/>
                                          </p:val>
                                        </p:tav>
                                        <p:tav tm="100000">
                                          <p:val>
                                            <p:strVal val="#ppt_y"/>
                                          </p:val>
                                        </p:tav>
                                      </p:tavLst>
                                    </p:anim>
                                  </p:childTnLst>
                                </p:cTn>
                              </p:par>
                            </p:childTnLst>
                          </p:cTn>
                        </p:par>
                        <p:par>
                          <p:cTn id="73" fill="hold">
                            <p:stCondLst>
                              <p:cond delay="6750"/>
                            </p:stCondLst>
                            <p:childTnLst>
                              <p:par>
                                <p:cTn id="74" presetID="2" presetClass="entr" presetSubtype="4" decel="100000" fill="hold" nodeType="afterEffect">
                                  <p:stCondLst>
                                    <p:cond delay="0"/>
                                  </p:stCondLst>
                                  <p:childTnLst>
                                    <p:set>
                                      <p:cBhvr>
                                        <p:cTn id="75" dur="1" fill="hold">
                                          <p:stCondLst>
                                            <p:cond delay="0"/>
                                          </p:stCondLst>
                                        </p:cTn>
                                        <p:tgtEl>
                                          <p:spTgt spid="52"/>
                                        </p:tgtEl>
                                        <p:attrNameLst>
                                          <p:attrName>style.visibility</p:attrName>
                                        </p:attrNameLst>
                                      </p:cBhvr>
                                      <p:to>
                                        <p:strVal val="visible"/>
                                      </p:to>
                                    </p:set>
                                    <p:anim calcmode="lin" valueType="num">
                                      <p:cBhvr additive="base">
                                        <p:cTn id="76" dur="500" fill="hold"/>
                                        <p:tgtEl>
                                          <p:spTgt spid="52"/>
                                        </p:tgtEl>
                                        <p:attrNameLst>
                                          <p:attrName>ppt_x</p:attrName>
                                        </p:attrNameLst>
                                      </p:cBhvr>
                                      <p:tavLst>
                                        <p:tav tm="0">
                                          <p:val>
                                            <p:strVal val="#ppt_x"/>
                                          </p:val>
                                        </p:tav>
                                        <p:tav tm="100000">
                                          <p:val>
                                            <p:strVal val="#ppt_x"/>
                                          </p:val>
                                        </p:tav>
                                      </p:tavLst>
                                    </p:anim>
                                    <p:anim calcmode="lin" valueType="num">
                                      <p:cBhvr additive="base">
                                        <p:cTn id="77" dur="500" fill="hold"/>
                                        <p:tgtEl>
                                          <p:spTgt spid="52"/>
                                        </p:tgtEl>
                                        <p:attrNameLst>
                                          <p:attrName>ppt_y</p:attrName>
                                        </p:attrNameLst>
                                      </p:cBhvr>
                                      <p:tavLst>
                                        <p:tav tm="0">
                                          <p:val>
                                            <p:strVal val="1+#ppt_h/2"/>
                                          </p:val>
                                        </p:tav>
                                        <p:tav tm="100000">
                                          <p:val>
                                            <p:strVal val="#ppt_y"/>
                                          </p:val>
                                        </p:tav>
                                      </p:tavLst>
                                    </p:anim>
                                  </p:childTnLst>
                                </p:cTn>
                              </p:par>
                            </p:childTnLst>
                          </p:cTn>
                        </p:par>
                        <p:par>
                          <p:cTn id="78" fill="hold">
                            <p:stCondLst>
                              <p:cond delay="7250"/>
                            </p:stCondLst>
                            <p:childTnLst>
                              <p:par>
                                <p:cTn id="79" presetID="2" presetClass="entr" presetSubtype="4" decel="100000" fill="hold" nodeType="after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additive="base">
                                        <p:cTn id="81" dur="500" fill="hold"/>
                                        <p:tgtEl>
                                          <p:spTgt spid="55"/>
                                        </p:tgtEl>
                                        <p:attrNameLst>
                                          <p:attrName>ppt_x</p:attrName>
                                        </p:attrNameLst>
                                      </p:cBhvr>
                                      <p:tavLst>
                                        <p:tav tm="0">
                                          <p:val>
                                            <p:strVal val="#ppt_x"/>
                                          </p:val>
                                        </p:tav>
                                        <p:tav tm="100000">
                                          <p:val>
                                            <p:strVal val="#ppt_x"/>
                                          </p:val>
                                        </p:tav>
                                      </p:tavLst>
                                    </p:anim>
                                    <p:anim calcmode="lin" valueType="num">
                                      <p:cBhvr additive="base">
                                        <p:cTn id="82"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4052" y="1736231"/>
            <a:ext cx="6839295" cy="3385539"/>
            <a:chOff x="1924052" y="1736231"/>
            <a:chExt cx="6839295" cy="3385539"/>
          </a:xfrm>
        </p:grpSpPr>
        <p:grpSp>
          <p:nvGrpSpPr>
            <p:cNvPr id="8" name="组合 7"/>
            <p:cNvGrpSpPr/>
            <p:nvPr/>
          </p:nvGrpSpPr>
          <p:grpSpPr>
            <a:xfrm>
              <a:off x="1924052" y="1736231"/>
              <a:ext cx="6839295" cy="3385539"/>
              <a:chOff x="2514602" y="1061862"/>
              <a:chExt cx="6839295" cy="3385539"/>
            </a:xfrm>
          </p:grpSpPr>
          <p:grpSp>
            <p:nvGrpSpPr>
              <p:cNvPr id="4" name="组合 3"/>
              <p:cNvGrpSpPr/>
              <p:nvPr/>
            </p:nvGrpSpPr>
            <p:grpSpPr>
              <a:xfrm flipH="1">
                <a:off x="2514602" y="1061862"/>
                <a:ext cx="3241895" cy="2746895"/>
                <a:chOff x="6666506" y="1011600"/>
                <a:chExt cx="2603643" cy="1583500"/>
              </a:xfrm>
            </p:grpSpPr>
            <p:sp>
              <p:nvSpPr>
                <p:cNvPr id="5" name="TextBox 12"/>
                <p:cNvSpPr txBox="1"/>
                <p:nvPr/>
              </p:nvSpPr>
              <p:spPr>
                <a:xfrm>
                  <a:off x="6666506" y="1916460"/>
                  <a:ext cx="2603643" cy="678640"/>
                </a:xfrm>
                <a:prstGeom prst="rect">
                  <a:avLst/>
                </a:prstGeom>
                <a:noFill/>
              </p:spPr>
              <p:txBody>
                <a:bodyPr wrap="none" lIns="68571" tIns="34285" rIns="68571" bIns="34285" rtlCol="0">
                  <a:spAutoFit/>
                </a:bodyPr>
                <a:lstStyle/>
                <a:p>
                  <a:r>
                    <a:rPr lang="zh-CN" altLang="en-US" sz="7200" dirty="0" smtClean="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rPr>
                    <a:t>整体规划</a:t>
                  </a:r>
                </a:p>
              </p:txBody>
            </p:sp>
            <p:sp>
              <p:nvSpPr>
                <p:cNvPr id="6" name="TextBox 14"/>
                <p:cNvSpPr txBox="1"/>
                <p:nvPr/>
              </p:nvSpPr>
              <p:spPr>
                <a:xfrm>
                  <a:off x="8205204" y="1011600"/>
                  <a:ext cx="1064945" cy="904860"/>
                </a:xfrm>
                <a:prstGeom prst="rect">
                  <a:avLst/>
                </a:prstGeom>
                <a:noFill/>
              </p:spPr>
              <p:txBody>
                <a:bodyPr wrap="none" rtlCol="0">
                  <a:spAutoFit/>
                </a:bodyPr>
                <a:lstStyle/>
                <a:p>
                  <a:r>
                    <a:rPr lang="en-US" altLang="zh-CN" sz="9600" b="1" dirty="0" smtClean="0">
                      <a:solidFill>
                        <a:schemeClr val="bg1"/>
                      </a:solidFill>
                      <a:latin typeface="Agency FB" panose="020B0503020202020204" pitchFamily="34" charset="0"/>
                      <a:ea typeface="微软雅黑" pitchFamily="34" charset="-122"/>
                    </a:rPr>
                    <a:t>03</a:t>
                  </a:r>
                  <a:endParaRPr lang="zh-CN" altLang="en-US" sz="9600" b="1" dirty="0">
                    <a:solidFill>
                      <a:schemeClr val="bg1"/>
                    </a:solidFill>
                    <a:latin typeface="Agency FB" panose="020B0503020202020204" pitchFamily="34" charset="0"/>
                    <a:ea typeface="微软雅黑" pitchFamily="34" charset="-122"/>
                  </a:endParaRPr>
                </a:p>
              </p:txBody>
            </p:sp>
          </p:grpSp>
          <p:sp>
            <p:nvSpPr>
              <p:cNvPr id="7" name="文本占位符 2"/>
              <p:cNvSpPr txBox="1">
                <a:spLocks/>
              </p:cNvSpPr>
              <p:nvPr/>
            </p:nvSpPr>
            <p:spPr>
              <a:xfrm>
                <a:off x="2514602" y="3954958"/>
                <a:ext cx="6839295" cy="492443"/>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30000"/>
                  </a:lnSpc>
                  <a:buNone/>
                </a:pPr>
                <a:r>
                  <a:rPr lang="en-US" sz="1000" b="0" dirty="0">
                    <a:effectLst/>
                    <a:latin typeface="+mj-ea"/>
                    <a:ea typeface="+mj-ea"/>
                    <a:sym typeface="+mn-lt"/>
                  </a:rPr>
                  <a:t>Lorem ipsum dolor sit </a:t>
                </a:r>
                <a:r>
                  <a:rPr lang="en-US" sz="1000" b="0" dirty="0" err="1">
                    <a:effectLst/>
                    <a:latin typeface="+mj-ea"/>
                    <a:ea typeface="+mj-ea"/>
                    <a:sym typeface="+mn-lt"/>
                  </a:rPr>
                  <a:t>er</a:t>
                </a:r>
                <a:r>
                  <a:rPr lang="en-US" sz="1000" b="0" dirty="0">
                    <a:effectLst/>
                    <a:latin typeface="+mj-ea"/>
                    <a:ea typeface="+mj-ea"/>
                    <a:sym typeface="+mn-lt"/>
                  </a:rPr>
                  <a:t> </a:t>
                </a:r>
                <a:r>
                  <a:rPr lang="en-US" sz="1000" b="0" dirty="0" err="1">
                    <a:effectLst/>
                    <a:latin typeface="+mj-ea"/>
                    <a:ea typeface="+mj-ea"/>
                    <a:sym typeface="+mn-lt"/>
                  </a:rPr>
                  <a:t>elit</a:t>
                </a:r>
                <a:r>
                  <a:rPr lang="en-US" sz="1000" b="0" dirty="0">
                    <a:effectLst/>
                    <a:latin typeface="+mj-ea"/>
                    <a:ea typeface="+mj-ea"/>
                    <a:sym typeface="+mn-lt"/>
                  </a:rPr>
                  <a:t> </a:t>
                </a:r>
                <a:r>
                  <a:rPr lang="en-US" sz="1000" b="0" dirty="0" err="1">
                    <a:effectLst/>
                    <a:latin typeface="+mj-ea"/>
                    <a:ea typeface="+mj-ea"/>
                    <a:sym typeface="+mn-lt"/>
                  </a:rPr>
                  <a:t>lamet</a:t>
                </a:r>
                <a:r>
                  <a:rPr lang="en-US" sz="1000" b="0" dirty="0">
                    <a:effectLst/>
                    <a:latin typeface="+mj-ea"/>
                    <a:ea typeface="+mj-ea"/>
                    <a:sym typeface="+mn-lt"/>
                  </a:rPr>
                  <a:t>, </a:t>
                </a:r>
                <a:r>
                  <a:rPr lang="en-US" sz="1000" b="0" dirty="0" err="1">
                    <a:effectLst/>
                    <a:latin typeface="+mj-ea"/>
                    <a:ea typeface="+mj-ea"/>
                    <a:sym typeface="+mn-lt"/>
                  </a:rPr>
                  <a:t>consectetaur</a:t>
                </a:r>
                <a:r>
                  <a:rPr lang="en-US" sz="1000" b="0" dirty="0">
                    <a:effectLst/>
                    <a:latin typeface="+mj-ea"/>
                    <a:ea typeface="+mj-ea"/>
                    <a:sym typeface="+mn-lt"/>
                  </a:rPr>
                  <a:t> </a:t>
                </a:r>
                <a:r>
                  <a:rPr lang="en-US" sz="1000" b="0" dirty="0" err="1">
                    <a:effectLst/>
                    <a:latin typeface="+mj-ea"/>
                    <a:ea typeface="+mj-ea"/>
                    <a:sym typeface="+mn-lt"/>
                  </a:rPr>
                  <a:t>cillium</a:t>
                </a:r>
                <a:r>
                  <a:rPr lang="en-US" sz="1000" b="0" dirty="0">
                    <a:effectLst/>
                    <a:latin typeface="+mj-ea"/>
                    <a:ea typeface="+mj-ea"/>
                    <a:sym typeface="+mn-lt"/>
                  </a:rPr>
                  <a:t> </a:t>
                </a:r>
                <a:r>
                  <a:rPr lang="en-US" sz="1000" b="0" dirty="0" err="1">
                    <a:effectLst/>
                    <a:latin typeface="+mj-ea"/>
                    <a:ea typeface="+mj-ea"/>
                    <a:sym typeface="+mn-lt"/>
                  </a:rPr>
                  <a:t>adipisicing</a:t>
                </a:r>
                <a:r>
                  <a:rPr lang="en-US" sz="1000" b="0" dirty="0">
                    <a:effectLst/>
                    <a:latin typeface="+mj-ea"/>
                    <a:ea typeface="+mj-ea"/>
                    <a:sym typeface="+mn-lt"/>
                  </a:rPr>
                  <a:t> pecu, </a:t>
                </a:r>
                <a:r>
                  <a:rPr lang="en-US" sz="1000" b="0" dirty="0" err="1">
                    <a:effectLst/>
                    <a:latin typeface="+mj-ea"/>
                    <a:ea typeface="+mj-ea"/>
                    <a:sym typeface="+mn-lt"/>
                  </a:rPr>
                  <a:t>sed</a:t>
                </a:r>
                <a:r>
                  <a:rPr lang="en-US" sz="1000" b="0" dirty="0">
                    <a:effectLst/>
                    <a:latin typeface="+mj-ea"/>
                    <a:ea typeface="+mj-ea"/>
                    <a:sym typeface="+mn-lt"/>
                  </a:rPr>
                  <a:t> do </a:t>
                </a:r>
                <a:r>
                  <a:rPr lang="en-US" sz="1000" b="0" dirty="0" err="1">
                    <a:effectLst/>
                    <a:latin typeface="+mj-ea"/>
                    <a:ea typeface="+mj-ea"/>
                    <a:sym typeface="+mn-lt"/>
                  </a:rPr>
                  <a:t>eiusmod</a:t>
                </a:r>
                <a:r>
                  <a:rPr lang="en-US" sz="1000" b="0" dirty="0">
                    <a:effectLst/>
                    <a:latin typeface="+mj-ea"/>
                    <a:ea typeface="+mj-ea"/>
                    <a:sym typeface="+mn-lt"/>
                  </a:rPr>
                  <a:t> </a:t>
                </a:r>
                <a:r>
                  <a:rPr lang="en-US" sz="1000" b="0" dirty="0" err="1">
                    <a:effectLst/>
                    <a:latin typeface="+mj-ea"/>
                    <a:ea typeface="+mj-ea"/>
                    <a:sym typeface="+mn-lt"/>
                  </a:rPr>
                  <a:t>tempor</a:t>
                </a:r>
                <a:r>
                  <a:rPr lang="en-US" sz="1000" b="0" dirty="0">
                    <a:effectLst/>
                    <a:latin typeface="+mj-ea"/>
                    <a:ea typeface="+mj-ea"/>
                    <a:sym typeface="+mn-lt"/>
                  </a:rPr>
                  <a:t> </a:t>
                </a:r>
                <a:r>
                  <a:rPr lang="en-US" sz="1000" b="0" dirty="0" err="1">
                    <a:effectLst/>
                    <a:latin typeface="+mj-ea"/>
                    <a:ea typeface="+mj-ea"/>
                    <a:sym typeface="+mn-lt"/>
                  </a:rPr>
                  <a:t>incididunt</a:t>
                </a:r>
                <a:r>
                  <a:rPr lang="en-US" sz="1000" b="0" dirty="0">
                    <a:effectLst/>
                    <a:latin typeface="+mj-ea"/>
                    <a:ea typeface="+mj-ea"/>
                    <a:sym typeface="+mn-lt"/>
                  </a:rPr>
                  <a:t> </a:t>
                </a:r>
                <a:r>
                  <a:rPr lang="en-US" sz="1000" b="0" dirty="0" err="1">
                    <a:effectLst/>
                    <a:latin typeface="+mj-ea"/>
                    <a:ea typeface="+mj-ea"/>
                    <a:sym typeface="+mn-lt"/>
                  </a:rPr>
                  <a:t>ut</a:t>
                </a:r>
                <a:r>
                  <a:rPr lang="en-US" sz="1000" b="0" dirty="0">
                    <a:effectLst/>
                    <a:latin typeface="+mj-ea"/>
                    <a:ea typeface="+mj-ea"/>
                    <a:sym typeface="+mn-lt"/>
                  </a:rPr>
                  <a:t> </a:t>
                </a:r>
                <a:r>
                  <a:rPr lang="en-US" sz="1000" b="0" dirty="0" err="1">
                    <a:effectLst/>
                    <a:latin typeface="+mj-ea"/>
                    <a:ea typeface="+mj-ea"/>
                    <a:sym typeface="+mn-lt"/>
                  </a:rPr>
                  <a:t>labore</a:t>
                </a:r>
                <a:r>
                  <a:rPr lang="en-US" sz="1000" b="0" dirty="0">
                    <a:effectLst/>
                    <a:latin typeface="+mj-ea"/>
                    <a:ea typeface="+mj-ea"/>
                    <a:sym typeface="+mn-lt"/>
                  </a:rPr>
                  <a:t> et </a:t>
                </a:r>
                <a:r>
                  <a:rPr lang="en-US" sz="1000" b="0" dirty="0" err="1" smtClean="0">
                    <a:effectLst/>
                    <a:latin typeface="+mj-ea"/>
                    <a:ea typeface="+mj-ea"/>
                    <a:sym typeface="+mn-lt"/>
                  </a:rPr>
                  <a:t>dolore</a:t>
                </a:r>
                <a:r>
                  <a:rPr lang="en-US" altLang="zh-CN" sz="1000" noProof="1"/>
                  <a:t>Lorem ipsum dolor sit er elit lamet, consectetaur cillium adipisicing pecu, sed do eiusmod tempor </a:t>
                </a:r>
                <a:r>
                  <a:rPr lang="en-US" altLang="zh-CN" sz="1000" noProof="1" smtClean="0"/>
                  <a:t>i</a:t>
                </a:r>
                <a:endParaRPr lang="en-US" sz="1000" b="0" dirty="0">
                  <a:effectLst/>
                  <a:latin typeface="+mj-ea"/>
                  <a:ea typeface="+mj-ea"/>
                  <a:sym typeface="+mn-lt"/>
                </a:endParaRPr>
              </a:p>
            </p:txBody>
          </p:sp>
        </p:grpSp>
        <p:sp>
          <p:nvSpPr>
            <p:cNvPr id="9" name="Textfeld 78"/>
            <p:cNvSpPr txBox="1"/>
            <p:nvPr/>
          </p:nvSpPr>
          <p:spPr>
            <a:xfrm>
              <a:off x="6329943" y="3305890"/>
              <a:ext cx="1690621" cy="1708160"/>
            </a:xfrm>
            <a:prstGeom prst="rect">
              <a:avLst/>
            </a:prstGeom>
            <a:noFill/>
          </p:spPr>
          <p:txBody>
            <a:bodyPr wrap="square" rtlCol="0">
              <a:spAutoFit/>
            </a:bodyPr>
            <a:lstStyle/>
            <a:p>
              <a:pPr defTabSz="228600">
                <a:lnSpc>
                  <a:spcPct val="150000"/>
                </a:lnSpc>
              </a:pPr>
              <a:r>
                <a:rPr lang="en-US" altLang="zh-CN" sz="1400" dirty="0">
                  <a:solidFill>
                    <a:schemeClr val="bg1"/>
                  </a:solidFill>
                  <a:cs typeface="+mn-ea"/>
                  <a:sym typeface="+mn-lt"/>
                </a:rPr>
                <a:t>3.1 </a:t>
              </a:r>
              <a:r>
                <a:rPr lang="zh-CN" altLang="en-US" sz="1400" dirty="0">
                  <a:solidFill>
                    <a:schemeClr val="bg1"/>
                  </a:solidFill>
                  <a:cs typeface="+mn-ea"/>
                  <a:sym typeface="+mn-lt"/>
                </a:rPr>
                <a:t>现状发展</a:t>
              </a:r>
            </a:p>
            <a:p>
              <a:pPr defTabSz="228600">
                <a:lnSpc>
                  <a:spcPct val="150000"/>
                </a:lnSpc>
              </a:pPr>
              <a:r>
                <a:rPr lang="en-US" altLang="zh-CN" sz="1400" dirty="0">
                  <a:solidFill>
                    <a:schemeClr val="bg1"/>
                  </a:solidFill>
                  <a:cs typeface="+mn-ea"/>
                  <a:sym typeface="+mn-lt"/>
                </a:rPr>
                <a:t>3.2 </a:t>
              </a:r>
              <a:r>
                <a:rPr lang="zh-CN" altLang="en-US" sz="1400" dirty="0">
                  <a:solidFill>
                    <a:schemeClr val="bg1"/>
                  </a:solidFill>
                  <a:cs typeface="+mn-ea"/>
                  <a:sym typeface="+mn-lt"/>
                </a:rPr>
                <a:t>未来发展</a:t>
              </a:r>
            </a:p>
            <a:p>
              <a:pPr defTabSz="228600">
                <a:lnSpc>
                  <a:spcPct val="150000"/>
                </a:lnSpc>
              </a:pPr>
              <a:endParaRPr lang="zh-CN" altLang="en-US" sz="1400" dirty="0">
                <a:solidFill>
                  <a:schemeClr val="bg1"/>
                </a:solidFill>
                <a:cs typeface="+mn-ea"/>
                <a:sym typeface="+mn-lt"/>
              </a:endParaRPr>
            </a:p>
            <a:p>
              <a:pPr defTabSz="228600">
                <a:lnSpc>
                  <a:spcPct val="150000"/>
                </a:lnSpc>
              </a:pPr>
              <a:endParaRPr lang="en-US" altLang="zh-CN" sz="1400" dirty="0" smtClean="0">
                <a:solidFill>
                  <a:schemeClr val="bg1"/>
                </a:solidFill>
                <a:cs typeface="+mn-ea"/>
                <a:sym typeface="+mn-lt"/>
              </a:endParaRPr>
            </a:p>
            <a:p>
              <a:pPr defTabSz="228600">
                <a:lnSpc>
                  <a:spcPct val="150000"/>
                </a:lnSpc>
              </a:pPr>
              <a:endParaRPr lang="zh-CN" altLang="en-US" sz="1400" dirty="0">
                <a:solidFill>
                  <a:schemeClr val="bg1"/>
                </a:solidFill>
                <a:cs typeface="+mn-ea"/>
                <a:sym typeface="+mn-lt"/>
              </a:endParaRPr>
            </a:p>
          </p:txBody>
        </p:sp>
      </p:grpSp>
    </p:spTree>
    <p:extLst>
      <p:ext uri="{BB962C8B-B14F-4D97-AF65-F5344CB8AC3E}">
        <p14:creationId xmlns:p14="http://schemas.microsoft.com/office/powerpoint/2010/main" val="2147022723"/>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953108" y="-16758"/>
            <a:ext cx="8357727" cy="6891517"/>
            <a:chOff x="3935413" y="0"/>
            <a:chExt cx="8357727" cy="6891517"/>
          </a:xfrm>
        </p:grpSpPr>
        <p:sp>
          <p:nvSpPr>
            <p:cNvPr id="3" name="矩形 9"/>
            <p:cNvSpPr>
              <a:spLocks noChangeArrowheads="1"/>
            </p:cNvSpPr>
            <p:nvPr/>
          </p:nvSpPr>
          <p:spPr bwMode="auto">
            <a:xfrm>
              <a:off x="6726238" y="2309813"/>
              <a:ext cx="2668587" cy="4560887"/>
            </a:xfrm>
            <a:prstGeom prst="rect">
              <a:avLst/>
            </a:prstGeom>
            <a:blipFill dpi="0" rotWithShape="1">
              <a:blip r:embed="rId3"/>
              <a:srcRect/>
              <a:stretch>
                <a:fillRect l="-21000" r="-18000"/>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4" name="矩形 10"/>
            <p:cNvSpPr>
              <a:spLocks noChangeArrowheads="1"/>
            </p:cNvSpPr>
            <p:nvPr/>
          </p:nvSpPr>
          <p:spPr bwMode="auto">
            <a:xfrm>
              <a:off x="9523413" y="0"/>
              <a:ext cx="2668587" cy="4562475"/>
            </a:xfrm>
            <a:prstGeom prst="rect">
              <a:avLst/>
            </a:prstGeom>
            <a:blipFill dpi="0" rotWithShape="1">
              <a:blip r:embed="rId3"/>
              <a:srcRect/>
              <a:stretch>
                <a:fillRect l="-21000" r="-18000"/>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 name="组合 4"/>
            <p:cNvGrpSpPr/>
            <p:nvPr/>
          </p:nvGrpSpPr>
          <p:grpSpPr>
            <a:xfrm>
              <a:off x="3935413" y="4673600"/>
              <a:ext cx="2769727" cy="2217917"/>
              <a:chOff x="3935413" y="4673600"/>
              <a:chExt cx="2769727" cy="2217917"/>
            </a:xfrm>
            <a:solidFill>
              <a:schemeClr val="bg1">
                <a:lumMod val="95000"/>
              </a:schemeClr>
            </a:solidFill>
          </p:grpSpPr>
          <p:sp>
            <p:nvSpPr>
              <p:cNvPr id="6" name="矩形 8"/>
              <p:cNvSpPr>
                <a:spLocks noChangeArrowheads="1"/>
              </p:cNvSpPr>
              <p:nvPr/>
            </p:nvSpPr>
            <p:spPr bwMode="auto">
              <a:xfrm>
                <a:off x="3935413" y="4673600"/>
                <a:ext cx="2668587" cy="2185988"/>
              </a:xfrm>
              <a:prstGeom prst="rect">
                <a:avLst/>
              </a:prstGeom>
              <a:solidFill>
                <a:srgbClr val="3A3A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grpSp>
            <p:nvGrpSpPr>
              <p:cNvPr id="7" name="组合 19"/>
              <p:cNvGrpSpPr>
                <a:grpSpLocks/>
              </p:cNvGrpSpPr>
              <p:nvPr/>
            </p:nvGrpSpPr>
            <p:grpSpPr bwMode="auto">
              <a:xfrm>
                <a:off x="5027613" y="4892675"/>
                <a:ext cx="485775" cy="465138"/>
                <a:chOff x="0" y="0"/>
                <a:chExt cx="2438400" cy="2332038"/>
              </a:xfrm>
              <a:grpFill/>
            </p:grpSpPr>
            <p:sp>
              <p:nvSpPr>
                <p:cNvPr id="9"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10" name="任意多边形 21"/>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sp>
            <p:nvSpPr>
              <p:cNvPr id="8" name="文本框 27"/>
              <p:cNvSpPr>
                <a:spLocks noChangeArrowheads="1"/>
              </p:cNvSpPr>
              <p:nvPr/>
            </p:nvSpPr>
            <p:spPr bwMode="auto">
              <a:xfrm>
                <a:off x="4159250" y="5691188"/>
                <a:ext cx="2545890" cy="12003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dirty="0">
                    <a:solidFill>
                      <a:schemeClr val="bg1"/>
                    </a:solidFill>
                    <a:latin typeface="+mn-lt"/>
                    <a:ea typeface="+mn-ea"/>
                    <a:cs typeface="+mn-ea"/>
                    <a:sym typeface="+mn-lt"/>
                  </a:rPr>
                  <a:t>目前发展状况</a:t>
                </a:r>
              </a:p>
              <a:p>
                <a:pPr eaLnBrk="1" hangingPunct="1"/>
                <a:r>
                  <a:rPr lang="en-US" altLang="zh-CN" sz="1200" dirty="0" smtClean="0">
                    <a:solidFill>
                      <a:schemeClr val="bg1"/>
                    </a:solidFill>
                    <a:latin typeface="+mn-lt"/>
                    <a:ea typeface="+mn-ea"/>
                    <a:cs typeface="+mn-ea"/>
                    <a:sym typeface="+mn-lt"/>
                  </a:rPr>
                  <a:t>Click </a:t>
                </a:r>
                <a:r>
                  <a:rPr lang="en-US" altLang="zh-CN" sz="1200" dirty="0">
                    <a:solidFill>
                      <a:schemeClr val="bg1"/>
                    </a:solidFill>
                    <a:latin typeface="+mn-lt"/>
                    <a:ea typeface="+mn-ea"/>
                    <a:cs typeface="+mn-ea"/>
                    <a:sym typeface="+mn-lt"/>
                  </a:rPr>
                  <a:t>here to add  you to the Center</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of the  narrative thought</a:t>
                </a:r>
              </a:p>
              <a:p>
                <a:pPr eaLnBrk="1" hangingPunct="1"/>
                <a:endParaRPr lang="zh-CN" altLang="en-US" sz="1200" dirty="0">
                  <a:solidFill>
                    <a:schemeClr val="bg1"/>
                  </a:solidFill>
                  <a:latin typeface="+mn-lt"/>
                  <a:ea typeface="+mn-ea"/>
                  <a:cs typeface="+mn-ea"/>
                  <a:sym typeface="+mn-lt"/>
                </a:endParaRPr>
              </a:p>
              <a:p>
                <a:pPr eaLnBrk="1" hangingPunct="1"/>
                <a:endParaRPr lang="zh-CN" altLang="en-US" sz="2000" dirty="0">
                  <a:solidFill>
                    <a:schemeClr val="bg1"/>
                  </a:solidFill>
                  <a:latin typeface="+mn-lt"/>
                  <a:ea typeface="+mn-ea"/>
                  <a:cs typeface="+mn-ea"/>
                  <a:sym typeface="+mn-lt"/>
                </a:endParaRPr>
              </a:p>
            </p:txBody>
          </p:sp>
        </p:grpSp>
        <p:grpSp>
          <p:nvGrpSpPr>
            <p:cNvPr id="11" name="组合 10"/>
            <p:cNvGrpSpPr/>
            <p:nvPr/>
          </p:nvGrpSpPr>
          <p:grpSpPr>
            <a:xfrm>
              <a:off x="9523413" y="4673600"/>
              <a:ext cx="2769727" cy="2217917"/>
              <a:chOff x="9523413" y="4673600"/>
              <a:chExt cx="2769727" cy="2217917"/>
            </a:xfrm>
          </p:grpSpPr>
          <p:sp>
            <p:nvSpPr>
              <p:cNvPr id="12" name="矩形 11"/>
              <p:cNvSpPr>
                <a:spLocks noChangeArrowheads="1"/>
              </p:cNvSpPr>
              <p:nvPr/>
            </p:nvSpPr>
            <p:spPr bwMode="auto">
              <a:xfrm>
                <a:off x="9523413" y="4673600"/>
                <a:ext cx="2668587" cy="2185988"/>
              </a:xfrm>
              <a:prstGeom prst="rect">
                <a:avLst/>
              </a:prstGeom>
              <a:solidFill>
                <a:srgbClr val="3A3A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grpSp>
            <p:nvGrpSpPr>
              <p:cNvPr id="13" name="组合 12"/>
              <p:cNvGrpSpPr>
                <a:grpSpLocks/>
              </p:cNvGrpSpPr>
              <p:nvPr/>
            </p:nvGrpSpPr>
            <p:grpSpPr bwMode="auto">
              <a:xfrm>
                <a:off x="10555288" y="4840288"/>
                <a:ext cx="604837" cy="458787"/>
                <a:chOff x="0" y="0"/>
                <a:chExt cx="509646" cy="387231"/>
              </a:xfrm>
            </p:grpSpPr>
            <p:sp>
              <p:nvSpPr>
                <p:cNvPr id="15"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16"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sp>
            <p:nvSpPr>
              <p:cNvPr id="14" name="文本框 28"/>
              <p:cNvSpPr>
                <a:spLocks noChangeArrowheads="1"/>
              </p:cNvSpPr>
              <p:nvPr/>
            </p:nvSpPr>
            <p:spPr bwMode="auto">
              <a:xfrm>
                <a:off x="9747250" y="5691188"/>
                <a:ext cx="25458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dirty="0">
                    <a:solidFill>
                      <a:schemeClr val="bg1"/>
                    </a:solidFill>
                    <a:cs typeface="+mn-ea"/>
                    <a:sym typeface="+mn-lt"/>
                  </a:rPr>
                  <a:t>目前发展状况</a:t>
                </a:r>
              </a:p>
              <a:p>
                <a:pPr eaLnBrk="1" hangingPunct="1"/>
                <a:r>
                  <a:rPr lang="en-US" altLang="zh-CN" sz="1200" dirty="0" smtClean="0">
                    <a:solidFill>
                      <a:schemeClr val="bg1"/>
                    </a:solidFill>
                    <a:latin typeface="+mn-lt"/>
                    <a:ea typeface="+mn-ea"/>
                    <a:cs typeface="+mn-ea"/>
                    <a:sym typeface="+mn-lt"/>
                  </a:rPr>
                  <a:t>Click </a:t>
                </a:r>
                <a:r>
                  <a:rPr lang="en-US" altLang="zh-CN" sz="1200" dirty="0">
                    <a:solidFill>
                      <a:schemeClr val="bg1"/>
                    </a:solidFill>
                    <a:latin typeface="+mn-lt"/>
                    <a:ea typeface="+mn-ea"/>
                    <a:cs typeface="+mn-ea"/>
                    <a:sym typeface="+mn-lt"/>
                  </a:rPr>
                  <a:t>here to add  you to the Center</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of the  narrative thought</a:t>
                </a:r>
              </a:p>
              <a:p>
                <a:pPr eaLnBrk="1" hangingPunct="1"/>
                <a:endParaRPr lang="zh-CN" altLang="en-US" sz="1200" dirty="0">
                  <a:solidFill>
                    <a:schemeClr val="bg1"/>
                  </a:solidFill>
                  <a:latin typeface="+mn-lt"/>
                  <a:ea typeface="+mn-ea"/>
                  <a:cs typeface="+mn-ea"/>
                  <a:sym typeface="+mn-lt"/>
                </a:endParaRPr>
              </a:p>
              <a:p>
                <a:pPr eaLnBrk="1" hangingPunct="1"/>
                <a:endParaRPr lang="zh-CN" altLang="en-US" sz="2000" dirty="0">
                  <a:solidFill>
                    <a:schemeClr val="bg1"/>
                  </a:solidFill>
                  <a:latin typeface="+mn-lt"/>
                  <a:ea typeface="+mn-ea"/>
                  <a:cs typeface="+mn-ea"/>
                  <a:sym typeface="+mn-lt"/>
                </a:endParaRPr>
              </a:p>
            </p:txBody>
          </p:sp>
        </p:grpSp>
        <p:grpSp>
          <p:nvGrpSpPr>
            <p:cNvPr id="17" name="组合 16"/>
            <p:cNvGrpSpPr/>
            <p:nvPr/>
          </p:nvGrpSpPr>
          <p:grpSpPr>
            <a:xfrm>
              <a:off x="6726238" y="0"/>
              <a:ext cx="2760202" cy="2248079"/>
              <a:chOff x="6726238" y="0"/>
              <a:chExt cx="2760202" cy="2248079"/>
            </a:xfrm>
          </p:grpSpPr>
          <p:sp>
            <p:nvSpPr>
              <p:cNvPr id="18" name="矩形 7"/>
              <p:cNvSpPr>
                <a:spLocks noChangeArrowheads="1"/>
              </p:cNvSpPr>
              <p:nvPr/>
            </p:nvSpPr>
            <p:spPr bwMode="auto">
              <a:xfrm>
                <a:off x="6726238" y="0"/>
                <a:ext cx="2668587" cy="2187575"/>
              </a:xfrm>
              <a:prstGeom prst="rect">
                <a:avLst/>
              </a:prstGeom>
              <a:solidFill>
                <a:srgbClr val="3A3A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grpSp>
            <p:nvGrpSpPr>
              <p:cNvPr id="19" name="组合 22"/>
              <p:cNvGrpSpPr>
                <a:grpSpLocks/>
              </p:cNvGrpSpPr>
              <p:nvPr/>
            </p:nvGrpSpPr>
            <p:grpSpPr bwMode="auto">
              <a:xfrm>
                <a:off x="7850188" y="123825"/>
                <a:ext cx="427037" cy="546100"/>
                <a:chOff x="0" y="0"/>
                <a:chExt cx="563562" cy="720725"/>
              </a:xfrm>
            </p:grpSpPr>
            <p:sp>
              <p:nvSpPr>
                <p:cNvPr id="21"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22"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23"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sp>
            <p:nvSpPr>
              <p:cNvPr id="20" name="文本框 29"/>
              <p:cNvSpPr>
                <a:spLocks noChangeArrowheads="1"/>
              </p:cNvSpPr>
              <p:nvPr/>
            </p:nvSpPr>
            <p:spPr bwMode="auto">
              <a:xfrm>
                <a:off x="6940550" y="1047750"/>
                <a:ext cx="25458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dirty="0">
                    <a:solidFill>
                      <a:schemeClr val="bg1"/>
                    </a:solidFill>
                    <a:cs typeface="+mn-ea"/>
                    <a:sym typeface="+mn-lt"/>
                  </a:rPr>
                  <a:t>目前发展状况</a:t>
                </a:r>
              </a:p>
              <a:p>
                <a:pPr eaLnBrk="1" hangingPunct="1"/>
                <a:r>
                  <a:rPr lang="en-US" altLang="zh-CN" sz="1200" dirty="0" smtClean="0">
                    <a:solidFill>
                      <a:schemeClr val="bg1"/>
                    </a:solidFill>
                    <a:latin typeface="+mn-lt"/>
                    <a:ea typeface="+mn-ea"/>
                    <a:cs typeface="+mn-ea"/>
                    <a:sym typeface="+mn-lt"/>
                  </a:rPr>
                  <a:t>Click </a:t>
                </a:r>
                <a:r>
                  <a:rPr lang="en-US" altLang="zh-CN" sz="1200" dirty="0">
                    <a:solidFill>
                      <a:schemeClr val="bg1"/>
                    </a:solidFill>
                    <a:latin typeface="+mn-lt"/>
                    <a:ea typeface="+mn-ea"/>
                    <a:cs typeface="+mn-ea"/>
                    <a:sym typeface="+mn-lt"/>
                  </a:rPr>
                  <a:t>here to add  you to the Center</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of the  narrative thought</a:t>
                </a:r>
              </a:p>
              <a:p>
                <a:pPr eaLnBrk="1" hangingPunct="1"/>
                <a:endParaRPr lang="zh-CN" altLang="en-US" sz="1200" dirty="0">
                  <a:solidFill>
                    <a:schemeClr val="bg1"/>
                  </a:solidFill>
                  <a:latin typeface="+mn-lt"/>
                  <a:ea typeface="+mn-ea"/>
                  <a:cs typeface="+mn-ea"/>
                  <a:sym typeface="+mn-lt"/>
                </a:endParaRPr>
              </a:p>
              <a:p>
                <a:pPr eaLnBrk="1" hangingPunct="1"/>
                <a:endParaRPr lang="zh-CN" altLang="en-US" sz="2000" dirty="0">
                  <a:solidFill>
                    <a:schemeClr val="bg1"/>
                  </a:solidFill>
                  <a:latin typeface="+mn-lt"/>
                  <a:ea typeface="+mn-ea"/>
                  <a:cs typeface="+mn-ea"/>
                  <a:sym typeface="+mn-lt"/>
                </a:endParaRPr>
              </a:p>
            </p:txBody>
          </p:sp>
        </p:grpSp>
      </p:grpSp>
      <p:sp>
        <p:nvSpPr>
          <p:cNvPr id="25" name="TextBox 1"/>
          <p:cNvSpPr txBox="1"/>
          <p:nvPr/>
        </p:nvSpPr>
        <p:spPr>
          <a:xfrm>
            <a:off x="723900" y="596900"/>
            <a:ext cx="2736134" cy="1431161"/>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3.1</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现状发展</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DEVELOPMENT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STATUS</a:t>
            </a:r>
          </a:p>
          <a:p>
            <a:pPr>
              <a:lnSpc>
                <a:spcPts val="1000"/>
              </a:lnSpc>
            </a:pPr>
            <a:endParaRPr lang="en-US" altLang="zh-CN"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a:p>
            <a:pPr>
              <a:lnSpc>
                <a:spcPts val="1000"/>
              </a:lnSpc>
            </a:pPr>
            <a:endParaRPr lang="en-US" altLang="zh-CN"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a:p>
            <a:pPr>
              <a:lnSpc>
                <a:spcPts val="1000"/>
              </a:lnSpc>
            </a:pPr>
            <a:endParaRPr lang="en-US" altLang="zh-CN"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a:p>
            <a:pPr>
              <a:lnSpc>
                <a:spcPts val="2400"/>
              </a:lnSpc>
            </a:pPr>
            <a:r>
              <a:rPr lang="en-US" altLang="zh-CN" sz="14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目前发展状况</a:t>
            </a:r>
          </a:p>
        </p:txBody>
      </p:sp>
    </p:spTree>
    <p:extLst>
      <p:ext uri="{BB962C8B-B14F-4D97-AF65-F5344CB8AC3E}">
        <p14:creationId xmlns:p14="http://schemas.microsoft.com/office/powerpoint/2010/main" val="1339782108"/>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002994" y="1864689"/>
            <a:ext cx="2935017" cy="2935013"/>
          </a:xfrm>
          <a:prstGeom prst="ellipse">
            <a:avLst/>
          </a:prstGeom>
          <a:solidFill>
            <a:srgbClr val="3A3A3A"/>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3" name="文本框 2"/>
          <p:cNvSpPr txBox="1"/>
          <p:nvPr/>
        </p:nvSpPr>
        <p:spPr bwMode="auto">
          <a:xfrm flipH="1">
            <a:off x="5447623" y="2253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bg1"/>
                </a:solidFill>
                <a:latin typeface="+mn-lt"/>
                <a:ea typeface="+mn-ea"/>
                <a:cs typeface="+mn-ea"/>
                <a:sym typeface="+mn-lt"/>
              </a:rPr>
              <a:t>为客户提供有效服务，是我们工作的方向和价值评价的标尺，成就客户就是成就我们自己。</a:t>
            </a:r>
          </a:p>
        </p:txBody>
      </p:sp>
      <p:sp>
        <p:nvSpPr>
          <p:cNvPr id="4" name="文本框 3"/>
          <p:cNvSpPr txBox="1"/>
          <p:nvPr/>
        </p:nvSpPr>
        <p:spPr bwMode="auto">
          <a:xfrm flipH="1">
            <a:off x="5447623" y="2876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bg1"/>
                </a:solidFill>
                <a:latin typeface="+mn-lt"/>
                <a:ea typeface="+mn-ea"/>
                <a:cs typeface="+mn-ea"/>
                <a:sym typeface="+mn-lt"/>
              </a:rPr>
              <a:t>为客户提供有效服务，是我们工作的方向和价值评价的标尺，成就客户就是成就我们自己。</a:t>
            </a:r>
          </a:p>
        </p:txBody>
      </p:sp>
      <p:sp>
        <p:nvSpPr>
          <p:cNvPr id="5" name="文本框 4"/>
          <p:cNvSpPr txBox="1"/>
          <p:nvPr/>
        </p:nvSpPr>
        <p:spPr bwMode="auto">
          <a:xfrm flipH="1">
            <a:off x="5447623" y="3499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bg1"/>
                </a:solidFill>
                <a:latin typeface="+mn-lt"/>
                <a:ea typeface="+mn-ea"/>
                <a:cs typeface="+mn-ea"/>
                <a:sym typeface="+mn-lt"/>
              </a:rPr>
              <a:t>为客户提供有效服务，是我们工作的方向和价值评价的标尺，成就客户就是成就我们自己。</a:t>
            </a:r>
          </a:p>
        </p:txBody>
      </p:sp>
      <p:sp>
        <p:nvSpPr>
          <p:cNvPr id="6" name="文本框 5"/>
          <p:cNvSpPr txBox="1"/>
          <p:nvPr/>
        </p:nvSpPr>
        <p:spPr bwMode="auto">
          <a:xfrm flipH="1">
            <a:off x="5447623" y="4122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bg1"/>
                </a:solidFill>
                <a:latin typeface="+mn-lt"/>
                <a:ea typeface="+mn-ea"/>
                <a:cs typeface="+mn-ea"/>
                <a:sym typeface="+mn-lt"/>
              </a:rPr>
              <a:t>为客户提供有效服务，是我们工作的方向和价值评价的标尺，成就客户就是成就我们自己。</a:t>
            </a:r>
          </a:p>
        </p:txBody>
      </p:sp>
      <p:grpSp>
        <p:nvGrpSpPr>
          <p:cNvPr id="7" name="组合 6"/>
          <p:cNvGrpSpPr/>
          <p:nvPr/>
        </p:nvGrpSpPr>
        <p:grpSpPr>
          <a:xfrm>
            <a:off x="1832185" y="5326743"/>
            <a:ext cx="8527630" cy="621529"/>
            <a:chOff x="1702990" y="5445125"/>
            <a:chExt cx="8786022" cy="621529"/>
          </a:xfrm>
        </p:grpSpPr>
        <p:cxnSp>
          <p:nvCxnSpPr>
            <p:cNvPr id="8" name="直接连接符 7"/>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bg1"/>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grpSp>
        <p:nvGrpSpPr>
          <p:cNvPr id="10" name="Group 4"/>
          <p:cNvGrpSpPr>
            <a:grpSpLocks noChangeAspect="1"/>
          </p:cNvGrpSpPr>
          <p:nvPr/>
        </p:nvGrpSpPr>
        <p:grpSpPr bwMode="auto">
          <a:xfrm>
            <a:off x="3001299" y="2479029"/>
            <a:ext cx="1014598" cy="1140440"/>
            <a:chOff x="2204" y="1895"/>
            <a:chExt cx="258" cy="290"/>
          </a:xfrm>
        </p:grpSpPr>
        <p:sp>
          <p:nvSpPr>
            <p:cNvPr id="11" name="Freeform 5"/>
            <p:cNvSpPr>
              <a:spLocks/>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2" name="Freeform 6"/>
            <p:cNvSpPr>
              <a:spLocks/>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3" name="Freeform 7"/>
            <p:cNvSpPr>
              <a:spLocks/>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4"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5"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6" name="Freeform 10"/>
            <p:cNvSpPr>
              <a:spLocks/>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sp>
        <p:nvSpPr>
          <p:cNvPr id="17" name="文本框 16"/>
          <p:cNvSpPr txBox="1"/>
          <p:nvPr/>
        </p:nvSpPr>
        <p:spPr>
          <a:xfrm>
            <a:off x="2571472" y="3768233"/>
            <a:ext cx="1772004" cy="307777"/>
          </a:xfrm>
          <a:prstGeom prst="rect">
            <a:avLst/>
          </a:prstGeom>
          <a:noFill/>
        </p:spPr>
        <p:txBody>
          <a:bodyPr wrap="square" rtlCol="0">
            <a:spAutoFit/>
          </a:bodyPr>
          <a:lstStyle/>
          <a:p>
            <a:pPr algn="dist"/>
            <a:r>
              <a:rPr lang="zh-CN" altLang="en-US" sz="1400" dirty="0">
                <a:solidFill>
                  <a:schemeClr val="bg1"/>
                </a:solidFill>
                <a:cs typeface="+mn-ea"/>
                <a:sym typeface="+mn-lt"/>
              </a:rPr>
              <a:t>未来发展</a:t>
            </a:r>
          </a:p>
        </p:txBody>
      </p:sp>
      <p:sp>
        <p:nvSpPr>
          <p:cNvPr id="18" name="TextBox 1"/>
          <p:cNvSpPr txBox="1"/>
          <p:nvPr/>
        </p:nvSpPr>
        <p:spPr>
          <a:xfrm>
            <a:off x="723900" y="571500"/>
            <a:ext cx="2775824"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3.2</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未来发展</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FUTURE</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DEVELOPMENT</a:t>
            </a:r>
          </a:p>
        </p:txBody>
      </p:sp>
    </p:spTree>
    <p:extLst>
      <p:ext uri="{BB962C8B-B14F-4D97-AF65-F5344CB8AC3E}">
        <p14:creationId xmlns:p14="http://schemas.microsoft.com/office/powerpoint/2010/main" val="4076448150"/>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ppt_w</p:attrName>
                                        </p:attrNameLst>
                                      </p:cBhvr>
                                      <p:tavLst>
                                        <p:tav tm="0" fmla="#ppt_w*sin(2.5*pi*$)">
                                          <p:val>
                                            <p:fltVal val="0"/>
                                          </p:val>
                                        </p:tav>
                                        <p:tav tm="100000">
                                          <p:val>
                                            <p:fltVal val="1"/>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53" presetClass="entr" presetSubtype="16" fill="hold" grpId="0" nodeType="withEffect">
                                  <p:stCondLst>
                                    <p:cond delay="0"/>
                                  </p:stCondLst>
                                  <p:iterate type="lt">
                                    <p:tmPct val="5000"/>
                                  </p:iterate>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075"/>
                            </p:stCondLst>
                            <p:childTnLst>
                              <p:par>
                                <p:cTn id="22" presetID="53" presetClass="entr" presetSubtype="16" fill="hold" grpId="0" nodeType="afterEffect">
                                  <p:stCondLst>
                                    <p:cond delay="0"/>
                                  </p:stCondLst>
                                  <p:iterate type="lt">
                                    <p:tmPct val="5000"/>
                                  </p:iterate>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2550"/>
                            </p:stCondLst>
                            <p:childTnLst>
                              <p:par>
                                <p:cTn id="28" presetID="53" presetClass="entr" presetSubtype="16" fill="hold" grpId="0" nodeType="afterEffect">
                                  <p:stCondLst>
                                    <p:cond delay="0"/>
                                  </p:stCondLst>
                                  <p:iterate type="lt">
                                    <p:tmPct val="5000"/>
                                  </p:iterate>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4025"/>
                            </p:stCondLst>
                            <p:childTnLst>
                              <p:par>
                                <p:cTn id="34" presetID="53" presetClass="entr" presetSubtype="16" fill="hold" grpId="0" nodeType="afterEffect">
                                  <p:stCondLst>
                                    <p:cond delay="0"/>
                                  </p:stCondLst>
                                  <p:iterate type="lt">
                                    <p:tmPct val="5000"/>
                                  </p:iterate>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par>
                          <p:cTn id="39" fill="hold">
                            <p:stCondLst>
                              <p:cond delay="5500"/>
                            </p:stCondLst>
                            <p:childTnLst>
                              <p:par>
                                <p:cTn id="40" presetID="53" presetClass="entr" presetSubtype="16" fill="hold" grpId="0" nodeType="afterEffect">
                                  <p:stCondLst>
                                    <p:cond delay="0"/>
                                  </p:stCondLst>
                                  <p:iterate type="lt">
                                    <p:tmPct val="5000"/>
                                  </p:iterate>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par>
                          <p:cTn id="45" fill="hold">
                            <p:stCondLst>
                              <p:cond delay="6975"/>
                            </p:stCondLst>
                            <p:childTnLst>
                              <p:par>
                                <p:cTn id="46" presetID="16" presetClass="entr" presetSubtype="37"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barn(outVertical)">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4052" y="1736231"/>
            <a:ext cx="6839295" cy="3385539"/>
            <a:chOff x="1924052" y="1736231"/>
            <a:chExt cx="6839295" cy="3385539"/>
          </a:xfrm>
        </p:grpSpPr>
        <p:grpSp>
          <p:nvGrpSpPr>
            <p:cNvPr id="8" name="组合 7"/>
            <p:cNvGrpSpPr/>
            <p:nvPr/>
          </p:nvGrpSpPr>
          <p:grpSpPr>
            <a:xfrm>
              <a:off x="1924052" y="1736231"/>
              <a:ext cx="6839295" cy="3385539"/>
              <a:chOff x="2514602" y="1061862"/>
              <a:chExt cx="6839295" cy="3385539"/>
            </a:xfrm>
          </p:grpSpPr>
          <p:grpSp>
            <p:nvGrpSpPr>
              <p:cNvPr id="4" name="组合 3"/>
              <p:cNvGrpSpPr/>
              <p:nvPr/>
            </p:nvGrpSpPr>
            <p:grpSpPr>
              <a:xfrm flipH="1">
                <a:off x="2514602" y="1061862"/>
                <a:ext cx="3241895" cy="2746895"/>
                <a:chOff x="6666506" y="1011600"/>
                <a:chExt cx="2603643" cy="1583500"/>
              </a:xfrm>
            </p:grpSpPr>
            <p:sp>
              <p:nvSpPr>
                <p:cNvPr id="5" name="TextBox 12"/>
                <p:cNvSpPr txBox="1"/>
                <p:nvPr/>
              </p:nvSpPr>
              <p:spPr>
                <a:xfrm>
                  <a:off x="6666506" y="1916460"/>
                  <a:ext cx="2603643" cy="678640"/>
                </a:xfrm>
                <a:prstGeom prst="rect">
                  <a:avLst/>
                </a:prstGeom>
                <a:noFill/>
              </p:spPr>
              <p:txBody>
                <a:bodyPr wrap="none" lIns="68571" tIns="34285" rIns="68571" bIns="34285" rtlCol="0">
                  <a:spAutoFit/>
                </a:bodyPr>
                <a:lstStyle/>
                <a:p>
                  <a:r>
                    <a:rPr lang="zh-CN" altLang="en-US" sz="7200" dirty="0" smtClean="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rPr>
                    <a:t>财务分析</a:t>
                  </a:r>
                </a:p>
              </p:txBody>
            </p:sp>
            <p:sp>
              <p:nvSpPr>
                <p:cNvPr id="6" name="TextBox 14"/>
                <p:cNvSpPr txBox="1"/>
                <p:nvPr/>
              </p:nvSpPr>
              <p:spPr>
                <a:xfrm>
                  <a:off x="8209065" y="1011600"/>
                  <a:ext cx="1061084" cy="904860"/>
                </a:xfrm>
                <a:prstGeom prst="rect">
                  <a:avLst/>
                </a:prstGeom>
                <a:noFill/>
              </p:spPr>
              <p:txBody>
                <a:bodyPr wrap="none" rtlCol="0">
                  <a:spAutoFit/>
                </a:bodyPr>
                <a:lstStyle/>
                <a:p>
                  <a:r>
                    <a:rPr lang="en-US" altLang="zh-CN" sz="9600" b="1" dirty="0" smtClean="0">
                      <a:solidFill>
                        <a:schemeClr val="bg1"/>
                      </a:solidFill>
                      <a:latin typeface="Agency FB" panose="020B0503020202020204" pitchFamily="34" charset="0"/>
                      <a:ea typeface="微软雅黑" pitchFamily="34" charset="-122"/>
                    </a:rPr>
                    <a:t>04</a:t>
                  </a:r>
                  <a:endParaRPr lang="zh-CN" altLang="en-US" sz="9600" b="1" dirty="0">
                    <a:solidFill>
                      <a:schemeClr val="bg1"/>
                    </a:solidFill>
                    <a:latin typeface="Agency FB" panose="020B0503020202020204" pitchFamily="34" charset="0"/>
                    <a:ea typeface="微软雅黑" pitchFamily="34" charset="-122"/>
                  </a:endParaRPr>
                </a:p>
              </p:txBody>
            </p:sp>
          </p:grpSp>
          <p:sp>
            <p:nvSpPr>
              <p:cNvPr id="7" name="文本占位符 2"/>
              <p:cNvSpPr txBox="1">
                <a:spLocks/>
              </p:cNvSpPr>
              <p:nvPr/>
            </p:nvSpPr>
            <p:spPr>
              <a:xfrm>
                <a:off x="2514602" y="3954958"/>
                <a:ext cx="6839295" cy="492443"/>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30000"/>
                  </a:lnSpc>
                  <a:buNone/>
                </a:pPr>
                <a:r>
                  <a:rPr lang="en-US" sz="1000" b="0" dirty="0">
                    <a:effectLst/>
                    <a:latin typeface="+mj-ea"/>
                    <a:ea typeface="+mj-ea"/>
                    <a:sym typeface="+mn-lt"/>
                  </a:rPr>
                  <a:t>Lorem ipsum dolor sit </a:t>
                </a:r>
                <a:r>
                  <a:rPr lang="en-US" sz="1000" b="0" dirty="0" err="1">
                    <a:effectLst/>
                    <a:latin typeface="+mj-ea"/>
                    <a:ea typeface="+mj-ea"/>
                    <a:sym typeface="+mn-lt"/>
                  </a:rPr>
                  <a:t>er</a:t>
                </a:r>
                <a:r>
                  <a:rPr lang="en-US" sz="1000" b="0" dirty="0">
                    <a:effectLst/>
                    <a:latin typeface="+mj-ea"/>
                    <a:ea typeface="+mj-ea"/>
                    <a:sym typeface="+mn-lt"/>
                  </a:rPr>
                  <a:t> </a:t>
                </a:r>
                <a:r>
                  <a:rPr lang="en-US" sz="1000" b="0" dirty="0" err="1">
                    <a:effectLst/>
                    <a:latin typeface="+mj-ea"/>
                    <a:ea typeface="+mj-ea"/>
                    <a:sym typeface="+mn-lt"/>
                  </a:rPr>
                  <a:t>elit</a:t>
                </a:r>
                <a:r>
                  <a:rPr lang="en-US" sz="1000" b="0" dirty="0">
                    <a:effectLst/>
                    <a:latin typeface="+mj-ea"/>
                    <a:ea typeface="+mj-ea"/>
                    <a:sym typeface="+mn-lt"/>
                  </a:rPr>
                  <a:t> </a:t>
                </a:r>
                <a:r>
                  <a:rPr lang="en-US" sz="1000" b="0" dirty="0" err="1">
                    <a:effectLst/>
                    <a:latin typeface="+mj-ea"/>
                    <a:ea typeface="+mj-ea"/>
                    <a:sym typeface="+mn-lt"/>
                  </a:rPr>
                  <a:t>lamet</a:t>
                </a:r>
                <a:r>
                  <a:rPr lang="en-US" sz="1000" b="0" dirty="0">
                    <a:effectLst/>
                    <a:latin typeface="+mj-ea"/>
                    <a:ea typeface="+mj-ea"/>
                    <a:sym typeface="+mn-lt"/>
                  </a:rPr>
                  <a:t>, </a:t>
                </a:r>
                <a:r>
                  <a:rPr lang="en-US" sz="1000" b="0" dirty="0" err="1">
                    <a:effectLst/>
                    <a:latin typeface="+mj-ea"/>
                    <a:ea typeface="+mj-ea"/>
                    <a:sym typeface="+mn-lt"/>
                  </a:rPr>
                  <a:t>consectetaur</a:t>
                </a:r>
                <a:r>
                  <a:rPr lang="en-US" sz="1000" b="0" dirty="0">
                    <a:effectLst/>
                    <a:latin typeface="+mj-ea"/>
                    <a:ea typeface="+mj-ea"/>
                    <a:sym typeface="+mn-lt"/>
                  </a:rPr>
                  <a:t> </a:t>
                </a:r>
                <a:r>
                  <a:rPr lang="en-US" sz="1000" b="0" dirty="0" err="1">
                    <a:effectLst/>
                    <a:latin typeface="+mj-ea"/>
                    <a:ea typeface="+mj-ea"/>
                    <a:sym typeface="+mn-lt"/>
                  </a:rPr>
                  <a:t>cillium</a:t>
                </a:r>
                <a:r>
                  <a:rPr lang="en-US" sz="1000" b="0" dirty="0">
                    <a:effectLst/>
                    <a:latin typeface="+mj-ea"/>
                    <a:ea typeface="+mj-ea"/>
                    <a:sym typeface="+mn-lt"/>
                  </a:rPr>
                  <a:t> </a:t>
                </a:r>
                <a:r>
                  <a:rPr lang="en-US" sz="1000" b="0" dirty="0" err="1">
                    <a:effectLst/>
                    <a:latin typeface="+mj-ea"/>
                    <a:ea typeface="+mj-ea"/>
                    <a:sym typeface="+mn-lt"/>
                  </a:rPr>
                  <a:t>adipisicing</a:t>
                </a:r>
                <a:r>
                  <a:rPr lang="en-US" sz="1000" b="0" dirty="0">
                    <a:effectLst/>
                    <a:latin typeface="+mj-ea"/>
                    <a:ea typeface="+mj-ea"/>
                    <a:sym typeface="+mn-lt"/>
                  </a:rPr>
                  <a:t> pecu, </a:t>
                </a:r>
                <a:r>
                  <a:rPr lang="en-US" sz="1000" b="0" dirty="0" err="1">
                    <a:effectLst/>
                    <a:latin typeface="+mj-ea"/>
                    <a:ea typeface="+mj-ea"/>
                    <a:sym typeface="+mn-lt"/>
                  </a:rPr>
                  <a:t>sed</a:t>
                </a:r>
                <a:r>
                  <a:rPr lang="en-US" sz="1000" b="0" dirty="0">
                    <a:effectLst/>
                    <a:latin typeface="+mj-ea"/>
                    <a:ea typeface="+mj-ea"/>
                    <a:sym typeface="+mn-lt"/>
                  </a:rPr>
                  <a:t> do </a:t>
                </a:r>
                <a:r>
                  <a:rPr lang="en-US" sz="1000" b="0" dirty="0" err="1">
                    <a:effectLst/>
                    <a:latin typeface="+mj-ea"/>
                    <a:ea typeface="+mj-ea"/>
                    <a:sym typeface="+mn-lt"/>
                  </a:rPr>
                  <a:t>eiusmod</a:t>
                </a:r>
                <a:r>
                  <a:rPr lang="en-US" sz="1000" b="0" dirty="0">
                    <a:effectLst/>
                    <a:latin typeface="+mj-ea"/>
                    <a:ea typeface="+mj-ea"/>
                    <a:sym typeface="+mn-lt"/>
                  </a:rPr>
                  <a:t> </a:t>
                </a:r>
                <a:r>
                  <a:rPr lang="en-US" sz="1000" b="0" dirty="0" err="1">
                    <a:effectLst/>
                    <a:latin typeface="+mj-ea"/>
                    <a:ea typeface="+mj-ea"/>
                    <a:sym typeface="+mn-lt"/>
                  </a:rPr>
                  <a:t>tempor</a:t>
                </a:r>
                <a:r>
                  <a:rPr lang="en-US" sz="1000" b="0" dirty="0">
                    <a:effectLst/>
                    <a:latin typeface="+mj-ea"/>
                    <a:ea typeface="+mj-ea"/>
                    <a:sym typeface="+mn-lt"/>
                  </a:rPr>
                  <a:t> </a:t>
                </a:r>
                <a:r>
                  <a:rPr lang="en-US" sz="1000" b="0" dirty="0" err="1">
                    <a:effectLst/>
                    <a:latin typeface="+mj-ea"/>
                    <a:ea typeface="+mj-ea"/>
                    <a:sym typeface="+mn-lt"/>
                  </a:rPr>
                  <a:t>incididunt</a:t>
                </a:r>
                <a:r>
                  <a:rPr lang="en-US" sz="1000" b="0" dirty="0">
                    <a:effectLst/>
                    <a:latin typeface="+mj-ea"/>
                    <a:ea typeface="+mj-ea"/>
                    <a:sym typeface="+mn-lt"/>
                  </a:rPr>
                  <a:t> </a:t>
                </a:r>
                <a:r>
                  <a:rPr lang="en-US" sz="1000" b="0" dirty="0" err="1">
                    <a:effectLst/>
                    <a:latin typeface="+mj-ea"/>
                    <a:ea typeface="+mj-ea"/>
                    <a:sym typeface="+mn-lt"/>
                  </a:rPr>
                  <a:t>ut</a:t>
                </a:r>
                <a:r>
                  <a:rPr lang="en-US" sz="1000" b="0" dirty="0">
                    <a:effectLst/>
                    <a:latin typeface="+mj-ea"/>
                    <a:ea typeface="+mj-ea"/>
                    <a:sym typeface="+mn-lt"/>
                  </a:rPr>
                  <a:t> </a:t>
                </a:r>
                <a:r>
                  <a:rPr lang="en-US" sz="1000" b="0" dirty="0" err="1">
                    <a:effectLst/>
                    <a:latin typeface="+mj-ea"/>
                    <a:ea typeface="+mj-ea"/>
                    <a:sym typeface="+mn-lt"/>
                  </a:rPr>
                  <a:t>labore</a:t>
                </a:r>
                <a:r>
                  <a:rPr lang="en-US" sz="1000" b="0" dirty="0">
                    <a:effectLst/>
                    <a:latin typeface="+mj-ea"/>
                    <a:ea typeface="+mj-ea"/>
                    <a:sym typeface="+mn-lt"/>
                  </a:rPr>
                  <a:t> et </a:t>
                </a:r>
                <a:r>
                  <a:rPr lang="en-US" sz="1000" b="0" dirty="0" err="1" smtClean="0">
                    <a:effectLst/>
                    <a:latin typeface="+mj-ea"/>
                    <a:ea typeface="+mj-ea"/>
                    <a:sym typeface="+mn-lt"/>
                  </a:rPr>
                  <a:t>dolore</a:t>
                </a:r>
                <a:r>
                  <a:rPr lang="en-US" altLang="zh-CN" sz="1000" noProof="1"/>
                  <a:t>Lorem ipsum dolor sit er elit lamet, consectetaur cillium adipisicing pecu, sed do eiusmod tempor </a:t>
                </a:r>
                <a:r>
                  <a:rPr lang="en-US" altLang="zh-CN" sz="1000" noProof="1" smtClean="0"/>
                  <a:t>i</a:t>
                </a:r>
                <a:endParaRPr lang="en-US" sz="1000" b="0" dirty="0">
                  <a:effectLst/>
                  <a:latin typeface="+mj-ea"/>
                  <a:ea typeface="+mj-ea"/>
                  <a:sym typeface="+mn-lt"/>
                </a:endParaRPr>
              </a:p>
            </p:txBody>
          </p:sp>
        </p:grpSp>
        <p:sp>
          <p:nvSpPr>
            <p:cNvPr id="12" name="Textfeld 78"/>
            <p:cNvSpPr txBox="1"/>
            <p:nvPr/>
          </p:nvSpPr>
          <p:spPr>
            <a:xfrm>
              <a:off x="5967993" y="3305890"/>
              <a:ext cx="1690621" cy="1708160"/>
            </a:xfrm>
            <a:prstGeom prst="rect">
              <a:avLst/>
            </a:prstGeom>
            <a:noFill/>
          </p:spPr>
          <p:txBody>
            <a:bodyPr wrap="square" rtlCol="0">
              <a:spAutoFit/>
            </a:bodyPr>
            <a:lstStyle/>
            <a:p>
              <a:pPr defTabSz="228600">
                <a:lnSpc>
                  <a:spcPct val="150000"/>
                </a:lnSpc>
              </a:pPr>
              <a:r>
                <a:rPr lang="en-US" altLang="zh-CN" sz="1400" dirty="0">
                  <a:solidFill>
                    <a:schemeClr val="bg1"/>
                  </a:solidFill>
                  <a:cs typeface="+mn-ea"/>
                  <a:sym typeface="+mn-lt"/>
                </a:rPr>
                <a:t>4.1 </a:t>
              </a:r>
              <a:r>
                <a:rPr lang="zh-CN" altLang="en-US" sz="1400" dirty="0">
                  <a:solidFill>
                    <a:schemeClr val="bg1"/>
                  </a:solidFill>
                  <a:cs typeface="+mn-ea"/>
                  <a:sym typeface="+mn-lt"/>
                </a:rPr>
                <a:t>投资需求</a:t>
              </a:r>
            </a:p>
            <a:p>
              <a:pPr defTabSz="228600">
                <a:lnSpc>
                  <a:spcPct val="150000"/>
                </a:lnSpc>
              </a:pPr>
              <a:r>
                <a:rPr lang="en-US" altLang="zh-CN" sz="1400" dirty="0">
                  <a:solidFill>
                    <a:schemeClr val="bg1"/>
                  </a:solidFill>
                  <a:cs typeface="+mn-ea"/>
                  <a:sym typeface="+mn-lt"/>
                </a:rPr>
                <a:t>4.2 </a:t>
              </a:r>
              <a:r>
                <a:rPr lang="zh-CN" altLang="en-US" sz="1400" dirty="0">
                  <a:solidFill>
                    <a:schemeClr val="bg1"/>
                  </a:solidFill>
                  <a:cs typeface="+mn-ea"/>
                  <a:sym typeface="+mn-lt"/>
                </a:rPr>
                <a:t>投资回报</a:t>
              </a:r>
            </a:p>
            <a:p>
              <a:pPr defTabSz="228600">
                <a:lnSpc>
                  <a:spcPct val="150000"/>
                </a:lnSpc>
              </a:pPr>
              <a:endParaRPr lang="zh-CN" altLang="en-US" sz="1400" dirty="0">
                <a:solidFill>
                  <a:schemeClr val="bg1"/>
                </a:solidFill>
                <a:cs typeface="+mn-ea"/>
                <a:sym typeface="+mn-lt"/>
              </a:endParaRPr>
            </a:p>
            <a:p>
              <a:pPr defTabSz="228600">
                <a:lnSpc>
                  <a:spcPct val="150000"/>
                </a:lnSpc>
              </a:pPr>
              <a:endParaRPr lang="en-US" altLang="zh-CN" sz="1400" dirty="0" smtClean="0">
                <a:solidFill>
                  <a:schemeClr val="bg1"/>
                </a:solidFill>
                <a:cs typeface="+mn-ea"/>
                <a:sym typeface="+mn-lt"/>
              </a:endParaRPr>
            </a:p>
            <a:p>
              <a:pPr defTabSz="228600">
                <a:lnSpc>
                  <a:spcPct val="150000"/>
                </a:lnSpc>
              </a:pPr>
              <a:endParaRPr lang="zh-CN" altLang="en-US" sz="1400" dirty="0">
                <a:solidFill>
                  <a:schemeClr val="bg1"/>
                </a:solidFill>
                <a:cs typeface="+mn-ea"/>
                <a:sym typeface="+mn-lt"/>
              </a:endParaRPr>
            </a:p>
          </p:txBody>
        </p:sp>
      </p:grpSp>
    </p:spTree>
    <p:extLst>
      <p:ext uri="{BB962C8B-B14F-4D97-AF65-F5344CB8AC3E}">
        <p14:creationId xmlns:p14="http://schemas.microsoft.com/office/powerpoint/2010/main" val="1688985523"/>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p:cNvSpPr>
            <a:spLocks noChangeArrowheads="1"/>
          </p:cNvSpPr>
          <p:nvPr/>
        </p:nvSpPr>
        <p:spPr bwMode="auto">
          <a:xfrm>
            <a:off x="0" y="0"/>
            <a:ext cx="6091238" cy="6858000"/>
          </a:xfrm>
          <a:prstGeom prst="rect">
            <a:avLst/>
          </a:prstGeom>
          <a:blipFill dpi="0" rotWithShape="1">
            <a:blip r:embed="rId3"/>
            <a:srcRect/>
            <a:stretch>
              <a:fillRect/>
            </a:stretch>
          </a:blip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 name="文本框 9"/>
          <p:cNvSpPr>
            <a:spLocks noChangeArrowheads="1"/>
          </p:cNvSpPr>
          <p:nvPr/>
        </p:nvSpPr>
        <p:spPr bwMode="auto">
          <a:xfrm>
            <a:off x="7606822" y="1874728"/>
            <a:ext cx="3847528" cy="39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200" dirty="0">
                <a:solidFill>
                  <a:schemeClr val="bg1"/>
                </a:solidFill>
                <a:ea typeface="+mn-ea"/>
                <a:cs typeface="Arial" panose="020B0604020202020204" pitchFamily="34" charset="0"/>
                <a:sym typeface="+mn-lt"/>
              </a:rPr>
              <a:t>Click here to add  you to the  center of the  narrative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thought Click hereto add   you to the center of the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narrative thought  Click here to add  you to the center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of the  narrative thought</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Click here to add  you to the  center of the  narrative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thought Click hereto add   you to the center of the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narrative thought  Click here to add  you to the center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of the  narrative thought</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Click here to add  you to the  center of the  narrative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thought Click hereto add   you to the center of the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narrative thought  Click here to add  you to the center </a:t>
            </a:r>
            <a:endParaRPr lang="zh-CN" altLang="en-US" sz="1200" dirty="0">
              <a:solidFill>
                <a:schemeClr val="bg1"/>
              </a:solidFill>
              <a:ea typeface="+mn-ea"/>
              <a:cs typeface="Arial" panose="020B0604020202020204" pitchFamily="34" charset="0"/>
              <a:sym typeface="+mn-lt"/>
            </a:endParaRPr>
          </a:p>
          <a:p>
            <a:pPr eaLnBrk="1" hangingPunct="1">
              <a:lnSpc>
                <a:spcPct val="150000"/>
              </a:lnSpc>
            </a:pPr>
            <a:r>
              <a:rPr lang="en-US" altLang="zh-CN" sz="1200" dirty="0">
                <a:solidFill>
                  <a:schemeClr val="bg1"/>
                </a:solidFill>
                <a:ea typeface="+mn-ea"/>
                <a:cs typeface="Arial" panose="020B0604020202020204" pitchFamily="34" charset="0"/>
                <a:sym typeface="+mn-lt"/>
              </a:rPr>
              <a:t>of the  narrative thought</a:t>
            </a:r>
            <a:endParaRPr lang="zh-CN" altLang="en-US" dirty="0">
              <a:solidFill>
                <a:schemeClr val="bg1"/>
              </a:solidFill>
              <a:ea typeface="+mn-ea"/>
              <a:cs typeface="Arial" panose="020B0604020202020204" pitchFamily="34" charset="0"/>
              <a:sym typeface="+mn-lt"/>
            </a:endParaRPr>
          </a:p>
        </p:txBody>
      </p:sp>
      <p:grpSp>
        <p:nvGrpSpPr>
          <p:cNvPr id="4" name="组合 3"/>
          <p:cNvGrpSpPr/>
          <p:nvPr/>
        </p:nvGrpSpPr>
        <p:grpSpPr>
          <a:xfrm>
            <a:off x="4606359" y="1935678"/>
            <a:ext cx="3357869" cy="2986644"/>
            <a:chOff x="4453247" y="1781612"/>
            <a:chExt cx="3704301" cy="3294776"/>
          </a:xfrm>
        </p:grpSpPr>
        <p:sp>
          <p:nvSpPr>
            <p:cNvPr id="5" name="矩形 7"/>
            <p:cNvSpPr>
              <a:spLocks noChangeArrowheads="1"/>
            </p:cNvSpPr>
            <p:nvPr/>
          </p:nvSpPr>
          <p:spPr bwMode="auto">
            <a:xfrm>
              <a:off x="4453247" y="1781612"/>
              <a:ext cx="3274394" cy="3294776"/>
            </a:xfrm>
            <a:prstGeom prst="rect">
              <a:avLst/>
            </a:prstGeom>
            <a:solidFill>
              <a:srgbClr val="3A3A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 name="文本框 5"/>
            <p:cNvSpPr txBox="1"/>
            <p:nvPr/>
          </p:nvSpPr>
          <p:spPr>
            <a:xfrm>
              <a:off x="4951211" y="2715987"/>
              <a:ext cx="3206337" cy="713013"/>
            </a:xfrm>
            <a:prstGeom prst="rect">
              <a:avLst/>
            </a:prstGeom>
            <a:noFill/>
          </p:spPr>
          <p:txBody>
            <a:bodyPr wrap="square" rtlCol="0">
              <a:spAutoFit/>
            </a:bodyPr>
            <a:lstStyle/>
            <a:p>
              <a:r>
                <a:rPr lang="zh-CN" altLang="en-US" sz="3600" dirty="0">
                  <a:solidFill>
                    <a:schemeClr val="bg1"/>
                  </a:solidFill>
                </a:rPr>
                <a:t>技术研究</a:t>
              </a:r>
            </a:p>
          </p:txBody>
        </p:sp>
      </p:grpSp>
      <p:sp>
        <p:nvSpPr>
          <p:cNvPr id="7" name="TextBox 1"/>
          <p:cNvSpPr txBox="1"/>
          <p:nvPr/>
        </p:nvSpPr>
        <p:spPr>
          <a:xfrm>
            <a:off x="723900" y="571500"/>
            <a:ext cx="2733121"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4.1</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投资需求</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INVESTMENT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DEMAND</a:t>
            </a:r>
          </a:p>
        </p:txBody>
      </p:sp>
    </p:spTree>
    <p:extLst>
      <p:ext uri="{BB962C8B-B14F-4D97-AF65-F5344CB8AC3E}">
        <p14:creationId xmlns:p14="http://schemas.microsoft.com/office/powerpoint/2010/main" val="358939851"/>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Scale>
                                      <p:cBhvr>
                                        <p:cTn id="1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
                                        </p:tgtEl>
                                        <p:attrNameLst>
                                          <p:attrName>ppt_x</p:attrName>
                                          <p:attrName>ppt_y</p:attrName>
                                        </p:attrNameLst>
                                      </p:cBhvr>
                                    </p:animMotion>
                                    <p:animEffect transition="in" filter="fade">
                                      <p:cBhvr>
                                        <p:cTn id="13" dur="1000"/>
                                        <p:tgtEl>
                                          <p:spTgt spid="4"/>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wd">
                                    <p:tmPct val="10000"/>
                                  </p:iterate>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956291" y="2100079"/>
            <a:ext cx="8831958" cy="1706527"/>
            <a:chOff x="1956291" y="2100079"/>
            <a:chExt cx="8831958" cy="1706527"/>
          </a:xfrm>
        </p:grpSpPr>
        <p:grpSp>
          <p:nvGrpSpPr>
            <p:cNvPr id="2" name="组合 1">
              <a:extLst>
                <a:ext uri="{FF2B5EF4-FFF2-40B4-BE49-F238E27FC236}">
                  <a16:creationId xmlns="" xmlns:a16="http://schemas.microsoft.com/office/drawing/2014/main" id="{ED42F5D0-BECE-4D41-9898-C0E2897ECB1A}"/>
                </a:ext>
              </a:extLst>
            </p:cNvPr>
            <p:cNvGrpSpPr/>
            <p:nvPr/>
          </p:nvGrpSpPr>
          <p:grpSpPr>
            <a:xfrm>
              <a:off x="5471306" y="2196956"/>
              <a:ext cx="1673064" cy="1609650"/>
              <a:chOff x="4366268" y="513345"/>
              <a:chExt cx="1673064" cy="1609650"/>
            </a:xfrm>
          </p:grpSpPr>
          <p:grpSp>
            <p:nvGrpSpPr>
              <p:cNvPr id="3" name="组合 2">
                <a:extLst>
                  <a:ext uri="{FF2B5EF4-FFF2-40B4-BE49-F238E27FC236}">
                    <a16:creationId xmlns="" xmlns:a16="http://schemas.microsoft.com/office/drawing/2014/main" id="{498FCC16-BE98-4B99-BF94-7C51F672619E}"/>
                  </a:ext>
                </a:extLst>
              </p:cNvPr>
              <p:cNvGrpSpPr/>
              <p:nvPr/>
            </p:nvGrpSpPr>
            <p:grpSpPr>
              <a:xfrm>
                <a:off x="4728357" y="812021"/>
                <a:ext cx="1041558" cy="1041556"/>
                <a:chOff x="9573970" y="1559484"/>
                <a:chExt cx="1151433" cy="1151433"/>
              </a:xfrm>
            </p:grpSpPr>
            <p:sp>
              <p:nvSpPr>
                <p:cNvPr id="7" name="椭圆 6">
                  <a:extLst>
                    <a:ext uri="{FF2B5EF4-FFF2-40B4-BE49-F238E27FC236}">
                      <a16:creationId xmlns="" xmlns:a16="http://schemas.microsoft.com/office/drawing/2014/main" id="{D1ADC264-0B8D-41B9-BAB7-4EEFC0399953}"/>
                    </a:ext>
                  </a:extLst>
                </p:cNvPr>
                <p:cNvSpPr/>
                <p:nvPr/>
              </p:nvSpPr>
              <p:spPr>
                <a:xfrm>
                  <a:off x="9573970" y="1559484"/>
                  <a:ext cx="1151433" cy="1151433"/>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 name="组合 7">
                  <a:extLst>
                    <a:ext uri="{FF2B5EF4-FFF2-40B4-BE49-F238E27FC236}">
                      <a16:creationId xmlns="" xmlns:a16="http://schemas.microsoft.com/office/drawing/2014/main" id="{64AD4DA6-342B-41FA-83AC-891B4187F9EB}"/>
                    </a:ext>
                  </a:extLst>
                </p:cNvPr>
                <p:cNvGrpSpPr/>
                <p:nvPr/>
              </p:nvGrpSpPr>
              <p:grpSpPr>
                <a:xfrm>
                  <a:off x="9860222" y="1780900"/>
                  <a:ext cx="472498" cy="586992"/>
                  <a:chOff x="2332943" y="2327604"/>
                  <a:chExt cx="465138" cy="577849"/>
                </a:xfrm>
                <a:solidFill>
                  <a:schemeClr val="bg1"/>
                </a:solidFill>
              </p:grpSpPr>
              <p:sp>
                <p:nvSpPr>
                  <p:cNvPr id="9" name="Freeform 21">
                    <a:extLst>
                      <a:ext uri="{FF2B5EF4-FFF2-40B4-BE49-F238E27FC236}">
                        <a16:creationId xmlns="" xmlns:a16="http://schemas.microsoft.com/office/drawing/2014/main" id="{EB336FEF-C4D7-4759-9BD9-AF9AAA9E1F12}"/>
                      </a:ext>
                    </a:extLst>
                  </p:cNvPr>
                  <p:cNvSpPr>
                    <a:spLocks/>
                  </p:cNvSpPr>
                  <p:nvPr/>
                </p:nvSpPr>
                <p:spPr bwMode="auto">
                  <a:xfrm>
                    <a:off x="2701243" y="2573666"/>
                    <a:ext cx="69850" cy="122237"/>
                  </a:xfrm>
                  <a:custGeom>
                    <a:avLst/>
                    <a:gdLst>
                      <a:gd name="T0" fmla="*/ 1 w 8"/>
                      <a:gd name="T1" fmla="*/ 14 h 14"/>
                      <a:gd name="T2" fmla="*/ 4 w 8"/>
                      <a:gd name="T3" fmla="*/ 11 h 14"/>
                      <a:gd name="T4" fmla="*/ 7 w 8"/>
                      <a:gd name="T5" fmla="*/ 0 h 14"/>
                      <a:gd name="T6" fmla="*/ 1 w 8"/>
                      <a:gd name="T7" fmla="*/ 10 h 14"/>
                      <a:gd name="T8" fmla="*/ 1 w 8"/>
                      <a:gd name="T9" fmla="*/ 14 h 14"/>
                    </a:gdLst>
                    <a:ahLst/>
                    <a:cxnLst>
                      <a:cxn ang="0">
                        <a:pos x="T0" y="T1"/>
                      </a:cxn>
                      <a:cxn ang="0">
                        <a:pos x="T2" y="T3"/>
                      </a:cxn>
                      <a:cxn ang="0">
                        <a:pos x="T4" y="T5"/>
                      </a:cxn>
                      <a:cxn ang="0">
                        <a:pos x="T6" y="T7"/>
                      </a:cxn>
                      <a:cxn ang="0">
                        <a:pos x="T8" y="T9"/>
                      </a:cxn>
                    </a:cxnLst>
                    <a:rect l="0" t="0" r="r" b="b"/>
                    <a:pathLst>
                      <a:path w="8" h="14">
                        <a:moveTo>
                          <a:pt x="1" y="14"/>
                        </a:moveTo>
                        <a:cubicBezTo>
                          <a:pt x="2" y="14"/>
                          <a:pt x="3" y="13"/>
                          <a:pt x="4" y="11"/>
                        </a:cubicBezTo>
                        <a:cubicBezTo>
                          <a:pt x="5" y="9"/>
                          <a:pt x="8" y="1"/>
                          <a:pt x="7" y="0"/>
                        </a:cubicBezTo>
                        <a:cubicBezTo>
                          <a:pt x="7" y="0"/>
                          <a:pt x="2" y="8"/>
                          <a:pt x="1" y="10"/>
                        </a:cubicBezTo>
                        <a:cubicBezTo>
                          <a:pt x="0" y="12"/>
                          <a:pt x="0" y="14"/>
                          <a:pt x="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0" name="Freeform 22">
                    <a:extLst>
                      <a:ext uri="{FF2B5EF4-FFF2-40B4-BE49-F238E27FC236}">
                        <a16:creationId xmlns="" xmlns:a16="http://schemas.microsoft.com/office/drawing/2014/main" id="{60966900-7EA3-43E4-B0C4-D3CE0797D62D}"/>
                      </a:ext>
                    </a:extLst>
                  </p:cNvPr>
                  <p:cNvSpPr>
                    <a:spLocks/>
                  </p:cNvSpPr>
                  <p:nvPr/>
                </p:nvSpPr>
                <p:spPr bwMode="auto">
                  <a:xfrm>
                    <a:off x="2710768" y="2722891"/>
                    <a:ext cx="87313" cy="112712"/>
                  </a:xfrm>
                  <a:custGeom>
                    <a:avLst/>
                    <a:gdLst>
                      <a:gd name="T0" fmla="*/ 1 w 10"/>
                      <a:gd name="T1" fmla="*/ 0 h 13"/>
                      <a:gd name="T2" fmla="*/ 2 w 10"/>
                      <a:gd name="T3" fmla="*/ 4 h 13"/>
                      <a:gd name="T4" fmla="*/ 9 w 10"/>
                      <a:gd name="T5" fmla="*/ 13 h 13"/>
                      <a:gd name="T6" fmla="*/ 4 w 10"/>
                      <a:gd name="T7" fmla="*/ 3 h 13"/>
                      <a:gd name="T8" fmla="*/ 1 w 10"/>
                      <a:gd name="T9" fmla="*/ 0 h 13"/>
                    </a:gdLst>
                    <a:ahLst/>
                    <a:cxnLst>
                      <a:cxn ang="0">
                        <a:pos x="T0" y="T1"/>
                      </a:cxn>
                      <a:cxn ang="0">
                        <a:pos x="T2" y="T3"/>
                      </a:cxn>
                      <a:cxn ang="0">
                        <a:pos x="T4" y="T5"/>
                      </a:cxn>
                      <a:cxn ang="0">
                        <a:pos x="T6" y="T7"/>
                      </a:cxn>
                      <a:cxn ang="0">
                        <a:pos x="T8" y="T9"/>
                      </a:cxn>
                    </a:cxnLst>
                    <a:rect l="0" t="0" r="r" b="b"/>
                    <a:pathLst>
                      <a:path w="10" h="13">
                        <a:moveTo>
                          <a:pt x="1" y="0"/>
                        </a:moveTo>
                        <a:cubicBezTo>
                          <a:pt x="0" y="1"/>
                          <a:pt x="0" y="2"/>
                          <a:pt x="2" y="4"/>
                        </a:cubicBezTo>
                        <a:cubicBezTo>
                          <a:pt x="3" y="6"/>
                          <a:pt x="9" y="13"/>
                          <a:pt x="9" y="13"/>
                        </a:cubicBezTo>
                        <a:cubicBezTo>
                          <a:pt x="10" y="12"/>
                          <a:pt x="6" y="5"/>
                          <a:pt x="4" y="3"/>
                        </a:cubicBezTo>
                        <a:cubicBezTo>
                          <a:pt x="3"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1" name="Freeform 23">
                    <a:extLst>
                      <a:ext uri="{FF2B5EF4-FFF2-40B4-BE49-F238E27FC236}">
                        <a16:creationId xmlns="" xmlns:a16="http://schemas.microsoft.com/office/drawing/2014/main" id="{9B3130EF-C342-4E44-9ACB-92204880649D}"/>
                      </a:ext>
                    </a:extLst>
                  </p:cNvPr>
                  <p:cNvSpPr>
                    <a:spLocks/>
                  </p:cNvSpPr>
                  <p:nvPr/>
                </p:nvSpPr>
                <p:spPr bwMode="auto">
                  <a:xfrm>
                    <a:off x="2552018" y="2695903"/>
                    <a:ext cx="131763" cy="34925"/>
                  </a:xfrm>
                  <a:custGeom>
                    <a:avLst/>
                    <a:gdLst>
                      <a:gd name="T0" fmla="*/ 11 w 15"/>
                      <a:gd name="T1" fmla="*/ 0 h 4"/>
                      <a:gd name="T2" fmla="*/ 0 w 15"/>
                      <a:gd name="T3" fmla="*/ 3 h 4"/>
                      <a:gd name="T4" fmla="*/ 11 w 15"/>
                      <a:gd name="T5" fmla="*/ 3 h 4"/>
                      <a:gd name="T6" fmla="*/ 15 w 15"/>
                      <a:gd name="T7" fmla="*/ 1 h 4"/>
                      <a:gd name="T8" fmla="*/ 11 w 15"/>
                      <a:gd name="T9" fmla="*/ 0 h 4"/>
                    </a:gdLst>
                    <a:ahLst/>
                    <a:cxnLst>
                      <a:cxn ang="0">
                        <a:pos x="T0" y="T1"/>
                      </a:cxn>
                      <a:cxn ang="0">
                        <a:pos x="T2" y="T3"/>
                      </a:cxn>
                      <a:cxn ang="0">
                        <a:pos x="T4" y="T5"/>
                      </a:cxn>
                      <a:cxn ang="0">
                        <a:pos x="T6" y="T7"/>
                      </a:cxn>
                      <a:cxn ang="0">
                        <a:pos x="T8" y="T9"/>
                      </a:cxn>
                    </a:cxnLst>
                    <a:rect l="0" t="0" r="r" b="b"/>
                    <a:pathLst>
                      <a:path w="15" h="4">
                        <a:moveTo>
                          <a:pt x="11" y="0"/>
                        </a:moveTo>
                        <a:cubicBezTo>
                          <a:pt x="9" y="1"/>
                          <a:pt x="0" y="2"/>
                          <a:pt x="0" y="3"/>
                        </a:cubicBezTo>
                        <a:cubicBezTo>
                          <a:pt x="0" y="4"/>
                          <a:pt x="9" y="3"/>
                          <a:pt x="11" y="3"/>
                        </a:cubicBezTo>
                        <a:cubicBezTo>
                          <a:pt x="13" y="3"/>
                          <a:pt x="15" y="2"/>
                          <a:pt x="15" y="1"/>
                        </a:cubicBezTo>
                        <a:cubicBezTo>
                          <a:pt x="15" y="1"/>
                          <a:pt x="13"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2" name="Freeform 24">
                    <a:extLst>
                      <a:ext uri="{FF2B5EF4-FFF2-40B4-BE49-F238E27FC236}">
                        <a16:creationId xmlns="" xmlns:a16="http://schemas.microsoft.com/office/drawing/2014/main" id="{4BF22D07-AFA8-4B12-9DB5-AEEBDEA2DDF6}"/>
                      </a:ext>
                    </a:extLst>
                  </p:cNvPr>
                  <p:cNvSpPr>
                    <a:spLocks/>
                  </p:cNvSpPr>
                  <p:nvPr/>
                </p:nvSpPr>
                <p:spPr bwMode="auto">
                  <a:xfrm>
                    <a:off x="2683780" y="2703841"/>
                    <a:ext cx="26988" cy="26987"/>
                  </a:xfrm>
                  <a:custGeom>
                    <a:avLst/>
                    <a:gdLst>
                      <a:gd name="T0" fmla="*/ 2 w 3"/>
                      <a:gd name="T1" fmla="*/ 0 h 3"/>
                      <a:gd name="T2" fmla="*/ 1 w 3"/>
                      <a:gd name="T3" fmla="*/ 1 h 3"/>
                      <a:gd name="T4" fmla="*/ 1 w 3"/>
                      <a:gd name="T5" fmla="*/ 2 h 3"/>
                      <a:gd name="T6" fmla="*/ 3 w 3"/>
                      <a:gd name="T7" fmla="*/ 2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0"/>
                          <a:pt x="1" y="0"/>
                          <a:pt x="1" y="1"/>
                        </a:cubicBezTo>
                        <a:cubicBezTo>
                          <a:pt x="0" y="1"/>
                          <a:pt x="1" y="2"/>
                          <a:pt x="1" y="2"/>
                        </a:cubicBezTo>
                        <a:cubicBezTo>
                          <a:pt x="2" y="3"/>
                          <a:pt x="3" y="2"/>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3" name="Freeform 25">
                    <a:extLst>
                      <a:ext uri="{FF2B5EF4-FFF2-40B4-BE49-F238E27FC236}">
                        <a16:creationId xmlns="" xmlns:a16="http://schemas.microsoft.com/office/drawing/2014/main" id="{2A409507-B92A-430E-8A72-05E0B49FE703}"/>
                      </a:ext>
                    </a:extLst>
                  </p:cNvPr>
                  <p:cNvSpPr>
                    <a:spLocks/>
                  </p:cNvSpPr>
                  <p:nvPr/>
                </p:nvSpPr>
                <p:spPr bwMode="auto">
                  <a:xfrm>
                    <a:off x="2666318" y="2730828"/>
                    <a:ext cx="61913" cy="174625"/>
                  </a:xfrm>
                  <a:custGeom>
                    <a:avLst/>
                    <a:gdLst>
                      <a:gd name="T0" fmla="*/ 4 w 7"/>
                      <a:gd name="T1" fmla="*/ 0 h 20"/>
                      <a:gd name="T2" fmla="*/ 0 w 7"/>
                      <a:gd name="T3" fmla="*/ 20 h 20"/>
                      <a:gd name="T4" fmla="*/ 7 w 7"/>
                      <a:gd name="T5" fmla="*/ 20 h 20"/>
                      <a:gd name="T6" fmla="*/ 4 w 7"/>
                      <a:gd name="T7" fmla="*/ 0 h 20"/>
                    </a:gdLst>
                    <a:ahLst/>
                    <a:cxnLst>
                      <a:cxn ang="0">
                        <a:pos x="T0" y="T1"/>
                      </a:cxn>
                      <a:cxn ang="0">
                        <a:pos x="T2" y="T3"/>
                      </a:cxn>
                      <a:cxn ang="0">
                        <a:pos x="T4" y="T5"/>
                      </a:cxn>
                      <a:cxn ang="0">
                        <a:pos x="T6" y="T7"/>
                      </a:cxn>
                    </a:cxnLst>
                    <a:rect l="0" t="0" r="r" b="b"/>
                    <a:pathLst>
                      <a:path w="7" h="20">
                        <a:moveTo>
                          <a:pt x="4" y="0"/>
                        </a:moveTo>
                        <a:cubicBezTo>
                          <a:pt x="2" y="0"/>
                          <a:pt x="1" y="12"/>
                          <a:pt x="0" y="20"/>
                        </a:cubicBezTo>
                        <a:cubicBezTo>
                          <a:pt x="7" y="20"/>
                          <a:pt x="7" y="20"/>
                          <a:pt x="7" y="20"/>
                        </a:cubicBezTo>
                        <a:cubicBezTo>
                          <a:pt x="7" y="12"/>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4" name="Freeform 26">
                    <a:extLst>
                      <a:ext uri="{FF2B5EF4-FFF2-40B4-BE49-F238E27FC236}">
                        <a16:creationId xmlns="" xmlns:a16="http://schemas.microsoft.com/office/drawing/2014/main" id="{587EB182-C603-42D0-A8EC-3A57A8C011FE}"/>
                      </a:ext>
                    </a:extLst>
                  </p:cNvPr>
                  <p:cNvSpPr>
                    <a:spLocks/>
                  </p:cNvSpPr>
                  <p:nvPr/>
                </p:nvSpPr>
                <p:spPr bwMode="auto">
                  <a:xfrm>
                    <a:off x="2517093" y="2327604"/>
                    <a:ext cx="44450" cy="228600"/>
                  </a:xfrm>
                  <a:custGeom>
                    <a:avLst/>
                    <a:gdLst>
                      <a:gd name="T0" fmla="*/ 3 w 5"/>
                      <a:gd name="T1" fmla="*/ 26 h 26"/>
                      <a:gd name="T2" fmla="*/ 5 w 5"/>
                      <a:gd name="T3" fmla="*/ 19 h 26"/>
                      <a:gd name="T4" fmla="*/ 1 w 5"/>
                      <a:gd name="T5" fmla="*/ 1 h 26"/>
                      <a:gd name="T6" fmla="*/ 0 w 5"/>
                      <a:gd name="T7" fmla="*/ 19 h 26"/>
                      <a:gd name="T8" fmla="*/ 3 w 5"/>
                      <a:gd name="T9" fmla="*/ 26 h 26"/>
                    </a:gdLst>
                    <a:ahLst/>
                    <a:cxnLst>
                      <a:cxn ang="0">
                        <a:pos x="T0" y="T1"/>
                      </a:cxn>
                      <a:cxn ang="0">
                        <a:pos x="T2" y="T3"/>
                      </a:cxn>
                      <a:cxn ang="0">
                        <a:pos x="T4" y="T5"/>
                      </a:cxn>
                      <a:cxn ang="0">
                        <a:pos x="T6" y="T7"/>
                      </a:cxn>
                      <a:cxn ang="0">
                        <a:pos x="T8" y="T9"/>
                      </a:cxn>
                    </a:cxnLst>
                    <a:rect l="0" t="0" r="r" b="b"/>
                    <a:pathLst>
                      <a:path w="5" h="26">
                        <a:moveTo>
                          <a:pt x="3" y="26"/>
                        </a:moveTo>
                        <a:cubicBezTo>
                          <a:pt x="5" y="26"/>
                          <a:pt x="5" y="23"/>
                          <a:pt x="5" y="19"/>
                        </a:cubicBezTo>
                        <a:cubicBezTo>
                          <a:pt x="5" y="15"/>
                          <a:pt x="3" y="0"/>
                          <a:pt x="1" y="1"/>
                        </a:cubicBezTo>
                        <a:cubicBezTo>
                          <a:pt x="0" y="1"/>
                          <a:pt x="0" y="15"/>
                          <a:pt x="0" y="19"/>
                        </a:cubicBezTo>
                        <a:cubicBezTo>
                          <a:pt x="1" y="23"/>
                          <a:pt x="2" y="26"/>
                          <a:pt x="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5" name="Freeform 27">
                    <a:extLst>
                      <a:ext uri="{FF2B5EF4-FFF2-40B4-BE49-F238E27FC236}">
                        <a16:creationId xmlns="" xmlns:a16="http://schemas.microsoft.com/office/drawing/2014/main" id="{917FA47F-6B6D-41E9-AEF1-A293A4263CB1}"/>
                      </a:ext>
                    </a:extLst>
                  </p:cNvPr>
                  <p:cNvSpPr>
                    <a:spLocks/>
                  </p:cNvSpPr>
                  <p:nvPr/>
                </p:nvSpPr>
                <p:spPr bwMode="auto">
                  <a:xfrm>
                    <a:off x="2569480" y="2573666"/>
                    <a:ext cx="211138" cy="122237"/>
                  </a:xfrm>
                  <a:custGeom>
                    <a:avLst/>
                    <a:gdLst>
                      <a:gd name="T0" fmla="*/ 1 w 24"/>
                      <a:gd name="T1" fmla="*/ 2 h 14"/>
                      <a:gd name="T2" fmla="*/ 6 w 24"/>
                      <a:gd name="T3" fmla="*/ 7 h 14"/>
                      <a:gd name="T4" fmla="*/ 24 w 24"/>
                      <a:gd name="T5" fmla="*/ 13 h 14"/>
                      <a:gd name="T6" fmla="*/ 8 w 24"/>
                      <a:gd name="T7" fmla="*/ 2 h 14"/>
                      <a:gd name="T8" fmla="*/ 1 w 24"/>
                      <a:gd name="T9" fmla="*/ 2 h 14"/>
                    </a:gdLst>
                    <a:ahLst/>
                    <a:cxnLst>
                      <a:cxn ang="0">
                        <a:pos x="T0" y="T1"/>
                      </a:cxn>
                      <a:cxn ang="0">
                        <a:pos x="T2" y="T3"/>
                      </a:cxn>
                      <a:cxn ang="0">
                        <a:pos x="T4" y="T5"/>
                      </a:cxn>
                      <a:cxn ang="0">
                        <a:pos x="T6" y="T7"/>
                      </a:cxn>
                      <a:cxn ang="0">
                        <a:pos x="T8" y="T9"/>
                      </a:cxn>
                    </a:cxnLst>
                    <a:rect l="0" t="0" r="r" b="b"/>
                    <a:pathLst>
                      <a:path w="24" h="14">
                        <a:moveTo>
                          <a:pt x="1" y="2"/>
                        </a:moveTo>
                        <a:cubicBezTo>
                          <a:pt x="0" y="3"/>
                          <a:pt x="3" y="5"/>
                          <a:pt x="6" y="7"/>
                        </a:cubicBezTo>
                        <a:cubicBezTo>
                          <a:pt x="10" y="8"/>
                          <a:pt x="23" y="14"/>
                          <a:pt x="24" y="13"/>
                        </a:cubicBezTo>
                        <a:cubicBezTo>
                          <a:pt x="24" y="11"/>
                          <a:pt x="12" y="4"/>
                          <a:pt x="8" y="2"/>
                        </a:cubicBezTo>
                        <a:cubicBezTo>
                          <a:pt x="5" y="1"/>
                          <a:pt x="1"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6" name="Freeform 28">
                    <a:extLst>
                      <a:ext uri="{FF2B5EF4-FFF2-40B4-BE49-F238E27FC236}">
                        <a16:creationId xmlns="" xmlns:a16="http://schemas.microsoft.com/office/drawing/2014/main" id="{6E5A9839-F563-4BFE-89A7-A7367E9FA351}"/>
                      </a:ext>
                    </a:extLst>
                  </p:cNvPr>
                  <p:cNvSpPr>
                    <a:spLocks/>
                  </p:cNvSpPr>
                  <p:nvPr/>
                </p:nvSpPr>
                <p:spPr bwMode="auto">
                  <a:xfrm>
                    <a:off x="2332943" y="2581603"/>
                    <a:ext cx="193675" cy="149225"/>
                  </a:xfrm>
                  <a:custGeom>
                    <a:avLst/>
                    <a:gdLst>
                      <a:gd name="T0" fmla="*/ 14 w 22"/>
                      <a:gd name="T1" fmla="*/ 3 h 17"/>
                      <a:gd name="T2" fmla="*/ 1 w 22"/>
                      <a:gd name="T3" fmla="*/ 15 h 17"/>
                      <a:gd name="T4" fmla="*/ 17 w 22"/>
                      <a:gd name="T5" fmla="*/ 7 h 17"/>
                      <a:gd name="T6" fmla="*/ 22 w 22"/>
                      <a:gd name="T7" fmla="*/ 1 h 17"/>
                      <a:gd name="T8" fmla="*/ 14 w 22"/>
                      <a:gd name="T9" fmla="*/ 3 h 17"/>
                    </a:gdLst>
                    <a:ahLst/>
                    <a:cxnLst>
                      <a:cxn ang="0">
                        <a:pos x="T0" y="T1"/>
                      </a:cxn>
                      <a:cxn ang="0">
                        <a:pos x="T2" y="T3"/>
                      </a:cxn>
                      <a:cxn ang="0">
                        <a:pos x="T4" y="T5"/>
                      </a:cxn>
                      <a:cxn ang="0">
                        <a:pos x="T6" y="T7"/>
                      </a:cxn>
                      <a:cxn ang="0">
                        <a:pos x="T8" y="T9"/>
                      </a:cxn>
                    </a:cxnLst>
                    <a:rect l="0" t="0" r="r" b="b"/>
                    <a:pathLst>
                      <a:path w="22" h="17">
                        <a:moveTo>
                          <a:pt x="14" y="3"/>
                        </a:moveTo>
                        <a:cubicBezTo>
                          <a:pt x="11" y="5"/>
                          <a:pt x="0" y="14"/>
                          <a:pt x="1" y="15"/>
                        </a:cubicBezTo>
                        <a:cubicBezTo>
                          <a:pt x="1" y="17"/>
                          <a:pt x="14" y="9"/>
                          <a:pt x="17" y="7"/>
                        </a:cubicBezTo>
                        <a:cubicBezTo>
                          <a:pt x="20" y="5"/>
                          <a:pt x="22" y="2"/>
                          <a:pt x="22" y="1"/>
                        </a:cubicBezTo>
                        <a:cubicBezTo>
                          <a:pt x="21" y="0"/>
                          <a:pt x="18" y="1"/>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7" name="Freeform 29">
                    <a:extLst>
                      <a:ext uri="{FF2B5EF4-FFF2-40B4-BE49-F238E27FC236}">
                        <a16:creationId xmlns="" xmlns:a16="http://schemas.microsoft.com/office/drawing/2014/main" id="{70853609-C961-4F66-8F27-4B55FD6EEB02}"/>
                      </a:ext>
                    </a:extLst>
                  </p:cNvPr>
                  <p:cNvSpPr>
                    <a:spLocks/>
                  </p:cNvSpPr>
                  <p:nvPr/>
                </p:nvSpPr>
                <p:spPr bwMode="auto">
                  <a:xfrm>
                    <a:off x="2526618" y="2564141"/>
                    <a:ext cx="42863" cy="44450"/>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1" y="0"/>
                          <a:pt x="0" y="1"/>
                          <a:pt x="0" y="3"/>
                        </a:cubicBezTo>
                        <a:cubicBezTo>
                          <a:pt x="0" y="4"/>
                          <a:pt x="2" y="5"/>
                          <a:pt x="3" y="5"/>
                        </a:cubicBezTo>
                        <a:cubicBezTo>
                          <a:pt x="4" y="5"/>
                          <a:pt x="5" y="4"/>
                          <a:pt x="5" y="2"/>
                        </a:cubicBezTo>
                        <a:cubicBezTo>
                          <a:pt x="5" y="1"/>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8" name="Freeform 30">
                    <a:extLst>
                      <a:ext uri="{FF2B5EF4-FFF2-40B4-BE49-F238E27FC236}">
                        <a16:creationId xmlns="" xmlns:a16="http://schemas.microsoft.com/office/drawing/2014/main" id="{41F8EBA6-3086-46D5-AD7E-486BC34F126B}"/>
                      </a:ext>
                    </a:extLst>
                  </p:cNvPr>
                  <p:cNvSpPr>
                    <a:spLocks/>
                  </p:cNvSpPr>
                  <p:nvPr/>
                </p:nvSpPr>
                <p:spPr bwMode="auto">
                  <a:xfrm>
                    <a:off x="2499630" y="2626053"/>
                    <a:ext cx="104775" cy="279400"/>
                  </a:xfrm>
                  <a:custGeom>
                    <a:avLst/>
                    <a:gdLst>
                      <a:gd name="T0" fmla="*/ 6 w 12"/>
                      <a:gd name="T1" fmla="*/ 0 h 32"/>
                      <a:gd name="T2" fmla="*/ 0 w 12"/>
                      <a:gd name="T3" fmla="*/ 32 h 32"/>
                      <a:gd name="T4" fmla="*/ 12 w 12"/>
                      <a:gd name="T5" fmla="*/ 32 h 32"/>
                      <a:gd name="T6" fmla="*/ 6 w 12"/>
                      <a:gd name="T7" fmla="*/ 0 h 32"/>
                    </a:gdLst>
                    <a:ahLst/>
                    <a:cxnLst>
                      <a:cxn ang="0">
                        <a:pos x="T0" y="T1"/>
                      </a:cxn>
                      <a:cxn ang="0">
                        <a:pos x="T2" y="T3"/>
                      </a:cxn>
                      <a:cxn ang="0">
                        <a:pos x="T4" y="T5"/>
                      </a:cxn>
                      <a:cxn ang="0">
                        <a:pos x="T6" y="T7"/>
                      </a:cxn>
                    </a:cxnLst>
                    <a:rect l="0" t="0" r="r" b="b"/>
                    <a:pathLst>
                      <a:path w="12" h="32">
                        <a:moveTo>
                          <a:pt x="6" y="0"/>
                        </a:moveTo>
                        <a:cubicBezTo>
                          <a:pt x="3" y="0"/>
                          <a:pt x="1" y="19"/>
                          <a:pt x="0" y="32"/>
                        </a:cubicBezTo>
                        <a:cubicBezTo>
                          <a:pt x="12" y="32"/>
                          <a:pt x="12" y="32"/>
                          <a:pt x="12" y="32"/>
                        </a:cubicBezTo>
                        <a:cubicBezTo>
                          <a:pt x="11" y="19"/>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grpSp>
          </p:grpSp>
          <p:sp>
            <p:nvSpPr>
              <p:cNvPr id="4" name="椭圆 3">
                <a:extLst>
                  <a:ext uri="{FF2B5EF4-FFF2-40B4-BE49-F238E27FC236}">
                    <a16:creationId xmlns="" xmlns:a16="http://schemas.microsoft.com/office/drawing/2014/main" id="{86054ED8-742D-480A-89C9-CC249FDB3502}"/>
                  </a:ext>
                </a:extLst>
              </p:cNvPr>
              <p:cNvSpPr/>
              <p:nvPr/>
            </p:nvSpPr>
            <p:spPr>
              <a:xfrm>
                <a:off x="4458938" y="542601"/>
                <a:ext cx="1580394" cy="1580394"/>
              </a:xfrm>
              <a:prstGeom prst="ellipse">
                <a:avLst/>
              </a:prstGeom>
              <a:noFill/>
              <a:ln w="15875">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a:extLst>
                  <a:ext uri="{FF2B5EF4-FFF2-40B4-BE49-F238E27FC236}">
                    <a16:creationId xmlns="" xmlns:a16="http://schemas.microsoft.com/office/drawing/2014/main" id="{D4A96E12-541F-4E6D-8BF8-24D62577AF7C}"/>
                  </a:ext>
                </a:extLst>
              </p:cNvPr>
              <p:cNvSpPr/>
              <p:nvPr/>
            </p:nvSpPr>
            <p:spPr>
              <a:xfrm>
                <a:off x="5521381" y="513345"/>
                <a:ext cx="253838" cy="253838"/>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a:extLst>
                  <a:ext uri="{FF2B5EF4-FFF2-40B4-BE49-F238E27FC236}">
                    <a16:creationId xmlns="" xmlns:a16="http://schemas.microsoft.com/office/drawing/2014/main" id="{AE75A2AB-09CF-4C62-AC4B-F6530D13D78A}"/>
                  </a:ext>
                </a:extLst>
              </p:cNvPr>
              <p:cNvSpPr/>
              <p:nvPr/>
            </p:nvSpPr>
            <p:spPr>
              <a:xfrm>
                <a:off x="4366268" y="975821"/>
                <a:ext cx="253838" cy="253838"/>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9" name="组合 18">
              <a:extLst>
                <a:ext uri="{FF2B5EF4-FFF2-40B4-BE49-F238E27FC236}">
                  <a16:creationId xmlns="" xmlns:a16="http://schemas.microsoft.com/office/drawing/2014/main" id="{CCF50459-D590-4A92-BCB0-763B2F8F4563}"/>
                </a:ext>
              </a:extLst>
            </p:cNvPr>
            <p:cNvGrpSpPr/>
            <p:nvPr/>
          </p:nvGrpSpPr>
          <p:grpSpPr>
            <a:xfrm>
              <a:off x="9002551" y="2100079"/>
              <a:ext cx="1785698" cy="1706527"/>
              <a:chOff x="6728145" y="421853"/>
              <a:chExt cx="1637140" cy="1564556"/>
            </a:xfrm>
          </p:grpSpPr>
          <p:grpSp>
            <p:nvGrpSpPr>
              <p:cNvPr id="20" name="组合 19">
                <a:extLst>
                  <a:ext uri="{FF2B5EF4-FFF2-40B4-BE49-F238E27FC236}">
                    <a16:creationId xmlns="" xmlns:a16="http://schemas.microsoft.com/office/drawing/2014/main" id="{81803B7B-64A3-4769-8AAC-AA7255DC3F6B}"/>
                  </a:ext>
                </a:extLst>
              </p:cNvPr>
              <p:cNvGrpSpPr/>
              <p:nvPr/>
            </p:nvGrpSpPr>
            <p:grpSpPr>
              <a:xfrm>
                <a:off x="7086085" y="696123"/>
                <a:ext cx="918476" cy="918476"/>
                <a:chOff x="11420825" y="3349406"/>
                <a:chExt cx="918476" cy="918476"/>
              </a:xfrm>
            </p:grpSpPr>
            <p:sp>
              <p:nvSpPr>
                <p:cNvPr id="25" name="椭圆 24">
                  <a:extLst>
                    <a:ext uri="{FF2B5EF4-FFF2-40B4-BE49-F238E27FC236}">
                      <a16:creationId xmlns="" xmlns:a16="http://schemas.microsoft.com/office/drawing/2014/main" id="{A0385B99-3083-41F2-B4AB-8CF5BBE87A7C}"/>
                    </a:ext>
                  </a:extLst>
                </p:cNvPr>
                <p:cNvSpPr/>
                <p:nvPr/>
              </p:nvSpPr>
              <p:spPr>
                <a:xfrm>
                  <a:off x="11420825" y="3349406"/>
                  <a:ext cx="918476" cy="918476"/>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6" name="组合 25">
                  <a:extLst>
                    <a:ext uri="{FF2B5EF4-FFF2-40B4-BE49-F238E27FC236}">
                      <a16:creationId xmlns="" xmlns:a16="http://schemas.microsoft.com/office/drawing/2014/main" id="{BAAEEE53-C155-4209-A3AC-77121CAD37F4}"/>
                    </a:ext>
                  </a:extLst>
                </p:cNvPr>
                <p:cNvGrpSpPr/>
                <p:nvPr/>
              </p:nvGrpSpPr>
              <p:grpSpPr>
                <a:xfrm>
                  <a:off x="11702380" y="3670880"/>
                  <a:ext cx="355366" cy="253832"/>
                  <a:chOff x="5419725" y="669925"/>
                  <a:chExt cx="866776" cy="619126"/>
                </a:xfrm>
              </p:grpSpPr>
              <p:sp>
                <p:nvSpPr>
                  <p:cNvPr id="27" name="Freeform 15">
                    <a:extLst>
                      <a:ext uri="{FF2B5EF4-FFF2-40B4-BE49-F238E27FC236}">
                        <a16:creationId xmlns="" xmlns:a16="http://schemas.microsoft.com/office/drawing/2014/main" id="{969AE952-886A-45B8-A3BD-0C5330336837}"/>
                      </a:ext>
                    </a:extLst>
                  </p:cNvPr>
                  <p:cNvSpPr>
                    <a:spLocks/>
                  </p:cNvSpPr>
                  <p:nvPr/>
                </p:nvSpPr>
                <p:spPr bwMode="auto">
                  <a:xfrm>
                    <a:off x="5441950" y="1008063"/>
                    <a:ext cx="825500" cy="280988"/>
                  </a:xfrm>
                  <a:custGeom>
                    <a:avLst/>
                    <a:gdLst>
                      <a:gd name="T0" fmla="*/ 110 w 220"/>
                      <a:gd name="T1" fmla="*/ 25 h 75"/>
                      <a:gd name="T2" fmla="*/ 81 w 220"/>
                      <a:gd name="T3" fmla="*/ 0 h 75"/>
                      <a:gd name="T4" fmla="*/ 0 w 220"/>
                      <a:gd name="T5" fmla="*/ 70 h 75"/>
                      <a:gd name="T6" fmla="*/ 11 w 220"/>
                      <a:gd name="T7" fmla="*/ 75 h 75"/>
                      <a:gd name="T8" fmla="*/ 209 w 220"/>
                      <a:gd name="T9" fmla="*/ 75 h 75"/>
                      <a:gd name="T10" fmla="*/ 220 w 220"/>
                      <a:gd name="T11" fmla="*/ 70 h 75"/>
                      <a:gd name="T12" fmla="*/ 138 w 220"/>
                      <a:gd name="T13" fmla="*/ 0 h 75"/>
                      <a:gd name="T14" fmla="*/ 110 w 220"/>
                      <a:gd name="T15" fmla="*/ 2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75">
                        <a:moveTo>
                          <a:pt x="110" y="25"/>
                        </a:moveTo>
                        <a:cubicBezTo>
                          <a:pt x="81" y="0"/>
                          <a:pt x="81" y="0"/>
                          <a:pt x="81" y="0"/>
                        </a:cubicBezTo>
                        <a:cubicBezTo>
                          <a:pt x="0" y="70"/>
                          <a:pt x="0" y="70"/>
                          <a:pt x="0" y="70"/>
                        </a:cubicBezTo>
                        <a:cubicBezTo>
                          <a:pt x="3" y="73"/>
                          <a:pt x="7" y="75"/>
                          <a:pt x="11" y="75"/>
                        </a:cubicBezTo>
                        <a:cubicBezTo>
                          <a:pt x="209" y="75"/>
                          <a:pt x="209" y="75"/>
                          <a:pt x="209" y="75"/>
                        </a:cubicBezTo>
                        <a:cubicBezTo>
                          <a:pt x="213" y="75"/>
                          <a:pt x="217" y="73"/>
                          <a:pt x="220" y="70"/>
                        </a:cubicBezTo>
                        <a:cubicBezTo>
                          <a:pt x="138" y="0"/>
                          <a:pt x="138" y="0"/>
                          <a:pt x="138" y="0"/>
                        </a:cubicBezTo>
                        <a:lnTo>
                          <a:pt x="110"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28" name="Freeform 16">
                    <a:extLst>
                      <a:ext uri="{FF2B5EF4-FFF2-40B4-BE49-F238E27FC236}">
                        <a16:creationId xmlns="" xmlns:a16="http://schemas.microsoft.com/office/drawing/2014/main" id="{D6EF6801-26D1-43A2-93F7-00DE1BB19D43}"/>
                      </a:ext>
                    </a:extLst>
                  </p:cNvPr>
                  <p:cNvSpPr>
                    <a:spLocks/>
                  </p:cNvSpPr>
                  <p:nvPr/>
                </p:nvSpPr>
                <p:spPr bwMode="auto">
                  <a:xfrm>
                    <a:off x="5441950" y="669925"/>
                    <a:ext cx="825500" cy="371475"/>
                  </a:xfrm>
                  <a:custGeom>
                    <a:avLst/>
                    <a:gdLst>
                      <a:gd name="T0" fmla="*/ 220 w 220"/>
                      <a:gd name="T1" fmla="*/ 4 h 99"/>
                      <a:gd name="T2" fmla="*/ 209 w 220"/>
                      <a:gd name="T3" fmla="*/ 0 h 99"/>
                      <a:gd name="T4" fmla="*/ 11 w 220"/>
                      <a:gd name="T5" fmla="*/ 0 h 99"/>
                      <a:gd name="T6" fmla="*/ 0 w 220"/>
                      <a:gd name="T7" fmla="*/ 4 h 99"/>
                      <a:gd name="T8" fmla="*/ 110 w 220"/>
                      <a:gd name="T9" fmla="*/ 99 h 99"/>
                      <a:gd name="T10" fmla="*/ 220 w 220"/>
                      <a:gd name="T11" fmla="*/ 4 h 99"/>
                    </a:gdLst>
                    <a:ahLst/>
                    <a:cxnLst>
                      <a:cxn ang="0">
                        <a:pos x="T0" y="T1"/>
                      </a:cxn>
                      <a:cxn ang="0">
                        <a:pos x="T2" y="T3"/>
                      </a:cxn>
                      <a:cxn ang="0">
                        <a:pos x="T4" y="T5"/>
                      </a:cxn>
                      <a:cxn ang="0">
                        <a:pos x="T6" y="T7"/>
                      </a:cxn>
                      <a:cxn ang="0">
                        <a:pos x="T8" y="T9"/>
                      </a:cxn>
                      <a:cxn ang="0">
                        <a:pos x="T10" y="T11"/>
                      </a:cxn>
                    </a:cxnLst>
                    <a:rect l="0" t="0" r="r" b="b"/>
                    <a:pathLst>
                      <a:path w="220" h="99">
                        <a:moveTo>
                          <a:pt x="220" y="4"/>
                        </a:moveTo>
                        <a:cubicBezTo>
                          <a:pt x="217" y="1"/>
                          <a:pt x="213" y="0"/>
                          <a:pt x="209" y="0"/>
                        </a:cubicBezTo>
                        <a:cubicBezTo>
                          <a:pt x="11" y="0"/>
                          <a:pt x="11" y="0"/>
                          <a:pt x="11" y="0"/>
                        </a:cubicBezTo>
                        <a:cubicBezTo>
                          <a:pt x="7" y="0"/>
                          <a:pt x="3" y="1"/>
                          <a:pt x="0" y="4"/>
                        </a:cubicBezTo>
                        <a:cubicBezTo>
                          <a:pt x="110" y="99"/>
                          <a:pt x="110" y="99"/>
                          <a:pt x="110" y="99"/>
                        </a:cubicBezTo>
                        <a:lnTo>
                          <a:pt x="22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29" name="Freeform 17">
                    <a:extLst>
                      <a:ext uri="{FF2B5EF4-FFF2-40B4-BE49-F238E27FC236}">
                        <a16:creationId xmlns="" xmlns:a16="http://schemas.microsoft.com/office/drawing/2014/main" id="{8CFDC6D0-A503-4F5E-A38B-345F18ED7361}"/>
                      </a:ext>
                    </a:extLst>
                  </p:cNvPr>
                  <p:cNvSpPr>
                    <a:spLocks/>
                  </p:cNvSpPr>
                  <p:nvPr/>
                </p:nvSpPr>
                <p:spPr bwMode="auto">
                  <a:xfrm>
                    <a:off x="5419725" y="723900"/>
                    <a:ext cx="300038" cy="512763"/>
                  </a:xfrm>
                  <a:custGeom>
                    <a:avLst/>
                    <a:gdLst>
                      <a:gd name="T0" fmla="*/ 0 w 189"/>
                      <a:gd name="T1" fmla="*/ 0 h 323"/>
                      <a:gd name="T2" fmla="*/ 0 w 189"/>
                      <a:gd name="T3" fmla="*/ 323 h 323"/>
                      <a:gd name="T4" fmla="*/ 189 w 189"/>
                      <a:gd name="T5" fmla="*/ 163 h 323"/>
                      <a:gd name="T6" fmla="*/ 0 w 189"/>
                      <a:gd name="T7" fmla="*/ 0 h 323"/>
                    </a:gdLst>
                    <a:ahLst/>
                    <a:cxnLst>
                      <a:cxn ang="0">
                        <a:pos x="T0" y="T1"/>
                      </a:cxn>
                      <a:cxn ang="0">
                        <a:pos x="T2" y="T3"/>
                      </a:cxn>
                      <a:cxn ang="0">
                        <a:pos x="T4" y="T5"/>
                      </a:cxn>
                      <a:cxn ang="0">
                        <a:pos x="T6" y="T7"/>
                      </a:cxn>
                    </a:cxnLst>
                    <a:rect l="0" t="0" r="r" b="b"/>
                    <a:pathLst>
                      <a:path w="189" h="323">
                        <a:moveTo>
                          <a:pt x="0" y="0"/>
                        </a:moveTo>
                        <a:lnTo>
                          <a:pt x="0" y="323"/>
                        </a:lnTo>
                        <a:lnTo>
                          <a:pt x="189" y="16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30" name="Freeform 18">
                    <a:extLst>
                      <a:ext uri="{FF2B5EF4-FFF2-40B4-BE49-F238E27FC236}">
                        <a16:creationId xmlns="" xmlns:a16="http://schemas.microsoft.com/office/drawing/2014/main" id="{F8FFAA34-3CE5-499A-AD20-4406FB876830}"/>
                      </a:ext>
                    </a:extLst>
                  </p:cNvPr>
                  <p:cNvSpPr>
                    <a:spLocks/>
                  </p:cNvSpPr>
                  <p:nvPr/>
                </p:nvSpPr>
                <p:spPr bwMode="auto">
                  <a:xfrm>
                    <a:off x="5986463" y="723900"/>
                    <a:ext cx="300038" cy="512763"/>
                  </a:xfrm>
                  <a:custGeom>
                    <a:avLst/>
                    <a:gdLst>
                      <a:gd name="T0" fmla="*/ 0 w 189"/>
                      <a:gd name="T1" fmla="*/ 163 h 323"/>
                      <a:gd name="T2" fmla="*/ 189 w 189"/>
                      <a:gd name="T3" fmla="*/ 323 h 323"/>
                      <a:gd name="T4" fmla="*/ 189 w 189"/>
                      <a:gd name="T5" fmla="*/ 0 h 323"/>
                      <a:gd name="T6" fmla="*/ 0 w 189"/>
                      <a:gd name="T7" fmla="*/ 163 h 323"/>
                    </a:gdLst>
                    <a:ahLst/>
                    <a:cxnLst>
                      <a:cxn ang="0">
                        <a:pos x="T0" y="T1"/>
                      </a:cxn>
                      <a:cxn ang="0">
                        <a:pos x="T2" y="T3"/>
                      </a:cxn>
                      <a:cxn ang="0">
                        <a:pos x="T4" y="T5"/>
                      </a:cxn>
                      <a:cxn ang="0">
                        <a:pos x="T6" y="T7"/>
                      </a:cxn>
                    </a:cxnLst>
                    <a:rect l="0" t="0" r="r" b="b"/>
                    <a:pathLst>
                      <a:path w="189" h="323">
                        <a:moveTo>
                          <a:pt x="0" y="163"/>
                        </a:moveTo>
                        <a:lnTo>
                          <a:pt x="189" y="323"/>
                        </a:lnTo>
                        <a:lnTo>
                          <a:pt x="189" y="0"/>
                        </a:lnTo>
                        <a:lnTo>
                          <a:pt x="0" y="1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grpSp>
          </p:grpSp>
          <p:sp>
            <p:nvSpPr>
              <p:cNvPr id="21" name="椭圆 20">
                <a:extLst>
                  <a:ext uri="{FF2B5EF4-FFF2-40B4-BE49-F238E27FC236}">
                    <a16:creationId xmlns="" xmlns:a16="http://schemas.microsoft.com/office/drawing/2014/main" id="{5BC17CB2-3667-4993-B080-A36F9B319401}"/>
                  </a:ext>
                </a:extLst>
              </p:cNvPr>
              <p:cNvSpPr/>
              <p:nvPr/>
            </p:nvSpPr>
            <p:spPr>
              <a:xfrm>
                <a:off x="6817993" y="421853"/>
                <a:ext cx="1454660" cy="1454660"/>
              </a:xfrm>
              <a:prstGeom prst="ellipse">
                <a:avLst/>
              </a:prstGeom>
              <a:noFill/>
              <a:ln w="15875">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a:extLst>
                  <a:ext uri="{FF2B5EF4-FFF2-40B4-BE49-F238E27FC236}">
                    <a16:creationId xmlns="" xmlns:a16="http://schemas.microsoft.com/office/drawing/2014/main" id="{038C7415-D8FF-4D1E-A716-AC921D80D35A}"/>
                  </a:ext>
                </a:extLst>
              </p:cNvPr>
              <p:cNvSpPr/>
              <p:nvPr/>
            </p:nvSpPr>
            <p:spPr>
              <a:xfrm>
                <a:off x="8131643" y="819166"/>
                <a:ext cx="233642" cy="23364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a:extLst>
                  <a:ext uri="{FF2B5EF4-FFF2-40B4-BE49-F238E27FC236}">
                    <a16:creationId xmlns="" xmlns:a16="http://schemas.microsoft.com/office/drawing/2014/main" id="{FB4ED4D1-1955-4230-A4B0-0E7FFA61C8C3}"/>
                  </a:ext>
                </a:extLst>
              </p:cNvPr>
              <p:cNvSpPr/>
              <p:nvPr/>
            </p:nvSpPr>
            <p:spPr>
              <a:xfrm>
                <a:off x="6728145" y="851064"/>
                <a:ext cx="233642" cy="23364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a:extLst>
                  <a:ext uri="{FF2B5EF4-FFF2-40B4-BE49-F238E27FC236}">
                    <a16:creationId xmlns="" xmlns:a16="http://schemas.microsoft.com/office/drawing/2014/main" id="{68081A42-7C78-4BB8-9202-55AE1F966D06}"/>
                  </a:ext>
                </a:extLst>
              </p:cNvPr>
              <p:cNvSpPr/>
              <p:nvPr/>
            </p:nvSpPr>
            <p:spPr>
              <a:xfrm>
                <a:off x="7545323" y="1752767"/>
                <a:ext cx="233642" cy="23364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1" name="组合 30">
              <a:extLst>
                <a:ext uri="{FF2B5EF4-FFF2-40B4-BE49-F238E27FC236}">
                  <a16:creationId xmlns="" xmlns:a16="http://schemas.microsoft.com/office/drawing/2014/main" id="{7225074F-9EE2-4841-8B77-A00491AB73D4}"/>
                </a:ext>
              </a:extLst>
            </p:cNvPr>
            <p:cNvGrpSpPr/>
            <p:nvPr/>
          </p:nvGrpSpPr>
          <p:grpSpPr>
            <a:xfrm>
              <a:off x="1956291" y="2142145"/>
              <a:ext cx="1749504" cy="1664461"/>
              <a:chOff x="4411886" y="514688"/>
              <a:chExt cx="1749504" cy="1664461"/>
            </a:xfrm>
          </p:grpSpPr>
          <p:grpSp>
            <p:nvGrpSpPr>
              <p:cNvPr id="32" name="组合 31">
                <a:extLst>
                  <a:ext uri="{FF2B5EF4-FFF2-40B4-BE49-F238E27FC236}">
                    <a16:creationId xmlns="" xmlns:a16="http://schemas.microsoft.com/office/drawing/2014/main" id="{17FA86DE-E3ED-45C1-B151-C019C76196DB}"/>
                  </a:ext>
                </a:extLst>
              </p:cNvPr>
              <p:cNvGrpSpPr/>
              <p:nvPr/>
            </p:nvGrpSpPr>
            <p:grpSpPr>
              <a:xfrm>
                <a:off x="4728357" y="812021"/>
                <a:ext cx="1041558" cy="1041556"/>
                <a:chOff x="9573970" y="1559484"/>
                <a:chExt cx="1151433" cy="1151433"/>
              </a:xfrm>
            </p:grpSpPr>
            <p:sp>
              <p:nvSpPr>
                <p:cNvPr id="39" name="椭圆 38">
                  <a:extLst>
                    <a:ext uri="{FF2B5EF4-FFF2-40B4-BE49-F238E27FC236}">
                      <a16:creationId xmlns="" xmlns:a16="http://schemas.microsoft.com/office/drawing/2014/main" id="{401AAD0B-EC24-4AD5-B958-B05360E739BF}"/>
                    </a:ext>
                  </a:extLst>
                </p:cNvPr>
                <p:cNvSpPr/>
                <p:nvPr/>
              </p:nvSpPr>
              <p:spPr>
                <a:xfrm>
                  <a:off x="9573970" y="1559484"/>
                  <a:ext cx="1151433" cy="1151433"/>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0" name="组合 39">
                  <a:extLst>
                    <a:ext uri="{FF2B5EF4-FFF2-40B4-BE49-F238E27FC236}">
                      <a16:creationId xmlns="" xmlns:a16="http://schemas.microsoft.com/office/drawing/2014/main" id="{EC5B29F1-C356-4D74-8CE1-ADE1AC1D6484}"/>
                    </a:ext>
                  </a:extLst>
                </p:cNvPr>
                <p:cNvGrpSpPr/>
                <p:nvPr/>
              </p:nvGrpSpPr>
              <p:grpSpPr>
                <a:xfrm>
                  <a:off x="9860222" y="1780900"/>
                  <a:ext cx="472498" cy="586992"/>
                  <a:chOff x="2332943" y="2327604"/>
                  <a:chExt cx="465138" cy="577849"/>
                </a:xfrm>
                <a:solidFill>
                  <a:schemeClr val="bg1"/>
                </a:solidFill>
              </p:grpSpPr>
              <p:sp>
                <p:nvSpPr>
                  <p:cNvPr id="41" name="Freeform 21">
                    <a:extLst>
                      <a:ext uri="{FF2B5EF4-FFF2-40B4-BE49-F238E27FC236}">
                        <a16:creationId xmlns="" xmlns:a16="http://schemas.microsoft.com/office/drawing/2014/main" id="{B154E932-2745-46B6-A16A-7F34B37F946C}"/>
                      </a:ext>
                    </a:extLst>
                  </p:cNvPr>
                  <p:cNvSpPr>
                    <a:spLocks/>
                  </p:cNvSpPr>
                  <p:nvPr/>
                </p:nvSpPr>
                <p:spPr bwMode="auto">
                  <a:xfrm>
                    <a:off x="2701243" y="2573666"/>
                    <a:ext cx="69850" cy="122237"/>
                  </a:xfrm>
                  <a:custGeom>
                    <a:avLst/>
                    <a:gdLst>
                      <a:gd name="T0" fmla="*/ 1 w 8"/>
                      <a:gd name="T1" fmla="*/ 14 h 14"/>
                      <a:gd name="T2" fmla="*/ 4 w 8"/>
                      <a:gd name="T3" fmla="*/ 11 h 14"/>
                      <a:gd name="T4" fmla="*/ 7 w 8"/>
                      <a:gd name="T5" fmla="*/ 0 h 14"/>
                      <a:gd name="T6" fmla="*/ 1 w 8"/>
                      <a:gd name="T7" fmla="*/ 10 h 14"/>
                      <a:gd name="T8" fmla="*/ 1 w 8"/>
                      <a:gd name="T9" fmla="*/ 14 h 14"/>
                    </a:gdLst>
                    <a:ahLst/>
                    <a:cxnLst>
                      <a:cxn ang="0">
                        <a:pos x="T0" y="T1"/>
                      </a:cxn>
                      <a:cxn ang="0">
                        <a:pos x="T2" y="T3"/>
                      </a:cxn>
                      <a:cxn ang="0">
                        <a:pos x="T4" y="T5"/>
                      </a:cxn>
                      <a:cxn ang="0">
                        <a:pos x="T6" y="T7"/>
                      </a:cxn>
                      <a:cxn ang="0">
                        <a:pos x="T8" y="T9"/>
                      </a:cxn>
                    </a:cxnLst>
                    <a:rect l="0" t="0" r="r" b="b"/>
                    <a:pathLst>
                      <a:path w="8" h="14">
                        <a:moveTo>
                          <a:pt x="1" y="14"/>
                        </a:moveTo>
                        <a:cubicBezTo>
                          <a:pt x="2" y="14"/>
                          <a:pt x="3" y="13"/>
                          <a:pt x="4" y="11"/>
                        </a:cubicBezTo>
                        <a:cubicBezTo>
                          <a:pt x="5" y="9"/>
                          <a:pt x="8" y="1"/>
                          <a:pt x="7" y="0"/>
                        </a:cubicBezTo>
                        <a:cubicBezTo>
                          <a:pt x="7" y="0"/>
                          <a:pt x="2" y="8"/>
                          <a:pt x="1" y="10"/>
                        </a:cubicBezTo>
                        <a:cubicBezTo>
                          <a:pt x="0" y="12"/>
                          <a:pt x="0" y="14"/>
                          <a:pt x="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2" name="Freeform 22">
                    <a:extLst>
                      <a:ext uri="{FF2B5EF4-FFF2-40B4-BE49-F238E27FC236}">
                        <a16:creationId xmlns="" xmlns:a16="http://schemas.microsoft.com/office/drawing/2014/main" id="{F40CD11A-C307-422F-B3D6-D4710D204FC8}"/>
                      </a:ext>
                    </a:extLst>
                  </p:cNvPr>
                  <p:cNvSpPr>
                    <a:spLocks/>
                  </p:cNvSpPr>
                  <p:nvPr/>
                </p:nvSpPr>
                <p:spPr bwMode="auto">
                  <a:xfrm>
                    <a:off x="2710768" y="2722891"/>
                    <a:ext cx="87313" cy="112712"/>
                  </a:xfrm>
                  <a:custGeom>
                    <a:avLst/>
                    <a:gdLst>
                      <a:gd name="T0" fmla="*/ 1 w 10"/>
                      <a:gd name="T1" fmla="*/ 0 h 13"/>
                      <a:gd name="T2" fmla="*/ 2 w 10"/>
                      <a:gd name="T3" fmla="*/ 4 h 13"/>
                      <a:gd name="T4" fmla="*/ 9 w 10"/>
                      <a:gd name="T5" fmla="*/ 13 h 13"/>
                      <a:gd name="T6" fmla="*/ 4 w 10"/>
                      <a:gd name="T7" fmla="*/ 3 h 13"/>
                      <a:gd name="T8" fmla="*/ 1 w 10"/>
                      <a:gd name="T9" fmla="*/ 0 h 13"/>
                    </a:gdLst>
                    <a:ahLst/>
                    <a:cxnLst>
                      <a:cxn ang="0">
                        <a:pos x="T0" y="T1"/>
                      </a:cxn>
                      <a:cxn ang="0">
                        <a:pos x="T2" y="T3"/>
                      </a:cxn>
                      <a:cxn ang="0">
                        <a:pos x="T4" y="T5"/>
                      </a:cxn>
                      <a:cxn ang="0">
                        <a:pos x="T6" y="T7"/>
                      </a:cxn>
                      <a:cxn ang="0">
                        <a:pos x="T8" y="T9"/>
                      </a:cxn>
                    </a:cxnLst>
                    <a:rect l="0" t="0" r="r" b="b"/>
                    <a:pathLst>
                      <a:path w="10" h="13">
                        <a:moveTo>
                          <a:pt x="1" y="0"/>
                        </a:moveTo>
                        <a:cubicBezTo>
                          <a:pt x="0" y="1"/>
                          <a:pt x="0" y="2"/>
                          <a:pt x="2" y="4"/>
                        </a:cubicBezTo>
                        <a:cubicBezTo>
                          <a:pt x="3" y="6"/>
                          <a:pt x="9" y="13"/>
                          <a:pt x="9" y="13"/>
                        </a:cubicBezTo>
                        <a:cubicBezTo>
                          <a:pt x="10" y="12"/>
                          <a:pt x="6" y="5"/>
                          <a:pt x="4" y="3"/>
                        </a:cubicBezTo>
                        <a:cubicBezTo>
                          <a:pt x="3"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3" name="Freeform 23">
                    <a:extLst>
                      <a:ext uri="{FF2B5EF4-FFF2-40B4-BE49-F238E27FC236}">
                        <a16:creationId xmlns="" xmlns:a16="http://schemas.microsoft.com/office/drawing/2014/main" id="{4386A594-600A-407C-A637-0D8DE0480C51}"/>
                      </a:ext>
                    </a:extLst>
                  </p:cNvPr>
                  <p:cNvSpPr>
                    <a:spLocks/>
                  </p:cNvSpPr>
                  <p:nvPr/>
                </p:nvSpPr>
                <p:spPr bwMode="auto">
                  <a:xfrm>
                    <a:off x="2552018" y="2695903"/>
                    <a:ext cx="131763" cy="34925"/>
                  </a:xfrm>
                  <a:custGeom>
                    <a:avLst/>
                    <a:gdLst>
                      <a:gd name="T0" fmla="*/ 11 w 15"/>
                      <a:gd name="T1" fmla="*/ 0 h 4"/>
                      <a:gd name="T2" fmla="*/ 0 w 15"/>
                      <a:gd name="T3" fmla="*/ 3 h 4"/>
                      <a:gd name="T4" fmla="*/ 11 w 15"/>
                      <a:gd name="T5" fmla="*/ 3 h 4"/>
                      <a:gd name="T6" fmla="*/ 15 w 15"/>
                      <a:gd name="T7" fmla="*/ 1 h 4"/>
                      <a:gd name="T8" fmla="*/ 11 w 15"/>
                      <a:gd name="T9" fmla="*/ 0 h 4"/>
                    </a:gdLst>
                    <a:ahLst/>
                    <a:cxnLst>
                      <a:cxn ang="0">
                        <a:pos x="T0" y="T1"/>
                      </a:cxn>
                      <a:cxn ang="0">
                        <a:pos x="T2" y="T3"/>
                      </a:cxn>
                      <a:cxn ang="0">
                        <a:pos x="T4" y="T5"/>
                      </a:cxn>
                      <a:cxn ang="0">
                        <a:pos x="T6" y="T7"/>
                      </a:cxn>
                      <a:cxn ang="0">
                        <a:pos x="T8" y="T9"/>
                      </a:cxn>
                    </a:cxnLst>
                    <a:rect l="0" t="0" r="r" b="b"/>
                    <a:pathLst>
                      <a:path w="15" h="4">
                        <a:moveTo>
                          <a:pt x="11" y="0"/>
                        </a:moveTo>
                        <a:cubicBezTo>
                          <a:pt x="9" y="1"/>
                          <a:pt x="0" y="2"/>
                          <a:pt x="0" y="3"/>
                        </a:cubicBezTo>
                        <a:cubicBezTo>
                          <a:pt x="0" y="4"/>
                          <a:pt x="9" y="3"/>
                          <a:pt x="11" y="3"/>
                        </a:cubicBezTo>
                        <a:cubicBezTo>
                          <a:pt x="13" y="3"/>
                          <a:pt x="15" y="2"/>
                          <a:pt x="15" y="1"/>
                        </a:cubicBezTo>
                        <a:cubicBezTo>
                          <a:pt x="15" y="1"/>
                          <a:pt x="13"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4" name="Freeform 24">
                    <a:extLst>
                      <a:ext uri="{FF2B5EF4-FFF2-40B4-BE49-F238E27FC236}">
                        <a16:creationId xmlns="" xmlns:a16="http://schemas.microsoft.com/office/drawing/2014/main" id="{3CECDEFB-6DE2-4748-B5D1-25ADCAB42545}"/>
                      </a:ext>
                    </a:extLst>
                  </p:cNvPr>
                  <p:cNvSpPr>
                    <a:spLocks/>
                  </p:cNvSpPr>
                  <p:nvPr/>
                </p:nvSpPr>
                <p:spPr bwMode="auto">
                  <a:xfrm>
                    <a:off x="2683780" y="2703841"/>
                    <a:ext cx="26988" cy="26987"/>
                  </a:xfrm>
                  <a:custGeom>
                    <a:avLst/>
                    <a:gdLst>
                      <a:gd name="T0" fmla="*/ 2 w 3"/>
                      <a:gd name="T1" fmla="*/ 0 h 3"/>
                      <a:gd name="T2" fmla="*/ 1 w 3"/>
                      <a:gd name="T3" fmla="*/ 1 h 3"/>
                      <a:gd name="T4" fmla="*/ 1 w 3"/>
                      <a:gd name="T5" fmla="*/ 2 h 3"/>
                      <a:gd name="T6" fmla="*/ 3 w 3"/>
                      <a:gd name="T7" fmla="*/ 2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0"/>
                          <a:pt x="1" y="0"/>
                          <a:pt x="1" y="1"/>
                        </a:cubicBezTo>
                        <a:cubicBezTo>
                          <a:pt x="0" y="1"/>
                          <a:pt x="1" y="2"/>
                          <a:pt x="1" y="2"/>
                        </a:cubicBezTo>
                        <a:cubicBezTo>
                          <a:pt x="2" y="3"/>
                          <a:pt x="3" y="2"/>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5" name="Freeform 25">
                    <a:extLst>
                      <a:ext uri="{FF2B5EF4-FFF2-40B4-BE49-F238E27FC236}">
                        <a16:creationId xmlns="" xmlns:a16="http://schemas.microsoft.com/office/drawing/2014/main" id="{3E26320D-90C1-4B01-826F-5D9727D17D65}"/>
                      </a:ext>
                    </a:extLst>
                  </p:cNvPr>
                  <p:cNvSpPr>
                    <a:spLocks/>
                  </p:cNvSpPr>
                  <p:nvPr/>
                </p:nvSpPr>
                <p:spPr bwMode="auto">
                  <a:xfrm>
                    <a:off x="2666318" y="2730828"/>
                    <a:ext cx="61913" cy="174625"/>
                  </a:xfrm>
                  <a:custGeom>
                    <a:avLst/>
                    <a:gdLst>
                      <a:gd name="T0" fmla="*/ 4 w 7"/>
                      <a:gd name="T1" fmla="*/ 0 h 20"/>
                      <a:gd name="T2" fmla="*/ 0 w 7"/>
                      <a:gd name="T3" fmla="*/ 20 h 20"/>
                      <a:gd name="T4" fmla="*/ 7 w 7"/>
                      <a:gd name="T5" fmla="*/ 20 h 20"/>
                      <a:gd name="T6" fmla="*/ 4 w 7"/>
                      <a:gd name="T7" fmla="*/ 0 h 20"/>
                    </a:gdLst>
                    <a:ahLst/>
                    <a:cxnLst>
                      <a:cxn ang="0">
                        <a:pos x="T0" y="T1"/>
                      </a:cxn>
                      <a:cxn ang="0">
                        <a:pos x="T2" y="T3"/>
                      </a:cxn>
                      <a:cxn ang="0">
                        <a:pos x="T4" y="T5"/>
                      </a:cxn>
                      <a:cxn ang="0">
                        <a:pos x="T6" y="T7"/>
                      </a:cxn>
                    </a:cxnLst>
                    <a:rect l="0" t="0" r="r" b="b"/>
                    <a:pathLst>
                      <a:path w="7" h="20">
                        <a:moveTo>
                          <a:pt x="4" y="0"/>
                        </a:moveTo>
                        <a:cubicBezTo>
                          <a:pt x="2" y="0"/>
                          <a:pt x="1" y="12"/>
                          <a:pt x="0" y="20"/>
                        </a:cubicBezTo>
                        <a:cubicBezTo>
                          <a:pt x="7" y="20"/>
                          <a:pt x="7" y="20"/>
                          <a:pt x="7" y="20"/>
                        </a:cubicBezTo>
                        <a:cubicBezTo>
                          <a:pt x="7" y="12"/>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6" name="Freeform 26">
                    <a:extLst>
                      <a:ext uri="{FF2B5EF4-FFF2-40B4-BE49-F238E27FC236}">
                        <a16:creationId xmlns="" xmlns:a16="http://schemas.microsoft.com/office/drawing/2014/main" id="{C312BF28-5FE6-4EFD-952F-0FD8ED4A590C}"/>
                      </a:ext>
                    </a:extLst>
                  </p:cNvPr>
                  <p:cNvSpPr>
                    <a:spLocks/>
                  </p:cNvSpPr>
                  <p:nvPr/>
                </p:nvSpPr>
                <p:spPr bwMode="auto">
                  <a:xfrm>
                    <a:off x="2517093" y="2327604"/>
                    <a:ext cx="44450" cy="228600"/>
                  </a:xfrm>
                  <a:custGeom>
                    <a:avLst/>
                    <a:gdLst>
                      <a:gd name="T0" fmla="*/ 3 w 5"/>
                      <a:gd name="T1" fmla="*/ 26 h 26"/>
                      <a:gd name="T2" fmla="*/ 5 w 5"/>
                      <a:gd name="T3" fmla="*/ 19 h 26"/>
                      <a:gd name="T4" fmla="*/ 1 w 5"/>
                      <a:gd name="T5" fmla="*/ 1 h 26"/>
                      <a:gd name="T6" fmla="*/ 0 w 5"/>
                      <a:gd name="T7" fmla="*/ 19 h 26"/>
                      <a:gd name="T8" fmla="*/ 3 w 5"/>
                      <a:gd name="T9" fmla="*/ 26 h 26"/>
                    </a:gdLst>
                    <a:ahLst/>
                    <a:cxnLst>
                      <a:cxn ang="0">
                        <a:pos x="T0" y="T1"/>
                      </a:cxn>
                      <a:cxn ang="0">
                        <a:pos x="T2" y="T3"/>
                      </a:cxn>
                      <a:cxn ang="0">
                        <a:pos x="T4" y="T5"/>
                      </a:cxn>
                      <a:cxn ang="0">
                        <a:pos x="T6" y="T7"/>
                      </a:cxn>
                      <a:cxn ang="0">
                        <a:pos x="T8" y="T9"/>
                      </a:cxn>
                    </a:cxnLst>
                    <a:rect l="0" t="0" r="r" b="b"/>
                    <a:pathLst>
                      <a:path w="5" h="26">
                        <a:moveTo>
                          <a:pt x="3" y="26"/>
                        </a:moveTo>
                        <a:cubicBezTo>
                          <a:pt x="5" y="26"/>
                          <a:pt x="5" y="23"/>
                          <a:pt x="5" y="19"/>
                        </a:cubicBezTo>
                        <a:cubicBezTo>
                          <a:pt x="5" y="15"/>
                          <a:pt x="3" y="0"/>
                          <a:pt x="1" y="1"/>
                        </a:cubicBezTo>
                        <a:cubicBezTo>
                          <a:pt x="0" y="1"/>
                          <a:pt x="0" y="15"/>
                          <a:pt x="0" y="19"/>
                        </a:cubicBezTo>
                        <a:cubicBezTo>
                          <a:pt x="1" y="23"/>
                          <a:pt x="2" y="26"/>
                          <a:pt x="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7" name="Freeform 27">
                    <a:extLst>
                      <a:ext uri="{FF2B5EF4-FFF2-40B4-BE49-F238E27FC236}">
                        <a16:creationId xmlns="" xmlns:a16="http://schemas.microsoft.com/office/drawing/2014/main" id="{FACDA09D-7E30-4650-BE95-336437301EA2}"/>
                      </a:ext>
                    </a:extLst>
                  </p:cNvPr>
                  <p:cNvSpPr>
                    <a:spLocks/>
                  </p:cNvSpPr>
                  <p:nvPr/>
                </p:nvSpPr>
                <p:spPr bwMode="auto">
                  <a:xfrm>
                    <a:off x="2569480" y="2573666"/>
                    <a:ext cx="211138" cy="122237"/>
                  </a:xfrm>
                  <a:custGeom>
                    <a:avLst/>
                    <a:gdLst>
                      <a:gd name="T0" fmla="*/ 1 w 24"/>
                      <a:gd name="T1" fmla="*/ 2 h 14"/>
                      <a:gd name="T2" fmla="*/ 6 w 24"/>
                      <a:gd name="T3" fmla="*/ 7 h 14"/>
                      <a:gd name="T4" fmla="*/ 24 w 24"/>
                      <a:gd name="T5" fmla="*/ 13 h 14"/>
                      <a:gd name="T6" fmla="*/ 8 w 24"/>
                      <a:gd name="T7" fmla="*/ 2 h 14"/>
                      <a:gd name="T8" fmla="*/ 1 w 24"/>
                      <a:gd name="T9" fmla="*/ 2 h 14"/>
                    </a:gdLst>
                    <a:ahLst/>
                    <a:cxnLst>
                      <a:cxn ang="0">
                        <a:pos x="T0" y="T1"/>
                      </a:cxn>
                      <a:cxn ang="0">
                        <a:pos x="T2" y="T3"/>
                      </a:cxn>
                      <a:cxn ang="0">
                        <a:pos x="T4" y="T5"/>
                      </a:cxn>
                      <a:cxn ang="0">
                        <a:pos x="T6" y="T7"/>
                      </a:cxn>
                      <a:cxn ang="0">
                        <a:pos x="T8" y="T9"/>
                      </a:cxn>
                    </a:cxnLst>
                    <a:rect l="0" t="0" r="r" b="b"/>
                    <a:pathLst>
                      <a:path w="24" h="14">
                        <a:moveTo>
                          <a:pt x="1" y="2"/>
                        </a:moveTo>
                        <a:cubicBezTo>
                          <a:pt x="0" y="3"/>
                          <a:pt x="3" y="5"/>
                          <a:pt x="6" y="7"/>
                        </a:cubicBezTo>
                        <a:cubicBezTo>
                          <a:pt x="10" y="8"/>
                          <a:pt x="23" y="14"/>
                          <a:pt x="24" y="13"/>
                        </a:cubicBezTo>
                        <a:cubicBezTo>
                          <a:pt x="24" y="11"/>
                          <a:pt x="12" y="4"/>
                          <a:pt x="8" y="2"/>
                        </a:cubicBezTo>
                        <a:cubicBezTo>
                          <a:pt x="5" y="1"/>
                          <a:pt x="1"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8" name="Freeform 28">
                    <a:extLst>
                      <a:ext uri="{FF2B5EF4-FFF2-40B4-BE49-F238E27FC236}">
                        <a16:creationId xmlns="" xmlns:a16="http://schemas.microsoft.com/office/drawing/2014/main" id="{D52F63F6-BE9F-4C0E-BEC6-4AE91240B674}"/>
                      </a:ext>
                    </a:extLst>
                  </p:cNvPr>
                  <p:cNvSpPr>
                    <a:spLocks/>
                  </p:cNvSpPr>
                  <p:nvPr/>
                </p:nvSpPr>
                <p:spPr bwMode="auto">
                  <a:xfrm>
                    <a:off x="2332943" y="2581603"/>
                    <a:ext cx="193675" cy="149225"/>
                  </a:xfrm>
                  <a:custGeom>
                    <a:avLst/>
                    <a:gdLst>
                      <a:gd name="T0" fmla="*/ 14 w 22"/>
                      <a:gd name="T1" fmla="*/ 3 h 17"/>
                      <a:gd name="T2" fmla="*/ 1 w 22"/>
                      <a:gd name="T3" fmla="*/ 15 h 17"/>
                      <a:gd name="T4" fmla="*/ 17 w 22"/>
                      <a:gd name="T5" fmla="*/ 7 h 17"/>
                      <a:gd name="T6" fmla="*/ 22 w 22"/>
                      <a:gd name="T7" fmla="*/ 1 h 17"/>
                      <a:gd name="T8" fmla="*/ 14 w 22"/>
                      <a:gd name="T9" fmla="*/ 3 h 17"/>
                    </a:gdLst>
                    <a:ahLst/>
                    <a:cxnLst>
                      <a:cxn ang="0">
                        <a:pos x="T0" y="T1"/>
                      </a:cxn>
                      <a:cxn ang="0">
                        <a:pos x="T2" y="T3"/>
                      </a:cxn>
                      <a:cxn ang="0">
                        <a:pos x="T4" y="T5"/>
                      </a:cxn>
                      <a:cxn ang="0">
                        <a:pos x="T6" y="T7"/>
                      </a:cxn>
                      <a:cxn ang="0">
                        <a:pos x="T8" y="T9"/>
                      </a:cxn>
                    </a:cxnLst>
                    <a:rect l="0" t="0" r="r" b="b"/>
                    <a:pathLst>
                      <a:path w="22" h="17">
                        <a:moveTo>
                          <a:pt x="14" y="3"/>
                        </a:moveTo>
                        <a:cubicBezTo>
                          <a:pt x="11" y="5"/>
                          <a:pt x="0" y="14"/>
                          <a:pt x="1" y="15"/>
                        </a:cubicBezTo>
                        <a:cubicBezTo>
                          <a:pt x="1" y="17"/>
                          <a:pt x="14" y="9"/>
                          <a:pt x="17" y="7"/>
                        </a:cubicBezTo>
                        <a:cubicBezTo>
                          <a:pt x="20" y="5"/>
                          <a:pt x="22" y="2"/>
                          <a:pt x="22" y="1"/>
                        </a:cubicBezTo>
                        <a:cubicBezTo>
                          <a:pt x="21" y="0"/>
                          <a:pt x="18" y="1"/>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49" name="Freeform 29">
                    <a:extLst>
                      <a:ext uri="{FF2B5EF4-FFF2-40B4-BE49-F238E27FC236}">
                        <a16:creationId xmlns="" xmlns:a16="http://schemas.microsoft.com/office/drawing/2014/main" id="{292B436A-0285-4298-A45F-8E6C3FAA58DB}"/>
                      </a:ext>
                    </a:extLst>
                  </p:cNvPr>
                  <p:cNvSpPr>
                    <a:spLocks/>
                  </p:cNvSpPr>
                  <p:nvPr/>
                </p:nvSpPr>
                <p:spPr bwMode="auto">
                  <a:xfrm>
                    <a:off x="2526618" y="2564141"/>
                    <a:ext cx="42863" cy="44450"/>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1" y="0"/>
                          <a:pt x="0" y="1"/>
                          <a:pt x="0" y="3"/>
                        </a:cubicBezTo>
                        <a:cubicBezTo>
                          <a:pt x="0" y="4"/>
                          <a:pt x="2" y="5"/>
                          <a:pt x="3" y="5"/>
                        </a:cubicBezTo>
                        <a:cubicBezTo>
                          <a:pt x="4" y="5"/>
                          <a:pt x="5" y="4"/>
                          <a:pt x="5" y="2"/>
                        </a:cubicBezTo>
                        <a:cubicBezTo>
                          <a:pt x="5" y="1"/>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50" name="Freeform 30">
                    <a:extLst>
                      <a:ext uri="{FF2B5EF4-FFF2-40B4-BE49-F238E27FC236}">
                        <a16:creationId xmlns="" xmlns:a16="http://schemas.microsoft.com/office/drawing/2014/main" id="{D9C4F741-3930-4F83-BDE9-8BC78018AA1B}"/>
                      </a:ext>
                    </a:extLst>
                  </p:cNvPr>
                  <p:cNvSpPr>
                    <a:spLocks/>
                  </p:cNvSpPr>
                  <p:nvPr/>
                </p:nvSpPr>
                <p:spPr bwMode="auto">
                  <a:xfrm>
                    <a:off x="2499630" y="2626053"/>
                    <a:ext cx="104775" cy="279400"/>
                  </a:xfrm>
                  <a:custGeom>
                    <a:avLst/>
                    <a:gdLst>
                      <a:gd name="T0" fmla="*/ 6 w 12"/>
                      <a:gd name="T1" fmla="*/ 0 h 32"/>
                      <a:gd name="T2" fmla="*/ 0 w 12"/>
                      <a:gd name="T3" fmla="*/ 32 h 32"/>
                      <a:gd name="T4" fmla="*/ 12 w 12"/>
                      <a:gd name="T5" fmla="*/ 32 h 32"/>
                      <a:gd name="T6" fmla="*/ 6 w 12"/>
                      <a:gd name="T7" fmla="*/ 0 h 32"/>
                    </a:gdLst>
                    <a:ahLst/>
                    <a:cxnLst>
                      <a:cxn ang="0">
                        <a:pos x="T0" y="T1"/>
                      </a:cxn>
                      <a:cxn ang="0">
                        <a:pos x="T2" y="T3"/>
                      </a:cxn>
                      <a:cxn ang="0">
                        <a:pos x="T4" y="T5"/>
                      </a:cxn>
                      <a:cxn ang="0">
                        <a:pos x="T6" y="T7"/>
                      </a:cxn>
                    </a:cxnLst>
                    <a:rect l="0" t="0" r="r" b="b"/>
                    <a:pathLst>
                      <a:path w="12" h="32">
                        <a:moveTo>
                          <a:pt x="6" y="0"/>
                        </a:moveTo>
                        <a:cubicBezTo>
                          <a:pt x="3" y="0"/>
                          <a:pt x="1" y="19"/>
                          <a:pt x="0" y="32"/>
                        </a:cubicBezTo>
                        <a:cubicBezTo>
                          <a:pt x="12" y="32"/>
                          <a:pt x="12" y="32"/>
                          <a:pt x="12" y="32"/>
                        </a:cubicBezTo>
                        <a:cubicBezTo>
                          <a:pt x="11" y="19"/>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grpSp>
          </p:grpSp>
          <p:sp>
            <p:nvSpPr>
              <p:cNvPr id="33" name="椭圆 32">
                <a:extLst>
                  <a:ext uri="{FF2B5EF4-FFF2-40B4-BE49-F238E27FC236}">
                    <a16:creationId xmlns="" xmlns:a16="http://schemas.microsoft.com/office/drawing/2014/main" id="{ECBFD687-1B84-4D90-9675-EC6F481D6095}"/>
                  </a:ext>
                </a:extLst>
              </p:cNvPr>
              <p:cNvSpPr/>
              <p:nvPr/>
            </p:nvSpPr>
            <p:spPr>
              <a:xfrm>
                <a:off x="4458938" y="542601"/>
                <a:ext cx="1580394" cy="1580394"/>
              </a:xfrm>
              <a:prstGeom prst="ellipse">
                <a:avLst/>
              </a:prstGeom>
              <a:noFill/>
              <a:ln w="15875">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a:extLst>
                  <a:ext uri="{FF2B5EF4-FFF2-40B4-BE49-F238E27FC236}">
                    <a16:creationId xmlns="" xmlns:a16="http://schemas.microsoft.com/office/drawing/2014/main" id="{B731BF54-05B9-4199-B412-300F358E0088}"/>
                  </a:ext>
                </a:extLst>
              </p:cNvPr>
              <p:cNvSpPr/>
              <p:nvPr/>
            </p:nvSpPr>
            <p:spPr>
              <a:xfrm>
                <a:off x="5522724" y="514688"/>
                <a:ext cx="251152" cy="25115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a:extLst>
                  <a:ext uri="{FF2B5EF4-FFF2-40B4-BE49-F238E27FC236}">
                    <a16:creationId xmlns="" xmlns:a16="http://schemas.microsoft.com/office/drawing/2014/main" id="{F759F984-053D-46BC-B2A8-C6D4619731B3}"/>
                  </a:ext>
                </a:extLst>
              </p:cNvPr>
              <p:cNvSpPr/>
              <p:nvPr/>
            </p:nvSpPr>
            <p:spPr>
              <a:xfrm>
                <a:off x="4411886" y="888414"/>
                <a:ext cx="251152" cy="25115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椭圆 35">
                <a:extLst>
                  <a:ext uri="{FF2B5EF4-FFF2-40B4-BE49-F238E27FC236}">
                    <a16:creationId xmlns="" xmlns:a16="http://schemas.microsoft.com/office/drawing/2014/main" id="{6E925636-1DA8-440D-947F-CF59EB421376}"/>
                  </a:ext>
                </a:extLst>
              </p:cNvPr>
              <p:cNvSpPr/>
              <p:nvPr/>
            </p:nvSpPr>
            <p:spPr>
              <a:xfrm>
                <a:off x="5910238" y="1193539"/>
                <a:ext cx="251152" cy="25115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椭圆 36">
                <a:extLst>
                  <a:ext uri="{FF2B5EF4-FFF2-40B4-BE49-F238E27FC236}">
                    <a16:creationId xmlns="" xmlns:a16="http://schemas.microsoft.com/office/drawing/2014/main" id="{F09A20B4-FB36-4649-A989-E9B8B82D5DCE}"/>
                  </a:ext>
                </a:extLst>
              </p:cNvPr>
              <p:cNvSpPr/>
              <p:nvPr/>
            </p:nvSpPr>
            <p:spPr>
              <a:xfrm>
                <a:off x="5428642" y="1927997"/>
                <a:ext cx="251152" cy="25115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a:extLst>
                  <a:ext uri="{FF2B5EF4-FFF2-40B4-BE49-F238E27FC236}">
                    <a16:creationId xmlns="" xmlns:a16="http://schemas.microsoft.com/office/drawing/2014/main" id="{3A88CEC0-AEB7-44D6-86E3-B0AC2089A4B3}"/>
                  </a:ext>
                </a:extLst>
              </p:cNvPr>
              <p:cNvSpPr/>
              <p:nvPr/>
            </p:nvSpPr>
            <p:spPr>
              <a:xfrm>
                <a:off x="4499155" y="1709697"/>
                <a:ext cx="251152" cy="251152"/>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51" name="矩形 50">
            <a:extLst>
              <a:ext uri="{FF2B5EF4-FFF2-40B4-BE49-F238E27FC236}">
                <a16:creationId xmlns="" xmlns:a16="http://schemas.microsoft.com/office/drawing/2014/main" id="{44CA0CE4-1771-46EA-A028-BE9FFFCFE22D}"/>
              </a:ext>
            </a:extLst>
          </p:cNvPr>
          <p:cNvSpPr/>
          <p:nvPr/>
        </p:nvSpPr>
        <p:spPr>
          <a:xfrm>
            <a:off x="5131770" y="4627915"/>
            <a:ext cx="2446446" cy="932563"/>
          </a:xfrm>
          <a:prstGeom prst="rect">
            <a:avLst/>
          </a:prstGeom>
        </p:spPr>
        <p:txBody>
          <a:bodyPr wrap="square">
            <a:spAutoFit/>
          </a:bodyPr>
          <a:lstStyle/>
          <a:p>
            <a:pPr algn="ctr">
              <a:lnSpc>
                <a:spcPct val="130000"/>
              </a:lnSpc>
              <a:spcAft>
                <a:spcPts val="600"/>
              </a:spcAft>
            </a:pP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请在此处添加正文内容，根据需要调整字体与字号，建议采用两端对其和</a:t>
            </a:r>
            <a:r>
              <a:rPr lang="en-US" altLang="zh-CN"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倍行距</a:t>
            </a:r>
          </a:p>
        </p:txBody>
      </p:sp>
      <p:sp>
        <p:nvSpPr>
          <p:cNvPr id="52" name="矩形 51">
            <a:extLst>
              <a:ext uri="{FF2B5EF4-FFF2-40B4-BE49-F238E27FC236}">
                <a16:creationId xmlns="" xmlns:a16="http://schemas.microsoft.com/office/drawing/2014/main" id="{4AA45053-6002-473D-AC7B-9ADFBBAB0182}"/>
              </a:ext>
            </a:extLst>
          </p:cNvPr>
          <p:cNvSpPr/>
          <p:nvPr/>
        </p:nvSpPr>
        <p:spPr>
          <a:xfrm>
            <a:off x="5350436" y="4282961"/>
            <a:ext cx="2009114" cy="369332"/>
          </a:xfrm>
          <a:prstGeom prst="rect">
            <a:avLst/>
          </a:prstGeom>
        </p:spPr>
        <p:txBody>
          <a:bodyPr wrap="square">
            <a:spAutoFit/>
          </a:bodyPr>
          <a:lstStyle/>
          <a:p>
            <a:pPr algn="ctr"/>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人才引进</a:t>
            </a:r>
          </a:p>
        </p:txBody>
      </p:sp>
      <p:sp>
        <p:nvSpPr>
          <p:cNvPr id="53" name="矩形 52">
            <a:extLst>
              <a:ext uri="{FF2B5EF4-FFF2-40B4-BE49-F238E27FC236}">
                <a16:creationId xmlns="" xmlns:a16="http://schemas.microsoft.com/office/drawing/2014/main" id="{290BA7E3-BDA1-4FAF-87E3-FD126DDA9F54}"/>
              </a:ext>
            </a:extLst>
          </p:cNvPr>
          <p:cNvSpPr/>
          <p:nvPr/>
        </p:nvSpPr>
        <p:spPr>
          <a:xfrm>
            <a:off x="8486791" y="4627915"/>
            <a:ext cx="2446446" cy="932563"/>
          </a:xfrm>
          <a:prstGeom prst="rect">
            <a:avLst/>
          </a:prstGeom>
        </p:spPr>
        <p:txBody>
          <a:bodyPr wrap="square">
            <a:spAutoFit/>
          </a:bodyPr>
          <a:lstStyle/>
          <a:p>
            <a:pPr algn="ctr">
              <a:lnSpc>
                <a:spcPct val="130000"/>
              </a:lnSpc>
              <a:spcAft>
                <a:spcPts val="600"/>
              </a:spcAft>
            </a:pP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请在此处添加正文内容，根据需要调整字体与字号，建议采用两端对其和</a:t>
            </a:r>
            <a:r>
              <a:rPr lang="en-US" altLang="zh-CN"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倍行距</a:t>
            </a:r>
          </a:p>
        </p:txBody>
      </p:sp>
      <p:sp>
        <p:nvSpPr>
          <p:cNvPr id="54" name="矩形 53">
            <a:extLst>
              <a:ext uri="{FF2B5EF4-FFF2-40B4-BE49-F238E27FC236}">
                <a16:creationId xmlns="" xmlns:a16="http://schemas.microsoft.com/office/drawing/2014/main" id="{B612F44A-BA96-4862-B1AA-2B5A29C8FF08}"/>
              </a:ext>
            </a:extLst>
          </p:cNvPr>
          <p:cNvSpPr/>
          <p:nvPr/>
        </p:nvSpPr>
        <p:spPr>
          <a:xfrm>
            <a:off x="8705457" y="4282961"/>
            <a:ext cx="2009114" cy="369332"/>
          </a:xfrm>
          <a:prstGeom prst="rect">
            <a:avLst/>
          </a:prstGeom>
        </p:spPr>
        <p:txBody>
          <a:bodyPr wrap="square">
            <a:spAutoFit/>
          </a:bodyPr>
          <a:lstStyle/>
          <a:p>
            <a:pPr algn="ctr"/>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人才引进</a:t>
            </a:r>
          </a:p>
        </p:txBody>
      </p:sp>
      <p:sp>
        <p:nvSpPr>
          <p:cNvPr id="55" name="矩形 54">
            <a:extLst>
              <a:ext uri="{FF2B5EF4-FFF2-40B4-BE49-F238E27FC236}">
                <a16:creationId xmlns="" xmlns:a16="http://schemas.microsoft.com/office/drawing/2014/main" id="{79B3988C-DCE5-48F6-A756-21AB582D2677}"/>
              </a:ext>
            </a:extLst>
          </p:cNvPr>
          <p:cNvSpPr/>
          <p:nvPr/>
        </p:nvSpPr>
        <p:spPr>
          <a:xfrm>
            <a:off x="1614810" y="4627915"/>
            <a:ext cx="2446446" cy="932563"/>
          </a:xfrm>
          <a:prstGeom prst="rect">
            <a:avLst/>
          </a:prstGeom>
        </p:spPr>
        <p:txBody>
          <a:bodyPr wrap="square">
            <a:spAutoFit/>
          </a:bodyPr>
          <a:lstStyle/>
          <a:p>
            <a:pPr algn="ctr">
              <a:lnSpc>
                <a:spcPct val="130000"/>
              </a:lnSpc>
              <a:spcAft>
                <a:spcPts val="600"/>
              </a:spcAft>
            </a:pP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请在此处添加正文内容，根据需要调整字体与字号，建议采用两端对其和</a:t>
            </a:r>
            <a:r>
              <a:rPr lang="en-US" altLang="zh-CN"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倍行距</a:t>
            </a:r>
          </a:p>
        </p:txBody>
      </p:sp>
      <p:sp>
        <p:nvSpPr>
          <p:cNvPr id="56" name="矩形 55">
            <a:extLst>
              <a:ext uri="{FF2B5EF4-FFF2-40B4-BE49-F238E27FC236}">
                <a16:creationId xmlns="" xmlns:a16="http://schemas.microsoft.com/office/drawing/2014/main" id="{E7A5472C-9C27-4106-8C2B-23E54C91211A}"/>
              </a:ext>
            </a:extLst>
          </p:cNvPr>
          <p:cNvSpPr/>
          <p:nvPr/>
        </p:nvSpPr>
        <p:spPr>
          <a:xfrm>
            <a:off x="1833476" y="4282961"/>
            <a:ext cx="2009114" cy="369332"/>
          </a:xfrm>
          <a:prstGeom prst="rect">
            <a:avLst/>
          </a:prstGeom>
        </p:spPr>
        <p:txBody>
          <a:bodyPr wrap="square">
            <a:spAutoFit/>
          </a:bodyPr>
          <a:lstStyle/>
          <a:p>
            <a:pPr algn="ctr"/>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人才引进</a:t>
            </a:r>
          </a:p>
        </p:txBody>
      </p:sp>
      <p:sp>
        <p:nvSpPr>
          <p:cNvPr id="59" name="TextBox 1"/>
          <p:cNvSpPr txBox="1"/>
          <p:nvPr/>
        </p:nvSpPr>
        <p:spPr>
          <a:xfrm>
            <a:off x="723900" y="571500"/>
            <a:ext cx="2733121"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4.1</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投资需求</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INVESTMENT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DEMAND</a:t>
            </a:r>
          </a:p>
        </p:txBody>
      </p:sp>
    </p:spTree>
    <p:extLst>
      <p:ext uri="{BB962C8B-B14F-4D97-AF65-F5344CB8AC3E}">
        <p14:creationId xmlns:p14="http://schemas.microsoft.com/office/powerpoint/2010/main" val="113247744"/>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335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2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52"/>
                                        </p:tgtEl>
                                        <p:attrNameLst>
                                          <p:attrName>ppt_y</p:attrName>
                                        </p:attrNameLst>
                                      </p:cBhvr>
                                      <p:tavLst>
                                        <p:tav tm="0">
                                          <p:val>
                                            <p:strVal val="#ppt_y"/>
                                          </p:val>
                                        </p:tav>
                                        <p:tav tm="100000">
                                          <p:val>
                                            <p:strVal val="#ppt_y"/>
                                          </p:val>
                                        </p:tav>
                                      </p:tavLst>
                                    </p:anim>
                                    <p:anim calcmode="lin" valueType="num">
                                      <p:cBhvr>
                                        <p:cTn id="9" dur="2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52"/>
                                        </p:tgtEl>
                                      </p:cBhvr>
                                    </p:animEffect>
                                  </p:childTnLst>
                                </p:cTn>
                              </p:par>
                              <p:par>
                                <p:cTn id="12" presetID="41" presetClass="entr" presetSubtype="0" fill="hold" grpId="0" nodeType="withEffect">
                                  <p:stCondLst>
                                    <p:cond delay="3350"/>
                                  </p:stCondLst>
                                  <p:iterate type="lt">
                                    <p:tmPct val="10000"/>
                                  </p:iterate>
                                  <p:childTnLst>
                                    <p:set>
                                      <p:cBhvr>
                                        <p:cTn id="13" dur="1" fill="hold">
                                          <p:stCondLst>
                                            <p:cond delay="0"/>
                                          </p:stCondLst>
                                        </p:cTn>
                                        <p:tgtEl>
                                          <p:spTgt spid="51"/>
                                        </p:tgtEl>
                                        <p:attrNameLst>
                                          <p:attrName>style.visibility</p:attrName>
                                        </p:attrNameLst>
                                      </p:cBhvr>
                                      <p:to>
                                        <p:strVal val="visible"/>
                                      </p:to>
                                    </p:set>
                                    <p:anim calcmode="lin" valueType="num">
                                      <p:cBhvr>
                                        <p:cTn id="14" dur="25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5" dur="250" fill="hold"/>
                                        <p:tgtEl>
                                          <p:spTgt spid="51"/>
                                        </p:tgtEl>
                                        <p:attrNameLst>
                                          <p:attrName>ppt_y</p:attrName>
                                        </p:attrNameLst>
                                      </p:cBhvr>
                                      <p:tavLst>
                                        <p:tav tm="0">
                                          <p:val>
                                            <p:strVal val="#ppt_y"/>
                                          </p:val>
                                        </p:tav>
                                        <p:tav tm="100000">
                                          <p:val>
                                            <p:strVal val="#ppt_y"/>
                                          </p:val>
                                        </p:tav>
                                      </p:tavLst>
                                    </p:anim>
                                    <p:anim calcmode="lin" valueType="num">
                                      <p:cBhvr>
                                        <p:cTn id="16" dur="25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7" dur="25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8" dur="25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53D69776-35B2-4665-B6AF-C68FB093C7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53" t="12910" r="6742" b="23175"/>
          <a:stretch/>
        </p:blipFill>
        <p:spPr>
          <a:xfrm>
            <a:off x="6585656" y="2543632"/>
            <a:ext cx="4667580" cy="2526182"/>
          </a:xfrm>
          <a:prstGeom prst="rect">
            <a:avLst/>
          </a:prstGeom>
          <a:effectLst>
            <a:reflection blurRad="6350" stA="52000" endA="300" endPos="35000" dir="5400000" sy="-100000" algn="bl" rotWithShape="0"/>
          </a:effectLst>
        </p:spPr>
      </p:pic>
      <p:sp>
        <p:nvSpPr>
          <p:cNvPr id="3" name="矩形 2">
            <a:extLst>
              <a:ext uri="{FF2B5EF4-FFF2-40B4-BE49-F238E27FC236}">
                <a16:creationId xmlns="" xmlns:a16="http://schemas.microsoft.com/office/drawing/2014/main" id="{FF073F90-64C9-4DEB-A04A-B006055CFA1A}"/>
              </a:ext>
            </a:extLst>
          </p:cNvPr>
          <p:cNvSpPr/>
          <p:nvPr/>
        </p:nvSpPr>
        <p:spPr>
          <a:xfrm>
            <a:off x="1371600" y="2519254"/>
            <a:ext cx="2966341" cy="932563"/>
          </a:xfrm>
          <a:prstGeom prst="rect">
            <a:avLst/>
          </a:prstGeom>
        </p:spPr>
        <p:txBody>
          <a:bodyPr wrap="square">
            <a:spAutoFit/>
          </a:bodyPr>
          <a:lstStyle/>
          <a:p>
            <a:pPr algn="r">
              <a:lnSpc>
                <a:spcPct val="130000"/>
              </a:lnSpc>
              <a:spcAft>
                <a:spcPts val="600"/>
              </a:spcAft>
            </a:pP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请在此处添加正文内容，根据需要调整字体与字号，建议采用两端对其和</a:t>
            </a:r>
            <a:r>
              <a:rPr lang="en-US" altLang="zh-CN"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倍行距</a:t>
            </a:r>
          </a:p>
        </p:txBody>
      </p:sp>
      <p:sp>
        <p:nvSpPr>
          <p:cNvPr id="4" name="矩形 3">
            <a:extLst>
              <a:ext uri="{FF2B5EF4-FFF2-40B4-BE49-F238E27FC236}">
                <a16:creationId xmlns="" xmlns:a16="http://schemas.microsoft.com/office/drawing/2014/main" id="{C4C10B0D-B40A-48F9-BF1D-9F52EC48715A}"/>
              </a:ext>
            </a:extLst>
          </p:cNvPr>
          <p:cNvSpPr/>
          <p:nvPr/>
        </p:nvSpPr>
        <p:spPr>
          <a:xfrm>
            <a:off x="2328827" y="2174300"/>
            <a:ext cx="2009114" cy="323165"/>
          </a:xfrm>
          <a:prstGeom prst="rect">
            <a:avLst/>
          </a:prstGeom>
        </p:spPr>
        <p:txBody>
          <a:bodyPr wrap="square">
            <a:spAutoFit/>
          </a:bodyPr>
          <a:lstStyle/>
          <a:p>
            <a:pPr algn="r">
              <a:lnSpc>
                <a:spcPts val="1800"/>
              </a:lnSpc>
            </a:pPr>
            <a:r>
              <a:rPr lang="en-US" altLang="zh-CN" dirty="0" err="1">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投资回报率</a:t>
            </a:r>
            <a:endParaRPr lang="en-US" altLang="zh-CN" dirty="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5" name="矩形 4">
            <a:extLst>
              <a:ext uri="{FF2B5EF4-FFF2-40B4-BE49-F238E27FC236}">
                <a16:creationId xmlns="" xmlns:a16="http://schemas.microsoft.com/office/drawing/2014/main" id="{8E11E80C-740D-4ADE-B80A-B2D883A93A73}"/>
              </a:ext>
            </a:extLst>
          </p:cNvPr>
          <p:cNvSpPr/>
          <p:nvPr/>
        </p:nvSpPr>
        <p:spPr>
          <a:xfrm>
            <a:off x="1371600" y="4590567"/>
            <a:ext cx="2966341" cy="932563"/>
          </a:xfrm>
          <a:prstGeom prst="rect">
            <a:avLst/>
          </a:prstGeom>
        </p:spPr>
        <p:txBody>
          <a:bodyPr wrap="square">
            <a:spAutoFit/>
          </a:bodyPr>
          <a:lstStyle/>
          <a:p>
            <a:pPr algn="r">
              <a:lnSpc>
                <a:spcPct val="130000"/>
              </a:lnSpc>
              <a:spcAft>
                <a:spcPts val="600"/>
              </a:spcAft>
            </a:pP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请在此处添加正文内容，根据需要调整字体与字号，建议采用两端对其和</a:t>
            </a:r>
            <a:r>
              <a:rPr lang="en-US" altLang="zh-CN"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倍行距</a:t>
            </a:r>
          </a:p>
        </p:txBody>
      </p:sp>
      <p:sp>
        <p:nvSpPr>
          <p:cNvPr id="6" name="矩形 5">
            <a:extLst>
              <a:ext uri="{FF2B5EF4-FFF2-40B4-BE49-F238E27FC236}">
                <a16:creationId xmlns="" xmlns:a16="http://schemas.microsoft.com/office/drawing/2014/main" id="{6533A256-D65C-472B-8643-713D3E29C6AB}"/>
              </a:ext>
            </a:extLst>
          </p:cNvPr>
          <p:cNvSpPr/>
          <p:nvPr/>
        </p:nvSpPr>
        <p:spPr>
          <a:xfrm>
            <a:off x="2328827" y="4245613"/>
            <a:ext cx="2009114" cy="323165"/>
          </a:xfrm>
          <a:prstGeom prst="rect">
            <a:avLst/>
          </a:prstGeom>
        </p:spPr>
        <p:txBody>
          <a:bodyPr wrap="square">
            <a:spAutoFit/>
          </a:bodyPr>
          <a:lstStyle/>
          <a:p>
            <a:pPr algn="r">
              <a:lnSpc>
                <a:spcPts val="1800"/>
              </a:lnSpc>
            </a:pPr>
            <a:r>
              <a:rPr lang="en-US" altLang="zh-CN" dirty="0" err="1">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投资回报率</a:t>
            </a:r>
            <a:endParaRPr lang="en-US" altLang="zh-CN" dirty="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p:txBody>
      </p:sp>
      <p:grpSp>
        <p:nvGrpSpPr>
          <p:cNvPr id="7" name="组合 6">
            <a:extLst>
              <a:ext uri="{FF2B5EF4-FFF2-40B4-BE49-F238E27FC236}">
                <a16:creationId xmlns="" xmlns:a16="http://schemas.microsoft.com/office/drawing/2014/main" id="{A844C754-8EB6-4268-A3DB-B9973F7C0A5C}"/>
              </a:ext>
            </a:extLst>
          </p:cNvPr>
          <p:cNvGrpSpPr/>
          <p:nvPr/>
        </p:nvGrpSpPr>
        <p:grpSpPr>
          <a:xfrm>
            <a:off x="4458766" y="4372818"/>
            <a:ext cx="1181011" cy="1154786"/>
            <a:chOff x="4366268" y="513345"/>
            <a:chExt cx="1646205" cy="1609650"/>
          </a:xfrm>
        </p:grpSpPr>
        <p:grpSp>
          <p:nvGrpSpPr>
            <p:cNvPr id="8" name="组合 7">
              <a:extLst>
                <a:ext uri="{FF2B5EF4-FFF2-40B4-BE49-F238E27FC236}">
                  <a16:creationId xmlns="" xmlns:a16="http://schemas.microsoft.com/office/drawing/2014/main" id="{E5281E8F-5DEF-45D8-8BB5-97D282DD172B}"/>
                </a:ext>
              </a:extLst>
            </p:cNvPr>
            <p:cNvGrpSpPr/>
            <p:nvPr/>
          </p:nvGrpSpPr>
          <p:grpSpPr>
            <a:xfrm>
              <a:off x="4714110" y="826535"/>
              <a:ext cx="1041558" cy="1041556"/>
              <a:chOff x="9558220" y="1575529"/>
              <a:chExt cx="1151433" cy="1151433"/>
            </a:xfrm>
          </p:grpSpPr>
          <p:sp>
            <p:nvSpPr>
              <p:cNvPr id="12" name="椭圆 11">
                <a:extLst>
                  <a:ext uri="{FF2B5EF4-FFF2-40B4-BE49-F238E27FC236}">
                    <a16:creationId xmlns="" xmlns:a16="http://schemas.microsoft.com/office/drawing/2014/main" id="{A34CB7B1-C7B0-489C-8A77-7F56C668304F}"/>
                  </a:ext>
                </a:extLst>
              </p:cNvPr>
              <p:cNvSpPr/>
              <p:nvPr/>
            </p:nvSpPr>
            <p:spPr>
              <a:xfrm>
                <a:off x="9558220" y="1575529"/>
                <a:ext cx="1151433" cy="1151433"/>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3" name="组合 12">
                <a:extLst>
                  <a:ext uri="{FF2B5EF4-FFF2-40B4-BE49-F238E27FC236}">
                    <a16:creationId xmlns="" xmlns:a16="http://schemas.microsoft.com/office/drawing/2014/main" id="{0BF51C5E-DAFF-4720-B012-C838DD996F63}"/>
                  </a:ext>
                </a:extLst>
              </p:cNvPr>
              <p:cNvGrpSpPr/>
              <p:nvPr/>
            </p:nvGrpSpPr>
            <p:grpSpPr>
              <a:xfrm>
                <a:off x="9860222" y="1780900"/>
                <a:ext cx="472498" cy="586992"/>
                <a:chOff x="2332943" y="2327604"/>
                <a:chExt cx="465138" cy="577849"/>
              </a:xfrm>
              <a:solidFill>
                <a:schemeClr val="bg1"/>
              </a:solidFill>
            </p:grpSpPr>
            <p:sp>
              <p:nvSpPr>
                <p:cNvPr id="14" name="Freeform 21">
                  <a:extLst>
                    <a:ext uri="{FF2B5EF4-FFF2-40B4-BE49-F238E27FC236}">
                      <a16:creationId xmlns="" xmlns:a16="http://schemas.microsoft.com/office/drawing/2014/main" id="{10E78A03-DF47-488C-8693-3F225F2AD179}"/>
                    </a:ext>
                  </a:extLst>
                </p:cNvPr>
                <p:cNvSpPr>
                  <a:spLocks/>
                </p:cNvSpPr>
                <p:nvPr/>
              </p:nvSpPr>
              <p:spPr bwMode="auto">
                <a:xfrm>
                  <a:off x="2701243" y="2573666"/>
                  <a:ext cx="69850" cy="122237"/>
                </a:xfrm>
                <a:custGeom>
                  <a:avLst/>
                  <a:gdLst>
                    <a:gd name="T0" fmla="*/ 1 w 8"/>
                    <a:gd name="T1" fmla="*/ 14 h 14"/>
                    <a:gd name="T2" fmla="*/ 4 w 8"/>
                    <a:gd name="T3" fmla="*/ 11 h 14"/>
                    <a:gd name="T4" fmla="*/ 7 w 8"/>
                    <a:gd name="T5" fmla="*/ 0 h 14"/>
                    <a:gd name="T6" fmla="*/ 1 w 8"/>
                    <a:gd name="T7" fmla="*/ 10 h 14"/>
                    <a:gd name="T8" fmla="*/ 1 w 8"/>
                    <a:gd name="T9" fmla="*/ 14 h 14"/>
                  </a:gdLst>
                  <a:ahLst/>
                  <a:cxnLst>
                    <a:cxn ang="0">
                      <a:pos x="T0" y="T1"/>
                    </a:cxn>
                    <a:cxn ang="0">
                      <a:pos x="T2" y="T3"/>
                    </a:cxn>
                    <a:cxn ang="0">
                      <a:pos x="T4" y="T5"/>
                    </a:cxn>
                    <a:cxn ang="0">
                      <a:pos x="T6" y="T7"/>
                    </a:cxn>
                    <a:cxn ang="0">
                      <a:pos x="T8" y="T9"/>
                    </a:cxn>
                  </a:cxnLst>
                  <a:rect l="0" t="0" r="r" b="b"/>
                  <a:pathLst>
                    <a:path w="8" h="14">
                      <a:moveTo>
                        <a:pt x="1" y="14"/>
                      </a:moveTo>
                      <a:cubicBezTo>
                        <a:pt x="2" y="14"/>
                        <a:pt x="3" y="13"/>
                        <a:pt x="4" y="11"/>
                      </a:cubicBezTo>
                      <a:cubicBezTo>
                        <a:pt x="5" y="9"/>
                        <a:pt x="8" y="1"/>
                        <a:pt x="7" y="0"/>
                      </a:cubicBezTo>
                      <a:cubicBezTo>
                        <a:pt x="7" y="0"/>
                        <a:pt x="2" y="8"/>
                        <a:pt x="1" y="10"/>
                      </a:cubicBezTo>
                      <a:cubicBezTo>
                        <a:pt x="0" y="12"/>
                        <a:pt x="0" y="14"/>
                        <a:pt x="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5" name="Freeform 22">
                  <a:extLst>
                    <a:ext uri="{FF2B5EF4-FFF2-40B4-BE49-F238E27FC236}">
                      <a16:creationId xmlns="" xmlns:a16="http://schemas.microsoft.com/office/drawing/2014/main" id="{B6DBFF02-0B57-4C95-A0DF-612E5306E333}"/>
                    </a:ext>
                  </a:extLst>
                </p:cNvPr>
                <p:cNvSpPr>
                  <a:spLocks/>
                </p:cNvSpPr>
                <p:nvPr/>
              </p:nvSpPr>
              <p:spPr bwMode="auto">
                <a:xfrm>
                  <a:off x="2710768" y="2722891"/>
                  <a:ext cx="87313" cy="112712"/>
                </a:xfrm>
                <a:custGeom>
                  <a:avLst/>
                  <a:gdLst>
                    <a:gd name="T0" fmla="*/ 1 w 10"/>
                    <a:gd name="T1" fmla="*/ 0 h 13"/>
                    <a:gd name="T2" fmla="*/ 2 w 10"/>
                    <a:gd name="T3" fmla="*/ 4 h 13"/>
                    <a:gd name="T4" fmla="*/ 9 w 10"/>
                    <a:gd name="T5" fmla="*/ 13 h 13"/>
                    <a:gd name="T6" fmla="*/ 4 w 10"/>
                    <a:gd name="T7" fmla="*/ 3 h 13"/>
                    <a:gd name="T8" fmla="*/ 1 w 10"/>
                    <a:gd name="T9" fmla="*/ 0 h 13"/>
                  </a:gdLst>
                  <a:ahLst/>
                  <a:cxnLst>
                    <a:cxn ang="0">
                      <a:pos x="T0" y="T1"/>
                    </a:cxn>
                    <a:cxn ang="0">
                      <a:pos x="T2" y="T3"/>
                    </a:cxn>
                    <a:cxn ang="0">
                      <a:pos x="T4" y="T5"/>
                    </a:cxn>
                    <a:cxn ang="0">
                      <a:pos x="T6" y="T7"/>
                    </a:cxn>
                    <a:cxn ang="0">
                      <a:pos x="T8" y="T9"/>
                    </a:cxn>
                  </a:cxnLst>
                  <a:rect l="0" t="0" r="r" b="b"/>
                  <a:pathLst>
                    <a:path w="10" h="13">
                      <a:moveTo>
                        <a:pt x="1" y="0"/>
                      </a:moveTo>
                      <a:cubicBezTo>
                        <a:pt x="0" y="1"/>
                        <a:pt x="0" y="2"/>
                        <a:pt x="2" y="4"/>
                      </a:cubicBezTo>
                      <a:cubicBezTo>
                        <a:pt x="3" y="6"/>
                        <a:pt x="9" y="13"/>
                        <a:pt x="9" y="13"/>
                      </a:cubicBezTo>
                      <a:cubicBezTo>
                        <a:pt x="10" y="12"/>
                        <a:pt x="6" y="5"/>
                        <a:pt x="4" y="3"/>
                      </a:cubicBezTo>
                      <a:cubicBezTo>
                        <a:pt x="3"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6" name="Freeform 23">
                  <a:extLst>
                    <a:ext uri="{FF2B5EF4-FFF2-40B4-BE49-F238E27FC236}">
                      <a16:creationId xmlns="" xmlns:a16="http://schemas.microsoft.com/office/drawing/2014/main" id="{EB86E24A-E497-491F-87A5-C654B541108C}"/>
                    </a:ext>
                  </a:extLst>
                </p:cNvPr>
                <p:cNvSpPr>
                  <a:spLocks/>
                </p:cNvSpPr>
                <p:nvPr/>
              </p:nvSpPr>
              <p:spPr bwMode="auto">
                <a:xfrm>
                  <a:off x="2552018" y="2695903"/>
                  <a:ext cx="131763" cy="34925"/>
                </a:xfrm>
                <a:custGeom>
                  <a:avLst/>
                  <a:gdLst>
                    <a:gd name="T0" fmla="*/ 11 w 15"/>
                    <a:gd name="T1" fmla="*/ 0 h 4"/>
                    <a:gd name="T2" fmla="*/ 0 w 15"/>
                    <a:gd name="T3" fmla="*/ 3 h 4"/>
                    <a:gd name="T4" fmla="*/ 11 w 15"/>
                    <a:gd name="T5" fmla="*/ 3 h 4"/>
                    <a:gd name="T6" fmla="*/ 15 w 15"/>
                    <a:gd name="T7" fmla="*/ 1 h 4"/>
                    <a:gd name="T8" fmla="*/ 11 w 15"/>
                    <a:gd name="T9" fmla="*/ 0 h 4"/>
                  </a:gdLst>
                  <a:ahLst/>
                  <a:cxnLst>
                    <a:cxn ang="0">
                      <a:pos x="T0" y="T1"/>
                    </a:cxn>
                    <a:cxn ang="0">
                      <a:pos x="T2" y="T3"/>
                    </a:cxn>
                    <a:cxn ang="0">
                      <a:pos x="T4" y="T5"/>
                    </a:cxn>
                    <a:cxn ang="0">
                      <a:pos x="T6" y="T7"/>
                    </a:cxn>
                    <a:cxn ang="0">
                      <a:pos x="T8" y="T9"/>
                    </a:cxn>
                  </a:cxnLst>
                  <a:rect l="0" t="0" r="r" b="b"/>
                  <a:pathLst>
                    <a:path w="15" h="4">
                      <a:moveTo>
                        <a:pt x="11" y="0"/>
                      </a:moveTo>
                      <a:cubicBezTo>
                        <a:pt x="9" y="1"/>
                        <a:pt x="0" y="2"/>
                        <a:pt x="0" y="3"/>
                      </a:cubicBezTo>
                      <a:cubicBezTo>
                        <a:pt x="0" y="4"/>
                        <a:pt x="9" y="3"/>
                        <a:pt x="11" y="3"/>
                      </a:cubicBezTo>
                      <a:cubicBezTo>
                        <a:pt x="13" y="3"/>
                        <a:pt x="15" y="2"/>
                        <a:pt x="15" y="1"/>
                      </a:cubicBezTo>
                      <a:cubicBezTo>
                        <a:pt x="15" y="1"/>
                        <a:pt x="13"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7" name="Freeform 24">
                  <a:extLst>
                    <a:ext uri="{FF2B5EF4-FFF2-40B4-BE49-F238E27FC236}">
                      <a16:creationId xmlns="" xmlns:a16="http://schemas.microsoft.com/office/drawing/2014/main" id="{BE9F639F-FA34-4655-8FEB-782206040648}"/>
                    </a:ext>
                  </a:extLst>
                </p:cNvPr>
                <p:cNvSpPr>
                  <a:spLocks/>
                </p:cNvSpPr>
                <p:nvPr/>
              </p:nvSpPr>
              <p:spPr bwMode="auto">
                <a:xfrm>
                  <a:off x="2683780" y="2703841"/>
                  <a:ext cx="26988" cy="26987"/>
                </a:xfrm>
                <a:custGeom>
                  <a:avLst/>
                  <a:gdLst>
                    <a:gd name="T0" fmla="*/ 2 w 3"/>
                    <a:gd name="T1" fmla="*/ 0 h 3"/>
                    <a:gd name="T2" fmla="*/ 1 w 3"/>
                    <a:gd name="T3" fmla="*/ 1 h 3"/>
                    <a:gd name="T4" fmla="*/ 1 w 3"/>
                    <a:gd name="T5" fmla="*/ 2 h 3"/>
                    <a:gd name="T6" fmla="*/ 3 w 3"/>
                    <a:gd name="T7" fmla="*/ 2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0"/>
                        <a:pt x="1" y="0"/>
                        <a:pt x="1" y="1"/>
                      </a:cubicBezTo>
                      <a:cubicBezTo>
                        <a:pt x="0" y="1"/>
                        <a:pt x="1" y="2"/>
                        <a:pt x="1" y="2"/>
                      </a:cubicBezTo>
                      <a:cubicBezTo>
                        <a:pt x="2" y="3"/>
                        <a:pt x="3" y="2"/>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8" name="Freeform 25">
                  <a:extLst>
                    <a:ext uri="{FF2B5EF4-FFF2-40B4-BE49-F238E27FC236}">
                      <a16:creationId xmlns="" xmlns:a16="http://schemas.microsoft.com/office/drawing/2014/main" id="{CFFFF93A-C1FD-4020-B849-E3E816923244}"/>
                    </a:ext>
                  </a:extLst>
                </p:cNvPr>
                <p:cNvSpPr>
                  <a:spLocks/>
                </p:cNvSpPr>
                <p:nvPr/>
              </p:nvSpPr>
              <p:spPr bwMode="auto">
                <a:xfrm>
                  <a:off x="2666318" y="2730828"/>
                  <a:ext cx="61913" cy="174625"/>
                </a:xfrm>
                <a:custGeom>
                  <a:avLst/>
                  <a:gdLst>
                    <a:gd name="T0" fmla="*/ 4 w 7"/>
                    <a:gd name="T1" fmla="*/ 0 h 20"/>
                    <a:gd name="T2" fmla="*/ 0 w 7"/>
                    <a:gd name="T3" fmla="*/ 20 h 20"/>
                    <a:gd name="T4" fmla="*/ 7 w 7"/>
                    <a:gd name="T5" fmla="*/ 20 h 20"/>
                    <a:gd name="T6" fmla="*/ 4 w 7"/>
                    <a:gd name="T7" fmla="*/ 0 h 20"/>
                  </a:gdLst>
                  <a:ahLst/>
                  <a:cxnLst>
                    <a:cxn ang="0">
                      <a:pos x="T0" y="T1"/>
                    </a:cxn>
                    <a:cxn ang="0">
                      <a:pos x="T2" y="T3"/>
                    </a:cxn>
                    <a:cxn ang="0">
                      <a:pos x="T4" y="T5"/>
                    </a:cxn>
                    <a:cxn ang="0">
                      <a:pos x="T6" y="T7"/>
                    </a:cxn>
                  </a:cxnLst>
                  <a:rect l="0" t="0" r="r" b="b"/>
                  <a:pathLst>
                    <a:path w="7" h="20">
                      <a:moveTo>
                        <a:pt x="4" y="0"/>
                      </a:moveTo>
                      <a:cubicBezTo>
                        <a:pt x="2" y="0"/>
                        <a:pt x="1" y="12"/>
                        <a:pt x="0" y="20"/>
                      </a:cubicBezTo>
                      <a:cubicBezTo>
                        <a:pt x="7" y="20"/>
                        <a:pt x="7" y="20"/>
                        <a:pt x="7" y="20"/>
                      </a:cubicBezTo>
                      <a:cubicBezTo>
                        <a:pt x="7" y="12"/>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19" name="Freeform 26">
                  <a:extLst>
                    <a:ext uri="{FF2B5EF4-FFF2-40B4-BE49-F238E27FC236}">
                      <a16:creationId xmlns="" xmlns:a16="http://schemas.microsoft.com/office/drawing/2014/main" id="{005E6EE0-D251-435D-A497-1F62404CDA8C}"/>
                    </a:ext>
                  </a:extLst>
                </p:cNvPr>
                <p:cNvSpPr>
                  <a:spLocks/>
                </p:cNvSpPr>
                <p:nvPr/>
              </p:nvSpPr>
              <p:spPr bwMode="auto">
                <a:xfrm>
                  <a:off x="2517093" y="2327604"/>
                  <a:ext cx="44450" cy="228600"/>
                </a:xfrm>
                <a:custGeom>
                  <a:avLst/>
                  <a:gdLst>
                    <a:gd name="T0" fmla="*/ 3 w 5"/>
                    <a:gd name="T1" fmla="*/ 26 h 26"/>
                    <a:gd name="T2" fmla="*/ 5 w 5"/>
                    <a:gd name="T3" fmla="*/ 19 h 26"/>
                    <a:gd name="T4" fmla="*/ 1 w 5"/>
                    <a:gd name="T5" fmla="*/ 1 h 26"/>
                    <a:gd name="T6" fmla="*/ 0 w 5"/>
                    <a:gd name="T7" fmla="*/ 19 h 26"/>
                    <a:gd name="T8" fmla="*/ 3 w 5"/>
                    <a:gd name="T9" fmla="*/ 26 h 26"/>
                  </a:gdLst>
                  <a:ahLst/>
                  <a:cxnLst>
                    <a:cxn ang="0">
                      <a:pos x="T0" y="T1"/>
                    </a:cxn>
                    <a:cxn ang="0">
                      <a:pos x="T2" y="T3"/>
                    </a:cxn>
                    <a:cxn ang="0">
                      <a:pos x="T4" y="T5"/>
                    </a:cxn>
                    <a:cxn ang="0">
                      <a:pos x="T6" y="T7"/>
                    </a:cxn>
                    <a:cxn ang="0">
                      <a:pos x="T8" y="T9"/>
                    </a:cxn>
                  </a:cxnLst>
                  <a:rect l="0" t="0" r="r" b="b"/>
                  <a:pathLst>
                    <a:path w="5" h="26">
                      <a:moveTo>
                        <a:pt x="3" y="26"/>
                      </a:moveTo>
                      <a:cubicBezTo>
                        <a:pt x="5" y="26"/>
                        <a:pt x="5" y="23"/>
                        <a:pt x="5" y="19"/>
                      </a:cubicBezTo>
                      <a:cubicBezTo>
                        <a:pt x="5" y="15"/>
                        <a:pt x="3" y="0"/>
                        <a:pt x="1" y="1"/>
                      </a:cubicBezTo>
                      <a:cubicBezTo>
                        <a:pt x="0" y="1"/>
                        <a:pt x="0" y="15"/>
                        <a:pt x="0" y="19"/>
                      </a:cubicBezTo>
                      <a:cubicBezTo>
                        <a:pt x="1" y="23"/>
                        <a:pt x="2" y="26"/>
                        <a:pt x="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20" name="Freeform 27">
                  <a:extLst>
                    <a:ext uri="{FF2B5EF4-FFF2-40B4-BE49-F238E27FC236}">
                      <a16:creationId xmlns="" xmlns:a16="http://schemas.microsoft.com/office/drawing/2014/main" id="{D9AD8B5C-6AF1-47CC-BD6F-CA9854188E45}"/>
                    </a:ext>
                  </a:extLst>
                </p:cNvPr>
                <p:cNvSpPr>
                  <a:spLocks/>
                </p:cNvSpPr>
                <p:nvPr/>
              </p:nvSpPr>
              <p:spPr bwMode="auto">
                <a:xfrm>
                  <a:off x="2569480" y="2573666"/>
                  <a:ext cx="211138" cy="122237"/>
                </a:xfrm>
                <a:custGeom>
                  <a:avLst/>
                  <a:gdLst>
                    <a:gd name="T0" fmla="*/ 1 w 24"/>
                    <a:gd name="T1" fmla="*/ 2 h 14"/>
                    <a:gd name="T2" fmla="*/ 6 w 24"/>
                    <a:gd name="T3" fmla="*/ 7 h 14"/>
                    <a:gd name="T4" fmla="*/ 24 w 24"/>
                    <a:gd name="T5" fmla="*/ 13 h 14"/>
                    <a:gd name="T6" fmla="*/ 8 w 24"/>
                    <a:gd name="T7" fmla="*/ 2 h 14"/>
                    <a:gd name="T8" fmla="*/ 1 w 24"/>
                    <a:gd name="T9" fmla="*/ 2 h 14"/>
                  </a:gdLst>
                  <a:ahLst/>
                  <a:cxnLst>
                    <a:cxn ang="0">
                      <a:pos x="T0" y="T1"/>
                    </a:cxn>
                    <a:cxn ang="0">
                      <a:pos x="T2" y="T3"/>
                    </a:cxn>
                    <a:cxn ang="0">
                      <a:pos x="T4" y="T5"/>
                    </a:cxn>
                    <a:cxn ang="0">
                      <a:pos x="T6" y="T7"/>
                    </a:cxn>
                    <a:cxn ang="0">
                      <a:pos x="T8" y="T9"/>
                    </a:cxn>
                  </a:cxnLst>
                  <a:rect l="0" t="0" r="r" b="b"/>
                  <a:pathLst>
                    <a:path w="24" h="14">
                      <a:moveTo>
                        <a:pt x="1" y="2"/>
                      </a:moveTo>
                      <a:cubicBezTo>
                        <a:pt x="0" y="3"/>
                        <a:pt x="3" y="5"/>
                        <a:pt x="6" y="7"/>
                      </a:cubicBezTo>
                      <a:cubicBezTo>
                        <a:pt x="10" y="8"/>
                        <a:pt x="23" y="14"/>
                        <a:pt x="24" y="13"/>
                      </a:cubicBezTo>
                      <a:cubicBezTo>
                        <a:pt x="24" y="11"/>
                        <a:pt x="12" y="4"/>
                        <a:pt x="8" y="2"/>
                      </a:cubicBezTo>
                      <a:cubicBezTo>
                        <a:pt x="5" y="1"/>
                        <a:pt x="1"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21" name="Freeform 28">
                  <a:extLst>
                    <a:ext uri="{FF2B5EF4-FFF2-40B4-BE49-F238E27FC236}">
                      <a16:creationId xmlns="" xmlns:a16="http://schemas.microsoft.com/office/drawing/2014/main" id="{2E1F0E03-34B3-4005-9D2F-217474164BDF}"/>
                    </a:ext>
                  </a:extLst>
                </p:cNvPr>
                <p:cNvSpPr>
                  <a:spLocks/>
                </p:cNvSpPr>
                <p:nvPr/>
              </p:nvSpPr>
              <p:spPr bwMode="auto">
                <a:xfrm>
                  <a:off x="2332943" y="2581603"/>
                  <a:ext cx="193675" cy="149225"/>
                </a:xfrm>
                <a:custGeom>
                  <a:avLst/>
                  <a:gdLst>
                    <a:gd name="T0" fmla="*/ 14 w 22"/>
                    <a:gd name="T1" fmla="*/ 3 h 17"/>
                    <a:gd name="T2" fmla="*/ 1 w 22"/>
                    <a:gd name="T3" fmla="*/ 15 h 17"/>
                    <a:gd name="T4" fmla="*/ 17 w 22"/>
                    <a:gd name="T5" fmla="*/ 7 h 17"/>
                    <a:gd name="T6" fmla="*/ 22 w 22"/>
                    <a:gd name="T7" fmla="*/ 1 h 17"/>
                    <a:gd name="T8" fmla="*/ 14 w 22"/>
                    <a:gd name="T9" fmla="*/ 3 h 17"/>
                  </a:gdLst>
                  <a:ahLst/>
                  <a:cxnLst>
                    <a:cxn ang="0">
                      <a:pos x="T0" y="T1"/>
                    </a:cxn>
                    <a:cxn ang="0">
                      <a:pos x="T2" y="T3"/>
                    </a:cxn>
                    <a:cxn ang="0">
                      <a:pos x="T4" y="T5"/>
                    </a:cxn>
                    <a:cxn ang="0">
                      <a:pos x="T6" y="T7"/>
                    </a:cxn>
                    <a:cxn ang="0">
                      <a:pos x="T8" y="T9"/>
                    </a:cxn>
                  </a:cxnLst>
                  <a:rect l="0" t="0" r="r" b="b"/>
                  <a:pathLst>
                    <a:path w="22" h="17">
                      <a:moveTo>
                        <a:pt x="14" y="3"/>
                      </a:moveTo>
                      <a:cubicBezTo>
                        <a:pt x="11" y="5"/>
                        <a:pt x="0" y="14"/>
                        <a:pt x="1" y="15"/>
                      </a:cubicBezTo>
                      <a:cubicBezTo>
                        <a:pt x="1" y="17"/>
                        <a:pt x="14" y="9"/>
                        <a:pt x="17" y="7"/>
                      </a:cubicBezTo>
                      <a:cubicBezTo>
                        <a:pt x="20" y="5"/>
                        <a:pt x="22" y="2"/>
                        <a:pt x="22" y="1"/>
                      </a:cubicBezTo>
                      <a:cubicBezTo>
                        <a:pt x="21" y="0"/>
                        <a:pt x="18" y="1"/>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22" name="Freeform 29">
                  <a:extLst>
                    <a:ext uri="{FF2B5EF4-FFF2-40B4-BE49-F238E27FC236}">
                      <a16:creationId xmlns="" xmlns:a16="http://schemas.microsoft.com/office/drawing/2014/main" id="{F545C73B-3D26-4065-8EFC-C876BECCFEAE}"/>
                    </a:ext>
                  </a:extLst>
                </p:cNvPr>
                <p:cNvSpPr>
                  <a:spLocks/>
                </p:cNvSpPr>
                <p:nvPr/>
              </p:nvSpPr>
              <p:spPr bwMode="auto">
                <a:xfrm>
                  <a:off x="2526618" y="2564141"/>
                  <a:ext cx="42863" cy="44450"/>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1" y="0"/>
                        <a:pt x="0" y="1"/>
                        <a:pt x="0" y="3"/>
                      </a:cubicBezTo>
                      <a:cubicBezTo>
                        <a:pt x="0" y="4"/>
                        <a:pt x="2" y="5"/>
                        <a:pt x="3" y="5"/>
                      </a:cubicBezTo>
                      <a:cubicBezTo>
                        <a:pt x="4" y="5"/>
                        <a:pt x="5" y="4"/>
                        <a:pt x="5" y="2"/>
                      </a:cubicBezTo>
                      <a:cubicBezTo>
                        <a:pt x="5" y="1"/>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sp>
              <p:nvSpPr>
                <p:cNvPr id="23" name="Freeform 30">
                  <a:extLst>
                    <a:ext uri="{FF2B5EF4-FFF2-40B4-BE49-F238E27FC236}">
                      <a16:creationId xmlns="" xmlns:a16="http://schemas.microsoft.com/office/drawing/2014/main" id="{7AA132EC-71E6-4B5A-91C1-DFC789EB0262}"/>
                    </a:ext>
                  </a:extLst>
                </p:cNvPr>
                <p:cNvSpPr>
                  <a:spLocks/>
                </p:cNvSpPr>
                <p:nvPr/>
              </p:nvSpPr>
              <p:spPr bwMode="auto">
                <a:xfrm>
                  <a:off x="2499630" y="2626053"/>
                  <a:ext cx="104775" cy="279400"/>
                </a:xfrm>
                <a:custGeom>
                  <a:avLst/>
                  <a:gdLst>
                    <a:gd name="T0" fmla="*/ 6 w 12"/>
                    <a:gd name="T1" fmla="*/ 0 h 32"/>
                    <a:gd name="T2" fmla="*/ 0 w 12"/>
                    <a:gd name="T3" fmla="*/ 32 h 32"/>
                    <a:gd name="T4" fmla="*/ 12 w 12"/>
                    <a:gd name="T5" fmla="*/ 32 h 32"/>
                    <a:gd name="T6" fmla="*/ 6 w 12"/>
                    <a:gd name="T7" fmla="*/ 0 h 32"/>
                  </a:gdLst>
                  <a:ahLst/>
                  <a:cxnLst>
                    <a:cxn ang="0">
                      <a:pos x="T0" y="T1"/>
                    </a:cxn>
                    <a:cxn ang="0">
                      <a:pos x="T2" y="T3"/>
                    </a:cxn>
                    <a:cxn ang="0">
                      <a:pos x="T4" y="T5"/>
                    </a:cxn>
                    <a:cxn ang="0">
                      <a:pos x="T6" y="T7"/>
                    </a:cxn>
                  </a:cxnLst>
                  <a:rect l="0" t="0" r="r" b="b"/>
                  <a:pathLst>
                    <a:path w="12" h="32">
                      <a:moveTo>
                        <a:pt x="6" y="0"/>
                      </a:moveTo>
                      <a:cubicBezTo>
                        <a:pt x="3" y="0"/>
                        <a:pt x="1" y="19"/>
                        <a:pt x="0" y="32"/>
                      </a:cubicBezTo>
                      <a:cubicBezTo>
                        <a:pt x="12" y="32"/>
                        <a:pt x="12" y="32"/>
                        <a:pt x="12" y="32"/>
                      </a:cubicBezTo>
                      <a:cubicBezTo>
                        <a:pt x="11" y="19"/>
                        <a:pt x="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FFFF"/>
                    </a:solidFill>
                  </a:endParaRPr>
                </a:p>
              </p:txBody>
            </p:sp>
          </p:grpSp>
        </p:grpSp>
        <p:sp>
          <p:nvSpPr>
            <p:cNvPr id="9" name="椭圆 8">
              <a:extLst>
                <a:ext uri="{FF2B5EF4-FFF2-40B4-BE49-F238E27FC236}">
                  <a16:creationId xmlns="" xmlns:a16="http://schemas.microsoft.com/office/drawing/2014/main" id="{58C06D88-F386-4B94-ACEB-7C04F056C5F2}"/>
                </a:ext>
              </a:extLst>
            </p:cNvPr>
            <p:cNvSpPr/>
            <p:nvPr/>
          </p:nvSpPr>
          <p:spPr>
            <a:xfrm>
              <a:off x="4432079" y="542601"/>
              <a:ext cx="1580394" cy="1580394"/>
            </a:xfrm>
            <a:prstGeom prst="ellipse">
              <a:avLst/>
            </a:prstGeom>
            <a:noFill/>
            <a:ln w="15875">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a:extLst>
                <a:ext uri="{FF2B5EF4-FFF2-40B4-BE49-F238E27FC236}">
                  <a16:creationId xmlns="" xmlns:a16="http://schemas.microsoft.com/office/drawing/2014/main" id="{739EBFB2-401E-42E2-83DF-FADCCB258E13}"/>
                </a:ext>
              </a:extLst>
            </p:cNvPr>
            <p:cNvSpPr/>
            <p:nvPr/>
          </p:nvSpPr>
          <p:spPr>
            <a:xfrm>
              <a:off x="5521381" y="513345"/>
              <a:ext cx="253838" cy="253838"/>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a:extLst>
                <a:ext uri="{FF2B5EF4-FFF2-40B4-BE49-F238E27FC236}">
                  <a16:creationId xmlns="" xmlns:a16="http://schemas.microsoft.com/office/drawing/2014/main" id="{57B346ED-EB92-4074-92D4-8EE76BDD4BE4}"/>
                </a:ext>
              </a:extLst>
            </p:cNvPr>
            <p:cNvSpPr/>
            <p:nvPr/>
          </p:nvSpPr>
          <p:spPr>
            <a:xfrm>
              <a:off x="4366268" y="975821"/>
              <a:ext cx="253838" cy="253838"/>
            </a:xfrm>
            <a:prstGeom prst="ellipse">
              <a:avLst/>
            </a:prstGeom>
            <a:solidFill>
              <a:srgbClr val="3A3A3A"/>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4" name="组合 23">
            <a:extLst>
              <a:ext uri="{FF2B5EF4-FFF2-40B4-BE49-F238E27FC236}">
                <a16:creationId xmlns="" xmlns:a16="http://schemas.microsoft.com/office/drawing/2014/main" id="{657C116E-A2BC-42D9-8360-C584A3E1560E}"/>
              </a:ext>
            </a:extLst>
          </p:cNvPr>
          <p:cNvGrpSpPr/>
          <p:nvPr/>
        </p:nvGrpSpPr>
        <p:grpSpPr>
          <a:xfrm>
            <a:off x="4483919" y="2162635"/>
            <a:ext cx="1155858" cy="1207487"/>
            <a:chOff x="6177368" y="1948110"/>
            <a:chExt cx="1510357" cy="1577820"/>
          </a:xfrm>
        </p:grpSpPr>
        <p:sp>
          <p:nvSpPr>
            <p:cNvPr id="25" name="椭圆 24">
              <a:extLst>
                <a:ext uri="{FF2B5EF4-FFF2-40B4-BE49-F238E27FC236}">
                  <a16:creationId xmlns="" xmlns:a16="http://schemas.microsoft.com/office/drawing/2014/main" id="{C37FAFBC-8A7C-4A8E-8D98-A5EF27028616}"/>
                </a:ext>
              </a:extLst>
            </p:cNvPr>
            <p:cNvSpPr/>
            <p:nvPr/>
          </p:nvSpPr>
          <p:spPr>
            <a:xfrm>
              <a:off x="6436073" y="2256739"/>
              <a:ext cx="1054577" cy="1054577"/>
            </a:xfrm>
            <a:prstGeom prst="ellipse">
              <a:avLst/>
            </a:prstGeom>
            <a:gradFill>
              <a:gsLst>
                <a:gs pos="13000">
                  <a:srgbClr val="B2B1B4"/>
                </a:gs>
                <a:gs pos="72000">
                  <a:srgbClr val="79747A"/>
                </a:gs>
              </a:gsLst>
              <a:lin ang="27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KSO_Shape">
              <a:extLst>
                <a:ext uri="{FF2B5EF4-FFF2-40B4-BE49-F238E27FC236}">
                  <a16:creationId xmlns="" xmlns:a16="http://schemas.microsoft.com/office/drawing/2014/main" id="{12FD5D94-7490-48C4-B9A8-056F146D62C4}"/>
                </a:ext>
              </a:extLst>
            </p:cNvPr>
            <p:cNvSpPr>
              <a:spLocks/>
            </p:cNvSpPr>
            <p:nvPr/>
          </p:nvSpPr>
          <p:spPr bwMode="auto">
            <a:xfrm>
              <a:off x="6697352" y="2609300"/>
              <a:ext cx="534970" cy="398552"/>
            </a:xfrm>
            <a:custGeom>
              <a:avLst/>
              <a:gdLst>
                <a:gd name="T0" fmla="*/ 1318145 w 2143125"/>
                <a:gd name="T1" fmla="*/ 917194 h 1597025"/>
                <a:gd name="T2" fmla="*/ 1379831 w 2143125"/>
                <a:gd name="T3" fmla="*/ 1137598 h 1597025"/>
                <a:gd name="T4" fmla="*/ 1335097 w 2143125"/>
                <a:gd name="T5" fmla="*/ 1268287 h 1597025"/>
                <a:gd name="T6" fmla="*/ 1208192 w 2143125"/>
                <a:gd name="T7" fmla="*/ 1359886 h 1597025"/>
                <a:gd name="T8" fmla="*/ 922597 w 2143125"/>
                <a:gd name="T9" fmla="*/ 1418283 h 1597025"/>
                <a:gd name="T10" fmla="*/ 657487 w 2143125"/>
                <a:gd name="T11" fmla="*/ 1338693 h 1597025"/>
                <a:gd name="T12" fmla="*/ 552478 w 2143125"/>
                <a:gd name="T13" fmla="*/ 1242149 h 1597025"/>
                <a:gd name="T14" fmla="*/ 531288 w 2143125"/>
                <a:gd name="T15" fmla="*/ 1081555 h 1597025"/>
                <a:gd name="T16" fmla="*/ 616755 w 2143125"/>
                <a:gd name="T17" fmla="*/ 873161 h 1597025"/>
                <a:gd name="T18" fmla="*/ 1793602 w 2143125"/>
                <a:gd name="T19" fmla="*/ 648696 h 1597025"/>
                <a:gd name="T20" fmla="*/ 1890429 w 2143125"/>
                <a:gd name="T21" fmla="*/ 826850 h 1597025"/>
                <a:gd name="T22" fmla="*/ 1893955 w 2143125"/>
                <a:gd name="T23" fmla="*/ 997719 h 1597025"/>
                <a:gd name="T24" fmla="*/ 1811228 w 2143125"/>
                <a:gd name="T25" fmla="*/ 1095258 h 1597025"/>
                <a:gd name="T26" fmla="*/ 1583730 w 2143125"/>
                <a:gd name="T27" fmla="*/ 1181514 h 1597025"/>
                <a:gd name="T28" fmla="*/ 1467631 w 2143125"/>
                <a:gd name="T29" fmla="*/ 1082095 h 1597025"/>
                <a:gd name="T30" fmla="*/ 1367044 w 2143125"/>
                <a:gd name="T31" fmla="*/ 822855 h 1597025"/>
                <a:gd name="T32" fmla="*/ 1287607 w 2143125"/>
                <a:gd name="T33" fmla="*/ 640469 h 1597025"/>
                <a:gd name="T34" fmla="*/ 637786 w 2143125"/>
                <a:gd name="T35" fmla="*/ 718735 h 1597025"/>
                <a:gd name="T36" fmla="*/ 475984 w 2143125"/>
                <a:gd name="T37" fmla="*/ 936375 h 1597025"/>
                <a:gd name="T38" fmla="*/ 436888 w 2143125"/>
                <a:gd name="T39" fmla="*/ 1185275 h 1597025"/>
                <a:gd name="T40" fmla="*/ 191242 w 2143125"/>
                <a:gd name="T41" fmla="*/ 1146495 h 1597025"/>
                <a:gd name="T42" fmla="*/ 46633 w 2143125"/>
                <a:gd name="T43" fmla="*/ 1053656 h 1597025"/>
                <a:gd name="T44" fmla="*/ 0 w 2143125"/>
                <a:gd name="T45" fmla="*/ 940371 h 1597025"/>
                <a:gd name="T46" fmla="*/ 50165 w 2143125"/>
                <a:gd name="T47" fmla="*/ 736128 h 1597025"/>
                <a:gd name="T48" fmla="*/ 952970 w 2143125"/>
                <a:gd name="T49" fmla="*/ 136844 h 1597025"/>
                <a:gd name="T50" fmla="*/ 1076540 w 2143125"/>
                <a:gd name="T51" fmla="*/ 163209 h 1597025"/>
                <a:gd name="T52" fmla="*/ 1174924 w 2143125"/>
                <a:gd name="T53" fmla="*/ 235007 h 1597025"/>
                <a:gd name="T54" fmla="*/ 1237061 w 2143125"/>
                <a:gd name="T55" fmla="*/ 340233 h 1597025"/>
                <a:gd name="T56" fmla="*/ 1251420 w 2143125"/>
                <a:gd name="T57" fmla="*/ 467116 h 1597025"/>
                <a:gd name="T58" fmla="*/ 1213290 w 2143125"/>
                <a:gd name="T59" fmla="*/ 585759 h 1597025"/>
                <a:gd name="T60" fmla="*/ 1132322 w 2143125"/>
                <a:gd name="T61" fmla="*/ 676861 h 1597025"/>
                <a:gd name="T62" fmla="*/ 1020756 w 2143125"/>
                <a:gd name="T63" fmla="*/ 728650 h 1597025"/>
                <a:gd name="T64" fmla="*/ 892716 w 2143125"/>
                <a:gd name="T65" fmla="*/ 730298 h 1597025"/>
                <a:gd name="T66" fmla="*/ 779502 w 2143125"/>
                <a:gd name="T67" fmla="*/ 680863 h 1597025"/>
                <a:gd name="T68" fmla="*/ 696652 w 2143125"/>
                <a:gd name="T69" fmla="*/ 592115 h 1597025"/>
                <a:gd name="T70" fmla="*/ 655933 w 2143125"/>
                <a:gd name="T71" fmla="*/ 474649 h 1597025"/>
                <a:gd name="T72" fmla="*/ 666760 w 2143125"/>
                <a:gd name="T73" fmla="*/ 347531 h 1597025"/>
                <a:gd name="T74" fmla="*/ 726308 w 2143125"/>
                <a:gd name="T75" fmla="*/ 240187 h 1597025"/>
                <a:gd name="T76" fmla="*/ 823046 w 2143125"/>
                <a:gd name="T77" fmla="*/ 166505 h 1597025"/>
                <a:gd name="T78" fmla="*/ 945438 w 2143125"/>
                <a:gd name="T79" fmla="*/ 136844 h 1597025"/>
                <a:gd name="T80" fmla="*/ 1618384 w 2143125"/>
                <a:gd name="T81" fmla="*/ 22111 h 1597025"/>
                <a:gd name="T82" fmla="*/ 1763195 w 2143125"/>
                <a:gd name="T83" fmla="*/ 163718 h 1597025"/>
                <a:gd name="T84" fmla="*/ 1787878 w 2143125"/>
                <a:gd name="T85" fmla="*/ 278038 h 1597025"/>
                <a:gd name="T86" fmla="*/ 1763195 w 2143125"/>
                <a:gd name="T87" fmla="*/ 392122 h 1597025"/>
                <a:gd name="T88" fmla="*/ 1618384 w 2143125"/>
                <a:gd name="T89" fmla="*/ 533963 h 1597025"/>
                <a:gd name="T90" fmla="*/ 1498492 w 2143125"/>
                <a:gd name="T91" fmla="*/ 555604 h 1597025"/>
                <a:gd name="T92" fmla="*/ 1344043 w 2143125"/>
                <a:gd name="T93" fmla="*/ 467159 h 1597025"/>
                <a:gd name="T94" fmla="*/ 1325941 w 2143125"/>
                <a:gd name="T95" fmla="*/ 314968 h 1597025"/>
                <a:gd name="T96" fmla="*/ 1255886 w 2143125"/>
                <a:gd name="T97" fmla="*/ 187946 h 1597025"/>
                <a:gd name="T98" fmla="*/ 1350390 w 2143125"/>
                <a:gd name="T99" fmla="*/ 51280 h 1597025"/>
                <a:gd name="T100" fmla="*/ 396165 w 2143125"/>
                <a:gd name="T101" fmla="*/ 0 h 1597025"/>
                <a:gd name="T102" fmla="*/ 564484 w 2143125"/>
                <a:gd name="T103" fmla="*/ 57396 h 1597025"/>
                <a:gd name="T104" fmla="*/ 645353 w 2143125"/>
                <a:gd name="T105" fmla="*/ 194532 h 1597025"/>
                <a:gd name="T106" fmla="*/ 578120 w 2143125"/>
                <a:gd name="T107" fmla="*/ 323201 h 1597025"/>
                <a:gd name="T108" fmla="*/ 564014 w 2143125"/>
                <a:gd name="T109" fmla="*/ 482449 h 1597025"/>
                <a:gd name="T110" fmla="*/ 396165 w 2143125"/>
                <a:gd name="T111" fmla="*/ 555840 h 1597025"/>
                <a:gd name="T112" fmla="*/ 281916 w 2143125"/>
                <a:gd name="T113" fmla="*/ 531141 h 1597025"/>
                <a:gd name="T114" fmla="*/ 140396 w 2143125"/>
                <a:gd name="T115" fmla="*/ 386242 h 1597025"/>
                <a:gd name="T116" fmla="*/ 118533 w 2143125"/>
                <a:gd name="T117" fmla="*/ 270745 h 1597025"/>
                <a:gd name="T118" fmla="*/ 145803 w 2143125"/>
                <a:gd name="T119" fmla="*/ 157366 h 1597025"/>
                <a:gd name="T120" fmla="*/ 294375 w 2143125"/>
                <a:gd name="T121" fmla="*/ 19524 h 15970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43125" h="1597025">
                  <a:moveTo>
                    <a:pt x="795561" y="879475"/>
                  </a:moveTo>
                  <a:lnTo>
                    <a:pt x="1072091" y="1110003"/>
                  </a:lnTo>
                  <a:lnTo>
                    <a:pt x="1348886" y="879475"/>
                  </a:lnTo>
                  <a:lnTo>
                    <a:pt x="1360276" y="888484"/>
                  </a:lnTo>
                  <a:lnTo>
                    <a:pt x="1371400" y="897758"/>
                  </a:lnTo>
                  <a:lnTo>
                    <a:pt x="1382525" y="907297"/>
                  </a:lnTo>
                  <a:lnTo>
                    <a:pt x="1393120" y="917101"/>
                  </a:lnTo>
                  <a:lnTo>
                    <a:pt x="1403186" y="927435"/>
                  </a:lnTo>
                  <a:lnTo>
                    <a:pt x="1413516" y="937504"/>
                  </a:lnTo>
                  <a:lnTo>
                    <a:pt x="1423316" y="948368"/>
                  </a:lnTo>
                  <a:lnTo>
                    <a:pt x="1432587" y="959497"/>
                  </a:lnTo>
                  <a:lnTo>
                    <a:pt x="1441857" y="970891"/>
                  </a:lnTo>
                  <a:lnTo>
                    <a:pt x="1450863" y="982550"/>
                  </a:lnTo>
                  <a:lnTo>
                    <a:pt x="1459074" y="994739"/>
                  </a:lnTo>
                  <a:lnTo>
                    <a:pt x="1467550" y="1006663"/>
                  </a:lnTo>
                  <a:lnTo>
                    <a:pt x="1475232" y="1019116"/>
                  </a:lnTo>
                  <a:lnTo>
                    <a:pt x="1482913" y="1032100"/>
                  </a:lnTo>
                  <a:lnTo>
                    <a:pt x="1490065" y="1044819"/>
                  </a:lnTo>
                  <a:lnTo>
                    <a:pt x="1496687" y="1057803"/>
                  </a:lnTo>
                  <a:lnTo>
                    <a:pt x="1503308" y="1071581"/>
                  </a:lnTo>
                  <a:lnTo>
                    <a:pt x="1509401" y="1085095"/>
                  </a:lnTo>
                  <a:lnTo>
                    <a:pt x="1515228" y="1098874"/>
                  </a:lnTo>
                  <a:lnTo>
                    <a:pt x="1520525" y="1113182"/>
                  </a:lnTo>
                  <a:lnTo>
                    <a:pt x="1525558" y="1127226"/>
                  </a:lnTo>
                  <a:lnTo>
                    <a:pt x="1530061" y="1141799"/>
                  </a:lnTo>
                  <a:lnTo>
                    <a:pt x="1534034" y="1156638"/>
                  </a:lnTo>
                  <a:lnTo>
                    <a:pt x="1538007" y="1171477"/>
                  </a:lnTo>
                  <a:lnTo>
                    <a:pt x="1541186" y="1186580"/>
                  </a:lnTo>
                  <a:lnTo>
                    <a:pt x="1544364" y="1201684"/>
                  </a:lnTo>
                  <a:lnTo>
                    <a:pt x="1546748" y="1217052"/>
                  </a:lnTo>
                  <a:lnTo>
                    <a:pt x="1548867" y="1232686"/>
                  </a:lnTo>
                  <a:lnTo>
                    <a:pt x="1550456" y="1248319"/>
                  </a:lnTo>
                  <a:lnTo>
                    <a:pt x="1551781" y="1264218"/>
                  </a:lnTo>
                  <a:lnTo>
                    <a:pt x="1552310" y="1280116"/>
                  </a:lnTo>
                  <a:lnTo>
                    <a:pt x="1552575" y="1296279"/>
                  </a:lnTo>
                  <a:lnTo>
                    <a:pt x="1552310" y="1305554"/>
                  </a:lnTo>
                  <a:lnTo>
                    <a:pt x="1551781" y="1314298"/>
                  </a:lnTo>
                  <a:lnTo>
                    <a:pt x="1550456" y="1323307"/>
                  </a:lnTo>
                  <a:lnTo>
                    <a:pt x="1548867" y="1332316"/>
                  </a:lnTo>
                  <a:lnTo>
                    <a:pt x="1547013" y="1341060"/>
                  </a:lnTo>
                  <a:lnTo>
                    <a:pt x="1544894" y="1349539"/>
                  </a:lnTo>
                  <a:lnTo>
                    <a:pt x="1542245" y="1358018"/>
                  </a:lnTo>
                  <a:lnTo>
                    <a:pt x="1539067" y="1366233"/>
                  </a:lnTo>
                  <a:lnTo>
                    <a:pt x="1535623" y="1374182"/>
                  </a:lnTo>
                  <a:lnTo>
                    <a:pt x="1531650" y="1382396"/>
                  </a:lnTo>
                  <a:lnTo>
                    <a:pt x="1527677" y="1390080"/>
                  </a:lnTo>
                  <a:lnTo>
                    <a:pt x="1522909" y="1397765"/>
                  </a:lnTo>
                  <a:lnTo>
                    <a:pt x="1518406" y="1405184"/>
                  </a:lnTo>
                  <a:lnTo>
                    <a:pt x="1513109" y="1412603"/>
                  </a:lnTo>
                  <a:lnTo>
                    <a:pt x="1507811" y="1420022"/>
                  </a:lnTo>
                  <a:lnTo>
                    <a:pt x="1501984" y="1427177"/>
                  </a:lnTo>
                  <a:lnTo>
                    <a:pt x="1495892" y="1433801"/>
                  </a:lnTo>
                  <a:lnTo>
                    <a:pt x="1489800" y="1440955"/>
                  </a:lnTo>
                  <a:lnTo>
                    <a:pt x="1483178" y="1447315"/>
                  </a:lnTo>
                  <a:lnTo>
                    <a:pt x="1476026" y="1453939"/>
                  </a:lnTo>
                  <a:lnTo>
                    <a:pt x="1469404" y="1460298"/>
                  </a:lnTo>
                  <a:lnTo>
                    <a:pt x="1461988" y="1466658"/>
                  </a:lnTo>
                  <a:lnTo>
                    <a:pt x="1454306" y="1472752"/>
                  </a:lnTo>
                  <a:lnTo>
                    <a:pt x="1446360" y="1478582"/>
                  </a:lnTo>
                  <a:lnTo>
                    <a:pt x="1438414" y="1484411"/>
                  </a:lnTo>
                  <a:lnTo>
                    <a:pt x="1430468" y="1490241"/>
                  </a:lnTo>
                  <a:lnTo>
                    <a:pt x="1421992" y="1495540"/>
                  </a:lnTo>
                  <a:lnTo>
                    <a:pt x="1413516" y="1501105"/>
                  </a:lnTo>
                  <a:lnTo>
                    <a:pt x="1404775" y="1506404"/>
                  </a:lnTo>
                  <a:lnTo>
                    <a:pt x="1395769" y="1511439"/>
                  </a:lnTo>
                  <a:lnTo>
                    <a:pt x="1387028" y="1516208"/>
                  </a:lnTo>
                  <a:lnTo>
                    <a:pt x="1377757" y="1521243"/>
                  </a:lnTo>
                  <a:lnTo>
                    <a:pt x="1359216" y="1530252"/>
                  </a:lnTo>
                  <a:lnTo>
                    <a:pt x="1340145" y="1538731"/>
                  </a:lnTo>
                  <a:lnTo>
                    <a:pt x="1320544" y="1546945"/>
                  </a:lnTo>
                  <a:lnTo>
                    <a:pt x="1300944" y="1554364"/>
                  </a:lnTo>
                  <a:lnTo>
                    <a:pt x="1280813" y="1560989"/>
                  </a:lnTo>
                  <a:lnTo>
                    <a:pt x="1260947" y="1567083"/>
                  </a:lnTo>
                  <a:lnTo>
                    <a:pt x="1241082" y="1573177"/>
                  </a:lnTo>
                  <a:lnTo>
                    <a:pt x="1220951" y="1577947"/>
                  </a:lnTo>
                  <a:lnTo>
                    <a:pt x="1200821" y="1582452"/>
                  </a:lnTo>
                  <a:lnTo>
                    <a:pt x="1181485" y="1586426"/>
                  </a:lnTo>
                  <a:lnTo>
                    <a:pt x="1161884" y="1589606"/>
                  </a:lnTo>
                  <a:lnTo>
                    <a:pt x="1142813" y="1592256"/>
                  </a:lnTo>
                  <a:lnTo>
                    <a:pt x="1124272" y="1594375"/>
                  </a:lnTo>
                  <a:lnTo>
                    <a:pt x="1106525" y="1595965"/>
                  </a:lnTo>
                  <a:lnTo>
                    <a:pt x="1088779" y="1596760"/>
                  </a:lnTo>
                  <a:lnTo>
                    <a:pt x="1072091" y="1597025"/>
                  </a:lnTo>
                  <a:lnTo>
                    <a:pt x="1055669" y="1596760"/>
                  </a:lnTo>
                  <a:lnTo>
                    <a:pt x="1037922" y="1595965"/>
                  </a:lnTo>
                  <a:lnTo>
                    <a:pt x="1020176" y="1594375"/>
                  </a:lnTo>
                  <a:lnTo>
                    <a:pt x="1001635" y="1592256"/>
                  </a:lnTo>
                  <a:lnTo>
                    <a:pt x="982299" y="1589606"/>
                  </a:lnTo>
                  <a:lnTo>
                    <a:pt x="963228" y="1586426"/>
                  </a:lnTo>
                  <a:lnTo>
                    <a:pt x="943627" y="1582452"/>
                  </a:lnTo>
                  <a:lnTo>
                    <a:pt x="923496" y="1577947"/>
                  </a:lnTo>
                  <a:lnTo>
                    <a:pt x="903631" y="1573177"/>
                  </a:lnTo>
                  <a:lnTo>
                    <a:pt x="883765" y="1567083"/>
                  </a:lnTo>
                  <a:lnTo>
                    <a:pt x="863634" y="1560989"/>
                  </a:lnTo>
                  <a:lnTo>
                    <a:pt x="843504" y="1554364"/>
                  </a:lnTo>
                  <a:lnTo>
                    <a:pt x="823903" y="1546945"/>
                  </a:lnTo>
                  <a:lnTo>
                    <a:pt x="804302" y="1538731"/>
                  </a:lnTo>
                  <a:lnTo>
                    <a:pt x="785496" y="1530252"/>
                  </a:lnTo>
                  <a:lnTo>
                    <a:pt x="766690" y="1521243"/>
                  </a:lnTo>
                  <a:lnTo>
                    <a:pt x="757419" y="1516208"/>
                  </a:lnTo>
                  <a:lnTo>
                    <a:pt x="748414" y="1511439"/>
                  </a:lnTo>
                  <a:lnTo>
                    <a:pt x="739673" y="1506404"/>
                  </a:lnTo>
                  <a:lnTo>
                    <a:pt x="730932" y="1501105"/>
                  </a:lnTo>
                  <a:lnTo>
                    <a:pt x="722720" y="1495540"/>
                  </a:lnTo>
                  <a:lnTo>
                    <a:pt x="714244" y="1490241"/>
                  </a:lnTo>
                  <a:lnTo>
                    <a:pt x="706033" y="1484411"/>
                  </a:lnTo>
                  <a:lnTo>
                    <a:pt x="697822" y="1478582"/>
                  </a:lnTo>
                  <a:lnTo>
                    <a:pt x="690141" y="1472752"/>
                  </a:lnTo>
                  <a:lnTo>
                    <a:pt x="682724" y="1466658"/>
                  </a:lnTo>
                  <a:lnTo>
                    <a:pt x="675308" y="1460298"/>
                  </a:lnTo>
                  <a:lnTo>
                    <a:pt x="668421" y="1453939"/>
                  </a:lnTo>
                  <a:lnTo>
                    <a:pt x="661534" y="1447315"/>
                  </a:lnTo>
                  <a:lnTo>
                    <a:pt x="655177" y="1440955"/>
                  </a:lnTo>
                  <a:lnTo>
                    <a:pt x="648555" y="1433801"/>
                  </a:lnTo>
                  <a:lnTo>
                    <a:pt x="642728" y="1427177"/>
                  </a:lnTo>
                  <a:lnTo>
                    <a:pt x="636901" y="1420022"/>
                  </a:lnTo>
                  <a:lnTo>
                    <a:pt x="631338" y="1412603"/>
                  </a:lnTo>
                  <a:lnTo>
                    <a:pt x="626306" y="1405184"/>
                  </a:lnTo>
                  <a:lnTo>
                    <a:pt x="621538" y="1397765"/>
                  </a:lnTo>
                  <a:lnTo>
                    <a:pt x="616770" y="1390080"/>
                  </a:lnTo>
                  <a:lnTo>
                    <a:pt x="612797" y="1382396"/>
                  </a:lnTo>
                  <a:lnTo>
                    <a:pt x="609089" y="1374182"/>
                  </a:lnTo>
                  <a:lnTo>
                    <a:pt x="605646" y="1366233"/>
                  </a:lnTo>
                  <a:lnTo>
                    <a:pt x="602467" y="1358018"/>
                  </a:lnTo>
                  <a:lnTo>
                    <a:pt x="599818" y="1349539"/>
                  </a:lnTo>
                  <a:lnTo>
                    <a:pt x="597434" y="1341060"/>
                  </a:lnTo>
                  <a:lnTo>
                    <a:pt x="595580" y="1332316"/>
                  </a:lnTo>
                  <a:lnTo>
                    <a:pt x="593991" y="1323307"/>
                  </a:lnTo>
                  <a:lnTo>
                    <a:pt x="592932" y="1314298"/>
                  </a:lnTo>
                  <a:lnTo>
                    <a:pt x="592402" y="1305554"/>
                  </a:lnTo>
                  <a:lnTo>
                    <a:pt x="592137" y="1296279"/>
                  </a:lnTo>
                  <a:lnTo>
                    <a:pt x="592402" y="1280116"/>
                  </a:lnTo>
                  <a:lnTo>
                    <a:pt x="592932" y="1264218"/>
                  </a:lnTo>
                  <a:lnTo>
                    <a:pt x="594256" y="1248319"/>
                  </a:lnTo>
                  <a:lnTo>
                    <a:pt x="595845" y="1232686"/>
                  </a:lnTo>
                  <a:lnTo>
                    <a:pt x="597699" y="1217052"/>
                  </a:lnTo>
                  <a:lnTo>
                    <a:pt x="600348" y="1201684"/>
                  </a:lnTo>
                  <a:lnTo>
                    <a:pt x="603262" y="1186580"/>
                  </a:lnTo>
                  <a:lnTo>
                    <a:pt x="606705" y="1171477"/>
                  </a:lnTo>
                  <a:lnTo>
                    <a:pt x="610413" y="1156638"/>
                  </a:lnTo>
                  <a:lnTo>
                    <a:pt x="614386" y="1141799"/>
                  </a:lnTo>
                  <a:lnTo>
                    <a:pt x="618889" y="1127226"/>
                  </a:lnTo>
                  <a:lnTo>
                    <a:pt x="623922" y="1113182"/>
                  </a:lnTo>
                  <a:lnTo>
                    <a:pt x="629484" y="1098874"/>
                  </a:lnTo>
                  <a:lnTo>
                    <a:pt x="635047" y="1085095"/>
                  </a:lnTo>
                  <a:lnTo>
                    <a:pt x="641139" y="1071581"/>
                  </a:lnTo>
                  <a:lnTo>
                    <a:pt x="647761" y="1057803"/>
                  </a:lnTo>
                  <a:lnTo>
                    <a:pt x="654383" y="1044819"/>
                  </a:lnTo>
                  <a:lnTo>
                    <a:pt x="661534" y="1032100"/>
                  </a:lnTo>
                  <a:lnTo>
                    <a:pt x="669216" y="1019116"/>
                  </a:lnTo>
                  <a:lnTo>
                    <a:pt x="676897" y="1006663"/>
                  </a:lnTo>
                  <a:lnTo>
                    <a:pt x="685373" y="994739"/>
                  </a:lnTo>
                  <a:lnTo>
                    <a:pt x="693849" y="982550"/>
                  </a:lnTo>
                  <a:lnTo>
                    <a:pt x="702590" y="970891"/>
                  </a:lnTo>
                  <a:lnTo>
                    <a:pt x="711861" y="959497"/>
                  </a:lnTo>
                  <a:lnTo>
                    <a:pt x="721396" y="948368"/>
                  </a:lnTo>
                  <a:lnTo>
                    <a:pt x="730932" y="937504"/>
                  </a:lnTo>
                  <a:lnTo>
                    <a:pt x="741262" y="927435"/>
                  </a:lnTo>
                  <a:lnTo>
                    <a:pt x="751327" y="917101"/>
                  </a:lnTo>
                  <a:lnTo>
                    <a:pt x="762187" y="907297"/>
                  </a:lnTo>
                  <a:lnTo>
                    <a:pt x="773047" y="897758"/>
                  </a:lnTo>
                  <a:lnTo>
                    <a:pt x="783907" y="888484"/>
                  </a:lnTo>
                  <a:lnTo>
                    <a:pt x="795561" y="879475"/>
                  </a:lnTo>
                  <a:close/>
                  <a:moveTo>
                    <a:pt x="1959370" y="676275"/>
                  </a:moveTo>
                  <a:lnTo>
                    <a:pt x="1969946" y="684738"/>
                  </a:lnTo>
                  <a:lnTo>
                    <a:pt x="1979729" y="692937"/>
                  </a:lnTo>
                  <a:lnTo>
                    <a:pt x="1989776" y="701929"/>
                  </a:lnTo>
                  <a:lnTo>
                    <a:pt x="1999294" y="710922"/>
                  </a:lnTo>
                  <a:lnTo>
                    <a:pt x="2008812" y="720443"/>
                  </a:lnTo>
                  <a:lnTo>
                    <a:pt x="2017802" y="729964"/>
                  </a:lnTo>
                  <a:lnTo>
                    <a:pt x="2026527" y="739750"/>
                  </a:lnTo>
                  <a:lnTo>
                    <a:pt x="2035252" y="750064"/>
                  </a:lnTo>
                  <a:lnTo>
                    <a:pt x="2043184" y="760379"/>
                  </a:lnTo>
                  <a:lnTo>
                    <a:pt x="2051380" y="771222"/>
                  </a:lnTo>
                  <a:lnTo>
                    <a:pt x="2059047" y="782330"/>
                  </a:lnTo>
                  <a:lnTo>
                    <a:pt x="2066450" y="793439"/>
                  </a:lnTo>
                  <a:lnTo>
                    <a:pt x="2073589" y="804811"/>
                  </a:lnTo>
                  <a:lnTo>
                    <a:pt x="2080199" y="816448"/>
                  </a:lnTo>
                  <a:lnTo>
                    <a:pt x="2086809" y="828350"/>
                  </a:lnTo>
                  <a:lnTo>
                    <a:pt x="2093154" y="840516"/>
                  </a:lnTo>
                  <a:lnTo>
                    <a:pt x="2098707" y="852946"/>
                  </a:lnTo>
                  <a:lnTo>
                    <a:pt x="2104259" y="865112"/>
                  </a:lnTo>
                  <a:lnTo>
                    <a:pt x="2109547" y="877807"/>
                  </a:lnTo>
                  <a:lnTo>
                    <a:pt x="2114306" y="890766"/>
                  </a:lnTo>
                  <a:lnTo>
                    <a:pt x="2118801" y="903990"/>
                  </a:lnTo>
                  <a:lnTo>
                    <a:pt x="2123031" y="917214"/>
                  </a:lnTo>
                  <a:lnTo>
                    <a:pt x="2126733" y="930438"/>
                  </a:lnTo>
                  <a:lnTo>
                    <a:pt x="2130170" y="944191"/>
                  </a:lnTo>
                  <a:lnTo>
                    <a:pt x="2133078" y="957943"/>
                  </a:lnTo>
                  <a:lnTo>
                    <a:pt x="2135722" y="971696"/>
                  </a:lnTo>
                  <a:lnTo>
                    <a:pt x="2137837" y="985978"/>
                  </a:lnTo>
                  <a:lnTo>
                    <a:pt x="2139688" y="1000260"/>
                  </a:lnTo>
                  <a:lnTo>
                    <a:pt x="2141274" y="1014277"/>
                  </a:lnTo>
                  <a:lnTo>
                    <a:pt x="2142068" y="1028823"/>
                  </a:lnTo>
                  <a:lnTo>
                    <a:pt x="2143125" y="1043370"/>
                  </a:lnTo>
                  <a:lnTo>
                    <a:pt x="2143125" y="1058180"/>
                  </a:lnTo>
                  <a:lnTo>
                    <a:pt x="2143125" y="1066644"/>
                  </a:lnTo>
                  <a:lnTo>
                    <a:pt x="2142332" y="1075107"/>
                  </a:lnTo>
                  <a:lnTo>
                    <a:pt x="2141274" y="1083306"/>
                  </a:lnTo>
                  <a:lnTo>
                    <a:pt x="2139952" y="1091769"/>
                  </a:lnTo>
                  <a:lnTo>
                    <a:pt x="2138102" y="1099703"/>
                  </a:lnTo>
                  <a:lnTo>
                    <a:pt x="2135987" y="1107373"/>
                  </a:lnTo>
                  <a:lnTo>
                    <a:pt x="2133607" y="1115043"/>
                  </a:lnTo>
                  <a:lnTo>
                    <a:pt x="2130699" y="1122713"/>
                  </a:lnTo>
                  <a:lnTo>
                    <a:pt x="2127261" y="1130383"/>
                  </a:lnTo>
                  <a:lnTo>
                    <a:pt x="2124089" y="1137788"/>
                  </a:lnTo>
                  <a:lnTo>
                    <a:pt x="2119858" y="1144929"/>
                  </a:lnTo>
                  <a:lnTo>
                    <a:pt x="2115892" y="1152070"/>
                  </a:lnTo>
                  <a:lnTo>
                    <a:pt x="2111398" y="1159211"/>
                  </a:lnTo>
                  <a:lnTo>
                    <a:pt x="2106639" y="1165823"/>
                  </a:lnTo>
                  <a:lnTo>
                    <a:pt x="2101880" y="1172699"/>
                  </a:lnTo>
                  <a:lnTo>
                    <a:pt x="2096327" y="1179047"/>
                  </a:lnTo>
                  <a:lnTo>
                    <a:pt x="2090775" y="1185658"/>
                  </a:lnTo>
                  <a:lnTo>
                    <a:pt x="2084958" y="1191741"/>
                  </a:lnTo>
                  <a:lnTo>
                    <a:pt x="2078877" y="1197824"/>
                  </a:lnTo>
                  <a:lnTo>
                    <a:pt x="2072532" y="1204172"/>
                  </a:lnTo>
                  <a:lnTo>
                    <a:pt x="2066186" y="1209990"/>
                  </a:lnTo>
                  <a:lnTo>
                    <a:pt x="2059312" y="1215809"/>
                  </a:lnTo>
                  <a:lnTo>
                    <a:pt x="2052173" y="1221363"/>
                  </a:lnTo>
                  <a:lnTo>
                    <a:pt x="2045034" y="1226917"/>
                  </a:lnTo>
                  <a:lnTo>
                    <a:pt x="2037631" y="1232471"/>
                  </a:lnTo>
                  <a:lnTo>
                    <a:pt x="2029964" y="1237761"/>
                  </a:lnTo>
                  <a:lnTo>
                    <a:pt x="2022296" y="1242521"/>
                  </a:lnTo>
                  <a:lnTo>
                    <a:pt x="2014629" y="1247546"/>
                  </a:lnTo>
                  <a:lnTo>
                    <a:pt x="2006433" y="1252571"/>
                  </a:lnTo>
                  <a:lnTo>
                    <a:pt x="1998236" y="1257067"/>
                  </a:lnTo>
                  <a:lnTo>
                    <a:pt x="1981315" y="1266324"/>
                  </a:lnTo>
                  <a:lnTo>
                    <a:pt x="1964129" y="1274523"/>
                  </a:lnTo>
                  <a:lnTo>
                    <a:pt x="1946679" y="1282722"/>
                  </a:lnTo>
                  <a:lnTo>
                    <a:pt x="1928436" y="1290127"/>
                  </a:lnTo>
                  <a:lnTo>
                    <a:pt x="1910193" y="1296739"/>
                  </a:lnTo>
                  <a:lnTo>
                    <a:pt x="1891685" y="1303351"/>
                  </a:lnTo>
                  <a:lnTo>
                    <a:pt x="1873177" y="1308905"/>
                  </a:lnTo>
                  <a:lnTo>
                    <a:pt x="1854670" y="1314195"/>
                  </a:lnTo>
                  <a:lnTo>
                    <a:pt x="1836426" y="1318691"/>
                  </a:lnTo>
                  <a:lnTo>
                    <a:pt x="1817919" y="1322922"/>
                  </a:lnTo>
                  <a:lnTo>
                    <a:pt x="1799675" y="1326360"/>
                  </a:lnTo>
                  <a:lnTo>
                    <a:pt x="1781696" y="1329534"/>
                  </a:lnTo>
                  <a:lnTo>
                    <a:pt x="1764246" y="1331915"/>
                  </a:lnTo>
                  <a:lnTo>
                    <a:pt x="1747061" y="1333766"/>
                  </a:lnTo>
                  <a:lnTo>
                    <a:pt x="1730404" y="1335353"/>
                  </a:lnTo>
                  <a:lnTo>
                    <a:pt x="1714276" y="1336146"/>
                  </a:lnTo>
                  <a:lnTo>
                    <a:pt x="1698676" y="1336675"/>
                  </a:lnTo>
                  <a:lnTo>
                    <a:pt x="1687836" y="1336146"/>
                  </a:lnTo>
                  <a:lnTo>
                    <a:pt x="1676467" y="1335617"/>
                  </a:lnTo>
                  <a:lnTo>
                    <a:pt x="1664834" y="1335088"/>
                  </a:lnTo>
                  <a:lnTo>
                    <a:pt x="1652671" y="1333766"/>
                  </a:lnTo>
                  <a:lnTo>
                    <a:pt x="1653993" y="1324509"/>
                  </a:lnTo>
                  <a:lnTo>
                    <a:pt x="1654787" y="1314988"/>
                  </a:lnTo>
                  <a:lnTo>
                    <a:pt x="1655844" y="1305202"/>
                  </a:lnTo>
                  <a:lnTo>
                    <a:pt x="1655844" y="1295681"/>
                  </a:lnTo>
                  <a:lnTo>
                    <a:pt x="1655580" y="1275845"/>
                  </a:lnTo>
                  <a:lnTo>
                    <a:pt x="1654787" y="1256274"/>
                  </a:lnTo>
                  <a:lnTo>
                    <a:pt x="1653465" y="1236703"/>
                  </a:lnTo>
                  <a:lnTo>
                    <a:pt x="1651085" y="1217660"/>
                  </a:lnTo>
                  <a:lnTo>
                    <a:pt x="1648705" y="1198618"/>
                  </a:lnTo>
                  <a:lnTo>
                    <a:pt x="1645268" y="1179840"/>
                  </a:lnTo>
                  <a:lnTo>
                    <a:pt x="1641567" y="1161062"/>
                  </a:lnTo>
                  <a:lnTo>
                    <a:pt x="1637601" y="1142549"/>
                  </a:lnTo>
                  <a:lnTo>
                    <a:pt x="1632842" y="1124300"/>
                  </a:lnTo>
                  <a:lnTo>
                    <a:pt x="1627554" y="1106051"/>
                  </a:lnTo>
                  <a:lnTo>
                    <a:pt x="1621737" y="1088595"/>
                  </a:lnTo>
                  <a:lnTo>
                    <a:pt x="1615392" y="1070875"/>
                  </a:lnTo>
                  <a:lnTo>
                    <a:pt x="1608782" y="1053684"/>
                  </a:lnTo>
                  <a:lnTo>
                    <a:pt x="1601379" y="1036758"/>
                  </a:lnTo>
                  <a:lnTo>
                    <a:pt x="1593711" y="1019831"/>
                  </a:lnTo>
                  <a:lnTo>
                    <a:pt x="1585515" y="1003434"/>
                  </a:lnTo>
                  <a:lnTo>
                    <a:pt x="1576790" y="987565"/>
                  </a:lnTo>
                  <a:lnTo>
                    <a:pt x="1567800" y="971432"/>
                  </a:lnTo>
                  <a:lnTo>
                    <a:pt x="1558282" y="956092"/>
                  </a:lnTo>
                  <a:lnTo>
                    <a:pt x="1548235" y="940752"/>
                  </a:lnTo>
                  <a:lnTo>
                    <a:pt x="1537924" y="925942"/>
                  </a:lnTo>
                  <a:lnTo>
                    <a:pt x="1527084" y="911395"/>
                  </a:lnTo>
                  <a:lnTo>
                    <a:pt x="1515979" y="897114"/>
                  </a:lnTo>
                  <a:lnTo>
                    <a:pt x="1504345" y="883361"/>
                  </a:lnTo>
                  <a:lnTo>
                    <a:pt x="1492183" y="870137"/>
                  </a:lnTo>
                  <a:lnTo>
                    <a:pt x="1480021" y="856913"/>
                  </a:lnTo>
                  <a:lnTo>
                    <a:pt x="1467330" y="844218"/>
                  </a:lnTo>
                  <a:lnTo>
                    <a:pt x="1454375" y="832052"/>
                  </a:lnTo>
                  <a:lnTo>
                    <a:pt x="1440891" y="820151"/>
                  </a:lnTo>
                  <a:lnTo>
                    <a:pt x="1427406" y="808778"/>
                  </a:lnTo>
                  <a:lnTo>
                    <a:pt x="1413129" y="797670"/>
                  </a:lnTo>
                  <a:lnTo>
                    <a:pt x="1398587" y="787356"/>
                  </a:lnTo>
                  <a:lnTo>
                    <a:pt x="1407841" y="776776"/>
                  </a:lnTo>
                  <a:lnTo>
                    <a:pt x="1416831" y="765933"/>
                  </a:lnTo>
                  <a:lnTo>
                    <a:pt x="1425027" y="755089"/>
                  </a:lnTo>
                  <a:lnTo>
                    <a:pt x="1433487" y="744246"/>
                  </a:lnTo>
                  <a:lnTo>
                    <a:pt x="1441155" y="732344"/>
                  </a:lnTo>
                  <a:lnTo>
                    <a:pt x="1448558" y="720707"/>
                  </a:lnTo>
                  <a:lnTo>
                    <a:pt x="1455697" y="709070"/>
                  </a:lnTo>
                  <a:lnTo>
                    <a:pt x="1462307" y="696640"/>
                  </a:lnTo>
                  <a:lnTo>
                    <a:pt x="1698676" y="893147"/>
                  </a:lnTo>
                  <a:lnTo>
                    <a:pt x="1959370" y="676275"/>
                  </a:lnTo>
                  <a:close/>
                  <a:moveTo>
                    <a:pt x="183882" y="676275"/>
                  </a:moveTo>
                  <a:lnTo>
                    <a:pt x="445396" y="893147"/>
                  </a:lnTo>
                  <a:lnTo>
                    <a:pt x="682270" y="696640"/>
                  </a:lnTo>
                  <a:lnTo>
                    <a:pt x="688894" y="709070"/>
                  </a:lnTo>
                  <a:lnTo>
                    <a:pt x="696048" y="720707"/>
                  </a:lnTo>
                  <a:lnTo>
                    <a:pt x="703466" y="732344"/>
                  </a:lnTo>
                  <a:lnTo>
                    <a:pt x="711415" y="744246"/>
                  </a:lnTo>
                  <a:lnTo>
                    <a:pt x="719364" y="755089"/>
                  </a:lnTo>
                  <a:lnTo>
                    <a:pt x="728108" y="765933"/>
                  </a:lnTo>
                  <a:lnTo>
                    <a:pt x="736852" y="776776"/>
                  </a:lnTo>
                  <a:lnTo>
                    <a:pt x="746125" y="787356"/>
                  </a:lnTo>
                  <a:lnTo>
                    <a:pt x="731552" y="797670"/>
                  </a:lnTo>
                  <a:lnTo>
                    <a:pt x="717509" y="808778"/>
                  </a:lnTo>
                  <a:lnTo>
                    <a:pt x="703731" y="820151"/>
                  </a:lnTo>
                  <a:lnTo>
                    <a:pt x="690483" y="832052"/>
                  </a:lnTo>
                  <a:lnTo>
                    <a:pt x="677235" y="844218"/>
                  </a:lnTo>
                  <a:lnTo>
                    <a:pt x="664517" y="856913"/>
                  </a:lnTo>
                  <a:lnTo>
                    <a:pt x="652329" y="870137"/>
                  </a:lnTo>
                  <a:lnTo>
                    <a:pt x="640141" y="883361"/>
                  </a:lnTo>
                  <a:lnTo>
                    <a:pt x="628748" y="897114"/>
                  </a:lnTo>
                  <a:lnTo>
                    <a:pt x="617355" y="911395"/>
                  </a:lnTo>
                  <a:lnTo>
                    <a:pt x="606491" y="925942"/>
                  </a:lnTo>
                  <a:lnTo>
                    <a:pt x="596158" y="940752"/>
                  </a:lnTo>
                  <a:lnTo>
                    <a:pt x="586090" y="956092"/>
                  </a:lnTo>
                  <a:lnTo>
                    <a:pt x="576551" y="971432"/>
                  </a:lnTo>
                  <a:lnTo>
                    <a:pt x="567542" y="987565"/>
                  </a:lnTo>
                  <a:lnTo>
                    <a:pt x="559064" y="1003434"/>
                  </a:lnTo>
                  <a:lnTo>
                    <a:pt x="550585" y="1019831"/>
                  </a:lnTo>
                  <a:lnTo>
                    <a:pt x="542901" y="1036758"/>
                  </a:lnTo>
                  <a:lnTo>
                    <a:pt x="535482" y="1053684"/>
                  </a:lnTo>
                  <a:lnTo>
                    <a:pt x="528858" y="1070875"/>
                  </a:lnTo>
                  <a:lnTo>
                    <a:pt x="522499" y="1088595"/>
                  </a:lnTo>
                  <a:lnTo>
                    <a:pt x="516670" y="1106051"/>
                  </a:lnTo>
                  <a:lnTo>
                    <a:pt x="511371" y="1124300"/>
                  </a:lnTo>
                  <a:lnTo>
                    <a:pt x="506602" y="1142549"/>
                  </a:lnTo>
                  <a:lnTo>
                    <a:pt x="502627" y="1161062"/>
                  </a:lnTo>
                  <a:lnTo>
                    <a:pt x="498918" y="1179840"/>
                  </a:lnTo>
                  <a:lnTo>
                    <a:pt x="495473" y="1198618"/>
                  </a:lnTo>
                  <a:lnTo>
                    <a:pt x="492824" y="1217660"/>
                  </a:lnTo>
                  <a:lnTo>
                    <a:pt x="490704" y="1236703"/>
                  </a:lnTo>
                  <a:lnTo>
                    <a:pt x="489114" y="1256274"/>
                  </a:lnTo>
                  <a:lnTo>
                    <a:pt x="488585" y="1275845"/>
                  </a:lnTo>
                  <a:lnTo>
                    <a:pt x="488320" y="1295681"/>
                  </a:lnTo>
                  <a:lnTo>
                    <a:pt x="488585" y="1305202"/>
                  </a:lnTo>
                  <a:lnTo>
                    <a:pt x="489114" y="1314988"/>
                  </a:lnTo>
                  <a:lnTo>
                    <a:pt x="490174" y="1324509"/>
                  </a:lnTo>
                  <a:lnTo>
                    <a:pt x="491499" y="1333766"/>
                  </a:lnTo>
                  <a:lnTo>
                    <a:pt x="479311" y="1335088"/>
                  </a:lnTo>
                  <a:lnTo>
                    <a:pt x="467653" y="1335617"/>
                  </a:lnTo>
                  <a:lnTo>
                    <a:pt x="456260" y="1336146"/>
                  </a:lnTo>
                  <a:lnTo>
                    <a:pt x="445396" y="1336675"/>
                  </a:lnTo>
                  <a:lnTo>
                    <a:pt x="429764" y="1336146"/>
                  </a:lnTo>
                  <a:lnTo>
                    <a:pt x="413601" y="1335353"/>
                  </a:lnTo>
                  <a:lnTo>
                    <a:pt x="396909" y="1333766"/>
                  </a:lnTo>
                  <a:lnTo>
                    <a:pt x="379686" y="1331915"/>
                  </a:lnTo>
                  <a:lnTo>
                    <a:pt x="362199" y="1329534"/>
                  </a:lnTo>
                  <a:lnTo>
                    <a:pt x="344182" y="1326360"/>
                  </a:lnTo>
                  <a:lnTo>
                    <a:pt x="325900" y="1322922"/>
                  </a:lnTo>
                  <a:lnTo>
                    <a:pt x="307352" y="1318691"/>
                  </a:lnTo>
                  <a:lnTo>
                    <a:pt x="288805" y="1314195"/>
                  </a:lnTo>
                  <a:lnTo>
                    <a:pt x="270523" y="1308905"/>
                  </a:lnTo>
                  <a:lnTo>
                    <a:pt x="251976" y="1303351"/>
                  </a:lnTo>
                  <a:lnTo>
                    <a:pt x="233429" y="1296739"/>
                  </a:lnTo>
                  <a:lnTo>
                    <a:pt x="215147" y="1290127"/>
                  </a:lnTo>
                  <a:lnTo>
                    <a:pt x="196865" y="1282722"/>
                  </a:lnTo>
                  <a:lnTo>
                    <a:pt x="179377" y="1274523"/>
                  </a:lnTo>
                  <a:lnTo>
                    <a:pt x="162155" y="1266324"/>
                  </a:lnTo>
                  <a:lnTo>
                    <a:pt x="145197" y="1257067"/>
                  </a:lnTo>
                  <a:lnTo>
                    <a:pt x="136984" y="1252571"/>
                  </a:lnTo>
                  <a:lnTo>
                    <a:pt x="128770" y="1247546"/>
                  </a:lnTo>
                  <a:lnTo>
                    <a:pt x="121086" y="1242521"/>
                  </a:lnTo>
                  <a:lnTo>
                    <a:pt x="113402" y="1237761"/>
                  </a:lnTo>
                  <a:lnTo>
                    <a:pt x="105719" y="1232471"/>
                  </a:lnTo>
                  <a:lnTo>
                    <a:pt x="98300" y="1226917"/>
                  </a:lnTo>
                  <a:lnTo>
                    <a:pt x="91146" y="1221363"/>
                  </a:lnTo>
                  <a:lnTo>
                    <a:pt x="83992" y="1215809"/>
                  </a:lnTo>
                  <a:lnTo>
                    <a:pt x="77103" y="1209990"/>
                  </a:lnTo>
                  <a:lnTo>
                    <a:pt x="70744" y="1204172"/>
                  </a:lnTo>
                  <a:lnTo>
                    <a:pt x="64120" y="1197824"/>
                  </a:lnTo>
                  <a:lnTo>
                    <a:pt x="58291" y="1191741"/>
                  </a:lnTo>
                  <a:lnTo>
                    <a:pt x="52462" y="1185658"/>
                  </a:lnTo>
                  <a:lnTo>
                    <a:pt x="46898" y="1179047"/>
                  </a:lnTo>
                  <a:lnTo>
                    <a:pt x="41334" y="1172699"/>
                  </a:lnTo>
                  <a:lnTo>
                    <a:pt x="36564" y="1165823"/>
                  </a:lnTo>
                  <a:lnTo>
                    <a:pt x="31795" y="1159211"/>
                  </a:lnTo>
                  <a:lnTo>
                    <a:pt x="27291" y="1152070"/>
                  </a:lnTo>
                  <a:lnTo>
                    <a:pt x="23051" y="1144929"/>
                  </a:lnTo>
                  <a:lnTo>
                    <a:pt x="19077" y="1137788"/>
                  </a:lnTo>
                  <a:lnTo>
                    <a:pt x="15897" y="1130383"/>
                  </a:lnTo>
                  <a:lnTo>
                    <a:pt x="12453" y="1122713"/>
                  </a:lnTo>
                  <a:lnTo>
                    <a:pt x="9538" y="1115043"/>
                  </a:lnTo>
                  <a:lnTo>
                    <a:pt x="7154" y="1107373"/>
                  </a:lnTo>
                  <a:lnTo>
                    <a:pt x="5034" y="1099703"/>
                  </a:lnTo>
                  <a:lnTo>
                    <a:pt x="3179" y="1091769"/>
                  </a:lnTo>
                  <a:lnTo>
                    <a:pt x="1855" y="1083306"/>
                  </a:lnTo>
                  <a:lnTo>
                    <a:pt x="530" y="1075107"/>
                  </a:lnTo>
                  <a:lnTo>
                    <a:pt x="265" y="1066644"/>
                  </a:lnTo>
                  <a:lnTo>
                    <a:pt x="0" y="1058180"/>
                  </a:lnTo>
                  <a:lnTo>
                    <a:pt x="265" y="1043370"/>
                  </a:lnTo>
                  <a:lnTo>
                    <a:pt x="1060" y="1028823"/>
                  </a:lnTo>
                  <a:lnTo>
                    <a:pt x="1855" y="1014277"/>
                  </a:lnTo>
                  <a:lnTo>
                    <a:pt x="3444" y="1000260"/>
                  </a:lnTo>
                  <a:lnTo>
                    <a:pt x="5299" y="985978"/>
                  </a:lnTo>
                  <a:lnTo>
                    <a:pt x="7419" y="971696"/>
                  </a:lnTo>
                  <a:lnTo>
                    <a:pt x="10333" y="957943"/>
                  </a:lnTo>
                  <a:lnTo>
                    <a:pt x="12983" y="944191"/>
                  </a:lnTo>
                  <a:lnTo>
                    <a:pt x="16427" y="930438"/>
                  </a:lnTo>
                  <a:lnTo>
                    <a:pt x="20137" y="917214"/>
                  </a:lnTo>
                  <a:lnTo>
                    <a:pt x="24376" y="903990"/>
                  </a:lnTo>
                  <a:lnTo>
                    <a:pt x="28615" y="890766"/>
                  </a:lnTo>
                  <a:lnTo>
                    <a:pt x="33650" y="877807"/>
                  </a:lnTo>
                  <a:lnTo>
                    <a:pt x="38949" y="865112"/>
                  </a:lnTo>
                  <a:lnTo>
                    <a:pt x="44513" y="852946"/>
                  </a:lnTo>
                  <a:lnTo>
                    <a:pt x="50342" y="840516"/>
                  </a:lnTo>
                  <a:lnTo>
                    <a:pt x="56436" y="828350"/>
                  </a:lnTo>
                  <a:lnTo>
                    <a:pt x="63060" y="816448"/>
                  </a:lnTo>
                  <a:lnTo>
                    <a:pt x="69684" y="804811"/>
                  </a:lnTo>
                  <a:lnTo>
                    <a:pt x="76838" y="793439"/>
                  </a:lnTo>
                  <a:lnTo>
                    <a:pt x="84257" y="782330"/>
                  </a:lnTo>
                  <a:lnTo>
                    <a:pt x="91941" y="771222"/>
                  </a:lnTo>
                  <a:lnTo>
                    <a:pt x="100154" y="760379"/>
                  </a:lnTo>
                  <a:lnTo>
                    <a:pt x="108368" y="750064"/>
                  </a:lnTo>
                  <a:lnTo>
                    <a:pt x="116582" y="739750"/>
                  </a:lnTo>
                  <a:lnTo>
                    <a:pt x="125591" y="729964"/>
                  </a:lnTo>
                  <a:lnTo>
                    <a:pt x="134864" y="720443"/>
                  </a:lnTo>
                  <a:lnTo>
                    <a:pt x="144138" y="710922"/>
                  </a:lnTo>
                  <a:lnTo>
                    <a:pt x="153676" y="701929"/>
                  </a:lnTo>
                  <a:lnTo>
                    <a:pt x="163745" y="692937"/>
                  </a:lnTo>
                  <a:lnTo>
                    <a:pt x="173813" y="684738"/>
                  </a:lnTo>
                  <a:lnTo>
                    <a:pt x="183882" y="676275"/>
                  </a:lnTo>
                  <a:close/>
                  <a:moveTo>
                    <a:pt x="1063618" y="153988"/>
                  </a:moveTo>
                  <a:lnTo>
                    <a:pt x="1072091" y="153988"/>
                  </a:lnTo>
                  <a:lnTo>
                    <a:pt x="1080830" y="153988"/>
                  </a:lnTo>
                  <a:lnTo>
                    <a:pt x="1089568" y="154253"/>
                  </a:lnTo>
                  <a:lnTo>
                    <a:pt x="1098041" y="155048"/>
                  </a:lnTo>
                  <a:lnTo>
                    <a:pt x="1106779" y="155577"/>
                  </a:lnTo>
                  <a:lnTo>
                    <a:pt x="1114988" y="156902"/>
                  </a:lnTo>
                  <a:lnTo>
                    <a:pt x="1123726" y="157697"/>
                  </a:lnTo>
                  <a:lnTo>
                    <a:pt x="1131934" y="159286"/>
                  </a:lnTo>
                  <a:lnTo>
                    <a:pt x="1140143" y="160875"/>
                  </a:lnTo>
                  <a:lnTo>
                    <a:pt x="1148351" y="162730"/>
                  </a:lnTo>
                  <a:lnTo>
                    <a:pt x="1156295" y="164584"/>
                  </a:lnTo>
                  <a:lnTo>
                    <a:pt x="1164504" y="166703"/>
                  </a:lnTo>
                  <a:lnTo>
                    <a:pt x="1172447" y="169087"/>
                  </a:lnTo>
                  <a:lnTo>
                    <a:pt x="1180391" y="171471"/>
                  </a:lnTo>
                  <a:lnTo>
                    <a:pt x="1188070" y="174385"/>
                  </a:lnTo>
                  <a:lnTo>
                    <a:pt x="1196014" y="177564"/>
                  </a:lnTo>
                  <a:lnTo>
                    <a:pt x="1203693" y="180478"/>
                  </a:lnTo>
                  <a:lnTo>
                    <a:pt x="1211107" y="183656"/>
                  </a:lnTo>
                  <a:lnTo>
                    <a:pt x="1218521" y="187365"/>
                  </a:lnTo>
                  <a:lnTo>
                    <a:pt x="1225935" y="190808"/>
                  </a:lnTo>
                  <a:lnTo>
                    <a:pt x="1232820" y="194782"/>
                  </a:lnTo>
                  <a:lnTo>
                    <a:pt x="1239969" y="198755"/>
                  </a:lnTo>
                  <a:lnTo>
                    <a:pt x="1247118" y="202729"/>
                  </a:lnTo>
                  <a:lnTo>
                    <a:pt x="1254003" y="206967"/>
                  </a:lnTo>
                  <a:lnTo>
                    <a:pt x="1260623" y="211470"/>
                  </a:lnTo>
                  <a:lnTo>
                    <a:pt x="1267507" y="215974"/>
                  </a:lnTo>
                  <a:lnTo>
                    <a:pt x="1273862" y="221007"/>
                  </a:lnTo>
                  <a:lnTo>
                    <a:pt x="1280482" y="226040"/>
                  </a:lnTo>
                  <a:lnTo>
                    <a:pt x="1286837" y="230808"/>
                  </a:lnTo>
                  <a:lnTo>
                    <a:pt x="1293192" y="236106"/>
                  </a:lnTo>
                  <a:lnTo>
                    <a:pt x="1299017" y="241668"/>
                  </a:lnTo>
                  <a:lnTo>
                    <a:pt x="1305108" y="247231"/>
                  </a:lnTo>
                  <a:lnTo>
                    <a:pt x="1310668" y="252794"/>
                  </a:lnTo>
                  <a:lnTo>
                    <a:pt x="1316494" y="258622"/>
                  </a:lnTo>
                  <a:lnTo>
                    <a:pt x="1321790" y="264449"/>
                  </a:lnTo>
                  <a:lnTo>
                    <a:pt x="1327350" y="270277"/>
                  </a:lnTo>
                  <a:lnTo>
                    <a:pt x="1332646" y="276634"/>
                  </a:lnTo>
                  <a:lnTo>
                    <a:pt x="1337412" y="282992"/>
                  </a:lnTo>
                  <a:lnTo>
                    <a:pt x="1342443" y="289349"/>
                  </a:lnTo>
                  <a:lnTo>
                    <a:pt x="1347474" y="295972"/>
                  </a:lnTo>
                  <a:lnTo>
                    <a:pt x="1351976" y="302859"/>
                  </a:lnTo>
                  <a:lnTo>
                    <a:pt x="1356212" y="309482"/>
                  </a:lnTo>
                  <a:lnTo>
                    <a:pt x="1360714" y="316369"/>
                  </a:lnTo>
                  <a:lnTo>
                    <a:pt x="1364951" y="323521"/>
                  </a:lnTo>
                  <a:lnTo>
                    <a:pt x="1368922" y="330408"/>
                  </a:lnTo>
                  <a:lnTo>
                    <a:pt x="1372629" y="337560"/>
                  </a:lnTo>
                  <a:lnTo>
                    <a:pt x="1376337" y="344977"/>
                  </a:lnTo>
                  <a:lnTo>
                    <a:pt x="1379779" y="352395"/>
                  </a:lnTo>
                  <a:lnTo>
                    <a:pt x="1383221" y="359812"/>
                  </a:lnTo>
                  <a:lnTo>
                    <a:pt x="1386134" y="367494"/>
                  </a:lnTo>
                  <a:lnTo>
                    <a:pt x="1389047" y="375176"/>
                  </a:lnTo>
                  <a:lnTo>
                    <a:pt x="1391694" y="382857"/>
                  </a:lnTo>
                  <a:lnTo>
                    <a:pt x="1394342" y="391069"/>
                  </a:lnTo>
                  <a:lnTo>
                    <a:pt x="1396725" y="398751"/>
                  </a:lnTo>
                  <a:lnTo>
                    <a:pt x="1398844" y="406963"/>
                  </a:lnTo>
                  <a:lnTo>
                    <a:pt x="1400962" y="415175"/>
                  </a:lnTo>
                  <a:lnTo>
                    <a:pt x="1402551" y="423122"/>
                  </a:lnTo>
                  <a:lnTo>
                    <a:pt x="1404404" y="431333"/>
                  </a:lnTo>
                  <a:lnTo>
                    <a:pt x="1405728" y="439810"/>
                  </a:lnTo>
                  <a:lnTo>
                    <a:pt x="1406788" y="448022"/>
                  </a:lnTo>
                  <a:lnTo>
                    <a:pt x="1407847" y="456763"/>
                  </a:lnTo>
                  <a:lnTo>
                    <a:pt x="1408376" y="465240"/>
                  </a:lnTo>
                  <a:lnTo>
                    <a:pt x="1409171" y="473717"/>
                  </a:lnTo>
                  <a:lnTo>
                    <a:pt x="1409435" y="482458"/>
                  </a:lnTo>
                  <a:lnTo>
                    <a:pt x="1409700" y="491200"/>
                  </a:lnTo>
                  <a:lnTo>
                    <a:pt x="1409435" y="499941"/>
                  </a:lnTo>
                  <a:lnTo>
                    <a:pt x="1409171" y="508683"/>
                  </a:lnTo>
                  <a:lnTo>
                    <a:pt x="1408376" y="517159"/>
                  </a:lnTo>
                  <a:lnTo>
                    <a:pt x="1407847" y="525636"/>
                  </a:lnTo>
                  <a:lnTo>
                    <a:pt x="1406788" y="534113"/>
                  </a:lnTo>
                  <a:lnTo>
                    <a:pt x="1405728" y="542589"/>
                  </a:lnTo>
                  <a:lnTo>
                    <a:pt x="1404404" y="550801"/>
                  </a:lnTo>
                  <a:lnTo>
                    <a:pt x="1402551" y="559278"/>
                  </a:lnTo>
                  <a:lnTo>
                    <a:pt x="1400962" y="567489"/>
                  </a:lnTo>
                  <a:lnTo>
                    <a:pt x="1398844" y="575436"/>
                  </a:lnTo>
                  <a:lnTo>
                    <a:pt x="1396725" y="583648"/>
                  </a:lnTo>
                  <a:lnTo>
                    <a:pt x="1394342" y="591595"/>
                  </a:lnTo>
                  <a:lnTo>
                    <a:pt x="1391694" y="599277"/>
                  </a:lnTo>
                  <a:lnTo>
                    <a:pt x="1389047" y="607224"/>
                  </a:lnTo>
                  <a:lnTo>
                    <a:pt x="1386134" y="614641"/>
                  </a:lnTo>
                  <a:lnTo>
                    <a:pt x="1383221" y="622323"/>
                  </a:lnTo>
                  <a:lnTo>
                    <a:pt x="1379779" y="630270"/>
                  </a:lnTo>
                  <a:lnTo>
                    <a:pt x="1376337" y="637422"/>
                  </a:lnTo>
                  <a:lnTo>
                    <a:pt x="1372629" y="644574"/>
                  </a:lnTo>
                  <a:lnTo>
                    <a:pt x="1368922" y="651991"/>
                  </a:lnTo>
                  <a:lnTo>
                    <a:pt x="1364951" y="659143"/>
                  </a:lnTo>
                  <a:lnTo>
                    <a:pt x="1360714" y="666295"/>
                  </a:lnTo>
                  <a:lnTo>
                    <a:pt x="1356212" y="672918"/>
                  </a:lnTo>
                  <a:lnTo>
                    <a:pt x="1351976" y="679805"/>
                  </a:lnTo>
                  <a:lnTo>
                    <a:pt x="1347474" y="686427"/>
                  </a:lnTo>
                  <a:lnTo>
                    <a:pt x="1342443" y="693050"/>
                  </a:lnTo>
                  <a:lnTo>
                    <a:pt x="1337412" y="699672"/>
                  </a:lnTo>
                  <a:lnTo>
                    <a:pt x="1332646" y="705765"/>
                  </a:lnTo>
                  <a:lnTo>
                    <a:pt x="1327350" y="711857"/>
                  </a:lnTo>
                  <a:lnTo>
                    <a:pt x="1321790" y="718215"/>
                  </a:lnTo>
                  <a:lnTo>
                    <a:pt x="1316494" y="724043"/>
                  </a:lnTo>
                  <a:lnTo>
                    <a:pt x="1310668" y="729870"/>
                  </a:lnTo>
                  <a:lnTo>
                    <a:pt x="1305108" y="735433"/>
                  </a:lnTo>
                  <a:lnTo>
                    <a:pt x="1299017" y="740996"/>
                  </a:lnTo>
                  <a:lnTo>
                    <a:pt x="1293192" y="746294"/>
                  </a:lnTo>
                  <a:lnTo>
                    <a:pt x="1286837" y="751327"/>
                  </a:lnTo>
                  <a:lnTo>
                    <a:pt x="1280482" y="756625"/>
                  </a:lnTo>
                  <a:lnTo>
                    <a:pt x="1273862" y="761658"/>
                  </a:lnTo>
                  <a:lnTo>
                    <a:pt x="1267507" y="766161"/>
                  </a:lnTo>
                  <a:lnTo>
                    <a:pt x="1260623" y="770929"/>
                  </a:lnTo>
                  <a:lnTo>
                    <a:pt x="1254003" y="775432"/>
                  </a:lnTo>
                  <a:lnTo>
                    <a:pt x="1247118" y="779670"/>
                  </a:lnTo>
                  <a:lnTo>
                    <a:pt x="1239969" y="783909"/>
                  </a:lnTo>
                  <a:lnTo>
                    <a:pt x="1232820" y="787882"/>
                  </a:lnTo>
                  <a:lnTo>
                    <a:pt x="1225935" y="791591"/>
                  </a:lnTo>
                  <a:lnTo>
                    <a:pt x="1218521" y="795299"/>
                  </a:lnTo>
                  <a:lnTo>
                    <a:pt x="1211107" y="798743"/>
                  </a:lnTo>
                  <a:lnTo>
                    <a:pt x="1203693" y="801922"/>
                  </a:lnTo>
                  <a:lnTo>
                    <a:pt x="1196014" y="805100"/>
                  </a:lnTo>
                  <a:lnTo>
                    <a:pt x="1188070" y="807749"/>
                  </a:lnTo>
                  <a:lnTo>
                    <a:pt x="1180391" y="810663"/>
                  </a:lnTo>
                  <a:lnTo>
                    <a:pt x="1172447" y="813312"/>
                  </a:lnTo>
                  <a:lnTo>
                    <a:pt x="1164504" y="815696"/>
                  </a:lnTo>
                  <a:lnTo>
                    <a:pt x="1156295" y="817815"/>
                  </a:lnTo>
                  <a:lnTo>
                    <a:pt x="1148351" y="819935"/>
                  </a:lnTo>
                  <a:lnTo>
                    <a:pt x="1140143" y="821789"/>
                  </a:lnTo>
                  <a:lnTo>
                    <a:pt x="1131934" y="823378"/>
                  </a:lnTo>
                  <a:lnTo>
                    <a:pt x="1123726" y="824438"/>
                  </a:lnTo>
                  <a:lnTo>
                    <a:pt x="1114988" y="825762"/>
                  </a:lnTo>
                  <a:lnTo>
                    <a:pt x="1106779" y="826822"/>
                  </a:lnTo>
                  <a:lnTo>
                    <a:pt x="1098041" y="827617"/>
                  </a:lnTo>
                  <a:lnTo>
                    <a:pt x="1089568" y="827881"/>
                  </a:lnTo>
                  <a:lnTo>
                    <a:pt x="1080830" y="828146"/>
                  </a:lnTo>
                  <a:lnTo>
                    <a:pt x="1072091" y="828676"/>
                  </a:lnTo>
                  <a:lnTo>
                    <a:pt x="1063618" y="828146"/>
                  </a:lnTo>
                  <a:lnTo>
                    <a:pt x="1054880" y="827881"/>
                  </a:lnTo>
                  <a:lnTo>
                    <a:pt x="1046407" y="827617"/>
                  </a:lnTo>
                  <a:lnTo>
                    <a:pt x="1037669" y="826822"/>
                  </a:lnTo>
                  <a:lnTo>
                    <a:pt x="1029460" y="825762"/>
                  </a:lnTo>
                  <a:lnTo>
                    <a:pt x="1020987" y="824438"/>
                  </a:lnTo>
                  <a:lnTo>
                    <a:pt x="1012778" y="823378"/>
                  </a:lnTo>
                  <a:lnTo>
                    <a:pt x="1004305" y="821789"/>
                  </a:lnTo>
                  <a:lnTo>
                    <a:pt x="996096" y="819935"/>
                  </a:lnTo>
                  <a:lnTo>
                    <a:pt x="987888" y="817815"/>
                  </a:lnTo>
                  <a:lnTo>
                    <a:pt x="979944" y="815696"/>
                  </a:lnTo>
                  <a:lnTo>
                    <a:pt x="972000" y="813312"/>
                  </a:lnTo>
                  <a:lnTo>
                    <a:pt x="964321" y="810663"/>
                  </a:lnTo>
                  <a:lnTo>
                    <a:pt x="956113" y="807749"/>
                  </a:lnTo>
                  <a:lnTo>
                    <a:pt x="948434" y="805100"/>
                  </a:lnTo>
                  <a:lnTo>
                    <a:pt x="941020" y="801922"/>
                  </a:lnTo>
                  <a:lnTo>
                    <a:pt x="933341" y="798743"/>
                  </a:lnTo>
                  <a:lnTo>
                    <a:pt x="925927" y="795299"/>
                  </a:lnTo>
                  <a:lnTo>
                    <a:pt x="918513" y="791591"/>
                  </a:lnTo>
                  <a:lnTo>
                    <a:pt x="911628" y="787882"/>
                  </a:lnTo>
                  <a:lnTo>
                    <a:pt x="904479" y="783909"/>
                  </a:lnTo>
                  <a:lnTo>
                    <a:pt x="897329" y="779670"/>
                  </a:lnTo>
                  <a:lnTo>
                    <a:pt x="890445" y="775432"/>
                  </a:lnTo>
                  <a:lnTo>
                    <a:pt x="883825" y="770929"/>
                  </a:lnTo>
                  <a:lnTo>
                    <a:pt x="876940" y="766161"/>
                  </a:lnTo>
                  <a:lnTo>
                    <a:pt x="870585" y="761658"/>
                  </a:lnTo>
                  <a:lnTo>
                    <a:pt x="863965" y="756625"/>
                  </a:lnTo>
                  <a:lnTo>
                    <a:pt x="857875" y="751327"/>
                  </a:lnTo>
                  <a:lnTo>
                    <a:pt x="851785" y="746294"/>
                  </a:lnTo>
                  <a:lnTo>
                    <a:pt x="845430" y="740996"/>
                  </a:lnTo>
                  <a:lnTo>
                    <a:pt x="839605" y="735433"/>
                  </a:lnTo>
                  <a:lnTo>
                    <a:pt x="833779" y="729870"/>
                  </a:lnTo>
                  <a:lnTo>
                    <a:pt x="828219" y="724043"/>
                  </a:lnTo>
                  <a:lnTo>
                    <a:pt x="822658" y="718215"/>
                  </a:lnTo>
                  <a:lnTo>
                    <a:pt x="817097" y="711857"/>
                  </a:lnTo>
                  <a:lnTo>
                    <a:pt x="812066" y="705765"/>
                  </a:lnTo>
                  <a:lnTo>
                    <a:pt x="807035" y="699672"/>
                  </a:lnTo>
                  <a:lnTo>
                    <a:pt x="802004" y="693050"/>
                  </a:lnTo>
                  <a:lnTo>
                    <a:pt x="797503" y="686427"/>
                  </a:lnTo>
                  <a:lnTo>
                    <a:pt x="792737" y="679805"/>
                  </a:lnTo>
                  <a:lnTo>
                    <a:pt x="788235" y="672918"/>
                  </a:lnTo>
                  <a:lnTo>
                    <a:pt x="783734" y="666295"/>
                  </a:lnTo>
                  <a:lnTo>
                    <a:pt x="779762" y="659143"/>
                  </a:lnTo>
                  <a:lnTo>
                    <a:pt x="775790" y="651991"/>
                  </a:lnTo>
                  <a:lnTo>
                    <a:pt x="771818" y="644574"/>
                  </a:lnTo>
                  <a:lnTo>
                    <a:pt x="768376" y="637422"/>
                  </a:lnTo>
                  <a:lnTo>
                    <a:pt x="764669" y="630270"/>
                  </a:lnTo>
                  <a:lnTo>
                    <a:pt x="761491" y="622323"/>
                  </a:lnTo>
                  <a:lnTo>
                    <a:pt x="758579" y="614641"/>
                  </a:lnTo>
                  <a:lnTo>
                    <a:pt x="755401" y="607224"/>
                  </a:lnTo>
                  <a:lnTo>
                    <a:pt x="752753" y="599277"/>
                  </a:lnTo>
                  <a:lnTo>
                    <a:pt x="750105" y="591595"/>
                  </a:lnTo>
                  <a:lnTo>
                    <a:pt x="747722" y="583648"/>
                  </a:lnTo>
                  <a:lnTo>
                    <a:pt x="745604" y="575436"/>
                  </a:lnTo>
                  <a:lnTo>
                    <a:pt x="743750" y="567489"/>
                  </a:lnTo>
                  <a:lnTo>
                    <a:pt x="741897" y="559278"/>
                  </a:lnTo>
                  <a:lnTo>
                    <a:pt x="740308" y="550801"/>
                  </a:lnTo>
                  <a:lnTo>
                    <a:pt x="738719" y="542589"/>
                  </a:lnTo>
                  <a:lnTo>
                    <a:pt x="737925" y="534113"/>
                  </a:lnTo>
                  <a:lnTo>
                    <a:pt x="736601" y="525636"/>
                  </a:lnTo>
                  <a:lnTo>
                    <a:pt x="736071" y="517159"/>
                  </a:lnTo>
                  <a:lnTo>
                    <a:pt x="735277" y="508683"/>
                  </a:lnTo>
                  <a:lnTo>
                    <a:pt x="735012" y="499941"/>
                  </a:lnTo>
                  <a:lnTo>
                    <a:pt x="735012" y="491200"/>
                  </a:lnTo>
                  <a:lnTo>
                    <a:pt x="735012" y="482458"/>
                  </a:lnTo>
                  <a:lnTo>
                    <a:pt x="735277" y="473717"/>
                  </a:lnTo>
                  <a:lnTo>
                    <a:pt x="736071" y="465240"/>
                  </a:lnTo>
                  <a:lnTo>
                    <a:pt x="736601" y="456763"/>
                  </a:lnTo>
                  <a:lnTo>
                    <a:pt x="737925" y="448022"/>
                  </a:lnTo>
                  <a:lnTo>
                    <a:pt x="738719" y="439810"/>
                  </a:lnTo>
                  <a:lnTo>
                    <a:pt x="740308" y="431333"/>
                  </a:lnTo>
                  <a:lnTo>
                    <a:pt x="741897" y="423122"/>
                  </a:lnTo>
                  <a:lnTo>
                    <a:pt x="743750" y="415175"/>
                  </a:lnTo>
                  <a:lnTo>
                    <a:pt x="745604" y="406963"/>
                  </a:lnTo>
                  <a:lnTo>
                    <a:pt x="747722" y="398751"/>
                  </a:lnTo>
                  <a:lnTo>
                    <a:pt x="750105" y="391069"/>
                  </a:lnTo>
                  <a:lnTo>
                    <a:pt x="752753" y="382857"/>
                  </a:lnTo>
                  <a:lnTo>
                    <a:pt x="755401" y="375176"/>
                  </a:lnTo>
                  <a:lnTo>
                    <a:pt x="758579" y="367494"/>
                  </a:lnTo>
                  <a:lnTo>
                    <a:pt x="761491" y="359812"/>
                  </a:lnTo>
                  <a:lnTo>
                    <a:pt x="764669" y="352395"/>
                  </a:lnTo>
                  <a:lnTo>
                    <a:pt x="768376" y="344977"/>
                  </a:lnTo>
                  <a:lnTo>
                    <a:pt x="771818" y="337560"/>
                  </a:lnTo>
                  <a:lnTo>
                    <a:pt x="775790" y="330408"/>
                  </a:lnTo>
                  <a:lnTo>
                    <a:pt x="779762" y="323521"/>
                  </a:lnTo>
                  <a:lnTo>
                    <a:pt x="783734" y="316369"/>
                  </a:lnTo>
                  <a:lnTo>
                    <a:pt x="788235" y="309482"/>
                  </a:lnTo>
                  <a:lnTo>
                    <a:pt x="792737" y="302859"/>
                  </a:lnTo>
                  <a:lnTo>
                    <a:pt x="797503" y="295972"/>
                  </a:lnTo>
                  <a:lnTo>
                    <a:pt x="802004" y="289349"/>
                  </a:lnTo>
                  <a:lnTo>
                    <a:pt x="807035" y="282992"/>
                  </a:lnTo>
                  <a:lnTo>
                    <a:pt x="812066" y="276634"/>
                  </a:lnTo>
                  <a:lnTo>
                    <a:pt x="817097" y="270277"/>
                  </a:lnTo>
                  <a:lnTo>
                    <a:pt x="822658" y="264449"/>
                  </a:lnTo>
                  <a:lnTo>
                    <a:pt x="828219" y="258622"/>
                  </a:lnTo>
                  <a:lnTo>
                    <a:pt x="833779" y="252794"/>
                  </a:lnTo>
                  <a:lnTo>
                    <a:pt x="839605" y="247231"/>
                  </a:lnTo>
                  <a:lnTo>
                    <a:pt x="845430" y="241668"/>
                  </a:lnTo>
                  <a:lnTo>
                    <a:pt x="851785" y="236106"/>
                  </a:lnTo>
                  <a:lnTo>
                    <a:pt x="857875" y="230808"/>
                  </a:lnTo>
                  <a:lnTo>
                    <a:pt x="863965" y="226040"/>
                  </a:lnTo>
                  <a:lnTo>
                    <a:pt x="870585" y="221007"/>
                  </a:lnTo>
                  <a:lnTo>
                    <a:pt x="876940" y="215974"/>
                  </a:lnTo>
                  <a:lnTo>
                    <a:pt x="883825" y="211470"/>
                  </a:lnTo>
                  <a:lnTo>
                    <a:pt x="890445" y="206967"/>
                  </a:lnTo>
                  <a:lnTo>
                    <a:pt x="897329" y="202729"/>
                  </a:lnTo>
                  <a:lnTo>
                    <a:pt x="904479" y="198755"/>
                  </a:lnTo>
                  <a:lnTo>
                    <a:pt x="911628" y="194782"/>
                  </a:lnTo>
                  <a:lnTo>
                    <a:pt x="918513" y="190808"/>
                  </a:lnTo>
                  <a:lnTo>
                    <a:pt x="925927" y="187365"/>
                  </a:lnTo>
                  <a:lnTo>
                    <a:pt x="933341" y="183656"/>
                  </a:lnTo>
                  <a:lnTo>
                    <a:pt x="941020" y="180478"/>
                  </a:lnTo>
                  <a:lnTo>
                    <a:pt x="948434" y="177564"/>
                  </a:lnTo>
                  <a:lnTo>
                    <a:pt x="956113" y="174385"/>
                  </a:lnTo>
                  <a:lnTo>
                    <a:pt x="964321" y="171471"/>
                  </a:lnTo>
                  <a:lnTo>
                    <a:pt x="972000" y="169087"/>
                  </a:lnTo>
                  <a:lnTo>
                    <a:pt x="979944" y="166703"/>
                  </a:lnTo>
                  <a:lnTo>
                    <a:pt x="987888" y="164584"/>
                  </a:lnTo>
                  <a:lnTo>
                    <a:pt x="996096" y="162730"/>
                  </a:lnTo>
                  <a:lnTo>
                    <a:pt x="1004305" y="160875"/>
                  </a:lnTo>
                  <a:lnTo>
                    <a:pt x="1012778" y="159286"/>
                  </a:lnTo>
                  <a:lnTo>
                    <a:pt x="1020987" y="157697"/>
                  </a:lnTo>
                  <a:lnTo>
                    <a:pt x="1029460" y="156902"/>
                  </a:lnTo>
                  <a:lnTo>
                    <a:pt x="1037669" y="155577"/>
                  </a:lnTo>
                  <a:lnTo>
                    <a:pt x="1046407" y="155048"/>
                  </a:lnTo>
                  <a:lnTo>
                    <a:pt x="1054880" y="154253"/>
                  </a:lnTo>
                  <a:lnTo>
                    <a:pt x="1063618" y="153988"/>
                  </a:lnTo>
                  <a:close/>
                  <a:moveTo>
                    <a:pt x="1699027" y="0"/>
                  </a:moveTo>
                  <a:lnTo>
                    <a:pt x="1706961" y="265"/>
                  </a:lnTo>
                  <a:lnTo>
                    <a:pt x="1714895" y="794"/>
                  </a:lnTo>
                  <a:lnTo>
                    <a:pt x="1723093" y="1059"/>
                  </a:lnTo>
                  <a:lnTo>
                    <a:pt x="1731027" y="1853"/>
                  </a:lnTo>
                  <a:lnTo>
                    <a:pt x="1738697" y="2912"/>
                  </a:lnTo>
                  <a:lnTo>
                    <a:pt x="1746631" y="3706"/>
                  </a:lnTo>
                  <a:lnTo>
                    <a:pt x="1754565" y="5029"/>
                  </a:lnTo>
                  <a:lnTo>
                    <a:pt x="1762235" y="6617"/>
                  </a:lnTo>
                  <a:lnTo>
                    <a:pt x="1769640" y="8206"/>
                  </a:lnTo>
                  <a:lnTo>
                    <a:pt x="1777309" y="10058"/>
                  </a:lnTo>
                  <a:lnTo>
                    <a:pt x="1784714" y="12176"/>
                  </a:lnTo>
                  <a:lnTo>
                    <a:pt x="1792119" y="14294"/>
                  </a:lnTo>
                  <a:lnTo>
                    <a:pt x="1798996" y="16676"/>
                  </a:lnTo>
                  <a:lnTo>
                    <a:pt x="1806401" y="19323"/>
                  </a:lnTo>
                  <a:lnTo>
                    <a:pt x="1813541" y="21970"/>
                  </a:lnTo>
                  <a:lnTo>
                    <a:pt x="1820682" y="24881"/>
                  </a:lnTo>
                  <a:lnTo>
                    <a:pt x="1827823" y="27793"/>
                  </a:lnTo>
                  <a:lnTo>
                    <a:pt x="1834434" y="30969"/>
                  </a:lnTo>
                  <a:lnTo>
                    <a:pt x="1848187" y="38116"/>
                  </a:lnTo>
                  <a:lnTo>
                    <a:pt x="1861145" y="45528"/>
                  </a:lnTo>
                  <a:lnTo>
                    <a:pt x="1873575" y="53468"/>
                  </a:lnTo>
                  <a:lnTo>
                    <a:pt x="1886005" y="62468"/>
                  </a:lnTo>
                  <a:lnTo>
                    <a:pt x="1897642" y="71732"/>
                  </a:lnTo>
                  <a:lnTo>
                    <a:pt x="1909014" y="81526"/>
                  </a:lnTo>
                  <a:lnTo>
                    <a:pt x="1919857" y="91585"/>
                  </a:lnTo>
                  <a:lnTo>
                    <a:pt x="1930436" y="102437"/>
                  </a:lnTo>
                  <a:lnTo>
                    <a:pt x="1940221" y="113819"/>
                  </a:lnTo>
                  <a:lnTo>
                    <a:pt x="1949478" y="125466"/>
                  </a:lnTo>
                  <a:lnTo>
                    <a:pt x="1958205" y="137906"/>
                  </a:lnTo>
                  <a:lnTo>
                    <a:pt x="1966139" y="150612"/>
                  </a:lnTo>
                  <a:lnTo>
                    <a:pt x="1973809" y="163846"/>
                  </a:lnTo>
                  <a:lnTo>
                    <a:pt x="1980685" y="177081"/>
                  </a:lnTo>
                  <a:lnTo>
                    <a:pt x="1983594" y="184228"/>
                  </a:lnTo>
                  <a:lnTo>
                    <a:pt x="1986768" y="190845"/>
                  </a:lnTo>
                  <a:lnTo>
                    <a:pt x="1989677" y="197992"/>
                  </a:lnTo>
                  <a:lnTo>
                    <a:pt x="1992322" y="205139"/>
                  </a:lnTo>
                  <a:lnTo>
                    <a:pt x="1994966" y="212550"/>
                  </a:lnTo>
                  <a:lnTo>
                    <a:pt x="1997082" y="219962"/>
                  </a:lnTo>
                  <a:lnTo>
                    <a:pt x="1999727" y="227109"/>
                  </a:lnTo>
                  <a:lnTo>
                    <a:pt x="2001578" y="234785"/>
                  </a:lnTo>
                  <a:lnTo>
                    <a:pt x="2003429" y="242196"/>
                  </a:lnTo>
                  <a:lnTo>
                    <a:pt x="2005016" y="249872"/>
                  </a:lnTo>
                  <a:lnTo>
                    <a:pt x="2006338" y="257549"/>
                  </a:lnTo>
                  <a:lnTo>
                    <a:pt x="2007661" y="265225"/>
                  </a:lnTo>
                  <a:lnTo>
                    <a:pt x="2008983" y="272901"/>
                  </a:lnTo>
                  <a:lnTo>
                    <a:pt x="2009776" y="280577"/>
                  </a:lnTo>
                  <a:lnTo>
                    <a:pt x="2010570" y="288783"/>
                  </a:lnTo>
                  <a:lnTo>
                    <a:pt x="2011099" y="296723"/>
                  </a:lnTo>
                  <a:lnTo>
                    <a:pt x="2011363" y="304664"/>
                  </a:lnTo>
                  <a:lnTo>
                    <a:pt x="2011363" y="312870"/>
                  </a:lnTo>
                  <a:lnTo>
                    <a:pt x="2011363" y="320811"/>
                  </a:lnTo>
                  <a:lnTo>
                    <a:pt x="2011099" y="328752"/>
                  </a:lnTo>
                  <a:lnTo>
                    <a:pt x="2010570" y="336693"/>
                  </a:lnTo>
                  <a:lnTo>
                    <a:pt x="2009776" y="344898"/>
                  </a:lnTo>
                  <a:lnTo>
                    <a:pt x="2008983" y="352574"/>
                  </a:lnTo>
                  <a:lnTo>
                    <a:pt x="2007661" y="360250"/>
                  </a:lnTo>
                  <a:lnTo>
                    <a:pt x="2006338" y="367927"/>
                  </a:lnTo>
                  <a:lnTo>
                    <a:pt x="2005016" y="375603"/>
                  </a:lnTo>
                  <a:lnTo>
                    <a:pt x="2003429" y="383279"/>
                  </a:lnTo>
                  <a:lnTo>
                    <a:pt x="2001578" y="390690"/>
                  </a:lnTo>
                  <a:lnTo>
                    <a:pt x="1999727" y="398102"/>
                  </a:lnTo>
                  <a:lnTo>
                    <a:pt x="1997082" y="405513"/>
                  </a:lnTo>
                  <a:lnTo>
                    <a:pt x="1994966" y="412925"/>
                  </a:lnTo>
                  <a:lnTo>
                    <a:pt x="1992322" y="420072"/>
                  </a:lnTo>
                  <a:lnTo>
                    <a:pt x="1989677" y="427483"/>
                  </a:lnTo>
                  <a:lnTo>
                    <a:pt x="1986768" y="434630"/>
                  </a:lnTo>
                  <a:lnTo>
                    <a:pt x="1983594" y="441247"/>
                  </a:lnTo>
                  <a:lnTo>
                    <a:pt x="1980685" y="448129"/>
                  </a:lnTo>
                  <a:lnTo>
                    <a:pt x="1973809" y="461629"/>
                  </a:lnTo>
                  <a:lnTo>
                    <a:pt x="1966139" y="474863"/>
                  </a:lnTo>
                  <a:lnTo>
                    <a:pt x="1958205" y="487569"/>
                  </a:lnTo>
                  <a:lnTo>
                    <a:pt x="1949478" y="499480"/>
                  </a:lnTo>
                  <a:lnTo>
                    <a:pt x="1940221" y="511656"/>
                  </a:lnTo>
                  <a:lnTo>
                    <a:pt x="1930436" y="523038"/>
                  </a:lnTo>
                  <a:lnTo>
                    <a:pt x="1919857" y="533891"/>
                  </a:lnTo>
                  <a:lnTo>
                    <a:pt x="1909014" y="543949"/>
                  </a:lnTo>
                  <a:lnTo>
                    <a:pt x="1897642" y="553743"/>
                  </a:lnTo>
                  <a:lnTo>
                    <a:pt x="1886005" y="563007"/>
                  </a:lnTo>
                  <a:lnTo>
                    <a:pt x="1873575" y="572007"/>
                  </a:lnTo>
                  <a:lnTo>
                    <a:pt x="1861145" y="579948"/>
                  </a:lnTo>
                  <a:lnTo>
                    <a:pt x="1848187" y="587359"/>
                  </a:lnTo>
                  <a:lnTo>
                    <a:pt x="1834434" y="594506"/>
                  </a:lnTo>
                  <a:lnTo>
                    <a:pt x="1827823" y="597682"/>
                  </a:lnTo>
                  <a:lnTo>
                    <a:pt x="1820682" y="600858"/>
                  </a:lnTo>
                  <a:lnTo>
                    <a:pt x="1813541" y="603505"/>
                  </a:lnTo>
                  <a:lnTo>
                    <a:pt x="1806401" y="606152"/>
                  </a:lnTo>
                  <a:lnTo>
                    <a:pt x="1798996" y="608799"/>
                  </a:lnTo>
                  <a:lnTo>
                    <a:pt x="1792119" y="611182"/>
                  </a:lnTo>
                  <a:lnTo>
                    <a:pt x="1784714" y="613299"/>
                  </a:lnTo>
                  <a:lnTo>
                    <a:pt x="1777309" y="615417"/>
                  </a:lnTo>
                  <a:lnTo>
                    <a:pt x="1769640" y="617270"/>
                  </a:lnTo>
                  <a:lnTo>
                    <a:pt x="1762235" y="618858"/>
                  </a:lnTo>
                  <a:lnTo>
                    <a:pt x="1754565" y="620446"/>
                  </a:lnTo>
                  <a:lnTo>
                    <a:pt x="1746631" y="621769"/>
                  </a:lnTo>
                  <a:lnTo>
                    <a:pt x="1738697" y="622828"/>
                  </a:lnTo>
                  <a:lnTo>
                    <a:pt x="1731027" y="623622"/>
                  </a:lnTo>
                  <a:lnTo>
                    <a:pt x="1723093" y="624416"/>
                  </a:lnTo>
                  <a:lnTo>
                    <a:pt x="1714895" y="624681"/>
                  </a:lnTo>
                  <a:lnTo>
                    <a:pt x="1706961" y="625210"/>
                  </a:lnTo>
                  <a:lnTo>
                    <a:pt x="1699027" y="625475"/>
                  </a:lnTo>
                  <a:lnTo>
                    <a:pt x="1685803" y="625210"/>
                  </a:lnTo>
                  <a:lnTo>
                    <a:pt x="1672580" y="624152"/>
                  </a:lnTo>
                  <a:lnTo>
                    <a:pt x="1659357" y="622563"/>
                  </a:lnTo>
                  <a:lnTo>
                    <a:pt x="1646398" y="620711"/>
                  </a:lnTo>
                  <a:lnTo>
                    <a:pt x="1633439" y="618328"/>
                  </a:lnTo>
                  <a:lnTo>
                    <a:pt x="1620744" y="615152"/>
                  </a:lnTo>
                  <a:lnTo>
                    <a:pt x="1608314" y="611711"/>
                  </a:lnTo>
                  <a:lnTo>
                    <a:pt x="1596413" y="607741"/>
                  </a:lnTo>
                  <a:lnTo>
                    <a:pt x="1584248" y="603241"/>
                  </a:lnTo>
                  <a:lnTo>
                    <a:pt x="1572611" y="598211"/>
                  </a:lnTo>
                  <a:lnTo>
                    <a:pt x="1561239" y="592918"/>
                  </a:lnTo>
                  <a:lnTo>
                    <a:pt x="1549867" y="587094"/>
                  </a:lnTo>
                  <a:lnTo>
                    <a:pt x="1539024" y="580742"/>
                  </a:lnTo>
                  <a:lnTo>
                    <a:pt x="1528180" y="573860"/>
                  </a:lnTo>
                  <a:lnTo>
                    <a:pt x="1517866" y="566713"/>
                  </a:lnTo>
                  <a:lnTo>
                    <a:pt x="1508081" y="559301"/>
                  </a:lnTo>
                  <a:lnTo>
                    <a:pt x="1510197" y="542890"/>
                  </a:lnTo>
                  <a:lnTo>
                    <a:pt x="1512048" y="525685"/>
                  </a:lnTo>
                  <a:lnTo>
                    <a:pt x="1513106" y="508744"/>
                  </a:lnTo>
                  <a:lnTo>
                    <a:pt x="1513635" y="500539"/>
                  </a:lnTo>
                  <a:lnTo>
                    <a:pt x="1513635" y="491804"/>
                  </a:lnTo>
                  <a:lnTo>
                    <a:pt x="1513635" y="481481"/>
                  </a:lnTo>
                  <a:lnTo>
                    <a:pt x="1513106" y="471158"/>
                  </a:lnTo>
                  <a:lnTo>
                    <a:pt x="1512577" y="461099"/>
                  </a:lnTo>
                  <a:lnTo>
                    <a:pt x="1511783" y="451306"/>
                  </a:lnTo>
                  <a:lnTo>
                    <a:pt x="1510726" y="440982"/>
                  </a:lnTo>
                  <a:lnTo>
                    <a:pt x="1509403" y="431189"/>
                  </a:lnTo>
                  <a:lnTo>
                    <a:pt x="1508081" y="421395"/>
                  </a:lnTo>
                  <a:lnTo>
                    <a:pt x="1506230" y="411337"/>
                  </a:lnTo>
                  <a:lnTo>
                    <a:pt x="1504378" y="401808"/>
                  </a:lnTo>
                  <a:lnTo>
                    <a:pt x="1501998" y="392014"/>
                  </a:lnTo>
                  <a:lnTo>
                    <a:pt x="1499882" y="382485"/>
                  </a:lnTo>
                  <a:lnTo>
                    <a:pt x="1497238" y="372956"/>
                  </a:lnTo>
                  <a:lnTo>
                    <a:pt x="1494329" y="363691"/>
                  </a:lnTo>
                  <a:lnTo>
                    <a:pt x="1491684" y="354427"/>
                  </a:lnTo>
                  <a:lnTo>
                    <a:pt x="1488510" y="345163"/>
                  </a:lnTo>
                  <a:lnTo>
                    <a:pt x="1485072" y="335898"/>
                  </a:lnTo>
                  <a:lnTo>
                    <a:pt x="1481370" y="326899"/>
                  </a:lnTo>
                  <a:lnTo>
                    <a:pt x="1477667" y="317899"/>
                  </a:lnTo>
                  <a:lnTo>
                    <a:pt x="1473700" y="309164"/>
                  </a:lnTo>
                  <a:lnTo>
                    <a:pt x="1469733" y="300429"/>
                  </a:lnTo>
                  <a:lnTo>
                    <a:pt x="1465502" y="291694"/>
                  </a:lnTo>
                  <a:lnTo>
                    <a:pt x="1460741" y="283224"/>
                  </a:lnTo>
                  <a:lnTo>
                    <a:pt x="1456245" y="274754"/>
                  </a:lnTo>
                  <a:lnTo>
                    <a:pt x="1451220" y="266548"/>
                  </a:lnTo>
                  <a:lnTo>
                    <a:pt x="1446460" y="258078"/>
                  </a:lnTo>
                  <a:lnTo>
                    <a:pt x="1441171" y="250137"/>
                  </a:lnTo>
                  <a:lnTo>
                    <a:pt x="1435881" y="242196"/>
                  </a:lnTo>
                  <a:lnTo>
                    <a:pt x="1430327" y="234520"/>
                  </a:lnTo>
                  <a:lnTo>
                    <a:pt x="1424509" y="226844"/>
                  </a:lnTo>
                  <a:lnTo>
                    <a:pt x="1418691" y="218903"/>
                  </a:lnTo>
                  <a:lnTo>
                    <a:pt x="1412872" y="211492"/>
                  </a:lnTo>
                  <a:lnTo>
                    <a:pt x="1406525" y="204080"/>
                  </a:lnTo>
                  <a:lnTo>
                    <a:pt x="1411021" y="193492"/>
                  </a:lnTo>
                  <a:lnTo>
                    <a:pt x="1415517" y="182375"/>
                  </a:lnTo>
                  <a:lnTo>
                    <a:pt x="1420807" y="171787"/>
                  </a:lnTo>
                  <a:lnTo>
                    <a:pt x="1426360" y="161464"/>
                  </a:lnTo>
                  <a:lnTo>
                    <a:pt x="1432179" y="151141"/>
                  </a:lnTo>
                  <a:lnTo>
                    <a:pt x="1438261" y="141347"/>
                  </a:lnTo>
                  <a:lnTo>
                    <a:pt x="1445138" y="131818"/>
                  </a:lnTo>
                  <a:lnTo>
                    <a:pt x="1452014" y="122289"/>
                  </a:lnTo>
                  <a:lnTo>
                    <a:pt x="1459419" y="113025"/>
                  </a:lnTo>
                  <a:lnTo>
                    <a:pt x="1467088" y="104290"/>
                  </a:lnTo>
                  <a:lnTo>
                    <a:pt x="1474758" y="95555"/>
                  </a:lnTo>
                  <a:lnTo>
                    <a:pt x="1482956" y="87349"/>
                  </a:lnTo>
                  <a:lnTo>
                    <a:pt x="1491684" y="79673"/>
                  </a:lnTo>
                  <a:lnTo>
                    <a:pt x="1500676" y="71997"/>
                  </a:lnTo>
                  <a:lnTo>
                    <a:pt x="1509403" y="64586"/>
                  </a:lnTo>
                  <a:lnTo>
                    <a:pt x="1519189" y="57704"/>
                  </a:lnTo>
                  <a:lnTo>
                    <a:pt x="1528709" y="51086"/>
                  </a:lnTo>
                  <a:lnTo>
                    <a:pt x="1538495" y="44734"/>
                  </a:lnTo>
                  <a:lnTo>
                    <a:pt x="1548544" y="38910"/>
                  </a:lnTo>
                  <a:lnTo>
                    <a:pt x="1559123" y="33352"/>
                  </a:lnTo>
                  <a:lnTo>
                    <a:pt x="1569966" y="28058"/>
                  </a:lnTo>
                  <a:lnTo>
                    <a:pt x="1580810" y="23558"/>
                  </a:lnTo>
                  <a:lnTo>
                    <a:pt x="1591653" y="19323"/>
                  </a:lnTo>
                  <a:lnTo>
                    <a:pt x="1602760" y="15617"/>
                  </a:lnTo>
                  <a:lnTo>
                    <a:pt x="1614133" y="11911"/>
                  </a:lnTo>
                  <a:lnTo>
                    <a:pt x="1626034" y="8735"/>
                  </a:lnTo>
                  <a:lnTo>
                    <a:pt x="1637670" y="6353"/>
                  </a:lnTo>
                  <a:lnTo>
                    <a:pt x="1649571" y="3970"/>
                  </a:lnTo>
                  <a:lnTo>
                    <a:pt x="1662001" y="2647"/>
                  </a:lnTo>
                  <a:lnTo>
                    <a:pt x="1673902" y="1323"/>
                  </a:lnTo>
                  <a:lnTo>
                    <a:pt x="1686597" y="265"/>
                  </a:lnTo>
                  <a:lnTo>
                    <a:pt x="1699027" y="0"/>
                  </a:lnTo>
                  <a:close/>
                  <a:moveTo>
                    <a:pt x="445686" y="0"/>
                  </a:moveTo>
                  <a:lnTo>
                    <a:pt x="458116" y="265"/>
                  </a:lnTo>
                  <a:lnTo>
                    <a:pt x="470546" y="1323"/>
                  </a:lnTo>
                  <a:lnTo>
                    <a:pt x="482712" y="2647"/>
                  </a:lnTo>
                  <a:lnTo>
                    <a:pt x="494877" y="3970"/>
                  </a:lnTo>
                  <a:lnTo>
                    <a:pt x="507043" y="6353"/>
                  </a:lnTo>
                  <a:lnTo>
                    <a:pt x="518680" y="8735"/>
                  </a:lnTo>
                  <a:lnTo>
                    <a:pt x="530316" y="11911"/>
                  </a:lnTo>
                  <a:lnTo>
                    <a:pt x="541953" y="15617"/>
                  </a:lnTo>
                  <a:lnTo>
                    <a:pt x="552796" y="19323"/>
                  </a:lnTo>
                  <a:lnTo>
                    <a:pt x="563904" y="23558"/>
                  </a:lnTo>
                  <a:lnTo>
                    <a:pt x="574747" y="28058"/>
                  </a:lnTo>
                  <a:lnTo>
                    <a:pt x="585590" y="33352"/>
                  </a:lnTo>
                  <a:lnTo>
                    <a:pt x="596169" y="38910"/>
                  </a:lnTo>
                  <a:lnTo>
                    <a:pt x="606218" y="44734"/>
                  </a:lnTo>
                  <a:lnTo>
                    <a:pt x="616004" y="51086"/>
                  </a:lnTo>
                  <a:lnTo>
                    <a:pt x="625525" y="57704"/>
                  </a:lnTo>
                  <a:lnTo>
                    <a:pt x="635045" y="64586"/>
                  </a:lnTo>
                  <a:lnTo>
                    <a:pt x="644037" y="71997"/>
                  </a:lnTo>
                  <a:lnTo>
                    <a:pt x="653029" y="79673"/>
                  </a:lnTo>
                  <a:lnTo>
                    <a:pt x="661757" y="87349"/>
                  </a:lnTo>
                  <a:lnTo>
                    <a:pt x="669955" y="95555"/>
                  </a:lnTo>
                  <a:lnTo>
                    <a:pt x="677625" y="104290"/>
                  </a:lnTo>
                  <a:lnTo>
                    <a:pt x="685294" y="113025"/>
                  </a:lnTo>
                  <a:lnTo>
                    <a:pt x="692699" y="122289"/>
                  </a:lnTo>
                  <a:lnTo>
                    <a:pt x="699576" y="131818"/>
                  </a:lnTo>
                  <a:lnTo>
                    <a:pt x="706452" y="141347"/>
                  </a:lnTo>
                  <a:lnTo>
                    <a:pt x="712534" y="151141"/>
                  </a:lnTo>
                  <a:lnTo>
                    <a:pt x="718353" y="161464"/>
                  </a:lnTo>
                  <a:lnTo>
                    <a:pt x="723907" y="171787"/>
                  </a:lnTo>
                  <a:lnTo>
                    <a:pt x="729196" y="182375"/>
                  </a:lnTo>
                  <a:lnTo>
                    <a:pt x="733692" y="193492"/>
                  </a:lnTo>
                  <a:lnTo>
                    <a:pt x="738188" y="204080"/>
                  </a:lnTo>
                  <a:lnTo>
                    <a:pt x="731841" y="211492"/>
                  </a:lnTo>
                  <a:lnTo>
                    <a:pt x="726022" y="218903"/>
                  </a:lnTo>
                  <a:lnTo>
                    <a:pt x="720204" y="226844"/>
                  </a:lnTo>
                  <a:lnTo>
                    <a:pt x="714386" y="234520"/>
                  </a:lnTo>
                  <a:lnTo>
                    <a:pt x="709096" y="242196"/>
                  </a:lnTo>
                  <a:lnTo>
                    <a:pt x="703543" y="250137"/>
                  </a:lnTo>
                  <a:lnTo>
                    <a:pt x="698253" y="258078"/>
                  </a:lnTo>
                  <a:lnTo>
                    <a:pt x="693493" y="266548"/>
                  </a:lnTo>
                  <a:lnTo>
                    <a:pt x="688468" y="274754"/>
                  </a:lnTo>
                  <a:lnTo>
                    <a:pt x="683972" y="283224"/>
                  </a:lnTo>
                  <a:lnTo>
                    <a:pt x="679476" y="291694"/>
                  </a:lnTo>
                  <a:lnTo>
                    <a:pt x="675244" y="300429"/>
                  </a:lnTo>
                  <a:lnTo>
                    <a:pt x="671013" y="309164"/>
                  </a:lnTo>
                  <a:lnTo>
                    <a:pt x="666782" y="317899"/>
                  </a:lnTo>
                  <a:lnTo>
                    <a:pt x="663079" y="326899"/>
                  </a:lnTo>
                  <a:lnTo>
                    <a:pt x="659905" y="335898"/>
                  </a:lnTo>
                  <a:lnTo>
                    <a:pt x="656467" y="345163"/>
                  </a:lnTo>
                  <a:lnTo>
                    <a:pt x="653294" y="354427"/>
                  </a:lnTo>
                  <a:lnTo>
                    <a:pt x="650385" y="363691"/>
                  </a:lnTo>
                  <a:lnTo>
                    <a:pt x="647475" y="372956"/>
                  </a:lnTo>
                  <a:lnTo>
                    <a:pt x="645095" y="382485"/>
                  </a:lnTo>
                  <a:lnTo>
                    <a:pt x="642450" y="392014"/>
                  </a:lnTo>
                  <a:lnTo>
                    <a:pt x="640335" y="401808"/>
                  </a:lnTo>
                  <a:lnTo>
                    <a:pt x="638483" y="411337"/>
                  </a:lnTo>
                  <a:lnTo>
                    <a:pt x="636632" y="421395"/>
                  </a:lnTo>
                  <a:lnTo>
                    <a:pt x="635574" y="431189"/>
                  </a:lnTo>
                  <a:lnTo>
                    <a:pt x="633988" y="440982"/>
                  </a:lnTo>
                  <a:lnTo>
                    <a:pt x="632930" y="451306"/>
                  </a:lnTo>
                  <a:lnTo>
                    <a:pt x="632136" y="461099"/>
                  </a:lnTo>
                  <a:lnTo>
                    <a:pt x="631872" y="471158"/>
                  </a:lnTo>
                  <a:lnTo>
                    <a:pt x="631078" y="481481"/>
                  </a:lnTo>
                  <a:lnTo>
                    <a:pt x="631078" y="491804"/>
                  </a:lnTo>
                  <a:lnTo>
                    <a:pt x="631078" y="500539"/>
                  </a:lnTo>
                  <a:lnTo>
                    <a:pt x="631343" y="508744"/>
                  </a:lnTo>
                  <a:lnTo>
                    <a:pt x="632665" y="525685"/>
                  </a:lnTo>
                  <a:lnTo>
                    <a:pt x="634516" y="542890"/>
                  </a:lnTo>
                  <a:lnTo>
                    <a:pt x="636897" y="559301"/>
                  </a:lnTo>
                  <a:lnTo>
                    <a:pt x="626847" y="566713"/>
                  </a:lnTo>
                  <a:lnTo>
                    <a:pt x="616268" y="573860"/>
                  </a:lnTo>
                  <a:lnTo>
                    <a:pt x="605954" y="580742"/>
                  </a:lnTo>
                  <a:lnTo>
                    <a:pt x="594846" y="587094"/>
                  </a:lnTo>
                  <a:lnTo>
                    <a:pt x="583739" y="592918"/>
                  </a:lnTo>
                  <a:lnTo>
                    <a:pt x="572102" y="598211"/>
                  </a:lnTo>
                  <a:lnTo>
                    <a:pt x="560201" y="603241"/>
                  </a:lnTo>
                  <a:lnTo>
                    <a:pt x="548300" y="607741"/>
                  </a:lnTo>
                  <a:lnTo>
                    <a:pt x="536399" y="611711"/>
                  </a:lnTo>
                  <a:lnTo>
                    <a:pt x="523969" y="615152"/>
                  </a:lnTo>
                  <a:lnTo>
                    <a:pt x="511274" y="618328"/>
                  </a:lnTo>
                  <a:lnTo>
                    <a:pt x="498316" y="620711"/>
                  </a:lnTo>
                  <a:lnTo>
                    <a:pt x="485357" y="622563"/>
                  </a:lnTo>
                  <a:lnTo>
                    <a:pt x="472398" y="624152"/>
                  </a:lnTo>
                  <a:lnTo>
                    <a:pt x="458910" y="625210"/>
                  </a:lnTo>
                  <a:lnTo>
                    <a:pt x="445686" y="625475"/>
                  </a:lnTo>
                  <a:lnTo>
                    <a:pt x="437752" y="625210"/>
                  </a:lnTo>
                  <a:lnTo>
                    <a:pt x="429554" y="624681"/>
                  </a:lnTo>
                  <a:lnTo>
                    <a:pt x="421620" y="624416"/>
                  </a:lnTo>
                  <a:lnTo>
                    <a:pt x="413686" y="623622"/>
                  </a:lnTo>
                  <a:lnTo>
                    <a:pt x="406016" y="622828"/>
                  </a:lnTo>
                  <a:lnTo>
                    <a:pt x="398082" y="621769"/>
                  </a:lnTo>
                  <a:lnTo>
                    <a:pt x="390148" y="620446"/>
                  </a:lnTo>
                  <a:lnTo>
                    <a:pt x="382479" y="618858"/>
                  </a:lnTo>
                  <a:lnTo>
                    <a:pt x="375073" y="617270"/>
                  </a:lnTo>
                  <a:lnTo>
                    <a:pt x="367404" y="615417"/>
                  </a:lnTo>
                  <a:lnTo>
                    <a:pt x="359999" y="613299"/>
                  </a:lnTo>
                  <a:lnTo>
                    <a:pt x="352594" y="611182"/>
                  </a:lnTo>
                  <a:lnTo>
                    <a:pt x="345453" y="608799"/>
                  </a:lnTo>
                  <a:lnTo>
                    <a:pt x="338312" y="606152"/>
                  </a:lnTo>
                  <a:lnTo>
                    <a:pt x="331172" y="603505"/>
                  </a:lnTo>
                  <a:lnTo>
                    <a:pt x="324031" y="600858"/>
                  </a:lnTo>
                  <a:lnTo>
                    <a:pt x="317155" y="597682"/>
                  </a:lnTo>
                  <a:lnTo>
                    <a:pt x="310279" y="594506"/>
                  </a:lnTo>
                  <a:lnTo>
                    <a:pt x="296791" y="587359"/>
                  </a:lnTo>
                  <a:lnTo>
                    <a:pt x="283568" y="579948"/>
                  </a:lnTo>
                  <a:lnTo>
                    <a:pt x="271138" y="572007"/>
                  </a:lnTo>
                  <a:lnTo>
                    <a:pt x="258708" y="563007"/>
                  </a:lnTo>
                  <a:lnTo>
                    <a:pt x="247071" y="553743"/>
                  </a:lnTo>
                  <a:lnTo>
                    <a:pt x="235699" y="543949"/>
                  </a:lnTo>
                  <a:lnTo>
                    <a:pt x="224856" y="533891"/>
                  </a:lnTo>
                  <a:lnTo>
                    <a:pt x="214277" y="523038"/>
                  </a:lnTo>
                  <a:lnTo>
                    <a:pt x="204756" y="511656"/>
                  </a:lnTo>
                  <a:lnTo>
                    <a:pt x="195235" y="499480"/>
                  </a:lnTo>
                  <a:lnTo>
                    <a:pt x="186508" y="487569"/>
                  </a:lnTo>
                  <a:lnTo>
                    <a:pt x="178574" y="474863"/>
                  </a:lnTo>
                  <a:lnTo>
                    <a:pt x="170904" y="461629"/>
                  </a:lnTo>
                  <a:lnTo>
                    <a:pt x="164028" y="448129"/>
                  </a:lnTo>
                  <a:lnTo>
                    <a:pt x="161119" y="441247"/>
                  </a:lnTo>
                  <a:lnTo>
                    <a:pt x="157945" y="434630"/>
                  </a:lnTo>
                  <a:lnTo>
                    <a:pt x="154772" y="427483"/>
                  </a:lnTo>
                  <a:lnTo>
                    <a:pt x="152392" y="420072"/>
                  </a:lnTo>
                  <a:lnTo>
                    <a:pt x="149747" y="412925"/>
                  </a:lnTo>
                  <a:lnTo>
                    <a:pt x="147367" y="405513"/>
                  </a:lnTo>
                  <a:lnTo>
                    <a:pt x="145251" y="398102"/>
                  </a:lnTo>
                  <a:lnTo>
                    <a:pt x="143135" y="390690"/>
                  </a:lnTo>
                  <a:lnTo>
                    <a:pt x="141284" y="383279"/>
                  </a:lnTo>
                  <a:lnTo>
                    <a:pt x="139697" y="375603"/>
                  </a:lnTo>
                  <a:lnTo>
                    <a:pt x="138110" y="367927"/>
                  </a:lnTo>
                  <a:lnTo>
                    <a:pt x="137052" y="360250"/>
                  </a:lnTo>
                  <a:lnTo>
                    <a:pt x="135730" y="352574"/>
                  </a:lnTo>
                  <a:lnTo>
                    <a:pt x="134937" y="344898"/>
                  </a:lnTo>
                  <a:lnTo>
                    <a:pt x="134143" y="336693"/>
                  </a:lnTo>
                  <a:lnTo>
                    <a:pt x="133614" y="328752"/>
                  </a:lnTo>
                  <a:lnTo>
                    <a:pt x="133350" y="320811"/>
                  </a:lnTo>
                  <a:lnTo>
                    <a:pt x="133350" y="312870"/>
                  </a:lnTo>
                  <a:lnTo>
                    <a:pt x="133350" y="304664"/>
                  </a:lnTo>
                  <a:lnTo>
                    <a:pt x="133614" y="296723"/>
                  </a:lnTo>
                  <a:lnTo>
                    <a:pt x="134143" y="288783"/>
                  </a:lnTo>
                  <a:lnTo>
                    <a:pt x="134937" y="280577"/>
                  </a:lnTo>
                  <a:lnTo>
                    <a:pt x="135730" y="272901"/>
                  </a:lnTo>
                  <a:lnTo>
                    <a:pt x="137052" y="265225"/>
                  </a:lnTo>
                  <a:lnTo>
                    <a:pt x="138110" y="257549"/>
                  </a:lnTo>
                  <a:lnTo>
                    <a:pt x="139697" y="249872"/>
                  </a:lnTo>
                  <a:lnTo>
                    <a:pt x="141284" y="242196"/>
                  </a:lnTo>
                  <a:lnTo>
                    <a:pt x="143135" y="234785"/>
                  </a:lnTo>
                  <a:lnTo>
                    <a:pt x="145251" y="227109"/>
                  </a:lnTo>
                  <a:lnTo>
                    <a:pt x="147367" y="219962"/>
                  </a:lnTo>
                  <a:lnTo>
                    <a:pt x="149747" y="212550"/>
                  </a:lnTo>
                  <a:lnTo>
                    <a:pt x="152392" y="205139"/>
                  </a:lnTo>
                  <a:lnTo>
                    <a:pt x="154772" y="197992"/>
                  </a:lnTo>
                  <a:lnTo>
                    <a:pt x="157945" y="190845"/>
                  </a:lnTo>
                  <a:lnTo>
                    <a:pt x="161119" y="184228"/>
                  </a:lnTo>
                  <a:lnTo>
                    <a:pt x="164028" y="177081"/>
                  </a:lnTo>
                  <a:lnTo>
                    <a:pt x="170904" y="163846"/>
                  </a:lnTo>
                  <a:lnTo>
                    <a:pt x="178574" y="150612"/>
                  </a:lnTo>
                  <a:lnTo>
                    <a:pt x="186508" y="137906"/>
                  </a:lnTo>
                  <a:lnTo>
                    <a:pt x="195235" y="125466"/>
                  </a:lnTo>
                  <a:lnTo>
                    <a:pt x="204756" y="113819"/>
                  </a:lnTo>
                  <a:lnTo>
                    <a:pt x="214277" y="102437"/>
                  </a:lnTo>
                  <a:lnTo>
                    <a:pt x="224856" y="91585"/>
                  </a:lnTo>
                  <a:lnTo>
                    <a:pt x="235699" y="81526"/>
                  </a:lnTo>
                  <a:lnTo>
                    <a:pt x="247071" y="71732"/>
                  </a:lnTo>
                  <a:lnTo>
                    <a:pt x="258708" y="62468"/>
                  </a:lnTo>
                  <a:lnTo>
                    <a:pt x="271138" y="53468"/>
                  </a:lnTo>
                  <a:lnTo>
                    <a:pt x="283568" y="45528"/>
                  </a:lnTo>
                  <a:lnTo>
                    <a:pt x="296791" y="38116"/>
                  </a:lnTo>
                  <a:lnTo>
                    <a:pt x="310279" y="30969"/>
                  </a:lnTo>
                  <a:lnTo>
                    <a:pt x="317155" y="27793"/>
                  </a:lnTo>
                  <a:lnTo>
                    <a:pt x="324031" y="24881"/>
                  </a:lnTo>
                  <a:lnTo>
                    <a:pt x="331172" y="21970"/>
                  </a:lnTo>
                  <a:lnTo>
                    <a:pt x="338312" y="19323"/>
                  </a:lnTo>
                  <a:lnTo>
                    <a:pt x="345453" y="16676"/>
                  </a:lnTo>
                  <a:lnTo>
                    <a:pt x="352594" y="14294"/>
                  </a:lnTo>
                  <a:lnTo>
                    <a:pt x="359999" y="12176"/>
                  </a:lnTo>
                  <a:lnTo>
                    <a:pt x="367404" y="10058"/>
                  </a:lnTo>
                  <a:lnTo>
                    <a:pt x="375073" y="8206"/>
                  </a:lnTo>
                  <a:lnTo>
                    <a:pt x="382479" y="6617"/>
                  </a:lnTo>
                  <a:lnTo>
                    <a:pt x="390148" y="5029"/>
                  </a:lnTo>
                  <a:lnTo>
                    <a:pt x="398082" y="3706"/>
                  </a:lnTo>
                  <a:lnTo>
                    <a:pt x="406016" y="2912"/>
                  </a:lnTo>
                  <a:lnTo>
                    <a:pt x="413686" y="1853"/>
                  </a:lnTo>
                  <a:lnTo>
                    <a:pt x="421620" y="1059"/>
                  </a:lnTo>
                  <a:lnTo>
                    <a:pt x="429554" y="794"/>
                  </a:lnTo>
                  <a:lnTo>
                    <a:pt x="437752" y="265"/>
                  </a:lnTo>
                  <a:lnTo>
                    <a:pt x="44568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350">
                <a:solidFill>
                  <a:srgbClr val="FFFFFF"/>
                </a:solidFill>
              </a:endParaRPr>
            </a:p>
          </p:txBody>
        </p:sp>
        <p:grpSp>
          <p:nvGrpSpPr>
            <p:cNvPr id="27" name="组合 26">
              <a:extLst>
                <a:ext uri="{FF2B5EF4-FFF2-40B4-BE49-F238E27FC236}">
                  <a16:creationId xmlns="" xmlns:a16="http://schemas.microsoft.com/office/drawing/2014/main" id="{D1A50F6D-2E46-4633-A4CF-5E661367F20D}"/>
                </a:ext>
              </a:extLst>
            </p:cNvPr>
            <p:cNvGrpSpPr/>
            <p:nvPr/>
          </p:nvGrpSpPr>
          <p:grpSpPr>
            <a:xfrm>
              <a:off x="6177368" y="1948110"/>
              <a:ext cx="1510357" cy="1577820"/>
              <a:chOff x="6762296" y="337642"/>
              <a:chExt cx="1510357" cy="1577820"/>
            </a:xfrm>
          </p:grpSpPr>
          <p:sp>
            <p:nvSpPr>
              <p:cNvPr id="28" name="椭圆 27">
                <a:extLst>
                  <a:ext uri="{FF2B5EF4-FFF2-40B4-BE49-F238E27FC236}">
                    <a16:creationId xmlns="" xmlns:a16="http://schemas.microsoft.com/office/drawing/2014/main" id="{1197F3C2-379C-48BF-A403-967568F84668}"/>
                  </a:ext>
                </a:extLst>
              </p:cNvPr>
              <p:cNvSpPr/>
              <p:nvPr/>
            </p:nvSpPr>
            <p:spPr>
              <a:xfrm>
                <a:off x="6817993" y="421853"/>
                <a:ext cx="1454660" cy="1454660"/>
              </a:xfrm>
              <a:prstGeom prst="ellipse">
                <a:avLst/>
              </a:prstGeom>
              <a:noFill/>
              <a:ln w="15875">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a:extLst>
                  <a:ext uri="{FF2B5EF4-FFF2-40B4-BE49-F238E27FC236}">
                    <a16:creationId xmlns="" xmlns:a16="http://schemas.microsoft.com/office/drawing/2014/main" id="{E7AEDC25-AA37-4016-BCE5-36903E552EB9}"/>
                  </a:ext>
                </a:extLst>
              </p:cNvPr>
              <p:cNvSpPr/>
              <p:nvPr/>
            </p:nvSpPr>
            <p:spPr>
              <a:xfrm>
                <a:off x="7555950" y="337642"/>
                <a:ext cx="165340" cy="165340"/>
              </a:xfrm>
              <a:prstGeom prst="ellipse">
                <a:avLst/>
              </a:prstGeom>
              <a:gradFill>
                <a:gsLst>
                  <a:gs pos="13000">
                    <a:srgbClr val="ABA9AC"/>
                  </a:gs>
                  <a:gs pos="72000">
                    <a:srgbClr val="79747A"/>
                  </a:gs>
                </a:gsLst>
                <a:lin ang="27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a:extLst>
                  <a:ext uri="{FF2B5EF4-FFF2-40B4-BE49-F238E27FC236}">
                    <a16:creationId xmlns="" xmlns:a16="http://schemas.microsoft.com/office/drawing/2014/main" id="{378177C3-8DBA-4775-BF28-88E5AFA44E50}"/>
                  </a:ext>
                </a:extLst>
              </p:cNvPr>
              <p:cNvSpPr/>
              <p:nvPr/>
            </p:nvSpPr>
            <p:spPr>
              <a:xfrm>
                <a:off x="6762296" y="885215"/>
                <a:ext cx="165340" cy="165340"/>
              </a:xfrm>
              <a:prstGeom prst="ellipse">
                <a:avLst/>
              </a:prstGeom>
              <a:gradFill>
                <a:gsLst>
                  <a:gs pos="13000">
                    <a:srgbClr val="ABA9AC"/>
                  </a:gs>
                  <a:gs pos="72000">
                    <a:srgbClr val="79747A"/>
                  </a:gs>
                </a:gsLst>
                <a:lin ang="27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a:extLst>
                  <a:ext uri="{FF2B5EF4-FFF2-40B4-BE49-F238E27FC236}">
                    <a16:creationId xmlns="" xmlns:a16="http://schemas.microsoft.com/office/drawing/2014/main" id="{1F65C654-CC98-4CE5-8706-2B42C9C4A50B}"/>
                  </a:ext>
                </a:extLst>
              </p:cNvPr>
              <p:cNvSpPr/>
              <p:nvPr/>
            </p:nvSpPr>
            <p:spPr>
              <a:xfrm>
                <a:off x="7196243" y="1750122"/>
                <a:ext cx="165340" cy="165340"/>
              </a:xfrm>
              <a:prstGeom prst="ellipse">
                <a:avLst/>
              </a:prstGeom>
              <a:gradFill>
                <a:gsLst>
                  <a:gs pos="13000">
                    <a:srgbClr val="ABA9AC"/>
                  </a:gs>
                  <a:gs pos="72000">
                    <a:srgbClr val="79747A"/>
                  </a:gs>
                </a:gsLst>
                <a:lin ang="27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a:extLst>
                  <a:ext uri="{FF2B5EF4-FFF2-40B4-BE49-F238E27FC236}">
                    <a16:creationId xmlns="" xmlns:a16="http://schemas.microsoft.com/office/drawing/2014/main" id="{47E3ADF7-6BEA-4812-9857-544523F7E9BC}"/>
                  </a:ext>
                </a:extLst>
              </p:cNvPr>
              <p:cNvSpPr/>
              <p:nvPr/>
            </p:nvSpPr>
            <p:spPr>
              <a:xfrm>
                <a:off x="7927192" y="1624686"/>
                <a:ext cx="165340" cy="165340"/>
              </a:xfrm>
              <a:prstGeom prst="ellipse">
                <a:avLst/>
              </a:prstGeom>
              <a:gradFill>
                <a:gsLst>
                  <a:gs pos="13000">
                    <a:srgbClr val="ABA9AC"/>
                  </a:gs>
                  <a:gs pos="72000">
                    <a:srgbClr val="79747A"/>
                  </a:gs>
                </a:gsLst>
                <a:lin ang="2700000" scaled="1"/>
              </a:gra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33" name="TextBox 1"/>
          <p:cNvSpPr txBox="1"/>
          <p:nvPr/>
        </p:nvSpPr>
        <p:spPr>
          <a:xfrm>
            <a:off x="723900" y="571500"/>
            <a:ext cx="2606676"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4.2</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INVESTMENT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RETURN</a:t>
            </a:r>
          </a:p>
        </p:txBody>
      </p:sp>
      <p:sp>
        <p:nvSpPr>
          <p:cNvPr id="34" name="TextBox 1"/>
          <p:cNvSpPr txBox="1"/>
          <p:nvPr/>
        </p:nvSpPr>
        <p:spPr>
          <a:xfrm>
            <a:off x="723900" y="1676400"/>
            <a:ext cx="897682" cy="261995"/>
          </a:xfrm>
          <a:prstGeom prst="rect">
            <a:avLst/>
          </a:prstGeom>
          <a:noFill/>
        </p:spPr>
        <p:txBody>
          <a:bodyPr wrap="none" lIns="0" tIns="0" rIns="0" rtlCol="0">
            <a:spAutoFit/>
          </a:bodyPr>
          <a:lstStyle/>
          <a:p>
            <a:pPr>
              <a:lnSpc>
                <a:spcPts val="1800"/>
              </a:lnSpc>
            </a:pPr>
            <a:r>
              <a:rPr lang="en-US" altLang="zh-CN" sz="14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投资回报率</a:t>
            </a:r>
          </a:p>
        </p:txBody>
      </p:sp>
    </p:spTree>
    <p:extLst>
      <p:ext uri="{BB962C8B-B14F-4D97-AF65-F5344CB8AC3E}">
        <p14:creationId xmlns:p14="http://schemas.microsoft.com/office/powerpoint/2010/main" val="622804568"/>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1" presetClass="entr" presetSubtype="0" fill="hold" grpId="0" nodeType="withEffect">
                                  <p:stCondLst>
                                    <p:cond delay="675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250" fill="hold"/>
                                        <p:tgtEl>
                                          <p:spTgt spid="4"/>
                                        </p:tgtEl>
                                        <p:attrNameLst>
                                          <p:attrName>ppt_y</p:attrName>
                                        </p:attrNameLst>
                                      </p:cBhvr>
                                      <p:tavLst>
                                        <p:tav tm="0">
                                          <p:val>
                                            <p:strVal val="#ppt_y"/>
                                          </p:val>
                                        </p:tav>
                                        <p:tav tm="100000">
                                          <p:val>
                                            <p:strVal val="#ppt_y"/>
                                          </p:val>
                                        </p:tav>
                                      </p:tavLst>
                                    </p:anim>
                                    <p:anim calcmode="lin" valueType="num">
                                      <p:cBhvr>
                                        <p:cTn id="1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250" tmFilter="0,0; .5, 1; 1, 1"/>
                                        <p:tgtEl>
                                          <p:spTgt spid="4"/>
                                        </p:tgtEl>
                                      </p:cBhvr>
                                    </p:animEffect>
                                  </p:childTnLst>
                                </p:cTn>
                              </p:par>
                              <p:par>
                                <p:cTn id="16" presetID="45" presetClass="entr" presetSubtype="0" fill="hold" grpId="0" nodeType="withEffect">
                                  <p:stCondLst>
                                    <p:cond delay="6750"/>
                                  </p:stCondLst>
                                  <p:iterate type="wd">
                                    <p:tmPct val="10000"/>
                                  </p:iterate>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ppt_w</p:attrName>
                                        </p:attrNameLst>
                                      </p:cBhvr>
                                      <p:tavLst>
                                        <p:tav tm="0" fmla="#ppt_w*sin(2.5*pi*$)">
                                          <p:val>
                                            <p:fltVal val="0"/>
                                          </p:val>
                                        </p:tav>
                                        <p:tav tm="100000">
                                          <p:val>
                                            <p:fltVal val="1"/>
                                          </p:val>
                                        </p:tav>
                                      </p:tavLst>
                                    </p:anim>
                                    <p:anim calcmode="lin" valueType="num">
                                      <p:cBhvr>
                                        <p:cTn id="20" dur="500" fill="hold"/>
                                        <p:tgtEl>
                                          <p:spTgt spid="3"/>
                                        </p:tgtEl>
                                        <p:attrNameLst>
                                          <p:attrName>ppt_h</p:attrName>
                                        </p:attrNameLst>
                                      </p:cBhvr>
                                      <p:tavLst>
                                        <p:tav tm="0">
                                          <p:val>
                                            <p:strVal val="#ppt_h"/>
                                          </p:val>
                                        </p:tav>
                                        <p:tav tm="100000">
                                          <p:val>
                                            <p:strVal val="#ppt_h"/>
                                          </p:val>
                                        </p:tav>
                                      </p:tavLst>
                                    </p:anim>
                                  </p:childTnLst>
                                </p:cTn>
                              </p:par>
                              <p:par>
                                <p:cTn id="21" presetID="53" presetClass="entr" presetSubtype="528" fill="hold"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anim calcmode="lin" valueType="num">
                                      <p:cBhvr>
                                        <p:cTn id="26" dur="500" fill="hold"/>
                                        <p:tgtEl>
                                          <p:spTgt spid="7"/>
                                        </p:tgtEl>
                                        <p:attrNameLst>
                                          <p:attrName>ppt_x</p:attrName>
                                        </p:attrNameLst>
                                      </p:cBhvr>
                                      <p:tavLst>
                                        <p:tav tm="0">
                                          <p:val>
                                            <p:fltVal val="0.5"/>
                                          </p:val>
                                        </p:tav>
                                        <p:tav tm="100000">
                                          <p:val>
                                            <p:strVal val="#ppt_x"/>
                                          </p:val>
                                        </p:tav>
                                      </p:tavLst>
                                    </p:anim>
                                    <p:anim calcmode="lin" valueType="num">
                                      <p:cBhvr>
                                        <p:cTn id="27" dur="500" fill="hold"/>
                                        <p:tgtEl>
                                          <p:spTgt spid="7"/>
                                        </p:tgtEl>
                                        <p:attrNameLst>
                                          <p:attrName>ppt_y</p:attrName>
                                        </p:attrNameLst>
                                      </p:cBhvr>
                                      <p:tavLst>
                                        <p:tav tm="0">
                                          <p:val>
                                            <p:fltVal val="0.5"/>
                                          </p:val>
                                        </p:tav>
                                        <p:tav tm="100000">
                                          <p:val>
                                            <p:strVal val="#ppt_y"/>
                                          </p:val>
                                        </p:tav>
                                      </p:tavLst>
                                    </p:anim>
                                  </p:childTnLst>
                                </p:cTn>
                              </p:par>
                              <p:par>
                                <p:cTn id="28" presetID="53" presetClass="entr" presetSubtype="528" fill="hold" nodeType="withEffect">
                                  <p:stCondLst>
                                    <p:cond delay="5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anim calcmode="lin" valueType="num">
                                      <p:cBhvr>
                                        <p:cTn id="33" dur="500" fill="hold"/>
                                        <p:tgtEl>
                                          <p:spTgt spid="24"/>
                                        </p:tgtEl>
                                        <p:attrNameLst>
                                          <p:attrName>ppt_x</p:attrName>
                                        </p:attrNameLst>
                                      </p:cBhvr>
                                      <p:tavLst>
                                        <p:tav tm="0">
                                          <p:val>
                                            <p:fltVal val="0.5"/>
                                          </p:val>
                                        </p:tav>
                                        <p:tav tm="100000">
                                          <p:val>
                                            <p:strVal val="#ppt_x"/>
                                          </p:val>
                                        </p:tav>
                                      </p:tavLst>
                                    </p:anim>
                                    <p:anim calcmode="lin" valueType="num">
                                      <p:cBhvr>
                                        <p:cTn id="34" dur="500" fill="hold"/>
                                        <p:tgtEl>
                                          <p:spTgt spid="2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a:ext uri="{FF2B5EF4-FFF2-40B4-BE49-F238E27FC236}">
                <a16:creationId xmlns="" xmlns:a16="http://schemas.microsoft.com/office/drawing/2014/main" id="{79B52E91-A9A2-4C6A-89B3-C9211154B733}"/>
              </a:ext>
            </a:extLst>
          </p:cNvPr>
          <p:cNvGraphicFramePr/>
          <p:nvPr>
            <p:extLst>
              <p:ext uri="{D42A27DB-BD31-4B8C-83A1-F6EECF244321}">
                <p14:modId xmlns:p14="http://schemas.microsoft.com/office/powerpoint/2010/main" val="2609526002"/>
              </p:ext>
            </p:extLst>
          </p:nvPr>
        </p:nvGraphicFramePr>
        <p:xfrm>
          <a:off x="2248051" y="1725344"/>
          <a:ext cx="7695898" cy="2926951"/>
        </p:xfrm>
        <a:graphic>
          <a:graphicData uri="http://schemas.openxmlformats.org/drawingml/2006/chart">
            <c:chart xmlns:c="http://schemas.openxmlformats.org/drawingml/2006/chart" xmlns:r="http://schemas.openxmlformats.org/officeDocument/2006/relationships" r:id="rId3"/>
          </a:graphicData>
        </a:graphic>
      </p:graphicFrame>
      <p:sp>
        <p:nvSpPr>
          <p:cNvPr id="3" name="矩形 2">
            <a:extLst>
              <a:ext uri="{FF2B5EF4-FFF2-40B4-BE49-F238E27FC236}">
                <a16:creationId xmlns="" xmlns:a16="http://schemas.microsoft.com/office/drawing/2014/main" id="{106D3BDB-1E7D-4F86-BC9B-FF63861E1C7C}"/>
              </a:ext>
            </a:extLst>
          </p:cNvPr>
          <p:cNvSpPr/>
          <p:nvPr/>
        </p:nvSpPr>
        <p:spPr>
          <a:xfrm>
            <a:off x="6896807" y="5380174"/>
            <a:ext cx="4085170" cy="652486"/>
          </a:xfrm>
          <a:prstGeom prst="rect">
            <a:avLst/>
          </a:prstGeom>
        </p:spPr>
        <p:txBody>
          <a:bodyPr wrap="square">
            <a:spAutoFit/>
          </a:bodyPr>
          <a:lstStyle/>
          <a:p>
            <a:pPr algn="ctr">
              <a:lnSpc>
                <a:spcPct val="130000"/>
              </a:lnSpc>
              <a:spcAft>
                <a:spcPts val="600"/>
              </a:spcAft>
            </a:pP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请在此处添加正文内容，根据需要调整字体与字号，建议采用两端对其和</a:t>
            </a:r>
            <a:r>
              <a:rPr lang="en-US" altLang="zh-CN"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倍行距</a:t>
            </a:r>
          </a:p>
        </p:txBody>
      </p:sp>
      <p:sp>
        <p:nvSpPr>
          <p:cNvPr id="4" name="矩形 3">
            <a:extLst>
              <a:ext uri="{FF2B5EF4-FFF2-40B4-BE49-F238E27FC236}">
                <a16:creationId xmlns="" xmlns:a16="http://schemas.microsoft.com/office/drawing/2014/main" id="{0786F029-A290-402F-9BE4-A6489F22BD97}"/>
              </a:ext>
            </a:extLst>
          </p:cNvPr>
          <p:cNvSpPr/>
          <p:nvPr/>
        </p:nvSpPr>
        <p:spPr>
          <a:xfrm>
            <a:off x="7934835" y="5035220"/>
            <a:ext cx="2009114" cy="323165"/>
          </a:xfrm>
          <a:prstGeom prst="rect">
            <a:avLst/>
          </a:prstGeom>
        </p:spPr>
        <p:txBody>
          <a:bodyPr wrap="square">
            <a:spAutoFit/>
          </a:bodyPr>
          <a:lstStyle/>
          <a:p>
            <a:pPr>
              <a:lnSpc>
                <a:spcPts val="1800"/>
              </a:lnSpc>
            </a:pPr>
            <a:r>
              <a:rPr lang="en-US" altLang="zh-CN" dirty="0" err="1">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投资回报率</a:t>
            </a:r>
            <a:endParaRPr lang="en-US" altLang="zh-CN" dirty="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p:txBody>
      </p:sp>
      <p:sp>
        <p:nvSpPr>
          <p:cNvPr id="5" name="矩形 4">
            <a:extLst>
              <a:ext uri="{FF2B5EF4-FFF2-40B4-BE49-F238E27FC236}">
                <a16:creationId xmlns="" xmlns:a16="http://schemas.microsoft.com/office/drawing/2014/main" id="{54B5BC07-8702-45A2-AA6D-ED9A2BCE5403}"/>
              </a:ext>
            </a:extLst>
          </p:cNvPr>
          <p:cNvSpPr/>
          <p:nvPr/>
        </p:nvSpPr>
        <p:spPr>
          <a:xfrm>
            <a:off x="1288066" y="5380174"/>
            <a:ext cx="4085170" cy="652486"/>
          </a:xfrm>
          <a:prstGeom prst="rect">
            <a:avLst/>
          </a:prstGeom>
        </p:spPr>
        <p:txBody>
          <a:bodyPr wrap="square">
            <a:spAutoFit/>
          </a:bodyPr>
          <a:lstStyle/>
          <a:p>
            <a:pPr algn="ctr">
              <a:lnSpc>
                <a:spcPct val="130000"/>
              </a:lnSpc>
              <a:spcAft>
                <a:spcPts val="600"/>
              </a:spcAft>
            </a:pP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请在此处添加正文内容，根据需要调整字体与字号，建议采用两端对其和</a:t>
            </a:r>
            <a:r>
              <a:rPr lang="en-US" altLang="zh-CN"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1.3</a:t>
            </a:r>
            <a:r>
              <a:rPr lang="zh-CN" altLang="en-US" sz="140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倍行距</a:t>
            </a:r>
          </a:p>
        </p:txBody>
      </p:sp>
      <p:sp>
        <p:nvSpPr>
          <p:cNvPr id="6" name="矩形 5">
            <a:extLst>
              <a:ext uri="{FF2B5EF4-FFF2-40B4-BE49-F238E27FC236}">
                <a16:creationId xmlns="" xmlns:a16="http://schemas.microsoft.com/office/drawing/2014/main" id="{AB804D74-C3AE-4C6D-A34E-28CE23290DC2}"/>
              </a:ext>
            </a:extLst>
          </p:cNvPr>
          <p:cNvSpPr/>
          <p:nvPr/>
        </p:nvSpPr>
        <p:spPr>
          <a:xfrm>
            <a:off x="2326094" y="5035220"/>
            <a:ext cx="2009114" cy="323165"/>
          </a:xfrm>
          <a:prstGeom prst="rect">
            <a:avLst/>
          </a:prstGeom>
        </p:spPr>
        <p:txBody>
          <a:bodyPr wrap="square">
            <a:spAutoFit/>
          </a:bodyPr>
          <a:lstStyle/>
          <a:p>
            <a:pPr>
              <a:lnSpc>
                <a:spcPts val="1800"/>
              </a:lnSpc>
            </a:pPr>
            <a:r>
              <a:rPr lang="en-US" altLang="zh-CN" dirty="0" err="1">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投资回报率</a:t>
            </a:r>
            <a:endParaRPr lang="en-US" altLang="zh-CN" dirty="0">
              <a:solidFill>
                <a:schemeClr val="bg1"/>
              </a:solidFill>
              <a:latin typeface="微软雅黑" panose="020B0503020204020204" pitchFamily="18" charset="-122"/>
              <a:ea typeface="微软雅黑" panose="020B0503020204020204" pitchFamily="18" charset="-122"/>
              <a:cs typeface="微软雅黑" panose="020B0503020204020204" pitchFamily="18" charset="-122"/>
            </a:endParaRPr>
          </a:p>
        </p:txBody>
      </p:sp>
      <p:cxnSp>
        <p:nvCxnSpPr>
          <p:cNvPr id="7" name="直接连接符 6">
            <a:extLst>
              <a:ext uri="{FF2B5EF4-FFF2-40B4-BE49-F238E27FC236}">
                <a16:creationId xmlns="" xmlns:a16="http://schemas.microsoft.com/office/drawing/2014/main" id="{8F6F70CB-D0E3-4125-BFAE-B535D837AF63}"/>
              </a:ext>
            </a:extLst>
          </p:cNvPr>
          <p:cNvCxnSpPr/>
          <p:nvPr/>
        </p:nvCxnSpPr>
        <p:spPr>
          <a:xfrm flipV="1">
            <a:off x="5796787" y="4934984"/>
            <a:ext cx="1079356" cy="939136"/>
          </a:xfrm>
          <a:prstGeom prst="line">
            <a:avLst/>
          </a:prstGeom>
          <a:ln w="15875">
            <a:gradFill>
              <a:gsLst>
                <a:gs pos="0">
                  <a:schemeClr val="bg1">
                    <a:alpha val="5700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0AE4410C-CA0F-4221-934F-BE5941F3FDB0}"/>
              </a:ext>
            </a:extLst>
          </p:cNvPr>
          <p:cNvCxnSpPr/>
          <p:nvPr/>
        </p:nvCxnSpPr>
        <p:spPr>
          <a:xfrm flipV="1">
            <a:off x="864599" y="4223940"/>
            <a:ext cx="608338" cy="529312"/>
          </a:xfrm>
          <a:prstGeom prst="line">
            <a:avLst/>
          </a:prstGeom>
          <a:ln w="15875">
            <a:gradFill>
              <a:gsLst>
                <a:gs pos="0">
                  <a:schemeClr val="bg1">
                    <a:alpha val="57000"/>
                  </a:schemeClr>
                </a:gs>
                <a:gs pos="100000">
                  <a:schemeClr val="accent1">
                    <a:lumMod val="30000"/>
                    <a:lumOff val="70000"/>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9" name="TextBox 1"/>
          <p:cNvSpPr txBox="1"/>
          <p:nvPr/>
        </p:nvSpPr>
        <p:spPr>
          <a:xfrm>
            <a:off x="723900" y="571500"/>
            <a:ext cx="2606676" cy="738664"/>
          </a:xfrm>
          <a:prstGeom prst="rect">
            <a:avLst/>
          </a:prstGeom>
          <a:noFill/>
        </p:spPr>
        <p:txBody>
          <a:bodyPr wrap="none" lIns="0" tIns="0" rIns="0" rtlCol="0">
            <a:spAutoFit/>
          </a:bodyPr>
          <a:lstStyle/>
          <a:p>
            <a:pPr>
              <a:lnSpc>
                <a:spcPts val="3600"/>
              </a:lnSpc>
            </a:pP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4.2</a:t>
            </a:r>
            <a:r>
              <a:rPr lang="en-US" altLang="zh-CN" sz="2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a:t>
            </a:r>
          </a:p>
          <a:p>
            <a:pPr>
              <a:lnSpc>
                <a:spcPts val="1800"/>
              </a:lnSpc>
            </a:pP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INVESTMENT</a:t>
            </a:r>
            <a:r>
              <a:rPr lang="en-US" altLang="zh-CN" sz="18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18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RETURN</a:t>
            </a:r>
          </a:p>
        </p:txBody>
      </p:sp>
      <p:sp>
        <p:nvSpPr>
          <p:cNvPr id="10" name="TextBox 1"/>
          <p:cNvSpPr txBox="1"/>
          <p:nvPr/>
        </p:nvSpPr>
        <p:spPr>
          <a:xfrm>
            <a:off x="723900" y="1676400"/>
            <a:ext cx="897682" cy="261995"/>
          </a:xfrm>
          <a:prstGeom prst="rect">
            <a:avLst/>
          </a:prstGeom>
          <a:noFill/>
        </p:spPr>
        <p:txBody>
          <a:bodyPr wrap="none" lIns="0" tIns="0" rIns="0" rtlCol="0">
            <a:spAutoFit/>
          </a:bodyPr>
          <a:lstStyle/>
          <a:p>
            <a:pPr>
              <a:lnSpc>
                <a:spcPts val="1800"/>
              </a:lnSpc>
            </a:pPr>
            <a:r>
              <a:rPr lang="en-US" altLang="zh-CN" sz="1400"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投资回报率</a:t>
            </a:r>
          </a:p>
        </p:txBody>
      </p:sp>
    </p:spTree>
    <p:extLst>
      <p:ext uri="{BB962C8B-B14F-4D97-AF65-F5344CB8AC3E}">
        <p14:creationId xmlns:p14="http://schemas.microsoft.com/office/powerpoint/2010/main" val="3512986976"/>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wipe(down)">
                                      <p:cBhvr>
                                        <p:cTn id="7" dur="500"/>
                                        <p:tgtEl>
                                          <p:spTgt spid="2">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graphicEl>
                                              <a:chart seriesIdx="-4" categoryIdx="0" bldStep="category"/>
                                            </p:graphicEl>
                                          </p:spTgt>
                                        </p:tgtEl>
                                        <p:attrNameLst>
                                          <p:attrName>style.visibility</p:attrName>
                                        </p:attrNameLst>
                                      </p:cBhvr>
                                      <p:to>
                                        <p:strVal val="visible"/>
                                      </p:to>
                                    </p:set>
                                    <p:animEffect transition="in" filter="wipe(down)">
                                      <p:cBhvr>
                                        <p:cTn id="11" dur="500"/>
                                        <p:tgtEl>
                                          <p:spTgt spid="2">
                                            <p:graphicEl>
                                              <a:chart seriesIdx="-4" categoryIdx="0" bldStep="category"/>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
                                            <p:graphicEl>
                                              <a:chart seriesIdx="-4" categoryIdx="1" bldStep="category"/>
                                            </p:graphicEl>
                                          </p:spTgt>
                                        </p:tgtEl>
                                        <p:attrNameLst>
                                          <p:attrName>style.visibility</p:attrName>
                                        </p:attrNameLst>
                                      </p:cBhvr>
                                      <p:to>
                                        <p:strVal val="visible"/>
                                      </p:to>
                                    </p:set>
                                    <p:animEffect transition="in" filter="wipe(down)">
                                      <p:cBhvr>
                                        <p:cTn id="15" dur="500"/>
                                        <p:tgtEl>
                                          <p:spTgt spid="2">
                                            <p:graphicEl>
                                              <a:chart seriesIdx="-4" categoryIdx="1" bldStep="category"/>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
                                            <p:graphicEl>
                                              <a:chart seriesIdx="-4" categoryIdx="2" bldStep="category"/>
                                            </p:graphicEl>
                                          </p:spTgt>
                                        </p:tgtEl>
                                        <p:attrNameLst>
                                          <p:attrName>style.visibility</p:attrName>
                                        </p:attrNameLst>
                                      </p:cBhvr>
                                      <p:to>
                                        <p:strVal val="visible"/>
                                      </p:to>
                                    </p:set>
                                    <p:animEffect transition="in" filter="wipe(down)">
                                      <p:cBhvr>
                                        <p:cTn id="19" dur="500"/>
                                        <p:tgtEl>
                                          <p:spTgt spid="2">
                                            <p:graphicEl>
                                              <a:chart seriesIdx="-4" categoryIdx="2" bldStep="category"/>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
                                            <p:graphicEl>
                                              <a:chart seriesIdx="-4" categoryIdx="3" bldStep="category"/>
                                            </p:graphicEl>
                                          </p:spTgt>
                                        </p:tgtEl>
                                        <p:attrNameLst>
                                          <p:attrName>style.visibility</p:attrName>
                                        </p:attrNameLst>
                                      </p:cBhvr>
                                      <p:to>
                                        <p:strVal val="visible"/>
                                      </p:to>
                                    </p:set>
                                    <p:animEffect transition="in" filter="wipe(down)">
                                      <p:cBhvr>
                                        <p:cTn id="23" dur="500"/>
                                        <p:tgtEl>
                                          <p:spTgt spid="2">
                                            <p:graphicEl>
                                              <a:chart seriesIdx="-4" categoryIdx="3" bldStep="category"/>
                                            </p:graphicEl>
                                          </p:spTgt>
                                        </p:tgtEl>
                                      </p:cBhvr>
                                    </p:animEffect>
                                  </p:childTnLst>
                                </p:cTn>
                              </p:par>
                              <p:par>
                                <p:cTn id="24" presetID="41" presetClass="entr" presetSubtype="0" fill="hold" grpId="0" nodeType="withEffect">
                                  <p:stCondLst>
                                    <p:cond delay="3350"/>
                                  </p:stCondLst>
                                  <p:iterate type="lt">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7" dur="250" fill="hold"/>
                                        <p:tgtEl>
                                          <p:spTgt spid="4"/>
                                        </p:tgtEl>
                                        <p:attrNameLst>
                                          <p:attrName>ppt_y</p:attrName>
                                        </p:attrNameLst>
                                      </p:cBhvr>
                                      <p:tavLst>
                                        <p:tav tm="0">
                                          <p:val>
                                            <p:strVal val="#ppt_y"/>
                                          </p:val>
                                        </p:tav>
                                        <p:tav tm="100000">
                                          <p:val>
                                            <p:strVal val="#ppt_y"/>
                                          </p:val>
                                        </p:tav>
                                      </p:tavLst>
                                    </p:anim>
                                    <p:anim calcmode="lin" valueType="num">
                                      <p:cBhvr>
                                        <p:cTn id="28"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9"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0" dur="250" tmFilter="0,0; .5, 1; 1, 1"/>
                                        <p:tgtEl>
                                          <p:spTgt spid="4"/>
                                        </p:tgtEl>
                                      </p:cBhvr>
                                    </p:animEffect>
                                  </p:childTnLst>
                                </p:cTn>
                              </p:par>
                              <p:par>
                                <p:cTn id="31" presetID="41" presetClass="entr" presetSubtype="0" fill="hold" grpId="0" nodeType="withEffect">
                                  <p:stCondLst>
                                    <p:cond delay="3350"/>
                                  </p:stCondLst>
                                  <p:iterate type="lt">
                                    <p:tmPct val="10000"/>
                                  </p:iterate>
                                  <p:childTnLst>
                                    <p:set>
                                      <p:cBhvr>
                                        <p:cTn id="32" dur="1" fill="hold">
                                          <p:stCondLst>
                                            <p:cond delay="0"/>
                                          </p:stCondLst>
                                        </p:cTn>
                                        <p:tgtEl>
                                          <p:spTgt spid="3"/>
                                        </p:tgtEl>
                                        <p:attrNameLst>
                                          <p:attrName>style.visibility</p:attrName>
                                        </p:attrNameLst>
                                      </p:cBhvr>
                                      <p:to>
                                        <p:strVal val="visible"/>
                                      </p:to>
                                    </p:set>
                                    <p:anim calcmode="lin" valueType="num">
                                      <p:cBhvr>
                                        <p:cTn id="33"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4" dur="250" fill="hold"/>
                                        <p:tgtEl>
                                          <p:spTgt spid="3"/>
                                        </p:tgtEl>
                                        <p:attrNameLst>
                                          <p:attrName>ppt_y</p:attrName>
                                        </p:attrNameLst>
                                      </p:cBhvr>
                                      <p:tavLst>
                                        <p:tav tm="0">
                                          <p:val>
                                            <p:strVal val="#ppt_y"/>
                                          </p:val>
                                        </p:tav>
                                        <p:tav tm="100000">
                                          <p:val>
                                            <p:strVal val="#ppt_y"/>
                                          </p:val>
                                        </p:tav>
                                      </p:tavLst>
                                    </p:anim>
                                    <p:anim calcmode="lin" valueType="num">
                                      <p:cBhvr>
                                        <p:cTn id="35"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6"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7" dur="250" tmFilter="0,0; .5, 1; 1, 1"/>
                                        <p:tgtEl>
                                          <p:spTgt spid="3"/>
                                        </p:tgtEl>
                                      </p:cBhvr>
                                    </p:animEffect>
                                  </p:childTnLst>
                                </p:cTn>
                              </p:par>
                              <p:par>
                                <p:cTn id="38" presetID="2" presetClass="entr" presetSubtype="3"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0-#ppt_h/2"/>
                                          </p:val>
                                        </p:tav>
                                        <p:tav tm="100000">
                                          <p:val>
                                            <p:strVal val="#ppt_y"/>
                                          </p:val>
                                        </p:tav>
                                      </p:tavLst>
                                    </p:anim>
                                  </p:childTnLst>
                                </p:cTn>
                              </p:par>
                              <p:par>
                                <p:cTn id="42" presetID="2" presetClass="entr" presetSubtype="3" fill="hold" nodeType="withEffect">
                                  <p:stCondLst>
                                    <p:cond delay="25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category"/>
        </p:bldSub>
      </p:bldGraphic>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9" y="0"/>
            <a:ext cx="12186219" cy="6858000"/>
          </a:xfrm>
          <a:prstGeom prst="rect">
            <a:avLst/>
          </a:prstGeom>
        </p:spPr>
      </p:pic>
      <p:grpSp>
        <p:nvGrpSpPr>
          <p:cNvPr id="8" name="组合 7"/>
          <p:cNvGrpSpPr/>
          <p:nvPr/>
        </p:nvGrpSpPr>
        <p:grpSpPr>
          <a:xfrm>
            <a:off x="6457954" y="1430622"/>
            <a:ext cx="4793602" cy="2759135"/>
            <a:chOff x="4858397" y="1004544"/>
            <a:chExt cx="3849855" cy="1590556"/>
          </a:xfrm>
        </p:grpSpPr>
        <p:sp>
          <p:nvSpPr>
            <p:cNvPr id="5" name="TextBox 12"/>
            <p:cNvSpPr txBox="1"/>
            <p:nvPr/>
          </p:nvSpPr>
          <p:spPr>
            <a:xfrm>
              <a:off x="4858397" y="1916460"/>
              <a:ext cx="3849855" cy="678640"/>
            </a:xfrm>
            <a:prstGeom prst="rect">
              <a:avLst/>
            </a:prstGeom>
            <a:noFill/>
          </p:spPr>
          <p:txBody>
            <a:bodyPr wrap="none" lIns="68571" tIns="34285" rIns="68571" bIns="34285" rtlCol="0">
              <a:spAutoFit/>
            </a:bodyPr>
            <a:lstStyle/>
            <a:p>
              <a:pPr algn="r"/>
              <a:r>
                <a:rPr lang="zh-CN" altLang="en-US" sz="7200" dirty="0" smtClean="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rPr>
                <a:t>感谢您的观看</a:t>
              </a:r>
              <a:endParaRPr lang="zh-CN" altLang="en-US" sz="7200" dirty="0">
                <a:solidFill>
                  <a:schemeClr val="bg1"/>
                </a:solidFill>
                <a:effectLst>
                  <a:outerShdw blurRad="38100" dist="38100" dir="2700000" algn="tl">
                    <a:srgbClr val="000000">
                      <a:alpha val="43137"/>
                    </a:srgbClr>
                  </a:outerShdw>
                </a:effectLst>
                <a:latin typeface="造字工房朗宋（非商用）常规体" pitchFamily="50" charset="-122"/>
                <a:ea typeface="造字工房朗宋（非商用）常规体" pitchFamily="50" charset="-122"/>
              </a:endParaRPr>
            </a:p>
          </p:txBody>
        </p:sp>
        <p:sp>
          <p:nvSpPr>
            <p:cNvPr id="7" name="TextBox 14"/>
            <p:cNvSpPr txBox="1"/>
            <p:nvPr/>
          </p:nvSpPr>
          <p:spPr>
            <a:xfrm>
              <a:off x="6944481" y="1004544"/>
              <a:ext cx="1742123" cy="904860"/>
            </a:xfrm>
            <a:prstGeom prst="rect">
              <a:avLst/>
            </a:prstGeom>
            <a:noFill/>
          </p:spPr>
          <p:txBody>
            <a:bodyPr wrap="none" rtlCol="0">
              <a:spAutoFit/>
            </a:bodyPr>
            <a:lstStyle/>
            <a:p>
              <a:r>
                <a:rPr lang="en-US" altLang="zh-CN" sz="9600" b="1" dirty="0" smtClean="0">
                  <a:solidFill>
                    <a:schemeClr val="bg1"/>
                  </a:solidFill>
                  <a:latin typeface="Agency FB" panose="020B0503020202020204" pitchFamily="34" charset="0"/>
                  <a:ea typeface="微软雅黑" pitchFamily="34" charset="-122"/>
                </a:rPr>
                <a:t>2018</a:t>
              </a:r>
              <a:endParaRPr lang="zh-CN" altLang="en-US" sz="9600" b="1" dirty="0">
                <a:solidFill>
                  <a:schemeClr val="bg1"/>
                </a:solidFill>
                <a:latin typeface="Agency FB" panose="020B0503020202020204" pitchFamily="34" charset="0"/>
                <a:ea typeface="微软雅黑" pitchFamily="34" charset="-122"/>
              </a:endParaRPr>
            </a:p>
          </p:txBody>
        </p:sp>
      </p:grpSp>
      <p:sp>
        <p:nvSpPr>
          <p:cNvPr id="12" name="文本占位符 2"/>
          <p:cNvSpPr txBox="1">
            <a:spLocks/>
          </p:cNvSpPr>
          <p:nvPr/>
        </p:nvSpPr>
        <p:spPr>
          <a:xfrm>
            <a:off x="4305299" y="4237140"/>
            <a:ext cx="6839295" cy="492443"/>
          </a:xfrm>
          <a:prstGeom prst="rect">
            <a:avLst/>
          </a:prstGeom>
          <a:noFill/>
        </p:spPr>
        <p:txBody>
          <a:bodyPr vert="horz" wrap="square" lIns="91440" tIns="45720" rIns="91440" bIns="45720" rtlCol="0" anchor="ctr">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lang="zh-CN" altLang="en-US" sz="1800" b="1" i="0" kern="1200">
                <a:solidFill>
                  <a:schemeClr val="bg1"/>
                </a:solidFill>
                <a:effectLst>
                  <a:outerShdw blurRad="38100" dist="38100" dir="2700000" algn="tl">
                    <a:srgbClr val="000000">
                      <a:alpha val="43137"/>
                    </a:srgbClr>
                  </a:outerShdw>
                </a:effectLst>
                <a:latin typeface="+mn-lt"/>
                <a:ea typeface="+mn-ea"/>
                <a:cs typeface="+mn-e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30000"/>
              </a:lnSpc>
              <a:buNone/>
            </a:pPr>
            <a:r>
              <a:rPr lang="en-US" sz="1000" b="0" dirty="0">
                <a:effectLst/>
                <a:latin typeface="+mj-ea"/>
                <a:ea typeface="+mj-ea"/>
                <a:sym typeface="+mn-lt"/>
              </a:rPr>
              <a:t>Lorem ipsum dolor sit </a:t>
            </a:r>
            <a:r>
              <a:rPr lang="en-US" sz="1000" b="0" dirty="0" err="1">
                <a:effectLst/>
                <a:latin typeface="+mj-ea"/>
                <a:ea typeface="+mj-ea"/>
                <a:sym typeface="+mn-lt"/>
              </a:rPr>
              <a:t>er</a:t>
            </a:r>
            <a:r>
              <a:rPr lang="en-US" sz="1000" b="0" dirty="0">
                <a:effectLst/>
                <a:latin typeface="+mj-ea"/>
                <a:ea typeface="+mj-ea"/>
                <a:sym typeface="+mn-lt"/>
              </a:rPr>
              <a:t> </a:t>
            </a:r>
            <a:r>
              <a:rPr lang="en-US" sz="1000" b="0" dirty="0" err="1">
                <a:effectLst/>
                <a:latin typeface="+mj-ea"/>
                <a:ea typeface="+mj-ea"/>
                <a:sym typeface="+mn-lt"/>
              </a:rPr>
              <a:t>elit</a:t>
            </a:r>
            <a:r>
              <a:rPr lang="en-US" sz="1000" b="0" dirty="0">
                <a:effectLst/>
                <a:latin typeface="+mj-ea"/>
                <a:ea typeface="+mj-ea"/>
                <a:sym typeface="+mn-lt"/>
              </a:rPr>
              <a:t> </a:t>
            </a:r>
            <a:r>
              <a:rPr lang="en-US" sz="1000" b="0" dirty="0" err="1">
                <a:effectLst/>
                <a:latin typeface="+mj-ea"/>
                <a:ea typeface="+mj-ea"/>
                <a:sym typeface="+mn-lt"/>
              </a:rPr>
              <a:t>lamet</a:t>
            </a:r>
            <a:r>
              <a:rPr lang="en-US" sz="1000" b="0" dirty="0">
                <a:effectLst/>
                <a:latin typeface="+mj-ea"/>
                <a:ea typeface="+mj-ea"/>
                <a:sym typeface="+mn-lt"/>
              </a:rPr>
              <a:t>, </a:t>
            </a:r>
            <a:r>
              <a:rPr lang="en-US" sz="1000" b="0" dirty="0" err="1">
                <a:effectLst/>
                <a:latin typeface="+mj-ea"/>
                <a:ea typeface="+mj-ea"/>
                <a:sym typeface="+mn-lt"/>
              </a:rPr>
              <a:t>consectetaur</a:t>
            </a:r>
            <a:r>
              <a:rPr lang="en-US" sz="1000" b="0" dirty="0">
                <a:effectLst/>
                <a:latin typeface="+mj-ea"/>
                <a:ea typeface="+mj-ea"/>
                <a:sym typeface="+mn-lt"/>
              </a:rPr>
              <a:t> </a:t>
            </a:r>
            <a:r>
              <a:rPr lang="en-US" sz="1000" b="0" dirty="0" err="1">
                <a:effectLst/>
                <a:latin typeface="+mj-ea"/>
                <a:ea typeface="+mj-ea"/>
                <a:sym typeface="+mn-lt"/>
              </a:rPr>
              <a:t>cillium</a:t>
            </a:r>
            <a:r>
              <a:rPr lang="en-US" sz="1000" b="0" dirty="0">
                <a:effectLst/>
                <a:latin typeface="+mj-ea"/>
                <a:ea typeface="+mj-ea"/>
                <a:sym typeface="+mn-lt"/>
              </a:rPr>
              <a:t> </a:t>
            </a:r>
            <a:r>
              <a:rPr lang="en-US" sz="1000" b="0" dirty="0" err="1">
                <a:effectLst/>
                <a:latin typeface="+mj-ea"/>
                <a:ea typeface="+mj-ea"/>
                <a:sym typeface="+mn-lt"/>
              </a:rPr>
              <a:t>adipisicing</a:t>
            </a:r>
            <a:r>
              <a:rPr lang="en-US" sz="1000" b="0" dirty="0">
                <a:effectLst/>
                <a:latin typeface="+mj-ea"/>
                <a:ea typeface="+mj-ea"/>
                <a:sym typeface="+mn-lt"/>
              </a:rPr>
              <a:t> pecu, </a:t>
            </a:r>
            <a:r>
              <a:rPr lang="en-US" sz="1000" b="0" dirty="0" err="1">
                <a:effectLst/>
                <a:latin typeface="+mj-ea"/>
                <a:ea typeface="+mj-ea"/>
                <a:sym typeface="+mn-lt"/>
              </a:rPr>
              <a:t>sed</a:t>
            </a:r>
            <a:r>
              <a:rPr lang="en-US" sz="1000" b="0" dirty="0">
                <a:effectLst/>
                <a:latin typeface="+mj-ea"/>
                <a:ea typeface="+mj-ea"/>
                <a:sym typeface="+mn-lt"/>
              </a:rPr>
              <a:t> do </a:t>
            </a:r>
            <a:r>
              <a:rPr lang="en-US" sz="1000" b="0" dirty="0" err="1">
                <a:effectLst/>
                <a:latin typeface="+mj-ea"/>
                <a:ea typeface="+mj-ea"/>
                <a:sym typeface="+mn-lt"/>
              </a:rPr>
              <a:t>eiusmod</a:t>
            </a:r>
            <a:r>
              <a:rPr lang="en-US" sz="1000" b="0" dirty="0">
                <a:effectLst/>
                <a:latin typeface="+mj-ea"/>
                <a:ea typeface="+mj-ea"/>
                <a:sym typeface="+mn-lt"/>
              </a:rPr>
              <a:t> </a:t>
            </a:r>
            <a:r>
              <a:rPr lang="en-US" sz="1000" b="0" dirty="0" err="1">
                <a:effectLst/>
                <a:latin typeface="+mj-ea"/>
                <a:ea typeface="+mj-ea"/>
                <a:sym typeface="+mn-lt"/>
              </a:rPr>
              <a:t>tempor</a:t>
            </a:r>
            <a:r>
              <a:rPr lang="en-US" sz="1000" b="0" dirty="0">
                <a:effectLst/>
                <a:latin typeface="+mj-ea"/>
                <a:ea typeface="+mj-ea"/>
                <a:sym typeface="+mn-lt"/>
              </a:rPr>
              <a:t> </a:t>
            </a:r>
            <a:r>
              <a:rPr lang="en-US" sz="1000" b="0" dirty="0" err="1">
                <a:effectLst/>
                <a:latin typeface="+mj-ea"/>
                <a:ea typeface="+mj-ea"/>
                <a:sym typeface="+mn-lt"/>
              </a:rPr>
              <a:t>incididunt</a:t>
            </a:r>
            <a:r>
              <a:rPr lang="en-US" sz="1000" b="0" dirty="0">
                <a:effectLst/>
                <a:latin typeface="+mj-ea"/>
                <a:ea typeface="+mj-ea"/>
                <a:sym typeface="+mn-lt"/>
              </a:rPr>
              <a:t> </a:t>
            </a:r>
            <a:r>
              <a:rPr lang="en-US" sz="1000" b="0" dirty="0" err="1">
                <a:effectLst/>
                <a:latin typeface="+mj-ea"/>
                <a:ea typeface="+mj-ea"/>
                <a:sym typeface="+mn-lt"/>
              </a:rPr>
              <a:t>ut</a:t>
            </a:r>
            <a:r>
              <a:rPr lang="en-US" sz="1000" b="0" dirty="0">
                <a:effectLst/>
                <a:latin typeface="+mj-ea"/>
                <a:ea typeface="+mj-ea"/>
                <a:sym typeface="+mn-lt"/>
              </a:rPr>
              <a:t> </a:t>
            </a:r>
            <a:r>
              <a:rPr lang="en-US" sz="1000" b="0" dirty="0" err="1">
                <a:effectLst/>
                <a:latin typeface="+mj-ea"/>
                <a:ea typeface="+mj-ea"/>
                <a:sym typeface="+mn-lt"/>
              </a:rPr>
              <a:t>labore</a:t>
            </a:r>
            <a:r>
              <a:rPr lang="en-US" sz="1000" b="0" dirty="0">
                <a:effectLst/>
                <a:latin typeface="+mj-ea"/>
                <a:ea typeface="+mj-ea"/>
                <a:sym typeface="+mn-lt"/>
              </a:rPr>
              <a:t> et </a:t>
            </a:r>
            <a:r>
              <a:rPr lang="en-US" sz="1000" b="0" dirty="0" err="1" smtClean="0">
                <a:effectLst/>
                <a:latin typeface="+mj-ea"/>
                <a:ea typeface="+mj-ea"/>
                <a:sym typeface="+mn-lt"/>
              </a:rPr>
              <a:t>dolore</a:t>
            </a:r>
            <a:r>
              <a:rPr lang="en-US" altLang="zh-CN" sz="1000" noProof="1"/>
              <a:t>Lorem ipsum dolor sit er elit lamet, consectetaur cillium adipisicing pecu, sed do eiusmod tempor </a:t>
            </a:r>
            <a:r>
              <a:rPr lang="en-US" altLang="zh-CN" sz="1000" noProof="1" smtClean="0"/>
              <a:t>i</a:t>
            </a:r>
            <a:endParaRPr lang="en-US" sz="1000" b="0" dirty="0">
              <a:effectLst/>
              <a:latin typeface="+mj-ea"/>
              <a:ea typeface="+mj-ea"/>
              <a:sym typeface="+mn-lt"/>
            </a:endParaRPr>
          </a:p>
        </p:txBody>
      </p:sp>
    </p:spTree>
    <p:extLst>
      <p:ext uri="{BB962C8B-B14F-4D97-AF65-F5344CB8AC3E}">
        <p14:creationId xmlns:p14="http://schemas.microsoft.com/office/powerpoint/2010/main" val="840621850"/>
      </p:ext>
    </p:extLst>
  </p:cSld>
  <p:clrMapOvr>
    <a:masterClrMapping/>
  </p:clrMapOvr>
  <p:transition spd="slow" advTm="38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9290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TotalTime>
  <Words>2090</Words>
  <Application>Microsoft Office PowerPoint</Application>
  <PresentationFormat>自定义</PresentationFormat>
  <Paragraphs>288</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092908</dc:title>
  <dc:creator>龙时富</dc:creator>
  <cp:lastModifiedBy>Sky123.Org</cp:lastModifiedBy>
  <cp:revision>14</cp:revision>
  <dcterms:created xsi:type="dcterms:W3CDTF">2017-09-28T12:19:44Z</dcterms:created>
  <dcterms:modified xsi:type="dcterms:W3CDTF">2018-01-06T06:55:28Z</dcterms:modified>
</cp:coreProperties>
</file>