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7" r:id="rId6"/>
    <p:sldId id="259" r:id="rId7"/>
    <p:sldId id="260" r:id="rId8"/>
    <p:sldId id="267" r:id="rId9"/>
    <p:sldId id="261" r:id="rId10"/>
    <p:sldId id="262" r:id="rId11"/>
    <p:sldId id="264" r:id="rId12"/>
    <p:sldId id="263" r:id="rId13"/>
    <p:sldId id="265" r:id="rId14"/>
    <p:sldId id="266" r:id="rId15"/>
    <p:sldId id="268" r:id="rId16"/>
    <p:sldId id="269" r:id="rId17"/>
    <p:sldId id="271" r:id="rId18"/>
    <p:sldId id="272" r:id="rId19"/>
    <p:sldId id="273" r:id="rId20"/>
    <p:sldId id="274" r:id="rId21"/>
    <p:sldId id="270" r:id="rId22"/>
    <p:sldId id="275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288"/>
    <a:srgbClr val="343434"/>
    <a:srgbClr val="FC611F"/>
    <a:srgbClr val="7B9B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21869-FDA3-4BD2-86A7-F72C2C5F36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560D7-5DD8-4BAD-A65B-D8B626E1F32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hdphoto1.wdp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microsoft.com/office/2007/relationships/hdphoto" Target="../media/hdphoto6.wdp"/><Relationship Id="rId7" Type="http://schemas.openxmlformats.org/officeDocument/2006/relationships/image" Target="../media/image10.png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4.wdp"/><Relationship Id="rId3" Type="http://schemas.openxmlformats.org/officeDocument/2006/relationships/image" Target="../media/image8.png"/><Relationship Id="rId2" Type="http://schemas.microsoft.com/office/2007/relationships/hdphoto" Target="../media/hdphoto3.wdp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8.wdp"/><Relationship Id="rId3" Type="http://schemas.openxmlformats.org/officeDocument/2006/relationships/image" Target="../media/image12.png"/><Relationship Id="rId2" Type="http://schemas.microsoft.com/office/2007/relationships/hdphoto" Target="../media/hdphoto7.wdp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9.wdp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microsoft.com/office/2007/relationships/hdphoto" Target="../media/hdphoto12.wdp"/><Relationship Id="rId7" Type="http://schemas.openxmlformats.org/officeDocument/2006/relationships/image" Target="../media/image17.png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11.wdp"/><Relationship Id="rId3" Type="http://schemas.openxmlformats.org/officeDocument/2006/relationships/image" Target="../media/image16.png"/><Relationship Id="rId2" Type="http://schemas.microsoft.com/office/2007/relationships/hdphoto" Target="../media/hdphoto10.wdp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21.png"/><Relationship Id="rId3" Type="http://schemas.openxmlformats.org/officeDocument/2006/relationships/image" Target="../media/image20.jpeg"/><Relationship Id="rId2" Type="http://schemas.microsoft.com/office/2007/relationships/hdphoto" Target="../media/hdphoto13.wdp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hdphoto16.wdp"/><Relationship Id="rId4" Type="http://schemas.openxmlformats.org/officeDocument/2006/relationships/image" Target="../media/image24.png"/><Relationship Id="rId3" Type="http://schemas.microsoft.com/office/2007/relationships/hdphoto" Target="../media/hdphoto15.wdp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27.png"/><Relationship Id="rId4" Type="http://schemas.microsoft.com/office/2007/relationships/hdphoto" Target="../media/hdphoto18.wdp"/><Relationship Id="rId3" Type="http://schemas.openxmlformats.org/officeDocument/2006/relationships/image" Target="../media/image26.png"/><Relationship Id="rId2" Type="http://schemas.microsoft.com/office/2007/relationships/hdphoto" Target="../media/hdphoto17.wdp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0.wdp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1.wdp"/><Relationship Id="rId1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8.wdp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434">
              <a:alpha val="6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813" y="-619844"/>
            <a:ext cx="9332979" cy="7554044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800225" y="1800225"/>
            <a:ext cx="8696325" cy="0"/>
          </a:xfrm>
          <a:prstGeom prst="line">
            <a:avLst/>
          </a:prstGeom>
          <a:ln w="25400">
            <a:solidFill>
              <a:srgbClr val="DFC2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800225" y="5314950"/>
            <a:ext cx="8696325" cy="0"/>
          </a:xfrm>
          <a:prstGeom prst="line">
            <a:avLst/>
          </a:prstGeom>
          <a:ln w="25400">
            <a:solidFill>
              <a:srgbClr val="DFC2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085917" y="1917160"/>
            <a:ext cx="12287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rgbClr val="DFC288"/>
                </a:solidFill>
              </a:rPr>
              <a:t>责任</a:t>
            </a:r>
            <a:endParaRPr lang="zh-CN" altLang="en-US" sz="9600" dirty="0">
              <a:solidFill>
                <a:srgbClr val="DFC288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6092" y="2017768"/>
            <a:ext cx="1552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DFC288"/>
                </a:solidFill>
              </a:rPr>
              <a:t>家庭</a:t>
            </a:r>
            <a:endParaRPr lang="zh-CN" altLang="en-US" sz="4400" dirty="0">
              <a:solidFill>
                <a:srgbClr val="DFC288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19418" y="2730729"/>
            <a:ext cx="781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DFC288"/>
                </a:solidFill>
              </a:rPr>
              <a:t>承担</a:t>
            </a:r>
            <a:endParaRPr lang="zh-CN" altLang="en-US" sz="5400" dirty="0">
              <a:solidFill>
                <a:srgbClr val="DFC288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90941" y="2730729"/>
            <a:ext cx="7810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DFC288"/>
                </a:solidFill>
              </a:rPr>
              <a:t>理想</a:t>
            </a:r>
            <a:endParaRPr lang="zh-CN" altLang="en-US" sz="5400" dirty="0">
              <a:solidFill>
                <a:srgbClr val="DFC288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24180" y="4311641"/>
            <a:ext cx="1552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DFC288"/>
                </a:solidFill>
              </a:rPr>
              <a:t>奋斗</a:t>
            </a:r>
            <a:endParaRPr lang="zh-CN" altLang="en-US" sz="4400" dirty="0">
              <a:solidFill>
                <a:srgbClr val="DFC288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05341" y="1945899"/>
            <a:ext cx="31527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solidFill>
                  <a:srgbClr val="DFC288"/>
                </a:solidFill>
              </a:rPr>
              <a:t>亲情</a:t>
            </a:r>
            <a:endParaRPr lang="zh-CN" altLang="en-US" sz="9600" dirty="0">
              <a:solidFill>
                <a:srgbClr val="DFC288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90948" y="3415970"/>
            <a:ext cx="800219" cy="17820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dirty="0">
                <a:solidFill>
                  <a:srgbClr val="DFC288"/>
                </a:solidFill>
              </a:rPr>
              <a:t>一辈子</a:t>
            </a:r>
            <a:endParaRPr lang="zh-CN" altLang="en-US" sz="4000" dirty="0">
              <a:solidFill>
                <a:srgbClr val="DFC288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24432" y="3318041"/>
            <a:ext cx="1962210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dirty="0">
                <a:solidFill>
                  <a:srgbClr val="DFC288"/>
                </a:solidFill>
              </a:rPr>
              <a:t>皱纹</a:t>
            </a:r>
            <a:endParaRPr lang="zh-CN" altLang="en-US" sz="6000" dirty="0">
              <a:solidFill>
                <a:srgbClr val="DFC288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24432" y="4130242"/>
            <a:ext cx="1962210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dirty="0">
                <a:solidFill>
                  <a:srgbClr val="DFC288"/>
                </a:solidFill>
              </a:rPr>
              <a:t>疲倦</a:t>
            </a:r>
            <a:endParaRPr lang="zh-CN" altLang="en-US" sz="6000" dirty="0">
              <a:solidFill>
                <a:srgbClr val="DFC288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86650" y="3800782"/>
            <a:ext cx="3009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DFC288"/>
                </a:solidFill>
              </a:rPr>
              <a:t>教育</a:t>
            </a:r>
            <a:endParaRPr lang="zh-CN" altLang="en-US" sz="8000" dirty="0">
              <a:solidFill>
                <a:srgbClr val="DFC288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24760" y="3278379"/>
            <a:ext cx="1000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DFC288"/>
                </a:solidFill>
              </a:rPr>
              <a:t>影响</a:t>
            </a:r>
            <a:endParaRPr lang="zh-CN" altLang="en-US" sz="3200" dirty="0">
              <a:solidFill>
                <a:srgbClr val="DFC288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520109" y="3278378"/>
            <a:ext cx="1000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DFC288"/>
                </a:solidFill>
              </a:rPr>
              <a:t>勤奋</a:t>
            </a:r>
            <a:endParaRPr lang="zh-CN" altLang="en-US" sz="3200" dirty="0">
              <a:solidFill>
                <a:srgbClr val="DFC288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72257" y="2069009"/>
            <a:ext cx="27623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srgbClr val="DFC288"/>
                </a:solidFill>
              </a:rPr>
              <a:t>孝顺</a:t>
            </a:r>
            <a:endParaRPr lang="zh-CN" altLang="en-US" sz="8000" dirty="0">
              <a:solidFill>
                <a:srgbClr val="DFC288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3857626" cy="685800"/>
          </a:xfrm>
          <a:prstGeom prst="rect">
            <a:avLst/>
          </a:prstGeom>
          <a:solidFill>
            <a:srgbClr val="DFC288"/>
          </a:solidFill>
          <a:ln>
            <a:solidFill>
              <a:srgbClr val="DFC2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334374" y="0"/>
            <a:ext cx="3857626" cy="685800"/>
          </a:xfrm>
          <a:prstGeom prst="rect">
            <a:avLst/>
          </a:prstGeom>
          <a:solidFill>
            <a:srgbClr val="DFC288"/>
          </a:solidFill>
          <a:ln>
            <a:solidFill>
              <a:srgbClr val="DFC2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857626" y="68044"/>
            <a:ext cx="4476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父亲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您辛苦了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09725" y="1400175"/>
            <a:ext cx="85629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solidFill>
                  <a:srgbClr val="DFC2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我们眼中的父亲？</a:t>
            </a:r>
            <a:endParaRPr lang="zh-CN" altLang="en-US" sz="8800" dirty="0">
              <a:solidFill>
                <a:srgbClr val="DFC28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38275" y="3105150"/>
            <a:ext cx="231457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反对</a:t>
            </a:r>
            <a:endParaRPr lang="zh-CN" altLang="en-US" sz="8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71826" y="3532525"/>
            <a:ext cx="201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鼓励我们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34001" y="4591050"/>
            <a:ext cx="1133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伟大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58101" y="4352925"/>
            <a:ext cx="1133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厉害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19926" y="5410200"/>
            <a:ext cx="1133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超人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67576" y="3237934"/>
            <a:ext cx="3671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什么都不懂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419475" y="5037356"/>
            <a:ext cx="1123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严厉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605965" y="4914215"/>
            <a:ext cx="1533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骗子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54771">
            <a:off x="27129" y="938608"/>
            <a:ext cx="3032285" cy="44039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78"/>
          <a:stretch>
            <a:fillRect/>
          </a:stretch>
        </p:blipFill>
        <p:spPr>
          <a:xfrm rot="20963634">
            <a:off x="2867025" y="1943100"/>
            <a:ext cx="6359138" cy="46048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9408">
            <a:off x="6424611" y="-142875"/>
            <a:ext cx="5929313" cy="39528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Tm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72"/>
          <a:stretch>
            <a:fillRect/>
          </a:stretch>
        </p:blipFill>
        <p:spPr>
          <a:xfrm>
            <a:off x="600075" y="1676400"/>
            <a:ext cx="5829300" cy="35640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文本框 3"/>
          <p:cNvSpPr txBox="1"/>
          <p:nvPr/>
        </p:nvSpPr>
        <p:spPr>
          <a:xfrm>
            <a:off x="6819900" y="1685925"/>
            <a:ext cx="50101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FC288"/>
                </a:solidFill>
              </a:rPr>
              <a:t>爸爸的教导像一盏灯</a:t>
            </a:r>
            <a:r>
              <a:rPr lang="en-US" altLang="zh-CN" dirty="0">
                <a:solidFill>
                  <a:srgbClr val="DFC288"/>
                </a:solidFill>
              </a:rPr>
              <a:t>,</a:t>
            </a:r>
            <a:r>
              <a:rPr lang="zh-CN" altLang="en-US" dirty="0">
                <a:solidFill>
                  <a:srgbClr val="DFC288"/>
                </a:solidFill>
              </a:rPr>
              <a:t>为我照亮前途</a:t>
            </a:r>
            <a:r>
              <a:rPr lang="en-US" altLang="zh-CN" dirty="0">
                <a:solidFill>
                  <a:srgbClr val="DFC288"/>
                </a:solidFill>
              </a:rPr>
              <a:t>;</a:t>
            </a:r>
            <a:r>
              <a:rPr lang="zh-CN" altLang="en-US" dirty="0">
                <a:solidFill>
                  <a:srgbClr val="DFC288"/>
                </a:solidFill>
              </a:rPr>
              <a:t>爸爸的关心像一把伞</a:t>
            </a:r>
            <a:r>
              <a:rPr lang="en-US" altLang="zh-CN" dirty="0">
                <a:solidFill>
                  <a:srgbClr val="DFC288"/>
                </a:solidFill>
              </a:rPr>
              <a:t>,</a:t>
            </a:r>
            <a:r>
              <a:rPr lang="zh-CN" altLang="en-US" dirty="0">
                <a:solidFill>
                  <a:srgbClr val="DFC288"/>
                </a:solidFill>
              </a:rPr>
              <a:t>为我掩蔽风雨</a:t>
            </a:r>
            <a:r>
              <a:rPr lang="en-US" altLang="zh-CN" dirty="0">
                <a:solidFill>
                  <a:srgbClr val="DFC288"/>
                </a:solidFill>
              </a:rPr>
              <a:t>.</a:t>
            </a:r>
            <a:br>
              <a:rPr lang="zh-CN" altLang="en-US" dirty="0">
                <a:solidFill>
                  <a:srgbClr val="DFC288"/>
                </a:solidFill>
              </a:rPr>
            </a:b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父爱不如母爱那样体贴入微，随处可见，他个别是埋在心底，只有在要害时刻才露出出来；他的严格有时是恨铁不成钢，当你做出成就的时候他会怅然一笑</a:t>
            </a:r>
            <a:r>
              <a:rPr lang="en-US" altLang="zh-CN" dirty="0">
                <a:solidFill>
                  <a:srgbClr val="DFC288"/>
                </a:solidFill>
              </a:rPr>
              <a:t>......</a:t>
            </a:r>
            <a:br>
              <a:rPr lang="zh-CN" altLang="en-US" dirty="0">
                <a:solidFill>
                  <a:srgbClr val="DFC288"/>
                </a:solidFill>
              </a:rPr>
            </a:b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父爱实在很简略。它像白酒，辛辣而热闹，让人醉在其中；它像咖啡，苦涩而醇香，容易让人为之振奋；它像茶，平庸而亲热，让人天然清爽；它像篝火，给人温暖去却令人生畏，轻易让人激奋本人。</a:t>
            </a:r>
            <a:br>
              <a:rPr lang="zh-CN" altLang="en-US" dirty="0">
                <a:solidFill>
                  <a:srgbClr val="DFC288"/>
                </a:solidFill>
              </a:rPr>
            </a:br>
            <a:endParaRPr lang="zh-CN" altLang="en-US" dirty="0">
              <a:solidFill>
                <a:srgbClr val="DFC288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4248">
            <a:off x="-355599" y="80193"/>
            <a:ext cx="6629400" cy="4419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5678">
            <a:off x="4599233" y="1405081"/>
            <a:ext cx="3933333" cy="22952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0664">
            <a:off x="6298646" y="2999672"/>
            <a:ext cx="4323809" cy="24380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3761">
            <a:off x="8931107" y="87656"/>
            <a:ext cx="3036188" cy="3157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8073">
            <a:off x="213088" y="269661"/>
            <a:ext cx="5184499" cy="29140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文本框 3"/>
          <p:cNvSpPr txBox="1"/>
          <p:nvPr/>
        </p:nvSpPr>
        <p:spPr>
          <a:xfrm>
            <a:off x="1171575" y="5210175"/>
            <a:ext cx="9544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FC288"/>
                </a:solidFill>
              </a:rPr>
              <a:t>父爱如山，高大而巍峨，让我望而生怯不敢攀缘；父爱如天，粗旷而深远，让我仰而心怜不敢长啸；父爱如河，修长而源源，让我淌不敢涉足。父爱是深奥的、巨大的、纯粹而不可回报的，然而父爱又是苦涩的，难懂的、愁闷而不可企及的。</a:t>
            </a:r>
            <a:br>
              <a:rPr lang="zh-CN" altLang="en-US" dirty="0">
                <a:solidFill>
                  <a:srgbClr val="DFC288"/>
                </a:solidFill>
              </a:rPr>
            </a:br>
            <a:endParaRPr lang="zh-CN" altLang="en-US" dirty="0">
              <a:solidFill>
                <a:srgbClr val="DFC288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8782">
            <a:off x="3886199" y="981670"/>
            <a:ext cx="5400675" cy="30378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34181">
            <a:off x="8123525" y="302634"/>
            <a:ext cx="2986059" cy="44790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115175" y="447675"/>
            <a:ext cx="47625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古老相传，母亲给了我血肉，使我成长，而父亲却给了我骨骼，使我站破。父亲给了我一种启发，给了我教训，给了我一种临时无奈懂得却收益毕生的爱。而这种爱是父亲终生的付出。</a:t>
            </a:r>
            <a:b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br>
            <a:b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您是一棵大树</a:t>
            </a:r>
            <a:r>
              <a:rPr lang="en-US" altLang="zh-CN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,</a:t>
            </a:r>
            <a: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春天倚着您空想</a:t>
            </a:r>
            <a:r>
              <a:rPr lang="en-US" altLang="zh-CN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,</a:t>
            </a:r>
            <a: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夏天倚着您茂盛</a:t>
            </a:r>
            <a:r>
              <a:rPr lang="en-US" altLang="zh-CN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,</a:t>
            </a:r>
            <a: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秋天倚着你成熟</a:t>
            </a:r>
            <a:r>
              <a:rPr lang="en-US" altLang="zh-CN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,</a:t>
            </a:r>
            <a: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冬天倚着您寻思</a:t>
            </a:r>
            <a:r>
              <a:rPr lang="en-US" altLang="zh-CN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  <a:b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br>
            <a:b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如斯一个人，与你结缘毕生，用厚实的臂膀撑起一片天地，护着一个家；他的羽翼庇护着你健康成长，由于他盼望你也有伟人的臂膀；他的苛责兴许让你怨气冲冠，可总在背地自责；他的森严之后却是那般温顺，这就是父亲。</a:t>
            </a:r>
            <a:b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一株茉莉也许不沁人肺腑的芬芳，但它永远会让你觉得清新，感到幽雅，父爱就是这样，如同茉莉一样悄悄地开放。无论你在何方，父亲那慈祥的眼睛定会随同你一生。</a:t>
            </a:r>
            <a:b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br>
            <a:b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br>
            <a:r>
              <a:rPr lang="zh-CN" altLang="en-US" dirty="0">
                <a:solidFill>
                  <a:srgbClr val="DFC288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有一种爱，它是无言的，是严正的，在当时往往无法细诉，然而，它让你在过后的日子里越领会越有滋味，一生一世忘不了，它就是那广阔无边的父爱。</a:t>
            </a:r>
            <a:endParaRPr lang="zh-CN" altLang="en-US" dirty="0">
              <a:solidFill>
                <a:srgbClr val="DFC288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3212">
            <a:off x="6651880" y="876394"/>
            <a:ext cx="5559171" cy="40956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3341">
            <a:off x="413353" y="1133475"/>
            <a:ext cx="4305300" cy="2838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2696">
            <a:off x="6006546" y="3168534"/>
            <a:ext cx="4323809" cy="24380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12" b="10312"/>
          <a:stretch>
            <a:fillRect/>
          </a:stretch>
        </p:blipFill>
        <p:spPr>
          <a:xfrm rot="20245634">
            <a:off x="3064420" y="2247900"/>
            <a:ext cx="4664075" cy="2733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8245">
            <a:off x="942975" y="1482725"/>
            <a:ext cx="5534025" cy="3689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文本框 3"/>
          <p:cNvSpPr txBox="1"/>
          <p:nvPr/>
        </p:nvSpPr>
        <p:spPr>
          <a:xfrm>
            <a:off x="7258050" y="1333500"/>
            <a:ext cx="45624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FC288"/>
                </a:solidFill>
              </a:rPr>
              <a:t>父爱是北斗，即使在伸手不见五指的夜里，也能让我辨明方向。</a:t>
            </a:r>
            <a:endParaRPr lang="en-US" altLang="zh-CN" dirty="0">
              <a:solidFill>
                <a:srgbClr val="DFC288"/>
              </a:solidFill>
            </a:endParaRPr>
          </a:p>
          <a:p>
            <a:endParaRPr lang="en-US" altLang="zh-CN" dirty="0">
              <a:solidFill>
                <a:srgbClr val="DFC288"/>
              </a:solidFill>
            </a:endParaRPr>
          </a:p>
          <a:p>
            <a:r>
              <a:rPr lang="zh-CN" altLang="en-US" dirty="0">
                <a:solidFill>
                  <a:srgbClr val="DFC288"/>
                </a:solidFill>
              </a:rPr>
              <a:t>父爱是一缕阳光，让你的心灵即使在寒冷的冬天也能感到温暖如春</a:t>
            </a:r>
            <a:r>
              <a:rPr lang="en-US" altLang="zh-CN" dirty="0">
                <a:solidFill>
                  <a:srgbClr val="DFC288"/>
                </a:solidFill>
              </a:rPr>
              <a:t>;</a:t>
            </a:r>
            <a:r>
              <a:rPr lang="zh-CN" altLang="en-US" dirty="0">
                <a:solidFill>
                  <a:srgbClr val="DFC288"/>
                </a:solidFill>
              </a:rPr>
              <a:t>父爱是一泓清泉，让你的情感即使蒙上岁月的风尘依然纯洁明净。</a:t>
            </a:r>
            <a:endParaRPr lang="en-US" altLang="zh-CN" dirty="0">
              <a:solidFill>
                <a:srgbClr val="DFC288"/>
              </a:solidFill>
            </a:endParaRPr>
          </a:p>
          <a:p>
            <a:endParaRPr lang="en-US" altLang="zh-CN" dirty="0">
              <a:solidFill>
                <a:srgbClr val="DFC288"/>
              </a:solidFill>
            </a:endParaRPr>
          </a:p>
          <a:p>
            <a:r>
              <a:rPr lang="zh-CN" altLang="en-US" dirty="0">
                <a:solidFill>
                  <a:srgbClr val="DFC288"/>
                </a:solidFill>
              </a:rPr>
              <a:t>父爱是一阵微风，父爱如山，高大而巍峨，让我望而生怯不敢攀登</a:t>
            </a:r>
            <a:r>
              <a:rPr lang="en-US" altLang="zh-CN" dirty="0">
                <a:solidFill>
                  <a:srgbClr val="DFC288"/>
                </a:solidFill>
              </a:rPr>
              <a:t>;</a:t>
            </a:r>
            <a:r>
              <a:rPr lang="zh-CN" altLang="en-US" dirty="0">
                <a:solidFill>
                  <a:srgbClr val="DFC288"/>
                </a:solidFill>
              </a:rPr>
              <a:t>父爱如天，粗旷而深远，让我仰而心怜不敢长啸</a:t>
            </a:r>
            <a:r>
              <a:rPr lang="en-US" altLang="zh-CN" dirty="0">
                <a:solidFill>
                  <a:srgbClr val="DFC288"/>
                </a:solidFill>
              </a:rPr>
              <a:t>;</a:t>
            </a:r>
            <a:r>
              <a:rPr lang="zh-CN" altLang="en-US" dirty="0">
                <a:solidFill>
                  <a:srgbClr val="DFC288"/>
                </a:solidFill>
              </a:rPr>
              <a:t>父爱如河，细长而源源，让我淌不敢涉足。父爱是深邃的、伟大的、纯洁而不可回报的，然而父爱又是苦涩的，难懂的、忧郁而不可企及的。</a:t>
            </a:r>
            <a:endParaRPr lang="en-US" altLang="zh-CN" dirty="0">
              <a:solidFill>
                <a:srgbClr val="DFC288"/>
              </a:solidFill>
            </a:endParaRPr>
          </a:p>
          <a:p>
            <a:endParaRPr lang="en-US" altLang="zh-CN" dirty="0">
              <a:solidFill>
                <a:srgbClr val="DFC288"/>
              </a:solidFill>
            </a:endParaRPr>
          </a:p>
          <a:p>
            <a:r>
              <a:rPr lang="zh-CN" altLang="en-US" dirty="0">
                <a:solidFill>
                  <a:srgbClr val="DFC288"/>
                </a:solidFill>
              </a:rPr>
              <a:t>父爱是一把大伞，即使在风雨交加的路上，也不让一滴水珠落在我身上。</a:t>
            </a:r>
            <a:endParaRPr lang="zh-CN" altLang="en-US" dirty="0">
              <a:solidFill>
                <a:srgbClr val="DFC288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8861">
            <a:off x="5465746" y="2259669"/>
            <a:ext cx="5514975" cy="3676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09661">
            <a:off x="1057276" y="539750"/>
            <a:ext cx="4610100" cy="3073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48">
            <a:off x="6187528" y="531994"/>
            <a:ext cx="4629252" cy="30889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981075" y="4810125"/>
            <a:ext cx="4448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FC288"/>
                </a:solidFill>
              </a:rPr>
              <a:t>父爱，是深沉的。我想对父亲说一句发自肺腑的话，虽说这话已被世人说过了千遍万遍，但出于我心底里那份对父亲的深深敬仰之情，我想对父亲说</a:t>
            </a:r>
            <a:r>
              <a:rPr lang="en-US" altLang="zh-CN" dirty="0">
                <a:solidFill>
                  <a:srgbClr val="DFC288"/>
                </a:solidFill>
              </a:rPr>
              <a:t>:“</a:t>
            </a:r>
            <a:r>
              <a:rPr lang="zh-CN" altLang="en-US" dirty="0">
                <a:solidFill>
                  <a:srgbClr val="DFC288"/>
                </a:solidFill>
              </a:rPr>
              <a:t>我爱您</a:t>
            </a:r>
            <a:r>
              <a:rPr lang="en-US" altLang="zh-CN" dirty="0">
                <a:solidFill>
                  <a:srgbClr val="DFC288"/>
                </a:solidFill>
              </a:rPr>
              <a:t>!”</a:t>
            </a:r>
            <a:endParaRPr lang="zh-CN" altLang="en-US" dirty="0">
              <a:solidFill>
                <a:srgbClr val="DFC288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4807">
            <a:off x="2709862" y="19050"/>
            <a:ext cx="6772275" cy="6819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2412">
            <a:off x="1109068" y="752429"/>
            <a:ext cx="10337221" cy="6879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65" y="0"/>
            <a:ext cx="10287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074"/>
          <a:stretch>
            <a:fillRect/>
          </a:stretch>
        </p:blipFill>
        <p:spPr>
          <a:xfrm rot="456983">
            <a:off x="4973737" y="428485"/>
            <a:ext cx="6858000" cy="589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1633">
            <a:off x="177391" y="1015999"/>
            <a:ext cx="4162425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6214">
            <a:off x="3237807" y="1473200"/>
            <a:ext cx="3868794" cy="1946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/>
          <p:cNvSpPr txBox="1"/>
          <p:nvPr/>
        </p:nvSpPr>
        <p:spPr>
          <a:xfrm>
            <a:off x="150403" y="4000500"/>
            <a:ext cx="4216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FC288"/>
                </a:solidFill>
              </a:rPr>
              <a:t>爸爸做得饭菜虽然简单，但我去觉得好吃，因为吃到了父爱的滋味是那么伟大，父爱如火，他为我照明道路</a:t>
            </a:r>
            <a:r>
              <a:rPr lang="en-US" altLang="zh-CN" dirty="0">
                <a:solidFill>
                  <a:srgbClr val="DFC288"/>
                </a:solidFill>
              </a:rPr>
              <a:t>;</a:t>
            </a:r>
            <a:r>
              <a:rPr lang="zh-CN" altLang="en-US" dirty="0">
                <a:solidFill>
                  <a:srgbClr val="DFC288"/>
                </a:solidFill>
              </a:rPr>
              <a:t>父爱如火，他为我指示道路</a:t>
            </a:r>
            <a:r>
              <a:rPr lang="en-US" altLang="zh-CN" dirty="0">
                <a:solidFill>
                  <a:srgbClr val="DFC288"/>
                </a:solidFill>
              </a:rPr>
              <a:t>;</a:t>
            </a:r>
            <a:r>
              <a:rPr lang="zh-CN" altLang="en-US" dirty="0">
                <a:solidFill>
                  <a:srgbClr val="DFC288"/>
                </a:solidFill>
              </a:rPr>
              <a:t>父爱如火，他为我送来温暖</a:t>
            </a:r>
            <a:r>
              <a:rPr lang="en-US" altLang="zh-CN" dirty="0">
                <a:solidFill>
                  <a:srgbClr val="DFC288"/>
                </a:solidFill>
              </a:rPr>
              <a:t>;</a:t>
            </a:r>
            <a:r>
              <a:rPr lang="zh-CN" altLang="en-US" dirty="0">
                <a:solidFill>
                  <a:srgbClr val="DFC288"/>
                </a:solidFill>
              </a:rPr>
              <a:t>父爱如火，他为我燃烧岁月。爸爸我要真诚地向您说声</a:t>
            </a:r>
            <a:r>
              <a:rPr lang="en-US" altLang="zh-CN" dirty="0">
                <a:solidFill>
                  <a:srgbClr val="DFC288"/>
                </a:solidFill>
              </a:rPr>
              <a:t>:“</a:t>
            </a:r>
            <a:r>
              <a:rPr lang="zh-CN" altLang="en-US" dirty="0">
                <a:solidFill>
                  <a:srgbClr val="DFC288"/>
                </a:solidFill>
              </a:rPr>
              <a:t>我爱你”，父亲，您为我付出的心血，如大海、天空永无止境。您还让我知道了</a:t>
            </a:r>
            <a:r>
              <a:rPr lang="en-US" altLang="zh-CN" dirty="0">
                <a:solidFill>
                  <a:srgbClr val="DFC288"/>
                </a:solidFill>
              </a:rPr>
              <a:t>:</a:t>
            </a:r>
            <a:r>
              <a:rPr lang="zh-CN" altLang="en-US" dirty="0">
                <a:solidFill>
                  <a:srgbClr val="DFC288"/>
                </a:solidFill>
              </a:rPr>
              <a:t>有一种爱必须说出来，那就是</a:t>
            </a:r>
            <a:r>
              <a:rPr lang="en-US" altLang="zh-CN" dirty="0">
                <a:solidFill>
                  <a:srgbClr val="DFC288"/>
                </a:solidFill>
              </a:rPr>
              <a:t>--</a:t>
            </a:r>
            <a:r>
              <a:rPr lang="zh-CN" altLang="en-US" dirty="0">
                <a:solidFill>
                  <a:srgbClr val="DFC288"/>
                </a:solidFill>
              </a:rPr>
              <a:t>父爱。</a:t>
            </a:r>
            <a:endParaRPr lang="zh-CN" altLang="en-US" dirty="0">
              <a:solidFill>
                <a:srgbClr val="DFC288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5185"/>
          <a:stretch>
            <a:fillRect/>
          </a:stretch>
        </p:blipFill>
        <p:spPr>
          <a:xfrm>
            <a:off x="825500" y="838200"/>
            <a:ext cx="10287000" cy="513080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8242">
            <a:off x="-218503" y="1450551"/>
            <a:ext cx="4257675" cy="2981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2223">
            <a:off x="6150072" y="1474253"/>
            <a:ext cx="5994987" cy="40131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3797">
            <a:off x="3079461" y="2795811"/>
            <a:ext cx="3810000" cy="2600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6356">
            <a:off x="5287708" y="914999"/>
            <a:ext cx="6554774" cy="43896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文本框 3"/>
          <p:cNvSpPr txBox="1"/>
          <p:nvPr/>
        </p:nvSpPr>
        <p:spPr>
          <a:xfrm>
            <a:off x="720763" y="352556"/>
            <a:ext cx="4421393" cy="586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DFC288"/>
                </a:solidFill>
              </a:rPr>
              <a:t>您的头发白了</a:t>
            </a:r>
            <a:r>
              <a:rPr lang="en-US" altLang="zh-CN" dirty="0">
                <a:solidFill>
                  <a:srgbClr val="DFC288"/>
                </a:solidFill>
              </a:rPr>
              <a:t>,</a:t>
            </a:r>
            <a:r>
              <a:rPr lang="zh-CN" altLang="en-US" dirty="0">
                <a:solidFill>
                  <a:srgbClr val="DFC288"/>
                </a:solidFill>
              </a:rPr>
              <a:t>是雪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您的身躯弯了</a:t>
            </a:r>
            <a:r>
              <a:rPr lang="en-US" altLang="zh-CN" dirty="0">
                <a:solidFill>
                  <a:srgbClr val="DFC288"/>
                </a:solidFill>
              </a:rPr>
              <a:t>,</a:t>
            </a:r>
            <a:r>
              <a:rPr lang="zh-CN" altLang="en-US" dirty="0">
                <a:solidFill>
                  <a:srgbClr val="DFC288"/>
                </a:solidFill>
              </a:rPr>
              <a:t>是弓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那雪花是岁月沧桑为您洒下的鲜花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那弓是时间老人为您储蓄的力量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您的双手钝了是播种机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您的眼睛花了是摄相头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那播种机是神农赐予您不断收获的硕果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那摄相头是上帝赐予您五彩缤纷的世界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当岁月的触角爬满您的额头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穿过你的白发</a:t>
            </a:r>
            <a:r>
              <a:rPr lang="en-US" altLang="zh-CN" dirty="0">
                <a:solidFill>
                  <a:srgbClr val="DFC288"/>
                </a:solidFill>
              </a:rPr>
              <a:t>,</a:t>
            </a:r>
            <a:r>
              <a:rPr lang="zh-CN" altLang="en-US" dirty="0">
                <a:solidFill>
                  <a:srgbClr val="DFC288"/>
                </a:solidFill>
              </a:rPr>
              <a:t>我在长大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当岁月的河流趟过您的血管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穿过您的全身</a:t>
            </a:r>
            <a:r>
              <a:rPr lang="en-US" altLang="zh-CN" dirty="0">
                <a:solidFill>
                  <a:srgbClr val="DFC288"/>
                </a:solidFill>
              </a:rPr>
              <a:t>,</a:t>
            </a:r>
            <a:r>
              <a:rPr lang="zh-CN" altLang="en-US" dirty="0">
                <a:solidFill>
                  <a:srgbClr val="DFC288"/>
                </a:solidFill>
              </a:rPr>
              <a:t>我在长大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在白雪纷飞时</a:t>
            </a:r>
            <a:r>
              <a:rPr lang="en-US" altLang="zh-CN" dirty="0">
                <a:solidFill>
                  <a:srgbClr val="DFC288"/>
                </a:solidFill>
              </a:rPr>
              <a:t>,</a:t>
            </a:r>
            <a:r>
              <a:rPr lang="zh-CN" altLang="en-US" dirty="0">
                <a:solidFill>
                  <a:srgbClr val="DFC288"/>
                </a:solidFill>
              </a:rPr>
              <a:t>是谁做最后一片红叶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在生命将尽时</a:t>
            </a:r>
            <a:r>
              <a:rPr lang="en-US" altLang="zh-CN" dirty="0">
                <a:solidFill>
                  <a:srgbClr val="DFC288"/>
                </a:solidFill>
              </a:rPr>
              <a:t>,</a:t>
            </a:r>
            <a:r>
              <a:rPr lang="zh-CN" altLang="en-US" dirty="0">
                <a:solidFill>
                  <a:srgbClr val="DFC288"/>
                </a:solidFill>
              </a:rPr>
              <a:t>是谁想把你留下来多看一眼 </a:t>
            </a:r>
            <a:endParaRPr lang="zh-CN" altLang="en-US" dirty="0">
              <a:solidFill>
                <a:srgbClr val="DFC288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9500"/>
          <a:stretch>
            <a:fillRect/>
          </a:stretch>
        </p:blipFill>
        <p:spPr>
          <a:xfrm>
            <a:off x="-1108037" y="0"/>
            <a:ext cx="859536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487323" y="79942"/>
            <a:ext cx="4346089" cy="669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DFC288"/>
                </a:solidFill>
              </a:rPr>
              <a:t>天边的草原啊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那是阿爸生活的地方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无数的牧区哟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那是阿爸养育我的地方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遥远的牧场啊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那是阿爸生活的地方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洁白的毡房哟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那是阿妈生我的地方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碍</a:t>
            </a:r>
            <a:r>
              <a:rPr lang="en-US" altLang="zh-CN" dirty="0">
                <a:solidFill>
                  <a:srgbClr val="DFC288"/>
                </a:solidFill>
              </a:rPr>
              <a:t>…</a:t>
            </a:r>
            <a:r>
              <a:rPr lang="zh-CN" altLang="en-US" dirty="0">
                <a:solidFill>
                  <a:srgbClr val="DFC288"/>
                </a:solidFill>
              </a:rPr>
              <a:t>我的故乡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我辛勤的阿爸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为了儿女奋斗一生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你是我们心中的太阳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碍</a:t>
            </a:r>
            <a:r>
              <a:rPr lang="en-US" altLang="zh-CN" dirty="0">
                <a:solidFill>
                  <a:srgbClr val="DFC288"/>
                </a:solidFill>
              </a:rPr>
              <a:t>…</a:t>
            </a:r>
            <a:r>
              <a:rPr lang="zh-CN" altLang="en-US" dirty="0">
                <a:solidFill>
                  <a:srgbClr val="DFC288"/>
                </a:solidFill>
              </a:rPr>
              <a:t>我的故乡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我思想的阿妈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为了一家奔波一生 </a:t>
            </a: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你是我们心中的月亮 </a:t>
            </a:r>
            <a:endParaRPr lang="zh-CN" altLang="en-US" dirty="0">
              <a:solidFill>
                <a:srgbClr val="DFC288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4" b="30937"/>
          <a:stretch>
            <a:fillRect/>
          </a:stretch>
        </p:blipFill>
        <p:spPr>
          <a:xfrm>
            <a:off x="0" y="0"/>
            <a:ext cx="12192000" cy="44069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7125" y="4851698"/>
            <a:ext cx="111234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DFC288"/>
                </a:solidFill>
              </a:rPr>
              <a:t>有一种爱，它是无言的，是严正的，在当时往往无法细诉，然而，它让你在过后的日子里越领会越有滋味，一生一世忘不了，它就是那广阔无边的父爱。</a:t>
            </a:r>
            <a:br>
              <a:rPr lang="zh-CN" altLang="en-US" dirty="0">
                <a:solidFill>
                  <a:srgbClr val="DFC288"/>
                </a:solidFill>
              </a:rPr>
            </a:br>
            <a:br>
              <a:rPr lang="zh-CN" altLang="en-US" dirty="0">
                <a:solidFill>
                  <a:srgbClr val="DFC288"/>
                </a:solidFill>
              </a:rPr>
            </a:br>
            <a:r>
              <a:rPr lang="zh-CN" altLang="en-US" dirty="0">
                <a:solidFill>
                  <a:srgbClr val="DFC288"/>
                </a:solidFill>
              </a:rPr>
              <a:t>纵使是图画高手，也难以勾画出父亲您那坚挺的脊梁：即使是文学泰斗，也难以描绘尽父亲您那不屈的精力；即使是海纳百川，也难以包罗尽父亲您对儿女的关爱</a:t>
            </a:r>
            <a:r>
              <a:rPr lang="en-US" altLang="zh-CN" dirty="0">
                <a:solidFill>
                  <a:srgbClr val="DFC288"/>
                </a:solidFill>
              </a:rPr>
              <a:t>! .</a:t>
            </a:r>
            <a:endParaRPr lang="zh-CN" altLang="en-US" dirty="0">
              <a:solidFill>
                <a:srgbClr val="DFC288"/>
              </a:solidFill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97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9715"/>
          </a:xfrm>
          <a:prstGeom prst="rect">
            <a:avLst/>
          </a:prstGeom>
          <a:solidFill>
            <a:sysClr val="window" lastClr="FFFFFF">
              <a:alpha val="21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43492" y="1065007"/>
            <a:ext cx="10542494" cy="4135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dirty="0"/>
              <a:t>父爱如山，长期以来，我们总是习惯强调母爱的力量，强调母爱最崇高，但事实上，父爱的力量同样伟大。就像一只鸟两只翅膀、一个人两条腿一样，母爱和父爱是缺一不可，无法替代的。父爱同母爱一样的无私，他不求回报；父爱是一种默默无闻，寓于无形之中的一种感情，只有用心的人才能体会。小的时候，父亲的一句严厉吆喝，我们就会觉得委屈不堪，跑到母亲面前哭泣，却没发现满满的父爱原来就蕴藏在深沉的吆喝声中。我们不懂，从来就不懂父爱的伟大，以为每一位父亲都是一个冷冰的个体。但爱，需要我们体味。</a:t>
            </a:r>
            <a:endParaRPr lang="zh-CN" altLang="en-US" dirty="0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0762" y="1065007"/>
            <a:ext cx="1058552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DFC2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祝天下所有父亲</a:t>
            </a:r>
            <a:endParaRPr lang="zh-CN" altLang="en-US" sz="9600" b="1" dirty="0">
              <a:solidFill>
                <a:srgbClr val="DFC28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600" b="1" dirty="0">
                <a:solidFill>
                  <a:srgbClr val="DFC2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节日快乐！</a:t>
            </a:r>
            <a:endParaRPr lang="zh-CN" altLang="en-US" sz="9600" b="1" dirty="0">
              <a:solidFill>
                <a:srgbClr val="DFC28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3162" y="4595308"/>
            <a:ext cx="105855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DFC2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您辛苦了</a:t>
            </a:r>
            <a:r>
              <a:rPr lang="en-US" altLang="zh-CN" sz="9600" b="1" dirty="0">
                <a:solidFill>
                  <a:srgbClr val="DFC2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  <a:endParaRPr lang="zh-CN" altLang="en-US" sz="9600" b="1" dirty="0">
              <a:solidFill>
                <a:srgbClr val="DFC28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1951</Words>
  <PresentationFormat>宽屏</PresentationFormat>
  <Paragraphs>77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2017-05-21T05:34:00Z</dcterms:created>
  <dcterms:modified xsi:type="dcterms:W3CDTF">2017-06-07T01:49:09Z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