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6" r:id="rId3"/>
    <p:sldId id="260" r:id="rId5"/>
    <p:sldId id="261" r:id="rId6"/>
    <p:sldId id="262" r:id="rId7"/>
    <p:sldId id="267" r:id="rId8"/>
    <p:sldId id="269" r:id="rId9"/>
    <p:sldId id="268" r:id="rId10"/>
    <p:sldId id="270" r:id="rId11"/>
    <p:sldId id="263" r:id="rId12"/>
    <p:sldId id="271" r:id="rId13"/>
    <p:sldId id="272" r:id="rId14"/>
    <p:sldId id="273" r:id="rId15"/>
    <p:sldId id="274" r:id="rId16"/>
    <p:sldId id="275" r:id="rId17"/>
    <p:sldId id="264" r:id="rId18"/>
    <p:sldId id="276" r:id="rId19"/>
    <p:sldId id="277" r:id="rId20"/>
    <p:sldId id="278" r:id="rId21"/>
    <p:sldId id="279" r:id="rId22"/>
    <p:sldId id="265" r:id="rId23"/>
    <p:sldId id="280" r:id="rId24"/>
    <p:sldId id="281" r:id="rId25"/>
    <p:sldId id="282" r:id="rId26"/>
    <p:sldId id="283" r:id="rId27"/>
    <p:sldId id="259"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4342"/>
    <a:srgbClr val="595251"/>
    <a:srgbClr val="4F5655"/>
    <a:srgbClr val="3B4443"/>
    <a:srgbClr val="1F2A28"/>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1" d="100"/>
          <a:sy n="61" d="100"/>
        </p:scale>
        <p:origin x="45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75DCD0-357D-4A54-BBF3-341E9E0E590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C99A02-46C5-4809-A471-67AA0AC995E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C99A02-46C5-4809-A471-67AA0AC995E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r="28518"/>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6.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microsoft.com/office/2007/relationships/hdphoto" Target="../media/hdphoto1.wdp"/><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microsoft.com/office/2007/relationships/hdphoto" Target="../media/hdphoto2.wdp"/><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microsoft.com/office/2007/relationships/hdphoto" Target="../media/hdphoto2.wdp"/><Relationship Id="rId1"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24.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41559" y="1218091"/>
            <a:ext cx="8124537" cy="2271719"/>
          </a:xfrm>
          <a:prstGeom prst="rect">
            <a:avLst/>
          </a:prstGeom>
        </p:spPr>
      </p:pic>
      <p:pic>
        <p:nvPicPr>
          <p:cNvPr id="18" name="图片 17"/>
          <p:cNvPicPr>
            <a:picLocks noChangeAspect="1"/>
          </p:cNvPicPr>
          <p:nvPr/>
        </p:nvPicPr>
        <p:blipFill rotWithShape="1">
          <a:blip r:embed="rId1">
            <a:extLst>
              <a:ext uri="{28A0092B-C50C-407E-A947-70E740481C1C}">
                <a14:useLocalDpi xmlns:a14="http://schemas.microsoft.com/office/drawing/2010/main" val="0"/>
              </a:ext>
            </a:extLst>
          </a:blip>
          <a:srcRect l="16776" r="56860"/>
          <a:stretch>
            <a:fillRect/>
          </a:stretch>
        </p:blipFill>
        <p:spPr>
          <a:xfrm>
            <a:off x="6936341" y="1708583"/>
            <a:ext cx="2736253" cy="2955304"/>
          </a:xfrm>
          <a:prstGeom prst="rect">
            <a:avLst/>
          </a:prstGeom>
        </p:spPr>
      </p:pic>
      <p:grpSp>
        <p:nvGrpSpPr>
          <p:cNvPr id="16" name="组合 15"/>
          <p:cNvGrpSpPr/>
          <p:nvPr/>
        </p:nvGrpSpPr>
        <p:grpSpPr>
          <a:xfrm>
            <a:off x="4944294" y="4663887"/>
            <a:ext cx="2303411" cy="289699"/>
            <a:chOff x="4762500" y="5404482"/>
            <a:chExt cx="2303411" cy="289699"/>
          </a:xfrm>
        </p:grpSpPr>
        <p:sp>
          <p:nvSpPr>
            <p:cNvPr id="13" name="文本框 12"/>
            <p:cNvSpPr txBox="1"/>
            <p:nvPr/>
          </p:nvSpPr>
          <p:spPr>
            <a:xfrm>
              <a:off x="4762500" y="5417182"/>
              <a:ext cx="1200150" cy="276999"/>
            </a:xfrm>
            <a:prstGeom prst="rect">
              <a:avLst/>
            </a:prstGeom>
            <a:noFill/>
            <a:ln>
              <a:noFill/>
            </a:ln>
          </p:spPr>
          <p:txBody>
            <a:bodyPr wrap="square" rtlCol="0">
              <a:spAutoFit/>
            </a:bodyPr>
            <a:lstStyle/>
            <a:p>
              <a:r>
                <a:rPr lang="zh-CN" altLang="en-US" sz="1200" dirty="0">
                  <a:latin typeface="宋体" panose="02010600030101010101" pitchFamily="2" charset="-122"/>
                  <a:ea typeface="宋体" panose="02010600030101010101" pitchFamily="2" charset="-122"/>
                </a:rPr>
                <a:t>北方水饺</a:t>
              </a:r>
              <a:r>
                <a:rPr lang="en-US" altLang="zh-CN" sz="1200" dirty="0">
                  <a:solidFill>
                    <a:schemeClr val="tx1">
                      <a:lumMod val="75000"/>
                      <a:lumOff val="25000"/>
                    </a:schemeClr>
                  </a:solidFill>
                  <a:latin typeface="宋体" panose="02010600030101010101" pitchFamily="2" charset="-122"/>
                  <a:ea typeface="宋体" panose="02010600030101010101" pitchFamily="2" charset="-122"/>
                </a:rPr>
                <a:t>/</a:t>
              </a:r>
              <a:endParaRPr lang="zh-CN" altLang="en-US" sz="1200" dirty="0">
                <a:solidFill>
                  <a:schemeClr val="tx1">
                    <a:lumMod val="75000"/>
                    <a:lumOff val="25000"/>
                  </a:schemeClr>
                </a:solidFill>
                <a:latin typeface="宋体" panose="02010600030101010101" pitchFamily="2" charset="-122"/>
                <a:ea typeface="宋体" panose="02010600030101010101" pitchFamily="2" charset="-122"/>
              </a:endParaRPr>
            </a:p>
          </p:txBody>
        </p:sp>
        <p:sp>
          <p:nvSpPr>
            <p:cNvPr id="14" name="矩形 13"/>
            <p:cNvSpPr/>
            <p:nvPr/>
          </p:nvSpPr>
          <p:spPr>
            <a:xfrm>
              <a:off x="5516452" y="5417182"/>
              <a:ext cx="877163" cy="276999"/>
            </a:xfrm>
            <a:prstGeom prst="rect">
              <a:avLst/>
            </a:prstGeom>
          </p:spPr>
          <p:txBody>
            <a:bodyPr wrap="none">
              <a:spAutoFit/>
            </a:bodyPr>
            <a:lstStyle/>
            <a:p>
              <a:r>
                <a:rPr lang="zh-CN" altLang="en-US" sz="1200" dirty="0">
                  <a:latin typeface="宋体" panose="02010600030101010101" pitchFamily="2" charset="-122"/>
                  <a:ea typeface="宋体" panose="02010600030101010101" pitchFamily="2" charset="-122"/>
                </a:rPr>
                <a:t>江南米饭</a:t>
              </a:r>
              <a:r>
                <a:rPr lang="en-US" altLang="zh-CN" sz="1200" dirty="0">
                  <a:latin typeface="宋体" panose="02010600030101010101" pitchFamily="2" charset="-122"/>
                  <a:ea typeface="宋体" panose="02010600030101010101" pitchFamily="2" charset="-122"/>
                </a:rPr>
                <a:t>/</a:t>
              </a:r>
              <a:endParaRPr lang="zh-CN" altLang="en-US" sz="1200" dirty="0">
                <a:latin typeface="宋体" panose="02010600030101010101" pitchFamily="2" charset="-122"/>
                <a:ea typeface="宋体" panose="02010600030101010101" pitchFamily="2" charset="-122"/>
              </a:endParaRPr>
            </a:p>
          </p:txBody>
        </p:sp>
        <p:sp>
          <p:nvSpPr>
            <p:cNvPr id="15" name="矩形 14"/>
            <p:cNvSpPr/>
            <p:nvPr/>
          </p:nvSpPr>
          <p:spPr>
            <a:xfrm>
              <a:off x="6265692" y="5404482"/>
              <a:ext cx="800219" cy="276999"/>
            </a:xfrm>
            <a:prstGeom prst="rect">
              <a:avLst/>
            </a:prstGeom>
          </p:spPr>
          <p:txBody>
            <a:bodyPr wrap="none">
              <a:spAutoFit/>
            </a:bodyPr>
            <a:lstStyle/>
            <a:p>
              <a:r>
                <a:rPr lang="zh-CN" altLang="en-US" sz="1200" dirty="0">
                  <a:latin typeface="宋体" panose="02010600030101010101" pitchFamily="2" charset="-122"/>
                  <a:ea typeface="宋体" panose="02010600030101010101" pitchFamily="2" charset="-122"/>
                </a:rPr>
                <a:t>四式汤圆</a:t>
              </a:r>
              <a:endParaRPr lang="zh-CN" altLang="en-US" sz="1200" dirty="0">
                <a:latin typeface="宋体" panose="02010600030101010101" pitchFamily="2" charset="-122"/>
                <a:ea typeface="宋体" panose="02010600030101010101" pitchFamily="2" charset="-122"/>
              </a:endParaRPr>
            </a:p>
          </p:txBody>
        </p:sp>
      </p:grpSp>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r="87339"/>
          <a:stretch>
            <a:fillRect/>
          </a:stretch>
        </p:blipFill>
        <p:spPr>
          <a:xfrm flipH="1">
            <a:off x="10648334" y="977900"/>
            <a:ext cx="1543665" cy="4902200"/>
          </a:xfrm>
          <a:prstGeom prst="rect">
            <a:avLst/>
          </a:prstGeom>
        </p:spPr>
      </p:pic>
      <p:pic>
        <p:nvPicPr>
          <p:cNvPr id="26" name="图片 25"/>
          <p:cNvPicPr>
            <a:picLocks noChangeAspect="1"/>
          </p:cNvPicPr>
          <p:nvPr/>
        </p:nvPicPr>
        <p:blipFill rotWithShape="1">
          <a:blip r:embed="rId2">
            <a:extLst>
              <a:ext uri="{28A0092B-C50C-407E-A947-70E740481C1C}">
                <a14:useLocalDpi xmlns:a14="http://schemas.microsoft.com/office/drawing/2010/main" val="0"/>
              </a:ext>
            </a:extLst>
          </a:blip>
          <a:srcRect r="87339"/>
          <a:stretch>
            <a:fillRect/>
          </a:stretch>
        </p:blipFill>
        <p:spPr>
          <a:xfrm>
            <a:off x="0" y="977900"/>
            <a:ext cx="1543665" cy="4902200"/>
          </a:xfrm>
          <a:prstGeom prst="rect">
            <a:avLst/>
          </a:prstGeom>
        </p:spPr>
      </p:pic>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r="50856"/>
          <a:stretch>
            <a:fillRect/>
          </a:stretch>
        </p:blipFill>
        <p:spPr>
          <a:xfrm>
            <a:off x="1192954" y="3431856"/>
            <a:ext cx="3268697" cy="1893836"/>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5644" y="1615427"/>
            <a:ext cx="3346711" cy="3023622"/>
          </a:xfrm>
          <a:prstGeom prst="rect">
            <a:avLst/>
          </a:prstGeom>
        </p:spPr>
      </p:pic>
      <p:sp>
        <p:nvSpPr>
          <p:cNvPr id="17" name="矩形 16"/>
          <p:cNvSpPr/>
          <p:nvPr/>
        </p:nvSpPr>
        <p:spPr>
          <a:xfrm>
            <a:off x="3636045" y="5542401"/>
            <a:ext cx="5001564" cy="461665"/>
          </a:xfrm>
          <a:prstGeom prst="rect">
            <a:avLst/>
          </a:prstGeom>
        </p:spPr>
        <p:txBody>
          <a:bodyPr wrap="square">
            <a:spAutoFit/>
          </a:bodyPr>
          <a:lstStyle/>
          <a:p>
            <a:pPr algn="ctr"/>
            <a:r>
              <a:rPr lang="en-US" altLang="zh-CN" sz="800" dirty="0">
                <a:solidFill>
                  <a:schemeClr val="tx1">
                    <a:lumMod val="75000"/>
                    <a:lumOff val="25000"/>
                  </a:schemeClr>
                </a:solidFill>
              </a:rPr>
              <a:t>There are different customs in the winter solstice, but most places have the custom of eating dumplings on the winter solstice. The winter solstice after thousands of years of development, has formed the unique seasonal food culture, eating dumplings become the most Chinese winter solstice customs.</a:t>
            </a:r>
            <a:endParaRPr lang="zh-CN" altLang="en-US" sz="800" dirty="0">
              <a:solidFill>
                <a:schemeClr val="tx1">
                  <a:lumMod val="75000"/>
                  <a:lumOff val="25000"/>
                </a:schemeClr>
              </a:solidFill>
            </a:endParaRPr>
          </a:p>
        </p:txBody>
      </p:sp>
      <p:pic>
        <p:nvPicPr>
          <p:cNvPr id="28" name="Pianoboy - The Truth That You Leave">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5199871" y="72009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8"/>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6">
                <p:cTn id="19" repeatCount="indefinite" fill="hold" display="0">
                  <p:stCondLst>
                    <p:cond delay="indefinite"/>
                  </p:stCondLst>
                  <p:endCondLst>
                    <p:cond evt="onStopAudio" delay="0">
                      <p:tgtEl>
                        <p:sldTgt/>
                      </p:tgtEl>
                    </p:cond>
                  </p:endCondLst>
                </p:cTn>
                <p:tgtEl>
                  <p:spTgt spid="28"/>
                </p:tgtEl>
              </p:cMediaNode>
            </p:audio>
          </p:childTnLst>
        </p:cTn>
      </p:par>
    </p:tnLst>
    <p:bldLst>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28518"/>
          <a:stretch>
            <a:fillRect/>
          </a:stretch>
        </p:blipFill>
        <p:spPr>
          <a:xfrm flipH="1">
            <a:off x="0" y="0"/>
            <a:ext cx="12192000" cy="6858000"/>
          </a:xfrm>
          <a:prstGeom prst="rect">
            <a:avLst/>
          </a:prstGeom>
        </p:spPr>
      </p:pic>
      <p:grpSp>
        <p:nvGrpSpPr>
          <p:cNvPr id="26" name="组合 25"/>
          <p:cNvGrpSpPr/>
          <p:nvPr/>
        </p:nvGrpSpPr>
        <p:grpSpPr>
          <a:xfrm>
            <a:off x="1533464" y="1706388"/>
            <a:ext cx="1657352" cy="2269080"/>
            <a:chOff x="1533464" y="1706388"/>
            <a:chExt cx="1657352" cy="2269080"/>
          </a:xfrm>
        </p:grpSpPr>
        <p:sp>
          <p:nvSpPr>
            <p:cNvPr id="5" name="文本框 4"/>
            <p:cNvSpPr txBox="1"/>
            <p:nvPr/>
          </p:nvSpPr>
          <p:spPr>
            <a:xfrm>
              <a:off x="1533464" y="1706388"/>
              <a:ext cx="962086" cy="1938992"/>
            </a:xfrm>
            <a:prstGeom prst="rect">
              <a:avLst/>
            </a:prstGeom>
            <a:noFill/>
            <a:ln w="19050">
              <a:solidFill>
                <a:srgbClr val="595251"/>
              </a:solidFill>
            </a:ln>
          </p:spPr>
          <p:txBody>
            <a:bodyPr wrap="square" rtlCol="0">
              <a:spAutoFit/>
            </a:bodyPr>
            <a:lstStyle/>
            <a:p>
              <a:r>
                <a:rPr lang="zh-CN" altLang="en-US" sz="6000" dirty="0">
                  <a:latin typeface="华文行楷" panose="02010800040101010101" pitchFamily="2" charset="-122"/>
                  <a:ea typeface="华文行楷" panose="02010800040101010101" pitchFamily="2" charset="-122"/>
                </a:rPr>
                <a:t>目录</a:t>
              </a:r>
              <a:endParaRPr lang="zh-CN" altLang="en-US" sz="6000" dirty="0">
                <a:latin typeface="华文行楷" panose="02010800040101010101" pitchFamily="2" charset="-122"/>
                <a:ea typeface="华文行楷" panose="02010800040101010101" pitchFamily="2" charset="-122"/>
              </a:endParaRP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5864" y="2470516"/>
              <a:ext cx="1504952" cy="1504952"/>
            </a:xfrm>
            <a:prstGeom prst="rect">
              <a:avLst/>
            </a:prstGeom>
          </p:spPr>
        </p:pic>
      </p:grpSp>
      <p:grpSp>
        <p:nvGrpSpPr>
          <p:cNvPr id="23" name="组合 22"/>
          <p:cNvGrpSpPr/>
          <p:nvPr/>
        </p:nvGrpSpPr>
        <p:grpSpPr>
          <a:xfrm>
            <a:off x="3607318" y="2640847"/>
            <a:ext cx="1040035" cy="2864594"/>
            <a:chOff x="4008416" y="2533642"/>
            <a:chExt cx="1040035" cy="2864594"/>
          </a:xfrm>
        </p:grpSpPr>
        <p:cxnSp>
          <p:nvCxnSpPr>
            <p:cNvPr id="9" name="直接连接符 8"/>
            <p:cNvCxnSpPr/>
            <p:nvPr/>
          </p:nvCxnSpPr>
          <p:spPr>
            <a:xfrm>
              <a:off x="4595392" y="2533642"/>
              <a:ext cx="0" cy="202946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4617564" y="2533642"/>
              <a:ext cx="430887" cy="2864594"/>
            </a:xfrm>
            <a:prstGeom prst="rect">
              <a:avLst/>
            </a:prstGeom>
          </p:spPr>
          <p:txBody>
            <a:bodyPr vert="eaVert" wrap="square">
              <a:spAutoFit/>
            </a:bodyPr>
            <a:lstStyle/>
            <a:p>
              <a:r>
                <a:rPr lang="zh-CN" altLang="en-US" sz="1600" spc="600" dirty="0">
                  <a:solidFill>
                    <a:schemeClr val="tx1">
                      <a:lumMod val="75000"/>
                      <a:lumOff val="25000"/>
                    </a:schemeClr>
                  </a:solidFill>
                  <a:latin typeface="宋体" panose="02010600030101010101" pitchFamily="2" charset="-122"/>
                  <a:ea typeface="宋体" panose="02010600030101010101" pitchFamily="2" charset="-122"/>
                </a:rPr>
                <a:t>冬至是什么</a:t>
              </a:r>
              <a:endParaRPr lang="zh-CN" altLang="en-US" sz="1600" spc="600" dirty="0">
                <a:solidFill>
                  <a:schemeClr val="tx1">
                    <a:lumMod val="75000"/>
                    <a:lumOff val="25000"/>
                  </a:schemeClr>
                </a:solidFill>
                <a:latin typeface="宋体" panose="02010600030101010101" pitchFamily="2" charset="-122"/>
                <a:ea typeface="宋体" panose="02010600030101010101" pitchFamily="2" charset="-122"/>
              </a:endParaRPr>
            </a:p>
          </p:txBody>
        </p:sp>
        <p:sp>
          <p:nvSpPr>
            <p:cNvPr id="15" name="文本框 14"/>
            <p:cNvSpPr txBox="1"/>
            <p:nvPr/>
          </p:nvSpPr>
          <p:spPr>
            <a:xfrm>
              <a:off x="4008416" y="2533642"/>
              <a:ext cx="553998" cy="1181100"/>
            </a:xfrm>
            <a:prstGeom prst="rect">
              <a:avLst/>
            </a:prstGeom>
            <a:noFill/>
          </p:spPr>
          <p:txBody>
            <a:bodyPr vert="eaVert" wrap="square" rtlCol="0">
              <a:spAutoFit/>
            </a:bodyPr>
            <a:lstStyle/>
            <a:p>
              <a:r>
                <a:rPr lang="zh-CN" altLang="en-US" sz="2400" b="1" dirty="0">
                  <a:latin typeface="华文行楷" panose="02010800040101010101" pitchFamily="2" charset="-122"/>
                  <a:ea typeface="华文行楷" panose="02010800040101010101" pitchFamily="2" charset="-122"/>
                </a:rPr>
                <a:t>章节一</a:t>
              </a:r>
              <a:endParaRPr lang="zh-CN" altLang="en-US" sz="2400" b="1" dirty="0">
                <a:latin typeface="华文行楷" panose="02010800040101010101" pitchFamily="2" charset="-122"/>
                <a:ea typeface="华文行楷" panose="02010800040101010101" pitchFamily="2" charset="-122"/>
              </a:endParaRPr>
            </a:p>
          </p:txBody>
        </p:sp>
      </p:grpSp>
      <p:grpSp>
        <p:nvGrpSpPr>
          <p:cNvPr id="24" name="组合 23"/>
          <p:cNvGrpSpPr/>
          <p:nvPr/>
        </p:nvGrpSpPr>
        <p:grpSpPr>
          <a:xfrm>
            <a:off x="5021117" y="2670063"/>
            <a:ext cx="1020088" cy="2379393"/>
            <a:chOff x="5287817" y="2552692"/>
            <a:chExt cx="1020088" cy="2379393"/>
          </a:xfrm>
        </p:grpSpPr>
        <p:sp>
          <p:nvSpPr>
            <p:cNvPr id="13" name="矩形 12"/>
            <p:cNvSpPr/>
            <p:nvPr/>
          </p:nvSpPr>
          <p:spPr>
            <a:xfrm>
              <a:off x="5877018" y="2552692"/>
              <a:ext cx="430887" cy="2379393"/>
            </a:xfrm>
            <a:prstGeom prst="rect">
              <a:avLst/>
            </a:prstGeom>
          </p:spPr>
          <p:txBody>
            <a:bodyPr vert="eaVert" wrap="square">
              <a:spAutoFit/>
            </a:bodyPr>
            <a:lstStyle/>
            <a:p>
              <a:r>
                <a:rPr lang="zh-CN" altLang="en-US" sz="1600" spc="600" dirty="0">
                  <a:solidFill>
                    <a:schemeClr val="tx1">
                      <a:lumMod val="75000"/>
                      <a:lumOff val="25000"/>
                    </a:schemeClr>
                  </a:solidFill>
                  <a:latin typeface="宋体" panose="02010600030101010101" pitchFamily="2" charset="-122"/>
                  <a:ea typeface="宋体" panose="02010600030101010101" pitchFamily="2" charset="-122"/>
                </a:rPr>
                <a:t>冬至的起源</a:t>
              </a:r>
              <a:endParaRPr lang="zh-CN" altLang="en-US" sz="1600" spc="600" dirty="0">
                <a:solidFill>
                  <a:schemeClr val="tx1">
                    <a:lumMod val="75000"/>
                    <a:lumOff val="25000"/>
                  </a:schemeClr>
                </a:solidFill>
                <a:latin typeface="宋体" panose="02010600030101010101" pitchFamily="2" charset="-122"/>
                <a:ea typeface="宋体" panose="02010600030101010101" pitchFamily="2" charset="-122"/>
              </a:endParaRPr>
            </a:p>
          </p:txBody>
        </p:sp>
        <p:cxnSp>
          <p:nvCxnSpPr>
            <p:cNvPr id="16" name="直接连接符 15"/>
            <p:cNvCxnSpPr/>
            <p:nvPr/>
          </p:nvCxnSpPr>
          <p:spPr>
            <a:xfrm>
              <a:off x="5874793" y="2552692"/>
              <a:ext cx="0" cy="202946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5287817" y="2552692"/>
              <a:ext cx="553998" cy="1181100"/>
            </a:xfrm>
            <a:prstGeom prst="rect">
              <a:avLst/>
            </a:prstGeom>
            <a:noFill/>
          </p:spPr>
          <p:txBody>
            <a:bodyPr vert="eaVert" wrap="square" rtlCol="0">
              <a:spAutoFit/>
            </a:bodyPr>
            <a:lstStyle/>
            <a:p>
              <a:r>
                <a:rPr lang="zh-CN" altLang="en-US" sz="2400" b="1" dirty="0">
                  <a:latin typeface="华文行楷" panose="02010800040101010101" pitchFamily="2" charset="-122"/>
                  <a:ea typeface="华文行楷" panose="02010800040101010101" pitchFamily="2" charset="-122"/>
                </a:rPr>
                <a:t>章节二</a:t>
              </a:r>
              <a:endParaRPr lang="zh-CN" altLang="en-US" sz="2400" b="1" dirty="0">
                <a:latin typeface="华文行楷" panose="02010800040101010101" pitchFamily="2" charset="-122"/>
                <a:ea typeface="华文行楷" panose="02010800040101010101" pitchFamily="2" charset="-122"/>
              </a:endParaRPr>
            </a:p>
          </p:txBody>
        </p:sp>
      </p:grpSp>
      <p:grpSp>
        <p:nvGrpSpPr>
          <p:cNvPr id="25" name="组合 24"/>
          <p:cNvGrpSpPr/>
          <p:nvPr/>
        </p:nvGrpSpPr>
        <p:grpSpPr>
          <a:xfrm>
            <a:off x="6360992" y="2670063"/>
            <a:ext cx="1049871" cy="3343278"/>
            <a:chOff x="6456242" y="2552692"/>
            <a:chExt cx="1049871" cy="3343278"/>
          </a:xfrm>
        </p:grpSpPr>
        <p:sp>
          <p:nvSpPr>
            <p:cNvPr id="11" name="矩形 10"/>
            <p:cNvSpPr/>
            <p:nvPr/>
          </p:nvSpPr>
          <p:spPr>
            <a:xfrm>
              <a:off x="7075226" y="2552692"/>
              <a:ext cx="430887" cy="3343278"/>
            </a:xfrm>
            <a:prstGeom prst="rect">
              <a:avLst/>
            </a:prstGeom>
          </p:spPr>
          <p:txBody>
            <a:bodyPr vert="eaVert" wrap="square">
              <a:spAutoFit/>
            </a:bodyPr>
            <a:lstStyle/>
            <a:p>
              <a:r>
                <a:rPr lang="zh-CN" altLang="en-US" sz="1600" spc="600" dirty="0">
                  <a:solidFill>
                    <a:schemeClr val="tx1">
                      <a:lumMod val="75000"/>
                      <a:lumOff val="25000"/>
                    </a:schemeClr>
                  </a:solidFill>
                  <a:latin typeface="宋体" panose="02010600030101010101" pitchFamily="2" charset="-122"/>
                  <a:ea typeface="宋体" panose="02010600030101010101" pitchFamily="2" charset="-122"/>
                </a:rPr>
                <a:t>古代人如何过冬至</a:t>
              </a:r>
              <a:endParaRPr lang="zh-CN" altLang="en-US" sz="1600" spc="600" dirty="0">
                <a:solidFill>
                  <a:schemeClr val="tx1">
                    <a:lumMod val="75000"/>
                    <a:lumOff val="25000"/>
                  </a:schemeClr>
                </a:solidFill>
                <a:latin typeface="宋体" panose="02010600030101010101" pitchFamily="2" charset="-122"/>
                <a:ea typeface="宋体" panose="02010600030101010101" pitchFamily="2" charset="-122"/>
              </a:endParaRPr>
            </a:p>
          </p:txBody>
        </p:sp>
        <p:cxnSp>
          <p:nvCxnSpPr>
            <p:cNvPr id="18" name="直接连接符 17"/>
            <p:cNvCxnSpPr/>
            <p:nvPr/>
          </p:nvCxnSpPr>
          <p:spPr>
            <a:xfrm>
              <a:off x="7043218" y="2552692"/>
              <a:ext cx="0" cy="202946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456242" y="2552692"/>
              <a:ext cx="553998" cy="1181100"/>
            </a:xfrm>
            <a:prstGeom prst="rect">
              <a:avLst/>
            </a:prstGeom>
            <a:noFill/>
          </p:spPr>
          <p:txBody>
            <a:bodyPr vert="eaVert" wrap="square" rtlCol="0">
              <a:spAutoFit/>
            </a:bodyPr>
            <a:lstStyle/>
            <a:p>
              <a:r>
                <a:rPr lang="zh-CN" altLang="en-US" sz="2400" b="1" dirty="0">
                  <a:latin typeface="华文行楷" panose="02010800040101010101" pitchFamily="2" charset="-122"/>
                  <a:ea typeface="华文行楷" panose="02010800040101010101" pitchFamily="2" charset="-122"/>
                </a:rPr>
                <a:t>章节三</a:t>
              </a:r>
              <a:endParaRPr lang="zh-CN" altLang="en-US" sz="2400" b="1" dirty="0">
                <a:latin typeface="华文行楷" panose="02010800040101010101" pitchFamily="2" charset="-122"/>
                <a:ea typeface="华文行楷" panose="02010800040101010101" pitchFamily="2" charset="-122"/>
              </a:endParaRPr>
            </a:p>
          </p:txBody>
        </p:sp>
      </p:grpSp>
      <p:grpSp>
        <p:nvGrpSpPr>
          <p:cNvPr id="22" name="组合 21"/>
          <p:cNvGrpSpPr/>
          <p:nvPr/>
        </p:nvGrpSpPr>
        <p:grpSpPr>
          <a:xfrm>
            <a:off x="7776070" y="2651013"/>
            <a:ext cx="1025109" cy="2700688"/>
            <a:chOff x="8042770" y="2533642"/>
            <a:chExt cx="1025109" cy="2700688"/>
          </a:xfrm>
        </p:grpSpPr>
        <p:sp>
          <p:nvSpPr>
            <p:cNvPr id="12" name="矩形 11"/>
            <p:cNvSpPr/>
            <p:nvPr/>
          </p:nvSpPr>
          <p:spPr>
            <a:xfrm>
              <a:off x="8636992" y="2533642"/>
              <a:ext cx="430887" cy="2700688"/>
            </a:xfrm>
            <a:prstGeom prst="rect">
              <a:avLst/>
            </a:prstGeom>
          </p:spPr>
          <p:txBody>
            <a:bodyPr vert="eaVert" wrap="square">
              <a:spAutoFit/>
            </a:bodyPr>
            <a:lstStyle/>
            <a:p>
              <a:r>
                <a:rPr lang="zh-CN" altLang="en-US" sz="1600" spc="600" dirty="0">
                  <a:solidFill>
                    <a:schemeClr val="tx1">
                      <a:lumMod val="75000"/>
                      <a:lumOff val="25000"/>
                    </a:schemeClr>
                  </a:solidFill>
                  <a:latin typeface="宋体" panose="02010600030101010101" pitchFamily="2" charset="-122"/>
                  <a:ea typeface="宋体" panose="02010600030101010101" pitchFamily="2" charset="-122"/>
                </a:rPr>
                <a:t>现代人过冬至</a:t>
              </a:r>
              <a:endParaRPr lang="zh-CN" altLang="en-US" sz="1600" spc="600" dirty="0">
                <a:solidFill>
                  <a:schemeClr val="tx1">
                    <a:lumMod val="75000"/>
                    <a:lumOff val="25000"/>
                  </a:schemeClr>
                </a:solidFill>
                <a:latin typeface="宋体" panose="02010600030101010101" pitchFamily="2" charset="-122"/>
                <a:ea typeface="宋体" panose="02010600030101010101" pitchFamily="2" charset="-122"/>
              </a:endParaRPr>
            </a:p>
          </p:txBody>
        </p:sp>
        <p:cxnSp>
          <p:nvCxnSpPr>
            <p:cNvPr id="20" name="直接连接符 19"/>
            <p:cNvCxnSpPr/>
            <p:nvPr/>
          </p:nvCxnSpPr>
          <p:spPr>
            <a:xfrm>
              <a:off x="8629746" y="2533642"/>
              <a:ext cx="0" cy="202946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8042770" y="2533642"/>
              <a:ext cx="553998" cy="1181100"/>
            </a:xfrm>
            <a:prstGeom prst="rect">
              <a:avLst/>
            </a:prstGeom>
            <a:noFill/>
          </p:spPr>
          <p:txBody>
            <a:bodyPr vert="eaVert" wrap="square" rtlCol="0">
              <a:spAutoFit/>
            </a:bodyPr>
            <a:lstStyle/>
            <a:p>
              <a:r>
                <a:rPr lang="zh-CN" altLang="en-US" sz="2400" b="1" dirty="0">
                  <a:latin typeface="华文行楷" panose="02010800040101010101" pitchFamily="2" charset="-122"/>
                  <a:ea typeface="华文行楷" panose="02010800040101010101" pitchFamily="2" charset="-122"/>
                </a:rPr>
                <a:t>章节四</a:t>
              </a:r>
              <a:endParaRPr lang="zh-CN" altLang="en-US" sz="2400" b="1" dirty="0">
                <a:latin typeface="华文行楷" panose="02010800040101010101" pitchFamily="2" charset="-122"/>
                <a:ea typeface="华文行楷" panose="02010800040101010101" pitchFamily="2" charset="-122"/>
              </a:endParaRPr>
            </a:p>
          </p:txBody>
        </p:sp>
      </p:grpSp>
    </p:spTree>
  </p:cSld>
  <p:clrMapOvr>
    <a:masterClrMapping/>
  </p:clrMapOvr>
  <p:transition spd="slow" advTm="3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r="84688"/>
          <a:stretch>
            <a:fillRect/>
          </a:stretch>
        </p:blipFill>
        <p:spPr>
          <a:xfrm>
            <a:off x="0" y="977900"/>
            <a:ext cx="1866900" cy="4902200"/>
          </a:xfrm>
          <a:prstGeom prst="rect">
            <a:avLst/>
          </a:prstGeom>
        </p:spPr>
      </p:pic>
      <p:grpSp>
        <p:nvGrpSpPr>
          <p:cNvPr id="16" name="组合 15"/>
          <p:cNvGrpSpPr/>
          <p:nvPr/>
        </p:nvGrpSpPr>
        <p:grpSpPr>
          <a:xfrm>
            <a:off x="4905375" y="2157892"/>
            <a:ext cx="2381250" cy="2838450"/>
            <a:chOff x="4905375" y="2157892"/>
            <a:chExt cx="2381250" cy="2838450"/>
          </a:xfrm>
        </p:grpSpPr>
        <p:sp>
          <p:nvSpPr>
            <p:cNvPr id="5" name="矩形 4"/>
            <p:cNvSpPr/>
            <p:nvPr/>
          </p:nvSpPr>
          <p:spPr>
            <a:xfrm>
              <a:off x="4905375" y="2157892"/>
              <a:ext cx="2381250" cy="2838450"/>
            </a:xfrm>
            <a:prstGeom prst="rect">
              <a:avLst/>
            </a:prstGeom>
            <a:noFill/>
            <a:ln w="28575">
              <a:solidFill>
                <a:srgbClr val="3A4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081000" y="2319817"/>
              <a:ext cx="2030001" cy="2514600"/>
            </a:xfrm>
            <a:prstGeom prst="rect">
              <a:avLst/>
            </a:prstGeom>
            <a:noFill/>
            <a:ln>
              <a:solidFill>
                <a:srgbClr val="3A4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4443"/>
                </a:solidFill>
              </a:endParaRPr>
            </a:p>
          </p:txBody>
        </p:sp>
      </p:grpSp>
      <p:cxnSp>
        <p:nvCxnSpPr>
          <p:cNvPr id="7" name="直接连接符 6"/>
          <p:cNvCxnSpPr/>
          <p:nvPr/>
        </p:nvCxnSpPr>
        <p:spPr>
          <a:xfrm>
            <a:off x="6104902" y="2620698"/>
            <a:ext cx="0" cy="202946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6185130" y="2620698"/>
            <a:ext cx="430887" cy="2864594"/>
          </a:xfrm>
          <a:prstGeom prst="rect">
            <a:avLst/>
          </a:prstGeom>
        </p:spPr>
        <p:txBody>
          <a:bodyPr vert="eaVert" wrap="square">
            <a:spAutoFit/>
          </a:bodyPr>
          <a:lstStyle/>
          <a:p>
            <a:r>
              <a:rPr lang="zh-CN" altLang="en-US" sz="1600" spc="600" dirty="0">
                <a:solidFill>
                  <a:schemeClr val="tx1">
                    <a:lumMod val="75000"/>
                    <a:lumOff val="25000"/>
                  </a:schemeClr>
                </a:solidFill>
                <a:latin typeface="宋体" panose="02010600030101010101" pitchFamily="2" charset="-122"/>
                <a:ea typeface="宋体" panose="02010600030101010101" pitchFamily="2" charset="-122"/>
              </a:rPr>
              <a:t>冬至是什么</a:t>
            </a:r>
            <a:endParaRPr lang="zh-CN" altLang="en-US" sz="1600" spc="600" dirty="0">
              <a:solidFill>
                <a:schemeClr val="tx1">
                  <a:lumMod val="75000"/>
                  <a:lumOff val="25000"/>
                </a:schemeClr>
              </a:solidFill>
              <a:latin typeface="宋体" panose="02010600030101010101" pitchFamily="2" charset="-122"/>
              <a:ea typeface="宋体" panose="02010600030101010101" pitchFamily="2" charset="-122"/>
            </a:endParaRPr>
          </a:p>
        </p:txBody>
      </p:sp>
      <p:sp>
        <p:nvSpPr>
          <p:cNvPr id="9" name="文本框 8"/>
          <p:cNvSpPr txBox="1"/>
          <p:nvPr/>
        </p:nvSpPr>
        <p:spPr>
          <a:xfrm>
            <a:off x="5532440" y="2620698"/>
            <a:ext cx="553998" cy="1181100"/>
          </a:xfrm>
          <a:prstGeom prst="rect">
            <a:avLst/>
          </a:prstGeom>
          <a:noFill/>
        </p:spPr>
        <p:txBody>
          <a:bodyPr vert="eaVert" wrap="square" rtlCol="0">
            <a:spAutoFit/>
          </a:bodyPr>
          <a:lstStyle/>
          <a:p>
            <a:r>
              <a:rPr lang="zh-CN" altLang="en-US" sz="2400" b="1" dirty="0">
                <a:latin typeface="华文行楷" panose="02010800040101010101" pitchFamily="2" charset="-122"/>
                <a:ea typeface="华文行楷" panose="02010800040101010101" pitchFamily="2" charset="-122"/>
              </a:rPr>
              <a:t>章节一</a:t>
            </a:r>
            <a:endParaRPr lang="zh-CN" altLang="en-US" sz="2400" b="1" dirty="0">
              <a:latin typeface="华文行楷" panose="02010800040101010101" pitchFamily="2" charset="-122"/>
              <a:ea typeface="华文行楷" panose="02010800040101010101" pitchFamily="2" charset="-122"/>
            </a:endParaRPr>
          </a:p>
        </p:txBody>
      </p:sp>
      <p:pic>
        <p:nvPicPr>
          <p:cNvPr id="14" name="图片 13"/>
          <p:cNvPicPr>
            <a:picLocks noChangeAspect="1"/>
          </p:cNvPicPr>
          <p:nvPr/>
        </p:nvPicPr>
        <p:blipFill rotWithShape="1">
          <a:blip r:embed="rId1">
            <a:extLst>
              <a:ext uri="{28A0092B-C50C-407E-A947-70E740481C1C}">
                <a14:useLocalDpi xmlns:a14="http://schemas.microsoft.com/office/drawing/2010/main" val="0"/>
              </a:ext>
            </a:extLst>
          </a:blip>
          <a:srcRect r="87339"/>
          <a:stretch>
            <a:fillRect/>
          </a:stretch>
        </p:blipFill>
        <p:spPr>
          <a:xfrm flipH="1">
            <a:off x="10648334" y="977900"/>
            <a:ext cx="1543665" cy="49022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fallOve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28518"/>
          <a:stretch>
            <a:fillRect/>
          </a:stretch>
        </p:blipFill>
        <p:spPr>
          <a:xfrm>
            <a:off x="0" y="0"/>
            <a:ext cx="12192000" cy="6858000"/>
          </a:xfrm>
          <a:prstGeom prst="rect">
            <a:avLst/>
          </a:prstGeom>
        </p:spPr>
      </p:pic>
      <p:sp>
        <p:nvSpPr>
          <p:cNvPr id="4" name="矩形 3"/>
          <p:cNvSpPr/>
          <p:nvPr/>
        </p:nvSpPr>
        <p:spPr>
          <a:xfrm>
            <a:off x="1191814" y="2224323"/>
            <a:ext cx="553998" cy="1767472"/>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冬至是什么</a:t>
            </a:r>
            <a:endParaRPr lang="zh-CN" altLang="en-US" sz="2400" dirty="0">
              <a:latin typeface="华文行楷" panose="02010800040101010101" pitchFamily="2" charset="-122"/>
              <a:ea typeface="华文行楷" panose="02010800040101010101" pitchFamily="2" charset="-122"/>
            </a:endParaRPr>
          </a:p>
        </p:txBody>
      </p:sp>
      <p:grpSp>
        <p:nvGrpSpPr>
          <p:cNvPr id="11" name="组合 10"/>
          <p:cNvGrpSpPr/>
          <p:nvPr/>
        </p:nvGrpSpPr>
        <p:grpSpPr>
          <a:xfrm>
            <a:off x="1882760" y="2608547"/>
            <a:ext cx="1205389" cy="2521856"/>
            <a:chOff x="1882760" y="2535977"/>
            <a:chExt cx="1205389" cy="2521856"/>
          </a:xfrm>
        </p:grpSpPr>
        <p:cxnSp>
          <p:nvCxnSpPr>
            <p:cNvPr id="6" name="直接连接符 5"/>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12" name="组合 11"/>
          <p:cNvGrpSpPr/>
          <p:nvPr/>
        </p:nvGrpSpPr>
        <p:grpSpPr>
          <a:xfrm>
            <a:off x="3540110" y="2730867"/>
            <a:ext cx="1205389" cy="2521856"/>
            <a:chOff x="1882760" y="2535977"/>
            <a:chExt cx="1205389" cy="2521856"/>
          </a:xfrm>
        </p:grpSpPr>
        <p:cxnSp>
          <p:nvCxnSpPr>
            <p:cNvPr id="13" name="直接连接符 12"/>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15" name="组合 14"/>
          <p:cNvGrpSpPr/>
          <p:nvPr/>
        </p:nvGrpSpPr>
        <p:grpSpPr>
          <a:xfrm>
            <a:off x="5229297" y="2730867"/>
            <a:ext cx="1205389" cy="2521856"/>
            <a:chOff x="1882760" y="2535977"/>
            <a:chExt cx="1205389" cy="2521856"/>
          </a:xfrm>
        </p:grpSpPr>
        <p:cxnSp>
          <p:nvCxnSpPr>
            <p:cNvPr id="16" name="直接连接符 15"/>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pic>
        <p:nvPicPr>
          <p:cNvPr id="21" name="图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6503" y="2522407"/>
            <a:ext cx="2938775" cy="293877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drap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515510" y="4121304"/>
            <a:ext cx="8586966" cy="1826473"/>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endParaRPr lang="en-US" altLang="zh-CN" sz="1400" spc="300" dirty="0">
              <a:solidFill>
                <a:schemeClr val="tx1">
                  <a:lumMod val="75000"/>
                  <a:lumOff val="25000"/>
                </a:schemeClr>
              </a:solidFill>
              <a:latin typeface="宋体" panose="02010600030101010101" pitchFamily="2" charset="-122"/>
              <a:ea typeface="宋体" panose="02010600030101010101" pitchFamily="2"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15560" y="2033176"/>
            <a:ext cx="1735597" cy="1735597"/>
          </a:xfrm>
          <a:prstGeom prst="rect">
            <a:avLst/>
          </a:prstGeom>
        </p:spPr>
      </p:pic>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44510" y="2033176"/>
            <a:ext cx="1735597" cy="1735597"/>
          </a:xfrm>
          <a:prstGeom prst="rect">
            <a:avLst/>
          </a:prstGeom>
        </p:spPr>
      </p:pic>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973460" y="2033176"/>
            <a:ext cx="1735597" cy="1735597"/>
          </a:xfrm>
          <a:prstGeom prst="rect">
            <a:avLst/>
          </a:prstGeom>
        </p:spPr>
      </p:pic>
      <p:sp>
        <p:nvSpPr>
          <p:cNvPr id="9" name="矩形 8"/>
          <p:cNvSpPr/>
          <p:nvPr/>
        </p:nvSpPr>
        <p:spPr>
          <a:xfrm>
            <a:off x="9897875" y="3768773"/>
            <a:ext cx="553998" cy="1767472"/>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冬至是什么</a:t>
            </a:r>
            <a:endParaRPr lang="zh-CN" altLang="en-US" sz="2400" dirty="0">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curtains"/>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57921" y="2444905"/>
            <a:ext cx="7466659" cy="1631795"/>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019675" y="4305300"/>
            <a:ext cx="2152650" cy="2152650"/>
          </a:xfrm>
          <a:prstGeom prst="rect">
            <a:avLst/>
          </a:prstGeom>
        </p:spPr>
      </p:pic>
      <p:sp>
        <p:nvSpPr>
          <p:cNvPr id="7" name="矩形 6"/>
          <p:cNvSpPr/>
          <p:nvPr/>
        </p:nvSpPr>
        <p:spPr>
          <a:xfrm>
            <a:off x="2049064" y="1808486"/>
            <a:ext cx="553998" cy="1767472"/>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冬至是什么</a:t>
            </a:r>
            <a:endParaRPr lang="zh-CN" altLang="en-US" sz="2400" dirty="0">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wind"/>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BEBA8EAE-BF5A-486C-A8C5-ECC9F3942E4B}">
                <a14:imgProps xmlns:a14="http://schemas.microsoft.com/office/drawing/2010/main">
                  <a14:imgLayer r:embed="rId2">
                    <a14:imgEffect>
                      <a14:saturation sat="33000"/>
                    </a14:imgEffect>
                  </a14:imgLayer>
                </a14:imgProps>
              </a:ext>
              <a:ext uri="{28A0092B-C50C-407E-A947-70E740481C1C}">
                <a14:useLocalDpi xmlns:a14="http://schemas.microsoft.com/office/drawing/2010/main" val="0"/>
              </a:ext>
            </a:extLst>
          </a:blip>
          <a:stretch>
            <a:fillRect/>
          </a:stretch>
        </p:blipFill>
        <p:spPr>
          <a:xfrm>
            <a:off x="1728239" y="1619249"/>
            <a:ext cx="2348461" cy="413304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 name="组合 4"/>
          <p:cNvGrpSpPr/>
          <p:nvPr/>
        </p:nvGrpSpPr>
        <p:grpSpPr>
          <a:xfrm>
            <a:off x="5855257" y="2631227"/>
            <a:ext cx="1205389" cy="2521856"/>
            <a:chOff x="1882760" y="2535977"/>
            <a:chExt cx="1205389" cy="2521856"/>
          </a:xfrm>
        </p:grpSpPr>
        <p:cxnSp>
          <p:nvCxnSpPr>
            <p:cNvPr id="6" name="直接连接符 5"/>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8" name="组合 7"/>
          <p:cNvGrpSpPr/>
          <p:nvPr/>
        </p:nvGrpSpPr>
        <p:grpSpPr>
          <a:xfrm>
            <a:off x="7512607" y="2631227"/>
            <a:ext cx="1205389" cy="2521856"/>
            <a:chOff x="1882760" y="2535977"/>
            <a:chExt cx="1205389" cy="2521856"/>
          </a:xfrm>
        </p:grpSpPr>
        <p:cxnSp>
          <p:nvCxnSpPr>
            <p:cNvPr id="9" name="直接连接符 8"/>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11" name="组合 10"/>
          <p:cNvGrpSpPr/>
          <p:nvPr/>
        </p:nvGrpSpPr>
        <p:grpSpPr>
          <a:xfrm>
            <a:off x="9201794" y="2631227"/>
            <a:ext cx="1205389" cy="2521856"/>
            <a:chOff x="1882760" y="2535977"/>
            <a:chExt cx="1205389" cy="2521856"/>
          </a:xfrm>
        </p:grpSpPr>
        <p:cxnSp>
          <p:nvCxnSpPr>
            <p:cNvPr id="12" name="直接连接符 11"/>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sp>
        <p:nvSpPr>
          <p:cNvPr id="14" name="矩形 13"/>
          <p:cNvSpPr/>
          <p:nvPr/>
        </p:nvSpPr>
        <p:spPr>
          <a:xfrm>
            <a:off x="5201550" y="2247003"/>
            <a:ext cx="553998" cy="1767472"/>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冬至是什么</a:t>
            </a:r>
            <a:endParaRPr lang="zh-CN" altLang="en-US" sz="2400" dirty="0">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11957" y="2535977"/>
            <a:ext cx="1205389" cy="2521856"/>
            <a:chOff x="1882760" y="2535977"/>
            <a:chExt cx="1205389" cy="2521856"/>
          </a:xfrm>
        </p:grpSpPr>
        <p:cxnSp>
          <p:nvCxnSpPr>
            <p:cNvPr id="4" name="直接连接符 3"/>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6" name="组合 5"/>
          <p:cNvGrpSpPr/>
          <p:nvPr/>
        </p:nvGrpSpPr>
        <p:grpSpPr>
          <a:xfrm>
            <a:off x="3969307" y="2658297"/>
            <a:ext cx="1205389" cy="2521856"/>
            <a:chOff x="1882760" y="2535977"/>
            <a:chExt cx="1205389" cy="2521856"/>
          </a:xfrm>
        </p:grpSpPr>
        <p:cxnSp>
          <p:nvCxnSpPr>
            <p:cNvPr id="7" name="直接连接符 6"/>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9" name="组合 8"/>
          <p:cNvGrpSpPr/>
          <p:nvPr/>
        </p:nvGrpSpPr>
        <p:grpSpPr>
          <a:xfrm>
            <a:off x="5658494" y="2658297"/>
            <a:ext cx="1205389" cy="2521856"/>
            <a:chOff x="1882760" y="2535977"/>
            <a:chExt cx="1205389" cy="2521856"/>
          </a:xfrm>
        </p:grpSpPr>
        <p:cxnSp>
          <p:nvCxnSpPr>
            <p:cNvPr id="10" name="直接连接符 9"/>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340649" y="704850"/>
            <a:ext cx="4717801" cy="5448300"/>
          </a:xfrm>
          <a:prstGeom prst="rect">
            <a:avLst/>
          </a:prstGeom>
        </p:spPr>
      </p:pic>
      <p:sp>
        <p:nvSpPr>
          <p:cNvPr id="14" name="矩形 13"/>
          <p:cNvSpPr/>
          <p:nvPr/>
        </p:nvSpPr>
        <p:spPr>
          <a:xfrm>
            <a:off x="1585735" y="2029433"/>
            <a:ext cx="553998" cy="1767472"/>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冬至是什么</a:t>
            </a:r>
            <a:endParaRPr lang="zh-CN" altLang="en-US" sz="2400" dirty="0">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905375" y="2157892"/>
            <a:ext cx="2381250" cy="2838450"/>
            <a:chOff x="4905375" y="2157892"/>
            <a:chExt cx="2381250" cy="2838450"/>
          </a:xfrm>
        </p:grpSpPr>
        <p:sp>
          <p:nvSpPr>
            <p:cNvPr id="5" name="矩形 4"/>
            <p:cNvSpPr/>
            <p:nvPr/>
          </p:nvSpPr>
          <p:spPr>
            <a:xfrm>
              <a:off x="4905375" y="2157892"/>
              <a:ext cx="2381250" cy="2838450"/>
            </a:xfrm>
            <a:prstGeom prst="rect">
              <a:avLst/>
            </a:prstGeom>
            <a:noFill/>
            <a:ln w="28575">
              <a:solidFill>
                <a:srgbClr val="3A4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081000" y="2319817"/>
              <a:ext cx="2030001" cy="2514600"/>
            </a:xfrm>
            <a:prstGeom prst="rect">
              <a:avLst/>
            </a:prstGeom>
            <a:noFill/>
            <a:ln>
              <a:solidFill>
                <a:srgbClr val="3A4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4443"/>
                </a:solidFill>
              </a:endParaRPr>
            </a:p>
          </p:txBody>
        </p:sp>
      </p:grpSp>
      <p:sp>
        <p:nvSpPr>
          <p:cNvPr id="12" name="矩形 11"/>
          <p:cNvSpPr/>
          <p:nvPr/>
        </p:nvSpPr>
        <p:spPr>
          <a:xfrm>
            <a:off x="6216200" y="2686042"/>
            <a:ext cx="430887" cy="2379393"/>
          </a:xfrm>
          <a:prstGeom prst="rect">
            <a:avLst/>
          </a:prstGeom>
        </p:spPr>
        <p:txBody>
          <a:bodyPr vert="eaVert" wrap="square">
            <a:spAutoFit/>
          </a:bodyPr>
          <a:lstStyle/>
          <a:p>
            <a:r>
              <a:rPr lang="zh-CN" altLang="en-US" sz="1600" spc="600" dirty="0">
                <a:solidFill>
                  <a:schemeClr val="tx1">
                    <a:lumMod val="75000"/>
                    <a:lumOff val="25000"/>
                  </a:schemeClr>
                </a:solidFill>
                <a:latin typeface="宋体" panose="02010600030101010101" pitchFamily="2" charset="-122"/>
                <a:ea typeface="宋体" panose="02010600030101010101" pitchFamily="2" charset="-122"/>
              </a:rPr>
              <a:t>冬至的起源</a:t>
            </a:r>
            <a:endParaRPr lang="zh-CN" altLang="en-US" sz="1600" spc="600" dirty="0">
              <a:solidFill>
                <a:schemeClr val="tx1">
                  <a:lumMod val="75000"/>
                  <a:lumOff val="25000"/>
                </a:schemeClr>
              </a:solidFill>
              <a:latin typeface="宋体" panose="02010600030101010101" pitchFamily="2" charset="-122"/>
              <a:ea typeface="宋体" panose="02010600030101010101" pitchFamily="2" charset="-122"/>
            </a:endParaRPr>
          </a:p>
        </p:txBody>
      </p:sp>
      <p:cxnSp>
        <p:nvCxnSpPr>
          <p:cNvPr id="13" name="直接连接符 12"/>
          <p:cNvCxnSpPr/>
          <p:nvPr/>
        </p:nvCxnSpPr>
        <p:spPr>
          <a:xfrm>
            <a:off x="6175875" y="2686042"/>
            <a:ext cx="0" cy="202946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5626999" y="2686042"/>
            <a:ext cx="553998" cy="1181100"/>
          </a:xfrm>
          <a:prstGeom prst="rect">
            <a:avLst/>
          </a:prstGeom>
          <a:noFill/>
        </p:spPr>
        <p:txBody>
          <a:bodyPr vert="eaVert" wrap="square" rtlCol="0">
            <a:spAutoFit/>
          </a:bodyPr>
          <a:lstStyle/>
          <a:p>
            <a:r>
              <a:rPr lang="zh-CN" altLang="en-US" sz="2400" b="1" dirty="0">
                <a:latin typeface="华文行楷" panose="02010800040101010101" pitchFamily="2" charset="-122"/>
                <a:ea typeface="华文行楷" panose="02010800040101010101" pitchFamily="2" charset="-122"/>
              </a:rPr>
              <a:t>章节二</a:t>
            </a:r>
            <a:endParaRPr lang="zh-CN" altLang="en-US" sz="2400" b="1" dirty="0">
              <a:latin typeface="华文行楷" panose="02010800040101010101" pitchFamily="2" charset="-122"/>
              <a:ea typeface="华文行楷" panose="02010800040101010101" pitchFamily="2" charset="-122"/>
            </a:endParaRPr>
          </a:p>
        </p:txBody>
      </p:sp>
      <p:pic>
        <p:nvPicPr>
          <p:cNvPr id="15" name="图片 14"/>
          <p:cNvPicPr>
            <a:picLocks noChangeAspect="1"/>
          </p:cNvPicPr>
          <p:nvPr/>
        </p:nvPicPr>
        <p:blipFill rotWithShape="1">
          <a:blip r:embed="rId1">
            <a:extLst>
              <a:ext uri="{28A0092B-C50C-407E-A947-70E740481C1C}">
                <a14:useLocalDpi xmlns:a14="http://schemas.microsoft.com/office/drawing/2010/main" val="0"/>
              </a:ext>
            </a:extLst>
          </a:blip>
          <a:srcRect r="85000"/>
          <a:stretch>
            <a:fillRect/>
          </a:stretch>
        </p:blipFill>
        <p:spPr>
          <a:xfrm>
            <a:off x="0" y="977900"/>
            <a:ext cx="1828800" cy="4902200"/>
          </a:xfrm>
          <a:prstGeom prst="rect">
            <a:avLst/>
          </a:prstGeom>
        </p:spPr>
      </p:pic>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r="87339"/>
          <a:stretch>
            <a:fillRect/>
          </a:stretch>
        </p:blipFill>
        <p:spPr>
          <a:xfrm flipH="1">
            <a:off x="10648334" y="977900"/>
            <a:ext cx="1543665" cy="4902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push dir="u"/>
      </p:transition>
    </mc:Choice>
    <mc:Fallback>
      <p:transition spd="slow" advTm="3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11007" y="2183254"/>
            <a:ext cx="553998" cy="1767472"/>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冬至的起源</a:t>
            </a:r>
            <a:endParaRPr lang="zh-CN" altLang="en-US" sz="2400" dirty="0">
              <a:latin typeface="华文行楷" panose="02010800040101010101" pitchFamily="2" charset="-122"/>
              <a:ea typeface="华文行楷" panose="02010800040101010101" pitchFamily="2" charset="-122"/>
            </a:endParaRPr>
          </a:p>
        </p:txBody>
      </p:sp>
      <p:grpSp>
        <p:nvGrpSpPr>
          <p:cNvPr id="3" name="组合 2"/>
          <p:cNvGrpSpPr/>
          <p:nvPr/>
        </p:nvGrpSpPr>
        <p:grpSpPr>
          <a:xfrm>
            <a:off x="2464388" y="2689798"/>
            <a:ext cx="1205389" cy="2521856"/>
            <a:chOff x="1882760" y="2535977"/>
            <a:chExt cx="1205389" cy="2521856"/>
          </a:xfrm>
        </p:grpSpPr>
        <p:cxnSp>
          <p:nvCxnSpPr>
            <p:cNvPr id="4" name="直接连接符 3"/>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sp>
        <p:nvSpPr>
          <p:cNvPr id="6" name="矩形 5"/>
          <p:cNvSpPr/>
          <p:nvPr/>
        </p:nvSpPr>
        <p:spPr>
          <a:xfrm>
            <a:off x="8560323" y="2183254"/>
            <a:ext cx="553998" cy="1767472"/>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冬至的起源</a:t>
            </a:r>
            <a:endParaRPr lang="zh-CN" altLang="en-US" sz="2400" dirty="0">
              <a:latin typeface="华文行楷" panose="02010800040101010101" pitchFamily="2" charset="-122"/>
              <a:ea typeface="华文行楷" panose="02010800040101010101" pitchFamily="2" charset="-122"/>
            </a:endParaRPr>
          </a:p>
        </p:txBody>
      </p:sp>
      <p:grpSp>
        <p:nvGrpSpPr>
          <p:cNvPr id="7" name="组合 6"/>
          <p:cNvGrpSpPr/>
          <p:nvPr/>
        </p:nvGrpSpPr>
        <p:grpSpPr>
          <a:xfrm>
            <a:off x="9170854" y="2689798"/>
            <a:ext cx="1205389" cy="2521856"/>
            <a:chOff x="1882760" y="2535977"/>
            <a:chExt cx="1205389" cy="2521856"/>
          </a:xfrm>
        </p:grpSpPr>
        <p:cxnSp>
          <p:nvCxnSpPr>
            <p:cNvPr id="8" name="直接连接符 7"/>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475915" y="1470598"/>
            <a:ext cx="3087770" cy="49319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split orient="vert"/>
      </p:transition>
    </mc:Choice>
    <mc:Fallback>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r="87344"/>
          <a:stretch>
            <a:fillRect/>
          </a:stretch>
        </p:blipFill>
        <p:spPr>
          <a:xfrm>
            <a:off x="0" y="977900"/>
            <a:ext cx="1543050" cy="4902200"/>
          </a:xfrm>
          <a:prstGeom prst="rect">
            <a:avLst/>
          </a:prstGeom>
        </p:spPr>
      </p:pic>
      <p:sp>
        <p:nvSpPr>
          <p:cNvPr id="3" name="文本框 2"/>
          <p:cNvSpPr txBox="1"/>
          <p:nvPr/>
        </p:nvSpPr>
        <p:spPr>
          <a:xfrm>
            <a:off x="3114124" y="2559204"/>
            <a:ext cx="4665893" cy="2622395"/>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sp>
        <p:nvSpPr>
          <p:cNvPr id="6" name="矩形 5"/>
          <p:cNvSpPr/>
          <p:nvPr/>
        </p:nvSpPr>
        <p:spPr>
          <a:xfrm>
            <a:off x="7990796" y="2102930"/>
            <a:ext cx="553998" cy="1767472"/>
          </a:xfrm>
          <a:prstGeom prst="rect">
            <a:avLst/>
          </a:prstGeom>
          <a:ln>
            <a:solidFill>
              <a:schemeClr val="tx1">
                <a:lumMod val="50000"/>
                <a:lumOff val="50000"/>
              </a:schemeClr>
            </a:solidFill>
          </a:ln>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冬至的起源</a:t>
            </a:r>
            <a:endParaRPr lang="zh-CN" altLang="en-US" sz="2400" dirty="0">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checker/>
      </p:transition>
    </mc:Choice>
    <mc:Fallback>
      <p:transition spd="slow" advTm="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462935" y="1519085"/>
            <a:ext cx="3860019" cy="4457700"/>
          </a:xfrm>
          <a:prstGeom prst="rect">
            <a:avLst/>
          </a:prstGeom>
        </p:spPr>
      </p:pic>
      <p:sp>
        <p:nvSpPr>
          <p:cNvPr id="2" name="文本框 1"/>
          <p:cNvSpPr txBox="1"/>
          <p:nvPr/>
        </p:nvSpPr>
        <p:spPr>
          <a:xfrm>
            <a:off x="1776336" y="2687640"/>
            <a:ext cx="3265509" cy="2622395"/>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cxnSp>
        <p:nvCxnSpPr>
          <p:cNvPr id="5" name="直接连接符 4"/>
          <p:cNvCxnSpPr/>
          <p:nvPr/>
        </p:nvCxnSpPr>
        <p:spPr>
          <a:xfrm>
            <a:off x="5137095" y="2782890"/>
            <a:ext cx="0" cy="222234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074786" y="2033435"/>
            <a:ext cx="5429250" cy="3790950"/>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266568" y="3045174"/>
            <a:ext cx="553998" cy="1767472"/>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冬至的起源</a:t>
            </a:r>
            <a:endParaRPr lang="zh-CN" altLang="en-US" sz="2400" dirty="0">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59742" y="2624468"/>
            <a:ext cx="1205389" cy="2521856"/>
            <a:chOff x="1882760" y="2535977"/>
            <a:chExt cx="1205389" cy="2521856"/>
          </a:xfrm>
        </p:grpSpPr>
        <p:cxnSp>
          <p:nvCxnSpPr>
            <p:cNvPr id="4" name="直接连接符 3"/>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6" name="组合 5"/>
          <p:cNvGrpSpPr/>
          <p:nvPr/>
        </p:nvGrpSpPr>
        <p:grpSpPr>
          <a:xfrm>
            <a:off x="3717092" y="2746788"/>
            <a:ext cx="1205389" cy="2521856"/>
            <a:chOff x="1882760" y="2535977"/>
            <a:chExt cx="1205389" cy="2521856"/>
          </a:xfrm>
        </p:grpSpPr>
        <p:cxnSp>
          <p:nvCxnSpPr>
            <p:cNvPr id="7" name="直接连接符 6"/>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9" name="组合 8"/>
          <p:cNvGrpSpPr/>
          <p:nvPr/>
        </p:nvGrpSpPr>
        <p:grpSpPr>
          <a:xfrm>
            <a:off x="5406279" y="2746788"/>
            <a:ext cx="1205389" cy="2521856"/>
            <a:chOff x="1882760" y="2535977"/>
            <a:chExt cx="1205389" cy="2521856"/>
          </a:xfrm>
        </p:grpSpPr>
        <p:cxnSp>
          <p:nvCxnSpPr>
            <p:cNvPr id="10" name="直接连接符 9"/>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pic>
        <p:nvPicPr>
          <p:cNvPr id="12" name="图片 11"/>
          <p:cNvPicPr>
            <a:picLocks noChangeAspect="1"/>
          </p:cNvPicPr>
          <p:nvPr/>
        </p:nvPicPr>
        <p:blipFill>
          <a:blip r:embed="rId1" cstate="print">
            <a:extLst>
              <a:ext uri="{BEBA8EAE-BF5A-486C-A8C5-ECC9F3942E4B}">
                <a14:imgProps xmlns:a14="http://schemas.microsoft.com/office/drawing/2010/main">
                  <a14:imgLayer r:embed="rId2">
                    <a14:imgEffect>
                      <a14:saturation sat="33000"/>
                    </a14:imgEffect>
                  </a14:imgLayer>
                </a14:imgProps>
              </a:ext>
              <a:ext uri="{28A0092B-C50C-407E-A947-70E740481C1C}">
                <a14:useLocalDpi xmlns:a14="http://schemas.microsoft.com/office/drawing/2010/main" val="0"/>
              </a:ext>
            </a:extLst>
          </a:blip>
          <a:stretch>
            <a:fillRect/>
          </a:stretch>
        </p:blipFill>
        <p:spPr>
          <a:xfrm>
            <a:off x="7595648" y="1789375"/>
            <a:ext cx="2348461" cy="413304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矩形 12"/>
          <p:cNvSpPr/>
          <p:nvPr/>
        </p:nvSpPr>
        <p:spPr>
          <a:xfrm>
            <a:off x="1322085" y="1935499"/>
            <a:ext cx="553998" cy="1767472"/>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冬至的起源</a:t>
            </a:r>
            <a:endParaRPr lang="zh-CN" altLang="en-US" sz="2400" dirty="0">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wheel spokes="1"/>
      </p:transition>
    </mc:Choice>
    <mc:Fallback>
      <p:transition spd="slow" advTm="3000">
        <p:wheel spokes="1"/>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566689" y="4140355"/>
            <a:ext cx="7466659" cy="1631795"/>
          </a:xfrm>
          <a:prstGeom prst="rect">
            <a:avLst/>
          </a:prstGeom>
          <a:noFill/>
          <a:ln>
            <a:solidFill>
              <a:schemeClr val="tx1">
                <a:lumMod val="50000"/>
                <a:lumOff val="50000"/>
              </a:schemeClr>
            </a:solidFill>
          </a:ln>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sp>
        <p:nvSpPr>
          <p:cNvPr id="4" name="矩形 3"/>
          <p:cNvSpPr/>
          <p:nvPr/>
        </p:nvSpPr>
        <p:spPr>
          <a:xfrm>
            <a:off x="1829275" y="4034175"/>
            <a:ext cx="553998" cy="1767472"/>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冬至的起源</a:t>
            </a:r>
            <a:endParaRPr lang="zh-CN" altLang="en-US" sz="2400" dirty="0">
              <a:latin typeface="华文行楷" panose="02010800040101010101" pitchFamily="2" charset="-122"/>
              <a:ea typeface="华文行楷" panose="02010800040101010101" pitchFamily="2" charset="-122"/>
            </a:endParaRPr>
          </a:p>
        </p:txBody>
      </p:sp>
      <p:sp>
        <p:nvSpPr>
          <p:cNvPr id="5" name="文本框 4"/>
          <p:cNvSpPr txBox="1"/>
          <p:nvPr/>
        </p:nvSpPr>
        <p:spPr>
          <a:xfrm>
            <a:off x="2594342" y="2130347"/>
            <a:ext cx="7466659" cy="1631795"/>
          </a:xfrm>
          <a:prstGeom prst="rect">
            <a:avLst/>
          </a:prstGeom>
          <a:noFill/>
          <a:ln>
            <a:solidFill>
              <a:schemeClr val="tx1">
                <a:lumMod val="50000"/>
                <a:lumOff val="50000"/>
              </a:schemeClr>
            </a:solidFill>
          </a:ln>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sp>
        <p:nvSpPr>
          <p:cNvPr id="6" name="矩形 5"/>
          <p:cNvSpPr/>
          <p:nvPr/>
        </p:nvSpPr>
        <p:spPr>
          <a:xfrm>
            <a:off x="1886425" y="2024167"/>
            <a:ext cx="553998" cy="1767472"/>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冬至的起源</a:t>
            </a:r>
            <a:endParaRPr lang="zh-CN" altLang="en-US" sz="2400" dirty="0">
              <a:latin typeface="华文行楷" panose="02010800040101010101" pitchFamily="2" charset="-122"/>
              <a:ea typeface="华文行楷" panose="02010800040101010101" pitchFamily="2" charset="-122"/>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393746" y="4514850"/>
            <a:ext cx="2028984" cy="23431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1">
            <a:extLst>
              <a:ext uri="{28A0092B-C50C-407E-A947-70E740481C1C}">
                <a14:useLocalDpi xmlns:a14="http://schemas.microsoft.com/office/drawing/2010/main" val="0"/>
              </a:ext>
            </a:extLst>
          </a:blip>
          <a:srcRect r="85938"/>
          <a:stretch>
            <a:fillRect/>
          </a:stretch>
        </p:blipFill>
        <p:spPr>
          <a:xfrm>
            <a:off x="0" y="977900"/>
            <a:ext cx="1714500" cy="4902200"/>
          </a:xfrm>
          <a:prstGeom prst="rect">
            <a:avLst/>
          </a:prstGeom>
        </p:spPr>
      </p:pic>
      <p:grpSp>
        <p:nvGrpSpPr>
          <p:cNvPr id="21" name="组合 20"/>
          <p:cNvGrpSpPr/>
          <p:nvPr/>
        </p:nvGrpSpPr>
        <p:grpSpPr>
          <a:xfrm>
            <a:off x="4905375" y="2157892"/>
            <a:ext cx="2381250" cy="2838450"/>
            <a:chOff x="4905375" y="2157892"/>
            <a:chExt cx="2381250" cy="2838450"/>
          </a:xfrm>
        </p:grpSpPr>
        <p:sp>
          <p:nvSpPr>
            <p:cNvPr id="5" name="矩形 4"/>
            <p:cNvSpPr/>
            <p:nvPr/>
          </p:nvSpPr>
          <p:spPr>
            <a:xfrm>
              <a:off x="4905375" y="2157892"/>
              <a:ext cx="2381250" cy="2838450"/>
            </a:xfrm>
            <a:prstGeom prst="rect">
              <a:avLst/>
            </a:prstGeom>
            <a:noFill/>
            <a:ln w="28575">
              <a:solidFill>
                <a:srgbClr val="3A4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081000" y="2319817"/>
              <a:ext cx="2030001" cy="2514600"/>
            </a:xfrm>
            <a:prstGeom prst="rect">
              <a:avLst/>
            </a:prstGeom>
            <a:noFill/>
            <a:ln>
              <a:solidFill>
                <a:srgbClr val="3A4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4443"/>
                </a:solidFill>
              </a:endParaRPr>
            </a:p>
          </p:txBody>
        </p:sp>
      </p:grpSp>
      <p:sp>
        <p:nvSpPr>
          <p:cNvPr id="17" name="矩形 16"/>
          <p:cNvSpPr/>
          <p:nvPr/>
        </p:nvSpPr>
        <p:spPr>
          <a:xfrm>
            <a:off x="6156695" y="2517772"/>
            <a:ext cx="430887" cy="3343278"/>
          </a:xfrm>
          <a:prstGeom prst="rect">
            <a:avLst/>
          </a:prstGeom>
        </p:spPr>
        <p:txBody>
          <a:bodyPr vert="eaVert" wrap="square">
            <a:spAutoFit/>
          </a:bodyPr>
          <a:lstStyle/>
          <a:p>
            <a:r>
              <a:rPr lang="zh-CN" altLang="en-US" sz="1600" spc="600" dirty="0">
                <a:solidFill>
                  <a:schemeClr val="tx1">
                    <a:lumMod val="75000"/>
                    <a:lumOff val="25000"/>
                  </a:schemeClr>
                </a:solidFill>
                <a:latin typeface="宋体" panose="02010600030101010101" pitchFamily="2" charset="-122"/>
                <a:ea typeface="宋体" panose="02010600030101010101" pitchFamily="2" charset="-122"/>
              </a:rPr>
              <a:t>古代人如何过冬至</a:t>
            </a:r>
            <a:endParaRPr lang="zh-CN" altLang="en-US" sz="1600" spc="600" dirty="0">
              <a:solidFill>
                <a:schemeClr val="tx1">
                  <a:lumMod val="75000"/>
                  <a:lumOff val="25000"/>
                </a:schemeClr>
              </a:solidFill>
              <a:latin typeface="宋体" panose="02010600030101010101" pitchFamily="2" charset="-122"/>
              <a:ea typeface="宋体" panose="02010600030101010101" pitchFamily="2" charset="-122"/>
            </a:endParaRPr>
          </a:p>
        </p:txBody>
      </p:sp>
      <p:cxnSp>
        <p:nvCxnSpPr>
          <p:cNvPr id="18" name="直接连接符 17"/>
          <p:cNvCxnSpPr/>
          <p:nvPr/>
        </p:nvCxnSpPr>
        <p:spPr>
          <a:xfrm>
            <a:off x="6067537" y="2517772"/>
            <a:ext cx="0" cy="202946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5480561" y="2517772"/>
            <a:ext cx="553998" cy="1181100"/>
          </a:xfrm>
          <a:prstGeom prst="rect">
            <a:avLst/>
          </a:prstGeom>
          <a:noFill/>
        </p:spPr>
        <p:txBody>
          <a:bodyPr vert="eaVert" wrap="square" rtlCol="0">
            <a:spAutoFit/>
          </a:bodyPr>
          <a:lstStyle/>
          <a:p>
            <a:r>
              <a:rPr lang="zh-CN" altLang="en-US" sz="2400" b="1" dirty="0">
                <a:latin typeface="华文行楷" panose="02010800040101010101" pitchFamily="2" charset="-122"/>
                <a:ea typeface="华文行楷" panose="02010800040101010101" pitchFamily="2" charset="-122"/>
              </a:rPr>
              <a:t>章节三</a:t>
            </a:r>
            <a:endParaRPr lang="zh-CN" altLang="en-US" sz="2400" b="1" dirty="0">
              <a:latin typeface="华文行楷" panose="02010800040101010101" pitchFamily="2" charset="-122"/>
              <a:ea typeface="华文行楷" panose="02010800040101010101" pitchFamily="2" charset="-122"/>
            </a:endParaRPr>
          </a:p>
        </p:txBody>
      </p:sp>
      <p:pic>
        <p:nvPicPr>
          <p:cNvPr id="20" name="图片 19"/>
          <p:cNvPicPr>
            <a:picLocks noChangeAspect="1"/>
          </p:cNvPicPr>
          <p:nvPr/>
        </p:nvPicPr>
        <p:blipFill rotWithShape="1">
          <a:blip r:embed="rId1">
            <a:extLst>
              <a:ext uri="{28A0092B-C50C-407E-A947-70E740481C1C}">
                <a14:useLocalDpi xmlns:a14="http://schemas.microsoft.com/office/drawing/2010/main" val="0"/>
              </a:ext>
            </a:extLst>
          </a:blip>
          <a:srcRect r="87339"/>
          <a:stretch>
            <a:fillRect/>
          </a:stretch>
        </p:blipFill>
        <p:spPr>
          <a:xfrm flipH="1">
            <a:off x="10648334" y="977900"/>
            <a:ext cx="1543665" cy="4902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dissolve/>
      </p:transition>
    </mc:Choice>
    <mc:Fallback>
      <p:transition spd="slow" advTm="3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83720" y="2651216"/>
            <a:ext cx="1205389" cy="2521856"/>
            <a:chOff x="1882760" y="2535977"/>
            <a:chExt cx="1205389" cy="2521856"/>
          </a:xfrm>
        </p:grpSpPr>
        <p:cxnSp>
          <p:nvCxnSpPr>
            <p:cNvPr id="4" name="直接连接符 3"/>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6" name="组合 5"/>
          <p:cNvGrpSpPr/>
          <p:nvPr/>
        </p:nvGrpSpPr>
        <p:grpSpPr>
          <a:xfrm>
            <a:off x="3744267" y="2651216"/>
            <a:ext cx="1205389" cy="2521856"/>
            <a:chOff x="1882760" y="2535977"/>
            <a:chExt cx="1205389" cy="2521856"/>
          </a:xfrm>
        </p:grpSpPr>
        <p:cxnSp>
          <p:nvCxnSpPr>
            <p:cNvPr id="7" name="直接连接符 6"/>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9" name="组合 8"/>
          <p:cNvGrpSpPr/>
          <p:nvPr/>
        </p:nvGrpSpPr>
        <p:grpSpPr>
          <a:xfrm>
            <a:off x="5404814" y="2651216"/>
            <a:ext cx="1205389" cy="2521856"/>
            <a:chOff x="1882760" y="2535977"/>
            <a:chExt cx="1205389" cy="2521856"/>
          </a:xfrm>
        </p:grpSpPr>
        <p:cxnSp>
          <p:nvCxnSpPr>
            <p:cNvPr id="10" name="直接连接符 9"/>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sp>
        <p:nvSpPr>
          <p:cNvPr id="13" name="矩形 12"/>
          <p:cNvSpPr/>
          <p:nvPr/>
        </p:nvSpPr>
        <p:spPr>
          <a:xfrm>
            <a:off x="1224560" y="1793463"/>
            <a:ext cx="553998" cy="2772554"/>
          </a:xfrm>
          <a:prstGeom prst="rect">
            <a:avLst/>
          </a:prstGeom>
          <a:solidFill>
            <a:srgbClr val="3A4342"/>
          </a:solidFill>
        </p:spPr>
        <p:txBody>
          <a:bodyPr vert="eaVert" wrap="none">
            <a:spAutoFit/>
          </a:bodyPr>
          <a:lstStyle/>
          <a:p>
            <a:r>
              <a:rPr lang="zh-CN" altLang="en-US" sz="2400" dirty="0">
                <a:solidFill>
                  <a:schemeClr val="bg1"/>
                </a:solidFill>
                <a:latin typeface="华文行楷" panose="02010800040101010101" pitchFamily="2" charset="-122"/>
                <a:ea typeface="华文行楷" panose="02010800040101010101" pitchFamily="2" charset="-122"/>
              </a:rPr>
              <a:t>古代人如何过冬至</a:t>
            </a:r>
            <a:endParaRPr lang="zh-CN" altLang="en-US" sz="2400" dirty="0">
              <a:solidFill>
                <a:schemeClr val="bg1"/>
              </a:solidFill>
              <a:latin typeface="华文行楷" panose="02010800040101010101" pitchFamily="2" charset="-122"/>
              <a:ea typeface="华文行楷" panose="02010800040101010101" pitchFamily="2" charset="-122"/>
            </a:endParaRPr>
          </a:p>
        </p:txBody>
      </p:sp>
      <p:grpSp>
        <p:nvGrpSpPr>
          <p:cNvPr id="14" name="组合 13"/>
          <p:cNvGrpSpPr/>
          <p:nvPr/>
        </p:nvGrpSpPr>
        <p:grpSpPr>
          <a:xfrm>
            <a:off x="7065361" y="2651216"/>
            <a:ext cx="1205389" cy="2521856"/>
            <a:chOff x="1882760" y="2535977"/>
            <a:chExt cx="1205389" cy="2521856"/>
          </a:xfrm>
        </p:grpSpPr>
        <p:cxnSp>
          <p:nvCxnSpPr>
            <p:cNvPr id="15" name="直接连接符 14"/>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17" name="组合 16"/>
          <p:cNvGrpSpPr/>
          <p:nvPr/>
        </p:nvGrpSpPr>
        <p:grpSpPr>
          <a:xfrm>
            <a:off x="8725907" y="2651216"/>
            <a:ext cx="1205389" cy="2521856"/>
            <a:chOff x="1882760" y="2535977"/>
            <a:chExt cx="1205389" cy="2521856"/>
          </a:xfrm>
        </p:grpSpPr>
        <p:cxnSp>
          <p:nvCxnSpPr>
            <p:cNvPr id="18" name="直接连接符 17"/>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927787" y="3429000"/>
            <a:ext cx="2346387" cy="37478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airplan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548877" y="3220872"/>
            <a:ext cx="1304973" cy="1993913"/>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sp>
        <p:nvSpPr>
          <p:cNvPr id="5" name="矩形 4"/>
          <p:cNvSpPr/>
          <p:nvPr/>
        </p:nvSpPr>
        <p:spPr>
          <a:xfrm>
            <a:off x="1994879" y="2534569"/>
            <a:ext cx="553998" cy="2102499"/>
          </a:xfrm>
          <a:prstGeom prst="rect">
            <a:avLst/>
          </a:prstGeom>
          <a:ln>
            <a:solidFill>
              <a:schemeClr val="tx1">
                <a:lumMod val="50000"/>
                <a:lumOff val="50000"/>
              </a:schemeClr>
            </a:solidFill>
          </a:ln>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冬至祭祀活动</a:t>
            </a:r>
            <a:endParaRPr lang="zh-CN" altLang="en-US" sz="2400" dirty="0">
              <a:latin typeface="华文行楷" panose="02010800040101010101" pitchFamily="2" charset="-122"/>
              <a:ea typeface="华文行楷" panose="02010800040101010101" pitchFamily="2" charset="-122"/>
            </a:endParaRPr>
          </a:p>
        </p:txBody>
      </p:sp>
      <p:sp>
        <p:nvSpPr>
          <p:cNvPr id="8" name="文本框 7"/>
          <p:cNvSpPr txBox="1"/>
          <p:nvPr/>
        </p:nvSpPr>
        <p:spPr>
          <a:xfrm>
            <a:off x="4777727" y="3239922"/>
            <a:ext cx="1304973" cy="1993913"/>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sp>
        <p:nvSpPr>
          <p:cNvPr id="9" name="矩形 8"/>
          <p:cNvSpPr/>
          <p:nvPr/>
        </p:nvSpPr>
        <p:spPr>
          <a:xfrm>
            <a:off x="4223729" y="2553619"/>
            <a:ext cx="553998" cy="2102499"/>
          </a:xfrm>
          <a:prstGeom prst="rect">
            <a:avLst/>
          </a:prstGeom>
          <a:ln>
            <a:solidFill>
              <a:schemeClr val="tx1">
                <a:lumMod val="50000"/>
                <a:lumOff val="50000"/>
              </a:schemeClr>
            </a:solidFill>
          </a:ln>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冬至祭祀活动</a:t>
            </a:r>
            <a:endParaRPr lang="zh-CN" altLang="en-US" sz="2400" dirty="0">
              <a:latin typeface="华文行楷" panose="02010800040101010101" pitchFamily="2" charset="-122"/>
              <a:ea typeface="华文行楷" panose="02010800040101010101" pitchFamily="2" charset="-122"/>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66601" y="2343937"/>
            <a:ext cx="2889898" cy="288989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origami"/>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8" grpId="0"/>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401304" y="3073265"/>
            <a:ext cx="1304973" cy="1993913"/>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sp>
        <p:nvSpPr>
          <p:cNvPr id="3" name="矩形 2"/>
          <p:cNvSpPr/>
          <p:nvPr/>
        </p:nvSpPr>
        <p:spPr>
          <a:xfrm>
            <a:off x="1817655" y="3077234"/>
            <a:ext cx="553998" cy="1432443"/>
          </a:xfrm>
          <a:prstGeom prst="rect">
            <a:avLst/>
          </a:prstGeom>
          <a:ln>
            <a:solidFill>
              <a:schemeClr val="tx1">
                <a:lumMod val="50000"/>
                <a:lumOff val="50000"/>
              </a:schemeClr>
            </a:solidFill>
          </a:ln>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食的活动</a:t>
            </a:r>
            <a:endParaRPr lang="zh-CN" altLang="en-US" sz="2400" dirty="0">
              <a:latin typeface="华文行楷" panose="02010800040101010101" pitchFamily="2" charset="-122"/>
              <a:ea typeface="华文行楷" panose="02010800040101010101" pitchFamily="2" charset="-122"/>
            </a:endParaRPr>
          </a:p>
        </p:txBody>
      </p:sp>
      <p:sp>
        <p:nvSpPr>
          <p:cNvPr id="4" name="矩形 3"/>
          <p:cNvSpPr/>
          <p:nvPr/>
        </p:nvSpPr>
        <p:spPr>
          <a:xfrm>
            <a:off x="9820347" y="3073265"/>
            <a:ext cx="553998" cy="1432443"/>
          </a:xfrm>
          <a:prstGeom prst="rect">
            <a:avLst/>
          </a:prstGeom>
          <a:ln>
            <a:solidFill>
              <a:schemeClr val="tx1">
                <a:lumMod val="50000"/>
                <a:lumOff val="50000"/>
              </a:schemeClr>
            </a:solidFill>
          </a:ln>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礼的活动</a:t>
            </a:r>
            <a:endParaRPr lang="zh-CN" altLang="en-US" sz="2400" dirty="0">
              <a:latin typeface="华文行楷" panose="02010800040101010101" pitchFamily="2" charset="-122"/>
              <a:ea typeface="华文行楷" panose="02010800040101010101" pitchFamily="2" charset="-122"/>
            </a:endParaRPr>
          </a:p>
        </p:txBody>
      </p:sp>
      <p:sp>
        <p:nvSpPr>
          <p:cNvPr id="5" name="文本框 4"/>
          <p:cNvSpPr txBox="1"/>
          <p:nvPr/>
        </p:nvSpPr>
        <p:spPr>
          <a:xfrm>
            <a:off x="8515374" y="3073265"/>
            <a:ext cx="1304973" cy="1993913"/>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pic>
        <p:nvPicPr>
          <p:cNvPr id="6" name="图片 5"/>
          <p:cNvPicPr>
            <a:picLocks noChangeAspect="1"/>
          </p:cNvPicPr>
          <p:nvPr/>
        </p:nvPicPr>
        <p:blipFill>
          <a:blip r:embed="rId1" cstate="print">
            <a:extLst>
              <a:ext uri="{BEBA8EAE-BF5A-486C-A8C5-ECC9F3942E4B}">
                <a14:imgProps xmlns:a14="http://schemas.microsoft.com/office/drawing/2010/main">
                  <a14:imgLayer r:embed="rId2">
                    <a14:imgEffect>
                      <a14:saturation sat="33000"/>
                    </a14:imgEffect>
                  </a14:imgLayer>
                </a14:imgProps>
              </a:ext>
              <a:ext uri="{28A0092B-C50C-407E-A947-70E740481C1C}">
                <a14:useLocalDpi xmlns:a14="http://schemas.microsoft.com/office/drawing/2010/main" val="0"/>
              </a:ext>
            </a:extLst>
          </a:blip>
          <a:stretch>
            <a:fillRect/>
          </a:stretch>
        </p:blipFill>
        <p:spPr>
          <a:xfrm>
            <a:off x="4936595" y="1745936"/>
            <a:ext cx="2348461" cy="4133047"/>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2000" advTm="3000">
        <p14:gallery dir="l"/>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082925" y="2559205"/>
            <a:ext cx="3265509" cy="2622395"/>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r>
              <a:rPr lang="en-US" altLang="zh-CN" sz="1400" spc="300" dirty="0">
                <a:solidFill>
                  <a:schemeClr val="tx1">
                    <a:lumMod val="75000"/>
                    <a:lumOff val="25000"/>
                  </a:schemeClr>
                </a:solidFill>
                <a:latin typeface="宋体" panose="02010600030101010101" pitchFamily="2" charset="-122"/>
                <a:ea typeface="宋体" panose="02010600030101010101" pitchFamily="2" charset="-122"/>
              </a:rPr>
              <a:t>.</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cxnSp>
        <p:nvCxnSpPr>
          <p:cNvPr id="4" name="直接连接符 3"/>
          <p:cNvCxnSpPr/>
          <p:nvPr/>
        </p:nvCxnSpPr>
        <p:spPr>
          <a:xfrm>
            <a:off x="7443684" y="2654455"/>
            <a:ext cx="0" cy="222234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3381375" y="1905000"/>
            <a:ext cx="5429250" cy="3790950"/>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r="85812"/>
          <a:stretch>
            <a:fillRect/>
          </a:stretch>
        </p:blipFill>
        <p:spPr>
          <a:xfrm>
            <a:off x="0" y="-95250"/>
            <a:ext cx="2362200" cy="6694567"/>
          </a:xfrm>
          <a:prstGeom prst="rect">
            <a:avLst/>
          </a:prstGeom>
        </p:spPr>
      </p:pic>
      <p:sp>
        <p:nvSpPr>
          <p:cNvPr id="7" name="矩形 6"/>
          <p:cNvSpPr/>
          <p:nvPr/>
        </p:nvSpPr>
        <p:spPr>
          <a:xfrm>
            <a:off x="7538935" y="2882384"/>
            <a:ext cx="553998" cy="1432443"/>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娱的活动</a:t>
            </a:r>
            <a:endParaRPr lang="zh-CN" altLang="en-US" sz="2400" dirty="0">
              <a:latin typeface="华文行楷" panose="02010800040101010101" pitchFamily="2" charset="-122"/>
              <a:ea typeface="华文行楷"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p14:shred/>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1">
            <a:extLst>
              <a:ext uri="{28A0092B-C50C-407E-A947-70E740481C1C}">
                <a14:useLocalDpi xmlns:a14="http://schemas.microsoft.com/office/drawing/2010/main" val="0"/>
              </a:ext>
            </a:extLst>
          </a:blip>
          <a:srcRect r="84688"/>
          <a:stretch>
            <a:fillRect/>
          </a:stretch>
        </p:blipFill>
        <p:spPr>
          <a:xfrm>
            <a:off x="0" y="977900"/>
            <a:ext cx="1866900" cy="4902200"/>
          </a:xfrm>
          <a:prstGeom prst="rect">
            <a:avLst/>
          </a:prstGeom>
        </p:spPr>
      </p:pic>
      <p:sp>
        <p:nvSpPr>
          <p:cNvPr id="5" name="矩形 4"/>
          <p:cNvSpPr/>
          <p:nvPr/>
        </p:nvSpPr>
        <p:spPr>
          <a:xfrm>
            <a:off x="4905375" y="2157892"/>
            <a:ext cx="2381250" cy="2838450"/>
          </a:xfrm>
          <a:prstGeom prst="rect">
            <a:avLst/>
          </a:prstGeom>
          <a:noFill/>
          <a:ln w="28575">
            <a:solidFill>
              <a:srgbClr val="3A4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081000" y="2319817"/>
            <a:ext cx="2030001" cy="2514600"/>
          </a:xfrm>
          <a:prstGeom prst="rect">
            <a:avLst/>
          </a:prstGeom>
          <a:noFill/>
          <a:ln>
            <a:solidFill>
              <a:srgbClr val="3A43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4443"/>
              </a:solidFill>
            </a:endParaRPr>
          </a:p>
        </p:txBody>
      </p:sp>
      <p:sp>
        <p:nvSpPr>
          <p:cNvPr id="16" name="矩形 15"/>
          <p:cNvSpPr/>
          <p:nvPr/>
        </p:nvSpPr>
        <p:spPr>
          <a:xfrm>
            <a:off x="6118673" y="2622679"/>
            <a:ext cx="430887" cy="2700688"/>
          </a:xfrm>
          <a:prstGeom prst="rect">
            <a:avLst/>
          </a:prstGeom>
        </p:spPr>
        <p:txBody>
          <a:bodyPr vert="eaVert" wrap="square">
            <a:spAutoFit/>
          </a:bodyPr>
          <a:lstStyle/>
          <a:p>
            <a:r>
              <a:rPr lang="zh-CN" altLang="en-US" sz="1600" spc="600" dirty="0">
                <a:solidFill>
                  <a:schemeClr val="tx1">
                    <a:lumMod val="75000"/>
                    <a:lumOff val="25000"/>
                  </a:schemeClr>
                </a:solidFill>
                <a:latin typeface="宋体" panose="02010600030101010101" pitchFamily="2" charset="-122"/>
                <a:ea typeface="宋体" panose="02010600030101010101" pitchFamily="2" charset="-122"/>
              </a:rPr>
              <a:t>现代人过冬至</a:t>
            </a:r>
            <a:endParaRPr lang="zh-CN" altLang="en-US" sz="1600" spc="600" dirty="0">
              <a:solidFill>
                <a:schemeClr val="tx1">
                  <a:lumMod val="75000"/>
                  <a:lumOff val="25000"/>
                </a:schemeClr>
              </a:solidFill>
              <a:latin typeface="宋体" panose="02010600030101010101" pitchFamily="2" charset="-122"/>
              <a:ea typeface="宋体" panose="02010600030101010101" pitchFamily="2" charset="-122"/>
            </a:endParaRPr>
          </a:p>
        </p:txBody>
      </p:sp>
      <p:cxnSp>
        <p:nvCxnSpPr>
          <p:cNvPr id="17" name="直接连接符 16"/>
          <p:cNvCxnSpPr/>
          <p:nvPr/>
        </p:nvCxnSpPr>
        <p:spPr>
          <a:xfrm>
            <a:off x="6092377" y="2622679"/>
            <a:ext cx="0" cy="202946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524451" y="2622679"/>
            <a:ext cx="553998" cy="1181100"/>
          </a:xfrm>
          <a:prstGeom prst="rect">
            <a:avLst/>
          </a:prstGeom>
          <a:noFill/>
        </p:spPr>
        <p:txBody>
          <a:bodyPr vert="eaVert" wrap="square" rtlCol="0">
            <a:spAutoFit/>
          </a:bodyPr>
          <a:lstStyle/>
          <a:p>
            <a:r>
              <a:rPr lang="zh-CN" altLang="en-US" sz="2400" b="1" dirty="0">
                <a:latin typeface="华文行楷" panose="02010800040101010101" pitchFamily="2" charset="-122"/>
                <a:ea typeface="华文行楷" panose="02010800040101010101" pitchFamily="2" charset="-122"/>
              </a:rPr>
              <a:t>章节四</a:t>
            </a:r>
            <a:endParaRPr lang="zh-CN" altLang="en-US" sz="2400" b="1" dirty="0">
              <a:latin typeface="华文行楷" panose="02010800040101010101" pitchFamily="2" charset="-122"/>
              <a:ea typeface="华文行楷" panose="02010800040101010101" pitchFamily="2" charset="-122"/>
            </a:endParaRPr>
          </a:p>
        </p:txBody>
      </p:sp>
      <p:pic>
        <p:nvPicPr>
          <p:cNvPr id="20" name="图片 19"/>
          <p:cNvPicPr>
            <a:picLocks noChangeAspect="1"/>
          </p:cNvPicPr>
          <p:nvPr/>
        </p:nvPicPr>
        <p:blipFill rotWithShape="1">
          <a:blip r:embed="rId1">
            <a:extLst>
              <a:ext uri="{28A0092B-C50C-407E-A947-70E740481C1C}">
                <a14:useLocalDpi xmlns:a14="http://schemas.microsoft.com/office/drawing/2010/main" val="0"/>
              </a:ext>
            </a:extLst>
          </a:blip>
          <a:srcRect r="87339"/>
          <a:stretch>
            <a:fillRect/>
          </a:stretch>
        </p:blipFill>
        <p:spPr>
          <a:xfrm flipH="1">
            <a:off x="10648334" y="977900"/>
            <a:ext cx="1543665" cy="4902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vortex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189048" y="1711441"/>
            <a:ext cx="553998" cy="2102499"/>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现代人过冬至</a:t>
            </a:r>
            <a:endParaRPr lang="zh-CN" altLang="en-US" sz="2400" dirty="0">
              <a:latin typeface="华文行楷" panose="02010800040101010101" pitchFamily="2" charset="-122"/>
              <a:ea typeface="华文行楷" panose="02010800040101010101" pitchFamily="2"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306969" y="4057650"/>
            <a:ext cx="2979407" cy="2102500"/>
          </a:xfrm>
          <a:prstGeom prst="rect">
            <a:avLst/>
          </a:prstGeom>
          <a:effectLst>
            <a:outerShdw blurRad="50800" dist="38100" dir="5400000" algn="t" rotWithShape="0">
              <a:prstClr val="black">
                <a:alpha val="40000"/>
              </a:prstClr>
            </a:outerShdw>
          </a:effectLst>
        </p:spPr>
      </p:pic>
      <p:grpSp>
        <p:nvGrpSpPr>
          <p:cNvPr id="5" name="组合 4"/>
          <p:cNvGrpSpPr/>
          <p:nvPr/>
        </p:nvGrpSpPr>
        <p:grpSpPr>
          <a:xfrm>
            <a:off x="7724829" y="2311578"/>
            <a:ext cx="1148239" cy="2521856"/>
            <a:chOff x="1882760" y="2535977"/>
            <a:chExt cx="1148239" cy="2521856"/>
          </a:xfrm>
        </p:grpSpPr>
        <p:cxnSp>
          <p:nvCxnSpPr>
            <p:cNvPr id="6" name="直接连接符 5"/>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0610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9516" y="4939285"/>
            <a:ext cx="1498925" cy="1498925"/>
          </a:xfrm>
          <a:prstGeom prst="rect">
            <a:avLst/>
          </a:prstGeom>
          <a:effectLst>
            <a:outerShdw blurRad="50800" dist="38100" dir="5400000" algn="t" rotWithShape="0">
              <a:prstClr val="black">
                <a:alpha val="40000"/>
              </a:prstClr>
            </a:outerShdw>
          </a:effectLst>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633023"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347" y="2101334"/>
            <a:ext cx="553998" cy="2102499"/>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现代人过冬至</a:t>
            </a:r>
            <a:endParaRPr lang="zh-CN" altLang="en-US" sz="2400" dirty="0">
              <a:latin typeface="华文行楷" panose="02010800040101010101" pitchFamily="2" charset="-122"/>
              <a:ea typeface="华文行楷" panose="02010800040101010101" pitchFamily="2" charset="-122"/>
            </a:endParaRPr>
          </a:p>
        </p:txBody>
      </p:sp>
      <p:grpSp>
        <p:nvGrpSpPr>
          <p:cNvPr id="3" name="组合 2"/>
          <p:cNvGrpSpPr/>
          <p:nvPr/>
        </p:nvGrpSpPr>
        <p:grpSpPr>
          <a:xfrm>
            <a:off x="2416160" y="2734497"/>
            <a:ext cx="1205389" cy="2521856"/>
            <a:chOff x="1882760" y="2535977"/>
            <a:chExt cx="1205389" cy="2521856"/>
          </a:xfrm>
        </p:grpSpPr>
        <p:cxnSp>
          <p:nvCxnSpPr>
            <p:cNvPr id="4" name="直接连接符 3"/>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6" name="组合 5"/>
          <p:cNvGrpSpPr/>
          <p:nvPr/>
        </p:nvGrpSpPr>
        <p:grpSpPr>
          <a:xfrm>
            <a:off x="3933897" y="2734497"/>
            <a:ext cx="1205389" cy="2521856"/>
            <a:chOff x="1882760" y="2535977"/>
            <a:chExt cx="1205389" cy="2521856"/>
          </a:xfrm>
        </p:grpSpPr>
        <p:cxnSp>
          <p:nvCxnSpPr>
            <p:cNvPr id="7" name="直接连接符 6"/>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96760" y="247651"/>
            <a:ext cx="5938491"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circle/>
      </p:transition>
    </mc:Choice>
    <mc:Fallback>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73597" y="2158484"/>
            <a:ext cx="553998" cy="2102499"/>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现代人过冬至</a:t>
            </a:r>
            <a:endParaRPr lang="zh-CN" altLang="en-US" sz="2400" dirty="0">
              <a:latin typeface="华文行楷" panose="02010800040101010101" pitchFamily="2" charset="-122"/>
              <a:ea typeface="华文行楷" panose="02010800040101010101" pitchFamily="2" charset="-122"/>
            </a:endParaRPr>
          </a:p>
        </p:txBody>
      </p:sp>
      <p:grpSp>
        <p:nvGrpSpPr>
          <p:cNvPr id="4" name="组合 3"/>
          <p:cNvGrpSpPr/>
          <p:nvPr/>
        </p:nvGrpSpPr>
        <p:grpSpPr>
          <a:xfrm>
            <a:off x="2540588" y="2758622"/>
            <a:ext cx="1205389" cy="2521856"/>
            <a:chOff x="1882760" y="2535977"/>
            <a:chExt cx="1205389" cy="2521856"/>
          </a:xfrm>
        </p:grpSpPr>
        <p:cxnSp>
          <p:nvCxnSpPr>
            <p:cNvPr id="5" name="直接连接符 4"/>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grpSp>
        <p:nvGrpSpPr>
          <p:cNvPr id="8" name="组合 7"/>
          <p:cNvGrpSpPr/>
          <p:nvPr/>
        </p:nvGrpSpPr>
        <p:grpSpPr>
          <a:xfrm>
            <a:off x="4130349" y="2758622"/>
            <a:ext cx="1205389" cy="2521856"/>
            <a:chOff x="1882760" y="2535977"/>
            <a:chExt cx="1205389" cy="2521856"/>
          </a:xfrm>
        </p:grpSpPr>
        <p:cxnSp>
          <p:nvCxnSpPr>
            <p:cNvPr id="9" name="直接连接符 8"/>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96422" y="843438"/>
            <a:ext cx="3899205" cy="622806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386257" y="2088501"/>
            <a:ext cx="553998" cy="2102499"/>
          </a:xfrm>
          <a:prstGeom prst="rect">
            <a:avLst/>
          </a:prstGeom>
        </p:spPr>
        <p:txBody>
          <a:bodyPr vert="eaVert" wrap="none">
            <a:spAutoFit/>
          </a:bodyPr>
          <a:lstStyle/>
          <a:p>
            <a:r>
              <a:rPr lang="zh-CN" altLang="en-US" sz="2400" dirty="0">
                <a:latin typeface="华文行楷" panose="02010800040101010101" pitchFamily="2" charset="-122"/>
                <a:ea typeface="华文行楷" panose="02010800040101010101" pitchFamily="2" charset="-122"/>
              </a:rPr>
              <a:t>现代人过冬至</a:t>
            </a:r>
            <a:endParaRPr lang="zh-CN" altLang="en-US" sz="2400" dirty="0">
              <a:latin typeface="华文行楷" panose="02010800040101010101" pitchFamily="2" charset="-122"/>
              <a:ea typeface="华文行楷" panose="02010800040101010101" pitchFamily="2" charset="-122"/>
            </a:endParaRPr>
          </a:p>
        </p:txBody>
      </p:sp>
      <p:grpSp>
        <p:nvGrpSpPr>
          <p:cNvPr id="5" name="组合 4"/>
          <p:cNvGrpSpPr/>
          <p:nvPr/>
        </p:nvGrpSpPr>
        <p:grpSpPr>
          <a:xfrm>
            <a:off x="8021508" y="3139750"/>
            <a:ext cx="1205389" cy="2521856"/>
            <a:chOff x="1882760" y="2535977"/>
            <a:chExt cx="1205389" cy="2521856"/>
          </a:xfrm>
        </p:grpSpPr>
        <p:cxnSp>
          <p:nvCxnSpPr>
            <p:cNvPr id="6" name="直接连接符 5"/>
            <p:cNvCxnSpPr/>
            <p:nvPr/>
          </p:nvCxnSpPr>
          <p:spPr>
            <a:xfrm>
              <a:off x="1882760" y="2535977"/>
              <a:ext cx="0" cy="2521856"/>
            </a:xfrm>
            <a:prstGeom prst="line">
              <a:avLst/>
            </a:prstGeom>
            <a:ln>
              <a:solidFill>
                <a:srgbClr val="59525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63253" y="2535977"/>
              <a:ext cx="1024896" cy="2521856"/>
            </a:xfrm>
            <a:prstGeom prst="rect">
              <a:avLst/>
            </a:prstGeom>
            <a:noFill/>
          </p:spPr>
          <p:txBody>
            <a:bodyPr vert="eaVert" wrap="square" rtlCol="0">
              <a:spAutoFit/>
            </a:bodyPr>
            <a:lstStyle/>
            <a:p>
              <a:pPr>
                <a:lnSpc>
                  <a:spcPct val="130000"/>
                </a:lnSpc>
              </a:pPr>
              <a:r>
                <a:rPr lang="zh-CN" altLang="en-US" sz="1400" spc="300" dirty="0">
                  <a:solidFill>
                    <a:schemeClr val="tx1">
                      <a:lumMod val="75000"/>
                      <a:lumOff val="25000"/>
                    </a:schemeClr>
                  </a:solidFill>
                  <a:latin typeface="宋体" panose="02010600030101010101" pitchFamily="2" charset="-122"/>
                  <a:ea typeface="宋体" panose="02010600030101010101" pitchFamily="2" charset="-122"/>
                </a:rPr>
                <a:t>输入需要编辑的内容，内容可以简洁表达，使用关键词语表达内容</a:t>
              </a:r>
              <a:endParaRPr lang="zh-CN" altLang="en-US" sz="1400" spc="300" dirty="0">
                <a:solidFill>
                  <a:schemeClr val="tx1">
                    <a:lumMod val="75000"/>
                    <a:lumOff val="25000"/>
                  </a:schemeClr>
                </a:solidFill>
                <a:latin typeface="宋体" panose="02010600030101010101" pitchFamily="2" charset="-122"/>
                <a:ea typeface="宋体" panose="02010600030101010101" pitchFamily="2" charset="-122"/>
              </a:endParaRPr>
            </a:p>
          </p:txBody>
        </p:sp>
      </p:gr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12340" y="1692454"/>
            <a:ext cx="4173406" cy="4173406"/>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fractur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20367" y="2913697"/>
            <a:ext cx="8493134" cy="2418296"/>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r="28518"/>
          <a:stretch>
            <a:fillRect/>
          </a:stretch>
        </p:blipFill>
        <p:spPr>
          <a:xfrm>
            <a:off x="-762000" y="-58657"/>
            <a:ext cx="13449300" cy="7565232"/>
          </a:xfrm>
          <a:prstGeom prst="rect">
            <a:avLst/>
          </a:prstGeom>
        </p:spPr>
      </p:pic>
      <p:pic>
        <p:nvPicPr>
          <p:cNvPr id="19" name="图片 18"/>
          <p:cNvPicPr>
            <a:picLocks noChangeAspect="1"/>
          </p:cNvPicPr>
          <p:nvPr/>
        </p:nvPicPr>
        <p:blipFill rotWithShape="1">
          <a:blip r:embed="rId1">
            <a:extLst>
              <a:ext uri="{28A0092B-C50C-407E-A947-70E740481C1C}">
                <a14:useLocalDpi xmlns:a14="http://schemas.microsoft.com/office/drawing/2010/main" val="0"/>
              </a:ext>
            </a:extLst>
          </a:blip>
          <a:srcRect r="55368"/>
          <a:stretch>
            <a:fillRect/>
          </a:stretch>
        </p:blipFill>
        <p:spPr>
          <a:xfrm>
            <a:off x="2050198" y="1325677"/>
            <a:ext cx="3626157" cy="2271719"/>
          </a:xfrm>
          <a:prstGeom prst="rect">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8561077" y="-725943"/>
            <a:ext cx="3856384" cy="4453502"/>
          </a:xfrm>
          <a:prstGeom prst="rect">
            <a:avLst/>
          </a:prstGeom>
          <a:effectLst>
            <a:outerShdw blurRad="63500" sx="102000" sy="102000" algn="ctr" rotWithShape="0">
              <a:prstClr val="black">
                <a:alpha val="40000"/>
              </a:prstClr>
            </a:outerShdw>
          </a:effectLst>
        </p:spPr>
      </p:pic>
      <p:sp>
        <p:nvSpPr>
          <p:cNvPr id="24" name="文本框 23"/>
          <p:cNvSpPr txBox="1"/>
          <p:nvPr/>
        </p:nvSpPr>
        <p:spPr>
          <a:xfrm>
            <a:off x="5917518" y="3156750"/>
            <a:ext cx="1200329" cy="2175023"/>
          </a:xfrm>
          <a:prstGeom prst="rect">
            <a:avLst/>
          </a:prstGeom>
          <a:noFill/>
        </p:spPr>
        <p:txBody>
          <a:bodyPr vert="eaVert" wrap="square" rtlCol="0">
            <a:spAutoFit/>
          </a:bodyPr>
          <a:lstStyle/>
          <a:p>
            <a:r>
              <a:rPr lang="zh-CN" altLang="en-US" sz="6600" dirty="0">
                <a:latin typeface="华文行楷" panose="02010800040101010101" pitchFamily="2" charset="-122"/>
                <a:ea typeface="华文行楷" panose="02010800040101010101" pitchFamily="2" charset="-122"/>
              </a:rPr>
              <a:t>快乐</a:t>
            </a:r>
            <a:endParaRPr lang="zh-CN" altLang="en-US" sz="6600" dirty="0">
              <a:latin typeface="华文行楷" panose="02010800040101010101" pitchFamily="2" charset="-122"/>
              <a:ea typeface="华文行楷" panose="02010800040101010101" pitchFamily="2" charset="-122"/>
            </a:endParaRPr>
          </a:p>
        </p:txBody>
      </p:sp>
      <p:sp>
        <p:nvSpPr>
          <p:cNvPr id="30" name="文本框 29"/>
          <p:cNvSpPr txBox="1"/>
          <p:nvPr/>
        </p:nvSpPr>
        <p:spPr>
          <a:xfrm>
            <a:off x="5212847" y="5113748"/>
            <a:ext cx="2165415" cy="400110"/>
          </a:xfrm>
          <a:prstGeom prst="rect">
            <a:avLst/>
          </a:prstGeom>
          <a:noFill/>
        </p:spPr>
        <p:txBody>
          <a:bodyPr wrap="square" rtlCol="0">
            <a:spAutoFit/>
          </a:bodyPr>
          <a:lstStyle/>
          <a:p>
            <a:r>
              <a:rPr lang="zh-CN" altLang="en-US" sz="2000" spc="300" dirty="0">
                <a:latin typeface="宋体" panose="02010600030101010101" pitchFamily="2" charset="-122"/>
                <a:ea typeface="宋体" panose="02010600030101010101" pitchFamily="2" charset="-122"/>
              </a:rPr>
              <a:t>谢谢你的观看！</a:t>
            </a:r>
            <a:endParaRPr lang="zh-CN" altLang="en-US" sz="2000" spc="300" dirty="0">
              <a:latin typeface="宋体" panose="02010600030101010101" pitchFamily="2" charset="-122"/>
              <a:ea typeface="宋体" panose="02010600030101010101" pitchFamily="2" charset="-122"/>
            </a:endParaRPr>
          </a:p>
        </p:txBody>
      </p:sp>
      <p:sp>
        <p:nvSpPr>
          <p:cNvPr id="32" name="文本框 31"/>
          <p:cNvSpPr txBox="1"/>
          <p:nvPr/>
        </p:nvSpPr>
        <p:spPr>
          <a:xfrm>
            <a:off x="4857683" y="1757001"/>
            <a:ext cx="1661993" cy="3108042"/>
          </a:xfrm>
          <a:prstGeom prst="rect">
            <a:avLst/>
          </a:prstGeom>
          <a:noFill/>
        </p:spPr>
        <p:txBody>
          <a:bodyPr vert="eaVert" wrap="square" rtlCol="0">
            <a:spAutoFit/>
          </a:bodyPr>
          <a:lstStyle/>
          <a:p>
            <a:r>
              <a:rPr lang="zh-CN" altLang="en-US" sz="9600" dirty="0">
                <a:latin typeface="华文行楷" panose="02010800040101010101" pitchFamily="2" charset="-122"/>
                <a:ea typeface="华文行楷" panose="02010800040101010101" pitchFamily="2" charset="-122"/>
              </a:rPr>
              <a:t>冬至</a:t>
            </a:r>
            <a:endParaRPr lang="zh-CN" altLang="en-US" sz="9600" dirty="0">
              <a:latin typeface="华文行楷" panose="02010800040101010101" pitchFamily="2" charset="-122"/>
              <a:ea typeface="华文行楷" panose="02010800040101010101" pitchFamily="2" charset="-122"/>
            </a:endParaRPr>
          </a:p>
        </p:txBody>
      </p:sp>
      <p:pic>
        <p:nvPicPr>
          <p:cNvPr id="37" name="图片 36"/>
          <p:cNvPicPr>
            <a:picLocks noChangeAspect="1"/>
          </p:cNvPicPr>
          <p:nvPr/>
        </p:nvPicPr>
        <p:blipFill rotWithShape="1">
          <a:blip r:embed="rId1">
            <a:extLst>
              <a:ext uri="{28A0092B-C50C-407E-A947-70E740481C1C}">
                <a14:useLocalDpi xmlns:a14="http://schemas.microsoft.com/office/drawing/2010/main" val="0"/>
              </a:ext>
            </a:extLst>
          </a:blip>
          <a:srcRect l="15530" r="55368"/>
          <a:stretch>
            <a:fillRect/>
          </a:stretch>
        </p:blipFill>
        <p:spPr>
          <a:xfrm>
            <a:off x="7224347" y="2085096"/>
            <a:ext cx="2364460" cy="2271719"/>
          </a:xfrm>
          <a:prstGeom prst="rect">
            <a:avLst/>
          </a:prstGeom>
        </p:spPr>
      </p:pic>
      <p:sp>
        <p:nvSpPr>
          <p:cNvPr id="38" name="矩形 37"/>
          <p:cNvSpPr/>
          <p:nvPr/>
        </p:nvSpPr>
        <p:spPr>
          <a:xfrm>
            <a:off x="3595218" y="5606564"/>
            <a:ext cx="5001564" cy="461665"/>
          </a:xfrm>
          <a:prstGeom prst="rect">
            <a:avLst/>
          </a:prstGeom>
        </p:spPr>
        <p:txBody>
          <a:bodyPr wrap="square">
            <a:spAutoFit/>
          </a:bodyPr>
          <a:lstStyle/>
          <a:p>
            <a:pPr algn="ctr"/>
            <a:r>
              <a:rPr lang="en-US" altLang="zh-CN" sz="800" dirty="0">
                <a:solidFill>
                  <a:schemeClr val="tx1">
                    <a:lumMod val="75000"/>
                    <a:lumOff val="25000"/>
                  </a:schemeClr>
                </a:solidFill>
              </a:rPr>
              <a:t>There are different customs in the winter solstice, but most places have the custom of eating dumplings on the winter solstice. The winter solstice after thousands of years of development, has formed the unique seasonal food culture, eating dumplings become the most Chinese winter solstice customs.</a:t>
            </a:r>
            <a:endParaRPr lang="zh-CN" altLang="en-US" sz="800" dirty="0">
              <a:solidFill>
                <a:schemeClr val="tx1">
                  <a:lumMod val="75000"/>
                  <a:lumOff val="2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peelOff"/>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0" grpId="0"/>
      <p:bldP spid="32" grpId="0"/>
      <p:bldP spid="38" grpId="0"/>
    </p:bldLst>
  </p:timing>
</p:sld>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2842</Words>
  <PresentationFormat>宽屏</PresentationFormat>
  <Paragraphs>174</Paragraphs>
  <Slides>25</Slides>
  <Notes>27</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Arial</vt:lpstr>
      <vt:lpstr>宋体</vt:lpstr>
      <vt:lpstr>Wingdings</vt:lpstr>
      <vt:lpstr>微软雅黑</vt:lpstr>
      <vt:lpstr>华文行楷</vt:lpstr>
      <vt:lpstr>Calibri</vt:lpstr>
      <vt:lpstr>Arial Unicode MS</vt:lpstr>
      <vt:lpstr>等线</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2017-08-18T03:02:00Z</dcterms:created>
  <dcterms:modified xsi:type="dcterms:W3CDTF">2017-11-28T02:55:50Z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