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70" r:id="rId5"/>
    <p:sldId id="267" r:id="rId6"/>
    <p:sldId id="271" r:id="rId7"/>
    <p:sldId id="277" r:id="rId8"/>
    <p:sldId id="268" r:id="rId9"/>
    <p:sldId id="301" r:id="rId10"/>
    <p:sldId id="263" r:id="rId11"/>
    <p:sldId id="266" r:id="rId12"/>
    <p:sldId id="280" r:id="rId13"/>
    <p:sldId id="274" r:id="rId14"/>
    <p:sldId id="302" r:id="rId15"/>
    <p:sldId id="265" r:id="rId16"/>
    <p:sldId id="279" r:id="rId17"/>
    <p:sldId id="281" r:id="rId18"/>
    <p:sldId id="269" r:id="rId19"/>
    <p:sldId id="303" r:id="rId20"/>
    <p:sldId id="273" r:id="rId21"/>
    <p:sldId id="276" r:id="rId22"/>
    <p:sldId id="275" r:id="rId23"/>
    <p:sldId id="297" r:id="rId24"/>
    <p:sldId id="304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4B6D"/>
    <a:srgbClr val="E996A7"/>
    <a:srgbClr val="D84765"/>
    <a:srgbClr val="FFA5A5"/>
    <a:srgbClr val="FF6565"/>
    <a:srgbClr val="DD4A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image" Target="../media/image10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销售额（亿）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blipFill rotWithShape="1">
                <a:blip xmlns:r="http://schemas.openxmlformats.org/officeDocument/2006/relationships" r:embed="rId1"/>
                <a:stretch>
                  <a:fillRect/>
                </a:stretch>
              </a:blip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2D3-4B0A-8774-9B0B62AAEDE8}"/>
              </c:ext>
            </c:extLst>
          </c:dPt>
          <c:dPt>
            <c:idx val="1"/>
            <c:bubble3D val="0"/>
            <c:spPr>
              <a:solidFill>
                <a:srgbClr val="E996A7"/>
              </a:solidFill>
              <a:ln w="19050">
                <a:solidFill>
                  <a:srgbClr val="E996A7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2D3-4B0A-8774-9B0B62AAEDE8}"/>
              </c:ext>
            </c:extLst>
          </c:dPt>
          <c:dPt>
            <c:idx val="2"/>
            <c:bubble3D val="0"/>
            <c:spPr>
              <a:solidFill>
                <a:srgbClr val="D84765"/>
              </a:solidFill>
              <a:ln w="19050">
                <a:solidFill>
                  <a:srgbClr val="DA4B6D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2D3-4B0A-8774-9B0B62AAEDE8}"/>
              </c:ext>
            </c:extLst>
          </c:dPt>
          <c:cat>
            <c:strRef>
              <c:f>Sheet1!$A$2:$A$4</c:f>
              <c:strCache>
                <c:ptCount val="3"/>
                <c:pt idx="0">
                  <c:v>产品A</c:v>
                </c:pt>
                <c:pt idx="1">
                  <c:v>产品B</c:v>
                </c:pt>
                <c:pt idx="2">
                  <c:v>产品C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2D3-4B0A-8774-9B0B62AAED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06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601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603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024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778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54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1541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188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2019/9/11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.png"/><Relationship Id="rId5" Type="http://schemas.openxmlformats.org/officeDocument/2006/relationships/tags" Target="../tags/tag5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人"/>
          <p:cNvPicPr>
            <a:picLocks noChangeAspect="1"/>
          </p:cNvPicPr>
          <p:nvPr/>
        </p:nvPicPr>
        <p:blipFill>
          <a:blip r:embed="rId5"/>
          <a:srcRect l="50814" t="10247" r="29726" b="8365"/>
          <a:stretch>
            <a:fillRect/>
          </a:stretch>
        </p:blipFill>
        <p:spPr>
          <a:xfrm>
            <a:off x="-46355" y="635"/>
            <a:ext cx="907415" cy="6851650"/>
          </a:xfrm>
          <a:prstGeom prst="rect">
            <a:avLst/>
          </a:prstGeom>
        </p:spPr>
      </p:pic>
      <p:pic>
        <p:nvPicPr>
          <p:cNvPr id="8" name="图片 7" descr="人"/>
          <p:cNvPicPr>
            <a:picLocks noChangeAspect="1"/>
          </p:cNvPicPr>
          <p:nvPr/>
        </p:nvPicPr>
        <p:blipFill>
          <a:blip r:embed="rId5"/>
          <a:srcRect l="50814" t="10247" r="29726" b="8365"/>
          <a:stretch>
            <a:fillRect/>
          </a:stretch>
        </p:blipFill>
        <p:spPr>
          <a:xfrm>
            <a:off x="11330940" y="-5080"/>
            <a:ext cx="907415" cy="68516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2667317" y="-1861820"/>
            <a:ext cx="6857365" cy="10582275"/>
          </a:xfrm>
          <a:prstGeom prst="rect">
            <a:avLst/>
          </a:prstGeom>
        </p:spPr>
      </p:pic>
      <p:pic>
        <p:nvPicPr>
          <p:cNvPr id="9" name="图片 8" descr="777"/>
          <p:cNvPicPr>
            <a:picLocks noChangeAspect="1"/>
          </p:cNvPicPr>
          <p:nvPr/>
        </p:nvPicPr>
        <p:blipFill>
          <a:blip r:embed="rId7"/>
          <a:srcRect l="8434" t="9527" r="9639" b="7095"/>
          <a:stretch>
            <a:fillRect/>
          </a:stretch>
        </p:blipFill>
        <p:spPr>
          <a:xfrm>
            <a:off x="3148965" y="563880"/>
            <a:ext cx="5855970" cy="5904230"/>
          </a:xfrm>
          <a:prstGeom prst="rect">
            <a:avLst/>
          </a:prstGeom>
        </p:spPr>
      </p:pic>
      <p:pic>
        <p:nvPicPr>
          <p:cNvPr id="10" name="图片 9" descr="图"/>
          <p:cNvPicPr>
            <a:picLocks noChangeAspect="1"/>
          </p:cNvPicPr>
          <p:nvPr/>
        </p:nvPicPr>
        <p:blipFill>
          <a:blip r:embed="rId8"/>
          <a:srcRect l="17016" t="23105" r="64979" b="19357"/>
          <a:stretch>
            <a:fillRect/>
          </a:stretch>
        </p:blipFill>
        <p:spPr>
          <a:xfrm>
            <a:off x="-65405" y="1738630"/>
            <a:ext cx="2064385" cy="2835275"/>
          </a:xfrm>
          <a:prstGeom prst="rect">
            <a:avLst/>
          </a:prstGeom>
        </p:spPr>
      </p:pic>
      <p:pic>
        <p:nvPicPr>
          <p:cNvPr id="11" name="图片 10" descr="图"/>
          <p:cNvPicPr>
            <a:picLocks noChangeAspect="1"/>
          </p:cNvPicPr>
          <p:nvPr/>
        </p:nvPicPr>
        <p:blipFill>
          <a:blip r:embed="rId8"/>
          <a:srcRect l="17016" t="23105" r="64979" b="19357"/>
          <a:stretch>
            <a:fillRect/>
          </a:stretch>
        </p:blipFill>
        <p:spPr>
          <a:xfrm flipH="1">
            <a:off x="10173970" y="1738630"/>
            <a:ext cx="2064385" cy="2835275"/>
          </a:xfrm>
          <a:prstGeom prst="rect">
            <a:avLst/>
          </a:prstGeom>
        </p:spPr>
      </p:pic>
      <p:pic>
        <p:nvPicPr>
          <p:cNvPr id="13" name="图片 12" descr="5af24cd9560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0365" y="3366135"/>
            <a:ext cx="2443480" cy="388747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972243" y="2467610"/>
            <a:ext cx="424751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solidFill>
                  <a:schemeClr val="bg1"/>
                </a:solidFill>
                <a:latin typeface="字魂20号-石头体" panose="02010600010101010101" charset="-122"/>
                <a:ea typeface="字魂20号-石头体" panose="02010600010101010101" charset="-122"/>
              </a:rPr>
              <a:t>国潮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475095" y="4274185"/>
            <a:ext cx="7429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solidFill>
                  <a:schemeClr val="bg1"/>
                </a:solidFill>
                <a:latin typeface="字魂20号-石头体" panose="02010600010101010101" charset="-122"/>
                <a:ea typeface="字魂20号-石头体" panose="02010600010101010101" charset="-122"/>
              </a:rPr>
              <a:t>来袭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504690" y="2165985"/>
            <a:ext cx="3183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汉真广标" panose="02010609000101010101" charset="-122"/>
                <a:ea typeface="迷你简汉真广标" panose="02010609000101010101" charset="-122"/>
                <a:cs typeface="迷你简汉真广标" panose="02010609000101010101" charset="-122"/>
              </a:rPr>
              <a:t>国</a:t>
            </a:r>
            <a:r>
              <a:rPr lang="zh-CN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汉真广标" panose="02010609000101010101" charset="-122"/>
                <a:ea typeface="迷你简汉真广标" panose="02010609000101010101" charset="-122"/>
                <a:cs typeface="迷你简汉真广标" panose="02010609000101010101" charset="-122"/>
              </a:rPr>
              <a:t>潮中国风</a:t>
            </a:r>
            <a:endParaRPr lang="zh-CN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迷你简汉真广标" panose="02010609000101010101" charset="-122"/>
              <a:ea typeface="迷你简汉真广标" panose="02010609000101010101" charset="-122"/>
              <a:cs typeface="迷你简汉真广标" panose="02010609000101010101" charset="-122"/>
            </a:endParaRPr>
          </a:p>
        </p:txBody>
      </p:sp>
      <p:pic>
        <p:nvPicPr>
          <p:cNvPr id="12" name="图片 11" descr="66"/>
          <p:cNvPicPr>
            <a:picLocks noChangeAspect="1"/>
          </p:cNvPicPr>
          <p:nvPr/>
        </p:nvPicPr>
        <p:blipFill>
          <a:blip r:embed="rId10"/>
          <a:srcRect l="11420" t="13258" r="13989" b="21970"/>
          <a:stretch>
            <a:fillRect/>
          </a:stretch>
        </p:blipFill>
        <p:spPr>
          <a:xfrm>
            <a:off x="1595755" y="1328420"/>
            <a:ext cx="4321810" cy="565785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969510" y="4339590"/>
            <a:ext cx="169608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>
                <a:solidFill>
                  <a:schemeClr val="bg1"/>
                </a:solidFill>
                <a:latin typeface="印品粗朗体" panose="02000000000000000000" charset="-122"/>
                <a:ea typeface="印品粗朗体" panose="02000000000000000000" charset="-122"/>
              </a:rPr>
              <a:t>Chinese</a:t>
            </a:r>
          </a:p>
          <a:p>
            <a:pPr algn="r"/>
            <a:r>
              <a:rPr lang="zh-CN" altLang="en-US" sz="3200">
                <a:solidFill>
                  <a:schemeClr val="bg1"/>
                </a:solidFill>
                <a:latin typeface="印品粗朗体" panose="02000000000000000000" charset="-122"/>
                <a:ea typeface="印品粗朗体" panose="02000000000000000000" charset="-122"/>
              </a:rPr>
              <a:t> trend</a:t>
            </a:r>
          </a:p>
        </p:txBody>
      </p:sp>
      <p:pic>
        <p:nvPicPr>
          <p:cNvPr id="19" name="图片 18" descr="未标题-32"/>
          <p:cNvPicPr>
            <a:picLocks noChangeAspect="1"/>
          </p:cNvPicPr>
          <p:nvPr/>
        </p:nvPicPr>
        <p:blipFill>
          <a:blip r:embed="rId11"/>
          <a:srcRect l="71023" t="21802" r="2040" b="51962"/>
          <a:stretch>
            <a:fillRect/>
          </a:stretch>
        </p:blipFill>
        <p:spPr>
          <a:xfrm>
            <a:off x="7430770" y="412750"/>
            <a:ext cx="1574165" cy="1753235"/>
          </a:xfrm>
          <a:prstGeom prst="rect">
            <a:avLst/>
          </a:prstGeom>
        </p:spPr>
      </p:pic>
      <p:pic>
        <p:nvPicPr>
          <p:cNvPr id="2" name="5c2c732fd54ab">
            <a:hlinkClick r:id="" action="ppaction://media"/>
            <a:extLst>
              <a:ext uri="{FF2B5EF4-FFF2-40B4-BE49-F238E27FC236}">
                <a16:creationId xmlns="" xmlns:a16="http://schemas.microsoft.com/office/drawing/2014/main" id="{593FCECC-1E0A-4207-B2AE-5B4193DD45D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699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10739" y="1794636"/>
            <a:ext cx="406082" cy="4060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40965" y="-2728595"/>
            <a:ext cx="6947535" cy="1225804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407353" y="1644015"/>
            <a:ext cx="11374120" cy="4237990"/>
            <a:chOff x="642" y="1941"/>
            <a:chExt cx="17912" cy="6674"/>
          </a:xfrm>
        </p:grpSpPr>
        <p:grpSp>
          <p:nvGrpSpPr>
            <p:cNvPr id="8" name="组合 7"/>
            <p:cNvGrpSpPr/>
            <p:nvPr/>
          </p:nvGrpSpPr>
          <p:grpSpPr>
            <a:xfrm>
              <a:off x="642" y="6947"/>
              <a:ext cx="17911" cy="1668"/>
              <a:chOff x="-23" y="5792"/>
              <a:chExt cx="19360" cy="2178"/>
            </a:xfrm>
          </p:grpSpPr>
          <p:pic>
            <p:nvPicPr>
              <p:cNvPr id="5" name="图片 4" descr="人"/>
              <p:cNvPicPr>
                <a:picLocks noChangeAspect="1"/>
              </p:cNvPicPr>
              <p:nvPr/>
            </p:nvPicPr>
            <p:blipFill>
              <a:blip r:embed="rId3"/>
              <a:srcRect l="49588" t="10247" r="20738" b="8365"/>
              <a:stretch>
                <a:fillRect/>
              </a:stretch>
            </p:blipFill>
            <p:spPr>
              <a:xfrm rot="5400000">
                <a:off x="4283" y="1486"/>
                <a:ext cx="2179" cy="10790"/>
              </a:xfrm>
              <a:prstGeom prst="rect">
                <a:avLst/>
              </a:prstGeom>
            </p:spPr>
          </p:pic>
          <p:pic>
            <p:nvPicPr>
              <p:cNvPr id="6" name="图片 5" descr="人"/>
              <p:cNvPicPr>
                <a:picLocks noChangeAspect="1"/>
              </p:cNvPicPr>
              <p:nvPr/>
            </p:nvPicPr>
            <p:blipFill>
              <a:blip r:embed="rId3"/>
              <a:srcRect l="49588" t="10247" r="20738" b="25110"/>
              <a:stretch>
                <a:fillRect/>
              </a:stretch>
            </p:blipFill>
            <p:spPr>
              <a:xfrm rot="16200000" flipH="1">
                <a:off x="13963" y="2596"/>
                <a:ext cx="2179" cy="8570"/>
              </a:xfrm>
              <a:prstGeom prst="rect">
                <a:avLst/>
              </a:prstGeom>
            </p:spPr>
          </p:pic>
        </p:grpSp>
        <p:sp>
          <p:nvSpPr>
            <p:cNvPr id="9" name="矩形 8"/>
            <p:cNvSpPr/>
            <p:nvPr/>
          </p:nvSpPr>
          <p:spPr>
            <a:xfrm>
              <a:off x="645" y="1941"/>
              <a:ext cx="17909" cy="524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D847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45090" y="2296795"/>
            <a:ext cx="1290320" cy="20383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7200">
                <a:solidFill>
                  <a:srgbClr val="D84765"/>
                </a:solidFill>
                <a:latin typeface="字魂20号-石头体" panose="02010600010101010101" charset="-122"/>
                <a:ea typeface="字魂20号-石头体" panose="02010600010101010101" charset="-122"/>
              </a:rPr>
              <a:t>目录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1510665" y="1195705"/>
            <a:ext cx="999490" cy="3779520"/>
            <a:chOff x="2289" y="1775"/>
            <a:chExt cx="1574" cy="5952"/>
          </a:xfrm>
        </p:grpSpPr>
        <p:grpSp>
          <p:nvGrpSpPr>
            <p:cNvPr id="13" name="组合 12"/>
            <p:cNvGrpSpPr/>
            <p:nvPr/>
          </p:nvGrpSpPr>
          <p:grpSpPr>
            <a:xfrm>
              <a:off x="2289" y="1775"/>
              <a:ext cx="1574" cy="1588"/>
              <a:chOff x="2289" y="2285"/>
              <a:chExt cx="1574" cy="1588"/>
            </a:xfrm>
          </p:grpSpPr>
          <p:pic>
            <p:nvPicPr>
              <p:cNvPr id="10" name="图片 9" descr="777"/>
              <p:cNvPicPr>
                <a:picLocks noChangeAspect="1"/>
              </p:cNvPicPr>
              <p:nvPr/>
            </p:nvPicPr>
            <p:blipFill>
              <a:blip r:embed="rId4"/>
              <a:srcRect l="8434" t="9527" r="9639" b="7095"/>
              <a:stretch>
                <a:fillRect/>
              </a:stretch>
            </p:blipFill>
            <p:spPr>
              <a:xfrm>
                <a:off x="2289" y="2285"/>
                <a:ext cx="1574" cy="1588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/>
            </p:nvSpPr>
            <p:spPr>
              <a:xfrm>
                <a:off x="2382" y="2601"/>
                <a:ext cx="1387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b="1" dirty="0">
                    <a:solidFill>
                      <a:schemeClr val="bg1"/>
                    </a:solidFill>
                    <a:latin typeface="义启颜值体" panose="02000000000000000000" pitchFamily="2" charset="-128"/>
                    <a:ea typeface="义启颜值体" panose="02000000000000000000" pitchFamily="2" charset="-128"/>
                  </a:rPr>
                  <a:t>01</a:t>
                </a: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2439" y="3737"/>
              <a:ext cx="1354" cy="399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l"/>
              <a:r>
                <a:rPr lang="zh-CN" altLang="en-US" sz="4400">
                  <a:solidFill>
                    <a:srgbClr val="D84765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国潮崛起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750310" y="1195705"/>
            <a:ext cx="999490" cy="3779520"/>
            <a:chOff x="2289" y="1775"/>
            <a:chExt cx="1574" cy="5952"/>
          </a:xfrm>
        </p:grpSpPr>
        <p:grpSp>
          <p:nvGrpSpPr>
            <p:cNvPr id="18" name="组合 17"/>
            <p:cNvGrpSpPr/>
            <p:nvPr/>
          </p:nvGrpSpPr>
          <p:grpSpPr>
            <a:xfrm>
              <a:off x="2289" y="1775"/>
              <a:ext cx="1574" cy="1588"/>
              <a:chOff x="2289" y="2285"/>
              <a:chExt cx="1574" cy="1588"/>
            </a:xfrm>
          </p:grpSpPr>
          <p:pic>
            <p:nvPicPr>
              <p:cNvPr id="19" name="图片 18" descr="777"/>
              <p:cNvPicPr>
                <a:picLocks noChangeAspect="1"/>
              </p:cNvPicPr>
              <p:nvPr/>
            </p:nvPicPr>
            <p:blipFill>
              <a:blip r:embed="rId4"/>
              <a:srcRect l="8434" t="9527" r="9639" b="7095"/>
              <a:stretch>
                <a:fillRect/>
              </a:stretch>
            </p:blipFill>
            <p:spPr>
              <a:xfrm>
                <a:off x="2289" y="2285"/>
                <a:ext cx="1574" cy="1588"/>
              </a:xfrm>
              <a:prstGeom prst="rect">
                <a:avLst/>
              </a:prstGeom>
            </p:spPr>
          </p:pic>
          <p:sp>
            <p:nvSpPr>
              <p:cNvPr id="20" name="文本框 19"/>
              <p:cNvSpPr txBox="1"/>
              <p:nvPr/>
            </p:nvSpPr>
            <p:spPr>
              <a:xfrm>
                <a:off x="2382" y="2601"/>
                <a:ext cx="1387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b="1" dirty="0">
                    <a:solidFill>
                      <a:schemeClr val="bg1"/>
                    </a:solidFill>
                    <a:latin typeface="义启颜值体" panose="02000000000000000000" pitchFamily="2" charset="-128"/>
                    <a:ea typeface="义启颜值体" panose="02000000000000000000" pitchFamily="2" charset="-128"/>
                  </a:rPr>
                  <a:t>02</a:t>
                </a: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2439" y="3737"/>
              <a:ext cx="1354" cy="399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l"/>
              <a:r>
                <a:rPr lang="zh-CN" altLang="en-US" sz="4400">
                  <a:solidFill>
                    <a:srgbClr val="D84765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国潮逆袭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89955" y="1195705"/>
            <a:ext cx="999490" cy="3779520"/>
            <a:chOff x="2289" y="1775"/>
            <a:chExt cx="1574" cy="5952"/>
          </a:xfrm>
        </p:grpSpPr>
        <p:grpSp>
          <p:nvGrpSpPr>
            <p:cNvPr id="23" name="组合 22"/>
            <p:cNvGrpSpPr/>
            <p:nvPr/>
          </p:nvGrpSpPr>
          <p:grpSpPr>
            <a:xfrm>
              <a:off x="2289" y="1775"/>
              <a:ext cx="1574" cy="1588"/>
              <a:chOff x="2289" y="2285"/>
              <a:chExt cx="1574" cy="1588"/>
            </a:xfrm>
          </p:grpSpPr>
          <p:pic>
            <p:nvPicPr>
              <p:cNvPr id="24" name="图片 23" descr="777"/>
              <p:cNvPicPr>
                <a:picLocks noChangeAspect="1"/>
              </p:cNvPicPr>
              <p:nvPr/>
            </p:nvPicPr>
            <p:blipFill>
              <a:blip r:embed="rId4"/>
              <a:srcRect l="8434" t="9527" r="9639" b="7095"/>
              <a:stretch>
                <a:fillRect/>
              </a:stretch>
            </p:blipFill>
            <p:spPr>
              <a:xfrm>
                <a:off x="2289" y="2285"/>
                <a:ext cx="1574" cy="1588"/>
              </a:xfrm>
              <a:prstGeom prst="rect">
                <a:avLst/>
              </a:prstGeom>
            </p:spPr>
          </p:pic>
          <p:sp>
            <p:nvSpPr>
              <p:cNvPr id="25" name="文本框 24"/>
              <p:cNvSpPr txBox="1"/>
              <p:nvPr/>
            </p:nvSpPr>
            <p:spPr>
              <a:xfrm>
                <a:off x="2382" y="2601"/>
                <a:ext cx="1387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b="1" dirty="0">
                    <a:solidFill>
                      <a:schemeClr val="bg1"/>
                    </a:solidFill>
                    <a:latin typeface="义启颜值体" panose="02000000000000000000" pitchFamily="2" charset="-128"/>
                    <a:ea typeface="义启颜值体" panose="02000000000000000000" pitchFamily="2" charset="-128"/>
                  </a:rPr>
                  <a:t>03</a:t>
                </a:r>
              </a:p>
            </p:txBody>
          </p:sp>
        </p:grpSp>
        <p:sp>
          <p:nvSpPr>
            <p:cNvPr id="26" name="文本框 25"/>
            <p:cNvSpPr txBox="1"/>
            <p:nvPr/>
          </p:nvSpPr>
          <p:spPr>
            <a:xfrm>
              <a:off x="2439" y="3737"/>
              <a:ext cx="1354" cy="399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l"/>
              <a:r>
                <a:rPr lang="zh-CN" altLang="en-US" sz="4400">
                  <a:solidFill>
                    <a:srgbClr val="D84765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走向世界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229600" y="1195705"/>
            <a:ext cx="999490" cy="3779520"/>
            <a:chOff x="2289" y="1775"/>
            <a:chExt cx="1574" cy="5952"/>
          </a:xfrm>
        </p:grpSpPr>
        <p:grpSp>
          <p:nvGrpSpPr>
            <p:cNvPr id="28" name="组合 27"/>
            <p:cNvGrpSpPr/>
            <p:nvPr/>
          </p:nvGrpSpPr>
          <p:grpSpPr>
            <a:xfrm>
              <a:off x="2289" y="1775"/>
              <a:ext cx="1574" cy="1588"/>
              <a:chOff x="2289" y="2285"/>
              <a:chExt cx="1574" cy="1588"/>
            </a:xfrm>
          </p:grpSpPr>
          <p:pic>
            <p:nvPicPr>
              <p:cNvPr id="29" name="图片 28" descr="777"/>
              <p:cNvPicPr>
                <a:picLocks noChangeAspect="1"/>
              </p:cNvPicPr>
              <p:nvPr/>
            </p:nvPicPr>
            <p:blipFill>
              <a:blip r:embed="rId4"/>
              <a:srcRect l="8434" t="9527" r="9639" b="7095"/>
              <a:stretch>
                <a:fillRect/>
              </a:stretch>
            </p:blipFill>
            <p:spPr>
              <a:xfrm>
                <a:off x="2289" y="2285"/>
                <a:ext cx="1574" cy="1588"/>
              </a:xfrm>
              <a:prstGeom prst="rect">
                <a:avLst/>
              </a:prstGeom>
            </p:spPr>
          </p:pic>
          <p:sp>
            <p:nvSpPr>
              <p:cNvPr id="30" name="文本框 29"/>
              <p:cNvSpPr txBox="1"/>
              <p:nvPr/>
            </p:nvSpPr>
            <p:spPr>
              <a:xfrm>
                <a:off x="2382" y="2601"/>
                <a:ext cx="1387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b="1" dirty="0">
                    <a:solidFill>
                      <a:schemeClr val="bg1"/>
                    </a:solidFill>
                    <a:latin typeface="义启颜值体" panose="02000000000000000000" pitchFamily="2" charset="-128"/>
                    <a:ea typeface="义启颜值体" panose="02000000000000000000" pitchFamily="2" charset="-128"/>
                  </a:rPr>
                  <a:t>04</a:t>
                </a:r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2439" y="3737"/>
              <a:ext cx="1354" cy="399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l"/>
              <a:r>
                <a:rPr lang="zh-CN" altLang="en-US" sz="4400">
                  <a:solidFill>
                    <a:srgbClr val="D84765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未来可期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21915" y="-2728595"/>
            <a:ext cx="6947535" cy="12258040"/>
          </a:xfrm>
          <a:prstGeom prst="rect">
            <a:avLst/>
          </a:prstGeom>
        </p:spPr>
      </p:pic>
      <p:pic>
        <p:nvPicPr>
          <p:cNvPr id="5" name="图片 4" descr="人"/>
          <p:cNvPicPr>
            <a:picLocks noChangeAspect="1"/>
          </p:cNvPicPr>
          <p:nvPr/>
        </p:nvPicPr>
        <p:blipFill>
          <a:blip r:embed="rId4"/>
          <a:srcRect l="20991" t="10247" r="17878" b="8365"/>
          <a:stretch>
            <a:fillRect/>
          </a:stretch>
        </p:blipFill>
        <p:spPr>
          <a:xfrm>
            <a:off x="7028180" y="-73025"/>
            <a:ext cx="2881630" cy="6927850"/>
          </a:xfrm>
          <a:prstGeom prst="rect">
            <a:avLst/>
          </a:prstGeom>
        </p:spPr>
      </p:pic>
      <p:pic>
        <p:nvPicPr>
          <p:cNvPr id="6" name="图片 5" descr="人"/>
          <p:cNvPicPr>
            <a:picLocks noChangeAspect="1"/>
          </p:cNvPicPr>
          <p:nvPr/>
        </p:nvPicPr>
        <p:blipFill>
          <a:blip r:embed="rId4"/>
          <a:srcRect l="60619" t="10247" r="29726" b="8365"/>
          <a:stretch>
            <a:fillRect/>
          </a:stretch>
        </p:blipFill>
        <p:spPr>
          <a:xfrm>
            <a:off x="6659245" y="-73025"/>
            <a:ext cx="202565" cy="6947535"/>
          </a:xfrm>
          <a:prstGeom prst="rect">
            <a:avLst/>
          </a:prstGeom>
        </p:spPr>
      </p:pic>
      <p:pic>
        <p:nvPicPr>
          <p:cNvPr id="12" name="图片 11" descr="66"/>
          <p:cNvPicPr>
            <a:picLocks noChangeAspect="1"/>
          </p:cNvPicPr>
          <p:nvPr/>
        </p:nvPicPr>
        <p:blipFill>
          <a:blip r:embed="rId5"/>
          <a:srcRect l="11420" t="13258" r="13989" b="21970"/>
          <a:stretch>
            <a:fillRect/>
          </a:stretch>
        </p:blipFill>
        <p:spPr>
          <a:xfrm flipH="1">
            <a:off x="7743825" y="2454275"/>
            <a:ext cx="3376295" cy="44202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894070" y="675005"/>
            <a:ext cx="1732915" cy="5507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>
                <a:solidFill>
                  <a:schemeClr val="bg1"/>
                </a:solidFill>
                <a:latin typeface="字魂20号-石头体" panose="02010600010101010101" charset="-122"/>
                <a:ea typeface="字魂20号-石头体" panose="02010600010101010101" charset="-122"/>
              </a:rPr>
              <a:t>国潮崛起</a:t>
            </a:r>
            <a:endParaRPr lang="en-US" altLang="zh-CN" sz="8800">
              <a:solidFill>
                <a:schemeClr val="bg1"/>
              </a:solidFill>
              <a:latin typeface="字魂20号-石头体" panose="02010600010101010101" charset="-122"/>
              <a:ea typeface="字魂20号-石头体" panose="02010600010101010101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68070" y="1711960"/>
            <a:ext cx="3573780" cy="3169285"/>
            <a:chOff x="1682" y="2696"/>
            <a:chExt cx="5628" cy="4991"/>
          </a:xfrm>
        </p:grpSpPr>
        <p:sp>
          <p:nvSpPr>
            <p:cNvPr id="10" name="文本框 9"/>
            <p:cNvSpPr txBox="1"/>
            <p:nvPr/>
          </p:nvSpPr>
          <p:spPr>
            <a:xfrm>
              <a:off x="1682" y="2696"/>
              <a:ext cx="5629" cy="4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99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义启颜值体" panose="02000000000000000000" charset="-128"/>
                  <a:ea typeface="义启颜值体" panose="02000000000000000000" charset="-128"/>
                </a:rPr>
                <a:t>01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2178" y="2991"/>
              <a:ext cx="4697" cy="4697"/>
            </a:xfrm>
            <a:prstGeom prst="rect">
              <a:avLst/>
            </a:prstGeom>
            <a:noFill/>
            <a:ln w="53975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3333333"/>
          <p:cNvPicPr>
            <a:picLocks noChangeAspect="1"/>
          </p:cNvPicPr>
          <p:nvPr/>
        </p:nvPicPr>
        <p:blipFill>
          <a:blip r:embed="rId2"/>
          <a:srcRect l="4422" b="3372"/>
          <a:stretch>
            <a:fillRect/>
          </a:stretch>
        </p:blipFill>
        <p:spPr>
          <a:xfrm>
            <a:off x="215900" y="219710"/>
            <a:ext cx="5462905" cy="6357620"/>
          </a:xfrm>
          <a:prstGeom prst="roundRect">
            <a:avLst>
              <a:gd name="adj" fmla="val 7125"/>
            </a:avLst>
          </a:prstGeom>
        </p:spPr>
      </p:pic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2589530" y="3379470"/>
            <a:ext cx="390017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>
                <a:blipFill>
                  <a:blip r:embed="rId4">
                    <a:alphaModFix amt="73000"/>
                  </a:blip>
                  <a:stretch>
                    <a:fillRect/>
                  </a:stretch>
                </a:blipFill>
                <a:latin typeface="印品粗朗体" panose="02000000000000000000" charset="-122"/>
                <a:ea typeface="印品粗朗体" panose="02000000000000000000" charset="-122"/>
              </a:rPr>
              <a:t>C</a:t>
            </a:r>
            <a:r>
              <a:rPr lang="en-US" altLang="zh-CN" sz="7200" b="1">
                <a:blipFill>
                  <a:blip r:embed="rId4">
                    <a:alphaModFix amt="73000"/>
                  </a:blip>
                  <a:stretch>
                    <a:fillRect/>
                  </a:stretch>
                </a:blipFill>
                <a:latin typeface="印品粗朗体" panose="02000000000000000000" charset="-122"/>
                <a:ea typeface="印品粗朗体" panose="02000000000000000000" charset="-122"/>
              </a:rPr>
              <a:t>HINESE</a:t>
            </a:r>
            <a:endParaRPr lang="zh-CN" altLang="en-US" sz="7200" b="1">
              <a:blipFill>
                <a:blip r:embed="rId4">
                  <a:alphaModFix amt="73000"/>
                </a:blip>
                <a:stretch>
                  <a:fillRect/>
                </a:stretch>
              </a:blipFill>
              <a:latin typeface="印品粗朗体" panose="02000000000000000000" charset="-122"/>
              <a:ea typeface="印品粗朗体" panose="02000000000000000000" charset="-122"/>
            </a:endParaRPr>
          </a:p>
          <a:p>
            <a:pPr algn="dist"/>
            <a:r>
              <a:rPr lang="en-US" altLang="zh-CN" sz="7200" b="1">
                <a:blipFill>
                  <a:blip r:embed="rId4">
                    <a:alphaModFix amt="73000"/>
                  </a:blip>
                  <a:stretch>
                    <a:fillRect/>
                  </a:stretch>
                </a:blipFill>
                <a:latin typeface="印品粗朗体" panose="02000000000000000000" charset="-122"/>
                <a:ea typeface="印品粗朗体" panose="02000000000000000000" charset="-122"/>
              </a:rPr>
              <a:t>TREND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707005" y="5657215"/>
            <a:ext cx="3782695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200">
                <a:solidFill>
                  <a:srgbClr val="D84765"/>
                </a:solidFill>
                <a:latin typeface="义启颜值体" panose="02000000000000000000" charset="-128"/>
                <a:ea typeface="义启颜值体" panose="02000000000000000000" charset="-128"/>
              </a:rPr>
              <a:t>中国风世界的</a:t>
            </a:r>
          </a:p>
        </p:txBody>
      </p:sp>
      <p:pic>
        <p:nvPicPr>
          <p:cNvPr id="12" name="图片 11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9710" y="3433445"/>
            <a:ext cx="1672590" cy="280733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242300" y="5168265"/>
            <a:ext cx="29781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</a:rPr>
              <a:t>经典国货成为了新鲜时尚的载体。让繁华迷眼的时尚界，多了一份怀旧的乡土气息。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义启颜值体" panose="02000000000000000000" charset="-128"/>
              <a:ea typeface="义启颜值体" panose="02000000000000000000" charset="-128"/>
              <a:cs typeface="义启颜值体" panose="02000000000000000000" charset="-128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181975" y="3804920"/>
            <a:ext cx="32156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</a:rPr>
              <a:t>经典国货成为了新鲜时尚的载体。让繁华迷眼的时尚界，多了一份怀旧的乡土气息。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rPr>
              <a:t>曾在上世纪80年代叱咤风云的国货球衣、球鞋、海魂衫、小玩意，再次成为风口浪尖的潮货。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1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sp>
        <p:nvSpPr>
          <p:cNvPr id="3" name="PA_库_矩形 2"/>
          <p:cNvSpPr/>
          <p:nvPr>
            <p:custDataLst>
              <p:tags r:id="rId1"/>
            </p:custDataLst>
          </p:nvPr>
        </p:nvSpPr>
        <p:spPr>
          <a:xfrm>
            <a:off x="5704105" y="1404186"/>
            <a:ext cx="721360" cy="721894"/>
          </a:xfrm>
          <a:prstGeom prst="rect">
            <a:avLst/>
          </a:prstGeom>
          <a:noFill/>
          <a:ln w="57150">
            <a:solidFill>
              <a:srgbClr val="DA4B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solidFill>
                  <a:srgbClr val="DA4B6D"/>
                </a:solidFill>
                <a:latin typeface="字魂20号-石头体" panose="02010600010101010101" charset="-122"/>
                <a:ea typeface="字魂20号-石头体" panose="02010600010101010101" charset="-122"/>
              </a:rPr>
              <a:t>潮</a:t>
            </a:r>
          </a:p>
        </p:txBody>
      </p:sp>
      <p:sp>
        <p:nvSpPr>
          <p:cNvPr id="4" name="PA_库_矩形 6"/>
          <p:cNvSpPr/>
          <p:nvPr>
            <p:custDataLst>
              <p:tags r:id="rId2"/>
            </p:custDataLst>
          </p:nvPr>
        </p:nvSpPr>
        <p:spPr>
          <a:xfrm>
            <a:off x="2174876" y="1404186"/>
            <a:ext cx="721894" cy="721894"/>
          </a:xfrm>
          <a:prstGeom prst="rect">
            <a:avLst/>
          </a:prstGeom>
          <a:noFill/>
          <a:ln w="57150">
            <a:solidFill>
              <a:srgbClr val="DA4B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solidFill>
                  <a:srgbClr val="DA4B6D"/>
                </a:solidFill>
                <a:latin typeface="字魂20号-石头体" panose="02010600010101010101" charset="-122"/>
                <a:ea typeface="字魂20号-石头体" panose="02010600010101010101" charset="-122"/>
              </a:rPr>
              <a:t>国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970280" y="2419985"/>
            <a:ext cx="3131185" cy="1525270"/>
            <a:chOff x="1166" y="4007"/>
            <a:chExt cx="5464" cy="2402"/>
          </a:xfrm>
        </p:grpSpPr>
        <p:sp>
          <p:nvSpPr>
            <p:cNvPr id="8" name="PA_库_矩形 7"/>
            <p:cNvSpPr/>
            <p:nvPr>
              <p:custDataLst>
                <p:tags r:id="rId8"/>
              </p:custDataLst>
            </p:nvPr>
          </p:nvSpPr>
          <p:spPr>
            <a:xfrm>
              <a:off x="1166" y="4007"/>
              <a:ext cx="5376" cy="1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  <a:sym typeface="+mn-ea"/>
                </a:rPr>
                <a:t>经典国货成为了新鲜时尚的载体。让繁华迷眼的时尚界，多了一份怀旧的乡土气息。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  <p:sp>
          <p:nvSpPr>
            <p:cNvPr id="9" name="PA_库_文本框 8"/>
            <p:cNvSpPr txBox="1"/>
            <p:nvPr>
              <p:custDataLst>
                <p:tags r:id="rId9"/>
              </p:custDataLst>
            </p:nvPr>
          </p:nvSpPr>
          <p:spPr>
            <a:xfrm>
              <a:off x="1316" y="5538"/>
              <a:ext cx="5314" cy="87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  <a:sym typeface="+mn-ea"/>
                </a:rPr>
                <a:t>曾在上世纪80年代叱咤风云的国货球衣、球鞋、海魂衫、小玩意，再次成为风口浪尖的潮货。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sp>
        <p:nvSpPr>
          <p:cNvPr id="13" name="PA_库_矩形 12"/>
          <p:cNvSpPr/>
          <p:nvPr>
            <p:custDataLst>
              <p:tags r:id="rId3"/>
            </p:custDataLst>
          </p:nvPr>
        </p:nvSpPr>
        <p:spPr>
          <a:xfrm>
            <a:off x="9232800" y="1404186"/>
            <a:ext cx="721360" cy="721894"/>
          </a:xfrm>
          <a:prstGeom prst="rect">
            <a:avLst/>
          </a:prstGeom>
          <a:noFill/>
          <a:ln w="57150">
            <a:solidFill>
              <a:srgbClr val="DA4B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solidFill>
                  <a:srgbClr val="DA4B6D"/>
                </a:solidFill>
                <a:latin typeface="字魂20号-石头体" panose="02010600010101010101" charset="-122"/>
                <a:ea typeface="字魂20号-石头体" panose="02010600010101010101" charset="-122"/>
              </a:rPr>
              <a:t>风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09575" y="4246891"/>
            <a:ext cx="11372850" cy="1722266"/>
            <a:chOff x="646" y="7101"/>
            <a:chExt cx="17910" cy="2175"/>
          </a:xfrm>
        </p:grpSpPr>
        <p:pic>
          <p:nvPicPr>
            <p:cNvPr id="17" name="图片 16" descr="人"/>
            <p:cNvPicPr>
              <a:picLocks noChangeAspect="1"/>
            </p:cNvPicPr>
            <p:nvPr/>
          </p:nvPicPr>
          <p:blipFill>
            <a:blip r:embed="rId12"/>
            <a:srcRect l="40590" t="10247" r="20738" b="8365"/>
            <a:stretch>
              <a:fillRect/>
            </a:stretch>
          </p:blipFill>
          <p:spPr>
            <a:xfrm rot="5400000">
              <a:off x="4549" y="3197"/>
              <a:ext cx="2175" cy="9982"/>
            </a:xfrm>
            <a:prstGeom prst="rect">
              <a:avLst/>
            </a:prstGeom>
          </p:spPr>
        </p:pic>
        <p:pic>
          <p:nvPicPr>
            <p:cNvPr id="18" name="图片 17" descr="人"/>
            <p:cNvPicPr>
              <a:picLocks noChangeAspect="1"/>
            </p:cNvPicPr>
            <p:nvPr/>
          </p:nvPicPr>
          <p:blipFill>
            <a:blip r:embed="rId12"/>
            <a:srcRect l="41531" t="10247" r="20738" b="25110"/>
            <a:stretch>
              <a:fillRect/>
            </a:stretch>
          </p:blipFill>
          <p:spPr>
            <a:xfrm rot="16200000" flipH="1">
              <a:off x="13504" y="4224"/>
              <a:ext cx="2175" cy="7929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4535805" y="2419985"/>
            <a:ext cx="3131185" cy="1525270"/>
            <a:chOff x="1166" y="4007"/>
            <a:chExt cx="5464" cy="2402"/>
          </a:xfrm>
        </p:grpSpPr>
        <p:sp>
          <p:nvSpPr>
            <p:cNvPr id="22" name="PA_库_矩形 7"/>
            <p:cNvSpPr/>
            <p:nvPr>
              <p:custDataLst>
                <p:tags r:id="rId6"/>
              </p:custDataLst>
            </p:nvPr>
          </p:nvSpPr>
          <p:spPr>
            <a:xfrm>
              <a:off x="1166" y="4007"/>
              <a:ext cx="5376" cy="1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  <a:sym typeface="+mn-ea"/>
                </a:rPr>
                <a:t>经典国货成为了新鲜时尚的载体。让繁华迷眼的时尚界，多了一份怀旧的乡土气息。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  <p:sp>
          <p:nvSpPr>
            <p:cNvPr id="23" name="PA_库_文本框 8"/>
            <p:cNvSpPr txBox="1"/>
            <p:nvPr>
              <p:custDataLst>
                <p:tags r:id="rId7"/>
              </p:custDataLst>
            </p:nvPr>
          </p:nvSpPr>
          <p:spPr>
            <a:xfrm>
              <a:off x="1316" y="5538"/>
              <a:ext cx="5314" cy="87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  <a:sym typeface="+mn-ea"/>
                </a:rPr>
                <a:t>曾在上世纪80年代叱咤风云的国货球衣、球鞋、海魂衫、小玩意，再次成为风口浪尖的潮货。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101330" y="2419985"/>
            <a:ext cx="3131185" cy="1525270"/>
            <a:chOff x="1166" y="4007"/>
            <a:chExt cx="5464" cy="2402"/>
          </a:xfrm>
        </p:grpSpPr>
        <p:sp>
          <p:nvSpPr>
            <p:cNvPr id="25" name="PA_库_矩形 7"/>
            <p:cNvSpPr/>
            <p:nvPr>
              <p:custDataLst>
                <p:tags r:id="rId4"/>
              </p:custDataLst>
            </p:nvPr>
          </p:nvSpPr>
          <p:spPr>
            <a:xfrm>
              <a:off x="1166" y="4007"/>
              <a:ext cx="5376" cy="1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  <a:sym typeface="+mn-ea"/>
                </a:rPr>
                <a:t>经典国货成为了新鲜时尚的载体。让繁华迷眼的时尚界，多了一份怀旧的乡土气息。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  <p:sp>
          <p:nvSpPr>
            <p:cNvPr id="26" name="PA_库_文本框 8"/>
            <p:cNvSpPr txBox="1"/>
            <p:nvPr>
              <p:custDataLst>
                <p:tags r:id="rId5"/>
              </p:custDataLst>
            </p:nvPr>
          </p:nvSpPr>
          <p:spPr>
            <a:xfrm>
              <a:off x="1316" y="5538"/>
              <a:ext cx="5314" cy="87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  <a:sym typeface="+mn-ea"/>
                </a:rPr>
                <a:t>曾在上世纪80年代叱咤风云的国货球衣、球鞋、海魂衫、小玩意，再次成为风口浪尖的潮货。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5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3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1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4" grpId="0" bldLvl="0" animBg="1" autoUpdateAnimBg="0"/>
      <p:bldP spid="13" grpId="0" bldLvl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sp>
        <p:nvSpPr>
          <p:cNvPr id="12" name="椭圆 11"/>
          <p:cNvSpPr/>
          <p:nvPr/>
        </p:nvSpPr>
        <p:spPr>
          <a:xfrm>
            <a:off x="6677025" y="1436370"/>
            <a:ext cx="4494530" cy="4494530"/>
          </a:xfrm>
          <a:prstGeom prst="ellipse">
            <a:avLst/>
          </a:prstGeom>
          <a:solidFill>
            <a:srgbClr val="DD4A6E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439545" y="2095500"/>
            <a:ext cx="6068695" cy="2986405"/>
            <a:chOff x="1774" y="2744"/>
            <a:chExt cx="9557" cy="4703"/>
          </a:xfrm>
        </p:grpSpPr>
        <p:sp>
          <p:nvSpPr>
            <p:cNvPr id="14" name="任意多边形 13"/>
            <p:cNvSpPr/>
            <p:nvPr/>
          </p:nvSpPr>
          <p:spPr>
            <a:xfrm rot="180000">
              <a:off x="2487" y="2744"/>
              <a:ext cx="8844" cy="1478"/>
            </a:xfrm>
            <a:custGeom>
              <a:avLst/>
              <a:gdLst>
                <a:gd name="connsiteX0" fmla="*/ 969 w 7228"/>
                <a:gd name="connsiteY0" fmla="*/ 1478 h 1478"/>
                <a:gd name="connsiteX1" fmla="*/ 0 w 7228"/>
                <a:gd name="connsiteY1" fmla="*/ 0 h 1478"/>
                <a:gd name="connsiteX2" fmla="*/ 7228 w 7228"/>
                <a:gd name="connsiteY2" fmla="*/ 0 h 1478"/>
                <a:gd name="connsiteX3" fmla="*/ 6476 w 7228"/>
                <a:gd name="connsiteY3" fmla="*/ 1360 h 1478"/>
                <a:gd name="connsiteX4" fmla="*/ 969 w 7228"/>
                <a:gd name="connsiteY4" fmla="*/ 1478 h 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28" h="1478">
                  <a:moveTo>
                    <a:pt x="969" y="1478"/>
                  </a:moveTo>
                  <a:lnTo>
                    <a:pt x="0" y="0"/>
                  </a:lnTo>
                  <a:lnTo>
                    <a:pt x="7228" y="0"/>
                  </a:lnTo>
                  <a:lnTo>
                    <a:pt x="6476" y="1360"/>
                  </a:lnTo>
                  <a:lnTo>
                    <a:pt x="969" y="1478"/>
                  </a:lnTo>
                  <a:close/>
                </a:path>
              </a:pathLst>
            </a:custGeom>
            <a:solidFill>
              <a:srgbClr val="D847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 flipV="1">
              <a:off x="1774" y="4221"/>
              <a:ext cx="9211" cy="1537"/>
            </a:xfrm>
            <a:custGeom>
              <a:avLst/>
              <a:gdLst>
                <a:gd name="connsiteX0" fmla="*/ 842 w 9211"/>
                <a:gd name="connsiteY0" fmla="*/ 1394 h 1394"/>
                <a:gd name="connsiteX1" fmla="*/ 0 w 9211"/>
                <a:gd name="connsiteY1" fmla="*/ 47 h 1394"/>
                <a:gd name="connsiteX2" fmla="*/ 9211 w 9211"/>
                <a:gd name="connsiteY2" fmla="*/ 0 h 1394"/>
                <a:gd name="connsiteX3" fmla="*/ 8860 w 9211"/>
                <a:gd name="connsiteY3" fmla="*/ 1078 h 1394"/>
                <a:gd name="connsiteX4" fmla="*/ 842 w 9211"/>
                <a:gd name="connsiteY4" fmla="*/ 1394 h 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1" h="1394">
                  <a:moveTo>
                    <a:pt x="842" y="1394"/>
                  </a:moveTo>
                  <a:lnTo>
                    <a:pt x="0" y="47"/>
                  </a:lnTo>
                  <a:lnTo>
                    <a:pt x="9211" y="0"/>
                  </a:lnTo>
                  <a:lnTo>
                    <a:pt x="8860" y="1078"/>
                  </a:lnTo>
                  <a:lnTo>
                    <a:pt x="842" y="1394"/>
                  </a:lnTo>
                  <a:close/>
                </a:path>
              </a:pathLst>
            </a:custGeom>
            <a:solidFill>
              <a:srgbClr val="D847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3757" y="5969"/>
              <a:ext cx="7228" cy="1478"/>
            </a:xfrm>
            <a:custGeom>
              <a:avLst/>
              <a:gdLst>
                <a:gd name="connsiteX0" fmla="*/ 969 w 7228"/>
                <a:gd name="connsiteY0" fmla="*/ 1478 h 1478"/>
                <a:gd name="connsiteX1" fmla="*/ 0 w 7228"/>
                <a:gd name="connsiteY1" fmla="*/ 0 h 1478"/>
                <a:gd name="connsiteX2" fmla="*/ 7228 w 7228"/>
                <a:gd name="connsiteY2" fmla="*/ 0 h 1478"/>
                <a:gd name="connsiteX3" fmla="*/ 6476 w 7228"/>
                <a:gd name="connsiteY3" fmla="*/ 1360 h 1478"/>
                <a:gd name="connsiteX4" fmla="*/ 969 w 7228"/>
                <a:gd name="connsiteY4" fmla="*/ 1478 h 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28" h="1478">
                  <a:moveTo>
                    <a:pt x="969" y="1478"/>
                  </a:moveTo>
                  <a:lnTo>
                    <a:pt x="0" y="0"/>
                  </a:lnTo>
                  <a:lnTo>
                    <a:pt x="7228" y="0"/>
                  </a:lnTo>
                  <a:lnTo>
                    <a:pt x="6476" y="1360"/>
                  </a:lnTo>
                  <a:lnTo>
                    <a:pt x="969" y="1478"/>
                  </a:lnTo>
                  <a:close/>
                </a:path>
              </a:pathLst>
            </a:custGeom>
            <a:solidFill>
              <a:srgbClr val="D847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757" y="2927"/>
              <a:ext cx="6449" cy="111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>
                  <a:solidFill>
                    <a:schemeClr val="bg1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国潮风引领时尚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155" y="4453"/>
              <a:ext cx="6449" cy="111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>
                  <a:solidFill>
                    <a:schemeClr val="bg1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国潮风引领时尚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089" y="6152"/>
              <a:ext cx="6449" cy="111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>
                  <a:solidFill>
                    <a:schemeClr val="bg1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国潮风引领时尚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967230" y="5155565"/>
            <a:ext cx="47936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</a:rPr>
              <a:t>经典国货成为了新鲜时尚的载体。让繁华迷眼的时尚界，多了一份怀旧的乡土气息。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rPr>
              <a:t>曾在上世纪80年代叱咤风云的国货球衣、球鞋、海魂衫、小玩意，再次成为风口浪尖的潮货。</a:t>
            </a:r>
          </a:p>
        </p:txBody>
      </p:sp>
      <p:pic>
        <p:nvPicPr>
          <p:cNvPr id="8" name="图片 7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070" y="1100455"/>
            <a:ext cx="3490595" cy="4977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8608695" y="1351915"/>
            <a:ext cx="1973580" cy="1973580"/>
            <a:chOff x="13042" y="2100"/>
            <a:chExt cx="4648" cy="4648"/>
          </a:xfrm>
        </p:grpSpPr>
        <p:sp>
          <p:nvSpPr>
            <p:cNvPr id="8" name="椭圆 7"/>
            <p:cNvSpPr/>
            <p:nvPr/>
          </p:nvSpPr>
          <p:spPr>
            <a:xfrm>
              <a:off x="13042" y="2100"/>
              <a:ext cx="4649" cy="4649"/>
            </a:xfrm>
            <a:prstGeom prst="ellipse">
              <a:avLst/>
            </a:prstGeom>
            <a:solidFill>
              <a:srgbClr val="E99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 descr="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269" y="2100"/>
              <a:ext cx="3157" cy="4347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1787525" y="1351915"/>
            <a:ext cx="1972945" cy="2035175"/>
            <a:chOff x="2527" y="3127"/>
            <a:chExt cx="4648" cy="4794"/>
          </a:xfrm>
        </p:grpSpPr>
        <p:sp>
          <p:nvSpPr>
            <p:cNvPr id="9" name="椭圆 8"/>
            <p:cNvSpPr/>
            <p:nvPr/>
          </p:nvSpPr>
          <p:spPr>
            <a:xfrm>
              <a:off x="2527" y="3127"/>
              <a:ext cx="4649" cy="4649"/>
            </a:xfrm>
            <a:prstGeom prst="ellipse">
              <a:avLst/>
            </a:prstGeom>
            <a:solidFill>
              <a:srgbClr val="E99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 descr="4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27" y="3127"/>
              <a:ext cx="3240" cy="4795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5198110" y="1351915"/>
            <a:ext cx="1972945" cy="2153920"/>
            <a:chOff x="7940" y="2477"/>
            <a:chExt cx="4648" cy="5074"/>
          </a:xfrm>
        </p:grpSpPr>
        <p:sp>
          <p:nvSpPr>
            <p:cNvPr id="10" name="椭圆 9"/>
            <p:cNvSpPr/>
            <p:nvPr/>
          </p:nvSpPr>
          <p:spPr>
            <a:xfrm>
              <a:off x="7940" y="2690"/>
              <a:ext cx="4649" cy="4649"/>
            </a:xfrm>
            <a:prstGeom prst="ellipse">
              <a:avLst/>
            </a:prstGeom>
            <a:solidFill>
              <a:srgbClr val="E99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 descr="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12" y="2477"/>
              <a:ext cx="3023" cy="5074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890905" y="3649980"/>
            <a:ext cx="3431540" cy="2054860"/>
            <a:chOff x="1444" y="5641"/>
            <a:chExt cx="5404" cy="3236"/>
          </a:xfrm>
        </p:grpSpPr>
        <p:sp>
          <p:nvSpPr>
            <p:cNvPr id="18" name="文本框 17"/>
            <p:cNvSpPr txBox="1"/>
            <p:nvPr/>
          </p:nvSpPr>
          <p:spPr>
            <a:xfrm>
              <a:off x="1444" y="5641"/>
              <a:ext cx="540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DA4B6D"/>
                  </a:solidFill>
                  <a:latin typeface="印品粗朗体" panose="02000000000000000000" charset="-122"/>
                  <a:ea typeface="印品粗朗体" panose="02000000000000000000" charset="-122"/>
                </a:rPr>
                <a:t>C</a:t>
              </a:r>
              <a:r>
                <a:rPr lang="en-US" altLang="zh-CN" sz="2800" b="1">
                  <a:solidFill>
                    <a:srgbClr val="DA4B6D"/>
                  </a:solidFill>
                  <a:latin typeface="印品粗朗体" panose="02000000000000000000" charset="-122"/>
                  <a:ea typeface="印品粗朗体" panose="02000000000000000000" charset="-122"/>
                </a:rPr>
                <a:t>HINESE  TREND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032" y="6503"/>
              <a:ext cx="4228" cy="725"/>
            </a:xfrm>
            <a:prstGeom prst="rect">
              <a:avLst/>
            </a:prstGeom>
            <a:noFill/>
            <a:ln>
              <a:solidFill>
                <a:srgbClr val="DA4B6D"/>
              </a:solidFill>
            </a:ln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84765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中国风世界的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031" y="7425"/>
              <a:ext cx="4229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85945" y="3649980"/>
            <a:ext cx="3431540" cy="2054860"/>
            <a:chOff x="1444" y="5641"/>
            <a:chExt cx="5404" cy="3236"/>
          </a:xfrm>
        </p:grpSpPr>
        <p:sp>
          <p:nvSpPr>
            <p:cNvPr id="20" name="文本框 19"/>
            <p:cNvSpPr txBox="1"/>
            <p:nvPr/>
          </p:nvSpPr>
          <p:spPr>
            <a:xfrm>
              <a:off x="1444" y="5641"/>
              <a:ext cx="540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DA4B6D"/>
                  </a:solidFill>
                  <a:latin typeface="印品粗朗体" panose="02000000000000000000" charset="-122"/>
                  <a:ea typeface="印品粗朗体" panose="02000000000000000000" charset="-122"/>
                </a:rPr>
                <a:t>C</a:t>
              </a:r>
              <a:r>
                <a:rPr lang="en-US" altLang="zh-CN" sz="2800" b="1">
                  <a:solidFill>
                    <a:srgbClr val="DA4B6D"/>
                  </a:solidFill>
                  <a:latin typeface="印品粗朗体" panose="02000000000000000000" charset="-122"/>
                  <a:ea typeface="印品粗朗体" panose="02000000000000000000" charset="-122"/>
                </a:rPr>
                <a:t>HINESE  TREND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032" y="6503"/>
              <a:ext cx="4228" cy="725"/>
            </a:xfrm>
            <a:prstGeom prst="rect">
              <a:avLst/>
            </a:prstGeom>
            <a:noFill/>
            <a:ln>
              <a:solidFill>
                <a:srgbClr val="DA4B6D"/>
              </a:solidFill>
            </a:ln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84765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中国风世界的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031" y="7425"/>
              <a:ext cx="4229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880985" y="3649980"/>
            <a:ext cx="3431540" cy="2054860"/>
            <a:chOff x="1444" y="5641"/>
            <a:chExt cx="5404" cy="3236"/>
          </a:xfrm>
        </p:grpSpPr>
        <p:sp>
          <p:nvSpPr>
            <p:cNvPr id="24" name="文本框 23"/>
            <p:cNvSpPr txBox="1"/>
            <p:nvPr/>
          </p:nvSpPr>
          <p:spPr>
            <a:xfrm>
              <a:off x="1444" y="5641"/>
              <a:ext cx="540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DA4B6D"/>
                  </a:solidFill>
                  <a:latin typeface="印品粗朗体" panose="02000000000000000000" charset="-122"/>
                  <a:ea typeface="印品粗朗体" panose="02000000000000000000" charset="-122"/>
                </a:rPr>
                <a:t>C</a:t>
              </a:r>
              <a:r>
                <a:rPr lang="en-US" altLang="zh-CN" sz="2800" b="1">
                  <a:solidFill>
                    <a:srgbClr val="DA4B6D"/>
                  </a:solidFill>
                  <a:latin typeface="印品粗朗体" panose="02000000000000000000" charset="-122"/>
                  <a:ea typeface="印品粗朗体" panose="02000000000000000000" charset="-122"/>
                </a:rPr>
                <a:t>HINESE  TREND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032" y="6503"/>
              <a:ext cx="4228" cy="725"/>
            </a:xfrm>
            <a:prstGeom prst="rect">
              <a:avLst/>
            </a:prstGeom>
            <a:noFill/>
            <a:ln>
              <a:solidFill>
                <a:srgbClr val="DA4B6D"/>
              </a:solidFill>
            </a:ln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84765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中国风世界的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031" y="7425"/>
              <a:ext cx="4229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1384300" y="1123950"/>
            <a:ext cx="3566160" cy="5257800"/>
            <a:chOff x="1523" y="1750"/>
            <a:chExt cx="5616" cy="8280"/>
          </a:xfrm>
        </p:grpSpPr>
        <p:grpSp>
          <p:nvGrpSpPr>
            <p:cNvPr id="8" name="组合 7"/>
            <p:cNvGrpSpPr/>
            <p:nvPr/>
          </p:nvGrpSpPr>
          <p:grpSpPr>
            <a:xfrm>
              <a:off x="1523" y="1750"/>
              <a:ext cx="5616" cy="8281"/>
              <a:chOff x="1502" y="1667"/>
              <a:chExt cx="5616" cy="8281"/>
            </a:xfrm>
          </p:grpSpPr>
          <p:pic>
            <p:nvPicPr>
              <p:cNvPr id="3" name="图片 2" descr="人"/>
              <p:cNvPicPr>
                <a:picLocks noChangeAspect="1"/>
              </p:cNvPicPr>
              <p:nvPr/>
            </p:nvPicPr>
            <p:blipFill>
              <a:blip r:embed="rId4"/>
              <a:srcRect l="48809" t="10247" r="17878" b="8365"/>
              <a:stretch>
                <a:fillRect/>
              </a:stretch>
            </p:blipFill>
            <p:spPr>
              <a:xfrm>
                <a:off x="3473" y="1702"/>
                <a:ext cx="1649" cy="8246"/>
              </a:xfrm>
              <a:prstGeom prst="rect">
                <a:avLst/>
              </a:prstGeom>
            </p:spPr>
          </p:pic>
          <p:pic>
            <p:nvPicPr>
              <p:cNvPr id="2" name="图片 1" descr="人"/>
              <p:cNvPicPr>
                <a:picLocks noChangeAspect="1"/>
              </p:cNvPicPr>
              <p:nvPr/>
            </p:nvPicPr>
            <p:blipFill>
              <a:blip r:embed="rId4"/>
              <a:srcRect l="48809" t="10247" r="17878" b="8365"/>
              <a:stretch>
                <a:fillRect/>
              </a:stretch>
            </p:blipFill>
            <p:spPr>
              <a:xfrm>
                <a:off x="5470" y="1702"/>
                <a:ext cx="1649" cy="8246"/>
              </a:xfrm>
              <a:prstGeom prst="rect">
                <a:avLst/>
              </a:prstGeom>
            </p:spPr>
          </p:pic>
          <p:sp>
            <p:nvSpPr>
              <p:cNvPr id="4" name="矩形 3"/>
              <p:cNvSpPr/>
              <p:nvPr/>
            </p:nvSpPr>
            <p:spPr>
              <a:xfrm>
                <a:off x="1502" y="1667"/>
                <a:ext cx="1623" cy="8281"/>
              </a:xfrm>
              <a:prstGeom prst="rect">
                <a:avLst/>
              </a:prstGeom>
              <a:solidFill>
                <a:srgbClr val="DA4B6D"/>
              </a:solidFill>
              <a:ln>
                <a:solidFill>
                  <a:srgbClr val="DA4B6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1690" y="2685"/>
              <a:ext cx="1210" cy="5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>
                  <a:solidFill>
                    <a:schemeClr val="bg1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未来可期</a:t>
              </a:r>
            </a:p>
          </p:txBody>
        </p:sp>
      </p:grpSp>
      <p:sp>
        <p:nvSpPr>
          <p:cNvPr id="21" name="文本框 20" descr="e7d195523061f1c0eeea6093757869ed96c70d3a55043898177DBE978DF1F0B74FC812571F00AB6B97C820D3D6FF58C53BC7C157C3599131EAF3BCC75AA2AE0656FF004AE0DAAA90A2C06EBF5062302BCA8BF707A9561947B25B25C3C0B815CEEE6E06F304B4E859D763208AFF9ACAB98BA333FAF43C6D7D3C1DAC9F00CCED46E991BCAF9B6050670A13BC768026AE80"/>
          <p:cNvSpPr txBox="1"/>
          <p:nvPr/>
        </p:nvSpPr>
        <p:spPr>
          <a:xfrm>
            <a:off x="6179820" y="2325370"/>
            <a:ext cx="328866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D84765"/>
                </a:solidFill>
                <a:latin typeface="字魂20号-石头体" panose="02010600010101010101" charset="-122"/>
                <a:ea typeface="字魂20号-石头体" panose="02010600010101010101" charset="-122"/>
                <a:sym typeface="+mn-ea"/>
              </a:rPr>
              <a:t>国  潮  风来袭</a:t>
            </a:r>
            <a:endParaRPr lang="zh-CN" altLang="en-US" sz="3200">
              <a:solidFill>
                <a:srgbClr val="D84765"/>
              </a:solidFill>
              <a:latin typeface="义启颜值体" panose="02000000000000000000" charset="-128"/>
              <a:ea typeface="义启颜值体" panose="02000000000000000000" charset="-128"/>
            </a:endParaRPr>
          </a:p>
          <a:p>
            <a:pPr algn="dist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印品粗朗体" panose="02000000000000000000" charset="-122"/>
                <a:ea typeface="印品粗朗体" panose="02000000000000000000" charset="-122"/>
                <a:sym typeface="+mn-ea"/>
              </a:rPr>
              <a:t>C</a:t>
            </a:r>
            <a:r>
              <a: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印品粗朗体" panose="02000000000000000000" charset="-122"/>
                <a:ea typeface="印品粗朗体" panose="02000000000000000000" charset="-122"/>
                <a:sym typeface="+mn-ea"/>
              </a:rPr>
              <a:t>HINESE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印品粗朗体" panose="02000000000000000000" charset="-122"/>
              <a:ea typeface="印品粗朗体" panose="02000000000000000000" charset="-122"/>
            </a:endParaRPr>
          </a:p>
          <a:p>
            <a:pPr algn="dist"/>
            <a:r>
              <a: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印品粗朗体" panose="02000000000000000000" charset="-122"/>
                <a:ea typeface="印品粗朗体" panose="02000000000000000000" charset="-122"/>
                <a:sym typeface="+mn-ea"/>
              </a:rPr>
              <a:t>TREND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179820" y="3770630"/>
            <a:ext cx="38176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</a:rPr>
              <a:t>经典国货成为了新鲜时尚的载体。让繁华迷眼的时尚界，多了一份怀旧的乡土气息。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rPr>
              <a:t>曾在上世纪80年代叱咤风云的国货球衣、球鞋、海魂衫、小玩意，再次成为风口浪尖的潮货。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179820" y="4969510"/>
            <a:ext cx="38176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rPr>
              <a:t>经典国货成为了新鲜时尚的载体。让繁华迷眼的时尚界，多了一份怀旧的乡土气息。曾在上世纪80年代叱咤风云的国货球衣、球鞋、海魂衫、小玩意，再次成为风口浪尖的潮货。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21915" y="-2728595"/>
            <a:ext cx="6947535" cy="12258040"/>
          </a:xfrm>
          <a:prstGeom prst="rect">
            <a:avLst/>
          </a:prstGeom>
        </p:spPr>
      </p:pic>
      <p:pic>
        <p:nvPicPr>
          <p:cNvPr id="5" name="图片 4" descr="人"/>
          <p:cNvPicPr>
            <a:picLocks noChangeAspect="1"/>
          </p:cNvPicPr>
          <p:nvPr/>
        </p:nvPicPr>
        <p:blipFill>
          <a:blip r:embed="rId4"/>
          <a:srcRect l="20991" t="10247" r="17878" b="8365"/>
          <a:stretch>
            <a:fillRect/>
          </a:stretch>
        </p:blipFill>
        <p:spPr>
          <a:xfrm>
            <a:off x="7028180" y="-73025"/>
            <a:ext cx="2881630" cy="6927850"/>
          </a:xfrm>
          <a:prstGeom prst="rect">
            <a:avLst/>
          </a:prstGeom>
        </p:spPr>
      </p:pic>
      <p:pic>
        <p:nvPicPr>
          <p:cNvPr id="6" name="图片 5" descr="人"/>
          <p:cNvPicPr>
            <a:picLocks noChangeAspect="1"/>
          </p:cNvPicPr>
          <p:nvPr/>
        </p:nvPicPr>
        <p:blipFill>
          <a:blip r:embed="rId4"/>
          <a:srcRect l="60619" t="10247" r="29726" b="8365"/>
          <a:stretch>
            <a:fillRect/>
          </a:stretch>
        </p:blipFill>
        <p:spPr>
          <a:xfrm>
            <a:off x="6659245" y="-73025"/>
            <a:ext cx="202565" cy="6947535"/>
          </a:xfrm>
          <a:prstGeom prst="rect">
            <a:avLst/>
          </a:prstGeom>
        </p:spPr>
      </p:pic>
      <p:pic>
        <p:nvPicPr>
          <p:cNvPr id="12" name="图片 11" descr="66"/>
          <p:cNvPicPr>
            <a:picLocks noChangeAspect="1"/>
          </p:cNvPicPr>
          <p:nvPr/>
        </p:nvPicPr>
        <p:blipFill>
          <a:blip r:embed="rId5"/>
          <a:srcRect l="11420" t="13258" r="13989" b="21970"/>
          <a:stretch>
            <a:fillRect/>
          </a:stretch>
        </p:blipFill>
        <p:spPr>
          <a:xfrm flipH="1">
            <a:off x="7743825" y="2454275"/>
            <a:ext cx="3376295" cy="44202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894070" y="675005"/>
            <a:ext cx="1732915" cy="5507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>
                <a:solidFill>
                  <a:schemeClr val="bg1"/>
                </a:solidFill>
                <a:latin typeface="字魂20号-石头体" panose="02010600010101010101" charset="-122"/>
                <a:ea typeface="字魂20号-石头体" panose="02010600010101010101" charset="-122"/>
              </a:rPr>
              <a:t>国潮逆袭</a:t>
            </a:r>
            <a:endParaRPr lang="en-US" altLang="zh-CN" sz="8800">
              <a:solidFill>
                <a:schemeClr val="bg1"/>
              </a:solidFill>
              <a:latin typeface="字魂20号-石头体" panose="02010600010101010101" charset="-122"/>
              <a:ea typeface="字魂20号-石头体" panose="02010600010101010101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68070" y="1899285"/>
            <a:ext cx="3574415" cy="2982595"/>
            <a:chOff x="1682" y="2991"/>
            <a:chExt cx="5629" cy="4697"/>
          </a:xfrm>
        </p:grpSpPr>
        <p:sp>
          <p:nvSpPr>
            <p:cNvPr id="10" name="文本框 9"/>
            <p:cNvSpPr txBox="1"/>
            <p:nvPr/>
          </p:nvSpPr>
          <p:spPr>
            <a:xfrm>
              <a:off x="1682" y="3076"/>
              <a:ext cx="5629" cy="4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义启颜值体" panose="02000000000000000000" charset="-128"/>
                  <a:ea typeface="义启颜值体" panose="02000000000000000000" charset="-128"/>
                </a:rPr>
                <a:t>02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2178" y="2991"/>
              <a:ext cx="4697" cy="4697"/>
            </a:xfrm>
            <a:prstGeom prst="rect">
              <a:avLst/>
            </a:prstGeom>
            <a:noFill/>
            <a:ln w="53975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720215" y="1429385"/>
            <a:ext cx="4866640" cy="2799715"/>
            <a:chOff x="10239" y="1983"/>
            <a:chExt cx="7664" cy="4409"/>
          </a:xfrm>
        </p:grpSpPr>
        <p:sp>
          <p:nvSpPr>
            <p:cNvPr id="18" name="文本框 17"/>
            <p:cNvSpPr txBox="1"/>
            <p:nvPr/>
          </p:nvSpPr>
          <p:spPr>
            <a:xfrm>
              <a:off x="10239" y="1983"/>
              <a:ext cx="7664" cy="4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800" b="1">
                  <a:blipFill>
                    <a:blip r:embed="rId3">
                      <a:alphaModFix amt="39000"/>
                    </a:blip>
                    <a:stretch>
                      <a:fillRect/>
                    </a:stretch>
                  </a:blipFill>
                  <a:latin typeface="印品粗朗体" panose="02000000000000000000" charset="-122"/>
                  <a:ea typeface="印品粗朗体" panose="02000000000000000000" charset="-122"/>
                </a:rPr>
                <a:t>C</a:t>
              </a:r>
              <a:r>
                <a:rPr lang="en-US" altLang="zh-CN" sz="8800" b="1">
                  <a:blipFill>
                    <a:blip r:embed="rId3">
                      <a:alphaModFix amt="39000"/>
                    </a:blip>
                    <a:stretch>
                      <a:fillRect/>
                    </a:stretch>
                  </a:blipFill>
                  <a:latin typeface="印品粗朗体" panose="02000000000000000000" charset="-122"/>
                  <a:ea typeface="印品粗朗体" panose="02000000000000000000" charset="-122"/>
                </a:rPr>
                <a:t>HINESE</a:t>
              </a:r>
              <a:endParaRPr lang="zh-CN" altLang="en-US" sz="8800" b="1">
                <a:blipFill>
                  <a:blip r:embed="rId3">
                    <a:alphaModFix amt="39000"/>
                  </a:blip>
                  <a:stretch>
                    <a:fillRect/>
                  </a:stretch>
                </a:blipFill>
                <a:latin typeface="印品粗朗体" panose="02000000000000000000" charset="-122"/>
                <a:ea typeface="印品粗朗体" panose="02000000000000000000" charset="-122"/>
              </a:endParaRPr>
            </a:p>
            <a:p>
              <a:pPr algn="dist"/>
              <a:r>
                <a:rPr lang="en-US" altLang="zh-CN" sz="8800" b="1">
                  <a:blipFill>
                    <a:blip r:embed="rId3">
                      <a:alphaModFix amt="39000"/>
                    </a:blip>
                    <a:stretch>
                      <a:fillRect/>
                    </a:stretch>
                  </a:blipFill>
                  <a:latin typeface="印品粗朗体" panose="02000000000000000000" charset="-122"/>
                  <a:ea typeface="印品粗朗体" panose="02000000000000000000" charset="-122"/>
                </a:rPr>
                <a:t>TREND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870" y="2496"/>
              <a:ext cx="6449" cy="324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9600">
                  <a:solidFill>
                    <a:srgbClr val="D84765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国潮风</a:t>
              </a:r>
            </a:p>
            <a:p>
              <a:pPr algn="dist"/>
              <a:r>
                <a:rPr lang="zh-CN" altLang="en-US" sz="3200">
                  <a:solidFill>
                    <a:srgbClr val="D84765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中国风世界的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953895" y="5351145"/>
            <a:ext cx="45700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</a:rPr>
              <a:t>经典国货成为了新鲜时尚的载体。让繁华迷眼的时尚界，多了一份怀旧的乡土气息。</a:t>
            </a:r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  <a:latin typeface="义启颜值体" panose="02000000000000000000" charset="-128"/>
              <a:ea typeface="义启颜值体" panose="02000000000000000000" charset="-128"/>
              <a:cs typeface="义启颜值体" panose="02000000000000000000" charset="-128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934960" y="1050925"/>
            <a:ext cx="3705225" cy="5526405"/>
            <a:chOff x="1901" y="2100"/>
            <a:chExt cx="5062" cy="7550"/>
          </a:xfrm>
        </p:grpSpPr>
        <p:pic>
          <p:nvPicPr>
            <p:cNvPr id="12" name="图片 11" descr="人"/>
            <p:cNvPicPr>
              <a:picLocks noChangeAspect="1"/>
            </p:cNvPicPr>
            <p:nvPr/>
          </p:nvPicPr>
          <p:blipFill>
            <a:blip r:embed="rId4"/>
            <a:srcRect l="20991" t="10247" r="17878" b="8365"/>
            <a:stretch>
              <a:fillRect/>
            </a:stretch>
          </p:blipFill>
          <p:spPr>
            <a:xfrm>
              <a:off x="1901" y="2346"/>
              <a:ext cx="2935" cy="7059"/>
            </a:xfrm>
            <a:prstGeom prst="rect">
              <a:avLst/>
            </a:prstGeom>
          </p:spPr>
        </p:pic>
        <p:pic>
          <p:nvPicPr>
            <p:cNvPr id="10" name="图片 9" descr="6"/>
            <p:cNvPicPr>
              <a:picLocks noChangeAspect="1"/>
            </p:cNvPicPr>
            <p:nvPr/>
          </p:nvPicPr>
          <p:blipFill>
            <a:blip r:embed="rId5"/>
            <a:srcRect t="7642"/>
            <a:stretch>
              <a:fillRect/>
            </a:stretch>
          </p:blipFill>
          <p:spPr>
            <a:xfrm>
              <a:off x="1901" y="2100"/>
              <a:ext cx="5063" cy="7551"/>
            </a:xfrm>
            <a:prstGeom prst="rect">
              <a:avLst/>
            </a:prstGeom>
          </p:spPr>
        </p:pic>
      </p:grpSp>
      <p:sp>
        <p:nvSpPr>
          <p:cNvPr id="14" name="文本框 13"/>
          <p:cNvSpPr txBox="1"/>
          <p:nvPr/>
        </p:nvSpPr>
        <p:spPr>
          <a:xfrm>
            <a:off x="1953895" y="4356100"/>
            <a:ext cx="45700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</a:rPr>
              <a:t>经典国货成为了新鲜时尚的载体。让繁华迷眼的时尚界，多了一份怀旧的乡土气息。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rPr>
              <a:t>曾在上世纪80年代叱咤风云的国货球衣、球鞋、海魂衫、小玩意，再次成为风口浪尖的潮货。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pic>
        <p:nvPicPr>
          <p:cNvPr id="3" name="图片 2" descr="人"/>
          <p:cNvPicPr>
            <a:picLocks noChangeAspect="1"/>
          </p:cNvPicPr>
          <p:nvPr/>
        </p:nvPicPr>
        <p:blipFill>
          <a:blip r:embed="rId3"/>
          <a:srcRect l="20991" t="10247" r="17878" b="8365"/>
          <a:stretch>
            <a:fillRect/>
          </a:stretch>
        </p:blipFill>
        <p:spPr>
          <a:xfrm>
            <a:off x="9665970" y="1268730"/>
            <a:ext cx="1921510" cy="496760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64515" y="1268730"/>
            <a:ext cx="2915285" cy="5139690"/>
            <a:chOff x="1827" y="2239"/>
            <a:chExt cx="4591" cy="8094"/>
          </a:xfrm>
        </p:grpSpPr>
        <p:sp>
          <p:nvSpPr>
            <p:cNvPr id="4" name="矩形 3"/>
            <p:cNvSpPr/>
            <p:nvPr/>
          </p:nvSpPr>
          <p:spPr>
            <a:xfrm>
              <a:off x="2100" y="2239"/>
              <a:ext cx="4318" cy="7823"/>
            </a:xfrm>
            <a:prstGeom prst="rect">
              <a:avLst/>
            </a:prstGeom>
            <a:solidFill>
              <a:srgbClr val="D84765">
                <a:alpha val="57000"/>
              </a:srgb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 descr="未标题-32"/>
            <p:cNvPicPr>
              <a:picLocks noChangeAspect="1"/>
            </p:cNvPicPr>
            <p:nvPr/>
          </p:nvPicPr>
          <p:blipFill>
            <a:blip r:embed="rId4"/>
            <a:srcRect r="33115"/>
            <a:stretch>
              <a:fillRect/>
            </a:stretch>
          </p:blipFill>
          <p:spPr>
            <a:xfrm>
              <a:off x="1827" y="2485"/>
              <a:ext cx="4591" cy="7848"/>
            </a:xfrm>
            <a:prstGeom prst="rect">
              <a:avLst/>
            </a:prstGeom>
          </p:spPr>
        </p:pic>
        <p:pic>
          <p:nvPicPr>
            <p:cNvPr id="9" name="图片 8" descr="未标题-32"/>
            <p:cNvPicPr>
              <a:picLocks noChangeAspect="1"/>
            </p:cNvPicPr>
            <p:nvPr/>
          </p:nvPicPr>
          <p:blipFill>
            <a:blip r:embed="rId4"/>
            <a:srcRect l="71023" t="21802" r="2040" b="51962"/>
            <a:stretch>
              <a:fillRect/>
            </a:stretch>
          </p:blipFill>
          <p:spPr>
            <a:xfrm>
              <a:off x="4569" y="2485"/>
              <a:ext cx="1849" cy="2059"/>
            </a:xfrm>
            <a:prstGeom prst="rect">
              <a:avLst/>
            </a:prstGeom>
          </p:spPr>
        </p:pic>
      </p:grpSp>
      <p:pic>
        <p:nvPicPr>
          <p:cNvPr id="10" name="图片 9" descr="人"/>
          <p:cNvPicPr>
            <a:picLocks noChangeAspect="1"/>
          </p:cNvPicPr>
          <p:nvPr/>
        </p:nvPicPr>
        <p:blipFill>
          <a:blip r:embed="rId3"/>
          <a:srcRect l="20991" t="10247" r="17878" b="58551"/>
          <a:stretch>
            <a:fillRect/>
          </a:stretch>
        </p:blipFill>
        <p:spPr>
          <a:xfrm>
            <a:off x="3839845" y="1261745"/>
            <a:ext cx="1612900" cy="1515745"/>
          </a:xfrm>
          <a:prstGeom prst="rect">
            <a:avLst/>
          </a:prstGeom>
        </p:spPr>
      </p:pic>
      <p:pic>
        <p:nvPicPr>
          <p:cNvPr id="11" name="图片 10" descr="人"/>
          <p:cNvPicPr>
            <a:picLocks noChangeAspect="1"/>
          </p:cNvPicPr>
          <p:nvPr/>
        </p:nvPicPr>
        <p:blipFill>
          <a:blip r:embed="rId3"/>
          <a:srcRect l="20991" t="10247" r="17878" b="58551"/>
          <a:stretch>
            <a:fillRect/>
          </a:stretch>
        </p:blipFill>
        <p:spPr>
          <a:xfrm>
            <a:off x="5648325" y="1261745"/>
            <a:ext cx="1612900" cy="151574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8235" y="1268730"/>
            <a:ext cx="1516380" cy="151638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694430" y="2933700"/>
            <a:ext cx="5432425" cy="1445260"/>
            <a:chOff x="10239" y="1983"/>
            <a:chExt cx="7664" cy="2276"/>
          </a:xfrm>
        </p:grpSpPr>
        <p:sp>
          <p:nvSpPr>
            <p:cNvPr id="18" name="文本框 17"/>
            <p:cNvSpPr txBox="1"/>
            <p:nvPr/>
          </p:nvSpPr>
          <p:spPr>
            <a:xfrm>
              <a:off x="10239" y="1983"/>
              <a:ext cx="7664" cy="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400" b="1">
                  <a:blipFill>
                    <a:blip r:embed="rId6">
                      <a:alphaModFix amt="39000"/>
                    </a:blip>
                    <a:stretch>
                      <a:fillRect/>
                    </a:stretch>
                  </a:blipFill>
                  <a:latin typeface="印品粗朗体" panose="02000000000000000000" charset="-122"/>
                  <a:ea typeface="印品粗朗体" panose="02000000000000000000" charset="-122"/>
                </a:rPr>
                <a:t>C</a:t>
              </a:r>
              <a:r>
                <a:rPr lang="en-US" altLang="zh-CN" sz="4400" b="1">
                  <a:blipFill>
                    <a:blip r:embed="rId6">
                      <a:alphaModFix amt="39000"/>
                    </a:blip>
                    <a:stretch>
                      <a:fillRect/>
                    </a:stretch>
                  </a:blipFill>
                  <a:latin typeface="印品粗朗体" panose="02000000000000000000" charset="-122"/>
                  <a:ea typeface="印品粗朗体" panose="02000000000000000000" charset="-122"/>
                </a:rPr>
                <a:t>HINESE</a:t>
              </a:r>
              <a:endParaRPr lang="zh-CN" altLang="en-US" sz="4400" b="1">
                <a:blipFill>
                  <a:blip r:embed="rId6">
                    <a:alphaModFix amt="39000"/>
                  </a:blip>
                  <a:stretch>
                    <a:fillRect/>
                  </a:stretch>
                </a:blipFill>
                <a:latin typeface="印品粗朗体" panose="02000000000000000000" charset="-122"/>
                <a:ea typeface="印品粗朗体" panose="02000000000000000000" charset="-122"/>
              </a:endParaRPr>
            </a:p>
            <a:p>
              <a:pPr algn="dist"/>
              <a:r>
                <a:rPr lang="en-US" altLang="zh-CN" sz="4400" b="1">
                  <a:blipFill>
                    <a:blip r:embed="rId6">
                      <a:alphaModFix amt="39000"/>
                    </a:blip>
                    <a:stretch>
                      <a:fillRect/>
                    </a:stretch>
                  </a:blipFill>
                  <a:latin typeface="印品粗朗体" panose="02000000000000000000" charset="-122"/>
                  <a:ea typeface="印品粗朗体" panose="02000000000000000000" charset="-122"/>
                </a:rPr>
                <a:t>TREND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870" y="2412"/>
              <a:ext cx="6449" cy="159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6000">
                  <a:solidFill>
                    <a:srgbClr val="D84765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国  潮  风</a:t>
              </a:r>
              <a:endParaRPr lang="zh-CN" altLang="en-US" sz="900">
                <a:solidFill>
                  <a:srgbClr val="D84765"/>
                </a:solidFill>
                <a:latin typeface="义启颜值体" panose="02000000000000000000" charset="-128"/>
                <a:ea typeface="义启颜值体" panose="02000000000000000000" charset="-128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3810635" y="4563110"/>
            <a:ext cx="517461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</a:rPr>
              <a:t>经典国货成为了新鲜时尚的载体。让繁华迷眼的时尚界，多了一份怀旧的乡土气息。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rPr>
              <a:t>曾在上世纪80年代叱咤风云的国货球衣、球鞋、海魂衫、小玩意，再次成为风口浪尖的潮货。经典国货成为了新鲜时尚的载体。让繁华迷眼的时尚界，多了一份怀旧的乡土气息。曾在上世纪80年代叱咤风云的国货球衣、球鞋、海魂衫、小玩意，再次成为风口浪尖的潮货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1905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1197610" y="1487805"/>
            <a:ext cx="9796780" cy="4107180"/>
            <a:chOff x="1886" y="2343"/>
            <a:chExt cx="15428" cy="6468"/>
          </a:xfrm>
        </p:grpSpPr>
        <p:cxnSp>
          <p:nvCxnSpPr>
            <p:cNvPr id="26" name="直接箭头连接符 25"/>
            <p:cNvCxnSpPr/>
            <p:nvPr/>
          </p:nvCxnSpPr>
          <p:spPr>
            <a:xfrm>
              <a:off x="1886" y="5577"/>
              <a:ext cx="15429" cy="0"/>
            </a:xfrm>
            <a:prstGeom prst="straightConnector1">
              <a:avLst/>
            </a:prstGeom>
            <a:ln w="28575">
              <a:solidFill>
                <a:srgbClr val="DA4B6D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/>
            <p:cNvCxnSpPr/>
            <p:nvPr/>
          </p:nvCxnSpPr>
          <p:spPr>
            <a:xfrm>
              <a:off x="9600" y="2343"/>
              <a:ext cx="0" cy="6469"/>
            </a:xfrm>
            <a:prstGeom prst="straightConnector1">
              <a:avLst/>
            </a:prstGeom>
            <a:ln w="28575">
              <a:solidFill>
                <a:srgbClr val="DA4B6D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圆角矩形 31"/>
            <p:cNvSpPr/>
            <p:nvPr/>
          </p:nvSpPr>
          <p:spPr>
            <a:xfrm>
              <a:off x="8033" y="4000"/>
              <a:ext cx="1394" cy="1394"/>
            </a:xfrm>
            <a:prstGeom prst="roundRect">
              <a:avLst>
                <a:gd name="adj" fmla="val 13388"/>
              </a:avLst>
            </a:prstGeom>
            <a:solidFill>
              <a:srgbClr val="D84765"/>
            </a:solidFill>
            <a:ln>
              <a:solidFill>
                <a:srgbClr val="DA4B6D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4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20号-石头体" panose="02010600010101010101" charset="-122"/>
                  <a:ea typeface="字魂20号-石头体" panose="02010600010101010101" charset="-122"/>
                </a:rPr>
                <a:t>国</a:t>
              </a: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9772" y="4000"/>
              <a:ext cx="1394" cy="1394"/>
            </a:xfrm>
            <a:prstGeom prst="roundRect">
              <a:avLst>
                <a:gd name="adj" fmla="val 13388"/>
              </a:avLst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4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20号-石头体" panose="02010600010101010101" charset="-122"/>
                  <a:ea typeface="字魂20号-石头体" panose="02010600010101010101" charset="-122"/>
                </a:rPr>
                <a:t>潮</a:t>
              </a: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8033" y="5777"/>
              <a:ext cx="1394" cy="1394"/>
            </a:xfrm>
            <a:prstGeom prst="roundRect">
              <a:avLst>
                <a:gd name="adj" fmla="val 13388"/>
              </a:avLst>
            </a:prstGeom>
            <a:blipFill rotWithShape="1">
              <a:blip r:embed="rId3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4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20号-石头体" panose="02010600010101010101" charset="-122"/>
                  <a:ea typeface="字魂20号-石头体" panose="02010600010101010101" charset="-122"/>
                </a:rPr>
                <a:t>来</a:t>
              </a: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9772" y="5777"/>
              <a:ext cx="1394" cy="1394"/>
            </a:xfrm>
            <a:prstGeom prst="roundRect">
              <a:avLst>
                <a:gd name="adj" fmla="val 13388"/>
              </a:avLst>
            </a:prstGeom>
            <a:solidFill>
              <a:srgbClr val="DA4B6D"/>
            </a:solidFill>
            <a:ln>
              <a:solidFill>
                <a:srgbClr val="DA4B6D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4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20号-石头体" panose="02010600010101010101" charset="-122"/>
                  <a:ea typeface="字魂20号-石头体" panose="02010600010101010101" charset="-122"/>
                </a:rPr>
                <a:t>袭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496810" y="1781810"/>
            <a:ext cx="2845435" cy="1499870"/>
            <a:chOff x="2847" y="2606"/>
            <a:chExt cx="4481" cy="2362"/>
          </a:xfrm>
        </p:grpSpPr>
        <p:sp>
          <p:nvSpPr>
            <p:cNvPr id="11" name="文本框 10"/>
            <p:cNvSpPr txBox="1"/>
            <p:nvPr/>
          </p:nvSpPr>
          <p:spPr>
            <a:xfrm>
              <a:off x="2866" y="2606"/>
              <a:ext cx="3440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中国风世界的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847" y="3516"/>
              <a:ext cx="4481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07845" y="3752215"/>
            <a:ext cx="2844800" cy="1499870"/>
            <a:chOff x="2847" y="2606"/>
            <a:chExt cx="4480" cy="2362"/>
          </a:xfrm>
        </p:grpSpPr>
        <p:sp>
          <p:nvSpPr>
            <p:cNvPr id="4" name="文本框 3"/>
            <p:cNvSpPr txBox="1"/>
            <p:nvPr/>
          </p:nvSpPr>
          <p:spPr>
            <a:xfrm>
              <a:off x="3744" y="2606"/>
              <a:ext cx="3440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中国风世界的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847" y="3516"/>
              <a:ext cx="4481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934845" y="1781810"/>
            <a:ext cx="2844800" cy="1499870"/>
            <a:chOff x="2847" y="2606"/>
            <a:chExt cx="4480" cy="2362"/>
          </a:xfrm>
        </p:grpSpPr>
        <p:sp>
          <p:nvSpPr>
            <p:cNvPr id="13" name="文本框 12"/>
            <p:cNvSpPr txBox="1"/>
            <p:nvPr/>
          </p:nvSpPr>
          <p:spPr>
            <a:xfrm>
              <a:off x="3744" y="2606"/>
              <a:ext cx="3440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中国风世界的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847" y="3516"/>
              <a:ext cx="4481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432675" y="3881120"/>
            <a:ext cx="2909570" cy="1499870"/>
            <a:chOff x="2746" y="2606"/>
            <a:chExt cx="4582" cy="2362"/>
          </a:xfrm>
        </p:grpSpPr>
        <p:sp>
          <p:nvSpPr>
            <p:cNvPr id="17" name="文本框 16"/>
            <p:cNvSpPr txBox="1"/>
            <p:nvPr/>
          </p:nvSpPr>
          <p:spPr>
            <a:xfrm>
              <a:off x="2746" y="2606"/>
              <a:ext cx="3440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中国风世界的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847" y="3516"/>
              <a:ext cx="4481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pic>
        <p:nvPicPr>
          <p:cNvPr id="3" name="图片 2" descr="人"/>
          <p:cNvPicPr>
            <a:picLocks noChangeAspect="1"/>
          </p:cNvPicPr>
          <p:nvPr/>
        </p:nvPicPr>
        <p:blipFill>
          <a:blip r:embed="rId3"/>
          <a:srcRect l="20991" t="10247" r="17878" b="8365"/>
          <a:stretch>
            <a:fillRect/>
          </a:stretch>
        </p:blipFill>
        <p:spPr>
          <a:xfrm>
            <a:off x="5086668" y="1252220"/>
            <a:ext cx="2018665" cy="485394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170363" y="1765300"/>
            <a:ext cx="3851275" cy="2383790"/>
            <a:chOff x="6645" y="2780"/>
            <a:chExt cx="6065" cy="3754"/>
          </a:xfrm>
        </p:grpSpPr>
        <p:sp>
          <p:nvSpPr>
            <p:cNvPr id="4" name="上箭头 3"/>
            <p:cNvSpPr/>
            <p:nvPr/>
          </p:nvSpPr>
          <p:spPr>
            <a:xfrm rot="5400000">
              <a:off x="11838" y="2544"/>
              <a:ext cx="637" cy="1109"/>
            </a:xfrm>
            <a:prstGeom prst="upArrow">
              <a:avLst/>
            </a:prstGeom>
            <a:solidFill>
              <a:srgbClr val="DA4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上箭头 7"/>
            <p:cNvSpPr/>
            <p:nvPr/>
          </p:nvSpPr>
          <p:spPr>
            <a:xfrm rot="5400000">
              <a:off x="11838" y="5662"/>
              <a:ext cx="637" cy="1109"/>
            </a:xfrm>
            <a:prstGeom prst="upArrow">
              <a:avLst/>
            </a:prstGeom>
            <a:solidFill>
              <a:srgbClr val="DA4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上箭头 8"/>
            <p:cNvSpPr/>
            <p:nvPr/>
          </p:nvSpPr>
          <p:spPr>
            <a:xfrm rot="16200000" flipH="1">
              <a:off x="6881" y="2544"/>
              <a:ext cx="637" cy="1109"/>
            </a:xfrm>
            <a:prstGeom prst="upArrow">
              <a:avLst/>
            </a:prstGeom>
            <a:solidFill>
              <a:srgbClr val="DA4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上箭头 9"/>
            <p:cNvSpPr/>
            <p:nvPr/>
          </p:nvSpPr>
          <p:spPr>
            <a:xfrm rot="16200000" flipH="1">
              <a:off x="6881" y="5662"/>
              <a:ext cx="637" cy="1109"/>
            </a:xfrm>
            <a:prstGeom prst="upArrow">
              <a:avLst/>
            </a:prstGeom>
            <a:solidFill>
              <a:srgbClr val="DA4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626870" y="1714500"/>
            <a:ext cx="2493010" cy="1351915"/>
            <a:chOff x="3401" y="2606"/>
            <a:chExt cx="3926" cy="2129"/>
          </a:xfrm>
        </p:grpSpPr>
        <p:sp>
          <p:nvSpPr>
            <p:cNvPr id="13" name="文本框 12"/>
            <p:cNvSpPr txBox="1"/>
            <p:nvPr/>
          </p:nvSpPr>
          <p:spPr>
            <a:xfrm>
              <a:off x="3744" y="2606"/>
              <a:ext cx="3440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中国风世界的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401" y="3283"/>
              <a:ext cx="3926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677670" y="3745230"/>
            <a:ext cx="2493010" cy="1351915"/>
            <a:chOff x="3401" y="2606"/>
            <a:chExt cx="3926" cy="2129"/>
          </a:xfrm>
        </p:grpSpPr>
        <p:sp>
          <p:nvSpPr>
            <p:cNvPr id="16" name="文本框 15"/>
            <p:cNvSpPr txBox="1"/>
            <p:nvPr/>
          </p:nvSpPr>
          <p:spPr>
            <a:xfrm>
              <a:off x="3744" y="2606"/>
              <a:ext cx="3440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中国风世界的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401" y="3283"/>
              <a:ext cx="3926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172450" y="1747520"/>
            <a:ext cx="2493010" cy="1356995"/>
            <a:chOff x="3401" y="2598"/>
            <a:chExt cx="3926" cy="2137"/>
          </a:xfrm>
        </p:grpSpPr>
        <p:sp>
          <p:nvSpPr>
            <p:cNvPr id="19" name="文本框 18"/>
            <p:cNvSpPr txBox="1"/>
            <p:nvPr/>
          </p:nvSpPr>
          <p:spPr>
            <a:xfrm>
              <a:off x="3401" y="2598"/>
              <a:ext cx="3440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中国风世界的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401" y="3283"/>
              <a:ext cx="3926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134350" y="3740150"/>
            <a:ext cx="2493010" cy="1356995"/>
            <a:chOff x="3401" y="2598"/>
            <a:chExt cx="3926" cy="2137"/>
          </a:xfrm>
        </p:grpSpPr>
        <p:sp>
          <p:nvSpPr>
            <p:cNvPr id="22" name="文本框 21"/>
            <p:cNvSpPr txBox="1"/>
            <p:nvPr/>
          </p:nvSpPr>
          <p:spPr>
            <a:xfrm>
              <a:off x="3401" y="2598"/>
              <a:ext cx="3440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中国风世界的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401" y="3283"/>
              <a:ext cx="3926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21915" y="-2728595"/>
            <a:ext cx="6947535" cy="12258040"/>
          </a:xfrm>
          <a:prstGeom prst="rect">
            <a:avLst/>
          </a:prstGeom>
        </p:spPr>
      </p:pic>
      <p:pic>
        <p:nvPicPr>
          <p:cNvPr id="5" name="图片 4" descr="人"/>
          <p:cNvPicPr>
            <a:picLocks noChangeAspect="1"/>
          </p:cNvPicPr>
          <p:nvPr/>
        </p:nvPicPr>
        <p:blipFill>
          <a:blip r:embed="rId4"/>
          <a:srcRect l="20991" t="10247" r="17878" b="8365"/>
          <a:stretch>
            <a:fillRect/>
          </a:stretch>
        </p:blipFill>
        <p:spPr>
          <a:xfrm>
            <a:off x="7028180" y="-73025"/>
            <a:ext cx="2881630" cy="6927850"/>
          </a:xfrm>
          <a:prstGeom prst="rect">
            <a:avLst/>
          </a:prstGeom>
        </p:spPr>
      </p:pic>
      <p:pic>
        <p:nvPicPr>
          <p:cNvPr id="6" name="图片 5" descr="人"/>
          <p:cNvPicPr>
            <a:picLocks noChangeAspect="1"/>
          </p:cNvPicPr>
          <p:nvPr/>
        </p:nvPicPr>
        <p:blipFill>
          <a:blip r:embed="rId4"/>
          <a:srcRect l="60619" t="10247" r="29726" b="8365"/>
          <a:stretch>
            <a:fillRect/>
          </a:stretch>
        </p:blipFill>
        <p:spPr>
          <a:xfrm>
            <a:off x="6659245" y="-73025"/>
            <a:ext cx="202565" cy="6947535"/>
          </a:xfrm>
          <a:prstGeom prst="rect">
            <a:avLst/>
          </a:prstGeom>
        </p:spPr>
      </p:pic>
      <p:pic>
        <p:nvPicPr>
          <p:cNvPr id="12" name="图片 11" descr="66"/>
          <p:cNvPicPr>
            <a:picLocks noChangeAspect="1"/>
          </p:cNvPicPr>
          <p:nvPr/>
        </p:nvPicPr>
        <p:blipFill>
          <a:blip r:embed="rId5"/>
          <a:srcRect l="11420" t="13258" r="13989" b="21970"/>
          <a:stretch>
            <a:fillRect/>
          </a:stretch>
        </p:blipFill>
        <p:spPr>
          <a:xfrm flipH="1">
            <a:off x="7743825" y="2454275"/>
            <a:ext cx="3376295" cy="44202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894070" y="675005"/>
            <a:ext cx="1732915" cy="5507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>
                <a:solidFill>
                  <a:schemeClr val="bg1"/>
                </a:solidFill>
                <a:latin typeface="字魂20号-石头体" panose="02010600010101010101" charset="-122"/>
                <a:ea typeface="字魂20号-石头体" panose="02010600010101010101" charset="-122"/>
              </a:rPr>
              <a:t>走向世界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068070" y="1899285"/>
            <a:ext cx="3574415" cy="2982595"/>
            <a:chOff x="1682" y="2991"/>
            <a:chExt cx="5629" cy="4697"/>
          </a:xfrm>
        </p:grpSpPr>
        <p:sp>
          <p:nvSpPr>
            <p:cNvPr id="10" name="文本框 9"/>
            <p:cNvSpPr txBox="1"/>
            <p:nvPr/>
          </p:nvSpPr>
          <p:spPr>
            <a:xfrm>
              <a:off x="1682" y="3076"/>
              <a:ext cx="5629" cy="4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义启颜值体" panose="02000000000000000000" charset="-128"/>
                  <a:ea typeface="义启颜值体" panose="02000000000000000000" charset="-128"/>
                </a:rPr>
                <a:t>03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2178" y="2991"/>
              <a:ext cx="4697" cy="4697"/>
            </a:xfrm>
            <a:prstGeom prst="rect">
              <a:avLst/>
            </a:prstGeom>
            <a:noFill/>
            <a:ln w="53975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406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7096125" y="1356995"/>
            <a:ext cx="4232275" cy="4342765"/>
            <a:chOff x="818" y="2959"/>
            <a:chExt cx="6665" cy="6839"/>
          </a:xfrm>
        </p:grpSpPr>
        <p:pic>
          <p:nvPicPr>
            <p:cNvPr id="3" name="图片 2" descr="人"/>
            <p:cNvPicPr>
              <a:picLocks noChangeAspect="1"/>
            </p:cNvPicPr>
            <p:nvPr/>
          </p:nvPicPr>
          <p:blipFill>
            <a:blip r:embed="rId3"/>
            <a:srcRect l="20991" t="60705" r="17878" b="8365"/>
            <a:stretch>
              <a:fillRect/>
            </a:stretch>
          </p:blipFill>
          <p:spPr>
            <a:xfrm>
              <a:off x="818" y="4242"/>
              <a:ext cx="5656" cy="5557"/>
            </a:xfrm>
            <a:prstGeom prst="ellipse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4276" y="3267"/>
              <a:ext cx="3207" cy="3243"/>
              <a:chOff x="-2674" y="1056"/>
              <a:chExt cx="4274" cy="4321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-2674" y="1103"/>
                <a:ext cx="4274" cy="4274"/>
              </a:xfrm>
              <a:prstGeom prst="ellipse">
                <a:avLst/>
              </a:prstGeom>
              <a:solidFill>
                <a:srgbClr val="E996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" name="图片 1" descr="未标题-2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236" y="1056"/>
                <a:ext cx="3397" cy="4321"/>
              </a:xfrm>
              <a:prstGeom prst="rect">
                <a:avLst/>
              </a:prstGeom>
            </p:spPr>
          </p:pic>
        </p:grpSp>
        <p:sp>
          <p:nvSpPr>
            <p:cNvPr id="9" name="椭圆 8"/>
            <p:cNvSpPr/>
            <p:nvPr/>
          </p:nvSpPr>
          <p:spPr>
            <a:xfrm>
              <a:off x="6841" y="2959"/>
              <a:ext cx="642" cy="642"/>
            </a:xfrm>
            <a:prstGeom prst="ellipse">
              <a:avLst/>
            </a:prstGeom>
            <a:solidFill>
              <a:srgbClr val="E99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684" y="6510"/>
              <a:ext cx="470" cy="470"/>
            </a:xfrm>
            <a:prstGeom prst="ellipse">
              <a:avLst/>
            </a:prstGeom>
            <a:solidFill>
              <a:srgbClr val="E99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6275" y="2171700"/>
            <a:ext cx="2747010" cy="2866390"/>
            <a:chOff x="2052" y="3884"/>
            <a:chExt cx="4326" cy="4514"/>
          </a:xfrm>
        </p:grpSpPr>
        <p:sp>
          <p:nvSpPr>
            <p:cNvPr id="13" name="TextBox 2"/>
            <p:cNvSpPr txBox="1"/>
            <p:nvPr/>
          </p:nvSpPr>
          <p:spPr>
            <a:xfrm>
              <a:off x="2052" y="3884"/>
              <a:ext cx="3024" cy="17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7200" b="1" dirty="0">
                  <a:solidFill>
                    <a:srgbClr val="D84765"/>
                  </a:solidFill>
                  <a:latin typeface="字魂20号-石头体" panose="02010600010101010101" charset="-122"/>
                  <a:ea typeface="字魂20号-石头体" panose="02010600010101010101" charset="-122"/>
                  <a:cs typeface="Arial" panose="020B0604020202020204" pitchFamily="34" charset="0"/>
                </a:rPr>
                <a:t>中国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236" y="4115"/>
              <a:ext cx="1142" cy="3499"/>
            </a:xfrm>
            <a:prstGeom prst="rect">
              <a:avLst/>
            </a:prstGeom>
            <a:solidFill>
              <a:srgbClr val="DA4B6D"/>
            </a:solidFill>
            <a:ln w="38100" cap="rnd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rgbClr val="D84765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66" y="5215"/>
              <a:ext cx="2716" cy="919"/>
            </a:xfrm>
            <a:prstGeom prst="rect">
              <a:avLst/>
            </a:prstGeom>
          </p:spPr>
          <p:txBody>
            <a:bodyPr wrap="none" lIns="0">
              <a:spAutoFit/>
            </a:bodyPr>
            <a:lstStyle/>
            <a:p>
              <a:pPr lvl="0"/>
              <a:r>
                <a:rPr lang="zh-CN" altLang="en-US" sz="3200" b="1" dirty="0">
                  <a:solidFill>
                    <a:srgbClr val="D84765"/>
                  </a:solidFill>
                  <a:latin typeface="义启颜值体" panose="02000000000000000000" charset="-128"/>
                  <a:ea typeface="义启颜值体" panose="02000000000000000000" charset="-128"/>
                  <a:cs typeface="Arial" panose="020B0604020202020204" pitchFamily="34" charset="0"/>
                </a:rPr>
                <a:t>国潮来袭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2334" y="6154"/>
              <a:ext cx="3028" cy="1888"/>
            </a:xfrm>
            <a:prstGeom prst="rect">
              <a:avLst/>
            </a:prstGeom>
          </p:spPr>
          <p:txBody>
            <a:bodyPr wrap="none" lIns="0">
              <a:spAutoFit/>
            </a:bodyPr>
            <a:lstStyle/>
            <a:p>
              <a:pPr lvl="0"/>
              <a:r>
                <a:rPr lang="zh-CN" altLang="en-US" sz="7200" b="1" dirty="0">
                  <a:solidFill>
                    <a:srgbClr val="D84765"/>
                  </a:solidFill>
                  <a:latin typeface="字魂20号-石头体" panose="02010600010101010101" charset="-122"/>
                  <a:ea typeface="字魂20号-石头体" panose="02010600010101010101" charset="-122"/>
                  <a:cs typeface="Arial" panose="020B0604020202020204" pitchFamily="34" charset="0"/>
                </a:rPr>
                <a:t>潮流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2394" y="7674"/>
              <a:ext cx="3984" cy="725"/>
            </a:xfrm>
            <a:prstGeom prst="rect">
              <a:avLst/>
            </a:prstGeom>
          </p:spPr>
          <p:txBody>
            <a:bodyPr wrap="none" lIns="0">
              <a:spAutoFit/>
            </a:bodyPr>
            <a:lstStyle/>
            <a:p>
              <a:r>
                <a:rPr lang="zh-CN" altLang="en-US" sz="2400" dirty="0">
                  <a:solidFill>
                    <a:srgbClr val="D84765"/>
                  </a:solidFill>
                  <a:latin typeface="义启颜值体" panose="02000000000000000000" charset="-128"/>
                  <a:ea typeface="义启颜值体" panose="02000000000000000000" charset="-128"/>
                  <a:cs typeface="Arial" panose="020B0604020202020204" pitchFamily="34" charset="0"/>
                </a:rPr>
                <a:t>中国文化走向世界</a:t>
              </a: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3613150" y="2552700"/>
            <a:ext cx="267017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</a:rPr>
              <a:t>经典国货成为了新鲜时尚的载体。让繁华迷眼的时尚界，多了一份怀旧的乡土气息。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rPr>
              <a:t>曾在上世纪80年代叱咤风云的国货球衣、球鞋、海魂衫、小玩意，再次成为风口浪尖的潮货。经典国货成为了新鲜时尚的载体。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sp>
        <p:nvSpPr>
          <p:cNvPr id="2" name="任意多边形 1"/>
          <p:cNvSpPr/>
          <p:nvPr/>
        </p:nvSpPr>
        <p:spPr>
          <a:xfrm>
            <a:off x="7182161" y="2635461"/>
            <a:ext cx="1600877" cy="1841078"/>
          </a:xfrm>
          <a:custGeom>
            <a:avLst/>
            <a:gdLst>
              <a:gd name="connsiteX0" fmla="*/ 1037595 w 2092065"/>
              <a:gd name="connsiteY0" fmla="*/ 0 h 2405967"/>
              <a:gd name="connsiteX1" fmla="*/ 2092065 w 2092065"/>
              <a:gd name="connsiteY1" fmla="*/ 608799 h 2405967"/>
              <a:gd name="connsiteX2" fmla="*/ 2088390 w 2092065"/>
              <a:gd name="connsiteY2" fmla="*/ 1804789 h 2405967"/>
              <a:gd name="connsiteX3" fmla="*/ 1054470 w 2092065"/>
              <a:gd name="connsiteY3" fmla="*/ 2405967 h 2405967"/>
              <a:gd name="connsiteX4" fmla="*/ 0 w 2092065"/>
              <a:gd name="connsiteY4" fmla="*/ 1797168 h 2405967"/>
              <a:gd name="connsiteX5" fmla="*/ 3675 w 2092065"/>
              <a:gd name="connsiteY5" fmla="*/ 601179 h 2405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2065" h="2405967">
                <a:moveTo>
                  <a:pt x="1037595" y="0"/>
                </a:moveTo>
                <a:lnTo>
                  <a:pt x="2092065" y="608799"/>
                </a:lnTo>
                <a:lnTo>
                  <a:pt x="2088390" y="1804789"/>
                </a:lnTo>
                <a:lnTo>
                  <a:pt x="1054470" y="2405967"/>
                </a:lnTo>
                <a:lnTo>
                  <a:pt x="0" y="1797168"/>
                </a:lnTo>
                <a:lnTo>
                  <a:pt x="3675" y="601179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颜值体" panose="02000000000000000000" charset="-128"/>
                <a:ea typeface="义启颜值体" panose="02000000000000000000" charset="-128"/>
              </a:rPr>
              <a:t>关键词</a:t>
            </a:r>
          </a:p>
        </p:txBody>
      </p:sp>
      <p:sp>
        <p:nvSpPr>
          <p:cNvPr id="3" name="任意多边形 2"/>
          <p:cNvSpPr/>
          <p:nvPr/>
        </p:nvSpPr>
        <p:spPr>
          <a:xfrm>
            <a:off x="8868248" y="2635461"/>
            <a:ext cx="1600877" cy="1841078"/>
          </a:xfrm>
          <a:custGeom>
            <a:avLst/>
            <a:gdLst>
              <a:gd name="connsiteX0" fmla="*/ 1037595 w 2092065"/>
              <a:gd name="connsiteY0" fmla="*/ 0 h 2405967"/>
              <a:gd name="connsiteX1" fmla="*/ 2092065 w 2092065"/>
              <a:gd name="connsiteY1" fmla="*/ 608799 h 2405967"/>
              <a:gd name="connsiteX2" fmla="*/ 2088390 w 2092065"/>
              <a:gd name="connsiteY2" fmla="*/ 1804789 h 2405967"/>
              <a:gd name="connsiteX3" fmla="*/ 1054470 w 2092065"/>
              <a:gd name="connsiteY3" fmla="*/ 2405967 h 2405967"/>
              <a:gd name="connsiteX4" fmla="*/ 0 w 2092065"/>
              <a:gd name="connsiteY4" fmla="*/ 1797168 h 2405967"/>
              <a:gd name="connsiteX5" fmla="*/ 3675 w 2092065"/>
              <a:gd name="connsiteY5" fmla="*/ 601179 h 2405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2065" h="2405967">
                <a:moveTo>
                  <a:pt x="1037595" y="0"/>
                </a:moveTo>
                <a:lnTo>
                  <a:pt x="2092065" y="608799"/>
                </a:lnTo>
                <a:lnTo>
                  <a:pt x="2088390" y="1804789"/>
                </a:lnTo>
                <a:lnTo>
                  <a:pt x="1054470" y="2405967"/>
                </a:lnTo>
                <a:lnTo>
                  <a:pt x="0" y="1797168"/>
                </a:lnTo>
                <a:lnTo>
                  <a:pt x="3675" y="601179"/>
                </a:lnTo>
                <a:close/>
              </a:path>
            </a:pathLst>
          </a:custGeom>
          <a:solidFill>
            <a:srgbClr val="DA4B6D"/>
          </a:solidFill>
          <a:ln>
            <a:solidFill>
              <a:srgbClr val="DA4B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颜值体" panose="02000000000000000000" charset="-128"/>
                <a:ea typeface="义启颜值体" panose="02000000000000000000" charset="-128"/>
              </a:rPr>
              <a:t>关键词</a:t>
            </a:r>
          </a:p>
        </p:txBody>
      </p:sp>
      <p:sp>
        <p:nvSpPr>
          <p:cNvPr id="8" name="任意多边形 7"/>
          <p:cNvSpPr/>
          <p:nvPr/>
        </p:nvSpPr>
        <p:spPr>
          <a:xfrm>
            <a:off x="6339117" y="4081537"/>
            <a:ext cx="1600877" cy="1841078"/>
          </a:xfrm>
          <a:custGeom>
            <a:avLst/>
            <a:gdLst>
              <a:gd name="connsiteX0" fmla="*/ 1037595 w 2092065"/>
              <a:gd name="connsiteY0" fmla="*/ 0 h 2405967"/>
              <a:gd name="connsiteX1" fmla="*/ 2092065 w 2092065"/>
              <a:gd name="connsiteY1" fmla="*/ 608799 h 2405967"/>
              <a:gd name="connsiteX2" fmla="*/ 2088390 w 2092065"/>
              <a:gd name="connsiteY2" fmla="*/ 1804789 h 2405967"/>
              <a:gd name="connsiteX3" fmla="*/ 1054470 w 2092065"/>
              <a:gd name="connsiteY3" fmla="*/ 2405967 h 2405967"/>
              <a:gd name="connsiteX4" fmla="*/ 0 w 2092065"/>
              <a:gd name="connsiteY4" fmla="*/ 1797168 h 2405967"/>
              <a:gd name="connsiteX5" fmla="*/ 3675 w 2092065"/>
              <a:gd name="connsiteY5" fmla="*/ 601179 h 2405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2065" h="2405967">
                <a:moveTo>
                  <a:pt x="1037595" y="0"/>
                </a:moveTo>
                <a:lnTo>
                  <a:pt x="2092065" y="608799"/>
                </a:lnTo>
                <a:lnTo>
                  <a:pt x="2088390" y="1804789"/>
                </a:lnTo>
                <a:lnTo>
                  <a:pt x="1054470" y="2405967"/>
                </a:lnTo>
                <a:lnTo>
                  <a:pt x="0" y="1797168"/>
                </a:lnTo>
                <a:lnTo>
                  <a:pt x="3675" y="601179"/>
                </a:lnTo>
                <a:close/>
              </a:path>
            </a:pathLst>
          </a:custGeom>
          <a:solidFill>
            <a:srgbClr val="DA4B6D"/>
          </a:solidFill>
          <a:ln>
            <a:solidFill>
              <a:srgbClr val="DA4B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颜值体" panose="02000000000000000000" charset="-128"/>
                <a:ea typeface="义启颜值体" panose="02000000000000000000" charset="-128"/>
              </a:rPr>
              <a:t>关键词</a:t>
            </a:r>
          </a:p>
        </p:txBody>
      </p:sp>
      <p:sp>
        <p:nvSpPr>
          <p:cNvPr id="10" name="任意多边形 9"/>
          <p:cNvSpPr/>
          <p:nvPr/>
        </p:nvSpPr>
        <p:spPr>
          <a:xfrm>
            <a:off x="8059494" y="4084712"/>
            <a:ext cx="1600877" cy="1841078"/>
          </a:xfrm>
          <a:custGeom>
            <a:avLst/>
            <a:gdLst>
              <a:gd name="connsiteX0" fmla="*/ 1037595 w 2092065"/>
              <a:gd name="connsiteY0" fmla="*/ 0 h 2405967"/>
              <a:gd name="connsiteX1" fmla="*/ 2092065 w 2092065"/>
              <a:gd name="connsiteY1" fmla="*/ 608799 h 2405967"/>
              <a:gd name="connsiteX2" fmla="*/ 2088390 w 2092065"/>
              <a:gd name="connsiteY2" fmla="*/ 1804789 h 2405967"/>
              <a:gd name="connsiteX3" fmla="*/ 1054470 w 2092065"/>
              <a:gd name="connsiteY3" fmla="*/ 2405967 h 2405967"/>
              <a:gd name="connsiteX4" fmla="*/ 0 w 2092065"/>
              <a:gd name="connsiteY4" fmla="*/ 1797168 h 2405967"/>
              <a:gd name="connsiteX5" fmla="*/ 3675 w 2092065"/>
              <a:gd name="connsiteY5" fmla="*/ 601179 h 2405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2065" h="2405967">
                <a:moveTo>
                  <a:pt x="1037595" y="0"/>
                </a:moveTo>
                <a:lnTo>
                  <a:pt x="2092065" y="608799"/>
                </a:lnTo>
                <a:lnTo>
                  <a:pt x="2088390" y="1804789"/>
                </a:lnTo>
                <a:lnTo>
                  <a:pt x="1054470" y="2405967"/>
                </a:lnTo>
                <a:lnTo>
                  <a:pt x="0" y="1797168"/>
                </a:lnTo>
                <a:lnTo>
                  <a:pt x="3675" y="601179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颜值体" panose="02000000000000000000" charset="-128"/>
                <a:ea typeface="义启颜值体" panose="02000000000000000000" charset="-128"/>
              </a:rPr>
              <a:t>关键词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9711291" y="4081537"/>
            <a:ext cx="1600877" cy="1841078"/>
          </a:xfrm>
          <a:custGeom>
            <a:avLst/>
            <a:gdLst>
              <a:gd name="connsiteX0" fmla="*/ 1037595 w 2092065"/>
              <a:gd name="connsiteY0" fmla="*/ 0 h 2405967"/>
              <a:gd name="connsiteX1" fmla="*/ 2092065 w 2092065"/>
              <a:gd name="connsiteY1" fmla="*/ 608799 h 2405967"/>
              <a:gd name="connsiteX2" fmla="*/ 2088390 w 2092065"/>
              <a:gd name="connsiteY2" fmla="*/ 1804789 h 2405967"/>
              <a:gd name="connsiteX3" fmla="*/ 1054470 w 2092065"/>
              <a:gd name="connsiteY3" fmla="*/ 2405967 h 2405967"/>
              <a:gd name="connsiteX4" fmla="*/ 0 w 2092065"/>
              <a:gd name="connsiteY4" fmla="*/ 1797168 h 2405967"/>
              <a:gd name="connsiteX5" fmla="*/ 3675 w 2092065"/>
              <a:gd name="connsiteY5" fmla="*/ 601179 h 2405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2065" h="2405967">
                <a:moveTo>
                  <a:pt x="1037595" y="0"/>
                </a:moveTo>
                <a:lnTo>
                  <a:pt x="2092065" y="608799"/>
                </a:lnTo>
                <a:lnTo>
                  <a:pt x="2088390" y="1804789"/>
                </a:lnTo>
                <a:lnTo>
                  <a:pt x="1054470" y="2405967"/>
                </a:lnTo>
                <a:lnTo>
                  <a:pt x="0" y="1797168"/>
                </a:lnTo>
                <a:lnTo>
                  <a:pt x="3675" y="601179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颜值体" panose="02000000000000000000" charset="-128"/>
                <a:ea typeface="义启颜值体" panose="02000000000000000000" charset="-128"/>
              </a:rPr>
              <a:t>关键词</a:t>
            </a:r>
          </a:p>
        </p:txBody>
      </p:sp>
      <p:sp>
        <p:nvSpPr>
          <p:cNvPr id="14" name="任意多边形 13"/>
          <p:cNvSpPr/>
          <p:nvPr/>
        </p:nvSpPr>
        <p:spPr>
          <a:xfrm>
            <a:off x="7898203" y="1062386"/>
            <a:ext cx="1600877" cy="1841078"/>
          </a:xfrm>
          <a:custGeom>
            <a:avLst/>
            <a:gdLst>
              <a:gd name="connsiteX0" fmla="*/ 1037595 w 2092065"/>
              <a:gd name="connsiteY0" fmla="*/ 0 h 2405967"/>
              <a:gd name="connsiteX1" fmla="*/ 2092065 w 2092065"/>
              <a:gd name="connsiteY1" fmla="*/ 608799 h 2405967"/>
              <a:gd name="connsiteX2" fmla="*/ 2088390 w 2092065"/>
              <a:gd name="connsiteY2" fmla="*/ 1804789 h 2405967"/>
              <a:gd name="connsiteX3" fmla="*/ 1054470 w 2092065"/>
              <a:gd name="connsiteY3" fmla="*/ 2405967 h 2405967"/>
              <a:gd name="connsiteX4" fmla="*/ 0 w 2092065"/>
              <a:gd name="connsiteY4" fmla="*/ 1797168 h 2405967"/>
              <a:gd name="connsiteX5" fmla="*/ 3675 w 2092065"/>
              <a:gd name="connsiteY5" fmla="*/ 601179 h 2405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2065" h="2405967">
                <a:moveTo>
                  <a:pt x="1037595" y="0"/>
                </a:moveTo>
                <a:lnTo>
                  <a:pt x="2092065" y="608799"/>
                </a:lnTo>
                <a:lnTo>
                  <a:pt x="2088390" y="1804789"/>
                </a:lnTo>
                <a:lnTo>
                  <a:pt x="1054470" y="2405967"/>
                </a:lnTo>
                <a:lnTo>
                  <a:pt x="0" y="1797168"/>
                </a:lnTo>
                <a:lnTo>
                  <a:pt x="3675" y="601179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义启颜值体" panose="02000000000000000000" charset="-128"/>
                <a:ea typeface="义启颜值体" panose="02000000000000000000" charset="-128"/>
              </a:rPr>
              <a:t>关键词</a:t>
            </a:r>
          </a:p>
        </p:txBody>
      </p:sp>
      <p:sp>
        <p:nvSpPr>
          <p:cNvPr id="21" name="文本框 20" descr="e7d195523061f1c0eeea6093757869ed96c70d3a55043898177DBE978DF1F0B74FC812571F00AB6B97C820D3D6FF58C53BC7C157C3599131EAF3BCC75AA2AE0656FF004AE0DAAA90A2C06EBF5062302BCA8BF707A9561947B25B25C3C0B815CEEE6E06F304B4E859D763208AFF9ACAB98BA333FAF43C6D7D3C1DAC9F00CCED46E991BCAF9B6050670A13BC768026AE80"/>
          <p:cNvSpPr txBox="1"/>
          <p:nvPr/>
        </p:nvSpPr>
        <p:spPr>
          <a:xfrm>
            <a:off x="1325880" y="1924050"/>
            <a:ext cx="328866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rgbClr val="D84765"/>
                </a:solidFill>
                <a:latin typeface="字魂20号-石头体" panose="02010600010101010101" charset="-122"/>
                <a:ea typeface="字魂20号-石头体" panose="02010600010101010101" charset="-122"/>
                <a:sym typeface="+mn-ea"/>
              </a:rPr>
              <a:t>国  潮  风来袭</a:t>
            </a:r>
            <a:endParaRPr lang="zh-CN" altLang="en-US" sz="3200">
              <a:solidFill>
                <a:srgbClr val="D84765"/>
              </a:solidFill>
              <a:latin typeface="义启颜值体" panose="02000000000000000000" charset="-128"/>
              <a:ea typeface="义启颜值体" panose="02000000000000000000" charset="-128"/>
            </a:endParaRPr>
          </a:p>
          <a:p>
            <a:pPr algn="dist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印品粗朗体" panose="02000000000000000000" charset="-122"/>
                <a:ea typeface="印品粗朗体" panose="02000000000000000000" charset="-122"/>
                <a:sym typeface="+mn-ea"/>
              </a:rPr>
              <a:t>C</a:t>
            </a:r>
            <a:r>
              <a: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印品粗朗体" panose="02000000000000000000" charset="-122"/>
                <a:ea typeface="印品粗朗体" panose="02000000000000000000" charset="-122"/>
                <a:sym typeface="+mn-ea"/>
              </a:rPr>
              <a:t>HINESE</a:t>
            </a:r>
            <a:endParaRPr lang="zh-CN" altLang="en-US" sz="2400" b="1">
              <a:solidFill>
                <a:schemeClr val="tx1">
                  <a:lumMod val="75000"/>
                  <a:lumOff val="25000"/>
                </a:schemeClr>
              </a:solidFill>
              <a:latin typeface="印品粗朗体" panose="02000000000000000000" charset="-122"/>
              <a:ea typeface="印品粗朗体" panose="02000000000000000000" charset="-122"/>
            </a:endParaRPr>
          </a:p>
          <a:p>
            <a:pPr algn="dist"/>
            <a:r>
              <a: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印品粗朗体" panose="02000000000000000000" charset="-122"/>
                <a:ea typeface="印品粗朗体" panose="02000000000000000000" charset="-122"/>
                <a:sym typeface="+mn-ea"/>
              </a:rPr>
              <a:t>TREND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325880" y="3486785"/>
            <a:ext cx="381762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</a:rPr>
              <a:t>经典国货成为了新鲜时尚的载体。让繁华迷眼的时尚界，多了一份怀旧的乡土气息。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rPr>
              <a:t>曾在上世纪80年代叱咤风云的国货球衣、球鞋、海魂衫、小玩意，再次成为风口浪尖的潮货。经典国货成为了新鲜时尚的载体。让繁华迷眼的时尚界，多了一份怀旧的乡土气息。曾在上世纪80年代叱咤风云的国货球衣、球鞋、海魂衫、小玩意，再次成为风口浪尖的潮货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10" grpId="0" animBg="1"/>
      <p:bldP spid="11" grpId="0" animBg="1"/>
      <p:bldP spid="14" grpId="0" animBg="1"/>
      <p:bldP spid="21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1007110" y="1461770"/>
            <a:ext cx="4354195" cy="4744720"/>
            <a:chOff x="1804" y="2866"/>
            <a:chExt cx="6119" cy="6668"/>
          </a:xfrm>
        </p:grpSpPr>
        <p:pic>
          <p:nvPicPr>
            <p:cNvPr id="4" name="图片 3" descr="人"/>
            <p:cNvPicPr>
              <a:picLocks noChangeAspect="1"/>
            </p:cNvPicPr>
            <p:nvPr/>
          </p:nvPicPr>
          <p:blipFill>
            <a:blip r:embed="rId3"/>
            <a:srcRect l="20991" t="10247" r="17878" b="8365"/>
            <a:stretch>
              <a:fillRect/>
            </a:stretch>
          </p:blipFill>
          <p:spPr>
            <a:xfrm>
              <a:off x="4863" y="2928"/>
              <a:ext cx="2555" cy="6607"/>
            </a:xfrm>
            <a:prstGeom prst="rect">
              <a:avLst/>
            </a:prstGeom>
          </p:spPr>
        </p:pic>
        <p:pic>
          <p:nvPicPr>
            <p:cNvPr id="3" name="图片 2" descr="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04" y="2866"/>
              <a:ext cx="3896" cy="6669"/>
            </a:xfrm>
            <a:prstGeom prst="rect">
              <a:avLst/>
            </a:prstGeom>
          </p:spPr>
        </p:pic>
        <p:pic>
          <p:nvPicPr>
            <p:cNvPr id="8" name="图片 7" descr="人"/>
            <p:cNvPicPr>
              <a:picLocks noChangeAspect="1"/>
            </p:cNvPicPr>
            <p:nvPr/>
          </p:nvPicPr>
          <p:blipFill>
            <a:blip r:embed="rId3"/>
            <a:srcRect l="20991" t="10247" r="71975" b="8365"/>
            <a:stretch>
              <a:fillRect/>
            </a:stretch>
          </p:blipFill>
          <p:spPr>
            <a:xfrm>
              <a:off x="7629" y="2928"/>
              <a:ext cx="294" cy="660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7379970" y="2223770"/>
            <a:ext cx="340296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>
                <a:solidFill>
                  <a:srgbClr val="D84765"/>
                </a:solidFill>
                <a:latin typeface="印品粗朗体" panose="02000000000000000000" charset="-122"/>
                <a:ea typeface="印品粗朗体" panose="02000000000000000000" charset="-122"/>
              </a:rPr>
              <a:t>C</a:t>
            </a:r>
            <a:r>
              <a:rPr lang="en-US" altLang="zh-CN" sz="6000" b="1">
                <a:solidFill>
                  <a:srgbClr val="D84765"/>
                </a:solidFill>
                <a:latin typeface="印品粗朗体" panose="02000000000000000000" charset="-122"/>
                <a:ea typeface="印品粗朗体" panose="02000000000000000000" charset="-122"/>
              </a:rPr>
              <a:t>HINESE</a:t>
            </a:r>
            <a:endParaRPr lang="zh-CN" altLang="en-US" sz="6000" b="1">
              <a:solidFill>
                <a:srgbClr val="D84765"/>
              </a:solidFill>
              <a:latin typeface="印品粗朗体" panose="02000000000000000000" charset="-122"/>
              <a:ea typeface="印品粗朗体" panose="02000000000000000000" charset="-122"/>
            </a:endParaRPr>
          </a:p>
          <a:p>
            <a:pPr algn="dist"/>
            <a:r>
              <a:rPr lang="en-US" altLang="zh-CN" sz="6000" b="1">
                <a:solidFill>
                  <a:srgbClr val="D84765"/>
                </a:solidFill>
                <a:latin typeface="印品粗朗体" panose="02000000000000000000" charset="-122"/>
                <a:ea typeface="印品粗朗体" panose="02000000000000000000" charset="-122"/>
              </a:rPr>
              <a:t>TREND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697980" y="4135120"/>
            <a:ext cx="4220210" cy="557530"/>
            <a:chOff x="10613" y="6969"/>
            <a:chExt cx="6646" cy="878"/>
          </a:xfrm>
        </p:grpSpPr>
        <p:sp>
          <p:nvSpPr>
            <p:cNvPr id="14" name="任意多边形 13"/>
            <p:cNvSpPr/>
            <p:nvPr/>
          </p:nvSpPr>
          <p:spPr>
            <a:xfrm>
              <a:off x="10613" y="7011"/>
              <a:ext cx="6646" cy="837"/>
            </a:xfrm>
            <a:custGeom>
              <a:avLst/>
              <a:gdLst>
                <a:gd name="connsiteX0" fmla="*/ 969 w 7228"/>
                <a:gd name="connsiteY0" fmla="*/ 1478 h 1478"/>
                <a:gd name="connsiteX1" fmla="*/ 0 w 7228"/>
                <a:gd name="connsiteY1" fmla="*/ 0 h 1478"/>
                <a:gd name="connsiteX2" fmla="*/ 7228 w 7228"/>
                <a:gd name="connsiteY2" fmla="*/ 0 h 1478"/>
                <a:gd name="connsiteX3" fmla="*/ 6476 w 7228"/>
                <a:gd name="connsiteY3" fmla="*/ 1360 h 1478"/>
                <a:gd name="connsiteX4" fmla="*/ 969 w 7228"/>
                <a:gd name="connsiteY4" fmla="*/ 1478 h 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28" h="1478">
                  <a:moveTo>
                    <a:pt x="969" y="1478"/>
                  </a:moveTo>
                  <a:lnTo>
                    <a:pt x="0" y="0"/>
                  </a:lnTo>
                  <a:lnTo>
                    <a:pt x="7228" y="0"/>
                  </a:lnTo>
                  <a:lnTo>
                    <a:pt x="6476" y="1360"/>
                  </a:lnTo>
                  <a:lnTo>
                    <a:pt x="969" y="1478"/>
                  </a:lnTo>
                  <a:close/>
                </a:path>
              </a:pathLst>
            </a:custGeom>
            <a:solidFill>
              <a:srgbClr val="D847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493" y="6969"/>
              <a:ext cx="5125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chemeClr val="bg1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中国风世界的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7013575" y="4894580"/>
            <a:ext cx="35896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</a:rPr>
              <a:t>经典国货成为了新鲜时尚的载体。让繁华迷眼的时尚界，多了一份怀旧的乡土气息。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rPr>
              <a:t>曾在上世纪80年代叱咤风云的国货球衣、球鞋、海魂衫、小玩意，再次成为风口浪尖的潮货。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553085" y="4312285"/>
            <a:ext cx="11085830" cy="2009140"/>
            <a:chOff x="646" y="7101"/>
            <a:chExt cx="17910" cy="2175"/>
          </a:xfrm>
        </p:grpSpPr>
        <p:pic>
          <p:nvPicPr>
            <p:cNvPr id="38" name="图片 37" descr="人"/>
            <p:cNvPicPr>
              <a:picLocks noChangeAspect="1"/>
            </p:cNvPicPr>
            <p:nvPr/>
          </p:nvPicPr>
          <p:blipFill>
            <a:blip r:embed="rId2"/>
            <a:srcRect l="40590" t="10247" r="20738" b="8365"/>
            <a:stretch>
              <a:fillRect/>
            </a:stretch>
          </p:blipFill>
          <p:spPr>
            <a:xfrm rot="5400000">
              <a:off x="4549" y="3197"/>
              <a:ext cx="2175" cy="9982"/>
            </a:xfrm>
            <a:prstGeom prst="rect">
              <a:avLst/>
            </a:prstGeom>
          </p:spPr>
        </p:pic>
        <p:pic>
          <p:nvPicPr>
            <p:cNvPr id="39" name="图片 38" descr="人"/>
            <p:cNvPicPr>
              <a:picLocks noChangeAspect="1"/>
            </p:cNvPicPr>
            <p:nvPr/>
          </p:nvPicPr>
          <p:blipFill>
            <a:blip r:embed="rId2"/>
            <a:srcRect l="41531" t="10247" r="20738" b="25110"/>
            <a:stretch>
              <a:fillRect/>
            </a:stretch>
          </p:blipFill>
          <p:spPr>
            <a:xfrm rot="16200000" flipH="1">
              <a:off x="13504" y="4224"/>
              <a:ext cx="2175" cy="7929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1711325" y="3011170"/>
            <a:ext cx="8687435" cy="2559685"/>
            <a:chOff x="2760" y="3882"/>
            <a:chExt cx="13681" cy="4031"/>
          </a:xfrm>
        </p:grpSpPr>
        <p:sp>
          <p:nvSpPr>
            <p:cNvPr id="8" name="椭圆 7"/>
            <p:cNvSpPr/>
            <p:nvPr/>
          </p:nvSpPr>
          <p:spPr>
            <a:xfrm>
              <a:off x="2760" y="3882"/>
              <a:ext cx="4031" cy="4031"/>
            </a:xfrm>
            <a:prstGeom prst="ellipse">
              <a:avLst/>
            </a:prstGeom>
            <a:noFill/>
            <a:ln w="25400">
              <a:solidFill>
                <a:srgbClr val="DA4B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7585" y="3882"/>
              <a:ext cx="4031" cy="4031"/>
            </a:xfrm>
            <a:prstGeom prst="ellipse">
              <a:avLst/>
            </a:prstGeom>
            <a:noFill/>
            <a:ln w="25400">
              <a:solidFill>
                <a:srgbClr val="DA4B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2410" y="3882"/>
              <a:ext cx="4031" cy="4031"/>
            </a:xfrm>
            <a:prstGeom prst="ellipse">
              <a:avLst/>
            </a:prstGeom>
            <a:noFill/>
            <a:ln w="25400">
              <a:solidFill>
                <a:srgbClr val="DA4B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3070" y="4012"/>
              <a:ext cx="3477" cy="3796"/>
              <a:chOff x="7940" y="2477"/>
              <a:chExt cx="4648" cy="5074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7940" y="2690"/>
                <a:ext cx="4649" cy="4649"/>
              </a:xfrm>
              <a:prstGeom prst="ellipse">
                <a:avLst/>
              </a:prstGeom>
              <a:solidFill>
                <a:srgbClr val="E996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0" name="图片 19" descr="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12" y="2477"/>
                <a:ext cx="3023" cy="5074"/>
              </a:xfrm>
              <a:prstGeom prst="rect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7873" y="3999"/>
              <a:ext cx="3477" cy="3796"/>
              <a:chOff x="7940" y="2477"/>
              <a:chExt cx="4648" cy="5074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7940" y="2690"/>
                <a:ext cx="4649" cy="4649"/>
              </a:xfrm>
              <a:prstGeom prst="ellipse">
                <a:avLst/>
              </a:prstGeom>
              <a:solidFill>
                <a:srgbClr val="E996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3" name="图片 22" descr="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12" y="2477"/>
                <a:ext cx="3023" cy="5074"/>
              </a:xfrm>
              <a:prstGeom prst="rect">
                <a:avLst/>
              </a:prstGeom>
            </p:spPr>
          </p:pic>
        </p:grpSp>
        <p:grpSp>
          <p:nvGrpSpPr>
            <p:cNvPr id="24" name="组合 23"/>
            <p:cNvGrpSpPr/>
            <p:nvPr/>
          </p:nvGrpSpPr>
          <p:grpSpPr>
            <a:xfrm>
              <a:off x="12655" y="3999"/>
              <a:ext cx="3477" cy="3796"/>
              <a:chOff x="7940" y="2477"/>
              <a:chExt cx="4648" cy="5074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7940" y="2690"/>
                <a:ext cx="4649" cy="4649"/>
              </a:xfrm>
              <a:prstGeom prst="ellipse">
                <a:avLst/>
              </a:prstGeom>
              <a:solidFill>
                <a:srgbClr val="E996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6" name="图片 25" descr="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12" y="2477"/>
                <a:ext cx="3023" cy="5074"/>
              </a:xfrm>
              <a:prstGeom prst="rect">
                <a:avLst/>
              </a:prstGeom>
            </p:spPr>
          </p:pic>
        </p:grpSp>
      </p:grpSp>
      <p:grpSp>
        <p:nvGrpSpPr>
          <p:cNvPr id="34" name="组合 33"/>
          <p:cNvGrpSpPr/>
          <p:nvPr/>
        </p:nvGrpSpPr>
        <p:grpSpPr>
          <a:xfrm>
            <a:off x="1529715" y="1249045"/>
            <a:ext cx="2685415" cy="1507490"/>
            <a:chOff x="2629" y="2027"/>
            <a:chExt cx="4229" cy="2374"/>
          </a:xfrm>
        </p:grpSpPr>
        <p:sp>
          <p:nvSpPr>
            <p:cNvPr id="28" name="文本框 27"/>
            <p:cNvSpPr txBox="1"/>
            <p:nvPr/>
          </p:nvSpPr>
          <p:spPr>
            <a:xfrm>
              <a:off x="2630" y="2027"/>
              <a:ext cx="4228" cy="725"/>
            </a:xfrm>
            <a:prstGeom prst="rect">
              <a:avLst/>
            </a:prstGeom>
            <a:noFill/>
            <a:ln>
              <a:solidFill>
                <a:srgbClr val="DA4B6D"/>
              </a:solidFill>
            </a:ln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84765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中国风世界的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629" y="2949"/>
              <a:ext cx="4229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692015" y="1249045"/>
            <a:ext cx="2685415" cy="1507490"/>
            <a:chOff x="7485" y="2027"/>
            <a:chExt cx="4229" cy="2374"/>
          </a:xfrm>
        </p:grpSpPr>
        <p:sp>
          <p:nvSpPr>
            <p:cNvPr id="30" name="文本框 29"/>
            <p:cNvSpPr txBox="1"/>
            <p:nvPr/>
          </p:nvSpPr>
          <p:spPr>
            <a:xfrm>
              <a:off x="7486" y="2027"/>
              <a:ext cx="4228" cy="725"/>
            </a:xfrm>
            <a:prstGeom prst="rect">
              <a:avLst/>
            </a:prstGeom>
            <a:noFill/>
            <a:ln>
              <a:solidFill>
                <a:srgbClr val="DA4B6D"/>
              </a:solidFill>
            </a:ln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84765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中国风世界的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485" y="2949"/>
              <a:ext cx="4229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54315" y="1249045"/>
            <a:ext cx="2685415" cy="1507490"/>
            <a:chOff x="12589" y="2027"/>
            <a:chExt cx="4229" cy="2374"/>
          </a:xfrm>
        </p:grpSpPr>
        <p:sp>
          <p:nvSpPr>
            <p:cNvPr id="32" name="文本框 31"/>
            <p:cNvSpPr txBox="1"/>
            <p:nvPr/>
          </p:nvSpPr>
          <p:spPr>
            <a:xfrm>
              <a:off x="12590" y="2027"/>
              <a:ext cx="4228" cy="725"/>
            </a:xfrm>
            <a:prstGeom prst="rect">
              <a:avLst/>
            </a:prstGeom>
            <a:noFill/>
            <a:ln>
              <a:solidFill>
                <a:srgbClr val="DA4B6D"/>
              </a:solidFill>
            </a:ln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84765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中国风世界的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2589" y="2949"/>
              <a:ext cx="4229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621915" y="-2728595"/>
            <a:ext cx="6947535" cy="12258040"/>
          </a:xfrm>
          <a:prstGeom prst="rect">
            <a:avLst/>
          </a:prstGeom>
        </p:spPr>
      </p:pic>
      <p:pic>
        <p:nvPicPr>
          <p:cNvPr id="5" name="图片 4" descr="人"/>
          <p:cNvPicPr>
            <a:picLocks noChangeAspect="1"/>
          </p:cNvPicPr>
          <p:nvPr/>
        </p:nvPicPr>
        <p:blipFill>
          <a:blip r:embed="rId4"/>
          <a:srcRect l="20991" t="10247" r="17878" b="8365"/>
          <a:stretch>
            <a:fillRect/>
          </a:stretch>
        </p:blipFill>
        <p:spPr>
          <a:xfrm>
            <a:off x="7028180" y="-73025"/>
            <a:ext cx="2881630" cy="6927850"/>
          </a:xfrm>
          <a:prstGeom prst="rect">
            <a:avLst/>
          </a:prstGeom>
        </p:spPr>
      </p:pic>
      <p:pic>
        <p:nvPicPr>
          <p:cNvPr id="6" name="图片 5" descr="人"/>
          <p:cNvPicPr>
            <a:picLocks noChangeAspect="1"/>
          </p:cNvPicPr>
          <p:nvPr/>
        </p:nvPicPr>
        <p:blipFill>
          <a:blip r:embed="rId4"/>
          <a:srcRect l="60619" t="10247" r="29726" b="8365"/>
          <a:stretch>
            <a:fillRect/>
          </a:stretch>
        </p:blipFill>
        <p:spPr>
          <a:xfrm>
            <a:off x="6659245" y="-73025"/>
            <a:ext cx="202565" cy="6947535"/>
          </a:xfrm>
          <a:prstGeom prst="rect">
            <a:avLst/>
          </a:prstGeom>
        </p:spPr>
      </p:pic>
      <p:pic>
        <p:nvPicPr>
          <p:cNvPr id="12" name="图片 11" descr="66"/>
          <p:cNvPicPr>
            <a:picLocks noChangeAspect="1"/>
          </p:cNvPicPr>
          <p:nvPr/>
        </p:nvPicPr>
        <p:blipFill>
          <a:blip r:embed="rId5"/>
          <a:srcRect l="11420" t="13258" r="13989" b="21970"/>
          <a:stretch>
            <a:fillRect/>
          </a:stretch>
        </p:blipFill>
        <p:spPr>
          <a:xfrm flipH="1">
            <a:off x="7743825" y="2454275"/>
            <a:ext cx="3376295" cy="442023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894070" y="675005"/>
            <a:ext cx="1732915" cy="5507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>
                <a:solidFill>
                  <a:schemeClr val="bg1"/>
                </a:solidFill>
                <a:latin typeface="字魂20号-石头体" panose="02010600010101010101" charset="-122"/>
                <a:ea typeface="字魂20号-石头体" panose="02010600010101010101" charset="-122"/>
              </a:rPr>
              <a:t>未来可期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068070" y="1899285"/>
            <a:ext cx="3574415" cy="2982595"/>
            <a:chOff x="1682" y="2991"/>
            <a:chExt cx="5629" cy="4697"/>
          </a:xfrm>
        </p:grpSpPr>
        <p:sp>
          <p:nvSpPr>
            <p:cNvPr id="10" name="文本框 9"/>
            <p:cNvSpPr txBox="1"/>
            <p:nvPr/>
          </p:nvSpPr>
          <p:spPr>
            <a:xfrm>
              <a:off x="1682" y="3076"/>
              <a:ext cx="5629" cy="4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义启颜值体" panose="02000000000000000000" charset="-128"/>
                  <a:ea typeface="义启颜值体" panose="02000000000000000000" charset="-128"/>
                </a:rPr>
                <a:t>04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2178" y="2991"/>
              <a:ext cx="4697" cy="4697"/>
            </a:xfrm>
            <a:prstGeom prst="rect">
              <a:avLst/>
            </a:prstGeom>
            <a:noFill/>
            <a:ln w="53975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764540" y="1552575"/>
            <a:ext cx="4718685" cy="4577080"/>
            <a:chOff x="1204" y="2445"/>
            <a:chExt cx="7431" cy="7208"/>
          </a:xfrm>
        </p:grpSpPr>
        <p:grpSp>
          <p:nvGrpSpPr>
            <p:cNvPr id="11" name="组合 10"/>
            <p:cNvGrpSpPr/>
            <p:nvPr/>
          </p:nvGrpSpPr>
          <p:grpSpPr>
            <a:xfrm>
              <a:off x="1204" y="2445"/>
              <a:ext cx="7045" cy="7209"/>
              <a:chOff x="2475" y="3127"/>
              <a:chExt cx="4701" cy="4809"/>
            </a:xfrm>
          </p:grpSpPr>
          <p:sp>
            <p:nvSpPr>
              <p:cNvPr id="9" name="泪滴形 8"/>
              <p:cNvSpPr/>
              <p:nvPr/>
            </p:nvSpPr>
            <p:spPr>
              <a:xfrm>
                <a:off x="2527" y="3127"/>
                <a:ext cx="4649" cy="4649"/>
              </a:xfrm>
              <a:prstGeom prst="teardrop">
                <a:avLst/>
              </a:prstGeom>
              <a:solidFill>
                <a:srgbClr val="E996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" name="图片 3" descr="4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75" y="3141"/>
                <a:ext cx="3240" cy="4795"/>
              </a:xfrm>
              <a:prstGeom prst="rect">
                <a:avLst/>
              </a:prstGeom>
            </p:spPr>
          </p:pic>
        </p:grpSp>
        <p:pic>
          <p:nvPicPr>
            <p:cNvPr id="8" name="图片 7" descr="人"/>
            <p:cNvPicPr>
              <a:picLocks noChangeAspect="1"/>
            </p:cNvPicPr>
            <p:nvPr/>
          </p:nvPicPr>
          <p:blipFill>
            <a:blip r:embed="rId4"/>
            <a:srcRect l="20991" t="10247" r="71975" b="8365"/>
            <a:stretch>
              <a:fillRect/>
            </a:stretch>
          </p:blipFill>
          <p:spPr>
            <a:xfrm flipH="1">
              <a:off x="8385" y="2525"/>
              <a:ext cx="250" cy="3865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4997" y="2625"/>
              <a:ext cx="3310" cy="4158"/>
              <a:chOff x="2052" y="3884"/>
              <a:chExt cx="3310" cy="4158"/>
            </a:xfrm>
          </p:grpSpPr>
          <p:sp>
            <p:nvSpPr>
              <p:cNvPr id="13" name="TextBox 2"/>
              <p:cNvSpPr txBox="1"/>
              <p:nvPr/>
            </p:nvSpPr>
            <p:spPr>
              <a:xfrm>
                <a:off x="2052" y="3884"/>
                <a:ext cx="3024" cy="17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7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字魂20号-石头体" panose="02010600010101010101" charset="-122"/>
                    <a:ea typeface="字魂20号-石头体" panose="02010600010101010101" charset="-122"/>
                    <a:cs typeface="Arial" panose="020B0604020202020204" pitchFamily="34" charset="0"/>
                  </a:rPr>
                  <a:t>中国</a:t>
                </a: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366" y="5215"/>
                <a:ext cx="2716" cy="919"/>
              </a:xfrm>
              <a:prstGeom prst="rect">
                <a:avLst/>
              </a:prstGeom>
            </p:spPr>
            <p:txBody>
              <a:bodyPr wrap="none" lIns="0">
                <a:spAutoFit/>
              </a:bodyPr>
              <a:lstStyle/>
              <a:p>
                <a:pPr lvl="0"/>
                <a:r>
                  <a:rPr lang="zh-CN" alt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义启颜值体" panose="02000000000000000000" charset="-128"/>
                    <a:ea typeface="义启颜值体" panose="02000000000000000000" charset="-128"/>
                    <a:cs typeface="Arial" panose="020B0604020202020204" pitchFamily="34" charset="0"/>
                  </a:rPr>
                  <a:t>国潮来袭</a:t>
                </a: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2334" y="6154"/>
                <a:ext cx="3028" cy="1888"/>
              </a:xfrm>
              <a:prstGeom prst="rect">
                <a:avLst/>
              </a:prstGeom>
            </p:spPr>
            <p:txBody>
              <a:bodyPr wrap="none" lIns="0">
                <a:spAutoFit/>
              </a:bodyPr>
              <a:lstStyle/>
              <a:p>
                <a:pPr lvl="0"/>
                <a:r>
                  <a:rPr lang="zh-CN" altLang="en-US" sz="7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字魂20号-石头体" panose="02010600010101010101" charset="-122"/>
                    <a:ea typeface="字魂20号-石头体" panose="02010600010101010101" charset="-122"/>
                    <a:cs typeface="Arial" panose="020B0604020202020204" pitchFamily="34" charset="0"/>
                  </a:rPr>
                  <a:t>潮流</a:t>
                </a: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6202680" y="1438910"/>
            <a:ext cx="4832350" cy="1230630"/>
            <a:chOff x="8890" y="2466"/>
            <a:chExt cx="7610" cy="1938"/>
          </a:xfrm>
        </p:grpSpPr>
        <p:sp>
          <p:nvSpPr>
            <p:cNvPr id="10" name="泪滴形 9"/>
            <p:cNvSpPr/>
            <p:nvPr/>
          </p:nvSpPr>
          <p:spPr>
            <a:xfrm>
              <a:off x="8890" y="2525"/>
              <a:ext cx="744" cy="745"/>
            </a:xfrm>
            <a:prstGeom prst="teardrop">
              <a:avLst/>
            </a:prstGeom>
            <a:blipFill rotWithShape="1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9806" y="2466"/>
              <a:ext cx="6695" cy="1938"/>
              <a:chOff x="2629" y="2027"/>
              <a:chExt cx="6695" cy="1938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2630" y="2027"/>
                <a:ext cx="4228" cy="725"/>
              </a:xfrm>
              <a:prstGeom prst="rect">
                <a:avLst/>
              </a:prstGeom>
              <a:noFill/>
              <a:ln>
                <a:solidFill>
                  <a:srgbClr val="DA4B6D"/>
                </a:solidFill>
              </a:ln>
            </p:spPr>
            <p:txBody>
              <a:bodyPr vert="horz" wrap="square" rtlCol="0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rgbClr val="D84765"/>
                    </a:solidFill>
                    <a:latin typeface="义启颜值体" panose="02000000000000000000" charset="-128"/>
                    <a:ea typeface="义启颜值体" panose="02000000000000000000" charset="-128"/>
                  </a:rPr>
                  <a:t>中国风世界的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2629" y="2949"/>
                <a:ext cx="6695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义启颜值体" panose="02000000000000000000" charset="-128"/>
                    <a:ea typeface="义启颜值体" panose="02000000000000000000" charset="-128"/>
                    <a:cs typeface="义启颜值体" panose="02000000000000000000" charset="-128"/>
                  </a:rPr>
                  <a:t>经典国货成为了新鲜时尚的载体。让繁华迷眼的时尚界，多了一份怀旧的乡土气息。</a:t>
                </a:r>
                <a:endPara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  <a:sym typeface="+mn-ea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202680" y="3029585"/>
            <a:ext cx="4832350" cy="1230630"/>
            <a:chOff x="8890" y="2466"/>
            <a:chExt cx="7610" cy="1938"/>
          </a:xfrm>
        </p:grpSpPr>
        <p:sp>
          <p:nvSpPr>
            <p:cNvPr id="21" name="泪滴形 20"/>
            <p:cNvSpPr/>
            <p:nvPr/>
          </p:nvSpPr>
          <p:spPr>
            <a:xfrm>
              <a:off x="8890" y="2525"/>
              <a:ext cx="744" cy="745"/>
            </a:xfrm>
            <a:prstGeom prst="teardrop">
              <a:avLst/>
            </a:prstGeom>
            <a:blipFill rotWithShape="1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9806" y="2466"/>
              <a:ext cx="6695" cy="1938"/>
              <a:chOff x="2629" y="2027"/>
              <a:chExt cx="6695" cy="1938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2630" y="2027"/>
                <a:ext cx="4228" cy="725"/>
              </a:xfrm>
              <a:prstGeom prst="rect">
                <a:avLst/>
              </a:prstGeom>
              <a:noFill/>
              <a:ln>
                <a:solidFill>
                  <a:srgbClr val="DA4B6D"/>
                </a:solidFill>
              </a:ln>
            </p:spPr>
            <p:txBody>
              <a:bodyPr vert="horz" wrap="square" rtlCol="0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rgbClr val="D84765"/>
                    </a:solidFill>
                    <a:latin typeface="义启颜值体" panose="02000000000000000000" charset="-128"/>
                    <a:ea typeface="义启颜值体" panose="02000000000000000000" charset="-128"/>
                  </a:rPr>
                  <a:t>中国风世界的</a:t>
                </a: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2629" y="2949"/>
                <a:ext cx="6695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义启颜值体" panose="02000000000000000000" charset="-128"/>
                    <a:ea typeface="义启颜值体" panose="02000000000000000000" charset="-128"/>
                    <a:cs typeface="义启颜值体" panose="02000000000000000000" charset="-128"/>
                  </a:rPr>
                  <a:t>经典国货成为了新鲜时尚的载体。让繁华迷眼的时尚界，多了一份怀旧的乡土气息。</a:t>
                </a:r>
                <a:endPara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  <a:sym typeface="+mn-ea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202680" y="4620260"/>
            <a:ext cx="4832350" cy="1230630"/>
            <a:chOff x="8890" y="2466"/>
            <a:chExt cx="7610" cy="1938"/>
          </a:xfrm>
        </p:grpSpPr>
        <p:sp>
          <p:nvSpPr>
            <p:cNvPr id="26" name="泪滴形 25"/>
            <p:cNvSpPr/>
            <p:nvPr/>
          </p:nvSpPr>
          <p:spPr>
            <a:xfrm>
              <a:off x="8890" y="2525"/>
              <a:ext cx="744" cy="745"/>
            </a:xfrm>
            <a:prstGeom prst="teardrop">
              <a:avLst/>
            </a:prstGeom>
            <a:blipFill rotWithShape="1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9806" y="2466"/>
              <a:ext cx="6695" cy="1938"/>
              <a:chOff x="2629" y="2027"/>
              <a:chExt cx="6695" cy="1938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630" y="2027"/>
                <a:ext cx="4228" cy="725"/>
              </a:xfrm>
              <a:prstGeom prst="rect">
                <a:avLst/>
              </a:prstGeom>
              <a:noFill/>
              <a:ln>
                <a:solidFill>
                  <a:srgbClr val="DA4B6D"/>
                </a:solidFill>
              </a:ln>
            </p:spPr>
            <p:txBody>
              <a:bodyPr vert="horz" wrap="square" rtlCol="0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rgbClr val="D84765"/>
                    </a:solidFill>
                    <a:latin typeface="义启颜值体" panose="02000000000000000000" charset="-128"/>
                    <a:ea typeface="义启颜值体" panose="02000000000000000000" charset="-128"/>
                  </a:rPr>
                  <a:t>中国风世界的</a:t>
                </a: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2629" y="2949"/>
                <a:ext cx="6695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义启颜值体" panose="02000000000000000000" charset="-128"/>
                    <a:ea typeface="义启颜值体" panose="02000000000000000000" charset="-128"/>
                    <a:cs typeface="义启颜值体" panose="02000000000000000000" charset="-128"/>
                  </a:rPr>
                  <a:t>经典国货成为了新鲜时尚的载体。让繁华迷眼的时尚界，多了一份怀旧的乡土气息。</a:t>
                </a:r>
                <a:endPara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  <a:sym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1126490" y="2503170"/>
            <a:ext cx="4714240" cy="975995"/>
            <a:chOff x="1774" y="4221"/>
            <a:chExt cx="9211" cy="1537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1774" y="4221"/>
              <a:ext cx="9211" cy="1537"/>
            </a:xfrm>
            <a:custGeom>
              <a:avLst/>
              <a:gdLst>
                <a:gd name="connsiteX0" fmla="*/ 842 w 9211"/>
                <a:gd name="connsiteY0" fmla="*/ 1394 h 1394"/>
                <a:gd name="connsiteX1" fmla="*/ 0 w 9211"/>
                <a:gd name="connsiteY1" fmla="*/ 47 h 1394"/>
                <a:gd name="connsiteX2" fmla="*/ 9211 w 9211"/>
                <a:gd name="connsiteY2" fmla="*/ 0 h 1394"/>
                <a:gd name="connsiteX3" fmla="*/ 8860 w 9211"/>
                <a:gd name="connsiteY3" fmla="*/ 1078 h 1394"/>
                <a:gd name="connsiteX4" fmla="*/ 842 w 9211"/>
                <a:gd name="connsiteY4" fmla="*/ 1394 h 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1" h="1394">
                  <a:moveTo>
                    <a:pt x="842" y="1394"/>
                  </a:moveTo>
                  <a:lnTo>
                    <a:pt x="0" y="47"/>
                  </a:lnTo>
                  <a:lnTo>
                    <a:pt x="9211" y="0"/>
                  </a:lnTo>
                  <a:lnTo>
                    <a:pt x="8860" y="1078"/>
                  </a:lnTo>
                  <a:lnTo>
                    <a:pt x="842" y="1394"/>
                  </a:lnTo>
                  <a:close/>
                </a:path>
              </a:pathLst>
            </a:custGeom>
            <a:solidFill>
              <a:srgbClr val="D847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953" y="4585"/>
              <a:ext cx="7340" cy="111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zh-CN" altLang="en-US" sz="4000">
                  <a:solidFill>
                    <a:schemeClr val="bg1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国潮风引领时尚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211580" y="3695065"/>
            <a:ext cx="47936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</a:rPr>
              <a:t>经典国货成为了新鲜时尚的载体。让繁华迷眼的时尚界，多了一份怀旧的乡土气息。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rPr>
              <a:t>曾在上世纪80年代叱咤风云的国货球衣、球鞋、海魂衫、小玩意，再次成为风口浪尖的潮货。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11580" y="4680585"/>
            <a:ext cx="47936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</a:rPr>
              <a:t>经典国货成为了新鲜时尚的载体。让繁华迷眼的时尚界，多了一份怀旧的乡土气息。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rPr>
              <a:t>曾在上世纪80年代叱咤风云的国货球衣、球鞋、海魂衫、小玩意，再次成为风口浪尖的潮货。</a:t>
            </a:r>
          </a:p>
        </p:txBody>
      </p:sp>
      <p:pic>
        <p:nvPicPr>
          <p:cNvPr id="8" name="图片 7" descr="人"/>
          <p:cNvPicPr>
            <a:picLocks noChangeAspect="1"/>
          </p:cNvPicPr>
          <p:nvPr/>
        </p:nvPicPr>
        <p:blipFill>
          <a:blip r:embed="rId3"/>
          <a:srcRect l="20991" t="10247" r="17878" b="8365"/>
          <a:stretch>
            <a:fillRect/>
          </a:stretch>
        </p:blipFill>
        <p:spPr>
          <a:xfrm>
            <a:off x="9629775" y="901065"/>
            <a:ext cx="2131060" cy="4701540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6526530" y="2490470"/>
            <a:ext cx="3268980" cy="3991610"/>
            <a:chOff x="10361" y="3820"/>
            <a:chExt cx="5148" cy="6286"/>
          </a:xfrm>
        </p:grpSpPr>
        <p:sp>
          <p:nvSpPr>
            <p:cNvPr id="10" name="矩形 9"/>
            <p:cNvSpPr/>
            <p:nvPr/>
          </p:nvSpPr>
          <p:spPr>
            <a:xfrm>
              <a:off x="10361" y="3943"/>
              <a:ext cx="4560" cy="6044"/>
            </a:xfrm>
            <a:prstGeom prst="rect">
              <a:avLst/>
            </a:prstGeom>
            <a:solidFill>
              <a:srgbClr val="DA4B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 descr="3333333"/>
            <p:cNvPicPr>
              <a:picLocks noChangeAspect="1"/>
            </p:cNvPicPr>
            <p:nvPr/>
          </p:nvPicPr>
          <p:blipFill>
            <a:blip r:embed="rId4"/>
            <a:srcRect l="5298"/>
            <a:stretch>
              <a:fillRect/>
            </a:stretch>
          </p:blipFill>
          <p:spPr>
            <a:xfrm>
              <a:off x="10361" y="3820"/>
              <a:ext cx="5148" cy="628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3804920" y="1346200"/>
            <a:ext cx="4580890" cy="4455160"/>
            <a:chOff x="5992" y="2120"/>
            <a:chExt cx="7214" cy="7016"/>
          </a:xfrm>
        </p:grpSpPr>
        <p:graphicFrame>
          <p:nvGraphicFramePr>
            <p:cNvPr id="15" name="图表 14"/>
            <p:cNvGraphicFramePr/>
            <p:nvPr/>
          </p:nvGraphicFramePr>
          <p:xfrm>
            <a:off x="5992" y="2283"/>
            <a:ext cx="7215" cy="66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6" name="弧形 15"/>
            <p:cNvSpPr/>
            <p:nvPr/>
          </p:nvSpPr>
          <p:spPr>
            <a:xfrm>
              <a:off x="6160" y="2120"/>
              <a:ext cx="7016" cy="7016"/>
            </a:xfrm>
            <a:prstGeom prst="arc">
              <a:avLst>
                <a:gd name="adj1" fmla="val 20568813"/>
                <a:gd name="adj2" fmla="val 4021872"/>
              </a:avLst>
            </a:prstGeom>
            <a:ln w="76200" cap="rnd">
              <a:solidFill>
                <a:srgbClr val="D84765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 descr="e7d195523061f1c0eeea6093757869ed96c70d3a55043898177DBE978DF1F0B74FC812571F00AB6B97C820D3D6FF58C53BC7C157C3599131EAF3BCC75AA2AE0656FF004AE0DAAA90A2C06EBF5062302BCA8BF707A9561947B25B25C3C0B815CEEE6E06F304B4E859D763208AFF9ACAB98BA333FAF43C6D7D3C1DAC9F00CCED46E991BCAF9B6050670A13BC768026AE80"/>
            <p:cNvSpPr txBox="1"/>
            <p:nvPr/>
          </p:nvSpPr>
          <p:spPr>
            <a:xfrm>
              <a:off x="7832" y="4688"/>
              <a:ext cx="3536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  <a:sym typeface="+mn-ea"/>
                </a:rPr>
                <a:t>潮流产品</a:t>
              </a:r>
            </a:p>
            <a:p>
              <a:pPr algn="ctr"/>
              <a:r>
                <a:rPr lang="zh-CN" altLang="en-US" sz="4000" b="1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  <a:sym typeface="+mn-ea"/>
                </a:rPr>
                <a:t>分类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176145" y="1137285"/>
            <a:ext cx="2153285" cy="1306830"/>
            <a:chOff x="3937" y="2550"/>
            <a:chExt cx="3391" cy="2058"/>
          </a:xfrm>
        </p:grpSpPr>
        <p:sp>
          <p:nvSpPr>
            <p:cNvPr id="13" name="文本框 12"/>
            <p:cNvSpPr txBox="1"/>
            <p:nvPr/>
          </p:nvSpPr>
          <p:spPr>
            <a:xfrm>
              <a:off x="4977" y="2550"/>
              <a:ext cx="2187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分类一</a:t>
              </a: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937" y="3156"/>
              <a:ext cx="3391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564005" y="4200525"/>
            <a:ext cx="2661285" cy="1306830"/>
            <a:chOff x="3137" y="2550"/>
            <a:chExt cx="4191" cy="2058"/>
          </a:xfrm>
        </p:grpSpPr>
        <p:sp>
          <p:nvSpPr>
            <p:cNvPr id="8" name="文本框 7"/>
            <p:cNvSpPr txBox="1"/>
            <p:nvPr/>
          </p:nvSpPr>
          <p:spPr>
            <a:xfrm>
              <a:off x="4977" y="2550"/>
              <a:ext cx="2187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分类二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137" y="3156"/>
              <a:ext cx="4191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366760" y="4003675"/>
            <a:ext cx="2661285" cy="1382395"/>
            <a:chOff x="3137" y="2431"/>
            <a:chExt cx="4191" cy="2177"/>
          </a:xfrm>
        </p:grpSpPr>
        <p:sp>
          <p:nvSpPr>
            <p:cNvPr id="12" name="文本框 11"/>
            <p:cNvSpPr txBox="1"/>
            <p:nvPr/>
          </p:nvSpPr>
          <p:spPr>
            <a:xfrm>
              <a:off x="3168" y="2431"/>
              <a:ext cx="2187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分类三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137" y="3156"/>
              <a:ext cx="4191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33655" y="-27940"/>
            <a:ext cx="12258040" cy="6605905"/>
            <a:chOff x="-53" y="-44"/>
            <a:chExt cx="19304" cy="10403"/>
          </a:xfrm>
        </p:grpSpPr>
        <p:sp>
          <p:nvSpPr>
            <p:cNvPr id="5" name="圆角矩形 4"/>
            <p:cNvSpPr/>
            <p:nvPr/>
          </p:nvSpPr>
          <p:spPr>
            <a:xfrm>
              <a:off x="343" y="185"/>
              <a:ext cx="18515" cy="10174"/>
            </a:xfrm>
            <a:prstGeom prst="roundRect">
              <a:avLst>
                <a:gd name="adj" fmla="val 6906"/>
              </a:avLst>
            </a:prstGeom>
            <a:noFill/>
            <a:ln w="38100">
              <a:solidFill>
                <a:srgbClr val="D84765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rcRect l="16599" r="74765"/>
            <a:stretch>
              <a:fillRect/>
            </a:stretch>
          </p:blipFill>
          <p:spPr>
            <a:xfrm rot="5400000">
              <a:off x="8922" y="-9019"/>
              <a:ext cx="1355" cy="19304"/>
            </a:xfrm>
            <a:prstGeom prst="flowChartDelay">
              <a:avLst/>
            </a:prstGeom>
          </p:spPr>
        </p:pic>
      </p:grpSp>
      <p:pic>
        <p:nvPicPr>
          <p:cNvPr id="25" name="图片 24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1351915"/>
            <a:ext cx="2682240" cy="450215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234440" y="2056765"/>
            <a:ext cx="284289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>
                <a:solidFill>
                  <a:srgbClr val="D84765"/>
                </a:solidFill>
                <a:latin typeface="印品粗朗体" panose="02000000000000000000" charset="-122"/>
                <a:ea typeface="印品粗朗体" panose="02000000000000000000" charset="-122"/>
              </a:rPr>
              <a:t>C</a:t>
            </a:r>
            <a:r>
              <a:rPr lang="en-US" altLang="zh-CN" sz="4800" b="1">
                <a:solidFill>
                  <a:srgbClr val="D84765"/>
                </a:solidFill>
                <a:latin typeface="印品粗朗体" panose="02000000000000000000" charset="-122"/>
                <a:ea typeface="印品粗朗体" panose="02000000000000000000" charset="-122"/>
              </a:rPr>
              <a:t>HINESE</a:t>
            </a:r>
            <a:endParaRPr lang="zh-CN" altLang="en-US" sz="4800" b="1">
              <a:solidFill>
                <a:srgbClr val="D84765"/>
              </a:solidFill>
              <a:latin typeface="印品粗朗体" panose="02000000000000000000" charset="-122"/>
              <a:ea typeface="印品粗朗体" panose="02000000000000000000" charset="-122"/>
            </a:endParaRPr>
          </a:p>
          <a:p>
            <a:pPr algn="dist"/>
            <a:r>
              <a:rPr lang="en-US" altLang="zh-CN" sz="4800" b="1">
                <a:solidFill>
                  <a:srgbClr val="D84765"/>
                </a:solidFill>
                <a:latin typeface="印品粗朗体" panose="02000000000000000000" charset="-122"/>
                <a:ea typeface="印品粗朗体" panose="02000000000000000000" charset="-122"/>
              </a:rPr>
              <a:t>TREND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174750" y="3608082"/>
            <a:ext cx="3176905" cy="460370"/>
            <a:chOff x="10613" y="6888"/>
            <a:chExt cx="6646" cy="963"/>
          </a:xfrm>
        </p:grpSpPr>
        <p:sp>
          <p:nvSpPr>
            <p:cNvPr id="28" name="任意多边形 27"/>
            <p:cNvSpPr/>
            <p:nvPr/>
          </p:nvSpPr>
          <p:spPr>
            <a:xfrm>
              <a:off x="10613" y="7011"/>
              <a:ext cx="6646" cy="837"/>
            </a:xfrm>
            <a:custGeom>
              <a:avLst/>
              <a:gdLst>
                <a:gd name="connsiteX0" fmla="*/ 969 w 7228"/>
                <a:gd name="connsiteY0" fmla="*/ 1478 h 1478"/>
                <a:gd name="connsiteX1" fmla="*/ 0 w 7228"/>
                <a:gd name="connsiteY1" fmla="*/ 0 h 1478"/>
                <a:gd name="connsiteX2" fmla="*/ 7228 w 7228"/>
                <a:gd name="connsiteY2" fmla="*/ 0 h 1478"/>
                <a:gd name="connsiteX3" fmla="*/ 6476 w 7228"/>
                <a:gd name="connsiteY3" fmla="*/ 1360 h 1478"/>
                <a:gd name="connsiteX4" fmla="*/ 969 w 7228"/>
                <a:gd name="connsiteY4" fmla="*/ 1478 h 1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28" h="1478">
                  <a:moveTo>
                    <a:pt x="969" y="1478"/>
                  </a:moveTo>
                  <a:lnTo>
                    <a:pt x="0" y="0"/>
                  </a:lnTo>
                  <a:lnTo>
                    <a:pt x="7228" y="0"/>
                  </a:lnTo>
                  <a:lnTo>
                    <a:pt x="6476" y="1360"/>
                  </a:lnTo>
                  <a:lnTo>
                    <a:pt x="969" y="1478"/>
                  </a:lnTo>
                  <a:close/>
                </a:path>
              </a:pathLst>
            </a:custGeom>
            <a:solidFill>
              <a:srgbClr val="D847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1439" y="6888"/>
              <a:ext cx="5125" cy="963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chemeClr val="bg1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中国风世界的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324610" y="4175760"/>
            <a:ext cx="35896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</a:rPr>
              <a:t>经典国货成为了新鲜时尚的载体。让繁华迷眼的时尚界，多了一份怀旧的乡土气息。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rPr>
              <a:t>曾在上世纪80年代叱咤风云的国货球衣、球鞋、海魂衫、小玩意，再次成为风口浪尖的潮货。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7823200" y="2259965"/>
            <a:ext cx="3223260" cy="1080135"/>
            <a:chOff x="3401" y="2598"/>
            <a:chExt cx="5076" cy="1701"/>
          </a:xfrm>
        </p:grpSpPr>
        <p:sp>
          <p:nvSpPr>
            <p:cNvPr id="32" name="文本框 31"/>
            <p:cNvSpPr txBox="1"/>
            <p:nvPr/>
          </p:nvSpPr>
          <p:spPr>
            <a:xfrm>
              <a:off x="3401" y="2598"/>
              <a:ext cx="3440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中国风世界的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401" y="3283"/>
              <a:ext cx="5076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936865" y="4378960"/>
            <a:ext cx="3223260" cy="1080135"/>
            <a:chOff x="3401" y="2598"/>
            <a:chExt cx="5076" cy="1701"/>
          </a:xfrm>
        </p:grpSpPr>
        <p:sp>
          <p:nvSpPr>
            <p:cNvPr id="35" name="文本框 34"/>
            <p:cNvSpPr txBox="1"/>
            <p:nvPr/>
          </p:nvSpPr>
          <p:spPr>
            <a:xfrm>
              <a:off x="3401" y="2598"/>
              <a:ext cx="3440" cy="7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DA4B6D"/>
                  </a:solidFill>
                  <a:latin typeface="字魂20号-石头体" panose="02010600010101010101" charset="-122"/>
                  <a:ea typeface="字魂20号-石头体" panose="02010600010101010101" charset="-122"/>
                </a:rPr>
                <a:t>中国风世界的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401" y="3283"/>
              <a:ext cx="5076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义启颜值体" panose="02000000000000000000" charset="-128"/>
                  <a:ea typeface="义启颜值体" panose="02000000000000000000" charset="-128"/>
                  <a:cs typeface="义启颜值体" panose="02000000000000000000" charset="-128"/>
                </a:rPr>
                <a:t>经典国货成为了新鲜时尚的载体。让繁华迷眼的时尚界，多了一份怀旧的乡土气息。</a:t>
              </a:r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义启颜值体" panose="02000000000000000000" charset="-128"/>
                <a:ea typeface="义启颜值体" panose="02000000000000000000" charset="-128"/>
                <a:cs typeface="义启颜值体" panose="02000000000000000000" charset="-128"/>
                <a:sym typeface="+mn-ea"/>
              </a:endParaRPr>
            </a:p>
          </p:txBody>
        </p:sp>
      </p:grpSp>
      <p:pic>
        <p:nvPicPr>
          <p:cNvPr id="37" name="图片 36" descr="人"/>
          <p:cNvPicPr>
            <a:picLocks noChangeAspect="1"/>
          </p:cNvPicPr>
          <p:nvPr/>
        </p:nvPicPr>
        <p:blipFill>
          <a:blip r:embed="rId4"/>
          <a:srcRect l="20991" t="10247" r="17878" b="58551"/>
          <a:stretch>
            <a:fillRect/>
          </a:stretch>
        </p:blipFill>
        <p:spPr>
          <a:xfrm>
            <a:off x="8063865" y="1845310"/>
            <a:ext cx="400685" cy="376555"/>
          </a:xfrm>
          <a:prstGeom prst="rect">
            <a:avLst/>
          </a:prstGeom>
        </p:spPr>
      </p:pic>
      <p:pic>
        <p:nvPicPr>
          <p:cNvPr id="38" name="图片 37" descr="人"/>
          <p:cNvPicPr>
            <a:picLocks noChangeAspect="1"/>
          </p:cNvPicPr>
          <p:nvPr/>
        </p:nvPicPr>
        <p:blipFill>
          <a:blip r:embed="rId4"/>
          <a:srcRect l="20991" t="10247" r="17878" b="58551"/>
          <a:stretch>
            <a:fillRect/>
          </a:stretch>
        </p:blipFill>
        <p:spPr>
          <a:xfrm>
            <a:off x="8063865" y="3964305"/>
            <a:ext cx="400685" cy="3765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人"/>
          <p:cNvPicPr>
            <a:picLocks noChangeAspect="1"/>
          </p:cNvPicPr>
          <p:nvPr/>
        </p:nvPicPr>
        <p:blipFill>
          <a:blip r:embed="rId3"/>
          <a:srcRect l="50814" t="10247" r="29726" b="8365"/>
          <a:stretch>
            <a:fillRect/>
          </a:stretch>
        </p:blipFill>
        <p:spPr>
          <a:xfrm>
            <a:off x="-46355" y="635"/>
            <a:ext cx="907415" cy="6851650"/>
          </a:xfrm>
          <a:prstGeom prst="rect">
            <a:avLst/>
          </a:prstGeom>
        </p:spPr>
      </p:pic>
      <p:pic>
        <p:nvPicPr>
          <p:cNvPr id="8" name="图片 7" descr="人"/>
          <p:cNvPicPr>
            <a:picLocks noChangeAspect="1"/>
          </p:cNvPicPr>
          <p:nvPr/>
        </p:nvPicPr>
        <p:blipFill>
          <a:blip r:embed="rId3"/>
          <a:srcRect l="50814" t="10247" r="29726" b="8365"/>
          <a:stretch>
            <a:fillRect/>
          </a:stretch>
        </p:blipFill>
        <p:spPr>
          <a:xfrm>
            <a:off x="11330940" y="-5080"/>
            <a:ext cx="907415" cy="68516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669858" y="-1864360"/>
            <a:ext cx="6852285" cy="10582275"/>
          </a:xfrm>
          <a:prstGeom prst="rect">
            <a:avLst/>
          </a:prstGeom>
        </p:spPr>
      </p:pic>
      <p:pic>
        <p:nvPicPr>
          <p:cNvPr id="9" name="图片 8" descr="777"/>
          <p:cNvPicPr>
            <a:picLocks noChangeAspect="1"/>
          </p:cNvPicPr>
          <p:nvPr/>
        </p:nvPicPr>
        <p:blipFill>
          <a:blip r:embed="rId5"/>
          <a:srcRect l="8434" t="9527" r="9639" b="7095"/>
          <a:stretch>
            <a:fillRect/>
          </a:stretch>
        </p:blipFill>
        <p:spPr>
          <a:xfrm>
            <a:off x="3148965" y="563880"/>
            <a:ext cx="5855970" cy="5904230"/>
          </a:xfrm>
          <a:prstGeom prst="rect">
            <a:avLst/>
          </a:prstGeom>
        </p:spPr>
      </p:pic>
      <p:pic>
        <p:nvPicPr>
          <p:cNvPr id="10" name="图片 9" descr="图"/>
          <p:cNvPicPr>
            <a:picLocks noChangeAspect="1"/>
          </p:cNvPicPr>
          <p:nvPr/>
        </p:nvPicPr>
        <p:blipFill>
          <a:blip r:embed="rId6"/>
          <a:srcRect l="17016" t="23105" r="64979" b="19357"/>
          <a:stretch>
            <a:fillRect/>
          </a:stretch>
        </p:blipFill>
        <p:spPr>
          <a:xfrm>
            <a:off x="-65405" y="1738630"/>
            <a:ext cx="2064385" cy="2835275"/>
          </a:xfrm>
          <a:prstGeom prst="rect">
            <a:avLst/>
          </a:prstGeom>
        </p:spPr>
      </p:pic>
      <p:pic>
        <p:nvPicPr>
          <p:cNvPr id="11" name="图片 10" descr="图"/>
          <p:cNvPicPr>
            <a:picLocks noChangeAspect="1"/>
          </p:cNvPicPr>
          <p:nvPr/>
        </p:nvPicPr>
        <p:blipFill>
          <a:blip r:embed="rId6"/>
          <a:srcRect l="17016" t="23105" r="64979" b="19357"/>
          <a:stretch>
            <a:fillRect/>
          </a:stretch>
        </p:blipFill>
        <p:spPr>
          <a:xfrm flipH="1">
            <a:off x="10173970" y="1738630"/>
            <a:ext cx="2064385" cy="2835275"/>
          </a:xfrm>
          <a:prstGeom prst="rect">
            <a:avLst/>
          </a:prstGeom>
        </p:spPr>
      </p:pic>
      <p:pic>
        <p:nvPicPr>
          <p:cNvPr id="13" name="图片 12" descr="5af24cd9560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0365" y="3366135"/>
            <a:ext cx="2443480" cy="388747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972243" y="2467610"/>
            <a:ext cx="424751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dirty="0">
                <a:solidFill>
                  <a:schemeClr val="bg1"/>
                </a:solidFill>
                <a:latin typeface="字魂20号-石头体" panose="02010600010101010101" charset="-122"/>
                <a:ea typeface="字魂20号-石头体" panose="02010600010101010101" charset="-122"/>
              </a:rPr>
              <a:t>加油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475095" y="4274185"/>
            <a:ext cx="742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solidFill>
                  <a:schemeClr val="bg1"/>
                </a:solidFill>
                <a:latin typeface="字魂20号-石头体" panose="02010600010101010101" charset="-122"/>
                <a:ea typeface="字魂20号-石头体" panose="02010600010101010101" charset="-122"/>
              </a:rPr>
              <a:t>中国</a:t>
            </a:r>
            <a:endParaRPr lang="zh-CN" altLang="en-US" sz="4000" dirty="0">
              <a:solidFill>
                <a:schemeClr val="bg1"/>
              </a:solidFill>
              <a:latin typeface="字魂20号-石头体" panose="02010600010101010101" charset="-122"/>
              <a:ea typeface="字魂20号-石头体" panose="0201060001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04690" y="2165985"/>
            <a:ext cx="3183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迷你简汉真广标" panose="02010609000101010101" charset="-122"/>
                <a:ea typeface="迷你简汉真广标" panose="02010609000101010101" charset="-122"/>
                <a:cs typeface="迷你简汉真广标" panose="02010609000101010101" charset="-122"/>
              </a:rPr>
              <a:t>中国的就是世界的</a:t>
            </a:r>
          </a:p>
        </p:txBody>
      </p:sp>
      <p:pic>
        <p:nvPicPr>
          <p:cNvPr id="12" name="图片 11" descr="66"/>
          <p:cNvPicPr>
            <a:picLocks noChangeAspect="1"/>
          </p:cNvPicPr>
          <p:nvPr/>
        </p:nvPicPr>
        <p:blipFill>
          <a:blip r:embed="rId8"/>
          <a:srcRect l="11420" t="13258" r="13989" b="21970"/>
          <a:stretch>
            <a:fillRect/>
          </a:stretch>
        </p:blipFill>
        <p:spPr>
          <a:xfrm>
            <a:off x="1595755" y="1328420"/>
            <a:ext cx="4321810" cy="565785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969510" y="4339590"/>
            <a:ext cx="169608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>
                <a:solidFill>
                  <a:schemeClr val="bg1"/>
                </a:solidFill>
                <a:latin typeface="印品粗朗体" panose="02000000000000000000" charset="-122"/>
                <a:ea typeface="印品粗朗体" panose="02000000000000000000" charset="-122"/>
              </a:rPr>
              <a:t>Chinese</a:t>
            </a:r>
          </a:p>
          <a:p>
            <a:pPr algn="r"/>
            <a:r>
              <a:rPr lang="zh-CN" altLang="en-US" sz="3200">
                <a:solidFill>
                  <a:schemeClr val="bg1"/>
                </a:solidFill>
                <a:latin typeface="印品粗朗体" panose="02000000000000000000" charset="-122"/>
                <a:ea typeface="印品粗朗体" panose="02000000000000000000" charset="-122"/>
              </a:rPr>
              <a:t> trend</a:t>
            </a:r>
          </a:p>
        </p:txBody>
      </p:sp>
      <p:pic>
        <p:nvPicPr>
          <p:cNvPr id="19" name="图片 18" descr="未标题-32"/>
          <p:cNvPicPr>
            <a:picLocks noChangeAspect="1"/>
          </p:cNvPicPr>
          <p:nvPr/>
        </p:nvPicPr>
        <p:blipFill>
          <a:blip r:embed="rId9"/>
          <a:srcRect l="71023" t="21802" r="2040" b="51962"/>
          <a:stretch>
            <a:fillRect/>
          </a:stretch>
        </p:blipFill>
        <p:spPr>
          <a:xfrm>
            <a:off x="7430770" y="412750"/>
            <a:ext cx="1574165" cy="175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28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litter dir="d" pattern="hexagon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1651</Words>
  <Application>Microsoft Office PowerPoint</Application>
  <PresentationFormat>宽屏</PresentationFormat>
  <Paragraphs>143</Paragraphs>
  <Slides>24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迷你简汉真广标</vt:lpstr>
      <vt:lpstr>宋体</vt:lpstr>
      <vt:lpstr>义启颜值体</vt:lpstr>
      <vt:lpstr>印品粗朗体</vt:lpstr>
      <vt:lpstr>字魂20号-石头体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子沐创意素材</dc:creator>
  <dcterms:created xsi:type="dcterms:W3CDTF">2019-02-28T06:53:00Z</dcterms:created>
  <dcterms:modified xsi:type="dcterms:W3CDTF">2019-09-11T08:52:15Z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2052-11.1.0.8214</vt:lpwstr>
  </property>
</Properties>
</file>