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1" r:id="rId6"/>
    <p:sldId id="262" r:id="rId7"/>
    <p:sldId id="266" r:id="rId8"/>
    <p:sldId id="267" r:id="rId9"/>
    <p:sldId id="268" r:id="rId10"/>
    <p:sldId id="265" r:id="rId11"/>
    <p:sldId id="270" r:id="rId12"/>
    <p:sldId id="269" r:id="rId13"/>
    <p:sldId id="271" r:id="rId14"/>
    <p:sldId id="263" r:id="rId15"/>
    <p:sldId id="272" r:id="rId16"/>
    <p:sldId id="273" r:id="rId17"/>
    <p:sldId id="274" r:id="rId18"/>
    <p:sldId id="258"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DEE6"/>
    <a:srgbClr val="006C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84" y="96"/>
      </p:cViewPr>
      <p:guideLst/>
    </p:cSldViewPr>
  </p:slideViewPr>
  <p:notesTextViewPr>
    <p:cViewPr>
      <p:scale>
        <a:sx n="1" d="1"/>
        <a:sy n="1" d="1"/>
      </p:scale>
      <p:origin x="0" y="0"/>
    </p:cViewPr>
  </p:notesTextViewPr>
  <p:gridSpacing cx="45000" cy="45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B9C2314-0235-477C-84DC-E21B23B0A73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79DE5-5E94-4433-84ED-B234F68F25C1}"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9C2314-0235-477C-84DC-E21B23B0A73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79DE5-5E94-4433-84ED-B234F68F25C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emf"/></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3.emf"/><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3.emf"/><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3.emf"/><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image" Target="../media/image12.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3.emf"/><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3.emf"/><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3.emf"/><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0.jpeg"/><Relationship Id="rId2" Type="http://schemas.openxmlformats.org/officeDocument/2006/relationships/image" Target="../media/image3.emf"/><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jpeg"/><Relationship Id="rId3" Type="http://schemas.openxmlformats.org/officeDocument/2006/relationships/image" Target="../media/image8.jpeg"/><Relationship Id="rId2" Type="http://schemas.openxmlformats.org/officeDocument/2006/relationships/image" Target="../media/image3.emf"/><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emf"/><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image" Target="../media/image21.jpe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3.emf"/><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3.emf"/><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8.png"/><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665838"/>
            <a:ext cx="12192000" cy="3192162"/>
          </a:xfrm>
          <a:prstGeom prst="rect">
            <a:avLst/>
          </a:prstGeom>
        </p:spPr>
      </p:pic>
      <p:pic>
        <p:nvPicPr>
          <p:cNvPr id="9" name="图片 8"/>
          <p:cNvPicPr>
            <a:picLocks noChangeAspect="1"/>
          </p:cNvPicPr>
          <p:nvPr/>
        </p:nvPicPr>
        <p:blipFill>
          <a:blip r:embed="rId2"/>
          <a:stretch>
            <a:fillRect/>
          </a:stretch>
        </p:blipFill>
        <p:spPr>
          <a:xfrm>
            <a:off x="453081" y="2702811"/>
            <a:ext cx="4547286" cy="3340821"/>
          </a:xfrm>
          <a:prstGeom prst="rect">
            <a:avLst/>
          </a:prstGeom>
        </p:spPr>
      </p:pic>
      <p:sp>
        <p:nvSpPr>
          <p:cNvPr id="12" name="矩形 11"/>
          <p:cNvSpPr/>
          <p:nvPr/>
        </p:nvSpPr>
        <p:spPr>
          <a:xfrm>
            <a:off x="712572" y="1615417"/>
            <a:ext cx="10898660" cy="897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solidFill>
                  <a:srgbClr val="006C68"/>
                </a:solidFill>
              </a:rPr>
              <a:t>感恩教师节文艺活动</a:t>
            </a:r>
            <a:r>
              <a:rPr lang="en-US" altLang="zh-CN" sz="4000" b="1" dirty="0" smtClean="0">
                <a:solidFill>
                  <a:srgbClr val="006C68"/>
                </a:solidFill>
              </a:rPr>
              <a:t>PPT</a:t>
            </a:r>
            <a:r>
              <a:rPr lang="zh-CN" altLang="en-US" sz="4000" b="1" dirty="0" smtClean="0">
                <a:solidFill>
                  <a:srgbClr val="006C68"/>
                </a:solidFill>
              </a:rPr>
              <a:t>模板</a:t>
            </a:r>
            <a:endParaRPr lang="zh-CN" altLang="en-US" sz="4000" b="1" dirty="0">
              <a:solidFill>
                <a:srgbClr val="006C68"/>
              </a:solidFill>
            </a:endParaRPr>
          </a:p>
        </p:txBody>
      </p:sp>
      <p:pic>
        <p:nvPicPr>
          <p:cNvPr id="14" name="图片 13"/>
          <p:cNvPicPr>
            <a:picLocks noChangeAspect="1"/>
          </p:cNvPicPr>
          <p:nvPr/>
        </p:nvPicPr>
        <p:blipFill>
          <a:blip r:embed="rId3"/>
          <a:stretch>
            <a:fillRect/>
          </a:stretch>
        </p:blipFill>
        <p:spPr>
          <a:xfrm>
            <a:off x="9564129" y="59217"/>
            <a:ext cx="2504303" cy="19861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29" name="矩形 28"/>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stretch>
            <a:fillRect/>
          </a:stretch>
        </p:blipFill>
        <p:spPr>
          <a:xfrm>
            <a:off x="1317557" y="3196972"/>
            <a:ext cx="1968819" cy="1561477"/>
          </a:xfrm>
          <a:prstGeom prst="rect">
            <a:avLst/>
          </a:prstGeom>
        </p:spPr>
      </p:pic>
      <p:pic>
        <p:nvPicPr>
          <p:cNvPr id="10" name="图片 9"/>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sp>
        <p:nvSpPr>
          <p:cNvPr id="12" name="矩形 11"/>
          <p:cNvSpPr/>
          <p:nvPr/>
        </p:nvSpPr>
        <p:spPr>
          <a:xfrm>
            <a:off x="2876280" y="3624130"/>
            <a:ext cx="2139628" cy="911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006C68"/>
                </a:solidFill>
                <a:latin typeface="微软雅黑" panose="020B0503020204020204" pitchFamily="34" charset="-122"/>
                <a:ea typeface="微软雅黑" panose="020B0503020204020204" pitchFamily="34" charset="-122"/>
              </a:rPr>
              <a:t>目 录</a:t>
            </a:r>
            <a:endParaRPr lang="zh-CN" altLang="en-US" sz="4800" dirty="0">
              <a:solidFill>
                <a:srgbClr val="006C68"/>
              </a:solidFill>
              <a:latin typeface="微软雅黑" panose="020B0503020204020204" pitchFamily="34" charset="-122"/>
              <a:ea typeface="微软雅黑" panose="020B0503020204020204" pitchFamily="34" charset="-122"/>
            </a:endParaRPr>
          </a:p>
        </p:txBody>
      </p:sp>
      <p:sp>
        <p:nvSpPr>
          <p:cNvPr id="13" name="矩形 12"/>
          <p:cNvSpPr/>
          <p:nvPr/>
        </p:nvSpPr>
        <p:spPr>
          <a:xfrm>
            <a:off x="2998167" y="4390742"/>
            <a:ext cx="1938966" cy="4555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006C68"/>
                </a:solidFill>
                <a:latin typeface="微软雅黑" panose="020B0503020204020204" pitchFamily="34" charset="-122"/>
                <a:ea typeface="微软雅黑" panose="020B0503020204020204" pitchFamily="34" charset="-122"/>
              </a:rPr>
              <a:t>CONTENTS</a:t>
            </a:r>
            <a:endParaRPr lang="zh-CN" altLang="en-US" sz="2000" dirty="0">
              <a:solidFill>
                <a:srgbClr val="006C68"/>
              </a:solidFill>
              <a:latin typeface="微软雅黑" panose="020B0503020204020204" pitchFamily="34" charset="-122"/>
              <a:ea typeface="微软雅黑" panose="020B0503020204020204" pitchFamily="34" charset="-122"/>
            </a:endParaRPr>
          </a:p>
        </p:txBody>
      </p:sp>
      <p:sp>
        <p:nvSpPr>
          <p:cNvPr id="14" name="矩形 13"/>
          <p:cNvSpPr/>
          <p:nvPr/>
        </p:nvSpPr>
        <p:spPr>
          <a:xfrm>
            <a:off x="5590221" y="2983080"/>
            <a:ext cx="309402" cy="341171"/>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899623" y="3002842"/>
            <a:ext cx="1173637" cy="334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dirty="0" smtClean="0">
                <a:solidFill>
                  <a:schemeClr val="tx1"/>
                </a:solidFill>
                <a:latin typeface="微软雅黑" panose="020B0503020204020204" pitchFamily="34" charset="-122"/>
                <a:ea typeface="微软雅黑" panose="020B0503020204020204" pitchFamily="34" charset="-122"/>
              </a:rPr>
              <a:t>活动主题 </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矩形 15"/>
          <p:cNvSpPr/>
          <p:nvPr/>
        </p:nvSpPr>
        <p:spPr>
          <a:xfrm>
            <a:off x="5590221" y="3464591"/>
            <a:ext cx="309402" cy="341171"/>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899624" y="3483165"/>
            <a:ext cx="2512244" cy="334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dirty="0" smtClean="0">
                <a:solidFill>
                  <a:schemeClr val="tx1"/>
                </a:solidFill>
                <a:latin typeface="微软雅黑" panose="020B0503020204020204" pitchFamily="34" charset="-122"/>
                <a:ea typeface="微软雅黑" panose="020B0503020204020204" pitchFamily="34" charset="-122"/>
              </a:rPr>
              <a:t>我拍我老师－日常风采</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5590220" y="3942437"/>
            <a:ext cx="309402" cy="341171"/>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5899622" y="3961011"/>
            <a:ext cx="2710207" cy="334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dirty="0" smtClean="0">
                <a:solidFill>
                  <a:schemeClr val="tx1"/>
                </a:solidFill>
                <a:latin typeface="微软雅黑" panose="020B0503020204020204" pitchFamily="34" charset="-122"/>
                <a:ea typeface="微软雅黑" panose="020B0503020204020204" pitchFamily="34" charset="-122"/>
              </a:rPr>
              <a:t>感恩老师－文艺节目汇演</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5590220" y="4417278"/>
            <a:ext cx="309402" cy="341171"/>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5899623" y="4435852"/>
            <a:ext cx="2512244" cy="334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dirty="0" smtClean="0">
                <a:solidFill>
                  <a:schemeClr val="tx1"/>
                </a:solidFill>
                <a:latin typeface="微软雅黑" panose="020B0503020204020204" pitchFamily="34" charset="-122"/>
                <a:ea typeface="微软雅黑" panose="020B0503020204020204" pitchFamily="34" charset="-122"/>
              </a:rPr>
              <a:t>感恩老师－我想对你说</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2" name="矩形 21"/>
          <p:cNvSpPr/>
          <p:nvPr/>
        </p:nvSpPr>
        <p:spPr>
          <a:xfrm>
            <a:off x="5590220" y="4919230"/>
            <a:ext cx="309402" cy="341171"/>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5</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5899623" y="4937804"/>
            <a:ext cx="1371600" cy="334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dirty="0" smtClean="0">
                <a:solidFill>
                  <a:schemeClr val="tx1"/>
                </a:solidFill>
                <a:latin typeface="微软雅黑" panose="020B0503020204020204" pitchFamily="34" charset="-122"/>
                <a:ea typeface="微软雅黑" panose="020B0503020204020204" pitchFamily="34" charset="-122"/>
              </a:rPr>
              <a:t>老师的名言</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4" name="矩形 23"/>
          <p:cNvSpPr/>
          <p:nvPr/>
        </p:nvSpPr>
        <p:spPr>
          <a:xfrm>
            <a:off x="5590220" y="5385172"/>
            <a:ext cx="309402" cy="341171"/>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6</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5899622" y="5403746"/>
            <a:ext cx="2710208" cy="334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dirty="0" smtClean="0">
                <a:solidFill>
                  <a:schemeClr val="tx1"/>
                </a:solidFill>
                <a:latin typeface="微软雅黑" panose="020B0503020204020204" pitchFamily="34" charset="-122"/>
                <a:ea typeface="微软雅黑" panose="020B0503020204020204" pitchFamily="34" charset="-122"/>
              </a:rPr>
              <a:t>情暖教师心－送礼物祝福</a:t>
            </a: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t="29216" b="37239"/>
          <a:stretch>
            <a:fillRect/>
          </a:stretch>
        </p:blipFill>
        <p:spPr>
          <a:xfrm>
            <a:off x="3075063" y="-22994"/>
            <a:ext cx="5534767" cy="247396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1" name="矩形 10"/>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sp>
        <p:nvSpPr>
          <p:cNvPr id="6" name="矩形 5"/>
          <p:cNvSpPr/>
          <p:nvPr/>
        </p:nvSpPr>
        <p:spPr>
          <a:xfrm>
            <a:off x="1074656" y="201028"/>
            <a:ext cx="1414020" cy="515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活动主题 </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stretch>
            <a:fillRect/>
          </a:stretch>
        </p:blipFill>
        <p:spPr>
          <a:xfrm>
            <a:off x="-1" y="-28527"/>
            <a:ext cx="1178351" cy="93455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705" y="1125903"/>
            <a:ext cx="3810532" cy="5077534"/>
          </a:xfrm>
          <a:prstGeom prst="rect">
            <a:avLst/>
          </a:prstGeom>
        </p:spPr>
      </p:pic>
      <p:sp>
        <p:nvSpPr>
          <p:cNvPr id="10" name="矩形 9"/>
          <p:cNvSpPr/>
          <p:nvPr/>
        </p:nvSpPr>
        <p:spPr>
          <a:xfrm>
            <a:off x="5151243" y="2372079"/>
            <a:ext cx="5232915" cy="2256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effectLst/>
                <a:latin typeface="微软雅黑" panose="020B0503020204020204" pitchFamily="34" charset="-122"/>
                <a:ea typeface="微软雅黑" panose="020B0503020204020204" pitchFamily="34" charset="-122"/>
              </a:rPr>
              <a:t> 充分利用教师节的有利契机，进一步弘扬尊师爱生的良好风尚，激励全校教师开拓创新、积极进取、热爱教育事业</a:t>
            </a:r>
            <a:r>
              <a:rPr lang="en-US" altLang="zh-CN" sz="1600" dirty="0" smtClean="0">
                <a:solidFill>
                  <a:schemeClr val="tx1"/>
                </a:solidFill>
                <a:effectLst/>
                <a:latin typeface="微软雅黑" panose="020B0503020204020204" pitchFamily="34" charset="-122"/>
                <a:ea typeface="微软雅黑" panose="020B0503020204020204" pitchFamily="34" charset="-122"/>
              </a:rPr>
              <a:t>;</a:t>
            </a:r>
            <a:r>
              <a:rPr lang="zh-CN" altLang="en-US" sz="1600" dirty="0" smtClean="0">
                <a:solidFill>
                  <a:schemeClr val="tx1"/>
                </a:solidFill>
                <a:effectLst/>
                <a:latin typeface="微软雅黑" panose="020B0503020204020204" pitchFamily="34" charset="-122"/>
                <a:ea typeface="微软雅黑" panose="020B0503020204020204" pitchFamily="34" charset="-122"/>
              </a:rPr>
              <a:t>努力建设一支“志存高远严谨笃学，师爱为魂”的高素质教师队伍，增强教师的光荣感、责任感和使命感</a:t>
            </a:r>
            <a:r>
              <a:rPr lang="en-US" altLang="zh-CN" sz="1600" dirty="0" smtClean="0">
                <a:solidFill>
                  <a:schemeClr val="tx1"/>
                </a:solidFill>
                <a:effectLst/>
                <a:latin typeface="微软雅黑" panose="020B0503020204020204" pitchFamily="34" charset="-122"/>
                <a:ea typeface="微软雅黑" panose="020B0503020204020204" pitchFamily="34" charset="-122"/>
              </a:rPr>
              <a:t>;</a:t>
            </a:r>
            <a:r>
              <a:rPr lang="zh-CN" altLang="en-US" sz="1600" dirty="0" smtClean="0">
                <a:solidFill>
                  <a:schemeClr val="tx1"/>
                </a:solidFill>
                <a:effectLst/>
                <a:latin typeface="微软雅黑" panose="020B0503020204020204" pitchFamily="34" charset="-122"/>
                <a:ea typeface="微软雅黑" panose="020B0503020204020204" pitchFamily="34" charset="-122"/>
              </a:rPr>
              <a:t>加强师生交流，增进师生感情，创设平等、民主、愉悦的新型师生关系</a:t>
            </a:r>
            <a:r>
              <a:rPr lang="en-US" altLang="zh-CN" sz="1600" dirty="0" smtClean="0">
                <a:solidFill>
                  <a:schemeClr val="tx1"/>
                </a:solidFill>
                <a:effectLst/>
                <a:latin typeface="微软雅黑" panose="020B0503020204020204" pitchFamily="34" charset="-122"/>
                <a:ea typeface="微软雅黑" panose="020B0503020204020204" pitchFamily="34" charset="-122"/>
              </a:rPr>
              <a:t>;</a:t>
            </a:r>
            <a:r>
              <a:rPr lang="zh-CN" altLang="en-US" sz="1600" dirty="0" smtClean="0">
                <a:solidFill>
                  <a:schemeClr val="tx1"/>
                </a:solidFill>
                <a:effectLst/>
                <a:latin typeface="微软雅黑" panose="020B0503020204020204" pitchFamily="34" charset="-122"/>
                <a:ea typeface="微软雅黑" panose="020B0503020204020204" pitchFamily="34" charset="-122"/>
              </a:rPr>
              <a:t>激励全校教师以更加饱满的热情投身于学校教育和教师个人的提升和发展</a:t>
            </a:r>
            <a:r>
              <a:rPr lang="zh-CN" altLang="en-US" sz="1600" dirty="0" smtClean="0">
                <a:solidFill>
                  <a:schemeClr val="tx1"/>
                </a:solidFill>
                <a:effectLst/>
              </a:rPr>
              <a:t>。</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0" name="矩形 9"/>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2"/>
          <a:stretch>
            <a:fillRect/>
          </a:stretch>
        </p:blipFill>
        <p:spPr>
          <a:xfrm>
            <a:off x="0" y="-28527"/>
            <a:ext cx="914400" cy="725214"/>
          </a:xfrm>
          <a:prstGeom prst="rect">
            <a:avLst/>
          </a:prstGeom>
        </p:spPr>
      </p:pic>
      <p:sp>
        <p:nvSpPr>
          <p:cNvPr id="5" name="矩形 4"/>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我拍我老师－日常风采</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8" name="矩形 7"/>
          <p:cNvSpPr/>
          <p:nvPr/>
        </p:nvSpPr>
        <p:spPr>
          <a:xfrm>
            <a:off x="1461155" y="1072918"/>
            <a:ext cx="8069345" cy="124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我拍我老师的照片加以说明情况，这样图文能更好的表达思想。点击此处添加对我拍我老师的照片加以说明情况，这样图文能更好的表达思想。点击此处添加对我拍我老师的照片加以说明情况，这样图文能更好的表达思想。</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1155" y="2498103"/>
            <a:ext cx="5420412" cy="3252247"/>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3902" y="3657599"/>
            <a:ext cx="4020256" cy="273377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1" name="矩形 10"/>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2"/>
          <a:stretch>
            <a:fillRect/>
          </a:stretch>
        </p:blipFill>
        <p:spPr>
          <a:xfrm>
            <a:off x="0" y="-28527"/>
            <a:ext cx="903645" cy="716684"/>
          </a:xfrm>
          <a:prstGeom prst="rect">
            <a:avLst/>
          </a:prstGeom>
        </p:spPr>
      </p:pic>
      <p:sp>
        <p:nvSpPr>
          <p:cNvPr id="5" name="矩形 4"/>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我拍我老师－日常风采</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8" name="矩形 7"/>
          <p:cNvSpPr/>
          <p:nvPr/>
        </p:nvSpPr>
        <p:spPr>
          <a:xfrm>
            <a:off x="1635116" y="5051234"/>
            <a:ext cx="8069345" cy="124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我拍我老师的照片加以说明情况，这样图文能更好的表达思想。点击此处添加对我拍我老师的照片加以说明情况，这样图文能更好的表达思想。点击此处添加对我拍我老师的照片加以说明情况，这样图文能更好的表达思想。</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0788">
            <a:off x="1373053" y="1073935"/>
            <a:ext cx="4019744" cy="2677212"/>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87603">
            <a:off x="7288313" y="505038"/>
            <a:ext cx="3989005" cy="2991754"/>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6764" y="2560905"/>
            <a:ext cx="3323613" cy="218408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2" name="矩形 11"/>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17155" y="1561788"/>
            <a:ext cx="3641105" cy="2468392"/>
          </a:xfrm>
          <a:prstGeom prst="rect">
            <a:avLst/>
          </a:prstGeom>
        </p:spPr>
      </p:pic>
      <p:pic>
        <p:nvPicPr>
          <p:cNvPr id="3" name="图片 2"/>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3"/>
          <a:stretch>
            <a:fillRect/>
          </a:stretch>
        </p:blipFill>
        <p:spPr>
          <a:xfrm>
            <a:off x="0" y="-28527"/>
            <a:ext cx="942680" cy="747643"/>
          </a:xfrm>
          <a:prstGeom prst="rect">
            <a:avLst/>
          </a:prstGeom>
        </p:spPr>
      </p:pic>
      <p:sp>
        <p:nvSpPr>
          <p:cNvPr id="5" name="矩形 4"/>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我拍我老师－日常风采</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8" name="矩形 7"/>
          <p:cNvSpPr/>
          <p:nvPr/>
        </p:nvSpPr>
        <p:spPr>
          <a:xfrm>
            <a:off x="1606836" y="4977522"/>
            <a:ext cx="8069345" cy="1247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点击此处添加对我拍我老师的照片加以说明情况，这样图文能更好的表达思想。点击此处添加对我拍我老师的照片加以说明情况，这样图文能更好的表达思想。</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8356" y="1378980"/>
            <a:ext cx="4506405" cy="2834008"/>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378980"/>
            <a:ext cx="4194928" cy="283400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441826">
            <a:off x="2492327" y="3854421"/>
            <a:ext cx="3191932" cy="2333013"/>
          </a:xfrm>
          <a:prstGeom prst="rect">
            <a:avLst/>
          </a:prstGeom>
        </p:spPr>
      </p:pic>
      <p:sp>
        <p:nvSpPr>
          <p:cNvPr id="12" name="矩形 11"/>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3"/>
          <a:stretch>
            <a:fillRect/>
          </a:stretch>
        </p:blipFill>
        <p:spPr>
          <a:xfrm>
            <a:off x="0" y="-28527"/>
            <a:ext cx="933254" cy="740167"/>
          </a:xfrm>
          <a:prstGeom prst="rect">
            <a:avLst/>
          </a:prstGeom>
        </p:spPr>
      </p:pic>
      <p:sp>
        <p:nvSpPr>
          <p:cNvPr id="5" name="矩形 4"/>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我拍我老师－日常风采</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8" name="矩形 7"/>
          <p:cNvSpPr/>
          <p:nvPr/>
        </p:nvSpPr>
        <p:spPr>
          <a:xfrm>
            <a:off x="7024649" y="2710591"/>
            <a:ext cx="3256941" cy="23103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点击此处添加对我拍我老师的照片加以说明情况，这样图文能更好的表达思想。点击此处添加对我拍我老师的照片加以说明情况，这样图文能更好的表达思想。</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316315">
            <a:off x="514572" y="1624296"/>
            <a:ext cx="3145057" cy="2360188"/>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742855">
            <a:off x="3600506" y="1162087"/>
            <a:ext cx="2946817" cy="224448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2" name="矩形 11"/>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2"/>
          <a:stretch>
            <a:fillRect/>
          </a:stretch>
        </p:blipFill>
        <p:spPr>
          <a:xfrm>
            <a:off x="0" y="-28527"/>
            <a:ext cx="942680" cy="747643"/>
          </a:xfrm>
          <a:prstGeom prst="rect">
            <a:avLst/>
          </a:prstGeom>
        </p:spPr>
      </p:pic>
      <p:sp>
        <p:nvSpPr>
          <p:cNvPr id="8" name="矩形 7"/>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感恩老师－文艺节目汇演</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9" name="矩形 8"/>
          <p:cNvSpPr/>
          <p:nvPr/>
        </p:nvSpPr>
        <p:spPr>
          <a:xfrm>
            <a:off x="4882260" y="2292327"/>
            <a:ext cx="2545679" cy="2157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点击此处添加对我照片加以说明情况，这样图文能更好的表达思想。</a:t>
            </a: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705" y="2011219"/>
            <a:ext cx="3760088" cy="2504219"/>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9406" y="2011219"/>
            <a:ext cx="3760088" cy="250421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2" name="矩形 11"/>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2"/>
          <a:stretch>
            <a:fillRect/>
          </a:stretch>
        </p:blipFill>
        <p:spPr>
          <a:xfrm>
            <a:off x="0" y="-28527"/>
            <a:ext cx="903645" cy="716684"/>
          </a:xfrm>
          <a:prstGeom prst="rect">
            <a:avLst/>
          </a:prstGeom>
        </p:spPr>
      </p:pic>
      <p:sp>
        <p:nvSpPr>
          <p:cNvPr id="8" name="矩形 7"/>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感恩老师－文艺节目汇演</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9" name="矩形 8"/>
          <p:cNvSpPr/>
          <p:nvPr/>
        </p:nvSpPr>
        <p:spPr>
          <a:xfrm>
            <a:off x="1479184" y="2168164"/>
            <a:ext cx="3912949" cy="2855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点击此处添加对照片加以说明情况，这样图文能更好的表达思想。点击此处添加对的照片加以说明情况，这样图文能更好的表达思想。点击此处添加对的照片加以说明情况，这样图文能更好的表达思想。</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smtClean="0">
              <a:solidFill>
                <a:schemeClr val="tx1"/>
              </a:solidFill>
              <a:latin typeface="微软雅黑" panose="020B0503020204020204" pitchFamily="34" charset="-122"/>
              <a:ea typeface="微软雅黑" panose="020B0503020204020204" pitchFamily="34" charset="-122"/>
            </a:endParaRPr>
          </a:p>
          <a:p>
            <a:pPr>
              <a:lnSpc>
                <a:spcPct val="125000"/>
              </a:lnSpc>
            </a:pP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892263"/>
            <a:ext cx="4811860" cy="2304503"/>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424628"/>
            <a:ext cx="4811860" cy="238694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2" name="矩形 11"/>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2"/>
          <a:stretch>
            <a:fillRect/>
          </a:stretch>
        </p:blipFill>
        <p:spPr>
          <a:xfrm>
            <a:off x="0" y="-28527"/>
            <a:ext cx="903645" cy="716684"/>
          </a:xfrm>
          <a:prstGeom prst="rect">
            <a:avLst/>
          </a:prstGeom>
        </p:spPr>
      </p:pic>
      <p:sp>
        <p:nvSpPr>
          <p:cNvPr id="8" name="矩形 7"/>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感恩老师－文艺节目汇演</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9" name="矩形 8"/>
          <p:cNvSpPr/>
          <p:nvPr/>
        </p:nvSpPr>
        <p:spPr>
          <a:xfrm>
            <a:off x="7314375" y="1423475"/>
            <a:ext cx="3253073" cy="1570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点击此处添加对我拍我老师的照片加以说明情况，这样图文能更好的表达思想。</a:t>
            </a: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847" y="1130063"/>
            <a:ext cx="2486198" cy="165580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444" y="2063086"/>
            <a:ext cx="2486198" cy="1655808"/>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5536" y="3190241"/>
            <a:ext cx="2486198" cy="1655808"/>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4677" y="3940149"/>
            <a:ext cx="2486198" cy="1655808"/>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7512" y="4734355"/>
            <a:ext cx="2486198" cy="165580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12" name="矩形 11"/>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2"/>
          <a:stretch>
            <a:fillRect/>
          </a:stretch>
        </p:blipFill>
        <p:spPr>
          <a:xfrm>
            <a:off x="0" y="-28527"/>
            <a:ext cx="903645" cy="716684"/>
          </a:xfrm>
          <a:prstGeom prst="rect">
            <a:avLst/>
          </a:prstGeom>
        </p:spPr>
      </p:pic>
      <p:sp>
        <p:nvSpPr>
          <p:cNvPr id="8" name="矩形 7"/>
          <p:cNvSpPr/>
          <p:nvPr/>
        </p:nvSpPr>
        <p:spPr>
          <a:xfrm>
            <a:off x="725863" y="80089"/>
            <a:ext cx="2941163" cy="60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感恩老师－我想对你说</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sp>
        <p:nvSpPr>
          <p:cNvPr id="9" name="矩形 8"/>
          <p:cNvSpPr/>
          <p:nvPr/>
        </p:nvSpPr>
        <p:spPr>
          <a:xfrm>
            <a:off x="7059851" y="1295245"/>
            <a:ext cx="4695374" cy="688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endParaRPr lang="zh-CN" altLang="en-US" sz="1600" dirty="0">
              <a:solidFill>
                <a:schemeClr val="tx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883" y="1333564"/>
            <a:ext cx="2081303" cy="1388873"/>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863" y="3063415"/>
            <a:ext cx="2081303" cy="1388873"/>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3918" y="4753409"/>
            <a:ext cx="2081303" cy="1388873"/>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8698" y="3069394"/>
            <a:ext cx="2081303" cy="1388873"/>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7026" y="1295245"/>
            <a:ext cx="2081303" cy="1388873"/>
          </a:xfrm>
          <a:prstGeom prst="rect">
            <a:avLst/>
          </a:prstGeom>
        </p:spPr>
      </p:pic>
      <p:sp>
        <p:nvSpPr>
          <p:cNvPr id="21" name="矩形 20"/>
          <p:cNvSpPr/>
          <p:nvPr/>
        </p:nvSpPr>
        <p:spPr>
          <a:xfrm>
            <a:off x="7059851" y="2039229"/>
            <a:ext cx="4695374" cy="688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老师，只要您保持公正，请您对我尽量严格。表面上即使我反对严格，但是我知道我需要您严格要求</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2" name="矩形 21"/>
          <p:cNvSpPr/>
          <p:nvPr/>
        </p:nvSpPr>
        <p:spPr>
          <a:xfrm>
            <a:off x="7059851" y="2752511"/>
            <a:ext cx="4695374" cy="344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老师，请您不要只看我的成绩，更要看我所作的努力</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3" name="矩形 22"/>
          <p:cNvSpPr/>
          <p:nvPr/>
        </p:nvSpPr>
        <p:spPr>
          <a:xfrm>
            <a:off x="7059851" y="3213980"/>
            <a:ext cx="4695374" cy="679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敬爱的老师，感谢您曾经的悉心教诲，感谢您曾经的</a:t>
            </a:r>
            <a:r>
              <a:rPr lang="zh-CN" altLang="en-US" sz="1600" dirty="0" smtClean="0">
                <a:solidFill>
                  <a:schemeClr val="tx1"/>
                </a:solidFill>
                <a:latin typeface="微软雅黑" panose="020B0503020204020204" pitchFamily="34" charset="-122"/>
                <a:ea typeface="微软雅黑" panose="020B0503020204020204" pitchFamily="34" charset="-122"/>
              </a:rPr>
              <a:t>指点迷津</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4" name="矩形 23"/>
          <p:cNvSpPr/>
          <p:nvPr/>
        </p:nvSpPr>
        <p:spPr>
          <a:xfrm>
            <a:off x="7059851" y="4010674"/>
            <a:ext cx="4695374" cy="679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敬爱的老师，感谢您用知识哺育着我们的</a:t>
            </a:r>
            <a:r>
              <a:rPr lang="zh-CN" altLang="en-US" sz="1600" dirty="0" smtClean="0">
                <a:solidFill>
                  <a:schemeClr val="tx1"/>
                </a:solidFill>
                <a:latin typeface="微软雅黑" panose="020B0503020204020204" pitchFamily="34" charset="-122"/>
                <a:ea typeface="微软雅黑" panose="020B0503020204020204" pitchFamily="34" charset="-122"/>
              </a:rPr>
              <a:t>心灵，</a:t>
            </a:r>
            <a:r>
              <a:rPr lang="zh-CN" altLang="en-US" sz="1600" dirty="0">
                <a:solidFill>
                  <a:schemeClr val="tx1"/>
                </a:solidFill>
                <a:latin typeface="微软雅黑" panose="020B0503020204020204" pitchFamily="34" charset="-122"/>
                <a:ea typeface="微软雅黑" panose="020B0503020204020204" pitchFamily="34" charset="-122"/>
              </a:rPr>
              <a:t>感谢您用关怀指引着我们前进</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7059851" y="4788069"/>
            <a:ext cx="4695374" cy="679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老师，我心中感激</a:t>
            </a:r>
            <a:r>
              <a:rPr lang="en-US" altLang="zh-CN"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但您不要期待我口头上常说：老师，谢谢您</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9" name="矩形 8"/>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sp>
        <p:nvSpPr>
          <p:cNvPr id="6" name="矩形 5"/>
          <p:cNvSpPr/>
          <p:nvPr/>
        </p:nvSpPr>
        <p:spPr>
          <a:xfrm>
            <a:off x="980388" y="164555"/>
            <a:ext cx="1414020" cy="515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老师的名言</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stretch>
            <a:fillRect/>
          </a:stretch>
        </p:blipFill>
        <p:spPr>
          <a:xfrm>
            <a:off x="0" y="-28527"/>
            <a:ext cx="980388" cy="777549"/>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88" y="1049353"/>
            <a:ext cx="4914624" cy="285904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95012" y="3885952"/>
            <a:ext cx="4537435" cy="2656250"/>
          </a:xfrm>
          <a:prstGeom prst="rect">
            <a:avLst/>
          </a:prstGeom>
        </p:spPr>
      </p:pic>
      <p:sp>
        <p:nvSpPr>
          <p:cNvPr id="10" name="矩形 9"/>
          <p:cNvSpPr/>
          <p:nvPr/>
        </p:nvSpPr>
        <p:spPr>
          <a:xfrm>
            <a:off x="6033155" y="1049353"/>
            <a:ext cx="4399292" cy="13008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点击此处添加对的照片加以说明情况，这样图文能更好的表达思想。</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980388" y="4122371"/>
            <a:ext cx="4914624" cy="688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骄傲来自浅薄，狂妄出于无知。骄傲是失败的开头，自满是智慧的尽头</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0" name="矩形 19"/>
          <p:cNvSpPr/>
          <p:nvPr/>
        </p:nvSpPr>
        <p:spPr>
          <a:xfrm>
            <a:off x="977885" y="4900087"/>
            <a:ext cx="4917127" cy="39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冷静思考的能力是一切智慧的开始，是一切善良的源泉</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1" name="矩形 20"/>
          <p:cNvSpPr/>
          <p:nvPr/>
        </p:nvSpPr>
        <p:spPr>
          <a:xfrm>
            <a:off x="6033155" y="2397845"/>
            <a:ext cx="4399292" cy="13008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smtClean="0">
                <a:solidFill>
                  <a:schemeClr val="tx1"/>
                </a:solidFill>
                <a:latin typeface="微软雅黑" panose="020B0503020204020204" pitchFamily="34" charset="-122"/>
                <a:ea typeface="微软雅黑" panose="020B0503020204020204" pitchFamily="34" charset="-122"/>
              </a:rPr>
              <a:t>更换图片：选中图片－点右键－更改图片－选择自己需要的图片－打开－确定即可。</a:t>
            </a:r>
            <a:r>
              <a:rPr lang="zh-CN" altLang="en-US" sz="1600" dirty="0" smtClean="0">
                <a:solidFill>
                  <a:schemeClr val="tx1"/>
                </a:solidFill>
                <a:effectLst/>
                <a:latin typeface="微软雅黑" panose="020B0503020204020204" pitchFamily="34" charset="-122"/>
                <a:ea typeface="微软雅黑" panose="020B0503020204020204" pitchFamily="34" charset="-122"/>
              </a:rPr>
              <a:t>点击此处添加对的照片加以说明情况，这样图文能更好的表达思想。</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2" name="矩形 21"/>
          <p:cNvSpPr/>
          <p:nvPr/>
        </p:nvSpPr>
        <p:spPr>
          <a:xfrm>
            <a:off x="977884" y="5404416"/>
            <a:ext cx="4917127" cy="39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鸟欲高飞先振翅，人求上进先读书</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0194" y="3567417"/>
            <a:ext cx="5067143" cy="3132684"/>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9393" y="3567417"/>
            <a:ext cx="5067143" cy="3132684"/>
          </a:xfrm>
          <a:prstGeom prst="rect">
            <a:avLst/>
          </a:prstGeom>
        </p:spPr>
      </p:pic>
      <p:sp>
        <p:nvSpPr>
          <p:cNvPr id="9" name="矩形 8"/>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sp>
        <p:nvSpPr>
          <p:cNvPr id="6" name="矩形 5"/>
          <p:cNvSpPr/>
          <p:nvPr/>
        </p:nvSpPr>
        <p:spPr>
          <a:xfrm>
            <a:off x="980388" y="164555"/>
            <a:ext cx="1414020" cy="515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老师的名言</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a:stretch>
            <a:fillRect/>
          </a:stretch>
        </p:blipFill>
        <p:spPr>
          <a:xfrm>
            <a:off x="0" y="-28527"/>
            <a:ext cx="980388" cy="777549"/>
          </a:xfrm>
          <a:prstGeom prst="rect">
            <a:avLst/>
          </a:prstGeom>
        </p:spPr>
      </p:pic>
      <p:sp>
        <p:nvSpPr>
          <p:cNvPr id="10" name="矩形 9"/>
          <p:cNvSpPr/>
          <p:nvPr/>
        </p:nvSpPr>
        <p:spPr>
          <a:xfrm>
            <a:off x="716437" y="1240114"/>
            <a:ext cx="4914624" cy="688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骄傲来自浅薄，狂妄出于无知。骄傲是失败的开头，自满是智慧的尽头</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a:off x="713934" y="2017830"/>
            <a:ext cx="4917127" cy="39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冷静思考的能力是一切智慧的开始，是一切善良的源泉</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2" name="矩形 11"/>
          <p:cNvSpPr/>
          <p:nvPr/>
        </p:nvSpPr>
        <p:spPr>
          <a:xfrm>
            <a:off x="713933" y="2522159"/>
            <a:ext cx="4917127" cy="39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鸟欲高飞先振翅，人求上进先读书</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3" name="矩形 12"/>
          <p:cNvSpPr/>
          <p:nvPr/>
        </p:nvSpPr>
        <p:spPr>
          <a:xfrm>
            <a:off x="5791897" y="1240114"/>
            <a:ext cx="4914624" cy="688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骄傲来自浅薄，狂妄出于无知。骄傲是失败的开头，自满是智慧的尽头</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a:xfrm>
            <a:off x="5789394" y="2017830"/>
            <a:ext cx="4917127" cy="39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冷静思考的能力是一切智慧的开始，是一切善良的源泉</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5789393" y="2522159"/>
            <a:ext cx="4917127" cy="397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1600" dirty="0">
                <a:solidFill>
                  <a:schemeClr val="tx1"/>
                </a:solidFill>
                <a:latin typeface="微软雅黑" panose="020B0503020204020204" pitchFamily="34" charset="-122"/>
                <a:ea typeface="微软雅黑" panose="020B0503020204020204" pitchFamily="34" charset="-122"/>
              </a:rPr>
              <a:t>鸟欲高飞先振翅，人求上进先读书</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9" name="矩形 8"/>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sp>
        <p:nvSpPr>
          <p:cNvPr id="6" name="矩形 5"/>
          <p:cNvSpPr/>
          <p:nvPr/>
        </p:nvSpPr>
        <p:spPr>
          <a:xfrm>
            <a:off x="980388" y="220751"/>
            <a:ext cx="2818614" cy="515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情暖教师心－送礼物祝福</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stretch>
            <a:fillRect/>
          </a:stretch>
        </p:blipFill>
        <p:spPr>
          <a:xfrm>
            <a:off x="0" y="-28527"/>
            <a:ext cx="980388" cy="777549"/>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744655">
            <a:off x="4576224" y="993010"/>
            <a:ext cx="3179166" cy="1856633"/>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285053">
            <a:off x="546501" y="1610293"/>
            <a:ext cx="3107824" cy="2159402"/>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778332">
            <a:off x="2466857" y="3578900"/>
            <a:ext cx="2947662" cy="1974194"/>
          </a:xfrm>
          <a:prstGeom prst="rect">
            <a:avLst/>
          </a:prstGeom>
        </p:spPr>
      </p:pic>
      <p:pic>
        <p:nvPicPr>
          <p:cNvPr id="17" name="图片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152801">
            <a:off x="5501001" y="3871214"/>
            <a:ext cx="2815264" cy="1930341"/>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744655">
            <a:off x="7394837" y="993010"/>
            <a:ext cx="3179166" cy="1856633"/>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285053">
            <a:off x="8680895" y="3329921"/>
            <a:ext cx="3107824" cy="21594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sp>
        <p:nvSpPr>
          <p:cNvPr id="9" name="矩形 8"/>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sp>
        <p:nvSpPr>
          <p:cNvPr id="6" name="矩形 5"/>
          <p:cNvSpPr/>
          <p:nvPr/>
        </p:nvSpPr>
        <p:spPr>
          <a:xfrm>
            <a:off x="980388" y="220751"/>
            <a:ext cx="2818614" cy="5158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nchorCtr="0"/>
          <a:lstStyle/>
          <a:p>
            <a:pPr algn="ctr"/>
            <a:r>
              <a:rPr lang="zh-CN" altLang="en-US" sz="2000" b="1" dirty="0" smtClean="0">
                <a:solidFill>
                  <a:srgbClr val="006C68"/>
                </a:solidFill>
                <a:latin typeface="微软雅黑" panose="020B0503020204020204" pitchFamily="34" charset="-122"/>
                <a:ea typeface="微软雅黑" panose="020B0503020204020204" pitchFamily="34" charset="-122"/>
              </a:rPr>
              <a:t>情暖教师心－送礼物祝福</a:t>
            </a:r>
            <a:endParaRPr lang="zh-CN" altLang="en-US" sz="2000" b="1" dirty="0">
              <a:solidFill>
                <a:srgbClr val="006C68"/>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
          <a:stretch>
            <a:fillRect/>
          </a:stretch>
        </p:blipFill>
        <p:spPr>
          <a:xfrm>
            <a:off x="0" y="-28527"/>
            <a:ext cx="980388" cy="777549"/>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0079" y="1581057"/>
            <a:ext cx="3048000" cy="1865376"/>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9002" y="1358819"/>
            <a:ext cx="3951530" cy="2223367"/>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538" y="1581058"/>
            <a:ext cx="2874431" cy="1865376"/>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538" y="4007501"/>
            <a:ext cx="2874431" cy="1865376"/>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0079" y="4007501"/>
            <a:ext cx="3048000" cy="1865376"/>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9002" y="3785263"/>
            <a:ext cx="3951530" cy="222336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DEE6">
            <a:alpha val="20000"/>
          </a:srgbClr>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332014" y="2312632"/>
            <a:ext cx="4485056" cy="3692243"/>
          </a:xfrm>
          <a:prstGeom prst="rect">
            <a:avLst/>
          </a:prstGeom>
        </p:spPr>
      </p:pic>
      <p:sp>
        <p:nvSpPr>
          <p:cNvPr id="5" name="矩形 4"/>
          <p:cNvSpPr/>
          <p:nvPr/>
        </p:nvSpPr>
        <p:spPr>
          <a:xfrm>
            <a:off x="0" y="6542202"/>
            <a:ext cx="12192000" cy="315798"/>
          </a:xfrm>
          <a:prstGeom prst="rect">
            <a:avLst/>
          </a:prstGeom>
          <a:solidFill>
            <a:srgbClr val="006C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84158" y="4812351"/>
            <a:ext cx="1807842" cy="2045649"/>
          </a:xfrm>
          <a:prstGeom prst="rect">
            <a:avLst/>
          </a:prstGeom>
        </p:spPr>
      </p:pic>
      <p:pic>
        <p:nvPicPr>
          <p:cNvPr id="7" name="图片 6"/>
          <p:cNvPicPr>
            <a:picLocks noChangeAspect="1"/>
          </p:cNvPicPr>
          <p:nvPr/>
        </p:nvPicPr>
        <p:blipFill>
          <a:blip r:embed="rId3"/>
          <a:stretch>
            <a:fillRect/>
          </a:stretch>
        </p:blipFill>
        <p:spPr>
          <a:xfrm>
            <a:off x="3438743" y="328495"/>
            <a:ext cx="1896828" cy="1504381"/>
          </a:xfrm>
          <a:prstGeom prst="rect">
            <a:avLst/>
          </a:prstGeom>
        </p:spPr>
      </p:pic>
      <p:sp>
        <p:nvSpPr>
          <p:cNvPr id="8" name="矩形 7"/>
          <p:cNvSpPr/>
          <p:nvPr/>
        </p:nvSpPr>
        <p:spPr>
          <a:xfrm>
            <a:off x="896881" y="2034557"/>
            <a:ext cx="7445840" cy="556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lnSpc>
                <a:spcPct val="125000"/>
              </a:lnSpc>
            </a:pPr>
            <a:r>
              <a:rPr lang="zh-CN" altLang="en-US" sz="2800" b="1" dirty="0" smtClean="0">
                <a:solidFill>
                  <a:srgbClr val="006C68"/>
                </a:solidFill>
                <a:latin typeface="微软雅黑" panose="020B0503020204020204" pitchFamily="34" charset="-122"/>
                <a:ea typeface="微软雅黑" panose="020B0503020204020204" pitchFamily="34" charset="-122"/>
              </a:rPr>
              <a:t>全体学生祝敬爱的老师们：</a:t>
            </a:r>
            <a:endParaRPr lang="en-US" altLang="zh-CN" sz="2800" b="1" dirty="0" smtClean="0">
              <a:solidFill>
                <a:srgbClr val="006C68"/>
              </a:solidFill>
              <a:latin typeface="微软雅黑" panose="020B0503020204020204" pitchFamily="34" charset="-122"/>
              <a:ea typeface="微软雅黑" panose="020B0503020204020204" pitchFamily="34" charset="-122"/>
            </a:endParaRPr>
          </a:p>
        </p:txBody>
      </p:sp>
      <p:sp>
        <p:nvSpPr>
          <p:cNvPr id="9" name="矩形 8"/>
          <p:cNvSpPr/>
          <p:nvPr/>
        </p:nvSpPr>
        <p:spPr>
          <a:xfrm>
            <a:off x="1626992" y="2956161"/>
            <a:ext cx="4632405" cy="14658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25000"/>
              </a:lnSpc>
            </a:pPr>
            <a:r>
              <a:rPr lang="zh-CN" altLang="en-US" sz="6600" b="1" dirty="0" smtClean="0">
                <a:solidFill>
                  <a:srgbClr val="006C68"/>
                </a:solidFill>
                <a:latin typeface="微软雅黑" panose="020B0503020204020204" pitchFamily="34" charset="-122"/>
                <a:ea typeface="微软雅黑" panose="020B0503020204020204" pitchFamily="34" charset="-122"/>
              </a:rPr>
              <a:t>教师节快乐！</a:t>
            </a:r>
            <a:endParaRPr lang="zh-CN" altLang="en-US" sz="6600" b="1" dirty="0">
              <a:solidFill>
                <a:srgbClr val="006C68"/>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t="38475" b="33204"/>
          <a:stretch>
            <a:fillRect/>
          </a:stretch>
        </p:blipFill>
        <p:spPr>
          <a:xfrm>
            <a:off x="896881" y="4812351"/>
            <a:ext cx="5695466" cy="21493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1610</Words>
  <Application>WPS 演示</Application>
  <PresentationFormat>宽屏</PresentationFormat>
  <Paragraphs>118</Paragraphs>
  <Slides>16</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16</vt:i4>
      </vt:variant>
    </vt:vector>
  </HeadingPairs>
  <TitlesOfParts>
    <vt:vector size="24" baseType="lpstr">
      <vt:lpstr>Arial</vt:lpstr>
      <vt:lpstr>宋体</vt:lpstr>
      <vt:lpstr>Wingdings</vt:lpstr>
      <vt:lpstr>微软雅黑</vt:lpstr>
      <vt:lpstr>Calibri</vt:lpstr>
      <vt:lpstr>Arial Unicode MS</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拉普耶鲁</cp:lastModifiedBy>
  <cp:revision>30</cp:revision>
  <dcterms:created xsi:type="dcterms:W3CDTF">2016-09-04T09:25:00Z</dcterms:created>
  <dcterms:modified xsi:type="dcterms:W3CDTF">2018-07-04T01:47:24Z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