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handoutMasterIdLst>
    <p:handoutMasterId r:id="rId22"/>
  </p:handoutMasterIdLst>
  <p:sldIdLst>
    <p:sldId id="257" r:id="rId3"/>
    <p:sldId id="25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embeddedFontLst>
    <p:embeddedFont>
      <p:font typeface="方正细圆简体" panose="03000509000000000000" pitchFamily="65" charset="-122"/>
      <p:regular r:id="rId26"/>
    </p:embeddedFont>
    <p:embeddedFont>
      <p:font typeface="Calibri" panose="020F0502020204030204" pitchFamily="34" charset="0"/>
      <p:regular r:id="rId27"/>
      <p:bold r:id="rId28"/>
      <p:italic r:id="rId29"/>
      <p:boldItalic r:id="rId30"/>
    </p:embeddedFont>
    <p:embeddedFont>
      <p:font typeface="微软雅黑" panose="020B0503020204020204" pitchFamily="34" charset="-122"/>
      <p:regular r:id="rId31"/>
    </p:embeddedFont>
    <p:embeddedFont>
      <p:font typeface="等线" panose="02010600030101010101" charset="0"/>
      <p:regular r:id="rId32"/>
      <p:bold r:id="rId33"/>
    </p:embeddedFont>
    <p:embeddedFont>
      <p:font typeface="等线 Light" panose="02010600030101010101" charset="0"/>
      <p:regular r:id="rId3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9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image" Target="../media/image8.png"/><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2"/>
              <a:stretch>
                <a:fillRect/>
              </a:stretch>
            </a:blip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219"/>
        <c:overlap val="-27"/>
        <c:axId val="181282688"/>
        <c:axId val="191101568"/>
      </c:barChart>
      <c:catAx>
        <c:axId val="18128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400"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p>
        </c:txPr>
        <c:crossAx val="191101568"/>
        <c:crosses val="autoZero"/>
        <c:auto val="1"/>
        <c:lblAlgn val="ctr"/>
        <c:lblOffset val="100"/>
        <c:noMultiLvlLbl val="0"/>
      </c:catAx>
      <c:valAx>
        <c:axId val="191101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horzOverflow="overflow" vert="horz" wrap="square" anchor="ctr" anchorCtr="1"/>
          <a:lstStyle/>
          <a:p>
            <a:pPr>
              <a:defRPr lang="zh-CN" altLang="en-US" sz="1400"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p>
        </c:txPr>
        <c:crossAx val="181282688"/>
        <c:crosses val="autoZero"/>
        <c:crossBetween val="between"/>
      </c:valAx>
      <c:spPr>
        <a:noFill/>
        <a:ln w="25400">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系列 1</c:v>
                </c:pt>
              </c:strCache>
            </c:strRef>
          </c:tx>
          <c:spPr>
            <a:solidFill>
              <a:srgbClr val="FF7D45"/>
            </a:solidFill>
            <a:ln>
              <a:solidFill>
                <a:srgbClr val="FF7D45"/>
              </a:solidFill>
            </a:ln>
            <a:effectLst/>
            <a:sp3d>
              <a:contourClr>
                <a:srgbClr val="FF7D45"/>
              </a:contourClr>
            </a:sp3d>
          </c:spPr>
          <c:dLbls>
            <c:delete val="1"/>
          </c:dLbls>
          <c:cat>
            <c:numRef>
              <c:f>Sheet1!$A$2:$A$6</c:f>
              <c:numCache>
                <c:formatCode>yyyy/m/d</c:formatCode>
                <c:ptCount val="5"/>
                <c:pt idx="0" c:formatCode="yyyy/m/d">
                  <c:v>42374</c:v>
                </c:pt>
                <c:pt idx="1" c:formatCode="yyyy/m/d">
                  <c:v>42375</c:v>
                </c:pt>
                <c:pt idx="2" c:formatCode="yyyy/m/d">
                  <c:v>42376</c:v>
                </c:pt>
                <c:pt idx="3" c:formatCode="yyyy/m/d">
                  <c:v>42377</c:v>
                </c:pt>
                <c:pt idx="4" c:formatCode="yyyy/m/d">
                  <c:v>42378</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solidFill>
              <a:srgbClr val="203561"/>
            </a:solidFill>
            <a:ln>
              <a:solidFill>
                <a:srgbClr val="203561"/>
              </a:solidFill>
            </a:ln>
            <a:effectLst/>
            <a:sp3d>
              <a:contourClr>
                <a:srgbClr val="203561"/>
              </a:contourClr>
            </a:sp3d>
          </c:spPr>
          <c:dLbls>
            <c:delete val="1"/>
          </c:dLbls>
          <c:cat>
            <c:numRef>
              <c:f>Sheet1!$A$2:$A$6</c:f>
              <c:numCache>
                <c:formatCode>yyyy/m/d</c:formatCode>
                <c:ptCount val="5"/>
                <c:pt idx="0" c:formatCode="yyyy/m/d">
                  <c:v>42374</c:v>
                </c:pt>
                <c:pt idx="1" c:formatCode="yyyy/m/d">
                  <c:v>42375</c:v>
                </c:pt>
                <c:pt idx="2" c:formatCode="yyyy/m/d">
                  <c:v>42376</c:v>
                </c:pt>
                <c:pt idx="3" c:formatCode="yyyy/m/d">
                  <c:v>42377</c:v>
                </c:pt>
                <c:pt idx="4" c:formatCode="yyyy/m/d">
                  <c:v>42378</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132118784"/>
        <c:axId val="132161536"/>
      </c:areaChart>
      <c:dateAx>
        <c:axId val="132118784"/>
        <c:scaling>
          <c:orientation val="minMax"/>
        </c:scaling>
        <c:delete val="0"/>
        <c:axPos val="b"/>
        <c:numFmt formatCode="m/d/yyyy" sourceLinked="1"/>
        <c:majorTickMark val="out"/>
        <c:minorTickMark val="none"/>
        <c:tickLblPos val="nextTo"/>
        <c:spPr>
          <a:noFill/>
          <a:ln w="9525" cap="flat" cmpd="sng" algn="ctr">
            <a:solidFill>
              <a:srgbClr val="203561"/>
            </a:solidFill>
            <a:round/>
          </a:ln>
          <a:effectLst/>
        </c:spPr>
        <c:txPr>
          <a:bodyPr rot="-60000000" spcFirstLastPara="1" vertOverflow="ellipsis" horzOverflow="overflow" vert="horz" wrap="square" anchor="ctr" anchorCtr="1"/>
          <a:lstStyle/>
          <a:p>
            <a:pPr>
              <a:defRPr lang="zh-CN" sz="1195"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p>
        </c:txPr>
        <c:crossAx val="132161536"/>
        <c:crosses val="autoZero"/>
        <c:auto val="1"/>
        <c:lblOffset val="100"/>
        <c:baseTimeUnit val="days"/>
      </c:dateAx>
      <c:valAx>
        <c:axId val="1321615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horzOverflow="overflow" vert="horz" wrap="square" anchor="ctr" anchorCtr="1"/>
          <a:lstStyle/>
          <a:p>
            <a:pPr>
              <a:defRPr lang="zh-CN" sz="1195"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p>
        </c:txPr>
        <c:crossAx val="132118784"/>
        <c:crosses val="autoZero"/>
        <c:crossBetween val="midCat"/>
      </c:valAx>
      <c:dTable>
        <c:showHorzBorder val="1"/>
        <c:showVertBorder val="1"/>
        <c:showOutline val="1"/>
        <c:showKeys val="1"/>
        <c:spPr>
          <a:noFill/>
          <a:ln w="9525" cap="flat" cmpd="sng" algn="ctr">
            <a:solidFill>
              <a:srgbClr val="FF7D45"/>
            </a:solidFill>
            <a:round/>
          </a:ln>
          <a:effectLst/>
        </c:spPr>
        <c:txPr>
          <a:bodyPr rot="0" spcFirstLastPara="1" vertOverflow="ellipsis" horzOverflow="overflow" vert="horz" wrap="square" anchor="ctr" anchorCtr="1"/>
          <a:lstStyle/>
          <a:p>
            <a:pPr>
              <a:defRPr lang="zh-CN" sz="1195" b="0" i="0" u="none" strike="noStrike" kern="1200" baseline="0">
                <a:solidFill>
                  <a:srgbClr val="203561"/>
                </a:solidFill>
                <a:latin typeface="方正细圆简体" panose="03000509000000000000" pitchFamily="65" charset="-122"/>
                <a:ea typeface="方正细圆简体" panose="03000509000000000000" pitchFamily="65" charset="-122"/>
                <a:cs typeface="+mn-cs"/>
              </a:defRPr>
            </a:pPr>
          </a:p>
        </c:txPr>
      </c:dTable>
      <c:spPr>
        <a:noFill/>
        <a:ln w="25400">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EB4C4F0-1955-4838-8338-78007D9DD07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A0DA4B-FEB6-4B2B-9BF8-F9138E94E1E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4C4F0-1955-4838-8338-78007D9DD07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A0DA4B-FEB6-4B2B-9BF8-F9138E94E1E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chart" Target="../charts/chart2.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4307114" y="2102676"/>
            <a:ext cx="3577772" cy="769441"/>
          </a:xfrm>
          <a:prstGeom prst="rect">
            <a:avLst/>
          </a:prstGeom>
          <a:noFill/>
        </p:spPr>
        <p:txBody>
          <a:bodyPr wrap="square" rtlCol="0">
            <a:spAutoFit/>
          </a:bodyPr>
          <a:lstStyle/>
          <a:p>
            <a:r>
              <a:rPr lang="zh-CN" altLang="en-US" sz="4400" b="1" dirty="0">
                <a:solidFill>
                  <a:srgbClr val="203561"/>
                </a:solidFill>
                <a:latin typeface="方正细圆简体" panose="03000509000000000000" pitchFamily="65" charset="-122"/>
                <a:ea typeface="方正细圆简体" panose="03000509000000000000" pitchFamily="65" charset="-122"/>
              </a:rPr>
              <a:t>我的论文答辩</a:t>
            </a:r>
            <a:endParaRPr lang="zh-CN" altLang="en-US" sz="4400" b="1" dirty="0">
              <a:solidFill>
                <a:srgbClr val="203561"/>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4807286" y="3209026"/>
            <a:ext cx="2577428" cy="2162007"/>
            <a:chOff x="4825850" y="3209026"/>
            <a:chExt cx="2577428" cy="2162007"/>
          </a:xfrm>
        </p:grpSpPr>
        <p:sp>
          <p:nvSpPr>
            <p:cNvPr id="6" name="文本框 5"/>
            <p:cNvSpPr txBox="1"/>
            <p:nvPr/>
          </p:nvSpPr>
          <p:spPr>
            <a:xfrm>
              <a:off x="4825850" y="3209026"/>
              <a:ext cx="2059340" cy="39878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导师</a:t>
              </a:r>
              <a:r>
                <a:rPr lang="zh-CN" altLang="en-US" sz="2000" dirty="0" smtClean="0">
                  <a:solidFill>
                    <a:srgbClr val="002060"/>
                  </a:solidFill>
                  <a:latin typeface="方正细圆简体" panose="03000509000000000000" pitchFamily="65" charset="-122"/>
                  <a:ea typeface="方正细圆简体" panose="03000509000000000000" pitchFamily="65" charset="-122"/>
                </a:rPr>
                <a:t>：</a:t>
              </a:r>
              <a:r>
                <a:rPr lang="en-US" altLang="zh-CN" sz="2000" dirty="0" smtClean="0">
                  <a:solidFill>
                    <a:srgbClr val="002060"/>
                  </a:solidFill>
                  <a:latin typeface="方正细圆简体" panose="03000509000000000000" pitchFamily="65" charset="-122"/>
                  <a:ea typeface="方正细圆简体" panose="03000509000000000000" pitchFamily="65" charset="-122"/>
                </a:rPr>
                <a:t>XXXX</a:t>
              </a:r>
              <a:endParaRPr lang="en-US" altLang="zh-CN" sz="2000" dirty="0">
                <a:solidFill>
                  <a:srgbClr val="002060"/>
                </a:solidFill>
                <a:latin typeface="方正细圆简体" panose="03000509000000000000" pitchFamily="65" charset="-122"/>
                <a:ea typeface="方正细圆简体" panose="03000509000000000000" pitchFamily="65" charset="-122"/>
              </a:endParaRPr>
            </a:p>
          </p:txBody>
        </p:sp>
        <p:sp>
          <p:nvSpPr>
            <p:cNvPr id="7" name="文本框 6"/>
            <p:cNvSpPr txBox="1"/>
            <p:nvPr/>
          </p:nvSpPr>
          <p:spPr>
            <a:xfrm>
              <a:off x="4825850" y="4393413"/>
              <a:ext cx="2482726"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专业：人力资源管理</a:t>
              </a:r>
              <a:endParaRPr lang="zh-CN"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8" name="文本框 7"/>
            <p:cNvSpPr txBox="1"/>
            <p:nvPr/>
          </p:nvSpPr>
          <p:spPr>
            <a:xfrm>
              <a:off x="4825850" y="3812032"/>
              <a:ext cx="1981080" cy="39878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答辩人</a:t>
              </a:r>
              <a:r>
                <a:rPr lang="zh-CN" altLang="en-US" sz="2000" dirty="0" smtClean="0">
                  <a:solidFill>
                    <a:srgbClr val="002060"/>
                  </a:solidFill>
                  <a:latin typeface="方正细圆简体" panose="03000509000000000000" pitchFamily="65" charset="-122"/>
                  <a:ea typeface="方正细圆简体" panose="03000509000000000000" pitchFamily="65" charset="-122"/>
                </a:rPr>
                <a:t>：</a:t>
              </a:r>
              <a:r>
                <a:rPr lang="en-US" altLang="zh-CN" sz="2000" dirty="0" smtClean="0">
                  <a:solidFill>
                    <a:srgbClr val="002060"/>
                  </a:solidFill>
                  <a:latin typeface="方正细圆简体" panose="03000509000000000000" pitchFamily="65" charset="-122"/>
                  <a:ea typeface="方正细圆简体" panose="03000509000000000000" pitchFamily="65" charset="-122"/>
                </a:rPr>
                <a:t>XXX</a:t>
              </a:r>
              <a:endParaRPr lang="en-US" altLang="zh-CN" sz="2000" dirty="0" smtClean="0">
                <a:solidFill>
                  <a:srgbClr val="002060"/>
                </a:solidFill>
                <a:latin typeface="方正细圆简体" panose="03000509000000000000" pitchFamily="65" charset="-122"/>
                <a:ea typeface="方正细圆简体" panose="03000509000000000000" pitchFamily="65" charset="-122"/>
              </a:endParaRPr>
            </a:p>
          </p:txBody>
        </p:sp>
        <p:sp>
          <p:nvSpPr>
            <p:cNvPr id="9" name="文本框 8"/>
            <p:cNvSpPr txBox="1"/>
            <p:nvPr/>
          </p:nvSpPr>
          <p:spPr>
            <a:xfrm>
              <a:off x="4825850" y="4974793"/>
              <a:ext cx="2577428" cy="39624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学号：</a:t>
              </a:r>
              <a:r>
                <a:rPr lang="en-US" altLang="zh-CN" sz="2000" dirty="0">
                  <a:solidFill>
                    <a:srgbClr val="002060"/>
                  </a:solidFill>
                  <a:latin typeface="方正细圆简体" panose="03000509000000000000" pitchFamily="65" charset="-122"/>
                  <a:ea typeface="方正细圆简体" panose="03000509000000000000" pitchFamily="65" charset="-122"/>
                </a:rPr>
                <a:t>xxxxxxxxxx</a:t>
              </a:r>
              <a:endParaRPr lang="zh-CN"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0" name="组合 9"/>
          <p:cNvGrpSpPr/>
          <p:nvPr/>
        </p:nvGrpSpPr>
        <p:grpSpPr>
          <a:xfrm>
            <a:off x="3790122" y="1272209"/>
            <a:ext cx="4598504" cy="756000"/>
            <a:chOff x="3790122" y="1272209"/>
            <a:chExt cx="4598504" cy="756000"/>
          </a:xfrm>
        </p:grpSpPr>
        <p:sp>
          <p:nvSpPr>
            <p:cNvPr id="11" name="椭圆 10"/>
            <p:cNvSpPr/>
            <p:nvPr/>
          </p:nvSpPr>
          <p:spPr>
            <a:xfrm>
              <a:off x="5711687" y="1272209"/>
              <a:ext cx="756000" cy="756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11" idx="6"/>
            </p:cNvCxnSpPr>
            <p:nvPr/>
          </p:nvCxnSpPr>
          <p:spPr>
            <a:xfrm>
              <a:off x="6467687" y="1650209"/>
              <a:ext cx="1920939"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1" idx="2"/>
            </p:cNvCxnSpPr>
            <p:nvPr/>
          </p:nvCxnSpPr>
          <p:spPr>
            <a:xfrm flipH="1">
              <a:off x="3790122" y="1650209"/>
              <a:ext cx="1921565"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14" name="KSO_Shape"/>
          <p:cNvSpPr/>
          <p:nvPr/>
        </p:nvSpPr>
        <p:spPr bwMode="auto">
          <a:xfrm>
            <a:off x="5716367" y="1467454"/>
            <a:ext cx="751320" cy="365510"/>
          </a:xfrm>
          <a:custGeom>
            <a:avLst/>
            <a:gdLst>
              <a:gd name="T0" fmla="*/ 1395067 w 3931"/>
              <a:gd name="T1" fmla="*/ 589725 h 2392"/>
              <a:gd name="T2" fmla="*/ 928365 w 3931"/>
              <a:gd name="T3" fmla="*/ 389484 h 2392"/>
              <a:gd name="T4" fmla="*/ 403040 w 3931"/>
              <a:gd name="T5" fmla="*/ 589725 h 2392"/>
              <a:gd name="T6" fmla="*/ 256480 w 3931"/>
              <a:gd name="T7" fmla="*/ 528782 h 2392"/>
              <a:gd name="T8" fmla="*/ 256480 w 3931"/>
              <a:gd name="T9" fmla="*/ 708403 h 2392"/>
              <a:gd name="T10" fmla="*/ 296326 w 3931"/>
              <a:gd name="T11" fmla="*/ 763389 h 2392"/>
              <a:gd name="T12" fmla="*/ 255564 w 3931"/>
              <a:gd name="T13" fmla="*/ 818375 h 2392"/>
              <a:gd name="T14" fmla="*/ 299074 w 3931"/>
              <a:gd name="T15" fmla="*/ 1011742 h 2392"/>
              <a:gd name="T16" fmla="*/ 170834 w 3931"/>
              <a:gd name="T17" fmla="*/ 1011742 h 2392"/>
              <a:gd name="T18" fmla="*/ 214802 w 3931"/>
              <a:gd name="T19" fmla="*/ 817458 h 2392"/>
              <a:gd name="T20" fmla="*/ 179078 w 3931"/>
              <a:gd name="T21" fmla="*/ 763389 h 2392"/>
              <a:gd name="T22" fmla="*/ 213428 w 3931"/>
              <a:gd name="T23" fmla="*/ 709777 h 2392"/>
              <a:gd name="T24" fmla="*/ 213428 w 3931"/>
              <a:gd name="T25" fmla="*/ 510911 h 2392"/>
              <a:gd name="T26" fmla="*/ 0 w 3931"/>
              <a:gd name="T27" fmla="*/ 421559 h 2392"/>
              <a:gd name="T28" fmla="*/ 938899 w 3931"/>
              <a:gd name="T29" fmla="*/ 0 h 2392"/>
              <a:gd name="T30" fmla="*/ 1800397 w 3931"/>
              <a:gd name="T31" fmla="*/ 427058 h 2392"/>
              <a:gd name="T32" fmla="*/ 1395067 w 3931"/>
              <a:gd name="T33" fmla="*/ 589725 h 2392"/>
              <a:gd name="T34" fmla="*/ 917831 w 3931"/>
              <a:gd name="T35" fmla="*/ 491208 h 2392"/>
              <a:gd name="T36" fmla="*/ 1341481 w 3931"/>
              <a:gd name="T37" fmla="*/ 635088 h 2392"/>
              <a:gd name="T38" fmla="*/ 1341481 w 3931"/>
              <a:gd name="T39" fmla="*/ 983791 h 2392"/>
              <a:gd name="T40" fmla="*/ 896306 w 3931"/>
              <a:gd name="T41" fmla="*/ 1096054 h 2392"/>
              <a:gd name="T42" fmla="*/ 503342 w 3931"/>
              <a:gd name="T43" fmla="*/ 983791 h 2392"/>
              <a:gd name="T44" fmla="*/ 503342 w 3931"/>
              <a:gd name="T45" fmla="*/ 635088 h 2392"/>
              <a:gd name="T46" fmla="*/ 917831 w 3931"/>
              <a:gd name="T47" fmla="*/ 491208 h 2392"/>
              <a:gd name="T48" fmla="*/ 912335 w 3931"/>
              <a:gd name="T49" fmla="*/ 1031904 h 2392"/>
              <a:gd name="T50" fmla="*/ 1254003 w 3931"/>
              <a:gd name="T51" fmla="*/ 946675 h 2392"/>
              <a:gd name="T52" fmla="*/ 912335 w 3931"/>
              <a:gd name="T53" fmla="*/ 860989 h 2392"/>
              <a:gd name="T54" fmla="*/ 571126 w 3931"/>
              <a:gd name="T55" fmla="*/ 946675 h 2392"/>
              <a:gd name="T56" fmla="*/ 912335 w 3931"/>
              <a:gd name="T57" fmla="*/ 1031904 h 23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1" h="2392">
                <a:moveTo>
                  <a:pt x="3046" y="1287"/>
                </a:moveTo>
                <a:cubicBezTo>
                  <a:pt x="3046" y="1287"/>
                  <a:pt x="2618" y="850"/>
                  <a:pt x="2027" y="850"/>
                </a:cubicBezTo>
                <a:cubicBezTo>
                  <a:pt x="1450" y="850"/>
                  <a:pt x="880" y="1287"/>
                  <a:pt x="880" y="1287"/>
                </a:cubicBezTo>
                <a:cubicBezTo>
                  <a:pt x="560" y="1154"/>
                  <a:pt x="560" y="1154"/>
                  <a:pt x="560" y="1154"/>
                </a:cubicBezTo>
                <a:cubicBezTo>
                  <a:pt x="560" y="1546"/>
                  <a:pt x="560" y="1546"/>
                  <a:pt x="560" y="1546"/>
                </a:cubicBezTo>
                <a:cubicBezTo>
                  <a:pt x="610" y="1563"/>
                  <a:pt x="647" y="1610"/>
                  <a:pt x="647" y="1666"/>
                </a:cubicBezTo>
                <a:cubicBezTo>
                  <a:pt x="647" y="1723"/>
                  <a:pt x="609" y="1769"/>
                  <a:pt x="558" y="1786"/>
                </a:cubicBezTo>
                <a:cubicBezTo>
                  <a:pt x="653" y="2208"/>
                  <a:pt x="653" y="2208"/>
                  <a:pt x="653" y="2208"/>
                </a:cubicBezTo>
                <a:cubicBezTo>
                  <a:pt x="373" y="2208"/>
                  <a:pt x="373" y="2208"/>
                  <a:pt x="373" y="2208"/>
                </a:cubicBezTo>
                <a:cubicBezTo>
                  <a:pt x="469" y="1784"/>
                  <a:pt x="469" y="1784"/>
                  <a:pt x="469" y="1784"/>
                </a:cubicBezTo>
                <a:cubicBezTo>
                  <a:pt x="423" y="1764"/>
                  <a:pt x="391" y="1719"/>
                  <a:pt x="391" y="1666"/>
                </a:cubicBezTo>
                <a:cubicBezTo>
                  <a:pt x="391" y="1614"/>
                  <a:pt x="422" y="1570"/>
                  <a:pt x="466" y="1549"/>
                </a:cubicBezTo>
                <a:cubicBezTo>
                  <a:pt x="466" y="1115"/>
                  <a:pt x="466" y="1115"/>
                  <a:pt x="466" y="1115"/>
                </a:cubicBezTo>
                <a:cubicBezTo>
                  <a:pt x="0" y="920"/>
                  <a:pt x="0" y="920"/>
                  <a:pt x="0" y="920"/>
                </a:cubicBezTo>
                <a:cubicBezTo>
                  <a:pt x="2050" y="0"/>
                  <a:pt x="2050" y="0"/>
                  <a:pt x="2050" y="0"/>
                </a:cubicBezTo>
                <a:cubicBezTo>
                  <a:pt x="3931" y="932"/>
                  <a:pt x="3931" y="932"/>
                  <a:pt x="3931" y="932"/>
                </a:cubicBezTo>
                <a:lnTo>
                  <a:pt x="3046" y="1287"/>
                </a:lnTo>
                <a:close/>
                <a:moveTo>
                  <a:pt x="2004" y="1072"/>
                </a:moveTo>
                <a:cubicBezTo>
                  <a:pt x="2598" y="1072"/>
                  <a:pt x="2929" y="1386"/>
                  <a:pt x="2929" y="1386"/>
                </a:cubicBezTo>
                <a:cubicBezTo>
                  <a:pt x="2929" y="2147"/>
                  <a:pt x="2929" y="2147"/>
                  <a:pt x="2929" y="2147"/>
                </a:cubicBezTo>
                <a:cubicBezTo>
                  <a:pt x="2929" y="2147"/>
                  <a:pt x="2586" y="2392"/>
                  <a:pt x="1957" y="2392"/>
                </a:cubicBezTo>
                <a:cubicBezTo>
                  <a:pt x="1328" y="2392"/>
                  <a:pt x="1099" y="2147"/>
                  <a:pt x="1099" y="2147"/>
                </a:cubicBezTo>
                <a:cubicBezTo>
                  <a:pt x="1099" y="1386"/>
                  <a:pt x="1099" y="1386"/>
                  <a:pt x="1099" y="1386"/>
                </a:cubicBezTo>
                <a:cubicBezTo>
                  <a:pt x="1099" y="1386"/>
                  <a:pt x="1410" y="1072"/>
                  <a:pt x="2004" y="1072"/>
                </a:cubicBezTo>
                <a:close/>
                <a:moveTo>
                  <a:pt x="1992" y="2252"/>
                </a:moveTo>
                <a:cubicBezTo>
                  <a:pt x="2404" y="2252"/>
                  <a:pt x="2738" y="2168"/>
                  <a:pt x="2738" y="2066"/>
                </a:cubicBezTo>
                <a:cubicBezTo>
                  <a:pt x="2738" y="1963"/>
                  <a:pt x="2404" y="1879"/>
                  <a:pt x="1992" y="1879"/>
                </a:cubicBezTo>
                <a:cubicBezTo>
                  <a:pt x="1581" y="1879"/>
                  <a:pt x="1247" y="1963"/>
                  <a:pt x="1247" y="2066"/>
                </a:cubicBezTo>
                <a:cubicBezTo>
                  <a:pt x="1247" y="2168"/>
                  <a:pt x="1581" y="2252"/>
                  <a:pt x="1992" y="2252"/>
                </a:cubicBezTo>
                <a:close/>
              </a:path>
            </a:pathLst>
          </a:custGeom>
          <a:solidFill>
            <a:srgbClr val="FF7D45"/>
          </a:solidFill>
          <a:ln w="9525">
            <a:solidFill>
              <a:srgbClr val="FF7D45"/>
            </a:solidFill>
            <a:round/>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nvGrpSpPr>
          <p:cNvPr id="15" name="组合 14"/>
          <p:cNvGrpSpPr/>
          <p:nvPr/>
        </p:nvGrpSpPr>
        <p:grpSpPr>
          <a:xfrm>
            <a:off x="5026819" y="2872117"/>
            <a:ext cx="2126456" cy="108000"/>
            <a:chOff x="5026819" y="2872117"/>
            <a:chExt cx="2126456" cy="108000"/>
          </a:xfrm>
        </p:grpSpPr>
        <p:sp>
          <p:nvSpPr>
            <p:cNvPr id="16" name="椭圆 1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a:stCxn id="1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grpSp>
        <p:nvGrpSpPr>
          <p:cNvPr id="5" name="组合 4"/>
          <p:cNvGrpSpPr/>
          <p:nvPr/>
        </p:nvGrpSpPr>
        <p:grpSpPr>
          <a:xfrm>
            <a:off x="3560220" y="1011401"/>
            <a:ext cx="5062024" cy="3907543"/>
            <a:chOff x="3560220" y="1076090"/>
            <a:chExt cx="5062024" cy="3907543"/>
          </a:xfrm>
        </p:grpSpPr>
        <p:sp>
          <p:nvSpPr>
            <p:cNvPr id="6" name="文本框 5"/>
            <p:cNvSpPr txBox="1"/>
            <p:nvPr/>
          </p:nvSpPr>
          <p:spPr>
            <a:xfrm>
              <a:off x="6983750" y="2483963"/>
              <a:ext cx="1631325"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7" name="文本框 6"/>
            <p:cNvSpPr txBox="1"/>
            <p:nvPr/>
          </p:nvSpPr>
          <p:spPr>
            <a:xfrm>
              <a:off x="3567931" y="3472189"/>
              <a:ext cx="1630241"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8" name="文本框 7"/>
            <p:cNvSpPr txBox="1"/>
            <p:nvPr/>
          </p:nvSpPr>
          <p:spPr>
            <a:xfrm>
              <a:off x="6976581" y="3472189"/>
              <a:ext cx="1645663"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9" name="文本框 8"/>
            <p:cNvSpPr txBox="1"/>
            <p:nvPr/>
          </p:nvSpPr>
          <p:spPr>
            <a:xfrm>
              <a:off x="3567388" y="4460415"/>
              <a:ext cx="1631326"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6984291" y="4460415"/>
              <a:ext cx="163024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论文总结</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3560220" y="2483963"/>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2" name="文本框 11"/>
            <p:cNvSpPr txBox="1"/>
            <p:nvPr/>
          </p:nvSpPr>
          <p:spPr>
            <a:xfrm>
              <a:off x="5622049" y="1076090"/>
              <a:ext cx="94790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目录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3" name="文本框 12"/>
            <p:cNvSpPr txBox="1"/>
            <p:nvPr/>
          </p:nvSpPr>
          <p:spPr>
            <a:xfrm>
              <a:off x="5205882" y="1603170"/>
              <a:ext cx="1780237"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dirty="0">
                  <a:solidFill>
                    <a:srgbClr val="002060"/>
                  </a:solidFill>
                  <a:latin typeface="方正细圆简体" panose="03000509000000000000" pitchFamily="65" charset="-122"/>
                  <a:ea typeface="方正细圆简体" panose="03000509000000000000" pitchFamily="65" charset="-122"/>
                </a:rPr>
                <a:t>CONTENTS</a:t>
              </a:r>
              <a:endParaRPr lang="zh-HK" altLang="en-US" dirty="0">
                <a:solidFill>
                  <a:srgbClr val="002060"/>
                </a:solidFill>
                <a:latin typeface="方正细圆简体" panose="03000509000000000000" pitchFamily="65" charset="-122"/>
                <a:ea typeface="方正细圆简体" panose="03000509000000000000" pitchFamily="65" charset="-122"/>
              </a:endParaRPr>
            </a:p>
          </p:txBody>
        </p:sp>
        <p:grpSp>
          <p:nvGrpSpPr>
            <p:cNvPr id="14" name="组合 13"/>
            <p:cNvGrpSpPr/>
            <p:nvPr/>
          </p:nvGrpSpPr>
          <p:grpSpPr>
            <a:xfrm>
              <a:off x="6036047" y="2575320"/>
              <a:ext cx="108000" cy="2316956"/>
              <a:chOff x="6036047" y="2270522"/>
              <a:chExt cx="108000" cy="2316956"/>
            </a:xfrm>
          </p:grpSpPr>
          <p:sp>
            <p:nvSpPr>
              <p:cNvPr id="15" name="椭圆 14"/>
              <p:cNvSpPr/>
              <p:nvPr/>
            </p:nvSpPr>
            <p:spPr>
              <a:xfrm rot="5400000">
                <a:off x="6036047" y="3374640"/>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rot="5400000">
                <a:off x="5585253" y="4082684"/>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flipH="1">
                <a:off x="5585613" y="2774956"/>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2243764" y="1588908"/>
            <a:ext cx="1272208" cy="437322"/>
            <a:chOff x="2243764" y="1588908"/>
            <a:chExt cx="1272208" cy="437322"/>
          </a:xfrm>
        </p:grpSpPr>
        <p:sp>
          <p:nvSpPr>
            <p:cNvPr id="24" name="流程图: 终止 23"/>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6" name="组合 25"/>
          <p:cNvGrpSpPr/>
          <p:nvPr/>
        </p:nvGrpSpPr>
        <p:grpSpPr>
          <a:xfrm>
            <a:off x="5459896" y="1588908"/>
            <a:ext cx="1272208" cy="437322"/>
            <a:chOff x="1443857" y="1976467"/>
            <a:chExt cx="1272208" cy="437322"/>
          </a:xfrm>
        </p:grpSpPr>
        <p:sp>
          <p:nvSpPr>
            <p:cNvPr id="27" name="流程图: 终止 26"/>
            <p:cNvSpPr/>
            <p:nvPr/>
          </p:nvSpPr>
          <p:spPr>
            <a:xfrm>
              <a:off x="1443857" y="1976467"/>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9" name="组合 28"/>
          <p:cNvGrpSpPr/>
          <p:nvPr/>
        </p:nvGrpSpPr>
        <p:grpSpPr>
          <a:xfrm>
            <a:off x="8676028" y="1588908"/>
            <a:ext cx="1272208" cy="437322"/>
            <a:chOff x="7876121" y="2017453"/>
            <a:chExt cx="1272208" cy="437322"/>
          </a:xfrm>
        </p:grpSpPr>
        <p:sp>
          <p:nvSpPr>
            <p:cNvPr id="30" name="流程图: 终止 29"/>
            <p:cNvSpPr/>
            <p:nvPr/>
          </p:nvSpPr>
          <p:spPr>
            <a:xfrm>
              <a:off x="7876121" y="2017453"/>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32" name="文本框 31"/>
          <p:cNvSpPr txBox="1"/>
          <p:nvPr/>
        </p:nvSpPr>
        <p:spPr>
          <a:xfrm>
            <a:off x="2165649" y="2851844"/>
            <a:ext cx="7860703" cy="193675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容在此输入有关论文概述的内</a:t>
            </a:r>
            <a:r>
              <a:rPr lang="zh-CN" altLang="en-US" sz="1600" dirty="0" smtClean="0">
                <a:solidFill>
                  <a:srgbClr val="002060"/>
                </a:solidFill>
                <a:latin typeface="方正细圆简体" panose="03000509000000000000" pitchFamily="65" charset="-122"/>
                <a:ea typeface="方正细圆简体" panose="03000509000000000000" pitchFamily="65" charset="-122"/>
              </a:rPr>
              <a:t>容 </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243764" y="1588908"/>
            <a:ext cx="1272208" cy="437322"/>
            <a:chOff x="2243764" y="1588908"/>
            <a:chExt cx="1272208" cy="437322"/>
          </a:xfrm>
        </p:grpSpPr>
        <p:sp>
          <p:nvSpPr>
            <p:cNvPr id="10" name="流程图: 终止 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459896" y="1588908"/>
            <a:ext cx="1272208" cy="437322"/>
            <a:chOff x="1443857" y="1976467"/>
            <a:chExt cx="1272208" cy="437322"/>
          </a:xfrm>
        </p:grpSpPr>
        <p:sp>
          <p:nvSpPr>
            <p:cNvPr id="13" name="流程图: 终止 12"/>
            <p:cNvSpPr/>
            <p:nvPr/>
          </p:nvSpPr>
          <p:spPr>
            <a:xfrm>
              <a:off x="1443857" y="1976467"/>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8676028" y="1588908"/>
            <a:ext cx="1272208" cy="437322"/>
            <a:chOff x="7876121" y="2017453"/>
            <a:chExt cx="1272208" cy="437322"/>
          </a:xfrm>
        </p:grpSpPr>
        <p:sp>
          <p:nvSpPr>
            <p:cNvPr id="16" name="流程图: 终止 15"/>
            <p:cNvSpPr/>
            <p:nvPr/>
          </p:nvSpPr>
          <p:spPr>
            <a:xfrm>
              <a:off x="7876121" y="2017453"/>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18" name="文本框 17"/>
          <p:cNvSpPr txBox="1"/>
          <p:nvPr/>
        </p:nvSpPr>
        <p:spPr>
          <a:xfrm>
            <a:off x="2165649" y="2851844"/>
            <a:ext cx="7860703" cy="193899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2243764" y="1588908"/>
            <a:ext cx="1272208" cy="437322"/>
            <a:chOff x="2243764" y="1588908"/>
            <a:chExt cx="1272208" cy="437322"/>
          </a:xfrm>
        </p:grpSpPr>
        <p:sp>
          <p:nvSpPr>
            <p:cNvPr id="10" name="流程图: 终止 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459896" y="1588908"/>
            <a:ext cx="1272208" cy="437322"/>
            <a:chOff x="1443857" y="1976467"/>
            <a:chExt cx="1272208" cy="437322"/>
          </a:xfrm>
        </p:grpSpPr>
        <p:sp>
          <p:nvSpPr>
            <p:cNvPr id="13" name="流程图: 终止 12"/>
            <p:cNvSpPr/>
            <p:nvPr/>
          </p:nvSpPr>
          <p:spPr>
            <a:xfrm>
              <a:off x="1443857" y="1976467"/>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8676028" y="1588908"/>
            <a:ext cx="1272208" cy="437322"/>
            <a:chOff x="7876121" y="2017453"/>
            <a:chExt cx="1272208" cy="437322"/>
          </a:xfrm>
        </p:grpSpPr>
        <p:sp>
          <p:nvSpPr>
            <p:cNvPr id="16" name="流程图: 终止 15"/>
            <p:cNvSpPr/>
            <p:nvPr/>
          </p:nvSpPr>
          <p:spPr>
            <a:xfrm>
              <a:off x="7876121" y="2017453"/>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18" name="文本框 17"/>
          <p:cNvSpPr txBox="1"/>
          <p:nvPr/>
        </p:nvSpPr>
        <p:spPr>
          <a:xfrm>
            <a:off x="2897029"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关键词一</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9" name="文本框 18"/>
          <p:cNvSpPr txBox="1"/>
          <p:nvPr/>
        </p:nvSpPr>
        <p:spPr>
          <a:xfrm>
            <a:off x="4247352"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关键词二</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0" name="文本框 19"/>
          <p:cNvSpPr txBox="1"/>
          <p:nvPr/>
        </p:nvSpPr>
        <p:spPr>
          <a:xfrm>
            <a:off x="5597675"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关键词三</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1" name="文本框 20"/>
          <p:cNvSpPr txBox="1"/>
          <p:nvPr/>
        </p:nvSpPr>
        <p:spPr>
          <a:xfrm>
            <a:off x="6947998"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关键词四</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8298321"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关键词五</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572613" y="1611793"/>
            <a:ext cx="1272208" cy="437322"/>
            <a:chOff x="2243764" y="1588908"/>
            <a:chExt cx="1272208" cy="437322"/>
          </a:xfrm>
        </p:grpSpPr>
        <p:sp>
          <p:nvSpPr>
            <p:cNvPr id="10" name="流程图: 终止 9"/>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相关背景</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7347179" y="1611793"/>
            <a:ext cx="1272208" cy="437322"/>
            <a:chOff x="2243764" y="1588908"/>
            <a:chExt cx="1272208" cy="437322"/>
          </a:xfrm>
        </p:grpSpPr>
        <p:sp>
          <p:nvSpPr>
            <p:cNvPr id="13" name="流程图: 终止 12"/>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研究意义</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pic>
        <p:nvPicPr>
          <p:cNvPr id="15" name="图片 14"/>
          <p:cNvPicPr>
            <a:picLocks noChangeAspect="1"/>
          </p:cNvPicPr>
          <p:nvPr/>
        </p:nvPicPr>
        <p:blipFill rotWithShape="1">
          <a:blip r:embed="rId2" cstate="print"/>
          <a:srcRect t="4953"/>
          <a:stretch>
            <a:fillRect/>
          </a:stretch>
        </p:blipFill>
        <p:spPr>
          <a:xfrm>
            <a:off x="6042301" y="2854056"/>
            <a:ext cx="5240017" cy="3199002"/>
          </a:xfrm>
          <a:prstGeom prst="rect">
            <a:avLst/>
          </a:prstGeom>
        </p:spPr>
      </p:pic>
      <p:sp>
        <p:nvSpPr>
          <p:cNvPr id="16" name="文本框 15"/>
          <p:cNvSpPr txBox="1"/>
          <p:nvPr/>
        </p:nvSpPr>
        <p:spPr>
          <a:xfrm>
            <a:off x="909682" y="2854056"/>
            <a:ext cx="4583622"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3572613" y="1611793"/>
            <a:ext cx="1272208" cy="437322"/>
            <a:chOff x="2243764" y="1588908"/>
            <a:chExt cx="1272208" cy="437322"/>
          </a:xfrm>
        </p:grpSpPr>
        <p:sp>
          <p:nvSpPr>
            <p:cNvPr id="10" name="流程图: 终止 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相关背景</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7347179" y="1611793"/>
            <a:ext cx="1272208" cy="437322"/>
            <a:chOff x="2243764" y="1588908"/>
            <a:chExt cx="1272208" cy="437322"/>
          </a:xfrm>
        </p:grpSpPr>
        <p:sp>
          <p:nvSpPr>
            <p:cNvPr id="13" name="流程图: 终止 12"/>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研究意义</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2313644" y="2622952"/>
            <a:ext cx="7564713" cy="923328"/>
            <a:chOff x="1550258" y="2637020"/>
            <a:chExt cx="7564713" cy="923328"/>
          </a:xfrm>
        </p:grpSpPr>
        <p:sp>
          <p:nvSpPr>
            <p:cNvPr id="16" name="文本框 15"/>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7" name="文本框 16"/>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1</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8" name="组合 17"/>
          <p:cNvGrpSpPr/>
          <p:nvPr/>
        </p:nvGrpSpPr>
        <p:grpSpPr>
          <a:xfrm>
            <a:off x="2313644" y="3719806"/>
            <a:ext cx="7564713" cy="923328"/>
            <a:chOff x="1550258" y="2637020"/>
            <a:chExt cx="7564713" cy="923328"/>
          </a:xfrm>
        </p:grpSpPr>
        <p:sp>
          <p:nvSpPr>
            <p:cNvPr id="19" name="文本框 18"/>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0" name="文本框 19"/>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2</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1" name="组合 20"/>
          <p:cNvGrpSpPr/>
          <p:nvPr/>
        </p:nvGrpSpPr>
        <p:grpSpPr>
          <a:xfrm>
            <a:off x="2313644" y="4816660"/>
            <a:ext cx="7564713" cy="923328"/>
            <a:chOff x="1550258" y="2637020"/>
            <a:chExt cx="7564713" cy="923328"/>
          </a:xfrm>
        </p:grpSpPr>
        <p:sp>
          <p:nvSpPr>
            <p:cNvPr id="22" name="文本框 21"/>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3</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868776" y="2680270"/>
            <a:ext cx="1822183" cy="2954651"/>
            <a:chOff x="1773785" y="1751620"/>
            <a:chExt cx="1822183" cy="2954651"/>
          </a:xfrm>
        </p:grpSpPr>
        <p:sp>
          <p:nvSpPr>
            <p:cNvPr id="10" name="文本框 9"/>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184908" y="2680270"/>
            <a:ext cx="1822183" cy="1720908"/>
            <a:chOff x="1773785" y="1751620"/>
            <a:chExt cx="1822183" cy="1720908"/>
          </a:xfrm>
        </p:grpSpPr>
        <p:sp>
          <p:nvSpPr>
            <p:cNvPr id="13" name="文本框 12"/>
            <p:cNvSpPr txBox="1"/>
            <p:nvPr/>
          </p:nvSpPr>
          <p:spPr>
            <a:xfrm>
              <a:off x="1773785" y="2151728"/>
              <a:ext cx="1822183" cy="13208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a:t>
              </a:r>
              <a:r>
                <a:rPr lang="zh-CN" altLang="en-US" sz="1600" dirty="0" smtClean="0">
                  <a:solidFill>
                    <a:srgbClr val="002060"/>
                  </a:solidFill>
                  <a:latin typeface="方正细圆简体" panose="03000509000000000000" pitchFamily="65" charset="-122"/>
                  <a:ea typeface="方正细圆简体" panose="03000509000000000000" pitchFamily="65" charset="-122"/>
                </a:rPr>
                <a:t>的 </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4" name="文本框 13"/>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8501041" y="2680270"/>
            <a:ext cx="1822183" cy="2954651"/>
            <a:chOff x="1773785" y="1751620"/>
            <a:chExt cx="1822183" cy="2954651"/>
          </a:xfrm>
        </p:grpSpPr>
        <p:sp>
          <p:nvSpPr>
            <p:cNvPr id="16" name="文本框 15"/>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7" name="文本框 16"/>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8" name="组合 17"/>
          <p:cNvGrpSpPr/>
          <p:nvPr/>
        </p:nvGrpSpPr>
        <p:grpSpPr>
          <a:xfrm>
            <a:off x="1644804" y="1932927"/>
            <a:ext cx="2270125" cy="648000"/>
            <a:chOff x="1631950" y="2171016"/>
            <a:chExt cx="2270125" cy="648000"/>
          </a:xfrm>
        </p:grpSpPr>
        <p:sp>
          <p:nvSpPr>
            <p:cNvPr id="19" name="椭圆 18"/>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a:stCxn id="19"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9"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endCxn id="19"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960577" y="1932927"/>
            <a:ext cx="2270125" cy="648000"/>
            <a:chOff x="1631950" y="2171016"/>
            <a:chExt cx="2270125" cy="648000"/>
          </a:xfrm>
        </p:grpSpPr>
        <p:sp>
          <p:nvSpPr>
            <p:cNvPr id="24" name="椭圆 23"/>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24"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24"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endCxn id="24"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8277069" y="1932927"/>
            <a:ext cx="2270125" cy="648000"/>
            <a:chOff x="1631950" y="2171016"/>
            <a:chExt cx="2270125" cy="648000"/>
          </a:xfrm>
        </p:grpSpPr>
        <p:sp>
          <p:nvSpPr>
            <p:cNvPr id="29" name="椭圆 28"/>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9"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29"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3" name="组合 75"/>
          <p:cNvGrpSpPr/>
          <p:nvPr/>
        </p:nvGrpSpPr>
        <p:grpSpPr>
          <a:xfrm>
            <a:off x="2597967" y="2075579"/>
            <a:ext cx="359546" cy="362695"/>
            <a:chOff x="882603" y="2302677"/>
            <a:chExt cx="1093895" cy="955612"/>
          </a:xfrm>
          <a:solidFill>
            <a:srgbClr val="FF7D45"/>
          </a:solidFill>
        </p:grpSpPr>
        <p:sp>
          <p:nvSpPr>
            <p:cNvPr id="34" name="Freeform 14"/>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35" name="Freeform 15"/>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36" name="Freeform 16"/>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37" name="Freeform 17"/>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38" name="Freeform 18"/>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39" name="Freeform 19"/>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40" name="Freeform 20"/>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41" name="Freeform 21"/>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grpSp>
      <p:grpSp>
        <p:nvGrpSpPr>
          <p:cNvPr id="42" name="组合 41"/>
          <p:cNvGrpSpPr/>
          <p:nvPr/>
        </p:nvGrpSpPr>
        <p:grpSpPr>
          <a:xfrm>
            <a:off x="5896395" y="2131278"/>
            <a:ext cx="399209" cy="251295"/>
            <a:chOff x="5174606" y="2435101"/>
            <a:chExt cx="1000370" cy="690765"/>
          </a:xfrm>
          <a:solidFill>
            <a:srgbClr val="FF7D45"/>
          </a:solidFill>
        </p:grpSpPr>
        <p:sp>
          <p:nvSpPr>
            <p:cNvPr id="43" name="Freeform 6"/>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44" name="Freeform 7"/>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45" name="Freeform 8"/>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46" name="Freeform 9"/>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grpSp>
      <p:grpSp>
        <p:nvGrpSpPr>
          <p:cNvPr id="47" name="组合 78"/>
          <p:cNvGrpSpPr/>
          <p:nvPr/>
        </p:nvGrpSpPr>
        <p:grpSpPr>
          <a:xfrm>
            <a:off x="9217445" y="2061837"/>
            <a:ext cx="388533" cy="388800"/>
            <a:chOff x="7367401" y="2282771"/>
            <a:chExt cx="1001878" cy="994714"/>
          </a:xfrm>
          <a:solidFill>
            <a:srgbClr val="FF7D45"/>
          </a:solidFill>
        </p:grpSpPr>
        <p:sp>
          <p:nvSpPr>
            <p:cNvPr id="48" name="Freeform 32"/>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49" name="Freeform 33"/>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0" name="Freeform 34"/>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1" name="Freeform 35"/>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2" name="Freeform 36"/>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3" name="Freeform 37"/>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4" name="Freeform 38"/>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5" name="Freeform 39"/>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6" name="Freeform 40"/>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57" name="Freeform 41"/>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155094" y="4972992"/>
            <a:ext cx="7881812"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grpSp>
        <p:nvGrpSpPr>
          <p:cNvPr id="10" name="组合 9"/>
          <p:cNvGrpSpPr/>
          <p:nvPr/>
        </p:nvGrpSpPr>
        <p:grpSpPr>
          <a:xfrm>
            <a:off x="2223566" y="1640751"/>
            <a:ext cx="7744868" cy="3083026"/>
            <a:chOff x="2226000" y="1893974"/>
            <a:chExt cx="7744868" cy="3083026"/>
          </a:xfrm>
        </p:grpSpPr>
        <p:sp>
          <p:nvSpPr>
            <p:cNvPr id="11" name="矩形 10"/>
            <p:cNvSpPr/>
            <p:nvPr/>
          </p:nvSpPr>
          <p:spPr>
            <a:xfrm>
              <a:off x="2226000" y="1893974"/>
              <a:ext cx="1548000" cy="1548000"/>
            </a:xfrm>
            <a:prstGeom prst="rect">
              <a:avLst/>
            </a:prstGeom>
            <a:blipFill>
              <a:blip r:embed="rId2"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775217" y="3429000"/>
              <a:ext cx="1548000" cy="1548000"/>
            </a:xfrm>
            <a:prstGeom prst="rect">
              <a:avLst/>
            </a:prstGeom>
            <a:blipFill>
              <a:blip r:embed="rId3"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324434" y="1893974"/>
              <a:ext cx="1548000" cy="1548000"/>
            </a:xfrm>
            <a:prstGeom prst="rect">
              <a:avLst/>
            </a:prstGeom>
            <a:blipFill>
              <a:blip r:embed="rId4"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873651" y="3429000"/>
              <a:ext cx="1548000" cy="1548000"/>
            </a:xfrm>
            <a:prstGeom prst="rect">
              <a:avLst/>
            </a:prstGeom>
            <a:blipFill>
              <a:blip r:embed="rId5"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422868" y="1893974"/>
              <a:ext cx="1548000" cy="1548000"/>
            </a:xfrm>
            <a:prstGeom prst="rect">
              <a:avLst/>
            </a:prstGeom>
            <a:blipFill>
              <a:blip r:embed="rId6"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775217" y="1893974"/>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226000"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324434"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73651" y="1893974"/>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422868"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3830370" y="1718568"/>
            <a:ext cx="1430392" cy="1392365"/>
            <a:chOff x="3827550" y="1665260"/>
            <a:chExt cx="1430392" cy="1392365"/>
          </a:xfrm>
        </p:grpSpPr>
        <p:sp>
          <p:nvSpPr>
            <p:cNvPr id="22" name="文本框 21"/>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4" name="组合 23"/>
          <p:cNvGrpSpPr/>
          <p:nvPr/>
        </p:nvGrpSpPr>
        <p:grpSpPr>
          <a:xfrm>
            <a:off x="6930021" y="1718568"/>
            <a:ext cx="1430392" cy="1392365"/>
            <a:chOff x="3827550" y="1665260"/>
            <a:chExt cx="1430392" cy="1392365"/>
          </a:xfrm>
        </p:grpSpPr>
        <p:sp>
          <p:nvSpPr>
            <p:cNvPr id="25" name="文本框 24"/>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2282370" y="3253594"/>
            <a:ext cx="1430392" cy="1392365"/>
            <a:chOff x="3827550" y="1665260"/>
            <a:chExt cx="1430392" cy="1392365"/>
          </a:xfrm>
        </p:grpSpPr>
        <p:sp>
          <p:nvSpPr>
            <p:cNvPr id="28" name="文本框 27"/>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9" name="文本框 28"/>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0" name="组合 29"/>
          <p:cNvGrpSpPr/>
          <p:nvPr/>
        </p:nvGrpSpPr>
        <p:grpSpPr>
          <a:xfrm>
            <a:off x="5380804" y="3253594"/>
            <a:ext cx="1430392" cy="1392365"/>
            <a:chOff x="3827550" y="1665260"/>
            <a:chExt cx="1430392" cy="1392365"/>
          </a:xfrm>
        </p:grpSpPr>
        <p:sp>
          <p:nvSpPr>
            <p:cNvPr id="31" name="文本框 30"/>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2" name="文本框 31"/>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3" name="组合 32"/>
          <p:cNvGrpSpPr/>
          <p:nvPr/>
        </p:nvGrpSpPr>
        <p:grpSpPr>
          <a:xfrm>
            <a:off x="8479238" y="3253594"/>
            <a:ext cx="1430392" cy="1392365"/>
            <a:chOff x="3827550" y="1665260"/>
            <a:chExt cx="1430392" cy="1392365"/>
          </a:xfrm>
        </p:grpSpPr>
        <p:sp>
          <p:nvSpPr>
            <p:cNvPr id="34" name="文本框 33"/>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5" name="文本框 34"/>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aphicFrame>
        <p:nvGraphicFramePr>
          <p:cNvPr id="9" name="图表 8"/>
          <p:cNvGraphicFramePr/>
          <p:nvPr/>
        </p:nvGraphicFramePr>
        <p:xfrm>
          <a:off x="1111383" y="2081428"/>
          <a:ext cx="4505882" cy="3471523"/>
        </p:xfrm>
        <a:graphic>
          <a:graphicData uri="http://schemas.openxmlformats.org/drawingml/2006/chart">
            <c:chart xmlns:c="http://schemas.openxmlformats.org/drawingml/2006/chart" xmlns:r="http://schemas.openxmlformats.org/officeDocument/2006/relationships" r:id="rId1"/>
          </a:graphicData>
        </a:graphic>
      </p:graphicFrame>
      <p:grpSp>
        <p:nvGrpSpPr>
          <p:cNvPr id="10" name="组合 9"/>
          <p:cNvGrpSpPr/>
          <p:nvPr/>
        </p:nvGrpSpPr>
        <p:grpSpPr>
          <a:xfrm>
            <a:off x="5836166" y="1932068"/>
            <a:ext cx="5244451" cy="3770242"/>
            <a:chOff x="5509594" y="1932068"/>
            <a:chExt cx="5244451" cy="3770242"/>
          </a:xfrm>
        </p:grpSpPr>
        <p:grpSp>
          <p:nvGrpSpPr>
            <p:cNvPr id="11" name="组合 10"/>
            <p:cNvGrpSpPr/>
            <p:nvPr/>
          </p:nvGrpSpPr>
          <p:grpSpPr>
            <a:xfrm>
              <a:off x="6903276" y="1932068"/>
              <a:ext cx="3850769" cy="3770242"/>
              <a:chOff x="7155363" y="1932068"/>
              <a:chExt cx="3850769" cy="3770242"/>
            </a:xfrm>
          </p:grpSpPr>
          <p:sp>
            <p:nvSpPr>
              <p:cNvPr id="24" name="文本框 23"/>
              <p:cNvSpPr txBox="1"/>
              <p:nvPr/>
            </p:nvSpPr>
            <p:spPr>
              <a:xfrm>
                <a:off x="7155363" y="1932068"/>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7155363" y="2952854"/>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7155363" y="3973640"/>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7" name="文本框 26"/>
              <p:cNvSpPr txBox="1"/>
              <p:nvPr/>
            </p:nvSpPr>
            <p:spPr>
              <a:xfrm>
                <a:off x="7155363" y="4994426"/>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5509594" y="2060204"/>
              <a:ext cx="1335315" cy="451611"/>
              <a:chOff x="5157369" y="2054612"/>
              <a:chExt cx="1335315" cy="451611"/>
            </a:xfrm>
          </p:grpSpPr>
          <p:sp>
            <p:nvSpPr>
              <p:cNvPr id="22" name="圆角矩形 21"/>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3" name="组合 12"/>
            <p:cNvGrpSpPr/>
            <p:nvPr/>
          </p:nvGrpSpPr>
          <p:grpSpPr>
            <a:xfrm>
              <a:off x="5509594" y="3080990"/>
              <a:ext cx="1335315" cy="451611"/>
              <a:chOff x="5157369" y="2054612"/>
              <a:chExt cx="1335315" cy="451611"/>
            </a:xfrm>
          </p:grpSpPr>
          <p:sp>
            <p:nvSpPr>
              <p:cNvPr id="20" name="圆角矩形 19"/>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4" name="组合 13"/>
            <p:cNvGrpSpPr/>
            <p:nvPr/>
          </p:nvGrpSpPr>
          <p:grpSpPr>
            <a:xfrm>
              <a:off x="5509594" y="4101776"/>
              <a:ext cx="1335315" cy="451611"/>
              <a:chOff x="5157369" y="2054612"/>
              <a:chExt cx="1335315" cy="451611"/>
            </a:xfrm>
          </p:grpSpPr>
          <p:sp>
            <p:nvSpPr>
              <p:cNvPr id="18" name="圆角矩形 17"/>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5509594" y="5122564"/>
              <a:ext cx="1335315" cy="451611"/>
              <a:chOff x="5157369" y="2054612"/>
              <a:chExt cx="1335315" cy="451611"/>
            </a:xfrm>
          </p:grpSpPr>
          <p:sp>
            <p:nvSpPr>
              <p:cNvPr id="16" name="圆角矩形 15"/>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033530" y="2037671"/>
            <a:ext cx="10124940" cy="3735159"/>
            <a:chOff x="1113116" y="1561421"/>
            <a:chExt cx="10124940" cy="3735159"/>
          </a:xfrm>
        </p:grpSpPr>
        <p:graphicFrame>
          <p:nvGraphicFramePr>
            <p:cNvPr id="10" name="图表 9"/>
            <p:cNvGraphicFramePr/>
            <p:nvPr/>
          </p:nvGraphicFramePr>
          <p:xfrm>
            <a:off x="1113116" y="1561421"/>
            <a:ext cx="4928524" cy="3735159"/>
          </p:xfrm>
          <a:graphic>
            <a:graphicData uri="http://schemas.openxmlformats.org/drawingml/2006/chart">
              <c:chart xmlns:c="http://schemas.openxmlformats.org/drawingml/2006/chart" xmlns:r="http://schemas.openxmlformats.org/officeDocument/2006/relationships" r:id="rId1"/>
            </a:graphicData>
          </a:graphic>
        </p:graphicFrame>
        <p:grpSp>
          <p:nvGrpSpPr>
            <p:cNvPr id="11" name="组合 10"/>
            <p:cNvGrpSpPr/>
            <p:nvPr/>
          </p:nvGrpSpPr>
          <p:grpSpPr>
            <a:xfrm>
              <a:off x="6654434" y="1797786"/>
              <a:ext cx="4583622" cy="3262428"/>
              <a:chOff x="6654434" y="1597732"/>
              <a:chExt cx="4583622" cy="3262428"/>
            </a:xfrm>
          </p:grpSpPr>
          <p:sp>
            <p:nvSpPr>
              <p:cNvPr id="12" name="文本框 11"/>
              <p:cNvSpPr txBox="1"/>
              <p:nvPr/>
            </p:nvSpPr>
            <p:spPr>
              <a:xfrm>
                <a:off x="6654434" y="1997840"/>
                <a:ext cx="4583622"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3" name="文本框 12"/>
              <p:cNvSpPr txBox="1"/>
              <p:nvPr/>
            </p:nvSpPr>
            <p:spPr>
              <a:xfrm>
                <a:off x="6654434" y="159773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44299" y="4286461"/>
            <a:ext cx="9903402" cy="13208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a:t>
            </a:r>
            <a:r>
              <a:rPr lang="zh-CN" altLang="en-US" sz="1600" dirty="0" smtClean="0">
                <a:solidFill>
                  <a:srgbClr val="002060"/>
                </a:solidFill>
                <a:latin typeface="方正细圆简体" panose="03000509000000000000" pitchFamily="65" charset="-122"/>
                <a:ea typeface="方正细圆简体" panose="03000509000000000000" pitchFamily="65" charset="-122"/>
              </a:rPr>
              <a:t>容 </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5488357" y="388635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1" name="椭圆 10"/>
          <p:cNvSpPr/>
          <p:nvPr/>
        </p:nvSpPr>
        <p:spPr>
          <a:xfrm>
            <a:off x="1951419" y="1962728"/>
            <a:ext cx="1548000" cy="1548000"/>
          </a:xfrm>
          <a:prstGeom prst="ellipse">
            <a:avLst/>
          </a:prstGeom>
          <a:blipFill>
            <a:blip r:embed="rId2"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322000" y="1962728"/>
            <a:ext cx="1548000" cy="1548000"/>
          </a:xfrm>
          <a:prstGeom prst="ellipse">
            <a:avLst/>
          </a:prstGeom>
          <a:blipFill>
            <a:blip r:embed="rId3"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692581" y="1962728"/>
            <a:ext cx="1548000" cy="1548000"/>
          </a:xfrm>
          <a:prstGeom prst="ellipse">
            <a:avLst/>
          </a:prstGeom>
          <a:blipFill>
            <a:blip r:embed="rId4" cstate="print"/>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64621" y="1767059"/>
            <a:ext cx="1106087" cy="400108"/>
            <a:chOff x="2475313" y="1714442"/>
            <a:chExt cx="1106087" cy="400108"/>
          </a:xfrm>
        </p:grpSpPr>
        <p:sp>
          <p:nvSpPr>
            <p:cNvPr id="10" name="流程图: 终止 9"/>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4350178" y="1767059"/>
            <a:ext cx="1106087" cy="400108"/>
            <a:chOff x="2475313" y="1714442"/>
            <a:chExt cx="1106087" cy="400108"/>
          </a:xfrm>
        </p:grpSpPr>
        <p:sp>
          <p:nvSpPr>
            <p:cNvPr id="13" name="文本框 12"/>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4" name="流程图: 终止 13"/>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735735" y="1767059"/>
            <a:ext cx="1106087" cy="400108"/>
            <a:chOff x="2475313" y="1714442"/>
            <a:chExt cx="1106087" cy="400108"/>
          </a:xfrm>
        </p:grpSpPr>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7" name="流程图: 终止 1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121293" y="1767059"/>
            <a:ext cx="1106087" cy="400108"/>
            <a:chOff x="2475313" y="1714442"/>
            <a:chExt cx="1106087" cy="400108"/>
          </a:xfrm>
        </p:grpSpPr>
        <p:sp>
          <p:nvSpPr>
            <p:cNvPr id="19" name="文本框 18"/>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0" name="流程图: 终止 1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1609687" y="4806840"/>
            <a:ext cx="8972626" cy="101346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a:t>
            </a:r>
            <a:r>
              <a:rPr lang="zh-CN" altLang="en-US" sz="1600" dirty="0" smtClean="0">
                <a:solidFill>
                  <a:srgbClr val="002060"/>
                </a:solidFill>
                <a:latin typeface="方正细圆简体" panose="03000509000000000000" pitchFamily="65" charset="-122"/>
                <a:ea typeface="方正细圆简体" panose="03000509000000000000" pitchFamily="65" charset="-122"/>
              </a:rPr>
              <a:t>容 </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64621" y="1767059"/>
            <a:ext cx="1106087" cy="400108"/>
            <a:chOff x="2475313" y="1714442"/>
            <a:chExt cx="1106087" cy="400108"/>
          </a:xfrm>
        </p:grpSpPr>
        <p:sp>
          <p:nvSpPr>
            <p:cNvPr id="10" name="流程图: 终止 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4350178" y="1767059"/>
            <a:ext cx="1106087" cy="400108"/>
            <a:chOff x="2475313" y="1714442"/>
            <a:chExt cx="1106087" cy="400108"/>
          </a:xfrm>
        </p:grpSpPr>
        <p:sp>
          <p:nvSpPr>
            <p:cNvPr id="13" name="流程图: 终止 12"/>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5" name="组合 14"/>
          <p:cNvGrpSpPr/>
          <p:nvPr/>
        </p:nvGrpSpPr>
        <p:grpSpPr>
          <a:xfrm>
            <a:off x="6735735" y="1767059"/>
            <a:ext cx="1106087" cy="400108"/>
            <a:chOff x="2475313" y="1714442"/>
            <a:chExt cx="1106087" cy="400108"/>
          </a:xfrm>
        </p:grpSpPr>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7" name="流程图: 终止 1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121293" y="1767059"/>
            <a:ext cx="1106087" cy="400108"/>
            <a:chOff x="2475313" y="1714442"/>
            <a:chExt cx="1106087" cy="400108"/>
          </a:xfrm>
        </p:grpSpPr>
        <p:sp>
          <p:nvSpPr>
            <p:cNvPr id="19" name="文本框 18"/>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0" name="流程图: 终止 1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10795"/>
            <a:ext cx="12192000" cy="6858000"/>
          </a:xfrm>
          <a:prstGeom prst="rect">
            <a:avLst/>
          </a:prstGeom>
        </p:spPr>
      </p:pic>
      <p:sp>
        <p:nvSpPr>
          <p:cNvPr id="27" name="文本框 26"/>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28" name="组合 27"/>
          <p:cNvGrpSpPr/>
          <p:nvPr/>
        </p:nvGrpSpPr>
        <p:grpSpPr>
          <a:xfrm>
            <a:off x="5032772" y="1078948"/>
            <a:ext cx="2126456" cy="108000"/>
            <a:chOff x="5026819" y="2872117"/>
            <a:chExt cx="2126456" cy="108000"/>
          </a:xfrm>
        </p:grpSpPr>
        <p:sp>
          <p:nvSpPr>
            <p:cNvPr id="29" name="椭圆 28"/>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9"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964621" y="1767059"/>
            <a:ext cx="1106087" cy="400108"/>
            <a:chOff x="2475313" y="1714442"/>
            <a:chExt cx="1106087" cy="400108"/>
          </a:xfrm>
        </p:grpSpPr>
        <p:sp>
          <p:nvSpPr>
            <p:cNvPr id="33" name="流程图: 终止 32"/>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5" name="组合 34"/>
          <p:cNvGrpSpPr/>
          <p:nvPr/>
        </p:nvGrpSpPr>
        <p:grpSpPr>
          <a:xfrm>
            <a:off x="4350178" y="1767059"/>
            <a:ext cx="1106087" cy="400108"/>
            <a:chOff x="2475313" y="1714442"/>
            <a:chExt cx="1106087" cy="400108"/>
          </a:xfrm>
        </p:grpSpPr>
        <p:sp>
          <p:nvSpPr>
            <p:cNvPr id="36" name="文本框 3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7" name="流程图: 终止 3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735735" y="1767059"/>
            <a:ext cx="1106087" cy="400108"/>
            <a:chOff x="2475313" y="1714442"/>
            <a:chExt cx="1106087" cy="400108"/>
          </a:xfrm>
        </p:grpSpPr>
        <p:sp>
          <p:nvSpPr>
            <p:cNvPr id="39" name="流程图: 终止 38"/>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文本框 39"/>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41" name="组合 40"/>
          <p:cNvGrpSpPr/>
          <p:nvPr/>
        </p:nvGrpSpPr>
        <p:grpSpPr>
          <a:xfrm>
            <a:off x="9121293" y="1767059"/>
            <a:ext cx="1106087" cy="400108"/>
            <a:chOff x="2475313" y="1714442"/>
            <a:chExt cx="1106087" cy="400108"/>
          </a:xfrm>
        </p:grpSpPr>
        <p:sp>
          <p:nvSpPr>
            <p:cNvPr id="42" name="文本框 41"/>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43" name="流程图: 终止 42"/>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5" name="文本框 44"/>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6" name="文本框 45"/>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7" name="文本框 46"/>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8" name="文本框 47"/>
          <p:cNvSpPr txBox="1"/>
          <p:nvPr/>
        </p:nvSpPr>
        <p:spPr>
          <a:xfrm>
            <a:off x="1609687" y="4806840"/>
            <a:ext cx="8972626" cy="101346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a:t>
            </a:r>
            <a:r>
              <a:rPr lang="zh-CN" altLang="en-US" sz="1600" dirty="0" smtClean="0">
                <a:solidFill>
                  <a:srgbClr val="002060"/>
                </a:solidFill>
                <a:latin typeface="方正细圆简体" panose="03000509000000000000" pitchFamily="65" charset="-122"/>
                <a:ea typeface="方正细圆简体" panose="03000509000000000000" pitchFamily="65" charset="-122"/>
              </a:rPr>
              <a:t>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9" name="文本框 48"/>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964621" y="1767059"/>
            <a:ext cx="1106087" cy="400108"/>
            <a:chOff x="2475313" y="1714442"/>
            <a:chExt cx="1106087" cy="400108"/>
          </a:xfrm>
        </p:grpSpPr>
        <p:sp>
          <p:nvSpPr>
            <p:cNvPr id="10" name="流程图: 终止 9"/>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2" name="组合 11"/>
          <p:cNvGrpSpPr/>
          <p:nvPr/>
        </p:nvGrpSpPr>
        <p:grpSpPr>
          <a:xfrm>
            <a:off x="4350178" y="1767059"/>
            <a:ext cx="1106087" cy="400108"/>
            <a:chOff x="2475313" y="1714442"/>
            <a:chExt cx="1106087" cy="400108"/>
          </a:xfrm>
        </p:grpSpPr>
        <p:sp>
          <p:nvSpPr>
            <p:cNvPr id="13" name="文本框 12"/>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4" name="流程图: 终止 13"/>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735735" y="1767059"/>
            <a:ext cx="1106087" cy="400108"/>
            <a:chOff x="2475313" y="1714442"/>
            <a:chExt cx="1106087" cy="400108"/>
          </a:xfrm>
        </p:grpSpPr>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7" name="流程图: 终止 16"/>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121293" y="1767059"/>
            <a:ext cx="1106087" cy="400108"/>
            <a:chOff x="2475313" y="1714442"/>
            <a:chExt cx="1106087" cy="400108"/>
          </a:xfrm>
        </p:grpSpPr>
        <p:sp>
          <p:nvSpPr>
            <p:cNvPr id="19" name="流程图: 终止 18"/>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文本框 19"/>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sp>
        <p:nvSpPr>
          <p:cNvPr id="21" name="文本框 20"/>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2" name="文本框 21"/>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5" name="文本框 24"/>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论文总结</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74578" y="2305617"/>
            <a:ext cx="6042845" cy="224409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a:t>
            </a:r>
            <a:r>
              <a:rPr lang="zh-CN" altLang="en-US" sz="1600" dirty="0" smtClean="0">
                <a:solidFill>
                  <a:srgbClr val="002060"/>
                </a:solidFill>
                <a:latin typeface="方正细圆简体" panose="03000509000000000000" pitchFamily="65" charset="-122"/>
                <a:ea typeface="方正细圆简体" panose="03000509000000000000" pitchFamily="65" charset="-122"/>
              </a:rPr>
              <a:t>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29" t="1932" r="2229"/>
          <a:stretch>
            <a:fillRect/>
          </a:stretch>
        </p:blipFill>
        <p:spPr>
          <a:xfrm>
            <a:off x="0" y="0"/>
            <a:ext cx="12192000" cy="6858000"/>
          </a:xfrm>
          <a:prstGeom prst="rect">
            <a:avLst/>
          </a:prstGeom>
        </p:spPr>
      </p:pic>
      <p:sp>
        <p:nvSpPr>
          <p:cNvPr id="3" name="文本框 2"/>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答辩结束</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5" name="组合 4"/>
          <p:cNvGrpSpPr/>
          <p:nvPr/>
        </p:nvGrpSpPr>
        <p:grpSpPr>
          <a:xfrm>
            <a:off x="5032772" y="1078948"/>
            <a:ext cx="2126456" cy="108000"/>
            <a:chOff x="5026819" y="2872117"/>
            <a:chExt cx="2126456" cy="108000"/>
          </a:xfrm>
        </p:grpSpPr>
        <p:sp>
          <p:nvSpPr>
            <p:cNvPr id="6" name="椭圆 5"/>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6"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074578" y="2178978"/>
            <a:ext cx="6042845"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在这里输入您的结束语在这里输入您的结束语在这里输入您的结束语在这里输入您的结束语在这里输入您的结束语在这里输入您的结束语在这里输入您的结束语在这里输入您的结束语</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3730794" y="3525021"/>
            <a:ext cx="4730412"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dirty="0">
                <a:solidFill>
                  <a:srgbClr val="002060"/>
                </a:solidFill>
                <a:latin typeface="方正细圆简体" panose="03000509000000000000" pitchFamily="65" charset="-122"/>
                <a:ea typeface="方正细圆简体" panose="03000509000000000000" pitchFamily="65" charset="-122"/>
              </a:rPr>
              <a:t>特别感谢李导师对我的论文的细心指导！</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4605494" y="4278915"/>
            <a:ext cx="2981013"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dirty="0">
                <a:solidFill>
                  <a:srgbClr val="002060"/>
                </a:solidFill>
                <a:latin typeface="方正细圆简体" panose="03000509000000000000" pitchFamily="65" charset="-122"/>
                <a:ea typeface="方正细圆简体" panose="03000509000000000000" pitchFamily="65" charset="-122"/>
              </a:rPr>
              <a:t>谢谢各位老师的现场指导！</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3219</Words>
  <Application>WPS 演示</Application>
  <PresentationFormat>自定义</PresentationFormat>
  <Paragraphs>258</Paragraphs>
  <Slides>18</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Arial</vt:lpstr>
      <vt:lpstr>宋体</vt:lpstr>
      <vt:lpstr>Wingdings</vt:lpstr>
      <vt:lpstr>方正细圆简体</vt:lpstr>
      <vt:lpstr>Calibri</vt:lpstr>
      <vt:lpstr>Century Gothic</vt:lpstr>
      <vt:lpstr>微软雅黑</vt:lpstr>
      <vt:lpstr>等线</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8</cp:revision>
  <dcterms:created xsi:type="dcterms:W3CDTF">2016-05-10T14:03:00Z</dcterms:created>
  <dcterms:modified xsi:type="dcterms:W3CDTF">2020-05-14T06:41:22Z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