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10" r:id="rId2"/>
    <p:sldMasterId id="2147483714" r:id="rId3"/>
  </p:sldMasterIdLst>
  <p:notesMasterIdLst>
    <p:notesMasterId r:id="rId29"/>
  </p:notesMasterIdLst>
  <p:sldIdLst>
    <p:sldId id="322" r:id="rId4"/>
    <p:sldId id="305" r:id="rId5"/>
    <p:sldId id="306" r:id="rId6"/>
    <p:sldId id="278" r:id="rId7"/>
    <p:sldId id="318" r:id="rId8"/>
    <p:sldId id="280" r:id="rId9"/>
    <p:sldId id="319" r:id="rId10"/>
    <p:sldId id="298" r:id="rId11"/>
    <p:sldId id="303" r:id="rId12"/>
    <p:sldId id="308" r:id="rId13"/>
    <p:sldId id="311" r:id="rId14"/>
    <p:sldId id="312" r:id="rId15"/>
    <p:sldId id="286" r:id="rId16"/>
    <p:sldId id="313" r:id="rId17"/>
    <p:sldId id="309" r:id="rId18"/>
    <p:sldId id="293" r:id="rId19"/>
    <p:sldId id="270" r:id="rId20"/>
    <p:sldId id="314" r:id="rId21"/>
    <p:sldId id="315" r:id="rId22"/>
    <p:sldId id="310" r:id="rId23"/>
    <p:sldId id="316" r:id="rId24"/>
    <p:sldId id="317" r:id="rId25"/>
    <p:sldId id="320" r:id="rId26"/>
    <p:sldId id="321" r:id="rId27"/>
    <p:sldId id="307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6E3"/>
    <a:srgbClr val="F9C44E"/>
    <a:srgbClr val="F34F83"/>
    <a:srgbClr val="72BD50"/>
    <a:srgbClr val="FAC64B"/>
    <a:srgbClr val="7067BD"/>
    <a:srgbClr val="6998ED"/>
    <a:srgbClr val="DC6038"/>
    <a:srgbClr val="E5A116"/>
    <a:srgbClr val="41B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1" autoAdjust="0"/>
    <p:restoredTop sz="96379" autoAdjust="0"/>
  </p:normalViewPr>
  <p:slideViewPr>
    <p:cSldViewPr snapToGrid="0" showGuides="1">
      <p:cViewPr varScale="1">
        <p:scale>
          <a:sx n="88" d="100"/>
          <a:sy n="88" d="100"/>
        </p:scale>
        <p:origin x="60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tags" Target="tags/tag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012683522818396E-3"/>
          <c:y val="4.1341477312025005E-2"/>
          <c:w val="0.97433758783796387"/>
          <c:h val="0.870235123635343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/>
              <a:srcRect/>
              <a:stretch>
                <a:fillRect l="25000" r="25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49-4E52-AE38-765B64227B85}"/>
              </c:ext>
            </c:extLst>
          </c:dPt>
          <c:dPt>
            <c:idx val="5"/>
            <c:invertIfNegative val="0"/>
            <c:bubble3D val="0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 l="25000" r="25000"/>
                </a:stretch>
              </a:blipFill>
              <a:ln>
                <a:noFill/>
              </a:ln>
              <a:effectLst>
                <a:outerShdw blurRad="215900" dist="38100" algn="l" rotWithShape="0">
                  <a:prstClr val="black">
                    <a:alpha val="5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749-4E52-AE38-765B64227B85}"/>
              </c:ext>
            </c:extLst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749-4E52-AE38-765B64227B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/>
              <a:srcRect/>
              <a:stretch>
                <a:fillRect l="26000" r="26000"/>
              </a:stretch>
            </a:blipFill>
            <a:ln>
              <a:noFill/>
            </a:ln>
            <a:effectLst>
              <a:outerShdw blurRad="215900" dist="38100" algn="l" rotWithShape="0">
                <a:prstClr val="black">
                  <a:alpha val="5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749-4E52-AE38-765B64227B85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A749-4E52-AE38-765B64227B85}"/>
              </c:ext>
            </c:extLst>
          </c:dPt>
          <c:dLbls>
            <c:dLbl>
              <c:idx val="0"/>
              <c:layout>
                <c:manualLayout>
                  <c:x val="0"/>
                  <c:y val="-0.1177791189641839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OnePlus 1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749-4E52-AE38-765B64227B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247073024326652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2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749-4E52-AE38-765B64227B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12470730243266524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X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749-4E52-AE38-765B64227B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12008851345367769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749-4E52-AE38-765B64227B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0.11777911896418387"/>
                </c:manualLayout>
              </c:layout>
              <c:tx>
                <c:rich>
                  <a:bodyPr/>
                  <a:lstStyle/>
                  <a:p>
                    <a:r>
                      <a:rPr lang="en-US" altLang="zh-CN" sz="1400" b="0" i="0" u="none" strike="noStrike" kern="1200" baseline="0">
                        <a:solidFill>
                          <a:srgbClr val="FFFFFF"/>
                        </a:solidFill>
                      </a:rPr>
                      <a:t>OnePlus 3T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749-4E52-AE38-765B64227B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749-4E52-AE38-765B64227B8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dLblPos val="ctr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749-4E52-AE38-765B64227B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5"/>
        <c:overlap val="100"/>
        <c:axId val="896302464"/>
        <c:axId val="896348160"/>
      </c:barChart>
      <c:catAx>
        <c:axId val="896302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96348160"/>
        <c:crosses val="autoZero"/>
        <c:auto val="1"/>
        <c:lblAlgn val="ctr"/>
        <c:lblOffset val="100"/>
        <c:noMultiLvlLbl val="0"/>
      </c:catAx>
      <c:valAx>
        <c:axId val="896348160"/>
        <c:scaling>
          <c:orientation val="minMax"/>
          <c:max val="20"/>
        </c:scaling>
        <c:delete val="1"/>
        <c:axPos val="l"/>
        <c:numFmt formatCode="General" sourceLinked="1"/>
        <c:majorTickMark val="out"/>
        <c:minorTickMark val="none"/>
        <c:tickLblPos val="nextTo"/>
        <c:crossAx val="89630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131236884239865E-2"/>
          <c:y val="0.3270988248634652"/>
          <c:w val="0.97573752623152032"/>
          <c:h val="0.6510034691657294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OnePlus 5</c:v>
                </c:pt>
              </c:strCache>
            </c:strRef>
          </c:tx>
          <c:spPr>
            <a:ln w="57150" cap="rnd">
              <a:solidFill>
                <a:srgbClr val="ED0023"/>
              </a:solidFill>
              <a:round/>
            </a:ln>
            <a:effectLst>
              <a:outerShdw blurRad="127000" dist="50800" dir="2700000" sx="101000" sy="101000" algn="tl" rotWithShape="0">
                <a:prstClr val="black">
                  <a:alpha val="10000"/>
                </a:prst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Sheet1!$B$2:$B$7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0.9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A41-4EFD-B4DD-6814099BEA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Samsung Galaxy S8</c:v>
                </c:pt>
              </c:strCache>
            </c:strRef>
          </c:tx>
          <c:spPr>
            <a:ln w="57150" cap="rnd">
              <a:solidFill>
                <a:srgbClr val="FF9A2C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Sheet1!$C$2:$C$7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0.1</c:v>
                </c:pt>
                <c:pt idx="2">
                  <c:v>0.12</c:v>
                </c:pt>
                <c:pt idx="3">
                  <c:v>0.15</c:v>
                </c:pt>
                <c:pt idx="4">
                  <c:v>0.18</c:v>
                </c:pt>
                <c:pt idx="5">
                  <c:v>0.21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A41-4EFD-B4DD-6814099BEA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Huawei P10 Plus</c:v>
                </c:pt>
              </c:strCache>
            </c:strRef>
          </c:tx>
          <c:spPr>
            <a:ln w="57150" cap="rnd">
              <a:solidFill>
                <a:srgbClr val="33ADD5"/>
              </a:solidFill>
              <a:round/>
            </a:ln>
            <a:effectLst>
              <a:outerShdw blurRad="127000" dist="50800" dir="5400000" sx="101000" sy="101000" algn="ctr" rotWithShape="0">
                <a:srgbClr val="000000">
                  <a:alpha val="10000"/>
                </a:srgbClr>
              </a:outerShdw>
            </a:effectLst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</c:numCache>
            </c:numRef>
          </c:cat>
          <c:val>
            <c:numRef>
              <c:f>Sheet1!$D$2:$D$7</c:f>
              <c:numCache>
                <c:formatCode>0%</c:formatCode>
                <c:ptCount val="6"/>
                <c:pt idx="0" formatCode="General">
                  <c:v>0</c:v>
                </c:pt>
                <c:pt idx="1">
                  <c:v>0.06</c:v>
                </c:pt>
                <c:pt idx="2">
                  <c:v>0.12</c:v>
                </c:pt>
                <c:pt idx="3">
                  <c:v>0.2</c:v>
                </c:pt>
                <c:pt idx="4">
                  <c:v>0.28000000000000003</c:v>
                </c:pt>
                <c:pt idx="5">
                  <c:v>0.33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A41-4EFD-B4DD-6814099BE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16550320"/>
        <c:axId val="1016545968"/>
      </c:lineChart>
      <c:catAx>
        <c:axId val="1016550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16545968"/>
        <c:crosses val="autoZero"/>
        <c:auto val="1"/>
        <c:lblAlgn val="ctr"/>
        <c:lblOffset val="100"/>
        <c:noMultiLvlLbl val="0"/>
      </c:catAx>
      <c:valAx>
        <c:axId val="1016545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1655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82B93-D878-4220-82A0-3D8A37C64810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4396F-7CC6-42E5-83BE-72592AAF95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24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358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448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258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19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9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570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1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895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572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8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8951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100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1152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695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92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078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531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78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337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142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92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38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2286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672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396F-7CC6-42E5-83BE-72592AAF95C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0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25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95350" y="2246293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突显内容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精妙的设计不应喧宾夺主</a:t>
            </a:r>
          </a:p>
        </p:txBody>
      </p:sp>
      <p:sp>
        <p:nvSpPr>
          <p:cNvPr id="4" name="矩形 3"/>
          <p:cNvSpPr/>
          <p:nvPr userDrawn="1"/>
        </p:nvSpPr>
        <p:spPr>
          <a:xfrm>
            <a:off x="895350" y="3200400"/>
            <a:ext cx="609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的设计思路便是突出内容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精妙的设计不应该喧宾夺主。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我们更愿意将设计作为内容的辅助。在这个思路下，内容与设计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的协调，便是主要突破的课题。我们从内容中汲取设计灵感，音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乐专辑、视频色调、应用首屏等细节都将被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的控件自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动识别，演变为凸显内容，却又不夺目的背景。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995363" y="4502865"/>
            <a:ext cx="254794" cy="254794"/>
            <a:chOff x="995363" y="4502865"/>
            <a:chExt cx="254794" cy="254794"/>
          </a:xfrm>
        </p:grpSpPr>
        <p:sp>
          <p:nvSpPr>
            <p:cNvPr id="6" name="椭圆 5"/>
            <p:cNvSpPr/>
            <p:nvPr/>
          </p:nvSpPr>
          <p:spPr>
            <a:xfrm>
              <a:off x="99536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7"/>
            <p:cNvGrpSpPr>
              <a:grpSpLocks/>
            </p:cNvGrpSpPr>
            <p:nvPr/>
          </p:nvGrpSpPr>
          <p:grpSpPr bwMode="auto">
            <a:xfrm rot="5400000">
              <a:off x="1041220" y="4597356"/>
              <a:ext cx="144866" cy="73436"/>
              <a:chOff x="6716" y="33700"/>
              <a:chExt cx="383575" cy="195163"/>
            </a:xfrm>
          </p:grpSpPr>
          <p:cxnSp>
            <p:nvCxnSpPr>
              <p:cNvPr id="8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" name="组合 9"/>
          <p:cNvGrpSpPr/>
          <p:nvPr userDrawn="1"/>
        </p:nvGrpSpPr>
        <p:grpSpPr>
          <a:xfrm>
            <a:off x="1433513" y="4502865"/>
            <a:ext cx="254794" cy="254794"/>
            <a:chOff x="1433513" y="4502865"/>
            <a:chExt cx="254794" cy="254794"/>
          </a:xfrm>
        </p:grpSpPr>
        <p:sp>
          <p:nvSpPr>
            <p:cNvPr id="11" name="椭圆 10"/>
            <p:cNvSpPr/>
            <p:nvPr/>
          </p:nvSpPr>
          <p:spPr>
            <a:xfrm>
              <a:off x="1433513" y="4502865"/>
              <a:ext cx="254794" cy="2547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7"/>
            <p:cNvGrpSpPr>
              <a:grpSpLocks/>
            </p:cNvGrpSpPr>
            <p:nvPr/>
          </p:nvGrpSpPr>
          <p:grpSpPr bwMode="auto">
            <a:xfrm rot="16200000" flipH="1">
              <a:off x="1498418" y="4597356"/>
              <a:ext cx="144866" cy="73436"/>
              <a:chOff x="6716" y="33700"/>
              <a:chExt cx="383575" cy="195163"/>
            </a:xfrm>
          </p:grpSpPr>
          <p:cxnSp>
            <p:nvCxnSpPr>
              <p:cNvPr id="13" name="直接连接符 8"/>
              <p:cNvCxnSpPr>
                <a:cxnSpLocks noChangeShapeType="1"/>
              </p:cNvCxnSpPr>
              <p:nvPr/>
            </p:nvCxnSpPr>
            <p:spPr bwMode="auto">
              <a:xfrm>
                <a:off x="6716" y="33700"/>
                <a:ext cx="194444" cy="19516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直接连接符 9"/>
              <p:cNvCxnSpPr>
                <a:cxnSpLocks noChangeShapeType="1"/>
              </p:cNvCxnSpPr>
              <p:nvPr/>
            </p:nvCxnSpPr>
            <p:spPr bwMode="auto">
              <a:xfrm flipV="1">
                <a:off x="188409" y="33700"/>
                <a:ext cx="201882" cy="19303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29768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45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94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28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2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86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21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27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386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65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87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1300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5504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4718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7703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0684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3081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323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7010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600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607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/>
              <a:t>编辑母版文本样式</a:t>
            </a:r>
          </a:p>
          <a:p>
            <a:pPr lvl="1"/>
            <a:r>
              <a:rPr kumimoji="1" lang="zh-CN" altLang="en-US"/>
              <a:t>第二级</a:t>
            </a:r>
          </a:p>
          <a:p>
            <a:pPr lvl="2"/>
            <a:r>
              <a:rPr kumimoji="1" lang="zh-CN" altLang="en-US"/>
              <a:t>第三级</a:t>
            </a:r>
          </a:p>
          <a:p>
            <a:pPr lvl="3"/>
            <a:r>
              <a:rPr kumimoji="1" lang="zh-CN" altLang="en-US"/>
              <a:t>第四级</a:t>
            </a:r>
          </a:p>
          <a:p>
            <a:pPr lvl="4"/>
            <a:r>
              <a:rPr kumimoji="1"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7354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3DB7C-2D6B-4C00-98DC-0DA6EC76AE3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651A3-21E8-4EF8-877E-30E5449547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7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9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98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2018/5/29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3068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73" y="1556206"/>
            <a:ext cx="2794807" cy="2720906"/>
          </a:xfrm>
          <a:prstGeom prst="ellipse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4813300" y="2025649"/>
            <a:ext cx="2568503" cy="2568503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048370" y="4408143"/>
            <a:ext cx="68916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手机新闻发布会策划方案</a:t>
            </a:r>
            <a:r>
              <a:rPr lang="en-US" altLang="zh-CN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2344832" y="-1413592"/>
            <a:ext cx="15618134" cy="9235265"/>
            <a:chOff x="-2344832" y="-1413592"/>
            <a:chExt cx="15618134" cy="9235265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-713167" y="-539369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-906081" y="-1244836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-2344832" y="742265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-1544878" y="924850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-1246821" y="2627682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-2078532" y="4091901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571184" y="3082898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9543530" y="-708125"/>
              <a:ext cx="3729772" cy="3729772"/>
            </a:xfrm>
            <a:prstGeom prst="line">
              <a:avLst/>
            </a:prstGeom>
            <a:ln>
              <a:solidFill>
                <a:srgbClr val="7067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9350616" y="-1413592"/>
              <a:ext cx="3729772" cy="3729772"/>
            </a:xfrm>
            <a:prstGeom prst="line">
              <a:avLst/>
            </a:prstGeom>
            <a:ln>
              <a:solidFill>
                <a:srgbClr val="FAC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7911865" y="573509"/>
              <a:ext cx="3729772" cy="3729772"/>
            </a:xfrm>
            <a:prstGeom prst="line">
              <a:avLst/>
            </a:prstGeom>
            <a:ln>
              <a:solidFill>
                <a:srgbClr val="72BD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8711819" y="756094"/>
              <a:ext cx="3729772" cy="3729772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9009876" y="2458926"/>
              <a:ext cx="3729772" cy="3729772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8178165" y="3923145"/>
              <a:ext cx="3729772" cy="3729772"/>
            </a:xfrm>
            <a:prstGeom prst="line">
              <a:avLst/>
            </a:prstGeom>
            <a:ln>
              <a:solidFill>
                <a:srgbClr val="F34F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8150777" y="1682065"/>
              <a:ext cx="945617" cy="945617"/>
            </a:xfrm>
            <a:prstGeom prst="line">
              <a:avLst/>
            </a:prstGeom>
            <a:ln>
              <a:solidFill>
                <a:srgbClr val="F9C4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11260377" y="4763937"/>
              <a:ext cx="945617" cy="945617"/>
            </a:xfrm>
            <a:prstGeom prst="line">
              <a:avLst/>
            </a:prstGeom>
            <a:ln>
              <a:solidFill>
                <a:srgbClr val="35A6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Dirty Dropouts - Unity">
            <a:hlinkClick r:id="" action="ppaction://media"/>
            <a:extLst>
              <a:ext uri="{FF2B5EF4-FFF2-40B4-BE49-F238E27FC236}">
                <a16:creationId xmlns:a16="http://schemas.microsoft.com/office/drawing/2014/main" xmlns="" id="{BD1B9505-77CF-4899-B8E2-6C65A2C915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4746" y="-220068"/>
            <a:ext cx="609600" cy="60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362" y="806742"/>
            <a:ext cx="4900648" cy="609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7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4948 0.60787 L 1.875E-6 3.7037E-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8" grpId="0" animBg="1"/>
      <p:bldP spid="12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7100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9015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55919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7950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7100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9015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55919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rgbClr val="F5B5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08105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877522" y="-1777875"/>
            <a:ext cx="6305131" cy="6393178"/>
          </a:xfrm>
          <a:prstGeom prst="ellipse">
            <a:avLst/>
          </a:prstGeom>
          <a:solidFill>
            <a:srgbClr val="CE403C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2490" y="-1634343"/>
            <a:ext cx="6331433" cy="6331433"/>
          </a:xfrm>
          <a:prstGeom prst="ellipse">
            <a:avLst/>
          </a:prstGeom>
          <a:solidFill>
            <a:srgbClr val="E6614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517640" y="19619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</a:p>
        </p:txBody>
      </p:sp>
      <p:sp>
        <p:nvSpPr>
          <p:cNvPr id="7" name="矩形 6"/>
          <p:cNvSpPr/>
          <p:nvPr/>
        </p:nvSpPr>
        <p:spPr>
          <a:xfrm>
            <a:off x="1517640" y="3065546"/>
            <a:ext cx="5314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</a:p>
        </p:txBody>
      </p:sp>
      <p:sp>
        <p:nvSpPr>
          <p:cNvPr id="9" name="椭圆 8"/>
          <p:cNvSpPr/>
          <p:nvPr/>
        </p:nvSpPr>
        <p:spPr>
          <a:xfrm>
            <a:off x="1694395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hlinkClick r:id="rId3" action="ppaction://hlinksldjump"/>
          </p:cNvPr>
          <p:cNvSpPr/>
          <p:nvPr/>
        </p:nvSpPr>
        <p:spPr>
          <a:xfrm>
            <a:off x="225510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5821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6534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724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623585" y="4119563"/>
            <a:ext cx="433815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10" y="660811"/>
            <a:ext cx="3147010" cy="619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64" decel="1290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44" decel="1244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12364" decel="1290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-2.96296E-6 C 0.01198 -2.96296E-6 0.02135 0.0169 0.02135 0.03773 C 0.02135 0.05834 0.01198 0.07547 0.00039 0.07547 C -0.0112 0.07547 -0.02045 0.05834 -0.02045 0.03773 C -0.02045 0.0169 -0.0112 -2.96296E-6 0.00039 -2.96296E-6 Z " pathEditMode="relative" rAng="0" ptsTypes="AAAAA">
                                          <p:cBhvr>
                                            <p:cTn id="6" dur="5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accel="12444" decel="1244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39 1.85185E-6 C 0.01198 1.85185E-6 0.02135 0.0169 0.02135 0.03773 C 0.02135 0.05833 0.01198 0.07546 0.00039 0.07546 C -0.0112 0.07546 -0.02045 0.05833 -0.02045 0.03773 C -0.02045 0.0169 -0.0112 1.85185E-6 0.00039 1.85185E-6 Z " pathEditMode="relative" rAng="0" ptsTypes="AAAAA">
                                          <p:cBhvr>
                                            <p:cTn id="8" dur="4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77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6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" grpId="0" animBg="1"/>
          <p:bldP spid="6" grpId="0"/>
          <p:bldP spid="7" grpId="0"/>
          <p:bldP spid="9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512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512040" y="23302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</a:p>
        </p:txBody>
      </p:sp>
      <p:sp>
        <p:nvSpPr>
          <p:cNvPr id="4" name="矩形 3"/>
          <p:cNvSpPr/>
          <p:nvPr/>
        </p:nvSpPr>
        <p:spPr>
          <a:xfrm>
            <a:off x="7512041" y="3516917"/>
            <a:ext cx="34676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我们谨慎地从自然色中挑选出更多讨好并且针对 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</a:t>
            </a:r>
          </a:p>
          <a:p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</a:p>
        </p:txBody>
      </p:sp>
    </p:spTree>
    <p:extLst>
      <p:ext uri="{BB962C8B-B14F-4D97-AF65-F5344CB8AC3E}">
        <p14:creationId xmlns:p14="http://schemas.microsoft.com/office/powerpoint/2010/main" val="169990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7339757" y="-2200425"/>
            <a:ext cx="6305131" cy="6393178"/>
          </a:xfrm>
          <a:prstGeom prst="ellipse">
            <a:avLst/>
          </a:prstGeom>
          <a:solidFill>
            <a:srgbClr val="80A3E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878549" y="-1085656"/>
            <a:ext cx="6011310" cy="6095254"/>
          </a:xfrm>
          <a:prstGeom prst="ellipse">
            <a:avLst/>
          </a:prstGeom>
          <a:solidFill>
            <a:srgbClr val="B5E7D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8092490" y="-1726519"/>
            <a:ext cx="6423610" cy="6423610"/>
          </a:xfrm>
          <a:prstGeom prst="ellipse">
            <a:avLst/>
          </a:prstGeom>
          <a:solidFill>
            <a:srgbClr val="D7353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10" y="660811"/>
            <a:ext cx="3147010" cy="619718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17640" y="1961971"/>
            <a:ext cx="346761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引入更多明亮色彩</a:t>
            </a:r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让设计更多彩</a:t>
            </a:r>
          </a:p>
        </p:txBody>
      </p:sp>
      <p:sp>
        <p:nvSpPr>
          <p:cNvPr id="7" name="矩形 6"/>
          <p:cNvSpPr/>
          <p:nvPr/>
        </p:nvSpPr>
        <p:spPr>
          <a:xfrm>
            <a:off x="1517640" y="3065546"/>
            <a:ext cx="5314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我们谨慎地从自然色中挑选出更多讨好眼球的明亮色彩，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并且针对 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AMOLED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发光特性进行修正。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全新色系让 </a:t>
            </a:r>
            <a:r>
              <a:rPr lang="en-US" altLang="zh-CN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保持了素雅之余，看起来更活泼。</a:t>
            </a:r>
          </a:p>
        </p:txBody>
      </p:sp>
      <p:sp>
        <p:nvSpPr>
          <p:cNvPr id="9" name="椭圆 8">
            <a:hlinkClick r:id="rId4" action="ppaction://hlinksldjump"/>
          </p:cNvPr>
          <p:cNvSpPr/>
          <p:nvPr/>
        </p:nvSpPr>
        <p:spPr>
          <a:xfrm>
            <a:off x="1694395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D7D31"/>
              </a:gs>
              <a:gs pos="58000">
                <a:srgbClr val="EA7237"/>
              </a:gs>
              <a:gs pos="100000">
                <a:srgbClr val="E9683F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25510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43E38"/>
              </a:gs>
              <a:gs pos="58000">
                <a:srgbClr val="D4332E"/>
              </a:gs>
              <a:gs pos="100000">
                <a:srgbClr val="CB2C27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15821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4D91EE"/>
              </a:gs>
              <a:gs pos="58000">
                <a:srgbClr val="4C88EB"/>
              </a:gs>
              <a:gs pos="100000">
                <a:srgbClr val="4A7CE8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376534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19C291"/>
              </a:gs>
              <a:gs pos="58000">
                <a:srgbClr val="0EB78E"/>
              </a:gs>
              <a:gs pos="100000">
                <a:srgbClr val="08B28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937248" y="4192753"/>
            <a:ext cx="295275" cy="295275"/>
          </a:xfrm>
          <a:prstGeom prst="ellipse">
            <a:avLst/>
          </a:prstGeom>
          <a:gradFill flip="none" rotWithShape="1">
            <a:gsLst>
              <a:gs pos="0">
                <a:srgbClr val="EEEEEE"/>
              </a:gs>
              <a:gs pos="58000">
                <a:srgbClr val="EDEDED"/>
              </a:gs>
              <a:gs pos="100000">
                <a:srgbClr val="ECECEC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185837" y="4123482"/>
            <a:ext cx="433815" cy="433815"/>
          </a:xfrm>
          <a:prstGeom prst="ellipse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663" y="662012"/>
            <a:ext cx="3146400" cy="619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1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72 1.11111E-6 C 0.01562 1.11111E-6 0.02135 0.00995 0.02135 0.02245 C 0.02135 0.03472 0.01562 0.04514 0.00872 0.04514 C 0.00182 0.04514 -0.00365 0.03472 -0.00365 0.02245 C -0.00365 0.00995 0.00182 1.11111E-6 0.00872 1.11111E-6 Z " pathEditMode="relative" rAng="0" ptsTypes="AAAAA">
                                          <p:cBhvr>
                                            <p:cTn id="6" dur="3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2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899 4.81481E-6 C 0.01576 4.81481E-6 0.02136 0.00972 0.02136 0.02199 C 0.02136 0.03402 0.01576 0.04421 0.00899 0.04421 C 0.00222 0.04421 -0.00312 0.03402 -0.00312 0.02199 C -0.00312 0.00972 0.00222 4.81481E-6 0.00899 4.81481E-6 Z " pathEditMode="relative" rAng="0" ptsTypes="AAAAA">
                                          <p:cBhvr>
                                            <p:cTn id="8" dur="4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1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1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-1.11111E-6 C 0.00742 -1.11111E-6 0.01341 0.01042 0.01341 0.02384 C 0.01341 0.03681 0.00742 0.04792 -1.04167E-6 0.04792 C -0.00742 0.04792 -0.01315 0.03681 -0.01315 0.02384 C -0.01315 0.01042 -0.00742 -1.11111E-6 -1.04167E-6 -1.11111E-6 Z " pathEditMode="relative" rAng="0" ptsTypes="AAAAA">
                                          <p:cBhvr>
                                            <p:cTn id="10" dur="3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" y="238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6" grpId="0" animBg="1"/>
          <p:bldP spid="2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36"/>
          <a:stretch/>
        </p:blipFill>
        <p:spPr>
          <a:xfrm>
            <a:off x="0" y="0"/>
            <a:ext cx="12192000" cy="68652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" y="885372"/>
            <a:ext cx="3657036" cy="4724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291" y="1843315"/>
            <a:ext cx="3203231" cy="4724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04" y="898072"/>
            <a:ext cx="3242235" cy="4724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765" y="1371601"/>
            <a:ext cx="3268355" cy="4724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595" y="1070428"/>
            <a:ext cx="338369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4938714" y="4978401"/>
            <a:ext cx="2314570" cy="672282"/>
          </a:xfrm>
          <a:prstGeom prst="roundRect">
            <a:avLst>
              <a:gd name="adj" fmla="val 50000"/>
            </a:avLst>
          </a:prstGeom>
          <a:solidFill>
            <a:schemeClr val="bg1">
              <a:alpha val="20000"/>
            </a:schemeClr>
          </a:solidFill>
          <a:ln w="12700"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326" y="0"/>
            <a:ext cx="4175250" cy="16178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19400" y="2150160"/>
            <a:ext cx="655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恰到好处的圆角设计</a:t>
            </a:r>
            <a:b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少了些许锋锐，多了一丝温和</a:t>
            </a:r>
          </a:p>
        </p:txBody>
      </p:sp>
      <p:sp>
        <p:nvSpPr>
          <p:cNvPr id="5" name="矩形 4"/>
          <p:cNvSpPr/>
          <p:nvPr/>
        </p:nvSpPr>
        <p:spPr>
          <a:xfrm>
            <a:off x="771523" y="3262442"/>
            <a:ext cx="106680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我们谨慎使用生硬的矩形，与魅族主品牌一同更换更贴近人的视觉风格。控件的圆角弧度跟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mBack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腰圆保持一致，</a:t>
            </a: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从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ID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设计到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UI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设计的打通，种种细节体现在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5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的各个角落。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4938714" y="4733131"/>
            <a:ext cx="2314570" cy="115805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943476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59858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569097" y="4978401"/>
            <a:ext cx="672282" cy="672282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936524" y="4153387"/>
            <a:ext cx="2304855" cy="2304855"/>
          </a:xfrm>
          <a:prstGeom prst="ellipse">
            <a:avLst/>
          </a:prstGeom>
          <a:noFill/>
          <a:ln w="6350"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941094" y="4733130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095417" y="4733130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612163" y="5266914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479823" y="5266914"/>
            <a:ext cx="100012" cy="10001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519445" y="4732746"/>
            <a:ext cx="1158059" cy="1158059"/>
          </a:xfrm>
          <a:prstGeom prst="ellipse">
            <a:avLst/>
          </a:prstGeom>
          <a:noFill/>
          <a:ln w="6350">
            <a:solidFill>
              <a:schemeClr val="bg1">
                <a:alpha val="3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stCxn id="14" idx="6"/>
          </p:cNvCxnSpPr>
          <p:nvPr/>
        </p:nvCxnSpPr>
        <p:spPr>
          <a:xfrm>
            <a:off x="3712175" y="5316921"/>
            <a:ext cx="4765458" cy="4379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194300" y="4427344"/>
            <a:ext cx="1803112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208474" y="4427344"/>
            <a:ext cx="1780734" cy="1789306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6095417" y="4098925"/>
            <a:ext cx="7527" cy="2428875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6688524" y="5084557"/>
            <a:ext cx="473486" cy="4734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6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22152 L 8.33333E-7 -4.07407E-6 " pathEditMode="relative" rAng="0" ptsTypes="AA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-4.07407E-6 L 8.33333E-7 -0.0469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6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5" grpId="0"/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 flipH="1">
            <a:off x="3203575" y="3159918"/>
            <a:ext cx="1924050" cy="1924050"/>
          </a:xfrm>
          <a:prstGeom prst="line">
            <a:avLst/>
          </a:prstGeom>
          <a:ln w="12700">
            <a:solidFill>
              <a:srgbClr val="CADC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 rot="18892707">
            <a:off x="4589399" y="3938527"/>
            <a:ext cx="672820" cy="11341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AB38D"/>
              </a:gs>
              <a:gs pos="50000">
                <a:srgbClr val="12BA8F"/>
              </a:gs>
              <a:gs pos="100000">
                <a:srgbClr val="18C09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 rot="18892707">
            <a:off x="4205903" y="5077131"/>
            <a:ext cx="1071553" cy="3590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EC8AC"/>
              </a:gs>
              <a:gs pos="50000">
                <a:srgbClr val="53CCAE"/>
              </a:gs>
              <a:gs pos="100000">
                <a:srgbClr val="5AD3B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18892707">
            <a:off x="4364583" y="5808346"/>
            <a:ext cx="1071553" cy="3590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6C650"/>
              </a:gs>
              <a:gs pos="50000">
                <a:srgbClr val="76C650"/>
              </a:gs>
              <a:gs pos="100000">
                <a:srgbClr val="76C6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18892707">
            <a:off x="5299284" y="5588014"/>
            <a:ext cx="1549630" cy="525643"/>
          </a:xfrm>
          <a:prstGeom prst="roundRect">
            <a:avLst>
              <a:gd name="adj" fmla="val 50000"/>
            </a:avLst>
          </a:prstGeom>
          <a:solidFill>
            <a:srgbClr val="EE4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18892707">
            <a:off x="6908682" y="5163614"/>
            <a:ext cx="1559200" cy="291684"/>
          </a:xfrm>
          <a:prstGeom prst="roundRect">
            <a:avLst>
              <a:gd name="adj" fmla="val 50000"/>
            </a:avLst>
          </a:prstGeom>
          <a:solidFill>
            <a:srgbClr val="645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 rot="18892707">
            <a:off x="7658039" y="5977937"/>
            <a:ext cx="1528421" cy="522105"/>
          </a:xfrm>
          <a:prstGeom prst="roundRect">
            <a:avLst>
              <a:gd name="adj" fmla="val 50000"/>
            </a:avLst>
          </a:prstGeom>
          <a:solidFill>
            <a:srgbClr val="76C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rot="18892707">
            <a:off x="9526055" y="4714182"/>
            <a:ext cx="437111" cy="163000"/>
          </a:xfrm>
          <a:prstGeom prst="roundRect">
            <a:avLst>
              <a:gd name="adj" fmla="val 50000"/>
            </a:avLst>
          </a:prstGeom>
          <a:solidFill>
            <a:srgbClr val="F6C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rot="18892707">
            <a:off x="8811651" y="2989772"/>
            <a:ext cx="464271" cy="163000"/>
          </a:xfrm>
          <a:prstGeom prst="roundRect">
            <a:avLst>
              <a:gd name="adj" fmla="val 50000"/>
            </a:avLst>
          </a:prstGeom>
          <a:solidFill>
            <a:srgbClr val="FBC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 rot="18892707">
            <a:off x="6970166" y="3519952"/>
            <a:ext cx="1561972" cy="190659"/>
          </a:xfrm>
          <a:prstGeom prst="roundRect">
            <a:avLst>
              <a:gd name="adj" fmla="val 50000"/>
            </a:avLst>
          </a:prstGeom>
          <a:solidFill>
            <a:srgbClr val="EE7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8892707">
            <a:off x="5748212" y="4502940"/>
            <a:ext cx="523347" cy="18211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18892707">
            <a:off x="2103702" y="3631583"/>
            <a:ext cx="1549630" cy="525643"/>
          </a:xfrm>
          <a:prstGeom prst="roundRect">
            <a:avLst>
              <a:gd name="adj" fmla="val 50000"/>
            </a:avLst>
          </a:prstGeom>
          <a:solidFill>
            <a:srgbClr val="EE4C83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rot="18892707">
            <a:off x="3974487" y="3091957"/>
            <a:ext cx="245913" cy="101074"/>
          </a:xfrm>
          <a:prstGeom prst="roundRect">
            <a:avLst>
              <a:gd name="adj" fmla="val 50000"/>
            </a:avLst>
          </a:prstGeom>
          <a:solidFill>
            <a:srgbClr val="EE4C8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 rot="18892707">
            <a:off x="3877879" y="2255309"/>
            <a:ext cx="673733" cy="10445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5814F"/>
              </a:gs>
              <a:gs pos="50000">
                <a:srgbClr val="E76F43"/>
              </a:gs>
              <a:gs pos="100000">
                <a:srgbClr val="DC6038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rot="18892707">
            <a:off x="5421645" y="632393"/>
            <a:ext cx="252471" cy="96361"/>
          </a:xfrm>
          <a:prstGeom prst="roundRect">
            <a:avLst>
              <a:gd name="adj" fmla="val 50000"/>
            </a:avLst>
          </a:prstGeom>
          <a:solidFill>
            <a:srgbClr val="AAE4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5341148" y="3969"/>
            <a:ext cx="754852" cy="752475"/>
          </a:xfrm>
          <a:prstGeom prst="line">
            <a:avLst/>
          </a:prstGeom>
          <a:ln w="12700">
            <a:solidFill>
              <a:srgbClr val="D5F0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7250906" y="1173388"/>
            <a:ext cx="1090811" cy="1087375"/>
          </a:xfrm>
          <a:prstGeom prst="line">
            <a:avLst/>
          </a:prstGeom>
          <a:ln w="12700">
            <a:solidFill>
              <a:srgbClr val="FB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/>
          <p:cNvSpPr/>
          <p:nvPr/>
        </p:nvSpPr>
        <p:spPr>
          <a:xfrm rot="18892707">
            <a:off x="7119230" y="6026419"/>
            <a:ext cx="1124910" cy="172235"/>
          </a:xfrm>
          <a:prstGeom prst="roundRect">
            <a:avLst>
              <a:gd name="adj" fmla="val 50000"/>
            </a:avLst>
          </a:prstGeom>
          <a:solidFill>
            <a:srgbClr val="6998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 rot="18892707">
            <a:off x="8122845" y="2494778"/>
            <a:ext cx="769519" cy="45719"/>
          </a:xfrm>
          <a:prstGeom prst="roundRect">
            <a:avLst>
              <a:gd name="adj" fmla="val 50000"/>
            </a:avLst>
          </a:prstGeom>
          <a:solidFill>
            <a:srgbClr val="C8D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2" t="14055" r="78507" b="76501"/>
          <a:stretch/>
        </p:blipFill>
        <p:spPr>
          <a:xfrm>
            <a:off x="3425691" y="947667"/>
            <a:ext cx="514350" cy="6477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26" t="62108" r="8120" b="28448"/>
          <a:stretch/>
        </p:blipFill>
        <p:spPr>
          <a:xfrm>
            <a:off x="8734223" y="4264924"/>
            <a:ext cx="619125" cy="6477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205" y="2613660"/>
            <a:ext cx="3411590" cy="4244340"/>
          </a:xfrm>
          <a:prstGeom prst="rect">
            <a:avLst/>
          </a:prstGeom>
        </p:spPr>
      </p:pic>
      <p:pic>
        <p:nvPicPr>
          <p:cNvPr id="30" name="anim_s01_en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40159" y="3090477"/>
            <a:ext cx="2511682" cy="376752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368469" y="809922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更细腻的动态细节</a:t>
            </a:r>
          </a:p>
        </p:txBody>
      </p:sp>
      <p:sp>
        <p:nvSpPr>
          <p:cNvPr id="40" name="矩形 39"/>
          <p:cNvSpPr/>
          <p:nvPr/>
        </p:nvSpPr>
        <p:spPr>
          <a:xfrm>
            <a:off x="2266011" y="1653152"/>
            <a:ext cx="7673340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无论由远到近，还是由上到下，亦或是形状变化，乍一看难以察觉，但细品又如此自然。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不刻意，不追求，这种你难以察觉之细腻，继承了 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一贯淡雅的风格。</a:t>
            </a:r>
          </a:p>
        </p:txBody>
      </p:sp>
    </p:spTree>
    <p:extLst>
      <p:ext uri="{BB962C8B-B14F-4D97-AF65-F5344CB8AC3E}">
        <p14:creationId xmlns:p14="http://schemas.microsoft.com/office/powerpoint/2010/main" val="41858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28151 0.49004 L -8.33333E-7 2.59259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76" y="-2451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58477 1.01713 L 2.08333E-7 -1.85185E-6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32" y="-50856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fill="hold" nodeType="withEffect">
                                  <p:stCondLst>
                                    <p:cond delay="640"/>
                                  </p:stCondLst>
                                  <p:childTnLst>
                                    <p:animMotion origin="layout" path="M -0.23008 0.4 L -2.29167E-6 7.40741E-7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7" y="-200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13099 0.22801 L -1.875E-6 3.33333E-6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11412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pat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029 0.10487 L 4.16667E-6 -4.44444E-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-525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Motion origin="layout" path="M -0.34948 0.60787 L 8.33333E-7 -2.59259E-6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-3039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togglePause">
                                      <p:cBhvr>
                                        <p:cTn id="107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8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1" grpId="0" animBg="1"/>
      <p:bldP spid="31" grpId="1" animBg="1"/>
      <p:bldP spid="32" grpId="0" animBg="1"/>
      <p:bldP spid="32" grpId="1" animBg="1"/>
      <p:bldP spid="39" grpId="0"/>
      <p:bldP spid="40" grpId="0"/>
    </p:bldLst>
  </p:timing>
  <p:extLst mod="1">
    <p:ext uri="{E180D4A7-C9FB-4DFB-919C-405C955672EB}">
      <p14:showEvtLst xmlns:p14="http://schemas.microsoft.com/office/powerpoint/2010/main">
        <p14:playEvt time="2517" objId="30"/>
        <p14:stopEvt time="4752" objId="30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64880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rgbClr val="35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0101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865" y="0"/>
            <a:ext cx="1268986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762" y="876619"/>
            <a:ext cx="4190476" cy="510476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00762" y="2915894"/>
            <a:ext cx="4192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无论由远到近，还是由上到下，亦或是形状变化，乍一看难以察觉，但细品又如此自然。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不刻意，不追求，这种你难以察觉之细腻，继承了 </a:t>
            </a: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一贯淡雅的风格。</a:t>
            </a:r>
          </a:p>
        </p:txBody>
      </p:sp>
    </p:spTree>
    <p:extLst>
      <p:ext uri="{BB962C8B-B14F-4D97-AF65-F5344CB8AC3E}">
        <p14:creationId xmlns:p14="http://schemas.microsoft.com/office/powerpoint/2010/main" val="92000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610DD40-E479-453B-88E7-F8BF504CF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43049"/>
            <a:ext cx="3017392" cy="43316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48453D7-6227-4187-A3C7-29EE800F13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4500" y="1543049"/>
            <a:ext cx="2857500" cy="433160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10231C5C-B152-4502-B946-286256D01680}"/>
              </a:ext>
            </a:extLst>
          </p:cNvPr>
          <p:cNvSpPr txBox="1"/>
          <p:nvPr/>
        </p:nvSpPr>
        <p:spPr>
          <a:xfrm>
            <a:off x="2843498" y="3845965"/>
            <a:ext cx="6224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cs typeface="+mn-ea"/>
                <a:sym typeface="+mn-lt"/>
              </a:rPr>
              <a:t>Lorem ipsum dolor sit </a:t>
            </a:r>
            <a:r>
              <a:rPr lang="en-US" altLang="zh-CN" sz="1600" err="1">
                <a:cs typeface="+mn-ea"/>
                <a:sym typeface="+mn-lt"/>
              </a:rPr>
              <a:t>amet</a:t>
            </a:r>
            <a:r>
              <a:rPr lang="en-US" altLang="zh-CN" sz="1600">
                <a:cs typeface="+mn-ea"/>
                <a:sym typeface="+mn-lt"/>
              </a:rPr>
              <a:t>, </a:t>
            </a:r>
            <a:r>
              <a:rPr lang="en-US" altLang="zh-CN" sz="1600" err="1">
                <a:cs typeface="+mn-ea"/>
                <a:sym typeface="+mn-lt"/>
              </a:rPr>
              <a:t>consectetur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adipisicing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elit</a:t>
            </a:r>
            <a:r>
              <a:rPr lang="en-US" altLang="zh-CN" sz="1600">
                <a:cs typeface="+mn-ea"/>
                <a:sym typeface="+mn-lt"/>
              </a:rPr>
              <a:t>, </a:t>
            </a:r>
            <a:r>
              <a:rPr lang="en-US" altLang="zh-CN" sz="1600" err="1">
                <a:cs typeface="+mn-ea"/>
                <a:sym typeface="+mn-lt"/>
              </a:rPr>
              <a:t>sed</a:t>
            </a:r>
            <a:r>
              <a:rPr lang="en-US" altLang="zh-CN" sz="1600">
                <a:cs typeface="+mn-ea"/>
                <a:sym typeface="+mn-lt"/>
              </a:rPr>
              <a:t> do </a:t>
            </a:r>
            <a:r>
              <a:rPr lang="en-US" altLang="zh-CN" sz="1600" err="1">
                <a:cs typeface="+mn-ea"/>
                <a:sym typeface="+mn-lt"/>
              </a:rPr>
              <a:t>eiusmod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tempor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incididunt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ut</a:t>
            </a:r>
            <a:r>
              <a:rPr lang="en-US" altLang="zh-CN" sz="1600">
                <a:cs typeface="+mn-ea"/>
                <a:sym typeface="+mn-lt"/>
              </a:rPr>
              <a:t> </a:t>
            </a:r>
            <a:r>
              <a:rPr lang="en-US" altLang="zh-CN" sz="1600" err="1">
                <a:cs typeface="+mn-ea"/>
                <a:sym typeface="+mn-lt"/>
              </a:rPr>
              <a:t>labore</a:t>
            </a:r>
            <a:r>
              <a:rPr lang="en-US" altLang="zh-CN" sz="1600">
                <a:cs typeface="+mn-ea"/>
                <a:sym typeface="+mn-lt"/>
              </a:rPr>
              <a:t> et </a:t>
            </a:r>
            <a:r>
              <a:rPr lang="en-US" altLang="zh-CN" sz="1600" err="1">
                <a:cs typeface="+mn-ea"/>
                <a:sym typeface="+mn-lt"/>
              </a:rPr>
              <a:t>dolore</a:t>
            </a:r>
            <a:r>
              <a:rPr lang="en-US" altLang="zh-CN" sz="1600">
                <a:cs typeface="+mn-ea"/>
                <a:sym typeface="+mn-lt"/>
              </a:rPr>
              <a:t> magna </a:t>
            </a:r>
            <a:r>
              <a:rPr lang="en-US" altLang="zh-CN" sz="1600" err="1">
                <a:cs typeface="+mn-ea"/>
                <a:sym typeface="+mn-lt"/>
              </a:rPr>
              <a:t>aliqua</a:t>
            </a:r>
            <a:r>
              <a:rPr lang="en-US" altLang="zh-CN" sz="1600">
                <a:cs typeface="+mn-ea"/>
                <a:sym typeface="+mn-lt"/>
              </a:rPr>
              <a:t>.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437F464-34A4-43D2-B914-FCE2CAE3AF86}"/>
              </a:ext>
            </a:extLst>
          </p:cNvPr>
          <p:cNvSpPr txBox="1"/>
          <p:nvPr/>
        </p:nvSpPr>
        <p:spPr>
          <a:xfrm>
            <a:off x="3522900" y="2994611"/>
            <a:ext cx="5005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一加手机     不将就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8A4E3168-6884-4619-B463-6A2C91C834C7}"/>
              </a:ext>
            </a:extLst>
          </p:cNvPr>
          <p:cNvSpPr/>
          <p:nvPr/>
        </p:nvSpPr>
        <p:spPr>
          <a:xfrm>
            <a:off x="6120977" y="3276600"/>
            <a:ext cx="205464" cy="205464"/>
          </a:xfrm>
          <a:prstGeom prst="ellipse">
            <a:avLst/>
          </a:prstGeom>
          <a:solidFill>
            <a:srgbClr val="E5A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5B547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824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8008623" y="2651400"/>
            <a:ext cx="2200275" cy="2200275"/>
          </a:xfrm>
          <a:prstGeom prst="ellipse">
            <a:avLst/>
          </a:prstGeom>
          <a:solidFill>
            <a:srgbClr val="F5B547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7910948" y="2787331"/>
            <a:ext cx="2307907" cy="2307907"/>
          </a:xfrm>
          <a:prstGeom prst="ellipse">
            <a:avLst/>
          </a:prstGeom>
          <a:solidFill>
            <a:srgbClr val="F5B54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2139629" y="2746375"/>
            <a:ext cx="2307907" cy="2307907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2039636" y="2922587"/>
            <a:ext cx="2200275" cy="2200275"/>
          </a:xfrm>
          <a:prstGeom prst="ellipse">
            <a:avLst/>
          </a:prstGeom>
          <a:solidFill>
            <a:srgbClr val="FE5F3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2108891" y="2813050"/>
            <a:ext cx="2200275" cy="2200275"/>
          </a:xfrm>
          <a:prstGeom prst="ellipse">
            <a:avLst/>
          </a:prstGeom>
          <a:gradFill flip="none" rotWithShape="1">
            <a:gsLst>
              <a:gs pos="0">
                <a:srgbClr val="FB6D5B"/>
              </a:gs>
              <a:gs pos="38000">
                <a:srgbClr val="FD6950"/>
              </a:gs>
              <a:gs pos="62000">
                <a:srgbClr val="FE603F"/>
              </a:gs>
              <a:gs pos="100000">
                <a:srgbClr val="FE5F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4992491" y="2787331"/>
            <a:ext cx="2199600" cy="2199600"/>
          </a:xfrm>
          <a:prstGeom prst="ellipse">
            <a:avLst/>
          </a:prstGeom>
          <a:gradFill flip="none" rotWithShape="1">
            <a:gsLst>
              <a:gs pos="0">
                <a:srgbClr val="7D6AD4"/>
              </a:gs>
              <a:gs pos="38000">
                <a:srgbClr val="6D5BC5"/>
              </a:gs>
              <a:gs pos="62000">
                <a:srgbClr val="604EB9"/>
              </a:gs>
              <a:gs pos="100000">
                <a:srgbClr val="5C49B4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024883" y="2922587"/>
            <a:ext cx="2200275" cy="2200275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4941886" y="2705418"/>
            <a:ext cx="2307907" cy="2307907"/>
          </a:xfrm>
          <a:prstGeom prst="ellipse">
            <a:avLst/>
          </a:prstGeom>
          <a:solidFill>
            <a:srgbClr val="6D5BC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8013939" y="2841762"/>
            <a:ext cx="2199600" cy="2199600"/>
          </a:xfrm>
          <a:prstGeom prst="ellipse">
            <a:avLst/>
          </a:prstGeom>
          <a:gradFill flip="none" rotWithShape="1">
            <a:gsLst>
              <a:gs pos="0">
                <a:srgbClr val="F5B647"/>
              </a:gs>
              <a:gs pos="50000">
                <a:srgbClr val="F5B547"/>
              </a:gs>
              <a:gs pos="100000">
                <a:srgbClr val="F5B54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80302" y="3397594"/>
            <a:ext cx="1457450" cy="1046440"/>
            <a:chOff x="2480302" y="3397594"/>
            <a:chExt cx="1457450" cy="1046440"/>
          </a:xfrm>
        </p:grpSpPr>
        <p:sp>
          <p:nvSpPr>
            <p:cNvPr id="15" name="文本框 14"/>
            <p:cNvSpPr txBox="1"/>
            <p:nvPr/>
          </p:nvSpPr>
          <p:spPr>
            <a:xfrm>
              <a:off x="2480302" y="3397594"/>
              <a:ext cx="145745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22.9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507234" y="410548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外放视频功耗</a:t>
              </a:r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367416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94336" y="3397594"/>
            <a:ext cx="1826141" cy="1040628"/>
            <a:chOff x="5194336" y="3397594"/>
            <a:chExt cx="1826141" cy="1040628"/>
          </a:xfrm>
        </p:grpSpPr>
        <p:sp>
          <p:nvSpPr>
            <p:cNvPr id="18" name="文本框 17"/>
            <p:cNvSpPr txBox="1"/>
            <p:nvPr/>
          </p:nvSpPr>
          <p:spPr>
            <a:xfrm>
              <a:off x="5427573" y="3397594"/>
              <a:ext cx="13596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16.6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194336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主摄像头对焦功耗</a:t>
              </a: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6572546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41764" y="3397594"/>
            <a:ext cx="1826141" cy="1040628"/>
            <a:chOff x="8241764" y="3397594"/>
            <a:chExt cx="1826141" cy="1040628"/>
          </a:xfrm>
        </p:grpSpPr>
        <p:sp>
          <p:nvSpPr>
            <p:cNvPr id="21" name="文本框 20"/>
            <p:cNvSpPr txBox="1"/>
            <p:nvPr/>
          </p:nvSpPr>
          <p:spPr>
            <a:xfrm>
              <a:off x="8470192" y="3397594"/>
              <a:ext cx="136928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14.5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%</a:t>
              </a:r>
              <a:endParaRPr lang="zh-CN" altLang="en-US" sz="4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241764" y="409966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alpha val="9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音乐外音播放功耗</a:t>
              </a: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9619974" y="3558467"/>
              <a:ext cx="138370" cy="119284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578782" y="852405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场景式节能优化</a:t>
            </a:r>
          </a:p>
        </p:txBody>
      </p:sp>
      <p:sp>
        <p:nvSpPr>
          <p:cNvPr id="25" name="矩形 24"/>
          <p:cNvSpPr/>
          <p:nvPr/>
        </p:nvSpPr>
        <p:spPr>
          <a:xfrm>
            <a:off x="3048000" y="1619217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针对上百种核心使用场景，制定相应的节能优化策略，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优化系统应用功耗，让系统在稳定流畅运行的同时更加省电。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5569157"/>
            <a:ext cx="12192000" cy="140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9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path" presetSubtype="0" accel="12444" decel="124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64" dur="4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C 0.00351 4.44444E-6 0.00638 0.00463 0.00638 0.01111 C 0.00638 0.01736 0.00351 0.02268 2.08333E-6 0.02268 C -0.00352 0.02268 -0.00625 0.01736 -0.00625 0.01111 C -0.00625 0.00463 -0.00352 4.44444E-6 2.08333E-6 4.44444E-6 Z " pathEditMode="relative" rAng="0" ptsTypes="AAAAA">
                                      <p:cBhvr>
                                        <p:cTn id="66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path" presetSubtype="0" accel="12444" decel="124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4 -0.01273 0.00521 -0.00787 0.00521 -0.00139 C 0.00521 0.00463 0.00234 0.00996 -0.00117 0.00996 C -0.00469 0.00996 -0.00742 0.00463 -0.00742 -0.00139 C -0.00742 -0.00787 -0.00469 -0.01273 -0.00117 -0.01273 Z " pathEditMode="relative" rAng="0" ptsTypes="AAAAA">
                                      <p:cBhvr>
                                        <p:cTn id="68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C 0.00352 -4.07407E-6 0.00638 0.00463 0.00638 0.01112 C 0.00638 0.01737 0.00352 0.02269 -3.75E-6 0.02269 C -0.00351 0.02269 -0.00625 0.01737 -0.00625 0.01112 C -0.00625 0.00463 -0.00351 -4.07407E-6 -3.75E-6 -4.07407E-6 Z " pathEditMode="relative" rAng="0" ptsTypes="AAAAA">
                                      <p:cBhvr>
                                        <p:cTn id="7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accel="15429" decel="1542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48148E-6 C 0.00352 1.48148E-6 0.00638 0.00463 0.00638 0.01111 C 0.00638 0.01736 0.00352 0.02268 4.16667E-7 0.02268 C -0.00352 0.02268 -0.00625 0.01736 -0.00625 0.01111 C -0.00625 0.00463 -0.00352 1.48148E-6 4.16667E-7 1.48148E-6 Z " pathEditMode="relative" rAng="0" ptsTypes="AAAAA">
                                      <p:cBhvr>
                                        <p:cTn id="7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accel="12444" decel="1244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1273 C 0.00235 -0.01273 0.00521 -0.00787 0.00521 -0.00139 C 0.00521 0.00463 0.00235 0.00995 -0.00117 0.00995 C -0.00469 0.00995 -0.00742 0.00463 -0.00742 -0.00139 C -0.00742 -0.00787 -0.00469 -0.01273 -0.00117 -0.01273 Z " pathEditMode="relative" rAng="0" ptsTypes="AAAAA">
                                      <p:cBhvr>
                                        <p:cTn id="74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3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7" grpId="0" animBg="1"/>
      <p:bldP spid="7" grpId="1" animBg="1"/>
      <p:bldP spid="6" grpId="0" animBg="1"/>
      <p:bldP spid="6" grpId="1" animBg="1"/>
      <p:bldP spid="4" grpId="0" animBg="1"/>
      <p:bldP spid="5" grpId="0" animBg="1"/>
      <p:bldP spid="8" grpId="0" animBg="1"/>
      <p:bldP spid="8" grpId="1" animBg="1"/>
      <p:bldP spid="9" grpId="0" animBg="1"/>
      <p:bldP spid="9" grpId="1" animBg="1"/>
      <p:bldP spid="11" grpId="0" animBg="1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06" y="3314699"/>
            <a:ext cx="2537344" cy="354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530" y="3314700"/>
            <a:ext cx="2537344" cy="35432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483" y="3314700"/>
            <a:ext cx="2537343" cy="35432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5" y="3314700"/>
            <a:ext cx="2537343" cy="354329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78782" y="852405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全新炫彩播放器</a:t>
            </a:r>
          </a:p>
        </p:txBody>
      </p:sp>
      <p:sp>
        <p:nvSpPr>
          <p:cNvPr id="7" name="矩形 6"/>
          <p:cNvSpPr/>
          <p:nvPr/>
        </p:nvSpPr>
        <p:spPr>
          <a:xfrm>
            <a:off x="3048000" y="1619217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针对上百种核心使用场景，制定相应的节能优化策略，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优化系统应用功耗，让系统在稳定流畅运行的同时更加省电。</a:t>
            </a:r>
          </a:p>
        </p:txBody>
      </p:sp>
    </p:spTree>
    <p:extLst>
      <p:ext uri="{BB962C8B-B14F-4D97-AF65-F5344CB8AC3E}">
        <p14:creationId xmlns:p14="http://schemas.microsoft.com/office/powerpoint/2010/main" val="239435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64880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rgbClr val="41B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42214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3085610"/>
            <a:ext cx="13027399" cy="15275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399" y="4812209"/>
            <a:ext cx="13027399" cy="15275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448" y="2156819"/>
            <a:ext cx="3487103" cy="470118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767752" y="604515"/>
            <a:ext cx="26564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音乐随心而动</a:t>
            </a:r>
          </a:p>
        </p:txBody>
      </p:sp>
      <p:sp>
        <p:nvSpPr>
          <p:cNvPr id="7" name="矩形 6"/>
          <p:cNvSpPr/>
          <p:nvPr/>
        </p:nvSpPr>
        <p:spPr>
          <a:xfrm>
            <a:off x="2140221" y="1219057"/>
            <a:ext cx="79019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音乐与虾米音乐战略合作，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320K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高品质音乐覆盖率超过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92%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，超过 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1400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万独家优质歌单，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绝对满足你挑剔的耳朵。加强色彩提取技术的使用，让界面色彩随内容而变，悦耳同时更悦目。</a:t>
            </a:r>
          </a:p>
        </p:txBody>
      </p:sp>
      <p:sp>
        <p:nvSpPr>
          <p:cNvPr id="5" name="矩形 4"/>
          <p:cNvSpPr/>
          <p:nvPr/>
        </p:nvSpPr>
        <p:spPr>
          <a:xfrm>
            <a:off x="190500" y="-508000"/>
            <a:ext cx="292100" cy="165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94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2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2.59259E-6 L -0.06627 0.00023 " pathEditMode="relative" rAng="0" ptsTypes="AA">
                                          <p:cBhvr>
                                            <p:cTn id="29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32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-2.96296E-6 L 0.06796 -2.96296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8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685800"/>
            <a:ext cx="8229600" cy="822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900" y="469900"/>
            <a:ext cx="5918200" cy="5918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35" y="3067359"/>
            <a:ext cx="2418930" cy="451394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57007" y="1245405"/>
            <a:ext cx="38779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你想看的，这里都有</a:t>
            </a:r>
          </a:p>
        </p:txBody>
      </p:sp>
      <p:sp>
        <p:nvSpPr>
          <p:cNvPr id="8" name="矩形 7"/>
          <p:cNvSpPr/>
          <p:nvPr/>
        </p:nvSpPr>
        <p:spPr>
          <a:xfrm>
            <a:off x="3708400" y="2032185"/>
            <a:ext cx="477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Flyme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联合逾 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450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家在线资讯媒体，为你打造资源丰富的阅读库。根据你的阅读喜好推荐文章，让你看到的都是你关心的。</a:t>
            </a:r>
          </a:p>
        </p:txBody>
      </p:sp>
    </p:spTree>
    <p:extLst>
      <p:ext uri="{BB962C8B-B14F-4D97-AF65-F5344CB8AC3E}">
        <p14:creationId xmlns:p14="http://schemas.microsoft.com/office/powerpoint/2010/main" val="99507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6408468" cy="6858000"/>
          </a:xfrm>
          <a:prstGeom prst="rect">
            <a:avLst/>
          </a:prstGeom>
          <a:solidFill>
            <a:srgbClr val="E5A1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B5C68D4-12BE-4D7A-840D-074604D65487}"/>
              </a:ext>
            </a:extLst>
          </p:cNvPr>
          <p:cNvSpPr txBox="1"/>
          <p:nvPr/>
        </p:nvSpPr>
        <p:spPr>
          <a:xfrm>
            <a:off x="7089654" y="3205083"/>
            <a:ext cx="4392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sed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do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eiusmod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tempor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incididunt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ut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labore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et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dolore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magna </a:t>
            </a:r>
            <a:r>
              <a:rPr lang="en-US" altLang="zh-CN" sz="1600" dirty="0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aliqua</a:t>
            </a:r>
            <a:r>
              <a:rPr lang="en-US" altLang="zh-CN" sz="1600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.</a:t>
            </a:r>
            <a:endParaRPr lang="zh-CN" altLang="en-US" sz="1600" dirty="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E8F64BC-4D9B-45BB-A51B-C6D0005BE327}"/>
              </a:ext>
            </a:extLst>
          </p:cNvPr>
          <p:cNvSpPr txBox="1"/>
          <p:nvPr/>
        </p:nvSpPr>
        <p:spPr>
          <a:xfrm>
            <a:off x="7813554" y="1598559"/>
            <a:ext cx="2945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独具一格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AE98796-E18E-4DA3-98B4-87747590D216}"/>
              </a:ext>
            </a:extLst>
          </p:cNvPr>
          <p:cNvSpPr txBox="1"/>
          <p:nvPr/>
        </p:nvSpPr>
        <p:spPr>
          <a:xfrm>
            <a:off x="8850512" y="5310135"/>
            <a:ext cx="1199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别具一格</a:t>
            </a:r>
          </a:p>
        </p:txBody>
      </p:sp>
      <p:sp>
        <p:nvSpPr>
          <p:cNvPr id="8" name="矩形: 圆角 8">
            <a:extLst>
              <a:ext uri="{FF2B5EF4-FFF2-40B4-BE49-F238E27FC236}">
                <a16:creationId xmlns:a16="http://schemas.microsoft.com/office/drawing/2014/main" xmlns="" id="{6FD664E3-15AC-4A40-9773-DEDAE09E62FA}"/>
              </a:ext>
            </a:extLst>
          </p:cNvPr>
          <p:cNvSpPr/>
          <p:nvPr/>
        </p:nvSpPr>
        <p:spPr>
          <a:xfrm>
            <a:off x="8928751" y="5285980"/>
            <a:ext cx="1062734" cy="366972"/>
          </a:xfrm>
          <a:prstGeom prst="roundRect">
            <a:avLst>
              <a:gd name="adj" fmla="val 5747"/>
            </a:avLst>
          </a:prstGeom>
          <a:noFill/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34" y="841519"/>
            <a:ext cx="4308379" cy="601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1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375667195"/>
              </p:ext>
            </p:extLst>
          </p:nvPr>
        </p:nvGraphicFramePr>
        <p:xfrm>
          <a:off x="191489" y="387559"/>
          <a:ext cx="11809022" cy="7099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890867" y="937773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en-US" altLang="zh-CN" sz="2400" dirty="0">
                <a:solidFill>
                  <a:srgbClr val="E9705E"/>
                </a:solidFill>
                <a:latin typeface="+mn-lt"/>
                <a:ea typeface="+mn-ea"/>
                <a:cs typeface="+mn-ea"/>
                <a:sym typeface="+mn-lt"/>
              </a:rPr>
              <a:t>Dash </a:t>
            </a:r>
            <a:r>
              <a:rPr lang="zh-CN" altLang="en-US" sz="2400" dirty="0">
                <a:solidFill>
                  <a:srgbClr val="E9705E"/>
                </a:solidFill>
                <a:latin typeface="+mn-lt"/>
                <a:ea typeface="+mn-ea"/>
                <a:cs typeface="+mn-ea"/>
                <a:sym typeface="+mn-lt"/>
              </a:rPr>
              <a:t>极速闪充</a:t>
            </a:r>
          </a:p>
        </p:txBody>
      </p:sp>
      <p:sp>
        <p:nvSpPr>
          <p:cNvPr id="5" name="矩形 4"/>
          <p:cNvSpPr/>
          <p:nvPr/>
        </p:nvSpPr>
        <p:spPr>
          <a:xfrm>
            <a:off x="890866" y="1386738"/>
            <a:ext cx="73196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续航，比上一代好上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20%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rgbClr val="E9705E"/>
              </a:solidFill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得益于骁龙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835 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的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10nm 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工艺和系统优化， 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3300mAh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电池的续航能力比上一代提升</a:t>
            </a:r>
            <a:r>
              <a:rPr lang="en-US" altLang="zh-CN" sz="1400" dirty="0">
                <a:solidFill>
                  <a:srgbClr val="E9705E"/>
                </a:solidFill>
                <a:cs typeface="+mn-ea"/>
                <a:sym typeface="+mn-lt"/>
              </a:rPr>
              <a:t>20%</a:t>
            </a:r>
            <a:r>
              <a:rPr lang="zh-CN" altLang="en-US" sz="1400" dirty="0">
                <a:solidFill>
                  <a:srgbClr val="E9705E"/>
                </a:solidFill>
                <a:cs typeface="+mn-ea"/>
                <a:sym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980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4631986" y="377909"/>
            <a:ext cx="2632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sp>
        <p:nvSpPr>
          <p:cNvPr id="16" name="椭圆 15"/>
          <p:cNvSpPr/>
          <p:nvPr/>
        </p:nvSpPr>
        <p:spPr>
          <a:xfrm>
            <a:off x="1155700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833869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190207" y="2190863"/>
            <a:ext cx="1727200" cy="1727200"/>
          </a:xfrm>
          <a:prstGeom prst="ellipse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512038" y="2197100"/>
            <a:ext cx="1727200" cy="17272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2190863"/>
            <a:ext cx="1790700" cy="1790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09" y="2502778"/>
            <a:ext cx="1166869" cy="116686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57" y="2449682"/>
            <a:ext cx="1209562" cy="120956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61" y="2271117"/>
            <a:ext cx="1566693" cy="1566693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2572204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302125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032046" y="1240061"/>
            <a:ext cx="1729921" cy="4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7761967" y="1240061"/>
            <a:ext cx="1729921" cy="46400"/>
          </a:xfrm>
          <a:prstGeom prst="rect">
            <a:avLst/>
          </a:prstGeom>
          <a:solidFill>
            <a:srgbClr val="E970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260503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008541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56579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504618" y="4257028"/>
            <a:ext cx="1517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28332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2" grpId="0"/>
      <p:bldP spid="43" grpId="0"/>
      <p:bldP spid="44" grpId="0"/>
      <p:bldP spid="45" grpId="0"/>
    </p:bldLst>
  </p:timing>
  <p:extLst mod="1">
    <p:ext uri="{E180D4A7-C9FB-4DFB-919C-405C955672EB}">
      <p14:showEvtLst xmlns:p14="http://schemas.microsoft.com/office/powerpoint/2010/main">
        <p14:playEvt time="93" objId="14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红色, 室内&#10;&#10;已生成高可信度的说明">
            <a:extLst>
              <a:ext uri="{FF2B5EF4-FFF2-40B4-BE49-F238E27FC236}">
                <a16:creationId xmlns:a16="http://schemas.microsoft.com/office/drawing/2014/main" xmlns="" id="{8F0C2ADA-380D-44BB-93E2-83F45D5D9E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B4EA8E15-2811-4949-86F6-05CFA115F1D3}"/>
              </a:ext>
            </a:extLst>
          </p:cNvPr>
          <p:cNvSpPr txBox="1"/>
          <p:nvPr/>
        </p:nvSpPr>
        <p:spPr>
          <a:xfrm>
            <a:off x="684511" y="817876"/>
            <a:ext cx="3624418" cy="836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ED0729"/>
                    </a:gs>
                  </a:gsLst>
                  <a:lin ang="2700000" scaled="1"/>
                  <a:tileRect/>
                </a:gradFill>
                <a:latin typeface="思源黑体 CN ExtraLight"/>
                <a:ea typeface="思源黑体 CN ExtraLight"/>
                <a:cs typeface="+mn-ea"/>
                <a:sym typeface="+mn-lt"/>
              </a:rPr>
              <a:t>Dash </a:t>
            </a:r>
            <a:r>
              <a:rPr lang="zh-CN" altLang="en-US" sz="3600" dirty="0">
                <a:gradFill flip="none" rotWithShape="1">
                  <a:gsLst>
                    <a:gs pos="0">
                      <a:srgbClr val="FFFFFF"/>
                    </a:gs>
                    <a:gs pos="100000">
                      <a:srgbClr val="ED0729"/>
                    </a:gs>
                  </a:gsLst>
                  <a:lin ang="2700000" scaled="1"/>
                  <a:tileRect/>
                </a:gradFill>
                <a:latin typeface="思源黑体 CN ExtraLight"/>
                <a:ea typeface="思源黑体 CN ExtraLight"/>
                <a:cs typeface="+mn-ea"/>
                <a:sym typeface="+mn-lt"/>
              </a:rPr>
              <a:t>极速闪充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911DC90-5505-4988-86AF-4F6505695465}"/>
              </a:ext>
            </a:extLst>
          </p:cNvPr>
          <p:cNvSpPr txBox="1"/>
          <p:nvPr/>
        </p:nvSpPr>
        <p:spPr>
          <a:xfrm>
            <a:off x="669997" y="2217794"/>
            <a:ext cx="4538817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无论息屏充电，还是边玩边充，</a:t>
            </a:r>
            <a:r>
              <a:rPr lang="en-US" altLang="zh-CN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5V/4A Dash </a:t>
            </a:r>
            <a:r>
              <a:rPr lang="zh-CN" altLang="en-US" sz="1400">
                <a:solidFill>
                  <a:srgbClr val="FFFFFF">
                    <a:lumMod val="65000"/>
                  </a:srgbClr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闪充都能让你的手机快速回血，且机身依然凉快。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252729C-AB70-402B-A68E-E058C10752CB}"/>
              </a:ext>
            </a:extLst>
          </p:cNvPr>
          <p:cNvSpPr txBox="1"/>
          <p:nvPr/>
        </p:nvSpPr>
        <p:spPr>
          <a:xfrm>
            <a:off x="669998" y="1799349"/>
            <a:ext cx="2550360" cy="4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让你爽快，不让你等待</a:t>
            </a:r>
          </a:p>
        </p:txBody>
      </p:sp>
    </p:spTree>
    <p:extLst>
      <p:ext uri="{BB962C8B-B14F-4D97-AF65-F5344CB8AC3E}">
        <p14:creationId xmlns:p14="http://schemas.microsoft.com/office/powerpoint/2010/main" val="247158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9AC843A-D5AE-4155-9E3A-CE01E10A2FC4}"/>
              </a:ext>
            </a:extLst>
          </p:cNvPr>
          <p:cNvGrpSpPr/>
          <p:nvPr/>
        </p:nvGrpSpPr>
        <p:grpSpPr>
          <a:xfrm>
            <a:off x="1238250" y="1663700"/>
            <a:ext cx="9296400" cy="4192989"/>
            <a:chOff x="1238250" y="304954"/>
            <a:chExt cx="9296400" cy="6093514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FD97DFF7-C390-4090-BC48-FCAFD3EB3BC4}"/>
                </a:ext>
              </a:extLst>
            </p:cNvPr>
            <p:cNvCxnSpPr/>
            <p:nvPr/>
          </p:nvCxnSpPr>
          <p:spPr>
            <a:xfrm>
              <a:off x="1962150" y="927782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F8744071-8B3A-4143-9477-321C091C7E17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2132694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BD55F7DF-9F54-4BC6-96F6-B21F475CDD44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3337607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AE35737B-17DD-459B-8C4C-741D43C2FF31}"/>
                </a:ext>
              </a:extLst>
            </p:cNvPr>
            <p:cNvCxnSpPr>
              <a:cxnSpLocks/>
            </p:cNvCxnSpPr>
            <p:nvPr/>
          </p:nvCxnSpPr>
          <p:spPr>
            <a:xfrm>
              <a:off x="1962150" y="4542519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D9D9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9E3083A2-73B8-49DE-831F-CD727975A2A2}"/>
                </a:ext>
              </a:extLst>
            </p:cNvPr>
            <p:cNvCxnSpPr/>
            <p:nvPr/>
          </p:nvCxnSpPr>
          <p:spPr>
            <a:xfrm>
              <a:off x="1962150" y="5747432"/>
              <a:ext cx="8248650" cy="0"/>
            </a:xfrm>
            <a:prstGeom prst="line">
              <a:avLst/>
            </a:prstGeom>
            <a:noFill/>
            <a:ln w="3175" cap="flat" cmpd="sng" algn="ctr">
              <a:solidFill>
                <a:srgbClr val="FFFFFF">
                  <a:lumMod val="8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46F19737-9E68-43B2-B18C-47CD2C61054F}"/>
                </a:ext>
              </a:extLst>
            </p:cNvPr>
            <p:cNvSpPr txBox="1"/>
            <p:nvPr/>
          </p:nvSpPr>
          <p:spPr>
            <a:xfrm>
              <a:off x="97345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60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5B2F7F65-B919-4BC5-A86F-AABD9598BEEB}"/>
                </a:ext>
              </a:extLst>
            </p:cNvPr>
            <p:cNvSpPr txBox="1"/>
            <p:nvPr/>
          </p:nvSpPr>
          <p:spPr>
            <a:xfrm>
              <a:off x="1238250" y="435785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25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442CFEE-729F-40A1-95BE-60DFE87722FD}"/>
                </a:ext>
              </a:extLst>
            </p:cNvPr>
            <p:cNvSpPr txBox="1"/>
            <p:nvPr/>
          </p:nvSpPr>
          <p:spPr>
            <a:xfrm>
              <a:off x="1238250" y="32148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50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A9F2972A-A2A1-425E-9D59-0979E874751A}"/>
                </a:ext>
              </a:extLst>
            </p:cNvPr>
            <p:cNvSpPr txBox="1"/>
            <p:nvPr/>
          </p:nvSpPr>
          <p:spPr>
            <a:xfrm>
              <a:off x="1238250" y="19766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75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A9D70176-71AB-4234-87BF-63130DE42174}"/>
                </a:ext>
              </a:extLst>
            </p:cNvPr>
            <p:cNvSpPr txBox="1"/>
            <p:nvPr/>
          </p:nvSpPr>
          <p:spPr>
            <a:xfrm>
              <a:off x="1238250" y="757403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100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5A60C388-1F32-4569-93A8-6A9B2D8CE8C3}"/>
                </a:ext>
              </a:extLst>
            </p:cNvPr>
            <p:cNvSpPr txBox="1"/>
            <p:nvPr/>
          </p:nvSpPr>
          <p:spPr>
            <a:xfrm>
              <a:off x="1238250" y="304954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%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086E7773-064B-490C-A9A9-55D38BBD04D0}"/>
                </a:ext>
              </a:extLst>
            </p:cNvPr>
            <p:cNvSpPr txBox="1"/>
            <p:nvPr/>
          </p:nvSpPr>
          <p:spPr>
            <a:xfrm>
              <a:off x="83756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50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6AD2B143-11B9-4860-9F6B-451AA17A91D9}"/>
                </a:ext>
              </a:extLst>
            </p:cNvPr>
            <p:cNvSpPr txBox="1"/>
            <p:nvPr/>
          </p:nvSpPr>
          <p:spPr>
            <a:xfrm>
              <a:off x="70167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40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00EF3CBC-DD97-46C5-902C-30E463DCC56B}"/>
                </a:ext>
              </a:extLst>
            </p:cNvPr>
            <p:cNvSpPr txBox="1"/>
            <p:nvPr/>
          </p:nvSpPr>
          <p:spPr>
            <a:xfrm>
              <a:off x="56578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30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7A45FED0-FE7E-4056-A8C5-67A5B36292FA}"/>
                </a:ext>
              </a:extLst>
            </p:cNvPr>
            <p:cNvSpPr txBox="1"/>
            <p:nvPr/>
          </p:nvSpPr>
          <p:spPr>
            <a:xfrm>
              <a:off x="42989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20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13A5B21E-BC6D-43E2-A2E1-CF7BC0B33271}"/>
                </a:ext>
              </a:extLst>
            </p:cNvPr>
            <p:cNvSpPr txBox="1"/>
            <p:nvPr/>
          </p:nvSpPr>
          <p:spPr>
            <a:xfrm>
              <a:off x="29400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BFBFBF"/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10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32310A27-C8BF-49D3-B1BC-CDC7B8729EE1}"/>
                </a:ext>
              </a:extLst>
            </p:cNvPr>
            <p:cNvSpPr txBox="1"/>
            <p:nvPr/>
          </p:nvSpPr>
          <p:spPr>
            <a:xfrm>
              <a:off x="1581150" y="5861732"/>
              <a:ext cx="800100" cy="536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思源黑体 CN ExtraLight"/>
                  <a:ea typeface="思源黑体 CN ExtraLight"/>
                  <a:cs typeface="+mn-ea"/>
                  <a:sym typeface="+mn-lt"/>
                </a:rPr>
                <a:t>0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思源黑体 CN ExtraLight"/>
                <a:ea typeface="思源黑体 CN ExtraLight"/>
                <a:cs typeface="+mn-ea"/>
                <a:sym typeface="+mn-lt"/>
              </a:endParaRPr>
            </a:p>
          </p:txBody>
        </p:sp>
      </p:grpSp>
      <p:sp>
        <p:nvSpPr>
          <p:cNvPr id="45" name="Rectangle 28">
            <a:extLst>
              <a:ext uri="{FF2B5EF4-FFF2-40B4-BE49-F238E27FC236}">
                <a16:creationId xmlns:a16="http://schemas.microsoft.com/office/drawing/2014/main" xmlns="" id="{DDD9DAD9-B7F7-4C78-A165-20C134C14A37}"/>
              </a:ext>
            </a:extLst>
          </p:cNvPr>
          <p:cNvSpPr/>
          <p:nvPr/>
        </p:nvSpPr>
        <p:spPr>
          <a:xfrm>
            <a:off x="4902199" y="783687"/>
            <a:ext cx="2374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请输入你的数据</a:t>
            </a:r>
            <a:endParaRPr lang="tr-TR" sz="2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FCA487CA-3811-400F-8045-01DE4C6E8B91}"/>
              </a:ext>
            </a:extLst>
          </p:cNvPr>
          <p:cNvSpPr/>
          <p:nvPr/>
        </p:nvSpPr>
        <p:spPr>
          <a:xfrm>
            <a:off x="1885950" y="6252388"/>
            <a:ext cx="152400" cy="152400"/>
          </a:xfrm>
          <a:prstGeom prst="ellipse">
            <a:avLst/>
          </a:prstGeom>
          <a:solidFill>
            <a:srgbClr val="ED072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7" name="Rectangle 28">
            <a:extLst>
              <a:ext uri="{FF2B5EF4-FFF2-40B4-BE49-F238E27FC236}">
                <a16:creationId xmlns:a16="http://schemas.microsoft.com/office/drawing/2014/main" xmlns="" id="{5F9381D0-4F43-43F9-A412-DBAC0902DB30}"/>
              </a:ext>
            </a:extLst>
          </p:cNvPr>
          <p:cNvSpPr/>
          <p:nvPr/>
        </p:nvSpPr>
        <p:spPr>
          <a:xfrm>
            <a:off x="2152649" y="6174699"/>
            <a:ext cx="12001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OnePlus 5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8972B39F-E365-49D4-8BFF-19885BEE7ACF}"/>
              </a:ext>
            </a:extLst>
          </p:cNvPr>
          <p:cNvSpPr/>
          <p:nvPr/>
        </p:nvSpPr>
        <p:spPr>
          <a:xfrm>
            <a:off x="3638550" y="6252388"/>
            <a:ext cx="152400" cy="152400"/>
          </a:xfrm>
          <a:prstGeom prst="ellipse">
            <a:avLst/>
          </a:prstGeom>
          <a:solidFill>
            <a:srgbClr val="33ADD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9" name="Rectangle 28">
            <a:extLst>
              <a:ext uri="{FF2B5EF4-FFF2-40B4-BE49-F238E27FC236}">
                <a16:creationId xmlns:a16="http://schemas.microsoft.com/office/drawing/2014/main" xmlns="" id="{E0356609-95F8-4322-BF8B-43A435189864}"/>
              </a:ext>
            </a:extLst>
          </p:cNvPr>
          <p:cNvSpPr/>
          <p:nvPr/>
        </p:nvSpPr>
        <p:spPr>
          <a:xfrm>
            <a:off x="3905249" y="6174699"/>
            <a:ext cx="18065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Samsung Galaxy S8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424D5D83-6514-4152-853F-5AE24634A6C1}"/>
              </a:ext>
            </a:extLst>
          </p:cNvPr>
          <p:cNvSpPr/>
          <p:nvPr/>
        </p:nvSpPr>
        <p:spPr>
          <a:xfrm>
            <a:off x="6149975" y="6252388"/>
            <a:ext cx="152400" cy="152400"/>
          </a:xfrm>
          <a:prstGeom prst="ellipse">
            <a:avLst/>
          </a:prstGeom>
          <a:solidFill>
            <a:srgbClr val="FF9A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xmlns="" id="{8FE8C129-D7D9-429E-8B85-E96E2C90B07E}"/>
              </a:ext>
            </a:extLst>
          </p:cNvPr>
          <p:cNvSpPr/>
          <p:nvPr/>
        </p:nvSpPr>
        <p:spPr>
          <a:xfrm>
            <a:off x="6416674" y="6174699"/>
            <a:ext cx="2212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>
                <a:solidFill>
                  <a:sysClr val="windowText" lastClr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Huawei P10 Plus</a:t>
            </a:r>
            <a:endParaRPr lang="tr-TR" sz="1400" b="1">
              <a:solidFill>
                <a:sysClr val="windowText" lastClr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graphicFrame>
        <p:nvGraphicFramePr>
          <p:cNvPr id="52" name="图表 51">
            <a:extLst>
              <a:ext uri="{FF2B5EF4-FFF2-40B4-BE49-F238E27FC236}">
                <a16:creationId xmlns:a16="http://schemas.microsoft.com/office/drawing/2014/main" xmlns="" id="{F7620964-3A26-48AB-B87F-FE113C092D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808669"/>
              </p:ext>
            </p:extLst>
          </p:nvPr>
        </p:nvGraphicFramePr>
        <p:xfrm>
          <a:off x="1019175" y="1314209"/>
          <a:ext cx="10153650" cy="4038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21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0B1FD93-1A90-4D19-9280-4905D1A1754A}"/>
              </a:ext>
            </a:extLst>
          </p:cNvPr>
          <p:cNvSpPr/>
          <p:nvPr/>
        </p:nvSpPr>
        <p:spPr>
          <a:xfrm rot="20079569">
            <a:off x="-2039533" y="2389558"/>
            <a:ext cx="16453161" cy="2400300"/>
          </a:xfrm>
          <a:prstGeom prst="rect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68DE3B72-5A12-456C-86FC-EE5847E20DEA}"/>
              </a:ext>
            </a:extLst>
          </p:cNvPr>
          <p:cNvSpPr/>
          <p:nvPr/>
        </p:nvSpPr>
        <p:spPr>
          <a:xfrm>
            <a:off x="9245599" y="1288601"/>
            <a:ext cx="1016002" cy="1016002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" name="Shape 2783">
            <a:extLst>
              <a:ext uri="{FF2B5EF4-FFF2-40B4-BE49-F238E27FC236}">
                <a16:creationId xmlns:a16="http://schemas.microsoft.com/office/drawing/2014/main" xmlns="" id="{50673B64-0FBE-41DB-91C1-D624523CA6AD}"/>
              </a:ext>
            </a:extLst>
          </p:cNvPr>
          <p:cNvSpPr/>
          <p:nvPr/>
        </p:nvSpPr>
        <p:spPr>
          <a:xfrm>
            <a:off x="9469924" y="1549762"/>
            <a:ext cx="600032" cy="518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E5A116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/>
            <a:endParaRPr sz="2999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xmlns="" id="{6E156598-04AB-46DB-A9AC-AE9564D9BD48}"/>
              </a:ext>
            </a:extLst>
          </p:cNvPr>
          <p:cNvSpPr/>
          <p:nvPr/>
        </p:nvSpPr>
        <p:spPr>
          <a:xfrm rot="5400000">
            <a:off x="809624" y="-809624"/>
            <a:ext cx="1409703" cy="3028953"/>
          </a:xfrm>
          <a:prstGeom prst="triangle">
            <a:avLst>
              <a:gd name="adj" fmla="val 0"/>
            </a:avLst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C2F7757-205D-4E28-A29B-2612C107FFC4}"/>
              </a:ext>
            </a:extLst>
          </p:cNvPr>
          <p:cNvSpPr txBox="1"/>
          <p:nvPr/>
        </p:nvSpPr>
        <p:spPr>
          <a:xfrm>
            <a:off x="1139028" y="1412043"/>
            <a:ext cx="2592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YOUR TEXT</a:t>
            </a:r>
            <a:endParaRPr lang="zh-CN" altLang="en-US" sz="2400" b="1" dirty="0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92E630CC-70DD-49CD-BA1C-C763ED0FA803}"/>
              </a:ext>
            </a:extLst>
          </p:cNvPr>
          <p:cNvSpPr/>
          <p:nvPr/>
        </p:nvSpPr>
        <p:spPr>
          <a:xfrm rot="10800000">
            <a:off x="3721102" y="1502599"/>
            <a:ext cx="325443" cy="280554"/>
          </a:xfrm>
          <a:prstGeom prst="triangl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09A12C5-F936-43C7-BDB4-5F235BA6DDC5}"/>
              </a:ext>
            </a:extLst>
          </p:cNvPr>
          <p:cNvSpPr txBox="1"/>
          <p:nvPr/>
        </p:nvSpPr>
        <p:spPr>
          <a:xfrm>
            <a:off x="1139028" y="1854658"/>
            <a:ext cx="253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点击添加标题</a:t>
            </a:r>
          </a:p>
        </p:txBody>
      </p:sp>
      <p:sp>
        <p:nvSpPr>
          <p:cNvPr id="9" name="Shape 2690">
            <a:extLst>
              <a:ext uri="{FF2B5EF4-FFF2-40B4-BE49-F238E27FC236}">
                <a16:creationId xmlns:a16="http://schemas.microsoft.com/office/drawing/2014/main" xmlns="" id="{A204A883-3455-46BC-AD2E-BACA081B0AB9}"/>
              </a:ext>
            </a:extLst>
          </p:cNvPr>
          <p:cNvSpPr/>
          <p:nvPr/>
        </p:nvSpPr>
        <p:spPr>
          <a:xfrm>
            <a:off x="5661673" y="3291804"/>
            <a:ext cx="600031" cy="545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880"/>
                </a:moveTo>
                <a:cubicBezTo>
                  <a:pt x="20618" y="12476"/>
                  <a:pt x="20178" y="12960"/>
                  <a:pt x="19636" y="12960"/>
                </a:cubicBezTo>
                <a:lnTo>
                  <a:pt x="19636" y="8640"/>
                </a:lnTo>
                <a:cubicBezTo>
                  <a:pt x="20178" y="8640"/>
                  <a:pt x="20618" y="9124"/>
                  <a:pt x="20618" y="9720"/>
                </a:cubicBezTo>
                <a:cubicBezTo>
                  <a:pt x="20618" y="9720"/>
                  <a:pt x="20618" y="11880"/>
                  <a:pt x="20618" y="11880"/>
                </a:cubicBezTo>
                <a:close/>
                <a:moveTo>
                  <a:pt x="18655" y="19980"/>
                </a:moveTo>
                <a:cubicBezTo>
                  <a:pt x="18655" y="20279"/>
                  <a:pt x="18434" y="20520"/>
                  <a:pt x="18164" y="20520"/>
                </a:cubicBezTo>
                <a:cubicBezTo>
                  <a:pt x="17893" y="20520"/>
                  <a:pt x="17673" y="20279"/>
                  <a:pt x="17673" y="19980"/>
                </a:cubicBezTo>
                <a:lnTo>
                  <a:pt x="17673" y="1620"/>
                </a:lnTo>
                <a:cubicBezTo>
                  <a:pt x="17673" y="1322"/>
                  <a:pt x="17893" y="1080"/>
                  <a:pt x="18164" y="1080"/>
                </a:cubicBezTo>
                <a:cubicBezTo>
                  <a:pt x="18434" y="1080"/>
                  <a:pt x="18655" y="1322"/>
                  <a:pt x="18655" y="1620"/>
                </a:cubicBezTo>
                <a:cubicBezTo>
                  <a:pt x="18655" y="1620"/>
                  <a:pt x="18655" y="19980"/>
                  <a:pt x="18655" y="19980"/>
                </a:cubicBezTo>
                <a:close/>
                <a:moveTo>
                  <a:pt x="16691" y="18404"/>
                </a:moveTo>
                <a:lnTo>
                  <a:pt x="2944" y="13512"/>
                </a:lnTo>
                <a:cubicBezTo>
                  <a:pt x="2944" y="13508"/>
                  <a:pt x="2945" y="13504"/>
                  <a:pt x="2945" y="13500"/>
                </a:cubicBezTo>
                <a:lnTo>
                  <a:pt x="2945" y="8100"/>
                </a:lnTo>
                <a:cubicBezTo>
                  <a:pt x="2945" y="8096"/>
                  <a:pt x="2944" y="8093"/>
                  <a:pt x="2944" y="8089"/>
                </a:cubicBezTo>
                <a:lnTo>
                  <a:pt x="16691" y="3197"/>
                </a:lnTo>
                <a:cubicBezTo>
                  <a:pt x="16691" y="3197"/>
                  <a:pt x="16691" y="18404"/>
                  <a:pt x="16691" y="18404"/>
                </a:cubicBezTo>
                <a:close/>
                <a:moveTo>
                  <a:pt x="12480" y="18725"/>
                </a:moveTo>
                <a:cubicBezTo>
                  <a:pt x="12316" y="19294"/>
                  <a:pt x="11764" y="19608"/>
                  <a:pt x="11247" y="19428"/>
                </a:cubicBezTo>
                <a:lnTo>
                  <a:pt x="6102" y="17625"/>
                </a:lnTo>
                <a:cubicBezTo>
                  <a:pt x="5585" y="17444"/>
                  <a:pt x="5299" y="16837"/>
                  <a:pt x="5464" y="16269"/>
                </a:cubicBezTo>
                <a:lnTo>
                  <a:pt x="5654" y="15610"/>
                </a:lnTo>
                <a:lnTo>
                  <a:pt x="12661" y="18104"/>
                </a:lnTo>
                <a:cubicBezTo>
                  <a:pt x="12661" y="18104"/>
                  <a:pt x="12480" y="18725"/>
                  <a:pt x="12480" y="18725"/>
                </a:cubicBezTo>
                <a:close/>
                <a:moveTo>
                  <a:pt x="1964" y="13500"/>
                </a:moveTo>
                <a:lnTo>
                  <a:pt x="982" y="13500"/>
                </a:lnTo>
                <a:lnTo>
                  <a:pt x="982" y="8100"/>
                </a:lnTo>
                <a:lnTo>
                  <a:pt x="1964" y="8100"/>
                </a:lnTo>
                <a:cubicBezTo>
                  <a:pt x="1964" y="8100"/>
                  <a:pt x="1964" y="13500"/>
                  <a:pt x="1964" y="13500"/>
                </a:cubicBezTo>
                <a:close/>
                <a:moveTo>
                  <a:pt x="19636" y="7560"/>
                </a:moveTo>
                <a:lnTo>
                  <a:pt x="19636" y="1620"/>
                </a:lnTo>
                <a:cubicBezTo>
                  <a:pt x="19636" y="725"/>
                  <a:pt x="18977" y="0"/>
                  <a:pt x="18164" y="0"/>
                </a:cubicBezTo>
                <a:cubicBezTo>
                  <a:pt x="17350" y="0"/>
                  <a:pt x="16691" y="725"/>
                  <a:pt x="16691" y="1620"/>
                </a:cubicBezTo>
                <a:lnTo>
                  <a:pt x="16691" y="2062"/>
                </a:lnTo>
                <a:lnTo>
                  <a:pt x="2411" y="7144"/>
                </a:lnTo>
                <a:cubicBezTo>
                  <a:pt x="2276" y="7067"/>
                  <a:pt x="2126" y="7020"/>
                  <a:pt x="1964" y="7020"/>
                </a:cubicBezTo>
                <a:lnTo>
                  <a:pt x="982" y="7020"/>
                </a:lnTo>
                <a:cubicBezTo>
                  <a:pt x="440" y="7020"/>
                  <a:pt x="0" y="7504"/>
                  <a:pt x="0" y="8100"/>
                </a:cubicBezTo>
                <a:lnTo>
                  <a:pt x="0" y="13500"/>
                </a:lnTo>
                <a:cubicBezTo>
                  <a:pt x="0" y="14097"/>
                  <a:pt x="440" y="14580"/>
                  <a:pt x="982" y="14580"/>
                </a:cubicBezTo>
                <a:lnTo>
                  <a:pt x="1964" y="14580"/>
                </a:lnTo>
                <a:cubicBezTo>
                  <a:pt x="2126" y="14580"/>
                  <a:pt x="2276" y="14533"/>
                  <a:pt x="2411" y="14457"/>
                </a:cubicBezTo>
                <a:lnTo>
                  <a:pt x="4720" y="15278"/>
                </a:lnTo>
                <a:lnTo>
                  <a:pt x="4529" y="15941"/>
                </a:lnTo>
                <a:cubicBezTo>
                  <a:pt x="4199" y="17078"/>
                  <a:pt x="4770" y="18292"/>
                  <a:pt x="5803" y="18654"/>
                </a:cubicBezTo>
                <a:lnTo>
                  <a:pt x="10949" y="20456"/>
                </a:lnTo>
                <a:cubicBezTo>
                  <a:pt x="11983" y="20819"/>
                  <a:pt x="13087" y="20190"/>
                  <a:pt x="13416" y="19053"/>
                </a:cubicBezTo>
                <a:lnTo>
                  <a:pt x="13595" y="18437"/>
                </a:lnTo>
                <a:lnTo>
                  <a:pt x="16691" y="19538"/>
                </a:lnTo>
                <a:lnTo>
                  <a:pt x="16691" y="19980"/>
                </a:lnTo>
                <a:cubicBezTo>
                  <a:pt x="16691" y="20875"/>
                  <a:pt x="17350" y="21600"/>
                  <a:pt x="18164" y="21600"/>
                </a:cubicBezTo>
                <a:cubicBezTo>
                  <a:pt x="18977" y="21600"/>
                  <a:pt x="19636" y="20875"/>
                  <a:pt x="19636" y="19980"/>
                </a:cubicBezTo>
                <a:lnTo>
                  <a:pt x="19636" y="14040"/>
                </a:lnTo>
                <a:cubicBezTo>
                  <a:pt x="20721" y="14040"/>
                  <a:pt x="21600" y="13073"/>
                  <a:pt x="21600" y="11880"/>
                </a:cubicBezTo>
                <a:lnTo>
                  <a:pt x="21600" y="9720"/>
                </a:lnTo>
                <a:cubicBezTo>
                  <a:pt x="21600" y="8527"/>
                  <a:pt x="20721" y="7560"/>
                  <a:pt x="19636" y="756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70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0" name="Shape 2645">
            <a:extLst>
              <a:ext uri="{FF2B5EF4-FFF2-40B4-BE49-F238E27FC236}">
                <a16:creationId xmlns:a16="http://schemas.microsoft.com/office/drawing/2014/main" xmlns="" id="{128A9A37-5703-40B3-8D18-498EB9170D1F}"/>
              </a:ext>
            </a:extLst>
          </p:cNvPr>
          <p:cNvSpPr/>
          <p:nvPr/>
        </p:nvSpPr>
        <p:spPr>
          <a:xfrm>
            <a:off x="1833789" y="5106689"/>
            <a:ext cx="600033" cy="436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70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9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+mn-ea"/>
              <a:sym typeface="+mn-lt"/>
            </a:endParaRPr>
          </a:p>
        </p:txBody>
      </p:sp>
      <p:sp>
        <p:nvSpPr>
          <p:cNvPr id="11" name="Shape 2547">
            <a:extLst>
              <a:ext uri="{FF2B5EF4-FFF2-40B4-BE49-F238E27FC236}">
                <a16:creationId xmlns:a16="http://schemas.microsoft.com/office/drawing/2014/main" xmlns="" id="{E76C0741-00A8-4CE7-8436-9C48A5DC7903}"/>
              </a:ext>
            </a:extLst>
          </p:cNvPr>
          <p:cNvSpPr>
            <a:spLocks noChangeAspect="1"/>
          </p:cNvSpPr>
          <p:nvPr/>
        </p:nvSpPr>
        <p:spPr>
          <a:xfrm>
            <a:off x="7582563" y="2316882"/>
            <a:ext cx="585551" cy="585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70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9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2" name="Shape 2525">
            <a:extLst>
              <a:ext uri="{FF2B5EF4-FFF2-40B4-BE49-F238E27FC236}">
                <a16:creationId xmlns:a16="http://schemas.microsoft.com/office/drawing/2014/main" xmlns="" id="{A71CE305-0A15-4AE7-A77E-A7F9680AAA44}"/>
              </a:ext>
            </a:extLst>
          </p:cNvPr>
          <p:cNvSpPr>
            <a:spLocks noChangeAspect="1"/>
          </p:cNvSpPr>
          <p:nvPr/>
        </p:nvSpPr>
        <p:spPr>
          <a:xfrm>
            <a:off x="3735631" y="4090104"/>
            <a:ext cx="643282" cy="643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defTabSz="4570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29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ea typeface="Gill Sans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C4F4867-A8A4-4147-8B2C-B662EB20C7E8}"/>
              </a:ext>
            </a:extLst>
          </p:cNvPr>
          <p:cNvSpPr txBox="1"/>
          <p:nvPr/>
        </p:nvSpPr>
        <p:spPr>
          <a:xfrm flipH="1">
            <a:off x="1441904" y="5733144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3ECE87DE-2821-4D9A-921C-A26CB7F7ED22}"/>
              </a:ext>
            </a:extLst>
          </p:cNvPr>
          <p:cNvSpPr txBox="1"/>
          <p:nvPr/>
        </p:nvSpPr>
        <p:spPr>
          <a:xfrm flipH="1">
            <a:off x="3364727" y="4892995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44E56CE-3EB8-495C-B292-2A7505ADD823}"/>
              </a:ext>
            </a:extLst>
          </p:cNvPr>
          <p:cNvSpPr txBox="1"/>
          <p:nvPr/>
        </p:nvSpPr>
        <p:spPr>
          <a:xfrm flipH="1">
            <a:off x="5269143" y="4071441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599079E-65B4-4832-B457-2999558E9C48}"/>
              </a:ext>
            </a:extLst>
          </p:cNvPr>
          <p:cNvSpPr txBox="1"/>
          <p:nvPr/>
        </p:nvSpPr>
        <p:spPr>
          <a:xfrm flipH="1">
            <a:off x="7196252" y="3053103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D6ED4F6-BE03-4817-B7E2-7669FD3FA39B}"/>
              </a:ext>
            </a:extLst>
          </p:cNvPr>
          <p:cNvSpPr txBox="1"/>
          <p:nvPr/>
        </p:nvSpPr>
        <p:spPr>
          <a:xfrm flipH="1">
            <a:off x="9061055" y="2472108"/>
            <a:ext cx="1385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AC966CC-0A57-41C0-95B9-D874151596CE}"/>
              </a:ext>
            </a:extLst>
          </p:cNvPr>
          <p:cNvGrpSpPr/>
          <p:nvPr/>
        </p:nvGrpSpPr>
        <p:grpSpPr>
          <a:xfrm>
            <a:off x="2917269" y="4972496"/>
            <a:ext cx="223366" cy="209406"/>
            <a:chOff x="-3672114" y="435429"/>
            <a:chExt cx="696685" cy="653142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086BAF83-E3DB-44EF-B1AF-B4FF2961E038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402091AD-E1D1-4AD2-9FD8-4D5F32B5181F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3CDF18F-55E1-4166-8AA7-BB488CAF1A68}"/>
              </a:ext>
            </a:extLst>
          </p:cNvPr>
          <p:cNvGrpSpPr/>
          <p:nvPr/>
        </p:nvGrpSpPr>
        <p:grpSpPr>
          <a:xfrm>
            <a:off x="4880134" y="4090104"/>
            <a:ext cx="223366" cy="209406"/>
            <a:chOff x="-3672114" y="435429"/>
            <a:chExt cx="696685" cy="653142"/>
          </a:xfrm>
        </p:grpSpPr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9A077F5F-C238-443E-887B-4CEF211580A5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2140A64-741B-455D-A1FA-88168FC6CAE6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B34E3A60-C71D-4201-9B94-89F89DC2506F}"/>
              </a:ext>
            </a:extLst>
          </p:cNvPr>
          <p:cNvGrpSpPr/>
          <p:nvPr/>
        </p:nvGrpSpPr>
        <p:grpSpPr>
          <a:xfrm>
            <a:off x="6832759" y="3133066"/>
            <a:ext cx="223366" cy="209406"/>
            <a:chOff x="-3672114" y="435429"/>
            <a:chExt cx="696685" cy="653142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3D0244C4-5CAE-4B84-B467-570967879B76}"/>
                </a:ext>
              </a:extLst>
            </p:cNvPr>
            <p:cNvCxnSpPr/>
            <p:nvPr/>
          </p:nvCxnSpPr>
          <p:spPr>
            <a:xfrm>
              <a:off x="-3672114" y="762000"/>
              <a:ext cx="696685" cy="0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20E21340-3BB9-4DDD-9B83-469B583B5DCF}"/>
                </a:ext>
              </a:extLst>
            </p:cNvPr>
            <p:cNvCxnSpPr>
              <a:cxnSpLocks/>
            </p:cNvCxnSpPr>
            <p:nvPr/>
          </p:nvCxnSpPr>
          <p:spPr>
            <a:xfrm>
              <a:off x="-3323772" y="435429"/>
              <a:ext cx="0" cy="653142"/>
            </a:xfrm>
            <a:prstGeom prst="lin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cxnSp>
      </p:grp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3AEF6695-5A81-4863-B6E1-08F7410777A8}"/>
              </a:ext>
            </a:extLst>
          </p:cNvPr>
          <p:cNvCxnSpPr/>
          <p:nvPr/>
        </p:nvCxnSpPr>
        <p:spPr>
          <a:xfrm>
            <a:off x="8648366" y="2316882"/>
            <a:ext cx="223366" cy="0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AC52B79D-5CA7-4D2F-B8AD-5F234A867B3D}"/>
              </a:ext>
            </a:extLst>
          </p:cNvPr>
          <p:cNvCxnSpPr>
            <a:cxnSpLocks/>
          </p:cNvCxnSpPr>
          <p:nvPr/>
        </p:nvCxnSpPr>
        <p:spPr>
          <a:xfrm flipH="1">
            <a:off x="8655275" y="2421585"/>
            <a:ext cx="222026" cy="0"/>
          </a:xfrm>
          <a:prstGeom prst="line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5B9B5EBA-4203-4223-827D-F5CA25575346}"/>
              </a:ext>
            </a:extLst>
          </p:cNvPr>
          <p:cNvSpPr txBox="1"/>
          <p:nvPr/>
        </p:nvSpPr>
        <p:spPr>
          <a:xfrm>
            <a:off x="8266996" y="4950086"/>
            <a:ext cx="3512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b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点击编辑标题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B0F09DF1-184C-40DA-A2F2-58C8A8C06DBB}"/>
              </a:ext>
            </a:extLst>
          </p:cNvPr>
          <p:cNvSpPr txBox="1"/>
          <p:nvPr/>
        </p:nvSpPr>
        <p:spPr>
          <a:xfrm>
            <a:off x="7207573" y="5563759"/>
            <a:ext cx="457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sed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do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eiusmod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tempor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incididunt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ut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err="1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labore</a:t>
            </a:r>
            <a:r>
              <a:rPr lang="en-US" altLang="zh-CN">
                <a:solidFill>
                  <a:srgbClr val="000000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et dolore</a:t>
            </a:r>
            <a:endParaRPr lang="zh-CN" altLang="en-US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650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AD1BE530-D8A4-4B92-8CDF-65BCC8FFCD0A}"/>
              </a:ext>
            </a:extLst>
          </p:cNvPr>
          <p:cNvSpPr/>
          <p:nvPr/>
        </p:nvSpPr>
        <p:spPr>
          <a:xfrm>
            <a:off x="8661393" y="-401863"/>
            <a:ext cx="2380342" cy="2380340"/>
          </a:xfrm>
          <a:prstGeom prst="ellipse">
            <a:avLst/>
          </a:prstGeom>
          <a:solidFill>
            <a:srgbClr val="DC603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3796036D-2B57-4FFE-9872-FC0649FB39CE}"/>
              </a:ext>
            </a:extLst>
          </p:cNvPr>
          <p:cNvSpPr/>
          <p:nvPr/>
        </p:nvSpPr>
        <p:spPr>
          <a:xfrm>
            <a:off x="8287649" y="3955145"/>
            <a:ext cx="3574148" cy="3574144"/>
          </a:xfrm>
          <a:prstGeom prst="ellipse">
            <a:avLst/>
          </a:prstGeom>
          <a:solidFill>
            <a:srgbClr val="35A6E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720CE35F-63CE-4B1C-9BD4-5C2DE0D1FB2A}"/>
              </a:ext>
            </a:extLst>
          </p:cNvPr>
          <p:cNvSpPr/>
          <p:nvPr/>
        </p:nvSpPr>
        <p:spPr>
          <a:xfrm>
            <a:off x="-275773" y="3846286"/>
            <a:ext cx="2380342" cy="2380340"/>
          </a:xfrm>
          <a:prstGeom prst="ellips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6FB5E5A5-591A-4363-8271-6838D9BE760B}"/>
              </a:ext>
            </a:extLst>
          </p:cNvPr>
          <p:cNvSpPr/>
          <p:nvPr/>
        </p:nvSpPr>
        <p:spPr>
          <a:xfrm>
            <a:off x="3096979" y="1181100"/>
            <a:ext cx="4572004" cy="4572000"/>
          </a:xfrm>
          <a:prstGeom prst="ellipse">
            <a:avLst/>
          </a:prstGeom>
          <a:solidFill>
            <a:srgbClr val="41BEA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A3FDE50-0637-4031-898B-6A37F3720A14}"/>
              </a:ext>
            </a:extLst>
          </p:cNvPr>
          <p:cNvSpPr txBox="1"/>
          <p:nvPr/>
        </p:nvSpPr>
        <p:spPr>
          <a:xfrm>
            <a:off x="3641262" y="3318948"/>
            <a:ext cx="34834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elitLorem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ipsum dolor sit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elit</a:t>
            </a:r>
            <a:endParaRPr lang="zh-CN" altLang="en-US" sz="1600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  <a:p>
            <a:pPr algn="ctr"/>
            <a:endParaRPr lang="zh-CN" altLang="en-US" sz="1600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2A474CB-BE6D-4F25-84B1-A5CBD19E6CA6}"/>
              </a:ext>
            </a:extLst>
          </p:cNvPr>
          <p:cNvSpPr txBox="1"/>
          <p:nvPr/>
        </p:nvSpPr>
        <p:spPr>
          <a:xfrm>
            <a:off x="3910432" y="2857283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 HERE </a:t>
            </a:r>
            <a:endParaRPr lang="zh-CN" altLang="en-US" sz="24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DB3F4A3-1ABD-47F7-8CFA-E56201DC0FB5}"/>
              </a:ext>
            </a:extLst>
          </p:cNvPr>
          <p:cNvSpPr txBox="1"/>
          <p:nvPr/>
        </p:nvSpPr>
        <p:spPr>
          <a:xfrm>
            <a:off x="0" y="5358371"/>
            <a:ext cx="1861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</a:t>
            </a:r>
            <a:endParaRPr lang="zh-CN" altLang="en-US" dirty="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xmlns="" id="{5A1AB290-DE51-4FA7-8530-39AB4EA70010}"/>
              </a:ext>
            </a:extLst>
          </p:cNvPr>
          <p:cNvSpPr>
            <a:spLocks noEditPoints="1"/>
          </p:cNvSpPr>
          <p:nvPr/>
        </p:nvSpPr>
        <p:spPr bwMode="auto">
          <a:xfrm>
            <a:off x="559614" y="4566811"/>
            <a:ext cx="688526" cy="614302"/>
          </a:xfrm>
          <a:custGeom>
            <a:avLst/>
            <a:gdLst>
              <a:gd name="T0" fmla="*/ 2021 w 3941"/>
              <a:gd name="T1" fmla="*/ 242 h 3521"/>
              <a:gd name="T2" fmla="*/ 934 w 3941"/>
              <a:gd name="T3" fmla="*/ 943 h 3521"/>
              <a:gd name="T4" fmla="*/ 921 w 3941"/>
              <a:gd name="T5" fmla="*/ 962 h 3521"/>
              <a:gd name="T6" fmla="*/ 632 w 3941"/>
              <a:gd name="T7" fmla="*/ 1051 h 3521"/>
              <a:gd name="T8" fmla="*/ 186 w 3941"/>
              <a:gd name="T9" fmla="*/ 1051 h 3521"/>
              <a:gd name="T10" fmla="*/ 0 w 3941"/>
              <a:gd name="T11" fmla="*/ 1225 h 3521"/>
              <a:gd name="T12" fmla="*/ 0 w 3941"/>
              <a:gd name="T13" fmla="*/ 2295 h 3521"/>
              <a:gd name="T14" fmla="*/ 185 w 3941"/>
              <a:gd name="T15" fmla="*/ 2475 h 3521"/>
              <a:gd name="T16" fmla="*/ 633 w 3941"/>
              <a:gd name="T17" fmla="*/ 2475 h 3521"/>
              <a:gd name="T18" fmla="*/ 921 w 3941"/>
              <a:gd name="T19" fmla="*/ 2563 h 3521"/>
              <a:gd name="T20" fmla="*/ 933 w 3941"/>
              <a:gd name="T21" fmla="*/ 2582 h 3521"/>
              <a:gd name="T22" fmla="*/ 934 w 3941"/>
              <a:gd name="T23" fmla="*/ 2582 h 3521"/>
              <a:gd name="T24" fmla="*/ 2021 w 3941"/>
              <a:gd name="T25" fmla="*/ 3297 h 3521"/>
              <a:gd name="T26" fmla="*/ 2333 w 3941"/>
              <a:gd name="T27" fmla="*/ 3187 h 3521"/>
              <a:gd name="T28" fmla="*/ 2333 w 3941"/>
              <a:gd name="T29" fmla="*/ 334 h 3521"/>
              <a:gd name="T30" fmla="*/ 2021 w 3941"/>
              <a:gd name="T31" fmla="*/ 242 h 3521"/>
              <a:gd name="T32" fmla="*/ 3785 w 3941"/>
              <a:gd name="T33" fmla="*/ 1581 h 3521"/>
              <a:gd name="T34" fmla="*/ 3024 w 3941"/>
              <a:gd name="T35" fmla="*/ 1581 h 3521"/>
              <a:gd name="T36" fmla="*/ 2914 w 3941"/>
              <a:gd name="T37" fmla="*/ 1627 h 3521"/>
              <a:gd name="T38" fmla="*/ 2869 w 3941"/>
              <a:gd name="T39" fmla="*/ 1737 h 3521"/>
              <a:gd name="T40" fmla="*/ 2869 w 3941"/>
              <a:gd name="T41" fmla="*/ 1786 h 3521"/>
              <a:gd name="T42" fmla="*/ 2914 w 3941"/>
              <a:gd name="T43" fmla="*/ 1896 h 3521"/>
              <a:gd name="T44" fmla="*/ 3024 w 3941"/>
              <a:gd name="T45" fmla="*/ 1942 h 3521"/>
              <a:gd name="T46" fmla="*/ 3785 w 3941"/>
              <a:gd name="T47" fmla="*/ 1942 h 3521"/>
              <a:gd name="T48" fmla="*/ 3895 w 3941"/>
              <a:gd name="T49" fmla="*/ 1896 h 3521"/>
              <a:gd name="T50" fmla="*/ 3940 w 3941"/>
              <a:gd name="T51" fmla="*/ 1786 h 3521"/>
              <a:gd name="T52" fmla="*/ 3940 w 3941"/>
              <a:gd name="T53" fmla="*/ 1737 h 3521"/>
              <a:gd name="T54" fmla="*/ 3895 w 3941"/>
              <a:gd name="T55" fmla="*/ 1627 h 3521"/>
              <a:gd name="T56" fmla="*/ 3785 w 3941"/>
              <a:gd name="T57" fmla="*/ 1581 h 3521"/>
              <a:gd name="T58" fmla="*/ 3324 w 3941"/>
              <a:gd name="T59" fmla="*/ 158 h 3521"/>
              <a:gd name="T60" fmla="*/ 2786 w 3941"/>
              <a:gd name="T61" fmla="*/ 696 h 3521"/>
              <a:gd name="T62" fmla="*/ 2740 w 3941"/>
              <a:gd name="T63" fmla="*/ 806 h 3521"/>
              <a:gd name="T64" fmla="*/ 2786 w 3941"/>
              <a:gd name="T65" fmla="*/ 916 h 3521"/>
              <a:gd name="T66" fmla="*/ 2820 w 3941"/>
              <a:gd name="T67" fmla="*/ 950 h 3521"/>
              <a:gd name="T68" fmla="*/ 2930 w 3941"/>
              <a:gd name="T69" fmla="*/ 996 h 3521"/>
              <a:gd name="T70" fmla="*/ 3041 w 3941"/>
              <a:gd name="T71" fmla="*/ 951 h 3521"/>
              <a:gd name="T72" fmla="*/ 3578 w 3941"/>
              <a:gd name="T73" fmla="*/ 413 h 3521"/>
              <a:gd name="T74" fmla="*/ 3624 w 3941"/>
              <a:gd name="T75" fmla="*/ 303 h 3521"/>
              <a:gd name="T76" fmla="*/ 3578 w 3941"/>
              <a:gd name="T77" fmla="*/ 192 h 3521"/>
              <a:gd name="T78" fmla="*/ 3544 w 3941"/>
              <a:gd name="T79" fmla="*/ 158 h 3521"/>
              <a:gd name="T80" fmla="*/ 3434 w 3941"/>
              <a:gd name="T81" fmla="*/ 112 h 3521"/>
              <a:gd name="T82" fmla="*/ 3324 w 3941"/>
              <a:gd name="T83" fmla="*/ 158 h 3521"/>
              <a:gd name="T84" fmla="*/ 3324 w 3941"/>
              <a:gd name="T85" fmla="*/ 3273 h 3521"/>
              <a:gd name="T86" fmla="*/ 3434 w 3941"/>
              <a:gd name="T87" fmla="*/ 3319 h 3521"/>
              <a:gd name="T88" fmla="*/ 3544 w 3941"/>
              <a:gd name="T89" fmla="*/ 3272 h 3521"/>
              <a:gd name="T90" fmla="*/ 3578 w 3941"/>
              <a:gd name="T91" fmla="*/ 3238 h 3521"/>
              <a:gd name="T92" fmla="*/ 3624 w 3941"/>
              <a:gd name="T93" fmla="*/ 3128 h 3521"/>
              <a:gd name="T94" fmla="*/ 3579 w 3941"/>
              <a:gd name="T95" fmla="*/ 3018 h 3521"/>
              <a:gd name="T96" fmla="*/ 3041 w 3941"/>
              <a:gd name="T97" fmla="*/ 2480 h 3521"/>
              <a:gd name="T98" fmla="*/ 2931 w 3941"/>
              <a:gd name="T99" fmla="*/ 2435 h 3521"/>
              <a:gd name="T100" fmla="*/ 2821 w 3941"/>
              <a:gd name="T101" fmla="*/ 2481 h 3521"/>
              <a:gd name="T102" fmla="*/ 2786 w 3941"/>
              <a:gd name="T103" fmla="*/ 2515 h 3521"/>
              <a:gd name="T104" fmla="*/ 2740 w 3941"/>
              <a:gd name="T105" fmla="*/ 2625 h 3521"/>
              <a:gd name="T106" fmla="*/ 2786 w 3941"/>
              <a:gd name="T107" fmla="*/ 2735 h 3521"/>
              <a:gd name="T108" fmla="*/ 3324 w 3941"/>
              <a:gd name="T109" fmla="*/ 3273 h 3521"/>
              <a:gd name="T110" fmla="*/ 2901 w 3941"/>
              <a:gd name="T111" fmla="*/ 2507 h 3521"/>
              <a:gd name="T112" fmla="*/ 2901 w 3941"/>
              <a:gd name="T113" fmla="*/ 2507 h 3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41" h="3521">
                <a:moveTo>
                  <a:pt x="2021" y="242"/>
                </a:moveTo>
                <a:cubicBezTo>
                  <a:pt x="1785" y="429"/>
                  <a:pt x="1290" y="691"/>
                  <a:pt x="934" y="943"/>
                </a:cubicBezTo>
                <a:cubicBezTo>
                  <a:pt x="930" y="946"/>
                  <a:pt x="926" y="960"/>
                  <a:pt x="921" y="962"/>
                </a:cubicBezTo>
                <a:cubicBezTo>
                  <a:pt x="879" y="986"/>
                  <a:pt x="860" y="1051"/>
                  <a:pt x="632" y="1051"/>
                </a:cubicBezTo>
                <a:cubicBezTo>
                  <a:pt x="186" y="1051"/>
                  <a:pt x="186" y="1051"/>
                  <a:pt x="186" y="1051"/>
                </a:cubicBezTo>
                <a:cubicBezTo>
                  <a:pt x="71" y="1051"/>
                  <a:pt x="0" y="1105"/>
                  <a:pt x="0" y="1225"/>
                </a:cubicBezTo>
                <a:cubicBezTo>
                  <a:pt x="0" y="2295"/>
                  <a:pt x="0" y="2295"/>
                  <a:pt x="0" y="2295"/>
                </a:cubicBezTo>
                <a:cubicBezTo>
                  <a:pt x="0" y="2415"/>
                  <a:pt x="65" y="2475"/>
                  <a:pt x="185" y="2475"/>
                </a:cubicBezTo>
                <a:cubicBezTo>
                  <a:pt x="633" y="2475"/>
                  <a:pt x="633" y="2475"/>
                  <a:pt x="633" y="2475"/>
                </a:cubicBezTo>
                <a:cubicBezTo>
                  <a:pt x="861" y="2475"/>
                  <a:pt x="880" y="2540"/>
                  <a:pt x="921" y="2563"/>
                </a:cubicBezTo>
                <a:cubicBezTo>
                  <a:pt x="925" y="2566"/>
                  <a:pt x="929" y="2579"/>
                  <a:pt x="933" y="2582"/>
                </a:cubicBezTo>
                <a:cubicBezTo>
                  <a:pt x="934" y="2582"/>
                  <a:pt x="934" y="2582"/>
                  <a:pt x="934" y="2582"/>
                </a:cubicBezTo>
                <a:cubicBezTo>
                  <a:pt x="1279" y="2835"/>
                  <a:pt x="1777" y="3118"/>
                  <a:pt x="2021" y="3297"/>
                </a:cubicBezTo>
                <a:cubicBezTo>
                  <a:pt x="2095" y="3351"/>
                  <a:pt x="2333" y="3521"/>
                  <a:pt x="2333" y="3187"/>
                </a:cubicBezTo>
                <a:cubicBezTo>
                  <a:pt x="2333" y="334"/>
                  <a:pt x="2333" y="334"/>
                  <a:pt x="2333" y="334"/>
                </a:cubicBezTo>
                <a:cubicBezTo>
                  <a:pt x="2333" y="0"/>
                  <a:pt x="2093" y="185"/>
                  <a:pt x="2021" y="242"/>
                </a:cubicBezTo>
                <a:close/>
                <a:moveTo>
                  <a:pt x="3785" y="1581"/>
                </a:moveTo>
                <a:cubicBezTo>
                  <a:pt x="3024" y="1581"/>
                  <a:pt x="3024" y="1581"/>
                  <a:pt x="3024" y="1581"/>
                </a:cubicBezTo>
                <a:cubicBezTo>
                  <a:pt x="2983" y="1581"/>
                  <a:pt x="2943" y="1598"/>
                  <a:pt x="2914" y="1627"/>
                </a:cubicBezTo>
                <a:cubicBezTo>
                  <a:pt x="2885" y="1656"/>
                  <a:pt x="2868" y="1696"/>
                  <a:pt x="2869" y="1737"/>
                </a:cubicBezTo>
                <a:cubicBezTo>
                  <a:pt x="2869" y="1786"/>
                  <a:pt x="2869" y="1786"/>
                  <a:pt x="2869" y="1786"/>
                </a:cubicBezTo>
                <a:cubicBezTo>
                  <a:pt x="2868" y="1827"/>
                  <a:pt x="2885" y="1867"/>
                  <a:pt x="2914" y="1896"/>
                </a:cubicBezTo>
                <a:cubicBezTo>
                  <a:pt x="2943" y="1925"/>
                  <a:pt x="2983" y="1942"/>
                  <a:pt x="3024" y="1942"/>
                </a:cubicBezTo>
                <a:cubicBezTo>
                  <a:pt x="3785" y="1942"/>
                  <a:pt x="3785" y="1942"/>
                  <a:pt x="3785" y="1942"/>
                </a:cubicBezTo>
                <a:cubicBezTo>
                  <a:pt x="3826" y="1942"/>
                  <a:pt x="3866" y="1925"/>
                  <a:pt x="3895" y="1896"/>
                </a:cubicBezTo>
                <a:cubicBezTo>
                  <a:pt x="3924" y="1867"/>
                  <a:pt x="3941" y="1827"/>
                  <a:pt x="3940" y="1786"/>
                </a:cubicBezTo>
                <a:cubicBezTo>
                  <a:pt x="3940" y="1737"/>
                  <a:pt x="3940" y="1737"/>
                  <a:pt x="3940" y="1737"/>
                </a:cubicBezTo>
                <a:cubicBezTo>
                  <a:pt x="3941" y="1696"/>
                  <a:pt x="3924" y="1656"/>
                  <a:pt x="3895" y="1627"/>
                </a:cubicBezTo>
                <a:cubicBezTo>
                  <a:pt x="3866" y="1598"/>
                  <a:pt x="3826" y="1581"/>
                  <a:pt x="3785" y="1581"/>
                </a:cubicBezTo>
                <a:close/>
                <a:moveTo>
                  <a:pt x="3324" y="158"/>
                </a:moveTo>
                <a:cubicBezTo>
                  <a:pt x="2786" y="696"/>
                  <a:pt x="2786" y="696"/>
                  <a:pt x="2786" y="696"/>
                </a:cubicBezTo>
                <a:cubicBezTo>
                  <a:pt x="2757" y="725"/>
                  <a:pt x="2740" y="765"/>
                  <a:pt x="2740" y="806"/>
                </a:cubicBezTo>
                <a:cubicBezTo>
                  <a:pt x="2740" y="847"/>
                  <a:pt x="2757" y="887"/>
                  <a:pt x="2786" y="916"/>
                </a:cubicBezTo>
                <a:cubicBezTo>
                  <a:pt x="2820" y="950"/>
                  <a:pt x="2820" y="950"/>
                  <a:pt x="2820" y="950"/>
                </a:cubicBezTo>
                <a:cubicBezTo>
                  <a:pt x="2850" y="980"/>
                  <a:pt x="2889" y="996"/>
                  <a:pt x="2930" y="996"/>
                </a:cubicBezTo>
                <a:cubicBezTo>
                  <a:pt x="2972" y="996"/>
                  <a:pt x="3011" y="980"/>
                  <a:pt x="3041" y="951"/>
                </a:cubicBezTo>
                <a:cubicBezTo>
                  <a:pt x="3578" y="413"/>
                  <a:pt x="3578" y="413"/>
                  <a:pt x="3578" y="413"/>
                </a:cubicBezTo>
                <a:cubicBezTo>
                  <a:pt x="3608" y="384"/>
                  <a:pt x="3624" y="344"/>
                  <a:pt x="3624" y="303"/>
                </a:cubicBezTo>
                <a:cubicBezTo>
                  <a:pt x="3624" y="261"/>
                  <a:pt x="3608" y="221"/>
                  <a:pt x="3578" y="192"/>
                </a:cubicBezTo>
                <a:cubicBezTo>
                  <a:pt x="3544" y="158"/>
                  <a:pt x="3544" y="158"/>
                  <a:pt x="3544" y="158"/>
                </a:cubicBezTo>
                <a:cubicBezTo>
                  <a:pt x="3515" y="129"/>
                  <a:pt x="3475" y="112"/>
                  <a:pt x="3434" y="112"/>
                </a:cubicBezTo>
                <a:cubicBezTo>
                  <a:pt x="3393" y="112"/>
                  <a:pt x="3353" y="129"/>
                  <a:pt x="3324" y="158"/>
                </a:cubicBezTo>
                <a:close/>
                <a:moveTo>
                  <a:pt x="3324" y="3273"/>
                </a:moveTo>
                <a:cubicBezTo>
                  <a:pt x="3353" y="3302"/>
                  <a:pt x="3393" y="3319"/>
                  <a:pt x="3434" y="3319"/>
                </a:cubicBezTo>
                <a:cubicBezTo>
                  <a:pt x="3475" y="3319"/>
                  <a:pt x="3515" y="3302"/>
                  <a:pt x="3544" y="3272"/>
                </a:cubicBezTo>
                <a:cubicBezTo>
                  <a:pt x="3578" y="3238"/>
                  <a:pt x="3578" y="3238"/>
                  <a:pt x="3578" y="3238"/>
                </a:cubicBezTo>
                <a:cubicBezTo>
                  <a:pt x="3608" y="3209"/>
                  <a:pt x="3624" y="3170"/>
                  <a:pt x="3624" y="3128"/>
                </a:cubicBezTo>
                <a:cubicBezTo>
                  <a:pt x="3624" y="3087"/>
                  <a:pt x="3608" y="3047"/>
                  <a:pt x="3579" y="3018"/>
                </a:cubicBezTo>
                <a:cubicBezTo>
                  <a:pt x="3041" y="2480"/>
                  <a:pt x="3041" y="2480"/>
                  <a:pt x="3041" y="2480"/>
                </a:cubicBezTo>
                <a:cubicBezTo>
                  <a:pt x="3012" y="2451"/>
                  <a:pt x="2972" y="2435"/>
                  <a:pt x="2931" y="2435"/>
                </a:cubicBezTo>
                <a:cubicBezTo>
                  <a:pt x="2889" y="2435"/>
                  <a:pt x="2850" y="2451"/>
                  <a:pt x="2821" y="2481"/>
                </a:cubicBezTo>
                <a:cubicBezTo>
                  <a:pt x="2786" y="2515"/>
                  <a:pt x="2786" y="2515"/>
                  <a:pt x="2786" y="2515"/>
                </a:cubicBezTo>
                <a:cubicBezTo>
                  <a:pt x="2757" y="2544"/>
                  <a:pt x="2740" y="2584"/>
                  <a:pt x="2740" y="2625"/>
                </a:cubicBezTo>
                <a:cubicBezTo>
                  <a:pt x="2740" y="2666"/>
                  <a:pt x="2757" y="2706"/>
                  <a:pt x="2786" y="2735"/>
                </a:cubicBezTo>
                <a:cubicBezTo>
                  <a:pt x="3324" y="3273"/>
                  <a:pt x="3324" y="3273"/>
                  <a:pt x="3324" y="3273"/>
                </a:cubicBezTo>
                <a:close/>
                <a:moveTo>
                  <a:pt x="2901" y="2507"/>
                </a:moveTo>
                <a:cubicBezTo>
                  <a:pt x="2901" y="2507"/>
                  <a:pt x="2901" y="2507"/>
                  <a:pt x="2901" y="250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F57ED28-B247-4B9C-9F91-E48F06AD20D8}"/>
              </a:ext>
            </a:extLst>
          </p:cNvPr>
          <p:cNvSpPr txBox="1"/>
          <p:nvPr/>
        </p:nvSpPr>
        <p:spPr>
          <a:xfrm>
            <a:off x="8533397" y="5713189"/>
            <a:ext cx="2945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Lorem ipsum dolor sit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amet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,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consectetur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</a:t>
            </a:r>
            <a:r>
              <a:rPr lang="en-US" altLang="zh-CN" sz="1600" err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adipisicing</a:t>
            </a:r>
            <a:r>
              <a:rPr lang="en-US" altLang="zh-CN" sz="1600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 elit</a:t>
            </a:r>
            <a:endParaRPr lang="zh-CN" altLang="en-US" sz="1600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49E94BD-ED73-4AA5-94F0-899E7E752AF2}"/>
              </a:ext>
            </a:extLst>
          </p:cNvPr>
          <p:cNvSpPr txBox="1"/>
          <p:nvPr/>
        </p:nvSpPr>
        <p:spPr>
          <a:xfrm>
            <a:off x="8533397" y="5251524"/>
            <a:ext cx="294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ADD TEXT HERE</a:t>
            </a:r>
            <a:endParaRPr lang="zh-CN" altLang="en-US" sz="24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1ABB7AE9-D477-46B3-98A1-424D0DECFE0F}"/>
              </a:ext>
            </a:extLst>
          </p:cNvPr>
          <p:cNvSpPr txBox="1"/>
          <p:nvPr/>
        </p:nvSpPr>
        <p:spPr>
          <a:xfrm>
            <a:off x="9001442" y="851909"/>
            <a:ext cx="1700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09</a:t>
            </a:r>
            <a:r>
              <a:rPr lang="zh-CN" altLang="en-US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：</a:t>
            </a:r>
            <a:r>
              <a:rPr lang="en-US" altLang="zh-CN" sz="2800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10</a:t>
            </a:r>
            <a:endParaRPr lang="zh-CN" altLang="en-US" sz="2800" b="1">
              <a:solidFill>
                <a:schemeClr val="bg1"/>
              </a:solidFill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03C42868-C280-4084-A208-895327120ACA}"/>
              </a:ext>
            </a:extLst>
          </p:cNvPr>
          <p:cNvSpPr txBox="1"/>
          <p:nvPr/>
        </p:nvSpPr>
        <p:spPr>
          <a:xfrm>
            <a:off x="9183706" y="156103"/>
            <a:ext cx="1207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北京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843D5A2-D072-4661-BA68-5E21AE38AA6B}"/>
              </a:ext>
            </a:extLst>
          </p:cNvPr>
          <p:cNvSpPr txBox="1"/>
          <p:nvPr/>
        </p:nvSpPr>
        <p:spPr>
          <a:xfrm>
            <a:off x="9183706" y="572630"/>
            <a:ext cx="1207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23</a:t>
            </a:r>
            <a:r>
              <a:rPr lang="zh-CN" altLang="en-US" b="1">
                <a:solidFill>
                  <a:schemeClr val="bg1"/>
                </a:solidFill>
                <a:latin typeface="思源黑体 CN ExtraLight"/>
                <a:ea typeface="思源黑体 CN ExtraLight"/>
                <a:cs typeface="+mn-ea"/>
                <a:sym typeface="+mn-lt"/>
              </a:rPr>
              <a:t>日上午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548618C8-0505-4497-ABCD-F90DB0085955}"/>
              </a:ext>
            </a:extLst>
          </p:cNvPr>
          <p:cNvSpPr/>
          <p:nvPr/>
        </p:nvSpPr>
        <p:spPr>
          <a:xfrm>
            <a:off x="7151802" y="4526726"/>
            <a:ext cx="313472" cy="313472"/>
          </a:xfrm>
          <a:prstGeom prst="ellipse">
            <a:avLst/>
          </a:prstGeom>
          <a:solidFill>
            <a:srgbClr val="E5A11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ExtraLight"/>
              <a:ea typeface="思源黑体 CN ExtraLigh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785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2671" y="2471595"/>
            <a:ext cx="4007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5" t="69765" r="30664"/>
          <a:stretch/>
        </p:blipFill>
        <p:spPr>
          <a:xfrm>
            <a:off x="3844047" y="5398851"/>
            <a:ext cx="4503906" cy="145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6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数码新品发布会PPT模板"/>
</p:tagLst>
</file>

<file path=ppt/theme/theme1.xml><?xml version="1.0" encoding="utf-8"?>
<a:theme xmlns:a="http://schemas.openxmlformats.org/drawingml/2006/main" name="Office Theme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8282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F19D19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b6288cad1d37ca975be72df32d7f5067047c266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4739</TotalTime>
  <Words>816</Words>
  <Application>Microsoft Office PowerPoint</Application>
  <PresentationFormat>宽屏</PresentationFormat>
  <Paragraphs>169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Gill Sans</vt:lpstr>
      <vt:lpstr>等线</vt:lpstr>
      <vt:lpstr>思源黑体 CN ExtraLight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Office Theme</vt:lpstr>
      <vt:lpstr>b6288cad1d37ca975be72df32d7f5067047c2666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极简数码新品发布会PPT模板</dc:title>
  <dc:creator>China</dc:creator>
  <cp:lastModifiedBy>faith123</cp:lastModifiedBy>
  <cp:revision>470</cp:revision>
  <dcterms:created xsi:type="dcterms:W3CDTF">2015-11-26T12:54:06Z</dcterms:created>
  <dcterms:modified xsi:type="dcterms:W3CDTF">2018-05-29T01:24:16Z</dcterms:modified>
</cp:coreProperties>
</file>