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9" r:id="rId2"/>
    <p:sldId id="264" r:id="rId3"/>
    <p:sldId id="261" r:id="rId4"/>
    <p:sldId id="260" r:id="rId5"/>
    <p:sldId id="262" r:id="rId6"/>
    <p:sldId id="263" r:id="rId7"/>
    <p:sldId id="265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6" userDrawn="1">
          <p15:clr>
            <a:srgbClr val="A4A3A4"/>
          </p15:clr>
        </p15:guide>
        <p15:guide id="2" pos="551" userDrawn="1">
          <p15:clr>
            <a:srgbClr val="A4A3A4"/>
          </p15:clr>
        </p15:guide>
        <p15:guide id="3" pos="7129" userDrawn="1">
          <p15:clr>
            <a:srgbClr val="A4A3A4"/>
          </p15:clr>
        </p15:guide>
        <p15:guide id="4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9748"/>
    <a:srgbClr val="FDE691"/>
    <a:srgbClr val="920005"/>
    <a:srgbClr val="BA1219"/>
    <a:srgbClr val="C20316"/>
    <a:srgbClr val="AA2E28"/>
    <a:srgbClr val="C7020C"/>
    <a:srgbClr val="FAEED8"/>
    <a:srgbClr val="FFF9D2"/>
    <a:srgbClr val="E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94660"/>
  </p:normalViewPr>
  <p:slideViewPr>
    <p:cSldViewPr snapToGrid="0">
      <p:cViewPr varScale="1">
        <p:scale>
          <a:sx n="90" d="100"/>
          <a:sy n="90" d="100"/>
        </p:scale>
        <p:origin x="996" y="78"/>
      </p:cViewPr>
      <p:guideLst>
        <p:guide orient="horz" pos="1366"/>
        <p:guide pos="551"/>
        <p:guide pos="7129"/>
        <p:guide orient="horz" pos="37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5E012-C334-402D-B613-AF231B29B06D}" type="datetimeFigureOut">
              <a:rPr lang="zh-CN" altLang="en-US" smtClean="0"/>
              <a:t>2019/12/26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24FEC-7483-462E-BE7F-85BB0E7286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50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61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608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583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645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726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391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24FEC-7483-462E-BE7F-85BB0E7286F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049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BC75B765-D861-9C4C-8AE1-47988AA415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AD55317-8D25-4C9F-8E7A-C593F8FA52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7240527" y="7216225"/>
            <a:ext cx="424528" cy="3995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11C8D7E-CF77-4694-A590-A6C8903352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9375135" y="7998501"/>
            <a:ext cx="424528" cy="39955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981296A-3A9A-462E-AA81-D20058D8F8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4910590" y="7162961"/>
            <a:ext cx="424528" cy="39955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C14B67C-047E-4348-804B-FADF782DC3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77" y="7906462"/>
            <a:ext cx="280624" cy="28062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6BCB2FA-F2D3-45E1-89B9-AEE4A26AB7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13056">
            <a:off x="3406808" y="7853984"/>
            <a:ext cx="530188" cy="4990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3BFF80C-1EC2-E04F-A5D1-CD079095BA0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304" y="490098"/>
            <a:ext cx="2200108" cy="51404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0A41694-C658-444D-A4D8-9A53D5F7C6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4995946" y="5853858"/>
            <a:ext cx="2200108" cy="5140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58BD257-0C81-5C44-B9BE-302E6F178E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09735" y="446501"/>
            <a:ext cx="13611467" cy="64670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B0B479D-204F-46E6-BBCB-BD14B408E7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83325">
            <a:off x="2070428" y="8133485"/>
            <a:ext cx="317103" cy="29845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5701CE9-143D-4544-B0A7-C25BF24FE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7965358" y="8080888"/>
            <a:ext cx="384930" cy="36228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627D2653-28A2-44E2-95D0-0E6D058CD8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184" y="8070666"/>
            <a:ext cx="330200" cy="330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4E90763-481F-4A93-9E1C-8AC9D7BF71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28" y="7540224"/>
            <a:ext cx="516020" cy="51602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BE524DA3-FFAB-4ECB-BBCC-C6763DB528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461" y="8035740"/>
            <a:ext cx="280624" cy="2806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D4426E3-03F9-4A28-8D92-BD60F2DF42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4203948" y="7903705"/>
            <a:ext cx="424528" cy="39955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10C5847-F832-4DAB-B97C-D4C1BF74A3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0000">
            <a:off x="6433978" y="6917365"/>
            <a:ext cx="384930" cy="36228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15D51F2-9D63-4C63-99D3-ECD7F8CCD83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479" y="7364950"/>
            <a:ext cx="330200" cy="3302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8D894F4A-2172-4775-AB08-698CF72FEB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975" y="7275691"/>
            <a:ext cx="280624" cy="2806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repeatCount="indefinite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207 -1.19931 L -0.05182 -0.76273 C -0.05924 -0.67107 -0.00976 -0.58588 -0.00143 -0.44607 C 0.00795 -0.28704 -0.02617 -0.11181 -0.0082 -0.02431 L 0.07318 0.38958 " pathEditMode="relative" rAng="10440000" ptsTypes="AAAAA">
                                      <p:cBhvr>
                                        <p:cTn id="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80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8" presetClass="path" presetSubtype="0" repeatCount="indefinite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267 -1.1963 L -0.02994 -0.76806 C -0.0427 -0.67824 0.00157 -0.58426 0.00157 -0.44375 C 0.00157 -0.2838 -0.0427 -0.11574 -0.02994 -0.02546 L 0.0267 0.40139 " pathEditMode="relative" rAng="10800000" ptsTypes="AAAAA">
                                      <p:cBhvr>
                                        <p:cTn id="8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8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267 -1.19629 L -0.02994 -0.76805 C -0.0427 -0.67824 0.00157 -0.58426 0.00157 -0.44375 C 0.00157 -0.28379 -0.0427 -0.11574 -0.02994 -0.02546 L 0.0267 0.40139 " pathEditMode="relative" rAng="10800000" ptsTypes="AAAAA">
                                      <p:cBhvr>
                                        <p:cTn id="10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8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669 -1.19583 L -0.02995 -0.76759 C -0.04271 -0.67778 0.00156 -0.5838 0.00156 -0.44329 C 0.00156 -0.28333 -0.04271 -0.11528 -0.02995 -0.025 L 0.02669 0.40185 " pathEditMode="relative" rAng="10800000" ptsTypes="AAAAA">
                                      <p:cBhvr>
                                        <p:cTn id="1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8" presetClass="path" presetSubtype="0" repeatCount="indefinite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02669 -1.19537 L -0.02995 -0.76713 C -0.04271 -0.67732 0.00156 -0.58333 0.00156 -0.44283 C 0.00156 -0.28287 -0.04271 -0.11482 -0.02995 -0.02454 L 0.02669 0.40231 " pathEditMode="relative" rAng="10800000" ptsTypes="AAAAA">
                                      <p:cBhvr>
                                        <p:cTn id="1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8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669 -1.19537 L -0.02995 -0.76713 C -0.04271 -0.67731 0.00156 -0.58333 0.00156 -0.44282 C 0.00156 -0.28287 -0.04271 -0.11481 -0.02995 -0.02454 L 0.02669 0.40232 " pathEditMode="relative" rAng="10800000" ptsTypes="AAAAA">
                                      <p:cBhvr>
                                        <p:cTn id="16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8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1745 -1.375 L -0.04857 -0.93819 C -0.05599 -0.84676 -0.00651 -0.76157 0.00182 -0.62176 C 0.0112 -0.46273 -0.02292 -0.2875 -0.00495 -0.2 L 0.07643 0.21389 " pathEditMode="relative" rAng="10440000" ptsTypes="AAAAA">
                                      <p:cBhvr>
                                        <p:cTn id="18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80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8" presetClass="path" presetSubtype="0" repeatCount="indefinite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2669 -1.1963 L -0.02995 -0.76805 C -0.04271 -0.67824 0.00156 -0.58426 0.00156 -0.44375 C 0.00156 -0.2838 -0.04271 -0.11574 -0.02995 -0.02546 L 0.02669 0.40139 " pathEditMode="relative" rAng="10800000" ptsTypes="AAAAA">
                                      <p:cBhvr>
                                        <p:cTn id="2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8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289 -1.19838 L -0.04831 -0.76297 C -0.05664 -0.67153 -0.00782 -0.58473 -0.00104 -0.44468 C 0.0069 -0.28542 -0.02904 -0.11112 -0.01185 -0.02315 L 0.06549 0.39328 " pathEditMode="relative" rAng="10500000" ptsTypes="AAAAA">
                                      <p:cBhvr>
                                        <p:cTn id="2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8004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8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0599 -1.19167 L -0.06953 -0.75208 C -0.0724 -0.65949 -0.01888 -0.58218 -0.00378 -0.44444 C 0.01341 -0.28727 -0.01198 -0.10741 0.01016 -0.02315 L 0.11159 0.37662 " pathEditMode="relative" rAng="10140000" ptsTypes="AAAAA">
                                      <p:cBhvr>
                                        <p:cTn id="2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7942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8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0655 -1.18819 L -0.01198 -0.77037 C -0.02903 -0.68287 0.01042 -0.58241 0.00352 -0.44236 C -0.00429 -0.2831 -0.05664 -0.12245 -0.0483 -0.03055 L -0.01289 0.40347 " pathEditMode="relative" rAng="11100000" ptsTypes="AAAAA">
                                      <p:cBhvr>
                                        <p:cTn id="2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49" y="7912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8" presetClass="path" presetSubtype="0" repeatCount="indefinite" accel="50000" decel="5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01289 -1.19745 L -0.04831 -0.76203 C -0.05664 -0.6706 -0.00781 -0.58379 -0.00104 -0.44375 C 0.0069 -0.28449 -0.02904 -0.11018 -0.01185 -0.02222 L 0.06549 0.39422 " pathEditMode="relative" rAng="10500000" ptsTypes="AAAAA">
                                      <p:cBhvr>
                                        <p:cTn id="28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8004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58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0.02669 -1.19537 L -0.02995 -0.76713 C -0.04271 -0.67731 0.00156 -0.58333 0.00156 -0.44282 C 0.00156 -0.28287 -0.04271 -0.11481 -0.02995 -0.02453 L 0.02669 0.40232 " pathEditMode="relative" rAng="10800000" ptsTypes="AAAAA">
                                      <p:cBhvr>
                                        <p:cTn id="30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8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2669 -1.19584 L -0.02995 -0.7676 C -0.04271 -0.67778 0.00156 -0.5838 0.00156 -0.44329 C 0.00156 -0.28334 -0.04271 -0.11528 -0.02995 -0.025 L 0.02669 0.40185 " pathEditMode="relative" rAng="10800000" ptsTypes="AAAAA">
                                      <p:cBhvr>
                                        <p:cTn id="3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7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microsoft.com/office/2007/relationships/hdphoto" Target="../media/hdphoto2.wdp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E186076-BFF1-BF42-9F84-43624EE3C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7933" y="1616075"/>
            <a:ext cx="6996133" cy="36258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E9664E9-B950-284E-9E6F-E8D0B2DB13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8471"/>
          <a:stretch/>
        </p:blipFill>
        <p:spPr>
          <a:xfrm>
            <a:off x="0" y="3911600"/>
            <a:ext cx="2781300" cy="29972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EFDDB0A4-4DF1-49BB-8B3C-8FCC4FC2FB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3041" y="3068595"/>
            <a:ext cx="4401333" cy="34784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1041DEA-DDA0-4576-8793-1945B333DB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4662" y="0"/>
            <a:ext cx="6271841" cy="4429167"/>
          </a:xfrm>
          <a:prstGeom prst="rect">
            <a:avLst/>
          </a:prstGeom>
        </p:spPr>
      </p:pic>
      <p:pic>
        <p:nvPicPr>
          <p:cNvPr id="9" name="5c00d3823f64d">
            <a:hlinkClick r:id="" action="ppaction://media"/>
            <a:extLst>
              <a:ext uri="{FF2B5EF4-FFF2-40B4-BE49-F238E27FC236}">
                <a16:creationId xmlns:a16="http://schemas.microsoft.com/office/drawing/2014/main" xmlns="" id="{21CF484E-4254-4FE5-B175-C834651F00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303744" y="-486549"/>
            <a:ext cx="306387" cy="30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9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638 -0.36667 L 4.58333E-6 -4.07407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B34D4671-7043-43C4-A744-0E3A5393B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973" y="1084662"/>
            <a:ext cx="5419374" cy="558415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0937BC8-A30C-434F-AA6C-172170CFB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18" y="1738913"/>
            <a:ext cx="4399365" cy="260636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4BB905D6-116E-4159-9795-2B8DA47617A7}"/>
              </a:ext>
            </a:extLst>
          </p:cNvPr>
          <p:cNvSpPr txBox="1"/>
          <p:nvPr/>
        </p:nvSpPr>
        <p:spPr>
          <a:xfrm>
            <a:off x="455177" y="4560941"/>
            <a:ext cx="5414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邀您一起共度新春佳节</a:t>
            </a:r>
          </a:p>
        </p:txBody>
      </p:sp>
    </p:spTree>
    <p:extLst>
      <p:ext uri="{BB962C8B-B14F-4D97-AF65-F5344CB8AC3E}">
        <p14:creationId xmlns:p14="http://schemas.microsoft.com/office/powerpoint/2010/main" val="316092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22E46A9-D6B4-457E-B486-99866666F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194238"/>
            <a:ext cx="6073666" cy="607366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8D6645A0-8175-4C62-9297-ACB7E110D715}"/>
              </a:ext>
            </a:extLst>
          </p:cNvPr>
          <p:cNvSpPr txBox="1"/>
          <p:nvPr/>
        </p:nvSpPr>
        <p:spPr>
          <a:xfrm>
            <a:off x="677607" y="1881163"/>
            <a:ext cx="6351265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rgbClr val="F0CC93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鼠是中国传统十二生肖之首。更是一种文化习俗。属鼠的年份依次为：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2044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2032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2020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2008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1996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1984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1972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1960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1948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1936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年、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1924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年等。</a:t>
            </a:r>
            <a:endParaRPr lang="en-US" altLang="zh-CN" sz="2000" dirty="0">
              <a:latin typeface="三极粗极黑简体" panose="00000500000000000000" pitchFamily="2" charset="-122"/>
              <a:ea typeface="三极粗极黑简体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latin typeface="三极粗极黑简体" panose="00000500000000000000" pitchFamily="2" charset="-122"/>
              <a:ea typeface="三极粗极黑简体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2020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年农历庚子鼠年因为有一个“闰四月”，这一年共有</a:t>
            </a:r>
            <a:r>
              <a:rPr lang="en-US" altLang="zh-CN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384</a:t>
            </a:r>
            <a:r>
              <a:rPr lang="zh-CN" altLang="en-US" sz="2000" dirty="0"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天。</a:t>
            </a:r>
          </a:p>
        </p:txBody>
      </p:sp>
    </p:spTree>
    <p:extLst>
      <p:ext uri="{BB962C8B-B14F-4D97-AF65-F5344CB8AC3E}">
        <p14:creationId xmlns:p14="http://schemas.microsoft.com/office/powerpoint/2010/main" val="263413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0ABC7F3-40A3-1245-9F8D-F9948E8DD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71" y="1139658"/>
            <a:ext cx="5156200" cy="51562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D1508A88-263D-4B4C-BDB8-0EE79752E8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97" y="2605325"/>
            <a:ext cx="6096000" cy="194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3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6CE350CC-EC55-49B3-B203-50679C02B3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910" y="1232376"/>
            <a:ext cx="4095318" cy="491961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E3B26CA-D997-40E7-9040-39FC6C260C28}"/>
              </a:ext>
            </a:extLst>
          </p:cNvPr>
          <p:cNvSpPr txBox="1"/>
          <p:nvPr/>
        </p:nvSpPr>
        <p:spPr>
          <a:xfrm>
            <a:off x="782646" y="3429000"/>
            <a:ext cx="650840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鼠年运气好，财源滚滚到。拼打人生路，成功业绩高。人财双丰收，步入顺利桥。美好前程在，和谐最重要。祝你们一路运气处处招！新年好！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8E258884-E01C-41D3-9DBD-7DC95D1FE8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25329" y="99782"/>
            <a:ext cx="4581525" cy="349567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B7C78B7A-FFB3-4582-BA2D-33C0BD2881E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170" y="65379"/>
            <a:ext cx="6271841" cy="4429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639 -0.36667 L -4.79167E-6 2.59259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8333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5C988EB-56BB-412C-A9E8-8513C7584D6A}"/>
              </a:ext>
            </a:extLst>
          </p:cNvPr>
          <p:cNvSpPr txBox="1"/>
          <p:nvPr/>
        </p:nvSpPr>
        <p:spPr>
          <a:xfrm>
            <a:off x="548392" y="1738913"/>
            <a:ext cx="5414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新年祝福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937338E-E2A2-4147-89DA-BC28094CE762}"/>
              </a:ext>
            </a:extLst>
          </p:cNvPr>
          <p:cNvSpPr txBox="1"/>
          <p:nvPr/>
        </p:nvSpPr>
        <p:spPr>
          <a:xfrm>
            <a:off x="548392" y="3073567"/>
            <a:ext cx="580622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三极粗极黑简体" panose="00000500000000000000" pitchFamily="2" charset="-122"/>
                <a:ea typeface="三极粗极黑简体" panose="00000500000000000000" pitchFamily="2" charset="-122"/>
              </a:rPr>
              <a:t>祝福送不完，话语道不尽。还有我们的兄弟姐妹、朋友同事、爱人，在新春佳节之际，祝愿你们趁着春风，扬起理想，辉煌自己的人生！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2239430-BE21-41D1-9A35-31DDA5556A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047" y="32160"/>
            <a:ext cx="6271841" cy="442916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CA3B2481-73B0-467F-B448-AC0BE77AA5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618" y="2100067"/>
            <a:ext cx="7041984" cy="479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64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0638 -0.36667 L -2.5E-6 3.7037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F476565-0E4C-4EDE-9DAF-F46E26FEAB5D}"/>
              </a:ext>
            </a:extLst>
          </p:cNvPr>
          <p:cNvSpPr txBox="1"/>
          <p:nvPr/>
        </p:nvSpPr>
        <p:spPr>
          <a:xfrm>
            <a:off x="1301660" y="3174386"/>
            <a:ext cx="9850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字魂17号-萌趣果冻体" panose="02000000000000000000" pitchFamily="2" charset="-122"/>
                <a:ea typeface="字魂17号-萌趣果冻体" panose="02000000000000000000" pitchFamily="2" charset="-122"/>
              </a:rPr>
              <a:t>祝您新年快乐！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88CDB9C7-1AAF-4B2E-B2D2-A445ADB02738}"/>
              </a:ext>
            </a:extLst>
          </p:cNvPr>
          <p:cNvSpPr txBox="1"/>
          <p:nvPr/>
        </p:nvSpPr>
        <p:spPr>
          <a:xfrm>
            <a:off x="763440" y="4620936"/>
            <a:ext cx="10927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0">
                      <a:srgbClr val="FDE691"/>
                    </a:gs>
                    <a:gs pos="100000">
                      <a:srgbClr val="D19748"/>
                    </a:gs>
                  </a:gsLst>
                  <a:lin ang="5400000" scaled="1"/>
                </a:gradFill>
                <a:latin typeface="字魂17号-萌趣果冻体" panose="02000000000000000000" pitchFamily="2" charset="-122"/>
                <a:ea typeface="字魂17号-萌趣果冻体" panose="02000000000000000000" pitchFamily="2" charset="-122"/>
              </a:rPr>
              <a:t>Best wishes for a Happy New Year!</a:t>
            </a:r>
            <a:endParaRPr lang="zh-CN" altLang="en-US" sz="5400" dirty="0">
              <a:gradFill>
                <a:gsLst>
                  <a:gs pos="0">
                    <a:srgbClr val="FDE691"/>
                  </a:gs>
                  <a:gs pos="100000">
                    <a:srgbClr val="D19748"/>
                  </a:gs>
                </a:gsLst>
                <a:lin ang="5400000" scaled="1"/>
              </a:gradFill>
              <a:latin typeface="字魂17号-萌趣果冻体" panose="02000000000000000000" pitchFamily="2" charset="-122"/>
              <a:ea typeface="字魂17号-萌趣果冻体" panose="02000000000000000000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C0074D41-14EE-4238-B8FF-EDCC27131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325" y="1197323"/>
            <a:ext cx="6400800" cy="210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46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5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2685</TotalTime>
  <Words>181</Words>
  <Application>Microsoft Office PowerPoint</Application>
  <PresentationFormat>宽屏</PresentationFormat>
  <Paragraphs>16</Paragraphs>
  <Slides>7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等线</vt:lpstr>
      <vt:lpstr>三极粗极黑简体</vt:lpstr>
      <vt:lpstr>微软雅黑</vt:lpstr>
      <vt:lpstr>字魂17号-萌趣果冻体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cp:lastModifiedBy>faith123</cp:lastModifiedBy>
  <cp:revision>3</cp:revision>
  <dcterms:created xsi:type="dcterms:W3CDTF">2017-08-18T03:02:00Z</dcterms:created>
  <dcterms:modified xsi:type="dcterms:W3CDTF">2019-12-26T02:02:05Z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