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40" r:id="rId4"/>
    <p:sldId id="341" r:id="rId5"/>
    <p:sldId id="343" r:id="rId6"/>
    <p:sldId id="342" r:id="rId7"/>
    <p:sldId id="344" r:id="rId8"/>
    <p:sldId id="351" r:id="rId9"/>
    <p:sldId id="349" r:id="rId10"/>
    <p:sldId id="345" r:id="rId11"/>
    <p:sldId id="346" r:id="rId12"/>
    <p:sldId id="347" r:id="rId13"/>
    <p:sldId id="354" r:id="rId14"/>
    <p:sldId id="357" r:id="rId15"/>
    <p:sldId id="350" r:id="rId16"/>
    <p:sldId id="348" r:id="rId17"/>
    <p:sldId id="352" r:id="rId18"/>
    <p:sldId id="362" r:id="rId19"/>
    <p:sldId id="355" r:id="rId20"/>
    <p:sldId id="360" r:id="rId21"/>
    <p:sldId id="361" r:id="rId22"/>
    <p:sldId id="353" r:id="rId23"/>
    <p:sldId id="367" r:id="rId24"/>
    <p:sldId id="368" r:id="rId25"/>
  </p:sldIdLst>
  <p:sldSz cx="12192000" cy="6858000"/>
  <p:notesSz cx="6858000" cy="9144000"/>
  <p:embeddedFontLst>
    <p:embeddedFont>
      <p:font typeface="等线" panose="02010600030101010101" pitchFamily="2" charset="-122"/>
      <p:regular r:id="rId27"/>
      <p:bold r:id="rId28"/>
    </p:embeddedFont>
    <p:embeddedFont>
      <p:font typeface="汉仪小麦体简" panose="02010600030101010101" charset="-122"/>
      <p:regular r:id="rId29"/>
    </p:embeddedFont>
    <p:embeddedFont>
      <p:font typeface="仿宋" panose="02010609060101010101" pitchFamily="49" charset="-122"/>
      <p:regular r:id="rId30"/>
    </p:embeddedFont>
    <p:embeddedFont>
      <p:font typeface="汉仪旗黑-60S" panose="02010600030101010101" charset="-122"/>
      <p:regular r:id="rId31"/>
    </p:embeddedFont>
    <p:embeddedFont>
      <p:font typeface="微软雅黑" panose="020B0503020204020204" pitchFamily="34" charset="-122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汉仪旗黑-90W" panose="02010600030101010101" charset="-122"/>
      <p:bold r:id="rId38"/>
    </p:embeddedFont>
    <p:embeddedFont>
      <p:font typeface="汉仪秀英体简" panose="02010600030101010101" charset="-122"/>
      <p:regular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</p:embeddedFontLst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6FAB"/>
    <a:srgbClr val="D88410"/>
    <a:srgbClr val="FED643"/>
    <a:srgbClr val="785A7B"/>
    <a:srgbClr val="B4B4F8"/>
    <a:srgbClr val="B5D4FC"/>
    <a:srgbClr val="DBB8F2"/>
    <a:srgbClr val="C1CDF8"/>
    <a:srgbClr val="BEB6F4"/>
    <a:srgbClr val="FFD3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>
      <p:cViewPr varScale="1">
        <p:scale>
          <a:sx n="92" d="100"/>
          <a:sy n="92" d="100"/>
        </p:scale>
        <p:origin x="354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982EF-6D29-482D-B595-E657060E1A94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E2E59-1352-4F46-8DA2-FEE878BBA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636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559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036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299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694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497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433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875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197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753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805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734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465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891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718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288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212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9479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235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723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173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E2E59-1352-4F46-8DA2-FEE878BBA3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28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F07E468-945F-4B27-A402-106DA95EAD9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EABF109-9900-47C2-A3D6-17FC7C0012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1BB1A9B-D5BE-47DF-8432-ABCD4BEAEE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34" y="268046"/>
            <a:ext cx="1283941" cy="15327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7E375B1-E137-447D-91B2-287DE1F3FF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21" y="528607"/>
            <a:ext cx="1672912" cy="12382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80C7610-1711-48BC-A370-A35ED89506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015" y="5037379"/>
            <a:ext cx="2282360" cy="192405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2D4D0FCA-28A9-424B-855E-99EBA07CF0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219" y="1766857"/>
            <a:ext cx="9589562" cy="1790700"/>
          </a:xfrm>
          <a:prstGeom prst="rect">
            <a:avLst/>
          </a:prstGeom>
        </p:spPr>
      </p:pic>
      <p:sp>
        <p:nvSpPr>
          <p:cNvPr id="14" name="副标题 2">
            <a:extLst>
              <a:ext uri="{FF2B5EF4-FFF2-40B4-BE49-F238E27FC236}">
                <a16:creationId xmlns:a16="http://schemas.microsoft.com/office/drawing/2014/main" xmlns="" id="{A36DF1EB-B44C-4957-B8C6-E649E76E5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8145" y="4088712"/>
            <a:ext cx="6200775" cy="417512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新学期新气象</a:t>
            </a:r>
            <a:r>
              <a:rPr lang="en-US" altLang="zh-CN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Bandari - Caribbean Blue">
            <a:hlinkClick r:id="" action="ppaction://media"/>
            <a:extLst>
              <a:ext uri="{FF2B5EF4-FFF2-40B4-BE49-F238E27FC236}">
                <a16:creationId xmlns:a16="http://schemas.microsoft.com/office/drawing/2014/main" xmlns="" id="{415AE57A-61B8-4180-86DA-1265B2D57E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14400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4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EABF109-9900-47C2-A3D6-17FC7C001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1BB1A9B-D5BE-47DF-8432-ABCD4BEAEE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34" y="268046"/>
            <a:ext cx="1283941" cy="15327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80C7610-1711-48BC-A370-A35ED89506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015" y="5037379"/>
            <a:ext cx="2282360" cy="19240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F14059C-6653-4497-AB84-B0B887B02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66" y="580986"/>
            <a:ext cx="6037071" cy="53170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E268785-7883-45D7-9E73-A35D4AE3AB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7548">
            <a:off x="571385" y="2059584"/>
            <a:ext cx="2282360" cy="136941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10B7CA3D-49DB-43CC-8615-17A80604EEB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7548">
            <a:off x="1466735" y="3297834"/>
            <a:ext cx="2282360" cy="136941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164980D0-D3D1-456D-904B-B936B8EFC7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546">
            <a:off x="9639187" y="1762418"/>
            <a:ext cx="2282360" cy="136941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1C771EF8-E48E-412B-9451-2E7F859A40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546">
            <a:off x="8972437" y="3495968"/>
            <a:ext cx="2282360" cy="136941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4FDE097D-EEF0-40DA-9B8D-D347A5F04A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2546">
            <a:off x="6838838" y="428918"/>
            <a:ext cx="2282360" cy="136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97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34CDEF8-8F26-4849-9CC4-DE212FC12F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2091018" y="908010"/>
            <a:ext cx="7738782" cy="4883189"/>
            <a:chOff x="1143796" y="12192"/>
            <a:chExt cx="2017160" cy="4419600"/>
          </a:xfrm>
        </p:grpSpPr>
        <p:sp>
          <p:nvSpPr>
            <p:cNvPr id="22" name="矩形 21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195585" y="158648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238335" y="1144830"/>
            <a:ext cx="369332" cy="49398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1200" spc="3000" dirty="0">
                <a:solidFill>
                  <a:srgbClr val="B4B4F8"/>
                </a:solidFill>
                <a:latin typeface="汉仪秀英体简" panose="02010600000101010101" pitchFamily="2" charset="-122"/>
                <a:ea typeface="汉仪秀英体简" panose="02010600000101010101" pitchFamily="2" charset="-122"/>
              </a:rPr>
              <a:t>欢迎各位家长莅临！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679633" y="1932783"/>
            <a:ext cx="1895634" cy="799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spc="-15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 我 介 绍</a:t>
            </a:r>
          </a:p>
          <a:p>
            <a:pPr>
              <a:lnSpc>
                <a:spcPct val="120000"/>
              </a:lnSpc>
            </a:pPr>
            <a:endParaRPr lang="zh-CN" altLang="en-US" sz="2000" b="1" spc="-15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D8CBDBC-2A3A-4E33-A019-0D7D04E9504F}"/>
              </a:ext>
            </a:extLst>
          </p:cNvPr>
          <p:cNvSpPr txBox="1"/>
          <p:nvPr/>
        </p:nvSpPr>
        <p:spPr>
          <a:xfrm>
            <a:off x="3051150" y="2251610"/>
            <a:ext cx="1107996" cy="230832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7200" b="1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7200" b="1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b="1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B884CB5B-358C-4177-89C0-7066C5C814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34" y="268046"/>
            <a:ext cx="1283941" cy="153278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AB333487-714E-44CF-B7F0-D6860DAC60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3247" y="4744349"/>
            <a:ext cx="993747" cy="2022275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FB18F99C-D46D-4D5F-9A3D-38C97FD83C02}"/>
              </a:ext>
            </a:extLst>
          </p:cNvPr>
          <p:cNvSpPr txBox="1"/>
          <p:nvPr/>
        </p:nvSpPr>
        <p:spPr>
          <a:xfrm>
            <a:off x="5679633" y="2489542"/>
            <a:ext cx="3083367" cy="799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新学期的要求</a:t>
            </a:r>
          </a:p>
          <a:p>
            <a:pPr>
              <a:lnSpc>
                <a:spcPct val="120000"/>
              </a:lnSpc>
            </a:pPr>
            <a:endParaRPr lang="zh-CN" altLang="en-US" sz="2000" b="1" spc="-15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16CEA142-C902-4188-80B4-1C0D8A1B59BA}"/>
              </a:ext>
            </a:extLst>
          </p:cNvPr>
          <p:cNvSpPr txBox="1"/>
          <p:nvPr/>
        </p:nvSpPr>
        <p:spPr>
          <a:xfrm>
            <a:off x="5673532" y="3067230"/>
            <a:ext cx="3083367" cy="1169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学习方法分享</a:t>
            </a:r>
          </a:p>
          <a:p>
            <a:pPr>
              <a:lnSpc>
                <a:spcPct val="120000"/>
              </a:lnSpc>
            </a:pPr>
            <a:endParaRPr lang="zh-CN" altLang="en-US" sz="2000" spc="30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000" b="1" spc="-15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A17F8F0A-4F8B-4A3B-9F8E-744C643C94CD}"/>
              </a:ext>
            </a:extLst>
          </p:cNvPr>
          <p:cNvSpPr txBox="1"/>
          <p:nvPr/>
        </p:nvSpPr>
        <p:spPr>
          <a:xfrm>
            <a:off x="5673532" y="3694558"/>
            <a:ext cx="3083367" cy="1538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新学期的重难点</a:t>
            </a:r>
          </a:p>
          <a:p>
            <a:pPr>
              <a:lnSpc>
                <a:spcPct val="120000"/>
              </a:lnSpc>
            </a:pPr>
            <a:endParaRPr lang="zh-CN" altLang="en-US" sz="2000" spc="30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000" spc="30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000" b="1" spc="-15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169DABA8-F5B9-407F-832A-B5213ECDCD08}"/>
              </a:ext>
            </a:extLst>
          </p:cNvPr>
          <p:cNvSpPr txBox="1"/>
          <p:nvPr/>
        </p:nvSpPr>
        <p:spPr>
          <a:xfrm>
            <a:off x="5673000" y="4286602"/>
            <a:ext cx="3083367" cy="1538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000" spc="300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新学期期望</a:t>
            </a:r>
          </a:p>
          <a:p>
            <a:pPr>
              <a:lnSpc>
                <a:spcPct val="120000"/>
              </a:lnSpc>
            </a:pPr>
            <a:endParaRPr lang="zh-CN" altLang="en-US" sz="2000" spc="30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000" spc="30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2000" b="1" spc="-150" dirty="0">
              <a:solidFill>
                <a:srgbClr val="AE6FA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589122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11" grpId="0"/>
      <p:bldP spid="32" grpId="0"/>
      <p:bldP spid="33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2BFF726-E773-4C0D-B03A-9896D34D31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456876" y="558800"/>
            <a:ext cx="7287491" cy="5740400"/>
            <a:chOff x="2456876" y="558800"/>
            <a:chExt cx="7287491" cy="5740400"/>
          </a:xfrm>
        </p:grpSpPr>
        <p:sp>
          <p:nvSpPr>
            <p:cNvPr id="19" name="矩形 18"/>
            <p:cNvSpPr/>
            <p:nvPr/>
          </p:nvSpPr>
          <p:spPr>
            <a:xfrm>
              <a:off x="3759200" y="558800"/>
              <a:ext cx="4673600" cy="5740400"/>
            </a:xfrm>
            <a:prstGeom prst="rect">
              <a:avLst/>
            </a:prstGeom>
            <a:solidFill>
              <a:srgbClr val="B4B4F8">
                <a:alpha val="70000"/>
              </a:srgbClr>
            </a:solidFill>
            <a:ln w="88900">
              <a:solidFill>
                <a:schemeClr val="bg1"/>
              </a:solidFill>
            </a:ln>
            <a:effectLst>
              <a:outerShdw blurRad="1143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Open Sans" panose="020B0606030504020204" pitchFamily="34" charset="0"/>
                <a:ea typeface="书体坊郭小语钢笔楷体" panose="02010601030101010101" pitchFamily="2" charset="-122"/>
                <a:sym typeface="Open Sans" panose="020B0606030504020204" pitchFamily="34" charset="0"/>
              </a:endParaRPr>
            </a:p>
          </p:txBody>
        </p:sp>
        <p:sp useBgFill="1">
          <p:nvSpPr>
            <p:cNvPr id="20" name="文本框 19"/>
            <p:cNvSpPr txBox="1"/>
            <p:nvPr/>
          </p:nvSpPr>
          <p:spPr>
            <a:xfrm>
              <a:off x="2456876" y="2895600"/>
              <a:ext cx="7287491" cy="769441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22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spc="-300" dirty="0">
                  <a:solidFill>
                    <a:schemeClr val="bg1"/>
                  </a:solidFill>
                  <a:latin typeface="汉仪旗黑-90W" panose="00020600040101010101" pitchFamily="18" charset="-122"/>
                  <a:ea typeface="汉仪旗黑-90W" panose="00020600040101010101" pitchFamily="18" charset="-122"/>
                  <a:cs typeface="Open Sans" panose="020B0606030504020204" pitchFamily="34" charset="0"/>
                  <a:sym typeface="Open Sans" panose="020B0606030504020204" pitchFamily="34" charset="0"/>
                </a:rPr>
                <a:t>自   我   介   绍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409440" y="942350"/>
              <a:ext cx="3373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i="1" spc="600" dirty="0">
                  <a:solidFill>
                    <a:schemeClr val="bg1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PART ONE</a:t>
              </a:r>
              <a:endParaRPr lang="zh-CN" altLang="en-US" sz="2800" b="1" i="1" spc="600" dirty="0">
                <a:solidFill>
                  <a:schemeClr val="bg1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09440" y="1618287"/>
              <a:ext cx="3373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i="1" spc="1200" dirty="0">
                  <a:solidFill>
                    <a:srgbClr val="DEF2EB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201X.X.X</a:t>
              </a:r>
              <a:endParaRPr lang="zh-CN" altLang="en-US" sz="2400" b="1" i="1" spc="1200" dirty="0">
                <a:solidFill>
                  <a:srgbClr val="DEF2EB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16680" y="3831401"/>
              <a:ext cx="43586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b="1" spc="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旗黑-90W" panose="00020600040101010101" pitchFamily="18" charset="-122"/>
                  <a:ea typeface="汉仪旗黑-90W" panose="00020600040101010101" pitchFamily="18" charset="-122"/>
                  <a:sym typeface="Open Sans" panose="020B0606030504020204" pitchFamily="34" charset="0"/>
                </a:rPr>
                <a:t>第一章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335550" y="5277951"/>
              <a:ext cx="3817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开学班会</a:t>
              </a:r>
              <a:r>
                <a:rPr lang="en-US" altLang="zh-CN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/</a:t>
              </a:r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新学期家长会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90280" y="4252314"/>
            <a:ext cx="1305306" cy="2656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128" y="1066308"/>
            <a:ext cx="1733550" cy="188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11187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6" name="矩形 5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15398" y="2300557"/>
            <a:ext cx="7240487" cy="3726924"/>
            <a:chOff x="6136949" y="1405100"/>
            <a:chExt cx="3733800" cy="4114800"/>
          </a:xfrm>
        </p:grpSpPr>
        <p:sp>
          <p:nvSpPr>
            <p:cNvPr id="9" name="矩形 8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093" y="4647588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17" name="文本框 16"/>
          <p:cNvSpPr txBox="1"/>
          <p:nvPr/>
        </p:nvSpPr>
        <p:spPr>
          <a:xfrm>
            <a:off x="762000" y="515628"/>
            <a:ext cx="25146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老 师 介 绍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7986337-58E3-4D8E-9C97-865670131774}"/>
              </a:ext>
            </a:extLst>
          </p:cNvPr>
          <p:cNvSpPr/>
          <p:nvPr/>
        </p:nvSpPr>
        <p:spPr>
          <a:xfrm>
            <a:off x="4253239" y="3000738"/>
            <a:ext cx="5577840" cy="23462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姓名：小觅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班级：觅知班新任班主任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简介：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大学毕业，从事教育工作三年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座右铭：陪着孩子们一起成长，是我人生最快乐的事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F953D702-DA6F-4E12-96CD-D548CD86F11B}"/>
              </a:ext>
            </a:extLst>
          </p:cNvPr>
          <p:cNvSpPr/>
          <p:nvPr/>
        </p:nvSpPr>
        <p:spPr>
          <a:xfrm>
            <a:off x="6201653" y="1622961"/>
            <a:ext cx="4764096" cy="5866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汉仪旗黑-60S" panose="00020600040101010101" pitchFamily="18" charset="-122"/>
                <a:ea typeface="汉仪旗黑-60S" panose="00020600040101010101" pitchFamily="18" charset="-122"/>
              </a:rPr>
              <a:t>老  师  介  绍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93" y="2784047"/>
            <a:ext cx="3647830" cy="38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3104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3 0.09098 -0.147 0.09098 C -0.13997 0.09098 -0.13398 0.04584 -0.13203 -0.01713 C -0.12903 0.04584 -0.12304 0.09098 -0.11601 0.09098 C -0.10898 0.09098 -0.10299 0.04584 -0.10104 -0.01713 C -0.09804 0.04584 -0.09205 0.09098 -0.08502 0.09098 C -0.07799 0.09098 -0.07096 0.04584 -0.06901 -0.01713 C -0.06705 0.04584 -0.06107 0.09098 -0.05299 0.09098 C -0.047 0.09098 -0.03997 0.04584 -0.03802 -0.01713 C -0.03607 0.04584 -0.02903 0.09098 -0.022 0.09098 C -0.01497 0.09098 -0.00898 0.04584 -0.00703 -0.01713 C -0.00403 0.04584 0.00196 0.09098 0.00899 0.09098 C 0.01602 0.09098 0.02201 0.04584 0.025 -0.01713 C 0.02696 0.04584 0.03295 0.09098 0.03998 0.09098 C 0.04701 0.09098 0.05404 0.04584 0.05599 -0.01713 C 0.05795 0.04584 0.06393 0.09098 0.07201 0.09098 C 0.07904 0.09098 0.08503 0.04584 0.08698 -0.01713 " pathEditMode="relative" rAng="0" ptsTypes="AAAAAAAAAAAAAAAAA">
                                      <p:cBhvr>
                                        <p:cTn id="3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7AAF5DB3-87E6-4DA2-B20F-7D3A434760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12" name="矩形 11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 rot="375769">
            <a:off x="4227838" y="2334062"/>
            <a:ext cx="6626214" cy="3726924"/>
            <a:chOff x="6136949" y="1405100"/>
            <a:chExt cx="3733800" cy="4114800"/>
          </a:xfrm>
        </p:grpSpPr>
        <p:sp>
          <p:nvSpPr>
            <p:cNvPr id="2" name="矩形 1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334742" y="1744502"/>
              <a:ext cx="3338214" cy="3154069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093" y="4647588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1B9CBC3F-F4F7-4E3B-837E-C216598713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00" y="1829982"/>
            <a:ext cx="3965002" cy="4540965"/>
          </a:xfrm>
          <a:prstGeom prst="rect">
            <a:avLst/>
          </a:prstGeom>
        </p:spPr>
      </p:pic>
      <p:sp useBgFill="1">
        <p:nvSpPr>
          <p:cNvPr id="40" name="文本框 39"/>
          <p:cNvSpPr txBox="1"/>
          <p:nvPr/>
        </p:nvSpPr>
        <p:spPr>
          <a:xfrm>
            <a:off x="762000" y="515628"/>
            <a:ext cx="25146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   新 学 生 介 绍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FD39DD9-EE96-4857-83FF-F151C1873A40}"/>
              </a:ext>
            </a:extLst>
          </p:cNvPr>
          <p:cNvSpPr/>
          <p:nvPr/>
        </p:nvSpPr>
        <p:spPr>
          <a:xfrm rot="414068">
            <a:off x="5227348" y="3002527"/>
            <a:ext cx="6236683" cy="23462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姓名：知觅觅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班级：觅知班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简介：来自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市，家里有爸爸、</a:t>
            </a:r>
            <a:endParaRPr lang="en-US" altLang="zh-CN" sz="20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妈妈、哥哥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座右铭：爱笑的孩子运气不会差</a:t>
            </a:r>
          </a:p>
        </p:txBody>
      </p:sp>
    </p:spTree>
    <p:extLst>
      <p:ext uri="{BB962C8B-B14F-4D97-AF65-F5344CB8AC3E}">
        <p14:creationId xmlns:p14="http://schemas.microsoft.com/office/powerpoint/2010/main" val="1209291547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3 0.09098 -0.147 0.09098 C -0.13997 0.09098 -0.13398 0.04584 -0.13203 -0.01713 C -0.12903 0.04584 -0.12304 0.09098 -0.11601 0.09098 C -0.10898 0.09098 -0.10299 0.04584 -0.10104 -0.01713 C -0.09804 0.04584 -0.09205 0.09098 -0.08502 0.09098 C -0.07799 0.09098 -0.07096 0.04584 -0.06901 -0.01713 C -0.06705 0.04584 -0.06107 0.09098 -0.05299 0.09098 C -0.047 0.09098 -0.03997 0.04584 -0.03802 -0.01713 C -0.03607 0.04584 -0.02903 0.09098 -0.022 0.09098 C -0.01497 0.09098 -0.00898 0.04584 -0.00703 -0.01713 C -0.00403 0.04584 0.00196 0.09098 0.00899 0.09098 C 0.01602 0.09098 0.02201 0.04584 0.025 -0.01713 C 0.02696 0.04584 0.03295 0.09098 0.03998 0.09098 C 0.04701 0.09098 0.05404 0.04584 0.05599 -0.01713 C 0.05795 0.04584 0.06393 0.09098 0.07201 0.09098 C 0.07904 0.09098 0.08503 0.04584 0.08698 -0.01713 " pathEditMode="relative" rAng="0" ptsTypes="AAAAAAAAAAAAAAAAA">
                                      <p:cBhvr>
                                        <p:cTn id="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6" name="矩形 5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47800" y="2300557"/>
            <a:ext cx="9408085" cy="3726924"/>
            <a:chOff x="6136949" y="1405100"/>
            <a:chExt cx="3733800" cy="4114800"/>
          </a:xfrm>
        </p:grpSpPr>
        <p:sp>
          <p:nvSpPr>
            <p:cNvPr id="9" name="矩形 8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093" y="4647588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15" name="文本框 14"/>
          <p:cNvSpPr txBox="1"/>
          <p:nvPr/>
        </p:nvSpPr>
        <p:spPr>
          <a:xfrm>
            <a:off x="762000" y="515628"/>
            <a:ext cx="25146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 新 学 生 介 绍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F953D702-DA6F-4E12-96CD-D548CD86F11B}"/>
              </a:ext>
            </a:extLst>
          </p:cNvPr>
          <p:cNvSpPr/>
          <p:nvPr/>
        </p:nvSpPr>
        <p:spPr>
          <a:xfrm>
            <a:off x="7399329" y="1474382"/>
            <a:ext cx="4764096" cy="5866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汉仪旗黑-60S" panose="00020600040101010101" pitchFamily="18" charset="-122"/>
                <a:ea typeface="汉仪旗黑-60S" panose="00020600040101010101" pitchFamily="18" charset="-122"/>
              </a:rPr>
              <a:t>新  学  生  介  绍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C0D29D42-E643-4C12-AD5C-8331A1099CA2}"/>
              </a:ext>
            </a:extLst>
          </p:cNvPr>
          <p:cNvSpPr/>
          <p:nvPr/>
        </p:nvSpPr>
        <p:spPr>
          <a:xfrm>
            <a:off x="2743200" y="3152891"/>
            <a:ext cx="7316479" cy="18846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姓名：知觅觅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班级：觅知班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简介：来自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市，家里有爸爸、妈妈、哥哥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座右铭：爱笑的孩子运气不会差</a:t>
            </a:r>
          </a:p>
        </p:txBody>
      </p:sp>
    </p:spTree>
    <p:extLst>
      <p:ext uri="{BB962C8B-B14F-4D97-AF65-F5344CB8AC3E}">
        <p14:creationId xmlns:p14="http://schemas.microsoft.com/office/powerpoint/2010/main" val="131647032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3 0.09098 -0.147 0.09098 C -0.13997 0.09098 -0.13398 0.04584 -0.13203 -0.01713 C -0.12903 0.04584 -0.12304 0.09098 -0.11601 0.09098 C -0.10898 0.09098 -0.10299 0.04584 -0.10104 -0.01713 C -0.09804 0.04584 -0.09205 0.09098 -0.08502 0.09098 C -0.07799 0.09098 -0.07096 0.04584 -0.06901 -0.01713 C -0.06705 0.04584 -0.06107 0.09098 -0.05299 0.09098 C -0.047 0.09098 -0.03997 0.04584 -0.03802 -0.01713 C -0.03607 0.04584 -0.02903 0.09098 -0.022 0.09098 C -0.01497 0.09098 -0.00898 0.04584 -0.00703 -0.01713 C -0.00403 0.04584 0.00196 0.09098 0.00899 0.09098 C 0.01602 0.09098 0.02201 0.04584 0.025 -0.01713 C 0.02696 0.04584 0.03295 0.09098 0.03998 0.09098 C 0.04701 0.09098 0.05404 0.04584 0.05599 -0.01713 C 0.05795 0.04584 0.06393 0.09098 0.07201 0.09098 C 0.07904 0.09098 0.08503 0.04584 0.08698 -0.01713 " pathEditMode="relative" rAng="0" ptsTypes="AAAAAAAAAAAAAAA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47800" y="2300557"/>
            <a:ext cx="6629400" cy="3726924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27" y="4319929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9" name="文本框 8"/>
          <p:cNvSpPr txBox="1"/>
          <p:nvPr/>
        </p:nvSpPr>
        <p:spPr>
          <a:xfrm>
            <a:off x="762000" y="515628"/>
            <a:ext cx="25908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 新 学 生 介 绍</a:t>
            </a:r>
            <a:endParaRPr lang="zh-CN" altLang="en-US" sz="2800" b="1" spc="1600" dirty="0">
              <a:solidFill>
                <a:schemeClr val="bg1"/>
              </a:solidFill>
              <a:latin typeface="汉仪旗黑-90W" panose="00020600040101010101" pitchFamily="18" charset="-122"/>
              <a:ea typeface="汉仪旗黑-90W" panose="00020600040101010101" pitchFamily="18" charset="-122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F953D702-DA6F-4E12-96CD-D548CD86F11B}"/>
              </a:ext>
            </a:extLst>
          </p:cNvPr>
          <p:cNvSpPr/>
          <p:nvPr/>
        </p:nvSpPr>
        <p:spPr>
          <a:xfrm>
            <a:off x="1371600" y="1562723"/>
            <a:ext cx="2895600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汉仪旗黑-60S" panose="00020600040101010101" pitchFamily="18" charset="-122"/>
                <a:ea typeface="汉仪旗黑-60S" panose="00020600040101010101" pitchFamily="18" charset="-122"/>
              </a:rPr>
              <a:t>新 学 生 介 绍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56F83FBB-1B25-4FC2-877E-7A710DC329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8861" y="2485512"/>
            <a:ext cx="3244261" cy="334323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6DC2CA6-714E-4EBB-9A79-21F43C3E3C71}"/>
              </a:ext>
            </a:extLst>
          </p:cNvPr>
          <p:cNvSpPr/>
          <p:nvPr/>
        </p:nvSpPr>
        <p:spPr>
          <a:xfrm>
            <a:off x="1922496" y="2885971"/>
            <a:ext cx="4601354" cy="23462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姓名：知觅觅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班级：觅知班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简介：来自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省</a:t>
            </a:r>
            <a:r>
              <a:rPr lang="en-US" altLang="zh-CN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市，家里有爸爸、妈妈、哥哥</a:t>
            </a: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座右铭：爱笑的孩子运气不会差</a:t>
            </a:r>
          </a:p>
        </p:txBody>
      </p:sp>
    </p:spTree>
    <p:extLst>
      <p:ext uri="{BB962C8B-B14F-4D97-AF65-F5344CB8AC3E}">
        <p14:creationId xmlns:p14="http://schemas.microsoft.com/office/powerpoint/2010/main" val="324718586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4 0.09098 -0.14701 0.09098 C -0.13998 0.09098 -0.13399 0.04584 -0.13204 -0.01713 C -0.12904 0.04584 -0.12305 0.09098 -0.11602 0.09098 C -0.10899 0.09098 -0.103 0.04584 -0.10105 -0.01713 C -0.09805 0.04584 -0.09206 0.09098 -0.08503 0.09098 C -0.078 0.09098 -0.07097 0.04584 -0.06901 -0.01713 C -0.06706 0.04584 -0.06107 0.09098 -0.053 0.09098 C -0.04701 0.09098 -0.03998 0.04584 -0.03802 -0.01713 C -0.03607 0.04584 -0.02904 0.09098 -0.02201 0.09098 C -0.01498 0.09098 -0.00899 0.04584 -0.00704 -0.01713 C -0.00404 0.04584 0.00195 0.09098 0.00898 0.09098 C 0.01601 0.09098 0.022 0.04584 0.025 -0.01713 C 0.02695 0.04584 0.03294 0.09098 0.03997 0.09098 C 0.047 0.09098 0.05403 0.04584 0.05599 -0.01713 C 0.05794 0.04584 0.06393 0.09098 0.072 0.09098 C 0.07903 0.09098 0.08502 0.04584 0.08698 -0.01713 " pathEditMode="relative" rAng="0" ptsTypes="AAAAAAAAAAAAAAAAA">
                                      <p:cBhvr>
                                        <p:cTn id="3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979" y="158891"/>
            <a:ext cx="3728633" cy="245893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456876" y="558800"/>
            <a:ext cx="7287491" cy="5740400"/>
            <a:chOff x="2456876" y="558800"/>
            <a:chExt cx="7287491" cy="5740400"/>
          </a:xfrm>
        </p:grpSpPr>
        <p:sp>
          <p:nvSpPr>
            <p:cNvPr id="19" name="矩形 18"/>
            <p:cNvSpPr/>
            <p:nvPr/>
          </p:nvSpPr>
          <p:spPr>
            <a:xfrm>
              <a:off x="3759200" y="558800"/>
              <a:ext cx="4673600" cy="5740400"/>
            </a:xfrm>
            <a:prstGeom prst="rect">
              <a:avLst/>
            </a:prstGeom>
            <a:solidFill>
              <a:srgbClr val="B4B4F8">
                <a:alpha val="70000"/>
              </a:srgbClr>
            </a:solidFill>
            <a:ln w="88900">
              <a:solidFill>
                <a:schemeClr val="bg1"/>
              </a:solidFill>
            </a:ln>
            <a:effectLst>
              <a:outerShdw blurRad="1143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Open Sans" panose="020B0606030504020204" pitchFamily="34" charset="0"/>
                <a:ea typeface="书体坊郭小语钢笔楷体" panose="02010601030101010101" pitchFamily="2" charset="-122"/>
                <a:sym typeface="Open Sans" panose="020B0606030504020204" pitchFamily="34" charset="0"/>
              </a:endParaRPr>
            </a:p>
          </p:txBody>
        </p:sp>
        <p:sp useBgFill="1">
          <p:nvSpPr>
            <p:cNvPr id="20" name="文本框 19"/>
            <p:cNvSpPr txBox="1"/>
            <p:nvPr/>
          </p:nvSpPr>
          <p:spPr>
            <a:xfrm>
              <a:off x="2456876" y="2550160"/>
              <a:ext cx="7287491" cy="830997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22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spc="2800" dirty="0">
                  <a:solidFill>
                    <a:schemeClr val="bg1"/>
                  </a:solidFill>
                  <a:latin typeface="汉仪旗黑-90W" panose="00020600040101010101" pitchFamily="18" charset="-122"/>
                  <a:ea typeface="汉仪旗黑-90W" panose="00020600040101010101" pitchFamily="18" charset="-122"/>
                  <a:cs typeface="Open Sans" panose="020B0606030504020204" pitchFamily="34" charset="0"/>
                  <a:sym typeface="Open Sans" panose="020B0606030504020204" pitchFamily="34" charset="0"/>
                </a:rPr>
                <a:t>新学期的要求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409440" y="942350"/>
              <a:ext cx="3373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i="1" spc="600" dirty="0">
                  <a:solidFill>
                    <a:schemeClr val="bg1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PART TWO</a:t>
              </a:r>
              <a:endParaRPr lang="zh-CN" altLang="en-US" sz="2800" b="1" i="1" spc="600" dirty="0">
                <a:solidFill>
                  <a:schemeClr val="bg1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09440" y="1618287"/>
              <a:ext cx="3373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i="1" spc="1200" dirty="0">
                  <a:solidFill>
                    <a:srgbClr val="DEF2EB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201X.X.X</a:t>
              </a:r>
              <a:endParaRPr lang="zh-CN" altLang="en-US" sz="2400" b="1" i="1" spc="1200" dirty="0">
                <a:solidFill>
                  <a:srgbClr val="DEF2EB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16680" y="3831401"/>
              <a:ext cx="43586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b="1" spc="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旗黑-90W" panose="00020600040101010101" pitchFamily="18" charset="-122"/>
                  <a:ea typeface="汉仪旗黑-90W" panose="00020600040101010101" pitchFamily="18" charset="-122"/>
                  <a:sym typeface="Open Sans" panose="020B0606030504020204" pitchFamily="34" charset="0"/>
                </a:rPr>
                <a:t>第二章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335550" y="5277951"/>
              <a:ext cx="3817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开学班会</a:t>
              </a:r>
              <a:r>
                <a:rPr lang="en-US" altLang="zh-CN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/</a:t>
              </a:r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新学期家长会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90280" y="4252314"/>
            <a:ext cx="1305306" cy="2656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119" y="782615"/>
            <a:ext cx="1733550" cy="188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5114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6" name="矩形 5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 useBgFill="1">
        <p:nvSpPr>
          <p:cNvPr id="15" name="文本框 14"/>
          <p:cNvSpPr txBox="1"/>
          <p:nvPr/>
        </p:nvSpPr>
        <p:spPr>
          <a:xfrm>
            <a:off x="762000" y="515628"/>
            <a:ext cx="32004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在行为习惯方面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0F626712-53FE-4AA4-BEBF-EC90B7A8CE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707776"/>
            <a:ext cx="1733550" cy="1888793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AB13A969-3445-4843-903A-F5BE4DE45A12}"/>
              </a:ext>
            </a:extLst>
          </p:cNvPr>
          <p:cNvGrpSpPr/>
          <p:nvPr/>
        </p:nvGrpSpPr>
        <p:grpSpPr>
          <a:xfrm>
            <a:off x="914400" y="1234375"/>
            <a:ext cx="10363200" cy="5086525"/>
            <a:chOff x="1143796" y="12192"/>
            <a:chExt cx="2017160" cy="441960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E4724D20-2083-4D1A-B3F9-9D6BF341B78A}"/>
                </a:ext>
              </a:extLst>
            </p:cNvPr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D2706767-5372-40FC-8E0F-F951627A01E4}"/>
                </a:ext>
              </a:extLst>
            </p:cNvPr>
            <p:cNvSpPr/>
            <p:nvPr/>
          </p:nvSpPr>
          <p:spPr>
            <a:xfrm>
              <a:off x="1195585" y="158648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5EB5280B-1BB2-4047-8B88-692B3E5DFF57}"/>
              </a:ext>
            </a:extLst>
          </p:cNvPr>
          <p:cNvSpPr/>
          <p:nvPr/>
        </p:nvSpPr>
        <p:spPr>
          <a:xfrm>
            <a:off x="1705980" y="1523678"/>
            <a:ext cx="9190619" cy="49832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）上课：全体同学遵守纪律，认真听讲，姿势端正，不做违反课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堂纪律的事。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）教室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内外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卫生：每天打扫，经常保持清洁，地面、讲台、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桌椅、窗台无纸屑灰尘，黑板及时擦净，黑板槽无积尘和粉笔头，墙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壁无污迹、划写。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）课间活动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课外活动：在走廊内楼梯上，必须轻声慢走靠右行，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文明游戏，安全活动，禁止爬高上低、追逐打闹及做危险性的游戏，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禁止串楼，串教室，严禁爬围墙。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）眼保操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广播操：早操、课间操准时出席，列队整齐，不可故缺席。眼保健操安静，姿势端正，动作准确。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）仪表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礼貌：服装整洁，按规定佩戴红领巾；尊敬师长，对人礼貌，言行文明，进入校园，一律不准带零食，吃零食。</a:t>
            </a: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DF75384F-DC97-450F-B30E-8A3D5D3DE9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5462017"/>
            <a:ext cx="1689849" cy="142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8911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3" name="矩形 3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89909" y="1219200"/>
            <a:ext cx="10210800" cy="5083051"/>
            <a:chOff x="6136949" y="1405100"/>
            <a:chExt cx="3733800" cy="4114800"/>
          </a:xfrm>
        </p:grpSpPr>
        <p:sp>
          <p:nvSpPr>
            <p:cNvPr id="36" name="矩形 3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 useBgFill="1">
        <p:nvSpPr>
          <p:cNvPr id="39" name="文本框 38"/>
          <p:cNvSpPr txBox="1"/>
          <p:nvPr/>
        </p:nvSpPr>
        <p:spPr>
          <a:xfrm>
            <a:off x="762000" y="515628"/>
            <a:ext cx="32004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在 学 习 方 面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F1F0F183-F974-4754-874B-E8F0DF2BB5FB}"/>
              </a:ext>
            </a:extLst>
          </p:cNvPr>
          <p:cNvSpPr/>
          <p:nvPr/>
        </p:nvSpPr>
        <p:spPr>
          <a:xfrm>
            <a:off x="1658468" y="1693896"/>
            <a:ext cx="9190619" cy="40598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要做好六认真：认真预习、认真上课、认真做笔记、认真写作业、</a:t>
            </a:r>
          </a:p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认真复习和认真考试。</a:t>
            </a: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课堂上纪律保持安静，听课专注认真，做好课堂笔记：</a:t>
            </a: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2,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尊重老师对早上、中午自习的管理， 自习要保持安静；</a:t>
            </a:r>
          </a:p>
          <a:p>
            <a:pPr>
              <a:lnSpc>
                <a:spcPct val="150000"/>
              </a:lnSpc>
            </a:pPr>
            <a:r>
              <a:rPr lang="en-US" altLang="zh-CN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</a:t>
            </a:r>
            <a:r>
              <a:rPr lang="zh-CN" altLang="en-US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做到诚实考试、真实反映成绩、对舞弊作假者严肃处理：</a:t>
            </a:r>
          </a:p>
          <a:p>
            <a:pPr>
              <a:lnSpc>
                <a:spcPct val="150000"/>
              </a:lnSpc>
            </a:pPr>
            <a:r>
              <a:rPr lang="en-US" altLang="zh-CN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4,</a:t>
            </a:r>
            <a:r>
              <a:rPr lang="zh-CN" altLang="en-US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作业独立思考、按时完成，提倡勤问老师和同学：</a:t>
            </a:r>
          </a:p>
          <a:p>
            <a:pPr>
              <a:lnSpc>
                <a:spcPct val="150000"/>
              </a:lnSpc>
            </a:pPr>
            <a:r>
              <a:rPr lang="en-US" altLang="zh-CN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5,</a:t>
            </a:r>
            <a:r>
              <a:rPr lang="zh-CN" altLang="en-US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双休日、假期必须保证有一定的学习时间，禁止进入网吧，游</a:t>
            </a:r>
          </a:p>
          <a:p>
            <a:pPr>
              <a:lnSpc>
                <a:spcPct val="150000"/>
              </a:lnSpc>
            </a:pPr>
            <a:r>
              <a:rPr lang="zh-CN" altLang="en-US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戏房，控制玩电脑时间。</a:t>
            </a: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5927FD35-E31F-4280-B251-F064E0A15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76261" y="3572188"/>
            <a:ext cx="1305306" cy="265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6520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6" name="矩形 5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22404" y="2057400"/>
            <a:ext cx="6741085" cy="3726924"/>
            <a:chOff x="6136949" y="1405100"/>
            <a:chExt cx="3733800" cy="4114800"/>
          </a:xfrm>
        </p:grpSpPr>
        <p:sp>
          <p:nvSpPr>
            <p:cNvPr id="9" name="矩形 8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884" y="2178871"/>
            <a:ext cx="2196507" cy="31738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15" name="文本框 14"/>
          <p:cNvSpPr txBox="1"/>
          <p:nvPr/>
        </p:nvSpPr>
        <p:spPr>
          <a:xfrm>
            <a:off x="762000" y="515628"/>
            <a:ext cx="32004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在班级建设方面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DFB2119-7616-43FD-AC64-91B8B8DFAF4F}"/>
              </a:ext>
            </a:extLst>
          </p:cNvPr>
          <p:cNvSpPr/>
          <p:nvPr/>
        </p:nvSpPr>
        <p:spPr>
          <a:xfrm>
            <a:off x="1965133" y="2687358"/>
            <a:ext cx="5885332" cy="26748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教学学习环境要求： 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课桌排放整齐； 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桌面整洁、不堆放其它的学习材料； 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地面保持干净卫生，物品放置有序： 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(4)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墙面保持简洁干净。</a:t>
            </a: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2·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定期出好黑板报。</a:t>
            </a: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积极开展班级活动，培养和锻炼同学们各科能力。</a:t>
            </a: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569970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3 0.09098 -0.147 0.09098 C -0.13997 0.09098 -0.13398 0.04584 -0.13203 -0.01713 C -0.12903 0.04584 -0.12304 0.09098 -0.11601 0.09098 C -0.10898 0.09098 -0.10299 0.04584 -0.10104 -0.01713 C -0.09804 0.04584 -0.09205 0.09098 -0.08502 0.09098 C -0.07799 0.09098 -0.07096 0.04584 -0.06901 -0.01713 C -0.06705 0.04584 -0.06107 0.09098 -0.05299 0.09098 C -0.047 0.09098 -0.03997 0.04584 -0.03802 -0.01713 C -0.03607 0.04584 -0.02903 0.09098 -0.022 0.09098 C -0.01497 0.09098 -0.00898 0.04584 -0.00703 -0.01713 C -0.00403 0.04584 0.00196 0.09098 0.00899 0.09098 C 0.01602 0.09098 0.02201 0.04584 0.025 -0.01713 C 0.02696 0.04584 0.03295 0.09098 0.03998 0.09098 C 0.04701 0.09098 0.05404 0.04584 0.05599 -0.01713 C 0.05795 0.04584 0.06393 0.09098 0.07201 0.09098 C 0.07904 0.09098 0.08503 0.04584 0.08698 -0.01713 " pathEditMode="relative" rAng="0" ptsTypes="AAAAAAAAAAAAAAAAA">
                                      <p:cBhvr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19300" y="1981200"/>
            <a:ext cx="8153400" cy="3726924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482" y="4079296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9" name="文本框 8"/>
          <p:cNvSpPr txBox="1"/>
          <p:nvPr/>
        </p:nvSpPr>
        <p:spPr>
          <a:xfrm>
            <a:off x="762000" y="515628"/>
            <a:ext cx="33528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16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 在生活方面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84AAB19D-F985-4FCB-B287-53FA43C213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35697" y="4556097"/>
            <a:ext cx="2053667" cy="137257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84731BC-4C28-4C64-8D42-B5FE3B0E02B4}"/>
              </a:ext>
            </a:extLst>
          </p:cNvPr>
          <p:cNvSpPr/>
          <p:nvPr/>
        </p:nvSpPr>
        <p:spPr>
          <a:xfrm>
            <a:off x="2536631" y="2514600"/>
            <a:ext cx="7178867" cy="230556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1·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提倡俭朴、反对生活上的攀比，不提倡穿名牌和买高档物品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不提倡买零食吃，食品的包装袋、果核等吃后不要乱扔，保持</a:t>
            </a: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环境卫生。</a:t>
            </a: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944911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3 -0.15404 0.09097 -0.14701 0.09097 C -0.13997 0.09097 -0.13398 0.04583 -0.13203 -0.01713 C -0.12904 0.04583 -0.12305 0.09097 -0.11602 0.09097 C -0.10898 0.09097 -0.103 0.04583 -0.10104 -0.01713 C -0.09805 0.04583 -0.09206 0.09097 -0.08503 0.09097 C -0.078 0.09097 -0.07096 0.04583 -0.06901 -0.01713 C -0.06706 0.04583 -0.06107 0.09097 -0.053 0.09097 C -0.04701 0.09097 -0.03997 0.04583 -0.03802 -0.01713 C -0.03607 0.04583 -0.02904 0.09097 -0.02201 0.09097 C -0.01497 0.09097 -0.00898 0.04583 -0.00703 -0.01713 C -0.00404 0.04583 0.00195 0.09097 0.00898 0.09097 C 0.01602 0.09097 0.022 0.04583 0.025 -0.01713 C 0.02695 0.04583 0.03294 0.09097 0.03997 0.09097 C 0.047 0.09097 0.05404 0.04583 0.05599 -0.01713 C 0.05794 0.04583 0.06393 0.09097 0.072 0.09097 C 0.07904 0.09097 0.08503 0.04583 0.08698 -0.01713 " pathEditMode="relative" rAng="0" ptsTypes="AAAAAAAAAAAAAAAAA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979" y="158891"/>
            <a:ext cx="3728633" cy="245893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456876" y="558800"/>
            <a:ext cx="7287491" cy="5740400"/>
            <a:chOff x="2456876" y="558800"/>
            <a:chExt cx="7287491" cy="5740400"/>
          </a:xfrm>
        </p:grpSpPr>
        <p:sp>
          <p:nvSpPr>
            <p:cNvPr id="19" name="矩形 18"/>
            <p:cNvSpPr/>
            <p:nvPr/>
          </p:nvSpPr>
          <p:spPr>
            <a:xfrm>
              <a:off x="3759200" y="558800"/>
              <a:ext cx="4673600" cy="5740400"/>
            </a:xfrm>
            <a:prstGeom prst="rect">
              <a:avLst/>
            </a:prstGeom>
            <a:solidFill>
              <a:srgbClr val="B4B4F8">
                <a:alpha val="70000"/>
              </a:srgbClr>
            </a:solidFill>
            <a:ln w="88900">
              <a:solidFill>
                <a:schemeClr val="bg1"/>
              </a:solidFill>
            </a:ln>
            <a:effectLst>
              <a:outerShdw blurRad="1143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Open Sans" panose="020B0606030504020204" pitchFamily="34" charset="0"/>
                <a:ea typeface="书体坊郭小语钢笔楷体" panose="02010601030101010101" pitchFamily="2" charset="-122"/>
                <a:sym typeface="Open Sans" panose="020B0606030504020204" pitchFamily="34" charset="0"/>
              </a:endParaRPr>
            </a:p>
          </p:txBody>
        </p:sp>
        <p:sp useBgFill="1">
          <p:nvSpPr>
            <p:cNvPr id="20" name="文本框 19"/>
            <p:cNvSpPr txBox="1"/>
            <p:nvPr/>
          </p:nvSpPr>
          <p:spPr>
            <a:xfrm>
              <a:off x="2456876" y="2550160"/>
              <a:ext cx="7287491" cy="769441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22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spc="300" dirty="0">
                  <a:solidFill>
                    <a:schemeClr val="bg1"/>
                  </a:solidFill>
                  <a:latin typeface="汉仪旗黑-90W" panose="00020600040101010101" pitchFamily="18" charset="-122"/>
                  <a:ea typeface="汉仪旗黑-90W" panose="00020600040101010101" pitchFamily="18" charset="-122"/>
                  <a:cs typeface="Open Sans" panose="020B0606030504020204" pitchFamily="34" charset="0"/>
                  <a:sym typeface="Open Sans" panose="020B0606030504020204" pitchFamily="34" charset="0"/>
                </a:rPr>
                <a:t>学 习 方 法 分 享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409440" y="942350"/>
              <a:ext cx="3373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i="1" spc="600" dirty="0">
                  <a:solidFill>
                    <a:schemeClr val="bg1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PART THREE</a:t>
              </a:r>
              <a:endParaRPr lang="zh-CN" altLang="en-US" sz="2800" b="1" i="1" spc="600" dirty="0">
                <a:solidFill>
                  <a:schemeClr val="bg1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09440" y="1618287"/>
              <a:ext cx="3373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i="1" spc="1200" dirty="0">
                  <a:solidFill>
                    <a:srgbClr val="DEF2EB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201X.X.X</a:t>
              </a:r>
              <a:endParaRPr lang="zh-CN" altLang="en-US" sz="2400" b="1" i="1" spc="1200" dirty="0">
                <a:solidFill>
                  <a:srgbClr val="DEF2EB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16680" y="3831401"/>
              <a:ext cx="43586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b="1" spc="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旗黑-90W" panose="00020600040101010101" pitchFamily="18" charset="-122"/>
                  <a:ea typeface="汉仪旗黑-90W" panose="00020600040101010101" pitchFamily="18" charset="-122"/>
                  <a:sym typeface="Open Sans" panose="020B0606030504020204" pitchFamily="34" charset="0"/>
                </a:rPr>
                <a:t>第三章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335550" y="5277951"/>
              <a:ext cx="3817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开学班会</a:t>
              </a:r>
              <a:r>
                <a:rPr lang="en-US" altLang="zh-CN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/</a:t>
              </a:r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新学期家长会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90280" y="4252314"/>
            <a:ext cx="1305306" cy="2656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090" y="841962"/>
            <a:ext cx="1733550" cy="188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6862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42" name="矩形 41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447800" y="1752600"/>
            <a:ext cx="9408085" cy="4274881"/>
            <a:chOff x="6136949" y="1405100"/>
            <a:chExt cx="3733800" cy="4114800"/>
          </a:xfrm>
        </p:grpSpPr>
        <p:sp>
          <p:nvSpPr>
            <p:cNvPr id="45" name="矩形 44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093" y="4647588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48" name="文本框 47"/>
          <p:cNvSpPr txBox="1"/>
          <p:nvPr/>
        </p:nvSpPr>
        <p:spPr>
          <a:xfrm>
            <a:off x="762000" y="515628"/>
            <a:ext cx="32766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16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学习方法</a:t>
            </a: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9D1FD4A-933E-47DA-AEC2-A38698178D60}"/>
              </a:ext>
            </a:extLst>
          </p:cNvPr>
          <p:cNvSpPr/>
          <p:nvPr/>
        </p:nvSpPr>
        <p:spPr>
          <a:xfrm>
            <a:off x="2229593" y="2354823"/>
            <a:ext cx="7952243" cy="3782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1·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提倡俭朴、反对生活上的攀比，不提倡穿名牌和买高档物品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不提倡买零食吃，食品的包装袋、果核等吃后不要乱扔，保持环境卫生。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、卡片学习法。卡片，作为活页纸的形式，既可以有笔记的特点，又可以弥补笔记本的不灵活，便于对资料的整理、归类和日后查阅、保存。一些记忆性较强的东西，把它们记在纸片上来帮助记忆。</a:t>
            </a: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505731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3 0.09098 -0.147 0.09098 C -0.13997 0.09098 -0.13398 0.04584 -0.13203 -0.01713 C -0.12903 0.04584 -0.12304 0.09098 -0.11601 0.09098 C -0.10898 0.09098 -0.10299 0.04584 -0.10104 -0.01713 C -0.09804 0.04584 -0.09205 0.09098 -0.08502 0.09098 C -0.07799 0.09098 -0.07096 0.04584 -0.06901 -0.01713 C -0.06705 0.04584 -0.06107 0.09098 -0.05299 0.09098 C -0.047 0.09098 -0.03997 0.04584 -0.03802 -0.01713 C -0.03607 0.04584 -0.02903 0.09098 -0.022 0.09098 C -0.01497 0.09098 -0.00898 0.04584 -0.00703 -0.01713 C -0.00403 0.04584 0.00196 0.09098 0.00899 0.09098 C 0.01602 0.09098 0.02201 0.04584 0.025 -0.01713 C 0.02696 0.04584 0.03295 0.09098 0.03998 0.09098 C 0.04701 0.09098 0.05404 0.04584 0.05599 -0.01713 C 0.05795 0.04584 0.06393 0.09098 0.07201 0.09098 C 0.07904 0.09098 0.08503 0.04584 0.08698 -0.01713 " pathEditMode="relative" rAng="0" ptsTypes="AAAAAAAAAAAAAAAAA">
                                      <p:cBhvr>
                                        <p:cTn id="2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6" name="矩形 5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476573" y="1548346"/>
            <a:ext cx="9163433" cy="4579681"/>
            <a:chOff x="6136949" y="1405100"/>
            <a:chExt cx="3733800" cy="4114800"/>
          </a:xfrm>
        </p:grpSpPr>
        <p:sp>
          <p:nvSpPr>
            <p:cNvPr id="9" name="矩形 8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 useBgFill="1">
        <p:nvSpPr>
          <p:cNvPr id="15" name="文本框 14"/>
          <p:cNvSpPr txBox="1"/>
          <p:nvPr/>
        </p:nvSpPr>
        <p:spPr>
          <a:xfrm>
            <a:off x="762000" y="515628"/>
            <a:ext cx="32766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-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学  习  方  法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5605" y="2514600"/>
            <a:ext cx="2797178" cy="2957369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B772570-683C-489C-A34D-F1E9F9FD4BEE}"/>
              </a:ext>
            </a:extLst>
          </p:cNvPr>
          <p:cNvSpPr/>
          <p:nvPr/>
        </p:nvSpPr>
        <p:spPr>
          <a:xfrm>
            <a:off x="3319014" y="2131848"/>
            <a:ext cx="7958914" cy="489089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制定适合自己的学习计划。老师讲授的知识是面对所有学生的，每个人的具体掌握情况不同，所以自己要学会调整，根据自己的情况制定适合自己的计划。计划主要是为了提高学习的有效性，同时也有利于要成一个好的学习习惯。如果写作能力差，就一周写一篇作文，阅读差就一天练习一篇阅读理解，基础知识差每天就抽出点时间记忆背诵一下等等。</a:t>
            </a:r>
            <a:endParaRPr lang="en-US" altLang="zh-CN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、做题实战。做题练习是少不了的，做题的时候坚决独立完成、杜绝抄袭、杜绝题海战术，学会反思、归类、整理。</a:t>
            </a:r>
          </a:p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、经常总结完善。每经过一段时间的学习（一周、一月）就进行一下阶段性的总结，了解自己最近的学习情况，进行调节和完善。</a:t>
            </a: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8351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47800" y="1259321"/>
            <a:ext cx="6553200" cy="4768160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352" y="4883545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9" name="文本框 8"/>
          <p:cNvSpPr txBox="1"/>
          <p:nvPr/>
        </p:nvSpPr>
        <p:spPr>
          <a:xfrm>
            <a:off x="762000" y="515628"/>
            <a:ext cx="32766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16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学习方法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56F83FBB-1B25-4FC2-877E-7A710DC329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76049" y="1828800"/>
            <a:ext cx="3244261" cy="334323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F870C1B-737A-49D4-A241-0C7660A6F15F}"/>
              </a:ext>
            </a:extLst>
          </p:cNvPr>
          <p:cNvSpPr/>
          <p:nvPr/>
        </p:nvSpPr>
        <p:spPr>
          <a:xfrm>
            <a:off x="1994072" y="1717355"/>
            <a:ext cx="5460656" cy="37828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一个挤时间的高手。鲁迅曾经说过：“时间，就像海绵里的水，只要愿意挤，总还是有的。”那我们该怎么学会挤时间呢？告诉大家一个压缩式挤时间技巧，就是将自己做的一些不是很重要的事儿的时间压缩到最低限度，以便拥有更多的时间。比如起床叠被子，以前需要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分钟，现在用</a:t>
            </a:r>
            <a:r>
              <a:rPr lang="en-US" altLang="zh-CN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分钟就把所有的事情做完。这样并不会影响我们的正常生活和学习，还能够促使我们更高效地做每一件事。</a:t>
            </a:r>
          </a:p>
          <a:p>
            <a:pPr>
              <a:lnSpc>
                <a:spcPct val="150000"/>
              </a:lnSpc>
            </a:pPr>
            <a:endParaRPr lang="zh-CN" altLang="en-US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060937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4 -0.15404 0.09098 -0.14701 0.09098 C -0.13998 0.09098 -0.13399 0.04584 -0.13204 -0.01713 C -0.12904 0.04584 -0.12305 0.09098 -0.11602 0.09098 C -0.10899 0.09098 -0.103 0.04584 -0.10105 -0.01713 C -0.09805 0.04584 -0.09206 0.09098 -0.08503 0.09098 C -0.078 0.09098 -0.07097 0.04584 -0.06901 -0.01713 C -0.06706 0.04584 -0.06107 0.09098 -0.053 0.09098 C -0.04701 0.09098 -0.03998 0.04584 -0.03802 -0.01713 C -0.03607 0.04584 -0.02904 0.09098 -0.02201 0.09098 C -0.01498 0.09098 -0.00899 0.04584 -0.00704 -0.01713 C -0.00404 0.04584 0.00195 0.09098 0.00898 0.09098 C 0.01601 0.09098 0.022 0.04584 0.025 -0.01713 C 0.02695 0.04584 0.03294 0.09098 0.03997 0.09098 C 0.047 0.09098 0.05403 0.04584 0.05599 -0.01713 C 0.05794 0.04584 0.06393 0.09098 0.072 0.09098 C 0.07903 0.09098 0.08502 0.04584 0.08698 -0.01713 " pathEditMode="relative" rAng="0" ptsTypes="AAAAAAAAAAAAAAAAA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456876" y="558800"/>
            <a:ext cx="7287491" cy="5740400"/>
            <a:chOff x="2456876" y="558800"/>
            <a:chExt cx="7287491" cy="5740400"/>
          </a:xfrm>
        </p:grpSpPr>
        <p:sp>
          <p:nvSpPr>
            <p:cNvPr id="19" name="矩形 18"/>
            <p:cNvSpPr/>
            <p:nvPr/>
          </p:nvSpPr>
          <p:spPr>
            <a:xfrm>
              <a:off x="3759200" y="558800"/>
              <a:ext cx="4673600" cy="5740400"/>
            </a:xfrm>
            <a:prstGeom prst="rect">
              <a:avLst/>
            </a:prstGeom>
            <a:solidFill>
              <a:srgbClr val="B4B4F8">
                <a:alpha val="70000"/>
              </a:srgbClr>
            </a:solidFill>
            <a:ln w="88900">
              <a:solidFill>
                <a:schemeClr val="bg1"/>
              </a:solidFill>
            </a:ln>
            <a:effectLst>
              <a:outerShdw blurRad="1143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Open Sans" panose="020B0606030504020204" pitchFamily="34" charset="0"/>
                <a:ea typeface="书体坊郭小语钢笔楷体" panose="02010601030101010101" pitchFamily="2" charset="-122"/>
                <a:sym typeface="Open Sans" panose="020B0606030504020204" pitchFamily="34" charset="0"/>
              </a:endParaRPr>
            </a:p>
          </p:txBody>
        </p:sp>
        <p:sp useBgFill="1">
          <p:nvSpPr>
            <p:cNvPr id="20" name="文本框 19"/>
            <p:cNvSpPr txBox="1"/>
            <p:nvPr/>
          </p:nvSpPr>
          <p:spPr>
            <a:xfrm>
              <a:off x="2456876" y="2550160"/>
              <a:ext cx="7287491" cy="923330"/>
            </a:xfrm>
            <a:prstGeom prst="rect">
              <a:avLst/>
            </a:prstGeom>
            <a:effectLst>
              <a:outerShdw blurRad="254000" sx="102000" sy="102000" algn="ctr" rotWithShape="0">
                <a:prstClr val="black">
                  <a:alpha val="22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spc="3000" dirty="0">
                  <a:solidFill>
                    <a:schemeClr val="bg1"/>
                  </a:solidFill>
                  <a:latin typeface="汉仪旗黑-90W" panose="00020600040101010101" pitchFamily="18" charset="-122"/>
                  <a:ea typeface="汉仪旗黑-90W" panose="00020600040101010101" pitchFamily="18" charset="-122"/>
                  <a:cs typeface="Open Sans" panose="020B0606030504020204" pitchFamily="34" charset="0"/>
                  <a:sym typeface="Open Sans" panose="020B0606030504020204" pitchFamily="34" charset="0"/>
                </a:rPr>
                <a:t>新学期重难点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409440" y="942350"/>
              <a:ext cx="3373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i="1" spc="600" dirty="0">
                  <a:solidFill>
                    <a:schemeClr val="bg1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PART FOUR</a:t>
              </a:r>
              <a:endParaRPr lang="zh-CN" altLang="en-US" sz="2800" b="1" i="1" spc="600" dirty="0">
                <a:solidFill>
                  <a:schemeClr val="bg1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09440" y="1618287"/>
              <a:ext cx="3373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i="1" spc="1200" dirty="0">
                  <a:solidFill>
                    <a:srgbClr val="DEF2EB"/>
                  </a:solidFill>
                  <a:latin typeface="Open Sans" panose="020B0606030504020204" pitchFamily="34" charset="0"/>
                  <a:ea typeface="书体坊郭小语钢笔楷体" panose="02010601030101010101" pitchFamily="2" charset="-122"/>
                  <a:cs typeface="Open Sans" panose="020B0606030504020204" pitchFamily="34" charset="0"/>
                  <a:sym typeface="Open Sans" panose="020B0606030504020204" pitchFamily="34" charset="0"/>
                </a:rPr>
                <a:t>201X.X.X</a:t>
              </a:r>
              <a:endParaRPr lang="zh-CN" altLang="en-US" sz="2400" b="1" i="1" spc="1200" dirty="0">
                <a:solidFill>
                  <a:srgbClr val="DEF2EB"/>
                </a:solidFill>
                <a:latin typeface="Open Sans" panose="020B0606030504020204" pitchFamily="34" charset="0"/>
                <a:ea typeface="书体坊郭小语钢笔楷体" panose="02010601030101010101" pitchFamily="2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16680" y="3831401"/>
              <a:ext cx="435864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b="1" spc="6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旗黑-90W" panose="00020600040101010101" pitchFamily="18" charset="-122"/>
                  <a:ea typeface="汉仪旗黑-90W" panose="00020600040101010101" pitchFamily="18" charset="-122"/>
                  <a:sym typeface="Open Sans" panose="020B0606030504020204" pitchFamily="34" charset="0"/>
                </a:rPr>
                <a:t>第四章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335550" y="5277951"/>
              <a:ext cx="3817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开学班会</a:t>
              </a:r>
              <a:r>
                <a:rPr lang="en-US" altLang="zh-CN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/</a:t>
              </a:r>
              <a:r>
                <a:rPr lang="zh-CN" altLang="en-US" sz="2000" spc="600" dirty="0">
                  <a:solidFill>
                    <a:schemeClr val="bg1"/>
                  </a:solidFill>
                  <a:latin typeface="汉仪小麦体简" panose="00020600040101010101" pitchFamily="18" charset="-122"/>
                  <a:ea typeface="汉仪小麦体简" panose="00020600040101010101" pitchFamily="18" charset="-122"/>
                  <a:sym typeface="Open Sans" panose="020B0606030504020204" pitchFamily="34" charset="0"/>
                </a:rPr>
                <a:t>新学期家长会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90280" y="4252314"/>
            <a:ext cx="1305306" cy="2656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420" y="531562"/>
            <a:ext cx="1733550" cy="188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23701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47801" y="2300557"/>
            <a:ext cx="4495799" cy="3726924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83" y="4051801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9" name="文本框 8"/>
          <p:cNvSpPr txBox="1"/>
          <p:nvPr/>
        </p:nvSpPr>
        <p:spPr>
          <a:xfrm>
            <a:off x="762000" y="515628"/>
            <a:ext cx="28194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16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数 学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7986337-58E3-4D8E-9C97-865670131774}"/>
              </a:ext>
            </a:extLst>
          </p:cNvPr>
          <p:cNvSpPr/>
          <p:nvPr/>
        </p:nvSpPr>
        <p:spPr>
          <a:xfrm>
            <a:off x="2333448" y="3074193"/>
            <a:ext cx="3024891" cy="19552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七巧板定律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几何原理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勾股定理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C1527963-93E0-4B98-8235-B7688D04D6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02" y="1610135"/>
            <a:ext cx="2481294" cy="49957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CFE9D78-DBBA-4190-B518-804EA87AF7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965" y="2535225"/>
            <a:ext cx="2031495" cy="409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6464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7 0.04583 -0.15404 0.09097 -0.14701 0.09097 C -0.13997 0.09097 -0.13398 0.04583 -0.13203 -0.01713 C -0.12904 0.04583 -0.12305 0.09097 -0.11602 0.09097 C -0.10898 0.09097 -0.10299 0.04583 -0.10104 -0.01713 C -0.09805 0.04583 -0.09206 0.09097 -0.08503 0.09097 C -0.07799 0.09097 -0.07096 0.04583 -0.06901 -0.01713 C -0.06706 0.04583 -0.06107 0.09097 -0.05299 0.09097 C -0.04701 0.09097 -0.03997 0.04583 -0.03802 -0.01713 C -0.03607 0.04583 -0.02904 0.09097 -0.02201 0.09097 C -0.01497 0.09097 -0.00898 0.04583 -0.00703 -0.01713 C -0.00404 0.04583 0.00195 0.09097 0.00898 0.09097 C 0.01602 0.09097 0.02201 0.04583 0.025 -0.01713 C 0.02695 0.04583 0.03294 0.09097 0.03997 0.09097 C 0.04701 0.09097 0.05404 0.04583 0.05599 -0.01713 C 0.05794 0.04583 0.06393 0.09097 0.07201 0.09097 C 0.07904 0.09097 0.08503 0.04583 0.08698 -0.01713 " pathEditMode="relative" rAng="0" ptsTypes="AAAAAAAAAAAAAAAAA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87130" y="2130121"/>
            <a:ext cx="6634532" cy="3893881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762000" y="515628"/>
            <a:ext cx="27432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语  文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830566"/>
            <a:ext cx="7128188" cy="502575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36C0684-5F52-4BBA-8C8E-31D9282B610B}"/>
              </a:ext>
            </a:extLst>
          </p:cNvPr>
          <p:cNvSpPr/>
          <p:nvPr/>
        </p:nvSpPr>
        <p:spPr>
          <a:xfrm>
            <a:off x="2692514" y="2989210"/>
            <a:ext cx="3610152" cy="19552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文言文解释及翻译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阅读理解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诗文背诵</a:t>
            </a:r>
          </a:p>
        </p:txBody>
      </p:sp>
    </p:spTree>
    <p:extLst>
      <p:ext uri="{BB962C8B-B14F-4D97-AF65-F5344CB8AC3E}">
        <p14:creationId xmlns:p14="http://schemas.microsoft.com/office/powerpoint/2010/main" val="413912868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47801" y="2300557"/>
            <a:ext cx="6248399" cy="3726924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901EF3-E28F-4F2A-8D52-4923C472F1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399" y="4329110"/>
            <a:ext cx="928550" cy="13417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 useBgFill="1">
        <p:nvSpPr>
          <p:cNvPr id="9" name="文本框 8"/>
          <p:cNvSpPr txBox="1"/>
          <p:nvPr/>
        </p:nvSpPr>
        <p:spPr>
          <a:xfrm>
            <a:off x="762000" y="515628"/>
            <a:ext cx="26670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英  语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4711E6D-D8D9-4BF5-B966-51EF50BAE2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586" y="1828800"/>
            <a:ext cx="3051720" cy="432013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9058795-B16C-4AFE-A7DF-0328AF348222}"/>
              </a:ext>
            </a:extLst>
          </p:cNvPr>
          <p:cNvSpPr/>
          <p:nvPr/>
        </p:nvSpPr>
        <p:spPr>
          <a:xfrm>
            <a:off x="2692514" y="2989210"/>
            <a:ext cx="3610152" cy="19552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阅读理解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填词</a:t>
            </a: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中英文翻译</a:t>
            </a:r>
          </a:p>
        </p:txBody>
      </p:sp>
    </p:spTree>
    <p:extLst>
      <p:ext uri="{BB962C8B-B14F-4D97-AF65-F5344CB8AC3E}">
        <p14:creationId xmlns:p14="http://schemas.microsoft.com/office/powerpoint/2010/main" val="280041306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02 -0.01713 C -0.16106 0.04583 -0.15403 0.09097 -0.147 0.09097 C -0.13997 0.09097 -0.13398 0.04583 -0.13203 -0.01713 C -0.12903 0.04583 -0.12304 0.09097 -0.11601 0.09097 C -0.10898 0.09097 -0.10299 0.04583 -0.10104 -0.01713 C -0.09804 0.04583 -0.09205 0.09097 -0.08502 0.09097 C -0.07799 0.09097 -0.07096 0.04583 -0.06901 -0.01713 C -0.06705 0.04583 -0.06106 0.09097 -0.05299 0.09097 C -0.047 0.09097 -0.03997 0.04583 -0.03802 -0.01713 C -0.03606 0.04583 -0.02903 0.09097 -0.022 0.09097 C -0.01497 0.09097 -0.00898 0.04583 -0.00703 -0.01713 C -0.00403 0.04583 0.00196 0.09097 0.00899 0.09097 C 0.01602 0.09097 0.02201 0.04583 0.025 -0.01713 C 0.02696 0.04583 0.03295 0.09097 0.03998 0.09097 C 0.04701 0.09097 0.05404 0.04583 0.05599 -0.01713 C 0.05795 0.04583 0.06394 0.09097 0.07201 0.09097 C 0.07904 0.09097 0.08503 0.04583 0.08698 -0.01713 " pathEditMode="relative" rAng="0" ptsTypes="AAAAAAAAAAAAAAAAA">
                                      <p:cBhvr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22521" y="1565538"/>
            <a:ext cx="5105400" cy="3726924"/>
            <a:chOff x="6136949" y="1405100"/>
            <a:chExt cx="3733800" cy="4114800"/>
          </a:xfrm>
        </p:grpSpPr>
        <p:sp>
          <p:nvSpPr>
            <p:cNvPr id="6" name="矩形 5"/>
            <p:cNvSpPr/>
            <p:nvPr/>
          </p:nvSpPr>
          <p:spPr>
            <a:xfrm>
              <a:off x="6136949" y="1405100"/>
              <a:ext cx="37338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073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276598" y="1641419"/>
              <a:ext cx="3497263" cy="3582448"/>
            </a:xfrm>
            <a:prstGeom prst="rect">
              <a:avLst/>
            </a:prstGeom>
            <a:solidFill>
              <a:srgbClr val="F7E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 useBgFill="1">
        <p:nvSpPr>
          <p:cNvPr id="9" name="文本框 8"/>
          <p:cNvSpPr txBox="1"/>
          <p:nvPr/>
        </p:nvSpPr>
        <p:spPr>
          <a:xfrm>
            <a:off x="762000" y="515628"/>
            <a:ext cx="2667000" cy="523220"/>
          </a:xfrm>
          <a:prstGeom prst="rect">
            <a:avLst/>
          </a:prstGeom>
          <a:effectLst>
            <a:outerShdw blurRad="254000" sx="102000" sy="102000" algn="ctr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1600" dirty="0">
                <a:solidFill>
                  <a:schemeClr val="bg1"/>
                </a:solidFill>
                <a:latin typeface="汉仪旗黑-90W" panose="00020600040101010101" pitchFamily="18" charset="-122"/>
                <a:ea typeface="汉仪旗黑-90W" panose="00020600040101010101" pitchFamily="18" charset="-122"/>
                <a:cs typeface="Open Sans" panose="020B0606030504020204" pitchFamily="34" charset="0"/>
                <a:sym typeface="Open Sans" panose="020B0606030504020204" pitchFamily="34" charset="0"/>
              </a:rPr>
              <a:t> 化 学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6" y="515628"/>
            <a:ext cx="474232" cy="51670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4AAB19D-F985-4FCB-B287-53FA43C213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4079" y="2183113"/>
            <a:ext cx="4251071" cy="284122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B92399E-234D-4EE4-8AEC-D65402F19E61}"/>
              </a:ext>
            </a:extLst>
          </p:cNvPr>
          <p:cNvSpPr/>
          <p:nvPr/>
        </p:nvSpPr>
        <p:spPr>
          <a:xfrm>
            <a:off x="7190691" y="2362200"/>
            <a:ext cx="3610152" cy="19552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化学方程式</a:t>
            </a:r>
            <a:endParaRPr lang="en-US" altLang="zh-CN" sz="2800" b="1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800" b="1" spc="300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化学实验</a:t>
            </a:r>
          </a:p>
        </p:txBody>
      </p:sp>
    </p:spTree>
    <p:extLst>
      <p:ext uri="{BB962C8B-B14F-4D97-AF65-F5344CB8AC3E}">
        <p14:creationId xmlns:p14="http://schemas.microsoft.com/office/powerpoint/2010/main" val="3075331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5316"/>
            <a:ext cx="12192000" cy="6852684"/>
            <a:chOff x="1143796" y="12192"/>
            <a:chExt cx="2017160" cy="4419600"/>
          </a:xfrm>
        </p:grpSpPr>
        <p:sp>
          <p:nvSpPr>
            <p:cNvPr id="3" name="矩形 2"/>
            <p:cNvSpPr/>
            <p:nvPr/>
          </p:nvSpPr>
          <p:spPr>
            <a:xfrm>
              <a:off x="1143796" y="12192"/>
              <a:ext cx="2017160" cy="44196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189553" y="154385"/>
              <a:ext cx="1925647" cy="4135213"/>
            </a:xfrm>
            <a:prstGeom prst="rect">
              <a:avLst/>
            </a:prstGeom>
            <a:noFill/>
            <a:ln>
              <a:gradFill>
                <a:gsLst>
                  <a:gs pos="87000">
                    <a:srgbClr val="DBB8F2"/>
                  </a:gs>
                  <a:gs pos="10000">
                    <a:schemeClr val="accent1">
                      <a:lumMod val="45000"/>
                      <a:lumOff val="55000"/>
                    </a:schemeClr>
                  </a:gs>
                  <a:gs pos="33000">
                    <a:srgbClr val="B4B4F8"/>
                  </a:gs>
                </a:gsLst>
                <a:lin ang="5400000" scaled="1"/>
              </a:gra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583859" y="1066800"/>
            <a:ext cx="9024281" cy="988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新学期寄语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B983E95-B2FC-4604-B0CD-C10264CA28D2}"/>
              </a:ext>
            </a:extLst>
          </p:cNvPr>
          <p:cNvSpPr/>
          <p:nvPr/>
        </p:nvSpPr>
        <p:spPr>
          <a:xfrm>
            <a:off x="1487507" y="2915208"/>
            <a:ext cx="9216984" cy="11350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spc="3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又是新的一个学期，希望大家在这个学期里，发现一个不一样的自己，是拼搏、努力、自信、骄傲的自己。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CFFC1B6-E872-44AA-A508-66853DD2C1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826" y="522366"/>
            <a:ext cx="1283941" cy="15327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E225CAF4-4337-4D76-84D4-ACA7B32C0E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852" y="4404751"/>
            <a:ext cx="2864915" cy="241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5181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1BB1A9B-D5BE-47DF-8432-ABCD4BEAEE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34" y="268046"/>
            <a:ext cx="1283941" cy="15327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7E375B1-E137-447D-91B2-287DE1F3FF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21" y="528607"/>
            <a:ext cx="1672912" cy="12382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80C7610-1711-48BC-A370-A35ED89506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5029200"/>
            <a:ext cx="2282360" cy="1924050"/>
          </a:xfrm>
          <a:prstGeom prst="rect">
            <a:avLst/>
          </a:prstGeom>
        </p:spPr>
      </p:pic>
      <p:sp>
        <p:nvSpPr>
          <p:cNvPr id="10" name="副标题 2">
            <a:extLst>
              <a:ext uri="{FF2B5EF4-FFF2-40B4-BE49-F238E27FC236}">
                <a16:creationId xmlns:a16="http://schemas.microsoft.com/office/drawing/2014/main" xmlns="" id="{194FB578-7D19-4C14-BB66-3C6EB0813E20}"/>
              </a:ext>
            </a:extLst>
          </p:cNvPr>
          <p:cNvSpPr txBox="1">
            <a:spLocks/>
          </p:cNvSpPr>
          <p:nvPr/>
        </p:nvSpPr>
        <p:spPr>
          <a:xfrm>
            <a:off x="1806036" y="1800827"/>
            <a:ext cx="8984994" cy="417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600" b="1" dirty="0">
                <a:solidFill>
                  <a:srgbClr val="AE6FA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班会到此结束！谢谢！</a:t>
            </a:r>
          </a:p>
        </p:txBody>
      </p:sp>
    </p:spTree>
    <p:extLst>
      <p:ext uri="{BB962C8B-B14F-4D97-AF65-F5344CB8AC3E}">
        <p14:creationId xmlns:p14="http://schemas.microsoft.com/office/powerpoint/2010/main" val="2459994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1199</Words>
  <Application>Microsoft Office PowerPoint</Application>
  <PresentationFormat>宽屏</PresentationFormat>
  <Paragraphs>143</Paragraphs>
  <Slides>24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等线</vt:lpstr>
      <vt:lpstr>汉仪小麦体简</vt:lpstr>
      <vt:lpstr>Arial</vt:lpstr>
      <vt:lpstr>仿宋</vt:lpstr>
      <vt:lpstr>汉仪旗黑-60S</vt:lpstr>
      <vt:lpstr>微软雅黑</vt:lpstr>
      <vt:lpstr>Calibri</vt:lpstr>
      <vt:lpstr>书体坊郭小语钢笔楷体</vt:lpstr>
      <vt:lpstr>宋体</vt:lpstr>
      <vt:lpstr>汉仪旗黑-90W</vt:lpstr>
      <vt:lpstr>汉仪秀英体简</vt:lpstr>
      <vt:lpstr>Open Sans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477</cp:revision>
  <dcterms:created xsi:type="dcterms:W3CDTF">2006-08-16T00:00:00Z</dcterms:created>
  <dcterms:modified xsi:type="dcterms:W3CDTF">2019-02-27T05:07:07Z</dcterms:modified>
</cp:coreProperties>
</file>