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0" d="100"/>
          <a:sy n="50" d="100"/>
        </p:scale>
        <p:origin x="1147" y="8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2020/2/3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2020/2/3</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www.51pptmoban.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1607356" y="2473955"/>
            <a:ext cx="9145452" cy="923330"/>
          </a:xfrm>
          <a:prstGeom prst="rect">
            <a:avLst/>
          </a:prstGeom>
        </p:spPr>
        <p:txBody>
          <a:bodyPr wrap="none">
            <a:spAutoFit/>
          </a:bodyPr>
          <a:lstStyle/>
          <a:p>
            <a:pPr algn="ctr"/>
            <a:r>
              <a:rPr lang="zh-CN" altLang="en-US" sz="5400" b="1" dirty="0">
                <a:solidFill>
                  <a:srgbClr val="436982"/>
                </a:solidFill>
                <a:latin typeface="微软雅黑" panose="020B0503020204020204" pitchFamily="34" charset="-122"/>
                <a:ea typeface="微软雅黑" panose="020B0503020204020204" pitchFamily="34" charset="-122"/>
              </a:rPr>
              <a:t>几何</a:t>
            </a:r>
            <a:r>
              <a:rPr lang="zh-CN" altLang="en-US" sz="5400" b="1" dirty="0" smtClean="0">
                <a:solidFill>
                  <a:srgbClr val="436982"/>
                </a:solidFill>
                <a:latin typeface="微软雅黑" panose="020B0503020204020204" pitchFamily="34" charset="-122"/>
                <a:ea typeface="微软雅黑" panose="020B0503020204020204" pitchFamily="34" charset="-122"/>
              </a:rPr>
              <a:t>圆创意</a:t>
            </a:r>
            <a:r>
              <a:rPr lang="zh-CN" altLang="en-US" sz="5400" b="1" dirty="0" smtClean="0">
                <a:solidFill>
                  <a:srgbClr val="436982"/>
                </a:solidFill>
                <a:latin typeface="微软雅黑" panose="020B0503020204020204" pitchFamily="34" charset="-122"/>
                <a:ea typeface="微软雅黑" panose="020B0503020204020204" pitchFamily="34" charset="-122"/>
              </a:rPr>
              <a:t>简</a:t>
            </a:r>
            <a:r>
              <a:rPr lang="zh-CN" altLang="en-US" sz="5400" b="1" dirty="0">
                <a:solidFill>
                  <a:srgbClr val="436982"/>
                </a:solidFill>
                <a:latin typeface="微软雅黑" panose="020B0503020204020204" pitchFamily="34" charset="-122"/>
                <a:ea typeface="微软雅黑" panose="020B0503020204020204" pitchFamily="34" charset="-122"/>
              </a:rPr>
              <a:t>约工作汇</a:t>
            </a:r>
            <a:r>
              <a:rPr lang="zh-CN" altLang="en-US" sz="5400" b="1" dirty="0" smtClean="0">
                <a:solidFill>
                  <a:srgbClr val="436982"/>
                </a:solidFill>
                <a:latin typeface="微软雅黑" panose="020B0503020204020204" pitchFamily="34" charset="-122"/>
                <a:ea typeface="微软雅黑" panose="020B0503020204020204" pitchFamily="34" charset="-122"/>
              </a:rPr>
              <a:t>报</a:t>
            </a:r>
            <a:r>
              <a:rPr lang="en-US" altLang="zh-CN" sz="5400" b="1" dirty="0" smtClean="0">
                <a:solidFill>
                  <a:srgbClr val="436982"/>
                </a:solidFill>
                <a:latin typeface="微软雅黑" panose="020B0503020204020204" pitchFamily="34" charset="-122"/>
                <a:ea typeface="微软雅黑" panose="020B0503020204020204" pitchFamily="34" charset="-122"/>
              </a:rPr>
              <a:t>PPT</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690248"/>
            <a:ext cx="7696202" cy="525721"/>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a:t>
            </a:r>
            <a:r>
              <a:rPr lang="en-US" altLang="zh-CN" sz="1000" dirty="0" err="1" smtClean="0">
                <a:solidFill>
                  <a:schemeClr val="bg2">
                    <a:lumMod val="10000"/>
                  </a:schemeClr>
                </a:solidFill>
                <a:latin typeface="Agency FB" panose="020B0503020202020204" pitchFamily="34" charset="0"/>
                <a:cs typeface="+mn-ea"/>
                <a:sym typeface="+mn-lt"/>
              </a:rPr>
              <a:t>enthusi</a:t>
            </a:r>
            <a:endParaRPr lang="en-US" altLang="zh-CN" sz="1000" dirty="0">
              <a:solidFill>
                <a:schemeClr val="bg2">
                  <a:lumMod val="10000"/>
                </a:schemeClr>
              </a:solidFill>
              <a:latin typeface="Agency FB" panose="020B0503020202020204" pitchFamily="34" charset="0"/>
              <a:cs typeface="+mn-ea"/>
              <a:sym typeface="+mn-lt"/>
            </a:endParaRPr>
          </a:p>
        </p:txBody>
      </p:sp>
      <p:sp>
        <p:nvSpPr>
          <p:cNvPr id="17" name="文本框 16">
            <a:extLst>
              <a:ext uri="{FF2B5EF4-FFF2-40B4-BE49-F238E27FC236}">
                <a16:creationId xmlns:a16="http://schemas.microsoft.com/office/drawing/2014/main" xmlns="" id="{D11DE436-DB25-4094-AE1E-FB64913F9526}"/>
              </a:ext>
            </a:extLst>
          </p:cNvPr>
          <p:cNvSpPr txBox="1"/>
          <p:nvPr/>
        </p:nvSpPr>
        <p:spPr>
          <a:xfrm>
            <a:off x="4065094" y="4511607"/>
            <a:ext cx="3754092" cy="338554"/>
          </a:xfrm>
          <a:prstGeom prst="rect">
            <a:avLst/>
          </a:prstGeom>
          <a:noFill/>
        </p:spPr>
        <p:txBody>
          <a:bodyPr wrap="square" rtlCol="0">
            <a:spAutoFit/>
          </a:bodyPr>
          <a:lstStyle/>
          <a:p>
            <a:pPr algn="ctr"/>
            <a:r>
              <a:rPr lang="zh-CN" altLang="en-US" sz="1600" b="1" dirty="0">
                <a:solidFill>
                  <a:srgbClr val="6491B0"/>
                </a:solidFill>
                <a:latin typeface="微软雅黑" panose="020B0503020204020204" pitchFamily="34" charset="-122"/>
                <a:ea typeface="微软雅黑" panose="020B0503020204020204" pitchFamily="34" charset="-122"/>
              </a:rPr>
              <a:t>报告人</a:t>
            </a:r>
            <a:r>
              <a:rPr lang="zh-CN" altLang="en-US" sz="1600" b="1" dirty="0" smtClean="0">
                <a:solidFill>
                  <a:srgbClr val="6491B0"/>
                </a:solidFill>
                <a:latin typeface="微软雅黑" panose="020B0503020204020204" pitchFamily="34" charset="-122"/>
                <a:ea typeface="微软雅黑" panose="020B0503020204020204" pitchFamily="34" charset="-122"/>
              </a:rPr>
              <a:t>：张三</a:t>
            </a:r>
            <a:r>
              <a:rPr lang="en-US" altLang="zh-CN" sz="1600" b="1" dirty="0" smtClean="0">
                <a:solidFill>
                  <a:srgbClr val="6491B0"/>
                </a:solidFill>
                <a:latin typeface="微软雅黑" panose="020B0503020204020204" pitchFamily="34" charset="-122"/>
                <a:ea typeface="微软雅黑" panose="020B0503020204020204" pitchFamily="34" charset="-122"/>
              </a:rPr>
              <a:t>    </a:t>
            </a:r>
            <a:r>
              <a:rPr lang="zh-CN" altLang="en-US" sz="1600" b="1" dirty="0">
                <a:solidFill>
                  <a:srgbClr val="6491B0"/>
                </a:solidFill>
                <a:latin typeface="微软雅黑" panose="020B0503020204020204" pitchFamily="34" charset="-122"/>
                <a:ea typeface="微软雅黑" panose="020B0503020204020204" pitchFamily="34" charset="-122"/>
              </a:rPr>
              <a:t>部门：营销部</a:t>
            </a:r>
          </a:p>
        </p:txBody>
      </p:sp>
      <p:sp>
        <p:nvSpPr>
          <p:cNvPr id="30" name="任意多边形 29"/>
          <p:cNvSpPr/>
          <p:nvPr/>
        </p:nvSpPr>
        <p:spPr>
          <a:xfrm>
            <a:off x="4840220" y="1476846"/>
            <a:ext cx="529233" cy="470565"/>
          </a:xfrm>
          <a:custGeom>
            <a:avLst/>
            <a:gdLst/>
            <a:ahLst/>
            <a:cxnLst/>
            <a:rect l="l" t="t" r="r" b="b"/>
            <a:pathLst>
              <a:path w="529233" h="470565">
                <a:moveTo>
                  <a:pt x="200269" y="0"/>
                </a:moveTo>
                <a:lnTo>
                  <a:pt x="462741" y="0"/>
                </a:lnTo>
                <a:lnTo>
                  <a:pt x="427647" y="58609"/>
                </a:lnTo>
                <a:cubicBezTo>
                  <a:pt x="387015" y="123895"/>
                  <a:pt x="332963" y="206445"/>
                  <a:pt x="265491" y="306259"/>
                </a:cubicBezTo>
                <a:lnTo>
                  <a:pt x="529233" y="306259"/>
                </a:lnTo>
                <a:lnTo>
                  <a:pt x="529233" y="470565"/>
                </a:lnTo>
                <a:lnTo>
                  <a:pt x="0" y="470565"/>
                </a:lnTo>
                <a:lnTo>
                  <a:pt x="149" y="333048"/>
                </a:lnTo>
                <a:cubicBezTo>
                  <a:pt x="78532" y="204858"/>
                  <a:pt x="141015" y="101100"/>
                  <a:pt x="187598" y="21774"/>
                </a:cubicBezTo>
                <a:lnTo>
                  <a:pt x="200269" y="0"/>
                </a:lnTo>
                <a:close/>
              </a:path>
            </a:pathLst>
          </a:cu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5460536" y="1476846"/>
            <a:ext cx="567333" cy="489020"/>
          </a:xfrm>
          <a:custGeom>
            <a:avLst/>
            <a:gdLst/>
            <a:ahLst/>
            <a:cxnLst/>
            <a:rect l="l" t="t" r="r" b="b"/>
            <a:pathLst>
              <a:path w="567333" h="489020">
                <a:moveTo>
                  <a:pt x="0" y="0"/>
                </a:moveTo>
                <a:lnTo>
                  <a:pt x="240506" y="0"/>
                </a:lnTo>
                <a:lnTo>
                  <a:pt x="240506" y="222320"/>
                </a:lnTo>
                <a:cubicBezTo>
                  <a:pt x="240506" y="278279"/>
                  <a:pt x="243185" y="312014"/>
                  <a:pt x="248543" y="323523"/>
                </a:cubicBezTo>
                <a:cubicBezTo>
                  <a:pt x="253901" y="335032"/>
                  <a:pt x="265509" y="340787"/>
                  <a:pt x="283369" y="340787"/>
                </a:cubicBezTo>
                <a:cubicBezTo>
                  <a:pt x="301228" y="340787"/>
                  <a:pt x="312936" y="334040"/>
                  <a:pt x="318492" y="320546"/>
                </a:cubicBezTo>
                <a:cubicBezTo>
                  <a:pt x="324048" y="307053"/>
                  <a:pt x="326826" y="276692"/>
                  <a:pt x="326826" y="229463"/>
                </a:cubicBezTo>
                <a:lnTo>
                  <a:pt x="326826" y="0"/>
                </a:lnTo>
                <a:lnTo>
                  <a:pt x="567333" y="0"/>
                </a:lnTo>
                <a:lnTo>
                  <a:pt x="567333" y="154454"/>
                </a:lnTo>
                <a:cubicBezTo>
                  <a:pt x="567333" y="227479"/>
                  <a:pt x="563364" y="280660"/>
                  <a:pt x="555426" y="313998"/>
                </a:cubicBezTo>
                <a:cubicBezTo>
                  <a:pt x="547489" y="347335"/>
                  <a:pt x="531018" y="378490"/>
                  <a:pt x="506015" y="407462"/>
                </a:cubicBezTo>
                <a:cubicBezTo>
                  <a:pt x="481012" y="436434"/>
                  <a:pt x="450850" y="457270"/>
                  <a:pt x="415528" y="469970"/>
                </a:cubicBezTo>
                <a:cubicBezTo>
                  <a:pt x="380206" y="482670"/>
                  <a:pt x="340717" y="489020"/>
                  <a:pt x="297061" y="489020"/>
                </a:cubicBezTo>
                <a:cubicBezTo>
                  <a:pt x="239514" y="489020"/>
                  <a:pt x="191690" y="482372"/>
                  <a:pt x="153590" y="469077"/>
                </a:cubicBezTo>
                <a:cubicBezTo>
                  <a:pt x="115490" y="455781"/>
                  <a:pt x="85129" y="435045"/>
                  <a:pt x="62508" y="406867"/>
                </a:cubicBezTo>
                <a:cubicBezTo>
                  <a:pt x="39886" y="378689"/>
                  <a:pt x="23812" y="349022"/>
                  <a:pt x="14287" y="317867"/>
                </a:cubicBezTo>
                <a:cubicBezTo>
                  <a:pt x="4762" y="286713"/>
                  <a:pt x="0" y="237203"/>
                  <a:pt x="0" y="169337"/>
                </a:cubicBezTo>
                <a:lnTo>
                  <a:pt x="0" y="0"/>
                </a:lnTo>
                <a:close/>
              </a:path>
            </a:pathLst>
          </a:cu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6107045" y="1476846"/>
            <a:ext cx="529233" cy="470565"/>
          </a:xfrm>
          <a:custGeom>
            <a:avLst/>
            <a:gdLst/>
            <a:ahLst/>
            <a:cxnLst/>
            <a:rect l="l" t="t" r="r" b="b"/>
            <a:pathLst>
              <a:path w="529233" h="470565">
                <a:moveTo>
                  <a:pt x="200269" y="0"/>
                </a:moveTo>
                <a:lnTo>
                  <a:pt x="462740" y="0"/>
                </a:lnTo>
                <a:lnTo>
                  <a:pt x="427647" y="58609"/>
                </a:lnTo>
                <a:cubicBezTo>
                  <a:pt x="387014" y="123895"/>
                  <a:pt x="332962" y="206445"/>
                  <a:pt x="265491" y="306259"/>
                </a:cubicBezTo>
                <a:lnTo>
                  <a:pt x="529233" y="306259"/>
                </a:lnTo>
                <a:lnTo>
                  <a:pt x="529233" y="470565"/>
                </a:lnTo>
                <a:lnTo>
                  <a:pt x="0" y="470565"/>
                </a:lnTo>
                <a:lnTo>
                  <a:pt x="149" y="333048"/>
                </a:lnTo>
                <a:cubicBezTo>
                  <a:pt x="78532" y="204858"/>
                  <a:pt x="141014" y="101100"/>
                  <a:pt x="187598" y="21774"/>
                </a:cubicBezTo>
                <a:lnTo>
                  <a:pt x="200269" y="0"/>
                </a:lnTo>
                <a:close/>
              </a:path>
            </a:pathLst>
          </a:cu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6727360" y="1476846"/>
            <a:ext cx="567332" cy="489020"/>
          </a:xfrm>
          <a:custGeom>
            <a:avLst/>
            <a:gdLst/>
            <a:ahLst/>
            <a:cxnLst/>
            <a:rect l="l" t="t" r="r" b="b"/>
            <a:pathLst>
              <a:path w="567332" h="489020">
                <a:moveTo>
                  <a:pt x="0" y="0"/>
                </a:moveTo>
                <a:lnTo>
                  <a:pt x="240506" y="0"/>
                </a:lnTo>
                <a:lnTo>
                  <a:pt x="240506" y="222320"/>
                </a:lnTo>
                <a:cubicBezTo>
                  <a:pt x="240506" y="278279"/>
                  <a:pt x="243185" y="312014"/>
                  <a:pt x="248542" y="323523"/>
                </a:cubicBezTo>
                <a:cubicBezTo>
                  <a:pt x="253900" y="335032"/>
                  <a:pt x="265509" y="340787"/>
                  <a:pt x="283368" y="340787"/>
                </a:cubicBezTo>
                <a:cubicBezTo>
                  <a:pt x="301228" y="340787"/>
                  <a:pt x="312936" y="334040"/>
                  <a:pt x="318492" y="320546"/>
                </a:cubicBezTo>
                <a:cubicBezTo>
                  <a:pt x="324048" y="307053"/>
                  <a:pt x="326826" y="276692"/>
                  <a:pt x="326826" y="229463"/>
                </a:cubicBezTo>
                <a:lnTo>
                  <a:pt x="326826" y="0"/>
                </a:lnTo>
                <a:lnTo>
                  <a:pt x="567332" y="0"/>
                </a:lnTo>
                <a:lnTo>
                  <a:pt x="567332" y="154454"/>
                </a:lnTo>
                <a:cubicBezTo>
                  <a:pt x="567332" y="227479"/>
                  <a:pt x="563364" y="280660"/>
                  <a:pt x="555426" y="313998"/>
                </a:cubicBezTo>
                <a:cubicBezTo>
                  <a:pt x="547488" y="347335"/>
                  <a:pt x="531018" y="378490"/>
                  <a:pt x="506015" y="407462"/>
                </a:cubicBezTo>
                <a:cubicBezTo>
                  <a:pt x="481012" y="436434"/>
                  <a:pt x="450849" y="457270"/>
                  <a:pt x="415528" y="469970"/>
                </a:cubicBezTo>
                <a:cubicBezTo>
                  <a:pt x="380206" y="482670"/>
                  <a:pt x="340717" y="489020"/>
                  <a:pt x="297060" y="489020"/>
                </a:cubicBezTo>
                <a:cubicBezTo>
                  <a:pt x="239514" y="489020"/>
                  <a:pt x="191690" y="482372"/>
                  <a:pt x="153590" y="469077"/>
                </a:cubicBezTo>
                <a:cubicBezTo>
                  <a:pt x="115490" y="455781"/>
                  <a:pt x="85129" y="435045"/>
                  <a:pt x="62507" y="406867"/>
                </a:cubicBezTo>
                <a:cubicBezTo>
                  <a:pt x="39886" y="378689"/>
                  <a:pt x="23812" y="349022"/>
                  <a:pt x="14287" y="317867"/>
                </a:cubicBezTo>
                <a:cubicBezTo>
                  <a:pt x="4762" y="286713"/>
                  <a:pt x="0" y="237203"/>
                  <a:pt x="0" y="169337"/>
                </a:cubicBezTo>
                <a:lnTo>
                  <a:pt x="0" y="0"/>
                </a:lnTo>
                <a:close/>
              </a:path>
            </a:pathLst>
          </a:cu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840219" y="965145"/>
            <a:ext cx="550664" cy="511701"/>
          </a:xfrm>
          <a:custGeom>
            <a:avLst/>
            <a:gdLst/>
            <a:ahLst/>
            <a:cxnLst/>
            <a:rect l="l" t="t" r="r" b="b"/>
            <a:pathLst>
              <a:path w="550664" h="511701">
                <a:moveTo>
                  <a:pt x="260152" y="0"/>
                </a:moveTo>
                <a:cubicBezTo>
                  <a:pt x="355799" y="0"/>
                  <a:pt x="428129" y="23714"/>
                  <a:pt x="477143" y="71140"/>
                </a:cubicBezTo>
                <a:cubicBezTo>
                  <a:pt x="526157" y="118567"/>
                  <a:pt x="550664" y="178594"/>
                  <a:pt x="550664" y="251222"/>
                </a:cubicBezTo>
                <a:cubicBezTo>
                  <a:pt x="550664" y="306388"/>
                  <a:pt x="536871" y="364729"/>
                  <a:pt x="509285" y="426244"/>
                </a:cubicBezTo>
                <a:cubicBezTo>
                  <a:pt x="502389" y="441623"/>
                  <a:pt x="492137" y="461318"/>
                  <a:pt x="478531" y="485329"/>
                </a:cubicBezTo>
                <a:lnTo>
                  <a:pt x="462741" y="511701"/>
                </a:lnTo>
                <a:lnTo>
                  <a:pt x="200269" y="511701"/>
                </a:lnTo>
                <a:lnTo>
                  <a:pt x="219554" y="478562"/>
                </a:lnTo>
                <a:cubicBezTo>
                  <a:pt x="248529" y="428230"/>
                  <a:pt x="268561" y="391642"/>
                  <a:pt x="279648" y="368797"/>
                </a:cubicBezTo>
                <a:cubicBezTo>
                  <a:pt x="309215" y="307876"/>
                  <a:pt x="323999" y="260350"/>
                  <a:pt x="323999" y="226219"/>
                </a:cubicBezTo>
                <a:cubicBezTo>
                  <a:pt x="323999" y="200025"/>
                  <a:pt x="319528" y="180479"/>
                  <a:pt x="310586" y="167581"/>
                </a:cubicBezTo>
                <a:cubicBezTo>
                  <a:pt x="301644" y="154682"/>
                  <a:pt x="288032" y="148233"/>
                  <a:pt x="269751" y="148233"/>
                </a:cubicBezTo>
                <a:cubicBezTo>
                  <a:pt x="251470" y="148233"/>
                  <a:pt x="237859" y="155377"/>
                  <a:pt x="228916" y="169664"/>
                </a:cubicBezTo>
                <a:cubicBezTo>
                  <a:pt x="219974" y="183952"/>
                  <a:pt x="215503" y="212328"/>
                  <a:pt x="215503" y="254794"/>
                </a:cubicBezTo>
                <a:lnTo>
                  <a:pt x="215503" y="346472"/>
                </a:lnTo>
                <a:lnTo>
                  <a:pt x="0" y="346472"/>
                </a:lnTo>
                <a:lnTo>
                  <a:pt x="0" y="311349"/>
                </a:lnTo>
                <a:cubicBezTo>
                  <a:pt x="0" y="257374"/>
                  <a:pt x="2778" y="214809"/>
                  <a:pt x="8335" y="183654"/>
                </a:cubicBezTo>
                <a:cubicBezTo>
                  <a:pt x="13891" y="152500"/>
                  <a:pt x="27583" y="121841"/>
                  <a:pt x="49411" y="91679"/>
                </a:cubicBezTo>
                <a:cubicBezTo>
                  <a:pt x="71239" y="61516"/>
                  <a:pt x="99616" y="38696"/>
                  <a:pt x="134541" y="23218"/>
                </a:cubicBezTo>
                <a:cubicBezTo>
                  <a:pt x="169466" y="7739"/>
                  <a:pt x="211336" y="0"/>
                  <a:pt x="2601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5460536" y="965145"/>
            <a:ext cx="567333" cy="511701"/>
          </a:xfrm>
          <a:custGeom>
            <a:avLst/>
            <a:gdLst/>
            <a:ahLst/>
            <a:cxnLst/>
            <a:rect l="l" t="t" r="r" b="b"/>
            <a:pathLst>
              <a:path w="567333" h="511701">
                <a:moveTo>
                  <a:pt x="279201" y="0"/>
                </a:moveTo>
                <a:cubicBezTo>
                  <a:pt x="331986" y="0"/>
                  <a:pt x="379214" y="9228"/>
                  <a:pt x="420886" y="27682"/>
                </a:cubicBezTo>
                <a:cubicBezTo>
                  <a:pt x="462558" y="46137"/>
                  <a:pt x="493712" y="68660"/>
                  <a:pt x="514350" y="95250"/>
                </a:cubicBezTo>
                <a:cubicBezTo>
                  <a:pt x="534987" y="121841"/>
                  <a:pt x="548977" y="151805"/>
                  <a:pt x="556319" y="185143"/>
                </a:cubicBezTo>
                <a:cubicBezTo>
                  <a:pt x="563661" y="218480"/>
                  <a:pt x="567333" y="271661"/>
                  <a:pt x="567333" y="344686"/>
                </a:cubicBezTo>
                <a:lnTo>
                  <a:pt x="567333" y="511701"/>
                </a:lnTo>
                <a:lnTo>
                  <a:pt x="326826" y="511701"/>
                </a:lnTo>
                <a:lnTo>
                  <a:pt x="326826" y="263724"/>
                </a:lnTo>
                <a:cubicBezTo>
                  <a:pt x="326826" y="212527"/>
                  <a:pt x="324346" y="180479"/>
                  <a:pt x="319385" y="167581"/>
                </a:cubicBezTo>
                <a:cubicBezTo>
                  <a:pt x="314424" y="154682"/>
                  <a:pt x="302815" y="148233"/>
                  <a:pt x="284559" y="148233"/>
                </a:cubicBezTo>
                <a:cubicBezTo>
                  <a:pt x="266700" y="148233"/>
                  <a:pt x="254893" y="155079"/>
                  <a:pt x="249138" y="168771"/>
                </a:cubicBezTo>
                <a:cubicBezTo>
                  <a:pt x="243383" y="182464"/>
                  <a:pt x="240506" y="214114"/>
                  <a:pt x="240506" y="263724"/>
                </a:cubicBezTo>
                <a:lnTo>
                  <a:pt x="240506" y="511701"/>
                </a:lnTo>
                <a:lnTo>
                  <a:pt x="0" y="511701"/>
                </a:lnTo>
                <a:lnTo>
                  <a:pt x="0" y="344686"/>
                </a:lnTo>
                <a:cubicBezTo>
                  <a:pt x="0" y="256183"/>
                  <a:pt x="7640" y="189905"/>
                  <a:pt x="22919" y="145852"/>
                </a:cubicBezTo>
                <a:cubicBezTo>
                  <a:pt x="38199" y="101799"/>
                  <a:pt x="68560" y="66477"/>
                  <a:pt x="114002" y="39886"/>
                </a:cubicBezTo>
                <a:cubicBezTo>
                  <a:pt x="159444" y="13296"/>
                  <a:pt x="214511" y="0"/>
                  <a:pt x="2792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6107044" y="965145"/>
            <a:ext cx="550664" cy="511701"/>
          </a:xfrm>
          <a:custGeom>
            <a:avLst/>
            <a:gdLst/>
            <a:ahLst/>
            <a:cxnLst/>
            <a:rect l="l" t="t" r="r" b="b"/>
            <a:pathLst>
              <a:path w="550664" h="511701">
                <a:moveTo>
                  <a:pt x="260152" y="0"/>
                </a:moveTo>
                <a:cubicBezTo>
                  <a:pt x="355798" y="0"/>
                  <a:pt x="428129" y="23714"/>
                  <a:pt x="477143" y="71140"/>
                </a:cubicBezTo>
                <a:cubicBezTo>
                  <a:pt x="526157" y="118567"/>
                  <a:pt x="550664" y="178594"/>
                  <a:pt x="550664" y="251222"/>
                </a:cubicBezTo>
                <a:cubicBezTo>
                  <a:pt x="550664" y="306388"/>
                  <a:pt x="536871" y="364729"/>
                  <a:pt x="509285" y="426244"/>
                </a:cubicBezTo>
                <a:cubicBezTo>
                  <a:pt x="502388" y="441623"/>
                  <a:pt x="492137" y="461318"/>
                  <a:pt x="478531" y="485329"/>
                </a:cubicBezTo>
                <a:lnTo>
                  <a:pt x="462740" y="511701"/>
                </a:lnTo>
                <a:lnTo>
                  <a:pt x="200269" y="511701"/>
                </a:lnTo>
                <a:lnTo>
                  <a:pt x="219554" y="478562"/>
                </a:lnTo>
                <a:cubicBezTo>
                  <a:pt x="248529" y="428230"/>
                  <a:pt x="268560" y="391642"/>
                  <a:pt x="279648" y="368797"/>
                </a:cubicBezTo>
                <a:cubicBezTo>
                  <a:pt x="309215" y="307876"/>
                  <a:pt x="323999" y="260350"/>
                  <a:pt x="323999" y="226219"/>
                </a:cubicBezTo>
                <a:cubicBezTo>
                  <a:pt x="323999" y="200025"/>
                  <a:pt x="319528" y="180479"/>
                  <a:pt x="310586" y="167581"/>
                </a:cubicBezTo>
                <a:cubicBezTo>
                  <a:pt x="301644" y="154682"/>
                  <a:pt x="288032" y="148233"/>
                  <a:pt x="269751" y="148233"/>
                </a:cubicBezTo>
                <a:cubicBezTo>
                  <a:pt x="251470" y="148233"/>
                  <a:pt x="237858" y="155377"/>
                  <a:pt x="228916" y="169664"/>
                </a:cubicBezTo>
                <a:cubicBezTo>
                  <a:pt x="219974" y="183952"/>
                  <a:pt x="215503" y="212328"/>
                  <a:pt x="215503" y="254794"/>
                </a:cubicBezTo>
                <a:lnTo>
                  <a:pt x="215503" y="346472"/>
                </a:lnTo>
                <a:lnTo>
                  <a:pt x="0" y="346472"/>
                </a:lnTo>
                <a:lnTo>
                  <a:pt x="0" y="311349"/>
                </a:lnTo>
                <a:cubicBezTo>
                  <a:pt x="0" y="257374"/>
                  <a:pt x="2778" y="214809"/>
                  <a:pt x="8334" y="183654"/>
                </a:cubicBezTo>
                <a:cubicBezTo>
                  <a:pt x="13891" y="152500"/>
                  <a:pt x="27583" y="121841"/>
                  <a:pt x="49411" y="91679"/>
                </a:cubicBezTo>
                <a:cubicBezTo>
                  <a:pt x="71239" y="61516"/>
                  <a:pt x="99616" y="38696"/>
                  <a:pt x="134540" y="23218"/>
                </a:cubicBezTo>
                <a:cubicBezTo>
                  <a:pt x="169466" y="7739"/>
                  <a:pt x="211336" y="0"/>
                  <a:pt x="2601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6727360" y="965145"/>
            <a:ext cx="567332" cy="511701"/>
          </a:xfrm>
          <a:custGeom>
            <a:avLst/>
            <a:gdLst/>
            <a:ahLst/>
            <a:cxnLst/>
            <a:rect l="l" t="t" r="r" b="b"/>
            <a:pathLst>
              <a:path w="567332" h="511701">
                <a:moveTo>
                  <a:pt x="279201" y="0"/>
                </a:moveTo>
                <a:cubicBezTo>
                  <a:pt x="331986" y="0"/>
                  <a:pt x="379214" y="9228"/>
                  <a:pt x="420886" y="27682"/>
                </a:cubicBezTo>
                <a:cubicBezTo>
                  <a:pt x="462557" y="46137"/>
                  <a:pt x="493712" y="68660"/>
                  <a:pt x="514350" y="95250"/>
                </a:cubicBezTo>
                <a:cubicBezTo>
                  <a:pt x="534987" y="121841"/>
                  <a:pt x="548977" y="151805"/>
                  <a:pt x="556319" y="185143"/>
                </a:cubicBezTo>
                <a:cubicBezTo>
                  <a:pt x="563661" y="218480"/>
                  <a:pt x="567332" y="271661"/>
                  <a:pt x="567332" y="344686"/>
                </a:cubicBezTo>
                <a:lnTo>
                  <a:pt x="567332" y="511701"/>
                </a:lnTo>
                <a:lnTo>
                  <a:pt x="326826" y="511701"/>
                </a:lnTo>
                <a:lnTo>
                  <a:pt x="326826" y="263724"/>
                </a:lnTo>
                <a:cubicBezTo>
                  <a:pt x="326826" y="212527"/>
                  <a:pt x="324346" y="180479"/>
                  <a:pt x="319385" y="167581"/>
                </a:cubicBezTo>
                <a:cubicBezTo>
                  <a:pt x="314424" y="154682"/>
                  <a:pt x="302815" y="148233"/>
                  <a:pt x="284559" y="148233"/>
                </a:cubicBezTo>
                <a:cubicBezTo>
                  <a:pt x="266700" y="148233"/>
                  <a:pt x="254892" y="155079"/>
                  <a:pt x="249138" y="168771"/>
                </a:cubicBezTo>
                <a:cubicBezTo>
                  <a:pt x="243383" y="182464"/>
                  <a:pt x="240506" y="214114"/>
                  <a:pt x="240506" y="263724"/>
                </a:cubicBezTo>
                <a:lnTo>
                  <a:pt x="240506" y="511701"/>
                </a:lnTo>
                <a:lnTo>
                  <a:pt x="0" y="511701"/>
                </a:lnTo>
                <a:lnTo>
                  <a:pt x="0" y="344686"/>
                </a:lnTo>
                <a:cubicBezTo>
                  <a:pt x="0" y="256183"/>
                  <a:pt x="7639" y="189905"/>
                  <a:pt x="22919" y="145852"/>
                </a:cubicBezTo>
                <a:cubicBezTo>
                  <a:pt x="38199" y="101799"/>
                  <a:pt x="68560" y="66477"/>
                  <a:pt x="114002" y="39886"/>
                </a:cubicBezTo>
                <a:cubicBezTo>
                  <a:pt x="159444" y="13296"/>
                  <a:pt x="214510" y="0"/>
                  <a:pt x="2792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par>
                          <p:cTn id="35" fill="hold">
                            <p:stCondLst>
                              <p:cond delay="4250"/>
                            </p:stCondLst>
                            <p:childTnLst>
                              <p:par>
                                <p:cTn id="36" presetID="2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产品销售</a:t>
            </a: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产品后勤</a:t>
            </a: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1 </a:t>
            </a:r>
            <a:r>
              <a:rPr lang="en-US" sz="1600" b="1" dirty="0">
                <a:solidFill>
                  <a:srgbClr val="262626">
                    <a:lumMod val="75000"/>
                    <a:lumOff val="25000"/>
                  </a:srgbClr>
                </a:solidFill>
                <a:latin typeface="Agency FB"/>
                <a:ea typeface="微软雅黑"/>
                <a:cs typeface="+mn-ea"/>
                <a:sym typeface="+mn-lt"/>
              </a:rPr>
              <a:t> </a:t>
            </a: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a:solidFill>
                  <a:srgbClr val="262626">
                    <a:lumMod val="75000"/>
                    <a:lumOff val="25000"/>
                  </a:srgbClr>
                </a:solidFill>
                <a:latin typeface="Agency FB"/>
                <a:ea typeface="微软雅黑"/>
                <a:cs typeface="+mn-ea"/>
                <a:sym typeface="+mn-lt"/>
              </a:rPr>
              <a:t> </a:t>
            </a:r>
            <a:r>
              <a:rPr lang="zh-CN" altLang="en-US" sz="1600" b="1" dirty="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2 </a:t>
            </a:r>
            <a:r>
              <a:rPr lang="en-US" sz="1600" b="1" dirty="0">
                <a:solidFill>
                  <a:srgbClr val="262626">
                    <a:lumMod val="75000"/>
                    <a:lumOff val="25000"/>
                  </a:srgbClr>
                </a:solidFill>
                <a:latin typeface="Agency FB"/>
                <a:ea typeface="微软雅黑"/>
                <a:cs typeface="+mn-ea"/>
                <a:sym typeface="+mn-lt"/>
              </a:rPr>
              <a:t> </a:t>
            </a: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a:solidFill>
                  <a:srgbClr val="2C6A80"/>
                </a:solidFill>
                <a:latin typeface="Agency FB" panose="020B0503020202020204" pitchFamily="34" charset="0"/>
                <a:cs typeface="Arial" panose="020B0604020202020204" pitchFamily="34" charset="0"/>
              </a:rPr>
              <a:t>工作成果展示</a:t>
            </a: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a:solidFill>
                    <a:schemeClr val="bg1"/>
                  </a:solidFill>
                  <a:latin typeface="Agency FB" panose="020B0503020202020204" pitchFamily="34" charset="0"/>
                  <a:ea typeface="微软雅黑 Light" panose="020B0502040204020203" pitchFamily="34" charset="-122"/>
                </a:rPr>
                <a:t>办公室工作情况</a:t>
              </a: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a:solidFill>
                    <a:schemeClr val="bg1"/>
                  </a:solidFill>
                  <a:latin typeface="Agency FB" panose="020B0503020202020204" pitchFamily="34" charset="0"/>
                  <a:ea typeface="微软雅黑 Light" panose="020B0502040204020203" pitchFamily="34" charset="-122"/>
                </a:rPr>
                <a:t>社会联系</a:t>
              </a: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a:solidFill>
                    <a:schemeClr val="bg1"/>
                  </a:solidFill>
                  <a:latin typeface="Agency FB" panose="020B0503020202020204" pitchFamily="34" charset="0"/>
                  <a:ea typeface="微软雅黑 Light" panose="020B0502040204020203" pitchFamily="34" charset="-122"/>
                </a:rPr>
                <a:t>意见反馈</a:t>
              </a: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rPr>
              <a:t>合作商</a:t>
            </a: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rPr>
              <a:t>市场调查</a:t>
            </a: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rPr>
              <a:t>管理人员</a:t>
            </a: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a:solidFill>
                  <a:prstClr val="white"/>
                </a:solidFill>
                <a:latin typeface="Agency FB" panose="020B0503020202020204" pitchFamily="34" charset="0"/>
                <a:cs typeface="Arial" panose="020B0604020202020204" pitchFamily="34" charset="0"/>
              </a:rPr>
              <a:t>年终成果汇报</a:t>
            </a: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a:solidFill>
                  <a:schemeClr val="tx1">
                    <a:lumMod val="75000"/>
                    <a:lumOff val="25000"/>
                  </a:schemeClr>
                </a:solidFill>
                <a:cs typeface="+mn-ea"/>
                <a:sym typeface="+mn-lt"/>
              </a:rPr>
              <a:t>产品销售图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a:solidFill>
                  <a:srgbClr val="2EB0A2"/>
                </a:solidFill>
                <a:latin typeface="Agency FB" panose="020B0503020202020204" pitchFamily="34" charset="0"/>
                <a:cs typeface="Arial" panose="020B0604020202020204" pitchFamily="34" charset="0"/>
              </a:rPr>
              <a:t>产品流程图</a:t>
            </a: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Agency FB" panose="020B0503020202020204" pitchFamily="34" charset="0"/>
                  <a:cs typeface="Arial" panose="020B0604020202020204" pitchFamily="34" charset="0"/>
                </a:rPr>
                <a:t>男性占比及原因</a:t>
              </a: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Agency FB" panose="020B0503020202020204" pitchFamily="34" charset="0"/>
                  <a:cs typeface="Arial" panose="020B0604020202020204" pitchFamily="34" charset="0"/>
                </a:rPr>
                <a:t>女性占比及原因</a:t>
              </a: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a:solidFill>
                    <a:schemeClr val="bg1"/>
                  </a:solidFill>
                  <a:latin typeface="Agency FB" panose="020B0503020202020204" pitchFamily="34" charset="0"/>
                  <a:cs typeface="Arial" panose="020B0604020202020204" pitchFamily="34" charset="0"/>
                </a:rPr>
                <a:t>产品使用性别占比</a:t>
              </a: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a:solidFill>
                  <a:srgbClr val="436982"/>
                </a:solidFill>
                <a:latin typeface="Agency FB" panose="020B0503020202020204" pitchFamily="34" charset="0"/>
                <a:cs typeface="Arial" panose="020B0604020202020204" pitchFamily="34" charset="0"/>
              </a:rPr>
              <a:t>工作欠缺总结</a:t>
            </a: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a:solidFill>
                  <a:srgbClr val="2EB0A2"/>
                </a:solidFill>
                <a:latin typeface="Agency FB" panose="020B0503020202020204" pitchFamily="34" charset="0"/>
                <a:cs typeface="Arial" panose="020B0604020202020204" pitchFamily="34" charset="0"/>
              </a:rPr>
              <a:t>工作完成情况大数据分析</a:t>
            </a: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a:solidFill>
                    <a:schemeClr val="tx1">
                      <a:lumMod val="65000"/>
                      <a:lumOff val="35000"/>
                    </a:schemeClr>
                  </a:solidFill>
                  <a:latin typeface="Agency FB" panose="020B0503020202020204" pitchFamily="34" charset="0"/>
                  <a:cs typeface="Arial" panose="020B0604020202020204" pitchFamily="34" charset="0"/>
                </a:rPr>
                <a:t>同类型产品市场占比</a:t>
              </a: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a:solidFill>
                  <a:srgbClr val="404040"/>
                </a:solidFill>
                <a:latin typeface="Agency FB" panose="020B0503020202020204" pitchFamily="34" charset="0"/>
                <a:cs typeface="Arial" panose="020B0604020202020204" pitchFamily="34" charset="0"/>
              </a:rPr>
              <a:t>未来产品设计</a:t>
            </a: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a:solidFill>
                  <a:srgbClr val="2C6A80"/>
                </a:solidFill>
                <a:latin typeface="Agency FB" panose="020B0503020202020204" pitchFamily="34" charset="0"/>
                <a:cs typeface="Arial" panose="020B0604020202020204" pitchFamily="34" charset="0"/>
              </a:rPr>
              <a:t>未来项目</a:t>
            </a: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smtClean="0"/>
              <a:t>51PPT</a:t>
            </a:r>
            <a:r>
              <a:rPr lang="zh-CN" altLang="en-US" dirty="0" smtClean="0"/>
              <a:t>模板网  </a:t>
            </a:r>
            <a:r>
              <a:rPr lang="en-US" altLang="zh-CN" dirty="0" smtClean="0">
                <a:hlinkClick r:id="rId2"/>
              </a:rPr>
              <a:t>www.51pptmoban.com</a:t>
            </a:r>
            <a:r>
              <a:rPr lang="en-US" altLang="zh-CN" dirty="0" smtClean="0"/>
              <a:t>  </a:t>
            </a:r>
            <a:r>
              <a:rPr lang="zh-CN" altLang="en-US" dirty="0" smtClean="0"/>
              <a:t>整理发布</a:t>
            </a:r>
            <a:endParaRPr lang="zh-CN" altLang="en-US" dirty="0"/>
          </a:p>
        </p:txBody>
      </p:sp>
    </p:spTree>
    <p:extLst>
      <p:ext uri="{BB962C8B-B14F-4D97-AF65-F5344CB8AC3E}">
        <p14:creationId xmlns:p14="http://schemas.microsoft.com/office/powerpoint/2010/main" val="417346992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1915</Words>
  <Application>Microsoft Office PowerPoint</Application>
  <PresentationFormat>宽屏</PresentationFormat>
  <Paragraphs>242</Paragraphs>
  <Slides>26</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Agency FB</vt:lpstr>
      <vt:lpstr>맑은 고딕</vt:lpstr>
      <vt:lpstr>Open Sans</vt:lpstr>
      <vt:lpstr>等线</vt:lpstr>
      <vt:lpstr>等线 Light</vt:lpstr>
      <vt:lpstr>方正正大黑简体</vt:lpstr>
      <vt:lpstr>微软雅黑</vt:lpstr>
      <vt:lpstr>微软雅黑 Light</vt:lpstr>
      <vt:lpstr>造字工房尚黑 G0v1 粗体</vt:lpstr>
      <vt:lpstr>张海山锐线体简</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keywords>——</cp:keywords>
  <dc:description>——</dc:description>
  <cp:lastModifiedBy>阳光 男孩</cp:lastModifiedBy>
  <cp:revision>32</cp:revision>
  <dcterms:created xsi:type="dcterms:W3CDTF">2017-10-03T07:58:16Z</dcterms:created>
  <dcterms:modified xsi:type="dcterms:W3CDTF">2020-02-03T12:48:23Z</dcterms:modified>
</cp:coreProperties>
</file>