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70" r:id="rId3"/>
    <p:sldId id="572" r:id="rId5"/>
    <p:sldId id="573" r:id="rId6"/>
    <p:sldId id="574" r:id="rId7"/>
    <p:sldId id="355" r:id="rId8"/>
    <p:sldId id="353" r:id="rId9"/>
    <p:sldId id="321" r:id="rId10"/>
    <p:sldId id="323" r:id="rId11"/>
    <p:sldId id="339" r:id="rId12"/>
    <p:sldId id="340" r:id="rId13"/>
    <p:sldId id="360" r:id="rId14"/>
    <p:sldId id="596" r:id="rId15"/>
    <p:sldId id="266" r:id="rId16"/>
    <p:sldId id="341" r:id="rId17"/>
    <p:sldId id="344" r:id="rId18"/>
    <p:sldId id="346" r:id="rId19"/>
    <p:sldId id="348" r:id="rId20"/>
    <p:sldId id="349" r:id="rId21"/>
    <p:sldId id="350" r:id="rId22"/>
    <p:sldId id="351" r:id="rId23"/>
    <p:sldId id="347" r:id="rId24"/>
    <p:sldId id="345" r:id="rId25"/>
    <p:sldId id="575" r:id="rId26"/>
    <p:sldId id="565" r:id="rId27"/>
    <p:sldId id="598" r:id="rId28"/>
    <p:sldId id="563" r:id="rId29"/>
    <p:sldId id="564" r:id="rId30"/>
  </p:sldIdLst>
  <p:sldSz cx="12192000" cy="6858000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Font typeface="Arial" panose="020B0604020202020204" pitchFamily="34" charset="0"/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BD84"/>
    <a:srgbClr val="BAAE9C"/>
    <a:srgbClr val="2A3758"/>
    <a:srgbClr val="FF0000"/>
    <a:srgbClr val="0000FF"/>
    <a:srgbClr val="00CC00"/>
    <a:srgbClr val="006600"/>
    <a:srgbClr val="003300"/>
    <a:srgbClr val="663300"/>
    <a:srgbClr val="00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39"/>
    <p:restoredTop sz="94660"/>
  </p:normalViewPr>
  <p:slideViewPr>
    <p:cSldViewPr showGuides="1">
      <p:cViewPr varScale="1">
        <p:scale>
          <a:sx n="70" d="100"/>
          <a:sy n="70" d="100"/>
        </p:scale>
        <p:origin x="696" y="336"/>
      </p:cViewPr>
      <p:guideLst>
        <p:guide orient="horz" pos="2108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198" cy="7619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32D500-322E-48D9-8005-F15E2A579251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A096C4-E3F5-4A14-B4F6-182E2D983E1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3.png"/><Relationship Id="rId4" Type="http://schemas.openxmlformats.org/officeDocument/2006/relationships/image" Target="../media/image7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3.png"/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PhAnim="0" showMasterSp="0" userDrawn="1">
  <p:cSld name="标题幻灯片">
    <p:bg>
      <p:bgPr>
        <a:blipFill rotWithShape="1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11"/>
          <p:cNvPicPr>
            <a:picLocks noChangeAspect="1"/>
          </p:cNvPicPr>
          <p:nvPr userDrawn="1"/>
        </p:nvPicPr>
        <p:blipFill>
          <a:blip r:embed="rId3"/>
          <a:srcRect l="72109" t="52956" r="5808" b="28148"/>
          <a:stretch>
            <a:fillRect/>
          </a:stretch>
        </p:blipFill>
        <p:spPr>
          <a:xfrm rot="19260000">
            <a:off x="7143750" y="1345565"/>
            <a:ext cx="2221230" cy="1343660"/>
          </a:xfrm>
          <a:prstGeom prst="rect">
            <a:avLst/>
          </a:prstGeom>
        </p:spPr>
      </p:pic>
      <p:pic>
        <p:nvPicPr>
          <p:cNvPr id="8" name="图片 7" descr="11"/>
          <p:cNvPicPr>
            <a:picLocks noChangeAspect="1"/>
          </p:cNvPicPr>
          <p:nvPr userDrawn="1"/>
        </p:nvPicPr>
        <p:blipFill>
          <a:blip r:embed="rId4"/>
          <a:srcRect l="35347" t="20798" r="37285" b="11824"/>
          <a:stretch>
            <a:fillRect/>
          </a:stretch>
        </p:blipFill>
        <p:spPr>
          <a:xfrm>
            <a:off x="4206875" y="-278765"/>
            <a:ext cx="3776345" cy="6572885"/>
          </a:xfrm>
          <a:prstGeom prst="rect">
            <a:avLst/>
          </a:prstGeom>
        </p:spPr>
      </p:pic>
      <p:pic>
        <p:nvPicPr>
          <p:cNvPr id="92" name="图片 91" descr="11"/>
          <p:cNvPicPr>
            <a:picLocks noChangeAspect="1"/>
          </p:cNvPicPr>
          <p:nvPr userDrawn="1"/>
        </p:nvPicPr>
        <p:blipFill>
          <a:blip r:embed="rId5"/>
          <a:srcRect b="68914"/>
          <a:stretch>
            <a:fillRect/>
          </a:stretch>
        </p:blipFill>
        <p:spPr>
          <a:xfrm>
            <a:off x="-35560" y="-761365"/>
            <a:ext cx="12263755" cy="2674620"/>
          </a:xfrm>
          <a:prstGeom prst="rect">
            <a:avLst/>
          </a:prstGeom>
        </p:spPr>
      </p:pic>
      <p:sp>
        <p:nvSpPr>
          <p:cNvPr id="3084" name="Rectangle 12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6496050" y="4969510"/>
            <a:ext cx="3867150" cy="669290"/>
          </a:xfrm>
        </p:spPr>
        <p:txBody>
          <a:bodyPr/>
          <a:lstStyle>
            <a:lvl1pPr marL="0" indent="0" algn="ctr">
              <a:buFont typeface="Wingdings" panose="05000000000000000000" pitchFamily="2" charset="2"/>
              <a:buNone/>
              <a:defRPr>
                <a:solidFill>
                  <a:srgbClr val="E9D2AD"/>
                </a:solidFill>
              </a:defRPr>
            </a:lvl1pPr>
          </a:lstStyle>
          <a:p>
            <a:pPr lvl="0" fontAlgn="base"/>
            <a:r>
              <a:rPr lang="zh-CN" altLang="zh-CN" strike="noStrike" noProof="0"/>
              <a:t>单击此处编辑母版副标题样式</a:t>
            </a:r>
            <a:endParaRPr lang="zh-CN" altLang="zh-CN" strike="noStrike" noProof="0"/>
          </a:p>
        </p:txBody>
      </p:sp>
      <p:pic>
        <p:nvPicPr>
          <p:cNvPr id="3" name="图片 2" descr="11"/>
          <p:cNvPicPr>
            <a:picLocks noChangeAspect="1"/>
          </p:cNvPicPr>
          <p:nvPr userDrawn="1"/>
        </p:nvPicPr>
        <p:blipFill>
          <a:blip r:embed="rId3"/>
          <a:srcRect l="14886" t="50750" r="70271" b="16396"/>
          <a:stretch>
            <a:fillRect/>
          </a:stretch>
        </p:blipFill>
        <p:spPr>
          <a:xfrm>
            <a:off x="3237865" y="1010285"/>
            <a:ext cx="1492885" cy="2336165"/>
          </a:xfrm>
          <a:prstGeom prst="rect">
            <a:avLst/>
          </a:prstGeom>
        </p:spPr>
      </p:pic>
      <p:pic>
        <p:nvPicPr>
          <p:cNvPr id="4" name="图片 3" descr="11"/>
          <p:cNvPicPr>
            <a:picLocks noChangeAspect="1"/>
          </p:cNvPicPr>
          <p:nvPr userDrawn="1"/>
        </p:nvPicPr>
        <p:blipFill>
          <a:blip r:embed="rId6"/>
          <a:srcRect l="10088" t="95526" r="33093" b="-1956"/>
          <a:stretch>
            <a:fillRect/>
          </a:stretch>
        </p:blipFill>
        <p:spPr>
          <a:xfrm>
            <a:off x="3237865" y="6519545"/>
            <a:ext cx="5715000" cy="457200"/>
          </a:xfrm>
          <a:prstGeom prst="rect">
            <a:avLst/>
          </a:prstGeom>
        </p:spPr>
      </p:pic>
      <p:sp>
        <p:nvSpPr>
          <p:cNvPr id="219" name=" 219"/>
          <p:cNvSpPr/>
          <p:nvPr userDrawn="1"/>
        </p:nvSpPr>
        <p:spPr>
          <a:xfrm>
            <a:off x="1814195" y="2987675"/>
            <a:ext cx="8622030" cy="1905000"/>
          </a:xfrm>
          <a:prstGeom prst="roundRect">
            <a:avLst>
              <a:gd name="adj" fmla="val 50000"/>
            </a:avLst>
          </a:prstGeom>
          <a:solidFill>
            <a:srgbClr val="2A3758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2" name="图片 1" descr="11"/>
          <p:cNvPicPr>
            <a:picLocks noChangeAspect="1"/>
          </p:cNvPicPr>
          <p:nvPr userDrawn="1"/>
        </p:nvPicPr>
        <p:blipFill>
          <a:blip r:embed="rId3"/>
          <a:srcRect l="72109" t="52956" r="5808" b="28148"/>
          <a:stretch>
            <a:fillRect/>
          </a:stretch>
        </p:blipFill>
        <p:spPr>
          <a:xfrm rot="1680000">
            <a:off x="2181860" y="4298315"/>
            <a:ext cx="2221230" cy="1343660"/>
          </a:xfrm>
          <a:prstGeom prst="rect">
            <a:avLst/>
          </a:prstGeom>
        </p:spPr>
      </p:pic>
      <p:pic>
        <p:nvPicPr>
          <p:cNvPr id="6" name="图片 5" descr="11"/>
          <p:cNvPicPr>
            <a:picLocks noChangeAspect="1"/>
          </p:cNvPicPr>
          <p:nvPr userDrawn="1"/>
        </p:nvPicPr>
        <p:blipFill>
          <a:blip r:embed="rId6"/>
          <a:srcRect l="66162" t="78437" r="2614"/>
          <a:stretch>
            <a:fillRect/>
          </a:stretch>
        </p:blipFill>
        <p:spPr>
          <a:xfrm>
            <a:off x="4525010" y="1817370"/>
            <a:ext cx="3140710" cy="1421130"/>
          </a:xfrm>
          <a:prstGeom prst="rect">
            <a:avLst/>
          </a:prstGeom>
        </p:spPr>
      </p:pic>
      <p:pic>
        <p:nvPicPr>
          <p:cNvPr id="7" name="图片 6" descr="11"/>
          <p:cNvPicPr>
            <a:picLocks noChangeAspect="1"/>
          </p:cNvPicPr>
          <p:nvPr userDrawn="1"/>
        </p:nvPicPr>
        <p:blipFill>
          <a:blip r:embed="rId4"/>
          <a:srcRect l="70417" t="51456" r="4697" b="29612"/>
          <a:stretch>
            <a:fillRect/>
          </a:stretch>
        </p:blipFill>
        <p:spPr>
          <a:xfrm>
            <a:off x="7328535" y="2238375"/>
            <a:ext cx="2503170" cy="1346200"/>
          </a:xfrm>
          <a:prstGeom prst="rect">
            <a:avLst/>
          </a:prstGeom>
        </p:spPr>
      </p:pic>
      <p:sp>
        <p:nvSpPr>
          <p:cNvPr id="9" name="矩形 8"/>
          <p:cNvSpPr/>
          <p:nvPr userDrawn="1"/>
        </p:nvSpPr>
        <p:spPr>
          <a:xfrm>
            <a:off x="1814195" y="3393887"/>
            <a:ext cx="8069838" cy="86177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000" b="1" i="0" u="none" kern="1200" baseline="0" dirty="0" smtClean="0">
                <a:solidFill>
                  <a:schemeClr val="bg1"/>
                </a:solidFill>
                <a:effectLst/>
                <a:latin typeface="+mj-ea"/>
                <a:ea typeface="+mj-ea"/>
                <a:cs typeface="+mn-ea"/>
                <a:sym typeface="+mn-lt"/>
              </a:rPr>
              <a:t>“庆元旦 迎新年”主题班会</a:t>
            </a:r>
            <a:endParaRPr lang="zh-CN" altLang="en-US" sz="5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800" decel="100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decel="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4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08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08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3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500"/>
                                        <p:tgtEl>
                                          <p:spTgt spid="30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 animBg="1" build="p">
        <p:tmplLst>
          <p:tmpl lvl="1">
            <p:tnLst>
              <p:par>
                <p:cTn presetID="12" presetClass="entr" presetSubtype="4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84">
                            <p:txEl>
                              <p:pRg st="0" end="0"/>
                            </p:txEl>
                          </p:spTgt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/>
                        <p:tgtEl>
                          <p:spTgt spid="3084">
                            <p:txEl>
                              <p:pRg st="0" end="0"/>
                            </p:txEl>
                          </p:spTgt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#ppt_h*1.125000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  <p:animEffect transition="in" filter="wipe(up)">
                      <p:cBhvr>
                        <p:cTn dur="500"/>
                        <p:tgtEl>
                          <p:spTgt spid="3084">
                            <p:txEl>
                              <p:pRg st="0" end="0"/>
                            </p:txEl>
                          </p:spTgt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9" grpId="0" bldLvl="0" animBg="1"/>
      <p:bldP spid="9" grpId="0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B2A2338-B980-475B-B3F9-BA482464168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2" name="图片 91" descr="11"/>
          <p:cNvPicPr>
            <a:picLocks noChangeAspect="1"/>
          </p:cNvPicPr>
          <p:nvPr userDrawn="1"/>
        </p:nvPicPr>
        <p:blipFill>
          <a:blip r:embed="rId2"/>
          <a:srcRect b="68914"/>
          <a:stretch>
            <a:fillRect/>
          </a:stretch>
        </p:blipFill>
        <p:spPr>
          <a:xfrm flipV="1">
            <a:off x="-36195" y="4917440"/>
            <a:ext cx="12263755" cy="2674620"/>
          </a:xfrm>
          <a:prstGeom prst="rect">
            <a:avLst/>
          </a:prstGeom>
        </p:spPr>
      </p:pic>
      <p:pic>
        <p:nvPicPr>
          <p:cNvPr id="10" name="图片 9" descr="c231e394ee8673cacecb32c34f78a4dc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64945" y="1496695"/>
            <a:ext cx="1998980" cy="2119630"/>
          </a:xfrm>
          <a:prstGeom prst="rect">
            <a:avLst/>
          </a:prstGeom>
        </p:spPr>
      </p:pic>
      <p:pic>
        <p:nvPicPr>
          <p:cNvPr id="9" name="图片 8" descr="a046eb75d649554253e9388755c0dbb9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 flipH="1">
            <a:off x="8745855" y="3235960"/>
            <a:ext cx="2836545" cy="311086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图片 6" descr="11"/>
          <p:cNvPicPr>
            <a:picLocks noChangeAspect="1"/>
          </p:cNvPicPr>
          <p:nvPr userDrawn="1"/>
        </p:nvPicPr>
        <p:blipFill>
          <a:blip r:embed="rId5"/>
          <a:srcRect l="35347" t="20798" r="37285" b="11824"/>
          <a:stretch>
            <a:fillRect/>
          </a:stretch>
        </p:blipFill>
        <p:spPr>
          <a:xfrm>
            <a:off x="692785" y="-213360"/>
            <a:ext cx="3183255" cy="5540375"/>
          </a:xfrm>
          <a:prstGeom prst="rect">
            <a:avLst/>
          </a:prstGeom>
        </p:spPr>
      </p:pic>
      <p:sp>
        <p:nvSpPr>
          <p:cNvPr id="30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88510" y="447675"/>
            <a:ext cx="5062855" cy="19208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fontAlgn="base">
              <a:defRPr sz="5400">
                <a:solidFill>
                  <a:srgbClr val="BAAE9C"/>
                </a:solidFill>
              </a:defRPr>
            </a:lvl1pPr>
          </a:lstStyle>
          <a:p>
            <a:endParaRPr lang="zh-CN" altLang="en-US" sz="5000" b="1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11" name="图片 10" descr="c231e394ee8673cacecb32c34f78a4dc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70610" y="1712595"/>
            <a:ext cx="2427605" cy="2574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38" presetClass="entr" presetSubtype="0" ac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7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 bldLvl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B2A2338-B980-475B-B3F9-BA482464168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pic>
        <p:nvPicPr>
          <p:cNvPr id="92" name="图片 91" descr="11"/>
          <p:cNvPicPr>
            <a:picLocks noChangeAspect="1"/>
          </p:cNvPicPr>
          <p:nvPr userDrawn="1"/>
        </p:nvPicPr>
        <p:blipFill>
          <a:blip r:embed="rId2"/>
          <a:srcRect b="68914"/>
          <a:stretch>
            <a:fillRect/>
          </a:stretch>
        </p:blipFill>
        <p:spPr>
          <a:xfrm flipV="1">
            <a:off x="-36195" y="4917440"/>
            <a:ext cx="12263755" cy="2674620"/>
          </a:xfrm>
          <a:prstGeom prst="rect">
            <a:avLst/>
          </a:prstGeom>
        </p:spPr>
      </p:pic>
      <p:pic>
        <p:nvPicPr>
          <p:cNvPr id="10" name="图片 9" descr="c231e394ee8673cacecb32c34f78a4dc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64945" y="1496695"/>
            <a:ext cx="1998980" cy="2119630"/>
          </a:xfrm>
          <a:prstGeom prst="rect">
            <a:avLst/>
          </a:prstGeom>
        </p:spPr>
      </p:pic>
      <p:pic>
        <p:nvPicPr>
          <p:cNvPr id="7" name="图片 6" descr="11"/>
          <p:cNvPicPr>
            <a:picLocks noChangeAspect="1"/>
          </p:cNvPicPr>
          <p:nvPr userDrawn="1"/>
        </p:nvPicPr>
        <p:blipFill>
          <a:blip r:embed="rId4"/>
          <a:srcRect l="35347" t="20798" r="37285" b="11824"/>
          <a:stretch>
            <a:fillRect/>
          </a:stretch>
        </p:blipFill>
        <p:spPr>
          <a:xfrm>
            <a:off x="692785" y="-213360"/>
            <a:ext cx="3183255" cy="5540375"/>
          </a:xfrm>
          <a:prstGeom prst="rect">
            <a:avLst/>
          </a:prstGeom>
        </p:spPr>
      </p:pic>
      <p:sp>
        <p:nvSpPr>
          <p:cNvPr id="30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165600" y="267970"/>
            <a:ext cx="6353175" cy="19208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 fontAlgn="base">
              <a:defRPr sz="3600">
                <a:solidFill>
                  <a:srgbClr val="BAAE9C"/>
                </a:solidFill>
                <a:effectLst/>
              </a:defRPr>
            </a:lvl1pPr>
          </a:lstStyle>
          <a:p>
            <a:pPr lvl="0" fontAlgn="base"/>
            <a:endParaRPr lang="zh-CN" altLang="en-US" strike="noStrike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8" presetClass="entr" presetSubtype="0" accel="5000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0"/>
                                    </p:cond>
                                  </p:end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3" grpId="0" bldLvl="0" animBg="1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 167"/>
          <p:cNvSpPr/>
          <p:nvPr userDrawn="1"/>
        </p:nvSpPr>
        <p:spPr>
          <a:xfrm>
            <a:off x="947420" y="1075690"/>
            <a:ext cx="10466705" cy="5848350"/>
          </a:xfrm>
          <a:prstGeom prst="roundRect">
            <a:avLst/>
          </a:prstGeom>
          <a:solidFill>
            <a:schemeClr val="tx1"/>
          </a:solidFill>
          <a:ln w="101600" cmpd="sng">
            <a:solidFill>
              <a:srgbClr val="F3BD8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2" name="图片 91" descr="11"/>
          <p:cNvPicPr>
            <a:picLocks noChangeAspect="1"/>
          </p:cNvPicPr>
          <p:nvPr userDrawn="1"/>
        </p:nvPicPr>
        <p:blipFill>
          <a:blip r:embed="rId2"/>
          <a:srcRect b="68914"/>
          <a:stretch>
            <a:fillRect/>
          </a:stretch>
        </p:blipFill>
        <p:spPr>
          <a:xfrm flipV="1">
            <a:off x="-35560" y="5066030"/>
            <a:ext cx="12263755" cy="2674620"/>
          </a:xfrm>
          <a:prstGeom prst="rect">
            <a:avLst/>
          </a:prstGeom>
        </p:spPr>
      </p:pic>
      <p:pic>
        <p:nvPicPr>
          <p:cNvPr id="7" name="图片 6" descr="5fcfddd51720c01674d5b9b41be032b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92785" y="3301365"/>
            <a:ext cx="3258185" cy="3622675"/>
          </a:xfrm>
          <a:prstGeom prst="rect">
            <a:avLst/>
          </a:prstGeom>
        </p:spPr>
      </p:pic>
      <p:sp>
        <p:nvSpPr>
          <p:cNvPr id="30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2565400" y="-302895"/>
            <a:ext cx="6946265" cy="19208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rgbClr val="BAAE9C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base"/>
            <a:r>
              <a:rPr lang="zh-CN" altLang="zh-CN" strike="noStrike" noProof="0" dirty="0"/>
              <a:t>单击此处编辑母版标题样式</a:t>
            </a:r>
            <a:endParaRPr lang="zh-CN" altLang="zh-CN" strike="noStrike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 167"/>
          <p:cNvSpPr/>
          <p:nvPr userDrawn="1"/>
        </p:nvSpPr>
        <p:spPr>
          <a:xfrm>
            <a:off x="1644650" y="1306830"/>
            <a:ext cx="9144635" cy="5617210"/>
          </a:xfrm>
          <a:prstGeom prst="roundRect">
            <a:avLst/>
          </a:prstGeom>
          <a:solidFill>
            <a:schemeClr val="tx1"/>
          </a:solidFill>
          <a:ln w="101600" cmpd="sng">
            <a:solidFill>
              <a:srgbClr val="F3BD84"/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2" name="图片 91" descr="11"/>
          <p:cNvPicPr>
            <a:picLocks noChangeAspect="1"/>
          </p:cNvPicPr>
          <p:nvPr userDrawn="1"/>
        </p:nvPicPr>
        <p:blipFill>
          <a:blip r:embed="rId2"/>
          <a:srcRect b="68914"/>
          <a:stretch>
            <a:fillRect/>
          </a:stretch>
        </p:blipFill>
        <p:spPr>
          <a:xfrm flipV="1">
            <a:off x="-35560" y="5066030"/>
            <a:ext cx="12263755" cy="2674620"/>
          </a:xfrm>
          <a:prstGeom prst="rect">
            <a:avLst/>
          </a:prstGeom>
        </p:spPr>
      </p:pic>
      <p:pic>
        <p:nvPicPr>
          <p:cNvPr id="7" name="图片 6" descr="5fcfddd51720c01674d5b9b41be032bf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807720" y="1926590"/>
            <a:ext cx="4494530" cy="4997450"/>
          </a:xfrm>
          <a:prstGeom prst="rect">
            <a:avLst/>
          </a:prstGeom>
        </p:spPr>
      </p:pic>
      <p:sp>
        <p:nvSpPr>
          <p:cNvPr id="30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2565400" y="-302895"/>
            <a:ext cx="6946265" cy="19208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3600">
                <a:solidFill>
                  <a:srgbClr val="BAAE9C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lvl="0" fontAlgn="base"/>
            <a:r>
              <a:rPr lang="zh-CN" altLang="zh-CN" strike="noStrike" noProof="0" dirty="0"/>
              <a:t>单击此处编辑母版标题样式</a:t>
            </a:r>
            <a:endParaRPr lang="zh-CN" altLang="zh-CN" strike="noStrike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7" grpId="0" bldLvl="0" animBg="1"/>
      <p:bldP spid="3083" grpId="0" bldLvl="0" animBg="1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5df8132470ee8cfcfd5cddeaeceefd3"/>
          <p:cNvPicPr>
            <a:picLocks noChangeAspect="1"/>
          </p:cNvPicPr>
          <p:nvPr userDrawn="1"/>
        </p:nvPicPr>
        <p:blipFill>
          <a:blip r:embed="rId2"/>
          <a:srcRect b="59714"/>
          <a:stretch>
            <a:fillRect/>
          </a:stretch>
        </p:blipFill>
        <p:spPr>
          <a:xfrm>
            <a:off x="5715" y="-19685"/>
            <a:ext cx="12212320" cy="6897370"/>
          </a:xfrm>
          <a:prstGeom prst="rect">
            <a:avLst/>
          </a:prstGeom>
        </p:spPr>
      </p:pic>
      <p:sp>
        <p:nvSpPr>
          <p:cNvPr id="219" name=" 219"/>
          <p:cNvSpPr/>
          <p:nvPr userDrawn="1"/>
        </p:nvSpPr>
        <p:spPr>
          <a:xfrm>
            <a:off x="1814195" y="2718435"/>
            <a:ext cx="8622030" cy="2174240"/>
          </a:xfrm>
          <a:prstGeom prst="roundRect">
            <a:avLst>
              <a:gd name="adj" fmla="val 50000"/>
            </a:avLst>
          </a:prstGeom>
          <a:solidFill>
            <a:srgbClr val="2A3758"/>
          </a:solidFill>
          <a:ln w="76200" cap="flat" cmpd="sng" algn="ctr">
            <a:solidFill>
              <a:schemeClr val="tx1"/>
            </a:solidFill>
            <a:prstDash val="solid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7" name="图片 6" descr="4927ec18d576f3c139fde9ec23e87955"/>
          <p:cNvPicPr>
            <a:picLocks noChangeAspect="1"/>
          </p:cNvPicPr>
          <p:nvPr userDrawn="1"/>
        </p:nvPicPr>
        <p:blipFill>
          <a:blip r:embed="rId3"/>
          <a:srcRect l="41210"/>
          <a:stretch>
            <a:fillRect/>
          </a:stretch>
        </p:blipFill>
        <p:spPr>
          <a:xfrm rot="240000">
            <a:off x="9373870" y="975995"/>
            <a:ext cx="2771140" cy="5657215"/>
          </a:xfrm>
          <a:prstGeom prst="rect">
            <a:avLst/>
          </a:prstGeom>
        </p:spPr>
      </p:pic>
      <p:pic>
        <p:nvPicPr>
          <p:cNvPr id="11" name="图片 10" descr="630992566ba5ca59466b1eb5577b5956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828675" y="2559685"/>
            <a:ext cx="3550285" cy="2943225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2" name="图片 11" descr="未标题-1"/>
          <p:cNvPicPr>
            <a:picLocks noChangeAspect="1"/>
          </p:cNvPicPr>
          <p:nvPr userDrawn="1"/>
        </p:nvPicPr>
        <p:blipFill>
          <a:blip r:embed="rId5"/>
          <a:srcRect b="65931"/>
          <a:stretch>
            <a:fillRect/>
          </a:stretch>
        </p:blipFill>
        <p:spPr>
          <a:xfrm>
            <a:off x="-273685" y="-522605"/>
            <a:ext cx="12797155" cy="3082290"/>
          </a:xfrm>
          <a:prstGeom prst="rect">
            <a:avLst/>
          </a:prstGeom>
        </p:spPr>
      </p:pic>
      <p:pic>
        <p:nvPicPr>
          <p:cNvPr id="13" name="图片 12" descr="11"/>
          <p:cNvPicPr>
            <a:picLocks noChangeAspect="1"/>
          </p:cNvPicPr>
          <p:nvPr userDrawn="1"/>
        </p:nvPicPr>
        <p:blipFill>
          <a:blip r:embed="rId6"/>
          <a:srcRect l="10524" t="96464" r="33093" b="-1956"/>
          <a:stretch>
            <a:fillRect/>
          </a:stretch>
        </p:blipFill>
        <p:spPr>
          <a:xfrm>
            <a:off x="3260725" y="6610350"/>
            <a:ext cx="5671185" cy="390525"/>
          </a:xfrm>
          <a:prstGeom prst="rect">
            <a:avLst/>
          </a:prstGeom>
        </p:spPr>
      </p:pic>
      <p:sp>
        <p:nvSpPr>
          <p:cNvPr id="3083" name="Rectangle 11"/>
          <p:cNvSpPr>
            <a:spLocks noGrp="1" noChangeArrowheads="1"/>
          </p:cNvSpPr>
          <p:nvPr>
            <p:ph type="ctrTitle" sz="quarter"/>
          </p:nvPr>
        </p:nvSpPr>
        <p:spPr>
          <a:xfrm>
            <a:off x="4572040" y="2844164"/>
            <a:ext cx="5062855" cy="1920875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/>
          <a:lstStyle>
            <a:lvl1pPr>
              <a:defRPr sz="5400" b="1">
                <a:solidFill>
                  <a:srgbClr val="BAAE9C"/>
                </a:solidFill>
                <a:effectLst/>
              </a:defRPr>
            </a:lvl1pPr>
          </a:lstStyle>
          <a:p>
            <a:pPr lvl="0" fontAlgn="base"/>
            <a:r>
              <a:rPr lang="zh-CN" altLang="zh-CN" strike="noStrike" noProof="0" dirty="0"/>
              <a:t>单击此处编辑母版标题样式</a:t>
            </a:r>
            <a:endParaRPr lang="zh-CN" altLang="zh-CN" strike="noStrike" noProof="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3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8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8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0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0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 animBg="1"/>
      <p:bldP spid="3083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3" name="灯片编号占位符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B2A2338-B980-475B-B3F9-BA482464168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B2A2338-B980-475B-B3F9-BA482464168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7" name="文本框 7"/>
          <p:cNvSpPr txBox="1">
            <a:spLocks noChangeArrowheads="1"/>
          </p:cNvSpPr>
          <p:nvPr userDrawn="1"/>
        </p:nvSpPr>
        <p:spPr bwMode="auto">
          <a:xfrm>
            <a:off x="2613025" y="890588"/>
            <a:ext cx="6964363" cy="507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algn="ctr" defTabSz="457200" eaLnBrk="0" hangingPunct="0">
              <a:lnSpc>
                <a:spcPct val="150000"/>
              </a:lnSpc>
              <a:defRPr/>
            </a:pPr>
            <a:r>
              <a:rPr lang="zh-CN" altLang="en-US" b="1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版权声明</a:t>
            </a:r>
            <a:endParaRPr lang="zh-CN" altLang="en-US" b="1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等线" panose="02010600030101010101" pitchFamily="2" charset="-122"/>
            </a:endParaRPr>
          </a:p>
          <a:p>
            <a:pPr algn="just" defTabSz="457200" eaLnBrk="0" hangingPunct="0">
              <a:lnSpc>
                <a:spcPct val="150000"/>
              </a:lnSpc>
              <a:defRPr/>
            </a:pP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感谢您下载觅知网平台上提供的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PPT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zh-CN" altLang="en-US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等线" panose="02010600030101010101" pitchFamily="2" charset="-122"/>
            </a:endParaRPr>
          </a:p>
          <a:p>
            <a:pPr algn="just" defTabSz="457200" eaLnBrk="0" hangingPunct="0">
              <a:lnSpc>
                <a:spcPct val="150000"/>
              </a:lnSpc>
              <a:defRPr/>
            </a:pPr>
            <a:endParaRPr lang="zh-CN" altLang="en-US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等线" panose="02010600030101010101" pitchFamily="2" charset="-122"/>
            </a:endParaRPr>
          </a:p>
          <a:p>
            <a:pPr algn="just" defTabSz="457200" eaLnBrk="0" hangingPunct="0">
              <a:lnSpc>
                <a:spcPct val="150000"/>
              </a:lnSpc>
              <a:defRPr/>
            </a:pP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1.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在觅知网出售的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PPT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模板是免版税类（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RF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：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Royalty-Free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）正版受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《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中国人民共和国著作法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》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和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《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世界版权公约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》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的保护，作品的所有权、版权和著作权归觅知网所有，您下载的是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PPT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模板素材的使用权。</a:t>
            </a:r>
            <a:endParaRPr lang="zh-CN" altLang="en-US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等线" panose="02010600030101010101" pitchFamily="2" charset="-122"/>
            </a:endParaRPr>
          </a:p>
          <a:p>
            <a:pPr algn="just" defTabSz="457200" eaLnBrk="0" hangingPunct="0">
              <a:lnSpc>
                <a:spcPct val="150000"/>
              </a:lnSpc>
              <a:defRPr/>
            </a:pP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2.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不得将觅知网的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PPT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模板、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PPT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等线" panose="02010600030101010101" pitchFamily="2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  <a:sym typeface="等线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9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09600" y="6251575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>
              <a:defRPr sz="1200"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844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fld id="{CB2A2338-B980-475B-B3F9-BA4824641680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</a:fld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61" name="Rectangle 13"/>
          <p:cNvSpPr>
            <a:spLocks noGrp="1" noRot="1" noChangeArrowheads="1"/>
          </p:cNvSpPr>
          <p:nvPr>
            <p:ph type="title"/>
          </p:nvPr>
        </p:nvSpPr>
        <p:spPr bwMode="auto">
          <a:xfrm>
            <a:off x="609600" y="274638"/>
            <a:ext cx="109728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 fontAlgn="base"/>
            <a:r>
              <a:rPr lang="zh-CN" altLang="zh-CN" strike="noStrike" noProof="1"/>
              <a:t>单击此处编辑母版标题样式</a:t>
            </a:r>
            <a:endParaRPr lang="zh-CN" altLang="zh-CN" strike="noStrike" noProof="1"/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/>
          <a:lstStyle>
            <a:lvl1pPr algn="ctr">
              <a:defRPr sz="1200"/>
            </a:lvl1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63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09600" y="1600200"/>
            <a:ext cx="109728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 fontAlgn="base"/>
            <a:r>
              <a:rPr lang="zh-CN" altLang="zh-CN" strike="noStrike" noProof="1"/>
              <a:t>单击此处编辑母版文本样式</a:t>
            </a:r>
            <a:endParaRPr lang="zh-CN" altLang="zh-CN" strike="noStrike" noProof="1"/>
          </a:p>
          <a:p>
            <a:pPr lvl="1" fontAlgn="base"/>
            <a:r>
              <a:rPr lang="zh-CN" altLang="zh-CN" strike="noStrike" noProof="1"/>
              <a:t>第二级</a:t>
            </a:r>
            <a:endParaRPr lang="zh-CN" altLang="zh-CN" strike="noStrike" noProof="1"/>
          </a:p>
          <a:p>
            <a:pPr lvl="2" fontAlgn="base"/>
            <a:r>
              <a:rPr lang="zh-CN" altLang="zh-CN" strike="noStrike" noProof="1"/>
              <a:t>第三级</a:t>
            </a:r>
            <a:endParaRPr lang="zh-CN" altLang="zh-CN" strike="noStrike" noProof="1"/>
          </a:p>
          <a:p>
            <a:pPr lvl="3" fontAlgn="base"/>
            <a:r>
              <a:rPr lang="zh-CN" altLang="zh-CN" strike="noStrike" noProof="1"/>
              <a:t>第四级</a:t>
            </a:r>
            <a:endParaRPr lang="zh-CN" altLang="zh-CN" strike="noStrike" noProof="1"/>
          </a:p>
          <a:p>
            <a:pPr lvl="4" fontAlgn="base"/>
            <a:r>
              <a:rPr lang="zh-CN" altLang="zh-CN" strike="noStrike" noProof="1"/>
              <a:t>第五级</a:t>
            </a:r>
            <a:endParaRPr lang="zh-CN" altLang="zh-CN" strike="noStrike" noProof="1"/>
          </a:p>
        </p:txBody>
      </p:sp>
      <p:sp>
        <p:nvSpPr>
          <p:cNvPr id="1031" name="矩形 6"/>
          <p:cNvSpPr>
            <a:spLocks noChangeArrowheads="1"/>
          </p:cNvSpPr>
          <p:nvPr userDrawn="1"/>
        </p:nvSpPr>
        <p:spPr bwMode="auto">
          <a:xfrm>
            <a:off x="1468438" y="7145338"/>
            <a:ext cx="9255125" cy="64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defTabSz="45720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defTabSz="457200" eaLnBrk="0" hangingPunct="0">
              <a:defRPr/>
            </a:pP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不得将觅知网的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模板、</a:t>
            </a:r>
            <a:r>
              <a:rPr lang="en-US" altLang="zh-CN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r>
              <a:rPr lang="zh-CN" altLang="en-US" smtClean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smtClean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  <p:hf sldNum="0"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Garamond" panose="02020404030301010803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70000"/>
        <a:buFont typeface="Wingdings" panose="05000000000000000000" pitchFamily="2" charset="2"/>
        <a:buChar char="n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3.png"/><Relationship Id="rId2" Type="http://schemas.microsoft.com/office/2007/relationships/media" Target="file:///C:\Users\dodo\Desktop\&#21331;&#20381;&#23159;%20-%20&#36154;&#26032;&#24180;.mp3" TargetMode="External"/><Relationship Id="rId1" Type="http://schemas.openxmlformats.org/officeDocument/2006/relationships/audio" Target="file:///C:\Users\dodo\Desktop\&#21331;&#20381;&#23159;%20-%20&#36154;&#26032;&#24180;.mp3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9.xml"/><Relationship Id="rId3" Type="http://schemas.openxmlformats.org/officeDocument/2006/relationships/slideLayout" Target="../slideLayouts/slideLayout4.xml"/><Relationship Id="rId2" Type="http://schemas.openxmlformats.org/officeDocument/2006/relationships/image" Target="../media/image25.png"/><Relationship Id="rId1" Type="http://schemas.openxmlformats.org/officeDocument/2006/relationships/image" Target="../media/image2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8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29.png"/></Relationships>
</file>

<file path=ppt/slides/_rels/slide2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5.xml"/><Relationship Id="rId3" Type="http://schemas.openxmlformats.org/officeDocument/2006/relationships/slideLayout" Target="../slideLayouts/slideLayout3.xml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3.png"/><Relationship Id="rId3" Type="http://schemas.microsoft.com/office/2007/relationships/media" Target="file:///C:\Users\dodo\Desktop\&#21331;&#20381;&#23159;%20-%20&#36154;&#26032;&#24180;.mp3" TargetMode="External"/><Relationship Id="rId2" Type="http://schemas.openxmlformats.org/officeDocument/2006/relationships/audio" Target="file:///C:\Users\dodo\Desktop\&#21331;&#20381;&#23159;%20-%20&#36154;&#26032;&#24180;.mp3" TargetMode="External"/><Relationship Id="rId1" Type="http://schemas.openxmlformats.org/officeDocument/2006/relationships/image" Target="../media/image3.png"/></Relationships>
</file>

<file path=ppt/slides/_rels/slide2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7.xml"/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image" Target="../media/image3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卓依婷 - 贺新年">
            <a:hlinkClick r:id="" action="ppaction://media"/>
          </p:cNvPr>
          <p:cNvPicPr/>
          <p:nvPr>
            <a:audioFile r:link="rId1"/>
            <p:extLst>
              <p:ext uri="{DAA4B4D4-6D71-4841-9C94-3DE7FCFB9230}">
                <p14:media xmlns:p14="http://schemas.microsoft.com/office/powerpoint/2010/main" r:link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-195406" y="-655112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/>
        </p:nvSpPr>
        <p:spPr>
          <a:xfrm>
            <a:off x="3316605" y="1722120"/>
            <a:ext cx="5807710" cy="4246245"/>
          </a:xfrm>
          <a:prstGeom prst="rect">
            <a:avLst/>
          </a:prstGeom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亲爱的同学们：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新年就要来临了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,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你们又要长大一岁了。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老师祝你们新年快乐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,</a:t>
            </a:r>
            <a:endParaRPr kumimoji="0" lang="en-US" altLang="zh-CN" sz="3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ctr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身体健康</a:t>
            </a:r>
            <a:r>
              <a:rPr kumimoji="0" lang="en-US" altLang="zh-CN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,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学习进步。</a:t>
            </a:r>
            <a:r>
              <a:rPr kumimoji="0" lang="zh-CN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kumimoji="0" lang="zh-CN" altLang="en-US" sz="36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   </a:t>
            </a:r>
            <a:endParaRPr kumimoji="0" lang="zh-CN" altLang="en-US" sz="3600" b="1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 dirty="0">
                <a:effectLst/>
                <a:latin typeface="+mn-lt"/>
                <a:ea typeface="+mn-ea"/>
                <a:cs typeface="+mn-ea"/>
                <a:sym typeface="+mn-lt"/>
              </a:rPr>
              <a:t>目   录</a:t>
            </a:r>
            <a:endParaRPr lang="zh-CN" altLang="en-US" dirty="0">
              <a:effectLst/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4244975" y="2368550"/>
            <a:ext cx="5750560" cy="319214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3600" b="1" noProof="0" dirty="0">
                <a:ln>
                  <a:noFill/>
                </a:ln>
                <a:solidFill>
                  <a:srgbClr val="BAAE9C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1.</a:t>
            </a:r>
            <a:r>
              <a:rPr lang="zh-CN" altLang="en-US" sz="3600" b="1" noProof="0" dirty="0">
                <a:ln>
                  <a:noFill/>
                </a:ln>
                <a:solidFill>
                  <a:srgbClr val="BAAE9C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元旦简介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BAAE9C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3600" b="1" noProof="0" dirty="0">
                <a:ln>
                  <a:noFill/>
                </a:ln>
                <a:solidFill>
                  <a:srgbClr val="BAAE9C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 sz="3600" b="1" noProof="0" dirty="0">
                <a:ln>
                  <a:noFill/>
                </a:ln>
                <a:solidFill>
                  <a:srgbClr val="BAAE9C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元旦的由来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BAAE9C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3600" b="1" noProof="0" dirty="0">
                <a:ln>
                  <a:noFill/>
                </a:ln>
                <a:solidFill>
                  <a:srgbClr val="BAAE9C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3.</a:t>
            </a:r>
            <a:r>
              <a:rPr lang="zh-CN" altLang="en-US" sz="3600" b="1" noProof="0" dirty="0">
                <a:ln>
                  <a:noFill/>
                </a:ln>
                <a:solidFill>
                  <a:srgbClr val="BAAE9C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世界各地元旦的趣闻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srgbClr val="BAAE9C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lang="en-US" altLang="zh-CN" sz="3600" b="1" noProof="0" dirty="0">
                <a:ln>
                  <a:noFill/>
                </a:ln>
                <a:solidFill>
                  <a:srgbClr val="BAAE9C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4.</a:t>
            </a:r>
            <a:r>
              <a:rPr lang="zh-CN" altLang="en-US" sz="3600" b="1" noProof="0" dirty="0">
                <a:ln>
                  <a:noFill/>
                </a:ln>
                <a:solidFill>
                  <a:srgbClr val="BAAE9C"/>
                </a:solidFill>
                <a:effectLst/>
                <a:uLnTx/>
                <a:uFillTx/>
                <a:latin typeface="+mn-lt"/>
                <a:ea typeface="+mn-ea"/>
                <a:cs typeface="+mn-ea"/>
                <a:sym typeface="+mn-lt"/>
              </a:rPr>
              <a:t>新年愿望</a:t>
            </a:r>
            <a:endParaRPr lang="zh-CN" altLang="en-US" sz="3600" b="1" noProof="0" dirty="0">
              <a:ln>
                <a:noFill/>
              </a:ln>
              <a:solidFill>
                <a:srgbClr val="BAAE9C"/>
              </a:solidFill>
              <a:effectLst/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图片 6" descr="11"/>
          <p:cNvPicPr>
            <a:picLocks noChangeAspect="1"/>
          </p:cNvPicPr>
          <p:nvPr userDrawn="1"/>
        </p:nvPicPr>
        <p:blipFill>
          <a:blip r:embed="rId1"/>
          <a:srcRect l="70417" t="51456" r="4697" b="29612"/>
          <a:stretch>
            <a:fillRect/>
          </a:stretch>
        </p:blipFill>
        <p:spPr>
          <a:xfrm>
            <a:off x="7787640" y="447675"/>
            <a:ext cx="2503170" cy="1346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768850" y="3124200"/>
            <a:ext cx="4761865" cy="1362075"/>
          </a:xfrm>
        </p:spPr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1.元旦简介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 noChangeArrowheads="1"/>
          </p:cNvSpPr>
          <p:nvPr>
            <p:ph type="ctrTitle" sz="quarter"/>
          </p:nvPr>
        </p:nvSpPr>
        <p:spPr>
          <a:xfrm>
            <a:off x="352100" y="1052249"/>
            <a:ext cx="3962296" cy="4114692"/>
          </a:xfrm>
        </p:spPr>
        <p:txBody>
          <a:bodyPr vert="eaVert"/>
          <a:lstStyle/>
          <a:p>
            <a:r>
              <a:rPr lang="zh-CN" altLang="zh-CN" sz="4000" dirty="0">
                <a:latin typeface="+mn-lt"/>
                <a:ea typeface="+mn-ea"/>
                <a:cs typeface="+mn-ea"/>
                <a:sym typeface="+mn-lt"/>
              </a:rPr>
              <a:t>元  日</a:t>
            </a:r>
            <a:r>
              <a:rPr lang="zh-CN" altLang="zh-CN" dirty="0">
                <a:latin typeface="+mn-lt"/>
                <a:ea typeface="+mn-ea"/>
                <a:cs typeface="+mn-ea"/>
                <a:sym typeface="+mn-lt"/>
              </a:rPr>
              <a:t> </a:t>
            </a:r>
            <a:br>
              <a:rPr lang="zh-CN" altLang="zh-CN" dirty="0">
                <a:latin typeface="+mn-lt"/>
                <a:ea typeface="+mn-ea"/>
                <a:cs typeface="+mn-ea"/>
                <a:sym typeface="+mn-lt"/>
              </a:rPr>
            </a:br>
            <a:r>
              <a:rPr lang="zh-CN" altLang="zh-CN" sz="2800" dirty="0">
                <a:latin typeface="+mn-lt"/>
                <a:ea typeface="+mn-ea"/>
                <a:cs typeface="+mn-ea"/>
                <a:sym typeface="+mn-lt"/>
              </a:rPr>
              <a:t>（宋）王安石</a:t>
            </a:r>
            <a:r>
              <a:rPr lang="zh-CN" altLang="zh-CN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0244" name="Text Box 5"/>
          <p:cNvSpPr txBox="1"/>
          <p:nvPr/>
        </p:nvSpPr>
        <p:spPr>
          <a:xfrm>
            <a:off x="4293235" y="1120775"/>
            <a:ext cx="4317365" cy="5448935"/>
          </a:xfrm>
          <a:prstGeom prst="rect">
            <a:avLst/>
          </a:prstGeom>
          <a:noFill/>
          <a:ln w="9525">
            <a:noFill/>
          </a:ln>
        </p:spPr>
        <p:txBody>
          <a:bodyPr vert="eaVert" wrap="square" anchor="t"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zh-CN" sz="4800" b="1" dirty="0">
                <a:solidFill>
                  <a:srgbClr val="BAAE9C"/>
                </a:solidFill>
                <a:latin typeface="+mn-lt"/>
                <a:ea typeface="+mn-ea"/>
                <a:cs typeface="+mn-ea"/>
                <a:sym typeface="+mn-lt"/>
              </a:rPr>
              <a:t>爆竹声中一岁除，</a:t>
            </a:r>
            <a:br>
              <a:rPr lang="zh-CN" altLang="zh-CN" sz="4800" b="1" dirty="0">
                <a:solidFill>
                  <a:srgbClr val="BAAE9C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zh-CN" sz="4800" b="1" dirty="0">
                <a:solidFill>
                  <a:srgbClr val="BAAE9C"/>
                </a:solidFill>
                <a:latin typeface="+mn-lt"/>
                <a:ea typeface="+mn-ea"/>
                <a:cs typeface="+mn-ea"/>
                <a:sym typeface="+mn-lt"/>
              </a:rPr>
              <a:t>春风送暖入屠苏。</a:t>
            </a:r>
            <a:br>
              <a:rPr lang="zh-CN" altLang="zh-CN" sz="4800" b="1" dirty="0">
                <a:solidFill>
                  <a:srgbClr val="BAAE9C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zh-CN" sz="4800" b="1" dirty="0">
                <a:solidFill>
                  <a:srgbClr val="BAAE9C"/>
                </a:solidFill>
                <a:latin typeface="+mn-lt"/>
                <a:ea typeface="+mn-ea"/>
                <a:cs typeface="+mn-ea"/>
                <a:sym typeface="+mn-lt"/>
              </a:rPr>
              <a:t>千门万户曈曈日，</a:t>
            </a:r>
            <a:br>
              <a:rPr lang="zh-CN" altLang="zh-CN" sz="4800" b="1" dirty="0">
                <a:solidFill>
                  <a:srgbClr val="BAAE9C"/>
                </a:solidFill>
                <a:latin typeface="+mn-lt"/>
                <a:ea typeface="+mn-ea"/>
                <a:cs typeface="+mn-ea"/>
                <a:sym typeface="+mn-lt"/>
              </a:rPr>
            </a:br>
            <a:r>
              <a:rPr lang="zh-CN" altLang="zh-CN" sz="4800" b="1" dirty="0">
                <a:solidFill>
                  <a:srgbClr val="BAAE9C"/>
                </a:solidFill>
                <a:latin typeface="+mn-lt"/>
                <a:ea typeface="+mn-ea"/>
                <a:cs typeface="+mn-ea"/>
                <a:sym typeface="+mn-lt"/>
              </a:rPr>
              <a:t>总把新桃换旧符</a:t>
            </a:r>
            <a:r>
              <a:rPr lang="zh-CN" altLang="zh-CN" sz="4800" dirty="0">
                <a:solidFill>
                  <a:srgbClr val="BAAE9C"/>
                </a:solidFill>
                <a:latin typeface="+mn-lt"/>
                <a:ea typeface="+mn-ea"/>
                <a:cs typeface="+mn-ea"/>
                <a:sym typeface="+mn-lt"/>
              </a:rPr>
              <a:t>。</a:t>
            </a:r>
            <a:r>
              <a:rPr lang="zh-CN" altLang="zh-CN" sz="3600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zh-CN" sz="36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 descr="3a8905be129d3a58d352c966b650e5bb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93430" y="3109595"/>
            <a:ext cx="3933825" cy="34601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4" grpId="1"/>
      <p:bldP spid="10244" grpId="2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5" name="Text Box 2"/>
          <p:cNvSpPr txBox="1"/>
          <p:nvPr/>
        </p:nvSpPr>
        <p:spPr>
          <a:xfrm>
            <a:off x="2858135" y="1997075"/>
            <a:ext cx="7048500" cy="353822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3200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zh-CN" altLang="zh-CN" sz="32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元旦是一年的首日（1月1日）。 “元”含有第一和开始之意，“旦”则是一轮红日从地面开始升起。“元”和“旦”和在一起，就是要人们以蓬勃朝气来迎接崭新的一年。这一天，我国城市和农村，都张灯结彩，披上了节日的盛装。</a:t>
            </a:r>
            <a:endParaRPr lang="zh-CN" altLang="zh-CN" sz="32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en-US" altLang="zh-CN">
                <a:latin typeface="+mn-lt"/>
                <a:ea typeface="+mn-ea"/>
                <a:cs typeface="+mn-ea"/>
                <a:sym typeface="+mn-lt"/>
              </a:rPr>
              <a:t>2.</a:t>
            </a:r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元旦的由来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 sz="4000">
                <a:latin typeface="+mn-lt"/>
                <a:ea typeface="+mn-ea"/>
                <a:cs typeface="+mn-ea"/>
                <a:sym typeface="+mn-lt"/>
              </a:rPr>
              <a:t>元旦知识知多少?</a:t>
            </a:r>
            <a:endParaRPr lang="zh-CN" altLang="en-US" sz="400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39" name="Text Box 4"/>
          <p:cNvSpPr txBox="1"/>
          <p:nvPr/>
        </p:nvSpPr>
        <p:spPr>
          <a:xfrm>
            <a:off x="5735638" y="2060575"/>
            <a:ext cx="4248150" cy="17837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</a:pPr>
            <a:r>
              <a:rPr lang="zh-CN" altLang="zh-CN" sz="4400" dirty="0">
                <a:solidFill>
                  <a:srgbClr val="66FF3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zh-CN" sz="4400" dirty="0">
              <a:solidFill>
                <a:srgbClr val="66FF33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endParaRPr lang="zh-CN" altLang="zh-CN" sz="4400" dirty="0">
              <a:solidFill>
                <a:srgbClr val="66FF3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966" name="Text Box 6"/>
          <p:cNvSpPr txBox="1"/>
          <p:nvPr/>
        </p:nvSpPr>
        <p:spPr>
          <a:xfrm>
            <a:off x="5394325" y="1784985"/>
            <a:ext cx="5737225" cy="439991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800" b="1" dirty="0">
                <a:latin typeface="+mn-lt"/>
                <a:ea typeface="+mn-ea"/>
                <a:cs typeface="+mn-ea"/>
                <a:sym typeface="+mn-lt"/>
              </a:rPr>
              <a:t>      </a:t>
            </a:r>
            <a:r>
              <a:rPr lang="zh-CN" altLang="en-US" sz="28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中国元旦历来指的是农（夏、阴）历正月初一。“元旦”的“元”，指开始，是第一的意思，凡数之始称为“元”；“旦”，象形字，上面的“日”代表太阳，下面的“一”代表地平线。“旦”即太阳从地平线上冉冉升起，象征一日的开始。人们把“元”和“旦”两个字结合起来，就引申为新年开始的第一天。</a:t>
            </a:r>
            <a:endParaRPr lang="zh-CN" altLang="en-US" sz="28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4342" name="Text Box 7"/>
          <p:cNvSpPr txBox="1"/>
          <p:nvPr/>
        </p:nvSpPr>
        <p:spPr>
          <a:xfrm>
            <a:off x="1588770" y="1784985"/>
            <a:ext cx="3805555" cy="175323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600" b="1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"元旦"中的</a:t>
            </a:r>
            <a:endParaRPr lang="zh-CN" altLang="en-US" sz="3600" b="1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3600" b="1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"元"是指什么?</a:t>
            </a:r>
            <a:endParaRPr lang="zh-CN" altLang="en-US" sz="3600" b="1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3600" b="1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"旦"是指什么?</a:t>
            </a:r>
            <a:endParaRPr lang="zh-CN" altLang="en-US" sz="3600" b="1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3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40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66" grpId="0" bldLvl="0"/>
      <p:bldP spid="1434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 noChangeArrowheads="1"/>
          </p:cNvSpPr>
          <p:nvPr>
            <p:ph type="ctrTitle" sz="quarter"/>
          </p:nvPr>
        </p:nvSpPr>
        <p:spPr>
          <a:xfrm>
            <a:off x="2622550" y="267970"/>
            <a:ext cx="6946265" cy="1191895"/>
          </a:xfrm>
        </p:spPr>
        <p:txBody>
          <a:bodyPr/>
          <a:lstStyle/>
          <a:p>
            <a:r>
              <a:rPr lang="zh-CN" altLang="en-US" sz="4000">
                <a:latin typeface="+mn-lt"/>
                <a:ea typeface="+mn-ea"/>
                <a:cs typeface="+mn-ea"/>
                <a:sym typeface="+mn-lt"/>
              </a:rPr>
              <a:t>元旦知识知多少?</a:t>
            </a:r>
            <a:br>
              <a:rPr lang="zh-CN" altLang="en-US">
                <a:latin typeface="+mn-lt"/>
                <a:ea typeface="+mn-ea"/>
                <a:cs typeface="+mn-ea"/>
                <a:sym typeface="+mn-lt"/>
              </a:rPr>
            </a:b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365" name="Text Box 6"/>
          <p:cNvSpPr txBox="1"/>
          <p:nvPr/>
        </p:nvSpPr>
        <p:spPr>
          <a:xfrm>
            <a:off x="1965960" y="2060575"/>
            <a:ext cx="6530975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"元旦"和"春节"一样吗?</a:t>
            </a:r>
            <a:endParaRPr lang="zh-CN" altLang="en-US" sz="3600" b="1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1991" name="Text Box 7"/>
          <p:cNvSpPr txBox="1"/>
          <p:nvPr/>
        </p:nvSpPr>
        <p:spPr>
          <a:xfrm>
            <a:off x="2697480" y="3589020"/>
            <a:ext cx="7286625" cy="155575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 algn="l">
              <a:lnSpc>
                <a:spcPct val="170000"/>
              </a:lnSpc>
            </a:pPr>
            <a:r>
              <a:rPr lang="zh-CN" altLang="en-US" sz="28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阳历一月一日定为</a:t>
            </a:r>
            <a:r>
              <a:rPr lang="zh-CN" altLang="en-US" sz="2800" b="1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“元旦”,</a:t>
            </a:r>
            <a:endParaRPr lang="zh-CN" altLang="en-US" sz="2800" b="1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pPr algn="l">
              <a:lnSpc>
                <a:spcPct val="170000"/>
              </a:lnSpc>
            </a:pPr>
            <a:r>
              <a:rPr lang="zh-CN" altLang="en-US" sz="28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农历正月初一称为</a:t>
            </a:r>
            <a:r>
              <a:rPr lang="zh-CN" altLang="en-US" sz="2800" b="1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“春节”.</a:t>
            </a:r>
            <a:endParaRPr lang="zh-CN" altLang="en-US" sz="2800" b="1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4" name="图片 3" descr="6bf7aff6e494d9c44f65baa64aa082fa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63560" y="2757805"/>
            <a:ext cx="3692525" cy="359156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7" dur="2000"/>
                                        <p:tgtEl>
                                          <p:spTgt spid="419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991" grpId="0" bldLvl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 noChangeArrowheads="1"/>
          </p:cNvSpPr>
          <p:nvPr>
            <p:ph type="ctrTitle" sz="quarter"/>
          </p:nvPr>
        </p:nvSpPr>
        <p:spPr>
          <a:xfrm>
            <a:off x="2619375" y="267970"/>
            <a:ext cx="6946265" cy="1172845"/>
          </a:xfrm>
        </p:spPr>
        <p:txBody>
          <a:bodyPr/>
          <a:lstStyle/>
          <a:p>
            <a:r>
              <a:rPr lang="zh-CN" altLang="en-US" sz="4000">
                <a:latin typeface="+mn-lt"/>
                <a:ea typeface="+mn-ea"/>
                <a:cs typeface="+mn-ea"/>
                <a:sym typeface="+mn-lt"/>
              </a:rPr>
              <a:t>元旦知识知多少?</a:t>
            </a:r>
            <a:br>
              <a:rPr lang="zh-CN" altLang="en-US" sz="4000">
                <a:latin typeface="+mn-lt"/>
                <a:ea typeface="+mn-ea"/>
                <a:cs typeface="+mn-ea"/>
                <a:sym typeface="+mn-lt"/>
              </a:rPr>
            </a:b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0" name="Rectangle 2"/>
          <p:cNvSpPr>
            <a:spLocks noGrp="1" noRot="1" noChangeArrowheads="1"/>
          </p:cNvSpPr>
          <p:nvPr>
            <p:ph type="body" sz="half" idx="4294967295"/>
          </p:nvPr>
        </p:nvSpPr>
        <p:spPr>
          <a:xfrm>
            <a:off x="0" y="1600200"/>
            <a:ext cx="5384800" cy="4526280"/>
          </a:xfrm>
        </p:spPr>
        <p:txBody>
          <a:bodyPr vert="horz" wrap="square" lIns="91440" tIns="45720" rIns="91440" bIns="45720" numCol="1" anchor="t" anchorCtr="0" compatLnSpc="1"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4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rPr>
              <a:t> 　　　　　　　　　　　　　　　　　　       </a:t>
            </a:r>
            <a:endParaRPr kumimoji="0" lang="zh-CN" altLang="en-US" sz="4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None/>
              <a:defRPr/>
            </a:pPr>
            <a:r>
              <a:rPr kumimoji="0" lang="zh-CN" altLang="en-US" sz="40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cs typeface="+mn-ea"/>
                <a:sym typeface="+mn-lt"/>
              </a:rPr>
              <a:t>                                  </a:t>
            </a:r>
            <a:endParaRPr kumimoji="0" lang="zh-CN" altLang="en-US" sz="4000" b="0" i="0" u="none" strike="noStrike" kern="0" cap="none" spc="0" normalizeH="0" baseline="0" noProof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cs typeface="+mn-ea"/>
              <a:sym typeface="+mn-lt"/>
            </a:endParaRPr>
          </a:p>
        </p:txBody>
      </p:sp>
      <p:sp>
        <p:nvSpPr>
          <p:cNvPr id="16387" name="Text Box 4"/>
          <p:cNvSpPr txBox="1"/>
          <p:nvPr/>
        </p:nvSpPr>
        <p:spPr>
          <a:xfrm>
            <a:off x="5735638" y="2060575"/>
            <a:ext cx="4248150" cy="178371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pPr>
              <a:spcBef>
                <a:spcPct val="20000"/>
              </a:spcBef>
              <a:buClr>
                <a:schemeClr val="folHlink"/>
              </a:buClr>
              <a:buSzPct val="85000"/>
              <a:buFont typeface="Wingdings 2" panose="05020102010507070707" pitchFamily="18" charset="2"/>
              <a:buNone/>
            </a:pPr>
            <a:r>
              <a:rPr lang="zh-CN" altLang="zh-CN" sz="4400" dirty="0">
                <a:solidFill>
                  <a:srgbClr val="66FF33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zh-CN" sz="4400" dirty="0">
              <a:solidFill>
                <a:srgbClr val="66FF33"/>
              </a:solidFill>
              <a:latin typeface="+mn-lt"/>
              <a:ea typeface="+mn-ea"/>
              <a:cs typeface="+mn-ea"/>
              <a:sym typeface="+mn-lt"/>
            </a:endParaRPr>
          </a:p>
          <a:p>
            <a:pPr>
              <a:spcBef>
                <a:spcPct val="50000"/>
              </a:spcBef>
            </a:pPr>
            <a:endParaRPr lang="zh-CN" altLang="zh-CN" sz="4400" dirty="0">
              <a:solidFill>
                <a:srgbClr val="66FF33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6390" name="Text Box 7"/>
          <p:cNvSpPr txBox="1"/>
          <p:nvPr/>
        </p:nvSpPr>
        <p:spPr>
          <a:xfrm>
            <a:off x="2052003" y="1599883"/>
            <a:ext cx="6342062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600" b="1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中国元旦有多少年的历史?</a:t>
            </a:r>
            <a:endParaRPr lang="zh-CN" altLang="en-US" sz="3600" b="1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3016" name="Text Box 8"/>
          <p:cNvSpPr txBox="1"/>
          <p:nvPr/>
        </p:nvSpPr>
        <p:spPr>
          <a:xfrm>
            <a:off x="2178050" y="2846705"/>
            <a:ext cx="3827780" cy="18764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b="1" dirty="0">
                <a:solidFill>
                  <a:srgbClr val="0000FF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8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中国的元旦，据传说起于三皇五帝的之一，距今已有5000多年的历史。</a:t>
            </a:r>
            <a:endParaRPr lang="zh-CN" altLang="en-US" sz="28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4785" y="2531745"/>
            <a:ext cx="4117975" cy="32353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 noChangeArrowheads="1"/>
          </p:cNvSpPr>
          <p:nvPr>
            <p:ph type="ctrTitle" sz="quarter"/>
          </p:nvPr>
        </p:nvSpPr>
        <p:spPr>
          <a:xfrm>
            <a:off x="4375785" y="2962275"/>
            <a:ext cx="5850255" cy="1920875"/>
          </a:xfrm>
        </p:spPr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世界各地元旦趣闻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中国的元旦新年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433" name="Text Box 2"/>
          <p:cNvSpPr txBox="1"/>
          <p:nvPr/>
        </p:nvSpPr>
        <p:spPr>
          <a:xfrm>
            <a:off x="1925955" y="1417320"/>
            <a:ext cx="3917315" cy="396938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3600" dirty="0"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zh-CN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公历的新年是元旦，是新年的第一天。农历的新年是春节，中国人往往把“春节”叫做过年，这是我国最隆重、最古老的一个传统节日。一般从正月初一到正月十五（元宵节）。我们是怎样过春节的呢？扫尘、贴年画、贴春联、拜年、吃团圆饭等 。</a:t>
            </a:r>
            <a:endParaRPr lang="zh-CN" altLang="zh-CN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95720" y="2335530"/>
            <a:ext cx="4009390" cy="2856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中国的元旦新年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4274" name="Text Box 2"/>
          <p:cNvSpPr txBox="1"/>
          <p:nvPr/>
        </p:nvSpPr>
        <p:spPr>
          <a:xfrm>
            <a:off x="6802120" y="1833245"/>
            <a:ext cx="4339590" cy="446151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4400" b="1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zh-CN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由于元旦是在民国年间才诞生的，并是由春节演化而来，所以，在中国刚刚开始庆祝元旦时，其庆祝的风俗习惯当然大都是类似于春节，或者说是春节的缩小版。毕竟元旦不是我国的传统节日，虽然沿用了部分传统的庆祝方式：如燃放炮竹、杀三生、敬鬼神、拜祭先人等，到了现代，元旦的庆祝习俗就更简单了。  	 </a:t>
            </a:r>
            <a:endParaRPr lang="zh-CN" altLang="zh-CN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34210" y="2571115"/>
            <a:ext cx="4592320" cy="29857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印度元旦的哭声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5064" name="Text Box 8"/>
          <p:cNvSpPr txBox="1"/>
          <p:nvPr/>
        </p:nvSpPr>
        <p:spPr>
          <a:xfrm>
            <a:off x="8210550" y="2232660"/>
            <a:ext cx="2649855" cy="156845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</a:t>
            </a:r>
            <a:r>
              <a:rPr lang="zh-CN" altLang="en-US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    印度有的地区，元旦早上，家家户户哭声不断，人人脸上涕泪横流。</a:t>
            </a:r>
            <a:endParaRPr lang="zh-CN" altLang="en-US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64715" y="1871345"/>
            <a:ext cx="5469890" cy="36468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   泰国：泼水元旦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9462" name="Text Box 7"/>
          <p:cNvSpPr txBox="1"/>
          <p:nvPr/>
        </p:nvSpPr>
        <p:spPr>
          <a:xfrm>
            <a:off x="6477000" y="2133600"/>
            <a:ext cx="30432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6090" name="Text Box 10"/>
          <p:cNvSpPr txBox="1"/>
          <p:nvPr/>
        </p:nvSpPr>
        <p:spPr>
          <a:xfrm>
            <a:off x="2084070" y="2214245"/>
            <a:ext cx="2769235" cy="243014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32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在新年第一天，泰国人都在窗台、门口端放一盆清水，家家户户都要到郊外江河中去进行新年沐浴。</a:t>
            </a:r>
            <a:endParaRPr lang="zh-CN" altLang="en-US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06695" y="2014855"/>
            <a:ext cx="5060315" cy="379539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  <p:bldLst>
      <p:bldP spid="46090" grpId="0" bldLvl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罗马尼亚的元旦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7113" name="Text Box 9"/>
          <p:cNvSpPr txBox="1"/>
          <p:nvPr/>
        </p:nvSpPr>
        <p:spPr>
          <a:xfrm>
            <a:off x="2057400" y="2234565"/>
            <a:ext cx="3437255" cy="34766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endParaRPr lang="zh-CN" altLang="zh-CN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zh-CN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　　元旦前夜，人们在广场上竖起高大的圣诞树，搭起舞台。市民们一边烧着焰火，一边载歌载舞。农村人拉着木犁，上面装饰着各种彩花，庆祝新年。</a:t>
            </a:r>
            <a:endParaRPr lang="zh-CN" altLang="zh-CN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lang="zh-CN" altLang="zh-CN" sz="28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0489" name="Text Box 10"/>
          <p:cNvSpPr txBox="1"/>
          <p:nvPr/>
        </p:nvSpPr>
        <p:spPr>
          <a:xfrm>
            <a:off x="2057400" y="1066800"/>
            <a:ext cx="2684463" cy="82994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zh-CN" sz="4800" dirty="0">
                <a:latin typeface="+mn-lt"/>
                <a:ea typeface="+mn-ea"/>
                <a:cs typeface="+mn-ea"/>
                <a:sym typeface="+mn-lt"/>
              </a:rPr>
              <a:t>罗马尼亚</a:t>
            </a:r>
            <a:endParaRPr lang="zh-CN" altLang="zh-CN" sz="4800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Picture 8" descr="3(119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25515" y="2234565"/>
            <a:ext cx="4440555" cy="33528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瑞士：健身元旦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1510" name="Text Box 7"/>
          <p:cNvSpPr txBox="1"/>
          <p:nvPr/>
        </p:nvSpPr>
        <p:spPr>
          <a:xfrm>
            <a:off x="6477000" y="2133600"/>
            <a:ext cx="30432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8137" name="Text Box 9"/>
          <p:cNvSpPr txBox="1"/>
          <p:nvPr/>
        </p:nvSpPr>
        <p:spPr>
          <a:xfrm>
            <a:off x="2395855" y="1762760"/>
            <a:ext cx="3429000" cy="42157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8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瑞士人有元旦健身的习惯，他们有的成群结队去爬山，站在山顶面对冰天雪地，大声歌唱美好的生活；有的在山林中沿着长长的雪道滑雪，仿佛在寻找幸福之路；有的举行踩高跷比赛，男女老幼齐上阵，互祝身体健康。以健身来迎接新一年的到来。</a:t>
            </a:r>
            <a:endParaRPr lang="zh-CN" altLang="en-US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28715" y="2292985"/>
            <a:ext cx="4235450" cy="31553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  巴西：揪耳元旦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9161" name="Text Box 9"/>
          <p:cNvSpPr txBox="1"/>
          <p:nvPr/>
        </p:nvSpPr>
        <p:spPr>
          <a:xfrm>
            <a:off x="7658735" y="2341245"/>
            <a:ext cx="3548380" cy="304609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   </a:t>
            </a:r>
            <a:r>
              <a:rPr lang="zh-CN" altLang="en-US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   巴西人在元旦这天，高举火把，蜂拥登山。巴西农村有一个独特的风俗习惯——便是互相揪耳，人们在元旦见面时，一定要相互使劲揪住对方的耳朵，表示祝福。</a:t>
            </a:r>
            <a:endParaRPr lang="zh-CN" altLang="en-US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lang="zh-CN" altLang="en-US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2537" name="Text Box 10"/>
          <p:cNvSpPr txBox="1"/>
          <p:nvPr/>
        </p:nvSpPr>
        <p:spPr>
          <a:xfrm>
            <a:off x="8684578" y="2459990"/>
            <a:ext cx="2522537" cy="70675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4000" b="1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sz="4000" b="1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12950" y="2077085"/>
            <a:ext cx="5360670" cy="357441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希腊：蛋糕元旦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3558" name="Text Box 7"/>
          <p:cNvSpPr txBox="1"/>
          <p:nvPr/>
        </p:nvSpPr>
        <p:spPr>
          <a:xfrm>
            <a:off x="6477000" y="2133600"/>
            <a:ext cx="30432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0184" name="Text Box 8"/>
          <p:cNvSpPr txBox="1"/>
          <p:nvPr/>
        </p:nvSpPr>
        <p:spPr>
          <a:xfrm>
            <a:off x="1637030" y="1395095"/>
            <a:ext cx="8760460" cy="132207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r>
              <a:rPr lang="zh-CN" altLang="en-US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     元旦时，家家都要做一个大蛋糕，里面放一枚银币。主人将蛋糕切若干块，分给家人或来访的亲朋好友。谁吃到带有银币的那块蛋糕，谁就成了新年最幸运的人，大家都向他祝贺。</a:t>
            </a:r>
            <a:endParaRPr lang="zh-CN" altLang="en-US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70700" y="3190240"/>
            <a:ext cx="3776980" cy="264350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6765" y="3190240"/>
            <a:ext cx="4467860" cy="264350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50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84" grpId="0" bldLvl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丹麦：杯盘碎片送朋友 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2" name="Text Box 7"/>
          <p:cNvSpPr txBox="1"/>
          <p:nvPr/>
        </p:nvSpPr>
        <p:spPr>
          <a:xfrm>
            <a:off x="6477000" y="2133600"/>
            <a:ext cx="30432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4584" name="Text Box 9"/>
          <p:cNvSpPr txBox="1"/>
          <p:nvPr/>
        </p:nvSpPr>
        <p:spPr>
          <a:xfrm>
            <a:off x="2240915" y="1972310"/>
            <a:ext cx="3066415" cy="4707890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en-US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　 丹麦人在元旦前夜，家家户户都要将平时打碎的杯盘碎片收集起来，待夜深人静时偷偷地送至朋友家的门前。元旦的早晨，如果谁家门前堆放的碎片越多，则说明他家的朋友越多，新年一定很幸运。 </a:t>
            </a:r>
            <a:r>
              <a:rPr lang="zh-CN" altLang="en-US" sz="28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　　</a:t>
            </a:r>
            <a:endParaRPr lang="zh-CN" altLang="en-US" sz="28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en-US" sz="28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      　　</a:t>
            </a:r>
            <a:endParaRPr lang="zh-CN" altLang="en-US" sz="28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lang="zh-CN" altLang="en-US" sz="28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1660" y="2389505"/>
            <a:ext cx="5276215" cy="282829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法国：喝光余酒交好运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06" name="Text Box 7"/>
          <p:cNvSpPr txBox="1"/>
          <p:nvPr/>
        </p:nvSpPr>
        <p:spPr>
          <a:xfrm>
            <a:off x="6477000" y="2133600"/>
            <a:ext cx="3043238" cy="58356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2400" dirty="0">
                <a:latin typeface="+mn-lt"/>
                <a:ea typeface="+mn-ea"/>
                <a:cs typeface="+mn-ea"/>
                <a:sym typeface="+mn-lt"/>
              </a:rPr>
              <a:t>     </a:t>
            </a:r>
            <a:r>
              <a:rPr lang="zh-CN" altLang="en-US" sz="3200" dirty="0">
                <a:latin typeface="+mn-lt"/>
                <a:ea typeface="+mn-ea"/>
                <a:cs typeface="+mn-ea"/>
                <a:sym typeface="+mn-lt"/>
              </a:rPr>
              <a:t> 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608" name="Text Box 9"/>
          <p:cNvSpPr txBox="1"/>
          <p:nvPr/>
        </p:nvSpPr>
        <p:spPr>
          <a:xfrm>
            <a:off x="2266950" y="1988185"/>
            <a:ext cx="2748280" cy="34766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 　　</a:t>
            </a:r>
            <a:endParaRPr lang="zh-CN" altLang="zh-CN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zh-CN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法国人在新年到来之前，各家一定要把家中的余酒全部喝光，以致许多人喝得大醉。他们认为，元旦时如果家中还有剩余的酒，新一年里交厄运。 </a:t>
            </a:r>
            <a:r>
              <a:rPr lang="zh-CN" altLang="zh-CN" sz="28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　</a:t>
            </a:r>
            <a:endParaRPr lang="zh-CN" altLang="zh-CN" sz="28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2420" y="2171065"/>
            <a:ext cx="5213350" cy="34810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/>
        <p:txBody>
          <a:bodyPr/>
          <a:lstStyle/>
          <a:p>
            <a:r>
              <a:rPr lang="zh-CN" altLang="en-US">
                <a:latin typeface="+mn-lt"/>
                <a:ea typeface="+mn-ea"/>
                <a:cs typeface="+mn-ea"/>
                <a:sym typeface="+mn-lt"/>
              </a:rPr>
              <a:t>西班牙：深更半夜吃葡萄 </a:t>
            </a:r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633" name="Text Box 10"/>
          <p:cNvSpPr txBox="1"/>
          <p:nvPr/>
        </p:nvSpPr>
        <p:spPr>
          <a:xfrm>
            <a:off x="7174230" y="1917065"/>
            <a:ext cx="3292475" cy="372300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lstStyle/>
          <a:p>
            <a:r>
              <a:rPr lang="zh-CN" altLang="zh-CN" sz="36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　　</a:t>
            </a:r>
            <a:endParaRPr lang="zh-CN" altLang="zh-CN" sz="36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r>
              <a:rPr lang="zh-CN" altLang="zh-CN" sz="2400" dirty="0">
                <a:solidFill>
                  <a:schemeClr val="bg2"/>
                </a:solidFill>
                <a:latin typeface="+mn-lt"/>
                <a:ea typeface="+mn-ea"/>
                <a:cs typeface="+mn-ea"/>
                <a:sym typeface="+mn-lt"/>
              </a:rPr>
              <a:t>西班牙人在元旦前夜全家团聚。到12点时，以教堂钟声为号，争着吃葡萄，每敲一下钟，必须吃下一颗葡萄，而且要连着吃下12颗，表示来年一帆风顺。</a:t>
            </a:r>
            <a:endParaRPr lang="zh-CN" altLang="zh-CN" sz="24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  <a:p>
            <a:endParaRPr lang="zh-CN" altLang="zh-CN" sz="3200" dirty="0">
              <a:solidFill>
                <a:schemeClr val="bg2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r="23103"/>
          <a:stretch>
            <a:fillRect/>
          </a:stretch>
        </p:blipFill>
        <p:spPr>
          <a:xfrm>
            <a:off x="2096135" y="2350135"/>
            <a:ext cx="4394200" cy="28568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 noChangeArrowheads="1"/>
          </p:cNvSpPr>
          <p:nvPr>
            <p:ph type="ctrTitle" sz="quarter"/>
          </p:nvPr>
        </p:nvSpPr>
        <p:spPr>
          <a:xfrm>
            <a:off x="4749165" y="2922905"/>
            <a:ext cx="5062855" cy="1920875"/>
          </a:xfrm>
        </p:spPr>
        <p:txBody>
          <a:bodyPr/>
          <a:lstStyle/>
          <a:p>
            <a:r>
              <a:rPr lang="en-US" altLang="zh-CN" dirty="0">
                <a:latin typeface="+mn-lt"/>
                <a:ea typeface="+mn-ea"/>
                <a:cs typeface="+mn-ea"/>
                <a:sym typeface="+mn-lt"/>
              </a:rPr>
              <a:t>4.</a:t>
            </a:r>
            <a:r>
              <a:rPr lang="zh-CN" altLang="en-US" dirty="0">
                <a:latin typeface="+mn-lt"/>
                <a:ea typeface="+mn-ea"/>
                <a:cs typeface="+mn-ea"/>
                <a:sym typeface="+mn-lt"/>
              </a:rPr>
              <a:t>新年愿望</a:t>
            </a:r>
            <a:endParaRPr lang="zh-CN" altLang="en-US" dirty="0"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3"/>
          <p:cNvSpPr>
            <a:spLocks noGrp="1"/>
          </p:cNvSpPr>
          <p:nvPr>
            <p:ph idx="1"/>
          </p:nvPr>
        </p:nvSpPr>
        <p:spPr>
          <a:xfrm>
            <a:off x="2057506" y="2209832"/>
            <a:ext cx="6476830" cy="5505450"/>
          </a:xfrm>
        </p:spPr>
        <p:txBody>
          <a:bodyPr wrap="square" lIns="91440" tIns="45720" rIns="91440" bIns="45720" anchor="t"/>
          <a:lstStyle/>
          <a:p>
            <a:pPr eaLnBrk="1" hangingPunct="1">
              <a:buFont typeface="Wingdings" panose="05000000000000000000" charset="0"/>
              <a:buChar char=""/>
            </a:pP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希望同学们在新的一年，刻苦努力，不辜负老师和家长的嘱咐、不辜负这个美好的时代。</a:t>
            </a:r>
            <a:endParaRPr lang="zh-CN" altLang="en-US" sz="240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buFont typeface="Wingdings" panose="05000000000000000000" charset="0"/>
              <a:buChar char=""/>
            </a:pP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希望同学们今天都比昨天过得更有意义；</a:t>
            </a:r>
            <a:endParaRPr lang="zh-CN" altLang="en-US" sz="240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buFont typeface="Wingdings" panose="05000000000000000000" charset="0"/>
              <a:buChar char=""/>
            </a:pP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希望同学们每天进步、快乐不只是一点点！</a:t>
            </a:r>
            <a:endParaRPr lang="zh-CN" altLang="en-US" sz="240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buFont typeface="Wingdings" panose="05000000000000000000" charset="0"/>
              <a:buChar char=""/>
            </a:pP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希望同学们像一朵朵鲜艳的花，</a:t>
            </a:r>
            <a:endParaRPr lang="zh-CN" altLang="en-US" sz="240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indent="0" eaLnBrk="1" hangingPunct="1">
              <a:buFont typeface="Wingdings" panose="05000000000000000000" charset="0"/>
              <a:buNone/>
            </a:pPr>
            <a:r>
              <a:rPr lang="zh-CN" altLang="en-US" sz="2400" dirty="0" smtClean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在</a:t>
            </a: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新的一年里开得更加灿烂。</a:t>
            </a:r>
            <a:endParaRPr lang="zh-CN" altLang="en-US" sz="240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eaLnBrk="1" hangingPunct="1">
              <a:buFont typeface="Wingdings" panose="05000000000000000000" charset="0"/>
              <a:buChar char=""/>
            </a:pP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希望同学们把在</a:t>
            </a:r>
            <a:r>
              <a:rPr lang="en-US" altLang="zh-CN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2014</a:t>
            </a: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年收获的</a:t>
            </a:r>
            <a:endParaRPr lang="zh-CN" altLang="en-US" sz="240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indent="0" eaLnBrk="1" hangingPunct="1">
              <a:buFont typeface="Wingdings" panose="05000000000000000000" charset="0"/>
              <a:buNone/>
            </a:pPr>
            <a:r>
              <a:rPr lang="zh-CN" altLang="en-US" sz="2400" dirty="0" smtClean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一点一滴</a:t>
            </a: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带到崭新的</a:t>
            </a:r>
            <a:r>
              <a:rPr lang="en-US" altLang="zh-CN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2015</a:t>
            </a: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年，</a:t>
            </a:r>
            <a:endParaRPr lang="zh-CN" altLang="en-US" sz="240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indent="0" eaLnBrk="1" hangingPunct="1">
              <a:buFont typeface="Wingdings" panose="05000000000000000000" charset="0"/>
              <a:buNone/>
            </a:pPr>
            <a:r>
              <a:rPr lang="zh-CN" altLang="en-US" sz="2400" dirty="0" smtClean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把</a:t>
            </a: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精彩和欢乐带到</a:t>
            </a:r>
            <a:r>
              <a:rPr lang="en-US" altLang="zh-CN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2015</a:t>
            </a:r>
            <a:r>
              <a:rPr lang="zh-CN" altLang="en-US" sz="2400" dirty="0">
                <a:solidFill>
                  <a:schemeClr val="bg2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年！</a:t>
            </a:r>
            <a:endParaRPr lang="zh-CN" altLang="en-US" sz="2400" dirty="0">
              <a:solidFill>
                <a:schemeClr val="bg2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pPr marL="0" indent="0" eaLnBrk="1" hangingPunct="1">
              <a:buNone/>
            </a:pPr>
            <a:r>
              <a:rPr lang="zh-CN" altLang="en-US" sz="2400" b="1" dirty="0">
                <a:solidFill>
                  <a:schemeClr val="bg2"/>
                </a:solidFill>
                <a:effectLst/>
                <a:latin typeface="汉仪PP体简" panose="00020600040101010101" charset="-122"/>
                <a:ea typeface="汉仪PP体简" panose="00020600040101010101" charset="-122"/>
                <a:cs typeface="+mn-ea"/>
                <a:sym typeface="+mn-lt"/>
              </a:rPr>
              <a:t> </a:t>
            </a:r>
            <a:endParaRPr lang="zh-CN" altLang="en-US" sz="2400" b="1" dirty="0">
              <a:solidFill>
                <a:schemeClr val="bg2"/>
              </a:solidFill>
              <a:effectLst/>
              <a:latin typeface="汉仪PP体简" panose="00020600040101010101" charset="-122"/>
              <a:ea typeface="汉仪PP体简" panose="00020600040101010101" charset="-122"/>
              <a:cs typeface="+mn-ea"/>
              <a:sym typeface="+mn-lt"/>
            </a:endParaRPr>
          </a:p>
          <a:p>
            <a:pPr eaLnBrk="1" hangingPunct="1"/>
            <a:endParaRPr lang="zh-CN" altLang="en-US" sz="2400" b="1" dirty="0">
              <a:solidFill>
                <a:schemeClr val="bg2"/>
              </a:solidFill>
              <a:effectLst/>
              <a:latin typeface="汉仪PP体简" panose="00020600040101010101" charset="-122"/>
              <a:ea typeface="汉仪PP体简" panose="00020600040101010101" charset="-122"/>
              <a:cs typeface="+mn-ea"/>
              <a:sym typeface="+mn-lt"/>
            </a:endParaRPr>
          </a:p>
          <a:p>
            <a:pPr eaLnBrk="1" hangingPunct="1"/>
            <a:endParaRPr lang="zh-CN" altLang="en-US" sz="2400" b="1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762" y="-152306"/>
            <a:ext cx="5410238" cy="541023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0e343071df8626f6ced666fd7a6090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39" y="1600248"/>
            <a:ext cx="7260235" cy="495287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5410218" y="2659161"/>
            <a:ext cx="4114692" cy="3000821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>
              <a:lnSpc>
                <a:spcPct val="150000"/>
              </a:lnSpc>
              <a:spcAft>
                <a:spcPts val="0"/>
              </a:spcAft>
            </a:pPr>
            <a:r>
              <a:rPr lang="zh-CN" altLang="en-US" b="1" dirty="0">
                <a:solidFill>
                  <a:schemeClr val="bg1"/>
                </a:solidFill>
                <a:effectLst/>
                <a:latin typeface="+mn-ea"/>
                <a:ea typeface="+mn-ea"/>
                <a:cs typeface="+mn-ea"/>
                <a:sym typeface="+mn-lt"/>
              </a:rPr>
              <a:t>老师相信同学们都能做到以上几点，同学们说能吗</a:t>
            </a:r>
            <a:r>
              <a:rPr lang="zh-CN" altLang="en-US" b="1" dirty="0" smtClean="0">
                <a:solidFill>
                  <a:schemeClr val="bg1"/>
                </a:solidFill>
                <a:effectLst/>
                <a:latin typeface="+mn-ea"/>
                <a:ea typeface="+mn-ea"/>
                <a:cs typeface="+mn-ea"/>
                <a:sym typeface="+mn-lt"/>
              </a:rPr>
              <a:t>？</a:t>
            </a:r>
            <a:br>
              <a:rPr lang="zh-CN" altLang="en-US" dirty="0">
                <a:solidFill>
                  <a:schemeClr val="bg1"/>
                </a:solidFill>
                <a:effectLst/>
                <a:latin typeface="+mn-ea"/>
                <a:ea typeface="+mn-ea"/>
                <a:cs typeface="+mn-ea"/>
                <a:sym typeface="+mn-lt"/>
              </a:rPr>
            </a:br>
            <a:r>
              <a:rPr lang="zh-CN" altLang="en-US" b="1" dirty="0">
                <a:solidFill>
                  <a:schemeClr val="bg1"/>
                </a:solidFill>
                <a:effectLst/>
                <a:latin typeface="+mn-ea"/>
                <a:ea typeface="+mn-ea"/>
                <a:cs typeface="+mn-ea"/>
                <a:sym typeface="+mn-lt"/>
              </a:rPr>
              <a:t>新年新气象</a:t>
            </a:r>
            <a:r>
              <a:rPr lang="en-US" altLang="zh-CN" b="1" dirty="0">
                <a:solidFill>
                  <a:schemeClr val="bg1"/>
                </a:solidFill>
                <a:effectLst/>
                <a:latin typeface="+mn-ea"/>
                <a:ea typeface="+mn-ea"/>
                <a:cs typeface="+mn-ea"/>
                <a:sym typeface="+mn-lt"/>
              </a:rPr>
              <a:t>,</a:t>
            </a:r>
            <a:r>
              <a:rPr lang="zh-CN" altLang="en-US" b="1" dirty="0">
                <a:solidFill>
                  <a:schemeClr val="bg1"/>
                </a:solidFill>
                <a:effectLst/>
                <a:latin typeface="+mn-ea"/>
                <a:ea typeface="+mn-ea"/>
                <a:cs typeface="+mn-ea"/>
                <a:sym typeface="+mn-lt"/>
              </a:rPr>
              <a:t>在新的一年即将到来之际，向老师们和同学们送上新年的祝福：祝老师们在新的一年工作顺利，幸福安康。祝同学们在新的一年学习进步，更上一层楼。</a:t>
            </a:r>
            <a:endParaRPr lang="zh-CN" altLang="en-US" b="1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47" y="1828842"/>
            <a:ext cx="4072872" cy="18356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856" name="Text Box 203"/>
          <p:cNvSpPr txBox="1"/>
          <p:nvPr/>
        </p:nvSpPr>
        <p:spPr>
          <a:xfrm>
            <a:off x="4064318" y="1775778"/>
            <a:ext cx="7129462" cy="273812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lstStyle/>
          <a:p>
            <a:r>
              <a:rPr lang="zh-CN" altLang="en-US" sz="3200" dirty="0">
                <a:solidFill>
                  <a:srgbClr val="FF0000"/>
                </a:solidFill>
                <a:latin typeface="+mn-lt"/>
                <a:ea typeface="+mn-ea"/>
                <a:cs typeface="+mn-ea"/>
                <a:sym typeface="+mn-lt"/>
              </a:rPr>
              <a:t>    </a:t>
            </a:r>
            <a:r>
              <a:rPr lang="zh-CN" altLang="en-US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最后</a:t>
            </a:r>
            <a:r>
              <a:rPr lang="en-US" altLang="zh-CN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让我们在</a:t>
            </a:r>
            <a:r>
              <a:rPr lang="en-US" altLang="zh-CN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《</a:t>
            </a:r>
            <a:r>
              <a:rPr lang="zh-CN" altLang="en-US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新年好</a:t>
            </a:r>
            <a:r>
              <a:rPr lang="en-US" altLang="zh-CN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》</a:t>
            </a:r>
            <a:r>
              <a:rPr lang="zh-CN" altLang="en-US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的乐曲中互赠新年贺卡</a:t>
            </a:r>
            <a:r>
              <a:rPr lang="en-US" altLang="zh-CN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,</a:t>
            </a:r>
            <a:r>
              <a:rPr lang="zh-CN" altLang="en-US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把美好的祝愿送给同学。愿我们每一个同学在新的一年中都有更大的进步，我们班在新的一年中更加团结</a:t>
            </a:r>
            <a:r>
              <a:rPr lang="en-US" altLang="zh-CN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</a:t>
            </a:r>
            <a:endParaRPr lang="en-US" altLang="zh-CN" sz="2800" dirty="0">
              <a:solidFill>
                <a:schemeClr val="bg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endParaRPr lang="en-US" altLang="zh-CN" sz="2800" dirty="0">
              <a:solidFill>
                <a:schemeClr val="bg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  <a:p>
            <a:r>
              <a:rPr lang="zh-CN" altLang="en-US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      庆元旦主题班会到此结束</a:t>
            </a:r>
            <a:r>
              <a:rPr lang="en-US" altLang="zh-CN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! </a:t>
            </a:r>
            <a:r>
              <a:rPr lang="zh-CN" altLang="en-US" sz="2800" dirty="0">
                <a:solidFill>
                  <a:schemeClr val="bg1">
                    <a:lumMod val="60000"/>
                    <a:lumOff val="4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谢谢大家！</a:t>
            </a:r>
            <a:endParaRPr lang="zh-CN" altLang="en-US" sz="2800" dirty="0">
              <a:solidFill>
                <a:schemeClr val="bg1">
                  <a:lumMod val="60000"/>
                  <a:lumOff val="4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4" name="标题 3"/>
          <p:cNvSpPr>
            <a:spLocks noGrp="1" noChangeArrowheads="1"/>
          </p:cNvSpPr>
          <p:nvPr>
            <p:ph type="ctrTitle" sz="quarter"/>
          </p:nvPr>
        </p:nvSpPr>
        <p:spPr>
          <a:xfrm>
            <a:off x="1741170" y="1129665"/>
            <a:ext cx="1155065" cy="3618230"/>
          </a:xfrm>
        </p:spPr>
        <p:txBody>
          <a:bodyPr vert="eaVert"/>
          <a:lstStyle/>
          <a:p>
            <a:r>
              <a:rPr lang="zh-CN" altLang="zh-CN" dirty="0">
                <a:latin typeface="+mn-lt"/>
                <a:ea typeface="+mn-ea"/>
                <a:cs typeface="+mn-ea"/>
                <a:sym typeface="+mn-lt"/>
              </a:rPr>
              <a:t>《新年好》</a:t>
            </a:r>
            <a:endParaRPr lang="zh-CN" altLang="zh-CN" dirty="0"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7" name="图片 6" descr="11"/>
          <p:cNvPicPr>
            <a:picLocks noChangeAspect="1"/>
          </p:cNvPicPr>
          <p:nvPr userDrawn="1"/>
        </p:nvPicPr>
        <p:blipFill>
          <a:blip r:embed="rId1"/>
          <a:srcRect l="70417" t="51456" r="4697" b="29612"/>
          <a:stretch>
            <a:fillRect/>
          </a:stretch>
        </p:blipFill>
        <p:spPr>
          <a:xfrm>
            <a:off x="2227580" y="3601085"/>
            <a:ext cx="2503170" cy="1346200"/>
          </a:xfrm>
          <a:prstGeom prst="rect">
            <a:avLst/>
          </a:prstGeom>
        </p:spPr>
      </p:pic>
      <p:pic>
        <p:nvPicPr>
          <p:cNvPr id="3" name="图片 2" descr="11"/>
          <p:cNvPicPr>
            <a:picLocks noChangeAspect="1"/>
          </p:cNvPicPr>
          <p:nvPr userDrawn="1"/>
        </p:nvPicPr>
        <p:blipFill>
          <a:blip r:embed="rId1"/>
          <a:srcRect l="70417" t="51456" r="4697" b="29612"/>
          <a:stretch>
            <a:fillRect/>
          </a:stretch>
        </p:blipFill>
        <p:spPr>
          <a:xfrm rot="3180000" flipH="1">
            <a:off x="-314325" y="812800"/>
            <a:ext cx="2503170" cy="1346200"/>
          </a:xfrm>
          <a:prstGeom prst="rect">
            <a:avLst/>
          </a:prstGeom>
        </p:spPr>
      </p:pic>
      <p:pic>
        <p:nvPicPr>
          <p:cNvPr id="5" name="卓依婷 - 贺新年">
            <a:hlinkClick r:id="" action="ppaction://media"/>
          </p:cNvPr>
          <p:cNvPicPr/>
          <p:nvPr>
            <a:audioFile r:link="rId2"/>
            <p:extLst>
              <p:ext uri="{DAA4B4D4-6D71-4841-9C94-3DE7FCFB9230}">
                <p14:media xmlns:p14="http://schemas.microsoft.com/office/powerpoint/2010/main" r:link="rId3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33015" y="3235325"/>
            <a:ext cx="619125" cy="61912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28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8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328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22" fill="hold" display="1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 additive="base">
                                        <p:cTn id="27" dur="182099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3285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 219"/>
          <p:cNvSpPr/>
          <p:nvPr userDrawn="1"/>
        </p:nvSpPr>
        <p:spPr>
          <a:xfrm>
            <a:off x="4394835" y="2476500"/>
            <a:ext cx="7400925" cy="1905000"/>
          </a:xfrm>
          <a:prstGeom prst="roundRect">
            <a:avLst>
              <a:gd name="adj" fmla="val 50000"/>
            </a:avLst>
          </a:prstGeom>
          <a:solidFill>
            <a:srgbClr val="2A3758"/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977380" y="3044190"/>
            <a:ext cx="469872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4400" b="1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40000"/>
                    <a:lumOff val="6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ea"/>
                <a:sym typeface="+mn-lt"/>
              </a:rPr>
              <a:t>祝大家新年快乐！</a:t>
            </a:r>
            <a:endParaRPr kumimoji="0" lang="zh-CN" altLang="en-US" sz="44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40000"/>
                  <a:lumOff val="6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ea"/>
              <a:sym typeface="+mn-lt"/>
            </a:endParaRPr>
          </a:p>
        </p:txBody>
      </p:sp>
      <p:pic>
        <p:nvPicPr>
          <p:cNvPr id="6" name="图片 5" descr="12f847a2f214d83c6cb61bcb1304d09a"/>
          <p:cNvPicPr>
            <a:picLocks noChangeAspect="1"/>
          </p:cNvPicPr>
          <p:nvPr userDrawn="1"/>
        </p:nvPicPr>
        <p:blipFill>
          <a:blip r:embed="rId1"/>
          <a:stretch>
            <a:fillRect/>
          </a:stretch>
        </p:blipFill>
        <p:spPr>
          <a:xfrm>
            <a:off x="303530" y="-182880"/>
            <a:ext cx="7073265" cy="6901180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13" name="图片 12" descr="11"/>
          <p:cNvPicPr>
            <a:picLocks noChangeAspect="1"/>
          </p:cNvPicPr>
          <p:nvPr userDrawn="1"/>
        </p:nvPicPr>
        <p:blipFill>
          <a:blip r:embed="rId2"/>
          <a:srcRect l="10524" t="96464" r="33093" b="-1956"/>
          <a:stretch>
            <a:fillRect/>
          </a:stretch>
        </p:blipFill>
        <p:spPr>
          <a:xfrm>
            <a:off x="3260725" y="6610350"/>
            <a:ext cx="5671185" cy="390525"/>
          </a:xfrm>
          <a:prstGeom prst="rect">
            <a:avLst/>
          </a:prstGeom>
        </p:spPr>
      </p:pic>
      <p:pic>
        <p:nvPicPr>
          <p:cNvPr id="7" name="图片 6" descr="11"/>
          <p:cNvPicPr>
            <a:picLocks noChangeAspect="1"/>
          </p:cNvPicPr>
          <p:nvPr userDrawn="1"/>
        </p:nvPicPr>
        <p:blipFill>
          <a:blip r:embed="rId3"/>
          <a:srcRect l="70417" t="51456" r="4697" b="29612"/>
          <a:stretch>
            <a:fillRect/>
          </a:stretch>
        </p:blipFill>
        <p:spPr>
          <a:xfrm rot="3000000">
            <a:off x="6599555" y="1960880"/>
            <a:ext cx="3500120" cy="18821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3000">
        <p:newsflash/>
      </p:transition>
    </mc:Choice>
    <mc:Fallback>
      <p:transition spd="slow" advTm="3000">
        <p:newsflash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800" decel="1000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800" decel="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" grpId="0" bldLvl="0" animBg="1"/>
      <p:bldP spid="3" grpId="0"/>
    </p:bldLst>
  </p:timing>
</p:sld>
</file>

<file path=ppt/theme/theme1.xml><?xml version="1.0" encoding="utf-8"?>
<a:theme xmlns:a="http://schemas.openxmlformats.org/drawingml/2006/main" name="Stream">
  <a:themeElements>
    <a:clrScheme name="Stream 7">
      <a:dk1>
        <a:srgbClr val="7F6737"/>
      </a:dk1>
      <a:lt1>
        <a:srgbClr val="FFFFFF"/>
      </a:lt1>
      <a:dk2>
        <a:srgbClr val="BFA673"/>
      </a:dk2>
      <a:lt2>
        <a:srgbClr val="E6E3AA"/>
      </a:lt2>
      <a:accent1>
        <a:srgbClr val="FFCC00"/>
      </a:accent1>
      <a:accent2>
        <a:srgbClr val="808000"/>
      </a:accent2>
      <a:accent3>
        <a:srgbClr val="DCD0BC"/>
      </a:accent3>
      <a:accent4>
        <a:srgbClr val="DADADA"/>
      </a:accent4>
      <a:accent5>
        <a:srgbClr val="FFE2AA"/>
      </a:accent5>
      <a:accent6>
        <a:srgbClr val="737300"/>
      </a:accent6>
      <a:hlink>
        <a:srgbClr val="784700"/>
      </a:hlink>
      <a:folHlink>
        <a:srgbClr val="9A7200"/>
      </a:folHlink>
    </a:clrScheme>
    <a:fontScheme name="stjuh3gh">
      <a:majorFont>
        <a:latin typeface="Arial Black"/>
        <a:ea typeface="微软雅黑"/>
        <a:cs typeface=""/>
      </a:majorFont>
      <a:minorFont>
        <a:latin typeface="Arial Black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>
          <a:noFill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 typeface="Arial" panose="020B0604020202020204" pitchFamily="34" charset="0"/>
          <a:buNone/>
          <a:defRPr kumimoji="0" lang="zh-CN" altLang="zh-CN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Stream 1">
        <a:dk1>
          <a:srgbClr val="000514"/>
        </a:dk1>
        <a:lt1>
          <a:srgbClr val="FFFFFF"/>
        </a:lt1>
        <a:dk2>
          <a:srgbClr val="003399"/>
        </a:dk2>
        <a:lt2>
          <a:srgbClr val="E5E5FF"/>
        </a:lt2>
        <a:accent1>
          <a:srgbClr val="0099CC"/>
        </a:accent1>
        <a:accent2>
          <a:srgbClr val="A886E0"/>
        </a:accent2>
        <a:accent3>
          <a:srgbClr val="AAADCA"/>
        </a:accent3>
        <a:accent4>
          <a:srgbClr val="DADADA"/>
        </a:accent4>
        <a:accent5>
          <a:srgbClr val="AACAE2"/>
        </a:accent5>
        <a:accent6>
          <a:srgbClr val="9879CB"/>
        </a:accent6>
        <a:hlink>
          <a:srgbClr val="FFCC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2">
        <a:dk1>
          <a:srgbClr val="3E3E5C"/>
        </a:dk1>
        <a:lt1>
          <a:srgbClr val="FFFFFF"/>
        </a:lt1>
        <a:dk2>
          <a:srgbClr val="666699"/>
        </a:dk2>
        <a:lt2>
          <a:srgbClr val="DFDFE9"/>
        </a:lt2>
        <a:accent1>
          <a:srgbClr val="CC66FF"/>
        </a:accent1>
        <a:accent2>
          <a:srgbClr val="679ACD"/>
        </a:accent2>
        <a:accent3>
          <a:srgbClr val="B8B8CA"/>
        </a:accent3>
        <a:accent4>
          <a:srgbClr val="DADADA"/>
        </a:accent4>
        <a:accent5>
          <a:srgbClr val="E2B8FF"/>
        </a:accent5>
        <a:accent6>
          <a:srgbClr val="5D8BBA"/>
        </a:accent6>
        <a:hlink>
          <a:srgbClr val="CCECFF"/>
        </a:hlink>
        <a:folHlink>
          <a:srgbClr val="CCCC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3">
        <a:dk1>
          <a:srgbClr val="2A5400"/>
        </a:dk1>
        <a:lt1>
          <a:srgbClr val="FFFFFF"/>
        </a:lt1>
        <a:dk2>
          <a:srgbClr val="4A9400"/>
        </a:dk2>
        <a:lt2>
          <a:srgbClr val="BAE8BA"/>
        </a:lt2>
        <a:accent1>
          <a:srgbClr val="33CC33"/>
        </a:accent1>
        <a:accent2>
          <a:srgbClr val="99CC00"/>
        </a:accent2>
        <a:accent3>
          <a:srgbClr val="B1C8AA"/>
        </a:accent3>
        <a:accent4>
          <a:srgbClr val="DADADA"/>
        </a:accent4>
        <a:accent5>
          <a:srgbClr val="ADE2AD"/>
        </a:accent5>
        <a:accent6>
          <a:srgbClr val="8AB900"/>
        </a:accent6>
        <a:hlink>
          <a:srgbClr val="99FF33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4">
        <a:dk1>
          <a:srgbClr val="000000"/>
        </a:dk1>
        <a:lt1>
          <a:srgbClr val="FFFFFF"/>
        </a:lt1>
        <a:dk2>
          <a:srgbClr val="51596D"/>
        </a:dk2>
        <a:lt2>
          <a:srgbClr val="DDDDDD"/>
        </a:lt2>
        <a:accent1>
          <a:srgbClr val="787E8A"/>
        </a:accent1>
        <a:accent2>
          <a:srgbClr val="339966"/>
        </a:accent2>
        <a:accent3>
          <a:srgbClr val="B3B5BA"/>
        </a:accent3>
        <a:accent4>
          <a:srgbClr val="DADADA"/>
        </a:accent4>
        <a:accent5>
          <a:srgbClr val="BEC0C4"/>
        </a:accent5>
        <a:accent6>
          <a:srgbClr val="2D8A5C"/>
        </a:accent6>
        <a:hlink>
          <a:srgbClr val="00FFFF"/>
        </a:hlink>
        <a:folHlink>
          <a:srgbClr val="74B6D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5">
        <a:dk1>
          <a:srgbClr val="5C1F00"/>
        </a:dk1>
        <a:lt1>
          <a:srgbClr val="FFFFFF"/>
        </a:lt1>
        <a:dk2>
          <a:srgbClr val="8C0000"/>
        </a:dk2>
        <a:lt2>
          <a:srgbClr val="DFD293"/>
        </a:lt2>
        <a:accent1>
          <a:srgbClr val="FF6845"/>
        </a:accent1>
        <a:accent2>
          <a:srgbClr val="BE7960"/>
        </a:accent2>
        <a:accent3>
          <a:srgbClr val="C5AAAA"/>
        </a:accent3>
        <a:accent4>
          <a:srgbClr val="DADADA"/>
        </a:accent4>
        <a:accent5>
          <a:srgbClr val="FFB9B0"/>
        </a:accent5>
        <a:accent6>
          <a:srgbClr val="AC6D56"/>
        </a:accent6>
        <a:hlink>
          <a:srgbClr val="FFFF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6">
        <a:dk1>
          <a:srgbClr val="5E4444"/>
        </a:dk1>
        <a:lt1>
          <a:srgbClr val="F7F3F3"/>
        </a:lt1>
        <a:dk2>
          <a:srgbClr val="8A6362"/>
        </a:dk2>
        <a:lt2>
          <a:srgbClr val="D8C1BA"/>
        </a:lt2>
        <a:accent1>
          <a:srgbClr val="CC6600"/>
        </a:accent1>
        <a:accent2>
          <a:srgbClr val="C16059"/>
        </a:accent2>
        <a:accent3>
          <a:srgbClr val="C4B7B7"/>
        </a:accent3>
        <a:accent4>
          <a:srgbClr val="D3D0D0"/>
        </a:accent4>
        <a:accent5>
          <a:srgbClr val="E2B8AA"/>
        </a:accent5>
        <a:accent6>
          <a:srgbClr val="AF5650"/>
        </a:accent6>
        <a:hlink>
          <a:srgbClr val="FFCC00"/>
        </a:hlink>
        <a:folHlink>
          <a:srgbClr val="CBB55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7">
        <a:dk1>
          <a:srgbClr val="7F6737"/>
        </a:dk1>
        <a:lt1>
          <a:srgbClr val="FFFFFF"/>
        </a:lt1>
        <a:dk2>
          <a:srgbClr val="BFA673"/>
        </a:dk2>
        <a:lt2>
          <a:srgbClr val="E6E3AA"/>
        </a:lt2>
        <a:accent1>
          <a:srgbClr val="FFCC00"/>
        </a:accent1>
        <a:accent2>
          <a:srgbClr val="808000"/>
        </a:accent2>
        <a:accent3>
          <a:srgbClr val="DCD0BC"/>
        </a:accent3>
        <a:accent4>
          <a:srgbClr val="DADADA"/>
        </a:accent4>
        <a:accent5>
          <a:srgbClr val="FFE2AA"/>
        </a:accent5>
        <a:accent6>
          <a:srgbClr val="737300"/>
        </a:accent6>
        <a:hlink>
          <a:srgbClr val="784700"/>
        </a:hlink>
        <a:folHlink>
          <a:srgbClr val="9A7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eam 8">
        <a:dk1>
          <a:srgbClr val="4B2500"/>
        </a:dk1>
        <a:lt1>
          <a:srgbClr val="F9F0D3"/>
        </a:lt1>
        <a:dk2>
          <a:srgbClr val="A69564"/>
        </a:dk2>
        <a:lt2>
          <a:srgbClr val="EFDEAF"/>
        </a:lt2>
        <a:accent1>
          <a:srgbClr val="FFFFE3"/>
        </a:accent1>
        <a:accent2>
          <a:srgbClr val="BFBFA7"/>
        </a:accent2>
        <a:accent3>
          <a:srgbClr val="FBF6E6"/>
        </a:accent3>
        <a:accent4>
          <a:srgbClr val="3F1E00"/>
        </a:accent4>
        <a:accent5>
          <a:srgbClr val="FFFFEF"/>
        </a:accent5>
        <a:accent6>
          <a:srgbClr val="ADAD97"/>
        </a:accent6>
        <a:hlink>
          <a:srgbClr val="7B6D47"/>
        </a:hlink>
        <a:folHlink>
          <a:srgbClr val="A99D2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eam 9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ECFF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2D2D8A"/>
        </a:accent6>
        <a:hlink>
          <a:srgbClr val="6600FF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2038</Words>
  <Application>WPS 演示</Application>
  <PresentationFormat>宽屏</PresentationFormat>
  <Paragraphs>144</Paragraphs>
  <Slides>27</Slides>
  <Notes>28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0" baseType="lpstr">
      <vt:lpstr>Arial</vt:lpstr>
      <vt:lpstr>宋体</vt:lpstr>
      <vt:lpstr>Wingdings</vt:lpstr>
      <vt:lpstr>Calibri</vt:lpstr>
      <vt:lpstr>微软雅黑</vt:lpstr>
      <vt:lpstr>Garamond</vt:lpstr>
      <vt:lpstr>等线</vt:lpstr>
      <vt:lpstr>Wingdings 2</vt:lpstr>
      <vt:lpstr>Arial Black</vt:lpstr>
      <vt:lpstr>Arial Unicode MS</vt:lpstr>
      <vt:lpstr>Wingdings</vt:lpstr>
      <vt:lpstr>汉仪PP体简</vt:lpstr>
      <vt:lpstr>Stream</vt:lpstr>
      <vt:lpstr>PowerPoint 演示文稿</vt:lpstr>
      <vt:lpstr>PowerPoint 演示文稿</vt:lpstr>
      <vt:lpstr>目   录</vt:lpstr>
      <vt:lpstr>1.元旦简介</vt:lpstr>
      <vt:lpstr>元  日  （宋）王安石 </vt:lpstr>
      <vt:lpstr>PowerPoint 演示文稿</vt:lpstr>
      <vt:lpstr>2.元旦的由来</vt:lpstr>
      <vt:lpstr>元旦知识知多少?</vt:lpstr>
      <vt:lpstr>元旦知识知多少? </vt:lpstr>
      <vt:lpstr>元旦知识知多少? </vt:lpstr>
      <vt:lpstr>世界各地元旦趣闻</vt:lpstr>
      <vt:lpstr>中国的元旦新年</vt:lpstr>
      <vt:lpstr>中国的元旦新年</vt:lpstr>
      <vt:lpstr>印度元旦的哭声</vt:lpstr>
      <vt:lpstr>   泰国：泼水元旦</vt:lpstr>
      <vt:lpstr>罗马尼亚的元旦</vt:lpstr>
      <vt:lpstr>瑞士：健身元旦</vt:lpstr>
      <vt:lpstr>  巴西：揪耳元旦</vt:lpstr>
      <vt:lpstr>希腊：蛋糕元旦</vt:lpstr>
      <vt:lpstr>丹麦：杯盘碎片送朋友 </vt:lpstr>
      <vt:lpstr>法国：喝光余酒交好运</vt:lpstr>
      <vt:lpstr>西班牙：深更半夜吃葡萄 </vt:lpstr>
      <vt:lpstr>4.新年愿望</vt:lpstr>
      <vt:lpstr>PowerPoint 演示文稿</vt:lpstr>
      <vt:lpstr>PowerPoint 演示文稿</vt:lpstr>
      <vt:lpstr>《新年好》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“庆元旦 迎新年”主题班会PPT</dc:title>
  <dc:creator>Administrator</dc:creator>
  <cp:lastModifiedBy>Administrator</cp:lastModifiedBy>
  <cp:revision>57</cp:revision>
  <dcterms:created xsi:type="dcterms:W3CDTF">2013-12-20T04:43:00Z</dcterms:created>
  <dcterms:modified xsi:type="dcterms:W3CDTF">2017-12-30T02:13:32Z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r8>1</vt:r8>
  </property>
  <property fmtid="{D5CDD505-2E9C-101B-9397-08002B2CF9AE}" pid="3" name="KSOProductBuildVer">
    <vt:lpwstr>2052-10.1.0.7023</vt:lpwstr>
  </property>
</Properties>
</file>