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29"/>
  </p:notesMasterIdLst>
  <p:sldIdLst>
    <p:sldId id="282" r:id="rId2"/>
    <p:sldId id="257" r:id="rId3"/>
    <p:sldId id="258" r:id="rId4"/>
    <p:sldId id="259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1" r:id="rId15"/>
    <p:sldId id="261" r:id="rId16"/>
    <p:sldId id="273" r:id="rId17"/>
    <p:sldId id="274" r:id="rId18"/>
    <p:sldId id="275" r:id="rId19"/>
    <p:sldId id="276" r:id="rId20"/>
    <p:sldId id="272" r:id="rId21"/>
    <p:sldId id="277" r:id="rId22"/>
    <p:sldId id="278" r:id="rId23"/>
    <p:sldId id="279" r:id="rId24"/>
    <p:sldId id="281" r:id="rId25"/>
    <p:sldId id="280" r:id="rId26"/>
    <p:sldId id="260" r:id="rId27"/>
    <p:sldId id="283" r:id="rId28"/>
  </p:sldIdLst>
  <p:sldSz cx="11161713" cy="6840538"/>
  <p:notesSz cx="6858000" cy="9144000"/>
  <p:embeddedFontLst>
    <p:embeddedFont>
      <p:font typeface="方正超粗黑简体" panose="02010600030101010101" charset="-122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方正少儿简体" panose="02010600030101010101" charset="-122"/>
      <p:regular r:id="rId35"/>
    </p:embeddedFont>
    <p:embeddedFont>
      <p:font typeface="方正大黑简体" panose="02010600030101010101" charset="-122"/>
      <p:regular r:id="rId36"/>
    </p:embeddedFont>
    <p:embeddedFont>
      <p:font typeface="微软雅黑" panose="020B0503020204020204" pitchFamily="34" charset="-122"/>
      <p:regular r:id="rId37"/>
      <p:bold r:id="rId38"/>
    </p:embeddedFont>
    <p:embeddedFont>
      <p:font typeface="华文琥珀" panose="02010800040101010101" pitchFamily="2" charset="-122"/>
      <p:regular r:id="rId39"/>
    </p:embeddedFont>
  </p:embeddedFontLst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5">
          <p15:clr>
            <a:srgbClr val="A4A3A4"/>
          </p15:clr>
        </p15:guide>
        <p15:guide id="2" pos="35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B6E2D"/>
    <a:srgbClr val="D9D9D9"/>
    <a:srgbClr val="0D0D0D"/>
    <a:srgbClr val="F69616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40" autoAdjust="0"/>
  </p:normalViewPr>
  <p:slideViewPr>
    <p:cSldViewPr>
      <p:cViewPr varScale="1">
        <p:scale>
          <a:sx n="85" d="100"/>
          <a:sy n="85" d="100"/>
        </p:scale>
        <p:origin x="1410" y="96"/>
      </p:cViewPr>
      <p:guideLst>
        <p:guide orient="horz" pos="2155"/>
        <p:guide pos="35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FD544-A834-4C57-BA72-DB2A37E7DCEC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31825" y="685800"/>
            <a:ext cx="5594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F1075-DF17-4AAA-9A7D-F8B846E4CD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290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946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7220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F1075-DF17-4AAA-9A7D-F8B846E4CDF6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793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7129" y="2125001"/>
            <a:ext cx="9487456" cy="146628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74257" y="3876305"/>
            <a:ext cx="7813199" cy="1748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8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8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1698" y="4395679"/>
            <a:ext cx="9487456" cy="135860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1698" y="2899312"/>
            <a:ext cx="9487456" cy="149636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8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58085" y="1596126"/>
            <a:ext cx="4929757" cy="45144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673871" y="1596126"/>
            <a:ext cx="4929757" cy="45144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8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58086" y="1531204"/>
            <a:ext cx="4931695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58086" y="2169337"/>
            <a:ext cx="4931695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669996" y="1531204"/>
            <a:ext cx="4933632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669996" y="2169337"/>
            <a:ext cx="4933632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8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8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8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8086" y="272355"/>
            <a:ext cx="3672127" cy="11590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363920" y="272355"/>
            <a:ext cx="6239708" cy="58382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58086" y="1431446"/>
            <a:ext cx="3672127" cy="46791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8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87774" y="4788377"/>
            <a:ext cx="6697028" cy="56529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187774" y="611215"/>
            <a:ext cx="6697028" cy="41043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187774" y="5353671"/>
            <a:ext cx="6697028" cy="8028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8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8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092242" y="273939"/>
            <a:ext cx="2511385" cy="583662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58086" y="273939"/>
            <a:ext cx="7348128" cy="583662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8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58086" y="273939"/>
            <a:ext cx="10045542" cy="1140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58086" y="1596126"/>
            <a:ext cx="10045542" cy="4514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58086" y="6340166"/>
            <a:ext cx="2604400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813586" y="6340166"/>
            <a:ext cx="3534542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999228" y="6340166"/>
            <a:ext cx="2604400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8000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1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1.jpeg"/><Relationship Id="rId4" Type="http://schemas.openxmlformats.org/officeDocument/2006/relationships/image" Target="../media/image30.png"/><Relationship Id="rId9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1.pn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8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F:\未标题-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6"/>
          <a:stretch/>
        </p:blipFill>
        <p:spPr bwMode="auto">
          <a:xfrm>
            <a:off x="-1" y="-1"/>
            <a:ext cx="11161714" cy="689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-395808" y="2124125"/>
            <a:ext cx="11953328" cy="3456384"/>
          </a:xfrm>
          <a:prstGeom prst="rect">
            <a:avLst/>
          </a:prstGeom>
          <a:solidFill>
            <a:srgbClr val="0D0D0D">
              <a:alpha val="72157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8" name="Picture 4" descr="F:\未标题-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6280" y="2988221"/>
            <a:ext cx="2375069" cy="216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未标题-1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6" t="18942" r="23264" b="17870"/>
          <a:stretch/>
        </p:blipFill>
        <p:spPr bwMode="auto">
          <a:xfrm>
            <a:off x="2258743" y="755973"/>
            <a:ext cx="3322113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1260376" y="4860429"/>
            <a:ext cx="8784976" cy="504056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643567" y="3441077"/>
            <a:ext cx="59009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spc="600" dirty="0">
                <a:ln w="31750">
                  <a:noFill/>
                </a:ln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儿童道路安全教育</a:t>
            </a:r>
            <a:r>
              <a:rPr lang="en-US" altLang="zh-CN" sz="3200" spc="600" dirty="0" err="1">
                <a:ln w="31750">
                  <a:noFill/>
                </a:ln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ppt</a:t>
            </a:r>
            <a:r>
              <a:rPr lang="zh-CN" altLang="en-US" sz="3200" spc="600" dirty="0">
                <a:ln w="31750">
                  <a:noFill/>
                </a:ln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模板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7121" y="4895154"/>
            <a:ext cx="7622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遭遇陌生人、坏人的伎俩、独自在家、识别坏人的误区、防范在家</a:t>
            </a:r>
          </a:p>
        </p:txBody>
      </p:sp>
      <p:pic>
        <p:nvPicPr>
          <p:cNvPr id="1030" name="Picture 6" descr="F:\未标题-1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04650" y="611957"/>
            <a:ext cx="238086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椭圆形标注 7"/>
          <p:cNvSpPr/>
          <p:nvPr/>
        </p:nvSpPr>
        <p:spPr>
          <a:xfrm>
            <a:off x="7035966" y="467941"/>
            <a:ext cx="2073282" cy="936104"/>
          </a:xfrm>
          <a:prstGeom prst="wedgeEllipseCallout">
            <a:avLst>
              <a:gd name="adj1" fmla="val 59992"/>
              <a:gd name="adj2" fmla="val 45421"/>
            </a:avLst>
          </a:prstGeom>
          <a:solidFill>
            <a:schemeClr val="accent6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7275642" y="656051"/>
            <a:ext cx="162095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有请课件汇报人</a:t>
            </a:r>
            <a:endParaRPr lang="en-US" altLang="zh-CN" sz="1600" dirty="0">
              <a:solidFill>
                <a:schemeClr val="bg1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  代用名老师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-323438" y="5434260"/>
            <a:ext cx="11629422" cy="2027925"/>
            <a:chOff x="-323438" y="5434260"/>
            <a:chExt cx="11629422" cy="2027925"/>
          </a:xfrm>
        </p:grpSpPr>
        <p:sp>
          <p:nvSpPr>
            <p:cNvPr id="9" name="弧形 8"/>
            <p:cNvSpPr/>
            <p:nvPr/>
          </p:nvSpPr>
          <p:spPr>
            <a:xfrm>
              <a:off x="-323438" y="5633353"/>
              <a:ext cx="1511806" cy="1531332"/>
            </a:xfrm>
            <a:prstGeom prst="arc">
              <a:avLst>
                <a:gd name="adj1" fmla="val 14157981"/>
                <a:gd name="adj2" fmla="val 0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弧形 9"/>
            <p:cNvSpPr/>
            <p:nvPr/>
          </p:nvSpPr>
          <p:spPr>
            <a:xfrm rot="19595165">
              <a:off x="992957" y="6332777"/>
              <a:ext cx="914400" cy="914400"/>
            </a:xfrm>
            <a:prstGeom prst="arc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弧形 17"/>
            <p:cNvSpPr/>
            <p:nvPr/>
          </p:nvSpPr>
          <p:spPr>
            <a:xfrm rot="16200000">
              <a:off x="1823419" y="6072990"/>
              <a:ext cx="914400" cy="914400"/>
            </a:xfrm>
            <a:prstGeom prst="arc">
              <a:avLst>
                <a:gd name="adj1" fmla="val 16200000"/>
                <a:gd name="adj2" fmla="val 5683433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弧形 18"/>
            <p:cNvSpPr/>
            <p:nvPr/>
          </p:nvSpPr>
          <p:spPr>
            <a:xfrm rot="18853990">
              <a:off x="2624975" y="6429477"/>
              <a:ext cx="914400" cy="914400"/>
            </a:xfrm>
            <a:prstGeom prst="arc">
              <a:avLst>
                <a:gd name="adj1" fmla="val 16200000"/>
                <a:gd name="adj2" fmla="val 1343226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弧形 19"/>
            <p:cNvSpPr/>
            <p:nvPr/>
          </p:nvSpPr>
          <p:spPr>
            <a:xfrm rot="18853990">
              <a:off x="3362290" y="6547785"/>
              <a:ext cx="914400" cy="914400"/>
            </a:xfrm>
            <a:prstGeom prst="arc">
              <a:avLst>
                <a:gd name="adj1" fmla="val 16200000"/>
                <a:gd name="adj2" fmla="val 20757015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弧形 20"/>
            <p:cNvSpPr/>
            <p:nvPr/>
          </p:nvSpPr>
          <p:spPr>
            <a:xfrm rot="18853990">
              <a:off x="4033512" y="6288563"/>
              <a:ext cx="914400" cy="914400"/>
            </a:xfrm>
            <a:prstGeom prst="arc">
              <a:avLst>
                <a:gd name="adj1" fmla="val 14309642"/>
                <a:gd name="adj2" fmla="val 20757015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弧形 21"/>
            <p:cNvSpPr/>
            <p:nvPr/>
          </p:nvSpPr>
          <p:spPr>
            <a:xfrm rot="19637834">
              <a:off x="4568547" y="6247534"/>
              <a:ext cx="914400" cy="914400"/>
            </a:xfrm>
            <a:prstGeom prst="arc">
              <a:avLst>
                <a:gd name="adj1" fmla="val 15618427"/>
                <a:gd name="adj2" fmla="val 826176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弧形 22"/>
            <p:cNvSpPr/>
            <p:nvPr/>
          </p:nvSpPr>
          <p:spPr>
            <a:xfrm rot="19637834">
              <a:off x="5284000" y="6435781"/>
              <a:ext cx="914400" cy="914400"/>
            </a:xfrm>
            <a:prstGeom prst="arc">
              <a:avLst>
                <a:gd name="adj1" fmla="val 15618427"/>
                <a:gd name="adj2" fmla="val 312290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弧形 23"/>
            <p:cNvSpPr/>
            <p:nvPr/>
          </p:nvSpPr>
          <p:spPr>
            <a:xfrm rot="17916478">
              <a:off x="6103994" y="6354396"/>
              <a:ext cx="914400" cy="914400"/>
            </a:xfrm>
            <a:prstGeom prst="arc">
              <a:avLst>
                <a:gd name="adj1" fmla="val 15618427"/>
                <a:gd name="adj2" fmla="val 312290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弧形 24"/>
            <p:cNvSpPr/>
            <p:nvPr/>
          </p:nvSpPr>
          <p:spPr>
            <a:xfrm rot="18978366">
              <a:off x="6717746" y="6253948"/>
              <a:ext cx="914400" cy="914400"/>
            </a:xfrm>
            <a:prstGeom prst="arc">
              <a:avLst>
                <a:gd name="adj1" fmla="val 15618427"/>
                <a:gd name="adj2" fmla="val 312290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弧形 25"/>
            <p:cNvSpPr/>
            <p:nvPr/>
          </p:nvSpPr>
          <p:spPr>
            <a:xfrm rot="20937424">
              <a:off x="7232566" y="6394773"/>
              <a:ext cx="914400" cy="914400"/>
            </a:xfrm>
            <a:prstGeom prst="arc">
              <a:avLst>
                <a:gd name="adj1" fmla="val 15618427"/>
                <a:gd name="adj2" fmla="val 19867642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弧形 26"/>
            <p:cNvSpPr/>
            <p:nvPr/>
          </p:nvSpPr>
          <p:spPr>
            <a:xfrm rot="18321363">
              <a:off x="7970195" y="6287956"/>
              <a:ext cx="914400" cy="914400"/>
            </a:xfrm>
            <a:prstGeom prst="arc">
              <a:avLst>
                <a:gd name="adj1" fmla="val 15618427"/>
                <a:gd name="adj2" fmla="val 2107195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弧形 27"/>
            <p:cNvSpPr/>
            <p:nvPr/>
          </p:nvSpPr>
          <p:spPr>
            <a:xfrm rot="16775364">
              <a:off x="8845153" y="6108502"/>
              <a:ext cx="914400" cy="914400"/>
            </a:xfrm>
            <a:prstGeom prst="arc">
              <a:avLst>
                <a:gd name="adj1" fmla="val 15618427"/>
                <a:gd name="adj2" fmla="val 2107195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弧形 28"/>
            <p:cNvSpPr/>
            <p:nvPr/>
          </p:nvSpPr>
          <p:spPr>
            <a:xfrm rot="16775364">
              <a:off x="9611071" y="5760037"/>
              <a:ext cx="914400" cy="914400"/>
            </a:xfrm>
            <a:prstGeom prst="arc">
              <a:avLst>
                <a:gd name="adj1" fmla="val 15618427"/>
                <a:gd name="adj2" fmla="val 2107195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弧形 29"/>
            <p:cNvSpPr/>
            <p:nvPr/>
          </p:nvSpPr>
          <p:spPr>
            <a:xfrm rot="16775364">
              <a:off x="10391584" y="5434260"/>
              <a:ext cx="914400" cy="914400"/>
            </a:xfrm>
            <a:prstGeom prst="arc">
              <a:avLst>
                <a:gd name="adj1" fmla="val 15618427"/>
                <a:gd name="adj2" fmla="val 2139603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Thomas Greenberg - Life In the Fast Lan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510553" y="25754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168303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5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2" grpId="0" animBg="1"/>
      <p:bldP spid="5" grpId="0" animBg="1"/>
      <p:bldP spid="6" grpId="0"/>
      <p:bldP spid="7" grpId="0"/>
      <p:bldP spid="8" grpId="0" animBg="1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6"/>
          <a:stretch/>
        </p:blipFill>
        <p:spPr bwMode="auto">
          <a:xfrm>
            <a:off x="-1" y="-1"/>
            <a:ext cx="11197481" cy="644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6372597"/>
            <a:ext cx="11197480" cy="576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908448" y="562596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遇到不认识的人！</a:t>
            </a:r>
          </a:p>
        </p:txBody>
      </p:sp>
      <p:pic>
        <p:nvPicPr>
          <p:cNvPr id="1028" name="Picture 4" descr="F:\58pic_52515bc725503 [转换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944" y="2304617"/>
            <a:ext cx="3168352" cy="424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F:\54ffe85ad0c20 [转换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24472" y="3564285"/>
            <a:ext cx="2362489" cy="298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679972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2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6"/>
          <a:stretch/>
        </p:blipFill>
        <p:spPr bwMode="auto">
          <a:xfrm>
            <a:off x="-1" y="-1"/>
            <a:ext cx="11197481" cy="644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6372597"/>
            <a:ext cx="11197480" cy="576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F:\未标题-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3" t="6174" r="32921" b="7680"/>
          <a:stretch/>
        </p:blipFill>
        <p:spPr bwMode="auto">
          <a:xfrm>
            <a:off x="1260376" y="1692076"/>
            <a:ext cx="3689810" cy="496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56720" y="728097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怎么办？</a:t>
            </a:r>
          </a:p>
        </p:txBody>
      </p:sp>
    </p:spTree>
    <p:extLst>
      <p:ext uri="{BB962C8B-B14F-4D97-AF65-F5344CB8AC3E}">
        <p14:creationId xmlns:p14="http://schemas.microsoft.com/office/powerpoint/2010/main" val="799433546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-17617" y="0"/>
            <a:ext cx="11197481" cy="500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F:\5468d5583d3d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6" r="41622"/>
          <a:stretch/>
        </p:blipFill>
        <p:spPr bwMode="auto">
          <a:xfrm flipH="1">
            <a:off x="9481319" y="251917"/>
            <a:ext cx="1716161" cy="508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1914986_1350306881 [转换]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-3" y="3924325"/>
            <a:ext cx="5804287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F:\58pic_52515bc725503 [转换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939" y="1692077"/>
            <a:ext cx="2551109" cy="342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椭圆形标注 9"/>
          <p:cNvSpPr/>
          <p:nvPr/>
        </p:nvSpPr>
        <p:spPr>
          <a:xfrm>
            <a:off x="2052464" y="517408"/>
            <a:ext cx="2865370" cy="1822741"/>
          </a:xfrm>
          <a:prstGeom prst="wedgeEllipseCallout">
            <a:avLst>
              <a:gd name="adj1" fmla="val 47657"/>
              <a:gd name="adj2" fmla="val 56459"/>
            </a:avLst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408242" y="1116013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到第二大街怎么走</a:t>
            </a:r>
            <a:endParaRPr lang="en-US" altLang="zh-CN" sz="20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可以带我去吗？</a:t>
            </a:r>
          </a:p>
        </p:txBody>
      </p:sp>
      <p:sp>
        <p:nvSpPr>
          <p:cNvPr id="4" name="五边形 3"/>
          <p:cNvSpPr/>
          <p:nvPr/>
        </p:nvSpPr>
        <p:spPr>
          <a:xfrm flipH="1">
            <a:off x="5220816" y="4896665"/>
            <a:ext cx="5940897" cy="1259908"/>
          </a:xfrm>
          <a:prstGeom prst="homePlate">
            <a:avLst>
              <a:gd name="adj" fmla="val 27033"/>
            </a:avLst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tx2">
                    <a:lumMod val="75000"/>
                  </a:schemeClr>
                </a:solidFill>
              </a:ln>
            </a:endParaRPr>
          </a:p>
        </p:txBody>
      </p:sp>
      <p:sp>
        <p:nvSpPr>
          <p:cNvPr id="5" name="椭圆 4"/>
          <p:cNvSpPr/>
          <p:nvPr/>
        </p:nvSpPr>
        <p:spPr>
          <a:xfrm>
            <a:off x="5759748" y="5062218"/>
            <a:ext cx="879842" cy="879842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 flipH="1">
            <a:off x="5837510" y="5197319"/>
            <a:ext cx="1078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77" name="Picture 5" descr="F:\54ffe85ad0c20 [转换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34414" y="2602772"/>
            <a:ext cx="1944216" cy="245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97739" y="5088028"/>
            <a:ext cx="39934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当不认识的人和你说话不</a:t>
            </a:r>
            <a:endParaRPr lang="en-US" altLang="zh-CN" sz="2400" b="1" spc="3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要相信。应赶快离开</a:t>
            </a:r>
          </a:p>
        </p:txBody>
      </p:sp>
      <p:pic>
        <p:nvPicPr>
          <p:cNvPr id="17" name="Picture 7" descr="F:\未标题-1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76975" y="335127"/>
            <a:ext cx="1891068" cy="109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F:\未标题-1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6280" y="1237793"/>
            <a:ext cx="1438134" cy="103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858438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build="p"/>
      <p:bldP spid="4" grpId="0" animBg="1"/>
      <p:bldP spid="5" grpId="0" animBg="1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-17617" y="0"/>
            <a:ext cx="11197481" cy="500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5559e5e8ccff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91" t="17206" r="1955" b="15330"/>
          <a:stretch/>
        </p:blipFill>
        <p:spPr bwMode="auto">
          <a:xfrm>
            <a:off x="3755731" y="1453000"/>
            <a:ext cx="2905245" cy="405550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F:\5468d5583d3d6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6" r="41622"/>
          <a:stretch/>
        </p:blipFill>
        <p:spPr bwMode="auto">
          <a:xfrm>
            <a:off x="180256" y="1502468"/>
            <a:ext cx="1133037" cy="335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1914986_1350306881 [转换]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-3" y="3924325"/>
            <a:ext cx="5804287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五边形 3"/>
          <p:cNvSpPr/>
          <p:nvPr/>
        </p:nvSpPr>
        <p:spPr>
          <a:xfrm flipH="1">
            <a:off x="5220816" y="4896665"/>
            <a:ext cx="5940897" cy="1259908"/>
          </a:xfrm>
          <a:prstGeom prst="homePlate">
            <a:avLst>
              <a:gd name="adj" fmla="val 27033"/>
            </a:avLst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tx2">
                    <a:lumMod val="75000"/>
                  </a:schemeClr>
                </a:solidFill>
              </a:ln>
            </a:endParaRPr>
          </a:p>
        </p:txBody>
      </p:sp>
      <p:sp>
        <p:nvSpPr>
          <p:cNvPr id="5" name="椭圆 4"/>
          <p:cNvSpPr/>
          <p:nvPr/>
        </p:nvSpPr>
        <p:spPr>
          <a:xfrm>
            <a:off x="5759748" y="5062218"/>
            <a:ext cx="879842" cy="879842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 flipH="1">
            <a:off x="5837510" y="5197319"/>
            <a:ext cx="1078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20889" y="5111178"/>
            <a:ext cx="39934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不要吃陌生人给的任何东</a:t>
            </a:r>
            <a:endParaRPr lang="en-US" altLang="zh-CN" sz="2400" b="1" spc="3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西，更不要和陌生人走。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35404" y="171198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不认识的人给你吃的或玩具？！</a:t>
            </a:r>
          </a:p>
        </p:txBody>
      </p:sp>
      <p:pic>
        <p:nvPicPr>
          <p:cNvPr id="4098" name="Picture 2" descr="F:\54ffe85ad0c20 [转换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20416" y="2924856"/>
            <a:ext cx="1919655" cy="252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椭圆形标注 18"/>
          <p:cNvSpPr/>
          <p:nvPr/>
        </p:nvSpPr>
        <p:spPr>
          <a:xfrm flipH="1">
            <a:off x="6376778" y="971997"/>
            <a:ext cx="2417661" cy="1530115"/>
          </a:xfrm>
          <a:prstGeom prst="wedgeEllipseCallout">
            <a:avLst>
              <a:gd name="adj1" fmla="val 76382"/>
              <a:gd name="adj2" fmla="val 40573"/>
            </a:avLst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6736670" y="1415620"/>
            <a:ext cx="1903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小朋友，好吃的糖果给你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endParaRPr lang="zh-CN" altLang="en-US" sz="20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43965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 tmFilter="0,0; .5, 1; 1, 1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15" grpId="0"/>
      <p:bldP spid="15" grpId="1"/>
      <p:bldP spid="19" grpId="0" animBg="1"/>
      <p:bldP spid="2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-17617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56987af485155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30"/>
          <a:stretch/>
        </p:blipFill>
        <p:spPr bwMode="auto">
          <a:xfrm>
            <a:off x="4395812" y="1377618"/>
            <a:ext cx="2370621" cy="276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图文框 7"/>
          <p:cNvSpPr/>
          <p:nvPr/>
        </p:nvSpPr>
        <p:spPr>
          <a:xfrm>
            <a:off x="4177979" y="1116013"/>
            <a:ext cx="2808312" cy="3168352"/>
          </a:xfrm>
          <a:prstGeom prst="frame">
            <a:avLst>
              <a:gd name="adj1" fmla="val 5905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8608" y="440104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识别坏人的误区</a:t>
            </a:r>
          </a:p>
        </p:txBody>
      </p:sp>
      <p:grpSp>
        <p:nvGrpSpPr>
          <p:cNvPr id="12" name="组合 11"/>
          <p:cNvGrpSpPr/>
          <p:nvPr/>
        </p:nvGrpSpPr>
        <p:grpSpPr>
          <a:xfrm rot="20770697">
            <a:off x="4569033" y="2649239"/>
            <a:ext cx="2126786" cy="1171729"/>
            <a:chOff x="1332384" y="1116013"/>
            <a:chExt cx="1296144" cy="714096"/>
          </a:xfrm>
        </p:grpSpPr>
        <p:sp>
          <p:nvSpPr>
            <p:cNvPr id="10" name="TextBox 9"/>
            <p:cNvSpPr txBox="1"/>
            <p:nvPr/>
          </p:nvSpPr>
          <p:spPr>
            <a:xfrm>
              <a:off x="1432600" y="1140576"/>
              <a:ext cx="1144181" cy="67525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ln w="38100">
                    <a:solidFill>
                      <a:schemeClr val="bg1"/>
                    </a:solidFill>
                  </a:ln>
                  <a:solidFill>
                    <a:srgbClr val="C00000"/>
                  </a:solidFill>
                  <a:latin typeface="方正超粗黑简体" panose="03000509000000000000" pitchFamily="65" charset="-122"/>
                  <a:ea typeface="方正超粗黑简体" panose="03000509000000000000" pitchFamily="65" charset="-122"/>
                </a:rPr>
                <a:t>坏人</a:t>
              </a:r>
            </a:p>
          </p:txBody>
        </p:sp>
        <p:sp>
          <p:nvSpPr>
            <p:cNvPr id="11" name="图文框 10"/>
            <p:cNvSpPr/>
            <p:nvPr/>
          </p:nvSpPr>
          <p:spPr>
            <a:xfrm>
              <a:off x="1332384" y="1116013"/>
              <a:ext cx="1296144" cy="714096"/>
            </a:xfrm>
            <a:prstGeom prst="frame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n w="38100">
                  <a:solidFill>
                    <a:schemeClr val="bg1"/>
                  </a:solidFill>
                </a:ln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6105944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-17617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图文框 1"/>
          <p:cNvSpPr/>
          <p:nvPr/>
        </p:nvSpPr>
        <p:spPr>
          <a:xfrm>
            <a:off x="5364832" y="1571868"/>
            <a:ext cx="5040560" cy="1008112"/>
          </a:xfrm>
          <a:prstGeom prst="fram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5940896" y="1859900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误区一、长得和善就是好人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52864" y="2651988"/>
            <a:ext cx="44935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不要单从穿着，年纪判断一个人是好是坏。有时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候！穿着整洁的人不一定是好人，年长和善的老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人也可能会犯罪。</a:t>
            </a:r>
          </a:p>
        </p:txBody>
      </p:sp>
      <p:pic>
        <p:nvPicPr>
          <p:cNvPr id="6146" name="Picture 2" descr="F:\老奶奶的老爷爷\老奶奶的老爷爷 [转换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28" y="1003511"/>
            <a:ext cx="2276251" cy="508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老奶奶 [转换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567" y="1047669"/>
            <a:ext cx="2069201" cy="501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962679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-17617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图文框 1"/>
          <p:cNvSpPr/>
          <p:nvPr/>
        </p:nvSpPr>
        <p:spPr>
          <a:xfrm>
            <a:off x="5364832" y="1778601"/>
            <a:ext cx="5040560" cy="1008112"/>
          </a:xfrm>
          <a:prstGeom prst="fram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6156920" y="2066633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误区二、坏人都是男性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52864" y="2858721"/>
            <a:ext cx="44935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有调查显示名女性罪犯的比例组建呈上升趋势。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大家千万不要印象中“阿姨比叔叔文明”滴对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陌生的成年女性放松警惕。不要随便接受陌生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女性的食物玩具等。</a:t>
            </a:r>
          </a:p>
        </p:txBody>
      </p:sp>
      <p:pic>
        <p:nvPicPr>
          <p:cNvPr id="8195" name="Picture 3" descr="F:\5685873fbdd63 [转换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12" y="1332037"/>
            <a:ext cx="4464496" cy="427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05982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0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图文框 1"/>
          <p:cNvSpPr/>
          <p:nvPr/>
        </p:nvSpPr>
        <p:spPr>
          <a:xfrm>
            <a:off x="3204592" y="2651988"/>
            <a:ext cx="5040560" cy="1560369"/>
          </a:xfrm>
          <a:prstGeom prst="fram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3636640" y="3021321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只要是对方是陌生人，无论对方长成什么样都不要和对方走。</a:t>
            </a:r>
          </a:p>
        </p:txBody>
      </p:sp>
      <p:sp>
        <p:nvSpPr>
          <p:cNvPr id="8" name="TextBox 7"/>
          <p:cNvSpPr txBox="1"/>
          <p:nvPr/>
        </p:nvSpPr>
        <p:spPr>
          <a:xfrm flipH="1">
            <a:off x="4716760" y="1548062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记住！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972344" y="755973"/>
            <a:ext cx="2016224" cy="2016224"/>
            <a:chOff x="972344" y="755973"/>
            <a:chExt cx="2016224" cy="2016224"/>
          </a:xfrm>
        </p:grpSpPr>
        <p:sp>
          <p:nvSpPr>
            <p:cNvPr id="5" name="同心圆 4"/>
            <p:cNvSpPr/>
            <p:nvPr/>
          </p:nvSpPr>
          <p:spPr>
            <a:xfrm>
              <a:off x="972344" y="755973"/>
              <a:ext cx="2016224" cy="2016224"/>
            </a:xfrm>
            <a:prstGeom prst="donut">
              <a:avLst>
                <a:gd name="adj" fmla="val 3899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7170" name="Picture 2" descr="F:\5665244c25bc8_1024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59277" y="827981"/>
              <a:ext cx="1834133" cy="183413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>
            <a:off x="8173144" y="683965"/>
            <a:ext cx="2016224" cy="2016224"/>
            <a:chOff x="8173144" y="683965"/>
            <a:chExt cx="2016224" cy="2016224"/>
          </a:xfrm>
        </p:grpSpPr>
        <p:sp>
          <p:nvSpPr>
            <p:cNvPr id="10" name="同心圆 9"/>
            <p:cNvSpPr/>
            <p:nvPr/>
          </p:nvSpPr>
          <p:spPr>
            <a:xfrm>
              <a:off x="8173144" y="683965"/>
              <a:ext cx="2016224" cy="2016224"/>
            </a:xfrm>
            <a:prstGeom prst="donut">
              <a:avLst>
                <a:gd name="adj" fmla="val 3899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7171" name="Picture 3" descr="F:\29S58PICtnf_1024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268302" y="789349"/>
              <a:ext cx="1804107" cy="180410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组合 8"/>
          <p:cNvGrpSpPr/>
          <p:nvPr/>
        </p:nvGrpSpPr>
        <p:grpSpPr>
          <a:xfrm>
            <a:off x="8245152" y="4212357"/>
            <a:ext cx="2016224" cy="2016224"/>
            <a:chOff x="8245152" y="4212357"/>
            <a:chExt cx="2016224" cy="2016224"/>
          </a:xfrm>
        </p:grpSpPr>
        <p:sp>
          <p:nvSpPr>
            <p:cNvPr id="12" name="同心圆 11"/>
            <p:cNvSpPr/>
            <p:nvPr/>
          </p:nvSpPr>
          <p:spPr>
            <a:xfrm>
              <a:off x="8245152" y="4212357"/>
              <a:ext cx="2016224" cy="2016224"/>
            </a:xfrm>
            <a:prstGeom prst="donut">
              <a:avLst>
                <a:gd name="adj" fmla="val 3899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7172" name="Picture 4" descr="F:\93758PICPFr_1024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345239" y="4312444"/>
              <a:ext cx="1844129" cy="1844129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组合 6"/>
          <p:cNvGrpSpPr/>
          <p:nvPr/>
        </p:nvGrpSpPr>
        <p:grpSpPr>
          <a:xfrm>
            <a:off x="941266" y="4140349"/>
            <a:ext cx="2016224" cy="2016224"/>
            <a:chOff x="941266" y="4140349"/>
            <a:chExt cx="2016224" cy="2016224"/>
          </a:xfrm>
        </p:grpSpPr>
        <p:sp>
          <p:nvSpPr>
            <p:cNvPr id="11" name="同心圆 10"/>
            <p:cNvSpPr/>
            <p:nvPr/>
          </p:nvSpPr>
          <p:spPr>
            <a:xfrm>
              <a:off x="941266" y="4140349"/>
              <a:ext cx="2016224" cy="2016224"/>
            </a:xfrm>
            <a:prstGeom prst="donut">
              <a:avLst>
                <a:gd name="adj" fmla="val 3899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7173" name="Picture 5" descr="F:\55768e08a4f78_1024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71059" y="4272790"/>
              <a:ext cx="1756989" cy="1756989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7015007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8" grpId="0"/>
      <p:bldP spid="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0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F:\5468d5583d3d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6" r="41622"/>
          <a:stretch/>
        </p:blipFill>
        <p:spPr bwMode="auto">
          <a:xfrm>
            <a:off x="1096591" y="824745"/>
            <a:ext cx="1279910" cy="379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 flipH="1">
            <a:off x="4392725" y="531238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坏人惯用的伎俩</a:t>
            </a:r>
          </a:p>
        </p:txBody>
      </p:sp>
      <p:pic>
        <p:nvPicPr>
          <p:cNvPr id="9218" name="Picture 2" descr="F:\568581b53945d [转换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10" y="3348261"/>
            <a:ext cx="5760640" cy="281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 flipH="1">
            <a:off x="4392725" y="1169437"/>
            <a:ext cx="52205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几乎没有坏人将“坏”字写在自己脸上，从表面上看，我们很难分辨出谁是好人，谁是坏人。因此，要预防拐骗，绑架，大家就要熟悉坏人经常使用的小伎俩。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398591" y="2412157"/>
            <a:ext cx="4167299" cy="733425"/>
            <a:chOff x="6228928" y="2412157"/>
            <a:chExt cx="4167299" cy="733425"/>
          </a:xfrm>
        </p:grpSpPr>
        <p:sp>
          <p:nvSpPr>
            <p:cNvPr id="18" name="椭圆 17"/>
            <p:cNvSpPr/>
            <p:nvPr/>
          </p:nvSpPr>
          <p:spPr>
            <a:xfrm>
              <a:off x="6228928" y="2412157"/>
              <a:ext cx="733425" cy="733425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/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6337985" y="2508400"/>
              <a:ext cx="8990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067377" y="2507315"/>
              <a:ext cx="33288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300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假装求救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886165" y="3478932"/>
            <a:ext cx="4167299" cy="733425"/>
            <a:chOff x="6644494" y="3478932"/>
            <a:chExt cx="4167299" cy="733425"/>
          </a:xfrm>
        </p:grpSpPr>
        <p:sp>
          <p:nvSpPr>
            <p:cNvPr id="21" name="椭圆 20"/>
            <p:cNvSpPr/>
            <p:nvPr/>
          </p:nvSpPr>
          <p:spPr>
            <a:xfrm>
              <a:off x="6644494" y="3478932"/>
              <a:ext cx="733425" cy="733425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/>
            </a:p>
          </p:txBody>
        </p:sp>
        <p:sp>
          <p:nvSpPr>
            <p:cNvPr id="22" name="TextBox 21"/>
            <p:cNvSpPr txBox="1"/>
            <p:nvPr/>
          </p:nvSpPr>
          <p:spPr>
            <a:xfrm flipH="1">
              <a:off x="6770033" y="3575175"/>
              <a:ext cx="8990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482943" y="3574090"/>
              <a:ext cx="33288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300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伪装身份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381056" y="4559052"/>
            <a:ext cx="4167299" cy="733425"/>
            <a:chOff x="7076542" y="4559052"/>
            <a:chExt cx="4167299" cy="733425"/>
          </a:xfrm>
        </p:grpSpPr>
        <p:sp>
          <p:nvSpPr>
            <p:cNvPr id="24" name="椭圆 23"/>
            <p:cNvSpPr/>
            <p:nvPr/>
          </p:nvSpPr>
          <p:spPr>
            <a:xfrm>
              <a:off x="7076542" y="4559052"/>
              <a:ext cx="733425" cy="733425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/>
            </a:p>
          </p:txBody>
        </p:sp>
        <p:sp>
          <p:nvSpPr>
            <p:cNvPr id="25" name="TextBox 24"/>
            <p:cNvSpPr txBox="1"/>
            <p:nvPr/>
          </p:nvSpPr>
          <p:spPr>
            <a:xfrm flipH="1">
              <a:off x="7202081" y="4655295"/>
              <a:ext cx="8990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914991" y="4654210"/>
              <a:ext cx="33288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300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威逼利诱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2130149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0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椭圆 1"/>
          <p:cNvSpPr/>
          <p:nvPr/>
        </p:nvSpPr>
        <p:spPr>
          <a:xfrm>
            <a:off x="2628528" y="5779527"/>
            <a:ext cx="7488832" cy="415041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341549" y="971997"/>
            <a:ext cx="1033906" cy="733425"/>
            <a:chOff x="1341549" y="971997"/>
            <a:chExt cx="1033906" cy="733425"/>
          </a:xfrm>
        </p:grpSpPr>
        <p:sp>
          <p:nvSpPr>
            <p:cNvPr id="18" name="椭圆 17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1476400" y="1068240"/>
              <a:ext cx="8990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252006" y="1067155"/>
            <a:ext cx="2464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假装求救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1036" y="1947506"/>
            <a:ext cx="3378865" cy="2264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有些坏人会利用儿童的同情心来进行诱拐活动。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如果陌生人说找不到路，请你帮他带路，或者他丢了东西，请你帮他找东西，这个时候大家要小心，不要上当。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43" name="Picture 3" descr="F:\5559e5e8ccff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4500736" y="3132237"/>
            <a:ext cx="1921398" cy="284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F:\58pic_52515bc725503 [转换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032" y="1797765"/>
            <a:ext cx="3096344" cy="415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121176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/>
      <p:bldP spid="1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0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1341549" y="971997"/>
            <a:ext cx="1033906" cy="733425"/>
            <a:chOff x="1341549" y="971997"/>
            <a:chExt cx="1033906" cy="733425"/>
          </a:xfrm>
        </p:grpSpPr>
        <p:sp>
          <p:nvSpPr>
            <p:cNvPr id="18" name="椭圆 17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1476400" y="1068240"/>
              <a:ext cx="8990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252006" y="1067155"/>
            <a:ext cx="2464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伪装身份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4352" y="1947506"/>
            <a:ext cx="33788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有些坏人会伪装成父母的熟人，邻居，警察，快递员，无业管理者等多种身份。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然后编故事说带你去见父母，去陌生的地方，或者入室检查等。这个时候大家不要跟陌生人走或给陌生人开门。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628528" y="5779527"/>
            <a:ext cx="7488832" cy="415041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266" name="Picture 2" descr="F:\5559e5e8ccff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0" t="22894" r="23608" b="22285"/>
          <a:stretch/>
        </p:blipFill>
        <p:spPr bwMode="auto">
          <a:xfrm flipH="1">
            <a:off x="4614816" y="3360754"/>
            <a:ext cx="2118168" cy="272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老奶奶的老爷爷\老奶奶的老爷爷 [转换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212" y="1692077"/>
            <a:ext cx="1897180" cy="423489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F:\老奶奶 [转换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09048" y="1734391"/>
            <a:ext cx="1724611" cy="41812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092447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6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0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1341549" y="971997"/>
            <a:ext cx="1033906" cy="733425"/>
            <a:chOff x="1341549" y="971997"/>
            <a:chExt cx="1033906" cy="733425"/>
          </a:xfrm>
        </p:grpSpPr>
        <p:sp>
          <p:nvSpPr>
            <p:cNvPr id="18" name="椭圆 17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1476400" y="1068240"/>
              <a:ext cx="8990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252006" y="1067155"/>
            <a:ext cx="2464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威逼利诱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4352" y="1947506"/>
            <a:ext cx="33788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有些坏人会用玩具，食物等诱骗儿童上当。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有些坏人则会利用儿童的恐惧心理，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通过威吓的方式来拐骗儿童，如果陌生人给你食物，玩具，或者吓唬你说你弄坏了他的东西，要带你走。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这个时候要提高警惕，并寻求其他人的帮助。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628528" y="5779527"/>
            <a:ext cx="7488832" cy="415041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290" name="Picture 2" descr="F:\5559e5e8ccff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4580211" y="3420269"/>
            <a:ext cx="2080765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F:\5468d49de4bd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936" y="1057475"/>
            <a:ext cx="4464496" cy="5171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822791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6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0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F:\5336aa14a37d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611" y="3685438"/>
            <a:ext cx="2586006" cy="2543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椭圆形标注 1"/>
          <p:cNvSpPr/>
          <p:nvPr/>
        </p:nvSpPr>
        <p:spPr>
          <a:xfrm>
            <a:off x="3780656" y="2942880"/>
            <a:ext cx="2085091" cy="1534646"/>
          </a:xfrm>
          <a:prstGeom prst="wedgeEllipseCallout">
            <a:avLst>
              <a:gd name="adj1" fmla="val 23225"/>
              <a:gd name="adj2" fmla="val 68557"/>
            </a:avLst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995041" y="3316236"/>
            <a:ext cx="1723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选择合适的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求助对象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657700" y="3916730"/>
            <a:ext cx="1977252" cy="1524736"/>
            <a:chOff x="396280" y="3934733"/>
            <a:chExt cx="2694487" cy="2077824"/>
          </a:xfrm>
        </p:grpSpPr>
        <p:pic>
          <p:nvPicPr>
            <p:cNvPr id="13315" name="Picture 3" descr="F:\u=3949724360,64989113&amp;fm=21&amp;gp=0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288" y="4284365"/>
              <a:ext cx="2232248" cy="1676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图文框 3"/>
            <p:cNvSpPr/>
            <p:nvPr/>
          </p:nvSpPr>
          <p:spPr>
            <a:xfrm>
              <a:off x="396280" y="4336466"/>
              <a:ext cx="2304256" cy="1676091"/>
            </a:xfrm>
            <a:prstGeom prst="frame">
              <a:avLst>
                <a:gd name="adj1" fmla="val 4784"/>
              </a:avLst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5" name="五角星 4"/>
            <p:cNvSpPr/>
            <p:nvPr/>
          </p:nvSpPr>
          <p:spPr>
            <a:xfrm rot="20802932">
              <a:off x="2278896" y="3934733"/>
              <a:ext cx="811871" cy="811871"/>
            </a:xfrm>
            <a:prstGeom prst="star5">
              <a:avLst>
                <a:gd name="adj" fmla="val 22967"/>
                <a:gd name="hf" fmla="val 105146"/>
                <a:gd name="vf" fmla="val 110557"/>
              </a:avLst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6" name="TextBox 5"/>
            <p:cNvSpPr txBox="1"/>
            <p:nvPr/>
          </p:nvSpPr>
          <p:spPr>
            <a:xfrm rot="21047488">
              <a:off x="2403140" y="4144324"/>
              <a:ext cx="579324" cy="461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57700" y="1332037"/>
            <a:ext cx="1977252" cy="1524736"/>
            <a:chOff x="396280" y="3934733"/>
            <a:chExt cx="2694487" cy="2077824"/>
          </a:xfrm>
        </p:grpSpPr>
        <p:pic>
          <p:nvPicPr>
            <p:cNvPr id="22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8287" y="4376067"/>
              <a:ext cx="2232249" cy="15212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图文框 22"/>
            <p:cNvSpPr/>
            <p:nvPr/>
          </p:nvSpPr>
          <p:spPr>
            <a:xfrm>
              <a:off x="396280" y="4336466"/>
              <a:ext cx="2304256" cy="1676091"/>
            </a:xfrm>
            <a:prstGeom prst="frame">
              <a:avLst>
                <a:gd name="adj1" fmla="val 4784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4" name="五角星 23"/>
            <p:cNvSpPr/>
            <p:nvPr/>
          </p:nvSpPr>
          <p:spPr>
            <a:xfrm rot="20802932">
              <a:off x="2278896" y="3934733"/>
              <a:ext cx="811871" cy="811871"/>
            </a:xfrm>
            <a:prstGeom prst="star5">
              <a:avLst>
                <a:gd name="adj" fmla="val 22967"/>
                <a:gd name="hf" fmla="val 105146"/>
                <a:gd name="vf" fmla="val 110557"/>
              </a:avLst>
            </a:prstGeom>
            <a:solidFill>
              <a:srgbClr val="00B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5" name="TextBox 24"/>
            <p:cNvSpPr txBox="1"/>
            <p:nvPr/>
          </p:nvSpPr>
          <p:spPr>
            <a:xfrm rot="21047488">
              <a:off x="2403140" y="4144324"/>
              <a:ext cx="579324" cy="461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292824" y="233016"/>
            <a:ext cx="1977252" cy="1524736"/>
            <a:chOff x="396280" y="3934733"/>
            <a:chExt cx="2694487" cy="2077824"/>
          </a:xfrm>
        </p:grpSpPr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83354" y="4375004"/>
              <a:ext cx="2150265" cy="16102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图文框 27"/>
            <p:cNvSpPr/>
            <p:nvPr/>
          </p:nvSpPr>
          <p:spPr>
            <a:xfrm>
              <a:off x="396280" y="4336466"/>
              <a:ext cx="2304256" cy="1676091"/>
            </a:xfrm>
            <a:prstGeom prst="frame">
              <a:avLst>
                <a:gd name="adj1" fmla="val 4784"/>
              </a:avLst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9" name="五角星 28"/>
            <p:cNvSpPr/>
            <p:nvPr/>
          </p:nvSpPr>
          <p:spPr>
            <a:xfrm rot="20802932">
              <a:off x="2278896" y="3934733"/>
              <a:ext cx="811871" cy="811871"/>
            </a:xfrm>
            <a:prstGeom prst="star5">
              <a:avLst>
                <a:gd name="adj" fmla="val 22967"/>
                <a:gd name="hf" fmla="val 105146"/>
                <a:gd name="vf" fmla="val 110557"/>
              </a:avLst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0" name="TextBox 29"/>
            <p:cNvSpPr txBox="1"/>
            <p:nvPr/>
          </p:nvSpPr>
          <p:spPr>
            <a:xfrm rot="21047488">
              <a:off x="2403140" y="4144324"/>
              <a:ext cx="579324" cy="461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793202" y="1426318"/>
            <a:ext cx="1977252" cy="1524736"/>
            <a:chOff x="396280" y="3934733"/>
            <a:chExt cx="2694487" cy="2077824"/>
          </a:xfrm>
        </p:grpSpPr>
        <p:pic>
          <p:nvPicPr>
            <p:cNvPr id="32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8287" y="4375005"/>
              <a:ext cx="2232249" cy="1585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图文框 32"/>
            <p:cNvSpPr/>
            <p:nvPr/>
          </p:nvSpPr>
          <p:spPr>
            <a:xfrm>
              <a:off x="396280" y="4336466"/>
              <a:ext cx="2304256" cy="1676091"/>
            </a:xfrm>
            <a:prstGeom prst="frame">
              <a:avLst>
                <a:gd name="adj1" fmla="val 4784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34" name="五角星 33"/>
            <p:cNvSpPr/>
            <p:nvPr/>
          </p:nvSpPr>
          <p:spPr>
            <a:xfrm rot="20802932">
              <a:off x="2278896" y="3934733"/>
              <a:ext cx="811871" cy="811871"/>
            </a:xfrm>
            <a:prstGeom prst="star5">
              <a:avLst>
                <a:gd name="adj" fmla="val 22967"/>
                <a:gd name="hf" fmla="val 105146"/>
                <a:gd name="vf" fmla="val 110557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TextBox 34"/>
            <p:cNvSpPr txBox="1"/>
            <p:nvPr/>
          </p:nvSpPr>
          <p:spPr>
            <a:xfrm rot="21047488">
              <a:off x="2403140" y="4144324"/>
              <a:ext cx="579324" cy="461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786490" y="4031174"/>
            <a:ext cx="1977252" cy="1524736"/>
            <a:chOff x="396280" y="3934733"/>
            <a:chExt cx="2694487" cy="2077824"/>
          </a:xfrm>
        </p:grpSpPr>
        <p:pic>
          <p:nvPicPr>
            <p:cNvPr id="37" name="Picture 3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8287" y="4340668"/>
              <a:ext cx="2232249" cy="1619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图文框 37"/>
            <p:cNvSpPr/>
            <p:nvPr/>
          </p:nvSpPr>
          <p:spPr>
            <a:xfrm>
              <a:off x="396280" y="4336466"/>
              <a:ext cx="2304256" cy="1676091"/>
            </a:xfrm>
            <a:prstGeom prst="frame">
              <a:avLst>
                <a:gd name="adj1" fmla="val 4784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39" name="五角星 38"/>
            <p:cNvSpPr/>
            <p:nvPr/>
          </p:nvSpPr>
          <p:spPr>
            <a:xfrm rot="20802932">
              <a:off x="2278896" y="3934733"/>
              <a:ext cx="811871" cy="811871"/>
            </a:xfrm>
            <a:prstGeom prst="star5">
              <a:avLst>
                <a:gd name="adj" fmla="val 22967"/>
                <a:gd name="hf" fmla="val 105146"/>
                <a:gd name="vf" fmla="val 110557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40" name="TextBox 39"/>
            <p:cNvSpPr txBox="1"/>
            <p:nvPr/>
          </p:nvSpPr>
          <p:spPr>
            <a:xfrm rot="21047488">
              <a:off x="2403140" y="4144324"/>
              <a:ext cx="579324" cy="461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2529907" y="4956825"/>
            <a:ext cx="1078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警车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5692" y="5490498"/>
            <a:ext cx="30963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在户外或主要都市建设的临时警务站，如遇到困境，可以找带有警务标语标志标识的警务站，警车，派出所寻求帮助。</a:t>
            </a:r>
            <a:endParaRPr lang="en-US" altLang="zh-CN" sz="14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29907" y="2012047"/>
            <a:ext cx="1078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130307" y="971997"/>
            <a:ext cx="1078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保安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730708" y="2064311"/>
            <a:ext cx="1394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endParaRPr lang="en-US" altLang="zh-CN" sz="2000" b="1" spc="3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spc="3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658698" y="4865653"/>
            <a:ext cx="1078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其它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85692" y="2898210"/>
            <a:ext cx="30963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如果在校园内或校园附近遇</a:t>
            </a:r>
            <a:endParaRPr lang="en-US" altLang="zh-CN" sz="14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到危险</a:t>
            </a:r>
            <a:r>
              <a:rPr lang="en-US" altLang="zh-CN" sz="1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可以向学校老师或校</a:t>
            </a:r>
            <a:endParaRPr lang="en-US" altLang="zh-CN" sz="14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内安保人员求助。</a:t>
            </a:r>
            <a:endParaRPr lang="en-US" altLang="zh-CN" sz="14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186091" y="1818090"/>
            <a:ext cx="30963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一些公共场合常常有安保人员巡逻，大家在遇到紧急情况时可以向保安求助。</a:t>
            </a:r>
            <a:endParaRPr lang="en-US" altLang="zh-CN" sz="14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714483" y="5633353"/>
            <a:ext cx="3022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找熟悉或固定性强的人如商铺。</a:t>
            </a:r>
            <a:endParaRPr lang="en-US" altLang="zh-CN" sz="14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饭店等地方的服务站点。</a:t>
            </a:r>
            <a:endParaRPr lang="en-US" altLang="zh-CN" sz="14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714483" y="2951054"/>
            <a:ext cx="30963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在商场，超市，游乐场等地方遇到意外时，大家可以去服务台，办公室，或周围找工作人员求助。</a:t>
            </a:r>
            <a:endParaRPr lang="en-US" altLang="zh-CN" sz="14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3815675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1" grpId="0"/>
      <p:bldP spid="42" grpId="0"/>
      <p:bldP spid="43" grpId="0"/>
      <p:bldP spid="45" grpId="0"/>
      <p:bldP spid="47" grpId="0"/>
      <p:bldP spid="49" grpId="0"/>
      <p:bldP spid="51" grpId="0"/>
      <p:bldP spid="52" grpId="0"/>
      <p:bldP spid="53" grpId="0"/>
      <p:bldP spid="5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6"/>
          <a:stretch/>
        </p:blipFill>
        <p:spPr bwMode="auto">
          <a:xfrm>
            <a:off x="-1" y="-1"/>
            <a:ext cx="11197481" cy="644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5868541"/>
            <a:ext cx="11197480" cy="10801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 flipH="1">
            <a:off x="1980456" y="1437144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spc="6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如何防范危险</a:t>
            </a:r>
          </a:p>
        </p:txBody>
      </p:sp>
      <p:pic>
        <p:nvPicPr>
          <p:cNvPr id="5" name="Picture 3" descr="F:\未标题-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6" t="18942" r="23264" b="17870"/>
          <a:stretch/>
        </p:blipFill>
        <p:spPr bwMode="auto">
          <a:xfrm>
            <a:off x="6732984" y="2484165"/>
            <a:ext cx="2746049" cy="351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985921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0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5076800" y="2196134"/>
            <a:ext cx="2107251" cy="3384376"/>
            <a:chOff x="5076800" y="2196134"/>
            <a:chExt cx="2107251" cy="3384376"/>
          </a:xfrm>
        </p:grpSpPr>
        <p:sp>
          <p:nvSpPr>
            <p:cNvPr id="7" name="梯形 6"/>
            <p:cNvSpPr/>
            <p:nvPr/>
          </p:nvSpPr>
          <p:spPr>
            <a:xfrm rot="5400000" flipH="1">
              <a:off x="4438238" y="2834696"/>
              <a:ext cx="3384376" cy="2107251"/>
            </a:xfrm>
            <a:prstGeom prst="trapezoid">
              <a:avLst>
                <a:gd name="adj" fmla="val 669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5220816" y="3712610"/>
              <a:ext cx="216024" cy="21602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椭圆 55"/>
          <p:cNvSpPr/>
          <p:nvPr/>
        </p:nvSpPr>
        <p:spPr>
          <a:xfrm>
            <a:off x="1061687" y="5652517"/>
            <a:ext cx="9199689" cy="64807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Picture 2" descr="F:\54ffe85ad0c20 [转换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74553" y="3348262"/>
            <a:ext cx="1919655" cy="252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278558" y="1141577"/>
            <a:ext cx="1033906" cy="733425"/>
            <a:chOff x="1278558" y="1141577"/>
            <a:chExt cx="1033906" cy="733425"/>
          </a:xfrm>
        </p:grpSpPr>
        <p:sp>
          <p:nvSpPr>
            <p:cNvPr id="46" name="椭圆 45"/>
            <p:cNvSpPr/>
            <p:nvPr/>
          </p:nvSpPr>
          <p:spPr>
            <a:xfrm>
              <a:off x="1278558" y="1141577"/>
              <a:ext cx="733425" cy="733425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48" name="TextBox 47"/>
            <p:cNvSpPr txBox="1"/>
            <p:nvPr/>
          </p:nvSpPr>
          <p:spPr>
            <a:xfrm flipH="1">
              <a:off x="1413409" y="1237820"/>
              <a:ext cx="8990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2107990" y="1116013"/>
            <a:ext cx="2464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外出时和家</a:t>
            </a:r>
            <a:endParaRPr lang="en-US" altLang="zh-CN" sz="2400" b="1" spc="3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人做好约定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98052" y="2059082"/>
            <a:ext cx="33788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无论去哪里，每次外出都要向家人打招呼，告诉家人自己要去哪里，和谁在一起去做什么，什么时候回家。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338" name="Picture 2" descr="F:\534e6aab6f930 [转换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136" y="899989"/>
            <a:ext cx="1857594" cy="503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261535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0" grpId="0"/>
      <p:bldP spid="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0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椭圆 55"/>
          <p:cNvSpPr/>
          <p:nvPr/>
        </p:nvSpPr>
        <p:spPr>
          <a:xfrm>
            <a:off x="1061687" y="5652517"/>
            <a:ext cx="9199689" cy="64807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972344" y="1379125"/>
            <a:ext cx="733425" cy="733425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8" name="TextBox 47"/>
          <p:cNvSpPr txBox="1"/>
          <p:nvPr/>
        </p:nvSpPr>
        <p:spPr>
          <a:xfrm flipH="1">
            <a:off x="1081401" y="1475368"/>
            <a:ext cx="899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801776" y="1365136"/>
            <a:ext cx="3220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如果无法按时回家打电话告诉家人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72344" y="2282657"/>
            <a:ext cx="3718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外出活动期间，要掌握好回家的时间，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如果无法按时回家，要及时打电话告诉家人。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 descr="F:\5336aa0bb0ae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792" y="2660850"/>
            <a:ext cx="3096344" cy="340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标注 2"/>
          <p:cNvSpPr/>
          <p:nvPr/>
        </p:nvSpPr>
        <p:spPr>
          <a:xfrm>
            <a:off x="8173144" y="1412517"/>
            <a:ext cx="2376264" cy="1503696"/>
          </a:xfrm>
          <a:prstGeom prst="wedgeRoundRectCallout">
            <a:avLst>
              <a:gd name="adj1" fmla="val -49084"/>
              <a:gd name="adj2" fmla="val 85593"/>
              <a:gd name="adj3" fmla="val 16667"/>
            </a:avLst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1" name="Picture 3" descr="F:\53c4e42b890ae [转换]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89168" y="1116013"/>
            <a:ext cx="2010864" cy="175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912780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6" grpId="0" animBg="1"/>
      <p:bldP spid="48" grpId="0"/>
      <p:bldP spid="50" grpId="0"/>
      <p:bldP spid="55" grpId="0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0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椭圆 55"/>
          <p:cNvSpPr/>
          <p:nvPr/>
        </p:nvSpPr>
        <p:spPr>
          <a:xfrm>
            <a:off x="1061687" y="5652517"/>
            <a:ext cx="9199689" cy="64807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1207890" y="2089254"/>
            <a:ext cx="733425" cy="733425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8" name="TextBox 47"/>
          <p:cNvSpPr txBox="1"/>
          <p:nvPr/>
        </p:nvSpPr>
        <p:spPr>
          <a:xfrm flipH="1">
            <a:off x="1342741" y="2185497"/>
            <a:ext cx="899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071986" y="2085216"/>
            <a:ext cx="1852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外出时</a:t>
            </a:r>
            <a:endParaRPr lang="en-US" altLang="zh-CN" sz="2400" b="1" spc="3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家里没人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26044" y="2920778"/>
            <a:ext cx="3718708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如果外出时家里没人，可以给家人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留一张便条，告诉他们自己的去向。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639483" y="561475"/>
            <a:ext cx="4829805" cy="1778674"/>
            <a:chOff x="4839531" y="375967"/>
            <a:chExt cx="4829805" cy="1778674"/>
          </a:xfrm>
        </p:grpSpPr>
        <p:grpSp>
          <p:nvGrpSpPr>
            <p:cNvPr id="4" name="组合 3"/>
            <p:cNvGrpSpPr/>
            <p:nvPr/>
          </p:nvGrpSpPr>
          <p:grpSpPr>
            <a:xfrm rot="20966380">
              <a:off x="4839531" y="740572"/>
              <a:ext cx="2940908" cy="1414069"/>
              <a:chOff x="5664285" y="904554"/>
              <a:chExt cx="2940908" cy="1414069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5664285" y="904554"/>
                <a:ext cx="2940908" cy="141406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876393" y="1218294"/>
                <a:ext cx="263858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妈妈，我去找小燕跳绳了，大约一小时后回家。</a:t>
                </a:r>
                <a:endPara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" name="矩形 2"/>
            <p:cNvSpPr/>
            <p:nvPr/>
          </p:nvSpPr>
          <p:spPr>
            <a:xfrm>
              <a:off x="6124254" y="375967"/>
              <a:ext cx="239174" cy="576064"/>
            </a:xfrm>
            <a:prstGeom prst="rect">
              <a:avLst/>
            </a:prstGeom>
            <a:solidFill>
              <a:schemeClr val="bg1">
                <a:lumMod val="65000"/>
                <a:alpha val="52157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 rot="20966380">
              <a:off x="7030748" y="1282252"/>
              <a:ext cx="2638588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小妮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076" name="Picture 4" descr="F:\5351cc8d2b5e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784" y="2700189"/>
            <a:ext cx="5194646" cy="32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659858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/>
      <p:bldP spid="50" grpId="0"/>
      <p:bldP spid="5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0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3060576" y="2429669"/>
            <a:ext cx="475252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5" descr="F:\54ffe85ad0c20 [转换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8328" y="1205533"/>
            <a:ext cx="1443245" cy="182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432026" y="2069629"/>
            <a:ext cx="988590" cy="733425"/>
            <a:chOff x="2432026" y="2069629"/>
            <a:chExt cx="988590" cy="733425"/>
          </a:xfrm>
        </p:grpSpPr>
        <p:sp>
          <p:nvSpPr>
            <p:cNvPr id="31" name="椭圆 30"/>
            <p:cNvSpPr/>
            <p:nvPr/>
          </p:nvSpPr>
          <p:spPr>
            <a:xfrm>
              <a:off x="2432026" y="2069629"/>
              <a:ext cx="733425" cy="733425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32" name="TextBox 31"/>
            <p:cNvSpPr txBox="1"/>
            <p:nvPr/>
          </p:nvSpPr>
          <p:spPr>
            <a:xfrm flipH="1">
              <a:off x="2521561" y="2165872"/>
              <a:ext cx="8990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12304" y="3005733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不要独自去这些地方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2196480" y="4157861"/>
            <a:ext cx="561662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弧形 5"/>
          <p:cNvSpPr/>
          <p:nvPr/>
        </p:nvSpPr>
        <p:spPr>
          <a:xfrm>
            <a:off x="7093024" y="2429669"/>
            <a:ext cx="1512168" cy="1728192"/>
          </a:xfrm>
          <a:prstGeom prst="arc">
            <a:avLst>
              <a:gd name="adj1" fmla="val 16072681"/>
              <a:gd name="adj2" fmla="val 5569145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916560" y="430957"/>
            <a:ext cx="2160240" cy="1566664"/>
            <a:chOff x="3204592" y="539949"/>
            <a:chExt cx="2016224" cy="1350640"/>
          </a:xfrm>
        </p:grpSpPr>
        <p:pic>
          <p:nvPicPr>
            <p:cNvPr id="4098" name="Picture 2" descr="F:\33b1OOOPIC03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204763" y="621416"/>
              <a:ext cx="2016053" cy="1269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图文框 8"/>
            <p:cNvSpPr/>
            <p:nvPr/>
          </p:nvSpPr>
          <p:spPr>
            <a:xfrm>
              <a:off x="3204592" y="539949"/>
              <a:ext cx="2016224" cy="1350640"/>
            </a:xfrm>
            <a:prstGeom prst="frame">
              <a:avLst>
                <a:gd name="adj1" fmla="val 7358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021016" y="430957"/>
            <a:ext cx="2160240" cy="1566664"/>
            <a:chOff x="3204592" y="539949"/>
            <a:chExt cx="2016224" cy="1350640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96775" y="621416"/>
              <a:ext cx="1832030" cy="1269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图文框 36"/>
            <p:cNvSpPr/>
            <p:nvPr/>
          </p:nvSpPr>
          <p:spPr>
            <a:xfrm>
              <a:off x="3204592" y="539949"/>
              <a:ext cx="2016224" cy="1350640"/>
            </a:xfrm>
            <a:prstGeom prst="frame">
              <a:avLst>
                <a:gd name="adj1" fmla="val 7358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436840" y="4589909"/>
            <a:ext cx="2160240" cy="1566664"/>
            <a:chOff x="3204592" y="539949"/>
            <a:chExt cx="2016224" cy="1350640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04763" y="779623"/>
              <a:ext cx="2016053" cy="9527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图文框 43"/>
            <p:cNvSpPr/>
            <p:nvPr/>
          </p:nvSpPr>
          <p:spPr>
            <a:xfrm>
              <a:off x="3204592" y="539949"/>
              <a:ext cx="2016224" cy="1350640"/>
            </a:xfrm>
            <a:prstGeom prst="frame">
              <a:avLst>
                <a:gd name="adj1" fmla="val 7358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2196480" y="4157861"/>
            <a:ext cx="0" cy="11433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1116360" y="4589909"/>
            <a:ext cx="2160240" cy="1566664"/>
            <a:chOff x="3204592" y="539949"/>
            <a:chExt cx="2016224" cy="1350640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204763" y="649010"/>
              <a:ext cx="2016053" cy="12415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图文框 40"/>
            <p:cNvSpPr/>
            <p:nvPr/>
          </p:nvSpPr>
          <p:spPr>
            <a:xfrm>
              <a:off x="3204592" y="539949"/>
              <a:ext cx="2016224" cy="1350640"/>
            </a:xfrm>
            <a:prstGeom prst="frame">
              <a:avLst>
                <a:gd name="adj1" fmla="val 7358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5220816" y="611957"/>
            <a:ext cx="1699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、如果外出时家里没人，可以给家人留一张便条，告诉他们自己的去向。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325272" y="611957"/>
            <a:ext cx="1699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、无人的建筑物，废弃的大楼，空旷的楼顶等偏僻的地方玩耍。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348608" y="4740220"/>
            <a:ext cx="1829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、树林，高速公路，河边，高压电附近，这些地方容易发生迷路，交通事故等意外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70072" y="4716413"/>
            <a:ext cx="2203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、公共场所中，加油站，公园，电影院，饭店等。如果想去洗手间，最好有大人或朋友相伴，不要一人独自前往。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8495201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6" grpId="0" animBg="1"/>
      <p:bldP spid="47" grpId="0"/>
      <p:bldP spid="48" grpId="0"/>
      <p:bldP spid="49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0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F:\54ffe85ad0c20 [转换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4272" y="3497195"/>
            <a:ext cx="2045341" cy="258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接连接符 7"/>
          <p:cNvCxnSpPr/>
          <p:nvPr/>
        </p:nvCxnSpPr>
        <p:spPr>
          <a:xfrm flipH="1">
            <a:off x="2772544" y="107901"/>
            <a:ext cx="1279" cy="46444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2772544" y="4752306"/>
            <a:ext cx="842493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2665811" y="1643219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877000" y="4644294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9757320" y="4644405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519291" y="1518444"/>
            <a:ext cx="1253253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高压线下</a:t>
            </a:r>
            <a:endParaRPr lang="en-US" altLang="zh-CN" sz="1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93810" y="4902820"/>
            <a:ext cx="1253253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高速公路</a:t>
            </a:r>
            <a:endParaRPr lang="en-US" altLang="zh-CN" sz="1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584187" y="4909287"/>
            <a:ext cx="1253253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树林</a:t>
            </a:r>
            <a:endParaRPr lang="en-US" altLang="zh-CN" sz="1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132584" y="827981"/>
            <a:ext cx="2463217" cy="3528392"/>
            <a:chOff x="3072151" y="467941"/>
            <a:chExt cx="2664296" cy="3816424"/>
          </a:xfrm>
        </p:grpSpPr>
        <p:pic>
          <p:nvPicPr>
            <p:cNvPr id="16" name="Picture 2" descr="F:\1374026561680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202779" y="599740"/>
              <a:ext cx="2395961" cy="3552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图文框 21"/>
            <p:cNvSpPr/>
            <p:nvPr/>
          </p:nvSpPr>
          <p:spPr>
            <a:xfrm>
              <a:off x="3072151" y="467941"/>
              <a:ext cx="2664296" cy="3816424"/>
            </a:xfrm>
            <a:prstGeom prst="frame">
              <a:avLst>
                <a:gd name="adj1" fmla="val 404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868888" y="827981"/>
            <a:ext cx="2463217" cy="3528392"/>
            <a:chOff x="3072151" y="467941"/>
            <a:chExt cx="2664296" cy="3816424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202885" y="599740"/>
              <a:ext cx="2414471" cy="3552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图文框 26"/>
            <p:cNvSpPr/>
            <p:nvPr/>
          </p:nvSpPr>
          <p:spPr>
            <a:xfrm>
              <a:off x="3072151" y="467941"/>
              <a:ext cx="2664296" cy="3816424"/>
            </a:xfrm>
            <a:prstGeom prst="frame">
              <a:avLst>
                <a:gd name="adj1" fmla="val 404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593617" y="827981"/>
            <a:ext cx="2463217" cy="3528392"/>
            <a:chOff x="3072151" y="467941"/>
            <a:chExt cx="2664296" cy="3816424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177739" y="599740"/>
              <a:ext cx="2452137" cy="3552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图文框 29"/>
            <p:cNvSpPr/>
            <p:nvPr/>
          </p:nvSpPr>
          <p:spPr>
            <a:xfrm>
              <a:off x="3072151" y="467941"/>
              <a:ext cx="2664296" cy="3816424"/>
            </a:xfrm>
            <a:prstGeom prst="frame">
              <a:avLst>
                <a:gd name="adj1" fmla="val 404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676277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0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椭圆 7"/>
          <p:cNvSpPr/>
          <p:nvPr/>
        </p:nvSpPr>
        <p:spPr>
          <a:xfrm>
            <a:off x="1116360" y="5627734"/>
            <a:ext cx="838956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268488" y="1046907"/>
            <a:ext cx="3220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和伙伴在一起</a:t>
            </a:r>
            <a:endParaRPr lang="en-US" altLang="zh-CN" sz="3200" b="1" spc="3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胜过独自一人</a:t>
            </a:r>
          </a:p>
        </p:txBody>
      </p:sp>
      <p:pic>
        <p:nvPicPr>
          <p:cNvPr id="4" name="Picture 7" descr="F:\未标题-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21216" y="734265"/>
            <a:ext cx="1656184" cy="95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F:\54ffe85ad0c20 [转换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72520" y="3274546"/>
            <a:ext cx="4444974" cy="258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F:\58pic_52515bc725503 [转换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662" y="2196133"/>
            <a:ext cx="2774120" cy="371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:\1914986_1350306881 [转换]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81056" y="4935443"/>
            <a:ext cx="3816424" cy="194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204325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3" grpId="1"/>
      <p:bldP spid="3" grpId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2" b="1"/>
          <a:stretch/>
        </p:blipFill>
        <p:spPr bwMode="auto">
          <a:xfrm>
            <a:off x="0" y="0"/>
            <a:ext cx="11197481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F:\28f58PICdnB_102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0"/>
            <a:ext cx="11197481" cy="687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92703" y="624151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独自一人呆在家里</a:t>
            </a:r>
          </a:p>
        </p:txBody>
      </p:sp>
      <p:pic>
        <p:nvPicPr>
          <p:cNvPr id="5" name="Picture 3" descr="F:\未标题-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9702196" flipH="1">
            <a:off x="8755438" y="279217"/>
            <a:ext cx="1381387" cy="1415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F:\未标题-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17160" y="1260029"/>
            <a:ext cx="1656184" cy="95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F:\未标题-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6360" y="696159"/>
            <a:ext cx="1656184" cy="95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365345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2F2F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2F2F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F:\图片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9" y="0"/>
            <a:ext cx="11137683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椭圆 7"/>
          <p:cNvSpPr/>
          <p:nvPr/>
        </p:nvSpPr>
        <p:spPr>
          <a:xfrm>
            <a:off x="1439762" y="5652517"/>
            <a:ext cx="838956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620416" y="827981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独自一人呆在家里</a:t>
            </a:r>
            <a:endParaRPr lang="en-US" altLang="zh-CN" sz="3200" b="1" spc="3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4472" y="1453987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这时有人敲门！</a:t>
            </a:r>
            <a:endParaRPr lang="en-US" altLang="zh-CN" sz="2800" b="1" spc="3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656233" y="1548061"/>
            <a:ext cx="1925018" cy="3357954"/>
            <a:chOff x="7957120" y="2052117"/>
            <a:chExt cx="1925018" cy="3357954"/>
          </a:xfrm>
        </p:grpSpPr>
        <p:sp>
          <p:nvSpPr>
            <p:cNvPr id="2" name="矩形 1"/>
            <p:cNvSpPr/>
            <p:nvPr/>
          </p:nvSpPr>
          <p:spPr>
            <a:xfrm>
              <a:off x="7957120" y="2052117"/>
              <a:ext cx="1925018" cy="335795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8081939" y="3609871"/>
              <a:ext cx="199836" cy="19983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170" name="Picture 2" descr="F:\5351cc8d2b5ee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44130" y="2750861"/>
            <a:ext cx="2598266" cy="311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任意多边形 11"/>
          <p:cNvSpPr/>
          <p:nvPr/>
        </p:nvSpPr>
        <p:spPr>
          <a:xfrm>
            <a:off x="7021016" y="1567667"/>
            <a:ext cx="544011" cy="603254"/>
          </a:xfrm>
          <a:custGeom>
            <a:avLst/>
            <a:gdLst>
              <a:gd name="connsiteX0" fmla="*/ 544011 w 544011"/>
              <a:gd name="connsiteY0" fmla="*/ 104172 h 532436"/>
              <a:gd name="connsiteX1" fmla="*/ 92598 w 544011"/>
              <a:gd name="connsiteY1" fmla="*/ 0 h 532436"/>
              <a:gd name="connsiteX2" fmla="*/ 335666 w 544011"/>
              <a:gd name="connsiteY2" fmla="*/ 150471 h 532436"/>
              <a:gd name="connsiteX3" fmla="*/ 104173 w 544011"/>
              <a:gd name="connsiteY3" fmla="*/ 162046 h 532436"/>
              <a:gd name="connsiteX4" fmla="*/ 370390 w 544011"/>
              <a:gd name="connsiteY4" fmla="*/ 219919 h 532436"/>
              <a:gd name="connsiteX5" fmla="*/ 0 w 544011"/>
              <a:gd name="connsiteY5" fmla="*/ 405114 h 532436"/>
              <a:gd name="connsiteX6" fmla="*/ 370390 w 544011"/>
              <a:gd name="connsiteY6" fmla="*/ 358815 h 532436"/>
              <a:gd name="connsiteX7" fmla="*/ 127322 w 544011"/>
              <a:gd name="connsiteY7" fmla="*/ 532436 h 532436"/>
              <a:gd name="connsiteX8" fmla="*/ 520861 w 544011"/>
              <a:gd name="connsiteY8" fmla="*/ 416689 h 532436"/>
              <a:gd name="connsiteX9" fmla="*/ 544011 w 544011"/>
              <a:gd name="connsiteY9" fmla="*/ 104172 h 532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4011" h="532436">
                <a:moveTo>
                  <a:pt x="544011" y="104172"/>
                </a:moveTo>
                <a:lnTo>
                  <a:pt x="92598" y="0"/>
                </a:lnTo>
                <a:lnTo>
                  <a:pt x="335666" y="150471"/>
                </a:lnTo>
                <a:lnTo>
                  <a:pt x="104173" y="162046"/>
                </a:lnTo>
                <a:lnTo>
                  <a:pt x="370390" y="219919"/>
                </a:lnTo>
                <a:lnTo>
                  <a:pt x="0" y="405114"/>
                </a:lnTo>
                <a:lnTo>
                  <a:pt x="370390" y="358815"/>
                </a:lnTo>
                <a:lnTo>
                  <a:pt x="127322" y="532436"/>
                </a:lnTo>
                <a:lnTo>
                  <a:pt x="520861" y="416689"/>
                </a:lnTo>
                <a:lnTo>
                  <a:pt x="544011" y="104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 rot="1125303">
            <a:off x="6106305" y="2744232"/>
            <a:ext cx="5421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C00000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!</a:t>
            </a:r>
            <a:endParaRPr lang="zh-CN" altLang="en-US" sz="7200" dirty="0">
              <a:solidFill>
                <a:srgbClr val="C00000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0357207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2" grpId="0" animBg="1"/>
      <p:bldP spid="12" grpId="1" animBg="1"/>
      <p:bldP spid="12" grpId="2" animBg="1"/>
      <p:bldP spid="12" grpId="3" animBg="1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4" descr="F:\图片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9" y="0"/>
            <a:ext cx="11137683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F:\5468d49de4bd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870" y="1133528"/>
            <a:ext cx="4374754" cy="506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梯形 2"/>
          <p:cNvSpPr/>
          <p:nvPr/>
        </p:nvSpPr>
        <p:spPr>
          <a:xfrm rot="16200000">
            <a:off x="5968546" y="2655831"/>
            <a:ext cx="5201281" cy="1656186"/>
          </a:xfrm>
          <a:prstGeom prst="trapezoid">
            <a:avLst>
              <a:gd name="adj" fmla="val 32501"/>
            </a:avLst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flipV="1">
            <a:off x="5390310" y="5724525"/>
            <a:ext cx="2134762" cy="18002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389168" y="2068305"/>
            <a:ext cx="199836" cy="19983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9397280" y="883283"/>
            <a:ext cx="144016" cy="52012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436840" y="4436765"/>
            <a:ext cx="2016224" cy="1359768"/>
            <a:chOff x="4428728" y="4572397"/>
            <a:chExt cx="2016224" cy="1359768"/>
          </a:xfrm>
          <a:solidFill>
            <a:srgbClr val="9B6E2D"/>
          </a:solidFill>
        </p:grpSpPr>
        <p:sp>
          <p:nvSpPr>
            <p:cNvPr id="5" name="矩形 4"/>
            <p:cNvSpPr/>
            <p:nvPr/>
          </p:nvSpPr>
          <p:spPr>
            <a:xfrm>
              <a:off x="4428728" y="4572397"/>
              <a:ext cx="2016224" cy="216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653136" y="4788421"/>
              <a:ext cx="207640" cy="11437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021288" y="4788421"/>
              <a:ext cx="207640" cy="11437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flipH="1">
              <a:off x="4716760" y="5444877"/>
              <a:ext cx="1416732" cy="135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170" name="Picture 2" descr="F:\5351cc8d2b5ee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033"/>
          <a:stretch/>
        </p:blipFill>
        <p:spPr bwMode="auto">
          <a:xfrm rot="21238876" flipH="1">
            <a:off x="5108483" y="926989"/>
            <a:ext cx="3456384" cy="369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五边形 16"/>
          <p:cNvSpPr/>
          <p:nvPr/>
        </p:nvSpPr>
        <p:spPr>
          <a:xfrm rot="5400000" flipV="1">
            <a:off x="2304492" y="-432159"/>
            <a:ext cx="792088" cy="1584176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40296" y="1044005"/>
            <a:ext cx="4320480" cy="648072"/>
            <a:chOff x="252264" y="1044005"/>
            <a:chExt cx="4320480" cy="648072"/>
          </a:xfrm>
        </p:grpSpPr>
        <p:grpSp>
          <p:nvGrpSpPr>
            <p:cNvPr id="23" name="组合 22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09624" y="1147951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01</a:t>
                </a:r>
                <a:endParaRPr lang="zh-CN" altLang="en-US" sz="2400" dirty="0"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1116360" y="1209507"/>
              <a:ext cx="26468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不予理睬，家装家里没有人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40296" y="1890099"/>
            <a:ext cx="4320480" cy="648072"/>
            <a:chOff x="252264" y="1044005"/>
            <a:chExt cx="4320480" cy="648072"/>
          </a:xfrm>
        </p:grpSpPr>
        <p:grpSp>
          <p:nvGrpSpPr>
            <p:cNvPr id="28" name="组合 27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30" name="圆角矩形 29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09624" y="1147951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02</a:t>
                </a:r>
                <a:endParaRPr lang="zh-CN" altLang="en-US" sz="2400" dirty="0"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1002536" y="1134015"/>
              <a:ext cx="35702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如果门上有门镜，可以先看看门镜外是不是陌生人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如果是，不要开门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40296" y="2736193"/>
            <a:ext cx="4320480" cy="648072"/>
            <a:chOff x="252264" y="1044005"/>
            <a:chExt cx="4320480" cy="648072"/>
          </a:xfrm>
        </p:grpSpPr>
        <p:grpSp>
          <p:nvGrpSpPr>
            <p:cNvPr id="34" name="组合 33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36" name="圆角矩形 35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09624" y="1147951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03</a:t>
                </a:r>
                <a:endParaRPr lang="zh-CN" altLang="en-US" sz="2400" dirty="0"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1035055" y="1152017"/>
              <a:ext cx="34163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隔着门问一问对方是谁，除了家人外，不要给任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何人开门。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40296" y="3582287"/>
            <a:ext cx="4320480" cy="648072"/>
            <a:chOff x="252264" y="1044005"/>
            <a:chExt cx="4320480" cy="648072"/>
          </a:xfrm>
        </p:grpSpPr>
        <p:grpSp>
          <p:nvGrpSpPr>
            <p:cNvPr id="40" name="组合 39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42" name="圆角矩形 41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09624" y="1147951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04</a:t>
                </a:r>
                <a:endParaRPr lang="zh-CN" altLang="en-US" sz="2400" dirty="0"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1044352" y="1128827"/>
              <a:ext cx="31085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如果陌生人自称是无业，快递，警察，父母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的朋友等，可以请他们稍后再来。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40296" y="4428381"/>
            <a:ext cx="4320480" cy="648072"/>
            <a:chOff x="252264" y="1044005"/>
            <a:chExt cx="4320480" cy="648072"/>
          </a:xfrm>
        </p:grpSpPr>
        <p:grpSp>
          <p:nvGrpSpPr>
            <p:cNvPr id="46" name="组合 45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48" name="圆角矩形 47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09624" y="1147951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05</a:t>
                </a:r>
                <a:endParaRPr lang="zh-CN" altLang="en-US" sz="2400" dirty="0"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1044352" y="1209507"/>
              <a:ext cx="31149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如果陌生人赖在门外 不走可以打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110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报警。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664969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F:\图片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9" y="0"/>
            <a:ext cx="11137683" cy="684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椭圆 5"/>
          <p:cNvSpPr/>
          <p:nvPr/>
        </p:nvSpPr>
        <p:spPr>
          <a:xfrm>
            <a:off x="1511770" y="5724525"/>
            <a:ext cx="8389566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268488" y="449938"/>
            <a:ext cx="4680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独自在家时</a:t>
            </a:r>
            <a:endParaRPr lang="en-US" altLang="zh-CN" sz="3200" b="1" spc="3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要提前做好防护措施</a:t>
            </a:r>
            <a:endParaRPr lang="en-US" altLang="zh-CN" sz="2400" b="1" spc="3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48616" y="2612499"/>
            <a:ext cx="367280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将家里的门窗关好，锁好。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将家里的电视机打开，如果是晚上，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要拉好窗帘，将房间内的灯全部打开，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营造家中有人的假象。</a:t>
            </a:r>
          </a:p>
        </p:txBody>
      </p:sp>
      <p:pic>
        <p:nvPicPr>
          <p:cNvPr id="5" name="Picture 3" descr="F:\5351cc8d2b5ee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451"/>
          <a:stretch/>
        </p:blipFill>
        <p:spPr bwMode="auto">
          <a:xfrm>
            <a:off x="962628" y="2052117"/>
            <a:ext cx="6058388" cy="394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598326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6"/>
          <a:stretch/>
        </p:blipFill>
        <p:spPr bwMode="auto">
          <a:xfrm>
            <a:off x="-1" y="-1"/>
            <a:ext cx="11197481" cy="644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椭圆形标注 2"/>
          <p:cNvSpPr/>
          <p:nvPr/>
        </p:nvSpPr>
        <p:spPr>
          <a:xfrm>
            <a:off x="1332384" y="521893"/>
            <a:ext cx="6120680" cy="2466328"/>
          </a:xfrm>
          <a:prstGeom prst="wedgeEllipseCallout">
            <a:avLst>
              <a:gd name="adj1" fmla="val 45222"/>
              <a:gd name="adj2" fmla="val 57828"/>
            </a:avLst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6372597"/>
            <a:ext cx="11197480" cy="576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664864" y="1332037"/>
            <a:ext cx="578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陌生人，我不理，陌生地，我不去。</a:t>
            </a:r>
            <a:endParaRPr lang="en-US" altLang="zh-CN" sz="2400" b="1" spc="3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spc="3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人给食，要婉拒，安全歌，请牢记。</a:t>
            </a:r>
            <a:endParaRPr lang="en-US" altLang="zh-CN" sz="2400" b="1" spc="3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194" name="Picture 2" descr="F:\5351cc8d2b5e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834" y="2772197"/>
            <a:ext cx="3209534" cy="381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F:\5351cc8d2b5ee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09519" y="3008247"/>
            <a:ext cx="2983505" cy="394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289856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F:\未标题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6"/>
          <a:stretch/>
        </p:blipFill>
        <p:spPr bwMode="auto">
          <a:xfrm>
            <a:off x="-1" y="-1"/>
            <a:ext cx="11161714" cy="689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-395808" y="2124125"/>
            <a:ext cx="11953328" cy="3456384"/>
          </a:xfrm>
          <a:prstGeom prst="rect">
            <a:avLst/>
          </a:prstGeom>
          <a:solidFill>
            <a:srgbClr val="0D0D0D">
              <a:alpha val="72157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428728" y="2787293"/>
            <a:ext cx="61863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spc="600" dirty="0">
                <a:ln w="31750">
                  <a:noFill/>
                </a:ln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课件演播完毕</a:t>
            </a:r>
          </a:p>
        </p:txBody>
      </p:sp>
      <p:pic>
        <p:nvPicPr>
          <p:cNvPr id="1030" name="Picture 6" descr="F:\未标题-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04650" y="611957"/>
            <a:ext cx="238086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-323438" y="5434260"/>
            <a:ext cx="11629422" cy="2027925"/>
            <a:chOff x="-323438" y="5434260"/>
            <a:chExt cx="11629422" cy="2027925"/>
          </a:xfrm>
        </p:grpSpPr>
        <p:sp>
          <p:nvSpPr>
            <p:cNvPr id="9" name="弧形 8"/>
            <p:cNvSpPr/>
            <p:nvPr/>
          </p:nvSpPr>
          <p:spPr>
            <a:xfrm>
              <a:off x="-323438" y="5633353"/>
              <a:ext cx="1511806" cy="1531332"/>
            </a:xfrm>
            <a:prstGeom prst="arc">
              <a:avLst>
                <a:gd name="adj1" fmla="val 14157981"/>
                <a:gd name="adj2" fmla="val 0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弧形 9"/>
            <p:cNvSpPr/>
            <p:nvPr/>
          </p:nvSpPr>
          <p:spPr>
            <a:xfrm rot="19595165">
              <a:off x="992957" y="6332777"/>
              <a:ext cx="914400" cy="914400"/>
            </a:xfrm>
            <a:prstGeom prst="arc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弧形 17"/>
            <p:cNvSpPr/>
            <p:nvPr/>
          </p:nvSpPr>
          <p:spPr>
            <a:xfrm rot="16200000">
              <a:off x="1823419" y="6072990"/>
              <a:ext cx="914400" cy="914400"/>
            </a:xfrm>
            <a:prstGeom prst="arc">
              <a:avLst>
                <a:gd name="adj1" fmla="val 16200000"/>
                <a:gd name="adj2" fmla="val 5683433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弧形 18"/>
            <p:cNvSpPr/>
            <p:nvPr/>
          </p:nvSpPr>
          <p:spPr>
            <a:xfrm rot="18853990">
              <a:off x="2624975" y="6429477"/>
              <a:ext cx="914400" cy="914400"/>
            </a:xfrm>
            <a:prstGeom prst="arc">
              <a:avLst>
                <a:gd name="adj1" fmla="val 16200000"/>
                <a:gd name="adj2" fmla="val 1343226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弧形 19"/>
            <p:cNvSpPr/>
            <p:nvPr/>
          </p:nvSpPr>
          <p:spPr>
            <a:xfrm rot="18853990">
              <a:off x="3362290" y="6547785"/>
              <a:ext cx="914400" cy="914400"/>
            </a:xfrm>
            <a:prstGeom prst="arc">
              <a:avLst>
                <a:gd name="adj1" fmla="val 16200000"/>
                <a:gd name="adj2" fmla="val 20757015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弧形 20"/>
            <p:cNvSpPr/>
            <p:nvPr/>
          </p:nvSpPr>
          <p:spPr>
            <a:xfrm rot="18853990">
              <a:off x="4033512" y="6288563"/>
              <a:ext cx="914400" cy="914400"/>
            </a:xfrm>
            <a:prstGeom prst="arc">
              <a:avLst>
                <a:gd name="adj1" fmla="val 14309642"/>
                <a:gd name="adj2" fmla="val 20757015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弧形 21"/>
            <p:cNvSpPr/>
            <p:nvPr/>
          </p:nvSpPr>
          <p:spPr>
            <a:xfrm rot="19637834">
              <a:off x="4568547" y="6247534"/>
              <a:ext cx="914400" cy="914400"/>
            </a:xfrm>
            <a:prstGeom prst="arc">
              <a:avLst>
                <a:gd name="adj1" fmla="val 15618427"/>
                <a:gd name="adj2" fmla="val 826176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弧形 22"/>
            <p:cNvSpPr/>
            <p:nvPr/>
          </p:nvSpPr>
          <p:spPr>
            <a:xfrm rot="19637834">
              <a:off x="5284000" y="6435781"/>
              <a:ext cx="914400" cy="914400"/>
            </a:xfrm>
            <a:prstGeom prst="arc">
              <a:avLst>
                <a:gd name="adj1" fmla="val 15618427"/>
                <a:gd name="adj2" fmla="val 312290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弧形 23"/>
            <p:cNvSpPr/>
            <p:nvPr/>
          </p:nvSpPr>
          <p:spPr>
            <a:xfrm rot="17916478">
              <a:off x="6103994" y="6354396"/>
              <a:ext cx="914400" cy="914400"/>
            </a:xfrm>
            <a:prstGeom prst="arc">
              <a:avLst>
                <a:gd name="adj1" fmla="val 15618427"/>
                <a:gd name="adj2" fmla="val 312290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弧形 24"/>
            <p:cNvSpPr/>
            <p:nvPr/>
          </p:nvSpPr>
          <p:spPr>
            <a:xfrm rot="18978366">
              <a:off x="6717746" y="6253948"/>
              <a:ext cx="914400" cy="914400"/>
            </a:xfrm>
            <a:prstGeom prst="arc">
              <a:avLst>
                <a:gd name="adj1" fmla="val 15618427"/>
                <a:gd name="adj2" fmla="val 312290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弧形 25"/>
            <p:cNvSpPr/>
            <p:nvPr/>
          </p:nvSpPr>
          <p:spPr>
            <a:xfrm rot="20937424">
              <a:off x="7232566" y="6394773"/>
              <a:ext cx="914400" cy="914400"/>
            </a:xfrm>
            <a:prstGeom prst="arc">
              <a:avLst>
                <a:gd name="adj1" fmla="val 15618427"/>
                <a:gd name="adj2" fmla="val 19867642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弧形 26"/>
            <p:cNvSpPr/>
            <p:nvPr/>
          </p:nvSpPr>
          <p:spPr>
            <a:xfrm rot="18321363">
              <a:off x="7970195" y="6287956"/>
              <a:ext cx="914400" cy="914400"/>
            </a:xfrm>
            <a:prstGeom prst="arc">
              <a:avLst>
                <a:gd name="adj1" fmla="val 15618427"/>
                <a:gd name="adj2" fmla="val 2107195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弧形 27"/>
            <p:cNvSpPr/>
            <p:nvPr/>
          </p:nvSpPr>
          <p:spPr>
            <a:xfrm rot="16775364">
              <a:off x="8845153" y="6108502"/>
              <a:ext cx="914400" cy="914400"/>
            </a:xfrm>
            <a:prstGeom prst="arc">
              <a:avLst>
                <a:gd name="adj1" fmla="val 15618427"/>
                <a:gd name="adj2" fmla="val 2107195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弧形 28"/>
            <p:cNvSpPr/>
            <p:nvPr/>
          </p:nvSpPr>
          <p:spPr>
            <a:xfrm rot="16775364">
              <a:off x="9611071" y="5760037"/>
              <a:ext cx="914400" cy="914400"/>
            </a:xfrm>
            <a:prstGeom prst="arc">
              <a:avLst>
                <a:gd name="adj1" fmla="val 15618427"/>
                <a:gd name="adj2" fmla="val 2107195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弧形 29"/>
            <p:cNvSpPr/>
            <p:nvPr/>
          </p:nvSpPr>
          <p:spPr>
            <a:xfrm rot="16775364">
              <a:off x="10391584" y="5434260"/>
              <a:ext cx="914400" cy="914400"/>
            </a:xfrm>
            <a:prstGeom prst="arc">
              <a:avLst>
                <a:gd name="adj1" fmla="val 15618427"/>
                <a:gd name="adj2" fmla="val 2139603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Picture 2" descr="F:\未标题-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3" t="6174" r="32921" b="7680"/>
          <a:stretch/>
        </p:blipFill>
        <p:spPr bwMode="auto">
          <a:xfrm>
            <a:off x="540296" y="899989"/>
            <a:ext cx="4049850" cy="5453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5972619" y="4033616"/>
            <a:ext cx="3185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spc="600" dirty="0">
                <a:ln w="31750">
                  <a:noFill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汇报人：代用名老师</a:t>
            </a: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4584319" y="4226490"/>
            <a:ext cx="1279009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9247249" y="4226490"/>
            <a:ext cx="1279009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形标注 34"/>
          <p:cNvSpPr/>
          <p:nvPr/>
        </p:nvSpPr>
        <p:spPr>
          <a:xfrm>
            <a:off x="6877000" y="467941"/>
            <a:ext cx="2073282" cy="936104"/>
          </a:xfrm>
          <a:prstGeom prst="wedgeEllipseCallout">
            <a:avLst>
              <a:gd name="adj1" fmla="val 59992"/>
              <a:gd name="adj2" fmla="val 45421"/>
            </a:avLst>
          </a:prstGeom>
          <a:solidFill>
            <a:schemeClr val="accent6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7237040" y="656051"/>
            <a:ext cx="133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感谢同学们</a:t>
            </a:r>
            <a:endParaRPr lang="en-US" altLang="zh-CN" dirty="0">
              <a:solidFill>
                <a:schemeClr val="bg1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   的观看！</a:t>
            </a:r>
            <a:endParaRPr lang="zh-CN" altLang="en-US" sz="2000" dirty="0">
              <a:solidFill>
                <a:schemeClr val="bg1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0994074"/>
      </p:ext>
    </p:extLst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33" grpId="0"/>
      <p:bldP spid="35" grpId="0" animBg="1"/>
      <p:bldP spid="3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73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1029</Words>
  <Application>Microsoft Office PowerPoint</Application>
  <PresentationFormat>自定义</PresentationFormat>
  <Paragraphs>158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方正超粗黑简体</vt:lpstr>
      <vt:lpstr>Calibri</vt:lpstr>
      <vt:lpstr>方正少儿简体</vt:lpstr>
      <vt:lpstr>方正大黑简体</vt:lpstr>
      <vt:lpstr>微软雅黑</vt:lpstr>
      <vt:lpstr>Arial</vt:lpstr>
      <vt:lpstr>宋体</vt:lpstr>
      <vt:lpstr>华文琥珀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3734</dc:title>
  <dc:creator/>
  <cp:lastModifiedBy/>
  <cp:revision>1</cp:revision>
  <dcterms:created xsi:type="dcterms:W3CDTF">2017-03-16T15:01:22Z</dcterms:created>
  <dcterms:modified xsi:type="dcterms:W3CDTF">2018-12-27T01:47:43Z</dcterms:modified>
</cp:coreProperties>
</file>