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92" r:id="rId1"/>
  </p:sldMasterIdLst>
  <p:notesMasterIdLst>
    <p:notesMasterId r:id="rId31"/>
  </p:notesMasterIdLst>
  <p:handoutMasterIdLst>
    <p:handoutMasterId r:id="rId32"/>
  </p:handoutMasterIdLst>
  <p:sldIdLst>
    <p:sldId id="280" r:id="rId2"/>
    <p:sldId id="257" r:id="rId3"/>
    <p:sldId id="278" r:id="rId4"/>
    <p:sldId id="288" r:id="rId5"/>
    <p:sldId id="265" r:id="rId6"/>
    <p:sldId id="308" r:id="rId7"/>
    <p:sldId id="300" r:id="rId8"/>
    <p:sldId id="267" r:id="rId9"/>
    <p:sldId id="301" r:id="rId10"/>
    <p:sldId id="277" r:id="rId11"/>
    <p:sldId id="276" r:id="rId12"/>
    <p:sldId id="302" r:id="rId13"/>
    <p:sldId id="310" r:id="rId14"/>
    <p:sldId id="307" r:id="rId15"/>
    <p:sldId id="303" r:id="rId16"/>
    <p:sldId id="283" r:id="rId17"/>
    <p:sldId id="311" r:id="rId18"/>
    <p:sldId id="309" r:id="rId19"/>
    <p:sldId id="304" r:id="rId20"/>
    <p:sldId id="269" r:id="rId21"/>
    <p:sldId id="299" r:id="rId22"/>
    <p:sldId id="287" r:id="rId23"/>
    <p:sldId id="271" r:id="rId24"/>
    <p:sldId id="270" r:id="rId25"/>
    <p:sldId id="273" r:id="rId26"/>
    <p:sldId id="305" r:id="rId27"/>
    <p:sldId id="262" r:id="rId28"/>
    <p:sldId id="306" r:id="rId29"/>
    <p:sldId id="266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27" userDrawn="1">
          <p15:clr>
            <a:srgbClr val="C35EA4"/>
          </p15:clr>
        </p15:guide>
        <p15:guide id="2" pos="7378" userDrawn="1">
          <p15:clr>
            <a:srgbClr val="A4A3A4"/>
          </p15:clr>
        </p15:guide>
        <p15:guide id="3" orient="horz" pos="2069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3793" userDrawn="1">
          <p15:clr>
            <a:srgbClr val="A4A3A4"/>
          </p15:clr>
        </p15:guide>
        <p15:guide id="7" orient="horz" pos="1434" userDrawn="1">
          <p15:clr>
            <a:srgbClr val="C35EA4"/>
          </p15:clr>
        </p15:guide>
        <p15:guide id="8" pos="574" userDrawn="1">
          <p15:clr>
            <a:srgbClr val="C35EA4"/>
          </p15:clr>
        </p15:guide>
        <p15:guide id="9" pos="7106" userDrawn="1">
          <p15:clr>
            <a:srgbClr val="C35E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AD94"/>
    <a:srgbClr val="FF8766"/>
    <a:srgbClr val="FF7C55"/>
    <a:srgbClr val="323D4E"/>
    <a:srgbClr val="FFF8F1"/>
    <a:srgbClr val="FF926F"/>
    <a:srgbClr val="FECC39"/>
    <a:srgbClr val="FBE14E"/>
    <a:srgbClr val="84982A"/>
    <a:srgbClr val="2F974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188"/>
    <p:restoredTop sz="96138"/>
  </p:normalViewPr>
  <p:slideViewPr>
    <p:cSldViewPr snapToObjects="1">
      <p:cViewPr varScale="1">
        <p:scale>
          <a:sx n="109" d="100"/>
          <a:sy n="109" d="100"/>
        </p:scale>
        <p:origin x="-384" y="-78"/>
      </p:cViewPr>
      <p:guideLst>
        <p:guide orient="horz" pos="527"/>
        <p:guide orient="horz" pos="2069"/>
        <p:guide orient="horz" pos="3793"/>
        <p:guide orient="horz" pos="1434"/>
        <p:guide pos="7378"/>
        <p:guide pos="302"/>
        <p:guide pos="3840"/>
        <p:guide pos="574"/>
        <p:guide pos="71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14" d="100"/>
          <a:sy n="114" d="100"/>
        </p:scale>
        <p:origin x="3104" y="16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="" xmlns:a16="http://schemas.microsoft.com/office/drawing/2014/main" id="{4ECB65A4-A1A0-334C-ABFC-5039537BC0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46A72981-D696-1E4A-A7F6-97C22C9540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F17E1-EFDF-F543-9661-B13E82E46920}" type="datetimeFigureOut">
              <a:rPr kumimoji="1" lang="zh-CN" altLang="en-US" smtClean="0"/>
              <a:pPr/>
              <a:t>2020/8/10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EED2E614-9AB6-4B42-8874-A18B09CF52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2E71E8D-9E09-0642-8E61-FD7E37BFFC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0D776-D90F-D148-A073-4871B5F8ABCC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8083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89723-31EE-C042-B59E-4DA1510CF27C}" type="datetimeFigureOut">
              <a:rPr kumimoji="1" lang="zh-CN" altLang="en-US" smtClean="0"/>
              <a:pPr/>
              <a:t>2020/8/10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4B704-BDD5-CB46-9D1C-907287764EB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7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413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574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8495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414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2612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2881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8877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0068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1828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7057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4824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4B704-BDD5-CB46-9D1C-907287764EB0}" type="slidenum">
              <a:rPr kumimoji="1" lang="zh-CN" altLang="en-US" smtClean="0"/>
              <a:pPr/>
              <a:t>29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520B60B-30BB-EF45-80DD-B3414CC0AA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B90522F-6E8E-3B40-A480-4F625EDA1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4A25-89BC-8243-974A-31886C73CA08}" type="datetimeFigureOut">
              <a:rPr kumimoji="1" lang="zh-CN" altLang="en-US" smtClean="0"/>
              <a:pPr/>
              <a:t>2020/8/10</a:t>
            </a:fld>
            <a:endParaRPr kumimoji="1"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056213-9F82-284A-BEB4-8BEE29CB9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 dirty="0"/>
              <a:t>小学一年级</a:t>
            </a:r>
            <a:r>
              <a:rPr kumimoji="1" lang="en-US" altLang="zh-CN" dirty="0"/>
              <a:t>2</a:t>
            </a:r>
            <a:r>
              <a:rPr kumimoji="1" lang="zh-CN" altLang="en-US" dirty="0"/>
              <a:t>班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9D9040B-2BE3-7343-A5EB-0DC93DA4F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kumimoji="1" lang="zh-CN" altLang="en-US" dirty="0"/>
              <a:t>主讲老师：张</a:t>
            </a:r>
            <a:r>
              <a:rPr kumimoji="1" lang="en-US" altLang="zh-CN" dirty="0"/>
              <a:t>XX</a:t>
            </a:r>
            <a:endParaRPr kumimoji="1" lang="zh-CN" altLang="en-US" dirty="0"/>
          </a:p>
        </p:txBody>
      </p:sp>
      <p:sp>
        <p:nvSpPr>
          <p:cNvPr id="14" name="标题 1">
            <a:extLst>
              <a:ext uri="{FF2B5EF4-FFF2-40B4-BE49-F238E27FC236}">
                <a16:creationId xmlns="" xmlns:a16="http://schemas.microsoft.com/office/drawing/2014/main" id="{7C444AE7-9B1C-A44A-9E79-F75560CE9E73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kumimoji="1" lang="zh-CN" altLang="en-US" dirty="0">
              <a:solidFill>
                <a:srgbClr val="FF7C55"/>
              </a:solidFill>
              <a:latin typeface="Source Han Serif SC Heavy" panose="02020900000000000000" pitchFamily="18" charset="-128"/>
              <a:ea typeface="Source Han Serif SC Heavy" panose="02020900000000000000" pitchFamily="18" charset="-128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="" xmlns:a16="http://schemas.microsoft.com/office/drawing/2014/main" id="{5E984102-5386-CD4D-9508-CC152865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Source Han Serif SC Heavy" panose="02020900000000000000" pitchFamily="18" charset="-128"/>
                <a:ea typeface="Source Han Serif SC Heavy" panose="02020900000000000000" pitchFamily="18" charset="-128"/>
              </a:rPr>
              <a:t>目录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="" xmlns:a16="http://schemas.microsoft.com/office/drawing/2014/main" id="{41C13608-76CA-C540-85D9-A3D7DF236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60848"/>
            <a:ext cx="10515600" cy="374468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首先感谢各位家长百忙之中来参加家长会。为了加强老师与家长、家长与学生之间的联系，相互交流一下学生在校及在家的情况，以便老师能够更有针对性的实施教育，家长能够更好教育自己的子女成材。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CloudYuanZhunGBK" panose="02010604000000000000" pitchFamily="2" charset="-122"/>
              <a:ea typeface="CloudYuanZhun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我们的努力</a:t>
            </a:r>
            <a:r>
              <a:rPr kumimoji="1" lang="en-US" altLang="zh-CN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+</a:t>
            </a: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您的关爱</a:t>
            </a:r>
            <a:r>
              <a:rPr kumimoji="1" lang="en-US" altLang="zh-CN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=</a:t>
            </a: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孩子的成功</a:t>
            </a:r>
          </a:p>
        </p:txBody>
      </p:sp>
    </p:spTree>
    <p:extLst>
      <p:ext uri="{BB962C8B-B14F-4D97-AF65-F5344CB8AC3E}">
        <p14:creationId xmlns:p14="http://schemas.microsoft.com/office/powerpoint/2010/main" xmlns="" val="251806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F904EDD-35F7-D54B-9F31-A2C68DBB7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2936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F5DEB3E-AA5E-AC49-998B-780C677E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4A25-89BC-8243-974A-31886C73CA08}" type="datetimeFigureOut">
              <a:rPr kumimoji="1" lang="zh-CN" altLang="en-US" smtClean="0"/>
              <a:pPr/>
              <a:t>2020/8/10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73CDD99-155D-CC41-9F8A-F978ABF3A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40B1C59-DB78-F24C-8975-3C1167A84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1432-7861-FA4B-B890-E15C1CCB0104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6" name="竖排文字占位符 2">
            <a:extLst>
              <a:ext uri="{FF2B5EF4-FFF2-40B4-BE49-F238E27FC236}">
                <a16:creationId xmlns="" xmlns:a16="http://schemas.microsoft.com/office/drawing/2014/main" id="{CA5E5075-20B0-004A-A951-5FAC2987F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1D66056-4BFC-A448-B546-6F090B9F3F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星形: 四角 132">
            <a:extLst>
              <a:ext uri="{FF2B5EF4-FFF2-40B4-BE49-F238E27FC236}">
                <a16:creationId xmlns="" xmlns:a16="http://schemas.microsoft.com/office/drawing/2014/main" id="{812BB3FF-B90A-C246-AFA8-E8EF6B18DF0D}"/>
              </a:ext>
            </a:extLst>
          </p:cNvPr>
          <p:cNvSpPr/>
          <p:nvPr userDrawn="1"/>
        </p:nvSpPr>
        <p:spPr>
          <a:xfrm>
            <a:off x="10704512" y="847615"/>
            <a:ext cx="295983" cy="295983"/>
          </a:xfrm>
          <a:prstGeom prst="star4">
            <a:avLst>
              <a:gd name="adj" fmla="val 20833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星形: 四角 132">
            <a:extLst>
              <a:ext uri="{FF2B5EF4-FFF2-40B4-BE49-F238E27FC236}">
                <a16:creationId xmlns="" xmlns:a16="http://schemas.microsoft.com/office/drawing/2014/main" id="{B4425698-129F-7A48-8A61-6F5D1D4F5135}"/>
              </a:ext>
            </a:extLst>
          </p:cNvPr>
          <p:cNvSpPr/>
          <p:nvPr userDrawn="1"/>
        </p:nvSpPr>
        <p:spPr>
          <a:xfrm>
            <a:off x="983432" y="3119999"/>
            <a:ext cx="295983" cy="295983"/>
          </a:xfrm>
          <a:prstGeom prst="star4">
            <a:avLst>
              <a:gd name="adj" fmla="val 20833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星形: 四角 132">
            <a:extLst>
              <a:ext uri="{FF2B5EF4-FFF2-40B4-BE49-F238E27FC236}">
                <a16:creationId xmlns="" xmlns:a16="http://schemas.microsoft.com/office/drawing/2014/main" id="{20D40800-DEFE-2B45-853A-8D905FDA6187}"/>
              </a:ext>
            </a:extLst>
          </p:cNvPr>
          <p:cNvSpPr/>
          <p:nvPr userDrawn="1"/>
        </p:nvSpPr>
        <p:spPr>
          <a:xfrm>
            <a:off x="11246396" y="1607642"/>
            <a:ext cx="214807" cy="214807"/>
          </a:xfrm>
          <a:prstGeom prst="star4">
            <a:avLst>
              <a:gd name="adj" fmla="val 20833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-图片 35">
            <a:extLst>
              <a:ext uri="{FF2B5EF4-FFF2-40B4-BE49-F238E27FC236}">
                <a16:creationId xmlns="" xmlns:a16="http://schemas.microsoft.com/office/drawing/2014/main" id="{6D1C51AE-2768-704A-8EEA-AD7FE93AF0E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202494" y="-819472"/>
            <a:ext cx="11787012" cy="10033001"/>
          </a:xfrm>
          <a:custGeom>
            <a:avLst/>
            <a:gdLst/>
            <a:ahLst/>
            <a:cxnLst/>
            <a:rect l="0" t="0" r="0" b="0"/>
            <a:pathLst>
              <a:path w="10031414" h="10033001">
                <a:moveTo>
                  <a:pt x="0" y="0"/>
                </a:moveTo>
                <a:lnTo>
                  <a:pt x="10031413" y="0"/>
                </a:lnTo>
                <a:lnTo>
                  <a:pt x="10031413" y="10033000"/>
                </a:lnTo>
                <a:lnTo>
                  <a:pt x="0" y="10033000"/>
                </a:lnTo>
                <a:close/>
              </a:path>
            </a:pathLst>
          </a:custGeom>
          <a:blipFill dpi="0" rotWithShape="1">
            <a:blip r:embed="rId4">
              <a:alphaModFix amt="50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6669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BEED433-7896-DB45-8005-CB38CC37AE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88688" cy="6858000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276FAB04-83ED-0E4B-A6C9-0A4A3578A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4A25-89BC-8243-974A-31886C73CA08}" type="datetimeFigureOut">
              <a:rPr kumimoji="1" lang="zh-CN" altLang="en-US" smtClean="0"/>
              <a:pPr/>
              <a:t>2020/8/10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11396627-E2A9-F043-8C0C-F4BB60653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3FFE971-65F9-4746-B543-202A1AFE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1432-7861-FA4B-B890-E15C1CCB0104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="" xmlns:a16="http://schemas.microsoft.com/office/drawing/2014/main" id="{4A6D29D6-9B16-5B41-96E7-5E559B3AD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Source Han Serif SC Heavy" panose="02020900000000000000" pitchFamily="18" charset="-128"/>
                <a:ea typeface="Source Han Serif SC Heavy" panose="02020900000000000000" pitchFamily="18" charset="-128"/>
              </a:rPr>
              <a:t>目录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="" xmlns:a16="http://schemas.microsoft.com/office/drawing/2014/main" id="{395CB439-0EF5-F148-90F5-2EB2C203E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60848"/>
            <a:ext cx="10515600" cy="3744689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首先感谢各位家长百忙之中来参加家长会。为了加强老师与家长、家长与学生之间的联系，相互交流一下学生在校及在家的情况，以便老师能够更有针对性的实施教育，家长能够更好教育自己的子女成材。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CloudYuanZhunGBK" panose="02010604000000000000" pitchFamily="2" charset="-122"/>
              <a:ea typeface="CloudYuanZhunGBK" panose="02010604000000000000" pitchFamily="2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我们的努力</a:t>
            </a:r>
            <a:r>
              <a:rPr kumimoji="1" lang="en-US" altLang="zh-CN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+</a:t>
            </a: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您的关爱</a:t>
            </a:r>
            <a:r>
              <a:rPr kumimoji="1" lang="en-US" altLang="zh-CN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=</a:t>
            </a:r>
            <a:r>
              <a:rPr kumimoji="1" lang="zh-CN" altLang="en-US" dirty="0">
                <a:solidFill>
                  <a:schemeClr val="accent2"/>
                </a:solidFill>
                <a:latin typeface="CloudYuanZhunGBK" panose="02010604000000000000" pitchFamily="2" charset="-122"/>
                <a:ea typeface="CloudYuanZhunGBK" panose="02010604000000000000" pitchFamily="2" charset="-122"/>
              </a:rPr>
              <a:t>孩子的成功</a:t>
            </a:r>
          </a:p>
        </p:txBody>
      </p:sp>
    </p:spTree>
    <p:extLst>
      <p:ext uri="{BB962C8B-B14F-4D97-AF65-F5344CB8AC3E}">
        <p14:creationId xmlns:p14="http://schemas.microsoft.com/office/powerpoint/2010/main" xmlns="" val="412081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FC6B6DA-98D6-2E48-BDC7-029CCF5ED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FC57C2C-0E68-2948-9D86-321E19C4B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245AA40-54E1-934B-A400-FA43BA123D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84A25-89BC-8243-974A-31886C73CA08}" type="datetimeFigureOut">
              <a:rPr kumimoji="1" lang="zh-CN" altLang="en-US" smtClean="0"/>
              <a:pPr/>
              <a:t>2020/8/10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BE9AFD9-9CA5-CA45-B58B-5F0DCD96B9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314E4DC-498D-5040-8A7A-2129A5030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71432-7861-FA4B-B890-E15C1CCB0104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03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903" r:id="rId2"/>
    <p:sldLayoutId id="21474839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53.sv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59.sv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66.sv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="" xmlns:a16="http://schemas.microsoft.com/office/drawing/2014/main" id="{FBF5B975-299D-5E42-AE5D-4A0C447A2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89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zh-CN" altLang="en-US" sz="8000" dirty="0">
                <a:solidFill>
                  <a:schemeClr val="bg1"/>
                </a:solidFill>
                <a:latin typeface="+mj-ea"/>
                <a:cs typeface="Alibaba PuHuiTi Heavy" pitchFamily="18" charset="-122"/>
              </a:rPr>
              <a:t>小学家长会</a:t>
            </a:r>
            <a:endParaRPr kumimoji="1" lang="zh-CN" altLang="en-US" sz="4800" dirty="0">
              <a:solidFill>
                <a:schemeClr val="bg1"/>
              </a:solidFill>
              <a:latin typeface="+mj-ea"/>
              <a:cs typeface="Alibaba PuHuiTi Heavy" pitchFamily="18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6C58602B-583B-184A-8E3D-3072D63A69AD}"/>
              </a:ext>
            </a:extLst>
          </p:cNvPr>
          <p:cNvSpPr txBox="1"/>
          <p:nvPr/>
        </p:nvSpPr>
        <p:spPr>
          <a:xfrm>
            <a:off x="2999656" y="4062743"/>
            <a:ext cx="61926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1" lang="zh-CN" altLang="en-US" sz="4000" dirty="0">
                <a:solidFill>
                  <a:srgbClr val="FFFFFF"/>
                </a:solidFill>
                <a:latin typeface="+mj-ea"/>
                <a:ea typeface="+mj-ea"/>
              </a:rPr>
              <a:t>欢迎各位家长光临指导</a:t>
            </a:r>
          </a:p>
          <a:p>
            <a:pPr algn="ctr"/>
            <a:endParaRPr kumimoji="1" lang="zh-CN" altLang="en-US" sz="1600" dirty="0">
              <a:latin typeface="+mj-ea"/>
              <a:ea typeface="+mj-ea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="" xmlns:a16="http://schemas.microsoft.com/office/drawing/2014/main" id="{03B5477F-950D-1A48-A4C1-2084B69CDAF0}"/>
              </a:ext>
            </a:extLst>
          </p:cNvPr>
          <p:cNvSpPr/>
          <p:nvPr/>
        </p:nvSpPr>
        <p:spPr>
          <a:xfrm>
            <a:off x="4511824" y="4869557"/>
            <a:ext cx="3168352" cy="505177"/>
          </a:xfrm>
          <a:prstGeom prst="roundRect">
            <a:avLst>
              <a:gd name="adj" fmla="val 50000"/>
            </a:avLst>
          </a:prstGeom>
          <a:solidFill>
            <a:srgbClr val="FF7C55"/>
          </a:solidFill>
          <a:ln>
            <a:noFill/>
          </a:ln>
          <a:effectLst>
            <a:outerShdw dist="508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 smtClean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kumimoji="1" lang="zh-CN" altLang="en-US" sz="2000" dirty="0" smtClean="0">
                <a:solidFill>
                  <a:schemeClr val="bg1"/>
                </a:solidFill>
                <a:latin typeface="+mj-ea"/>
                <a:ea typeface="+mj-ea"/>
              </a:rPr>
              <a:t>小学一</a:t>
            </a:r>
            <a:r>
              <a:rPr kumimoji="1"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年级</a:t>
            </a:r>
            <a:r>
              <a:rPr kumimoji="1" lang="en-US" altLang="zh-CN" sz="20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kumimoji="1"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班</a:t>
            </a:r>
          </a:p>
        </p:txBody>
      </p:sp>
    </p:spTree>
    <p:extLst>
      <p:ext uri="{BB962C8B-B14F-4D97-AF65-F5344CB8AC3E}">
        <p14:creationId xmlns:p14="http://schemas.microsoft.com/office/powerpoint/2010/main" xmlns="" val="2536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43789D7-4E78-A54F-BE82-6826EAE0C3FF}"/>
              </a:ext>
            </a:extLst>
          </p:cNvPr>
          <p:cNvSpPr txBox="1"/>
          <p:nvPr/>
        </p:nvSpPr>
        <p:spPr>
          <a:xfrm>
            <a:off x="-240704" y="1597017"/>
            <a:ext cx="1261456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99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ZLanTingHeiDB-SC" panose="02000000000000000000" pitchFamily="2" charset="-122"/>
                <a:ea typeface="FZLanTingHeiDB-SC" panose="02000000000000000000" pitchFamily="2" charset="-122"/>
              </a:rPr>
              <a:t>“</a:t>
            </a: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93610A3-D539-ED4A-8331-5FE166A7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  <a:cs typeface="Alibaba PuHuiTi Heavy" pitchFamily="18" charset="-122"/>
              </a:rPr>
              <a:t>尊敬的各位家长，大家好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17C67A7-1E1F-884C-B50C-ED2ED6EA1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77761"/>
            <a:ext cx="10515600" cy="293923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首先感谢各位家长百忙之中来参加家长会。为了加强老师与家长、家长与学生之间的联系，相互交流一下学生在校及在家的情况，以便老师能够更有针对性的实施教育，家长能够更好教育自己的子女成材。</a:t>
            </a:r>
            <a:endParaRPr kumimoji="1" lang="en-US" altLang="zh-CN" sz="26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我们相信：</a:t>
            </a:r>
            <a:r>
              <a:rPr kumimoji="1" lang="zh-CN" altLang="en-US" sz="2600" dirty="0">
                <a:solidFill>
                  <a:schemeClr val="accent2"/>
                </a:solidFill>
                <a:latin typeface="+mj-ea"/>
                <a:ea typeface="+mj-ea"/>
              </a:rPr>
              <a:t>我们的努力</a:t>
            </a:r>
            <a:r>
              <a:rPr kumimoji="1" lang="en-US" altLang="zh-CN" sz="2600" dirty="0">
                <a:solidFill>
                  <a:schemeClr val="accent2"/>
                </a:solidFill>
                <a:latin typeface="+mj-ea"/>
                <a:ea typeface="+mj-ea"/>
              </a:rPr>
              <a:t>+</a:t>
            </a:r>
            <a:r>
              <a:rPr kumimoji="1" lang="zh-CN" altLang="en-US" sz="2600" dirty="0">
                <a:solidFill>
                  <a:schemeClr val="accent2"/>
                </a:solidFill>
                <a:latin typeface="+mj-ea"/>
                <a:ea typeface="+mj-ea"/>
              </a:rPr>
              <a:t>您的关爱</a:t>
            </a:r>
            <a:r>
              <a:rPr kumimoji="1" lang="en-US" altLang="zh-CN" sz="2600" dirty="0">
                <a:solidFill>
                  <a:schemeClr val="accent2"/>
                </a:solidFill>
                <a:latin typeface="+mj-ea"/>
                <a:ea typeface="+mj-ea"/>
              </a:rPr>
              <a:t>=</a:t>
            </a:r>
            <a:r>
              <a:rPr kumimoji="1" lang="zh-CN" altLang="en-US" sz="2600" dirty="0">
                <a:solidFill>
                  <a:schemeClr val="accent2"/>
                </a:solidFill>
                <a:latin typeface="+mj-ea"/>
                <a:ea typeface="+mj-ea"/>
              </a:rPr>
              <a:t>孩子的成功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012CFB4-E165-8941-AF13-E820B9438D8E}"/>
              </a:ext>
            </a:extLst>
          </p:cNvPr>
          <p:cNvSpPr txBox="1"/>
          <p:nvPr/>
        </p:nvSpPr>
        <p:spPr>
          <a:xfrm>
            <a:off x="11208568" y="4751727"/>
            <a:ext cx="1261456" cy="31547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99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FZLanTingHeiDB-SC" panose="02000000000000000000" pitchFamily="2" charset="-122"/>
                <a:ea typeface="FZLanTingHeiDB-SC" panose="02000000000000000000" pitchFamily="2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107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9161331-4F5E-2A47-AF7F-AC9D890800E6}"/>
              </a:ext>
            </a:extLst>
          </p:cNvPr>
          <p:cNvGrpSpPr/>
          <p:nvPr/>
        </p:nvGrpSpPr>
        <p:grpSpPr>
          <a:xfrm>
            <a:off x="1348015" y="2221573"/>
            <a:ext cx="4483101" cy="619427"/>
            <a:chOff x="1231900" y="2071637"/>
            <a:chExt cx="4483101" cy="619427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DE6C885-E6FD-F244-803C-7CCB1C8CCFAE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10" name="圆角矩形 9">
                <a:extLst>
                  <a:ext uri="{FF2B5EF4-FFF2-40B4-BE49-F238E27FC236}">
                    <a16:creationId xmlns="" xmlns:a16="http://schemas.microsoft.com/office/drawing/2014/main" id="{93F9326F-A563-0E41-9E76-2442F751B5F7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A27A4B14-D610-3A43-A2B7-830673E960BB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01</a:t>
                </a:r>
              </a:p>
            </p:txBody>
          </p:sp>
        </p:grp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C79432C0-8C5D-D345-AD1A-9BB376A6BB80}"/>
                </a:ext>
              </a:extLst>
            </p:cNvPr>
            <p:cNvSpPr txBox="1"/>
            <p:nvPr/>
          </p:nvSpPr>
          <p:spPr>
            <a:xfrm>
              <a:off x="2260599" y="2071637"/>
              <a:ext cx="3319997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班级基本情况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E68D04D1-6870-C84A-A0E3-F5AF5D5EA552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777D058-AF44-ED4A-A9DC-C832D1257904}"/>
              </a:ext>
            </a:extLst>
          </p:cNvPr>
          <p:cNvGrpSpPr/>
          <p:nvPr/>
        </p:nvGrpSpPr>
        <p:grpSpPr>
          <a:xfrm>
            <a:off x="1348015" y="3137653"/>
            <a:ext cx="4483101" cy="619427"/>
            <a:chOff x="1231900" y="2071637"/>
            <a:chExt cx="4483101" cy="619427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C161CC9C-A506-7247-A099-82120506063B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16" name="圆角矩形 15">
                <a:extLst>
                  <a:ext uri="{FF2B5EF4-FFF2-40B4-BE49-F238E27FC236}">
                    <a16:creationId xmlns="" xmlns:a16="http://schemas.microsoft.com/office/drawing/2014/main" id="{B6FBDC67-7F4C-3E43-9761-50D8401E3341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2261AE23-1E12-ED41-B256-CB8921BFCF7B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02</a:t>
                </a: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7CA6A8F0-ECD6-B844-BF82-BE7E28009127}"/>
                </a:ext>
              </a:extLst>
            </p:cNvPr>
            <p:cNvSpPr txBox="1"/>
            <p:nvPr/>
          </p:nvSpPr>
          <p:spPr>
            <a:xfrm>
              <a:off x="2260599" y="2071637"/>
              <a:ext cx="3339949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我们班级存在问题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C2F8ED73-4216-2D45-9BE8-E07D7471B402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BFEF8C9-E54A-3B43-A41D-6CA946B8050F}"/>
              </a:ext>
            </a:extLst>
          </p:cNvPr>
          <p:cNvGrpSpPr/>
          <p:nvPr/>
        </p:nvGrpSpPr>
        <p:grpSpPr>
          <a:xfrm>
            <a:off x="1348015" y="4053733"/>
            <a:ext cx="4483101" cy="619427"/>
            <a:chOff x="1231900" y="2071637"/>
            <a:chExt cx="4483101" cy="619427"/>
          </a:xfrm>
        </p:grpSpPr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6EC27B60-2CE3-A74A-A6CC-16EA27ABB0B4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22" name="圆角矩形 21">
                <a:extLst>
                  <a:ext uri="{FF2B5EF4-FFF2-40B4-BE49-F238E27FC236}">
                    <a16:creationId xmlns="" xmlns:a16="http://schemas.microsoft.com/office/drawing/2014/main" id="{C84444DB-EF85-ED4C-8155-1C5A14B0023F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+mj-ea"/>
                  <a:ea typeface="+mj-ea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56572F66-93AC-174F-8B12-E22FD686616D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03</a:t>
                </a: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6CED3E58-1747-1446-A53B-57B8045A221E}"/>
                </a:ext>
              </a:extLst>
            </p:cNvPr>
            <p:cNvSpPr txBox="1"/>
            <p:nvPr/>
          </p:nvSpPr>
          <p:spPr>
            <a:xfrm>
              <a:off x="2260600" y="2071637"/>
              <a:ext cx="3319996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期末考试成绩分析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644DE6E8-7610-5A4A-B142-0E6C969F499A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C3D568E8-DD18-A949-A41B-A7E4E98313D1}"/>
              </a:ext>
            </a:extLst>
          </p:cNvPr>
          <p:cNvGrpSpPr/>
          <p:nvPr/>
        </p:nvGrpSpPr>
        <p:grpSpPr>
          <a:xfrm>
            <a:off x="1348015" y="4969813"/>
            <a:ext cx="4483101" cy="619427"/>
            <a:chOff x="1231900" y="2071637"/>
            <a:chExt cx="4483101" cy="619427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6D6C885B-CF01-EB41-9737-803E2F999CE2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28" name="圆角矩形 27">
                <a:extLst>
                  <a:ext uri="{FF2B5EF4-FFF2-40B4-BE49-F238E27FC236}">
                    <a16:creationId xmlns="" xmlns:a16="http://schemas.microsoft.com/office/drawing/2014/main" id="{8C52F946-D800-394F-AAEC-5DE1213418B1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="" xmlns:a16="http://schemas.microsoft.com/office/drawing/2014/main" id="{3FBC55CF-5646-CE40-9555-BE4329B5BF97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04</a:t>
                </a: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77FD0025-D948-4044-A74A-BA5C4250170B}"/>
                </a:ext>
              </a:extLst>
            </p:cNvPr>
            <p:cNvSpPr txBox="1"/>
            <p:nvPr/>
          </p:nvSpPr>
          <p:spPr>
            <a:xfrm>
              <a:off x="2260599" y="2071637"/>
              <a:ext cx="3215229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期末考试卷面分析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3030CDF2-61CC-2647-B8CB-6FE446EFE6DE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F6AD4EB3-40D3-964F-820F-C06EF4C049FF}"/>
              </a:ext>
            </a:extLst>
          </p:cNvPr>
          <p:cNvGrpSpPr/>
          <p:nvPr/>
        </p:nvGrpSpPr>
        <p:grpSpPr>
          <a:xfrm>
            <a:off x="6360884" y="2218957"/>
            <a:ext cx="4703668" cy="619427"/>
            <a:chOff x="1231900" y="2071637"/>
            <a:chExt cx="4703668" cy="619427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77237ADC-2615-4348-8D4B-1C8E966AAAEB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35" name="圆角矩形 34">
                <a:extLst>
                  <a:ext uri="{FF2B5EF4-FFF2-40B4-BE49-F238E27FC236}">
                    <a16:creationId xmlns="" xmlns:a16="http://schemas.microsoft.com/office/drawing/2014/main" id="{F02E22E9-6845-0446-B701-7B178472AE78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+mj-ea"/>
                  <a:ea typeface="+mj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A4C97784-055F-F749-A9B4-3342D3455466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05</a:t>
                </a: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FE367568-DF66-7444-878F-25B9D7486B1F}"/>
                </a:ext>
              </a:extLst>
            </p:cNvPr>
            <p:cNvSpPr txBox="1"/>
            <p:nvPr/>
          </p:nvSpPr>
          <p:spPr>
            <a:xfrm>
              <a:off x="2260599" y="2071637"/>
              <a:ext cx="3674969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本学期教学工作总结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42CFE29E-7C49-E542-972A-74D3457F9426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C86AC5D6-E80E-8340-B74F-B3DFAC58BF47}"/>
              </a:ext>
            </a:extLst>
          </p:cNvPr>
          <p:cNvGrpSpPr/>
          <p:nvPr/>
        </p:nvGrpSpPr>
        <p:grpSpPr>
          <a:xfrm>
            <a:off x="6360884" y="3137653"/>
            <a:ext cx="4483101" cy="616811"/>
            <a:chOff x="1231900" y="2074253"/>
            <a:chExt cx="4483101" cy="616811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CB298AD2-BF3D-8648-8958-97398F8B4DC4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41" name="圆角矩形 40">
                <a:extLst>
                  <a:ext uri="{FF2B5EF4-FFF2-40B4-BE49-F238E27FC236}">
                    <a16:creationId xmlns="" xmlns:a16="http://schemas.microsoft.com/office/drawing/2014/main" id="{A86E44F9-6BED-A74D-9733-BB7AD2B3A6EF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89F306D0-1C31-A642-908F-7E31EEA768AE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06</a:t>
                </a:r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84E18E4B-F7B7-C24A-85C6-6A687D8FC737}"/>
                </a:ext>
              </a:extLst>
            </p:cNvPr>
            <p:cNvSpPr txBox="1"/>
            <p:nvPr/>
          </p:nvSpPr>
          <p:spPr>
            <a:xfrm>
              <a:off x="2260599" y="2074253"/>
              <a:ext cx="2959100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给家长们的建议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04171228-041A-9848-ADA5-6CE1619748C3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4C44C634-A7BF-5549-AE3A-275C24D7C800}"/>
              </a:ext>
            </a:extLst>
          </p:cNvPr>
          <p:cNvGrpSpPr/>
          <p:nvPr/>
        </p:nvGrpSpPr>
        <p:grpSpPr>
          <a:xfrm>
            <a:off x="6360884" y="4051117"/>
            <a:ext cx="4559652" cy="619427"/>
            <a:chOff x="1231900" y="2071637"/>
            <a:chExt cx="4559652" cy="619427"/>
          </a:xfrm>
        </p:grpSpPr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2757C578-65A1-FE4E-80C0-961083723FC4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47" name="圆角矩形 46">
                <a:extLst>
                  <a:ext uri="{FF2B5EF4-FFF2-40B4-BE49-F238E27FC236}">
                    <a16:creationId xmlns="" xmlns:a16="http://schemas.microsoft.com/office/drawing/2014/main" id="{1E2D929B-2E1A-D24F-941B-428621FDF130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+mj-ea"/>
                  <a:ea typeface="+mj-ea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="" xmlns:a16="http://schemas.microsoft.com/office/drawing/2014/main" id="{E8DD1A37-F0BE-694E-A8D8-ADC5D4584D75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07</a:t>
                </a:r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2CF87A9A-91DA-6848-9363-2D6ED72B7677}"/>
                </a:ext>
              </a:extLst>
            </p:cNvPr>
            <p:cNvSpPr txBox="1"/>
            <p:nvPr/>
          </p:nvSpPr>
          <p:spPr>
            <a:xfrm>
              <a:off x="2260600" y="2071637"/>
              <a:ext cx="3530952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新学期的作息时间表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05E18F93-86AC-6742-927A-D157715E9848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5FE44EA5-7A03-4943-B504-5B36CEB2F503}"/>
              </a:ext>
            </a:extLst>
          </p:cNvPr>
          <p:cNvGrpSpPr/>
          <p:nvPr/>
        </p:nvGrpSpPr>
        <p:grpSpPr>
          <a:xfrm>
            <a:off x="6360884" y="4967197"/>
            <a:ext cx="4483101" cy="619427"/>
            <a:chOff x="1231900" y="2071637"/>
            <a:chExt cx="4483101" cy="619427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2DC0886B-CECD-764D-ACBB-7512C87D60D2}"/>
                </a:ext>
              </a:extLst>
            </p:cNvPr>
            <p:cNvGrpSpPr/>
            <p:nvPr/>
          </p:nvGrpSpPr>
          <p:grpSpPr>
            <a:xfrm>
              <a:off x="1231900" y="2158269"/>
              <a:ext cx="838200" cy="508000"/>
              <a:chOff x="1231900" y="2158269"/>
              <a:chExt cx="838200" cy="508000"/>
            </a:xfrm>
          </p:grpSpPr>
          <p:sp>
            <p:nvSpPr>
              <p:cNvPr id="53" name="圆角矩形 52">
                <a:extLst>
                  <a:ext uri="{FF2B5EF4-FFF2-40B4-BE49-F238E27FC236}">
                    <a16:creationId xmlns="" xmlns:a16="http://schemas.microsoft.com/office/drawing/2014/main" id="{86B74643-F930-DB48-86F5-AD7FBFF52A9A}"/>
                  </a:ext>
                </a:extLst>
              </p:cNvPr>
              <p:cNvSpPr/>
              <p:nvPr/>
            </p:nvSpPr>
            <p:spPr>
              <a:xfrm>
                <a:off x="1231900" y="2158269"/>
                <a:ext cx="838200" cy="508000"/>
              </a:xfrm>
              <a:prstGeom prst="roundRect">
                <a:avLst>
                  <a:gd name="adj" fmla="val 1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+mj-ea"/>
                  <a:ea typeface="+mj-ea"/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="" xmlns:a16="http://schemas.microsoft.com/office/drawing/2014/main" id="{19FD8553-163C-6742-A932-09BBAD8F5CE3}"/>
                  </a:ext>
                </a:extLst>
              </p:cNvPr>
              <p:cNvSpPr txBox="1"/>
              <p:nvPr/>
            </p:nvSpPr>
            <p:spPr>
              <a:xfrm>
                <a:off x="1358900" y="2203911"/>
                <a:ext cx="584200" cy="416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08</a:t>
                </a: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3BEA47A4-F681-6D49-ADAC-E967C1D14BAD}"/>
                </a:ext>
              </a:extLst>
            </p:cNvPr>
            <p:cNvSpPr txBox="1"/>
            <p:nvPr/>
          </p:nvSpPr>
          <p:spPr>
            <a:xfrm>
              <a:off x="2260600" y="2071637"/>
              <a:ext cx="2959100" cy="4816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kumimoji="1" lang="zh-CN" altLang="en-US" sz="24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结束寄语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B56E7E58-5905-5F49-8E50-3D12053F3BA9}"/>
                </a:ext>
              </a:extLst>
            </p:cNvPr>
            <p:cNvSpPr txBox="1"/>
            <p:nvPr/>
          </p:nvSpPr>
          <p:spPr>
            <a:xfrm>
              <a:off x="2260601" y="2470683"/>
              <a:ext cx="3454400" cy="22038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58" name="标题 1">
            <a:extLst>
              <a:ext uri="{FF2B5EF4-FFF2-40B4-BE49-F238E27FC236}">
                <a16:creationId xmlns="" xmlns:a16="http://schemas.microsoft.com/office/drawing/2014/main" id="{786C18CE-C25E-164D-9674-332BA491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xmlns="" val="236573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C9F97196-2927-5249-A53D-A69C8F574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9876" y="836613"/>
            <a:ext cx="2232248" cy="1566632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34C1D08-7F56-844F-9533-CC595162D866}"/>
              </a:ext>
            </a:extLst>
          </p:cNvPr>
          <p:cNvSpPr txBox="1"/>
          <p:nvPr/>
        </p:nvSpPr>
        <p:spPr>
          <a:xfrm>
            <a:off x="4436001" y="2097712"/>
            <a:ext cx="3319997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kumimoji="1" lang="zh-CN" altLang="en-US" sz="32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班级基本情况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87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标题 119">
            <a:extLst>
              <a:ext uri="{FF2B5EF4-FFF2-40B4-BE49-F238E27FC236}">
                <a16:creationId xmlns="" xmlns:a16="http://schemas.microsoft.com/office/drawing/2014/main" id="{23A3B6F2-589F-0449-BAE5-228F27D4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班级学生基本情况</a:t>
            </a:r>
            <a:endParaRPr kumimoji="1" lang="zh-CN" altLang="en-US" dirty="0">
              <a:latin typeface="+mj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5BDF703-A7B0-4147-9B6B-254345A0B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8233" y="4838551"/>
            <a:ext cx="10515600" cy="151216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咱们班一共有</a:t>
            </a:r>
            <a:r>
              <a:rPr kumimoji="1" lang="en-US" altLang="zh-CN" sz="2400" dirty="0">
                <a:solidFill>
                  <a:schemeClr val="accent2"/>
                </a:solidFill>
                <a:latin typeface="+mj-ea"/>
                <a:ea typeface="+mj-ea"/>
              </a:rPr>
              <a:t>53</a:t>
            </a:r>
            <a:r>
              <a:rPr kumimoji="1" lang="zh-CN" altLang="en-US" sz="2400" dirty="0">
                <a:solidFill>
                  <a:schemeClr val="accent2"/>
                </a:solidFill>
                <a:latin typeface="+mj-ea"/>
                <a:ea typeface="+mj-ea"/>
              </a:rPr>
              <a:t>名</a:t>
            </a: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学生，男同学</a:t>
            </a:r>
            <a:r>
              <a:rPr kumimoji="1" lang="en-US" altLang="zh-CN" sz="2400" dirty="0">
                <a:solidFill>
                  <a:srgbClr val="FF7C55"/>
                </a:solidFill>
                <a:latin typeface="+mj-ea"/>
                <a:ea typeface="+mj-ea"/>
              </a:rPr>
              <a:t>31</a:t>
            </a:r>
            <a:r>
              <a:rPr kumimoji="1" lang="zh-CN" altLang="en-US" sz="2400" dirty="0">
                <a:solidFill>
                  <a:srgbClr val="FF7C55"/>
                </a:solidFill>
                <a:latin typeface="+mj-ea"/>
                <a:ea typeface="+mj-ea"/>
              </a:rPr>
              <a:t>名</a:t>
            </a: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，女同学</a:t>
            </a:r>
            <a:r>
              <a:rPr kumimoji="1" lang="en-US" altLang="zh-CN" sz="2400" dirty="0">
                <a:solidFill>
                  <a:srgbClr val="FF7C55"/>
                </a:solidFill>
                <a:latin typeface="+mj-ea"/>
                <a:ea typeface="+mj-ea"/>
              </a:rPr>
              <a:t>22</a:t>
            </a:r>
            <a:r>
              <a:rPr kumimoji="1" lang="zh-CN" altLang="en-US" sz="2400" dirty="0">
                <a:solidFill>
                  <a:srgbClr val="FF7C55"/>
                </a:solidFill>
                <a:latin typeface="+mj-ea"/>
                <a:ea typeface="+mj-ea"/>
              </a:rPr>
              <a:t>名</a:t>
            </a: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。同学们团结友爱，经过了一年多的熟悉，增进了彼此友谊。</a:t>
            </a:r>
            <a:endParaRPr kumimoji="1" lang="en-US" altLang="zh-CN" sz="24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54D7CD8-06BD-3643-8F88-2836F065D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040" y="1894499"/>
            <a:ext cx="2304256" cy="267001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92601BF-E273-5845-B1C1-2292C49BDD93}"/>
              </a:ext>
            </a:extLst>
          </p:cNvPr>
          <p:cNvSpPr txBox="1"/>
          <p:nvPr/>
        </p:nvSpPr>
        <p:spPr>
          <a:xfrm>
            <a:off x="6600056" y="3606344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solidFill>
                  <a:schemeClr val="tx2">
                    <a:lumMod val="75000"/>
                  </a:schemeClr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女同学</a:t>
            </a:r>
            <a:endParaRPr kumimoji="1" lang="en-US" altLang="zh-CN" sz="2800" dirty="0">
              <a:solidFill>
                <a:schemeClr val="tx2">
                  <a:lumMod val="75000"/>
                </a:schemeClr>
              </a:solidFill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  <a:p>
            <a:pPr algn="ctr"/>
            <a:r>
              <a:rPr kumimoji="1" lang="en-US" altLang="zh-CN" sz="2800" dirty="0">
                <a:solidFill>
                  <a:schemeClr val="accent2"/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22</a:t>
            </a:r>
            <a:r>
              <a:rPr kumimoji="1" lang="zh-CN" altLang="en-US" sz="2800" dirty="0">
                <a:solidFill>
                  <a:schemeClr val="accent2"/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人</a:t>
            </a:r>
            <a:endParaRPr kumimoji="1" lang="zh-CN" altLang="en-US" sz="4000" dirty="0">
              <a:solidFill>
                <a:srgbClr val="FFFFFF"/>
              </a:solidFill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4EEE1BF-16D3-1442-BD61-F80905412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488" y="1833723"/>
            <a:ext cx="1585392" cy="273078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24E78D8-B928-DA46-99B2-B3C575472CEE}"/>
              </a:ext>
            </a:extLst>
          </p:cNvPr>
          <p:cNvSpPr txBox="1"/>
          <p:nvPr/>
        </p:nvSpPr>
        <p:spPr>
          <a:xfrm>
            <a:off x="3215680" y="3595075"/>
            <a:ext cx="20882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solidFill>
                  <a:schemeClr val="tx2">
                    <a:lumMod val="75000"/>
                  </a:schemeClr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男同学</a:t>
            </a:r>
            <a:endParaRPr kumimoji="1" lang="en-US" altLang="zh-CN" sz="2800" dirty="0">
              <a:solidFill>
                <a:schemeClr val="tx2">
                  <a:lumMod val="75000"/>
                </a:schemeClr>
              </a:solidFill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  <a:p>
            <a:pPr algn="ctr"/>
            <a:r>
              <a:rPr kumimoji="1" lang="en-US" altLang="zh-CN" sz="2800" dirty="0">
                <a:solidFill>
                  <a:schemeClr val="accent2"/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31</a:t>
            </a:r>
            <a:r>
              <a:rPr kumimoji="1" lang="zh-CN" altLang="en-US" sz="2800" dirty="0">
                <a:solidFill>
                  <a:schemeClr val="accent2"/>
                </a:solidFill>
                <a:latin typeface="Alibaba PuHuiTi" pitchFamily="18" charset="-122"/>
                <a:ea typeface="Alibaba PuHuiTi" pitchFamily="18" charset="-122"/>
                <a:cs typeface="Alibaba PuHuiTi" pitchFamily="18" charset="-122"/>
              </a:rPr>
              <a:t>人</a:t>
            </a:r>
            <a:endParaRPr kumimoji="1" lang="zh-CN" altLang="en-US" sz="4000" dirty="0">
              <a:solidFill>
                <a:srgbClr val="FFFFFF"/>
              </a:solidFill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15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标题 1">
            <a:extLst>
              <a:ext uri="{FF2B5EF4-FFF2-40B4-BE49-F238E27FC236}">
                <a16:creationId xmlns="" xmlns:a16="http://schemas.microsoft.com/office/drawing/2014/main" id="{9354FF83-50E0-9448-864B-7A690766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各个任课老师介绍</a:t>
            </a:r>
          </a:p>
        </p:txBody>
      </p:sp>
      <p:sp>
        <p:nvSpPr>
          <p:cNvPr id="61" name="矩形: 圆角 2">
            <a:extLst>
              <a:ext uri="{FF2B5EF4-FFF2-40B4-BE49-F238E27FC236}">
                <a16:creationId xmlns="" xmlns:a16="http://schemas.microsoft.com/office/drawing/2014/main" id="{9A76F2AC-6573-C143-8550-63DA13483CBA}"/>
              </a:ext>
            </a:extLst>
          </p:cNvPr>
          <p:cNvSpPr/>
          <p:nvPr/>
        </p:nvSpPr>
        <p:spPr>
          <a:xfrm>
            <a:off x="1042415" y="2427942"/>
            <a:ext cx="3203956" cy="3619500"/>
          </a:xfrm>
          <a:prstGeom prst="roundRect">
            <a:avLst>
              <a:gd name="adj" fmla="val 5327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01600" dist="38100" dir="5400000" algn="t" rotWithShape="0">
              <a:srgbClr val="EA5504">
                <a:lumMod val="75000"/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62" name="矩形: 圆角 24">
            <a:extLst>
              <a:ext uri="{FF2B5EF4-FFF2-40B4-BE49-F238E27FC236}">
                <a16:creationId xmlns="" xmlns:a16="http://schemas.microsoft.com/office/drawing/2014/main" id="{A9262584-8F0A-C549-91D5-BDA09413BBA2}"/>
              </a:ext>
            </a:extLst>
          </p:cNvPr>
          <p:cNvSpPr/>
          <p:nvPr/>
        </p:nvSpPr>
        <p:spPr>
          <a:xfrm>
            <a:off x="4498977" y="2427942"/>
            <a:ext cx="3203956" cy="3619500"/>
          </a:xfrm>
          <a:prstGeom prst="roundRect">
            <a:avLst>
              <a:gd name="adj" fmla="val 5327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01600" dist="38100" dir="5400000" algn="t" rotWithShape="0">
              <a:srgbClr val="EA5504">
                <a:lumMod val="75000"/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63" name="矩形: 圆角 25">
            <a:extLst>
              <a:ext uri="{FF2B5EF4-FFF2-40B4-BE49-F238E27FC236}">
                <a16:creationId xmlns="" xmlns:a16="http://schemas.microsoft.com/office/drawing/2014/main" id="{BEBCB88B-D693-0A4E-B08B-EB677364238B}"/>
              </a:ext>
            </a:extLst>
          </p:cNvPr>
          <p:cNvSpPr/>
          <p:nvPr/>
        </p:nvSpPr>
        <p:spPr>
          <a:xfrm>
            <a:off x="7949820" y="2427942"/>
            <a:ext cx="3203956" cy="3619500"/>
          </a:xfrm>
          <a:prstGeom prst="roundRect">
            <a:avLst>
              <a:gd name="adj" fmla="val 5327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101600" dist="38100" dir="5400000" algn="t" rotWithShape="0">
              <a:srgbClr val="EA5504">
                <a:lumMod val="75000"/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B43F60FC-7D1E-A047-99C6-7CA0BFC5A41B}"/>
              </a:ext>
            </a:extLst>
          </p:cNvPr>
          <p:cNvSpPr/>
          <p:nvPr/>
        </p:nvSpPr>
        <p:spPr>
          <a:xfrm>
            <a:off x="2244284" y="3170401"/>
            <a:ext cx="80021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FF8766"/>
                </a:solidFill>
                <a:latin typeface="+mj-ea"/>
                <a:ea typeface="+mj-ea"/>
              </a:rPr>
              <a:t>数学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95D38074-B53A-AC47-8C7C-922B56A5C876}"/>
              </a:ext>
            </a:extLst>
          </p:cNvPr>
          <p:cNvSpPr/>
          <p:nvPr/>
        </p:nvSpPr>
        <p:spPr>
          <a:xfrm>
            <a:off x="5023865" y="3170401"/>
            <a:ext cx="2148460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FF8766"/>
                </a:solidFill>
                <a:latin typeface="+mj-ea"/>
                <a:ea typeface="+mj-ea"/>
              </a:rPr>
              <a:t>语文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="" xmlns:a16="http://schemas.microsoft.com/office/drawing/2014/main" id="{6D7783ED-B294-A94E-991C-704EA6E043CB}"/>
              </a:ext>
            </a:extLst>
          </p:cNvPr>
          <p:cNvSpPr/>
          <p:nvPr/>
        </p:nvSpPr>
        <p:spPr>
          <a:xfrm>
            <a:off x="9151688" y="3170401"/>
            <a:ext cx="80021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FF8766"/>
                </a:solidFill>
                <a:latin typeface="+mj-ea"/>
                <a:ea typeface="+mj-ea"/>
              </a:rPr>
              <a:t>外语</a:t>
            </a:r>
          </a:p>
        </p:txBody>
      </p:sp>
      <p:sp>
        <p:nvSpPr>
          <p:cNvPr id="76" name="Text Box 8">
            <a:extLst>
              <a:ext uri="{FF2B5EF4-FFF2-40B4-BE49-F238E27FC236}">
                <a16:creationId xmlns="" xmlns:a16="http://schemas.microsoft.com/office/drawing/2014/main" id="{B8962AE2-0682-0746-A908-A59F5677C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550" y="4088052"/>
            <a:ext cx="2527683" cy="170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张老师，任教多年，具有丰富的数学方面的教学经验，连续获得过我校的优秀教师。</a:t>
            </a:r>
          </a:p>
        </p:txBody>
      </p:sp>
      <p:sp>
        <p:nvSpPr>
          <p:cNvPr id="77" name="Rectangle 19">
            <a:extLst>
              <a:ext uri="{FF2B5EF4-FFF2-40B4-BE49-F238E27FC236}">
                <a16:creationId xmlns="" xmlns:a16="http://schemas.microsoft.com/office/drawing/2014/main" id="{5F9F2B65-2B80-8C47-B2C6-CD2DD595B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025" y="4088043"/>
            <a:ext cx="2645540" cy="171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王老师，具有丰富的英语方面的教学经验，王老师指导的班级曾在市口语比赛中获得一等奖。</a:t>
            </a:r>
          </a:p>
        </p:txBody>
      </p:sp>
      <p:sp>
        <p:nvSpPr>
          <p:cNvPr id="78" name="Text Box 8">
            <a:extLst>
              <a:ext uri="{FF2B5EF4-FFF2-40B4-BE49-F238E27FC236}">
                <a16:creationId xmlns="" xmlns:a16="http://schemas.microsoft.com/office/drawing/2014/main" id="{0B1C476D-D2A6-2B45-8FF4-A15663627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414" y="4088043"/>
            <a:ext cx="2552700" cy="171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prstClr val="black"/>
                </a:solidFill>
                <a:latin typeface="微软雅黑"/>
              </a:defRPr>
            </a:lvl1pPr>
          </a:lstStyle>
          <a:p>
            <a:r>
              <a:rPr kumimoji="1" lang="zh-CN" altLang="en-US" sz="18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Arial" panose="020B0604020202020204" pitchFamily="34" charset="0"/>
              </a:rPr>
              <a:t>李老师，北京师范大学毕业后一直从事小学语文教育工作，具有丰富的语文方面的教学经验。</a:t>
            </a:r>
          </a:p>
        </p:txBody>
      </p:sp>
      <p:sp>
        <p:nvSpPr>
          <p:cNvPr id="85" name="矩形: 圆角 36">
            <a:extLst>
              <a:ext uri="{FF2B5EF4-FFF2-40B4-BE49-F238E27FC236}">
                <a16:creationId xmlns="" xmlns:a16="http://schemas.microsoft.com/office/drawing/2014/main" id="{A7E6A053-2DCE-8C40-A2B3-D6EA80D6EABC}"/>
              </a:ext>
            </a:extLst>
          </p:cNvPr>
          <p:cNvSpPr/>
          <p:nvPr/>
        </p:nvSpPr>
        <p:spPr>
          <a:xfrm>
            <a:off x="2284393" y="3835299"/>
            <a:ext cx="720000" cy="45719"/>
          </a:xfrm>
          <a:prstGeom prst="roundRect">
            <a:avLst>
              <a:gd name="adj" fmla="val 50000"/>
            </a:avLst>
          </a:prstGeom>
          <a:solidFill>
            <a:srgbClr val="FF92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86" name="矩形: 圆角 37">
            <a:extLst>
              <a:ext uri="{FF2B5EF4-FFF2-40B4-BE49-F238E27FC236}">
                <a16:creationId xmlns="" xmlns:a16="http://schemas.microsoft.com/office/drawing/2014/main" id="{9D485039-7330-AF44-AE5D-F3BBEAA39AE1}"/>
              </a:ext>
            </a:extLst>
          </p:cNvPr>
          <p:cNvSpPr/>
          <p:nvPr/>
        </p:nvSpPr>
        <p:spPr>
          <a:xfrm>
            <a:off x="5730444" y="3835299"/>
            <a:ext cx="720000" cy="45719"/>
          </a:xfrm>
          <a:prstGeom prst="roundRect">
            <a:avLst>
              <a:gd name="adj" fmla="val 50000"/>
            </a:avLst>
          </a:prstGeom>
          <a:solidFill>
            <a:srgbClr val="FF92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87" name="矩形: 圆角 38">
            <a:extLst>
              <a:ext uri="{FF2B5EF4-FFF2-40B4-BE49-F238E27FC236}">
                <a16:creationId xmlns="" xmlns:a16="http://schemas.microsoft.com/office/drawing/2014/main" id="{784F26CB-FDF2-0D49-A000-9E7B3FCC6582}"/>
              </a:ext>
            </a:extLst>
          </p:cNvPr>
          <p:cNvSpPr/>
          <p:nvPr/>
        </p:nvSpPr>
        <p:spPr>
          <a:xfrm>
            <a:off x="9191795" y="3835299"/>
            <a:ext cx="720000" cy="45719"/>
          </a:xfrm>
          <a:prstGeom prst="roundRect">
            <a:avLst>
              <a:gd name="adj" fmla="val 50000"/>
            </a:avLst>
          </a:prstGeom>
          <a:solidFill>
            <a:srgbClr val="FF92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24370429-061C-DA4C-A863-8B6752F9BC3D}"/>
              </a:ext>
            </a:extLst>
          </p:cNvPr>
          <p:cNvGrpSpPr/>
          <p:nvPr/>
        </p:nvGrpSpPr>
        <p:grpSpPr>
          <a:xfrm>
            <a:off x="5519377" y="1851129"/>
            <a:ext cx="1163156" cy="1163156"/>
            <a:chOff x="5519377" y="1851129"/>
            <a:chExt cx="1163156" cy="1163156"/>
          </a:xfrm>
        </p:grpSpPr>
        <p:sp>
          <p:nvSpPr>
            <p:cNvPr id="81" name="椭圆 80">
              <a:extLst>
                <a:ext uri="{FF2B5EF4-FFF2-40B4-BE49-F238E27FC236}">
                  <a16:creationId xmlns="" xmlns:a16="http://schemas.microsoft.com/office/drawing/2014/main" id="{39B2A2A2-22E4-E247-A424-D09B21606982}"/>
                </a:ext>
              </a:extLst>
            </p:cNvPr>
            <p:cNvSpPr/>
            <p:nvPr/>
          </p:nvSpPr>
          <p:spPr>
            <a:xfrm>
              <a:off x="5519377" y="1851129"/>
              <a:ext cx="1163156" cy="1163156"/>
            </a:xfrm>
            <a:prstGeom prst="ellipse">
              <a:avLst/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06318A0C-813B-BC40-A758-7871F2562A91}"/>
                </a:ext>
              </a:extLst>
            </p:cNvPr>
            <p:cNvSpPr/>
            <p:nvPr/>
          </p:nvSpPr>
          <p:spPr>
            <a:xfrm>
              <a:off x="5649338" y="1981090"/>
              <a:ext cx="903234" cy="90323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13" name="图形 12" descr="女性形象">
              <a:extLst>
                <a:ext uri="{FF2B5EF4-FFF2-40B4-BE49-F238E27FC236}">
                  <a16:creationId xmlns="" xmlns:a16="http://schemas.microsoft.com/office/drawing/2014/main" id="{AA24D014-C24C-914C-9890-0EBC0464D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70999" y="1992491"/>
              <a:ext cx="888008" cy="888008"/>
            </a:xfrm>
            <a:prstGeom prst="rect">
              <a:avLst/>
            </a:prstGeom>
          </p:spPr>
        </p:pic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21BBD7C6-8571-5049-BC74-68164A87C6A9}"/>
              </a:ext>
            </a:extLst>
          </p:cNvPr>
          <p:cNvGrpSpPr/>
          <p:nvPr/>
        </p:nvGrpSpPr>
        <p:grpSpPr>
          <a:xfrm>
            <a:off x="8970220" y="1851129"/>
            <a:ext cx="1163156" cy="1163156"/>
            <a:chOff x="5519377" y="1851129"/>
            <a:chExt cx="1163156" cy="1163156"/>
          </a:xfrm>
        </p:grpSpPr>
        <p:sp>
          <p:nvSpPr>
            <p:cNvPr id="93" name="椭圆 92">
              <a:extLst>
                <a:ext uri="{FF2B5EF4-FFF2-40B4-BE49-F238E27FC236}">
                  <a16:creationId xmlns="" xmlns:a16="http://schemas.microsoft.com/office/drawing/2014/main" id="{CEF58528-C787-6F41-9F4D-9011C1C96EAE}"/>
                </a:ext>
              </a:extLst>
            </p:cNvPr>
            <p:cNvSpPr/>
            <p:nvPr/>
          </p:nvSpPr>
          <p:spPr>
            <a:xfrm>
              <a:off x="5519377" y="1851129"/>
              <a:ext cx="1163156" cy="1163156"/>
            </a:xfrm>
            <a:prstGeom prst="ellipse">
              <a:avLst/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94" name="椭圆 93">
              <a:extLst>
                <a:ext uri="{FF2B5EF4-FFF2-40B4-BE49-F238E27FC236}">
                  <a16:creationId xmlns="" xmlns:a16="http://schemas.microsoft.com/office/drawing/2014/main" id="{57AF843E-EE7B-0144-9119-46DF673E1AA8}"/>
                </a:ext>
              </a:extLst>
            </p:cNvPr>
            <p:cNvSpPr/>
            <p:nvPr/>
          </p:nvSpPr>
          <p:spPr>
            <a:xfrm>
              <a:off x="5649338" y="1981090"/>
              <a:ext cx="903234" cy="903234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95" name="图形 94" descr="女性形象">
              <a:extLst>
                <a:ext uri="{FF2B5EF4-FFF2-40B4-BE49-F238E27FC236}">
                  <a16:creationId xmlns="" xmlns:a16="http://schemas.microsoft.com/office/drawing/2014/main" id="{D485FEBD-F36A-EE46-8CB1-04E05917C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70999" y="1992491"/>
              <a:ext cx="888008" cy="888008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8EAA4FA-B6FB-8C46-AA41-5782F2DD9D26}"/>
              </a:ext>
            </a:extLst>
          </p:cNvPr>
          <p:cNvGrpSpPr/>
          <p:nvPr/>
        </p:nvGrpSpPr>
        <p:grpSpPr>
          <a:xfrm>
            <a:off x="2062815" y="1851129"/>
            <a:ext cx="1163156" cy="1163156"/>
            <a:chOff x="2062815" y="1851129"/>
            <a:chExt cx="1163156" cy="1163156"/>
          </a:xfrm>
        </p:grpSpPr>
        <p:grpSp>
          <p:nvGrpSpPr>
            <p:cNvPr id="96" name="组合 95">
              <a:extLst>
                <a:ext uri="{FF2B5EF4-FFF2-40B4-BE49-F238E27FC236}">
                  <a16:creationId xmlns="" xmlns:a16="http://schemas.microsoft.com/office/drawing/2014/main" id="{6C18BE58-1A00-5B45-8339-DB3A9817A290}"/>
                </a:ext>
              </a:extLst>
            </p:cNvPr>
            <p:cNvGrpSpPr/>
            <p:nvPr/>
          </p:nvGrpSpPr>
          <p:grpSpPr>
            <a:xfrm>
              <a:off x="2062815" y="1851129"/>
              <a:ext cx="1163156" cy="1163156"/>
              <a:chOff x="5519377" y="1851129"/>
              <a:chExt cx="1163156" cy="1163156"/>
            </a:xfrm>
          </p:grpSpPr>
          <p:sp>
            <p:nvSpPr>
              <p:cNvPr id="97" name="椭圆 96">
                <a:extLst>
                  <a:ext uri="{FF2B5EF4-FFF2-40B4-BE49-F238E27FC236}">
                    <a16:creationId xmlns="" xmlns:a16="http://schemas.microsoft.com/office/drawing/2014/main" id="{18018C1E-2FCC-574C-8CD4-09D9D06D13B6}"/>
                  </a:ext>
                </a:extLst>
              </p:cNvPr>
              <p:cNvSpPr/>
              <p:nvPr/>
            </p:nvSpPr>
            <p:spPr>
              <a:xfrm>
                <a:off x="5519377" y="1851129"/>
                <a:ext cx="1163156" cy="116315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阿里巴巴普惠体 R"/>
                  <a:cs typeface="+mn-cs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="" xmlns:a16="http://schemas.microsoft.com/office/drawing/2014/main" id="{1DDFD0EF-68FF-EB47-9CFE-9EAE40CA57CE}"/>
                  </a:ext>
                </a:extLst>
              </p:cNvPr>
              <p:cNvSpPr/>
              <p:nvPr/>
            </p:nvSpPr>
            <p:spPr>
              <a:xfrm>
                <a:off x="5649338" y="1981090"/>
                <a:ext cx="903234" cy="903234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阿里巴巴普惠体 R"/>
                  <a:cs typeface="+mn-cs"/>
                </a:endParaRPr>
              </a:p>
            </p:txBody>
          </p:sp>
        </p:grpSp>
        <p:pic>
          <p:nvPicPr>
            <p:cNvPr id="11" name="图形 10" descr="男性形象">
              <a:extLst>
                <a:ext uri="{FF2B5EF4-FFF2-40B4-BE49-F238E27FC236}">
                  <a16:creationId xmlns="" xmlns:a16="http://schemas.microsoft.com/office/drawing/2014/main" id="{30D863C1-22F6-3440-9AA3-CD8BF2605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88585" y="195245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1582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1231103-11F5-814F-9A5F-A87DDC9C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117" y="836712"/>
            <a:ext cx="2493764" cy="1593697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34C1D08-7F56-844F-9533-CC595162D866}"/>
              </a:ext>
            </a:extLst>
          </p:cNvPr>
          <p:cNvSpPr txBox="1"/>
          <p:nvPr/>
        </p:nvSpPr>
        <p:spPr>
          <a:xfrm>
            <a:off x="4115780" y="2119908"/>
            <a:ext cx="3960440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我们班级存在问题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729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38A9ED6-0C47-9844-A420-B1A0CA3B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我们班级存在问题</a:t>
            </a:r>
            <a:endParaRPr kumimoji="1" lang="zh-CN" altLang="en-US" dirty="0">
              <a:latin typeface="+mj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5BDF703-A7B0-4147-9B6B-254345A0B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5057" y="2276475"/>
            <a:ext cx="2806565" cy="1584573"/>
          </a:xfrm>
        </p:spPr>
        <p:txBody>
          <a:bodyPr>
            <a:no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部分同学学习目的不明确，缺乏学习主动性</a:t>
            </a:r>
            <a:endParaRPr kumimoji="1" lang="en-US" altLang="zh-CN" sz="24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="" xmlns:a16="http://schemas.microsoft.com/office/drawing/2014/main" id="{9F27B098-D5BA-BB49-9213-36EF764747EC}"/>
              </a:ext>
            </a:extLst>
          </p:cNvPr>
          <p:cNvSpPr txBox="1">
            <a:spLocks/>
          </p:cNvSpPr>
          <p:nvPr/>
        </p:nvSpPr>
        <p:spPr>
          <a:xfrm>
            <a:off x="911225" y="4379604"/>
            <a:ext cx="2806565" cy="1325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24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有</a:t>
            </a:r>
            <a:r>
              <a:rPr kumimoji="1" lang="zh-CN" altLang="en-US" sz="2400" dirty="0">
                <a:solidFill>
                  <a:srgbClr val="323D4E"/>
                </a:solidFill>
                <a:latin typeface="幼圆"/>
                <a:ea typeface="+mj-ea"/>
              </a:rPr>
              <a:t>上课玩游戏</a:t>
            </a:r>
            <a:r>
              <a:rPr kumimoji="1" lang="zh-CN" altLang="en-US" sz="24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，</a:t>
            </a:r>
            <a:endParaRPr kumimoji="1" lang="en-US" altLang="zh-CN" sz="24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  <a:p>
            <a:pPr marL="0" lv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24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开小差的不良习惯</a:t>
            </a:r>
            <a:endParaRPr kumimoji="1" lang="en-US" altLang="zh-CN" sz="24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C1580668-CCB7-1244-8C66-3564AE7FC294}"/>
              </a:ext>
            </a:extLst>
          </p:cNvPr>
          <p:cNvSpPr txBox="1">
            <a:spLocks/>
          </p:cNvSpPr>
          <p:nvPr/>
        </p:nvSpPr>
        <p:spPr>
          <a:xfrm>
            <a:off x="8616280" y="2410059"/>
            <a:ext cx="2664495" cy="1800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24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部分学生发现问题不主动向老师提出，作业潦草</a:t>
            </a:r>
            <a:endParaRPr kumimoji="1" lang="en-US" altLang="zh-CN" sz="24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="" xmlns:a16="http://schemas.microsoft.com/office/drawing/2014/main" id="{9C194099-FDB6-8F4E-A60F-AB06142097E3}"/>
              </a:ext>
            </a:extLst>
          </p:cNvPr>
          <p:cNvSpPr txBox="1">
            <a:spLocks/>
          </p:cNvSpPr>
          <p:nvPr/>
        </p:nvSpPr>
        <p:spPr>
          <a:xfrm>
            <a:off x="8613537" y="4699639"/>
            <a:ext cx="2667238" cy="1445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学生自学性比较差，需要家长督促</a:t>
            </a:r>
            <a:endParaRPr kumimoji="1" lang="en-US" altLang="zh-CN" sz="24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38" name="直线连接符 37">
            <a:extLst>
              <a:ext uri="{FF2B5EF4-FFF2-40B4-BE49-F238E27FC236}">
                <a16:creationId xmlns="" xmlns:a16="http://schemas.microsoft.com/office/drawing/2014/main" id="{FDD70D29-6F96-3241-B303-5CEBCFB1796C}"/>
              </a:ext>
            </a:extLst>
          </p:cNvPr>
          <p:cNvCxnSpPr>
            <a:cxnSpLocks/>
          </p:cNvCxnSpPr>
          <p:nvPr/>
        </p:nvCxnSpPr>
        <p:spPr>
          <a:xfrm>
            <a:off x="6528048" y="5272243"/>
            <a:ext cx="901722" cy="0"/>
          </a:xfrm>
          <a:prstGeom prst="line">
            <a:avLst/>
          </a:prstGeom>
          <a:ln w="57150">
            <a:solidFill>
              <a:srgbClr val="FFAD94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>
            <a:extLst>
              <a:ext uri="{FF2B5EF4-FFF2-40B4-BE49-F238E27FC236}">
                <a16:creationId xmlns="" xmlns:a16="http://schemas.microsoft.com/office/drawing/2014/main" id="{E74CF88D-6B60-EB4F-92E6-14D33B5C1A26}"/>
              </a:ext>
            </a:extLst>
          </p:cNvPr>
          <p:cNvCxnSpPr>
            <a:cxnSpLocks/>
          </p:cNvCxnSpPr>
          <p:nvPr/>
        </p:nvCxnSpPr>
        <p:spPr>
          <a:xfrm>
            <a:off x="6528048" y="3112186"/>
            <a:ext cx="901722" cy="0"/>
          </a:xfrm>
          <a:prstGeom prst="line">
            <a:avLst/>
          </a:prstGeom>
          <a:ln w="57150">
            <a:solidFill>
              <a:srgbClr val="FFAD94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="" xmlns:a16="http://schemas.microsoft.com/office/drawing/2014/main" id="{B85CB977-57E3-7644-B7E8-EDFA4FD19D5C}"/>
              </a:ext>
            </a:extLst>
          </p:cNvPr>
          <p:cNvCxnSpPr>
            <a:cxnSpLocks/>
          </p:cNvCxnSpPr>
          <p:nvPr/>
        </p:nvCxnSpPr>
        <p:spPr>
          <a:xfrm>
            <a:off x="4762230" y="4859288"/>
            <a:ext cx="901722" cy="0"/>
          </a:xfrm>
          <a:prstGeom prst="line">
            <a:avLst/>
          </a:prstGeom>
          <a:ln w="57150">
            <a:solidFill>
              <a:srgbClr val="FFAD94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="" xmlns:a16="http://schemas.microsoft.com/office/drawing/2014/main" id="{4BAFA3A6-AAC0-DE4E-B1BA-BFF486C9C0FC}"/>
              </a:ext>
            </a:extLst>
          </p:cNvPr>
          <p:cNvCxnSpPr>
            <a:cxnSpLocks/>
          </p:cNvCxnSpPr>
          <p:nvPr/>
        </p:nvCxnSpPr>
        <p:spPr>
          <a:xfrm>
            <a:off x="4762230" y="2758081"/>
            <a:ext cx="901722" cy="0"/>
          </a:xfrm>
          <a:prstGeom prst="line">
            <a:avLst/>
          </a:prstGeom>
          <a:ln w="57150">
            <a:solidFill>
              <a:srgbClr val="FFAD94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C9480D4-9F51-434D-AB39-6C3974DB6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305" y="1863041"/>
            <a:ext cx="1424008" cy="4445684"/>
          </a:xfrm>
          <a:prstGeom prst="rect">
            <a:avLst/>
          </a:prstGeom>
        </p:spPr>
      </p:pic>
      <p:sp>
        <p:nvSpPr>
          <p:cNvPr id="46" name="内容占位符 2">
            <a:extLst>
              <a:ext uri="{FF2B5EF4-FFF2-40B4-BE49-F238E27FC236}">
                <a16:creationId xmlns="" xmlns:a16="http://schemas.microsoft.com/office/drawing/2014/main" id="{8DA11629-5CE6-8A4F-BCFE-FB0D395D31DB}"/>
              </a:ext>
            </a:extLst>
          </p:cNvPr>
          <p:cNvSpPr txBox="1">
            <a:spLocks/>
          </p:cNvSpPr>
          <p:nvPr/>
        </p:nvSpPr>
        <p:spPr>
          <a:xfrm>
            <a:off x="2817165" y="2123813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kumimoji="1" lang="en-US" altLang="zh-CN" sz="4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merican Typewriter" panose="02090604020004020304" pitchFamily="18" charset="0"/>
                <a:ea typeface="Noto Sans Avestan" panose="020B0502040504020204" pitchFamily="34" charset="0"/>
              </a:rPr>
              <a:t>01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4800" i="1" dirty="0">
              <a:solidFill>
                <a:schemeClr val="accent2">
                  <a:lumMod val="40000"/>
                  <a:lumOff val="60000"/>
                </a:schemeClr>
              </a:solidFill>
              <a:latin typeface="American Typewriter" panose="02090604020004020304" pitchFamily="18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="" xmlns:a16="http://schemas.microsoft.com/office/drawing/2014/main" id="{739CA1E4-AD91-C747-968E-C9F2CC47FFF4}"/>
              </a:ext>
            </a:extLst>
          </p:cNvPr>
          <p:cNvSpPr txBox="1">
            <a:spLocks/>
          </p:cNvSpPr>
          <p:nvPr/>
        </p:nvSpPr>
        <p:spPr>
          <a:xfrm>
            <a:off x="2817165" y="4152017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kumimoji="1" lang="en-US" altLang="zh-CN" sz="4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merican Typewriter" panose="02090604020004020304" pitchFamily="18" charset="0"/>
                <a:ea typeface="Noto Sans Avestan" panose="020B0502040504020204" pitchFamily="34" charset="0"/>
              </a:rPr>
              <a:t>03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4800" i="1" dirty="0">
              <a:solidFill>
                <a:schemeClr val="accent2">
                  <a:lumMod val="40000"/>
                  <a:lumOff val="60000"/>
                </a:schemeClr>
              </a:solidFill>
              <a:latin typeface="American Typewriter" panose="02090604020004020304" pitchFamily="18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="" xmlns:a16="http://schemas.microsoft.com/office/drawing/2014/main" id="{BF9ABA38-AFA7-5444-A017-06B47CA65692}"/>
              </a:ext>
            </a:extLst>
          </p:cNvPr>
          <p:cNvSpPr txBox="1">
            <a:spLocks/>
          </p:cNvSpPr>
          <p:nvPr/>
        </p:nvSpPr>
        <p:spPr>
          <a:xfrm>
            <a:off x="6559072" y="2504663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kumimoji="1" lang="en-US" altLang="zh-CN" sz="4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merican Typewriter" panose="02090604020004020304" pitchFamily="18" charset="0"/>
                <a:ea typeface="Noto Sans Avestan" panose="020B0502040504020204" pitchFamily="34" charset="0"/>
              </a:rPr>
              <a:t>02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4800" i="1" dirty="0">
              <a:solidFill>
                <a:schemeClr val="accent2">
                  <a:lumMod val="40000"/>
                  <a:lumOff val="60000"/>
                </a:schemeClr>
              </a:solidFill>
              <a:latin typeface="American Typewriter" panose="02090604020004020304" pitchFamily="18" charset="0"/>
            </a:endParaRPr>
          </a:p>
        </p:txBody>
      </p:sp>
      <p:sp>
        <p:nvSpPr>
          <p:cNvPr id="49" name="内容占位符 2">
            <a:extLst>
              <a:ext uri="{FF2B5EF4-FFF2-40B4-BE49-F238E27FC236}">
                <a16:creationId xmlns="" xmlns:a16="http://schemas.microsoft.com/office/drawing/2014/main" id="{FD7CAED3-1CA1-0049-851B-5E827984FA33}"/>
              </a:ext>
            </a:extLst>
          </p:cNvPr>
          <p:cNvSpPr txBox="1">
            <a:spLocks/>
          </p:cNvSpPr>
          <p:nvPr/>
        </p:nvSpPr>
        <p:spPr>
          <a:xfrm>
            <a:off x="6559072" y="4575909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kumimoji="1" lang="en-US" altLang="zh-CN" sz="4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American Typewriter" panose="02090604020004020304" pitchFamily="18" charset="0"/>
                <a:ea typeface="Noto Sans Avestan" panose="020B0502040504020204" pitchFamily="34" charset="0"/>
              </a:rPr>
              <a:t>04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4800" i="1" dirty="0">
              <a:solidFill>
                <a:schemeClr val="accent2">
                  <a:lumMod val="40000"/>
                  <a:lumOff val="60000"/>
                </a:schemeClr>
              </a:solidFill>
              <a:latin typeface="American Typewriter" panose="02090604020004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640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46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CAD6C4E-F602-5C40-9E75-66FC64B2A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31" y="859632"/>
            <a:ext cx="2690738" cy="1736831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4149876" y="2276872"/>
            <a:ext cx="3892247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kumimoji="1" lang="zh-CN" altLang="en-US" sz="32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期末考试成绩分析</a:t>
            </a:r>
          </a:p>
        </p:txBody>
      </p:sp>
    </p:spTree>
    <p:extLst>
      <p:ext uri="{BB962C8B-B14F-4D97-AF65-F5344CB8AC3E}">
        <p14:creationId xmlns:p14="http://schemas.microsoft.com/office/powerpoint/2010/main" xmlns="" val="59681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标题 1">
            <a:extLst>
              <a:ext uri="{FF2B5EF4-FFF2-40B4-BE49-F238E27FC236}">
                <a16:creationId xmlns="" xmlns:a16="http://schemas.microsoft.com/office/drawing/2014/main" id="{9354FF83-50E0-9448-864B-7A690766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期末考试成绩分析</a:t>
            </a:r>
            <a:endParaRPr kumimoji="1" lang="zh-CN" altLang="en-US" dirty="0">
              <a:latin typeface="+mj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62C6BE7-D203-CD4D-9155-316410CC32AF}"/>
              </a:ext>
            </a:extLst>
          </p:cNvPr>
          <p:cNvGrpSpPr/>
          <p:nvPr/>
        </p:nvGrpSpPr>
        <p:grpSpPr>
          <a:xfrm>
            <a:off x="911633" y="2286000"/>
            <a:ext cx="2244403" cy="3703063"/>
            <a:chOff x="911633" y="2286000"/>
            <a:chExt cx="2244403" cy="3703063"/>
          </a:xfrm>
        </p:grpSpPr>
        <p:sp>
          <p:nvSpPr>
            <p:cNvPr id="148" name="矩形 147">
              <a:extLst>
                <a:ext uri="{FF2B5EF4-FFF2-40B4-BE49-F238E27FC236}">
                  <a16:creationId xmlns="" xmlns:a16="http://schemas.microsoft.com/office/drawing/2014/main" id="{9437CFF1-8E24-ED46-B3A8-FD070E878786}"/>
                </a:ext>
              </a:extLst>
            </p:cNvPr>
            <p:cNvSpPr/>
            <p:nvPr/>
          </p:nvSpPr>
          <p:spPr>
            <a:xfrm>
              <a:off x="911633" y="4484484"/>
              <a:ext cx="2244403" cy="15045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数学：平均分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87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及格率：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90%</a:t>
              </a:r>
            </a:p>
            <a:p>
              <a:pPr algn="ctr">
                <a:lnSpc>
                  <a:spcPct val="120000"/>
                </a:lnSpc>
              </a:pP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100</a:t>
              </a:r>
              <a:r>
                <a:rPr kumimoji="1"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分以上</a:t>
              </a: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3</a:t>
              </a:r>
              <a:r>
                <a:rPr kumimoji="1" lang="zh-CN" altLang="en-US" sz="20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人</a:t>
              </a:r>
              <a:endParaRPr kumimoji="1" lang="en-US" altLang="zh-CN" sz="2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C9D71A5E-7AC2-104D-885D-FD05F9C30FAD}"/>
                </a:ext>
              </a:extLst>
            </p:cNvPr>
            <p:cNvGrpSpPr/>
            <p:nvPr/>
          </p:nvGrpSpPr>
          <p:grpSpPr>
            <a:xfrm>
              <a:off x="1049056" y="2286000"/>
              <a:ext cx="1910130" cy="1910130"/>
              <a:chOff x="1049056" y="2286000"/>
              <a:chExt cx="1910130" cy="1910130"/>
            </a:xfrm>
          </p:grpSpPr>
          <p:sp>
            <p:nvSpPr>
              <p:cNvPr id="134" name="椭圆 133">
                <a:extLst>
                  <a:ext uri="{FF2B5EF4-FFF2-40B4-BE49-F238E27FC236}">
                    <a16:creationId xmlns="" xmlns:a16="http://schemas.microsoft.com/office/drawing/2014/main" id="{E213BB0B-2E61-8441-98BC-35AC94121A1C}"/>
                  </a:ext>
                </a:extLst>
              </p:cNvPr>
              <p:cNvSpPr/>
              <p:nvPr/>
            </p:nvSpPr>
            <p:spPr>
              <a:xfrm>
                <a:off x="1049056" y="2286000"/>
                <a:ext cx="1910130" cy="191013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饼形 134">
                <a:extLst>
                  <a:ext uri="{FF2B5EF4-FFF2-40B4-BE49-F238E27FC236}">
                    <a16:creationId xmlns="" xmlns:a16="http://schemas.microsoft.com/office/drawing/2014/main" id="{C174AD98-C5E6-F64E-81A1-883F388E1B65}"/>
                  </a:ext>
                </a:extLst>
              </p:cNvPr>
              <p:cNvSpPr/>
              <p:nvPr/>
            </p:nvSpPr>
            <p:spPr>
              <a:xfrm>
                <a:off x="1049056" y="2286000"/>
                <a:ext cx="1910130" cy="1910130"/>
              </a:xfrm>
              <a:prstGeom prst="pie">
                <a:avLst>
                  <a:gd name="adj1" fmla="val 17991176"/>
                  <a:gd name="adj2" fmla="val 16166269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6" name="椭圆 135">
                <a:extLst>
                  <a:ext uri="{FF2B5EF4-FFF2-40B4-BE49-F238E27FC236}">
                    <a16:creationId xmlns="" xmlns:a16="http://schemas.microsoft.com/office/drawing/2014/main" id="{054052B6-10E9-494F-AEB7-DB48563B368B}"/>
                  </a:ext>
                </a:extLst>
              </p:cNvPr>
              <p:cNvSpPr/>
              <p:nvPr/>
            </p:nvSpPr>
            <p:spPr>
              <a:xfrm>
                <a:off x="1337409" y="2574354"/>
                <a:ext cx="1333426" cy="13334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7" name="图形 176">
                <a:extLst>
                  <a:ext uri="{FF2B5EF4-FFF2-40B4-BE49-F238E27FC236}">
                    <a16:creationId xmlns="" xmlns:a16="http://schemas.microsoft.com/office/drawing/2014/main" id="{8FB9E3ED-A26F-974D-B47A-E148D8DAC3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1631504" y="2859222"/>
                <a:ext cx="804663" cy="792090"/>
              </a:xfrm>
              <a:prstGeom prst="rect">
                <a:avLst/>
              </a:prstGeom>
            </p:spPr>
          </p:pic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4750703-A356-0740-9493-EEF693C56F36}"/>
              </a:ext>
            </a:extLst>
          </p:cNvPr>
          <p:cNvGrpSpPr/>
          <p:nvPr/>
        </p:nvGrpSpPr>
        <p:grpSpPr>
          <a:xfrm>
            <a:off x="3652130" y="2286000"/>
            <a:ext cx="2244403" cy="3703063"/>
            <a:chOff x="3652130" y="2286000"/>
            <a:chExt cx="2244403" cy="3703063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F6D3B4AE-0045-CE40-BDCF-85CF2BED9E7D}"/>
                </a:ext>
              </a:extLst>
            </p:cNvPr>
            <p:cNvGrpSpPr/>
            <p:nvPr/>
          </p:nvGrpSpPr>
          <p:grpSpPr>
            <a:xfrm>
              <a:off x="3776975" y="2286000"/>
              <a:ext cx="1910130" cy="1910130"/>
              <a:chOff x="3776975" y="2286000"/>
              <a:chExt cx="1910130" cy="1910130"/>
            </a:xfrm>
          </p:grpSpPr>
          <p:sp>
            <p:nvSpPr>
              <p:cNvPr id="137" name="椭圆 136">
                <a:extLst>
                  <a:ext uri="{FF2B5EF4-FFF2-40B4-BE49-F238E27FC236}">
                    <a16:creationId xmlns="" xmlns:a16="http://schemas.microsoft.com/office/drawing/2014/main" id="{80969C6B-7267-0C4D-AFDE-26EA54215AE3}"/>
                  </a:ext>
                </a:extLst>
              </p:cNvPr>
              <p:cNvSpPr/>
              <p:nvPr/>
            </p:nvSpPr>
            <p:spPr>
              <a:xfrm>
                <a:off x="3776975" y="2286000"/>
                <a:ext cx="1910130" cy="191013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饼形 137">
                <a:extLst>
                  <a:ext uri="{FF2B5EF4-FFF2-40B4-BE49-F238E27FC236}">
                    <a16:creationId xmlns="" xmlns:a16="http://schemas.microsoft.com/office/drawing/2014/main" id="{F931EBF1-973D-BC40-8E4E-34AAE8204A68}"/>
                  </a:ext>
                </a:extLst>
              </p:cNvPr>
              <p:cNvSpPr/>
              <p:nvPr/>
            </p:nvSpPr>
            <p:spPr>
              <a:xfrm>
                <a:off x="3776975" y="2286000"/>
                <a:ext cx="1910130" cy="1910130"/>
              </a:xfrm>
              <a:prstGeom prst="pie">
                <a:avLst>
                  <a:gd name="adj1" fmla="val 1996528"/>
                  <a:gd name="adj2" fmla="val 1620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="" xmlns:a16="http://schemas.microsoft.com/office/drawing/2014/main" id="{AF36763A-2E8E-7540-9FAE-A8EC926A7A13}"/>
                  </a:ext>
                </a:extLst>
              </p:cNvPr>
              <p:cNvSpPr/>
              <p:nvPr/>
            </p:nvSpPr>
            <p:spPr>
              <a:xfrm>
                <a:off x="4065328" y="2574354"/>
                <a:ext cx="1333426" cy="13334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9" name="图形 178" descr="打开的书">
                <a:extLst>
                  <a:ext uri="{FF2B5EF4-FFF2-40B4-BE49-F238E27FC236}">
                    <a16:creationId xmlns="" xmlns:a16="http://schemas.microsoft.com/office/drawing/2014/main" id="{D652227D-47D8-9945-AC18-19BBB3634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7808" y="2843734"/>
                <a:ext cx="813048" cy="813048"/>
              </a:xfrm>
              <a:prstGeom prst="rect">
                <a:avLst/>
              </a:prstGeom>
            </p:spPr>
          </p:pic>
        </p:grp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FF0E3682-69E1-234B-AA27-C884B7A5079A}"/>
                </a:ext>
              </a:extLst>
            </p:cNvPr>
            <p:cNvSpPr/>
            <p:nvPr/>
          </p:nvSpPr>
          <p:spPr>
            <a:xfrm>
              <a:off x="3652130" y="4484484"/>
              <a:ext cx="2244403" cy="15045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语文：平均分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72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及格率：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60%</a:t>
              </a:r>
            </a:p>
            <a:p>
              <a:pPr algn="ctr">
                <a:lnSpc>
                  <a:spcPct val="120000"/>
                </a:lnSpc>
              </a:pP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100</a:t>
              </a:r>
              <a:r>
                <a:rPr kumimoji="1"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分以上</a:t>
              </a: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1</a:t>
              </a:r>
              <a:r>
                <a:rPr kumimoji="1" lang="zh-CN" altLang="en-US" sz="20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人</a:t>
              </a:r>
              <a:endParaRPr kumimoji="1" lang="en-US" altLang="zh-CN" sz="2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AC7C588-07FB-2444-84B1-939BD4D109BA}"/>
              </a:ext>
            </a:extLst>
          </p:cNvPr>
          <p:cNvGrpSpPr/>
          <p:nvPr/>
        </p:nvGrpSpPr>
        <p:grpSpPr>
          <a:xfrm>
            <a:off x="6247204" y="2286000"/>
            <a:ext cx="2244403" cy="3703063"/>
            <a:chOff x="6247204" y="2286000"/>
            <a:chExt cx="2244403" cy="3703063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2F5E8DE6-8E9D-EE46-843A-B3B9C795A3D8}"/>
                </a:ext>
              </a:extLst>
            </p:cNvPr>
            <p:cNvGrpSpPr/>
            <p:nvPr/>
          </p:nvGrpSpPr>
          <p:grpSpPr>
            <a:xfrm>
              <a:off x="6504895" y="2286000"/>
              <a:ext cx="1910130" cy="1910130"/>
              <a:chOff x="6504895" y="2286000"/>
              <a:chExt cx="1910130" cy="1910130"/>
            </a:xfrm>
          </p:grpSpPr>
          <p:sp>
            <p:nvSpPr>
              <p:cNvPr id="140" name="椭圆 139">
                <a:extLst>
                  <a:ext uri="{FF2B5EF4-FFF2-40B4-BE49-F238E27FC236}">
                    <a16:creationId xmlns="" xmlns:a16="http://schemas.microsoft.com/office/drawing/2014/main" id="{4D4549F8-298A-094F-84A0-BFDDE08790CA}"/>
                  </a:ext>
                </a:extLst>
              </p:cNvPr>
              <p:cNvSpPr/>
              <p:nvPr/>
            </p:nvSpPr>
            <p:spPr>
              <a:xfrm>
                <a:off x="6504895" y="2286000"/>
                <a:ext cx="1910130" cy="191013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饼形 140">
                <a:extLst>
                  <a:ext uri="{FF2B5EF4-FFF2-40B4-BE49-F238E27FC236}">
                    <a16:creationId xmlns="" xmlns:a16="http://schemas.microsoft.com/office/drawing/2014/main" id="{B7D4D390-23DF-A64B-A0E5-8FF1E8245A6D}"/>
                  </a:ext>
                </a:extLst>
              </p:cNvPr>
              <p:cNvSpPr/>
              <p:nvPr/>
            </p:nvSpPr>
            <p:spPr>
              <a:xfrm>
                <a:off x="6504895" y="2286000"/>
                <a:ext cx="1910130" cy="1910130"/>
              </a:xfrm>
              <a:prstGeom prst="pie">
                <a:avLst>
                  <a:gd name="adj1" fmla="val 10411"/>
                  <a:gd name="adj2" fmla="val 1620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="" xmlns:a16="http://schemas.microsoft.com/office/drawing/2014/main" id="{78B6BC43-CCB9-554D-8EE6-BBA42A9B41F5}"/>
                  </a:ext>
                </a:extLst>
              </p:cNvPr>
              <p:cNvSpPr/>
              <p:nvPr/>
            </p:nvSpPr>
            <p:spPr>
              <a:xfrm>
                <a:off x="6793248" y="2574354"/>
                <a:ext cx="1333426" cy="13334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3" name="图形 182" descr="教室">
                <a:extLst>
                  <a:ext uri="{FF2B5EF4-FFF2-40B4-BE49-F238E27FC236}">
                    <a16:creationId xmlns="" xmlns:a16="http://schemas.microsoft.com/office/drawing/2014/main" id="{B1861A1F-BE63-C947-864E-B9D3924EA4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032104" y="2854214"/>
                <a:ext cx="792088" cy="792088"/>
              </a:xfrm>
              <a:prstGeom prst="rect">
                <a:avLst/>
              </a:prstGeom>
            </p:spPr>
          </p:pic>
        </p:grp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0A5A8E87-434C-3442-BBAD-745F803F4B7F}"/>
                </a:ext>
              </a:extLst>
            </p:cNvPr>
            <p:cNvSpPr/>
            <p:nvPr/>
          </p:nvSpPr>
          <p:spPr>
            <a:xfrm>
              <a:off x="6247204" y="4484484"/>
              <a:ext cx="2244403" cy="15045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英语：平均分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84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及格率：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75%</a:t>
              </a:r>
            </a:p>
            <a:p>
              <a:pPr algn="ctr">
                <a:lnSpc>
                  <a:spcPct val="120000"/>
                </a:lnSpc>
              </a:pP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100</a:t>
              </a:r>
              <a:r>
                <a:rPr kumimoji="1"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分以上</a:t>
              </a: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2</a:t>
              </a:r>
              <a:r>
                <a:rPr kumimoji="1" lang="zh-CN" altLang="en-US" sz="20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人</a:t>
              </a:r>
              <a:endParaRPr kumimoji="1" lang="en-US" altLang="zh-CN" sz="2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64930CD-9605-AE40-B7BA-E4A90DF10E79}"/>
              </a:ext>
            </a:extLst>
          </p:cNvPr>
          <p:cNvGrpSpPr/>
          <p:nvPr/>
        </p:nvGrpSpPr>
        <p:grpSpPr>
          <a:xfrm>
            <a:off x="9112952" y="2286000"/>
            <a:ext cx="2244403" cy="3703063"/>
            <a:chOff x="9112952" y="2286000"/>
            <a:chExt cx="2244403" cy="3703063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E368BD03-9296-E345-9A3D-3BC2B4D605D1}"/>
                </a:ext>
              </a:extLst>
            </p:cNvPr>
            <p:cNvGrpSpPr/>
            <p:nvPr/>
          </p:nvGrpSpPr>
          <p:grpSpPr>
            <a:xfrm>
              <a:off x="9232815" y="2286000"/>
              <a:ext cx="1910130" cy="1910130"/>
              <a:chOff x="9232815" y="2286000"/>
              <a:chExt cx="1910130" cy="1910130"/>
            </a:xfrm>
          </p:grpSpPr>
          <p:sp>
            <p:nvSpPr>
              <p:cNvPr id="143" name="椭圆 142">
                <a:extLst>
                  <a:ext uri="{FF2B5EF4-FFF2-40B4-BE49-F238E27FC236}">
                    <a16:creationId xmlns="" xmlns:a16="http://schemas.microsoft.com/office/drawing/2014/main" id="{D43349BC-60AB-BE40-8E71-2E956E322AE7}"/>
                  </a:ext>
                </a:extLst>
              </p:cNvPr>
              <p:cNvSpPr/>
              <p:nvPr/>
            </p:nvSpPr>
            <p:spPr>
              <a:xfrm>
                <a:off x="9232815" y="2286000"/>
                <a:ext cx="1910130" cy="191013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饼形 143">
                <a:extLst>
                  <a:ext uri="{FF2B5EF4-FFF2-40B4-BE49-F238E27FC236}">
                    <a16:creationId xmlns="" xmlns:a16="http://schemas.microsoft.com/office/drawing/2014/main" id="{7D72C1B8-658B-8F4B-8136-8B6BD7263241}"/>
                  </a:ext>
                </a:extLst>
              </p:cNvPr>
              <p:cNvSpPr/>
              <p:nvPr/>
            </p:nvSpPr>
            <p:spPr>
              <a:xfrm>
                <a:off x="9232815" y="2286000"/>
                <a:ext cx="1910130" cy="1910130"/>
              </a:xfrm>
              <a:prstGeom prst="pie">
                <a:avLst>
                  <a:gd name="adj1" fmla="val 19531367"/>
                  <a:gd name="adj2" fmla="val 1620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="" xmlns:a16="http://schemas.microsoft.com/office/drawing/2014/main" id="{DB26E04E-CCDF-1E41-B24F-D98FEFD1B24E}"/>
                  </a:ext>
                </a:extLst>
              </p:cNvPr>
              <p:cNvSpPr/>
              <p:nvPr/>
            </p:nvSpPr>
            <p:spPr>
              <a:xfrm>
                <a:off x="9521168" y="2574354"/>
                <a:ext cx="1333426" cy="13334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1" name="图形 180" descr="显微镜">
                <a:extLst>
                  <a:ext uri="{FF2B5EF4-FFF2-40B4-BE49-F238E27FC236}">
                    <a16:creationId xmlns="" xmlns:a16="http://schemas.microsoft.com/office/drawing/2014/main" id="{057AD2DF-7299-DD47-B394-2A0FAC794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730679" y="2739395"/>
                <a:ext cx="829817" cy="829817"/>
              </a:xfrm>
              <a:prstGeom prst="rect">
                <a:avLst/>
              </a:prstGeom>
            </p:spPr>
          </p:pic>
        </p:grp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0B7EDAA2-F9AE-424D-883E-09CB5EBABE44}"/>
                </a:ext>
              </a:extLst>
            </p:cNvPr>
            <p:cNvSpPr/>
            <p:nvPr/>
          </p:nvSpPr>
          <p:spPr>
            <a:xfrm>
              <a:off x="9112952" y="4484484"/>
              <a:ext cx="2244403" cy="15045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科学：平均分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90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及格率：</a:t>
              </a:r>
              <a:r>
                <a:rPr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80%</a:t>
              </a:r>
            </a:p>
            <a:p>
              <a:pPr algn="ctr">
                <a:lnSpc>
                  <a:spcPct val="120000"/>
                </a:lnSpc>
              </a:pP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100</a:t>
              </a:r>
              <a:r>
                <a:rPr kumimoji="1" lang="zh-CN" altLang="en-US" sz="2000" dirty="0">
                  <a:solidFill>
                    <a:srgbClr val="323D4E"/>
                  </a:solidFill>
                  <a:latin typeface="+mj-ea"/>
                  <a:ea typeface="+mj-ea"/>
                </a:rPr>
                <a:t>分以上</a:t>
              </a:r>
              <a:r>
                <a:rPr kumimoji="1" lang="en-US" altLang="zh-CN" sz="2000" dirty="0">
                  <a:solidFill>
                    <a:srgbClr val="323D4E"/>
                  </a:solidFill>
                  <a:latin typeface="+mj-ea"/>
                  <a:ea typeface="+mj-ea"/>
                </a:rPr>
                <a:t>5</a:t>
              </a:r>
              <a:r>
                <a:rPr kumimoji="1" lang="zh-CN" altLang="en-US" sz="2000" dirty="0">
                  <a:solidFill>
                    <a:schemeClr val="tx2">
                      <a:lumMod val="75000"/>
                    </a:schemeClr>
                  </a:solidFill>
                  <a:latin typeface="+mj-ea"/>
                  <a:ea typeface="+mj-ea"/>
                </a:rPr>
                <a:t>人</a:t>
              </a:r>
              <a:endParaRPr kumimoji="1" lang="en-US" altLang="zh-CN" sz="2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047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期末成绩与上学期成绩对比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52" name="îşḻïďé">
            <a:extLst>
              <a:ext uri="{FF2B5EF4-FFF2-40B4-BE49-F238E27FC236}">
                <a16:creationId xmlns="" xmlns:a16="http://schemas.microsoft.com/office/drawing/2014/main" id="{42D4459E-B451-D641-A437-DC57B4059D81}"/>
              </a:ext>
            </a:extLst>
          </p:cNvPr>
          <p:cNvSpPr txBox="1"/>
          <p:nvPr/>
        </p:nvSpPr>
        <p:spPr>
          <a:xfrm>
            <a:off x="846958" y="2132856"/>
            <a:ext cx="2797175" cy="6254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800" dirty="0">
                <a:solidFill>
                  <a:srgbClr val="FF7C55"/>
                </a:solidFill>
                <a:latin typeface="幼圆"/>
                <a:ea typeface="+mj-ea"/>
              </a:rPr>
              <a:t>语文</a:t>
            </a:r>
            <a:endParaRPr kumimoji="1" lang="id-ID" sz="2800" dirty="0">
              <a:solidFill>
                <a:srgbClr val="FF7C55"/>
              </a:solidFill>
              <a:latin typeface="幼圆"/>
              <a:ea typeface="+mj-ea"/>
            </a:endParaRPr>
          </a:p>
        </p:txBody>
      </p:sp>
      <p:sp>
        <p:nvSpPr>
          <p:cNvPr id="53" name="íşḻîďê">
            <a:extLst>
              <a:ext uri="{FF2B5EF4-FFF2-40B4-BE49-F238E27FC236}">
                <a16:creationId xmlns="" xmlns:a16="http://schemas.microsoft.com/office/drawing/2014/main" id="{0D9C2117-5506-4141-8FCA-D20A64E4CE42}"/>
              </a:ext>
            </a:extLst>
          </p:cNvPr>
          <p:cNvSpPr/>
          <p:nvPr/>
        </p:nvSpPr>
        <p:spPr bwMode="auto">
          <a:xfrm>
            <a:off x="846958" y="5152342"/>
            <a:ext cx="2797175" cy="121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这次语文成绩整体不错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55" name="îŝľiḓé">
            <a:extLst>
              <a:ext uri="{FF2B5EF4-FFF2-40B4-BE49-F238E27FC236}">
                <a16:creationId xmlns="" xmlns:a16="http://schemas.microsoft.com/office/drawing/2014/main" id="{B553117C-9A02-A14E-889E-8E04705D35D2}"/>
              </a:ext>
            </a:extLst>
          </p:cNvPr>
          <p:cNvSpPr txBox="1"/>
          <p:nvPr/>
        </p:nvSpPr>
        <p:spPr>
          <a:xfrm>
            <a:off x="4697412" y="2132856"/>
            <a:ext cx="2797175" cy="6254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800" dirty="0">
                <a:solidFill>
                  <a:srgbClr val="FF7C55"/>
                </a:solidFill>
                <a:latin typeface="幼圆"/>
                <a:ea typeface="+mj-ea"/>
              </a:rPr>
              <a:t>数学</a:t>
            </a:r>
            <a:endParaRPr kumimoji="1" lang="id-ID" sz="2800" dirty="0">
              <a:solidFill>
                <a:srgbClr val="FF7C55"/>
              </a:solidFill>
              <a:latin typeface="幼圆"/>
              <a:ea typeface="+mj-ea"/>
            </a:endParaRPr>
          </a:p>
        </p:txBody>
      </p:sp>
      <p:sp>
        <p:nvSpPr>
          <p:cNvPr id="56" name="íšļîḑê">
            <a:extLst>
              <a:ext uri="{FF2B5EF4-FFF2-40B4-BE49-F238E27FC236}">
                <a16:creationId xmlns="" xmlns:a16="http://schemas.microsoft.com/office/drawing/2014/main" id="{ED42376F-EAF8-B347-AFAA-39C52E639959}"/>
              </a:ext>
            </a:extLst>
          </p:cNvPr>
          <p:cNvSpPr/>
          <p:nvPr/>
        </p:nvSpPr>
        <p:spPr bwMode="auto">
          <a:xfrm>
            <a:off x="4697412" y="5152342"/>
            <a:ext cx="2982765" cy="121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数学个别同学有明显下降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58" name="iş1îḋé">
            <a:extLst>
              <a:ext uri="{FF2B5EF4-FFF2-40B4-BE49-F238E27FC236}">
                <a16:creationId xmlns="" xmlns:a16="http://schemas.microsoft.com/office/drawing/2014/main" id="{77F7BD56-A3EC-034F-AB7F-B841BBC5A2F8}"/>
              </a:ext>
            </a:extLst>
          </p:cNvPr>
          <p:cNvSpPr txBox="1"/>
          <p:nvPr/>
        </p:nvSpPr>
        <p:spPr>
          <a:xfrm>
            <a:off x="8616278" y="2132856"/>
            <a:ext cx="2797175" cy="6254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800" dirty="0">
                <a:solidFill>
                  <a:srgbClr val="FF7C55"/>
                </a:solidFill>
                <a:latin typeface="幼圆"/>
                <a:ea typeface="+mj-ea"/>
              </a:rPr>
              <a:t>英语</a:t>
            </a:r>
            <a:endParaRPr kumimoji="1" lang="id-ID" sz="2800" dirty="0">
              <a:solidFill>
                <a:srgbClr val="FF7C55"/>
              </a:solidFill>
              <a:latin typeface="幼圆"/>
              <a:ea typeface="+mj-ea"/>
            </a:endParaRPr>
          </a:p>
        </p:txBody>
      </p:sp>
      <p:sp>
        <p:nvSpPr>
          <p:cNvPr id="59" name="íṥľîḍê">
            <a:extLst>
              <a:ext uri="{FF2B5EF4-FFF2-40B4-BE49-F238E27FC236}">
                <a16:creationId xmlns="" xmlns:a16="http://schemas.microsoft.com/office/drawing/2014/main" id="{AA45B8CA-EF70-9A44-A279-8E288B74BE13}"/>
              </a:ext>
            </a:extLst>
          </p:cNvPr>
          <p:cNvSpPr/>
          <p:nvPr/>
        </p:nvSpPr>
        <p:spPr bwMode="auto">
          <a:xfrm>
            <a:off x="8616278" y="5152342"/>
            <a:ext cx="2797175" cy="121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英语还需要更多加强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60" name="išḻîḍè">
            <a:extLst>
              <a:ext uri="{FF2B5EF4-FFF2-40B4-BE49-F238E27FC236}">
                <a16:creationId xmlns="" xmlns:a16="http://schemas.microsoft.com/office/drawing/2014/main" id="{EFEE7846-1E9A-6C43-8910-F6137B3E1A10}"/>
              </a:ext>
            </a:extLst>
          </p:cNvPr>
          <p:cNvSpPr/>
          <p:nvPr/>
        </p:nvSpPr>
        <p:spPr>
          <a:xfrm>
            <a:off x="4081560" y="2276474"/>
            <a:ext cx="45719" cy="3744913"/>
          </a:xfrm>
          <a:prstGeom prst="rect">
            <a:avLst/>
          </a:prstGeom>
          <a:solidFill>
            <a:srgbClr val="FFAD94"/>
          </a:solidFill>
          <a:ln w="3175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srgbClr val="EA5504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61" name="íṩ1íḍe">
            <a:extLst>
              <a:ext uri="{FF2B5EF4-FFF2-40B4-BE49-F238E27FC236}">
                <a16:creationId xmlns="" xmlns:a16="http://schemas.microsoft.com/office/drawing/2014/main" id="{2E76BD64-ABFD-2C45-B856-2AB9776D5E1F}"/>
              </a:ext>
            </a:extLst>
          </p:cNvPr>
          <p:cNvSpPr/>
          <p:nvPr/>
        </p:nvSpPr>
        <p:spPr>
          <a:xfrm>
            <a:off x="8112223" y="2276474"/>
            <a:ext cx="45719" cy="3744913"/>
          </a:xfrm>
          <a:prstGeom prst="rect">
            <a:avLst/>
          </a:prstGeom>
          <a:solidFill>
            <a:srgbClr val="FFAD94"/>
          </a:solidFill>
          <a:ln w="3175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1" u="none" strike="noStrike" kern="0" cap="none" spc="0" normalizeH="0" baseline="0" noProof="0">
              <a:ln>
                <a:noFill/>
              </a:ln>
              <a:solidFill>
                <a:srgbClr val="EA5504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359DB511-EC53-1142-A464-FA14976BA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548" y="2869488"/>
            <a:ext cx="1696537" cy="2215696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5A024C79-6465-6743-965F-C8A3E78F8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737" y="2869488"/>
            <a:ext cx="1627616" cy="2215696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4477895E-D330-2B44-AEF1-D54F9AED8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300" y="2936646"/>
            <a:ext cx="1526220" cy="221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207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02286A3-B80D-1F49-9330-DD96C8C60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30" y="839654"/>
            <a:ext cx="2690738" cy="1697099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4149876" y="2276872"/>
            <a:ext cx="3892247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期末考试卷面分析</a:t>
            </a:r>
          </a:p>
        </p:txBody>
      </p:sp>
    </p:spTree>
    <p:extLst>
      <p:ext uri="{BB962C8B-B14F-4D97-AF65-F5344CB8AC3E}">
        <p14:creationId xmlns:p14="http://schemas.microsoft.com/office/powerpoint/2010/main" xmlns="" val="116241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期末考试卷面分析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="" xmlns:a16="http://schemas.microsoft.com/office/drawing/2014/main" id="{C5369D3A-A44B-DA45-A562-E7BC047F9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60849"/>
            <a:ext cx="10515600" cy="947212"/>
          </a:xfrm>
        </p:spPr>
        <p:txBody>
          <a:bodyPr/>
          <a:lstStyle/>
          <a:p>
            <a:pPr marL="0" indent="0">
              <a:lnSpc>
                <a:spcPct val="150000"/>
              </a:lnSpc>
              <a:buClr>
                <a:srgbClr val="44546A"/>
              </a:buClr>
              <a:buNone/>
            </a:pPr>
            <a:r>
              <a:rPr kumimoji="1" lang="zh-CN" altLang="en-US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这是咱班同学数学考试错的最多的一道题，请您来看看这道题目</a:t>
            </a: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。</a:t>
            </a:r>
            <a:endParaRPr kumimoji="1" lang="zh-CN" altLang="en-US" dirty="0">
              <a:solidFill>
                <a:schemeClr val="bg1"/>
              </a:solidFill>
              <a:latin typeface="幼圆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B6710B6-C1D5-C84E-B7DA-601ECDDEB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68" y="2977283"/>
            <a:ext cx="3257890" cy="304410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83B22E1-0715-6440-8896-8565A723D016}"/>
              </a:ext>
            </a:extLst>
          </p:cNvPr>
          <p:cNvGrpSpPr/>
          <p:nvPr/>
        </p:nvGrpSpPr>
        <p:grpSpPr>
          <a:xfrm>
            <a:off x="4583832" y="2944520"/>
            <a:ext cx="6650400" cy="3088799"/>
            <a:chOff x="4583832" y="2944520"/>
            <a:chExt cx="6650400" cy="3088799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41D4BF71-D526-D846-BB57-EA70187C28AA}"/>
                </a:ext>
              </a:extLst>
            </p:cNvPr>
            <p:cNvGrpSpPr/>
            <p:nvPr/>
          </p:nvGrpSpPr>
          <p:grpSpPr>
            <a:xfrm>
              <a:off x="4655840" y="3796252"/>
              <a:ext cx="4277440" cy="2237067"/>
              <a:chOff x="4655840" y="3400705"/>
              <a:chExt cx="5323542" cy="2784170"/>
            </a:xfrm>
          </p:grpSpPr>
          <p:sp>
            <p:nvSpPr>
              <p:cNvPr id="11" name="三角形 10">
                <a:extLst>
                  <a:ext uri="{FF2B5EF4-FFF2-40B4-BE49-F238E27FC236}">
                    <a16:creationId xmlns="" xmlns:a16="http://schemas.microsoft.com/office/drawing/2014/main" id="{45F2C649-E73F-BD4C-8DD3-49BDF3D75AC2}"/>
                  </a:ext>
                </a:extLst>
              </p:cNvPr>
              <p:cNvSpPr/>
              <p:nvPr/>
            </p:nvSpPr>
            <p:spPr>
              <a:xfrm>
                <a:off x="4655840" y="3429000"/>
                <a:ext cx="660455" cy="651297"/>
              </a:xfrm>
              <a:prstGeom prst="triangl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2" name="三角形 11">
                <a:extLst>
                  <a:ext uri="{FF2B5EF4-FFF2-40B4-BE49-F238E27FC236}">
                    <a16:creationId xmlns="" xmlns:a16="http://schemas.microsoft.com/office/drawing/2014/main" id="{20F5E291-B258-6C41-B7B7-AA1CD1CBB81C}"/>
                  </a:ext>
                </a:extLst>
              </p:cNvPr>
              <p:cNvSpPr/>
              <p:nvPr/>
            </p:nvSpPr>
            <p:spPr>
              <a:xfrm>
                <a:off x="6059421" y="3429000"/>
                <a:ext cx="660455" cy="651297"/>
              </a:xfrm>
              <a:prstGeom prst="triangl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7" name="加号 16">
                <a:extLst>
                  <a:ext uri="{FF2B5EF4-FFF2-40B4-BE49-F238E27FC236}">
                    <a16:creationId xmlns="" xmlns:a16="http://schemas.microsoft.com/office/drawing/2014/main" id="{C7DDD9AA-BB5C-6446-B165-A31E6F9CF8F7}"/>
                  </a:ext>
                </a:extLst>
              </p:cNvPr>
              <p:cNvSpPr/>
              <p:nvPr/>
            </p:nvSpPr>
            <p:spPr>
              <a:xfrm>
                <a:off x="5440187" y="3506977"/>
                <a:ext cx="495342" cy="495342"/>
              </a:xfrm>
              <a:prstGeom prst="mathPlus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8" name="等于 17">
                <a:extLst>
                  <a:ext uri="{FF2B5EF4-FFF2-40B4-BE49-F238E27FC236}">
                    <a16:creationId xmlns="" xmlns:a16="http://schemas.microsoft.com/office/drawing/2014/main" id="{0331019E-547E-424E-BDC6-155BCAA68361}"/>
                  </a:ext>
                </a:extLst>
              </p:cNvPr>
              <p:cNvSpPr/>
              <p:nvPr/>
            </p:nvSpPr>
            <p:spPr>
              <a:xfrm>
                <a:off x="8247349" y="3497546"/>
                <a:ext cx="514205" cy="514205"/>
              </a:xfrm>
              <a:prstGeom prst="mathEqual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4B5B7DDD-29FC-3C47-B383-57AD5864DEAD}"/>
                  </a:ext>
                </a:extLst>
              </p:cNvPr>
              <p:cNvSpPr txBox="1"/>
              <p:nvPr/>
            </p:nvSpPr>
            <p:spPr>
              <a:xfrm>
                <a:off x="8683915" y="3400705"/>
                <a:ext cx="1295467" cy="817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4000" dirty="0">
                    <a:solidFill>
                      <a:srgbClr val="FF8766"/>
                    </a:solidFill>
                    <a:latin typeface="+mj-ea"/>
                    <a:ea typeface="+mj-ea"/>
                  </a:rPr>
                  <a:t>30</a:t>
                </a:r>
                <a:endParaRPr kumimoji="1" lang="zh-CN" altLang="en-US" sz="4000" dirty="0">
                  <a:solidFill>
                    <a:srgbClr val="FF8766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4" name="三角形 23">
                <a:extLst>
                  <a:ext uri="{FF2B5EF4-FFF2-40B4-BE49-F238E27FC236}">
                    <a16:creationId xmlns="" xmlns:a16="http://schemas.microsoft.com/office/drawing/2014/main" id="{6102815D-B876-A64D-B1C3-B568F4F79011}"/>
                  </a:ext>
                </a:extLst>
              </p:cNvPr>
              <p:cNvSpPr/>
              <p:nvPr/>
            </p:nvSpPr>
            <p:spPr>
              <a:xfrm>
                <a:off x="7463002" y="3429000"/>
                <a:ext cx="660455" cy="651297"/>
              </a:xfrm>
              <a:prstGeom prst="triangl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5" name="加号 24">
                <a:extLst>
                  <a:ext uri="{FF2B5EF4-FFF2-40B4-BE49-F238E27FC236}">
                    <a16:creationId xmlns="" xmlns:a16="http://schemas.microsoft.com/office/drawing/2014/main" id="{B807CE48-202B-E44C-9BFA-7247DA6518B4}"/>
                  </a:ext>
                </a:extLst>
              </p:cNvPr>
              <p:cNvSpPr/>
              <p:nvPr/>
            </p:nvSpPr>
            <p:spPr>
              <a:xfrm>
                <a:off x="6843768" y="3506977"/>
                <a:ext cx="495342" cy="495342"/>
              </a:xfrm>
              <a:prstGeom prst="mathPlus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6" name="三角形 25">
                <a:extLst>
                  <a:ext uri="{FF2B5EF4-FFF2-40B4-BE49-F238E27FC236}">
                    <a16:creationId xmlns="" xmlns:a16="http://schemas.microsoft.com/office/drawing/2014/main" id="{E2504924-F710-E54F-830C-FFA0CF98CCB6}"/>
                  </a:ext>
                </a:extLst>
              </p:cNvPr>
              <p:cNvSpPr/>
              <p:nvPr/>
            </p:nvSpPr>
            <p:spPr>
              <a:xfrm>
                <a:off x="4655840" y="4372897"/>
                <a:ext cx="660455" cy="651297"/>
              </a:xfrm>
              <a:prstGeom prst="triangl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8" name="加号 27">
                <a:extLst>
                  <a:ext uri="{FF2B5EF4-FFF2-40B4-BE49-F238E27FC236}">
                    <a16:creationId xmlns="" xmlns:a16="http://schemas.microsoft.com/office/drawing/2014/main" id="{AA410BB5-04BD-934F-A601-96A758431DA1}"/>
                  </a:ext>
                </a:extLst>
              </p:cNvPr>
              <p:cNvSpPr/>
              <p:nvPr/>
            </p:nvSpPr>
            <p:spPr>
              <a:xfrm>
                <a:off x="5440187" y="4450874"/>
                <a:ext cx="495342" cy="495342"/>
              </a:xfrm>
              <a:prstGeom prst="mathPlus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9" name="等于 28">
                <a:extLst>
                  <a:ext uri="{FF2B5EF4-FFF2-40B4-BE49-F238E27FC236}">
                    <a16:creationId xmlns="" xmlns:a16="http://schemas.microsoft.com/office/drawing/2014/main" id="{4A74D154-57C5-E149-965D-9912026F188C}"/>
                  </a:ext>
                </a:extLst>
              </p:cNvPr>
              <p:cNvSpPr/>
              <p:nvPr/>
            </p:nvSpPr>
            <p:spPr>
              <a:xfrm>
                <a:off x="8247349" y="4441443"/>
                <a:ext cx="514205" cy="514205"/>
              </a:xfrm>
              <a:prstGeom prst="mathEqual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6C2B0ED0-74CA-3B45-9799-4C8C37B010AA}"/>
                  </a:ext>
                </a:extLst>
              </p:cNvPr>
              <p:cNvSpPr txBox="1"/>
              <p:nvPr/>
            </p:nvSpPr>
            <p:spPr>
              <a:xfrm>
                <a:off x="8683915" y="4344602"/>
                <a:ext cx="1295467" cy="817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sz="4000" dirty="0">
                    <a:solidFill>
                      <a:srgbClr val="FF8766"/>
                    </a:solidFill>
                    <a:latin typeface="+mj-ea"/>
                    <a:ea typeface="+mj-ea"/>
                  </a:rPr>
                  <a:t>20</a:t>
                </a:r>
                <a:endParaRPr kumimoji="1" lang="zh-CN" altLang="en-US" sz="4000" dirty="0">
                  <a:solidFill>
                    <a:srgbClr val="FF8766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加号 31">
                <a:extLst>
                  <a:ext uri="{FF2B5EF4-FFF2-40B4-BE49-F238E27FC236}">
                    <a16:creationId xmlns="" xmlns:a16="http://schemas.microsoft.com/office/drawing/2014/main" id="{B67441DF-02F9-7D44-844A-667FABC28086}"/>
                  </a:ext>
                </a:extLst>
              </p:cNvPr>
              <p:cNvSpPr/>
              <p:nvPr/>
            </p:nvSpPr>
            <p:spPr>
              <a:xfrm>
                <a:off x="6843768" y="4450874"/>
                <a:ext cx="495342" cy="495342"/>
              </a:xfrm>
              <a:prstGeom prst="mathPlus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071B8C27-9584-D544-AD19-A95AA1A02AA1}"/>
                  </a:ext>
                </a:extLst>
              </p:cNvPr>
              <p:cNvSpPr/>
              <p:nvPr/>
            </p:nvSpPr>
            <p:spPr>
              <a:xfrm>
                <a:off x="6058604" y="4372897"/>
                <a:ext cx="651297" cy="651297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="" xmlns:a16="http://schemas.microsoft.com/office/drawing/2014/main" id="{13B1613F-43A3-A747-B302-30A0CFF09764}"/>
                  </a:ext>
                </a:extLst>
              </p:cNvPr>
              <p:cNvSpPr/>
              <p:nvPr/>
            </p:nvSpPr>
            <p:spPr>
              <a:xfrm>
                <a:off x="7468916" y="4372897"/>
                <a:ext cx="651297" cy="651297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三角形 34">
                <a:extLst>
                  <a:ext uri="{FF2B5EF4-FFF2-40B4-BE49-F238E27FC236}">
                    <a16:creationId xmlns="" xmlns:a16="http://schemas.microsoft.com/office/drawing/2014/main" id="{B32D13B2-D519-C14D-AF94-E1D2B7971CED}"/>
                  </a:ext>
                </a:extLst>
              </p:cNvPr>
              <p:cNvSpPr/>
              <p:nvPr/>
            </p:nvSpPr>
            <p:spPr>
              <a:xfrm>
                <a:off x="4655840" y="5375787"/>
                <a:ext cx="660455" cy="651297"/>
              </a:xfrm>
              <a:prstGeom prst="triangl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6" name="加号 35">
                <a:extLst>
                  <a:ext uri="{FF2B5EF4-FFF2-40B4-BE49-F238E27FC236}">
                    <a16:creationId xmlns="" xmlns:a16="http://schemas.microsoft.com/office/drawing/2014/main" id="{8A7FF21C-4ABE-8B45-8EB1-0B416F34A392}"/>
                  </a:ext>
                </a:extLst>
              </p:cNvPr>
              <p:cNvSpPr/>
              <p:nvPr/>
            </p:nvSpPr>
            <p:spPr>
              <a:xfrm>
                <a:off x="5440187" y="5453764"/>
                <a:ext cx="495342" cy="495342"/>
              </a:xfrm>
              <a:prstGeom prst="mathPlus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4F6570E6-2474-CE4B-98AE-3DBC6C8D34C2}"/>
                  </a:ext>
                </a:extLst>
              </p:cNvPr>
              <p:cNvSpPr/>
              <p:nvPr/>
            </p:nvSpPr>
            <p:spPr>
              <a:xfrm>
                <a:off x="6058604" y="5375787"/>
                <a:ext cx="651297" cy="651297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8" name="等于 37">
                <a:extLst>
                  <a:ext uri="{FF2B5EF4-FFF2-40B4-BE49-F238E27FC236}">
                    <a16:creationId xmlns="" xmlns:a16="http://schemas.microsoft.com/office/drawing/2014/main" id="{29A10316-CD4F-BF40-BA92-5AD4D3C1E2F5}"/>
                  </a:ext>
                </a:extLst>
              </p:cNvPr>
              <p:cNvSpPr/>
              <p:nvPr/>
            </p:nvSpPr>
            <p:spPr>
              <a:xfrm>
                <a:off x="6851168" y="5444332"/>
                <a:ext cx="514205" cy="514205"/>
              </a:xfrm>
              <a:prstGeom prst="mathEqual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2AE4C2AE-3354-1E4A-A69C-9D76D029D9D5}"/>
                  </a:ext>
                </a:extLst>
              </p:cNvPr>
              <p:cNvSpPr txBox="1"/>
              <p:nvPr/>
            </p:nvSpPr>
            <p:spPr>
              <a:xfrm>
                <a:off x="7150082" y="5367157"/>
                <a:ext cx="1295467" cy="817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4000" dirty="0">
                    <a:solidFill>
                      <a:srgbClr val="FF8766"/>
                    </a:solidFill>
                    <a:latin typeface="+mj-ea"/>
                    <a:ea typeface="+mj-ea"/>
                  </a:rPr>
                  <a:t>？</a:t>
                </a:r>
              </a:p>
            </p:txBody>
          </p:sp>
        </p:grpSp>
        <p:sp>
          <p:nvSpPr>
            <p:cNvPr id="27" name="内容占位符 2">
              <a:extLst>
                <a:ext uri="{FF2B5EF4-FFF2-40B4-BE49-F238E27FC236}">
                  <a16:creationId xmlns="" xmlns:a16="http://schemas.microsoft.com/office/drawing/2014/main" id="{B1476E01-DDDD-B64C-9C2E-7DA526B1648A}"/>
                </a:ext>
              </a:extLst>
            </p:cNvPr>
            <p:cNvSpPr txBox="1">
              <a:spLocks/>
            </p:cNvSpPr>
            <p:nvPr/>
          </p:nvSpPr>
          <p:spPr>
            <a:xfrm>
              <a:off x="4583832" y="2944520"/>
              <a:ext cx="6650400" cy="24487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j-ea"/>
                  <a:ea typeface="+mj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Clr>
                  <a:srgbClr val="44546A"/>
                </a:buClr>
                <a:buFont typeface="Arial" panose="020B0604020202020204" pitchFamily="34" charset="0"/>
                <a:buNone/>
              </a:pPr>
              <a:r>
                <a:rPr kumimoji="1" lang="zh-CN" altLang="en-US" sz="2600" dirty="0">
                  <a:solidFill>
                    <a:srgbClr val="FF7C55"/>
                  </a:solidFill>
                  <a:latin typeface="幼圆"/>
                </a:rPr>
                <a:t>请根据已知，计算三角形加圆形等于多少？</a:t>
              </a:r>
              <a:endParaRPr kumimoji="1" lang="en-US" altLang="zh-CN" sz="2600" dirty="0">
                <a:solidFill>
                  <a:srgbClr val="FF7C55"/>
                </a:solidFill>
                <a:latin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057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期末考试卷面分析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="" xmlns:a16="http://schemas.microsoft.com/office/drawing/2014/main" id="{C5369D3A-A44B-DA45-A562-E7BC047F9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60849"/>
            <a:ext cx="10515600" cy="94721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44546A"/>
              </a:buClr>
              <a:buNone/>
            </a:pPr>
            <a:r>
              <a:rPr kumimoji="1" lang="zh-CN" altLang="en-US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这是咱班同学英语考试错的最多的一道题，请您来看看这道题目</a:t>
            </a: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。</a:t>
            </a:r>
            <a:endParaRPr kumimoji="1" lang="zh-CN" altLang="en-US" dirty="0">
              <a:solidFill>
                <a:schemeClr val="bg1"/>
              </a:solidFill>
              <a:latin typeface="幼圆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B6710B6-C1D5-C84E-B7DA-601ECDDEB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68" y="2977283"/>
            <a:ext cx="3257890" cy="3044105"/>
          </a:xfrm>
          <a:prstGeom prst="rect">
            <a:avLst/>
          </a:prstGeom>
        </p:spPr>
      </p:pic>
      <p:sp>
        <p:nvSpPr>
          <p:cNvPr id="27" name="内容占位符 2">
            <a:extLst>
              <a:ext uri="{FF2B5EF4-FFF2-40B4-BE49-F238E27FC236}">
                <a16:creationId xmlns="" xmlns:a16="http://schemas.microsoft.com/office/drawing/2014/main" id="{A921B445-E4D2-CD48-9EE5-DB52563EBDFD}"/>
              </a:ext>
            </a:extLst>
          </p:cNvPr>
          <p:cNvSpPr txBox="1">
            <a:spLocks/>
          </p:cNvSpPr>
          <p:nvPr/>
        </p:nvSpPr>
        <p:spPr>
          <a:xfrm>
            <a:off x="4583832" y="2977283"/>
            <a:ext cx="6650400" cy="24487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44546A"/>
              </a:buClr>
              <a:buFont typeface="Arial" panose="020B0604020202020204" pitchFamily="34" charset="0"/>
              <a:buNone/>
            </a:pP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请找到下面四个选项中读音不同的一个选项：</a:t>
            </a:r>
            <a:endParaRPr kumimoji="1" lang="en-US" altLang="zh-CN" dirty="0">
              <a:solidFill>
                <a:srgbClr val="FF7C55"/>
              </a:solidFill>
              <a:latin typeface="幼圆"/>
            </a:endParaRPr>
          </a:p>
          <a:p>
            <a:pPr marL="0" indent="0">
              <a:lnSpc>
                <a:spcPct val="150000"/>
              </a:lnSpc>
              <a:buClr>
                <a:srgbClr val="44546A"/>
              </a:buClr>
              <a:buFont typeface="Arial" panose="020B0604020202020204" pitchFamily="34" charset="0"/>
              <a:buNone/>
            </a:pP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A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、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p</a:t>
            </a:r>
            <a:r>
              <a:rPr kumimoji="1" lang="en-US" altLang="zh-CN" u="sng" dirty="0">
                <a:solidFill>
                  <a:srgbClr val="FF7C55"/>
                </a:solidFill>
                <a:latin typeface="幼圆"/>
              </a:rPr>
              <a:t>a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in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   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B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、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b</a:t>
            </a:r>
            <a:r>
              <a:rPr kumimoji="1" lang="en-US" altLang="zh-CN" u="sng" dirty="0">
                <a:solidFill>
                  <a:srgbClr val="FF7C55"/>
                </a:solidFill>
                <a:latin typeface="幼圆"/>
              </a:rPr>
              <a:t>a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by 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 </a:t>
            </a:r>
            <a:endParaRPr kumimoji="1" lang="en-US" altLang="zh-CN" dirty="0">
              <a:solidFill>
                <a:srgbClr val="FF7C55"/>
              </a:solidFill>
              <a:latin typeface="幼圆"/>
            </a:endParaRPr>
          </a:p>
          <a:p>
            <a:pPr marL="0" indent="0">
              <a:lnSpc>
                <a:spcPct val="150000"/>
              </a:lnSpc>
              <a:buClr>
                <a:srgbClr val="44546A"/>
              </a:buClr>
              <a:buFont typeface="Arial" panose="020B0604020202020204" pitchFamily="34" charset="0"/>
              <a:buNone/>
            </a:pP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C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、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t</a:t>
            </a:r>
            <a:r>
              <a:rPr kumimoji="1" lang="en-US" altLang="zh-CN" u="sng" dirty="0">
                <a:solidFill>
                  <a:srgbClr val="FF7C55"/>
                </a:solidFill>
                <a:latin typeface="幼圆"/>
              </a:rPr>
              <a:t>a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il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     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D</a:t>
            </a:r>
            <a:r>
              <a:rPr kumimoji="1" lang="zh-CN" altLang="en-US" dirty="0">
                <a:solidFill>
                  <a:srgbClr val="FF7C55"/>
                </a:solidFill>
                <a:latin typeface="幼圆"/>
              </a:rPr>
              <a:t>、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h</a:t>
            </a:r>
            <a:r>
              <a:rPr kumimoji="1" lang="en-US" altLang="zh-CN" u="sng" dirty="0">
                <a:solidFill>
                  <a:srgbClr val="FF7C55"/>
                </a:solidFill>
                <a:latin typeface="幼圆"/>
              </a:rPr>
              <a:t>a</a:t>
            </a:r>
            <a:r>
              <a:rPr kumimoji="1" lang="en-US" altLang="zh-CN" dirty="0">
                <a:solidFill>
                  <a:srgbClr val="FF7C55"/>
                </a:solidFill>
                <a:latin typeface="幼圆"/>
              </a:rPr>
              <a:t>ppy</a:t>
            </a:r>
            <a:endParaRPr kumimoji="1" lang="zh-CN" altLang="en-US" dirty="0">
              <a:solidFill>
                <a:srgbClr val="FF7C55"/>
              </a:solidFill>
              <a:latin typeface="幼圆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08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1386222-0353-9B46-B614-00DF74C71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997" y="840289"/>
            <a:ext cx="2726004" cy="1742115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3898802" y="2285611"/>
            <a:ext cx="4394396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本学期的教学工作总结</a:t>
            </a:r>
          </a:p>
        </p:txBody>
      </p:sp>
    </p:spTree>
    <p:extLst>
      <p:ext uri="{BB962C8B-B14F-4D97-AF65-F5344CB8AC3E}">
        <p14:creationId xmlns:p14="http://schemas.microsoft.com/office/powerpoint/2010/main" xmlns="" val="418403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2AD948-EB4F-1446-AB1B-88500B07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本学期的教学工作总结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E02924C-8FE0-7343-B677-D3153E7F8002}"/>
              </a:ext>
            </a:extLst>
          </p:cNvPr>
          <p:cNvGrpSpPr/>
          <p:nvPr/>
        </p:nvGrpSpPr>
        <p:grpSpPr>
          <a:xfrm>
            <a:off x="3858988" y="1988840"/>
            <a:ext cx="4419678" cy="4419679"/>
            <a:chOff x="3858988" y="1988840"/>
            <a:chExt cx="4419678" cy="4419679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E2D073F6-A378-5742-8692-CD8B6C634A91}"/>
                </a:ext>
              </a:extLst>
            </p:cNvPr>
            <p:cNvGrpSpPr/>
            <p:nvPr/>
          </p:nvGrpSpPr>
          <p:grpSpPr>
            <a:xfrm>
              <a:off x="3858988" y="1988840"/>
              <a:ext cx="4419678" cy="4419679"/>
              <a:chOff x="3558001" y="1215596"/>
              <a:chExt cx="5076000" cy="5076000"/>
            </a:xfrm>
          </p:grpSpPr>
          <p:sp>
            <p:nvSpPr>
              <p:cNvPr id="5" name="圆角矩形 7">
                <a:extLst>
                  <a:ext uri="{FF2B5EF4-FFF2-40B4-BE49-F238E27FC236}">
                    <a16:creationId xmlns="" xmlns:a16="http://schemas.microsoft.com/office/drawing/2014/main" id="{55F76B10-FB4C-1441-81D3-FFF1FF74CBF1}"/>
                  </a:ext>
                </a:extLst>
              </p:cNvPr>
              <p:cNvSpPr/>
              <p:nvPr/>
            </p:nvSpPr>
            <p:spPr>
              <a:xfrm rot="2700000">
                <a:off x="3558001" y="3132596"/>
                <a:ext cx="5076000" cy="124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" name="圆角矩形 8">
                <a:extLst>
                  <a:ext uri="{FF2B5EF4-FFF2-40B4-BE49-F238E27FC236}">
                    <a16:creationId xmlns="" xmlns:a16="http://schemas.microsoft.com/office/drawing/2014/main" id="{CE5E1EAA-7A8B-ED4D-BF84-E9B331F861B8}"/>
                  </a:ext>
                </a:extLst>
              </p:cNvPr>
              <p:cNvSpPr/>
              <p:nvPr/>
            </p:nvSpPr>
            <p:spPr>
              <a:xfrm rot="18900000" flipH="1">
                <a:off x="3558001" y="3132596"/>
                <a:ext cx="5076000" cy="124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2EFFB7FC-A29D-8846-A338-940D2587AF5A}"/>
                  </a:ext>
                </a:extLst>
              </p:cNvPr>
              <p:cNvSpPr/>
              <p:nvPr/>
            </p:nvSpPr>
            <p:spPr>
              <a:xfrm>
                <a:off x="5097544" y="2755140"/>
                <a:ext cx="1996912" cy="1996912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DDC0861B-0119-EB48-9F8C-A1F8CFF63261}"/>
                  </a:ext>
                </a:extLst>
              </p:cNvPr>
              <p:cNvSpPr/>
              <p:nvPr/>
            </p:nvSpPr>
            <p:spPr>
              <a:xfrm>
                <a:off x="5475000" y="3132596"/>
                <a:ext cx="1242000" cy="124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36" name="图形 35" descr="奖杯">
              <a:extLst>
                <a:ext uri="{FF2B5EF4-FFF2-40B4-BE49-F238E27FC236}">
                  <a16:creationId xmlns="" xmlns:a16="http://schemas.microsoft.com/office/drawing/2014/main" id="{1E9CC3E0-8BEA-9641-B947-FBE769E36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73269" y="5187085"/>
              <a:ext cx="459888" cy="459888"/>
            </a:xfrm>
            <a:prstGeom prst="rect">
              <a:avLst/>
            </a:prstGeom>
          </p:spPr>
        </p:pic>
        <p:pic>
          <p:nvPicPr>
            <p:cNvPr id="40" name="图形 39" descr="书籍">
              <a:extLst>
                <a:ext uri="{FF2B5EF4-FFF2-40B4-BE49-F238E27FC236}">
                  <a16:creationId xmlns="" xmlns:a16="http://schemas.microsoft.com/office/drawing/2014/main" id="{3F72F3C2-B774-DE40-AC77-2D5200B09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27723" y="2783282"/>
              <a:ext cx="446231" cy="446231"/>
            </a:xfrm>
            <a:prstGeom prst="rect">
              <a:avLst/>
            </a:prstGeom>
          </p:spPr>
        </p:pic>
        <p:pic>
          <p:nvPicPr>
            <p:cNvPr id="42" name="图形 41" descr="调色板">
              <a:extLst>
                <a:ext uri="{FF2B5EF4-FFF2-40B4-BE49-F238E27FC236}">
                  <a16:creationId xmlns="" xmlns:a16="http://schemas.microsoft.com/office/drawing/2014/main" id="{63C29EEF-0425-F647-969C-1274D3EBD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69014" y="5160192"/>
              <a:ext cx="531717" cy="531717"/>
            </a:xfrm>
            <a:prstGeom prst="rect">
              <a:avLst/>
            </a:prstGeom>
          </p:spPr>
        </p:pic>
        <p:pic>
          <p:nvPicPr>
            <p:cNvPr id="44" name="图形 43" descr="维恩图">
              <a:extLst>
                <a:ext uri="{FF2B5EF4-FFF2-40B4-BE49-F238E27FC236}">
                  <a16:creationId xmlns="" xmlns:a16="http://schemas.microsoft.com/office/drawing/2014/main" id="{7F5D14BE-4918-104B-B78E-4A2493E76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648449" y="3735175"/>
              <a:ext cx="840755" cy="840755"/>
            </a:xfrm>
            <a:prstGeom prst="rect">
              <a:avLst/>
            </a:prstGeom>
          </p:spPr>
        </p:pic>
        <p:pic>
          <p:nvPicPr>
            <p:cNvPr id="46" name="图形 45" descr="铃">
              <a:extLst>
                <a:ext uri="{FF2B5EF4-FFF2-40B4-BE49-F238E27FC236}">
                  <a16:creationId xmlns="" xmlns:a16="http://schemas.microsoft.com/office/drawing/2014/main" id="{A6941BD4-83DB-3E40-965D-DE815DF36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63700" y="2742550"/>
              <a:ext cx="446230" cy="44623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3167E55-D28F-D246-8BBA-EA164C01422A}"/>
              </a:ext>
            </a:extLst>
          </p:cNvPr>
          <p:cNvGrpSpPr/>
          <p:nvPr/>
        </p:nvGrpSpPr>
        <p:grpSpPr>
          <a:xfrm>
            <a:off x="911226" y="2178666"/>
            <a:ext cx="3190528" cy="1477203"/>
            <a:chOff x="911226" y="2178666"/>
            <a:chExt cx="3190528" cy="1477203"/>
          </a:xfrm>
        </p:grpSpPr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43BC3877-0E6F-C443-B142-80202041C7F3}"/>
                </a:ext>
              </a:extLst>
            </p:cNvPr>
            <p:cNvGrpSpPr/>
            <p:nvPr/>
          </p:nvGrpSpPr>
          <p:grpSpPr>
            <a:xfrm>
              <a:off x="911226" y="2708918"/>
              <a:ext cx="3140842" cy="946951"/>
              <a:chOff x="1073502" y="2312852"/>
              <a:chExt cx="2829084" cy="1029899"/>
            </a:xfrm>
          </p:grpSpPr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9DCAB536-0833-FA45-828F-C7400AEBABF2}"/>
                  </a:ext>
                </a:extLst>
              </p:cNvPr>
              <p:cNvSpPr/>
              <p:nvPr/>
            </p:nvSpPr>
            <p:spPr>
              <a:xfrm>
                <a:off x="3500464" y="2312852"/>
                <a:ext cx="324000" cy="287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6FCEABB4-5F82-C24B-AEB6-9F1E444B595C}"/>
                  </a:ext>
                </a:extLst>
              </p:cNvPr>
              <p:cNvSpPr txBox="1"/>
              <p:nvPr/>
            </p:nvSpPr>
            <p:spPr>
              <a:xfrm>
                <a:off x="1073502" y="2391750"/>
                <a:ext cx="2829084" cy="951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大部分同学都达到了及格甚至优良的成绩，值得表扬</a:t>
                </a:r>
              </a:p>
            </p:txBody>
          </p:sp>
        </p:grp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30B890B0-8DDF-F542-BF81-36CA196B5503}"/>
                </a:ext>
              </a:extLst>
            </p:cNvPr>
            <p:cNvSpPr txBox="1"/>
            <p:nvPr/>
          </p:nvSpPr>
          <p:spPr>
            <a:xfrm>
              <a:off x="1248618" y="2178666"/>
              <a:ext cx="28531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zh-CN" altLang="en-US" sz="2600" dirty="0">
                  <a:solidFill>
                    <a:schemeClr val="accent2"/>
                  </a:solidFill>
                  <a:latin typeface="+mj-ea"/>
                  <a:ea typeface="+mj-ea"/>
                </a:rPr>
                <a:t>学习情况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46F6FB3D-1EBD-8146-B1BE-877933079D7F}"/>
              </a:ext>
            </a:extLst>
          </p:cNvPr>
          <p:cNvGrpSpPr/>
          <p:nvPr/>
        </p:nvGrpSpPr>
        <p:grpSpPr>
          <a:xfrm>
            <a:off x="8091050" y="2178666"/>
            <a:ext cx="3189724" cy="1477204"/>
            <a:chOff x="8091050" y="2178666"/>
            <a:chExt cx="3189724" cy="1477204"/>
          </a:xfrm>
        </p:grpSpPr>
        <p:grpSp>
          <p:nvGrpSpPr>
            <p:cNvPr id="54" name="组合 53">
              <a:extLst>
                <a:ext uri="{FF2B5EF4-FFF2-40B4-BE49-F238E27FC236}">
                  <a16:creationId xmlns="" xmlns:a16="http://schemas.microsoft.com/office/drawing/2014/main" id="{EABF0D63-BAD3-AF40-8970-97E6D586409F}"/>
                </a:ext>
              </a:extLst>
            </p:cNvPr>
            <p:cNvGrpSpPr/>
            <p:nvPr/>
          </p:nvGrpSpPr>
          <p:grpSpPr>
            <a:xfrm>
              <a:off x="8091050" y="2708919"/>
              <a:ext cx="3189724" cy="946951"/>
              <a:chOff x="853573" y="2216161"/>
              <a:chExt cx="3469123" cy="1029898"/>
            </a:xfrm>
          </p:grpSpPr>
          <p:sp>
            <p:nvSpPr>
              <p:cNvPr id="55" name="矩形 54">
                <a:extLst>
                  <a:ext uri="{FF2B5EF4-FFF2-40B4-BE49-F238E27FC236}">
                    <a16:creationId xmlns="" xmlns:a16="http://schemas.microsoft.com/office/drawing/2014/main" id="{C7E5472B-0D2A-FF4A-852A-2A74FAB5FD7F}"/>
                  </a:ext>
                </a:extLst>
              </p:cNvPr>
              <p:cNvSpPr/>
              <p:nvPr/>
            </p:nvSpPr>
            <p:spPr>
              <a:xfrm>
                <a:off x="957776" y="2216161"/>
                <a:ext cx="324000" cy="287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="" xmlns:a16="http://schemas.microsoft.com/office/drawing/2014/main" id="{52B71B0C-319C-DF4E-99F6-89BFF403435D}"/>
                  </a:ext>
                </a:extLst>
              </p:cNvPr>
              <p:cNvSpPr txBox="1"/>
              <p:nvPr/>
            </p:nvSpPr>
            <p:spPr>
              <a:xfrm>
                <a:off x="853573" y="2295059"/>
                <a:ext cx="3469123" cy="95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本学期咱们班纪律方面表现都很好，</a:t>
                </a:r>
                <a:r>
                  <a:rPr kumimoji="1" lang="en-US" altLang="zh-CN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5</a:t>
                </a: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位同学还是纪律标兵</a:t>
                </a:r>
                <a:endParaRPr lang="zh-CN" altLang="en-US" sz="1100" spc="40" dirty="0">
                  <a:solidFill>
                    <a:srgbClr val="3F3F3F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11BDD30E-A74C-8A44-8569-7D4540D64DA6}"/>
                </a:ext>
              </a:extLst>
            </p:cNvPr>
            <p:cNvSpPr txBox="1"/>
            <p:nvPr/>
          </p:nvSpPr>
          <p:spPr>
            <a:xfrm>
              <a:off x="8091050" y="2178666"/>
              <a:ext cx="28531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600" dirty="0">
                  <a:solidFill>
                    <a:schemeClr val="accent2"/>
                  </a:solidFill>
                  <a:latin typeface="+mj-ea"/>
                  <a:ea typeface="+mj-ea"/>
                </a:rPr>
                <a:t>个人纪律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F9E6DD3-BED7-5B4D-B3DC-F1D1323B3D08}"/>
              </a:ext>
            </a:extLst>
          </p:cNvPr>
          <p:cNvGrpSpPr/>
          <p:nvPr/>
        </p:nvGrpSpPr>
        <p:grpSpPr>
          <a:xfrm>
            <a:off x="911226" y="4516513"/>
            <a:ext cx="3190528" cy="1477203"/>
            <a:chOff x="911226" y="4516513"/>
            <a:chExt cx="3190528" cy="1477203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919F28F3-03CE-2D4E-AA65-29810B122611}"/>
                </a:ext>
              </a:extLst>
            </p:cNvPr>
            <p:cNvGrpSpPr/>
            <p:nvPr/>
          </p:nvGrpSpPr>
          <p:grpSpPr>
            <a:xfrm>
              <a:off x="911226" y="5046765"/>
              <a:ext cx="3140842" cy="946951"/>
              <a:chOff x="1073502" y="2312852"/>
              <a:chExt cx="2829084" cy="1029899"/>
            </a:xfrm>
          </p:grpSpPr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EC6D20ED-AEB1-294F-B4E7-34474CB74B96}"/>
                  </a:ext>
                </a:extLst>
              </p:cNvPr>
              <p:cNvSpPr/>
              <p:nvPr/>
            </p:nvSpPr>
            <p:spPr>
              <a:xfrm>
                <a:off x="3500464" y="2312852"/>
                <a:ext cx="324000" cy="287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="" xmlns:a16="http://schemas.microsoft.com/office/drawing/2014/main" id="{27CF51C3-9BF9-064B-990B-7FCEE27D43FD}"/>
                  </a:ext>
                </a:extLst>
              </p:cNvPr>
              <p:cNvSpPr txBox="1"/>
              <p:nvPr/>
            </p:nvSpPr>
            <p:spPr>
              <a:xfrm>
                <a:off x="1073502" y="2391750"/>
                <a:ext cx="2829084" cy="951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大家这学期都积极参与了课外活动，并且很多同学获奖</a:t>
                </a:r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BDF6C23-2DFB-FA44-8C9F-E884D6B4BE56}"/>
                </a:ext>
              </a:extLst>
            </p:cNvPr>
            <p:cNvSpPr txBox="1"/>
            <p:nvPr/>
          </p:nvSpPr>
          <p:spPr>
            <a:xfrm>
              <a:off x="1248618" y="4516513"/>
              <a:ext cx="28531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zh-CN" altLang="en-US" sz="2600" dirty="0">
                  <a:solidFill>
                    <a:schemeClr val="accent2"/>
                  </a:solidFill>
                  <a:latin typeface="+mj-ea"/>
                  <a:ea typeface="+mj-ea"/>
                </a:rPr>
                <a:t>课外活动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7077BDF-6FDA-C74C-B046-ABE2D475C7DD}"/>
              </a:ext>
            </a:extLst>
          </p:cNvPr>
          <p:cNvGrpSpPr/>
          <p:nvPr/>
        </p:nvGrpSpPr>
        <p:grpSpPr>
          <a:xfrm>
            <a:off x="8091050" y="4516513"/>
            <a:ext cx="3189724" cy="1477202"/>
            <a:chOff x="8091050" y="4516513"/>
            <a:chExt cx="3189724" cy="1477202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0F2D91DB-746A-0F4C-B5A4-3E566B924F0D}"/>
                </a:ext>
              </a:extLst>
            </p:cNvPr>
            <p:cNvGrpSpPr/>
            <p:nvPr/>
          </p:nvGrpSpPr>
          <p:grpSpPr>
            <a:xfrm>
              <a:off x="8091050" y="5046764"/>
              <a:ext cx="3189724" cy="946951"/>
              <a:chOff x="853573" y="2216161"/>
              <a:chExt cx="3469123" cy="1029899"/>
            </a:xfrm>
          </p:grpSpPr>
          <p:sp>
            <p:nvSpPr>
              <p:cNvPr id="43" name="矩形 42">
                <a:extLst>
                  <a:ext uri="{FF2B5EF4-FFF2-40B4-BE49-F238E27FC236}">
                    <a16:creationId xmlns="" xmlns:a16="http://schemas.microsoft.com/office/drawing/2014/main" id="{DAA11B75-102B-1E41-83C6-3EA213C27AA6}"/>
                  </a:ext>
                </a:extLst>
              </p:cNvPr>
              <p:cNvSpPr/>
              <p:nvPr/>
            </p:nvSpPr>
            <p:spPr>
              <a:xfrm>
                <a:off x="957776" y="2216161"/>
                <a:ext cx="324000" cy="287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59E5773B-C75F-1746-ABDA-FC9189C69426}"/>
                  </a:ext>
                </a:extLst>
              </p:cNvPr>
              <p:cNvSpPr txBox="1"/>
              <p:nvPr/>
            </p:nvSpPr>
            <p:spPr>
              <a:xfrm>
                <a:off x="853573" y="2295059"/>
                <a:ext cx="3469123" cy="951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李</a:t>
                </a:r>
                <a:r>
                  <a:rPr kumimoji="1" lang="en-US" altLang="zh-CN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X</a:t>
                </a:r>
                <a:r>
                  <a:rPr kumimoji="1" lang="zh-CN" altLang="en-US" dirty="0">
                    <a:solidFill>
                      <a:schemeClr val="tx2">
                        <a:lumMod val="75000"/>
                      </a:schemeClr>
                    </a:solidFill>
                    <a:latin typeface="+mj-ea"/>
                    <a:ea typeface="+mj-ea"/>
                  </a:rPr>
                  <a:t>同学在校际朗诵比赛中夺得了冠军，让我们一起恭喜他</a:t>
                </a:r>
                <a:endParaRPr lang="zh-CN" altLang="en-US" sz="1100" spc="40" dirty="0">
                  <a:solidFill>
                    <a:srgbClr val="3F3F3F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B8CD95C1-FE1C-EC4E-BF3B-487701A00E9C}"/>
                </a:ext>
              </a:extLst>
            </p:cNvPr>
            <p:cNvSpPr txBox="1"/>
            <p:nvPr/>
          </p:nvSpPr>
          <p:spPr>
            <a:xfrm>
              <a:off x="8091050" y="4516513"/>
              <a:ext cx="28531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600" dirty="0">
                  <a:solidFill>
                    <a:schemeClr val="accent2"/>
                  </a:solidFill>
                  <a:latin typeface="+mj-ea"/>
                  <a:ea typeface="+mj-ea"/>
                </a:rPr>
                <a:t>荣誉奖项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0791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2AD948-EB4F-1446-AB1B-88500B07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本学期的教学工作总结</a:t>
            </a:r>
          </a:p>
        </p:txBody>
      </p:sp>
      <p:sp>
        <p:nvSpPr>
          <p:cNvPr id="98" name="矩形 97">
            <a:extLst>
              <a:ext uri="{FF2B5EF4-FFF2-40B4-BE49-F238E27FC236}">
                <a16:creationId xmlns="" xmlns:a16="http://schemas.microsoft.com/office/drawing/2014/main" id="{EDD6531D-A4D9-7147-9B0A-21075AB571CA}"/>
              </a:ext>
            </a:extLst>
          </p:cNvPr>
          <p:cNvSpPr/>
          <p:nvPr/>
        </p:nvSpPr>
        <p:spPr>
          <a:xfrm>
            <a:off x="3203091" y="3359080"/>
            <a:ext cx="2046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数学比赛获奖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="" xmlns:a16="http://schemas.microsoft.com/office/drawing/2014/main" id="{C993063A-5BF8-6443-99C0-2D1F898C2D10}"/>
              </a:ext>
            </a:extLst>
          </p:cNvPr>
          <p:cNvSpPr/>
          <p:nvPr/>
        </p:nvSpPr>
        <p:spPr>
          <a:xfrm>
            <a:off x="7070354" y="3286737"/>
            <a:ext cx="2046001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作文比赛获奖</a:t>
            </a:r>
          </a:p>
        </p:txBody>
      </p:sp>
      <p:sp>
        <p:nvSpPr>
          <p:cNvPr id="100" name="梯形 99">
            <a:extLst>
              <a:ext uri="{FF2B5EF4-FFF2-40B4-BE49-F238E27FC236}">
                <a16:creationId xmlns="" xmlns:a16="http://schemas.microsoft.com/office/drawing/2014/main" id="{2BDDFD63-A1FA-C241-A4DA-FE7C9E96E9AB}"/>
              </a:ext>
            </a:extLst>
          </p:cNvPr>
          <p:cNvSpPr/>
          <p:nvPr/>
        </p:nvSpPr>
        <p:spPr>
          <a:xfrm>
            <a:off x="3203091" y="2859270"/>
            <a:ext cx="2046000" cy="427467"/>
          </a:xfrm>
          <a:prstGeom prst="trapezoid">
            <a:avLst>
              <a:gd name="adj" fmla="val 72536"/>
            </a:avLst>
          </a:prstGeom>
          <a:gradFill>
            <a:gsLst>
              <a:gs pos="100000">
                <a:srgbClr val="EA5504">
                  <a:alpha val="20000"/>
                </a:srgbClr>
              </a:gs>
              <a:gs pos="0">
                <a:srgbClr val="EA5504">
                  <a:alpha val="0"/>
                </a:srgbClr>
              </a:gs>
            </a:gsLst>
            <a:lin ang="5400000" scaled="0"/>
          </a:gradFill>
          <a:ln w="12700" cap="flat" cmpd="sng" algn="ctr">
            <a:gradFill>
              <a:gsLst>
                <a:gs pos="10000">
                  <a:srgbClr val="EA5504">
                    <a:alpha val="0"/>
                  </a:srgbClr>
                </a:gs>
                <a:gs pos="100000">
                  <a:srgbClr val="EA5504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sp>
        <p:nvSpPr>
          <p:cNvPr id="101" name="梯形 100">
            <a:extLst>
              <a:ext uri="{FF2B5EF4-FFF2-40B4-BE49-F238E27FC236}">
                <a16:creationId xmlns="" xmlns:a16="http://schemas.microsoft.com/office/drawing/2014/main" id="{2B3862EA-B9DA-E840-A10A-12E6CA7541EF}"/>
              </a:ext>
            </a:extLst>
          </p:cNvPr>
          <p:cNvSpPr/>
          <p:nvPr/>
        </p:nvSpPr>
        <p:spPr>
          <a:xfrm>
            <a:off x="7070356" y="2859270"/>
            <a:ext cx="2046000" cy="427467"/>
          </a:xfrm>
          <a:prstGeom prst="trapezoid">
            <a:avLst>
              <a:gd name="adj" fmla="val 72536"/>
            </a:avLst>
          </a:prstGeom>
          <a:gradFill>
            <a:gsLst>
              <a:gs pos="100000">
                <a:srgbClr val="EA5504">
                  <a:alpha val="20000"/>
                </a:srgbClr>
              </a:gs>
              <a:gs pos="0">
                <a:srgbClr val="EA5504">
                  <a:alpha val="0"/>
                </a:srgbClr>
              </a:gs>
            </a:gsLst>
            <a:lin ang="5400000" scaled="0"/>
          </a:gradFill>
          <a:ln w="12700" cap="flat" cmpd="sng" algn="ctr">
            <a:gradFill>
              <a:gsLst>
                <a:gs pos="10000">
                  <a:srgbClr val="EA5504">
                    <a:alpha val="0"/>
                  </a:srgbClr>
                </a:gs>
                <a:gs pos="100000">
                  <a:srgbClr val="EA5504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cxnSp>
        <p:nvCxnSpPr>
          <p:cNvPr id="102" name="直接连接符 7">
            <a:extLst>
              <a:ext uri="{FF2B5EF4-FFF2-40B4-BE49-F238E27FC236}">
                <a16:creationId xmlns="" xmlns:a16="http://schemas.microsoft.com/office/drawing/2014/main" id="{0FECBEE3-8238-4C47-8764-7BF50956CB86}"/>
              </a:ext>
            </a:extLst>
          </p:cNvPr>
          <p:cNvCxnSpPr/>
          <p:nvPr/>
        </p:nvCxnSpPr>
        <p:spPr>
          <a:xfrm>
            <a:off x="3415905" y="230302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3" name="直接连接符 32">
            <a:extLst>
              <a:ext uri="{FF2B5EF4-FFF2-40B4-BE49-F238E27FC236}">
                <a16:creationId xmlns="" xmlns:a16="http://schemas.microsoft.com/office/drawing/2014/main" id="{985056D5-28FA-D641-9D8B-372AC14BA3AF}"/>
              </a:ext>
            </a:extLst>
          </p:cNvPr>
          <p:cNvCxnSpPr/>
          <p:nvPr/>
        </p:nvCxnSpPr>
        <p:spPr>
          <a:xfrm>
            <a:off x="3286596" y="2698047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4" name="直接连接符 33">
            <a:extLst>
              <a:ext uri="{FF2B5EF4-FFF2-40B4-BE49-F238E27FC236}">
                <a16:creationId xmlns="" xmlns:a16="http://schemas.microsoft.com/office/drawing/2014/main" id="{6D78F673-1B25-5D44-9A78-B7FC60BF32F9}"/>
              </a:ext>
            </a:extLst>
          </p:cNvPr>
          <p:cNvCxnSpPr/>
          <p:nvPr/>
        </p:nvCxnSpPr>
        <p:spPr>
          <a:xfrm>
            <a:off x="5004437" y="299886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5" name="直接连接符 34">
            <a:extLst>
              <a:ext uri="{FF2B5EF4-FFF2-40B4-BE49-F238E27FC236}">
                <a16:creationId xmlns="" xmlns:a16="http://schemas.microsoft.com/office/drawing/2014/main" id="{581F747D-14C1-BB45-9C17-C6DBFE0DB507}"/>
              </a:ext>
            </a:extLst>
          </p:cNvPr>
          <p:cNvCxnSpPr/>
          <p:nvPr/>
        </p:nvCxnSpPr>
        <p:spPr>
          <a:xfrm>
            <a:off x="5124510" y="2565319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6" name="直接连接符 35">
            <a:extLst>
              <a:ext uri="{FF2B5EF4-FFF2-40B4-BE49-F238E27FC236}">
                <a16:creationId xmlns="" xmlns:a16="http://schemas.microsoft.com/office/drawing/2014/main" id="{61C36829-A56F-5345-96C5-0D7577B33B5C}"/>
              </a:ext>
            </a:extLst>
          </p:cNvPr>
          <p:cNvCxnSpPr/>
          <p:nvPr/>
        </p:nvCxnSpPr>
        <p:spPr>
          <a:xfrm>
            <a:off x="7304414" y="230302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7" name="直接连接符 37">
            <a:extLst>
              <a:ext uri="{FF2B5EF4-FFF2-40B4-BE49-F238E27FC236}">
                <a16:creationId xmlns="" xmlns:a16="http://schemas.microsoft.com/office/drawing/2014/main" id="{8C10F9BA-E0AB-D445-89A2-CA6CD9548C62}"/>
              </a:ext>
            </a:extLst>
          </p:cNvPr>
          <p:cNvCxnSpPr/>
          <p:nvPr/>
        </p:nvCxnSpPr>
        <p:spPr>
          <a:xfrm>
            <a:off x="7175105" y="2698047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8" name="直接连接符 38">
            <a:extLst>
              <a:ext uri="{FF2B5EF4-FFF2-40B4-BE49-F238E27FC236}">
                <a16:creationId xmlns="" xmlns:a16="http://schemas.microsoft.com/office/drawing/2014/main" id="{FE0E1ACA-7ADB-0C43-B761-DFC8C0A068AB}"/>
              </a:ext>
            </a:extLst>
          </p:cNvPr>
          <p:cNvCxnSpPr/>
          <p:nvPr/>
        </p:nvCxnSpPr>
        <p:spPr>
          <a:xfrm>
            <a:off x="8892946" y="299886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09" name="直接连接符 39">
            <a:extLst>
              <a:ext uri="{FF2B5EF4-FFF2-40B4-BE49-F238E27FC236}">
                <a16:creationId xmlns="" xmlns:a16="http://schemas.microsoft.com/office/drawing/2014/main" id="{F91AEDB7-737D-384B-8AC6-306DAE09FC6A}"/>
              </a:ext>
            </a:extLst>
          </p:cNvPr>
          <p:cNvCxnSpPr/>
          <p:nvPr/>
        </p:nvCxnSpPr>
        <p:spPr>
          <a:xfrm>
            <a:off x="9013019" y="2565319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10" name="矩形 109">
            <a:extLst>
              <a:ext uri="{FF2B5EF4-FFF2-40B4-BE49-F238E27FC236}">
                <a16:creationId xmlns="" xmlns:a16="http://schemas.microsoft.com/office/drawing/2014/main" id="{2974F963-39FD-5E4A-B076-78062312D3A1}"/>
              </a:ext>
            </a:extLst>
          </p:cNvPr>
          <p:cNvSpPr/>
          <p:nvPr/>
        </p:nvSpPr>
        <p:spPr>
          <a:xfrm>
            <a:off x="912473" y="5594250"/>
            <a:ext cx="2046000" cy="400110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体育竞赛获奖</a:t>
            </a:r>
            <a:endParaRPr kumimoji="1" lang="en-US" altLang="zh-CN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11" name="梯形 110">
            <a:extLst>
              <a:ext uri="{FF2B5EF4-FFF2-40B4-BE49-F238E27FC236}">
                <a16:creationId xmlns="" xmlns:a16="http://schemas.microsoft.com/office/drawing/2014/main" id="{A0BF55BF-8446-3449-BEA0-93D6FF605FA4}"/>
              </a:ext>
            </a:extLst>
          </p:cNvPr>
          <p:cNvSpPr/>
          <p:nvPr/>
        </p:nvSpPr>
        <p:spPr>
          <a:xfrm>
            <a:off x="912473" y="5094440"/>
            <a:ext cx="2046000" cy="427467"/>
          </a:xfrm>
          <a:prstGeom prst="trapezoid">
            <a:avLst>
              <a:gd name="adj" fmla="val 72536"/>
            </a:avLst>
          </a:prstGeom>
          <a:gradFill>
            <a:gsLst>
              <a:gs pos="100000">
                <a:srgbClr val="EA5504">
                  <a:alpha val="20000"/>
                </a:srgbClr>
              </a:gs>
              <a:gs pos="0">
                <a:srgbClr val="EA5504">
                  <a:alpha val="0"/>
                </a:srgbClr>
              </a:gs>
            </a:gsLst>
            <a:lin ang="5400000" scaled="0"/>
          </a:gradFill>
          <a:ln w="12700" cap="flat" cmpd="sng" algn="ctr">
            <a:gradFill>
              <a:gsLst>
                <a:gs pos="10000">
                  <a:srgbClr val="EA5504">
                    <a:alpha val="0"/>
                  </a:srgbClr>
                </a:gs>
                <a:gs pos="100000">
                  <a:srgbClr val="EA5504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cxnSp>
        <p:nvCxnSpPr>
          <p:cNvPr id="112" name="直接连接符 43">
            <a:extLst>
              <a:ext uri="{FF2B5EF4-FFF2-40B4-BE49-F238E27FC236}">
                <a16:creationId xmlns="" xmlns:a16="http://schemas.microsoft.com/office/drawing/2014/main" id="{6F690FDC-1E14-2744-98E3-ADC82AB41E5E}"/>
              </a:ext>
            </a:extLst>
          </p:cNvPr>
          <p:cNvCxnSpPr/>
          <p:nvPr/>
        </p:nvCxnSpPr>
        <p:spPr>
          <a:xfrm>
            <a:off x="1125287" y="453819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13" name="直接连接符 44">
            <a:extLst>
              <a:ext uri="{FF2B5EF4-FFF2-40B4-BE49-F238E27FC236}">
                <a16:creationId xmlns="" xmlns:a16="http://schemas.microsoft.com/office/drawing/2014/main" id="{1D8832EC-C0E6-2F4D-AD99-CDD1CE86DEAA}"/>
              </a:ext>
            </a:extLst>
          </p:cNvPr>
          <p:cNvCxnSpPr/>
          <p:nvPr/>
        </p:nvCxnSpPr>
        <p:spPr>
          <a:xfrm>
            <a:off x="995978" y="4933217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14" name="直接连接符 45">
            <a:extLst>
              <a:ext uri="{FF2B5EF4-FFF2-40B4-BE49-F238E27FC236}">
                <a16:creationId xmlns="" xmlns:a16="http://schemas.microsoft.com/office/drawing/2014/main" id="{4F177EAE-3117-E941-851B-B9BADD65EC98}"/>
              </a:ext>
            </a:extLst>
          </p:cNvPr>
          <p:cNvCxnSpPr/>
          <p:nvPr/>
        </p:nvCxnSpPr>
        <p:spPr>
          <a:xfrm>
            <a:off x="2713819" y="523403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15" name="直接连接符 46">
            <a:extLst>
              <a:ext uri="{FF2B5EF4-FFF2-40B4-BE49-F238E27FC236}">
                <a16:creationId xmlns="" xmlns:a16="http://schemas.microsoft.com/office/drawing/2014/main" id="{3E7D7E20-3CAD-AA47-A724-09B11010016E}"/>
              </a:ext>
            </a:extLst>
          </p:cNvPr>
          <p:cNvCxnSpPr/>
          <p:nvPr/>
        </p:nvCxnSpPr>
        <p:spPr>
          <a:xfrm>
            <a:off x="2833892" y="4800489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16" name="矩形 115">
            <a:extLst>
              <a:ext uri="{FF2B5EF4-FFF2-40B4-BE49-F238E27FC236}">
                <a16:creationId xmlns="" xmlns:a16="http://schemas.microsoft.com/office/drawing/2014/main" id="{B7E22B04-1440-FE4C-8B23-E6E2D057DEF5}"/>
              </a:ext>
            </a:extLst>
          </p:cNvPr>
          <p:cNvSpPr/>
          <p:nvPr/>
        </p:nvSpPr>
        <p:spPr>
          <a:xfrm>
            <a:off x="4607736" y="5594250"/>
            <a:ext cx="3088738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歌咏比赛获奖</a:t>
            </a:r>
          </a:p>
        </p:txBody>
      </p:sp>
      <p:sp>
        <p:nvSpPr>
          <p:cNvPr id="117" name="梯形 116">
            <a:extLst>
              <a:ext uri="{FF2B5EF4-FFF2-40B4-BE49-F238E27FC236}">
                <a16:creationId xmlns="" xmlns:a16="http://schemas.microsoft.com/office/drawing/2014/main" id="{F9C08A06-EBAB-9146-9216-3112FFED377D}"/>
              </a:ext>
            </a:extLst>
          </p:cNvPr>
          <p:cNvSpPr/>
          <p:nvPr/>
        </p:nvSpPr>
        <p:spPr>
          <a:xfrm>
            <a:off x="5129105" y="5094440"/>
            <a:ext cx="2046000" cy="427467"/>
          </a:xfrm>
          <a:prstGeom prst="trapezoid">
            <a:avLst>
              <a:gd name="adj" fmla="val 72536"/>
            </a:avLst>
          </a:prstGeom>
          <a:gradFill>
            <a:gsLst>
              <a:gs pos="100000">
                <a:srgbClr val="EA5504">
                  <a:alpha val="20000"/>
                </a:srgbClr>
              </a:gs>
              <a:gs pos="0">
                <a:srgbClr val="EA5504">
                  <a:alpha val="0"/>
                </a:srgbClr>
              </a:gs>
            </a:gsLst>
            <a:lin ang="5400000" scaled="0"/>
          </a:gradFill>
          <a:ln w="12700" cap="flat" cmpd="sng" algn="ctr">
            <a:gradFill>
              <a:gsLst>
                <a:gs pos="10000">
                  <a:srgbClr val="EA5504">
                    <a:alpha val="0"/>
                  </a:srgbClr>
                </a:gs>
                <a:gs pos="100000">
                  <a:srgbClr val="EA5504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cxnSp>
        <p:nvCxnSpPr>
          <p:cNvPr id="118" name="直接连接符 50">
            <a:extLst>
              <a:ext uri="{FF2B5EF4-FFF2-40B4-BE49-F238E27FC236}">
                <a16:creationId xmlns="" xmlns:a16="http://schemas.microsoft.com/office/drawing/2014/main" id="{ACA12293-0005-2440-A863-7C8B976CF18C}"/>
              </a:ext>
            </a:extLst>
          </p:cNvPr>
          <p:cNvCxnSpPr/>
          <p:nvPr/>
        </p:nvCxnSpPr>
        <p:spPr>
          <a:xfrm>
            <a:off x="5341919" y="453819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19" name="直接连接符 51">
            <a:extLst>
              <a:ext uri="{FF2B5EF4-FFF2-40B4-BE49-F238E27FC236}">
                <a16:creationId xmlns="" xmlns:a16="http://schemas.microsoft.com/office/drawing/2014/main" id="{44D53BD0-7274-424C-A13E-E74822D1CA4E}"/>
              </a:ext>
            </a:extLst>
          </p:cNvPr>
          <p:cNvCxnSpPr/>
          <p:nvPr/>
        </p:nvCxnSpPr>
        <p:spPr>
          <a:xfrm>
            <a:off x="5212610" y="4933217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20" name="直接连接符 52">
            <a:extLst>
              <a:ext uri="{FF2B5EF4-FFF2-40B4-BE49-F238E27FC236}">
                <a16:creationId xmlns="" xmlns:a16="http://schemas.microsoft.com/office/drawing/2014/main" id="{55ED5FC9-56EC-A247-BA83-2771FF4E39DD}"/>
              </a:ext>
            </a:extLst>
          </p:cNvPr>
          <p:cNvCxnSpPr/>
          <p:nvPr/>
        </p:nvCxnSpPr>
        <p:spPr>
          <a:xfrm>
            <a:off x="6930451" y="523403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21" name="直接连接符 53">
            <a:extLst>
              <a:ext uri="{FF2B5EF4-FFF2-40B4-BE49-F238E27FC236}">
                <a16:creationId xmlns="" xmlns:a16="http://schemas.microsoft.com/office/drawing/2014/main" id="{11A66EA3-AFB2-AF4F-B2E7-F3B72467BA57}"/>
              </a:ext>
            </a:extLst>
          </p:cNvPr>
          <p:cNvCxnSpPr/>
          <p:nvPr/>
        </p:nvCxnSpPr>
        <p:spPr>
          <a:xfrm>
            <a:off x="7050524" y="4800489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22" name="矩形 121">
            <a:extLst>
              <a:ext uri="{FF2B5EF4-FFF2-40B4-BE49-F238E27FC236}">
                <a16:creationId xmlns="" xmlns:a16="http://schemas.microsoft.com/office/drawing/2014/main" id="{3DBDB2D5-9750-4747-8AF2-51A3686089F6}"/>
              </a:ext>
            </a:extLst>
          </p:cNvPr>
          <p:cNvSpPr/>
          <p:nvPr/>
        </p:nvSpPr>
        <p:spPr>
          <a:xfrm>
            <a:off x="9220221" y="5594250"/>
            <a:ext cx="2046000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华文细黑" panose="02010600040101010101" pitchFamily="2" charset="-122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集体荣誉</a:t>
            </a:r>
          </a:p>
        </p:txBody>
      </p:sp>
      <p:sp>
        <p:nvSpPr>
          <p:cNvPr id="123" name="梯形 122">
            <a:extLst>
              <a:ext uri="{FF2B5EF4-FFF2-40B4-BE49-F238E27FC236}">
                <a16:creationId xmlns="" xmlns:a16="http://schemas.microsoft.com/office/drawing/2014/main" id="{F74C0BC1-D638-0D41-933E-847352ACEC7D}"/>
              </a:ext>
            </a:extLst>
          </p:cNvPr>
          <p:cNvSpPr/>
          <p:nvPr/>
        </p:nvSpPr>
        <p:spPr>
          <a:xfrm>
            <a:off x="9224701" y="5094440"/>
            <a:ext cx="2046000" cy="427467"/>
          </a:xfrm>
          <a:prstGeom prst="trapezoid">
            <a:avLst>
              <a:gd name="adj" fmla="val 72536"/>
            </a:avLst>
          </a:prstGeom>
          <a:gradFill>
            <a:gsLst>
              <a:gs pos="100000">
                <a:srgbClr val="EA5504">
                  <a:alpha val="20000"/>
                </a:srgbClr>
              </a:gs>
              <a:gs pos="0">
                <a:srgbClr val="EA5504">
                  <a:alpha val="0"/>
                </a:srgbClr>
              </a:gs>
            </a:gsLst>
            <a:lin ang="5400000" scaled="0"/>
          </a:gradFill>
          <a:ln w="12700" cap="flat" cmpd="sng" algn="ctr">
            <a:gradFill>
              <a:gsLst>
                <a:gs pos="10000">
                  <a:srgbClr val="EA5504">
                    <a:alpha val="0"/>
                  </a:srgbClr>
                </a:gs>
                <a:gs pos="100000">
                  <a:srgbClr val="EA5504"/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阿里巴巴普惠体 R"/>
              <a:cs typeface="+mn-cs"/>
            </a:endParaRPr>
          </a:p>
        </p:txBody>
      </p:sp>
      <p:cxnSp>
        <p:nvCxnSpPr>
          <p:cNvPr id="124" name="直接连接符 57">
            <a:extLst>
              <a:ext uri="{FF2B5EF4-FFF2-40B4-BE49-F238E27FC236}">
                <a16:creationId xmlns="" xmlns:a16="http://schemas.microsoft.com/office/drawing/2014/main" id="{128D613A-DEE3-614C-90FC-CDC4ACE0F9B3}"/>
              </a:ext>
            </a:extLst>
          </p:cNvPr>
          <p:cNvCxnSpPr/>
          <p:nvPr/>
        </p:nvCxnSpPr>
        <p:spPr>
          <a:xfrm>
            <a:off x="9433035" y="453819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25" name="直接连接符 58">
            <a:extLst>
              <a:ext uri="{FF2B5EF4-FFF2-40B4-BE49-F238E27FC236}">
                <a16:creationId xmlns="" xmlns:a16="http://schemas.microsoft.com/office/drawing/2014/main" id="{45CB2295-2FB8-C545-90B9-35D1F4A079D4}"/>
              </a:ext>
            </a:extLst>
          </p:cNvPr>
          <p:cNvCxnSpPr/>
          <p:nvPr/>
        </p:nvCxnSpPr>
        <p:spPr>
          <a:xfrm>
            <a:off x="9303726" y="4933217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26" name="直接连接符 60">
            <a:extLst>
              <a:ext uri="{FF2B5EF4-FFF2-40B4-BE49-F238E27FC236}">
                <a16:creationId xmlns="" xmlns:a16="http://schemas.microsoft.com/office/drawing/2014/main" id="{8FD3EF9F-E412-4D4D-86BC-5516C81A8BB6}"/>
              </a:ext>
            </a:extLst>
          </p:cNvPr>
          <p:cNvCxnSpPr/>
          <p:nvPr/>
        </p:nvCxnSpPr>
        <p:spPr>
          <a:xfrm>
            <a:off x="11021567" y="5234032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127" name="直接连接符 61">
            <a:extLst>
              <a:ext uri="{FF2B5EF4-FFF2-40B4-BE49-F238E27FC236}">
                <a16:creationId xmlns="" xmlns:a16="http://schemas.microsoft.com/office/drawing/2014/main" id="{DCCDCE21-C328-564A-B732-E44EB07D2D1A}"/>
              </a:ext>
            </a:extLst>
          </p:cNvPr>
          <p:cNvCxnSpPr/>
          <p:nvPr/>
        </p:nvCxnSpPr>
        <p:spPr>
          <a:xfrm>
            <a:off x="11141640" y="4800489"/>
            <a:ext cx="0" cy="661033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EA5504"/>
                </a:gs>
                <a:gs pos="100000">
                  <a:srgbClr val="EA5504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129" name="矩形 128">
            <a:extLst>
              <a:ext uri="{FF2B5EF4-FFF2-40B4-BE49-F238E27FC236}">
                <a16:creationId xmlns="" xmlns:a16="http://schemas.microsoft.com/office/drawing/2014/main" id="{7A43CDB8-F4B3-A94B-8F61-BC65EBD35E52}"/>
              </a:ext>
            </a:extLst>
          </p:cNvPr>
          <p:cNvSpPr/>
          <p:nvPr/>
        </p:nvSpPr>
        <p:spPr>
          <a:xfrm>
            <a:off x="3936492" y="2290975"/>
            <a:ext cx="537327" cy="110799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en-US" altLang="zh-CN" sz="66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0" name="矩形 129">
            <a:extLst>
              <a:ext uri="{FF2B5EF4-FFF2-40B4-BE49-F238E27FC236}">
                <a16:creationId xmlns="" xmlns:a16="http://schemas.microsoft.com/office/drawing/2014/main" id="{50E7D679-F0F0-7745-9A9D-8AF94E04BC40}"/>
              </a:ext>
            </a:extLst>
          </p:cNvPr>
          <p:cNvSpPr/>
          <p:nvPr/>
        </p:nvSpPr>
        <p:spPr>
          <a:xfrm>
            <a:off x="4340888" y="2848775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zh-CN" altLang="en-US" sz="14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</a:t>
            </a:r>
            <a:endParaRPr lang="en-US" altLang="zh-CN" sz="1400" b="1" kern="100" dirty="0">
              <a:solidFill>
                <a:srgbClr val="FF7C55"/>
              </a:solidFill>
              <a:latin typeface="Bebas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2" name="矩形 131">
            <a:extLst>
              <a:ext uri="{FF2B5EF4-FFF2-40B4-BE49-F238E27FC236}">
                <a16:creationId xmlns="" xmlns:a16="http://schemas.microsoft.com/office/drawing/2014/main" id="{6C2ADDF5-9D1E-B940-BBC1-E45A264C95A9}"/>
              </a:ext>
            </a:extLst>
          </p:cNvPr>
          <p:cNvSpPr/>
          <p:nvPr/>
        </p:nvSpPr>
        <p:spPr>
          <a:xfrm>
            <a:off x="7824690" y="2290975"/>
            <a:ext cx="5373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en-US" altLang="zh-CN" sz="66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3" name="矩形 132">
            <a:extLst>
              <a:ext uri="{FF2B5EF4-FFF2-40B4-BE49-F238E27FC236}">
                <a16:creationId xmlns="" xmlns:a16="http://schemas.microsoft.com/office/drawing/2014/main" id="{C55AB147-1849-2046-87E1-F68555D5D2E7}"/>
              </a:ext>
            </a:extLst>
          </p:cNvPr>
          <p:cNvSpPr/>
          <p:nvPr/>
        </p:nvSpPr>
        <p:spPr>
          <a:xfrm>
            <a:off x="8203243" y="2848775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zh-CN" altLang="en-US" sz="14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</a:t>
            </a:r>
            <a:endParaRPr lang="en-US" altLang="zh-CN" sz="1400" b="1" kern="100" dirty="0">
              <a:solidFill>
                <a:srgbClr val="FF7C55"/>
              </a:solidFill>
              <a:latin typeface="Bebas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5" name="矩形 134">
            <a:extLst>
              <a:ext uri="{FF2B5EF4-FFF2-40B4-BE49-F238E27FC236}">
                <a16:creationId xmlns="" xmlns:a16="http://schemas.microsoft.com/office/drawing/2014/main" id="{74E598A9-0146-034C-A1F2-C05E103FFC1F}"/>
              </a:ext>
            </a:extLst>
          </p:cNvPr>
          <p:cNvSpPr/>
          <p:nvPr/>
        </p:nvSpPr>
        <p:spPr>
          <a:xfrm>
            <a:off x="1415033" y="4486254"/>
            <a:ext cx="88998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en-US" altLang="zh-CN" sz="66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36" name="矩形 135">
            <a:extLst>
              <a:ext uri="{FF2B5EF4-FFF2-40B4-BE49-F238E27FC236}">
                <a16:creationId xmlns="" xmlns:a16="http://schemas.microsoft.com/office/drawing/2014/main" id="{5E5BED58-90DB-B340-B0AA-9E720850C823}"/>
              </a:ext>
            </a:extLst>
          </p:cNvPr>
          <p:cNvSpPr/>
          <p:nvPr/>
        </p:nvSpPr>
        <p:spPr>
          <a:xfrm>
            <a:off x="2145216" y="5040252"/>
            <a:ext cx="3642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zh-CN" altLang="en-US" sz="14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lang="en-US" altLang="zh-CN" sz="1400" b="1" kern="100" dirty="0">
              <a:solidFill>
                <a:srgbClr val="FF7C55"/>
              </a:solidFill>
              <a:latin typeface="Bebas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="" xmlns:a16="http://schemas.microsoft.com/office/drawing/2014/main" id="{7FCFE61C-2AC0-144F-AC30-42A010CF6390}"/>
              </a:ext>
            </a:extLst>
          </p:cNvPr>
          <p:cNvSpPr/>
          <p:nvPr/>
        </p:nvSpPr>
        <p:spPr>
          <a:xfrm>
            <a:off x="5789331" y="4486254"/>
            <a:ext cx="5373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en-US" altLang="zh-CN" sz="66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9" name="矩形 138">
            <a:extLst>
              <a:ext uri="{FF2B5EF4-FFF2-40B4-BE49-F238E27FC236}">
                <a16:creationId xmlns="" xmlns:a16="http://schemas.microsoft.com/office/drawing/2014/main" id="{BBA512BA-FB51-8849-86B0-C4EF83FB02C6}"/>
              </a:ext>
            </a:extLst>
          </p:cNvPr>
          <p:cNvSpPr/>
          <p:nvPr/>
        </p:nvSpPr>
        <p:spPr>
          <a:xfrm>
            <a:off x="6180243" y="5040252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zh-CN" altLang="en-US" sz="14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场</a:t>
            </a:r>
            <a:endParaRPr lang="en-US" altLang="zh-CN" sz="1400" b="1" kern="100" dirty="0">
              <a:solidFill>
                <a:srgbClr val="FF7C55"/>
              </a:solidFill>
              <a:latin typeface="Bebas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="" xmlns:a16="http://schemas.microsoft.com/office/drawing/2014/main" id="{16330586-6F42-A64E-8BBC-FF24DBD52873}"/>
              </a:ext>
            </a:extLst>
          </p:cNvPr>
          <p:cNvSpPr/>
          <p:nvPr/>
        </p:nvSpPr>
        <p:spPr>
          <a:xfrm>
            <a:off x="9926600" y="4486254"/>
            <a:ext cx="5373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en-US" altLang="zh-CN" sz="66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2" name="矩形 141">
            <a:extLst>
              <a:ext uri="{FF2B5EF4-FFF2-40B4-BE49-F238E27FC236}">
                <a16:creationId xmlns="" xmlns:a16="http://schemas.microsoft.com/office/drawing/2014/main" id="{54CDDF00-AF5F-AD49-9AA9-90E4CEA5A376}"/>
              </a:ext>
            </a:extLst>
          </p:cNvPr>
          <p:cNvSpPr/>
          <p:nvPr/>
        </p:nvSpPr>
        <p:spPr>
          <a:xfrm>
            <a:off x="10340309" y="5040252"/>
            <a:ext cx="3642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defRPr/>
            </a:pPr>
            <a:r>
              <a:rPr lang="zh-CN" altLang="en-US" sz="1400" b="1" kern="100" dirty="0">
                <a:solidFill>
                  <a:srgbClr val="FF7C55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lang="en-US" altLang="zh-CN" sz="1400" b="1" kern="100" dirty="0">
              <a:solidFill>
                <a:srgbClr val="FF7C55"/>
              </a:solidFill>
              <a:latin typeface="Bebas" pitchFamily="2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93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标题 1">
            <a:extLst>
              <a:ext uri="{FF2B5EF4-FFF2-40B4-BE49-F238E27FC236}">
                <a16:creationId xmlns="" xmlns:a16="http://schemas.microsoft.com/office/drawing/2014/main" id="{9354FF83-50E0-9448-864B-7A690766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下一学期的教学目标</a:t>
            </a:r>
            <a:endParaRPr kumimoji="1" lang="zh-CN" altLang="en-US" dirty="0">
              <a:latin typeface="+mj-ea"/>
            </a:endParaRPr>
          </a:p>
        </p:txBody>
      </p:sp>
      <p:cxnSp>
        <p:nvCxnSpPr>
          <p:cNvPr id="202" name="直接连接符 41">
            <a:extLst>
              <a:ext uri="{FF2B5EF4-FFF2-40B4-BE49-F238E27FC236}">
                <a16:creationId xmlns="" xmlns:a16="http://schemas.microsoft.com/office/drawing/2014/main" id="{4CB2DFEB-0BF5-DD4E-9153-CBC0DE27A704}"/>
              </a:ext>
            </a:extLst>
          </p:cNvPr>
          <p:cNvCxnSpPr>
            <a:cxnSpLocks/>
          </p:cNvCxnSpPr>
          <p:nvPr/>
        </p:nvCxnSpPr>
        <p:spPr>
          <a:xfrm>
            <a:off x="911225" y="2262064"/>
            <a:ext cx="10369550" cy="0"/>
          </a:xfrm>
          <a:prstGeom prst="line">
            <a:avLst/>
          </a:prstGeom>
          <a:noFill/>
          <a:ln w="57150" cap="rnd" cmpd="sng" algn="ctr">
            <a:solidFill>
              <a:srgbClr val="FFAD94"/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203" name="直接连接符 42">
            <a:extLst>
              <a:ext uri="{FF2B5EF4-FFF2-40B4-BE49-F238E27FC236}">
                <a16:creationId xmlns="" xmlns:a16="http://schemas.microsoft.com/office/drawing/2014/main" id="{FEE5BF09-BD45-2141-BE95-1C086CD481FA}"/>
              </a:ext>
            </a:extLst>
          </p:cNvPr>
          <p:cNvCxnSpPr>
            <a:cxnSpLocks/>
          </p:cNvCxnSpPr>
          <p:nvPr/>
        </p:nvCxnSpPr>
        <p:spPr>
          <a:xfrm>
            <a:off x="911225" y="4365104"/>
            <a:ext cx="10369550" cy="0"/>
          </a:xfrm>
          <a:prstGeom prst="line">
            <a:avLst/>
          </a:prstGeom>
          <a:noFill/>
          <a:ln w="57150" cap="rnd" cmpd="sng" algn="ctr">
            <a:solidFill>
              <a:srgbClr val="FFAD94"/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204" name="直接连接符 43">
            <a:extLst>
              <a:ext uri="{FF2B5EF4-FFF2-40B4-BE49-F238E27FC236}">
                <a16:creationId xmlns="" xmlns:a16="http://schemas.microsoft.com/office/drawing/2014/main" id="{BA84891A-140F-E24A-8BFB-79BE984A9E00}"/>
              </a:ext>
            </a:extLst>
          </p:cNvPr>
          <p:cNvCxnSpPr>
            <a:cxnSpLocks/>
          </p:cNvCxnSpPr>
          <p:nvPr/>
        </p:nvCxnSpPr>
        <p:spPr>
          <a:xfrm>
            <a:off x="11280775" y="2262064"/>
            <a:ext cx="0" cy="2103040"/>
          </a:xfrm>
          <a:prstGeom prst="line">
            <a:avLst/>
          </a:prstGeom>
          <a:noFill/>
          <a:ln w="57150" cap="rnd" cmpd="sng" algn="ctr">
            <a:solidFill>
              <a:srgbClr val="FFAD94"/>
            </a:solidFill>
            <a:prstDash val="solid"/>
            <a:round/>
            <a:headEnd type="none"/>
            <a:tailEnd type="none" w="med" len="med"/>
          </a:ln>
          <a:effectLst/>
        </p:spPr>
      </p:cxnSp>
      <p:grpSp>
        <p:nvGrpSpPr>
          <p:cNvPr id="205" name="ïslíḓê">
            <a:extLst>
              <a:ext uri="{FF2B5EF4-FFF2-40B4-BE49-F238E27FC236}">
                <a16:creationId xmlns="" xmlns:a16="http://schemas.microsoft.com/office/drawing/2014/main" id="{9C3836DF-349A-C041-9C59-FC150F248B6F}"/>
              </a:ext>
            </a:extLst>
          </p:cNvPr>
          <p:cNvGrpSpPr/>
          <p:nvPr/>
        </p:nvGrpSpPr>
        <p:grpSpPr>
          <a:xfrm rot="5400000">
            <a:off x="11148019" y="3377123"/>
            <a:ext cx="265512" cy="265510"/>
            <a:chOff x="6231000" y="1314000"/>
            <a:chExt cx="331725" cy="331725"/>
          </a:xfrm>
        </p:grpSpPr>
        <p:sp>
          <p:nvSpPr>
            <p:cNvPr id="206" name="iṡḷïďe">
              <a:extLst>
                <a:ext uri="{FF2B5EF4-FFF2-40B4-BE49-F238E27FC236}">
                  <a16:creationId xmlns="" xmlns:a16="http://schemas.microsoft.com/office/drawing/2014/main" id="{DA1A68F2-FA11-A942-9C8B-F2EEFFAD7934}"/>
                </a:ext>
              </a:extLst>
            </p:cNvPr>
            <p:cNvSpPr/>
            <p:nvPr/>
          </p:nvSpPr>
          <p:spPr bwMode="auto">
            <a:xfrm>
              <a:off x="6231000" y="1314000"/>
              <a:ext cx="331725" cy="331725"/>
            </a:xfrm>
            <a:prstGeom prst="ellipse">
              <a:avLst/>
            </a:prstGeom>
            <a:solidFill>
              <a:srgbClr val="FFAD9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207" name="išḻidé">
              <a:extLst>
                <a:ext uri="{FF2B5EF4-FFF2-40B4-BE49-F238E27FC236}">
                  <a16:creationId xmlns="" xmlns:a16="http://schemas.microsoft.com/office/drawing/2014/main" id="{CF8B6096-661C-B140-80E0-DD0060B44D1A}"/>
                </a:ext>
              </a:extLst>
            </p:cNvPr>
            <p:cNvSpPr/>
            <p:nvPr/>
          </p:nvSpPr>
          <p:spPr bwMode="auto">
            <a:xfrm>
              <a:off x="6281721" y="1386150"/>
              <a:ext cx="230282" cy="187424"/>
            </a:xfrm>
            <a:prstGeom prst="rightArrow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</p:grpSp>
      <p:sp>
        <p:nvSpPr>
          <p:cNvPr id="208" name="îşľíḑê">
            <a:extLst>
              <a:ext uri="{FF2B5EF4-FFF2-40B4-BE49-F238E27FC236}">
                <a16:creationId xmlns="" xmlns:a16="http://schemas.microsoft.com/office/drawing/2014/main" id="{606C7BC7-E87C-7B4C-A680-566ED86147C8}"/>
              </a:ext>
            </a:extLst>
          </p:cNvPr>
          <p:cNvSpPr/>
          <p:nvPr/>
        </p:nvSpPr>
        <p:spPr bwMode="auto">
          <a:xfrm>
            <a:off x="842092" y="3087387"/>
            <a:ext cx="2195911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全班纪律继续保持优良水平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9" name="iśļîḓe">
            <a:extLst>
              <a:ext uri="{FF2B5EF4-FFF2-40B4-BE49-F238E27FC236}">
                <a16:creationId xmlns="" xmlns:a16="http://schemas.microsoft.com/office/drawing/2014/main" id="{ECD29554-B5BB-B64C-B11F-721F0253BF01}"/>
              </a:ext>
            </a:extLst>
          </p:cNvPr>
          <p:cNvSpPr txBox="1"/>
          <p:nvPr/>
        </p:nvSpPr>
        <p:spPr bwMode="auto">
          <a:xfrm>
            <a:off x="842092" y="268181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 defTabSz="914377">
              <a:spcBef>
                <a:spcPct val="0"/>
              </a:spcBef>
              <a:defRPr kumimoji="1" sz="2000">
                <a:solidFill>
                  <a:srgbClr val="FF876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目标</a:t>
            </a:r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213" name="íŝḷídé">
            <a:extLst>
              <a:ext uri="{FF2B5EF4-FFF2-40B4-BE49-F238E27FC236}">
                <a16:creationId xmlns="" xmlns:a16="http://schemas.microsoft.com/office/drawing/2014/main" id="{C8383C0F-4499-BD4F-B7C8-73F4C5FC3319}"/>
              </a:ext>
            </a:extLst>
          </p:cNvPr>
          <p:cNvGrpSpPr/>
          <p:nvPr/>
        </p:nvGrpSpPr>
        <p:grpSpPr>
          <a:xfrm>
            <a:off x="3623573" y="2126172"/>
            <a:ext cx="265512" cy="265512"/>
            <a:chOff x="6231000" y="1314000"/>
            <a:chExt cx="331725" cy="331725"/>
          </a:xfrm>
        </p:grpSpPr>
        <p:sp>
          <p:nvSpPr>
            <p:cNvPr id="214" name="íšḷíḑê">
              <a:extLst>
                <a:ext uri="{FF2B5EF4-FFF2-40B4-BE49-F238E27FC236}">
                  <a16:creationId xmlns="" xmlns:a16="http://schemas.microsoft.com/office/drawing/2014/main" id="{763C2B07-257A-B647-9825-DB4BED6F6EE2}"/>
                </a:ext>
              </a:extLst>
            </p:cNvPr>
            <p:cNvSpPr/>
            <p:nvPr/>
          </p:nvSpPr>
          <p:spPr bwMode="auto">
            <a:xfrm>
              <a:off x="6231000" y="1314000"/>
              <a:ext cx="331725" cy="331725"/>
            </a:xfrm>
            <a:prstGeom prst="ellipse">
              <a:avLst/>
            </a:prstGeom>
            <a:solidFill>
              <a:srgbClr val="FFAD9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215" name="ísḻiḍê">
              <a:extLst>
                <a:ext uri="{FF2B5EF4-FFF2-40B4-BE49-F238E27FC236}">
                  <a16:creationId xmlns="" xmlns:a16="http://schemas.microsoft.com/office/drawing/2014/main" id="{B029C561-6447-9A46-90BA-B7F59FE88FF7}"/>
                </a:ext>
              </a:extLst>
            </p:cNvPr>
            <p:cNvSpPr/>
            <p:nvPr/>
          </p:nvSpPr>
          <p:spPr bwMode="auto">
            <a:xfrm>
              <a:off x="6281721" y="1386150"/>
              <a:ext cx="230282" cy="187424"/>
            </a:xfrm>
            <a:prstGeom prst="rightArrow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</p:grpSp>
      <p:sp>
        <p:nvSpPr>
          <p:cNvPr id="216" name="íṡḻiďê">
            <a:extLst>
              <a:ext uri="{FF2B5EF4-FFF2-40B4-BE49-F238E27FC236}">
                <a16:creationId xmlns="" xmlns:a16="http://schemas.microsoft.com/office/drawing/2014/main" id="{C710997B-C0DA-5D46-8E5B-F966FA85682D}"/>
              </a:ext>
            </a:extLst>
          </p:cNvPr>
          <p:cNvSpPr/>
          <p:nvPr/>
        </p:nvSpPr>
        <p:spPr bwMode="auto">
          <a:xfrm>
            <a:off x="4617843" y="3087387"/>
            <a:ext cx="2930122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各学科突破不及格现象，争取及格率达到百分之百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1" name="ïṧḷîḋé">
            <a:extLst>
              <a:ext uri="{FF2B5EF4-FFF2-40B4-BE49-F238E27FC236}">
                <a16:creationId xmlns="" xmlns:a16="http://schemas.microsoft.com/office/drawing/2014/main" id="{D539BCF1-8BCD-A64F-9491-6674DA5F3056}"/>
              </a:ext>
            </a:extLst>
          </p:cNvPr>
          <p:cNvSpPr/>
          <p:nvPr/>
        </p:nvSpPr>
        <p:spPr bwMode="auto">
          <a:xfrm>
            <a:off x="8708728" y="3087387"/>
            <a:ext cx="2195910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让每个同学找到自己的兴趣爱好方向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9" name="išliḋê">
            <a:extLst>
              <a:ext uri="{FF2B5EF4-FFF2-40B4-BE49-F238E27FC236}">
                <a16:creationId xmlns="" xmlns:a16="http://schemas.microsoft.com/office/drawing/2014/main" id="{3454452B-6662-4240-AF7F-9A8ECF968EBD}"/>
              </a:ext>
            </a:extLst>
          </p:cNvPr>
          <p:cNvSpPr/>
          <p:nvPr/>
        </p:nvSpPr>
        <p:spPr bwMode="auto">
          <a:xfrm>
            <a:off x="842092" y="5165177"/>
            <a:ext cx="2195910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学期结束每个同学都可以讲一个收获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0" name="îš1ïḋe">
            <a:extLst>
              <a:ext uri="{FF2B5EF4-FFF2-40B4-BE49-F238E27FC236}">
                <a16:creationId xmlns="" xmlns:a16="http://schemas.microsoft.com/office/drawing/2014/main" id="{59079C8D-3CEE-8B47-97B5-18E33244239F}"/>
              </a:ext>
            </a:extLst>
          </p:cNvPr>
          <p:cNvSpPr txBox="1"/>
          <p:nvPr/>
        </p:nvSpPr>
        <p:spPr bwMode="auto">
          <a:xfrm>
            <a:off x="842092" y="475960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 defTabSz="914377">
              <a:spcBef>
                <a:spcPct val="0"/>
              </a:spcBef>
              <a:defRPr kumimoji="1" sz="2000">
                <a:solidFill>
                  <a:srgbClr val="FF876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目标</a:t>
            </a: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34" name="iṡḷïdê">
            <a:extLst>
              <a:ext uri="{FF2B5EF4-FFF2-40B4-BE49-F238E27FC236}">
                <a16:creationId xmlns="" xmlns:a16="http://schemas.microsoft.com/office/drawing/2014/main" id="{A5EDE854-20FF-3D4C-8630-11982D152236}"/>
              </a:ext>
            </a:extLst>
          </p:cNvPr>
          <p:cNvSpPr/>
          <p:nvPr/>
        </p:nvSpPr>
        <p:spPr bwMode="auto">
          <a:xfrm>
            <a:off x="4984949" y="5165177"/>
            <a:ext cx="2195910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推荐鼓励更多同学参与英语口语学习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5" name="i$ľïḓe">
            <a:extLst>
              <a:ext uri="{FF2B5EF4-FFF2-40B4-BE49-F238E27FC236}">
                <a16:creationId xmlns="" xmlns:a16="http://schemas.microsoft.com/office/drawing/2014/main" id="{676BCD28-F631-6647-8A7E-E3A7C47F7D0F}"/>
              </a:ext>
            </a:extLst>
          </p:cNvPr>
          <p:cNvSpPr txBox="1"/>
          <p:nvPr/>
        </p:nvSpPr>
        <p:spPr bwMode="auto">
          <a:xfrm>
            <a:off x="4984949" y="475960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/>
          <a:p>
            <a:pPr algn="ctr" defTabSz="914377">
              <a:spcBef>
                <a:spcPct val="0"/>
              </a:spcBef>
              <a:defRPr/>
            </a:pPr>
            <a:r>
              <a:rPr kumimoji="1" lang="zh-CN" altLang="en-US" sz="2000" dirty="0">
                <a:solidFill>
                  <a:srgbClr val="FF8766"/>
                </a:solidFill>
                <a:latin typeface="+mj-ea"/>
                <a:ea typeface="+mj-ea"/>
              </a:rPr>
              <a:t>目标</a:t>
            </a:r>
            <a:r>
              <a:rPr kumimoji="1" lang="en-US" altLang="zh-CN" sz="2000" dirty="0">
                <a:solidFill>
                  <a:srgbClr val="FF8766"/>
                </a:solidFill>
                <a:latin typeface="+mj-ea"/>
                <a:ea typeface="+mj-ea"/>
              </a:rPr>
              <a:t>5</a:t>
            </a:r>
            <a:endParaRPr kumimoji="1" lang="zh-CN" altLang="en-US" sz="2000" dirty="0">
              <a:solidFill>
                <a:srgbClr val="FF8766"/>
              </a:solidFill>
              <a:latin typeface="+mj-ea"/>
              <a:ea typeface="+mj-ea"/>
            </a:endParaRPr>
          </a:p>
        </p:txBody>
      </p:sp>
      <p:sp>
        <p:nvSpPr>
          <p:cNvPr id="239" name="ïSḷîḑè">
            <a:extLst>
              <a:ext uri="{FF2B5EF4-FFF2-40B4-BE49-F238E27FC236}">
                <a16:creationId xmlns="" xmlns:a16="http://schemas.microsoft.com/office/drawing/2014/main" id="{96893B2C-A874-4243-8AF2-4407D035EC46}"/>
              </a:ext>
            </a:extLst>
          </p:cNvPr>
          <p:cNvSpPr/>
          <p:nvPr/>
        </p:nvSpPr>
        <p:spPr bwMode="auto">
          <a:xfrm>
            <a:off x="8708728" y="5165177"/>
            <a:ext cx="2195910" cy="85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争取全班一起参加市区歌咏比赛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0" name="îŝḻîdê">
            <a:extLst>
              <a:ext uri="{FF2B5EF4-FFF2-40B4-BE49-F238E27FC236}">
                <a16:creationId xmlns="" xmlns:a16="http://schemas.microsoft.com/office/drawing/2014/main" id="{4C8C9099-F084-A241-9687-0271AE7C4250}"/>
              </a:ext>
            </a:extLst>
          </p:cNvPr>
          <p:cNvSpPr txBox="1"/>
          <p:nvPr/>
        </p:nvSpPr>
        <p:spPr bwMode="auto">
          <a:xfrm>
            <a:off x="8708728" y="475960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 defTabSz="914377">
              <a:spcBef>
                <a:spcPct val="0"/>
              </a:spcBef>
              <a:defRPr kumimoji="1" sz="2000">
                <a:solidFill>
                  <a:srgbClr val="FF876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目标</a:t>
            </a:r>
            <a:r>
              <a:rPr lang="en-US" altLang="zh-CN" dirty="0"/>
              <a:t>4</a:t>
            </a:r>
          </a:p>
          <a:p>
            <a:endParaRPr lang="zh-CN" altLang="en-US" dirty="0"/>
          </a:p>
        </p:txBody>
      </p:sp>
      <p:grpSp>
        <p:nvGrpSpPr>
          <p:cNvPr id="244" name="ïşľîḑe">
            <a:extLst>
              <a:ext uri="{FF2B5EF4-FFF2-40B4-BE49-F238E27FC236}">
                <a16:creationId xmlns="" xmlns:a16="http://schemas.microsoft.com/office/drawing/2014/main" id="{A576EAEF-418A-ED41-8D7C-730D999CD278}"/>
              </a:ext>
            </a:extLst>
          </p:cNvPr>
          <p:cNvGrpSpPr/>
          <p:nvPr/>
        </p:nvGrpSpPr>
        <p:grpSpPr>
          <a:xfrm flipH="1">
            <a:off x="7678102" y="4255945"/>
            <a:ext cx="265512" cy="265512"/>
            <a:chOff x="6231000" y="1314000"/>
            <a:chExt cx="331725" cy="331725"/>
          </a:xfrm>
        </p:grpSpPr>
        <p:sp>
          <p:nvSpPr>
            <p:cNvPr id="245" name="i$1ïďe">
              <a:extLst>
                <a:ext uri="{FF2B5EF4-FFF2-40B4-BE49-F238E27FC236}">
                  <a16:creationId xmlns="" xmlns:a16="http://schemas.microsoft.com/office/drawing/2014/main" id="{70254089-EC80-7C4B-BFD7-04B0B8659C9F}"/>
                </a:ext>
              </a:extLst>
            </p:cNvPr>
            <p:cNvSpPr/>
            <p:nvPr/>
          </p:nvSpPr>
          <p:spPr bwMode="auto">
            <a:xfrm>
              <a:off x="6231000" y="1314000"/>
              <a:ext cx="331725" cy="331725"/>
            </a:xfrm>
            <a:prstGeom prst="ellipse">
              <a:avLst/>
            </a:prstGeom>
            <a:solidFill>
              <a:srgbClr val="FFAD9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246" name="iṥľïďe">
              <a:extLst>
                <a:ext uri="{FF2B5EF4-FFF2-40B4-BE49-F238E27FC236}">
                  <a16:creationId xmlns="" xmlns:a16="http://schemas.microsoft.com/office/drawing/2014/main" id="{54E98B22-7C96-D149-8099-1DC7F2E68E59}"/>
                </a:ext>
              </a:extLst>
            </p:cNvPr>
            <p:cNvSpPr/>
            <p:nvPr/>
          </p:nvSpPr>
          <p:spPr bwMode="auto">
            <a:xfrm>
              <a:off x="6281721" y="1386150"/>
              <a:ext cx="230282" cy="187424"/>
            </a:xfrm>
            <a:prstGeom prst="rightArrow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</p:grpSp>
      <p:grpSp>
        <p:nvGrpSpPr>
          <p:cNvPr id="247" name="iśľïḋe">
            <a:extLst>
              <a:ext uri="{FF2B5EF4-FFF2-40B4-BE49-F238E27FC236}">
                <a16:creationId xmlns="" xmlns:a16="http://schemas.microsoft.com/office/drawing/2014/main" id="{68613586-92D9-8B47-85C2-FC7DA3DDA27B}"/>
              </a:ext>
            </a:extLst>
          </p:cNvPr>
          <p:cNvGrpSpPr/>
          <p:nvPr/>
        </p:nvGrpSpPr>
        <p:grpSpPr>
          <a:xfrm flipH="1">
            <a:off x="3623573" y="4255945"/>
            <a:ext cx="265512" cy="265512"/>
            <a:chOff x="6231000" y="1314000"/>
            <a:chExt cx="331725" cy="331725"/>
          </a:xfrm>
        </p:grpSpPr>
        <p:sp>
          <p:nvSpPr>
            <p:cNvPr id="248" name="iṩļïḋe">
              <a:extLst>
                <a:ext uri="{FF2B5EF4-FFF2-40B4-BE49-F238E27FC236}">
                  <a16:creationId xmlns="" xmlns:a16="http://schemas.microsoft.com/office/drawing/2014/main" id="{4FF033C3-0855-744D-A531-7C1EDDF4AAAE}"/>
                </a:ext>
              </a:extLst>
            </p:cNvPr>
            <p:cNvSpPr/>
            <p:nvPr/>
          </p:nvSpPr>
          <p:spPr bwMode="auto">
            <a:xfrm>
              <a:off x="6231000" y="1314000"/>
              <a:ext cx="331725" cy="331725"/>
            </a:xfrm>
            <a:prstGeom prst="ellipse">
              <a:avLst/>
            </a:prstGeom>
            <a:solidFill>
              <a:srgbClr val="FFAD9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249" name="işļíḍe">
              <a:extLst>
                <a:ext uri="{FF2B5EF4-FFF2-40B4-BE49-F238E27FC236}">
                  <a16:creationId xmlns="" xmlns:a16="http://schemas.microsoft.com/office/drawing/2014/main" id="{117297DE-C5F5-E444-B108-5CD7C6D99A95}"/>
                </a:ext>
              </a:extLst>
            </p:cNvPr>
            <p:cNvSpPr/>
            <p:nvPr/>
          </p:nvSpPr>
          <p:spPr bwMode="auto">
            <a:xfrm>
              <a:off x="6281721" y="1386150"/>
              <a:ext cx="230282" cy="187424"/>
            </a:xfrm>
            <a:prstGeom prst="rightArrow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</p:grpSp>
      <p:grpSp>
        <p:nvGrpSpPr>
          <p:cNvPr id="250" name="íŝḷídé">
            <a:extLst>
              <a:ext uri="{FF2B5EF4-FFF2-40B4-BE49-F238E27FC236}">
                <a16:creationId xmlns="" xmlns:a16="http://schemas.microsoft.com/office/drawing/2014/main" id="{C60778FF-9E83-4F4A-8644-A56E82BBF5F8}"/>
              </a:ext>
            </a:extLst>
          </p:cNvPr>
          <p:cNvGrpSpPr/>
          <p:nvPr/>
        </p:nvGrpSpPr>
        <p:grpSpPr>
          <a:xfrm>
            <a:off x="7696810" y="2126172"/>
            <a:ext cx="265512" cy="265512"/>
            <a:chOff x="6231000" y="1314000"/>
            <a:chExt cx="331725" cy="331725"/>
          </a:xfrm>
        </p:grpSpPr>
        <p:sp>
          <p:nvSpPr>
            <p:cNvPr id="251" name="íšḷíḑê">
              <a:extLst>
                <a:ext uri="{FF2B5EF4-FFF2-40B4-BE49-F238E27FC236}">
                  <a16:creationId xmlns="" xmlns:a16="http://schemas.microsoft.com/office/drawing/2014/main" id="{90E1B136-6317-1244-8868-77BD07E50DC1}"/>
                </a:ext>
              </a:extLst>
            </p:cNvPr>
            <p:cNvSpPr/>
            <p:nvPr/>
          </p:nvSpPr>
          <p:spPr bwMode="auto">
            <a:xfrm>
              <a:off x="6231000" y="1314000"/>
              <a:ext cx="331725" cy="331725"/>
            </a:xfrm>
            <a:prstGeom prst="ellipse">
              <a:avLst/>
            </a:prstGeom>
            <a:solidFill>
              <a:srgbClr val="FFAD9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40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sp>
          <p:nvSpPr>
            <p:cNvPr id="252" name="ísḻiḍê">
              <a:extLst>
                <a:ext uri="{FF2B5EF4-FFF2-40B4-BE49-F238E27FC236}">
                  <a16:creationId xmlns="" xmlns:a16="http://schemas.microsoft.com/office/drawing/2014/main" id="{CF011458-A6A4-3949-B9C2-1CFF33A9FAC6}"/>
                </a:ext>
              </a:extLst>
            </p:cNvPr>
            <p:cNvSpPr/>
            <p:nvPr/>
          </p:nvSpPr>
          <p:spPr bwMode="auto">
            <a:xfrm>
              <a:off x="6281721" y="1386150"/>
              <a:ext cx="230282" cy="187424"/>
            </a:xfrm>
            <a:prstGeom prst="rightArrow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EA5504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</p:grpSp>
      <p:sp>
        <p:nvSpPr>
          <p:cNvPr id="253" name="iśļîḓe">
            <a:extLst>
              <a:ext uri="{FF2B5EF4-FFF2-40B4-BE49-F238E27FC236}">
                <a16:creationId xmlns="" xmlns:a16="http://schemas.microsoft.com/office/drawing/2014/main" id="{09D58747-BE93-B946-A7D8-6AB965D28F23}"/>
              </a:ext>
            </a:extLst>
          </p:cNvPr>
          <p:cNvSpPr txBox="1"/>
          <p:nvPr/>
        </p:nvSpPr>
        <p:spPr bwMode="auto">
          <a:xfrm>
            <a:off x="4984949" y="268181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 defTabSz="914377">
              <a:spcBef>
                <a:spcPct val="0"/>
              </a:spcBef>
              <a:defRPr kumimoji="1" sz="2000">
                <a:solidFill>
                  <a:srgbClr val="FF876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目标</a:t>
            </a:r>
            <a:r>
              <a:rPr lang="en-US" altLang="zh-CN" dirty="0"/>
              <a:t>2</a:t>
            </a:r>
          </a:p>
          <a:p>
            <a:endParaRPr lang="zh-CN" altLang="en-US" dirty="0"/>
          </a:p>
        </p:txBody>
      </p:sp>
      <p:sp>
        <p:nvSpPr>
          <p:cNvPr id="257" name="iśļîḓe">
            <a:extLst>
              <a:ext uri="{FF2B5EF4-FFF2-40B4-BE49-F238E27FC236}">
                <a16:creationId xmlns="" xmlns:a16="http://schemas.microsoft.com/office/drawing/2014/main" id="{1D14BA8D-EC0A-D24B-8E8B-42B08E6EF15D}"/>
              </a:ext>
            </a:extLst>
          </p:cNvPr>
          <p:cNvSpPr txBox="1"/>
          <p:nvPr/>
        </p:nvSpPr>
        <p:spPr bwMode="auto">
          <a:xfrm>
            <a:off x="8708728" y="2681818"/>
            <a:ext cx="2195910" cy="4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algn="ctr" defTabSz="914377">
              <a:spcBef>
                <a:spcPct val="0"/>
              </a:spcBef>
              <a:defRPr kumimoji="1" sz="2000">
                <a:solidFill>
                  <a:srgbClr val="FF876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目标</a:t>
            </a:r>
            <a:r>
              <a:rPr lang="en-US" altLang="zh-CN" dirty="0"/>
              <a:t>3</a:t>
            </a:r>
          </a:p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E3E2B43-ED0A-5D48-AEE1-DA55E5F71C8F}"/>
              </a:ext>
            </a:extLst>
          </p:cNvPr>
          <p:cNvGrpSpPr/>
          <p:nvPr/>
        </p:nvGrpSpPr>
        <p:grpSpPr>
          <a:xfrm>
            <a:off x="1666822" y="1988840"/>
            <a:ext cx="546450" cy="546448"/>
            <a:chOff x="1666822" y="1988840"/>
            <a:chExt cx="546450" cy="546448"/>
          </a:xfrm>
        </p:grpSpPr>
        <p:sp>
          <p:nvSpPr>
            <p:cNvPr id="211" name="iṡ1iḓè">
              <a:extLst>
                <a:ext uri="{FF2B5EF4-FFF2-40B4-BE49-F238E27FC236}">
                  <a16:creationId xmlns="" xmlns:a16="http://schemas.microsoft.com/office/drawing/2014/main" id="{1D4E155C-A3CA-BB4E-8867-1E1953A1F64D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9" name="图形 8" descr="靶心">
              <a:extLst>
                <a:ext uri="{FF2B5EF4-FFF2-40B4-BE49-F238E27FC236}">
                  <a16:creationId xmlns="" xmlns:a16="http://schemas.microsoft.com/office/drawing/2014/main" id="{37F2F160-C3BA-8240-8114-D77F72191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  <p:grpSp>
        <p:nvGrpSpPr>
          <p:cNvPr id="270" name="组合 269">
            <a:extLst>
              <a:ext uri="{FF2B5EF4-FFF2-40B4-BE49-F238E27FC236}">
                <a16:creationId xmlns="" xmlns:a16="http://schemas.microsoft.com/office/drawing/2014/main" id="{174FA088-25DD-7542-859F-5314016B306A}"/>
              </a:ext>
            </a:extLst>
          </p:cNvPr>
          <p:cNvGrpSpPr/>
          <p:nvPr/>
        </p:nvGrpSpPr>
        <p:grpSpPr>
          <a:xfrm>
            <a:off x="5809679" y="1988840"/>
            <a:ext cx="546450" cy="546448"/>
            <a:chOff x="1666822" y="1988840"/>
            <a:chExt cx="546450" cy="546448"/>
          </a:xfrm>
        </p:grpSpPr>
        <p:sp>
          <p:nvSpPr>
            <p:cNvPr id="271" name="iṡ1iḓè">
              <a:extLst>
                <a:ext uri="{FF2B5EF4-FFF2-40B4-BE49-F238E27FC236}">
                  <a16:creationId xmlns="" xmlns:a16="http://schemas.microsoft.com/office/drawing/2014/main" id="{031C4817-C7E5-6E4A-9ADB-586209F00B8C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272" name="图形 271" descr="靶心">
              <a:extLst>
                <a:ext uri="{FF2B5EF4-FFF2-40B4-BE49-F238E27FC236}">
                  <a16:creationId xmlns="" xmlns:a16="http://schemas.microsoft.com/office/drawing/2014/main" id="{DFBDF10D-E631-F74E-A748-2EBCF0B2F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  <p:grpSp>
        <p:nvGrpSpPr>
          <p:cNvPr id="273" name="组合 272">
            <a:extLst>
              <a:ext uri="{FF2B5EF4-FFF2-40B4-BE49-F238E27FC236}">
                <a16:creationId xmlns="" xmlns:a16="http://schemas.microsoft.com/office/drawing/2014/main" id="{932F49BE-CE00-6C4D-86F6-C2F2B44249F4}"/>
              </a:ext>
            </a:extLst>
          </p:cNvPr>
          <p:cNvGrpSpPr/>
          <p:nvPr/>
        </p:nvGrpSpPr>
        <p:grpSpPr>
          <a:xfrm>
            <a:off x="9533458" y="1988840"/>
            <a:ext cx="546450" cy="546448"/>
            <a:chOff x="1666822" y="1988840"/>
            <a:chExt cx="546450" cy="546448"/>
          </a:xfrm>
        </p:grpSpPr>
        <p:sp>
          <p:nvSpPr>
            <p:cNvPr id="274" name="iṡ1iḓè">
              <a:extLst>
                <a:ext uri="{FF2B5EF4-FFF2-40B4-BE49-F238E27FC236}">
                  <a16:creationId xmlns="" xmlns:a16="http://schemas.microsoft.com/office/drawing/2014/main" id="{016DA1B0-7750-2742-9A0C-3CB98600AC57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275" name="图形 274" descr="靶心">
              <a:extLst>
                <a:ext uri="{FF2B5EF4-FFF2-40B4-BE49-F238E27FC236}">
                  <a16:creationId xmlns="" xmlns:a16="http://schemas.microsoft.com/office/drawing/2014/main" id="{0E93BF87-7686-DA4F-AAB5-D010BB92F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  <p:grpSp>
        <p:nvGrpSpPr>
          <p:cNvPr id="276" name="组合 275">
            <a:extLst>
              <a:ext uri="{FF2B5EF4-FFF2-40B4-BE49-F238E27FC236}">
                <a16:creationId xmlns="" xmlns:a16="http://schemas.microsoft.com/office/drawing/2014/main" id="{EE1E1FC3-AD20-9549-8932-4AD410206B6A}"/>
              </a:ext>
            </a:extLst>
          </p:cNvPr>
          <p:cNvGrpSpPr/>
          <p:nvPr/>
        </p:nvGrpSpPr>
        <p:grpSpPr>
          <a:xfrm>
            <a:off x="1666822" y="4106688"/>
            <a:ext cx="546450" cy="546448"/>
            <a:chOff x="1666822" y="1988840"/>
            <a:chExt cx="546450" cy="546448"/>
          </a:xfrm>
        </p:grpSpPr>
        <p:sp>
          <p:nvSpPr>
            <p:cNvPr id="277" name="iṡ1iḓè">
              <a:extLst>
                <a:ext uri="{FF2B5EF4-FFF2-40B4-BE49-F238E27FC236}">
                  <a16:creationId xmlns="" xmlns:a16="http://schemas.microsoft.com/office/drawing/2014/main" id="{07609016-F89D-2849-B74B-B300AB923215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278" name="图形 277" descr="靶心">
              <a:extLst>
                <a:ext uri="{FF2B5EF4-FFF2-40B4-BE49-F238E27FC236}">
                  <a16:creationId xmlns="" xmlns:a16="http://schemas.microsoft.com/office/drawing/2014/main" id="{AED688A5-AA94-0644-BB07-F276D2A09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  <p:grpSp>
        <p:nvGrpSpPr>
          <p:cNvPr id="279" name="组合 278">
            <a:extLst>
              <a:ext uri="{FF2B5EF4-FFF2-40B4-BE49-F238E27FC236}">
                <a16:creationId xmlns="" xmlns:a16="http://schemas.microsoft.com/office/drawing/2014/main" id="{1B8B064D-4471-7D42-B2EF-66E44D29AF3E}"/>
              </a:ext>
            </a:extLst>
          </p:cNvPr>
          <p:cNvGrpSpPr/>
          <p:nvPr/>
        </p:nvGrpSpPr>
        <p:grpSpPr>
          <a:xfrm>
            <a:off x="5809679" y="4106688"/>
            <a:ext cx="546450" cy="546448"/>
            <a:chOff x="1666822" y="1988840"/>
            <a:chExt cx="546450" cy="546448"/>
          </a:xfrm>
        </p:grpSpPr>
        <p:sp>
          <p:nvSpPr>
            <p:cNvPr id="280" name="iṡ1iḓè">
              <a:extLst>
                <a:ext uri="{FF2B5EF4-FFF2-40B4-BE49-F238E27FC236}">
                  <a16:creationId xmlns="" xmlns:a16="http://schemas.microsoft.com/office/drawing/2014/main" id="{1C9C36FA-714C-2F4A-B42A-81E801196CC7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281" name="图形 280" descr="靶心">
              <a:extLst>
                <a:ext uri="{FF2B5EF4-FFF2-40B4-BE49-F238E27FC236}">
                  <a16:creationId xmlns="" xmlns:a16="http://schemas.microsoft.com/office/drawing/2014/main" id="{5FD994BE-D679-A24B-8901-B730D6F27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  <p:grpSp>
        <p:nvGrpSpPr>
          <p:cNvPr id="282" name="组合 281">
            <a:extLst>
              <a:ext uri="{FF2B5EF4-FFF2-40B4-BE49-F238E27FC236}">
                <a16:creationId xmlns="" xmlns:a16="http://schemas.microsoft.com/office/drawing/2014/main" id="{A403ECBB-0435-1D49-9F87-484C32E2600D}"/>
              </a:ext>
            </a:extLst>
          </p:cNvPr>
          <p:cNvGrpSpPr/>
          <p:nvPr/>
        </p:nvGrpSpPr>
        <p:grpSpPr>
          <a:xfrm>
            <a:off x="9533458" y="4106688"/>
            <a:ext cx="546450" cy="546448"/>
            <a:chOff x="1666822" y="1988840"/>
            <a:chExt cx="546450" cy="546448"/>
          </a:xfrm>
        </p:grpSpPr>
        <p:sp>
          <p:nvSpPr>
            <p:cNvPr id="283" name="iṡ1iḓè">
              <a:extLst>
                <a:ext uri="{FF2B5EF4-FFF2-40B4-BE49-F238E27FC236}">
                  <a16:creationId xmlns="" xmlns:a16="http://schemas.microsoft.com/office/drawing/2014/main" id="{1AD9ED1D-E366-4D46-84BD-DF4C690946D2}"/>
                </a:ext>
              </a:extLst>
            </p:cNvPr>
            <p:cNvSpPr/>
            <p:nvPr/>
          </p:nvSpPr>
          <p:spPr>
            <a:xfrm>
              <a:off x="1666822" y="1988840"/>
              <a:ext cx="546450" cy="546448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rgbClr val="FF7C55"/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阿里巴巴普惠体 R"/>
                <a:cs typeface="+mn-cs"/>
              </a:endParaRPr>
            </a:p>
          </p:txBody>
        </p:sp>
        <p:pic>
          <p:nvPicPr>
            <p:cNvPr id="284" name="图形 283" descr="靶心">
              <a:extLst>
                <a:ext uri="{FF2B5EF4-FFF2-40B4-BE49-F238E27FC236}">
                  <a16:creationId xmlns="" xmlns:a16="http://schemas.microsoft.com/office/drawing/2014/main" id="{D5BC2D55-2A18-F04E-ADDA-141B6B8A7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24100" y="2041385"/>
              <a:ext cx="431891" cy="4318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78046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248A25B-FA15-F24E-BB4E-D215B92C1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62" y="836613"/>
            <a:ext cx="2842675" cy="1792929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3898802" y="2285611"/>
            <a:ext cx="4394396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给家长们的建议</a:t>
            </a:r>
          </a:p>
        </p:txBody>
      </p:sp>
    </p:spTree>
    <p:extLst>
      <p:ext uri="{BB962C8B-B14F-4D97-AF65-F5344CB8AC3E}">
        <p14:creationId xmlns:p14="http://schemas.microsoft.com/office/powerpoint/2010/main" xmlns="" val="290060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标注 20">
            <a:extLst>
              <a:ext uri="{FF2B5EF4-FFF2-40B4-BE49-F238E27FC236}">
                <a16:creationId xmlns="" xmlns:a16="http://schemas.microsoft.com/office/drawing/2014/main" id="{94B2B6E2-1052-2642-B500-4C554B1F19CB}"/>
              </a:ext>
            </a:extLst>
          </p:cNvPr>
          <p:cNvSpPr/>
          <p:nvPr/>
        </p:nvSpPr>
        <p:spPr>
          <a:xfrm>
            <a:off x="911225" y="1809267"/>
            <a:ext cx="10369550" cy="3179792"/>
          </a:xfrm>
          <a:prstGeom prst="wedgeRoundRectCallout">
            <a:avLst>
              <a:gd name="adj1" fmla="val 35911"/>
              <a:gd name="adj2" fmla="val 62627"/>
              <a:gd name="adj3" fmla="val 16667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给家长们的建议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F88E866-7495-1749-BB02-297360CEF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2701" y="2297997"/>
            <a:ext cx="9866598" cy="25371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很多家长都把教育孩子的希望寄托在教室身上，认为孩子只听老师的不听自己的。其实父母的一言一行都对子女有着言传身教、潜移默化的作用。家庭氛围对孩子的身心发展具有重大作用。那么我就以下几点来向您提出几条具体的建议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C15853B-80B6-2A44-BCB9-6F55B382361D}"/>
              </a:ext>
            </a:extLst>
          </p:cNvPr>
          <p:cNvGrpSpPr/>
          <p:nvPr/>
        </p:nvGrpSpPr>
        <p:grpSpPr>
          <a:xfrm>
            <a:off x="1190417" y="858808"/>
            <a:ext cx="1152128" cy="485306"/>
            <a:chOff x="896897" y="433013"/>
            <a:chExt cx="1886736" cy="798083"/>
          </a:xfrm>
        </p:grpSpPr>
        <p:sp>
          <p:nvSpPr>
            <p:cNvPr id="16" name="圆角矩形标注 15">
              <a:extLst>
                <a:ext uri="{FF2B5EF4-FFF2-40B4-BE49-F238E27FC236}">
                  <a16:creationId xmlns="" xmlns:a16="http://schemas.microsoft.com/office/drawing/2014/main" id="{9B34FBFD-2A15-634A-85DE-8797E5947D42}"/>
                </a:ext>
              </a:extLst>
            </p:cNvPr>
            <p:cNvSpPr/>
            <p:nvPr/>
          </p:nvSpPr>
          <p:spPr>
            <a:xfrm>
              <a:off x="896897" y="433013"/>
              <a:ext cx="1886736" cy="798083"/>
            </a:xfrm>
            <a:prstGeom prst="wedgeRoundRectCallout">
              <a:avLst>
                <a:gd name="adj1" fmla="val -6110"/>
                <a:gd name="adj2" fmla="val 72942"/>
                <a:gd name="adj3" fmla="val 16667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任意形状 14">
              <a:extLst>
                <a:ext uri="{FF2B5EF4-FFF2-40B4-BE49-F238E27FC236}">
                  <a16:creationId xmlns="" xmlns:a16="http://schemas.microsoft.com/office/drawing/2014/main" id="{DC1A99F5-A998-3C41-A98A-D7CE6C261E96}"/>
                </a:ext>
              </a:extLst>
            </p:cNvPr>
            <p:cNvSpPr/>
            <p:nvPr/>
          </p:nvSpPr>
          <p:spPr>
            <a:xfrm>
              <a:off x="1487488" y="749214"/>
              <a:ext cx="753845" cy="174797"/>
            </a:xfrm>
            <a:custGeom>
              <a:avLst/>
              <a:gdLst>
                <a:gd name="connsiteX0" fmla="*/ 823629 w 931641"/>
                <a:gd name="connsiteY0" fmla="*/ 0 h 216024"/>
                <a:gd name="connsiteX1" fmla="*/ 931641 w 931641"/>
                <a:gd name="connsiteY1" fmla="*/ 108012 h 216024"/>
                <a:gd name="connsiteX2" fmla="*/ 823629 w 931641"/>
                <a:gd name="connsiteY2" fmla="*/ 216024 h 216024"/>
                <a:gd name="connsiteX3" fmla="*/ 715617 w 931641"/>
                <a:gd name="connsiteY3" fmla="*/ 108012 h 216024"/>
                <a:gd name="connsiteX4" fmla="*/ 823629 w 931641"/>
                <a:gd name="connsiteY4" fmla="*/ 0 h 216024"/>
                <a:gd name="connsiteX5" fmla="*/ 452568 w 931641"/>
                <a:gd name="connsiteY5" fmla="*/ 0 h 216024"/>
                <a:gd name="connsiteX6" fmla="*/ 560580 w 931641"/>
                <a:gd name="connsiteY6" fmla="*/ 108012 h 216024"/>
                <a:gd name="connsiteX7" fmla="*/ 452568 w 931641"/>
                <a:gd name="connsiteY7" fmla="*/ 216024 h 216024"/>
                <a:gd name="connsiteX8" fmla="*/ 344556 w 931641"/>
                <a:gd name="connsiteY8" fmla="*/ 108012 h 216024"/>
                <a:gd name="connsiteX9" fmla="*/ 452568 w 931641"/>
                <a:gd name="connsiteY9" fmla="*/ 0 h 216024"/>
                <a:gd name="connsiteX10" fmla="*/ 108012 w 931641"/>
                <a:gd name="connsiteY10" fmla="*/ 0 h 216024"/>
                <a:gd name="connsiteX11" fmla="*/ 216024 w 931641"/>
                <a:gd name="connsiteY11" fmla="*/ 108012 h 216024"/>
                <a:gd name="connsiteX12" fmla="*/ 108012 w 931641"/>
                <a:gd name="connsiteY12" fmla="*/ 216024 h 216024"/>
                <a:gd name="connsiteX13" fmla="*/ 0 w 931641"/>
                <a:gd name="connsiteY13" fmla="*/ 108012 h 216024"/>
                <a:gd name="connsiteX14" fmla="*/ 108012 w 931641"/>
                <a:gd name="connsiteY14" fmla="*/ 0 h 2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1641" h="216024">
                  <a:moveTo>
                    <a:pt x="823629" y="0"/>
                  </a:moveTo>
                  <a:cubicBezTo>
                    <a:pt x="883282" y="0"/>
                    <a:pt x="931641" y="48359"/>
                    <a:pt x="931641" y="108012"/>
                  </a:cubicBezTo>
                  <a:cubicBezTo>
                    <a:pt x="931641" y="167665"/>
                    <a:pt x="883282" y="216024"/>
                    <a:pt x="823629" y="216024"/>
                  </a:cubicBezTo>
                  <a:cubicBezTo>
                    <a:pt x="763976" y="216024"/>
                    <a:pt x="715617" y="167665"/>
                    <a:pt x="715617" y="108012"/>
                  </a:cubicBezTo>
                  <a:cubicBezTo>
                    <a:pt x="715617" y="48359"/>
                    <a:pt x="763976" y="0"/>
                    <a:pt x="823629" y="0"/>
                  </a:cubicBezTo>
                  <a:close/>
                  <a:moveTo>
                    <a:pt x="452568" y="0"/>
                  </a:moveTo>
                  <a:cubicBezTo>
                    <a:pt x="512221" y="0"/>
                    <a:pt x="560580" y="48359"/>
                    <a:pt x="560580" y="108012"/>
                  </a:cubicBezTo>
                  <a:cubicBezTo>
                    <a:pt x="560580" y="167665"/>
                    <a:pt x="512221" y="216024"/>
                    <a:pt x="452568" y="216024"/>
                  </a:cubicBezTo>
                  <a:cubicBezTo>
                    <a:pt x="392915" y="216024"/>
                    <a:pt x="344556" y="167665"/>
                    <a:pt x="344556" y="108012"/>
                  </a:cubicBezTo>
                  <a:cubicBezTo>
                    <a:pt x="344556" y="48359"/>
                    <a:pt x="392915" y="0"/>
                    <a:pt x="452568" y="0"/>
                  </a:cubicBezTo>
                  <a:close/>
                  <a:moveTo>
                    <a:pt x="108012" y="0"/>
                  </a:moveTo>
                  <a:cubicBezTo>
                    <a:pt x="167665" y="0"/>
                    <a:pt x="216024" y="48359"/>
                    <a:pt x="216024" y="108012"/>
                  </a:cubicBezTo>
                  <a:cubicBezTo>
                    <a:pt x="216024" y="167665"/>
                    <a:pt x="167665" y="216024"/>
                    <a:pt x="108012" y="216024"/>
                  </a:cubicBezTo>
                  <a:cubicBezTo>
                    <a:pt x="48359" y="216024"/>
                    <a:pt x="0" y="167665"/>
                    <a:pt x="0" y="108012"/>
                  </a:cubicBezTo>
                  <a:cubicBezTo>
                    <a:pt x="0" y="48359"/>
                    <a:pt x="48359" y="0"/>
                    <a:pt x="108012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F10F3B6-9EAC-2349-B251-5C51E0C4D3CB}"/>
              </a:ext>
            </a:extLst>
          </p:cNvPr>
          <p:cNvGrpSpPr/>
          <p:nvPr/>
        </p:nvGrpSpPr>
        <p:grpSpPr>
          <a:xfrm>
            <a:off x="9951791" y="992737"/>
            <a:ext cx="1006272" cy="485306"/>
            <a:chOff x="9654843" y="960332"/>
            <a:chExt cx="1631447" cy="674961"/>
          </a:xfrm>
        </p:grpSpPr>
        <p:sp>
          <p:nvSpPr>
            <p:cNvPr id="17" name="圆角矩形标注 16">
              <a:extLst>
                <a:ext uri="{FF2B5EF4-FFF2-40B4-BE49-F238E27FC236}">
                  <a16:creationId xmlns="" xmlns:a16="http://schemas.microsoft.com/office/drawing/2014/main" id="{78A64379-6CB8-B749-BCA4-5FE45FA34524}"/>
                </a:ext>
              </a:extLst>
            </p:cNvPr>
            <p:cNvSpPr/>
            <p:nvPr/>
          </p:nvSpPr>
          <p:spPr>
            <a:xfrm>
              <a:off x="9654843" y="960332"/>
              <a:ext cx="1631447" cy="674961"/>
            </a:xfrm>
            <a:prstGeom prst="wedgeRoundRectCallout">
              <a:avLst>
                <a:gd name="adj1" fmla="val 3460"/>
                <a:gd name="adj2" fmla="val 71202"/>
                <a:gd name="adj3" fmla="val 16667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8" name="任意形状 17">
              <a:extLst>
                <a:ext uri="{FF2B5EF4-FFF2-40B4-BE49-F238E27FC236}">
                  <a16:creationId xmlns="" xmlns:a16="http://schemas.microsoft.com/office/drawing/2014/main" id="{B41AC1C1-4104-B442-9458-FA2E80335851}"/>
                </a:ext>
              </a:extLst>
            </p:cNvPr>
            <p:cNvSpPr/>
            <p:nvPr/>
          </p:nvSpPr>
          <p:spPr>
            <a:xfrm>
              <a:off x="10094320" y="1231096"/>
              <a:ext cx="752494" cy="174484"/>
            </a:xfrm>
            <a:custGeom>
              <a:avLst/>
              <a:gdLst>
                <a:gd name="connsiteX0" fmla="*/ 823629 w 931641"/>
                <a:gd name="connsiteY0" fmla="*/ 0 h 216024"/>
                <a:gd name="connsiteX1" fmla="*/ 931641 w 931641"/>
                <a:gd name="connsiteY1" fmla="*/ 108012 h 216024"/>
                <a:gd name="connsiteX2" fmla="*/ 823629 w 931641"/>
                <a:gd name="connsiteY2" fmla="*/ 216024 h 216024"/>
                <a:gd name="connsiteX3" fmla="*/ 715617 w 931641"/>
                <a:gd name="connsiteY3" fmla="*/ 108012 h 216024"/>
                <a:gd name="connsiteX4" fmla="*/ 823629 w 931641"/>
                <a:gd name="connsiteY4" fmla="*/ 0 h 216024"/>
                <a:gd name="connsiteX5" fmla="*/ 452568 w 931641"/>
                <a:gd name="connsiteY5" fmla="*/ 0 h 216024"/>
                <a:gd name="connsiteX6" fmla="*/ 560580 w 931641"/>
                <a:gd name="connsiteY6" fmla="*/ 108012 h 216024"/>
                <a:gd name="connsiteX7" fmla="*/ 452568 w 931641"/>
                <a:gd name="connsiteY7" fmla="*/ 216024 h 216024"/>
                <a:gd name="connsiteX8" fmla="*/ 344556 w 931641"/>
                <a:gd name="connsiteY8" fmla="*/ 108012 h 216024"/>
                <a:gd name="connsiteX9" fmla="*/ 452568 w 931641"/>
                <a:gd name="connsiteY9" fmla="*/ 0 h 216024"/>
                <a:gd name="connsiteX10" fmla="*/ 108012 w 931641"/>
                <a:gd name="connsiteY10" fmla="*/ 0 h 216024"/>
                <a:gd name="connsiteX11" fmla="*/ 216024 w 931641"/>
                <a:gd name="connsiteY11" fmla="*/ 108012 h 216024"/>
                <a:gd name="connsiteX12" fmla="*/ 108012 w 931641"/>
                <a:gd name="connsiteY12" fmla="*/ 216024 h 216024"/>
                <a:gd name="connsiteX13" fmla="*/ 0 w 931641"/>
                <a:gd name="connsiteY13" fmla="*/ 108012 h 216024"/>
                <a:gd name="connsiteX14" fmla="*/ 108012 w 931641"/>
                <a:gd name="connsiteY14" fmla="*/ 0 h 2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1641" h="216024">
                  <a:moveTo>
                    <a:pt x="823629" y="0"/>
                  </a:moveTo>
                  <a:cubicBezTo>
                    <a:pt x="883282" y="0"/>
                    <a:pt x="931641" y="48359"/>
                    <a:pt x="931641" y="108012"/>
                  </a:cubicBezTo>
                  <a:cubicBezTo>
                    <a:pt x="931641" y="167665"/>
                    <a:pt x="883282" y="216024"/>
                    <a:pt x="823629" y="216024"/>
                  </a:cubicBezTo>
                  <a:cubicBezTo>
                    <a:pt x="763976" y="216024"/>
                    <a:pt x="715617" y="167665"/>
                    <a:pt x="715617" y="108012"/>
                  </a:cubicBezTo>
                  <a:cubicBezTo>
                    <a:pt x="715617" y="48359"/>
                    <a:pt x="763976" y="0"/>
                    <a:pt x="823629" y="0"/>
                  </a:cubicBezTo>
                  <a:close/>
                  <a:moveTo>
                    <a:pt x="452568" y="0"/>
                  </a:moveTo>
                  <a:cubicBezTo>
                    <a:pt x="512221" y="0"/>
                    <a:pt x="560580" y="48359"/>
                    <a:pt x="560580" y="108012"/>
                  </a:cubicBezTo>
                  <a:cubicBezTo>
                    <a:pt x="560580" y="167665"/>
                    <a:pt x="512221" y="216024"/>
                    <a:pt x="452568" y="216024"/>
                  </a:cubicBezTo>
                  <a:cubicBezTo>
                    <a:pt x="392915" y="216024"/>
                    <a:pt x="344556" y="167665"/>
                    <a:pt x="344556" y="108012"/>
                  </a:cubicBezTo>
                  <a:cubicBezTo>
                    <a:pt x="344556" y="48359"/>
                    <a:pt x="392915" y="0"/>
                    <a:pt x="452568" y="0"/>
                  </a:cubicBezTo>
                  <a:close/>
                  <a:moveTo>
                    <a:pt x="108012" y="0"/>
                  </a:moveTo>
                  <a:cubicBezTo>
                    <a:pt x="167665" y="0"/>
                    <a:pt x="216024" y="48359"/>
                    <a:pt x="216024" y="108012"/>
                  </a:cubicBezTo>
                  <a:cubicBezTo>
                    <a:pt x="216024" y="167665"/>
                    <a:pt x="167665" y="216024"/>
                    <a:pt x="108012" y="216024"/>
                  </a:cubicBezTo>
                  <a:cubicBezTo>
                    <a:pt x="48359" y="216024"/>
                    <a:pt x="0" y="167665"/>
                    <a:pt x="0" y="108012"/>
                  </a:cubicBezTo>
                  <a:cubicBezTo>
                    <a:pt x="0" y="48359"/>
                    <a:pt x="48359" y="0"/>
                    <a:pt x="108012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D532FE28-2820-7E4D-98F6-217174C49DE3}"/>
              </a:ext>
            </a:extLst>
          </p:cNvPr>
          <p:cNvGrpSpPr/>
          <p:nvPr/>
        </p:nvGrpSpPr>
        <p:grpSpPr>
          <a:xfrm>
            <a:off x="906221" y="5517231"/>
            <a:ext cx="1105171" cy="504155"/>
            <a:chOff x="3106706" y="5015143"/>
            <a:chExt cx="1440160" cy="609183"/>
          </a:xfrm>
        </p:grpSpPr>
        <p:sp>
          <p:nvSpPr>
            <p:cNvPr id="19" name="圆角矩形标注 18">
              <a:extLst>
                <a:ext uri="{FF2B5EF4-FFF2-40B4-BE49-F238E27FC236}">
                  <a16:creationId xmlns="" xmlns:a16="http://schemas.microsoft.com/office/drawing/2014/main" id="{745BEAA5-2F81-7642-B6F9-338BA911671D}"/>
                </a:ext>
              </a:extLst>
            </p:cNvPr>
            <p:cNvSpPr/>
            <p:nvPr/>
          </p:nvSpPr>
          <p:spPr>
            <a:xfrm>
              <a:off x="3106706" y="5015143"/>
              <a:ext cx="1440160" cy="609183"/>
            </a:xfrm>
            <a:prstGeom prst="wedgeRoundRectCallout">
              <a:avLst>
                <a:gd name="adj1" fmla="val 46341"/>
                <a:gd name="adj2" fmla="val -85862"/>
                <a:gd name="adj3" fmla="val 16667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0" name="任意形状 19">
              <a:extLst>
                <a:ext uri="{FF2B5EF4-FFF2-40B4-BE49-F238E27FC236}">
                  <a16:creationId xmlns="" xmlns:a16="http://schemas.microsoft.com/office/drawing/2014/main" id="{558B5DD1-57C5-914F-860B-D4604C4CFF96}"/>
                </a:ext>
              </a:extLst>
            </p:cNvPr>
            <p:cNvSpPr/>
            <p:nvPr/>
          </p:nvSpPr>
          <p:spPr>
            <a:xfrm>
              <a:off x="3539078" y="5271176"/>
              <a:ext cx="575415" cy="133424"/>
            </a:xfrm>
            <a:custGeom>
              <a:avLst/>
              <a:gdLst>
                <a:gd name="connsiteX0" fmla="*/ 823629 w 931641"/>
                <a:gd name="connsiteY0" fmla="*/ 0 h 216024"/>
                <a:gd name="connsiteX1" fmla="*/ 931641 w 931641"/>
                <a:gd name="connsiteY1" fmla="*/ 108012 h 216024"/>
                <a:gd name="connsiteX2" fmla="*/ 823629 w 931641"/>
                <a:gd name="connsiteY2" fmla="*/ 216024 h 216024"/>
                <a:gd name="connsiteX3" fmla="*/ 715617 w 931641"/>
                <a:gd name="connsiteY3" fmla="*/ 108012 h 216024"/>
                <a:gd name="connsiteX4" fmla="*/ 823629 w 931641"/>
                <a:gd name="connsiteY4" fmla="*/ 0 h 216024"/>
                <a:gd name="connsiteX5" fmla="*/ 452568 w 931641"/>
                <a:gd name="connsiteY5" fmla="*/ 0 h 216024"/>
                <a:gd name="connsiteX6" fmla="*/ 560580 w 931641"/>
                <a:gd name="connsiteY6" fmla="*/ 108012 h 216024"/>
                <a:gd name="connsiteX7" fmla="*/ 452568 w 931641"/>
                <a:gd name="connsiteY7" fmla="*/ 216024 h 216024"/>
                <a:gd name="connsiteX8" fmla="*/ 344556 w 931641"/>
                <a:gd name="connsiteY8" fmla="*/ 108012 h 216024"/>
                <a:gd name="connsiteX9" fmla="*/ 452568 w 931641"/>
                <a:gd name="connsiteY9" fmla="*/ 0 h 216024"/>
                <a:gd name="connsiteX10" fmla="*/ 108012 w 931641"/>
                <a:gd name="connsiteY10" fmla="*/ 0 h 216024"/>
                <a:gd name="connsiteX11" fmla="*/ 216024 w 931641"/>
                <a:gd name="connsiteY11" fmla="*/ 108012 h 216024"/>
                <a:gd name="connsiteX12" fmla="*/ 108012 w 931641"/>
                <a:gd name="connsiteY12" fmla="*/ 216024 h 216024"/>
                <a:gd name="connsiteX13" fmla="*/ 0 w 931641"/>
                <a:gd name="connsiteY13" fmla="*/ 108012 h 216024"/>
                <a:gd name="connsiteX14" fmla="*/ 108012 w 931641"/>
                <a:gd name="connsiteY14" fmla="*/ 0 h 21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1641" h="216024">
                  <a:moveTo>
                    <a:pt x="823629" y="0"/>
                  </a:moveTo>
                  <a:cubicBezTo>
                    <a:pt x="883282" y="0"/>
                    <a:pt x="931641" y="48359"/>
                    <a:pt x="931641" y="108012"/>
                  </a:cubicBezTo>
                  <a:cubicBezTo>
                    <a:pt x="931641" y="167665"/>
                    <a:pt x="883282" y="216024"/>
                    <a:pt x="823629" y="216024"/>
                  </a:cubicBezTo>
                  <a:cubicBezTo>
                    <a:pt x="763976" y="216024"/>
                    <a:pt x="715617" y="167665"/>
                    <a:pt x="715617" y="108012"/>
                  </a:cubicBezTo>
                  <a:cubicBezTo>
                    <a:pt x="715617" y="48359"/>
                    <a:pt x="763976" y="0"/>
                    <a:pt x="823629" y="0"/>
                  </a:cubicBezTo>
                  <a:close/>
                  <a:moveTo>
                    <a:pt x="452568" y="0"/>
                  </a:moveTo>
                  <a:cubicBezTo>
                    <a:pt x="512221" y="0"/>
                    <a:pt x="560580" y="48359"/>
                    <a:pt x="560580" y="108012"/>
                  </a:cubicBezTo>
                  <a:cubicBezTo>
                    <a:pt x="560580" y="167665"/>
                    <a:pt x="512221" y="216024"/>
                    <a:pt x="452568" y="216024"/>
                  </a:cubicBezTo>
                  <a:cubicBezTo>
                    <a:pt x="392915" y="216024"/>
                    <a:pt x="344556" y="167665"/>
                    <a:pt x="344556" y="108012"/>
                  </a:cubicBezTo>
                  <a:cubicBezTo>
                    <a:pt x="344556" y="48359"/>
                    <a:pt x="392915" y="0"/>
                    <a:pt x="452568" y="0"/>
                  </a:cubicBezTo>
                  <a:close/>
                  <a:moveTo>
                    <a:pt x="108012" y="0"/>
                  </a:moveTo>
                  <a:cubicBezTo>
                    <a:pt x="167665" y="0"/>
                    <a:pt x="216024" y="48359"/>
                    <a:pt x="216024" y="108012"/>
                  </a:cubicBezTo>
                  <a:cubicBezTo>
                    <a:pt x="216024" y="167665"/>
                    <a:pt x="167665" y="216024"/>
                    <a:pt x="108012" y="216024"/>
                  </a:cubicBezTo>
                  <a:cubicBezTo>
                    <a:pt x="48359" y="216024"/>
                    <a:pt x="0" y="167665"/>
                    <a:pt x="0" y="108012"/>
                  </a:cubicBezTo>
                  <a:cubicBezTo>
                    <a:pt x="0" y="48359"/>
                    <a:pt x="48359" y="0"/>
                    <a:pt x="108012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/>
            </a:p>
          </p:txBody>
        </p:sp>
      </p:grpSp>
      <p:pic>
        <p:nvPicPr>
          <p:cNvPr id="29" name="图形 28" descr="营销">
            <a:extLst>
              <a:ext uri="{FF2B5EF4-FFF2-40B4-BE49-F238E27FC236}">
                <a16:creationId xmlns="" xmlns:a16="http://schemas.microsoft.com/office/drawing/2014/main" id="{98FBC48D-4254-2544-ADF6-4F3AF85AC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V="1">
            <a:off x="10126603" y="4978308"/>
            <a:ext cx="1338712" cy="133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470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2AD948-EB4F-1446-AB1B-88500B075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建立良好的家庭环境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6FCEABB4-5F82-C24B-AEB6-9F1E444B595C}"/>
              </a:ext>
            </a:extLst>
          </p:cNvPr>
          <p:cNvSpPr txBox="1"/>
          <p:nvPr/>
        </p:nvSpPr>
        <p:spPr>
          <a:xfrm>
            <a:off x="911226" y="3366787"/>
            <a:ext cx="3140842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家长不断要以身作则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52B71B0C-319C-DF4E-99F6-89BFF403435D}"/>
              </a:ext>
            </a:extLst>
          </p:cNvPr>
          <p:cNvSpPr txBox="1"/>
          <p:nvPr/>
        </p:nvSpPr>
        <p:spPr>
          <a:xfrm>
            <a:off x="8091050" y="3366787"/>
            <a:ext cx="3189724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建立良好的家庭心理环境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27CF51C3-9BF9-064B-990B-7FCEE27D43FD}"/>
              </a:ext>
            </a:extLst>
          </p:cNvPr>
          <p:cNvSpPr txBox="1"/>
          <p:nvPr/>
        </p:nvSpPr>
        <p:spPr>
          <a:xfrm>
            <a:off x="911226" y="5574739"/>
            <a:ext cx="3140842" cy="499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1000"/>
              </a:spcBef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创造良好的家庭文化</a:t>
            </a:r>
            <a:endParaRPr kumimoji="1" lang="en-US" altLang="zh-CN" sz="2000" dirty="0">
              <a:solidFill>
                <a:srgbClr val="44546A">
                  <a:lumMod val="75000"/>
                </a:srgbClr>
              </a:solidFill>
              <a:latin typeface="幼圆"/>
              <a:ea typeface="+mj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59E5773B-C75F-1746-ABDA-FC9189C69426}"/>
              </a:ext>
            </a:extLst>
          </p:cNvPr>
          <p:cNvSpPr txBox="1"/>
          <p:nvPr/>
        </p:nvSpPr>
        <p:spPr>
          <a:xfrm>
            <a:off x="8091050" y="5574740"/>
            <a:ext cx="3189724" cy="499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不要在孩子面前争吵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E5C01DF-558A-F141-AE5B-BAE23D1AB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442" y="2413509"/>
            <a:ext cx="3633855" cy="3080125"/>
          </a:xfrm>
          <a:prstGeom prst="rect">
            <a:avLst/>
          </a:prstGeom>
        </p:spPr>
      </p:pic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1A4A74C1-F925-FF43-A5DF-B8C07A8DE85D}"/>
              </a:ext>
            </a:extLst>
          </p:cNvPr>
          <p:cNvSpPr/>
          <p:nvPr/>
        </p:nvSpPr>
        <p:spPr>
          <a:xfrm>
            <a:off x="1730277" y="1832844"/>
            <a:ext cx="1502740" cy="150274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F87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5A8BA6D8-393F-464B-9CD2-FE3BFCE9C260}"/>
              </a:ext>
            </a:extLst>
          </p:cNvPr>
          <p:cNvSpPr/>
          <p:nvPr/>
        </p:nvSpPr>
        <p:spPr>
          <a:xfrm>
            <a:off x="1730277" y="4118157"/>
            <a:ext cx="1502740" cy="150274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F87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D0C48175-0F4A-E648-A85C-49FD80323F11}"/>
              </a:ext>
            </a:extLst>
          </p:cNvPr>
          <p:cNvSpPr/>
          <p:nvPr/>
        </p:nvSpPr>
        <p:spPr>
          <a:xfrm>
            <a:off x="8934542" y="4118157"/>
            <a:ext cx="1502740" cy="150274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F87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E813DF17-2958-D94E-85E1-E09DC3E3E88A}"/>
              </a:ext>
            </a:extLst>
          </p:cNvPr>
          <p:cNvSpPr/>
          <p:nvPr/>
        </p:nvSpPr>
        <p:spPr>
          <a:xfrm>
            <a:off x="8934542" y="1832844"/>
            <a:ext cx="1502740" cy="150274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F87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3078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="" xmlns:a16="http://schemas.microsoft.com/office/drawing/2014/main" id="{F3F909ED-2B4D-AD4B-BFA0-AB89435B5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7281"/>
            <a:ext cx="10515600" cy="1325563"/>
          </a:xfrm>
        </p:spPr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关心孩子的学习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6B47095-7A1A-CA4F-BD04-4B59EED407F8}"/>
              </a:ext>
            </a:extLst>
          </p:cNvPr>
          <p:cNvGrpSpPr/>
          <p:nvPr/>
        </p:nvGrpSpPr>
        <p:grpSpPr>
          <a:xfrm>
            <a:off x="3993395" y="1974664"/>
            <a:ext cx="4205210" cy="4334061"/>
            <a:chOff x="4007765" y="1854675"/>
            <a:chExt cx="4392484" cy="4527081"/>
          </a:xfrm>
        </p:grpSpPr>
        <p:sp>
          <p:nvSpPr>
            <p:cNvPr id="13" name="Freeform 24">
              <a:extLst>
                <a:ext uri="{FF2B5EF4-FFF2-40B4-BE49-F238E27FC236}">
                  <a16:creationId xmlns="" xmlns:a16="http://schemas.microsoft.com/office/drawing/2014/main" id="{F5904600-8E67-7E46-85EC-55B99A8A0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445" y="2442076"/>
              <a:ext cx="1441755" cy="559129"/>
            </a:xfrm>
            <a:custGeom>
              <a:avLst/>
              <a:gdLst>
                <a:gd name="T0" fmla="*/ 379 w 379"/>
                <a:gd name="T1" fmla="*/ 147 h 147"/>
                <a:gd name="T2" fmla="*/ 110 w 379"/>
                <a:gd name="T3" fmla="*/ 147 h 147"/>
                <a:gd name="T4" fmla="*/ 0 w 379"/>
                <a:gd name="T5" fmla="*/ 37 h 147"/>
                <a:gd name="T6" fmla="*/ 0 w 379"/>
                <a:gd name="T7" fmla="*/ 0 h 147"/>
                <a:gd name="T8" fmla="*/ 45 w 379"/>
                <a:gd name="T9" fmla="*/ 0 h 147"/>
                <a:gd name="T10" fmla="*/ 45 w 379"/>
                <a:gd name="T11" fmla="*/ 37 h 147"/>
                <a:gd name="T12" fmla="*/ 110 w 379"/>
                <a:gd name="T13" fmla="*/ 102 h 147"/>
                <a:gd name="T14" fmla="*/ 379 w 379"/>
                <a:gd name="T15" fmla="*/ 102 h 147"/>
                <a:gd name="T16" fmla="*/ 379 w 379"/>
                <a:gd name="T1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9" h="147">
                  <a:moveTo>
                    <a:pt x="379" y="147"/>
                  </a:moveTo>
                  <a:cubicBezTo>
                    <a:pt x="110" y="147"/>
                    <a:pt x="110" y="147"/>
                    <a:pt x="110" y="147"/>
                  </a:cubicBezTo>
                  <a:cubicBezTo>
                    <a:pt x="49" y="147"/>
                    <a:pt x="0" y="98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5" y="73"/>
                    <a:pt x="74" y="102"/>
                    <a:pt x="110" y="102"/>
                  </a:cubicBezTo>
                  <a:cubicBezTo>
                    <a:pt x="379" y="102"/>
                    <a:pt x="379" y="102"/>
                    <a:pt x="379" y="102"/>
                  </a:cubicBezTo>
                  <a:lnTo>
                    <a:pt x="379" y="147"/>
                  </a:ln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6" name="Freeform 27">
              <a:extLst>
                <a:ext uri="{FF2B5EF4-FFF2-40B4-BE49-F238E27FC236}">
                  <a16:creationId xmlns="" xmlns:a16="http://schemas.microsoft.com/office/drawing/2014/main" id="{1F1F42D9-9B03-1F41-A388-F77843EF6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540" y="1947399"/>
              <a:ext cx="578314" cy="1129536"/>
            </a:xfrm>
            <a:custGeom>
              <a:avLst/>
              <a:gdLst>
                <a:gd name="T0" fmla="*/ 53 w 152"/>
                <a:gd name="T1" fmla="*/ 297 h 297"/>
                <a:gd name="T2" fmla="*/ 0 w 152"/>
                <a:gd name="T3" fmla="*/ 297 h 297"/>
                <a:gd name="T4" fmla="*/ 0 w 152"/>
                <a:gd name="T5" fmla="*/ 114 h 297"/>
                <a:gd name="T6" fmla="*/ 114 w 152"/>
                <a:gd name="T7" fmla="*/ 0 h 297"/>
                <a:gd name="T8" fmla="*/ 152 w 152"/>
                <a:gd name="T9" fmla="*/ 0 h 297"/>
                <a:gd name="T10" fmla="*/ 152 w 152"/>
                <a:gd name="T11" fmla="*/ 53 h 297"/>
                <a:gd name="T12" fmla="*/ 114 w 152"/>
                <a:gd name="T13" fmla="*/ 53 h 297"/>
                <a:gd name="T14" fmla="*/ 53 w 152"/>
                <a:gd name="T15" fmla="*/ 114 h 297"/>
                <a:gd name="T16" fmla="*/ 53 w 152"/>
                <a:gd name="T1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97">
                  <a:moveTo>
                    <a:pt x="53" y="297"/>
                  </a:moveTo>
                  <a:cubicBezTo>
                    <a:pt x="0" y="297"/>
                    <a:pt x="0" y="297"/>
                    <a:pt x="0" y="29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81" y="53"/>
                    <a:pt x="53" y="80"/>
                    <a:pt x="53" y="114"/>
                  </a:cubicBezTo>
                  <a:lnTo>
                    <a:pt x="53" y="297"/>
                  </a:lnTo>
                  <a:close/>
                </a:path>
              </a:pathLst>
            </a:custGeom>
            <a:gradFill flip="none" rotWithShape="1">
              <a:gsLst>
                <a:gs pos="50000">
                  <a:srgbClr val="FF9A7D"/>
                </a:gs>
                <a:gs pos="100000">
                  <a:srgbClr val="FFAD94"/>
                </a:gs>
                <a:gs pos="0">
                  <a:srgbClr val="FF8766"/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3">
              <a:extLst>
                <a:ext uri="{FF2B5EF4-FFF2-40B4-BE49-F238E27FC236}">
                  <a16:creationId xmlns="" xmlns:a16="http://schemas.microsoft.com/office/drawing/2014/main" id="{DF198A7E-2472-8A48-A5FD-4A32A2E59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098" y="4051785"/>
              <a:ext cx="1665668" cy="1332563"/>
            </a:xfrm>
            <a:custGeom>
              <a:avLst/>
              <a:gdLst>
                <a:gd name="T0" fmla="*/ 54 w 438"/>
                <a:gd name="T1" fmla="*/ 350 h 350"/>
                <a:gd name="T2" fmla="*/ 0 w 438"/>
                <a:gd name="T3" fmla="*/ 350 h 350"/>
                <a:gd name="T4" fmla="*/ 0 w 438"/>
                <a:gd name="T5" fmla="*/ 114 h 350"/>
                <a:gd name="T6" fmla="*/ 115 w 438"/>
                <a:gd name="T7" fmla="*/ 0 h 350"/>
                <a:gd name="T8" fmla="*/ 438 w 438"/>
                <a:gd name="T9" fmla="*/ 0 h 350"/>
                <a:gd name="T10" fmla="*/ 438 w 438"/>
                <a:gd name="T11" fmla="*/ 53 h 350"/>
                <a:gd name="T12" fmla="*/ 115 w 438"/>
                <a:gd name="T13" fmla="*/ 53 h 350"/>
                <a:gd name="T14" fmla="*/ 54 w 438"/>
                <a:gd name="T15" fmla="*/ 114 h 350"/>
                <a:gd name="T16" fmla="*/ 54 w 438"/>
                <a:gd name="T17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8" h="350">
                  <a:moveTo>
                    <a:pt x="54" y="350"/>
                  </a:moveTo>
                  <a:cubicBezTo>
                    <a:pt x="0" y="350"/>
                    <a:pt x="0" y="350"/>
                    <a:pt x="0" y="35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51"/>
                    <a:pt x="52" y="0"/>
                    <a:pt x="115" y="0"/>
                  </a:cubicBezTo>
                  <a:cubicBezTo>
                    <a:pt x="438" y="0"/>
                    <a:pt x="438" y="0"/>
                    <a:pt x="438" y="0"/>
                  </a:cubicBezTo>
                  <a:cubicBezTo>
                    <a:pt x="438" y="53"/>
                    <a:pt x="438" y="53"/>
                    <a:pt x="438" y="53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81" y="53"/>
                    <a:pt x="54" y="80"/>
                    <a:pt x="54" y="114"/>
                  </a:cubicBezTo>
                  <a:lnTo>
                    <a:pt x="54" y="350"/>
                  </a:ln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1">
              <a:extLst>
                <a:ext uri="{FF2B5EF4-FFF2-40B4-BE49-F238E27FC236}">
                  <a16:creationId xmlns="" xmlns:a16="http://schemas.microsoft.com/office/drawing/2014/main" id="{6691F0B6-69AA-D049-9961-DD94F12B9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1467" y="2894857"/>
              <a:ext cx="1369265" cy="559129"/>
            </a:xfrm>
            <a:custGeom>
              <a:avLst/>
              <a:gdLst>
                <a:gd name="T0" fmla="*/ 250 w 360"/>
                <a:gd name="T1" fmla="*/ 147 h 147"/>
                <a:gd name="T2" fmla="*/ 0 w 360"/>
                <a:gd name="T3" fmla="*/ 147 h 147"/>
                <a:gd name="T4" fmla="*/ 0 w 360"/>
                <a:gd name="T5" fmla="*/ 102 h 147"/>
                <a:gd name="T6" fmla="*/ 250 w 360"/>
                <a:gd name="T7" fmla="*/ 102 h 147"/>
                <a:gd name="T8" fmla="*/ 315 w 360"/>
                <a:gd name="T9" fmla="*/ 37 h 147"/>
                <a:gd name="T10" fmla="*/ 315 w 360"/>
                <a:gd name="T11" fmla="*/ 0 h 147"/>
                <a:gd name="T12" fmla="*/ 360 w 360"/>
                <a:gd name="T13" fmla="*/ 0 h 147"/>
                <a:gd name="T14" fmla="*/ 360 w 360"/>
                <a:gd name="T15" fmla="*/ 37 h 147"/>
                <a:gd name="T16" fmla="*/ 250 w 360"/>
                <a:gd name="T1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147">
                  <a:moveTo>
                    <a:pt x="25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50" y="102"/>
                    <a:pt x="250" y="102"/>
                    <a:pt x="250" y="102"/>
                  </a:cubicBezTo>
                  <a:cubicBezTo>
                    <a:pt x="286" y="102"/>
                    <a:pt x="315" y="73"/>
                    <a:pt x="315" y="37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60" y="98"/>
                    <a:pt x="311" y="147"/>
                    <a:pt x="250" y="147"/>
                  </a:cubicBez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>
              <a:extLst>
                <a:ext uri="{FF2B5EF4-FFF2-40B4-BE49-F238E27FC236}">
                  <a16:creationId xmlns="" xmlns:a16="http://schemas.microsoft.com/office/drawing/2014/main" id="{5F64F870-8D98-6041-8021-DF310DA83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573" y="3884208"/>
              <a:ext cx="1129241" cy="575242"/>
            </a:xfrm>
            <a:custGeom>
              <a:avLst/>
              <a:gdLst>
                <a:gd name="T0" fmla="*/ 297 w 297"/>
                <a:gd name="T1" fmla="*/ 151 h 151"/>
                <a:gd name="T2" fmla="*/ 114 w 297"/>
                <a:gd name="T3" fmla="*/ 151 h 151"/>
                <a:gd name="T4" fmla="*/ 0 w 297"/>
                <a:gd name="T5" fmla="*/ 37 h 151"/>
                <a:gd name="T6" fmla="*/ 0 w 297"/>
                <a:gd name="T7" fmla="*/ 0 h 151"/>
                <a:gd name="T8" fmla="*/ 53 w 297"/>
                <a:gd name="T9" fmla="*/ 0 h 151"/>
                <a:gd name="T10" fmla="*/ 53 w 297"/>
                <a:gd name="T11" fmla="*/ 37 h 151"/>
                <a:gd name="T12" fmla="*/ 114 w 297"/>
                <a:gd name="T13" fmla="*/ 98 h 151"/>
                <a:gd name="T14" fmla="*/ 297 w 297"/>
                <a:gd name="T15" fmla="*/ 98 h 151"/>
                <a:gd name="T16" fmla="*/ 297 w 297"/>
                <a:gd name="T1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1">
                  <a:moveTo>
                    <a:pt x="297" y="151"/>
                  </a:moveTo>
                  <a:cubicBezTo>
                    <a:pt x="114" y="151"/>
                    <a:pt x="114" y="151"/>
                    <a:pt x="114" y="151"/>
                  </a:cubicBezTo>
                  <a:cubicBezTo>
                    <a:pt x="51" y="151"/>
                    <a:pt x="0" y="100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71"/>
                    <a:pt x="81" y="98"/>
                    <a:pt x="114" y="98"/>
                  </a:cubicBezTo>
                  <a:cubicBezTo>
                    <a:pt x="297" y="98"/>
                    <a:pt x="297" y="98"/>
                    <a:pt x="297" y="98"/>
                  </a:cubicBezTo>
                  <a:lnTo>
                    <a:pt x="297" y="151"/>
                  </a:ln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6">
              <a:extLst>
                <a:ext uri="{FF2B5EF4-FFF2-40B4-BE49-F238E27FC236}">
                  <a16:creationId xmlns="" xmlns:a16="http://schemas.microsoft.com/office/drawing/2014/main" id="{24DD57FE-DF8E-C348-A862-27C101C83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0813" y="3028597"/>
              <a:ext cx="575092" cy="1129536"/>
            </a:xfrm>
            <a:custGeom>
              <a:avLst/>
              <a:gdLst>
                <a:gd name="T0" fmla="*/ 37 w 151"/>
                <a:gd name="T1" fmla="*/ 297 h 297"/>
                <a:gd name="T2" fmla="*/ 0 w 151"/>
                <a:gd name="T3" fmla="*/ 297 h 297"/>
                <a:gd name="T4" fmla="*/ 0 w 151"/>
                <a:gd name="T5" fmla="*/ 244 h 297"/>
                <a:gd name="T6" fmla="*/ 37 w 151"/>
                <a:gd name="T7" fmla="*/ 244 h 297"/>
                <a:gd name="T8" fmla="*/ 98 w 151"/>
                <a:gd name="T9" fmla="*/ 183 h 297"/>
                <a:gd name="T10" fmla="*/ 98 w 151"/>
                <a:gd name="T11" fmla="*/ 0 h 297"/>
                <a:gd name="T12" fmla="*/ 151 w 151"/>
                <a:gd name="T13" fmla="*/ 0 h 297"/>
                <a:gd name="T14" fmla="*/ 151 w 151"/>
                <a:gd name="T15" fmla="*/ 183 h 297"/>
                <a:gd name="T16" fmla="*/ 37 w 151"/>
                <a:gd name="T1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297">
                  <a:moveTo>
                    <a:pt x="37" y="297"/>
                  </a:moveTo>
                  <a:cubicBezTo>
                    <a:pt x="0" y="297"/>
                    <a:pt x="0" y="297"/>
                    <a:pt x="0" y="297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37" y="244"/>
                    <a:pt x="37" y="244"/>
                    <a:pt x="37" y="244"/>
                  </a:cubicBezTo>
                  <a:cubicBezTo>
                    <a:pt x="71" y="244"/>
                    <a:pt x="98" y="216"/>
                    <a:pt x="98" y="183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183"/>
                    <a:pt x="151" y="183"/>
                    <a:pt x="151" y="183"/>
                  </a:cubicBezTo>
                  <a:cubicBezTo>
                    <a:pt x="151" y="246"/>
                    <a:pt x="100" y="297"/>
                    <a:pt x="37" y="297"/>
                  </a:cubicBez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">
              <a:extLst>
                <a:ext uri="{FF2B5EF4-FFF2-40B4-BE49-F238E27FC236}">
                  <a16:creationId xmlns="" xmlns:a16="http://schemas.microsoft.com/office/drawing/2014/main" id="{A37E9D60-CC9C-9F4F-AFA3-6F2E6E502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548" y="4870335"/>
              <a:ext cx="1499748" cy="589743"/>
            </a:xfrm>
            <a:custGeom>
              <a:avLst/>
              <a:gdLst>
                <a:gd name="T0" fmla="*/ 275 w 394"/>
                <a:gd name="T1" fmla="*/ 155 h 155"/>
                <a:gd name="T2" fmla="*/ 0 w 394"/>
                <a:gd name="T3" fmla="*/ 155 h 155"/>
                <a:gd name="T4" fmla="*/ 0 w 394"/>
                <a:gd name="T5" fmla="*/ 94 h 155"/>
                <a:gd name="T6" fmla="*/ 275 w 394"/>
                <a:gd name="T7" fmla="*/ 94 h 155"/>
                <a:gd name="T8" fmla="*/ 332 w 394"/>
                <a:gd name="T9" fmla="*/ 37 h 155"/>
                <a:gd name="T10" fmla="*/ 332 w 394"/>
                <a:gd name="T11" fmla="*/ 0 h 155"/>
                <a:gd name="T12" fmla="*/ 394 w 394"/>
                <a:gd name="T13" fmla="*/ 0 h 155"/>
                <a:gd name="T14" fmla="*/ 394 w 394"/>
                <a:gd name="T15" fmla="*/ 37 h 155"/>
                <a:gd name="T16" fmla="*/ 275 w 394"/>
                <a:gd name="T1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155">
                  <a:moveTo>
                    <a:pt x="275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75" y="94"/>
                    <a:pt x="275" y="94"/>
                    <a:pt x="275" y="94"/>
                  </a:cubicBezTo>
                  <a:cubicBezTo>
                    <a:pt x="307" y="94"/>
                    <a:pt x="332" y="68"/>
                    <a:pt x="332" y="37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394" y="37"/>
                    <a:pt x="394" y="37"/>
                    <a:pt x="394" y="37"/>
                  </a:cubicBezTo>
                  <a:cubicBezTo>
                    <a:pt x="394" y="102"/>
                    <a:pt x="341" y="155"/>
                    <a:pt x="275" y="155"/>
                  </a:cubicBez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1" name="Freeform 22">
              <a:extLst>
                <a:ext uri="{FF2B5EF4-FFF2-40B4-BE49-F238E27FC236}">
                  <a16:creationId xmlns="" xmlns:a16="http://schemas.microsoft.com/office/drawing/2014/main" id="{19F43124-4200-E746-8EAA-07E681494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8820" y="3579668"/>
              <a:ext cx="594423" cy="1374458"/>
            </a:xfrm>
            <a:custGeom>
              <a:avLst/>
              <a:gdLst>
                <a:gd name="T0" fmla="*/ 156 w 156"/>
                <a:gd name="T1" fmla="*/ 361 h 361"/>
                <a:gd name="T2" fmla="*/ 95 w 156"/>
                <a:gd name="T3" fmla="*/ 361 h 361"/>
                <a:gd name="T4" fmla="*/ 95 w 156"/>
                <a:gd name="T5" fmla="*/ 118 h 361"/>
                <a:gd name="T6" fmla="*/ 38 w 156"/>
                <a:gd name="T7" fmla="*/ 61 h 361"/>
                <a:gd name="T8" fmla="*/ 0 w 156"/>
                <a:gd name="T9" fmla="*/ 61 h 361"/>
                <a:gd name="T10" fmla="*/ 0 w 156"/>
                <a:gd name="T11" fmla="*/ 0 h 361"/>
                <a:gd name="T12" fmla="*/ 38 w 156"/>
                <a:gd name="T13" fmla="*/ 0 h 361"/>
                <a:gd name="T14" fmla="*/ 156 w 156"/>
                <a:gd name="T15" fmla="*/ 118 h 361"/>
                <a:gd name="T16" fmla="*/ 156 w 156"/>
                <a:gd name="T17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361">
                  <a:moveTo>
                    <a:pt x="156" y="361"/>
                  </a:moveTo>
                  <a:cubicBezTo>
                    <a:pt x="95" y="361"/>
                    <a:pt x="95" y="361"/>
                    <a:pt x="95" y="361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87"/>
                    <a:pt x="69" y="61"/>
                    <a:pt x="38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03" y="0"/>
                    <a:pt x="156" y="53"/>
                    <a:pt x="156" y="118"/>
                  </a:cubicBezTo>
                  <a:lnTo>
                    <a:pt x="156" y="361"/>
                  </a:lnTo>
                  <a:close/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F4CA3324-1144-D54E-8D11-49146990EEB6}"/>
                </a:ext>
              </a:extLst>
            </p:cNvPr>
            <p:cNvSpPr/>
            <p:nvPr/>
          </p:nvSpPr>
          <p:spPr>
            <a:xfrm>
              <a:off x="4588004" y="3628197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A802F7C5-DC53-C642-96E1-EACAB9DBDA70}"/>
                </a:ext>
              </a:extLst>
            </p:cNvPr>
            <p:cNvSpPr/>
            <p:nvPr/>
          </p:nvSpPr>
          <p:spPr>
            <a:xfrm>
              <a:off x="8055517" y="3985723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24216FCF-AA0C-B544-9107-7CE06899BF77}"/>
                </a:ext>
              </a:extLst>
            </p:cNvPr>
            <p:cNvSpPr/>
            <p:nvPr/>
          </p:nvSpPr>
          <p:spPr>
            <a:xfrm>
              <a:off x="7413521" y="2664740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0E44C60A-794F-7348-8138-A6E357EB1493}"/>
                </a:ext>
              </a:extLst>
            </p:cNvPr>
            <p:cNvSpPr/>
            <p:nvPr/>
          </p:nvSpPr>
          <p:spPr>
            <a:xfrm>
              <a:off x="4700458" y="2174950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C5DEABB0-456F-EB42-B779-10B8F5E8648E}"/>
                </a:ext>
              </a:extLst>
            </p:cNvPr>
            <p:cNvSpPr/>
            <p:nvPr/>
          </p:nvSpPr>
          <p:spPr>
            <a:xfrm>
              <a:off x="6554621" y="1854675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  <p:sp>
          <p:nvSpPr>
            <p:cNvPr id="8" name="Freeform 19">
              <a:extLst>
                <a:ext uri="{FF2B5EF4-FFF2-40B4-BE49-F238E27FC236}">
                  <a16:creationId xmlns="" xmlns:a16="http://schemas.microsoft.com/office/drawing/2014/main" id="{56BA109D-18EB-2546-AD32-6000DB8B6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248" y="4820385"/>
              <a:ext cx="2061951" cy="1561371"/>
            </a:xfrm>
            <a:custGeom>
              <a:avLst/>
              <a:gdLst>
                <a:gd name="T0" fmla="*/ 476 w 542"/>
                <a:gd name="T1" fmla="*/ 410 h 410"/>
                <a:gd name="T2" fmla="*/ 476 w 542"/>
                <a:gd name="T3" fmla="*/ 121 h 410"/>
                <a:gd name="T4" fmla="*/ 422 w 542"/>
                <a:gd name="T5" fmla="*/ 67 h 410"/>
                <a:gd name="T6" fmla="*/ 0 w 542"/>
                <a:gd name="T7" fmla="*/ 67 h 410"/>
                <a:gd name="T8" fmla="*/ 0 w 542"/>
                <a:gd name="T9" fmla="*/ 0 h 410"/>
                <a:gd name="T10" fmla="*/ 422 w 542"/>
                <a:gd name="T11" fmla="*/ 0 h 410"/>
                <a:gd name="T12" fmla="*/ 542 w 542"/>
                <a:gd name="T13" fmla="*/ 121 h 410"/>
                <a:gd name="T14" fmla="*/ 542 w 542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2" h="410">
                  <a:moveTo>
                    <a:pt x="476" y="410"/>
                  </a:moveTo>
                  <a:cubicBezTo>
                    <a:pt x="476" y="121"/>
                    <a:pt x="476" y="121"/>
                    <a:pt x="476" y="121"/>
                  </a:cubicBezTo>
                  <a:cubicBezTo>
                    <a:pt x="476" y="91"/>
                    <a:pt x="451" y="67"/>
                    <a:pt x="422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2" y="0"/>
                    <a:pt x="422" y="0"/>
                    <a:pt x="422" y="0"/>
                  </a:cubicBezTo>
                  <a:cubicBezTo>
                    <a:pt x="488" y="0"/>
                    <a:pt x="542" y="54"/>
                    <a:pt x="542" y="121"/>
                  </a:cubicBezTo>
                  <a:cubicBezTo>
                    <a:pt x="542" y="410"/>
                    <a:pt x="542" y="410"/>
                    <a:pt x="542" y="410"/>
                  </a:cubicBezTo>
                </a:path>
              </a:pathLst>
            </a:cu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F44DDEC3-2960-4443-9D2F-674A47379606}"/>
                </a:ext>
              </a:extLst>
            </p:cNvPr>
            <p:cNvSpPr/>
            <p:nvPr/>
          </p:nvSpPr>
          <p:spPr>
            <a:xfrm>
              <a:off x="4007765" y="4781715"/>
              <a:ext cx="344732" cy="34482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2" tIns="34281" rIns="68562" bIns="34281" rtlCol="0" anchor="ctr"/>
            <a:lstStyle/>
            <a:p>
              <a:pPr algn="ctr"/>
              <a:endParaRPr lang="zh-CN" altLang="en-US">
                <a:solidFill>
                  <a:srgbClr val="57C6CF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923CC0B9-D510-8845-8FE7-C0C12F3437F7}"/>
              </a:ext>
            </a:extLst>
          </p:cNvPr>
          <p:cNvGrpSpPr/>
          <p:nvPr/>
        </p:nvGrpSpPr>
        <p:grpSpPr>
          <a:xfrm>
            <a:off x="1093457" y="2264667"/>
            <a:ext cx="2338247" cy="792088"/>
            <a:chOff x="623416" y="1946250"/>
            <a:chExt cx="2338247" cy="792088"/>
          </a:xfrm>
        </p:grpSpPr>
        <p:sp>
          <p:nvSpPr>
            <p:cNvPr id="24" name="圆角矩形 23">
              <a:extLst>
                <a:ext uri="{FF2B5EF4-FFF2-40B4-BE49-F238E27FC236}">
                  <a16:creationId xmlns="" xmlns:a16="http://schemas.microsoft.com/office/drawing/2014/main" id="{030F6C81-8390-4847-B13A-154D59C36619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25" name="内容占位符 2">
              <a:extLst>
                <a:ext uri="{FF2B5EF4-FFF2-40B4-BE49-F238E27FC236}">
                  <a16:creationId xmlns="" xmlns:a16="http://schemas.microsoft.com/office/drawing/2014/main" id="{6F99BB4C-DFF8-6445-B4EF-A2339473D4D2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热情支持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443BB1B6-D5DB-1B4C-9183-FAF48FE22E7A}"/>
              </a:ext>
            </a:extLst>
          </p:cNvPr>
          <p:cNvGrpSpPr/>
          <p:nvPr/>
        </p:nvGrpSpPr>
        <p:grpSpPr>
          <a:xfrm>
            <a:off x="1093457" y="3497283"/>
            <a:ext cx="2338247" cy="792088"/>
            <a:chOff x="623416" y="1946250"/>
            <a:chExt cx="2338247" cy="792088"/>
          </a:xfrm>
        </p:grpSpPr>
        <p:sp>
          <p:nvSpPr>
            <p:cNvPr id="27" name="圆角矩形 26">
              <a:extLst>
                <a:ext uri="{FF2B5EF4-FFF2-40B4-BE49-F238E27FC236}">
                  <a16:creationId xmlns="" xmlns:a16="http://schemas.microsoft.com/office/drawing/2014/main" id="{5F1390B8-05BA-274E-9CEE-4214F5313D8D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28" name="内容占位符 2">
              <a:extLst>
                <a:ext uri="{FF2B5EF4-FFF2-40B4-BE49-F238E27FC236}">
                  <a16:creationId xmlns="" xmlns:a16="http://schemas.microsoft.com/office/drawing/2014/main" id="{7F43FF8F-8D3E-E54B-A5D2-0A12A4A2EBE6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认真督促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1A581E6-B9A2-C143-858B-AFA5D719C1DA}"/>
              </a:ext>
            </a:extLst>
          </p:cNvPr>
          <p:cNvGrpSpPr/>
          <p:nvPr/>
        </p:nvGrpSpPr>
        <p:grpSpPr>
          <a:xfrm>
            <a:off x="1093457" y="4729900"/>
            <a:ext cx="2338247" cy="792088"/>
            <a:chOff x="623416" y="1946250"/>
            <a:chExt cx="2338247" cy="792088"/>
          </a:xfrm>
        </p:grpSpPr>
        <p:sp>
          <p:nvSpPr>
            <p:cNvPr id="30" name="圆角矩形 29">
              <a:extLst>
                <a:ext uri="{FF2B5EF4-FFF2-40B4-BE49-F238E27FC236}">
                  <a16:creationId xmlns="" xmlns:a16="http://schemas.microsoft.com/office/drawing/2014/main" id="{91299A4B-1273-8943-AD6D-ABE8B45F6ED8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31" name="内容占位符 2">
              <a:extLst>
                <a:ext uri="{FF2B5EF4-FFF2-40B4-BE49-F238E27FC236}">
                  <a16:creationId xmlns="" xmlns:a16="http://schemas.microsoft.com/office/drawing/2014/main" id="{224017FF-572F-3E4A-B175-29C468076A98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仔细检查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356EE8E6-014F-0A44-806D-11AE96B12FFE}"/>
              </a:ext>
            </a:extLst>
          </p:cNvPr>
          <p:cNvGrpSpPr/>
          <p:nvPr/>
        </p:nvGrpSpPr>
        <p:grpSpPr>
          <a:xfrm>
            <a:off x="8798313" y="2264667"/>
            <a:ext cx="2338247" cy="792088"/>
            <a:chOff x="623416" y="1946250"/>
            <a:chExt cx="2338247" cy="792088"/>
          </a:xfrm>
        </p:grpSpPr>
        <p:sp>
          <p:nvSpPr>
            <p:cNvPr id="33" name="圆角矩形 32">
              <a:extLst>
                <a:ext uri="{FF2B5EF4-FFF2-40B4-BE49-F238E27FC236}">
                  <a16:creationId xmlns="" xmlns:a16="http://schemas.microsoft.com/office/drawing/2014/main" id="{1FC7598C-6642-FB47-A072-B4E16892574B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34" name="内容占位符 2">
              <a:extLst>
                <a:ext uri="{FF2B5EF4-FFF2-40B4-BE49-F238E27FC236}">
                  <a16:creationId xmlns="" xmlns:a16="http://schemas.microsoft.com/office/drawing/2014/main" id="{9831F82A-77E5-5F48-9420-4FD415B099C3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积极配合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480B8914-72A4-CA4A-9983-B432F36D017D}"/>
              </a:ext>
            </a:extLst>
          </p:cNvPr>
          <p:cNvGrpSpPr/>
          <p:nvPr/>
        </p:nvGrpSpPr>
        <p:grpSpPr>
          <a:xfrm>
            <a:off x="8798313" y="3497283"/>
            <a:ext cx="2338247" cy="792088"/>
            <a:chOff x="623416" y="1946250"/>
            <a:chExt cx="2338247" cy="792088"/>
          </a:xfrm>
        </p:grpSpPr>
        <p:sp>
          <p:nvSpPr>
            <p:cNvPr id="36" name="圆角矩形 35">
              <a:extLst>
                <a:ext uri="{FF2B5EF4-FFF2-40B4-BE49-F238E27FC236}">
                  <a16:creationId xmlns="" xmlns:a16="http://schemas.microsoft.com/office/drawing/2014/main" id="{BBD3661B-A685-0C4F-A0BB-CB76ADF94537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37" name="内容占位符 2">
              <a:extLst>
                <a:ext uri="{FF2B5EF4-FFF2-40B4-BE49-F238E27FC236}">
                  <a16:creationId xmlns="" xmlns:a16="http://schemas.microsoft.com/office/drawing/2014/main" id="{3F9E3BEF-2945-BC49-BCA5-8D6FFE7EDFD6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多多鼓励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EA4F9547-35D4-984F-9835-58D37264E42E}"/>
              </a:ext>
            </a:extLst>
          </p:cNvPr>
          <p:cNvGrpSpPr/>
          <p:nvPr/>
        </p:nvGrpSpPr>
        <p:grpSpPr>
          <a:xfrm>
            <a:off x="8798313" y="4729900"/>
            <a:ext cx="2338247" cy="792088"/>
            <a:chOff x="623416" y="1946250"/>
            <a:chExt cx="2338247" cy="792088"/>
          </a:xfrm>
        </p:grpSpPr>
        <p:sp>
          <p:nvSpPr>
            <p:cNvPr id="39" name="圆角矩形 38">
              <a:extLst>
                <a:ext uri="{FF2B5EF4-FFF2-40B4-BE49-F238E27FC236}">
                  <a16:creationId xmlns="" xmlns:a16="http://schemas.microsoft.com/office/drawing/2014/main" id="{43FC438F-3CE0-CD44-B6FC-EED6E56D6671}"/>
                </a:ext>
              </a:extLst>
            </p:cNvPr>
            <p:cNvSpPr/>
            <p:nvPr/>
          </p:nvSpPr>
          <p:spPr>
            <a:xfrm>
              <a:off x="623416" y="1946250"/>
              <a:ext cx="2338247" cy="79208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AD94"/>
                </a:gs>
                <a:gs pos="100000">
                  <a:srgbClr val="FF876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zh-CN" altLang="en-US" dirty="0">
                <a:latin typeface="+mj-ea"/>
                <a:ea typeface="+mj-ea"/>
              </a:endParaRPr>
            </a:p>
          </p:txBody>
        </p:sp>
        <p:sp>
          <p:nvSpPr>
            <p:cNvPr id="40" name="内容占位符 2">
              <a:extLst>
                <a:ext uri="{FF2B5EF4-FFF2-40B4-BE49-F238E27FC236}">
                  <a16:creationId xmlns="" xmlns:a16="http://schemas.microsoft.com/office/drawing/2014/main" id="{347E23DF-F4BB-E849-80BB-34208A97C6CF}"/>
                </a:ext>
              </a:extLst>
            </p:cNvPr>
            <p:cNvSpPr txBox="1">
              <a:spLocks/>
            </p:cNvSpPr>
            <p:nvPr/>
          </p:nvSpPr>
          <p:spPr>
            <a:xfrm>
              <a:off x="753442" y="2030801"/>
              <a:ext cx="2016200" cy="603580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kumimoji="1"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不要打骂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4115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913E73A-CA50-B042-B7C5-0F0688E31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39819">
            <a:off x="5808360" y="1593965"/>
            <a:ext cx="5848364" cy="449400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帮助孩子提高学习成绩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A77151F0-F109-B84C-9788-E9D1F8A000F6}"/>
              </a:ext>
            </a:extLst>
          </p:cNvPr>
          <p:cNvSpPr/>
          <p:nvPr/>
        </p:nvSpPr>
        <p:spPr>
          <a:xfrm>
            <a:off x="-168696" y="5949280"/>
            <a:ext cx="3096344" cy="1656184"/>
          </a:xfrm>
          <a:prstGeom prst="ellipse">
            <a:avLst/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圆角矩形 24">
            <a:extLst>
              <a:ext uri="{FF2B5EF4-FFF2-40B4-BE49-F238E27FC236}">
                <a16:creationId xmlns="" xmlns:a16="http://schemas.microsoft.com/office/drawing/2014/main" id="{FA6F389B-815F-4947-9BE9-B9CE84C5A0A0}"/>
              </a:ext>
            </a:extLst>
          </p:cNvPr>
          <p:cNvSpPr/>
          <p:nvPr/>
        </p:nvSpPr>
        <p:spPr>
          <a:xfrm>
            <a:off x="917912" y="2276475"/>
            <a:ext cx="2808262" cy="70979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F88E866-7495-1749-BB02-297360CEF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0926" y="2276475"/>
            <a:ext cx="3872683" cy="709792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第一、抓作业</a:t>
            </a:r>
            <a:endParaRPr kumimoji="1" lang="en-US" altLang="zh-CN" sz="26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0" indent="0">
              <a:buNone/>
            </a:pPr>
            <a:endParaRPr kumimoji="1" lang="zh-CN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圆角矩形 25">
            <a:extLst>
              <a:ext uri="{FF2B5EF4-FFF2-40B4-BE49-F238E27FC236}">
                <a16:creationId xmlns="" xmlns:a16="http://schemas.microsoft.com/office/drawing/2014/main" id="{8527C810-2B73-0449-AD82-DE405659E8E2}"/>
              </a:ext>
            </a:extLst>
          </p:cNvPr>
          <p:cNvSpPr/>
          <p:nvPr/>
        </p:nvSpPr>
        <p:spPr>
          <a:xfrm>
            <a:off x="917912" y="3260717"/>
            <a:ext cx="3528343" cy="70979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="" xmlns:a16="http://schemas.microsoft.com/office/drawing/2014/main" id="{E1E371A6-4B05-EA44-ABE9-32CDE9D866CF}"/>
              </a:ext>
            </a:extLst>
          </p:cNvPr>
          <p:cNvSpPr txBox="1">
            <a:spLocks/>
          </p:cNvSpPr>
          <p:nvPr/>
        </p:nvSpPr>
        <p:spPr>
          <a:xfrm>
            <a:off x="1110926" y="3256263"/>
            <a:ext cx="2947085" cy="58470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第二、抓学习态度</a:t>
            </a:r>
            <a:endParaRPr kumimoji="1" lang="en-US" altLang="zh-CN" sz="26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kumimoji="1" lang="zh-CN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圆角矩形 27">
            <a:extLst>
              <a:ext uri="{FF2B5EF4-FFF2-40B4-BE49-F238E27FC236}">
                <a16:creationId xmlns="" xmlns:a16="http://schemas.microsoft.com/office/drawing/2014/main" id="{5DE9815E-DA56-CF46-BF05-35FED3727AA7}"/>
              </a:ext>
            </a:extLst>
          </p:cNvPr>
          <p:cNvSpPr/>
          <p:nvPr/>
        </p:nvSpPr>
        <p:spPr>
          <a:xfrm>
            <a:off x="917912" y="4244959"/>
            <a:ext cx="4258710" cy="70979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29" name="内容占位符 2">
            <a:extLst>
              <a:ext uri="{FF2B5EF4-FFF2-40B4-BE49-F238E27FC236}">
                <a16:creationId xmlns="" xmlns:a16="http://schemas.microsoft.com/office/drawing/2014/main" id="{DE200800-923E-F948-B648-E739A0ACA971}"/>
              </a:ext>
            </a:extLst>
          </p:cNvPr>
          <p:cNvSpPr txBox="1">
            <a:spLocks/>
          </p:cNvSpPr>
          <p:nvPr/>
        </p:nvSpPr>
        <p:spPr>
          <a:xfrm>
            <a:off x="1105159" y="4232516"/>
            <a:ext cx="3872683" cy="7097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第三、关注孩子学习过程</a:t>
            </a:r>
          </a:p>
        </p:txBody>
      </p:sp>
      <p:sp>
        <p:nvSpPr>
          <p:cNvPr id="30" name="圆角矩形 29">
            <a:extLst>
              <a:ext uri="{FF2B5EF4-FFF2-40B4-BE49-F238E27FC236}">
                <a16:creationId xmlns="" xmlns:a16="http://schemas.microsoft.com/office/drawing/2014/main" id="{00B72A52-5FBD-8445-8D4F-5A54A2F10867}"/>
              </a:ext>
            </a:extLst>
          </p:cNvPr>
          <p:cNvSpPr/>
          <p:nvPr/>
        </p:nvSpPr>
        <p:spPr>
          <a:xfrm>
            <a:off x="917912" y="5229200"/>
            <a:ext cx="4968503" cy="70979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31" name="内容占位符 2">
            <a:extLst>
              <a:ext uri="{FF2B5EF4-FFF2-40B4-BE49-F238E27FC236}">
                <a16:creationId xmlns="" xmlns:a16="http://schemas.microsoft.com/office/drawing/2014/main" id="{B5D8732F-79E0-9F4B-B9C3-1B7A5724625F}"/>
              </a:ext>
            </a:extLst>
          </p:cNvPr>
          <p:cNvSpPr txBox="1">
            <a:spLocks/>
          </p:cNvSpPr>
          <p:nvPr/>
        </p:nvSpPr>
        <p:spPr>
          <a:xfrm>
            <a:off x="1110926" y="5229200"/>
            <a:ext cx="4775489" cy="7097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第四、帮助孩子制定学习计划</a:t>
            </a:r>
            <a:endParaRPr kumimoji="1" lang="en-US" altLang="zh-CN" sz="26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kumimoji="1" lang="zh-CN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32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内容占位符 2">
            <a:extLst>
              <a:ext uri="{FF2B5EF4-FFF2-40B4-BE49-F238E27FC236}">
                <a16:creationId xmlns="" xmlns:a16="http://schemas.microsoft.com/office/drawing/2014/main" id="{E8067561-A0C8-1747-B490-58E44E6547B9}"/>
              </a:ext>
            </a:extLst>
          </p:cNvPr>
          <p:cNvSpPr txBox="1">
            <a:spLocks/>
          </p:cNvSpPr>
          <p:nvPr/>
        </p:nvSpPr>
        <p:spPr>
          <a:xfrm>
            <a:off x="4696810" y="3914101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7200" b="1" kern="100" dirty="0">
                <a:solidFill>
                  <a:srgbClr val="FFAD94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8000" i="1" dirty="0">
              <a:solidFill>
                <a:srgbClr val="FFAD94"/>
              </a:solidFill>
              <a:latin typeface="+mj-lt"/>
            </a:endParaRPr>
          </a:p>
        </p:txBody>
      </p:sp>
      <p:sp>
        <p:nvSpPr>
          <p:cNvPr id="40" name="内容占位符 2">
            <a:extLst>
              <a:ext uri="{FF2B5EF4-FFF2-40B4-BE49-F238E27FC236}">
                <a16:creationId xmlns="" xmlns:a16="http://schemas.microsoft.com/office/drawing/2014/main" id="{BD88B7B4-DBB6-1C42-84FB-8CBB8F3D1FB2}"/>
              </a:ext>
            </a:extLst>
          </p:cNvPr>
          <p:cNvSpPr txBox="1">
            <a:spLocks/>
          </p:cNvSpPr>
          <p:nvPr/>
        </p:nvSpPr>
        <p:spPr>
          <a:xfrm>
            <a:off x="8499295" y="3914101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7200" b="1" kern="100" dirty="0">
                <a:solidFill>
                  <a:srgbClr val="FFAD94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8000" i="1" dirty="0">
              <a:solidFill>
                <a:srgbClr val="FFAD94"/>
              </a:solidFill>
              <a:latin typeface="+mj-lt"/>
            </a:endParaRPr>
          </a:p>
        </p:txBody>
      </p:sp>
      <p:sp>
        <p:nvSpPr>
          <p:cNvPr id="38" name="内容占位符 2">
            <a:extLst>
              <a:ext uri="{FF2B5EF4-FFF2-40B4-BE49-F238E27FC236}">
                <a16:creationId xmlns="" xmlns:a16="http://schemas.microsoft.com/office/drawing/2014/main" id="{42FDA2D8-F9E2-AF4A-8765-3ECD49D9B562}"/>
              </a:ext>
            </a:extLst>
          </p:cNvPr>
          <p:cNvSpPr txBox="1">
            <a:spLocks/>
          </p:cNvSpPr>
          <p:nvPr/>
        </p:nvSpPr>
        <p:spPr>
          <a:xfrm>
            <a:off x="894229" y="3914101"/>
            <a:ext cx="2798381" cy="193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7200" b="1" kern="100" dirty="0">
                <a:solidFill>
                  <a:srgbClr val="FFAD94"/>
                </a:solidFill>
                <a:latin typeface="Bebas" pitchFamily="2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kumimoji="1" lang="zh-CN" altLang="en-US" sz="8000" i="1" dirty="0">
              <a:solidFill>
                <a:srgbClr val="FFAD94"/>
              </a:solidFill>
              <a:latin typeface="+mj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培养孩子良好的学习和生活习惯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F88E866-7495-1749-BB02-297360CEF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4229" y="4931900"/>
            <a:ext cx="2798381" cy="65236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kumimoji="1" lang="zh-CN" altLang="en-US" sz="3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学习习惯的培养</a:t>
            </a:r>
            <a:endParaRPr kumimoji="1" lang="en-US" altLang="zh-CN" sz="30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endParaRPr kumimoji="1" lang="zh-CN" altLang="en-US" dirty="0">
              <a:latin typeface="+mj-ea"/>
              <a:ea typeface="+mj-ea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7C0C9B97-4FAF-1843-B3FE-11FCF23B17C5}"/>
              </a:ext>
            </a:extLst>
          </p:cNvPr>
          <p:cNvGrpSpPr/>
          <p:nvPr/>
        </p:nvGrpSpPr>
        <p:grpSpPr>
          <a:xfrm>
            <a:off x="5218547" y="2276475"/>
            <a:ext cx="1754906" cy="1754906"/>
            <a:chOff x="5218905" y="3073340"/>
            <a:chExt cx="1754906" cy="1754906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F2C71C1C-2F98-7843-ABBB-03D8C7547522}"/>
                </a:ext>
              </a:extLst>
            </p:cNvPr>
            <p:cNvGrpSpPr/>
            <p:nvPr/>
          </p:nvGrpSpPr>
          <p:grpSpPr>
            <a:xfrm>
              <a:off x="5218905" y="3073340"/>
              <a:ext cx="1754906" cy="1754906"/>
              <a:chOff x="1197360" y="1992363"/>
              <a:chExt cx="1754906" cy="1754906"/>
            </a:xfrm>
          </p:grpSpPr>
          <p:sp>
            <p:nvSpPr>
              <p:cNvPr id="15" name="椭圆 14">
                <a:extLst>
                  <a:ext uri="{FF2B5EF4-FFF2-40B4-BE49-F238E27FC236}">
                    <a16:creationId xmlns="" xmlns:a16="http://schemas.microsoft.com/office/drawing/2014/main" id="{5D75BD93-2E0C-A74A-A614-D460CD5E718B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71C9EE62-6695-9A4E-BCB7-F05FDE3EE204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27" name="图形 26" descr="拖把和水桶">
              <a:extLst>
                <a:ext uri="{FF2B5EF4-FFF2-40B4-BE49-F238E27FC236}">
                  <a16:creationId xmlns="" xmlns:a16="http://schemas.microsoft.com/office/drawing/2014/main" id="{CA646315-5F76-CA4A-B811-6C52D088D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19936" y="3429000"/>
              <a:ext cx="914400" cy="914400"/>
            </a:xfrm>
            <a:prstGeom prst="rect">
              <a:avLst/>
            </a:prstGeom>
          </p:spPr>
        </p:pic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1F012C78-9A9A-E544-85B6-CD5D6BA467F9}"/>
              </a:ext>
            </a:extLst>
          </p:cNvPr>
          <p:cNvGrpSpPr/>
          <p:nvPr/>
        </p:nvGrpSpPr>
        <p:grpSpPr>
          <a:xfrm>
            <a:off x="9021032" y="2276475"/>
            <a:ext cx="1754906" cy="1754906"/>
            <a:chOff x="8581414" y="3073340"/>
            <a:chExt cx="1754906" cy="1754906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64482875-8387-A340-90F2-EDADCF9E62D7}"/>
                </a:ext>
              </a:extLst>
            </p:cNvPr>
            <p:cNvGrpSpPr/>
            <p:nvPr/>
          </p:nvGrpSpPr>
          <p:grpSpPr>
            <a:xfrm>
              <a:off x="8581414" y="3073340"/>
              <a:ext cx="1754906" cy="1754906"/>
              <a:chOff x="1197360" y="1992363"/>
              <a:chExt cx="1754906" cy="1754906"/>
            </a:xfrm>
          </p:grpSpPr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2AF194E7-7812-E848-9484-D60233E3DD5B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="" xmlns:a16="http://schemas.microsoft.com/office/drawing/2014/main" id="{08A88D1D-0E02-7C4B-856C-4FEA82DB0F45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29" name="图形 28" descr="喷淋器">
              <a:extLst>
                <a:ext uri="{FF2B5EF4-FFF2-40B4-BE49-F238E27FC236}">
                  <a16:creationId xmlns="" xmlns:a16="http://schemas.microsoft.com/office/drawing/2014/main" id="{08C6E4D0-C449-8845-9DDE-C5F43C1F6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73780" y="3447363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F97668EF-15D3-CA4E-AABC-39E475FF7695}"/>
              </a:ext>
            </a:extLst>
          </p:cNvPr>
          <p:cNvGrpSpPr/>
          <p:nvPr/>
        </p:nvGrpSpPr>
        <p:grpSpPr>
          <a:xfrm>
            <a:off x="1415966" y="2276475"/>
            <a:ext cx="1754906" cy="1754906"/>
            <a:chOff x="1856396" y="3073340"/>
            <a:chExt cx="1754906" cy="1754906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8D0014CE-4678-7D4F-B25B-AB7E2E125D6C}"/>
                </a:ext>
              </a:extLst>
            </p:cNvPr>
            <p:cNvGrpSpPr/>
            <p:nvPr/>
          </p:nvGrpSpPr>
          <p:grpSpPr>
            <a:xfrm>
              <a:off x="1856396" y="3073340"/>
              <a:ext cx="1754906" cy="1754906"/>
              <a:chOff x="1197360" y="1992363"/>
              <a:chExt cx="1754906" cy="1754906"/>
            </a:xfrm>
          </p:grpSpPr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A29BDE02-2EE0-ED4C-AF4A-A6FF37DF4D02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69EF8577-3F89-2545-B23D-4E8CC7626AB4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31" name="图形 30" descr="背包">
              <a:extLst>
                <a:ext uri="{FF2B5EF4-FFF2-40B4-BE49-F238E27FC236}">
                  <a16:creationId xmlns="" xmlns:a16="http://schemas.microsoft.com/office/drawing/2014/main" id="{734A73F6-FE02-354F-A206-7B0209E2B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276648" y="3493593"/>
              <a:ext cx="914400" cy="914400"/>
            </a:xfrm>
            <a:prstGeom prst="rect">
              <a:avLst/>
            </a:prstGeom>
          </p:spPr>
        </p:pic>
      </p:grpSp>
      <p:sp>
        <p:nvSpPr>
          <p:cNvPr id="25" name="内容占位符 2">
            <a:extLst>
              <a:ext uri="{FF2B5EF4-FFF2-40B4-BE49-F238E27FC236}">
                <a16:creationId xmlns="" xmlns:a16="http://schemas.microsoft.com/office/drawing/2014/main" id="{10EB730E-8454-F34C-8191-9FA0748902F5}"/>
              </a:ext>
            </a:extLst>
          </p:cNvPr>
          <p:cNvSpPr txBox="1">
            <a:spLocks/>
          </p:cNvSpPr>
          <p:nvPr/>
        </p:nvSpPr>
        <p:spPr>
          <a:xfrm>
            <a:off x="8499295" y="4895896"/>
            <a:ext cx="2798381" cy="724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60000"/>
              </a:lnSpc>
              <a:buNone/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行为习惯的培养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endParaRPr kumimoji="1" lang="zh-CN" altLang="en-US" dirty="0">
              <a:latin typeface="+mj-ea"/>
              <a:ea typeface="+mj-ea"/>
            </a:endParaRPr>
          </a:p>
        </p:txBody>
      </p:sp>
      <p:sp>
        <p:nvSpPr>
          <p:cNvPr id="24" name="内容占位符 2">
            <a:extLst>
              <a:ext uri="{FF2B5EF4-FFF2-40B4-BE49-F238E27FC236}">
                <a16:creationId xmlns="" xmlns:a16="http://schemas.microsoft.com/office/drawing/2014/main" id="{0261106C-A6F0-274E-B80C-14F48AD3F703}"/>
              </a:ext>
            </a:extLst>
          </p:cNvPr>
          <p:cNvSpPr txBox="1">
            <a:spLocks/>
          </p:cNvSpPr>
          <p:nvPr/>
        </p:nvSpPr>
        <p:spPr>
          <a:xfrm>
            <a:off x="4483552" y="4895896"/>
            <a:ext cx="3224896" cy="7243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60000"/>
              </a:lnSpc>
              <a:buNone/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劳动观念的培养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 algn="ctr">
              <a:buNone/>
            </a:pPr>
            <a:endParaRPr kumimoji="1" lang="zh-CN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890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5A2743C-0341-D447-8CCF-2A2B310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对家长们的期望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4" name="矩形标注 3">
            <a:extLst>
              <a:ext uri="{FF2B5EF4-FFF2-40B4-BE49-F238E27FC236}">
                <a16:creationId xmlns="" xmlns:a16="http://schemas.microsoft.com/office/drawing/2014/main" id="{B086CF65-C90B-0445-8556-E62B63638FE2}"/>
              </a:ext>
            </a:extLst>
          </p:cNvPr>
          <p:cNvSpPr/>
          <p:nvPr/>
        </p:nvSpPr>
        <p:spPr>
          <a:xfrm>
            <a:off x="911224" y="2276475"/>
            <a:ext cx="5328791" cy="936104"/>
          </a:xfrm>
          <a:prstGeom prst="wedgeRectCallout">
            <a:avLst>
              <a:gd name="adj1" fmla="val -30459"/>
              <a:gd name="adj2" fmla="val 85042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F88E866-7495-1749-BB02-297360CEF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9456" y="2384487"/>
            <a:ext cx="4392488" cy="7200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多一份责任，少一份放任</a:t>
            </a:r>
            <a:endParaRPr kumimoji="1" lang="en-US" altLang="zh-CN" sz="2600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kumimoji="1" lang="zh-CN" altLang="en-US" sz="2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矩形标注 7">
            <a:extLst>
              <a:ext uri="{FF2B5EF4-FFF2-40B4-BE49-F238E27FC236}">
                <a16:creationId xmlns="" xmlns:a16="http://schemas.microsoft.com/office/drawing/2014/main" id="{9A0D5A1E-807F-034B-BAF4-499039179371}"/>
              </a:ext>
            </a:extLst>
          </p:cNvPr>
          <p:cNvSpPr/>
          <p:nvPr/>
        </p:nvSpPr>
        <p:spPr>
          <a:xfrm>
            <a:off x="5951984" y="3555015"/>
            <a:ext cx="5328791" cy="936104"/>
          </a:xfrm>
          <a:prstGeom prst="wedgeRectCallout">
            <a:avLst>
              <a:gd name="adj1" fmla="val 34662"/>
              <a:gd name="adj2" fmla="val 91304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="" xmlns:a16="http://schemas.microsoft.com/office/drawing/2014/main" id="{D747938C-107E-704E-ABFC-659662BCC709}"/>
              </a:ext>
            </a:extLst>
          </p:cNvPr>
          <p:cNvSpPr txBox="1">
            <a:spLocks/>
          </p:cNvSpPr>
          <p:nvPr/>
        </p:nvSpPr>
        <p:spPr>
          <a:xfrm>
            <a:off x="6348127" y="3663027"/>
            <a:ext cx="4392488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多一份鼓励，少一份训斥</a:t>
            </a:r>
          </a:p>
        </p:txBody>
      </p:sp>
      <p:pic>
        <p:nvPicPr>
          <p:cNvPr id="10" name="图形 9" descr="赞">
            <a:extLst>
              <a:ext uri="{FF2B5EF4-FFF2-40B4-BE49-F238E27FC236}">
                <a16:creationId xmlns="" xmlns:a16="http://schemas.microsoft.com/office/drawing/2014/main" id="{17F26A8A-2818-9B45-BC62-60836BB66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448" y="3590544"/>
            <a:ext cx="720081" cy="720081"/>
          </a:xfrm>
          <a:prstGeom prst="rect">
            <a:avLst/>
          </a:prstGeom>
        </p:spPr>
      </p:pic>
      <p:sp>
        <p:nvSpPr>
          <p:cNvPr id="14" name="矩形标注 13">
            <a:extLst>
              <a:ext uri="{FF2B5EF4-FFF2-40B4-BE49-F238E27FC236}">
                <a16:creationId xmlns="" xmlns:a16="http://schemas.microsoft.com/office/drawing/2014/main" id="{4C10AA62-CCD2-784F-8A75-5C06A7C87E99}"/>
              </a:ext>
            </a:extLst>
          </p:cNvPr>
          <p:cNvSpPr/>
          <p:nvPr/>
        </p:nvSpPr>
        <p:spPr>
          <a:xfrm>
            <a:off x="911225" y="4833156"/>
            <a:ext cx="5328790" cy="936104"/>
          </a:xfrm>
          <a:prstGeom prst="wedgeRectCallout">
            <a:avLst>
              <a:gd name="adj1" fmla="val -30459"/>
              <a:gd name="adj2" fmla="val 85042"/>
            </a:avLst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sp>
        <p:nvSpPr>
          <p:cNvPr id="15" name="内容占位符 2">
            <a:extLst>
              <a:ext uri="{FF2B5EF4-FFF2-40B4-BE49-F238E27FC236}">
                <a16:creationId xmlns="" xmlns:a16="http://schemas.microsoft.com/office/drawing/2014/main" id="{DF4BBD6F-84FC-CA4B-8EA4-A0D3315C3FF4}"/>
              </a:ext>
            </a:extLst>
          </p:cNvPr>
          <p:cNvSpPr txBox="1">
            <a:spLocks/>
          </p:cNvSpPr>
          <p:nvPr/>
        </p:nvSpPr>
        <p:spPr>
          <a:xfrm>
            <a:off x="1227528" y="4941167"/>
            <a:ext cx="4392488" cy="720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bg1"/>
                </a:solidFill>
                <a:latin typeface="+mj-ea"/>
                <a:ea typeface="+mj-ea"/>
              </a:rPr>
              <a:t>多一份关心，少一份随意</a:t>
            </a:r>
          </a:p>
        </p:txBody>
      </p:sp>
      <p:pic>
        <p:nvPicPr>
          <p:cNvPr id="18" name="图形 17" descr="心">
            <a:extLst>
              <a:ext uri="{FF2B5EF4-FFF2-40B4-BE49-F238E27FC236}">
                <a16:creationId xmlns="" xmlns:a16="http://schemas.microsoft.com/office/drawing/2014/main" id="{CD25725B-6E16-3943-90C0-E192DA283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1406" y="4941166"/>
            <a:ext cx="817296" cy="720081"/>
          </a:xfrm>
          <a:prstGeom prst="rect">
            <a:avLst/>
          </a:prstGeom>
        </p:spPr>
      </p:pic>
      <p:pic>
        <p:nvPicPr>
          <p:cNvPr id="22" name="图形 21" descr="有女孩的家庭">
            <a:extLst>
              <a:ext uri="{FF2B5EF4-FFF2-40B4-BE49-F238E27FC236}">
                <a16:creationId xmlns="" xmlns:a16="http://schemas.microsoft.com/office/drawing/2014/main" id="{5FEDA700-95A5-CA40-ADF9-A6E5677268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70974" y="2425446"/>
            <a:ext cx="638161" cy="6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395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8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7036EB6F-EB64-F14E-A6FF-53C2C511A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588" y="836613"/>
            <a:ext cx="2986824" cy="194749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3898802" y="2285611"/>
            <a:ext cx="4394396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新学期的作息时间表</a:t>
            </a:r>
          </a:p>
        </p:txBody>
      </p:sp>
    </p:spTree>
    <p:extLst>
      <p:ext uri="{BB962C8B-B14F-4D97-AF65-F5344CB8AC3E}">
        <p14:creationId xmlns:p14="http://schemas.microsoft.com/office/powerpoint/2010/main" xmlns="" val="290992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7637627-F62E-6F42-9BF5-45EC5D1E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新学期的作息时间表</a:t>
            </a:r>
            <a:endParaRPr kumimoji="1" lang="en-US" altLang="zh-CN" dirty="0">
              <a:solidFill>
                <a:srgbClr val="FF7C55"/>
              </a:solidFill>
              <a:latin typeface="+mj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9764506-6407-5B46-A668-FC534652A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8731" y="2385717"/>
            <a:ext cx="7751958" cy="81932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早晨：</a:t>
            </a:r>
            <a:r>
              <a:rPr kumimoji="1" lang="en-US" altLang="zh-CN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7:50</a:t>
            </a: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前到校，开始做课前准备</a:t>
            </a:r>
            <a:endParaRPr kumimoji="1" lang="en-US" altLang="zh-CN" sz="26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F8F9E05-B2BF-8E4E-80DD-EE2ACFAA61C1}"/>
              </a:ext>
            </a:extLst>
          </p:cNvPr>
          <p:cNvGrpSpPr/>
          <p:nvPr/>
        </p:nvGrpSpPr>
        <p:grpSpPr>
          <a:xfrm>
            <a:off x="936330" y="2375782"/>
            <a:ext cx="839190" cy="839190"/>
            <a:chOff x="936330" y="2375782"/>
            <a:chExt cx="839190" cy="839190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B3090F2E-32DF-6D4B-A38D-95E277A10ABE}"/>
                </a:ext>
              </a:extLst>
            </p:cNvPr>
            <p:cNvGrpSpPr/>
            <p:nvPr/>
          </p:nvGrpSpPr>
          <p:grpSpPr>
            <a:xfrm>
              <a:off x="936330" y="2375782"/>
              <a:ext cx="839190" cy="839190"/>
              <a:chOff x="1197360" y="1992363"/>
              <a:chExt cx="1754906" cy="1754906"/>
            </a:xfrm>
          </p:grpSpPr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15D1039D-0C38-4347-B99C-363F1B92DDDB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A4D423D9-FEB9-5B4D-90B5-B85F7D75D964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5" name="图形 4" descr="太阳">
              <a:extLst>
                <a:ext uri="{FF2B5EF4-FFF2-40B4-BE49-F238E27FC236}">
                  <a16:creationId xmlns="" xmlns:a16="http://schemas.microsoft.com/office/drawing/2014/main" id="{47AEC473-15B7-194A-A839-EA314ED99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73102" y="2611685"/>
              <a:ext cx="365647" cy="365647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6BA094E-1F8C-D44E-8DC5-AC5811D78804}"/>
              </a:ext>
            </a:extLst>
          </p:cNvPr>
          <p:cNvGrpSpPr/>
          <p:nvPr/>
        </p:nvGrpSpPr>
        <p:grpSpPr>
          <a:xfrm>
            <a:off x="936330" y="4804961"/>
            <a:ext cx="839190" cy="839190"/>
            <a:chOff x="499182" y="5068115"/>
            <a:chExt cx="1080120" cy="1080120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0FA88D43-2E2F-BB43-ADBF-5E43987F675E}"/>
                </a:ext>
              </a:extLst>
            </p:cNvPr>
            <p:cNvGrpSpPr/>
            <p:nvPr/>
          </p:nvGrpSpPr>
          <p:grpSpPr>
            <a:xfrm>
              <a:off x="499182" y="5068115"/>
              <a:ext cx="1080120" cy="1080120"/>
              <a:chOff x="1197360" y="1992363"/>
              <a:chExt cx="1754906" cy="1754906"/>
            </a:xfrm>
          </p:grpSpPr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AA53F064-FE19-644F-AF23-23D2552485D3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C2716A2D-92FD-C048-88C6-48DC70C32C29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7" name="图形 6" descr="电话">
              <a:extLst>
                <a:ext uri="{FF2B5EF4-FFF2-40B4-BE49-F238E27FC236}">
                  <a16:creationId xmlns="" xmlns:a16="http://schemas.microsoft.com/office/drawing/2014/main" id="{488D8CB7-E0C0-AC49-B971-DFFE9C73D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6805" y="5263857"/>
              <a:ext cx="644362" cy="644362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FFA0BB4-B661-214A-8FF0-3A676167592A}"/>
              </a:ext>
            </a:extLst>
          </p:cNvPr>
          <p:cNvGrpSpPr/>
          <p:nvPr/>
        </p:nvGrpSpPr>
        <p:grpSpPr>
          <a:xfrm>
            <a:off x="936330" y="3562495"/>
            <a:ext cx="839190" cy="839190"/>
            <a:chOff x="499182" y="3661346"/>
            <a:chExt cx="1080120" cy="1080120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9364E38F-EA86-324D-98F6-48795040DF75}"/>
                </a:ext>
              </a:extLst>
            </p:cNvPr>
            <p:cNvGrpSpPr/>
            <p:nvPr/>
          </p:nvGrpSpPr>
          <p:grpSpPr>
            <a:xfrm>
              <a:off x="499182" y="3661346"/>
              <a:ext cx="1080120" cy="1080120"/>
              <a:chOff x="1197360" y="1992363"/>
              <a:chExt cx="1754906" cy="1754906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095E9D29-61E8-C24D-A358-5BE659BCA9DC}"/>
                  </a:ext>
                </a:extLst>
              </p:cNvPr>
              <p:cNvSpPr/>
              <p:nvPr/>
            </p:nvSpPr>
            <p:spPr>
              <a:xfrm>
                <a:off x="1197360" y="1992363"/>
                <a:ext cx="1754906" cy="1754906"/>
              </a:xfrm>
              <a:prstGeom prst="ellipse">
                <a:avLst/>
              </a:prstGeom>
              <a:ln w="19050">
                <a:gradFill>
                  <a:gsLst>
                    <a:gs pos="0">
                      <a:srgbClr val="FFF8F1"/>
                    </a:gs>
                    <a:gs pos="71000">
                      <a:srgbClr val="FFAD94"/>
                    </a:gs>
                    <a:gs pos="83000">
                      <a:srgbClr val="FF8766"/>
                    </a:gs>
                    <a:gs pos="100000">
                      <a:srgbClr val="FFAD94"/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ABD29649-726C-FA42-806C-18B11601175F}"/>
                  </a:ext>
                </a:extLst>
              </p:cNvPr>
              <p:cNvSpPr/>
              <p:nvPr/>
            </p:nvSpPr>
            <p:spPr>
              <a:xfrm>
                <a:off x="1415480" y="2210483"/>
                <a:ext cx="1318666" cy="1318666"/>
              </a:xfrm>
              <a:prstGeom prst="ellipse">
                <a:avLst/>
              </a:prstGeom>
              <a:gradFill>
                <a:gsLst>
                  <a:gs pos="0">
                    <a:srgbClr val="FFAD94"/>
                  </a:gs>
                  <a:gs pos="100000">
                    <a:srgbClr val="FF8766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</p:grpSp>
        <p:pic>
          <p:nvPicPr>
            <p:cNvPr id="9" name="图形 8" descr="家">
              <a:extLst>
                <a:ext uri="{FF2B5EF4-FFF2-40B4-BE49-F238E27FC236}">
                  <a16:creationId xmlns="" xmlns:a16="http://schemas.microsoft.com/office/drawing/2014/main" id="{365EEC77-E1F3-8D41-B97B-AD80C755E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0614" y="3874479"/>
              <a:ext cx="561370" cy="561370"/>
            </a:xfrm>
            <a:prstGeom prst="rect">
              <a:avLst/>
            </a:prstGeom>
          </p:spPr>
        </p:pic>
      </p:grpSp>
      <p:sp>
        <p:nvSpPr>
          <p:cNvPr id="14" name="内容占位符 2">
            <a:extLst>
              <a:ext uri="{FF2B5EF4-FFF2-40B4-BE49-F238E27FC236}">
                <a16:creationId xmlns="" xmlns:a16="http://schemas.microsoft.com/office/drawing/2014/main" id="{3649EC72-DB46-6E47-90CF-1327D1F6E25F}"/>
              </a:ext>
            </a:extLst>
          </p:cNvPr>
          <p:cNvSpPr txBox="1">
            <a:spLocks/>
          </p:cNvSpPr>
          <p:nvPr/>
        </p:nvSpPr>
        <p:spPr>
          <a:xfrm>
            <a:off x="1918731" y="3621464"/>
            <a:ext cx="7894186" cy="721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下午：</a:t>
            </a:r>
            <a:r>
              <a:rPr kumimoji="1" lang="en-US" altLang="zh-CN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16:00</a:t>
            </a: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放学，请家长到学校北门接孩子</a:t>
            </a:r>
            <a:endParaRPr kumimoji="1" lang="en-US" altLang="zh-CN" sz="26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="" xmlns:a16="http://schemas.microsoft.com/office/drawing/2014/main" id="{1826BC28-562E-C046-84F9-D4D91B7527FE}"/>
              </a:ext>
            </a:extLst>
          </p:cNvPr>
          <p:cNvSpPr txBox="1">
            <a:spLocks/>
          </p:cNvSpPr>
          <p:nvPr/>
        </p:nvSpPr>
        <p:spPr>
          <a:xfrm>
            <a:off x="1918730" y="4993658"/>
            <a:ext cx="9336939" cy="1053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None/>
            </a:pPr>
            <a:r>
              <a:rPr kumimoji="1" lang="zh-CN" altLang="en-US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有特殊情况可拨打我的电话请假，王老师：</a:t>
            </a:r>
            <a:r>
              <a:rPr kumimoji="1" lang="en-US" altLang="zh-CN" sz="26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136XXXXXXXX</a:t>
            </a:r>
            <a:endParaRPr kumimoji="1" lang="zh-CN" altLang="en-US" sz="2600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18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FAB0F52-FB4D-E34A-BF99-B2BADFBAF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998" y="836613"/>
            <a:ext cx="2948004" cy="1868996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C964DC9-C5C9-CD41-BD37-3FC811057B8C}"/>
              </a:ext>
            </a:extLst>
          </p:cNvPr>
          <p:cNvSpPr/>
          <p:nvPr/>
        </p:nvSpPr>
        <p:spPr>
          <a:xfrm>
            <a:off x="4547828" y="2929912"/>
            <a:ext cx="3096344" cy="3096344"/>
          </a:xfrm>
          <a:prstGeom prst="ellipse">
            <a:avLst/>
          </a:prstGeom>
          <a:gradFill>
            <a:gsLst>
              <a:gs pos="0">
                <a:srgbClr val="FFAD94"/>
              </a:gs>
              <a:gs pos="100000">
                <a:srgbClr val="FF8766"/>
              </a:gs>
            </a:gsLst>
            <a:lin ang="5400000" scaled="0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05C633D-0273-0C4A-92D9-093451C5D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792" y="2295774"/>
            <a:ext cx="3960440" cy="39604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6BC13B-0473-594E-B1A3-E2CB72256663}"/>
              </a:ext>
            </a:extLst>
          </p:cNvPr>
          <p:cNvSpPr txBox="1"/>
          <p:nvPr/>
        </p:nvSpPr>
        <p:spPr>
          <a:xfrm>
            <a:off x="3898802" y="2285611"/>
            <a:ext cx="4394396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lnSpc>
                <a:spcPct val="114000"/>
              </a:lnSpc>
            </a:pPr>
            <a:r>
              <a:rPr kumimoji="1" lang="zh-CN" altLang="en-US" sz="3200" dirty="0">
                <a:solidFill>
                  <a:srgbClr val="44546A">
                    <a:lumMod val="75000"/>
                  </a:srgbClr>
                </a:solidFill>
                <a:latin typeface="幼圆"/>
                <a:ea typeface="+mj-ea"/>
              </a:rPr>
              <a:t>结束寄语</a:t>
            </a:r>
          </a:p>
        </p:txBody>
      </p:sp>
    </p:spTree>
    <p:extLst>
      <p:ext uri="{BB962C8B-B14F-4D97-AF65-F5344CB8AC3E}">
        <p14:creationId xmlns:p14="http://schemas.microsoft.com/office/powerpoint/2010/main" xmlns="" val="382938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7637627-F62E-6F42-9BF5-45EC5D1E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CN" altLang="en-US" dirty="0">
                <a:solidFill>
                  <a:srgbClr val="FF7C55"/>
                </a:solidFill>
                <a:latin typeface="+mj-ea"/>
              </a:rPr>
              <a:t>结束寄语</a:t>
            </a:r>
            <a:endParaRPr kumimoji="1" lang="en-US" altLang="zh-CN" sz="2800" dirty="0">
              <a:solidFill>
                <a:schemeClr val="tx2">
                  <a:lumMod val="75000"/>
                </a:schemeClr>
              </a:solidFill>
              <a:latin typeface="+mj-ea"/>
              <a:cs typeface="+mn-cs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9764506-6407-5B46-A668-FC534652A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060849"/>
            <a:ext cx="10515600" cy="31683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zh-CN" altLang="en-US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尊敬的各位家长：</a:t>
            </a:r>
            <a:endParaRPr kumimoji="1" lang="en-US" altLang="zh-CN" dirty="0">
              <a:solidFill>
                <a:schemeClr val="tx2">
                  <a:lumMod val="75000"/>
                </a:schemeClr>
              </a:solidFill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kumimoji="1" lang="zh-CN" altLang="en-US" sz="24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为了孩子们的成长我们相聚一起，但是学校教育不是万能的，希望您能积极配合我们进行家庭教育。祝您的孩子可以快乐成长，成为社会新人才，也祝愿各位家长家庭幸福，工作顺利！谢谢大家！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7DDE190-9C3D-4C46-81D9-07B71AC07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0" y="5373216"/>
            <a:ext cx="11455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5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8"/>
</p:tagLst>
</file>

<file path=ppt/theme/theme1.xml><?xml version="1.0" encoding="utf-8"?>
<a:theme xmlns:a="http://schemas.openxmlformats.org/drawingml/2006/main" name="PPT">
  <a:themeElements>
    <a:clrScheme name="吉吉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ACDFA"/>
      </a:accent1>
      <a:accent2>
        <a:srgbClr val="FD795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FFAD94"/>
            </a:gs>
            <a:gs pos="100000">
              <a:srgbClr val="FF8766"/>
            </a:gs>
          </a:gsLst>
          <a:lin ang="540000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 algn="ctr">
          <a:defRPr kumimoji="1" sz="4000" dirty="0">
            <a:solidFill>
              <a:srgbClr val="FFFFFF"/>
            </a:solidFill>
            <a:latin typeface="CloudYuanZhunGBK" panose="02010604000000000000" pitchFamily="2" charset="-122"/>
            <a:ea typeface="CloudYuanZhunGBK" panose="02010604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2484</TotalTime>
  <Words>1042</Words>
  <Application>Microsoft Office PowerPoint</Application>
  <PresentationFormat>自定义</PresentationFormat>
  <Paragraphs>182</Paragraphs>
  <Slides>29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PPT</vt:lpstr>
      <vt:lpstr>小学家长会</vt:lpstr>
      <vt:lpstr>尊敬的各位家长，大家好</vt:lpstr>
      <vt:lpstr>目录</vt:lpstr>
      <vt:lpstr>幻灯片 4</vt:lpstr>
      <vt:lpstr>班级学生基本情况</vt:lpstr>
      <vt:lpstr>各个任课老师介绍</vt:lpstr>
      <vt:lpstr>幻灯片 7</vt:lpstr>
      <vt:lpstr>我们班级存在问题</vt:lpstr>
      <vt:lpstr>幻灯片 9</vt:lpstr>
      <vt:lpstr>期末考试成绩分析</vt:lpstr>
      <vt:lpstr>期末成绩与上学期成绩对比</vt:lpstr>
      <vt:lpstr>幻灯片 12</vt:lpstr>
      <vt:lpstr>期末考试卷面分析</vt:lpstr>
      <vt:lpstr>期末考试卷面分析</vt:lpstr>
      <vt:lpstr>幻灯片 15</vt:lpstr>
      <vt:lpstr>本学期的教学工作总结</vt:lpstr>
      <vt:lpstr>本学期的教学工作总结</vt:lpstr>
      <vt:lpstr>下一学期的教学目标</vt:lpstr>
      <vt:lpstr>幻灯片 19</vt:lpstr>
      <vt:lpstr>给家长们的建议</vt:lpstr>
      <vt:lpstr>建立良好的家庭环境</vt:lpstr>
      <vt:lpstr>关心孩子的学习</vt:lpstr>
      <vt:lpstr>帮助孩子提高学习成绩</vt:lpstr>
      <vt:lpstr>培养孩子良好的学习和生活习惯</vt:lpstr>
      <vt:lpstr>对家长们的期望</vt:lpstr>
      <vt:lpstr>幻灯片 26</vt:lpstr>
      <vt:lpstr>新学期的作息时间表</vt:lpstr>
      <vt:lpstr>幻灯片 28</vt:lpstr>
      <vt:lpstr>结束寄语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129</cp:revision>
  <dcterms:created xsi:type="dcterms:W3CDTF">2020-03-09T11:46:30Z</dcterms:created>
  <dcterms:modified xsi:type="dcterms:W3CDTF">2020-08-10T07:07:31Z</dcterms:modified>
</cp:coreProperties>
</file>