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9" r:id="rId3"/>
    <p:sldId id="260" r:id="rId5"/>
    <p:sldId id="263" r:id="rId6"/>
    <p:sldId id="261" r:id="rId7"/>
    <p:sldId id="262" r:id="rId8"/>
    <p:sldId id="267" r:id="rId9"/>
    <p:sldId id="268" r:id="rId10"/>
    <p:sldId id="269" r:id="rId11"/>
    <p:sldId id="264" r:id="rId12"/>
    <p:sldId id="270" r:id="rId13"/>
    <p:sldId id="271" r:id="rId14"/>
    <p:sldId id="272" r:id="rId15"/>
    <p:sldId id="273" r:id="rId16"/>
    <p:sldId id="275" r:id="rId17"/>
    <p:sldId id="274" r:id="rId18"/>
    <p:sldId id="265" r:id="rId19"/>
    <p:sldId id="279" r:id="rId20"/>
    <p:sldId id="276" r:id="rId21"/>
    <p:sldId id="277" r:id="rId22"/>
    <p:sldId id="278" r:id="rId23"/>
    <p:sldId id="280" r:id="rId24"/>
    <p:sldId id="266" r:id="rId25"/>
    <p:sldId id="281" r:id="rId26"/>
    <p:sldId id="282" r:id="rId27"/>
    <p:sldId id="283" r:id="rId2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D4988"/>
    <a:srgbClr val="CE3836"/>
    <a:srgbClr val="DD350D"/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73" autoAdjust="0"/>
    <p:restoredTop sz="94660"/>
  </p:normalViewPr>
  <p:slideViewPr>
    <p:cSldViewPr snapToGrid="0">
      <p:cViewPr varScale="1">
        <p:scale>
          <a:sx n="73" d="100"/>
          <a:sy n="73" d="100"/>
        </p:scale>
        <p:origin x="672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" Target="slides/slide1.xml"/><Relationship Id="rId29" Type="http://schemas.openxmlformats.org/officeDocument/2006/relationships/presProps" Target="presProps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9A5C74-B0C7-4CC2-BF33-317CA0ACF11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5A7227-8B03-48E4-AB67-73BF042443DC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小芥末素材 </a:t>
            </a:r>
            <a:r>
              <a:rPr lang="en-US" altLang="zh-CN" dirty="0"/>
              <a:t>rosyhouse.Taobao.com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5A7227-8B03-48E4-AB67-73BF042443D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5A7227-8B03-48E4-AB67-73BF042443D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5A7227-8B03-48E4-AB67-73BF042443D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5A7227-8B03-48E4-AB67-73BF042443D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5A7227-8B03-48E4-AB67-73BF042443D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5A7227-8B03-48E4-AB67-73BF042443D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5A7227-8B03-48E4-AB67-73BF042443D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5A7227-8B03-48E4-AB67-73BF042443D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小芥末素材 </a:t>
            </a:r>
            <a:r>
              <a:rPr lang="en-US" altLang="zh-CN"/>
              <a:t>rosyhouse.Taobao.com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5A7227-8B03-48E4-AB67-73BF042443D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5A7227-8B03-48E4-AB67-73BF042443D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5A7227-8B03-48E4-AB67-73BF042443D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5A7227-8B03-48E4-AB67-73BF042443D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5A7227-8B03-48E4-AB67-73BF042443D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5A7227-8B03-48E4-AB67-73BF042443D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5A7227-8B03-48E4-AB67-73BF042443D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5A7227-8B03-48E4-AB67-73BF042443D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5A7227-8B03-48E4-AB67-73BF042443D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5A7227-8B03-48E4-AB67-73BF042443D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5A7227-8B03-48E4-AB67-73BF042443D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5A7227-8B03-48E4-AB67-73BF042443D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5A7227-8B03-48E4-AB67-73BF042443D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5A7227-8B03-48E4-AB67-73BF042443D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5A7227-8B03-48E4-AB67-73BF042443D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5A7227-8B03-48E4-AB67-73BF042443D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5A7227-8B03-48E4-AB67-73BF042443D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00"/>
    </mc:Choice>
    <mc:Fallback>
      <p:transition spd="slow" advClick="0" advTm="4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4318000" y="2971800"/>
            <a:ext cx="3556000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感谢您下载包图网平台上提供的</a:t>
            </a:r>
            <a:r>
              <a:rPr lang="en-US" altLang="zh-CN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作品，为了您和包图网以及原创作者的利益，请勿复制、传播、销售，否则将承担法律责任！包图网将对作品进行维权，按照传播下载次数进行十倍的索取赔偿！</a:t>
            </a:r>
            <a:endParaRPr lang="zh-CN" altLang="en-US" sz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r>
              <a:rPr lang="en-US" altLang="zh-CN" sz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ibaotu.com</a:t>
            </a:r>
            <a:endParaRPr lang="en-US" altLang="zh-CN" sz="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mc:AlternateContent xmlns:mc="http://schemas.openxmlformats.org/markup-compatibility/2006">
    <mc:Choice xmlns:p14="http://schemas.microsoft.com/office/powerpoint/2010/main" Requires="p14">
      <p:transition spd="slow" p14:dur="2000" advClick="0" advTm="4000"/>
    </mc:Choice>
    <mc:Fallback>
      <p:transition spd="slow" advClick="0" advTm="4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microsoft.com/office/2007/relationships/media" Target="../media/media1.mp3"/><Relationship Id="rId3" Type="http://schemas.openxmlformats.org/officeDocument/2006/relationships/audio" Target="../media/media1.mp3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emf"/><Relationship Id="rId1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9.emf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4.xml"/><Relationship Id="rId7" Type="http://schemas.openxmlformats.org/officeDocument/2006/relationships/slideLayout" Target="../slideLayouts/slideLayout1.xml"/><Relationship Id="rId6" Type="http://schemas.openxmlformats.org/officeDocument/2006/relationships/hyperlink" Target="https://baike.baidu.com/item/%E9%87%8A%E8%BF%A6%E7%89%9F%E5%B0%BC/120396" TargetMode="External"/><Relationship Id="rId5" Type="http://schemas.openxmlformats.org/officeDocument/2006/relationships/hyperlink" Target="https://baike.baidu.com/item/%E8%85%8A%E5%85%AB%E7%B2%A5/27200" TargetMode="External"/><Relationship Id="rId4" Type="http://schemas.openxmlformats.org/officeDocument/2006/relationships/image" Target="../media/image11.emf"/><Relationship Id="rId3" Type="http://schemas.openxmlformats.org/officeDocument/2006/relationships/image" Target="../media/image10.png"/><Relationship Id="rId2" Type="http://schemas.openxmlformats.org/officeDocument/2006/relationships/image" Target="../media/image5.emf"/><Relationship Id="rId1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2.png"/><Relationship Id="rId2" Type="http://schemas.openxmlformats.org/officeDocument/2006/relationships/image" Target="../media/image5.emf"/><Relationship Id="rId1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3.png"/><Relationship Id="rId2" Type="http://schemas.openxmlformats.org/officeDocument/2006/relationships/image" Target="../media/image5.emf"/><Relationship Id="rId1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5.png"/><Relationship Id="rId3" Type="http://schemas.openxmlformats.org/officeDocument/2006/relationships/image" Target="../media/image14.emf"/><Relationship Id="rId2" Type="http://schemas.openxmlformats.org/officeDocument/2006/relationships/image" Target="../media/image5.emf"/><Relationship Id="rId1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8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7.png"/><Relationship Id="rId3" Type="http://schemas.openxmlformats.org/officeDocument/2006/relationships/image" Target="../media/image16.emf"/><Relationship Id="rId2" Type="http://schemas.openxmlformats.org/officeDocument/2006/relationships/image" Target="../media/image5.emf"/><Relationship Id="rId1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9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9.emf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hyperlink" Target="https://baike.baidu.com/item/%E5%95%86%E4%BB%A3" TargetMode="External"/><Relationship Id="rId8" Type="http://schemas.openxmlformats.org/officeDocument/2006/relationships/hyperlink" Target="https://baike.baidu.com/item/%E5%A4%8F%E4%BB%A3" TargetMode="External"/><Relationship Id="rId7" Type="http://schemas.openxmlformats.org/officeDocument/2006/relationships/hyperlink" Target="https://baike.baidu.com/item/%E4%BA%95%E7%A5%9E" TargetMode="External"/><Relationship Id="rId6" Type="http://schemas.openxmlformats.org/officeDocument/2006/relationships/hyperlink" Target="https://baike.baidu.com/item/%E7%81%B6%E7%A5%9E" TargetMode="External"/><Relationship Id="rId5" Type="http://schemas.openxmlformats.org/officeDocument/2006/relationships/hyperlink" Target="https://baike.baidu.com/item/%E5%AE%85%E7%A5%9E" TargetMode="External"/><Relationship Id="rId4" Type="http://schemas.openxmlformats.org/officeDocument/2006/relationships/hyperlink" Target="https://baike.baidu.com/item/%E6%88%B7%E7%A5%9E" TargetMode="External"/><Relationship Id="rId3" Type="http://schemas.openxmlformats.org/officeDocument/2006/relationships/hyperlink" Target="https://baike.baidu.com/item/%E9%97%A8%E7%A5%9E" TargetMode="External"/><Relationship Id="rId2" Type="http://schemas.openxmlformats.org/officeDocument/2006/relationships/image" Target="../media/image5.emf"/><Relationship Id="rId13" Type="http://schemas.openxmlformats.org/officeDocument/2006/relationships/notesSlide" Target="../notesSlides/notesSlide10.xml"/><Relationship Id="rId12" Type="http://schemas.openxmlformats.org/officeDocument/2006/relationships/slideLayout" Target="../slideLayouts/slideLayout1.xml"/><Relationship Id="rId11" Type="http://schemas.openxmlformats.org/officeDocument/2006/relationships/image" Target="../media/image19.png"/><Relationship Id="rId10" Type="http://schemas.openxmlformats.org/officeDocument/2006/relationships/image" Target="../media/image18.emf"/><Relationship Id="rId1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1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0.png"/><Relationship Id="rId2" Type="http://schemas.openxmlformats.org/officeDocument/2006/relationships/image" Target="../media/image5.emf"/><Relationship Id="rId1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2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5.png"/><Relationship Id="rId3" Type="http://schemas.openxmlformats.org/officeDocument/2006/relationships/image" Target="../media/image14.emf"/><Relationship Id="rId2" Type="http://schemas.openxmlformats.org/officeDocument/2006/relationships/image" Target="../media/image5.emf"/><Relationship Id="rId1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3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0.png"/><Relationship Id="rId2" Type="http://schemas.openxmlformats.org/officeDocument/2006/relationships/image" Target="../media/image5.emf"/><Relationship Id="rId1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4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1.png"/><Relationship Id="rId2" Type="http://schemas.openxmlformats.org/officeDocument/2006/relationships/image" Target="../media/image5.emf"/><Relationship Id="rId1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5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2.png"/><Relationship Id="rId2" Type="http://schemas.openxmlformats.org/officeDocument/2006/relationships/image" Target="../media/image5.emf"/><Relationship Id="rId1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6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9.emf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7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23.png"/><Relationship Id="rId4" Type="http://schemas.openxmlformats.org/officeDocument/2006/relationships/image" Target="../media/image18.emf"/><Relationship Id="rId3" Type="http://schemas.openxmlformats.org/officeDocument/2006/relationships/image" Target="../media/image14.emf"/><Relationship Id="rId2" Type="http://schemas.openxmlformats.org/officeDocument/2006/relationships/image" Target="../media/image5.emf"/><Relationship Id="rId1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8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5.png"/><Relationship Id="rId3" Type="http://schemas.openxmlformats.org/officeDocument/2006/relationships/image" Target="../media/image24.png"/><Relationship Id="rId2" Type="http://schemas.openxmlformats.org/officeDocument/2006/relationships/image" Target="../media/image5.emf"/><Relationship Id="rId1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9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8.emf"/><Relationship Id="rId3" Type="http://schemas.openxmlformats.org/officeDocument/2006/relationships/image" Target="../media/image25.jpeg"/><Relationship Id="rId2" Type="http://schemas.openxmlformats.org/officeDocument/2006/relationships/image" Target="../media/image5.emf"/><Relationship Id="rId1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0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6.png"/><Relationship Id="rId3" Type="http://schemas.openxmlformats.org/officeDocument/2006/relationships/image" Target="../media/image18.emf"/><Relationship Id="rId2" Type="http://schemas.openxmlformats.org/officeDocument/2006/relationships/image" Target="../media/image5.emf"/><Relationship Id="rId1" Type="http://schemas.openxmlformats.org/officeDocument/2006/relationships/image" Target="../media/image6.png"/></Relationships>
</file>

<file path=ppt/slides/_rels/slide2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1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7.jpeg"/><Relationship Id="rId3" Type="http://schemas.openxmlformats.org/officeDocument/2006/relationships/image" Target="../media/image5.emf"/><Relationship Id="rId2" Type="http://schemas.openxmlformats.org/officeDocument/2006/relationships/image" Target="../media/image11.emf"/><Relationship Id="rId1" Type="http://schemas.openxmlformats.org/officeDocument/2006/relationships/image" Target="../media/image6.png"/></Relationships>
</file>

<file path=ppt/slides/_rels/slide2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2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9.emf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2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3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9.png"/><Relationship Id="rId3" Type="http://schemas.openxmlformats.org/officeDocument/2006/relationships/image" Target="../media/image28.png"/><Relationship Id="rId2" Type="http://schemas.openxmlformats.org/officeDocument/2006/relationships/image" Target="../media/image5.emf"/><Relationship Id="rId1" Type="http://schemas.openxmlformats.org/officeDocument/2006/relationships/image" Target="../media/image6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4.xml"/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5" Type="http://schemas.openxmlformats.org/officeDocument/2006/relationships/image" Target="../media/image28.png"/><Relationship Id="rId4" Type="http://schemas.openxmlformats.org/officeDocument/2006/relationships/image" Target="../media/image30.png"/><Relationship Id="rId3" Type="http://schemas.openxmlformats.org/officeDocument/2006/relationships/image" Target="../media/image14.emf"/><Relationship Id="rId2" Type="http://schemas.openxmlformats.org/officeDocument/2006/relationships/image" Target="../media/image5.emf"/><Relationship Id="rId1" Type="http://schemas.openxmlformats.org/officeDocument/2006/relationships/image" Target="../media/image6.png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5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8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1774" y="743170"/>
            <a:ext cx="3814933" cy="4240504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2054008" y="4237581"/>
            <a:ext cx="69566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DD350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zh-CN" altLang="en-US" sz="3200" dirty="0">
                <a:solidFill>
                  <a:srgbClr val="DD350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中国风腊八节传统文化介绍</a:t>
            </a:r>
            <a:r>
              <a:rPr lang="en-US" altLang="zh-CN" sz="3200" dirty="0">
                <a:solidFill>
                  <a:srgbClr val="DD350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PPT</a:t>
            </a:r>
            <a:r>
              <a:rPr lang="zh-CN" altLang="en-US" sz="3200" dirty="0">
                <a:solidFill>
                  <a:srgbClr val="DD350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模板</a:t>
            </a:r>
            <a:r>
              <a:rPr lang="en-US" altLang="zh-CN" sz="3200" dirty="0">
                <a:solidFill>
                  <a:srgbClr val="DD350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endParaRPr lang="zh-CN" altLang="en-US" sz="3200" dirty="0">
              <a:solidFill>
                <a:srgbClr val="DD350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陈悦 - 乱红(笛)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203025" y="5192229"/>
            <a:ext cx="487363" cy="48736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00"/>
    </mc:Choice>
    <mc:Fallback>
      <p:transition spd="slow" advClick="0" advTm="4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5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58152" y="1297857"/>
            <a:ext cx="1271676" cy="681255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1489" y="2677808"/>
            <a:ext cx="1166238" cy="624771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8883" y="4029517"/>
            <a:ext cx="1038800" cy="5565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6883" y="5244102"/>
            <a:ext cx="1038800" cy="5565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8" name="矩形 7"/>
          <p:cNvSpPr/>
          <p:nvPr/>
        </p:nvSpPr>
        <p:spPr>
          <a:xfrm>
            <a:off x="6879933" y="1297857"/>
            <a:ext cx="4769272" cy="555995"/>
          </a:xfrm>
          <a:prstGeom prst="rect">
            <a:avLst/>
          </a:prstGeom>
          <a:solidFill>
            <a:srgbClr val="CE3836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7327727" y="2649566"/>
            <a:ext cx="4769272" cy="555995"/>
          </a:xfrm>
          <a:prstGeom prst="rect">
            <a:avLst/>
          </a:prstGeom>
          <a:solidFill>
            <a:srgbClr val="CE3836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7137683" y="4029517"/>
            <a:ext cx="4769272" cy="555995"/>
          </a:xfrm>
          <a:prstGeom prst="rect">
            <a:avLst/>
          </a:prstGeom>
          <a:solidFill>
            <a:srgbClr val="CE3836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6480458" y="5255966"/>
            <a:ext cx="4769272" cy="555995"/>
          </a:xfrm>
          <a:prstGeom prst="rect">
            <a:avLst/>
          </a:prstGeom>
          <a:solidFill>
            <a:srgbClr val="CE3836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7168716" y="1297352"/>
            <a:ext cx="41917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经典行书简" panose="02010609010101010101" pitchFamily="49" charset="-122"/>
                <a:ea typeface="经典行书简" panose="02010609010101010101" pitchFamily="49" charset="-122"/>
              </a:rPr>
              <a:t>腊八节的来历</a:t>
            </a:r>
            <a:endParaRPr lang="zh-CN" alt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经典行书简" panose="02010609010101010101" pitchFamily="49" charset="-122"/>
              <a:ea typeface="经典行书简" panose="02010609010101010101" pitchFamily="49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7715250" y="2644528"/>
            <a:ext cx="41917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经典行书简" panose="02010609010101010101" pitchFamily="49" charset="-122"/>
                <a:ea typeface="经典行书简" panose="02010609010101010101" pitchFamily="49" charset="-122"/>
              </a:rPr>
              <a:t>腊八节的传说</a:t>
            </a:r>
            <a:endParaRPr lang="zh-CN" alt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经典行书简" panose="02010609010101010101" pitchFamily="49" charset="-122"/>
              <a:ea typeface="经典行书简" panose="02010609010101010101" pitchFamily="49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7616510" y="4062545"/>
            <a:ext cx="41917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经典行书简" panose="02010609010101010101" pitchFamily="49" charset="-122"/>
                <a:ea typeface="经典行书简" panose="02010609010101010101" pitchFamily="49" charset="-122"/>
              </a:rPr>
              <a:t>腊八节的传统美食</a:t>
            </a:r>
            <a:endParaRPr lang="zh-CN" alt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经典行书简" panose="02010609010101010101" pitchFamily="49" charset="-122"/>
              <a:ea typeface="经典行书简" panose="02010609010101010101" pitchFamily="49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6829828" y="5272353"/>
            <a:ext cx="41917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经典行书简" panose="02010609010101010101" pitchFamily="49" charset="-122"/>
                <a:ea typeface="经典行书简" panose="02010609010101010101" pitchFamily="49" charset="-122"/>
              </a:rPr>
              <a:t>腊八节的诗歌</a:t>
            </a:r>
            <a:endParaRPr lang="zh-CN" alt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经典行书简" panose="02010609010101010101" pitchFamily="49" charset="-122"/>
              <a:ea typeface="经典行书简" panose="0201060901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4000">
        <p:fade/>
      </p:transition>
    </mc:Choice>
    <mc:Fallback>
      <p:transition spd="med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/>
      <p:bldP spid="13" grpId="0"/>
      <p:bldP spid="14" grpId="0"/>
      <p:bldP spid="1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970799" flipH="1">
            <a:off x="176445" y="-609600"/>
            <a:ext cx="3896441" cy="355282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1071" y="2154475"/>
            <a:ext cx="1312622" cy="4042279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7959494" y="1528657"/>
            <a:ext cx="3795654" cy="2000119"/>
            <a:chOff x="3123306" y="2337606"/>
            <a:chExt cx="3795654" cy="2000119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123306" y="2337606"/>
              <a:ext cx="3334644" cy="809646"/>
            </a:xfrm>
            <a:prstGeom prst="rect">
              <a:avLst/>
            </a:prstGeom>
          </p:spPr>
        </p:pic>
        <p:sp>
          <p:nvSpPr>
            <p:cNvPr id="8" name="矩形 7"/>
            <p:cNvSpPr/>
            <p:nvPr/>
          </p:nvSpPr>
          <p:spPr>
            <a:xfrm>
              <a:off x="6450330" y="2519103"/>
              <a:ext cx="468630" cy="1818622"/>
            </a:xfrm>
            <a:prstGeom prst="rect">
              <a:avLst/>
            </a:prstGeom>
            <a:solidFill>
              <a:srgbClr val="DA37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9" name="组合 8"/>
          <p:cNvGrpSpPr/>
          <p:nvPr/>
        </p:nvGrpSpPr>
        <p:grpSpPr>
          <a:xfrm flipH="1" flipV="1">
            <a:off x="5367671" y="2842976"/>
            <a:ext cx="3795654" cy="2000119"/>
            <a:chOff x="3123306" y="2337606"/>
            <a:chExt cx="3795654" cy="2000119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123306" y="2337606"/>
              <a:ext cx="3334644" cy="809646"/>
            </a:xfrm>
            <a:prstGeom prst="rect">
              <a:avLst/>
            </a:prstGeom>
          </p:spPr>
        </p:pic>
        <p:sp>
          <p:nvSpPr>
            <p:cNvPr id="11" name="矩形 10"/>
            <p:cNvSpPr/>
            <p:nvPr/>
          </p:nvSpPr>
          <p:spPr>
            <a:xfrm>
              <a:off x="6450330" y="2519103"/>
              <a:ext cx="468630" cy="1818622"/>
            </a:xfrm>
            <a:prstGeom prst="rect">
              <a:avLst/>
            </a:prstGeom>
            <a:solidFill>
              <a:srgbClr val="DA37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6448425" y="2652718"/>
            <a:ext cx="47339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dirty="0">
                <a:solidFill>
                  <a:srgbClr val="CE38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经典行书简" panose="02010609010101010101" pitchFamily="49" charset="-122"/>
                <a:ea typeface="经典行书简" panose="02010609010101010101" pitchFamily="49" charset="-122"/>
              </a:rPr>
              <a:t>腊八节的来历</a:t>
            </a:r>
            <a:endParaRPr lang="zh-CN" altLang="en-US" sz="5400" dirty="0">
              <a:solidFill>
                <a:srgbClr val="CE38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经典行书简" panose="02010609010101010101" pitchFamily="49" charset="-122"/>
              <a:ea typeface="经典行书简" panose="0201060901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00"/>
    </mc:Choice>
    <mc:Fallback>
      <p:transition spd="slow" advClick="0" advTm="4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4749387" y="2135547"/>
            <a:ext cx="6953250" cy="3524250"/>
          </a:xfrm>
          <a:prstGeom prst="rect">
            <a:avLst/>
          </a:prstGeom>
          <a:solidFill>
            <a:schemeClr val="bg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>
            <a:off x="5720208" y="389407"/>
            <a:ext cx="6091053" cy="681760"/>
            <a:chOff x="5558152" y="1297352"/>
            <a:chExt cx="6091053" cy="681760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558152" y="1297857"/>
              <a:ext cx="1271676" cy="681255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3" name="矩形 2"/>
            <p:cNvSpPr/>
            <p:nvPr/>
          </p:nvSpPr>
          <p:spPr>
            <a:xfrm>
              <a:off x="6879933" y="1297857"/>
              <a:ext cx="4769272" cy="555995"/>
            </a:xfrm>
            <a:prstGeom prst="rect">
              <a:avLst/>
            </a:prstGeom>
            <a:solidFill>
              <a:srgbClr val="CE3836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7168716" y="1297352"/>
              <a:ext cx="419170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经典行书简" panose="02010609010101010101" pitchFamily="49" charset="-122"/>
                  <a:ea typeface="经典行书简" panose="02010609010101010101" pitchFamily="49" charset="-122"/>
                </a:rPr>
                <a:t>腊八节的来历</a:t>
              </a:r>
              <a:endParaRPr lang="zh-CN" alt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经典行书简" panose="02010609010101010101" pitchFamily="49" charset="-122"/>
                <a:ea typeface="经典行书简" panose="02010609010101010101" pitchFamily="49" charset="-122"/>
              </a:endParaRPr>
            </a:p>
          </p:txBody>
        </p:sp>
      </p:grpSp>
      <p:pic>
        <p:nvPicPr>
          <p:cNvPr id="9" name="图片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092" y="-622524"/>
            <a:ext cx="3142756" cy="68580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0763" y="1970714"/>
            <a:ext cx="7170498" cy="3778732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5525015" y="2392248"/>
            <a:ext cx="546683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CE3836"/>
                </a:solidFill>
                <a:latin typeface="经典行书简" panose="02010609010101010101" pitchFamily="49" charset="-122"/>
                <a:ea typeface="经典行书简" panose="02010609010101010101" pitchFamily="49" charset="-122"/>
              </a:rPr>
              <a:t>腊八节，俗称“腊八” ，即农历十二月初八，古人有祭祀祖先和神灵、祈求丰收吉祥的传统，一些地区有喝</a:t>
            </a:r>
            <a:r>
              <a:rPr lang="zh-CN" altLang="en-US" dirty="0">
                <a:solidFill>
                  <a:srgbClr val="CE3836"/>
                </a:solidFill>
                <a:latin typeface="经典行书简" panose="02010609010101010101" pitchFamily="49" charset="-122"/>
                <a:ea typeface="经典行书简" panose="02010609010101010101" pitchFamily="49" charset="-122"/>
                <a:hlinkClick r:id="rId5"/>
              </a:rPr>
              <a:t>腊八粥</a:t>
            </a:r>
            <a:r>
              <a:rPr lang="zh-CN" altLang="en-US" dirty="0">
                <a:solidFill>
                  <a:srgbClr val="CE3836"/>
                </a:solidFill>
                <a:latin typeface="经典行书简" panose="02010609010101010101" pitchFamily="49" charset="-122"/>
                <a:ea typeface="经典行书简" panose="02010609010101010101" pitchFamily="49" charset="-122"/>
              </a:rPr>
              <a:t>的习俗。相传这一天还是佛祖</a:t>
            </a:r>
            <a:r>
              <a:rPr lang="zh-CN" altLang="en-US" dirty="0">
                <a:solidFill>
                  <a:srgbClr val="CE3836"/>
                </a:solidFill>
                <a:latin typeface="经典行书简" panose="02010609010101010101" pitchFamily="49" charset="-122"/>
                <a:ea typeface="经典行书简" panose="02010609010101010101" pitchFamily="49" charset="-122"/>
                <a:hlinkClick r:id="rId6"/>
              </a:rPr>
              <a:t>释迦牟尼</a:t>
            </a:r>
            <a:r>
              <a:rPr lang="zh-CN" altLang="en-US" dirty="0">
                <a:solidFill>
                  <a:srgbClr val="CE3836"/>
                </a:solidFill>
                <a:latin typeface="经典行书简" panose="02010609010101010101" pitchFamily="49" charset="-122"/>
                <a:ea typeface="经典行书简" panose="02010609010101010101" pitchFamily="49" charset="-122"/>
              </a:rPr>
              <a:t>成道之日，称为“法宝节”，是佛教盛大的节日之一。</a:t>
            </a:r>
            <a:endParaRPr lang="zh-CN" altLang="en-US" dirty="0">
              <a:solidFill>
                <a:srgbClr val="CE3836"/>
              </a:solidFill>
              <a:latin typeface="经典行书简" panose="02010609010101010101" pitchFamily="49" charset="-122"/>
              <a:ea typeface="经典行书简" panose="02010609010101010101" pitchFamily="49" charset="-122"/>
            </a:endParaRPr>
          </a:p>
          <a:p>
            <a:r>
              <a:rPr lang="zh-CN" altLang="en-US" dirty="0">
                <a:solidFill>
                  <a:srgbClr val="CE3836"/>
                </a:solidFill>
                <a:latin typeface="经典行书简" panose="02010609010101010101" pitchFamily="49" charset="-122"/>
                <a:ea typeface="经典行书简" panose="02010609010101010101" pitchFamily="49" charset="-122"/>
              </a:rPr>
              <a:t>岁终之月称“腊”的含义有三：一曰“腊者，接也”，寓有新旧交替的意思（</a:t>
            </a:r>
            <a:r>
              <a:rPr lang="en-US" altLang="zh-CN" dirty="0">
                <a:solidFill>
                  <a:srgbClr val="CE3836"/>
                </a:solidFill>
                <a:latin typeface="经典行书简" panose="02010609010101010101" pitchFamily="49" charset="-122"/>
                <a:ea typeface="经典行书简" panose="02010609010101010101" pitchFamily="49" charset="-122"/>
              </a:rPr>
              <a:t>《</a:t>
            </a:r>
            <a:r>
              <a:rPr lang="zh-CN" altLang="en-US" dirty="0">
                <a:solidFill>
                  <a:srgbClr val="CE3836"/>
                </a:solidFill>
                <a:latin typeface="经典行书简" panose="02010609010101010101" pitchFamily="49" charset="-122"/>
                <a:ea typeface="经典行书简" panose="02010609010101010101" pitchFamily="49" charset="-122"/>
              </a:rPr>
              <a:t>隋书</a:t>
            </a:r>
            <a:r>
              <a:rPr lang="en-US" altLang="zh-CN" dirty="0">
                <a:solidFill>
                  <a:srgbClr val="CE3836"/>
                </a:solidFill>
                <a:latin typeface="经典行书简" panose="02010609010101010101" pitchFamily="49" charset="-122"/>
                <a:ea typeface="经典行书简" panose="02010609010101010101" pitchFamily="49" charset="-122"/>
              </a:rPr>
              <a:t>·</a:t>
            </a:r>
            <a:r>
              <a:rPr lang="zh-CN" altLang="en-US" dirty="0">
                <a:solidFill>
                  <a:srgbClr val="CE3836"/>
                </a:solidFill>
                <a:latin typeface="经典行书简" panose="02010609010101010101" pitchFamily="49" charset="-122"/>
                <a:ea typeface="经典行书简" panose="02010609010101010101" pitchFamily="49" charset="-122"/>
              </a:rPr>
              <a:t>礼仪志</a:t>
            </a:r>
            <a:r>
              <a:rPr lang="en-US" altLang="zh-CN" dirty="0">
                <a:solidFill>
                  <a:srgbClr val="CE3836"/>
                </a:solidFill>
                <a:latin typeface="经典行书简" panose="02010609010101010101" pitchFamily="49" charset="-122"/>
                <a:ea typeface="经典行书简" panose="02010609010101010101" pitchFamily="49" charset="-122"/>
              </a:rPr>
              <a:t>》</a:t>
            </a:r>
            <a:r>
              <a:rPr lang="zh-CN" altLang="en-US" dirty="0">
                <a:solidFill>
                  <a:srgbClr val="CE3836"/>
                </a:solidFill>
                <a:latin typeface="经典行书简" panose="02010609010101010101" pitchFamily="49" charset="-122"/>
                <a:ea typeface="经典行书简" panose="02010609010101010101" pitchFamily="49" charset="-122"/>
              </a:rPr>
              <a:t>记载）；二曰“腊者同猎”，指田猎获取禽兽好祭祖祭神，“腊”从“肉”旁，就是用肉“冬祭”；三曰“腊者，逐疫迎春”，腊八节又谓之“佛成道节”，亦名“成道会”，实际上可以说是十二月初八为腊日之由来。</a:t>
            </a:r>
            <a:endParaRPr lang="zh-CN" altLang="en-US" dirty="0">
              <a:solidFill>
                <a:srgbClr val="CE3836"/>
              </a:solidFill>
              <a:latin typeface="经典行书简" panose="02010609010101010101" pitchFamily="49" charset="-122"/>
              <a:ea typeface="经典行书简" panose="02010609010101010101" pitchFamily="49" charset="-122"/>
            </a:endParaRPr>
          </a:p>
        </p:txBody>
      </p:sp>
    </p:spTree>
  </p:cSld>
  <p:clrMapOvr>
    <a:masterClrMapping/>
  </p:clrMapOvr>
  <p:transition spd="slow" advClick="0" advTm="4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7937403" y="2519259"/>
            <a:ext cx="2978442" cy="3014765"/>
          </a:xfrm>
          <a:prstGeom prst="rect">
            <a:avLst/>
          </a:prstGeom>
          <a:solidFill>
            <a:schemeClr val="bg1">
              <a:alpha val="6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5720208" y="389407"/>
            <a:ext cx="6091053" cy="681760"/>
            <a:chOff x="5558152" y="1297352"/>
            <a:chExt cx="6091053" cy="681760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558152" y="1297857"/>
              <a:ext cx="1271676" cy="681255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4" name="矩形 3"/>
            <p:cNvSpPr/>
            <p:nvPr/>
          </p:nvSpPr>
          <p:spPr>
            <a:xfrm>
              <a:off x="6879933" y="1297857"/>
              <a:ext cx="4769272" cy="555995"/>
            </a:xfrm>
            <a:prstGeom prst="rect">
              <a:avLst/>
            </a:prstGeom>
            <a:solidFill>
              <a:srgbClr val="CE3836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7168716" y="1297352"/>
              <a:ext cx="419170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经典行书简" panose="02010609010101010101" pitchFamily="49" charset="-122"/>
                  <a:ea typeface="经典行书简" panose="02010609010101010101" pitchFamily="49" charset="-122"/>
                </a:rPr>
                <a:t>腊八节的来历</a:t>
              </a:r>
              <a:endParaRPr lang="zh-CN" alt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经典行书简" panose="02010609010101010101" pitchFamily="49" charset="-122"/>
                <a:ea typeface="经典行书简" panose="02010609010101010101" pitchFamily="49" charset="-122"/>
              </a:endParaRPr>
            </a:p>
          </p:txBody>
        </p:sp>
      </p:grpSp>
      <p:pic>
        <p:nvPicPr>
          <p:cNvPr id="7" name="图片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93511"/>
            <a:ext cx="3671808" cy="3075139"/>
          </a:xfrm>
          <a:prstGeom prst="rect">
            <a:avLst/>
          </a:prstGeom>
        </p:spPr>
      </p:pic>
      <p:grpSp>
        <p:nvGrpSpPr>
          <p:cNvPr id="10" name="组合 9"/>
          <p:cNvGrpSpPr/>
          <p:nvPr/>
        </p:nvGrpSpPr>
        <p:grpSpPr>
          <a:xfrm>
            <a:off x="7856738" y="2519260"/>
            <a:ext cx="3139772" cy="3306796"/>
            <a:chOff x="4286250" y="2052535"/>
            <a:chExt cx="3139772" cy="3306796"/>
          </a:xfrm>
        </p:grpSpPr>
        <p:sp>
          <p:nvSpPr>
            <p:cNvPr id="8" name="文本框 7"/>
            <p:cNvSpPr txBox="1"/>
            <p:nvPr/>
          </p:nvSpPr>
          <p:spPr>
            <a:xfrm>
              <a:off x="4286250" y="2543175"/>
              <a:ext cx="3139772" cy="28161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spcBef>
                  <a:spcPts val="600"/>
                </a:spcBef>
                <a:spcAft>
                  <a:spcPts val="600"/>
                </a:spcAft>
                <a:buFont typeface="Wingdings" panose="05000000000000000000" pitchFamily="2" charset="2"/>
                <a:buChar char="u"/>
              </a:pPr>
              <a:r>
                <a:rPr lang="zh-CN" altLang="en-US" dirty="0">
                  <a:solidFill>
                    <a:srgbClr val="CE383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标题数字等都可以通过点击和重新输入进行更改。标题数字等都可以通过点击和重新输入进行更改。</a:t>
              </a:r>
              <a:endParaRPr lang="en-US" altLang="zh-CN" dirty="0">
                <a:solidFill>
                  <a:srgbClr val="CE38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285750" indent="-285750">
                <a:spcBef>
                  <a:spcPts val="600"/>
                </a:spcBef>
                <a:spcAft>
                  <a:spcPts val="600"/>
                </a:spcAft>
                <a:buFont typeface="Wingdings" panose="05000000000000000000" pitchFamily="2" charset="2"/>
                <a:buChar char="u"/>
              </a:pPr>
              <a:r>
                <a:rPr lang="zh-CN" altLang="en-US" dirty="0">
                  <a:solidFill>
                    <a:srgbClr val="CE383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标题数字等都可以通过点击和重新输入进行更改。标题数字等都可以通过点击和重新输入进行更改。</a:t>
              </a:r>
              <a:endParaRPr lang="en-US" altLang="zh-CN" dirty="0">
                <a:solidFill>
                  <a:srgbClr val="CE38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zh-CN" altLang="en-US" dirty="0"/>
            </a:p>
          </p:txBody>
        </p:sp>
        <p:sp>
          <p:nvSpPr>
            <p:cNvPr id="9" name="矩形 8"/>
            <p:cNvSpPr/>
            <p:nvPr/>
          </p:nvSpPr>
          <p:spPr>
            <a:xfrm>
              <a:off x="4366915" y="2052535"/>
              <a:ext cx="2978442" cy="332100"/>
            </a:xfrm>
            <a:prstGeom prst="rect">
              <a:avLst/>
            </a:prstGeom>
            <a:solidFill>
              <a:srgbClr val="CE3836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3895725" y="2519260"/>
            <a:ext cx="3139772" cy="3306796"/>
            <a:chOff x="3895725" y="2519260"/>
            <a:chExt cx="3139772" cy="3306796"/>
          </a:xfrm>
        </p:grpSpPr>
        <p:sp>
          <p:nvSpPr>
            <p:cNvPr id="14" name="矩形 13"/>
            <p:cNvSpPr/>
            <p:nvPr/>
          </p:nvSpPr>
          <p:spPr>
            <a:xfrm>
              <a:off x="3976390" y="2519260"/>
              <a:ext cx="2978442" cy="3014765"/>
            </a:xfrm>
            <a:prstGeom prst="rect">
              <a:avLst/>
            </a:prstGeom>
            <a:solidFill>
              <a:schemeClr val="bg1">
                <a:alpha val="3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1" name="组合 10"/>
            <p:cNvGrpSpPr/>
            <p:nvPr/>
          </p:nvGrpSpPr>
          <p:grpSpPr>
            <a:xfrm>
              <a:off x="3895725" y="2519260"/>
              <a:ext cx="3139772" cy="3306796"/>
              <a:chOff x="4286250" y="2052535"/>
              <a:chExt cx="3139772" cy="3306796"/>
            </a:xfrm>
          </p:grpSpPr>
          <p:sp>
            <p:nvSpPr>
              <p:cNvPr id="12" name="文本框 11"/>
              <p:cNvSpPr txBox="1"/>
              <p:nvPr/>
            </p:nvSpPr>
            <p:spPr>
              <a:xfrm>
                <a:off x="4286250" y="2543175"/>
                <a:ext cx="3139772" cy="28161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spcBef>
                    <a:spcPts val="600"/>
                  </a:spcBef>
                  <a:spcAft>
                    <a:spcPts val="600"/>
                  </a:spcAft>
                  <a:buFont typeface="Wingdings" panose="05000000000000000000" pitchFamily="2" charset="2"/>
                  <a:buChar char="u"/>
                </a:pPr>
                <a:r>
                  <a:rPr lang="zh-CN" altLang="en-US" dirty="0">
                    <a:solidFill>
                      <a:srgbClr val="CE3836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标题数字等都可以通过点击和重新输入进行更改。标题数字等都可以通过点击和重新输入进行更改。</a:t>
                </a:r>
                <a:endParaRPr lang="en-US" altLang="zh-CN" dirty="0">
                  <a:solidFill>
                    <a:srgbClr val="CE383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285750" indent="-285750">
                  <a:spcBef>
                    <a:spcPts val="600"/>
                  </a:spcBef>
                  <a:spcAft>
                    <a:spcPts val="600"/>
                  </a:spcAft>
                  <a:buFont typeface="Wingdings" panose="05000000000000000000" pitchFamily="2" charset="2"/>
                  <a:buChar char="u"/>
                </a:pPr>
                <a:r>
                  <a:rPr lang="zh-CN" altLang="en-US" dirty="0">
                    <a:solidFill>
                      <a:srgbClr val="CE3836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标题数字等都可以通过点击和重新输入进行更改。标题数字等都可以通过点击和重新输入进行更改。</a:t>
                </a:r>
                <a:endParaRPr lang="en-US" altLang="zh-CN" dirty="0">
                  <a:solidFill>
                    <a:srgbClr val="CE383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endParaRPr lang="zh-CN" altLang="en-US" dirty="0"/>
              </a:p>
            </p:txBody>
          </p:sp>
          <p:sp>
            <p:nvSpPr>
              <p:cNvPr id="13" name="矩形 12"/>
              <p:cNvSpPr/>
              <p:nvPr/>
            </p:nvSpPr>
            <p:spPr>
              <a:xfrm>
                <a:off x="4366915" y="2052535"/>
                <a:ext cx="2978442" cy="332100"/>
              </a:xfrm>
              <a:prstGeom prst="rect">
                <a:avLst/>
              </a:prstGeom>
              <a:solidFill>
                <a:srgbClr val="CE3836"/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4000">
        <p:fade/>
      </p:transition>
    </mc:Choice>
    <mc:Fallback>
      <p:transition spd="med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720208" y="389407"/>
            <a:ext cx="6091053" cy="681760"/>
            <a:chOff x="5558152" y="1297352"/>
            <a:chExt cx="6091053" cy="681760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558152" y="1297857"/>
              <a:ext cx="1271676" cy="681255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4" name="矩形 3"/>
            <p:cNvSpPr/>
            <p:nvPr/>
          </p:nvSpPr>
          <p:spPr>
            <a:xfrm>
              <a:off x="6879933" y="1297857"/>
              <a:ext cx="4769272" cy="555995"/>
            </a:xfrm>
            <a:prstGeom prst="rect">
              <a:avLst/>
            </a:prstGeom>
            <a:solidFill>
              <a:srgbClr val="CE3836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7168716" y="1297352"/>
              <a:ext cx="419170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经典行书简" panose="02010609010101010101" pitchFamily="49" charset="-122"/>
                  <a:ea typeface="经典行书简" panose="02010609010101010101" pitchFamily="49" charset="-122"/>
                </a:rPr>
                <a:t>腊八节的来历</a:t>
              </a:r>
              <a:endParaRPr lang="zh-CN" alt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经典行书简" panose="02010609010101010101" pitchFamily="49" charset="-122"/>
                <a:ea typeface="经典行书简" panose="02010609010101010101" pitchFamily="49" charset="-122"/>
              </a:endParaRPr>
            </a:p>
          </p:txBody>
        </p:sp>
      </p:grpSp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4159" y="1759696"/>
            <a:ext cx="3026301" cy="3026301"/>
          </a:xfrm>
          <a:prstGeom prst="rect">
            <a:avLst/>
          </a:prstGeom>
        </p:spPr>
      </p:pic>
      <p:grpSp>
        <p:nvGrpSpPr>
          <p:cNvPr id="8" name="组合 7"/>
          <p:cNvGrpSpPr/>
          <p:nvPr/>
        </p:nvGrpSpPr>
        <p:grpSpPr>
          <a:xfrm>
            <a:off x="7548374" y="1923632"/>
            <a:ext cx="3139772" cy="3014765"/>
            <a:chOff x="3895725" y="2519260"/>
            <a:chExt cx="3139772" cy="3014765"/>
          </a:xfrm>
        </p:grpSpPr>
        <p:sp>
          <p:nvSpPr>
            <p:cNvPr id="9" name="矩形 8"/>
            <p:cNvSpPr/>
            <p:nvPr/>
          </p:nvSpPr>
          <p:spPr>
            <a:xfrm>
              <a:off x="3976390" y="2519260"/>
              <a:ext cx="2978442" cy="3014765"/>
            </a:xfrm>
            <a:prstGeom prst="rect">
              <a:avLst/>
            </a:prstGeom>
            <a:solidFill>
              <a:schemeClr val="bg1">
                <a:alpha val="3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3895725" y="2519260"/>
              <a:ext cx="3139772" cy="2198800"/>
              <a:chOff x="4286250" y="2052535"/>
              <a:chExt cx="3139772" cy="2198800"/>
            </a:xfrm>
          </p:grpSpPr>
          <p:sp>
            <p:nvSpPr>
              <p:cNvPr id="11" name="文本框 10"/>
              <p:cNvSpPr txBox="1"/>
              <p:nvPr/>
            </p:nvSpPr>
            <p:spPr>
              <a:xfrm>
                <a:off x="4286250" y="2543175"/>
                <a:ext cx="3139772" cy="17081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spcBef>
                    <a:spcPts val="600"/>
                  </a:spcBef>
                  <a:spcAft>
                    <a:spcPts val="600"/>
                  </a:spcAft>
                  <a:buFont typeface="Wingdings" panose="05000000000000000000" pitchFamily="2" charset="2"/>
                  <a:buChar char="u"/>
                </a:pPr>
                <a:r>
                  <a:rPr lang="zh-CN" altLang="en-US" sz="1200" dirty="0">
                    <a:solidFill>
                      <a:srgbClr val="CE3836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标题数字等都可以通过点击和重新输入进行更改。标题数字等都可以通过点击和重新输入进行更改。</a:t>
                </a:r>
                <a:endParaRPr lang="en-US" altLang="zh-CN" sz="1200" dirty="0">
                  <a:solidFill>
                    <a:srgbClr val="CE383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285750" indent="-285750">
                  <a:spcBef>
                    <a:spcPts val="600"/>
                  </a:spcBef>
                  <a:spcAft>
                    <a:spcPts val="600"/>
                  </a:spcAft>
                  <a:buFont typeface="Wingdings" panose="05000000000000000000" pitchFamily="2" charset="2"/>
                  <a:buChar char="u"/>
                </a:pPr>
                <a:r>
                  <a:rPr lang="zh-CN" altLang="en-US" sz="1200" dirty="0">
                    <a:solidFill>
                      <a:srgbClr val="CE3836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标题数字等都可以通过点击和重新输入进行更改。标题数字等都可以通过点击和重新输入进行更改。</a:t>
                </a:r>
                <a:endParaRPr lang="en-US" altLang="zh-CN" sz="1200" dirty="0">
                  <a:solidFill>
                    <a:srgbClr val="CE383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endParaRPr lang="zh-CN" altLang="en-US" dirty="0"/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4366915" y="2052535"/>
                <a:ext cx="2978442" cy="332100"/>
              </a:xfrm>
              <a:prstGeom prst="rect">
                <a:avLst/>
              </a:prstGeom>
              <a:solidFill>
                <a:srgbClr val="CE3836"/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13" name="组合 12"/>
          <p:cNvGrpSpPr/>
          <p:nvPr/>
        </p:nvGrpSpPr>
        <p:grpSpPr>
          <a:xfrm>
            <a:off x="1166473" y="1923632"/>
            <a:ext cx="3139772" cy="3014765"/>
            <a:chOff x="3895725" y="2519260"/>
            <a:chExt cx="3139772" cy="3014765"/>
          </a:xfrm>
        </p:grpSpPr>
        <p:sp>
          <p:nvSpPr>
            <p:cNvPr id="14" name="矩形 13"/>
            <p:cNvSpPr/>
            <p:nvPr/>
          </p:nvSpPr>
          <p:spPr>
            <a:xfrm>
              <a:off x="3976390" y="2519260"/>
              <a:ext cx="2978442" cy="3014765"/>
            </a:xfrm>
            <a:prstGeom prst="rect">
              <a:avLst/>
            </a:prstGeom>
            <a:solidFill>
              <a:schemeClr val="bg1">
                <a:alpha val="3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5" name="组合 14"/>
            <p:cNvGrpSpPr/>
            <p:nvPr/>
          </p:nvGrpSpPr>
          <p:grpSpPr>
            <a:xfrm>
              <a:off x="3895725" y="2519260"/>
              <a:ext cx="3139772" cy="2198800"/>
              <a:chOff x="4286250" y="2052535"/>
              <a:chExt cx="3139772" cy="2198800"/>
            </a:xfrm>
          </p:grpSpPr>
          <p:sp>
            <p:nvSpPr>
              <p:cNvPr id="16" name="文本框 15"/>
              <p:cNvSpPr txBox="1"/>
              <p:nvPr/>
            </p:nvSpPr>
            <p:spPr>
              <a:xfrm>
                <a:off x="4286250" y="2543175"/>
                <a:ext cx="3139772" cy="17081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spcBef>
                    <a:spcPts val="600"/>
                  </a:spcBef>
                  <a:spcAft>
                    <a:spcPts val="600"/>
                  </a:spcAft>
                  <a:buFont typeface="Wingdings" panose="05000000000000000000" pitchFamily="2" charset="2"/>
                  <a:buChar char="u"/>
                </a:pPr>
                <a:r>
                  <a:rPr lang="zh-CN" altLang="en-US" sz="1200" dirty="0">
                    <a:solidFill>
                      <a:srgbClr val="CE3836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标题数字等都可以通过点击和重新输入进行更改。标题数字等都可以通过点击和重新输入进行更改。</a:t>
                </a:r>
                <a:endParaRPr lang="en-US" altLang="zh-CN" sz="1200" dirty="0">
                  <a:solidFill>
                    <a:srgbClr val="CE383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285750" indent="-285750">
                  <a:spcBef>
                    <a:spcPts val="600"/>
                  </a:spcBef>
                  <a:spcAft>
                    <a:spcPts val="600"/>
                  </a:spcAft>
                  <a:buFont typeface="Wingdings" panose="05000000000000000000" pitchFamily="2" charset="2"/>
                  <a:buChar char="u"/>
                </a:pPr>
                <a:r>
                  <a:rPr lang="zh-CN" altLang="en-US" sz="1200" dirty="0">
                    <a:solidFill>
                      <a:srgbClr val="CE3836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标题数字等都可以通过点击和重新输入进行更改。标题数字等都可以通过点击和重新输入进行更改。</a:t>
                </a:r>
                <a:endParaRPr lang="en-US" altLang="zh-CN" sz="1200" dirty="0">
                  <a:solidFill>
                    <a:srgbClr val="CE383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endParaRPr lang="zh-CN" altLang="en-US" dirty="0"/>
              </a:p>
            </p:txBody>
          </p:sp>
          <p:sp>
            <p:nvSpPr>
              <p:cNvPr id="17" name="矩形 16"/>
              <p:cNvSpPr/>
              <p:nvPr/>
            </p:nvSpPr>
            <p:spPr>
              <a:xfrm>
                <a:off x="4366915" y="2052535"/>
                <a:ext cx="2978442" cy="332100"/>
              </a:xfrm>
              <a:prstGeom prst="rect">
                <a:avLst/>
              </a:prstGeom>
              <a:solidFill>
                <a:srgbClr val="CE3836"/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Click="0" advTm="4000">
        <p14:reveal/>
      </p:transition>
    </mc:Choice>
    <mc:Fallback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720208" y="389407"/>
            <a:ext cx="6091053" cy="681760"/>
            <a:chOff x="5558152" y="1297352"/>
            <a:chExt cx="6091053" cy="681760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558152" y="1297857"/>
              <a:ext cx="1271676" cy="681255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4" name="矩形 3"/>
            <p:cNvSpPr/>
            <p:nvPr/>
          </p:nvSpPr>
          <p:spPr>
            <a:xfrm>
              <a:off x="6879933" y="1297857"/>
              <a:ext cx="4769272" cy="555995"/>
            </a:xfrm>
            <a:prstGeom prst="rect">
              <a:avLst/>
            </a:prstGeom>
            <a:solidFill>
              <a:srgbClr val="CE3836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7168716" y="1297352"/>
              <a:ext cx="419170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经典行书简" panose="02010609010101010101" pitchFamily="49" charset="-122"/>
                  <a:ea typeface="经典行书简" panose="02010609010101010101" pitchFamily="49" charset="-122"/>
                </a:rPr>
                <a:t>腊八节的来历</a:t>
              </a:r>
              <a:endParaRPr lang="zh-CN" alt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经典行书简" panose="02010609010101010101" pitchFamily="49" charset="-122"/>
                <a:ea typeface="经典行书简" panose="02010609010101010101" pitchFamily="49" charset="-122"/>
              </a:endParaRPr>
            </a:p>
          </p:txBody>
        </p:sp>
      </p:grpSp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606730"/>
            <a:ext cx="11495792" cy="401599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1076324" y="1991498"/>
            <a:ext cx="5038725" cy="14619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u"/>
            </a:pPr>
            <a:r>
              <a:rPr lang="zh-CN" altLang="en-US" sz="1400" dirty="0">
                <a:solidFill>
                  <a:srgbClr val="CE38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标题数字等都可以通过点击和重新输入进行更改。标题数字等都可以通过点击和重新输入进行更改。</a:t>
            </a:r>
            <a:endParaRPr lang="en-US" altLang="zh-CN" sz="1400" dirty="0">
              <a:solidFill>
                <a:srgbClr val="CE38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u"/>
            </a:pPr>
            <a:r>
              <a:rPr lang="zh-CN" altLang="en-US" sz="1400" dirty="0">
                <a:solidFill>
                  <a:srgbClr val="CE38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标题数字等都可以通过点击和重新输入进行更改。标题数字等都可以通过点击和重新输入进行更改。</a:t>
            </a:r>
            <a:endParaRPr lang="en-US" altLang="zh-CN" sz="1400" dirty="0">
              <a:solidFill>
                <a:srgbClr val="CE38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dirty="0"/>
          </a:p>
        </p:txBody>
      </p:sp>
      <p:sp>
        <p:nvSpPr>
          <p:cNvPr id="8" name="文本框 7"/>
          <p:cNvSpPr txBox="1"/>
          <p:nvPr/>
        </p:nvSpPr>
        <p:spPr>
          <a:xfrm>
            <a:off x="6115049" y="4448948"/>
            <a:ext cx="5038725" cy="14619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u"/>
            </a:pPr>
            <a:r>
              <a:rPr lang="zh-CN" altLang="en-US" sz="1400" dirty="0">
                <a:solidFill>
                  <a:srgbClr val="CE38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标题数字等都可以通过点击和重新输入进行更改。标题数字等都可以通过点击和重新输入进行更改。</a:t>
            </a:r>
            <a:endParaRPr lang="en-US" altLang="zh-CN" sz="1400" dirty="0">
              <a:solidFill>
                <a:srgbClr val="CE38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u"/>
            </a:pPr>
            <a:r>
              <a:rPr lang="zh-CN" altLang="en-US" sz="1400" dirty="0">
                <a:solidFill>
                  <a:srgbClr val="CE38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标题数字等都可以通过点击和重新输入进行更改。标题数字等都可以通过点击和重新输入进行更改。</a:t>
            </a:r>
            <a:endParaRPr lang="en-US" altLang="zh-CN" sz="1400" dirty="0">
              <a:solidFill>
                <a:srgbClr val="CE38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dirty="0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3670" y="4448948"/>
            <a:ext cx="990600" cy="126682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0172" y="1991498"/>
            <a:ext cx="990600" cy="1266825"/>
          </a:xfrm>
          <a:prstGeom prst="rect">
            <a:avLst/>
          </a:prstGeom>
        </p:spPr>
      </p:pic>
    </p:spTree>
  </p:cSld>
  <p:clrMapOvr>
    <a:masterClrMapping/>
  </p:clrMapOvr>
  <p:transition spd="slow" advClick="0" advTm="4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720208" y="389407"/>
            <a:ext cx="6091053" cy="681760"/>
            <a:chOff x="5558152" y="1297352"/>
            <a:chExt cx="6091053" cy="681760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558152" y="1297857"/>
              <a:ext cx="1271676" cy="681255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4" name="矩形 3"/>
            <p:cNvSpPr/>
            <p:nvPr/>
          </p:nvSpPr>
          <p:spPr>
            <a:xfrm>
              <a:off x="6879933" y="1297857"/>
              <a:ext cx="4769272" cy="555995"/>
            </a:xfrm>
            <a:prstGeom prst="rect">
              <a:avLst/>
            </a:prstGeom>
            <a:solidFill>
              <a:srgbClr val="CE3836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7168716" y="1297352"/>
              <a:ext cx="419170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经典行书简" panose="02010609010101010101" pitchFamily="49" charset="-122"/>
                  <a:ea typeface="经典行书简" panose="02010609010101010101" pitchFamily="49" charset="-122"/>
                </a:rPr>
                <a:t>腊八节的来历</a:t>
              </a:r>
              <a:endParaRPr lang="zh-CN" alt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经典行书简" panose="02010609010101010101" pitchFamily="49" charset="-122"/>
                <a:ea typeface="经典行书简" panose="02010609010101010101" pitchFamily="49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439480" y="3529708"/>
            <a:ext cx="4535584" cy="367843"/>
            <a:chOff x="2506405" y="2701033"/>
            <a:chExt cx="4535584" cy="367843"/>
          </a:xfrm>
        </p:grpSpPr>
        <p:grpSp>
          <p:nvGrpSpPr>
            <p:cNvPr id="9" name="组合 8"/>
            <p:cNvGrpSpPr/>
            <p:nvPr/>
          </p:nvGrpSpPr>
          <p:grpSpPr>
            <a:xfrm>
              <a:off x="2506405" y="2701034"/>
              <a:ext cx="2112681" cy="367842"/>
              <a:chOff x="2506405" y="2701034"/>
              <a:chExt cx="2112681" cy="367842"/>
            </a:xfrm>
          </p:grpSpPr>
          <p:pic>
            <p:nvPicPr>
              <p:cNvPr id="6" name="图片 5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506405" y="2701035"/>
                <a:ext cx="596874" cy="367841"/>
              </a:xfrm>
              <a:prstGeom prst="rect">
                <a:avLst/>
              </a:prstGeom>
            </p:spPr>
          </p:pic>
          <p:pic>
            <p:nvPicPr>
              <p:cNvPr id="7" name="图片 6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297633" y="2701035"/>
                <a:ext cx="596874" cy="367841"/>
              </a:xfrm>
              <a:prstGeom prst="rect">
                <a:avLst/>
              </a:prstGeom>
            </p:spPr>
          </p:pic>
          <p:pic>
            <p:nvPicPr>
              <p:cNvPr id="8" name="图片 7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022212" y="2701034"/>
                <a:ext cx="596874" cy="367841"/>
              </a:xfrm>
              <a:prstGeom prst="rect">
                <a:avLst/>
              </a:prstGeom>
            </p:spPr>
          </p:pic>
        </p:grpSp>
        <p:grpSp>
          <p:nvGrpSpPr>
            <p:cNvPr id="10" name="组合 9"/>
            <p:cNvGrpSpPr/>
            <p:nvPr/>
          </p:nvGrpSpPr>
          <p:grpSpPr>
            <a:xfrm>
              <a:off x="4929308" y="2701033"/>
              <a:ext cx="2112681" cy="367842"/>
              <a:chOff x="2506405" y="2701034"/>
              <a:chExt cx="2112681" cy="367842"/>
            </a:xfrm>
          </p:grpSpPr>
          <p:pic>
            <p:nvPicPr>
              <p:cNvPr id="11" name="图片 10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506405" y="2701035"/>
                <a:ext cx="596874" cy="367841"/>
              </a:xfrm>
              <a:prstGeom prst="rect">
                <a:avLst/>
              </a:prstGeom>
            </p:spPr>
          </p:pic>
          <p:pic>
            <p:nvPicPr>
              <p:cNvPr id="12" name="图片 11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297633" y="2701035"/>
                <a:ext cx="596874" cy="367841"/>
              </a:xfrm>
              <a:prstGeom prst="rect">
                <a:avLst/>
              </a:prstGeom>
            </p:spPr>
          </p:pic>
          <p:pic>
            <p:nvPicPr>
              <p:cNvPr id="13" name="图片 12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022212" y="2701034"/>
                <a:ext cx="596874" cy="367841"/>
              </a:xfrm>
              <a:prstGeom prst="rect">
                <a:avLst/>
              </a:prstGeom>
            </p:spPr>
          </p:pic>
        </p:grpSp>
      </p:grpSp>
      <p:sp>
        <p:nvSpPr>
          <p:cNvPr id="15" name="文本框 14"/>
          <p:cNvSpPr txBox="1"/>
          <p:nvPr/>
        </p:nvSpPr>
        <p:spPr>
          <a:xfrm>
            <a:off x="152399" y="1810523"/>
            <a:ext cx="5038725" cy="14619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u"/>
            </a:pPr>
            <a:r>
              <a:rPr lang="zh-CN" altLang="en-US" sz="1400" dirty="0">
                <a:solidFill>
                  <a:srgbClr val="CE38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标题数字等都可以通过点击和重新输入进行更改。标题数字等都可以通过点击和重新输入进行更改。</a:t>
            </a:r>
            <a:endParaRPr lang="en-US" altLang="zh-CN" sz="1400" dirty="0">
              <a:solidFill>
                <a:srgbClr val="CE38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u"/>
            </a:pPr>
            <a:r>
              <a:rPr lang="zh-CN" altLang="en-US" sz="1400" dirty="0">
                <a:solidFill>
                  <a:srgbClr val="CE38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标题数字等都可以通过点击和重新输入进行更改。标题数字等都可以通过点击和重新输入进行更改。</a:t>
            </a:r>
            <a:endParaRPr lang="en-US" altLang="zh-CN" sz="1400" dirty="0">
              <a:solidFill>
                <a:srgbClr val="CE38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dirty="0"/>
          </a:p>
        </p:txBody>
      </p:sp>
      <p:sp>
        <p:nvSpPr>
          <p:cNvPr id="16" name="文本框 15"/>
          <p:cNvSpPr txBox="1"/>
          <p:nvPr/>
        </p:nvSpPr>
        <p:spPr>
          <a:xfrm>
            <a:off x="6991884" y="4715648"/>
            <a:ext cx="5038725" cy="14619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u"/>
            </a:pPr>
            <a:r>
              <a:rPr lang="zh-CN" altLang="en-US" sz="1400" dirty="0">
                <a:solidFill>
                  <a:srgbClr val="CE38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标题数字等都可以通过点击和重新输入进行更改。标题数字等都可以通过点击和重新输入进行更改。</a:t>
            </a:r>
            <a:endParaRPr lang="en-US" altLang="zh-CN" sz="1400" dirty="0">
              <a:solidFill>
                <a:srgbClr val="CE38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u"/>
            </a:pPr>
            <a:r>
              <a:rPr lang="zh-CN" altLang="en-US" sz="1400" dirty="0">
                <a:solidFill>
                  <a:srgbClr val="CE38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标题数字等都可以通过点击和重新输入进行更改。标题数字等都可以通过点击和重新输入进行更改。</a:t>
            </a:r>
            <a:endParaRPr lang="en-US" altLang="zh-CN" sz="1400" dirty="0">
              <a:solidFill>
                <a:srgbClr val="CE38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dirty="0"/>
          </a:p>
        </p:txBody>
      </p:sp>
      <p:grpSp>
        <p:nvGrpSpPr>
          <p:cNvPr id="17" name="组合 16"/>
          <p:cNvGrpSpPr/>
          <p:nvPr/>
        </p:nvGrpSpPr>
        <p:grpSpPr>
          <a:xfrm>
            <a:off x="6986893" y="3897549"/>
            <a:ext cx="4535584" cy="367843"/>
            <a:chOff x="2506405" y="2701033"/>
            <a:chExt cx="4535584" cy="367843"/>
          </a:xfrm>
        </p:grpSpPr>
        <p:grpSp>
          <p:nvGrpSpPr>
            <p:cNvPr id="18" name="组合 17"/>
            <p:cNvGrpSpPr/>
            <p:nvPr/>
          </p:nvGrpSpPr>
          <p:grpSpPr>
            <a:xfrm>
              <a:off x="2506405" y="2701034"/>
              <a:ext cx="2112681" cy="367842"/>
              <a:chOff x="2506405" y="2701034"/>
              <a:chExt cx="2112681" cy="367842"/>
            </a:xfrm>
          </p:grpSpPr>
          <p:pic>
            <p:nvPicPr>
              <p:cNvPr id="23" name="图片 22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506405" y="2701035"/>
                <a:ext cx="596874" cy="367841"/>
              </a:xfrm>
              <a:prstGeom prst="rect">
                <a:avLst/>
              </a:prstGeom>
            </p:spPr>
          </p:pic>
          <p:pic>
            <p:nvPicPr>
              <p:cNvPr id="24" name="图片 23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297633" y="2701035"/>
                <a:ext cx="596874" cy="367841"/>
              </a:xfrm>
              <a:prstGeom prst="rect">
                <a:avLst/>
              </a:prstGeom>
            </p:spPr>
          </p:pic>
          <p:pic>
            <p:nvPicPr>
              <p:cNvPr id="25" name="图片 24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022212" y="2701034"/>
                <a:ext cx="596874" cy="367841"/>
              </a:xfrm>
              <a:prstGeom prst="rect">
                <a:avLst/>
              </a:prstGeom>
            </p:spPr>
          </p:pic>
        </p:grpSp>
        <p:grpSp>
          <p:nvGrpSpPr>
            <p:cNvPr id="19" name="组合 18"/>
            <p:cNvGrpSpPr/>
            <p:nvPr/>
          </p:nvGrpSpPr>
          <p:grpSpPr>
            <a:xfrm>
              <a:off x="4929308" y="2701033"/>
              <a:ext cx="2112681" cy="367842"/>
              <a:chOff x="2506405" y="2701034"/>
              <a:chExt cx="2112681" cy="367842"/>
            </a:xfrm>
          </p:grpSpPr>
          <p:pic>
            <p:nvPicPr>
              <p:cNvPr id="20" name="图片 19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506405" y="2701035"/>
                <a:ext cx="596874" cy="367841"/>
              </a:xfrm>
              <a:prstGeom prst="rect">
                <a:avLst/>
              </a:prstGeom>
            </p:spPr>
          </p:pic>
          <p:pic>
            <p:nvPicPr>
              <p:cNvPr id="21" name="图片 20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297633" y="2701035"/>
                <a:ext cx="596874" cy="367841"/>
              </a:xfrm>
              <a:prstGeom prst="rect">
                <a:avLst/>
              </a:prstGeom>
            </p:spPr>
          </p:pic>
          <p:pic>
            <p:nvPicPr>
              <p:cNvPr id="22" name="图片 21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022212" y="2701034"/>
                <a:ext cx="596874" cy="367841"/>
              </a:xfrm>
              <a:prstGeom prst="rect">
                <a:avLst/>
              </a:prstGeom>
            </p:spPr>
          </p:pic>
        </p:grpSp>
      </p:grpSp>
      <p:pic>
        <p:nvPicPr>
          <p:cNvPr id="27" name="图片 2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0802" y="1063535"/>
            <a:ext cx="3466782" cy="5668027"/>
          </a:xfrm>
          <a:prstGeom prst="rect">
            <a:avLst/>
          </a:prstGeom>
        </p:spPr>
      </p:pic>
    </p:spTree>
  </p:cSld>
  <p:clrMapOvr>
    <a:masterClrMapping/>
  </p:clrMapOvr>
  <p:transition spd="med" advClick="0" advTm="4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970799" flipH="1">
            <a:off x="176445" y="-609600"/>
            <a:ext cx="3896441" cy="355282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1071" y="2154475"/>
            <a:ext cx="1312622" cy="4042279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7959494" y="1528657"/>
            <a:ext cx="3795654" cy="2000119"/>
            <a:chOff x="3123306" y="2337606"/>
            <a:chExt cx="3795654" cy="2000119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123306" y="2337606"/>
              <a:ext cx="3334644" cy="809646"/>
            </a:xfrm>
            <a:prstGeom prst="rect">
              <a:avLst/>
            </a:prstGeom>
          </p:spPr>
        </p:pic>
        <p:sp>
          <p:nvSpPr>
            <p:cNvPr id="8" name="矩形 7"/>
            <p:cNvSpPr/>
            <p:nvPr/>
          </p:nvSpPr>
          <p:spPr>
            <a:xfrm>
              <a:off x="6450330" y="2519103"/>
              <a:ext cx="468630" cy="1818622"/>
            </a:xfrm>
            <a:prstGeom prst="rect">
              <a:avLst/>
            </a:prstGeom>
            <a:solidFill>
              <a:srgbClr val="DA37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9" name="组合 8"/>
          <p:cNvGrpSpPr/>
          <p:nvPr/>
        </p:nvGrpSpPr>
        <p:grpSpPr>
          <a:xfrm flipH="1" flipV="1">
            <a:off x="5367671" y="2842976"/>
            <a:ext cx="3795654" cy="2000119"/>
            <a:chOff x="3123306" y="2337606"/>
            <a:chExt cx="3795654" cy="2000119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123306" y="2337606"/>
              <a:ext cx="3334644" cy="809646"/>
            </a:xfrm>
            <a:prstGeom prst="rect">
              <a:avLst/>
            </a:prstGeom>
          </p:spPr>
        </p:pic>
        <p:sp>
          <p:nvSpPr>
            <p:cNvPr id="11" name="矩形 10"/>
            <p:cNvSpPr/>
            <p:nvPr/>
          </p:nvSpPr>
          <p:spPr>
            <a:xfrm>
              <a:off x="6450330" y="2519103"/>
              <a:ext cx="468630" cy="1818622"/>
            </a:xfrm>
            <a:prstGeom prst="rect">
              <a:avLst/>
            </a:prstGeom>
            <a:solidFill>
              <a:srgbClr val="DA37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6448425" y="2652718"/>
            <a:ext cx="47339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dirty="0">
                <a:solidFill>
                  <a:srgbClr val="CE38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经典行书简" panose="02010609010101010101" pitchFamily="49" charset="-122"/>
                <a:ea typeface="经典行书简" panose="02010609010101010101" pitchFamily="49" charset="-122"/>
              </a:rPr>
              <a:t>腊八节的传说</a:t>
            </a:r>
            <a:endParaRPr lang="zh-CN" altLang="en-US" sz="5400" dirty="0">
              <a:solidFill>
                <a:srgbClr val="CE38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经典行书简" panose="02010609010101010101" pitchFamily="49" charset="-122"/>
              <a:ea typeface="经典行书简" panose="0201060901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4000">
        <p:split orient="vert"/>
      </p:transition>
    </mc:Choice>
    <mc:Fallback>
      <p:transition spd="slow" advClick="0" advTm="4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13730" y="414389"/>
            <a:ext cx="6091053" cy="681760"/>
            <a:chOff x="5558152" y="1297352"/>
            <a:chExt cx="6091053" cy="681760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558152" y="1297857"/>
              <a:ext cx="1271676" cy="681255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4" name="矩形 3"/>
            <p:cNvSpPr/>
            <p:nvPr/>
          </p:nvSpPr>
          <p:spPr>
            <a:xfrm>
              <a:off x="6879933" y="1297857"/>
              <a:ext cx="4769272" cy="555995"/>
            </a:xfrm>
            <a:prstGeom prst="rect">
              <a:avLst/>
            </a:prstGeom>
            <a:solidFill>
              <a:srgbClr val="CE3836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7168716" y="1297352"/>
              <a:ext cx="419170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经典行书简" panose="02010609010101010101" pitchFamily="49" charset="-122"/>
                  <a:ea typeface="经典行书简" panose="02010609010101010101" pitchFamily="49" charset="-122"/>
                </a:rPr>
                <a:t>腊八节的传说</a:t>
              </a:r>
              <a:endParaRPr lang="zh-CN" alt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经典行书简" panose="02010609010101010101" pitchFamily="49" charset="-122"/>
                <a:ea typeface="经典行书简" panose="02010609010101010101" pitchFamily="49" charset="-122"/>
              </a:endParaRPr>
            </a:p>
          </p:txBody>
        </p:sp>
      </p:grpSp>
      <p:sp>
        <p:nvSpPr>
          <p:cNvPr id="26" name="矩形 25"/>
          <p:cNvSpPr/>
          <p:nvPr/>
        </p:nvSpPr>
        <p:spPr>
          <a:xfrm>
            <a:off x="413730" y="2222064"/>
            <a:ext cx="6772275" cy="3016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39750">
              <a:spcBef>
                <a:spcPts val="600"/>
              </a:spcBef>
              <a:spcAft>
                <a:spcPts val="600"/>
              </a:spcAft>
            </a:pPr>
            <a:r>
              <a:rPr lang="zh-CN" altLang="en-US" dirty="0">
                <a:solidFill>
                  <a:srgbClr val="CE3836"/>
                </a:solidFill>
                <a:latin typeface="经典行书简" panose="02010609010101010101" pitchFamily="49" charset="-122"/>
                <a:ea typeface="经典行书简" panose="02010609010101010101" pitchFamily="49" charset="-122"/>
              </a:rPr>
              <a:t>自先上古起，腊八是用来祭祀祖先和神灵（包括</a:t>
            </a:r>
            <a:r>
              <a:rPr lang="zh-CN" altLang="en-US" dirty="0">
                <a:solidFill>
                  <a:srgbClr val="CE3836"/>
                </a:solidFill>
                <a:latin typeface="经典行书简" panose="02010609010101010101" pitchFamily="49" charset="-122"/>
                <a:ea typeface="经典行书简" panose="02010609010101010101" pitchFamily="49" charset="-122"/>
                <a:hlinkClick r:id="rId3"/>
              </a:rPr>
              <a:t>门神</a:t>
            </a:r>
            <a:r>
              <a:rPr lang="zh-CN" altLang="en-US" dirty="0">
                <a:solidFill>
                  <a:srgbClr val="CE3836"/>
                </a:solidFill>
                <a:latin typeface="经典行书简" panose="02010609010101010101" pitchFamily="49" charset="-122"/>
                <a:ea typeface="经典行书简" panose="02010609010101010101" pitchFamily="49" charset="-122"/>
              </a:rPr>
              <a:t>、</a:t>
            </a:r>
            <a:r>
              <a:rPr lang="zh-CN" altLang="en-US" dirty="0">
                <a:solidFill>
                  <a:srgbClr val="CE3836"/>
                </a:solidFill>
                <a:latin typeface="经典行书简" panose="02010609010101010101" pitchFamily="49" charset="-122"/>
                <a:ea typeface="经典行书简" panose="02010609010101010101" pitchFamily="49" charset="-122"/>
                <a:hlinkClick r:id="rId4"/>
              </a:rPr>
              <a:t>户神</a:t>
            </a:r>
            <a:r>
              <a:rPr lang="zh-CN" altLang="en-US" dirty="0">
                <a:solidFill>
                  <a:srgbClr val="CE3836"/>
                </a:solidFill>
                <a:latin typeface="经典行书简" panose="02010609010101010101" pitchFamily="49" charset="-122"/>
                <a:ea typeface="经典行书简" panose="02010609010101010101" pitchFamily="49" charset="-122"/>
              </a:rPr>
              <a:t>、</a:t>
            </a:r>
            <a:r>
              <a:rPr lang="zh-CN" altLang="en-US" dirty="0">
                <a:solidFill>
                  <a:srgbClr val="CE3836"/>
                </a:solidFill>
                <a:latin typeface="经典行书简" panose="02010609010101010101" pitchFamily="49" charset="-122"/>
                <a:ea typeface="经典行书简" panose="02010609010101010101" pitchFamily="49" charset="-122"/>
                <a:hlinkClick r:id="rId5"/>
              </a:rPr>
              <a:t>宅神</a:t>
            </a:r>
            <a:r>
              <a:rPr lang="zh-CN" altLang="en-US" dirty="0">
                <a:solidFill>
                  <a:srgbClr val="CE3836"/>
                </a:solidFill>
                <a:latin typeface="经典行书简" panose="02010609010101010101" pitchFamily="49" charset="-122"/>
                <a:ea typeface="经典行书简" panose="02010609010101010101" pitchFamily="49" charset="-122"/>
              </a:rPr>
              <a:t>、</a:t>
            </a:r>
            <a:r>
              <a:rPr lang="zh-CN" altLang="en-US" dirty="0">
                <a:solidFill>
                  <a:srgbClr val="CE3836"/>
                </a:solidFill>
                <a:latin typeface="经典行书简" panose="02010609010101010101" pitchFamily="49" charset="-122"/>
                <a:ea typeface="经典行书简" panose="02010609010101010101" pitchFamily="49" charset="-122"/>
                <a:hlinkClick r:id="rId6"/>
              </a:rPr>
              <a:t>灶神</a:t>
            </a:r>
            <a:r>
              <a:rPr lang="zh-CN" altLang="en-US" dirty="0">
                <a:solidFill>
                  <a:srgbClr val="CE3836"/>
                </a:solidFill>
                <a:latin typeface="经典行书简" panose="02010609010101010101" pitchFamily="49" charset="-122"/>
                <a:ea typeface="经典行书简" panose="02010609010101010101" pitchFamily="49" charset="-122"/>
              </a:rPr>
              <a:t>、</a:t>
            </a:r>
            <a:r>
              <a:rPr lang="zh-CN" altLang="en-US" dirty="0">
                <a:solidFill>
                  <a:srgbClr val="CE3836"/>
                </a:solidFill>
                <a:latin typeface="经典行书简" panose="02010609010101010101" pitchFamily="49" charset="-122"/>
                <a:ea typeface="经典行书简" panose="02010609010101010101" pitchFamily="49" charset="-122"/>
                <a:hlinkClick r:id="rId7"/>
              </a:rPr>
              <a:t>井神</a:t>
            </a:r>
            <a:r>
              <a:rPr lang="zh-CN" altLang="en-US" dirty="0">
                <a:solidFill>
                  <a:srgbClr val="CE3836"/>
                </a:solidFill>
                <a:latin typeface="经典行书简" panose="02010609010101010101" pitchFamily="49" charset="-122"/>
                <a:ea typeface="经典行书简" panose="02010609010101010101" pitchFamily="49" charset="-122"/>
              </a:rPr>
              <a:t>）的祭祀仪式，祈求丰收和吉祥。据</a:t>
            </a:r>
            <a:r>
              <a:rPr lang="en-US" altLang="zh-CN" dirty="0">
                <a:solidFill>
                  <a:srgbClr val="CE3836"/>
                </a:solidFill>
                <a:latin typeface="经典行书简" panose="02010609010101010101" pitchFamily="49" charset="-122"/>
                <a:ea typeface="经典行书简" panose="02010609010101010101" pitchFamily="49" charset="-122"/>
              </a:rPr>
              <a:t>《</a:t>
            </a:r>
            <a:r>
              <a:rPr lang="zh-CN" altLang="en-US" dirty="0">
                <a:solidFill>
                  <a:srgbClr val="CE3836"/>
                </a:solidFill>
                <a:latin typeface="经典行书简" panose="02010609010101010101" pitchFamily="49" charset="-122"/>
                <a:ea typeface="经典行书简" panose="02010609010101010101" pitchFamily="49" charset="-122"/>
              </a:rPr>
              <a:t>礼记</a:t>
            </a:r>
            <a:r>
              <a:rPr lang="en-US" altLang="zh-CN" dirty="0">
                <a:solidFill>
                  <a:srgbClr val="CE3836"/>
                </a:solidFill>
                <a:latin typeface="经典行书简" panose="02010609010101010101" pitchFamily="49" charset="-122"/>
                <a:ea typeface="经典行书简" panose="02010609010101010101" pitchFamily="49" charset="-122"/>
              </a:rPr>
              <a:t>·</a:t>
            </a:r>
            <a:r>
              <a:rPr lang="zh-CN" altLang="en-US" dirty="0">
                <a:solidFill>
                  <a:srgbClr val="CE3836"/>
                </a:solidFill>
                <a:latin typeface="经典行书简" panose="02010609010101010101" pitchFamily="49" charset="-122"/>
                <a:ea typeface="经典行书简" panose="02010609010101010101" pitchFamily="49" charset="-122"/>
              </a:rPr>
              <a:t>郊特牲</a:t>
            </a:r>
            <a:r>
              <a:rPr lang="en-US" altLang="zh-CN" dirty="0">
                <a:solidFill>
                  <a:srgbClr val="CE3836"/>
                </a:solidFill>
                <a:latin typeface="经典行书简" panose="02010609010101010101" pitchFamily="49" charset="-122"/>
                <a:ea typeface="经典行书简" panose="02010609010101010101" pitchFamily="49" charset="-122"/>
              </a:rPr>
              <a:t>》</a:t>
            </a:r>
            <a:r>
              <a:rPr lang="zh-CN" altLang="en-US" dirty="0">
                <a:solidFill>
                  <a:srgbClr val="CE3836"/>
                </a:solidFill>
                <a:latin typeface="经典行书简" panose="02010609010101010101" pitchFamily="49" charset="-122"/>
                <a:ea typeface="经典行书简" panose="02010609010101010101" pitchFamily="49" charset="-122"/>
              </a:rPr>
              <a:t>记载，腊祭是“岁十二月，合聚万物而索飨之也。”</a:t>
            </a:r>
            <a:r>
              <a:rPr lang="zh-CN" altLang="en-US" dirty="0">
                <a:solidFill>
                  <a:srgbClr val="CE3836"/>
                </a:solidFill>
                <a:latin typeface="经典行书简" panose="02010609010101010101" pitchFamily="49" charset="-122"/>
                <a:ea typeface="经典行书简" panose="02010609010101010101" pitchFamily="49" charset="-122"/>
                <a:hlinkClick r:id="rId8"/>
              </a:rPr>
              <a:t>夏代</a:t>
            </a:r>
            <a:r>
              <a:rPr lang="zh-CN" altLang="en-US" dirty="0">
                <a:solidFill>
                  <a:srgbClr val="CE3836"/>
                </a:solidFill>
                <a:latin typeface="经典行书简" panose="02010609010101010101" pitchFamily="49" charset="-122"/>
                <a:ea typeface="经典行书简" panose="02010609010101010101" pitchFamily="49" charset="-122"/>
              </a:rPr>
              <a:t>称腊日为“嘉平”，</a:t>
            </a:r>
            <a:r>
              <a:rPr lang="zh-CN" altLang="en-US" dirty="0">
                <a:solidFill>
                  <a:srgbClr val="CE3836"/>
                </a:solidFill>
                <a:latin typeface="经典行书简" panose="02010609010101010101" pitchFamily="49" charset="-122"/>
                <a:ea typeface="经典行书简" panose="02010609010101010101" pitchFamily="49" charset="-122"/>
                <a:hlinkClick r:id="rId9"/>
              </a:rPr>
              <a:t>商代</a:t>
            </a:r>
            <a:r>
              <a:rPr lang="zh-CN" altLang="en-US" dirty="0">
                <a:solidFill>
                  <a:srgbClr val="CE3836"/>
                </a:solidFill>
                <a:latin typeface="经典行书简" panose="02010609010101010101" pitchFamily="49" charset="-122"/>
                <a:ea typeface="经典行书简" panose="02010609010101010101" pitchFamily="49" charset="-122"/>
              </a:rPr>
              <a:t>为“清祀”，周代为“大蜡”；因在十二月举行，故称该月为腊月，称腊祭这一天为腊日。</a:t>
            </a:r>
            <a:endParaRPr lang="en-US" altLang="zh-CN" dirty="0">
              <a:solidFill>
                <a:srgbClr val="CE3836"/>
              </a:solidFill>
              <a:latin typeface="经典行书简" panose="02010609010101010101" pitchFamily="49" charset="-122"/>
              <a:ea typeface="经典行书简" panose="02010609010101010101" pitchFamily="49" charset="-122"/>
            </a:endParaRPr>
          </a:p>
          <a:p>
            <a:pPr indent="539750">
              <a:spcBef>
                <a:spcPts val="600"/>
              </a:spcBef>
              <a:spcAft>
                <a:spcPts val="600"/>
              </a:spcAft>
            </a:pPr>
            <a:r>
              <a:rPr lang="zh-CN" altLang="en-US" dirty="0">
                <a:solidFill>
                  <a:srgbClr val="CE3836"/>
                </a:solidFill>
                <a:latin typeface="经典行书简" panose="02010609010101010101" pitchFamily="49" charset="-122"/>
                <a:ea typeface="经典行书简" panose="02010609010101010101" pitchFamily="49" charset="-122"/>
              </a:rPr>
              <a:t>先秦的腊日在冬至后的第三个戌日，后来佛教传入，为了扩大在本土的影响力遂附会传统文化把腊八节定为佛成道日。后随佛教盛行，佛祖成道日与腊日融合，在佛教领域被称为“法宝节”。南北朝开始才固定在腊月初八。</a:t>
            </a:r>
            <a:endParaRPr lang="zh-CN" altLang="en-US" dirty="0">
              <a:solidFill>
                <a:srgbClr val="CE3836"/>
              </a:solidFill>
              <a:latin typeface="经典行书简" panose="02010609010101010101" pitchFamily="49" charset="-122"/>
              <a:ea typeface="经典行书简" panose="02010609010101010101" pitchFamily="49" charset="-122"/>
            </a:endParaRP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075074">
            <a:off x="6375358" y="5010765"/>
            <a:ext cx="1256791" cy="40760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7021" y="3827940"/>
            <a:ext cx="2466975" cy="2466975"/>
          </a:xfrm>
          <a:prstGeom prst="ellipse">
            <a:avLst/>
          </a:prstGeom>
          <a:ln w="63500" cap="rnd">
            <a:solidFill>
              <a:srgbClr val="CE3836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ransition spd="slow" advClick="0" advTm="400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13730" y="414389"/>
            <a:ext cx="6091053" cy="681760"/>
            <a:chOff x="5558152" y="1297352"/>
            <a:chExt cx="6091053" cy="681760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558152" y="1297857"/>
              <a:ext cx="1271676" cy="681255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4" name="矩形 3"/>
            <p:cNvSpPr/>
            <p:nvPr/>
          </p:nvSpPr>
          <p:spPr>
            <a:xfrm>
              <a:off x="6879933" y="1297857"/>
              <a:ext cx="4769272" cy="555995"/>
            </a:xfrm>
            <a:prstGeom prst="rect">
              <a:avLst/>
            </a:prstGeom>
            <a:solidFill>
              <a:srgbClr val="CE3836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7168716" y="1297352"/>
              <a:ext cx="419170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经典行书简" panose="02010609010101010101" pitchFamily="49" charset="-122"/>
                  <a:ea typeface="经典行书简" panose="02010609010101010101" pitchFamily="49" charset="-122"/>
                </a:rPr>
                <a:t>腊八节的传说</a:t>
              </a:r>
              <a:endParaRPr lang="zh-CN" alt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经典行书简" panose="02010609010101010101" pitchFamily="49" charset="-122"/>
                <a:ea typeface="经典行书简" panose="02010609010101010101" pitchFamily="49" charset="-122"/>
              </a:endParaRPr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2375759" y="2210018"/>
            <a:ext cx="5038725" cy="14619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l"/>
            </a:pPr>
            <a:r>
              <a:rPr lang="zh-CN" altLang="en-US" sz="1400" dirty="0">
                <a:solidFill>
                  <a:srgbClr val="CE38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标题数字等都可以通过点击和重新输入进行更改。标题数字等都可以通过点击和重新输入进行更改。</a:t>
            </a:r>
            <a:endParaRPr lang="en-US" altLang="zh-CN" sz="1400" dirty="0">
              <a:solidFill>
                <a:srgbClr val="CE38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l"/>
            </a:pPr>
            <a:r>
              <a:rPr lang="zh-CN" altLang="en-US" sz="1400" dirty="0">
                <a:solidFill>
                  <a:srgbClr val="CE38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标题数字等都可以通过点击和重新输入进行更改。标题数字等都可以通过点击和重新输入进行更改。</a:t>
            </a:r>
            <a:endParaRPr lang="en-US" altLang="zh-CN" sz="1400" dirty="0">
              <a:solidFill>
                <a:srgbClr val="CE38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dirty="0"/>
          </a:p>
        </p:txBody>
      </p:sp>
      <p:sp>
        <p:nvSpPr>
          <p:cNvPr id="7" name="矩形 6"/>
          <p:cNvSpPr/>
          <p:nvPr/>
        </p:nvSpPr>
        <p:spPr>
          <a:xfrm flipH="1">
            <a:off x="3776344" y="4045252"/>
            <a:ext cx="50117" cy="1571869"/>
          </a:xfrm>
          <a:prstGeom prst="rect">
            <a:avLst/>
          </a:prstGeom>
          <a:solidFill>
            <a:srgbClr val="CE3836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 flipH="1">
            <a:off x="2164175" y="2029066"/>
            <a:ext cx="50117" cy="1571869"/>
          </a:xfrm>
          <a:prstGeom prst="rect">
            <a:avLst/>
          </a:prstGeom>
          <a:solidFill>
            <a:srgbClr val="CE3836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3985420" y="4235081"/>
            <a:ext cx="5038725" cy="14619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l"/>
            </a:pPr>
            <a:r>
              <a:rPr lang="zh-CN" altLang="en-US" sz="1400" dirty="0">
                <a:solidFill>
                  <a:srgbClr val="CE38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标题数字等都可以通过点击和重新输入进行更改。标题数字等都可以通过点击和重新输入进行更改。</a:t>
            </a:r>
            <a:endParaRPr lang="en-US" altLang="zh-CN" sz="1400" dirty="0">
              <a:solidFill>
                <a:srgbClr val="CE38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l"/>
            </a:pPr>
            <a:r>
              <a:rPr lang="zh-CN" altLang="en-US" sz="1400" dirty="0">
                <a:solidFill>
                  <a:srgbClr val="CE38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标题数字等都可以通过点击和重新输入进行更改。标题数字等都可以通过点击和重新输入进行更改。</a:t>
            </a:r>
            <a:endParaRPr lang="en-US" altLang="zh-CN" sz="1400" dirty="0">
              <a:solidFill>
                <a:srgbClr val="CE38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dirty="0"/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0502" y="-614000"/>
            <a:ext cx="3142756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4000">
        <p:split orient="vert"/>
      </p:transition>
    </mc:Choice>
    <mc:Fallback>
      <p:transition spd="slow" advClick="0" advTm="4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8" grpId="0" animBg="1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13730" y="414389"/>
            <a:ext cx="6091053" cy="681760"/>
            <a:chOff x="5558152" y="1297352"/>
            <a:chExt cx="6091053" cy="681760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558152" y="1297857"/>
              <a:ext cx="1271676" cy="681255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4" name="矩形 3"/>
            <p:cNvSpPr/>
            <p:nvPr/>
          </p:nvSpPr>
          <p:spPr>
            <a:xfrm>
              <a:off x="6879933" y="1297857"/>
              <a:ext cx="4769272" cy="555995"/>
            </a:xfrm>
            <a:prstGeom prst="rect">
              <a:avLst/>
            </a:prstGeom>
            <a:solidFill>
              <a:srgbClr val="CE3836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7168716" y="1297352"/>
              <a:ext cx="419170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经典行书简" panose="02010609010101010101" pitchFamily="49" charset="-122"/>
                  <a:ea typeface="经典行书简" panose="02010609010101010101" pitchFamily="49" charset="-122"/>
                </a:rPr>
                <a:t>腊八节的传说</a:t>
              </a:r>
              <a:endParaRPr lang="zh-CN" alt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经典行书简" panose="02010609010101010101" pitchFamily="49" charset="-122"/>
                <a:ea typeface="经典行书简" panose="02010609010101010101" pitchFamily="49" charset="-122"/>
              </a:endParaRPr>
            </a:p>
          </p:txBody>
        </p:sp>
      </p:grpSp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 flipV="1">
            <a:off x="-811382" y="3748656"/>
            <a:ext cx="4825014" cy="168559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7" name="等腰三角形 6"/>
          <p:cNvSpPr/>
          <p:nvPr/>
        </p:nvSpPr>
        <p:spPr>
          <a:xfrm rot="5400000">
            <a:off x="1882251" y="1961965"/>
            <a:ext cx="284086" cy="244902"/>
          </a:xfrm>
          <a:prstGeom prst="triangle">
            <a:avLst/>
          </a:prstGeom>
          <a:solidFill>
            <a:srgbClr val="CE3836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等腰三角形 8"/>
          <p:cNvSpPr/>
          <p:nvPr/>
        </p:nvSpPr>
        <p:spPr>
          <a:xfrm rot="5400000">
            <a:off x="1862845" y="4823533"/>
            <a:ext cx="284086" cy="244902"/>
          </a:xfrm>
          <a:prstGeom prst="triangle">
            <a:avLst/>
          </a:prstGeom>
          <a:solidFill>
            <a:srgbClr val="CE3836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2363183" y="1942373"/>
            <a:ext cx="5038725" cy="14619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zh-CN" altLang="en-US" sz="1400" dirty="0">
                <a:solidFill>
                  <a:srgbClr val="CE38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标题数字等都可以通过点击和重新输入进行更改。标题数字等都可以通过点击和重新输入进行更改。</a:t>
            </a:r>
            <a:endParaRPr lang="en-US" altLang="zh-CN" sz="1400" dirty="0">
              <a:solidFill>
                <a:srgbClr val="CE38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zh-CN" altLang="en-US" sz="1400" dirty="0">
                <a:solidFill>
                  <a:srgbClr val="CE38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标题数字等都可以通过点击和重新输入进行更改。标题数字等都可以通过点击和重新输入进行更改。</a:t>
            </a:r>
            <a:endParaRPr lang="en-US" altLang="zh-CN" sz="1400" dirty="0">
              <a:solidFill>
                <a:srgbClr val="CE38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dirty="0"/>
          </a:p>
        </p:txBody>
      </p:sp>
      <p:sp>
        <p:nvSpPr>
          <p:cNvPr id="12" name="文本框 11"/>
          <p:cNvSpPr txBox="1"/>
          <p:nvPr/>
        </p:nvSpPr>
        <p:spPr>
          <a:xfrm>
            <a:off x="2324371" y="4738844"/>
            <a:ext cx="5038725" cy="14619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zh-CN" altLang="en-US" sz="1400" dirty="0">
                <a:solidFill>
                  <a:srgbClr val="CE38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标题数字等都可以通过点击和重新输入进行更改。标题数字等都可以通过点击和重新输入进行更改。</a:t>
            </a:r>
            <a:endParaRPr lang="en-US" altLang="zh-CN" sz="1400" dirty="0">
              <a:solidFill>
                <a:srgbClr val="CE38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zh-CN" altLang="en-US" sz="1400" dirty="0">
                <a:solidFill>
                  <a:srgbClr val="CE38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标题数字等都可以通过点击和重新输入进行更改。标题数字等都可以通过点击和重新输入进行更改。</a:t>
            </a:r>
            <a:endParaRPr lang="en-US" altLang="zh-CN" sz="1400" dirty="0">
              <a:solidFill>
                <a:srgbClr val="CE38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dirty="0"/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8346" y="1808872"/>
            <a:ext cx="990600" cy="1266825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8346" y="4609222"/>
            <a:ext cx="990600" cy="1266825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V="1">
            <a:off x="1167137" y="3644310"/>
            <a:ext cx="6867153" cy="2399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 advClick="0" advTm="4000">
        <p:cut/>
      </p:transition>
    </mc:Choice>
    <mc:Fallback>
      <p:transition advClick="0" advTm="4000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/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13730" y="414389"/>
            <a:ext cx="6091053" cy="681760"/>
            <a:chOff x="5558152" y="1297352"/>
            <a:chExt cx="6091053" cy="681760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558152" y="1297857"/>
              <a:ext cx="1271676" cy="681255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4" name="矩形 3"/>
            <p:cNvSpPr/>
            <p:nvPr/>
          </p:nvSpPr>
          <p:spPr>
            <a:xfrm>
              <a:off x="6879933" y="1297857"/>
              <a:ext cx="4769272" cy="555995"/>
            </a:xfrm>
            <a:prstGeom prst="rect">
              <a:avLst/>
            </a:prstGeom>
            <a:solidFill>
              <a:srgbClr val="CE3836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7168716" y="1297352"/>
              <a:ext cx="419170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经典行书简" panose="02010609010101010101" pitchFamily="49" charset="-122"/>
                  <a:ea typeface="经典行书简" panose="02010609010101010101" pitchFamily="49" charset="-122"/>
                </a:rPr>
                <a:t>腊八节的传说</a:t>
              </a:r>
              <a:endParaRPr lang="zh-CN" alt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经典行书简" panose="02010609010101010101" pitchFamily="49" charset="-122"/>
                <a:ea typeface="经典行书简" panose="02010609010101010101" pitchFamily="49" charset="-122"/>
              </a:endParaRPr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1274928" y="3639323"/>
            <a:ext cx="2311651" cy="28236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l"/>
            </a:pPr>
            <a:r>
              <a:rPr lang="zh-CN" altLang="en-US" sz="1400" dirty="0">
                <a:solidFill>
                  <a:srgbClr val="CE38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标题数字等都可以通过点击和重新输入进行更改。标题数字等都可以通过点击和重新输入进行更改。</a:t>
            </a:r>
            <a:endParaRPr lang="en-US" altLang="zh-CN" sz="1400" dirty="0">
              <a:solidFill>
                <a:srgbClr val="CE38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l"/>
            </a:pPr>
            <a:r>
              <a:rPr lang="zh-CN" altLang="en-US" sz="1400" dirty="0">
                <a:solidFill>
                  <a:srgbClr val="CE38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标题数字等都可以通过点击和重新输入进行更改。标题数字等都可以通过点击和重新输入进行更改。</a:t>
            </a:r>
            <a:endParaRPr lang="en-US" altLang="zh-CN" sz="1400" dirty="0">
              <a:solidFill>
                <a:srgbClr val="CE38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dirty="0"/>
          </a:p>
        </p:txBody>
      </p:sp>
      <p:sp>
        <p:nvSpPr>
          <p:cNvPr id="7" name="文本框 6"/>
          <p:cNvSpPr txBox="1"/>
          <p:nvPr/>
        </p:nvSpPr>
        <p:spPr>
          <a:xfrm>
            <a:off x="3753277" y="2531094"/>
            <a:ext cx="2311651" cy="28236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l"/>
            </a:pPr>
            <a:r>
              <a:rPr lang="zh-CN" altLang="en-US" sz="1400" dirty="0">
                <a:solidFill>
                  <a:srgbClr val="CE38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标题数字等都可以通过点击和重新输入进行更改。标题数字等都可以通过点击和重新输入进行更改。</a:t>
            </a:r>
            <a:endParaRPr lang="en-US" altLang="zh-CN" sz="1400" dirty="0">
              <a:solidFill>
                <a:srgbClr val="CE38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l"/>
            </a:pPr>
            <a:r>
              <a:rPr lang="zh-CN" altLang="en-US" sz="1400" dirty="0">
                <a:solidFill>
                  <a:srgbClr val="CE38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标题数字等都可以通过点击和重新输入进行更改。标题数字等都可以通过点击和重新输入进行更改。</a:t>
            </a:r>
            <a:endParaRPr lang="en-US" altLang="zh-CN" sz="1400" dirty="0">
              <a:solidFill>
                <a:srgbClr val="CE38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dirty="0"/>
          </a:p>
        </p:txBody>
      </p:sp>
      <p:sp>
        <p:nvSpPr>
          <p:cNvPr id="8" name="文本框 7"/>
          <p:cNvSpPr txBox="1"/>
          <p:nvPr/>
        </p:nvSpPr>
        <p:spPr>
          <a:xfrm>
            <a:off x="6141370" y="1527918"/>
            <a:ext cx="2311651" cy="28236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l"/>
            </a:pPr>
            <a:r>
              <a:rPr lang="zh-CN" altLang="en-US" sz="1400" dirty="0">
                <a:solidFill>
                  <a:srgbClr val="CE38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标题数字等都可以通过点击和重新输入进行更改。标题数字等都可以通过点击和重新输入进行更改。</a:t>
            </a:r>
            <a:endParaRPr lang="en-US" altLang="zh-CN" sz="1400" dirty="0">
              <a:solidFill>
                <a:srgbClr val="CE38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l"/>
            </a:pPr>
            <a:r>
              <a:rPr lang="zh-CN" altLang="en-US" sz="1400" dirty="0">
                <a:solidFill>
                  <a:srgbClr val="CE38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标题数字等都可以通过点击和重新输入进行更改。标题数字等都可以通过点击和重新输入进行更改。</a:t>
            </a:r>
            <a:endParaRPr lang="en-US" altLang="zh-CN" sz="1400" dirty="0">
              <a:solidFill>
                <a:srgbClr val="CE38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dirty="0"/>
          </a:p>
        </p:txBody>
      </p:sp>
      <p:sp>
        <p:nvSpPr>
          <p:cNvPr id="9" name="矩形 8"/>
          <p:cNvSpPr/>
          <p:nvPr/>
        </p:nvSpPr>
        <p:spPr>
          <a:xfrm rot="16200000" flipH="1">
            <a:off x="2394146" y="2234348"/>
            <a:ext cx="57885" cy="2131671"/>
          </a:xfrm>
          <a:prstGeom prst="rect">
            <a:avLst/>
          </a:prstGeom>
          <a:solidFill>
            <a:srgbClr val="CE3836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 rot="16200000" flipH="1">
            <a:off x="4790170" y="1117824"/>
            <a:ext cx="57885" cy="2131671"/>
          </a:xfrm>
          <a:prstGeom prst="rect">
            <a:avLst/>
          </a:prstGeom>
          <a:solidFill>
            <a:srgbClr val="CE3836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 rot="16200000" flipH="1">
            <a:off x="7252892" y="183568"/>
            <a:ext cx="57885" cy="2131671"/>
          </a:xfrm>
          <a:prstGeom prst="rect">
            <a:avLst/>
          </a:prstGeom>
          <a:solidFill>
            <a:srgbClr val="CE3836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9280" y="2747364"/>
            <a:ext cx="5422135" cy="5422135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 spd="med" advClick="0" advTm="4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 animBg="1"/>
      <p:bldP spid="10" grpId="0" animBg="1"/>
      <p:bldP spid="1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13730" y="414389"/>
            <a:ext cx="6091053" cy="681760"/>
            <a:chOff x="5558152" y="1297352"/>
            <a:chExt cx="6091053" cy="681760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558152" y="1297857"/>
              <a:ext cx="1271676" cy="681255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4" name="矩形 3"/>
            <p:cNvSpPr/>
            <p:nvPr/>
          </p:nvSpPr>
          <p:spPr>
            <a:xfrm>
              <a:off x="6879933" y="1297857"/>
              <a:ext cx="4769272" cy="555995"/>
            </a:xfrm>
            <a:prstGeom prst="rect">
              <a:avLst/>
            </a:prstGeom>
            <a:solidFill>
              <a:srgbClr val="CE3836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7168716" y="1297352"/>
              <a:ext cx="419170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经典行书简" panose="02010609010101010101" pitchFamily="49" charset="-122"/>
                  <a:ea typeface="经典行书简" panose="02010609010101010101" pitchFamily="49" charset="-122"/>
                  <a:cs typeface="+mn-cs"/>
                </a:rPr>
                <a:t>腊八节的传说</a:t>
              </a:r>
              <a:endPara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经典行书简" panose="02010609010101010101" pitchFamily="49" charset="-122"/>
                <a:ea typeface="经典行书简" panose="02010609010101010101" pitchFamily="49" charset="-122"/>
                <a:cs typeface="+mn-cs"/>
              </a:endParaRPr>
            </a:p>
          </p:txBody>
        </p:sp>
      </p:grpSp>
      <p:sp>
        <p:nvSpPr>
          <p:cNvPr id="14" name="矩形 13"/>
          <p:cNvSpPr/>
          <p:nvPr/>
        </p:nvSpPr>
        <p:spPr>
          <a:xfrm rot="5400000">
            <a:off x="3735511" y="1593387"/>
            <a:ext cx="45719" cy="4045719"/>
          </a:xfrm>
          <a:prstGeom prst="rect">
            <a:avLst/>
          </a:prstGeom>
          <a:solidFill>
            <a:srgbClr val="CE3836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1600782" y="1643616"/>
            <a:ext cx="4095824" cy="1892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l"/>
            </a:pPr>
            <a:r>
              <a:rPr lang="zh-CN" altLang="en-US" sz="1400" dirty="0">
                <a:solidFill>
                  <a:srgbClr val="CE38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标题数字等都可以通过点击和重新输入进行更改。标题数字等都可以通过点击和重新输入进行更改。</a:t>
            </a:r>
            <a:endParaRPr lang="en-US" altLang="zh-CN" sz="1400" dirty="0">
              <a:solidFill>
                <a:srgbClr val="CE38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l"/>
            </a:pPr>
            <a:r>
              <a:rPr lang="zh-CN" altLang="en-US" sz="1400" dirty="0">
                <a:solidFill>
                  <a:srgbClr val="CE38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标题数字等都可以通过点击和重新输入进行更改。标题数字等都可以通过点击和重新输入进行更改。</a:t>
            </a:r>
            <a:endParaRPr lang="en-US" altLang="zh-CN" sz="1400" dirty="0">
              <a:solidFill>
                <a:srgbClr val="CE38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dirty="0"/>
          </a:p>
        </p:txBody>
      </p:sp>
      <p:sp>
        <p:nvSpPr>
          <p:cNvPr id="17" name="文本框 16"/>
          <p:cNvSpPr txBox="1"/>
          <p:nvPr/>
        </p:nvSpPr>
        <p:spPr>
          <a:xfrm>
            <a:off x="1685406" y="4209167"/>
            <a:ext cx="4095824" cy="1892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l"/>
            </a:pPr>
            <a:r>
              <a:rPr lang="zh-CN" altLang="en-US" sz="1400" dirty="0">
                <a:solidFill>
                  <a:srgbClr val="CE38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标题数字等都可以通过点击和重新输入进行更改。标题数字等都可以通过点击和重新输入进行更改。</a:t>
            </a:r>
            <a:endParaRPr lang="en-US" altLang="zh-CN" sz="1400" dirty="0">
              <a:solidFill>
                <a:srgbClr val="CE38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l"/>
            </a:pPr>
            <a:r>
              <a:rPr lang="zh-CN" altLang="en-US" sz="1400" dirty="0">
                <a:solidFill>
                  <a:srgbClr val="CE38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标题数字等都可以通过点击和重新输入进行更改。标题数字等都可以通过点击和重新输入进行更改。</a:t>
            </a:r>
            <a:endParaRPr lang="en-US" altLang="zh-CN" sz="1400" dirty="0">
              <a:solidFill>
                <a:srgbClr val="CE38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dirty="0"/>
          </a:p>
        </p:txBody>
      </p:sp>
      <p:sp>
        <p:nvSpPr>
          <p:cNvPr id="19" name="文本框 18"/>
          <p:cNvSpPr txBox="1"/>
          <p:nvPr/>
        </p:nvSpPr>
        <p:spPr>
          <a:xfrm>
            <a:off x="6693585" y="4209167"/>
            <a:ext cx="4095824" cy="1892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l"/>
            </a:pPr>
            <a:r>
              <a:rPr lang="zh-CN" altLang="en-US" sz="1400" dirty="0">
                <a:solidFill>
                  <a:srgbClr val="CE38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标题数字等都可以通过点击和重新输入进行更改。标题数字等都可以通过点击和重新输入进行更改。</a:t>
            </a:r>
            <a:endParaRPr lang="en-US" altLang="zh-CN" sz="1400" dirty="0">
              <a:solidFill>
                <a:srgbClr val="CE38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l"/>
            </a:pPr>
            <a:r>
              <a:rPr lang="zh-CN" altLang="en-US" sz="1400" dirty="0">
                <a:solidFill>
                  <a:srgbClr val="CE38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标题数字等都可以通过点击和重新输入进行更改。标题数字等都可以通过点击和重新输入进行更改。</a:t>
            </a:r>
            <a:endParaRPr lang="en-US" altLang="zh-CN" sz="1400" dirty="0">
              <a:solidFill>
                <a:srgbClr val="CE38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98199">
            <a:off x="7690621" y="-323127"/>
            <a:ext cx="4313920" cy="393348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4000">
        <p:fade/>
      </p:transition>
    </mc:Choice>
    <mc:Fallback>
      <p:transition spd="med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6" grpId="0"/>
      <p:bldP spid="17" grpId="0"/>
      <p:bldP spid="1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13730" y="414389"/>
            <a:ext cx="6091053" cy="681760"/>
            <a:chOff x="5558152" y="1297352"/>
            <a:chExt cx="6091053" cy="681760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558152" y="1297857"/>
              <a:ext cx="1271676" cy="681255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4" name="矩形 3"/>
            <p:cNvSpPr/>
            <p:nvPr/>
          </p:nvSpPr>
          <p:spPr>
            <a:xfrm>
              <a:off x="6879933" y="1297857"/>
              <a:ext cx="4769272" cy="555995"/>
            </a:xfrm>
            <a:prstGeom prst="rect">
              <a:avLst/>
            </a:prstGeom>
            <a:solidFill>
              <a:srgbClr val="CE3836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7168716" y="1297352"/>
              <a:ext cx="419170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经典行书简" panose="02010609010101010101" pitchFamily="49" charset="-122"/>
                  <a:ea typeface="经典行书简" panose="02010609010101010101" pitchFamily="49" charset="-122"/>
                </a:rPr>
                <a:t>腊八节的传说</a:t>
              </a:r>
              <a:endParaRPr lang="zh-CN" alt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经典行书简" panose="02010609010101010101" pitchFamily="49" charset="-122"/>
                <a:ea typeface="经典行书简" panose="02010609010101010101" pitchFamily="49" charset="-122"/>
              </a:endParaRPr>
            </a:p>
          </p:txBody>
        </p:sp>
      </p:grpSp>
      <p:sp>
        <p:nvSpPr>
          <p:cNvPr id="48" name="文本框 47"/>
          <p:cNvSpPr txBox="1"/>
          <p:nvPr/>
        </p:nvSpPr>
        <p:spPr>
          <a:xfrm>
            <a:off x="5435137" y="1206842"/>
            <a:ext cx="2625787" cy="23237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l"/>
            </a:pPr>
            <a:r>
              <a:rPr lang="zh-CN" altLang="en-US" sz="1400" dirty="0">
                <a:solidFill>
                  <a:srgbClr val="CE38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标题数字等都可以通过点击和重新输入进行更改。标题数字等都可以通过点击和重新输入进行更改。</a:t>
            </a:r>
            <a:endParaRPr lang="en-US" altLang="zh-CN" sz="1400" dirty="0">
              <a:solidFill>
                <a:srgbClr val="CE38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l"/>
            </a:pPr>
            <a:r>
              <a:rPr lang="zh-CN" altLang="en-US" sz="1400" dirty="0">
                <a:solidFill>
                  <a:srgbClr val="CE38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标题数字等都可以通过点击和重新输入进行更改。标题数字等都可以通过点击和重新输入进行更改。</a:t>
            </a:r>
            <a:endParaRPr lang="en-US" altLang="zh-CN" sz="1400" dirty="0">
              <a:solidFill>
                <a:srgbClr val="CE38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dirty="0"/>
          </a:p>
        </p:txBody>
      </p:sp>
      <p:sp>
        <p:nvSpPr>
          <p:cNvPr id="49" name="文本框 48"/>
          <p:cNvSpPr txBox="1"/>
          <p:nvPr/>
        </p:nvSpPr>
        <p:spPr>
          <a:xfrm>
            <a:off x="2109363" y="2489345"/>
            <a:ext cx="2625787" cy="23237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l"/>
            </a:pPr>
            <a:r>
              <a:rPr lang="zh-CN" altLang="en-US" sz="1400" dirty="0">
                <a:solidFill>
                  <a:srgbClr val="CE38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标题数字等都可以通过点击和重新输入进行更改。标题数字等都可以通过点击和重新输入进行更改。</a:t>
            </a:r>
            <a:endParaRPr lang="en-US" altLang="zh-CN" sz="1400" dirty="0">
              <a:solidFill>
                <a:srgbClr val="CE38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l"/>
            </a:pPr>
            <a:r>
              <a:rPr lang="zh-CN" altLang="en-US" sz="1400" dirty="0">
                <a:solidFill>
                  <a:srgbClr val="CE38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标题数字等都可以通过点击和重新输入进行更改。标题数字等都可以通过点击和重新输入进行更改。</a:t>
            </a:r>
            <a:endParaRPr lang="en-US" altLang="zh-CN" sz="1400" dirty="0">
              <a:solidFill>
                <a:srgbClr val="CE38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dirty="0"/>
          </a:p>
        </p:txBody>
      </p:sp>
      <p:sp>
        <p:nvSpPr>
          <p:cNvPr id="50" name="文本框 49"/>
          <p:cNvSpPr txBox="1"/>
          <p:nvPr/>
        </p:nvSpPr>
        <p:spPr>
          <a:xfrm>
            <a:off x="5460263" y="4001474"/>
            <a:ext cx="2625787" cy="23237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l"/>
            </a:pPr>
            <a:r>
              <a:rPr lang="zh-CN" altLang="en-US" sz="1400" dirty="0">
                <a:solidFill>
                  <a:srgbClr val="CE38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标题数字等都可以通过点击和重新输入进行更改。标题数字等都可以通过点击和重新输入进行更改。</a:t>
            </a:r>
            <a:endParaRPr lang="en-US" altLang="zh-CN" sz="1400" dirty="0">
              <a:solidFill>
                <a:srgbClr val="CE38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l"/>
            </a:pPr>
            <a:r>
              <a:rPr lang="zh-CN" altLang="en-US" sz="1400" dirty="0">
                <a:solidFill>
                  <a:srgbClr val="CE38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标题数字等都可以通过点击和重新输入进行更改。标题数字等都可以通过点击和重新输入进行更改。</a:t>
            </a:r>
            <a:endParaRPr lang="en-US" altLang="zh-CN" sz="1400" dirty="0">
              <a:solidFill>
                <a:srgbClr val="CE38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dirty="0"/>
          </a:p>
        </p:txBody>
      </p:sp>
      <p:sp>
        <p:nvSpPr>
          <p:cNvPr id="51" name="矩形 50"/>
          <p:cNvSpPr/>
          <p:nvPr/>
        </p:nvSpPr>
        <p:spPr>
          <a:xfrm>
            <a:off x="5153107" y="1234433"/>
            <a:ext cx="85026" cy="4478266"/>
          </a:xfrm>
          <a:prstGeom prst="rect">
            <a:avLst/>
          </a:prstGeom>
          <a:solidFill>
            <a:srgbClr val="CE3836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等腰三角形 51"/>
          <p:cNvSpPr/>
          <p:nvPr/>
        </p:nvSpPr>
        <p:spPr>
          <a:xfrm rot="5400000">
            <a:off x="5293094" y="1697353"/>
            <a:ext cx="284086" cy="244902"/>
          </a:xfrm>
          <a:prstGeom prst="triangle">
            <a:avLst/>
          </a:prstGeom>
          <a:solidFill>
            <a:srgbClr val="CE3836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等腰三角形 52"/>
          <p:cNvSpPr/>
          <p:nvPr/>
        </p:nvSpPr>
        <p:spPr>
          <a:xfrm rot="5400000">
            <a:off x="5293094" y="4548564"/>
            <a:ext cx="284086" cy="244902"/>
          </a:xfrm>
          <a:prstGeom prst="triangle">
            <a:avLst/>
          </a:prstGeom>
          <a:solidFill>
            <a:srgbClr val="CE3836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等腰三角形 53"/>
          <p:cNvSpPr/>
          <p:nvPr/>
        </p:nvSpPr>
        <p:spPr>
          <a:xfrm rot="16200000" flipH="1">
            <a:off x="4790111" y="3266061"/>
            <a:ext cx="284086" cy="244902"/>
          </a:xfrm>
          <a:prstGeom prst="triangle">
            <a:avLst/>
          </a:prstGeom>
          <a:solidFill>
            <a:srgbClr val="CE3836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6" name="图片 5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5505" y="3954756"/>
            <a:ext cx="3859593" cy="2462244"/>
          </a:xfrm>
          <a:prstGeom prst="rect">
            <a:avLst/>
          </a:prstGeom>
        </p:spPr>
      </p:pic>
    </p:spTree>
  </p:cSld>
  <p:clrMapOvr>
    <a:masterClrMapping/>
  </p:clrMapOvr>
  <p:transition spd="slow" advClick="0" advTm="4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49" grpId="0"/>
      <p:bldP spid="50" grpId="0"/>
      <p:bldP spid="51" grpId="0" animBg="1"/>
      <p:bldP spid="52" grpId="0" animBg="1"/>
      <p:bldP spid="53" grpId="0" animBg="1"/>
      <p:bldP spid="5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970799" flipH="1">
            <a:off x="176445" y="-609600"/>
            <a:ext cx="3896441" cy="355282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1071" y="2154475"/>
            <a:ext cx="1312622" cy="4042279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7959494" y="1528657"/>
            <a:ext cx="3795654" cy="2000119"/>
            <a:chOff x="3123306" y="2337606"/>
            <a:chExt cx="3795654" cy="2000119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123306" y="2337606"/>
              <a:ext cx="3334644" cy="809646"/>
            </a:xfrm>
            <a:prstGeom prst="rect">
              <a:avLst/>
            </a:prstGeom>
          </p:spPr>
        </p:pic>
        <p:sp>
          <p:nvSpPr>
            <p:cNvPr id="8" name="矩形 7"/>
            <p:cNvSpPr/>
            <p:nvPr/>
          </p:nvSpPr>
          <p:spPr>
            <a:xfrm>
              <a:off x="6450330" y="2519103"/>
              <a:ext cx="468630" cy="1818622"/>
            </a:xfrm>
            <a:prstGeom prst="rect">
              <a:avLst/>
            </a:prstGeom>
            <a:solidFill>
              <a:srgbClr val="DA37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9" name="组合 8"/>
          <p:cNvGrpSpPr/>
          <p:nvPr/>
        </p:nvGrpSpPr>
        <p:grpSpPr>
          <a:xfrm flipH="1" flipV="1">
            <a:off x="5367671" y="2842976"/>
            <a:ext cx="3795654" cy="2000119"/>
            <a:chOff x="3123306" y="2337606"/>
            <a:chExt cx="3795654" cy="2000119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123306" y="2337606"/>
              <a:ext cx="3334644" cy="809646"/>
            </a:xfrm>
            <a:prstGeom prst="rect">
              <a:avLst/>
            </a:prstGeom>
          </p:spPr>
        </p:pic>
        <p:sp>
          <p:nvSpPr>
            <p:cNvPr id="11" name="矩形 10"/>
            <p:cNvSpPr/>
            <p:nvPr/>
          </p:nvSpPr>
          <p:spPr>
            <a:xfrm>
              <a:off x="6450330" y="2519103"/>
              <a:ext cx="468630" cy="1818622"/>
            </a:xfrm>
            <a:prstGeom prst="rect">
              <a:avLst/>
            </a:prstGeom>
            <a:solidFill>
              <a:srgbClr val="DA37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6448425" y="2652718"/>
            <a:ext cx="47339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dirty="0">
                <a:solidFill>
                  <a:srgbClr val="CE38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经典行书简" panose="02010609010101010101" pitchFamily="49" charset="-122"/>
                <a:ea typeface="经典行书简" panose="02010609010101010101" pitchFamily="49" charset="-122"/>
              </a:rPr>
              <a:t>腊八节的美食</a:t>
            </a:r>
            <a:endParaRPr lang="zh-CN" altLang="en-US" sz="5400" dirty="0">
              <a:solidFill>
                <a:srgbClr val="CE38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经典行书简" panose="02010609010101010101" pitchFamily="49" charset="-122"/>
              <a:ea typeface="经典行书简" panose="0201060901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4000">
        <p:split orient="vert"/>
      </p:transition>
    </mc:Choice>
    <mc:Fallback>
      <p:transition spd="slow" advClick="0" advTm="4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460263" y="366754"/>
            <a:ext cx="6091053" cy="681760"/>
            <a:chOff x="5558152" y="1297352"/>
            <a:chExt cx="6091053" cy="681760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558152" y="1297857"/>
              <a:ext cx="1271676" cy="681255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4" name="矩形 3"/>
            <p:cNvSpPr/>
            <p:nvPr/>
          </p:nvSpPr>
          <p:spPr>
            <a:xfrm>
              <a:off x="6879933" y="1297857"/>
              <a:ext cx="4769272" cy="555995"/>
            </a:xfrm>
            <a:prstGeom prst="rect">
              <a:avLst/>
            </a:prstGeom>
            <a:solidFill>
              <a:srgbClr val="CE3836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7168716" y="1297352"/>
              <a:ext cx="419170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经典行书简" panose="02010609010101010101" pitchFamily="49" charset="-122"/>
                  <a:ea typeface="经典行书简" panose="02010609010101010101" pitchFamily="49" charset="-122"/>
                </a:rPr>
                <a:t>腊八节的美食</a:t>
              </a:r>
              <a:endParaRPr lang="zh-CN" alt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经典行书简" panose="02010609010101010101" pitchFamily="49" charset="-122"/>
                <a:ea typeface="经典行书简" panose="02010609010101010101" pitchFamily="49" charset="-122"/>
              </a:endParaRPr>
            </a:p>
          </p:txBody>
        </p:sp>
      </p:grpSp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606730"/>
            <a:ext cx="11495792" cy="401599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1155820" y="2040027"/>
            <a:ext cx="5038725" cy="14619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zh-CN" altLang="en-US" sz="1400" dirty="0">
                <a:solidFill>
                  <a:srgbClr val="CE38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标题数字等都可以通过点击和重新输入进行更改。标题数字等都可以通过点击和重新输入进行更改。</a:t>
            </a:r>
            <a:endParaRPr lang="en-US" altLang="zh-CN" sz="1400" dirty="0">
              <a:solidFill>
                <a:srgbClr val="CE38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zh-CN" altLang="en-US" sz="1400" dirty="0">
                <a:solidFill>
                  <a:srgbClr val="CE38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标题数字等都可以通过点击和重新输入进行更改。标题数字等都可以通过点击和重新输入进行更改。</a:t>
            </a:r>
            <a:endParaRPr lang="en-US" altLang="zh-CN" sz="1400" dirty="0">
              <a:solidFill>
                <a:srgbClr val="CE38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dirty="0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172635" y="2464619"/>
            <a:ext cx="1256791" cy="40760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1663503" y="4925143"/>
            <a:ext cx="1256791" cy="40760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0" name="文本框 9"/>
          <p:cNvSpPr txBox="1"/>
          <p:nvPr/>
        </p:nvSpPr>
        <p:spPr>
          <a:xfrm>
            <a:off x="2746403" y="4493479"/>
            <a:ext cx="5038725" cy="14619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zh-CN" altLang="en-US" sz="1400" dirty="0">
                <a:solidFill>
                  <a:srgbClr val="CE38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标题数字等都可以通过点击和重新输入进行更改。标题数字等都可以通过点击和重新输入进行更改。</a:t>
            </a:r>
            <a:endParaRPr lang="en-US" altLang="zh-CN" sz="1400" dirty="0">
              <a:solidFill>
                <a:srgbClr val="CE38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zh-CN" altLang="en-US" sz="1400" dirty="0">
                <a:solidFill>
                  <a:srgbClr val="CE38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标题数字等都可以通过点击和重新输入进行更改。标题数字等都可以通过点击和重新输入进行更改。</a:t>
            </a:r>
            <a:endParaRPr lang="en-US" altLang="zh-CN" sz="1400" dirty="0">
              <a:solidFill>
                <a:srgbClr val="CE38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dirty="0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2604" y="3584164"/>
            <a:ext cx="2329928" cy="2979855"/>
          </a:xfrm>
          <a:prstGeom prst="rect">
            <a:avLst/>
          </a:prstGeom>
        </p:spPr>
      </p:pic>
    </p:spTree>
  </p:cSld>
  <p:clrMapOvr>
    <a:masterClrMapping/>
  </p:clrMapOvr>
  <p:transition spd="slow" advClick="0" advTm="4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460263" y="366754"/>
            <a:ext cx="6091053" cy="681760"/>
            <a:chOff x="5558152" y="1297352"/>
            <a:chExt cx="6091053" cy="681760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558152" y="1297857"/>
              <a:ext cx="1271676" cy="681255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4" name="矩形 3"/>
            <p:cNvSpPr/>
            <p:nvPr/>
          </p:nvSpPr>
          <p:spPr>
            <a:xfrm>
              <a:off x="6879933" y="1297857"/>
              <a:ext cx="4769272" cy="555995"/>
            </a:xfrm>
            <a:prstGeom prst="rect">
              <a:avLst/>
            </a:prstGeom>
            <a:solidFill>
              <a:srgbClr val="CE3836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7168716" y="1297352"/>
              <a:ext cx="419170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经典行书简" panose="02010609010101010101" pitchFamily="49" charset="-122"/>
                  <a:ea typeface="经典行书简" panose="02010609010101010101" pitchFamily="49" charset="-122"/>
                </a:rPr>
                <a:t>腊八节的美食</a:t>
              </a:r>
              <a:endParaRPr lang="zh-CN" alt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经典行书简" panose="02010609010101010101" pitchFamily="49" charset="-122"/>
                <a:ea typeface="经典行书简" panose="02010609010101010101" pitchFamily="49" charset="-122"/>
              </a:endParaRPr>
            </a:p>
          </p:txBody>
        </p:sp>
      </p:grpSp>
      <p:pic>
        <p:nvPicPr>
          <p:cNvPr id="7" name="图片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0097" y="2462932"/>
            <a:ext cx="2493804" cy="2248216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1129" y="4858741"/>
            <a:ext cx="990600" cy="1266825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667286" y="2386711"/>
            <a:ext cx="3983114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u"/>
            </a:pPr>
            <a:r>
              <a:rPr lang="zh-CN" altLang="en-US" sz="1200" b="1" dirty="0">
                <a:solidFill>
                  <a:srgbClr val="C00000"/>
                </a:solidFill>
                <a:latin typeface="Hiragino Sans GB"/>
              </a:rPr>
              <a:t>腊八豆腐</a:t>
            </a:r>
            <a:endParaRPr lang="zh-CN" altLang="en-US" sz="1200" dirty="0">
              <a:solidFill>
                <a:srgbClr val="C00000"/>
              </a:solidFill>
              <a:latin typeface="Hiragino Sans GB"/>
            </a:endParaRPr>
          </a:p>
          <a:p>
            <a:pPr marL="742950" lvl="1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rgbClr val="C00000"/>
                </a:solidFill>
                <a:latin typeface="Hiragino Sans GB"/>
              </a:rPr>
              <a:t>“腊八豆腐”是安徽黔县民间风味特产，在春节前夕的腊八，即农历十二月初八前后，黔县家家户户都要晒制豆腐，民间将这种自然晒制的豆腐称作“腊八豆腐”。</a:t>
            </a:r>
            <a:endParaRPr lang="zh-CN" altLang="en-US" sz="1200" dirty="0">
              <a:solidFill>
                <a:srgbClr val="C00000"/>
              </a:solidFill>
              <a:latin typeface="Hiragino Sans GB"/>
            </a:endParaRP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u"/>
            </a:pPr>
            <a:r>
              <a:rPr lang="zh-CN" altLang="en-US" sz="1200" b="1" dirty="0">
                <a:solidFill>
                  <a:srgbClr val="C00000"/>
                </a:solidFill>
                <a:latin typeface="Hiragino Sans GB"/>
              </a:rPr>
              <a:t>腊八面</a:t>
            </a:r>
            <a:endParaRPr lang="zh-CN" altLang="en-US" sz="1200" dirty="0">
              <a:solidFill>
                <a:srgbClr val="C00000"/>
              </a:solidFill>
              <a:latin typeface="Hiragino Sans GB"/>
            </a:endParaRPr>
          </a:p>
          <a:p>
            <a:pPr marL="742950" lvl="1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rgbClr val="C00000"/>
                </a:solidFill>
                <a:latin typeface="Hiragino Sans GB"/>
              </a:rPr>
              <a:t>我国北方一些不产或少产大米的地方，人们不吃腊八粥，而是吃腊八面。隔天用各种果、蔬做成臊子，把面条擀好，到腊月初八早晨全家吃腊八面。</a:t>
            </a:r>
            <a:endParaRPr lang="zh-CN" altLang="en-US" sz="1200" b="0" i="0" dirty="0">
              <a:solidFill>
                <a:srgbClr val="C00000"/>
              </a:solidFill>
              <a:effectLst/>
              <a:latin typeface="Hiragino Sans GB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7623598" y="3695485"/>
            <a:ext cx="398311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u"/>
            </a:pPr>
            <a:r>
              <a:rPr lang="zh-CN" altLang="en-US" sz="1200" b="1" dirty="0">
                <a:solidFill>
                  <a:srgbClr val="C00000"/>
                </a:solidFill>
              </a:rPr>
              <a:t>吃冰</a:t>
            </a:r>
            <a:endParaRPr lang="zh-CN" altLang="en-US" sz="1200" dirty="0">
              <a:solidFill>
                <a:srgbClr val="C00000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rgbClr val="C00000"/>
                </a:solidFill>
              </a:rPr>
              <a:t>腊八前一天，人们一般用钢盆舀水结冰，等到腊八节就脱盆冰并把冰敲成碎块。据说这天的冰很神奇，吃了它在以后的一年里都不会肚子疼。</a:t>
            </a:r>
            <a:endParaRPr lang="zh-CN" altLang="en-US" sz="1200" dirty="0">
              <a:solidFill>
                <a:srgbClr val="C00000"/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 rot="10800000" flipH="1">
            <a:off x="489552" y="2154449"/>
            <a:ext cx="57885" cy="2131671"/>
          </a:xfrm>
          <a:prstGeom prst="rect">
            <a:avLst/>
          </a:prstGeom>
          <a:solidFill>
            <a:srgbClr val="CE3836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 rot="10800000" flipH="1">
            <a:off x="11787863" y="3587039"/>
            <a:ext cx="45719" cy="1280695"/>
          </a:xfrm>
          <a:prstGeom prst="rect">
            <a:avLst/>
          </a:prstGeom>
          <a:solidFill>
            <a:srgbClr val="CE3836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slow" advClick="0" advTm="400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8" grpId="0"/>
      <p:bldP spid="19" grpId="0" animBg="1"/>
      <p:bldP spid="2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460263" y="366754"/>
            <a:ext cx="6091053" cy="681760"/>
            <a:chOff x="5558152" y="1297352"/>
            <a:chExt cx="6091053" cy="681760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558152" y="1297857"/>
              <a:ext cx="1271676" cy="681255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4" name="矩形 3"/>
            <p:cNvSpPr/>
            <p:nvPr/>
          </p:nvSpPr>
          <p:spPr>
            <a:xfrm>
              <a:off x="6879933" y="1297857"/>
              <a:ext cx="4769272" cy="555995"/>
            </a:xfrm>
            <a:prstGeom prst="rect">
              <a:avLst/>
            </a:prstGeom>
            <a:solidFill>
              <a:srgbClr val="CE3836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7168716" y="1297352"/>
              <a:ext cx="419170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经典行书简" panose="02010609010101010101" pitchFamily="49" charset="-122"/>
                  <a:ea typeface="经典行书简" panose="02010609010101010101" pitchFamily="49" charset="-122"/>
                </a:rPr>
                <a:t>腊八节的美食</a:t>
              </a:r>
              <a:endParaRPr lang="zh-CN" alt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经典行书简" panose="02010609010101010101" pitchFamily="49" charset="-122"/>
                <a:ea typeface="经典行书简" panose="02010609010101010101" pitchFamily="49" charset="-122"/>
              </a:endParaRPr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1540564" y="2552121"/>
            <a:ext cx="5387009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u"/>
            </a:pPr>
            <a:r>
              <a:rPr lang="zh-CN" altLang="en-US" b="1" dirty="0">
                <a:solidFill>
                  <a:srgbClr val="C00000"/>
                </a:solidFill>
              </a:rPr>
              <a:t>腊八蒜</a:t>
            </a:r>
            <a:endParaRPr lang="en-US" altLang="zh-CN" b="1" dirty="0">
              <a:solidFill>
                <a:srgbClr val="C00000"/>
              </a:solidFill>
            </a:endParaRPr>
          </a:p>
          <a:p>
            <a:endParaRPr lang="zh-CN" altLang="en-US" dirty="0">
              <a:solidFill>
                <a:srgbClr val="C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rgbClr val="C00000"/>
                </a:solidFill>
              </a:rPr>
              <a:t>老北京人家，一到腊月初八，过年的气氛一天赛过一天，华北大部分地区在腊月初八这天有用醋泡蒜的习俗，叫“腊八蒜”。</a:t>
            </a:r>
            <a:endParaRPr lang="zh-CN" altLang="en-US" sz="1400" dirty="0">
              <a:solidFill>
                <a:srgbClr val="C00000"/>
              </a:solidFill>
            </a:endParaRPr>
          </a:p>
          <a:p>
            <a:endParaRPr lang="zh-CN" altLang="en-US" dirty="0"/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928" b="6080"/>
          <a:stretch>
            <a:fillRect/>
          </a:stretch>
        </p:blipFill>
        <p:spPr>
          <a:xfrm>
            <a:off x="6927573" y="1737474"/>
            <a:ext cx="2770699" cy="191441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2" name="矩形 11"/>
          <p:cNvSpPr/>
          <p:nvPr/>
        </p:nvSpPr>
        <p:spPr>
          <a:xfrm>
            <a:off x="1540565" y="4915732"/>
            <a:ext cx="775217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rgbClr val="C00000"/>
                </a:solidFill>
                <a:latin typeface="Hiragino Sans GB"/>
              </a:rPr>
              <a:t>泡腊八蒜得用紫皮蒜和米醋，将蒜瓣去老皮，浸入米醋中，装入小坛封严，至除夕启封，那蒜瓣湛青翠绿，蒜辣醋酸香溶在一起，扑鼻而来，是吃饺子的最佳佐料，拌凉菜也可以用，味道独特。</a:t>
            </a:r>
            <a:endParaRPr lang="zh-CN" altLang="en-US" sz="1400" dirty="0">
              <a:solidFill>
                <a:srgbClr val="C00000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 rot="10800000" flipH="1">
            <a:off x="1307408" y="2552121"/>
            <a:ext cx="45719" cy="2985722"/>
          </a:xfrm>
          <a:prstGeom prst="rect">
            <a:avLst/>
          </a:prstGeom>
          <a:solidFill>
            <a:srgbClr val="CE3836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928" b="6080"/>
          <a:stretch>
            <a:fillRect/>
          </a:stretch>
        </p:blipFill>
        <p:spPr>
          <a:xfrm>
            <a:off x="9166679" y="3623429"/>
            <a:ext cx="2770699" cy="191441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075074">
            <a:off x="2288087" y="2761487"/>
            <a:ext cx="900783" cy="292146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4000">
        <p:circle/>
      </p:transition>
    </mc:Choice>
    <mc:Fallback>
      <p:transition spd="slow" advClick="0" advTm="4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2" grpId="0"/>
      <p:bldP spid="1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460263" y="366754"/>
            <a:ext cx="6091053" cy="681760"/>
            <a:chOff x="5558152" y="1297352"/>
            <a:chExt cx="6091053" cy="681760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558152" y="1297857"/>
              <a:ext cx="1271676" cy="681255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4" name="矩形 3"/>
            <p:cNvSpPr/>
            <p:nvPr/>
          </p:nvSpPr>
          <p:spPr>
            <a:xfrm>
              <a:off x="6879933" y="1297857"/>
              <a:ext cx="4769272" cy="555995"/>
            </a:xfrm>
            <a:prstGeom prst="rect">
              <a:avLst/>
            </a:prstGeom>
            <a:solidFill>
              <a:srgbClr val="CE3836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7168716" y="1297352"/>
              <a:ext cx="419170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经典行书简" panose="02010609010101010101" pitchFamily="49" charset="-122"/>
                  <a:ea typeface="经典行书简" panose="02010609010101010101" pitchFamily="49" charset="-122"/>
                </a:rPr>
                <a:t>腊八节的美食</a:t>
              </a:r>
              <a:endParaRPr lang="zh-CN" alt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经典行书简" panose="02010609010101010101" pitchFamily="49" charset="-122"/>
                <a:ea typeface="经典行书简" panose="02010609010101010101" pitchFamily="49" charset="-122"/>
              </a:endParaRPr>
            </a:p>
          </p:txBody>
        </p:sp>
      </p:grpSp>
      <p:sp>
        <p:nvSpPr>
          <p:cNvPr id="6" name="矩形 5"/>
          <p:cNvSpPr/>
          <p:nvPr/>
        </p:nvSpPr>
        <p:spPr>
          <a:xfrm>
            <a:off x="1299098" y="1561082"/>
            <a:ext cx="3823317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b="1" dirty="0">
                <a:solidFill>
                  <a:srgbClr val="C00000"/>
                </a:solidFill>
                <a:latin typeface="Hiragino Sans GB"/>
              </a:rPr>
              <a:t>翡翠碧玉腊八蒜</a:t>
            </a:r>
            <a:endParaRPr lang="en-US" altLang="zh-CN" b="1" dirty="0">
              <a:solidFill>
                <a:srgbClr val="C00000"/>
              </a:solidFill>
              <a:latin typeface="Hiragino Sans GB"/>
            </a:endParaRPr>
          </a:p>
          <a:p>
            <a:endParaRPr lang="zh-CN" altLang="en-US" dirty="0">
              <a:solidFill>
                <a:srgbClr val="C00000"/>
              </a:solidFill>
              <a:latin typeface="Hiragino Sans GB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rgbClr val="C00000"/>
                </a:solidFill>
                <a:latin typeface="Hiragino Sans GB"/>
              </a:rPr>
              <a:t>泡腊八蒜是北方，尤其是华北地区的一个习俗。顾名思义，就是在阴历腊月初八的这天来泡制蒜。</a:t>
            </a:r>
            <a:endParaRPr lang="zh-CN" altLang="en-US" sz="1400" b="0" i="0" dirty="0">
              <a:solidFill>
                <a:srgbClr val="C00000"/>
              </a:solidFill>
              <a:effectLst/>
              <a:latin typeface="Hiragino Sans GB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401234" y="2021544"/>
            <a:ext cx="1256791" cy="40760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3718" y="3463146"/>
            <a:ext cx="3678282" cy="3079313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2417718" y="3705073"/>
            <a:ext cx="6096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rgbClr val="C00000"/>
                </a:solidFill>
                <a:latin typeface="Hiragino Sans GB"/>
              </a:rPr>
              <a:t>其实材料非常简单，就是醋和大蒜瓣儿。做法也是极其简单，将剥了皮的蒜瓣儿放到一个可以密封的罐子，瓶子之类的容器里面，然后倒入醋，封上口放到一个冷的地方。慢慢地，泡在醋中的蒜就会变绿，最后会变得通体碧绿的，如同翡翠碧玉。</a:t>
            </a:r>
            <a:endParaRPr lang="zh-CN" altLang="en-US" sz="1400" dirty="0"/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1438217" y="3978322"/>
            <a:ext cx="1256791" cy="40760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 spd="slow" advClick="0" advTm="400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9290" y="1963553"/>
            <a:ext cx="6174388" cy="1889367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5460263" y="366754"/>
            <a:ext cx="6091053" cy="681760"/>
            <a:chOff x="5558152" y="1297352"/>
            <a:chExt cx="6091053" cy="681760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558152" y="1297857"/>
              <a:ext cx="1271676" cy="681255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4" name="矩形 3"/>
            <p:cNvSpPr/>
            <p:nvPr/>
          </p:nvSpPr>
          <p:spPr>
            <a:xfrm>
              <a:off x="6879933" y="1297857"/>
              <a:ext cx="4769272" cy="555995"/>
            </a:xfrm>
            <a:prstGeom prst="rect">
              <a:avLst/>
            </a:prstGeom>
            <a:solidFill>
              <a:srgbClr val="CE3836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7168716" y="1297352"/>
              <a:ext cx="419170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经典行书简" panose="02010609010101010101" pitchFamily="49" charset="-122"/>
                  <a:ea typeface="经典行书简" panose="02010609010101010101" pitchFamily="49" charset="-122"/>
                </a:rPr>
                <a:t>腊八节的美食</a:t>
              </a:r>
              <a:endParaRPr lang="zh-CN" alt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经典行书简" panose="02010609010101010101" pitchFamily="49" charset="-122"/>
                <a:ea typeface="经典行书简" panose="02010609010101010101" pitchFamily="49" charset="-122"/>
              </a:endParaRPr>
            </a:p>
          </p:txBody>
        </p:sp>
      </p:grp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2" t="5930" r="3775"/>
          <a:stretch>
            <a:fillRect/>
          </a:stretch>
        </p:blipFill>
        <p:spPr>
          <a:xfrm>
            <a:off x="1389290" y="4051891"/>
            <a:ext cx="2757990" cy="172226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2" t="5930" r="3775"/>
          <a:stretch>
            <a:fillRect/>
          </a:stretch>
        </p:blipFill>
        <p:spPr>
          <a:xfrm>
            <a:off x="7920127" y="2015231"/>
            <a:ext cx="2757990" cy="17222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5" name="文本框 14"/>
          <p:cNvSpPr txBox="1"/>
          <p:nvPr/>
        </p:nvSpPr>
        <p:spPr>
          <a:xfrm>
            <a:off x="2032102" y="2307431"/>
            <a:ext cx="5038725" cy="14619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zh-CN" altLang="en-US" sz="1400" dirty="0">
                <a:solidFill>
                  <a:srgbClr val="CE38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标题数字等都可以通过点击和重新输入进行更改。标题数字等都可以通过点击和重新输入进行更改。</a:t>
            </a:r>
            <a:endParaRPr lang="en-US" altLang="zh-CN" sz="1400" dirty="0">
              <a:solidFill>
                <a:srgbClr val="CE38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zh-CN" altLang="en-US" sz="1400" dirty="0">
                <a:solidFill>
                  <a:srgbClr val="CE38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标题数字等都可以通过点击和重新输入进行更改。标题数字等都可以通过点击和重新输入进行更改。</a:t>
            </a:r>
            <a:endParaRPr lang="en-US" altLang="zh-CN" sz="1400" dirty="0">
              <a:solidFill>
                <a:srgbClr val="CE38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dirty="0"/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1463" y="4051891"/>
            <a:ext cx="6126653" cy="1889367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5256175" y="4386285"/>
            <a:ext cx="5038725" cy="14619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zh-CN" altLang="en-US" sz="1400" dirty="0">
                <a:solidFill>
                  <a:srgbClr val="CE38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标题数字等都可以通过点击和重新输入进行更改。标题数字等都可以通过点击和重新输入进行更改。</a:t>
            </a:r>
            <a:endParaRPr lang="en-US" altLang="zh-CN" sz="1400" dirty="0">
              <a:solidFill>
                <a:srgbClr val="CE38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zh-CN" altLang="en-US" sz="1400" dirty="0">
                <a:solidFill>
                  <a:srgbClr val="CE38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标题数字等都可以通过点击和重新输入进行更改。标题数字等都可以通过点击和重新输入进行更改。</a:t>
            </a:r>
            <a:endParaRPr lang="en-US" altLang="zh-CN" sz="1400" dirty="0">
              <a:solidFill>
                <a:srgbClr val="CE38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dirty="0"/>
          </a:p>
        </p:txBody>
      </p:sp>
    </p:spTree>
  </p:cSld>
  <p:clrMapOvr>
    <a:masterClrMapping/>
  </p:clrMapOvr>
  <p:transition spd="med" advClick="0" advTm="4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970799" flipH="1">
            <a:off x="176445" y="-609600"/>
            <a:ext cx="3896441" cy="355282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1071" y="2154475"/>
            <a:ext cx="1312622" cy="4042279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7959494" y="1528657"/>
            <a:ext cx="3795654" cy="2000119"/>
            <a:chOff x="3123306" y="2337606"/>
            <a:chExt cx="3795654" cy="2000119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123306" y="2337606"/>
              <a:ext cx="3334644" cy="809646"/>
            </a:xfrm>
            <a:prstGeom prst="rect">
              <a:avLst/>
            </a:prstGeom>
          </p:spPr>
        </p:pic>
        <p:sp>
          <p:nvSpPr>
            <p:cNvPr id="8" name="矩形 7"/>
            <p:cNvSpPr/>
            <p:nvPr/>
          </p:nvSpPr>
          <p:spPr>
            <a:xfrm>
              <a:off x="6450330" y="2519103"/>
              <a:ext cx="468630" cy="1818622"/>
            </a:xfrm>
            <a:prstGeom prst="rect">
              <a:avLst/>
            </a:prstGeom>
            <a:solidFill>
              <a:srgbClr val="DA37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9" name="组合 8"/>
          <p:cNvGrpSpPr/>
          <p:nvPr/>
        </p:nvGrpSpPr>
        <p:grpSpPr>
          <a:xfrm flipH="1" flipV="1">
            <a:off x="5367671" y="2842976"/>
            <a:ext cx="3795654" cy="2000119"/>
            <a:chOff x="3123306" y="2337606"/>
            <a:chExt cx="3795654" cy="2000119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123306" y="2337606"/>
              <a:ext cx="3334644" cy="809646"/>
            </a:xfrm>
            <a:prstGeom prst="rect">
              <a:avLst/>
            </a:prstGeom>
          </p:spPr>
        </p:pic>
        <p:sp>
          <p:nvSpPr>
            <p:cNvPr id="11" name="矩形 10"/>
            <p:cNvSpPr/>
            <p:nvPr/>
          </p:nvSpPr>
          <p:spPr>
            <a:xfrm>
              <a:off x="6450330" y="2519103"/>
              <a:ext cx="468630" cy="1818622"/>
            </a:xfrm>
            <a:prstGeom prst="rect">
              <a:avLst/>
            </a:prstGeom>
            <a:solidFill>
              <a:srgbClr val="DA37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6448425" y="2652718"/>
            <a:ext cx="47339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dirty="0">
                <a:solidFill>
                  <a:srgbClr val="CE38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经典行书简" panose="02010609010101010101" pitchFamily="49" charset="-122"/>
                <a:ea typeface="经典行书简" panose="02010609010101010101" pitchFamily="49" charset="-122"/>
              </a:rPr>
              <a:t>腊八节的诗歌</a:t>
            </a:r>
            <a:endParaRPr lang="zh-CN" altLang="en-US" sz="5400" dirty="0">
              <a:solidFill>
                <a:srgbClr val="CE38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经典行书简" panose="02010609010101010101" pitchFamily="49" charset="-122"/>
              <a:ea typeface="经典行书简" panose="02010609010101010101" pitchFamily="49" charset="-122"/>
            </a:endParaRPr>
          </a:p>
        </p:txBody>
      </p:sp>
    </p:spTree>
  </p:cSld>
  <p:clrMapOvr>
    <a:masterClrMapping/>
  </p:clrMapOvr>
  <p:transition spd="slow" advClick="0" advTm="400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08869" y="446653"/>
            <a:ext cx="6091053" cy="681760"/>
            <a:chOff x="5558152" y="1297352"/>
            <a:chExt cx="6091053" cy="681760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558152" y="1297857"/>
              <a:ext cx="1271676" cy="681255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4" name="矩形 3"/>
            <p:cNvSpPr/>
            <p:nvPr/>
          </p:nvSpPr>
          <p:spPr>
            <a:xfrm>
              <a:off x="6879933" y="1297857"/>
              <a:ext cx="4769272" cy="555995"/>
            </a:xfrm>
            <a:prstGeom prst="rect">
              <a:avLst/>
            </a:prstGeom>
            <a:solidFill>
              <a:srgbClr val="CE3836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7168716" y="1297352"/>
              <a:ext cx="419170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经典行书简" panose="02010609010101010101" pitchFamily="49" charset="-122"/>
                  <a:ea typeface="经典行书简" panose="02010609010101010101" pitchFamily="49" charset="-122"/>
                </a:rPr>
                <a:t>腊八节的诗歌</a:t>
              </a:r>
              <a:endParaRPr lang="zh-CN" alt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经典行书简" panose="02010609010101010101" pitchFamily="49" charset="-122"/>
                <a:ea typeface="经典行书简" panose="02010609010101010101" pitchFamily="49" charset="-122"/>
              </a:endParaRPr>
            </a:p>
          </p:txBody>
        </p:sp>
      </p:grp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1730650" y="1787897"/>
            <a:ext cx="2982401" cy="126697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63480" rIns="0" bIns="63480" numCol="1" anchor="ctr" anchorCtr="0" compatLnSpc="1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4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清·顾梦游——</a:t>
            </a:r>
            <a:r>
              <a:rPr lang="zh-CN" altLang="zh-CN" sz="1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《腊八日水草庵即事》</a:t>
            </a:r>
            <a:endParaRPr lang="en-US" altLang="zh-CN" sz="14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2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+mn-ea"/>
              </a:rPr>
              <a:t> </a:t>
            </a:r>
            <a:br>
              <a:rPr kumimoji="0" lang="zh-CN" altLang="zh-CN" sz="12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+mn-ea"/>
              </a:rPr>
            </a:br>
            <a:r>
              <a:rPr kumimoji="0" lang="zh-CN" altLang="zh-CN" sz="12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+mn-ea"/>
              </a:rPr>
              <a:t>清水塘边血作磷，正阳门外马生尘。 </a:t>
            </a:r>
            <a:br>
              <a:rPr kumimoji="0" lang="zh-CN" altLang="zh-CN" sz="12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+mn-ea"/>
              </a:rPr>
            </a:br>
            <a:r>
              <a:rPr kumimoji="0" lang="zh-CN" altLang="zh-CN" sz="12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+mn-ea"/>
              </a:rPr>
              <a:t>只应水月无新恨，且喜云山来故人。 </a:t>
            </a:r>
            <a:br>
              <a:rPr kumimoji="0" lang="zh-CN" altLang="zh-CN" sz="12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+mn-ea"/>
              </a:rPr>
            </a:br>
            <a:r>
              <a:rPr kumimoji="0" lang="zh-CN" altLang="zh-CN" sz="12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+mn-ea"/>
              </a:rPr>
              <a:t>晴腊无如今日好，闲游同是再生身。 </a:t>
            </a:r>
            <a:br>
              <a:rPr kumimoji="0" lang="zh-CN" altLang="zh-CN" sz="12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+mn-ea"/>
              </a:rPr>
            </a:br>
            <a:r>
              <a:rPr kumimoji="0" lang="zh-CN" altLang="zh-CN" sz="12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+mn-ea"/>
              </a:rPr>
              <a:t>自伤白发空流浪，一瓣香消泪满巾。</a:t>
            </a:r>
            <a:r>
              <a:rPr kumimoji="0" lang="zh-CN" altLang="zh-CN" sz="8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+mn-ea"/>
              </a:rPr>
              <a:t> </a:t>
            </a:r>
            <a:endParaRPr kumimoji="0" lang="zh-CN" altLang="zh-CN" sz="1800" b="0" i="0" u="none" strike="noStrike" cap="none" normalizeH="0" baseline="0" dirty="0">
              <a:ln>
                <a:noFill/>
              </a:ln>
              <a:solidFill>
                <a:srgbClr val="C00000"/>
              </a:solidFill>
              <a:effectLst/>
              <a:latin typeface="+mn-ea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4959" y="1543214"/>
            <a:ext cx="1584963" cy="1584963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6951" y="3830869"/>
            <a:ext cx="1584963" cy="1584963"/>
          </a:xfrm>
          <a:prstGeom prst="rect">
            <a:avLst/>
          </a:prstGeom>
        </p:spPr>
      </p:pic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3420978" y="3912921"/>
            <a:ext cx="2584146" cy="1420861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63480" rIns="0" bIns="6348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2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charset="-122"/>
                <a:ea typeface="PingFang SC"/>
              </a:rPr>
              <a:t>清·</a:t>
            </a:r>
            <a:r>
              <a:rPr lang="zh-CN" altLang="zh-CN" sz="1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charset="-122"/>
                <a:ea typeface="PingFang SC"/>
              </a:rPr>
              <a:t>道光帝</a:t>
            </a:r>
            <a:r>
              <a:rPr kumimoji="0" lang="zh-CN" altLang="zh-CN" sz="12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charset="-122"/>
                <a:ea typeface="PingFang SC"/>
              </a:rPr>
              <a:t>——</a:t>
            </a:r>
            <a:r>
              <a:rPr lang="zh-CN" altLang="zh-CN" sz="1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charset="-122"/>
                <a:ea typeface="PingFang SC"/>
              </a:rPr>
              <a:t>《腊八粥》</a:t>
            </a:r>
            <a:endParaRPr kumimoji="0" lang="en-US" altLang="zh-CN" sz="1200" b="0" i="0" u="none" strike="noStrike" cap="none" normalizeH="0" baseline="0" dirty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Unicode MS" panose="020B0604020202020204" charset="-122"/>
              <a:ea typeface="PingFang SC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br>
              <a:rPr kumimoji="0" lang="zh-CN" altLang="zh-CN" sz="12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Arial Unicode MS" panose="020B0604020202020204" charset="-122"/>
                <a:ea typeface="PingFang SC"/>
              </a:rPr>
            </a:br>
            <a:r>
              <a:rPr kumimoji="0" lang="zh-CN" altLang="zh-CN" sz="12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Arial Unicode MS" panose="020B0604020202020204" charset="-122"/>
                <a:ea typeface="PingFang SC"/>
              </a:rPr>
              <a:t>一阳初夏中大吕，谷粟为粥和豆煮。应时献佛矢心虔，默祝金光济众普。盈几馨香细细浮，堆盘果蔬纷纷聚。共尝佳品达沙门，沙门色相传莲炬。童稚饱腹庆州平，还向街头击腊鼓。</a:t>
            </a:r>
            <a:r>
              <a:rPr kumimoji="0" lang="zh-CN" altLang="zh-CN" sz="8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</a:rPr>
              <a:t> </a:t>
            </a:r>
            <a:endParaRPr kumimoji="0" lang="zh-CN" altLang="zh-CN" sz="1800" b="0" i="0" u="none" strike="noStrike" cap="none" normalizeH="0" baseline="0" dirty="0">
              <a:ln>
                <a:noFill/>
              </a:ln>
              <a:solidFill>
                <a:srgbClr val="C00000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8487" y="1413889"/>
            <a:ext cx="4953415" cy="4833960"/>
          </a:xfrm>
          <a:prstGeom prst="rect">
            <a:avLst/>
          </a:prstGeom>
        </p:spPr>
      </p:pic>
    </p:spTree>
  </p:cSld>
  <p:clrMapOvr>
    <a:masterClrMapping/>
  </p:clrMapOvr>
  <p:transition spd="slow" advClick="0" advTm="4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08869" y="446653"/>
            <a:ext cx="6091053" cy="681760"/>
            <a:chOff x="5558152" y="1297352"/>
            <a:chExt cx="6091053" cy="681760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558152" y="1297857"/>
              <a:ext cx="1271676" cy="681255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4" name="矩形 3"/>
            <p:cNvSpPr/>
            <p:nvPr/>
          </p:nvSpPr>
          <p:spPr>
            <a:xfrm>
              <a:off x="6879933" y="1297857"/>
              <a:ext cx="4769272" cy="555995"/>
            </a:xfrm>
            <a:prstGeom prst="rect">
              <a:avLst/>
            </a:prstGeom>
            <a:solidFill>
              <a:srgbClr val="CE3836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7168716" y="1297352"/>
              <a:ext cx="419170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经典行书简" panose="02010609010101010101" pitchFamily="49" charset="-122"/>
                  <a:ea typeface="经典行书简" panose="02010609010101010101" pitchFamily="49" charset="-122"/>
                </a:rPr>
                <a:t>腊八节的诗歌</a:t>
              </a:r>
              <a:endParaRPr lang="zh-CN" alt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经典行书简" panose="02010609010101010101" pitchFamily="49" charset="-122"/>
                <a:ea typeface="经典行书简" panose="02010609010101010101" pitchFamily="49" charset="-122"/>
              </a:endParaRPr>
            </a:p>
          </p:txBody>
        </p:sp>
      </p:grpSp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 flipV="1">
            <a:off x="5431209" y="3460988"/>
            <a:ext cx="4688802" cy="163801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2112885" y="3803292"/>
            <a:ext cx="6923408" cy="241866"/>
          </a:xfrm>
          <a:prstGeom prst="rect">
            <a:avLst/>
          </a:prstGeom>
        </p:spPr>
      </p:pic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3389365" y="2073016"/>
            <a:ext cx="3231472" cy="123619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63480" rIns="0" bIns="6348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zh-CN" altLang="zh-CN" sz="1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charset="-122"/>
                <a:ea typeface="PingFang SC"/>
              </a:rPr>
              <a:t>《腊日》</a:t>
            </a:r>
            <a:r>
              <a:rPr kumimoji="0" lang="zh-CN" altLang="zh-CN" sz="12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charset="-122"/>
                <a:ea typeface="PingFang SC"/>
              </a:rPr>
              <a:t>——（唐）</a:t>
            </a:r>
            <a:r>
              <a:rPr lang="zh-CN" altLang="zh-CN" sz="1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charset="-122"/>
                <a:ea typeface="PingFang SC"/>
              </a:rPr>
              <a:t>杜甫</a:t>
            </a:r>
            <a:endParaRPr lang="en-US" altLang="zh-CN" sz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Unicode MS" panose="020B0604020202020204" charset="-122"/>
              <a:ea typeface="PingFang SC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br>
              <a:rPr kumimoji="0" lang="zh-CN" altLang="zh-CN" sz="12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Arial Unicode MS" panose="020B0604020202020204" charset="-122"/>
                <a:ea typeface="PingFang SC"/>
              </a:rPr>
            </a:br>
            <a:r>
              <a:rPr kumimoji="0" lang="zh-CN" altLang="zh-CN" sz="12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Arial Unicode MS" panose="020B0604020202020204" charset="-122"/>
                <a:ea typeface="PingFang SC"/>
              </a:rPr>
              <a:t>腊日常年暖尚遥，今年腊日冻全消。</a:t>
            </a:r>
            <a:br>
              <a:rPr kumimoji="0" lang="zh-CN" altLang="zh-CN" sz="12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Arial Unicode MS" panose="020B0604020202020204" charset="-122"/>
                <a:ea typeface="PingFang SC"/>
              </a:rPr>
            </a:br>
            <a:r>
              <a:rPr kumimoji="0" lang="zh-CN" altLang="zh-CN" sz="12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Arial Unicode MS" panose="020B0604020202020204" charset="-122"/>
                <a:ea typeface="PingFang SC"/>
              </a:rPr>
              <a:t>侵凌雪色还萱草，漏泄春光有柳条。</a:t>
            </a:r>
            <a:br>
              <a:rPr kumimoji="0" lang="zh-CN" altLang="zh-CN" sz="12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Arial Unicode MS" panose="020B0604020202020204" charset="-122"/>
                <a:ea typeface="PingFang SC"/>
              </a:rPr>
            </a:br>
            <a:r>
              <a:rPr kumimoji="0" lang="zh-CN" altLang="zh-CN" sz="12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Arial Unicode MS" panose="020B0604020202020204" charset="-122"/>
                <a:ea typeface="PingFang SC"/>
              </a:rPr>
              <a:t>纵酒欲谋良夜醉，还家初散紫宸朝。</a:t>
            </a:r>
            <a:br>
              <a:rPr kumimoji="0" lang="zh-CN" altLang="zh-CN" sz="12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Arial Unicode MS" panose="020B0604020202020204" charset="-122"/>
                <a:ea typeface="PingFang SC"/>
              </a:rPr>
            </a:br>
            <a:r>
              <a:rPr kumimoji="0" lang="zh-CN" altLang="zh-CN" sz="12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Arial Unicode MS" panose="020B0604020202020204" charset="-122"/>
                <a:ea typeface="PingFang SC"/>
              </a:rPr>
              <a:t>口脂面药随恩泽，翠管银婴下九霄。</a:t>
            </a:r>
            <a:r>
              <a:rPr kumimoji="0" lang="zh-CN" altLang="zh-CN" sz="8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</a:rPr>
              <a:t> </a:t>
            </a:r>
            <a:endParaRPr kumimoji="0" lang="zh-CN" altLang="zh-CN" sz="1800" b="0" i="0" u="none" strike="noStrike" cap="none" normalizeH="0" baseline="0" dirty="0">
              <a:ln>
                <a:noFill/>
              </a:ln>
              <a:solidFill>
                <a:srgbClr val="C0000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 rot="5400000" flipV="1">
            <a:off x="4497299" y="783743"/>
            <a:ext cx="58720" cy="2274588"/>
          </a:xfrm>
          <a:prstGeom prst="rect">
            <a:avLst/>
          </a:prstGeom>
          <a:solidFill>
            <a:srgbClr val="CE3836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 rot="5400000" flipV="1">
            <a:off x="6283191" y="3241780"/>
            <a:ext cx="58720" cy="2274588"/>
          </a:xfrm>
          <a:prstGeom prst="rect">
            <a:avLst/>
          </a:prstGeom>
          <a:solidFill>
            <a:srgbClr val="CE3836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Rectangle 1"/>
          <p:cNvSpPr>
            <a:spLocks noChangeArrowheads="1"/>
          </p:cNvSpPr>
          <p:nvPr/>
        </p:nvSpPr>
        <p:spPr bwMode="auto">
          <a:xfrm>
            <a:off x="5175257" y="4589150"/>
            <a:ext cx="3231472" cy="123619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63480" rIns="0" bIns="6348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zh-CN" altLang="zh-CN" sz="1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charset="-122"/>
                <a:ea typeface="PingFang SC"/>
              </a:rPr>
              <a:t>《腊日》</a:t>
            </a:r>
            <a:r>
              <a:rPr kumimoji="0" lang="zh-CN" altLang="zh-CN" sz="12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charset="-122"/>
                <a:ea typeface="PingFang SC"/>
              </a:rPr>
              <a:t>——（唐）</a:t>
            </a:r>
            <a:r>
              <a:rPr lang="zh-CN" altLang="zh-CN" sz="1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charset="-122"/>
                <a:ea typeface="PingFang SC"/>
              </a:rPr>
              <a:t>杜甫</a:t>
            </a:r>
            <a:endParaRPr lang="en-US" altLang="zh-CN" sz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Unicode MS" panose="020B0604020202020204" charset="-122"/>
              <a:ea typeface="PingFang SC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br>
              <a:rPr kumimoji="0" lang="zh-CN" altLang="zh-CN" sz="12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Arial Unicode MS" panose="020B0604020202020204" charset="-122"/>
                <a:ea typeface="PingFang SC"/>
              </a:rPr>
            </a:br>
            <a:r>
              <a:rPr kumimoji="0" lang="zh-CN" altLang="zh-CN" sz="12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Arial Unicode MS" panose="020B0604020202020204" charset="-122"/>
                <a:ea typeface="PingFang SC"/>
              </a:rPr>
              <a:t>腊日常年暖尚遥，今年腊日冻全消。</a:t>
            </a:r>
            <a:br>
              <a:rPr kumimoji="0" lang="zh-CN" altLang="zh-CN" sz="12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Arial Unicode MS" panose="020B0604020202020204" charset="-122"/>
                <a:ea typeface="PingFang SC"/>
              </a:rPr>
            </a:br>
            <a:r>
              <a:rPr kumimoji="0" lang="zh-CN" altLang="zh-CN" sz="12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Arial Unicode MS" panose="020B0604020202020204" charset="-122"/>
                <a:ea typeface="PingFang SC"/>
              </a:rPr>
              <a:t>侵凌雪色还萱草，漏泄春光有柳条。</a:t>
            </a:r>
            <a:br>
              <a:rPr kumimoji="0" lang="zh-CN" altLang="zh-CN" sz="12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Arial Unicode MS" panose="020B0604020202020204" charset="-122"/>
                <a:ea typeface="PingFang SC"/>
              </a:rPr>
            </a:br>
            <a:r>
              <a:rPr kumimoji="0" lang="zh-CN" altLang="zh-CN" sz="12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Arial Unicode MS" panose="020B0604020202020204" charset="-122"/>
                <a:ea typeface="PingFang SC"/>
              </a:rPr>
              <a:t>纵酒欲谋良夜醉，还家初散紫宸朝。</a:t>
            </a:r>
            <a:br>
              <a:rPr kumimoji="0" lang="zh-CN" altLang="zh-CN" sz="12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Arial Unicode MS" panose="020B0604020202020204" charset="-122"/>
                <a:ea typeface="PingFang SC"/>
              </a:rPr>
            </a:br>
            <a:r>
              <a:rPr kumimoji="0" lang="zh-CN" altLang="zh-CN" sz="12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Arial Unicode MS" panose="020B0604020202020204" charset="-122"/>
                <a:ea typeface="PingFang SC"/>
              </a:rPr>
              <a:t>口脂面药随恩泽，翠管银婴下九霄。</a:t>
            </a:r>
            <a:r>
              <a:rPr kumimoji="0" lang="zh-CN" altLang="zh-CN" sz="8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</a:rPr>
              <a:t> </a:t>
            </a:r>
            <a:endParaRPr kumimoji="0" lang="zh-CN" altLang="zh-CN" sz="1800" b="0" i="0" u="none" strike="noStrike" cap="none" normalizeH="0" baseline="0" dirty="0">
              <a:ln>
                <a:noFill/>
              </a:ln>
              <a:solidFill>
                <a:srgbClr val="C00000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8929" y="4063152"/>
            <a:ext cx="2624368" cy="2197908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0647" y="1835704"/>
            <a:ext cx="1584963" cy="1584963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3916" y="3369860"/>
            <a:ext cx="1954379" cy="318426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Click="0" advTm="4000">
        <p14:reveal/>
      </p:transition>
    </mc:Choice>
    <mc:Fallback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 animBg="1"/>
      <p:bldP spid="11" grpId="0" animBg="1"/>
      <p:bldP spid="1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219" y="715617"/>
            <a:ext cx="2552444" cy="2837179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5913498" y="2454965"/>
            <a:ext cx="568546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谢谢观看</a:t>
            </a:r>
            <a:endParaRPr lang="zh-CN" altLang="en-US" sz="88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 advClick="0" advTm="4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theme/theme1.xml><?xml version="1.0" encoding="utf-8"?>
<a:theme xmlns:a="http://schemas.openxmlformats.org/drawingml/2006/main" name="Office Theme">
  <a:themeElements>
    <a:clrScheme name="自定义 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79646"/>
      </a:hlink>
      <a:folHlink>
        <a:srgbClr val="F79646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3697</Words>
  <Application>WPS 演示</Application>
  <PresentationFormat>宽屏</PresentationFormat>
  <Paragraphs>195</Paragraphs>
  <Slides>25</Slides>
  <Notes>25</Notes>
  <HiddenSlides>0</HiddenSlides>
  <MMClips>1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9" baseType="lpstr">
      <vt:lpstr>Arial</vt:lpstr>
      <vt:lpstr>宋体</vt:lpstr>
      <vt:lpstr>Wingdings</vt:lpstr>
      <vt:lpstr>微软雅黑</vt:lpstr>
      <vt:lpstr>经典行书简</vt:lpstr>
      <vt:lpstr>Calibri</vt:lpstr>
      <vt:lpstr>等线</vt:lpstr>
      <vt:lpstr>Arial Unicode MS</vt:lpstr>
      <vt:lpstr>Calibri</vt:lpstr>
      <vt:lpstr>等线</vt:lpstr>
      <vt:lpstr>Hiragino Sans GB</vt:lpstr>
      <vt:lpstr>PingFang SC</vt:lpstr>
      <vt:lpstr>Segoe Print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WIN7</dc:creator>
  <cp:lastModifiedBy>拉普耶鲁</cp:lastModifiedBy>
  <cp:revision>137</cp:revision>
  <dcterms:created xsi:type="dcterms:W3CDTF">2017-08-18T03:02:00Z</dcterms:created>
  <dcterms:modified xsi:type="dcterms:W3CDTF">2018-11-24T01:50:20Z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2052-10.1.0.7669</vt:lpwstr>
  </property>
  <property fmtid="{D5CDD505-2E9C-101B-9397-08002B2CF9AE}" pid="3" name="KSORubyTemplateID">
    <vt:lpwstr>13</vt:lpwstr>
  </property>
</Properties>
</file>