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77" r:id="rId2"/>
    <p:sldId id="267" r:id="rId3"/>
    <p:sldId id="270" r:id="rId4"/>
    <p:sldId id="284" r:id="rId5"/>
    <p:sldId id="271" r:id="rId6"/>
    <p:sldId id="299" r:id="rId7"/>
    <p:sldId id="285" r:id="rId8"/>
    <p:sldId id="301" r:id="rId9"/>
    <p:sldId id="286" r:id="rId10"/>
    <p:sldId id="269" r:id="rId11"/>
    <p:sldId id="272" r:id="rId12"/>
    <p:sldId id="287" r:id="rId13"/>
    <p:sldId id="297" r:id="rId14"/>
    <p:sldId id="302" r:id="rId15"/>
    <p:sldId id="293" r:id="rId16"/>
    <p:sldId id="294" r:id="rId17"/>
    <p:sldId id="274" r:id="rId18"/>
    <p:sldId id="295" r:id="rId19"/>
    <p:sldId id="303" r:id="rId20"/>
    <p:sldId id="288" r:id="rId21"/>
    <p:sldId id="296" r:id="rId22"/>
    <p:sldId id="273" r:id="rId23"/>
    <p:sldId id="298" r:id="rId24"/>
    <p:sldId id="30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318B"/>
    <a:srgbClr val="FE8B4C"/>
    <a:srgbClr val="1DA2DD"/>
    <a:srgbClr val="0F54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6D135-2562-4E37-B769-61765264F2DC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2A0C9-AEFA-4017-BD87-DEEEA3751B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65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336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399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97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578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124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560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282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601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253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763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537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228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950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981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430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9100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423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041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494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0782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290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6121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517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2A0C9-AEFA-4017-BD87-DEEEA3751B5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24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850" y="17182"/>
            <a:ext cx="12197079" cy="6180418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19698" y="126365"/>
            <a:ext cx="11952605" cy="664400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82258" y="268605"/>
            <a:ext cx="11627485" cy="6343015"/>
          </a:xfrm>
          <a:prstGeom prst="rect">
            <a:avLst/>
          </a:prstGeom>
          <a:noFill/>
          <a:ln w="12700">
            <a:solidFill>
              <a:schemeClr val="bg1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>
          <a:xfrm>
            <a:off x="-2540" y="5876290"/>
            <a:ext cx="12197080" cy="1022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70" y="8890"/>
            <a:ext cx="12176125" cy="684911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580228" y="149176"/>
            <a:ext cx="1268094" cy="2323040"/>
            <a:chOff x="4507866" y="2021311"/>
            <a:chExt cx="1268094" cy="232304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7866" y="2021311"/>
              <a:ext cx="1268094" cy="232304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4789245" y="2552798"/>
              <a:ext cx="615553" cy="116955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中国风</a:t>
              </a:r>
            </a:p>
          </p:txBody>
        </p:sp>
      </p:grpSp>
      <p:grpSp>
        <p:nvGrpSpPr>
          <p:cNvPr id="31" name="组合 30" hidden="1"/>
          <p:cNvGrpSpPr/>
          <p:nvPr/>
        </p:nvGrpSpPr>
        <p:grpSpPr>
          <a:xfrm>
            <a:off x="6941859" y="680663"/>
            <a:ext cx="550602" cy="3360643"/>
            <a:chOff x="6893527" y="699078"/>
            <a:chExt cx="550602" cy="3360643"/>
          </a:xfrm>
          <a:solidFill>
            <a:srgbClr val="2F318B"/>
          </a:solidFill>
        </p:grpSpPr>
        <p:grpSp>
          <p:nvGrpSpPr>
            <p:cNvPr id="15" name="组合 14"/>
            <p:cNvGrpSpPr/>
            <p:nvPr/>
          </p:nvGrpSpPr>
          <p:grpSpPr>
            <a:xfrm>
              <a:off x="6893527" y="699078"/>
              <a:ext cx="550602" cy="550602"/>
              <a:chOff x="6908445" y="699078"/>
              <a:chExt cx="550602" cy="550602"/>
            </a:xfrm>
            <a:grpFill/>
          </p:grpSpPr>
          <p:sp>
            <p:nvSpPr>
              <p:cNvPr id="13" name="菱形 12"/>
              <p:cNvSpPr/>
              <p:nvPr/>
            </p:nvSpPr>
            <p:spPr>
              <a:xfrm>
                <a:off x="6908445" y="699078"/>
                <a:ext cx="550602" cy="550602"/>
              </a:xfrm>
              <a:prstGeom prst="diamond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957873" y="815034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中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893527" y="1258038"/>
              <a:ext cx="550602" cy="550602"/>
              <a:chOff x="6908445" y="699078"/>
              <a:chExt cx="550602" cy="550602"/>
            </a:xfrm>
            <a:grpFill/>
          </p:grpSpPr>
          <p:sp>
            <p:nvSpPr>
              <p:cNvPr id="17" name="菱形 16"/>
              <p:cNvSpPr/>
              <p:nvPr/>
            </p:nvSpPr>
            <p:spPr>
              <a:xfrm>
                <a:off x="6908445" y="699078"/>
                <a:ext cx="550602" cy="550602"/>
              </a:xfrm>
              <a:prstGeom prst="diamond">
                <a:avLst/>
              </a:prstGeom>
              <a:solidFill>
                <a:srgbClr val="2F318B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6957873" y="815034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国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893527" y="1832238"/>
              <a:ext cx="550602" cy="550602"/>
              <a:chOff x="6908445" y="699078"/>
              <a:chExt cx="550602" cy="550602"/>
            </a:xfrm>
            <a:grpFill/>
          </p:grpSpPr>
          <p:sp>
            <p:nvSpPr>
              <p:cNvPr id="20" name="菱形 19"/>
              <p:cNvSpPr/>
              <p:nvPr/>
            </p:nvSpPr>
            <p:spPr>
              <a:xfrm>
                <a:off x="6908445" y="699078"/>
                <a:ext cx="550602" cy="550602"/>
              </a:xfrm>
              <a:prstGeom prst="diamond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957873" y="815034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帝</a:t>
                </a: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893527" y="2391198"/>
              <a:ext cx="550602" cy="550602"/>
              <a:chOff x="6908445" y="699078"/>
              <a:chExt cx="550602" cy="550602"/>
            </a:xfrm>
            <a:grpFill/>
          </p:grpSpPr>
          <p:sp>
            <p:nvSpPr>
              <p:cNvPr id="23" name="菱形 22"/>
              <p:cNvSpPr/>
              <p:nvPr/>
            </p:nvSpPr>
            <p:spPr>
              <a:xfrm>
                <a:off x="6908445" y="699078"/>
                <a:ext cx="550602" cy="550602"/>
              </a:xfrm>
              <a:prstGeom prst="diamond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6957873" y="815034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王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893527" y="2950158"/>
              <a:ext cx="550602" cy="550602"/>
              <a:chOff x="6908445" y="699078"/>
              <a:chExt cx="550602" cy="550602"/>
            </a:xfrm>
            <a:grpFill/>
          </p:grpSpPr>
          <p:sp>
            <p:nvSpPr>
              <p:cNvPr id="26" name="菱形 25"/>
              <p:cNvSpPr/>
              <p:nvPr/>
            </p:nvSpPr>
            <p:spPr>
              <a:xfrm>
                <a:off x="6908445" y="699078"/>
                <a:ext cx="550602" cy="550602"/>
              </a:xfrm>
              <a:prstGeom prst="diamond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6957873" y="815034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传</a:t>
                </a: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6893527" y="3509119"/>
              <a:ext cx="550602" cy="550602"/>
              <a:chOff x="6908445" y="699078"/>
              <a:chExt cx="550602" cy="550602"/>
            </a:xfrm>
            <a:grpFill/>
          </p:grpSpPr>
          <p:sp>
            <p:nvSpPr>
              <p:cNvPr id="29" name="菱形 28"/>
              <p:cNvSpPr/>
              <p:nvPr/>
            </p:nvSpPr>
            <p:spPr>
              <a:xfrm>
                <a:off x="6908445" y="699078"/>
                <a:ext cx="550602" cy="550602"/>
              </a:xfrm>
              <a:prstGeom prst="diamond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6957873" y="815034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说</a:t>
                </a:r>
              </a:p>
            </p:txBody>
          </p:sp>
        </p:grpSp>
      </p:grpSp>
      <p:sp>
        <p:nvSpPr>
          <p:cNvPr id="32" name="文本框 31"/>
          <p:cNvSpPr txBox="1"/>
          <p:nvPr/>
        </p:nvSpPr>
        <p:spPr>
          <a:xfrm>
            <a:off x="5789092" y="1351323"/>
            <a:ext cx="830997" cy="30134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欧式宫廷</a:t>
            </a:r>
            <a:r>
              <a:rPr lang="en-US" altLang="zh-CN" sz="2800" dirty="0" err="1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ppt</a:t>
            </a:r>
            <a:r>
              <a:rPr lang="zh-CN" altLang="en-US" sz="28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模板</a:t>
            </a:r>
            <a:endParaRPr lang="zh-CN" altLang="zh-CN" sz="2800" dirty="0">
              <a:solidFill>
                <a:srgbClr val="1DA2DD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33" name="闫月 - 敦煌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77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270" y="-85661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 rot="5400000">
            <a:off x="-422548" y="938476"/>
            <a:ext cx="3293891" cy="1491819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550795" y="817073"/>
            <a:ext cx="8004810" cy="1940560"/>
            <a:chOff x="3754" y="2835"/>
            <a:chExt cx="12606" cy="3056"/>
          </a:xfrm>
        </p:grpSpPr>
        <p:pic>
          <p:nvPicPr>
            <p:cNvPr id="3" name="图片 2" descr="5b645d91df2b2"/>
            <p:cNvPicPr>
              <a:picLocks noChangeAspect="1"/>
            </p:cNvPicPr>
            <p:nvPr/>
          </p:nvPicPr>
          <p:blipFill>
            <a:blip r:embed="rId4">
              <a:lum bright="6000"/>
            </a:blip>
            <a:srcRect l="8837" r="15175"/>
            <a:stretch>
              <a:fillRect/>
            </a:stretch>
          </p:blipFill>
          <p:spPr>
            <a:xfrm>
              <a:off x="3754" y="2835"/>
              <a:ext cx="3007" cy="3056"/>
            </a:xfrm>
            <a:prstGeom prst="rect">
              <a:avLst/>
            </a:prstGeom>
          </p:spPr>
        </p:pic>
        <p:pic>
          <p:nvPicPr>
            <p:cNvPr id="4" name="图片 3" descr="5b645d91df2b2"/>
            <p:cNvPicPr>
              <a:picLocks noChangeAspect="1"/>
            </p:cNvPicPr>
            <p:nvPr/>
          </p:nvPicPr>
          <p:blipFill>
            <a:blip r:embed="rId4">
              <a:lum bright="6000"/>
            </a:blip>
            <a:srcRect l="8837" r="15175"/>
            <a:stretch>
              <a:fillRect/>
            </a:stretch>
          </p:blipFill>
          <p:spPr>
            <a:xfrm>
              <a:off x="6954" y="2835"/>
              <a:ext cx="3007" cy="3056"/>
            </a:xfrm>
            <a:prstGeom prst="rect">
              <a:avLst/>
            </a:prstGeom>
          </p:spPr>
        </p:pic>
        <p:pic>
          <p:nvPicPr>
            <p:cNvPr id="6" name="图片 5" descr="5b645d91df2b2"/>
            <p:cNvPicPr>
              <a:picLocks noChangeAspect="1"/>
            </p:cNvPicPr>
            <p:nvPr/>
          </p:nvPicPr>
          <p:blipFill>
            <a:blip r:embed="rId4">
              <a:lum bright="6000"/>
            </a:blip>
            <a:srcRect l="8837" r="15175"/>
            <a:stretch>
              <a:fillRect/>
            </a:stretch>
          </p:blipFill>
          <p:spPr>
            <a:xfrm>
              <a:off x="13354" y="2835"/>
              <a:ext cx="3007" cy="3056"/>
            </a:xfrm>
            <a:prstGeom prst="rect">
              <a:avLst/>
            </a:prstGeom>
          </p:spPr>
        </p:pic>
        <p:pic>
          <p:nvPicPr>
            <p:cNvPr id="7" name="图片 6" descr="5b645d91df2b2"/>
            <p:cNvPicPr>
              <a:picLocks noChangeAspect="1"/>
            </p:cNvPicPr>
            <p:nvPr/>
          </p:nvPicPr>
          <p:blipFill>
            <a:blip r:embed="rId4">
              <a:lum bright="6000"/>
            </a:blip>
            <a:srcRect l="8837" r="15175"/>
            <a:stretch>
              <a:fillRect/>
            </a:stretch>
          </p:blipFill>
          <p:spPr>
            <a:xfrm>
              <a:off x="10154" y="2835"/>
              <a:ext cx="3007" cy="3056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2756952" y="977758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壹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064865" y="2757393"/>
            <a:ext cx="799945" cy="2292985"/>
            <a:chOff x="13609" y="3757"/>
            <a:chExt cx="1667" cy="4778"/>
          </a:xfrm>
          <a:solidFill>
            <a:srgbClr val="2F318B"/>
          </a:solidFill>
        </p:grpSpPr>
        <p:sp>
          <p:nvSpPr>
            <p:cNvPr id="14" name="矩形 13"/>
            <p:cNvSpPr/>
            <p:nvPr/>
          </p:nvSpPr>
          <p:spPr>
            <a:xfrm>
              <a:off x="13609" y="3757"/>
              <a:ext cx="1667" cy="47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3768" y="4024"/>
              <a:ext cx="1304" cy="42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皇帝</a:t>
              </a:r>
              <a:r>
                <a:rPr lang="zh-CN" altLang="zh-CN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简介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27441" y="2757393"/>
            <a:ext cx="799465" cy="2292985"/>
            <a:chOff x="13609" y="3757"/>
            <a:chExt cx="1666" cy="4778"/>
          </a:xfrm>
          <a:solidFill>
            <a:srgbClr val="2F318B"/>
          </a:solidFill>
        </p:grpSpPr>
        <p:sp>
          <p:nvSpPr>
            <p:cNvPr id="17" name="矩形 16"/>
            <p:cNvSpPr/>
            <p:nvPr/>
          </p:nvSpPr>
          <p:spPr>
            <a:xfrm>
              <a:off x="13609" y="3757"/>
              <a:ext cx="1667" cy="47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3768" y="4024"/>
              <a:ext cx="1304" cy="42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皇帝寿命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89537" y="2757393"/>
            <a:ext cx="799465" cy="2292985"/>
            <a:chOff x="13609" y="3757"/>
            <a:chExt cx="1666" cy="4778"/>
          </a:xfrm>
          <a:solidFill>
            <a:srgbClr val="2F318B"/>
          </a:solidFill>
        </p:grpSpPr>
        <p:sp>
          <p:nvSpPr>
            <p:cNvPr id="20" name="矩形 19"/>
            <p:cNvSpPr/>
            <p:nvPr/>
          </p:nvSpPr>
          <p:spPr>
            <a:xfrm>
              <a:off x="13609" y="3757"/>
              <a:ext cx="1667" cy="47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3768" y="4024"/>
              <a:ext cx="1304" cy="42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zh-CN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皇帝姓氏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251632" y="2757393"/>
            <a:ext cx="799465" cy="2292985"/>
            <a:chOff x="13609" y="3757"/>
            <a:chExt cx="1666" cy="4778"/>
          </a:xfrm>
          <a:solidFill>
            <a:srgbClr val="2F318B"/>
          </a:solidFill>
        </p:grpSpPr>
        <p:sp>
          <p:nvSpPr>
            <p:cNvPr id="23" name="矩形 22"/>
            <p:cNvSpPr/>
            <p:nvPr/>
          </p:nvSpPr>
          <p:spPr>
            <a:xfrm>
              <a:off x="13609" y="3757"/>
              <a:ext cx="1667" cy="47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768" y="4024"/>
              <a:ext cx="1304" cy="42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zh-CN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历代皇帝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785499" y="809087"/>
            <a:ext cx="433701" cy="1628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文悦古典明朝体 (非商业使用) W5" pitchFamily="50" charset="-122"/>
                <a:ea typeface="文悦古典明朝体 (非商业使用) W5" pitchFamily="50" charset="-122"/>
              </a:rPr>
              <a:t>目录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858487" y="977758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贰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821178" y="99393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叁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889919" y="1057403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486400" y="2437353"/>
            <a:ext cx="1219200" cy="3175261"/>
            <a:chOff x="13609" y="3757"/>
            <a:chExt cx="1667" cy="5560"/>
          </a:xfrm>
          <a:solidFill>
            <a:srgbClr val="2F318B"/>
          </a:solidFill>
        </p:grpSpPr>
        <p:sp>
          <p:nvSpPr>
            <p:cNvPr id="9" name="矩形 8"/>
            <p:cNvSpPr/>
            <p:nvPr/>
          </p:nvSpPr>
          <p:spPr>
            <a:xfrm>
              <a:off x="13609" y="3757"/>
              <a:ext cx="1667" cy="5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768" y="4024"/>
              <a:ext cx="1304" cy="500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皇帝</a:t>
              </a:r>
              <a:r>
                <a:rPr lang="zh-CN" altLang="zh-CN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简介</a:t>
              </a:r>
            </a:p>
          </p:txBody>
        </p:sp>
      </p:grpSp>
      <p:pic>
        <p:nvPicPr>
          <p:cNvPr id="11" name="图片 10" descr="5b645d91df2b2"/>
          <p:cNvPicPr>
            <a:picLocks noChangeAspect="1"/>
          </p:cNvPicPr>
          <p:nvPr/>
        </p:nvPicPr>
        <p:blipFill>
          <a:blip r:embed="rId3">
            <a:lum bright="6000"/>
          </a:blip>
          <a:srcRect l="8837" r="15175"/>
          <a:stretch>
            <a:fillRect/>
          </a:stretch>
        </p:blipFill>
        <p:spPr>
          <a:xfrm>
            <a:off x="4889340" y="518347"/>
            <a:ext cx="2413320" cy="24526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55488" y="574826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7846654" y="2813535"/>
            <a:ext cx="1560520" cy="1560520"/>
          </a:xfrm>
          <a:prstGeom prst="ellipse">
            <a:avLst/>
          </a:prstGeom>
          <a:solidFill>
            <a:srgbClr val="2F31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785008" y="911235"/>
            <a:ext cx="1560520" cy="1560520"/>
          </a:xfrm>
          <a:prstGeom prst="ellipse">
            <a:avLst/>
          </a:prstGeom>
          <a:solidFill>
            <a:srgbClr val="2F31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5b645d91df2b2"/>
          <p:cNvPicPr>
            <a:picLocks noChangeAspect="1"/>
          </p:cNvPicPr>
          <p:nvPr/>
        </p:nvPicPr>
        <p:blipFill>
          <a:blip r:embed="rId3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82315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</a:t>
            </a:r>
            <a:r>
              <a:rPr lang="zh-CN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简介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8168641" y="3078226"/>
            <a:ext cx="4023360" cy="387248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785008" y="948410"/>
            <a:ext cx="1538883" cy="1323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780914" y="2964833"/>
            <a:ext cx="1538883" cy="1323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帝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42798" y="1952319"/>
            <a:ext cx="7078861" cy="26338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kern="1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1600" kern="1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中国自秦朝之后的君主虽然大多数以皇帝为尊号，但仍有相当部分的君主不称皇帝。比如西楚霸王项羽、前秦天王苻坚、十六国北燕和西凉的君主、五代十国吴越及荆南这样的半独立政权、太平天国的洪秀全等。本表基于只录入皇帝的原则，所以皇帝人数和该政权的实际君主数，并不相同。比如清代十二位君主，但努尔哈赤只是后金大汗不是大清皇帝，所以不计入皇帝人数。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3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960248" y="2595950"/>
            <a:ext cx="671978" cy="1926178"/>
            <a:chOff x="13609" y="3757"/>
            <a:chExt cx="1667" cy="4778"/>
          </a:xfrm>
          <a:solidFill>
            <a:srgbClr val="2F318B"/>
          </a:solidFill>
        </p:grpSpPr>
        <p:sp>
          <p:nvSpPr>
            <p:cNvPr id="9" name="矩形 8"/>
            <p:cNvSpPr/>
            <p:nvPr/>
          </p:nvSpPr>
          <p:spPr>
            <a:xfrm>
              <a:off x="13609" y="3757"/>
              <a:ext cx="1667" cy="47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768" y="4024"/>
              <a:ext cx="1304" cy="42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独断乾坤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174278" y="2652998"/>
            <a:ext cx="3631763" cy="2059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皇帝一手掌握国家的立法、行政、司法等全部大权，独断乾坤，决定着国家的命运与臣民的生死荣辱。其中固然不乏一些英才明主</a:t>
            </a: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6518274" y="1501120"/>
            <a:ext cx="5377977" cy="5829069"/>
          </a:xfrm>
          <a:prstGeom prst="rect">
            <a:avLst/>
          </a:prstGeom>
        </p:spPr>
      </p:pic>
      <p:pic>
        <p:nvPicPr>
          <p:cNvPr id="14" name="图片 13" descr="5b645d91df2b2"/>
          <p:cNvPicPr>
            <a:picLocks noChangeAspect="1"/>
          </p:cNvPicPr>
          <p:nvPr/>
        </p:nvPicPr>
        <p:blipFill>
          <a:blip r:embed="rId4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282315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</a:t>
            </a:r>
            <a:r>
              <a:rPr lang="zh-CN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简介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22" r="61951" b="6624"/>
          <a:stretch>
            <a:fillRect/>
          </a:stretch>
        </p:blipFill>
        <p:spPr>
          <a:xfrm>
            <a:off x="0" y="4479010"/>
            <a:ext cx="1849688" cy="24553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7562" y="-103621"/>
            <a:ext cx="4414438" cy="399156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876066" y="2660262"/>
            <a:ext cx="6093976" cy="20667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由于专制政治的独裁制、终身制、世袭制、嫡长继承制、等级特权制以及阴谋争夺、血腥杀戮等本质特性的制约影响，更多地出现了各式各样的暴君、昏君，还出现了不少娃娃皇帝、白痴皇帝、荒诞怪癖的皇帝等等，给国家与人民带来了无穷的灾难；更有不少命运悲惨、死于非命的皇帝，给中国历史蒙上了一层阴森可怖的阴影</a:t>
            </a: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42562" y="2068033"/>
            <a:ext cx="1187809" cy="32461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13300" y="3035773"/>
            <a:ext cx="553998" cy="13042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独断乾坤</a:t>
            </a:r>
          </a:p>
        </p:txBody>
      </p:sp>
      <p:pic>
        <p:nvPicPr>
          <p:cNvPr id="19" name="图片 18" descr="5b645d91df2b2"/>
          <p:cNvPicPr>
            <a:picLocks noChangeAspect="1"/>
          </p:cNvPicPr>
          <p:nvPr/>
        </p:nvPicPr>
        <p:blipFill>
          <a:blip r:embed="rId6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282315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</a:t>
            </a:r>
            <a:r>
              <a:rPr lang="zh-CN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简介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" y="5876290"/>
            <a:ext cx="12197080" cy="115189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16963" y="1272540"/>
            <a:ext cx="9758075" cy="3291205"/>
            <a:chOff x="1457960" y="1272540"/>
            <a:chExt cx="9758075" cy="3291205"/>
          </a:xfrm>
        </p:grpSpPr>
        <p:grpSp>
          <p:nvGrpSpPr>
            <p:cNvPr id="13" name="组合 12"/>
            <p:cNvGrpSpPr/>
            <p:nvPr/>
          </p:nvGrpSpPr>
          <p:grpSpPr>
            <a:xfrm>
              <a:off x="2696845" y="2094865"/>
              <a:ext cx="8519190" cy="2468880"/>
              <a:chOff x="13609" y="3757"/>
              <a:chExt cx="1667" cy="4778"/>
            </a:xfrm>
            <a:solidFill>
              <a:srgbClr val="2F318B"/>
            </a:solidFill>
          </p:grpSpPr>
          <p:sp>
            <p:nvSpPr>
              <p:cNvPr id="14" name="矩形 13"/>
              <p:cNvSpPr/>
              <p:nvPr/>
            </p:nvSpPr>
            <p:spPr>
              <a:xfrm>
                <a:off x="13609" y="3757"/>
                <a:ext cx="1667" cy="47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3637" y="4024"/>
                <a:ext cx="1612" cy="4243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2" name="图片 1" descr="5a2e55c91b3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7960" y="1272540"/>
              <a:ext cx="3152775" cy="3152775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4073407" y="2604263"/>
            <a:ext cx="6832640" cy="16324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一定历史时期内，为社会进步发展与人民生活安定做了一些好事，但由于专制政治的独裁制、终身制、世袭制、嫡长继承制、等级特权制以及阴谋争夺、血腥杀戮等本质特性的制约影响，更多地出现了各式各样的暴君、昏君，还出现了不少娃娃皇帝、白痴皇帝、荒诞怪癖的皇帝等等</a:t>
            </a: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0" name="图片 9" descr="5b645d91df2b2"/>
          <p:cNvPicPr>
            <a:picLocks noChangeAspect="1"/>
          </p:cNvPicPr>
          <p:nvPr/>
        </p:nvPicPr>
        <p:blipFill>
          <a:blip r:embed="rId5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82315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</a:t>
            </a:r>
            <a:r>
              <a:rPr lang="zh-CN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简介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486400" y="2437353"/>
            <a:ext cx="1219200" cy="3175261"/>
            <a:chOff x="13609" y="3757"/>
            <a:chExt cx="1667" cy="5560"/>
          </a:xfrm>
          <a:solidFill>
            <a:srgbClr val="2F318B"/>
          </a:solidFill>
        </p:grpSpPr>
        <p:sp>
          <p:nvSpPr>
            <p:cNvPr id="9" name="矩形 8"/>
            <p:cNvSpPr/>
            <p:nvPr/>
          </p:nvSpPr>
          <p:spPr>
            <a:xfrm>
              <a:off x="13609" y="3757"/>
              <a:ext cx="1667" cy="5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768" y="4024"/>
              <a:ext cx="1304" cy="500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皇帝寿命</a:t>
              </a:r>
              <a:endParaRPr lang="zh-CN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1" name="图片 10" descr="5b645d91df2b2"/>
          <p:cNvPicPr>
            <a:picLocks noChangeAspect="1"/>
          </p:cNvPicPr>
          <p:nvPr/>
        </p:nvPicPr>
        <p:blipFill>
          <a:blip r:embed="rId3">
            <a:lum bright="6000"/>
          </a:blip>
          <a:srcRect l="8837" r="15175"/>
          <a:stretch>
            <a:fillRect/>
          </a:stretch>
        </p:blipFill>
        <p:spPr>
          <a:xfrm>
            <a:off x="4889340" y="518347"/>
            <a:ext cx="2413320" cy="24526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55488" y="574826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贰</a:t>
            </a:r>
            <a:endParaRPr kumimoji="0" lang="zh-CN" altLang="en-US" sz="115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/>
          <a:srcRect t="16353" b="12857"/>
          <a:stretch>
            <a:fillRect/>
          </a:stretch>
        </p:blipFill>
        <p:spPr>
          <a:xfrm>
            <a:off x="1312765" y="1377897"/>
            <a:ext cx="9072411" cy="32142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63320" y="4324350"/>
            <a:ext cx="7571303" cy="1565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岁到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岁的皇帝有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12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位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: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十国楚武穆王马殷（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），唐玄宗（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）、十国前蜀高祖王建（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72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）、明太祖（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71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），三国吴大帝（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71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），五代南平高季兴（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71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）、十六国后燕高祖慕容垂（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71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）、汉武帝（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）、唐高祖（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）、辽道宗（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）、西夏仁宗李仁孝（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）、十六国南燕高祖慕容德（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03426" y="2351782"/>
            <a:ext cx="47851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3200" b="1" dirty="0">
                <a:latin typeface="隶书" panose="02010509060101010101" pitchFamily="49" charset="-122"/>
                <a:ea typeface="隶书" panose="02010509060101010101" pitchFamily="49" charset="-122"/>
              </a:rPr>
              <a:t>中国皇帝虽然自命天</a:t>
            </a:r>
            <a:endParaRPr lang="en-US" altLang="zh-CN" sz="32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/>
            <a:r>
              <a:rPr lang="zh-CN" altLang="zh-CN" sz="3200" b="1" dirty="0">
                <a:latin typeface="隶书" panose="02010509060101010101" pitchFamily="49" charset="-122"/>
                <a:ea typeface="隶书" panose="02010509060101010101" pitchFamily="49" charset="-122"/>
              </a:rPr>
              <a:t>被称万岁</a:t>
            </a:r>
            <a:endParaRPr lang="zh-CN" altLang="en-US" sz="32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8" name="图片 7" descr="5b645d91df2b2"/>
          <p:cNvPicPr>
            <a:picLocks noChangeAspect="1"/>
          </p:cNvPicPr>
          <p:nvPr/>
        </p:nvPicPr>
        <p:blipFill>
          <a:blip r:embed="rId4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282314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皇帝寿命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391362" y="1140123"/>
            <a:ext cx="5800638" cy="3714735"/>
          </a:xfrm>
          <a:prstGeom prst="ellipse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848682" y="2290807"/>
            <a:ext cx="4247317" cy="26059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汉代长安城内的宫室，有未央宫、长乐宫、桂宫、北宫、明光宫，另外在城西紧挨着未央宫的有建章宫。其中自惠帝以来，皇帝居未央宫，太后居长乐宫。自武帝时营建建章宫，武帝常居，昭帝亦常居。未央、长乐、建章，为西京三大宫，地位非其余宫室所能及</a:t>
            </a: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zh-CN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237706" y="2272685"/>
            <a:ext cx="671978" cy="1926178"/>
            <a:chOff x="13609" y="3757"/>
            <a:chExt cx="1667" cy="4778"/>
          </a:xfrm>
          <a:solidFill>
            <a:srgbClr val="2F318B"/>
          </a:solidFill>
        </p:grpSpPr>
        <p:sp>
          <p:nvSpPr>
            <p:cNvPr id="15" name="矩形 14"/>
            <p:cNvSpPr/>
            <p:nvPr/>
          </p:nvSpPr>
          <p:spPr>
            <a:xfrm>
              <a:off x="13609" y="3757"/>
              <a:ext cx="1667" cy="47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3768" y="4024"/>
              <a:ext cx="1304" cy="424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皇帝宫殿</a:t>
              </a:r>
              <a:endPara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21" name="图片 20" descr="5b645d91df2b2"/>
          <p:cNvPicPr>
            <a:picLocks noChangeAspect="1"/>
          </p:cNvPicPr>
          <p:nvPr/>
        </p:nvPicPr>
        <p:blipFill>
          <a:blip r:embed="rId4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282314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皇帝寿命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78" y="1578230"/>
            <a:ext cx="3563640" cy="37015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文本框 4"/>
          <p:cNvSpPr txBox="1"/>
          <p:nvPr/>
        </p:nvSpPr>
        <p:spPr>
          <a:xfrm>
            <a:off x="4981932" y="2362200"/>
            <a:ext cx="6463308" cy="1828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中国皇帝虽然自命天子，被称万岁，但长寿者不多，短命者不少，五十岁以下的占一半以上（秦始皇以前的不算在内。其余约卅位生卒年份不可考）。超过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80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岁的皇帝有六位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: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最长寿的南越武帝赵佗（约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103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岁）、乾隆帝（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89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）、梁武帝萧衍（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86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）、女帝武瞾（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82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）、宋高宗（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81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）和元世祖（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80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）。</a:t>
            </a:r>
          </a:p>
        </p:txBody>
      </p:sp>
      <p:pic>
        <p:nvPicPr>
          <p:cNvPr id="6" name="图片 5" descr="5b645d91df2b2"/>
          <p:cNvPicPr>
            <a:picLocks noChangeAspect="1"/>
          </p:cNvPicPr>
          <p:nvPr/>
        </p:nvPicPr>
        <p:blipFill>
          <a:blip r:embed="rId4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82314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皇帝寿命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-1" y="0"/>
            <a:ext cx="12226835" cy="27432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05278" y="3581399"/>
            <a:ext cx="7571303" cy="16090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由于专制政治的独裁制、终身制、世袭制、嫡长继承制、等级特权制以及阴谋争夺、血腥杀戮等本质特性的制约影响，更多地出现了各式各样的暴君、昏君，还出现了不少娃娃皇帝、白痴皇帝、荒诞怪癖的皇帝等等，给国家与人民带来了无穷的灾难；更有不少命运悲惨、死于非命的皇帝，给中国历史蒙上了一层阴森可怖的阴影</a:t>
            </a: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8985" y="2766058"/>
            <a:ext cx="1187809" cy="32461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109723" y="3733798"/>
            <a:ext cx="553998" cy="13042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专制政治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98" r="52125" b="9622"/>
          <a:stretch>
            <a:fillRect/>
          </a:stretch>
        </p:blipFill>
        <p:spPr>
          <a:xfrm>
            <a:off x="-188861" y="5284922"/>
            <a:ext cx="6121551" cy="18339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98" r="52125" b="9622"/>
          <a:stretch>
            <a:fillRect/>
          </a:stretch>
        </p:blipFill>
        <p:spPr>
          <a:xfrm>
            <a:off x="5932690" y="5284922"/>
            <a:ext cx="6121551" cy="183396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417462" y="1379349"/>
            <a:ext cx="3263027" cy="3905573"/>
            <a:chOff x="2021895" y="2125861"/>
            <a:chExt cx="9330247" cy="3004078"/>
          </a:xfrm>
        </p:grpSpPr>
        <p:sp>
          <p:nvSpPr>
            <p:cNvPr id="6" name="矩形 5"/>
            <p:cNvSpPr/>
            <p:nvPr/>
          </p:nvSpPr>
          <p:spPr>
            <a:xfrm>
              <a:off x="2021895" y="2125861"/>
              <a:ext cx="9330247" cy="3004078"/>
            </a:xfrm>
            <a:prstGeom prst="rect">
              <a:avLst/>
            </a:prstGeom>
            <a:solidFill>
              <a:srgbClr val="2F3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710598" y="2364280"/>
              <a:ext cx="7976809" cy="2548684"/>
            </a:xfrm>
            <a:prstGeom prst="rect">
              <a:avLst/>
            </a:prstGeom>
            <a:solidFill>
              <a:srgbClr val="2F318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1952" y="1379348"/>
            <a:ext cx="3263027" cy="3905573"/>
            <a:chOff x="2021895" y="2125861"/>
            <a:chExt cx="9330247" cy="3004078"/>
          </a:xfrm>
        </p:grpSpPr>
        <p:sp>
          <p:nvSpPr>
            <p:cNvPr id="10" name="矩形 9"/>
            <p:cNvSpPr/>
            <p:nvPr/>
          </p:nvSpPr>
          <p:spPr>
            <a:xfrm>
              <a:off x="2021895" y="2125861"/>
              <a:ext cx="9330247" cy="3004078"/>
            </a:xfrm>
            <a:prstGeom prst="rect">
              <a:avLst/>
            </a:prstGeom>
            <a:solidFill>
              <a:srgbClr val="2F3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710598" y="2364280"/>
              <a:ext cx="7976809" cy="2548684"/>
            </a:xfrm>
            <a:prstGeom prst="rect">
              <a:avLst/>
            </a:prstGeom>
            <a:solidFill>
              <a:srgbClr val="2F318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678025" y="1944257"/>
            <a:ext cx="2769989" cy="2969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岁到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岁的皇帝有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位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: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新朝建兴帝王莽（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），清康熙帝（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清道光帝（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十六国西凉武昭王李暠（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），宋孝宗（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清太祖（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），周帝吴三桂（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67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十六国北凉高祖沮渠蒙</a:t>
            </a: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65326" y="1861331"/>
            <a:ext cx="2769989" cy="29694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60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岁到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岁的皇帝有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位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: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新朝建兴帝王莽（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），清康熙帝（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清道光帝（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69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十六国西凉武昭王李暠（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），宋孝宗（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清太祖（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68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），周帝吴三桂（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67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十六国北凉高祖沮渠蒙</a:t>
            </a: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4" name="图片 13" descr="5b645d91df2b2"/>
          <p:cNvPicPr>
            <a:picLocks noChangeAspect="1"/>
          </p:cNvPicPr>
          <p:nvPr/>
        </p:nvPicPr>
        <p:blipFill>
          <a:blip r:embed="rId4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282314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皇帝寿命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486400" y="2437353"/>
            <a:ext cx="1219200" cy="3175261"/>
            <a:chOff x="13609" y="3757"/>
            <a:chExt cx="1667" cy="5560"/>
          </a:xfrm>
          <a:solidFill>
            <a:srgbClr val="2F318B"/>
          </a:solidFill>
        </p:grpSpPr>
        <p:sp>
          <p:nvSpPr>
            <p:cNvPr id="9" name="矩形 8"/>
            <p:cNvSpPr/>
            <p:nvPr/>
          </p:nvSpPr>
          <p:spPr>
            <a:xfrm>
              <a:off x="13609" y="3757"/>
              <a:ext cx="1667" cy="5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768" y="4024"/>
              <a:ext cx="1304" cy="500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皇帝姓氏</a:t>
              </a:r>
              <a:endParaRPr lang="zh-CN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1" name="图片 10" descr="5b645d91df2b2"/>
          <p:cNvPicPr>
            <a:picLocks noChangeAspect="1"/>
          </p:cNvPicPr>
          <p:nvPr/>
        </p:nvPicPr>
        <p:blipFill>
          <a:blip r:embed="rId3">
            <a:lum bright="6000"/>
          </a:blip>
          <a:srcRect l="8837" r="15175"/>
          <a:stretch>
            <a:fillRect/>
          </a:stretch>
        </p:blipFill>
        <p:spPr>
          <a:xfrm>
            <a:off x="4889340" y="518347"/>
            <a:ext cx="2413320" cy="24526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55488" y="574826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021895" y="2125861"/>
            <a:ext cx="9330247" cy="3004078"/>
          </a:xfrm>
          <a:prstGeom prst="rect">
            <a:avLst/>
          </a:prstGeom>
          <a:solidFill>
            <a:srgbClr val="2F31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75812" y="2327018"/>
            <a:ext cx="9022412" cy="2585946"/>
          </a:xfrm>
          <a:prstGeom prst="rect">
            <a:avLst/>
          </a:prstGeom>
          <a:solidFill>
            <a:srgbClr val="2F318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1" y="0"/>
            <a:ext cx="4598097" cy="551771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507685" y="2643598"/>
            <a:ext cx="7248138" cy="19527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唐朝：唐高祖 李渊，唐太宗李世民，唐高宗 李治，唐中宗李显，唐殇帝 李重茂，唐睿宗李旦，唐玄宗 李隆基，唐肃宗 李亨，唐代宗李豫，唐德宗李适，唐顺宗 李诵，唐宪宗 李纯，唐穆宗李恒，唐敬 宗李湛，唐文宗李昂，唐武宗李炎，唐宣宗李忱，唐懿宗李漼，唐僖宗李儇，唐昭宗李晔，唐哀帝李柷</a:t>
            </a:r>
          </a:p>
        </p:txBody>
      </p:sp>
      <p:pic>
        <p:nvPicPr>
          <p:cNvPr id="9" name="图片 8" descr="5b645d91df2b2"/>
          <p:cNvPicPr>
            <a:picLocks noChangeAspect="1"/>
          </p:cNvPicPr>
          <p:nvPr/>
        </p:nvPicPr>
        <p:blipFill>
          <a:blip r:embed="rId4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282314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皇帝姓氏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238787" y="1348353"/>
            <a:ext cx="3714427" cy="3774955"/>
            <a:chOff x="3755504" y="1348353"/>
            <a:chExt cx="3714427" cy="3774955"/>
          </a:xfrm>
        </p:grpSpPr>
        <p:pic>
          <p:nvPicPr>
            <p:cNvPr id="4" name="图片 3" descr="5b645d91df2b2"/>
            <p:cNvPicPr>
              <a:picLocks noChangeAspect="1"/>
            </p:cNvPicPr>
            <p:nvPr/>
          </p:nvPicPr>
          <p:blipFill>
            <a:blip r:embed="rId3">
              <a:lum bright="6000"/>
            </a:blip>
            <a:srcRect l="8837" r="15175"/>
            <a:stretch>
              <a:fillRect/>
            </a:stretch>
          </p:blipFill>
          <p:spPr>
            <a:xfrm>
              <a:off x="3755504" y="1348353"/>
              <a:ext cx="3714427" cy="3774955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4175249" y="1798362"/>
              <a:ext cx="2874935" cy="2874935"/>
              <a:chOff x="6470541" y="1629551"/>
              <a:chExt cx="3714427" cy="3714427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6470541" y="1629551"/>
                <a:ext cx="3714427" cy="3714427"/>
              </a:xfrm>
              <a:prstGeom prst="ellipse">
                <a:avLst/>
              </a:prstGeom>
              <a:solidFill>
                <a:srgbClr val="2F31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zh-CN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隶书" panose="02010509060101010101" pitchFamily="49" charset="-122"/>
                    <a:ea typeface="隶书" panose="02010509060101010101" pitchFamily="49" charset="-122"/>
                  </a:rPr>
                  <a:t>曹</a:t>
                </a:r>
                <a:endParaRPr lang="en-US" altLang="zh-CN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  <a:p>
                <a:pPr algn="ctr"/>
                <a:r>
                  <a:rPr lang="zh-CN" altLang="zh-CN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隶书" panose="02010509060101010101" pitchFamily="49" charset="-122"/>
                    <a:ea typeface="隶书" panose="02010509060101010101" pitchFamily="49" charset="-122"/>
                  </a:rPr>
                  <a:t>氏</a:t>
                </a:r>
                <a:endParaRPr lang="en-US" altLang="zh-CN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  <a:p>
                <a:pPr algn="ctr"/>
                <a:r>
                  <a:rPr lang="en-US" altLang="zh-CN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隶书" panose="02010509060101010101" pitchFamily="49" charset="-122"/>
                    <a:ea typeface="隶书" panose="02010509060101010101" pitchFamily="49" charset="-122"/>
                  </a:rPr>
                  <a:t>10</a:t>
                </a:r>
              </a:p>
              <a:p>
                <a:pPr algn="ctr"/>
                <a:r>
                  <a:rPr lang="zh-CN" altLang="zh-CN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隶书" panose="02010509060101010101" pitchFamily="49" charset="-122"/>
                    <a:ea typeface="隶书" panose="02010509060101010101" pitchFamily="49" charset="-122"/>
                  </a:rPr>
                  <a:t>个</a:t>
                </a: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6710764" y="1869774"/>
                <a:ext cx="3233980" cy="32339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8372959" y="2213220"/>
            <a:ext cx="2769989" cy="20452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曹魏：魏高帝曹腾，魏太帝曹嵩，魏武帝曹操，魏文帝曹丕，魏明帝曹叡，魏少帝曹芳，魏景帝曹爽，魏安帝曹彪，魏平帝曹髦，魏元帝曹奂。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282867" y="2213220"/>
            <a:ext cx="2769989" cy="20452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曹魏：魏高帝曹腾，魏太帝曹嵩，魏武帝曹操，魏文帝曹丕，魏明帝曹叡，魏少帝曹芳，魏景帝曹爽，魏安帝曹彪，魏平帝曹髦，魏元帝曹奂。</a:t>
            </a:r>
          </a:p>
        </p:txBody>
      </p:sp>
      <p:pic>
        <p:nvPicPr>
          <p:cNvPr id="13" name="图片 12" descr="5b645d91df2b2"/>
          <p:cNvPicPr>
            <a:picLocks noChangeAspect="1"/>
          </p:cNvPicPr>
          <p:nvPr/>
        </p:nvPicPr>
        <p:blipFill>
          <a:blip r:embed="rId3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282314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皇帝姓氏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622970" y="3451530"/>
            <a:ext cx="2400657" cy="22211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清朝：太祖 爱新觉罗努尔哈赤，太宗 爱新觉罗皇太极，世祖爱新觉罗福临，圣祖 爱新觉罗玄烨，世宗 爱新觉罗胤禛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36490" y="3411561"/>
            <a:ext cx="553998" cy="22211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爱新觉罗：</a:t>
            </a:r>
            <a:r>
              <a:rPr lang="en-US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12</a:t>
            </a:r>
            <a:r>
              <a:rPr lang="zh-CN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个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23438" y="3411560"/>
            <a:ext cx="1661993" cy="22211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西秦：宣烈王乞伏国仁，武元王乞伏乾归，文昭王 乞伏炽盘，末主 乞伏慕末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746827" y="3388432"/>
            <a:ext cx="553998" cy="14596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乞伏：</a:t>
            </a:r>
            <a:r>
              <a:rPr lang="en-US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4</a:t>
            </a:r>
            <a:r>
              <a:rPr lang="zh-CN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个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89676" y="3529276"/>
            <a:ext cx="2031325" cy="24332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代：拓跋猗卢，拓跋普根，拓跋始生，平文帝拓跋郁律，惠帝拓跋贺傉，炀帝拓跋纥那，烈帝拓跋翳槐，昭成帝拓跋什翼犍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30621" y="3529276"/>
            <a:ext cx="553998" cy="16151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拓跋：</a:t>
            </a:r>
            <a:r>
              <a:rPr lang="en-US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15</a:t>
            </a:r>
            <a:r>
              <a:rPr lang="zh-CN" altLang="zh-CN" sz="2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个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750723" y="1685594"/>
            <a:ext cx="6870278" cy="1576748"/>
            <a:chOff x="2294000" y="956760"/>
            <a:chExt cx="6870278" cy="157674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4000" y="956760"/>
              <a:ext cx="1518007" cy="1576748"/>
            </a:xfrm>
            <a:prstGeom prst="diamond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0135" y="956760"/>
              <a:ext cx="1518007" cy="1576748"/>
            </a:xfrm>
            <a:prstGeom prst="diamond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6271" y="956760"/>
              <a:ext cx="1518007" cy="1576748"/>
            </a:xfrm>
            <a:prstGeom prst="diamond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pic>
        <p:nvPicPr>
          <p:cNvPr id="16" name="图片 15" descr="5b645d91df2b2"/>
          <p:cNvPicPr>
            <a:picLocks noChangeAspect="1"/>
          </p:cNvPicPr>
          <p:nvPr/>
        </p:nvPicPr>
        <p:blipFill>
          <a:blip r:embed="rId4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282314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皇帝姓氏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326765" y="3429000"/>
            <a:ext cx="5538471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2539" y="1309218"/>
            <a:ext cx="1187809" cy="32461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93277" y="2276958"/>
            <a:ext cx="553998" cy="13042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历代帝王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310349" y="1766806"/>
            <a:ext cx="7571303" cy="15033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秦朝君主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汉朝君主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三国君主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晋朝君主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南北朝君主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隋朝君主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唐朝君主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五代君主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宋朝君主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元朝君主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明朝君主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清朝君主</a:t>
            </a:r>
          </a:p>
          <a:p>
            <a:endParaRPr lang="zh-CN" altLang="en-US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1" name="图片 10" descr="5b645d91df2b2"/>
          <p:cNvPicPr>
            <a:picLocks noChangeAspect="1"/>
          </p:cNvPicPr>
          <p:nvPr/>
        </p:nvPicPr>
        <p:blipFill>
          <a:blip r:embed="rId5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282314" y="977900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皇帝姓氏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486400" y="2437353"/>
            <a:ext cx="1219200" cy="3175261"/>
            <a:chOff x="13609" y="3757"/>
            <a:chExt cx="1667" cy="5560"/>
          </a:xfrm>
          <a:solidFill>
            <a:srgbClr val="2F318B"/>
          </a:solidFill>
        </p:grpSpPr>
        <p:sp>
          <p:nvSpPr>
            <p:cNvPr id="9" name="矩形 8"/>
            <p:cNvSpPr/>
            <p:nvPr/>
          </p:nvSpPr>
          <p:spPr>
            <a:xfrm>
              <a:off x="13609" y="3757"/>
              <a:ext cx="1667" cy="5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768" y="4024"/>
              <a:ext cx="1304" cy="500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pitchFamily="49" charset="-122"/>
                  <a:ea typeface="隶书" panose="02010509060101010101" pitchFamily="49" charset="-122"/>
                </a:rPr>
                <a:t>历代皇帝</a:t>
              </a:r>
              <a:endParaRPr lang="zh-CN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1" name="图片 10" descr="5b645d91df2b2"/>
          <p:cNvPicPr>
            <a:picLocks noChangeAspect="1"/>
          </p:cNvPicPr>
          <p:nvPr/>
        </p:nvPicPr>
        <p:blipFill>
          <a:blip r:embed="rId3">
            <a:lum bright="6000"/>
          </a:blip>
          <a:srcRect l="8837" r="15175"/>
          <a:stretch>
            <a:fillRect/>
          </a:stretch>
        </p:blipFill>
        <p:spPr>
          <a:xfrm>
            <a:off x="4889340" y="518347"/>
            <a:ext cx="2413320" cy="24526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55488" y="574826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-19050" y="1820544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228437" y="1384436"/>
            <a:ext cx="9735125" cy="906283"/>
            <a:chOff x="911700" y="1402079"/>
            <a:chExt cx="9735125" cy="906283"/>
          </a:xfrm>
        </p:grpSpPr>
        <p:pic>
          <p:nvPicPr>
            <p:cNvPr id="7" name="图片 6" descr="5b645d91df2b2"/>
            <p:cNvPicPr>
              <a:picLocks noChangeAspect="1"/>
            </p:cNvPicPr>
            <p:nvPr/>
          </p:nvPicPr>
          <p:blipFill>
            <a:blip r:embed="rId3">
              <a:lum bright="6000"/>
            </a:blip>
            <a:srcRect l="8837" r="15175"/>
            <a:stretch>
              <a:fillRect/>
            </a:stretch>
          </p:blipFill>
          <p:spPr>
            <a:xfrm>
              <a:off x="911700" y="1402079"/>
              <a:ext cx="891752" cy="906283"/>
            </a:xfrm>
            <a:prstGeom prst="rect">
              <a:avLst/>
            </a:prstGeom>
          </p:spPr>
        </p:pic>
        <p:pic>
          <p:nvPicPr>
            <p:cNvPr id="8" name="图片 7" descr="5b645d91df2b2"/>
            <p:cNvPicPr>
              <a:picLocks noChangeAspect="1"/>
            </p:cNvPicPr>
            <p:nvPr/>
          </p:nvPicPr>
          <p:blipFill>
            <a:blip r:embed="rId3">
              <a:lum bright="6000"/>
            </a:blip>
            <a:srcRect l="8837" r="15175"/>
            <a:stretch>
              <a:fillRect/>
            </a:stretch>
          </p:blipFill>
          <p:spPr>
            <a:xfrm>
              <a:off x="3122543" y="1402079"/>
              <a:ext cx="891752" cy="906283"/>
            </a:xfrm>
            <a:prstGeom prst="rect">
              <a:avLst/>
            </a:prstGeom>
          </p:spPr>
        </p:pic>
        <p:pic>
          <p:nvPicPr>
            <p:cNvPr id="9" name="图片 8" descr="5b645d91df2b2"/>
            <p:cNvPicPr>
              <a:picLocks noChangeAspect="1"/>
            </p:cNvPicPr>
            <p:nvPr/>
          </p:nvPicPr>
          <p:blipFill>
            <a:blip r:embed="rId3">
              <a:lum bright="6000"/>
            </a:blip>
            <a:srcRect l="8837" r="15175"/>
            <a:stretch>
              <a:fillRect/>
            </a:stretch>
          </p:blipFill>
          <p:spPr>
            <a:xfrm>
              <a:off x="5333386" y="1402079"/>
              <a:ext cx="891752" cy="906283"/>
            </a:xfrm>
            <a:prstGeom prst="rect">
              <a:avLst/>
            </a:prstGeom>
          </p:spPr>
        </p:pic>
        <p:pic>
          <p:nvPicPr>
            <p:cNvPr id="10" name="图片 9" descr="5b645d91df2b2"/>
            <p:cNvPicPr>
              <a:picLocks noChangeAspect="1"/>
            </p:cNvPicPr>
            <p:nvPr/>
          </p:nvPicPr>
          <p:blipFill>
            <a:blip r:embed="rId3">
              <a:lum bright="6000"/>
            </a:blip>
            <a:srcRect l="8837" r="15175"/>
            <a:stretch>
              <a:fillRect/>
            </a:stretch>
          </p:blipFill>
          <p:spPr>
            <a:xfrm>
              <a:off x="7544229" y="1402079"/>
              <a:ext cx="891752" cy="906283"/>
            </a:xfrm>
            <a:prstGeom prst="rect">
              <a:avLst/>
            </a:prstGeom>
          </p:spPr>
        </p:pic>
        <p:pic>
          <p:nvPicPr>
            <p:cNvPr id="11" name="图片 10" descr="5b645d91df2b2"/>
            <p:cNvPicPr>
              <a:picLocks noChangeAspect="1"/>
            </p:cNvPicPr>
            <p:nvPr/>
          </p:nvPicPr>
          <p:blipFill>
            <a:blip r:embed="rId3">
              <a:lum bright="6000"/>
            </a:blip>
            <a:srcRect l="8837" r="15175"/>
            <a:stretch>
              <a:fillRect/>
            </a:stretch>
          </p:blipFill>
          <p:spPr>
            <a:xfrm>
              <a:off x="9755073" y="1402079"/>
              <a:ext cx="891752" cy="906283"/>
            </a:xfrm>
            <a:prstGeom prst="rect">
              <a:avLst/>
            </a:prstGeom>
          </p:spPr>
        </p:pic>
      </p:grpSp>
      <p:cxnSp>
        <p:nvCxnSpPr>
          <p:cNvPr id="14" name="直接箭头连接符 13"/>
          <p:cNvCxnSpPr/>
          <p:nvPr/>
        </p:nvCxnSpPr>
        <p:spPr>
          <a:xfrm>
            <a:off x="1655264" y="2239146"/>
            <a:ext cx="0" cy="93775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3866107" y="2239146"/>
            <a:ext cx="0" cy="93775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6076950" y="2239146"/>
            <a:ext cx="0" cy="93775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8287793" y="2239146"/>
            <a:ext cx="0" cy="93775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10498637" y="2239146"/>
            <a:ext cx="0" cy="93775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916598" y="3176904"/>
            <a:ext cx="1477328" cy="30175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宋朝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宋太祖 赵匡胤，宋太宗赵炅，宋真宗赵恒，宋仁宗赵祯，</a:t>
            </a: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32595" y="3176904"/>
            <a:ext cx="1477328" cy="30175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唐朝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唐高祖 李渊，唐太宗李世民，唐高宗 李治，唐中宗李显</a:t>
            </a: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68958" y="3176904"/>
            <a:ext cx="1846659" cy="30175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西汉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汉高帝刘邦</a:t>
            </a:r>
            <a:r>
              <a:rPr lang="en-US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[3]</a:t>
            </a: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，汉惠帝刘盈，汉前少帝刘恭，汉后少帝刘弘，汉文帝刘恒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127903" y="3176904"/>
            <a:ext cx="1846659" cy="30175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东汉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汉光武帝 刘秀，汉明帝刘庄，汉章帝刘炟，汉和帝刘肇，汉殇帝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456558" y="3176903"/>
            <a:ext cx="1846659" cy="30175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明朝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太祖 朱元璋，惠帝朱允炆，成祖朱棣，仁宗朱高炽，宣宗朱瞻基</a:t>
            </a:r>
          </a:p>
        </p:txBody>
      </p:sp>
      <p:pic>
        <p:nvPicPr>
          <p:cNvPr id="24" name="图片 23" descr="5b645d91df2b2"/>
          <p:cNvPicPr>
            <a:picLocks noChangeAspect="1"/>
          </p:cNvPicPr>
          <p:nvPr/>
        </p:nvPicPr>
        <p:blipFill>
          <a:blip r:embed="rId3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5282314" y="8907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历代皇帝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07775" y="3583983"/>
            <a:ext cx="7776451" cy="3429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75509" y="1670884"/>
            <a:ext cx="8556188" cy="21431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kern="1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1600" kern="1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中国自秦朝之后的君主虽然大多数以皇帝为尊号，但仍有相当部分的君主不称皇帝。比如西楚霸王项羽、前秦天王苻坚、十六国北燕和西凉的君主、五代十国吴越及荆南这样的半独立政权、太平天国的洪秀全等。本表基于只录入皇帝的原则，所以皇帝人数和该政权的实际君主数，并不相同。比如清代十二位君主，但努尔哈赤只是后金大汗不是大清皇帝，所以不计入皇帝人数。</a:t>
            </a:r>
            <a:endParaRPr lang="zh-CN" altLang="en-US" sz="1600" dirty="0"/>
          </a:p>
        </p:txBody>
      </p:sp>
      <p:sp>
        <p:nvSpPr>
          <p:cNvPr id="6" name="椭圆 5"/>
          <p:cNvSpPr/>
          <p:nvPr/>
        </p:nvSpPr>
        <p:spPr>
          <a:xfrm>
            <a:off x="9731697" y="2683319"/>
            <a:ext cx="1560520" cy="1560520"/>
          </a:xfrm>
          <a:prstGeom prst="ellipse">
            <a:avLst/>
          </a:prstGeom>
          <a:solidFill>
            <a:srgbClr val="2F31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670051" y="781019"/>
            <a:ext cx="1560520" cy="1560520"/>
          </a:xfrm>
          <a:prstGeom prst="ellipse">
            <a:avLst/>
          </a:prstGeom>
          <a:solidFill>
            <a:srgbClr val="2F31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670051" y="818194"/>
            <a:ext cx="1538883" cy="1323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665957" y="2834617"/>
            <a:ext cx="1538883" cy="1323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代</a:t>
            </a:r>
          </a:p>
        </p:txBody>
      </p:sp>
      <p:pic>
        <p:nvPicPr>
          <p:cNvPr id="11" name="图片 10" descr="5b645d91df2b2"/>
          <p:cNvPicPr>
            <a:picLocks noChangeAspect="1"/>
          </p:cNvPicPr>
          <p:nvPr/>
        </p:nvPicPr>
        <p:blipFill>
          <a:blip r:embed="rId4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282314" y="8907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历代皇帝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9" grpId="0"/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57464" y="1577340"/>
            <a:ext cx="1537032" cy="4541520"/>
            <a:chOff x="2455848" y="1021080"/>
            <a:chExt cx="1537032" cy="4541520"/>
          </a:xfrm>
        </p:grpSpPr>
        <p:sp>
          <p:nvSpPr>
            <p:cNvPr id="3" name="矩形 2"/>
            <p:cNvSpPr/>
            <p:nvPr/>
          </p:nvSpPr>
          <p:spPr>
            <a:xfrm>
              <a:off x="2455848" y="1021080"/>
              <a:ext cx="1537032" cy="4541520"/>
            </a:xfrm>
            <a:prstGeom prst="rect">
              <a:avLst/>
            </a:prstGeom>
            <a:solidFill>
              <a:srgbClr val="2F3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598943" y="1295400"/>
              <a:ext cx="1211058" cy="4084319"/>
            </a:xfrm>
            <a:prstGeom prst="rect">
              <a:avLst/>
            </a:prstGeom>
            <a:solidFill>
              <a:srgbClr val="2F318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29364" y="1577340"/>
            <a:ext cx="1537032" cy="4541520"/>
            <a:chOff x="2455848" y="1021080"/>
            <a:chExt cx="1537032" cy="4541520"/>
          </a:xfrm>
        </p:grpSpPr>
        <p:sp>
          <p:nvSpPr>
            <p:cNvPr id="7" name="矩形 6"/>
            <p:cNvSpPr/>
            <p:nvPr/>
          </p:nvSpPr>
          <p:spPr>
            <a:xfrm>
              <a:off x="2455848" y="1021080"/>
              <a:ext cx="1537032" cy="4541520"/>
            </a:xfrm>
            <a:prstGeom prst="rect">
              <a:avLst/>
            </a:prstGeom>
            <a:solidFill>
              <a:srgbClr val="2F3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598943" y="1295400"/>
              <a:ext cx="1211058" cy="4084319"/>
            </a:xfrm>
            <a:prstGeom prst="rect">
              <a:avLst/>
            </a:prstGeom>
            <a:solidFill>
              <a:srgbClr val="2F318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505024" y="1577340"/>
            <a:ext cx="1537032" cy="4541520"/>
            <a:chOff x="2455848" y="1021080"/>
            <a:chExt cx="1537032" cy="4541520"/>
          </a:xfrm>
        </p:grpSpPr>
        <p:sp>
          <p:nvSpPr>
            <p:cNvPr id="10" name="矩形 9"/>
            <p:cNvSpPr/>
            <p:nvPr/>
          </p:nvSpPr>
          <p:spPr>
            <a:xfrm>
              <a:off x="2455848" y="1021080"/>
              <a:ext cx="1537032" cy="4541520"/>
            </a:xfrm>
            <a:prstGeom prst="rect">
              <a:avLst/>
            </a:prstGeom>
            <a:solidFill>
              <a:srgbClr val="2F31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598943" y="1295400"/>
              <a:ext cx="1211058" cy="4084319"/>
            </a:xfrm>
            <a:prstGeom prst="rect">
              <a:avLst/>
            </a:prstGeom>
            <a:solidFill>
              <a:srgbClr val="2F318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254" y="2106437"/>
            <a:ext cx="2081273" cy="38295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929" y="2139649"/>
            <a:ext cx="1917608" cy="350833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61" y="2311896"/>
            <a:ext cx="2870273" cy="353264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129281" y="1623058"/>
            <a:ext cx="923330" cy="45415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清朝：太祖 爱新觉罗努尔哈赤，太宗 爱新觉罗皇太极，世祖爱新觉罗福临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02361" y="1577340"/>
            <a:ext cx="923330" cy="45415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清朝：太祖 爱新觉罗努尔哈赤，太宗 爱新觉罗皇太极，世祖爱新觉罗福临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276591" y="1592577"/>
            <a:ext cx="923330" cy="45415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清朝：太祖 爱新觉罗努尔哈赤，太宗 爱新觉罗皇太极，世祖爱新觉罗福临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23" name="图片 22" descr="5b645d91df2b2"/>
          <p:cNvPicPr>
            <a:picLocks noChangeAspect="1"/>
          </p:cNvPicPr>
          <p:nvPr/>
        </p:nvPicPr>
        <p:blipFill>
          <a:blip r:embed="rId6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82314" y="8907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历代皇帝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433234"/>
            <a:ext cx="12243458" cy="4556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12747" y="2193010"/>
            <a:ext cx="9417963" cy="15033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秦朝君主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汉朝君主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三国君主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晋朝君主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南北朝君主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隋朝君主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</a:p>
          <a:p>
            <a:endParaRPr lang="en-US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唐朝君主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五代君主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宋朝君主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元朝君主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明朝君主</a:t>
            </a:r>
          </a:p>
          <a:p>
            <a:r>
              <a:rPr lang="en-US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 </a:t>
            </a:r>
            <a:endParaRPr lang="zh-CN" altLang="zh-CN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清朝君主</a:t>
            </a:r>
          </a:p>
          <a:p>
            <a:endParaRPr lang="zh-CN" altLang="en-US" sz="2000" b="1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0037" y="1225270"/>
            <a:ext cx="1187809" cy="32461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980775" y="2193010"/>
            <a:ext cx="553998" cy="13042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历代帝王</a:t>
            </a:r>
          </a:p>
        </p:txBody>
      </p:sp>
      <p:pic>
        <p:nvPicPr>
          <p:cNvPr id="9" name="图片 8" descr="5b645d91df2b2"/>
          <p:cNvPicPr>
            <a:picLocks noChangeAspect="1"/>
          </p:cNvPicPr>
          <p:nvPr/>
        </p:nvPicPr>
        <p:blipFill>
          <a:blip r:embed="rId5">
            <a:lum bright="6000"/>
          </a:blip>
          <a:srcRect l="8837" t="50549" r="15175"/>
          <a:stretch>
            <a:fillRect/>
          </a:stretch>
        </p:blipFill>
        <p:spPr>
          <a:xfrm>
            <a:off x="5100955" y="-22225"/>
            <a:ext cx="1990090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282314" y="8907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历代皇帝</a:t>
            </a:r>
            <a:endParaRPr lang="zh-CN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8" y="27305"/>
            <a:ext cx="12176125" cy="68491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21173" y="452705"/>
            <a:ext cx="1536700" cy="12032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书体坊米芾体" panose="02010601030101010101" charset="-122"/>
                <a:ea typeface="书体坊米芾体" panose="02010601030101010101" charset="-122"/>
              </a:rPr>
              <a:t>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21173" y="1828912"/>
            <a:ext cx="1536700" cy="1323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书体坊米芾体" panose="02010601030101010101" charset="-122"/>
                <a:ea typeface="书体坊米芾体" panose="02010601030101010101" charset="-122"/>
              </a:rPr>
              <a:t>谢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421173" y="3090819"/>
            <a:ext cx="1536700" cy="1323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书体坊米芾体" panose="02010601030101010101" charset="-122"/>
                <a:ea typeface="书体坊米芾体" panose="02010601030101010101" charset="-122"/>
              </a:rPr>
              <a:t>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21173" y="4409876"/>
            <a:ext cx="1536700" cy="1323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书体坊米芾体" panose="02010601030101010101" charset="-122"/>
                <a:ea typeface="书体坊米芾体" panose="02010601030101010101" charset="-122"/>
              </a:rPr>
              <a:t>听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531896" y="167591"/>
            <a:ext cx="1268094" cy="2323040"/>
            <a:chOff x="4507866" y="2021311"/>
            <a:chExt cx="1268094" cy="232304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7866" y="2021311"/>
              <a:ext cx="1268094" cy="232304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4789245" y="2552798"/>
              <a:ext cx="615553" cy="116955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典明朝体 (非商业使用) W5" pitchFamily="50" charset="-122"/>
                  <a:ea typeface="文悦古典明朝体 (非商业使用) W5" pitchFamily="50" charset="-122"/>
                </a:rPr>
                <a:t>中国风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537666" y="794283"/>
            <a:ext cx="2123658" cy="30134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皇帝在中国两千多年的漫长帝制社会里的国家最高统治者，是专制统治的象征与代表。</a:t>
            </a:r>
            <a:r>
              <a:rPr lang="en-US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[1]</a:t>
            </a:r>
            <a:r>
              <a:rPr lang="zh-CN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据统计，自公元前</a:t>
            </a:r>
            <a:r>
              <a:rPr lang="en-US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221</a:t>
            </a:r>
            <a:r>
              <a:rPr lang="zh-CN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年秦王嬴政称皇帝始，到</a:t>
            </a:r>
            <a:r>
              <a:rPr lang="en-US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1912</a:t>
            </a:r>
            <a:r>
              <a:rPr lang="zh-CN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年“末代皇帝”溥仪退位，在不足</a:t>
            </a:r>
            <a:r>
              <a:rPr lang="en-US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2132</a:t>
            </a:r>
            <a:r>
              <a:rPr lang="zh-CN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年中，中国共有皇帝</a:t>
            </a:r>
            <a:r>
              <a:rPr lang="en-US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495</a:t>
            </a:r>
            <a:r>
              <a:rPr lang="zh-CN" altLang="zh-CN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人</a:t>
            </a:r>
            <a:r>
              <a:rPr lang="zh-CN" altLang="en-US" sz="1400" dirty="0">
                <a:solidFill>
                  <a:srgbClr val="1DA2DD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zh-CN" sz="1400" dirty="0">
              <a:solidFill>
                <a:srgbClr val="1DA2DD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33" name="闫月 - 敦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38" y="-838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1611</Words>
  <Application>Microsoft Office PowerPoint</Application>
  <PresentationFormat>宽屏</PresentationFormat>
  <Paragraphs>172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隶书</vt:lpstr>
      <vt:lpstr>书体坊米芾体</vt:lpstr>
      <vt:lpstr>宋体</vt:lpstr>
      <vt:lpstr>文悦古典明朝体 (非商业使用) W5</vt:lpstr>
      <vt:lpstr>叶根友毛笔行书2.0版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56</cp:revision>
  <dcterms:created xsi:type="dcterms:W3CDTF">2018-08-11T10:23:00Z</dcterms:created>
  <dcterms:modified xsi:type="dcterms:W3CDTF">2018-08-24T02:13:22Z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