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  <a:effectLst/>
          </c:spPr>
          <c:dPt>
            <c:idx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 vertOverflow="ellipsis" anchor="ctr" anchorCtr="1"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vertOverflow="ellipsis" anchor="ctr" anchorCtr="1"/>
                  <a:lstStyle/>
                  <a:p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911209766925603E-2"/>
          <c:y val="0.238839285714286"/>
          <c:w val="0.90788013318534999"/>
          <c:h val="0.60267857142857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-388211616"/>
        <c:axId val="-388227392"/>
      </c:barChart>
      <c:catAx>
        <c:axId val="-3882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4760">
            <a:solidFill>
              <a:srgbClr val="000000"/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-3882273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388227392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570">
            <a:noFill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-388211616"/>
        <c:crosses val="autoZero"/>
        <c:crossBetween val="between"/>
      </c:valAx>
      <c:spPr>
        <a:noFill/>
        <a:ln w="952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t" anchorCtr="1"/>
    <a:lstStyle/>
    <a:p>
      <a:pPr>
        <a:defRPr lang="zh-CN"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-388225760"/>
        <c:axId val="-388212704"/>
      </c:barChart>
      <c:catAx>
        <c:axId val="-388225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800" b="0">
                <a:solidFill>
                  <a:sysClr val="windowText" lastClr="000000"/>
                </a:solidFill>
              </a:defRPr>
            </a:pPr>
            <a:endParaRPr lang="zh-CN"/>
          </a:p>
        </c:txPr>
        <c:crossAx val="-388212704"/>
        <c:crosses val="autoZero"/>
        <c:auto val="1"/>
        <c:lblAlgn val="ctr"/>
        <c:lblOffset val="100"/>
        <c:tickMarkSkip val="1"/>
        <c:noMultiLvlLbl val="0"/>
      </c:catAx>
      <c:valAx>
        <c:axId val="-388212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38822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800">
          <a:solidFill>
            <a:sysClr val="windowText" lastClr="000000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7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373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7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06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7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02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88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79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81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37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74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41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1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19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600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35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3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8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9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99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95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008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80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57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45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407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01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56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15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879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9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2019/3/28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  <a:t>2019/3/28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434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434">
    <p:pull/>
  </p:transition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6154910" y="1947863"/>
            <a:ext cx="5438775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6" name="Freeform 8"/>
          <p:cNvSpPr/>
          <p:nvPr/>
        </p:nvSpPr>
        <p:spPr bwMode="auto">
          <a:xfrm>
            <a:off x="-143618" y="1947863"/>
            <a:ext cx="6624736" cy="2576512"/>
          </a:xfrm>
          <a:custGeom>
            <a:avLst/>
            <a:gdLst>
              <a:gd name="T0" fmla="*/ 4054 w 4054"/>
              <a:gd name="T1" fmla="*/ 804 h 1623"/>
              <a:gd name="T2" fmla="*/ 3860 w 4054"/>
              <a:gd name="T3" fmla="*/ 631 h 1623"/>
              <a:gd name="T4" fmla="*/ 3860 w 4054"/>
              <a:gd name="T5" fmla="*/ 0 h 1623"/>
              <a:gd name="T6" fmla="*/ 0 w 4054"/>
              <a:gd name="T7" fmla="*/ 0 h 1623"/>
              <a:gd name="T8" fmla="*/ 0 w 4054"/>
              <a:gd name="T9" fmla="*/ 1623 h 1623"/>
              <a:gd name="T10" fmla="*/ 3860 w 4054"/>
              <a:gd name="T11" fmla="*/ 1623 h 1623"/>
              <a:gd name="T12" fmla="*/ 3860 w 4054"/>
              <a:gd name="T13" fmla="*/ 976 h 1623"/>
              <a:gd name="T14" fmla="*/ 4054 w 4054"/>
              <a:gd name="T15" fmla="*/ 804 h 1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1623">
                <a:moveTo>
                  <a:pt x="4054" y="804"/>
                </a:moveTo>
                <a:lnTo>
                  <a:pt x="3860" y="631"/>
                </a:lnTo>
                <a:lnTo>
                  <a:pt x="3860" y="0"/>
                </a:lnTo>
                <a:lnTo>
                  <a:pt x="0" y="0"/>
                </a:lnTo>
                <a:lnTo>
                  <a:pt x="0" y="1623"/>
                </a:lnTo>
                <a:lnTo>
                  <a:pt x="3860" y="1623"/>
                </a:lnTo>
                <a:lnTo>
                  <a:pt x="3860" y="976"/>
                </a:lnTo>
                <a:lnTo>
                  <a:pt x="4054" y="804"/>
                </a:lnTo>
                <a:close/>
              </a:path>
            </a:pathLst>
          </a:custGeom>
          <a:solidFill>
            <a:srgbClr val="F4E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700431" y="2632493"/>
            <a:ext cx="3760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讲述新闻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88829" y="1194246"/>
            <a:ext cx="3195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  专业让梦想更接近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491925" y="4635502"/>
            <a:ext cx="457336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宋体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3600" b="0" i="0" u="none" strike="noStrike" cap="none" normalizeH="0" baseline="0" dirty="0" smtClean="0">
                <a:ln>
                  <a:noFill/>
                </a:ln>
                <a:effectLst/>
                <a:latin typeface="Agency FB" pitchFamily="34" charset="0"/>
                <a:ea typeface="宋体" pitchFamily="2" charset="-122"/>
                <a:cs typeface="宋体" pitchFamily="2" charset="-122"/>
              </a:rPr>
              <a:t>PRESENTATION TEMPELETE TITLE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effectLst/>
              <a:ea typeface="宋体" pitchFamily="2" charset="-122"/>
              <a:cs typeface="宋体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54755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27673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74067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862630" y="5184304"/>
            <a:ext cx="0" cy="3186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868033" y="5189500"/>
            <a:ext cx="0" cy="31342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50262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工作总结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509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商务报告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85219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新年计划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62630" y="518430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商务展示</a:t>
            </a:r>
            <a:endParaRPr lang="zh-CN" altLang="en-US" sz="1600" dirty="0"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036" grpId="0" animBg="1"/>
      <p:bldP spid="7" grpId="0"/>
      <p:bldP spid="4" grpId="0"/>
      <p:bldP spid="15" grpId="0"/>
      <p:bldP spid="21" grpId="0"/>
      <p:bldP spid="22" grpId="0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/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/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/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/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/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/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6" name="Freeform 15"/>
          <p:cNvSpPr/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 defTabSz="12369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/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/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/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/>
              <a:ea typeface="微软雅黑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/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分钟之内，此处添加详细文本描述，建议与标题相关并符合整体语言风格。</a:t>
            </a: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1" name="Rectangle 5"/>
          <p:cNvSpPr/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/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/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4000" b="1" spc="1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/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/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/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/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/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2" name="Rectangle 17"/>
          <p:cNvSpPr/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/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/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8" name="Rectangle 17"/>
          <p:cNvSpPr/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/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>
            <a:fillRect/>
          </a:stretch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/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/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/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/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/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/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/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>
            <a:fillRect/>
          </a:stretch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>
            <a:fillRect/>
          </a:stretch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>
            <a:fillRect/>
          </a:stretch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>
            <a:fillRect/>
          </a:stretch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>
            <a:fillRect/>
          </a:stretch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/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/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/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/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/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/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/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/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/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/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/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/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/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/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/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/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/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/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/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/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/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/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/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/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/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/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/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/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/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/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/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/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/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/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/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/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/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/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/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/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/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/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/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/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/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/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/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/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/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/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/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/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/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/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/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/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/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/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/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/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/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/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/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/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/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/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/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/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/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/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/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/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/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/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/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/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/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/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/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/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/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/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/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/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/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/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/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/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/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/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/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/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/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/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/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/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/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/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/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/>
          <p:nvPr/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/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/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/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/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/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/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/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/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/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19"/>
          <p:cNvGrpSpPr/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/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3" name="Group 15"/>
          <p:cNvGrpSpPr/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/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/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4" name="Rectangle 26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/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7" name="Rectangle 29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/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70" name="Rectangle 32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/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Rectangle 35"/>
            <p:cNvSpPr/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74" name="Group 36"/>
          <p:cNvGrpSpPr/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Rectangle 38"/>
            <p:cNvSpPr/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77" name="Group 39"/>
          <p:cNvGrpSpPr/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41"/>
            <p:cNvSpPr/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grpSp>
        <p:nvGrpSpPr>
          <p:cNvPr id="80" name="Group 42"/>
          <p:cNvGrpSpPr/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44"/>
            <p:cNvSpPr/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83" name="Group 45"/>
          <p:cNvGrpSpPr/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47"/>
            <p:cNvSpPr/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86" name="Group 48"/>
          <p:cNvGrpSpPr/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Rectangle 50"/>
            <p:cNvSpPr/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sp>
        <p:nvSpPr>
          <p:cNvPr id="9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/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/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/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/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/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/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/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/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/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/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/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/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/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/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/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/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/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/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/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/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/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/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/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/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/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/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/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/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/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/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/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/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/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/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/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/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/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/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/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/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 smtClea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655"/>
            <a:r>
              <a:rPr lang="zh-CN" altLang="en-US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77883" y="3014811"/>
            <a:ext cx="222100" cy="603460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endParaRPr lang="zh-CN" altLang="en-US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en-US" altLang="zh-CN" sz="7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4639</Words>
  <Application>Microsoft Office PowerPoint</Application>
  <PresentationFormat>自定义</PresentationFormat>
  <Paragraphs>371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6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ヒラギノ角ゴ ProN W3</vt:lpstr>
      <vt:lpstr>方正兰亭中黑_GBK</vt:lpstr>
      <vt:lpstr>宋体</vt:lpstr>
      <vt:lpstr>微软雅黑</vt:lpstr>
      <vt:lpstr>Agency FB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22</cp:revision>
  <dcterms:created xsi:type="dcterms:W3CDTF">2015-05-08T06:16:00Z</dcterms:created>
  <dcterms:modified xsi:type="dcterms:W3CDTF">2019-03-28T06:14:19Z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