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19"/>
  </p:notesMasterIdLst>
  <p:sldIdLst>
    <p:sldId id="290" r:id="rId2"/>
    <p:sldId id="256" r:id="rId3"/>
    <p:sldId id="289" r:id="rId4"/>
    <p:sldId id="257" r:id="rId5"/>
    <p:sldId id="291" r:id="rId6"/>
    <p:sldId id="276" r:id="rId7"/>
    <p:sldId id="292" r:id="rId8"/>
    <p:sldId id="278" r:id="rId9"/>
    <p:sldId id="279" r:id="rId10"/>
    <p:sldId id="281" r:id="rId11"/>
    <p:sldId id="280" r:id="rId12"/>
    <p:sldId id="293" r:id="rId13"/>
    <p:sldId id="265" r:id="rId14"/>
    <p:sldId id="284" r:id="rId15"/>
    <p:sldId id="294" r:id="rId16"/>
    <p:sldId id="287" r:id="rId17"/>
    <p:sldId id="295" r:id="rId18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20"/>
      <p:bold r:id="rId21"/>
    </p:embeddedFont>
    <p:embeddedFont>
      <p:font typeface="方正卡通简体" panose="02010600030101010101" charset="-122"/>
      <p:regular r:id="rId22"/>
    </p:embeddedFont>
    <p:embeddedFont>
      <p:font typeface="Lao UI" panose="020B0502040204020203" pitchFamily="34" charset="0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9EDB"/>
    <a:srgbClr val="F16681"/>
    <a:srgbClr val="FFF200"/>
    <a:srgbClr val="EB6343"/>
    <a:srgbClr val="31ACB5"/>
    <a:srgbClr val="F2947E"/>
    <a:srgbClr val="F8C6BA"/>
    <a:srgbClr val="EE775C"/>
    <a:srgbClr val="3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E326-7A8B-4A2F-AFB5-FABE8D94FF58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8799-C4E5-4DE5-B743-0D2BA5D547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362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1198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595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751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125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220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266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524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191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67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062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5506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3792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1718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6099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096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7472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029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75401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75401" cy="51435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0774"/>
            <a:ext cx="9144000" cy="1675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两栏内容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525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0774"/>
            <a:ext cx="9144000" cy="1675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3BFB7-74CA-4FBB-9BAA-4D55F32D716A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E20DE-EFCC-4205-9434-E6F9C9FB4D6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29" y="817273"/>
            <a:ext cx="5508732" cy="203560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65863" y="2288309"/>
            <a:ext cx="8595360" cy="1015663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zh-CN" altLang="en-US" sz="48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幼儿园小学家长会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79086" y="3755064"/>
            <a:ext cx="2482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kern="10" dirty="0">
                <a:ln w="9525" cmpd="sng">
                  <a:noFill/>
                  <a:bevel/>
                </a:ln>
                <a:solidFill>
                  <a:schemeClr val="accent2"/>
                </a:solidFill>
                <a:latin typeface="+mn-ea"/>
              </a:rPr>
              <a:t>三（二）班家长会</a:t>
            </a:r>
          </a:p>
        </p:txBody>
      </p:sp>
      <p:sp>
        <p:nvSpPr>
          <p:cNvPr id="7" name="Text Box 4"/>
          <p:cNvSpPr>
            <a:spLocks noChangeArrowheads="1"/>
          </p:cNvSpPr>
          <p:nvPr/>
        </p:nvSpPr>
        <p:spPr bwMode="auto">
          <a:xfrm>
            <a:off x="4563543" y="3755064"/>
            <a:ext cx="23780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</a:rPr>
              <a:t>   班主任：</a:t>
            </a:r>
            <a:r>
              <a:rPr lang="en-US" altLang="zh-CN" sz="2000" dirty="0">
                <a:solidFill>
                  <a:schemeClr val="accent2"/>
                </a:solidFill>
              </a:rPr>
              <a:t>xxx</a:t>
            </a:r>
            <a:endParaRPr lang="en-US" sz="2000" dirty="0">
              <a:solidFill>
                <a:schemeClr val="accent2"/>
              </a:solidFill>
            </a:endParaRPr>
          </a:p>
        </p:txBody>
      </p:sp>
      <p:pic>
        <p:nvPicPr>
          <p:cNvPr id="8" name="儿童歌曲-虫儿飞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74777" y="-640387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59932" y="4155174"/>
            <a:ext cx="3346315" cy="300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69EDB"/>
                </a:solidFill>
              </a:rPr>
              <a:t>汇报人</a:t>
            </a:r>
            <a:r>
              <a:rPr lang="zh-CN" altLang="en-US" dirty="0" smtClean="0">
                <a:solidFill>
                  <a:srgbClr val="069EDB"/>
                </a:solidFill>
              </a:rPr>
              <a:t>：</a:t>
            </a:r>
            <a:r>
              <a:rPr lang="en-US" altLang="zh-CN" dirty="0" smtClean="0">
                <a:solidFill>
                  <a:srgbClr val="069EDB"/>
                </a:solidFill>
              </a:rPr>
              <a:t>xxx</a:t>
            </a:r>
            <a:r>
              <a:rPr lang="zh-CN" altLang="en-US" dirty="0" smtClean="0">
                <a:solidFill>
                  <a:srgbClr val="069EDB"/>
                </a:solidFill>
              </a:rPr>
              <a:t>   </a:t>
            </a:r>
            <a:r>
              <a:rPr lang="zh-CN" altLang="en-US" dirty="0" smtClean="0">
                <a:solidFill>
                  <a:srgbClr val="069EDB"/>
                </a:solidFill>
              </a:rPr>
              <a:t>汇报时间：</a:t>
            </a:r>
            <a:r>
              <a:rPr lang="en-US" altLang="zh-CN" dirty="0" smtClean="0">
                <a:solidFill>
                  <a:srgbClr val="069EDB"/>
                </a:solidFill>
              </a:rPr>
              <a:t>XX</a:t>
            </a:r>
            <a:r>
              <a:rPr lang="zh-CN" altLang="en-US" dirty="0" smtClean="0">
                <a:solidFill>
                  <a:srgbClr val="069EDB"/>
                </a:solidFill>
              </a:rPr>
              <a:t>年</a:t>
            </a:r>
            <a:r>
              <a:rPr lang="en-US" altLang="zh-CN" dirty="0" smtClean="0">
                <a:solidFill>
                  <a:srgbClr val="069EDB"/>
                </a:solidFill>
              </a:rPr>
              <a:t>XX</a:t>
            </a:r>
            <a:r>
              <a:rPr lang="zh-CN" altLang="en-US" dirty="0" smtClean="0">
                <a:solidFill>
                  <a:srgbClr val="069EDB"/>
                </a:solidFill>
              </a:rPr>
              <a:t>月</a:t>
            </a:r>
            <a:endParaRPr lang="zh-CN" altLang="en-US" dirty="0">
              <a:solidFill>
                <a:srgbClr val="069EDB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 advTm="3000">
        <p15:prstTrans prst="drap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60" y="2140504"/>
            <a:ext cx="2587690" cy="2587690"/>
          </a:xfrm>
          <a:prstGeom prst="rect">
            <a:avLst/>
          </a:prstGeom>
          <a:ln>
            <a:noFill/>
          </a:ln>
        </p:spPr>
      </p:pic>
      <p:sp>
        <p:nvSpPr>
          <p:cNvPr id="8" name="文本框 103"/>
          <p:cNvSpPr txBox="1">
            <a:spLocks noChangeArrowheads="1"/>
          </p:cNvSpPr>
          <p:nvPr/>
        </p:nvSpPr>
        <p:spPr bwMode="auto">
          <a:xfrm>
            <a:off x="763550" y="1193933"/>
            <a:ext cx="1764497" cy="78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4000" dirty="0">
                <a:solidFill>
                  <a:srgbClr val="EB6343"/>
                </a:solidFill>
                <a:latin typeface="+mj-ea"/>
                <a:ea typeface="+mj-ea"/>
              </a:rPr>
              <a:t>目录</a:t>
            </a:r>
            <a:endParaRPr lang="en-US" altLang="zh-CN" sz="4000" dirty="0">
              <a:solidFill>
                <a:srgbClr val="EB6343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en-US" altLang="zh-CN" sz="2400" dirty="0">
                <a:solidFill>
                  <a:srgbClr val="EB6343"/>
                </a:solidFill>
                <a:latin typeface="+mj-ea"/>
                <a:ea typeface="+mj-ea"/>
              </a:rPr>
              <a:t>CONCENT</a:t>
            </a:r>
            <a:endParaRPr lang="zh-CN" altLang="en-US" sz="2400" dirty="0">
              <a:solidFill>
                <a:srgbClr val="EB6343"/>
              </a:solidFill>
              <a:latin typeface="+mj-ea"/>
              <a:ea typeface="+mj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579941" y="906596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rgbClr val="FFFFFF"/>
                </a:solidFill>
                <a:latin typeface="+mn-ea"/>
              </a:rPr>
              <a:t>家长会召开的意义</a:t>
            </a:r>
          </a:p>
        </p:txBody>
      </p:sp>
      <p:sp>
        <p:nvSpPr>
          <p:cNvPr id="10" name="椭圆 9"/>
          <p:cNvSpPr/>
          <p:nvPr/>
        </p:nvSpPr>
        <p:spPr>
          <a:xfrm>
            <a:off x="4219771" y="937670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1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4292" y="164474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  <a:sym typeface="Times New Roman" panose="02020603050405020304" pitchFamily="18" charset="0"/>
              </a:rPr>
              <a:t>学校作息时间</a:t>
            </a:r>
          </a:p>
        </p:txBody>
      </p:sp>
      <p:sp>
        <p:nvSpPr>
          <p:cNvPr id="12" name="椭圆 11"/>
          <p:cNvSpPr/>
          <p:nvPr/>
        </p:nvSpPr>
        <p:spPr>
          <a:xfrm>
            <a:off x="4214122" y="1675814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2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4568641" y="2381472"/>
            <a:ext cx="3518368" cy="497176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班级情况介绍</a:t>
            </a:r>
          </a:p>
        </p:txBody>
      </p:sp>
      <p:sp>
        <p:nvSpPr>
          <p:cNvPr id="14" name="椭圆 13"/>
          <p:cNvSpPr/>
          <p:nvPr/>
        </p:nvSpPr>
        <p:spPr>
          <a:xfrm>
            <a:off x="4208471" y="2412546"/>
            <a:ext cx="433617" cy="43503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3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62992" y="3106164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关于纪律、卫生、学习方面</a:t>
            </a:r>
          </a:p>
        </p:txBody>
      </p:sp>
      <p:sp>
        <p:nvSpPr>
          <p:cNvPr id="16" name="椭圆 15"/>
          <p:cNvSpPr/>
          <p:nvPr/>
        </p:nvSpPr>
        <p:spPr>
          <a:xfrm>
            <a:off x="4202822" y="3137238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4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4557342" y="385103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给家长的一些建议</a:t>
            </a:r>
          </a:p>
        </p:txBody>
      </p:sp>
      <p:sp>
        <p:nvSpPr>
          <p:cNvPr id="18" name="椭圆 17"/>
          <p:cNvSpPr/>
          <p:nvPr/>
        </p:nvSpPr>
        <p:spPr>
          <a:xfrm>
            <a:off x="4197172" y="3882103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5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66" y="2219420"/>
            <a:ext cx="2587690" cy="2587690"/>
          </a:xfrm>
          <a:prstGeom prst="rect">
            <a:avLst/>
          </a:prstGeom>
          <a:ln>
            <a:noFill/>
          </a:ln>
        </p:spPr>
      </p:pic>
      <p:sp>
        <p:nvSpPr>
          <p:cNvPr id="8" name="文本框 103"/>
          <p:cNvSpPr txBox="1">
            <a:spLocks noChangeArrowheads="1"/>
          </p:cNvSpPr>
          <p:nvPr/>
        </p:nvSpPr>
        <p:spPr bwMode="auto">
          <a:xfrm>
            <a:off x="763550" y="1193933"/>
            <a:ext cx="1764497" cy="78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4000" dirty="0">
                <a:solidFill>
                  <a:srgbClr val="EB6343"/>
                </a:solidFill>
                <a:latin typeface="+mj-ea"/>
                <a:ea typeface="+mj-ea"/>
              </a:rPr>
              <a:t>目录</a:t>
            </a:r>
            <a:endParaRPr lang="en-US" altLang="zh-CN" sz="4000" dirty="0">
              <a:solidFill>
                <a:srgbClr val="EB6343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en-US" altLang="zh-CN" sz="2400" dirty="0">
                <a:solidFill>
                  <a:srgbClr val="EB6343"/>
                </a:solidFill>
                <a:latin typeface="+mj-ea"/>
                <a:ea typeface="+mj-ea"/>
              </a:rPr>
              <a:t>CONCENT</a:t>
            </a:r>
            <a:endParaRPr lang="zh-CN" altLang="en-US" sz="2400" dirty="0">
              <a:solidFill>
                <a:srgbClr val="EB6343"/>
              </a:solidFill>
              <a:latin typeface="+mj-ea"/>
              <a:ea typeface="+mj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579941" y="906596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家长会召开的意义</a:t>
            </a:r>
          </a:p>
        </p:txBody>
      </p:sp>
      <p:sp>
        <p:nvSpPr>
          <p:cNvPr id="10" name="椭圆 9"/>
          <p:cNvSpPr/>
          <p:nvPr/>
        </p:nvSpPr>
        <p:spPr>
          <a:xfrm>
            <a:off x="4219771" y="937670"/>
            <a:ext cx="433617" cy="433617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</a:rPr>
              <a:t>1</a:t>
            </a:r>
            <a:endParaRPr lang="zh-CN" altLang="en-US" sz="1800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4292" y="164474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  <a:sym typeface="Times New Roman" panose="02020603050405020304" pitchFamily="18" charset="0"/>
              </a:rPr>
              <a:t>学校作息时间</a:t>
            </a:r>
          </a:p>
        </p:txBody>
      </p:sp>
      <p:sp>
        <p:nvSpPr>
          <p:cNvPr id="12" name="椭圆 11"/>
          <p:cNvSpPr/>
          <p:nvPr/>
        </p:nvSpPr>
        <p:spPr>
          <a:xfrm>
            <a:off x="4214122" y="1675814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2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4568641" y="2381472"/>
            <a:ext cx="3518368" cy="497176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班级情况介绍</a:t>
            </a:r>
          </a:p>
        </p:txBody>
      </p:sp>
      <p:sp>
        <p:nvSpPr>
          <p:cNvPr id="14" name="椭圆 13"/>
          <p:cNvSpPr/>
          <p:nvPr/>
        </p:nvSpPr>
        <p:spPr>
          <a:xfrm>
            <a:off x="4208471" y="2412546"/>
            <a:ext cx="433617" cy="43503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3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62992" y="3106164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关于纪律、卫生、学习方面</a:t>
            </a:r>
          </a:p>
        </p:txBody>
      </p:sp>
      <p:sp>
        <p:nvSpPr>
          <p:cNvPr id="16" name="椭圆 15"/>
          <p:cNvSpPr/>
          <p:nvPr/>
        </p:nvSpPr>
        <p:spPr>
          <a:xfrm>
            <a:off x="4202822" y="3137238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4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4557342" y="385103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给家长的一些建议</a:t>
            </a:r>
          </a:p>
        </p:txBody>
      </p:sp>
      <p:sp>
        <p:nvSpPr>
          <p:cNvPr id="18" name="椭圆 17"/>
          <p:cNvSpPr/>
          <p:nvPr/>
        </p:nvSpPr>
        <p:spPr>
          <a:xfrm>
            <a:off x="4197172" y="3882103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5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>
            <a:spLocks noChangeArrowheads="1"/>
          </p:cNvSpPr>
          <p:nvPr/>
        </p:nvSpPr>
        <p:spPr bwMode="auto">
          <a:xfrm>
            <a:off x="402383" y="1167091"/>
            <a:ext cx="8555005" cy="168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accent1"/>
                </a:solidFill>
              </a:rPr>
              <a:t>为了加强老师与家长、家长与家长、家长与学生之间的联系，相互交流一下学生在校及在家的情况，以便老师能够更有针对性的实施教育，家长能够更好教育自己的子女做人与成才。</a:t>
            </a:r>
            <a:endParaRPr lang="zh-CN" altLang="en-US" sz="1400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0733" y="3871830"/>
            <a:ext cx="2443795" cy="1178984"/>
          </a:xfrm>
          <a:prstGeom prst="rect">
            <a:avLst/>
          </a:prstGeom>
          <a:ln>
            <a:noFill/>
          </a:ln>
        </p:spPr>
      </p:pic>
      <p:grpSp>
        <p:nvGrpSpPr>
          <p:cNvPr id="16" name="组合 15"/>
          <p:cNvGrpSpPr/>
          <p:nvPr/>
        </p:nvGrpSpPr>
        <p:grpSpPr>
          <a:xfrm>
            <a:off x="703385" y="3056527"/>
            <a:ext cx="7465866" cy="923330"/>
            <a:chOff x="703385" y="3056527"/>
            <a:chExt cx="7465866" cy="923330"/>
          </a:xfrm>
        </p:grpSpPr>
        <p:sp>
          <p:nvSpPr>
            <p:cNvPr id="4" name="圆角矩形 3"/>
            <p:cNvSpPr/>
            <p:nvPr/>
          </p:nvSpPr>
          <p:spPr>
            <a:xfrm>
              <a:off x="703385" y="3297585"/>
              <a:ext cx="1854377" cy="4795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/>
                <a:t>我们的努力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637772" y="3056527"/>
              <a:ext cx="83127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rgbClr val="EB6343"/>
                  </a:solidFill>
                </a:rPr>
                <a:t>+</a:t>
              </a:r>
              <a:endParaRPr lang="zh-CN" altLang="en-US" sz="5400" dirty="0">
                <a:solidFill>
                  <a:srgbClr val="EB6343"/>
                </a:solidFill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3549055" y="3297585"/>
              <a:ext cx="1854377" cy="4795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/>
                <a:t>您的关爱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483442" y="3056527"/>
              <a:ext cx="83127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rgbClr val="EB6343"/>
                  </a:solidFill>
                </a:rPr>
                <a:t>=</a:t>
              </a:r>
              <a:endParaRPr lang="zh-CN" altLang="en-US" sz="5400" dirty="0">
                <a:solidFill>
                  <a:srgbClr val="EB6343"/>
                </a:solidFill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6314874" y="3297585"/>
              <a:ext cx="1854377" cy="4795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/>
                <a:t>孩子的成功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5839" y="174886"/>
            <a:ext cx="4169957" cy="710911"/>
            <a:chOff x="212766" y="126395"/>
            <a:chExt cx="4169957" cy="710911"/>
          </a:xfrm>
        </p:grpSpPr>
        <p:sp>
          <p:nvSpPr>
            <p:cNvPr id="17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accent1"/>
                  </a:solidFill>
                  <a:latin typeface="+mn-ea"/>
                  <a:ea typeface="+mn-ea"/>
                </a:rPr>
                <a:t>家长会召开的意义</a:t>
              </a:r>
              <a:endParaRPr lang="zh-CN" sz="28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60" y="2140504"/>
            <a:ext cx="2587690" cy="2587690"/>
          </a:xfrm>
          <a:prstGeom prst="rect">
            <a:avLst/>
          </a:prstGeom>
          <a:ln>
            <a:noFill/>
          </a:ln>
        </p:spPr>
      </p:pic>
      <p:sp>
        <p:nvSpPr>
          <p:cNvPr id="8" name="文本框 103"/>
          <p:cNvSpPr txBox="1">
            <a:spLocks noChangeArrowheads="1"/>
          </p:cNvSpPr>
          <p:nvPr/>
        </p:nvSpPr>
        <p:spPr bwMode="auto">
          <a:xfrm>
            <a:off x="763550" y="1193933"/>
            <a:ext cx="1764497" cy="78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4000" dirty="0">
                <a:solidFill>
                  <a:srgbClr val="EB6343"/>
                </a:solidFill>
                <a:latin typeface="+mj-ea"/>
                <a:ea typeface="+mj-ea"/>
              </a:rPr>
              <a:t>目录</a:t>
            </a:r>
            <a:endParaRPr lang="en-US" altLang="zh-CN" sz="4000" dirty="0">
              <a:solidFill>
                <a:srgbClr val="EB6343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en-US" altLang="zh-CN" sz="2400" dirty="0">
                <a:solidFill>
                  <a:srgbClr val="EB6343"/>
                </a:solidFill>
                <a:latin typeface="+mj-ea"/>
                <a:ea typeface="+mj-ea"/>
              </a:rPr>
              <a:t>CONCENT</a:t>
            </a:r>
            <a:endParaRPr lang="zh-CN" altLang="en-US" sz="2400" dirty="0">
              <a:solidFill>
                <a:srgbClr val="EB6343"/>
              </a:solidFill>
              <a:latin typeface="+mj-ea"/>
              <a:ea typeface="+mj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579941" y="906596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rgbClr val="FFFFFF"/>
                </a:solidFill>
                <a:latin typeface="+mn-ea"/>
              </a:rPr>
              <a:t>家长会召开的意义</a:t>
            </a:r>
          </a:p>
        </p:txBody>
      </p:sp>
      <p:sp>
        <p:nvSpPr>
          <p:cNvPr id="10" name="椭圆 9"/>
          <p:cNvSpPr/>
          <p:nvPr/>
        </p:nvSpPr>
        <p:spPr>
          <a:xfrm>
            <a:off x="4219771" y="937670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1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4292" y="1641353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  <a:sym typeface="Times New Roman" panose="02020603050405020304" pitchFamily="18" charset="0"/>
              </a:rPr>
              <a:t>学校作息时间</a:t>
            </a:r>
          </a:p>
        </p:txBody>
      </p:sp>
      <p:sp>
        <p:nvSpPr>
          <p:cNvPr id="12" name="椭圆 11"/>
          <p:cNvSpPr/>
          <p:nvPr/>
        </p:nvSpPr>
        <p:spPr>
          <a:xfrm>
            <a:off x="4214122" y="1672427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2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4568641" y="2381472"/>
            <a:ext cx="3518368" cy="497176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班级情况介绍</a:t>
            </a:r>
          </a:p>
        </p:txBody>
      </p:sp>
      <p:sp>
        <p:nvSpPr>
          <p:cNvPr id="14" name="椭圆 13"/>
          <p:cNvSpPr/>
          <p:nvPr/>
        </p:nvSpPr>
        <p:spPr>
          <a:xfrm>
            <a:off x="4208471" y="2412546"/>
            <a:ext cx="433617" cy="43503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3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62992" y="3106164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关于纪律、卫生、学习方面</a:t>
            </a:r>
          </a:p>
        </p:txBody>
      </p:sp>
      <p:sp>
        <p:nvSpPr>
          <p:cNvPr id="16" name="椭圆 15"/>
          <p:cNvSpPr/>
          <p:nvPr/>
        </p:nvSpPr>
        <p:spPr>
          <a:xfrm>
            <a:off x="4202822" y="3137238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4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4557342" y="385103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给家长的一些建议</a:t>
            </a:r>
          </a:p>
        </p:txBody>
      </p:sp>
      <p:sp>
        <p:nvSpPr>
          <p:cNvPr id="18" name="椭圆 17"/>
          <p:cNvSpPr/>
          <p:nvPr/>
        </p:nvSpPr>
        <p:spPr>
          <a:xfrm>
            <a:off x="4197172" y="3882103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5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4571849" y="1641353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+mn-ea"/>
                <a:sym typeface="Times New Roman" panose="02020603050405020304" pitchFamily="18" charset="0"/>
              </a:rPr>
              <a:t>学校作息时间</a:t>
            </a:r>
          </a:p>
        </p:txBody>
      </p:sp>
      <p:sp>
        <p:nvSpPr>
          <p:cNvPr id="20" name="椭圆 19"/>
          <p:cNvSpPr/>
          <p:nvPr/>
        </p:nvSpPr>
        <p:spPr>
          <a:xfrm>
            <a:off x="4211679" y="1672427"/>
            <a:ext cx="433617" cy="4336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</a:rPr>
              <a:t>2</a:t>
            </a:r>
            <a:endParaRPr lang="zh-CN" altLang="en-US" sz="1800" dirty="0">
              <a:solidFill>
                <a:schemeClr val="accent2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66447" y="1367882"/>
            <a:ext cx="4579337" cy="544570"/>
            <a:chOff x="1797187" y="1328080"/>
            <a:chExt cx="4579337" cy="544570"/>
          </a:xfrm>
        </p:grpSpPr>
        <p:sp>
          <p:nvSpPr>
            <p:cNvPr id="9" name="圆角矩形 8"/>
            <p:cNvSpPr/>
            <p:nvPr/>
          </p:nvSpPr>
          <p:spPr bwMode="auto">
            <a:xfrm>
              <a:off x="2995749" y="1369413"/>
              <a:ext cx="3380775" cy="466725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10" name="圆角矩形 9"/>
            <p:cNvSpPr/>
            <p:nvPr/>
          </p:nvSpPr>
          <p:spPr bwMode="auto">
            <a:xfrm>
              <a:off x="1797187" y="1332900"/>
              <a:ext cx="1330325" cy="539750"/>
            </a:xfrm>
            <a:prstGeom prst="roundRect">
              <a:avLst/>
            </a:prstGeom>
            <a:solidFill>
              <a:srgbClr val="EB6343"/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11" name="文本框 10"/>
            <p:cNvSpPr txBox="1"/>
            <p:nvPr/>
          </p:nvSpPr>
          <p:spPr bwMode="auto">
            <a:xfrm>
              <a:off x="1848975" y="1424975"/>
              <a:ext cx="12619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早读</a:t>
              </a:r>
            </a:p>
          </p:txBody>
        </p:sp>
        <p:sp>
          <p:nvSpPr>
            <p:cNvPr id="12" name="文本框 11"/>
            <p:cNvSpPr txBox="1"/>
            <p:nvPr/>
          </p:nvSpPr>
          <p:spPr bwMode="auto">
            <a:xfrm>
              <a:off x="3254512" y="1328080"/>
              <a:ext cx="2816225" cy="457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Clr>
                  <a:srgbClr val="CC0000"/>
                </a:buClr>
                <a:buSzPct val="85000"/>
              </a:pPr>
              <a:r>
                <a:rPr lang="en-US" altLang="zh-CN" sz="18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8:00</a:t>
              </a:r>
              <a:r>
                <a:rPr lang="zh-CN" altLang="en-US" sz="18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到校开始早读</a:t>
              </a:r>
              <a:endParaRPr lang="en-US" altLang="zh-CN" sz="1800" dirty="0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66447" y="2164215"/>
            <a:ext cx="4579337" cy="541337"/>
            <a:chOff x="1797187" y="2124413"/>
            <a:chExt cx="4579337" cy="541337"/>
          </a:xfrm>
        </p:grpSpPr>
        <p:sp>
          <p:nvSpPr>
            <p:cNvPr id="17" name="圆角矩形 16"/>
            <p:cNvSpPr/>
            <p:nvPr/>
          </p:nvSpPr>
          <p:spPr bwMode="auto">
            <a:xfrm>
              <a:off x="2995749" y="2160925"/>
              <a:ext cx="3380775" cy="46831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19" name="圆角矩形 18"/>
            <p:cNvSpPr/>
            <p:nvPr/>
          </p:nvSpPr>
          <p:spPr bwMode="auto">
            <a:xfrm>
              <a:off x="1797187" y="2124413"/>
              <a:ext cx="1330325" cy="541337"/>
            </a:xfrm>
            <a:prstGeom prst="roundRect">
              <a:avLst/>
            </a:prstGeom>
            <a:solidFill>
              <a:srgbClr val="EB6343"/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20" name="文本框 19"/>
            <p:cNvSpPr txBox="1"/>
            <p:nvPr/>
          </p:nvSpPr>
          <p:spPr bwMode="auto">
            <a:xfrm>
              <a:off x="1836532" y="2213313"/>
              <a:ext cx="12600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中午放学</a:t>
              </a:r>
            </a:p>
          </p:txBody>
        </p:sp>
        <p:sp>
          <p:nvSpPr>
            <p:cNvPr id="21" name="文本框 20"/>
            <p:cNvSpPr txBox="1"/>
            <p:nvPr/>
          </p:nvSpPr>
          <p:spPr bwMode="auto">
            <a:xfrm>
              <a:off x="3241812" y="2129480"/>
              <a:ext cx="2816225" cy="4573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  <a:buClr>
                  <a:srgbClr val="CC0000"/>
                </a:buClr>
                <a:buSzPct val="85000"/>
              </a:pPr>
              <a:r>
                <a:rPr lang="en-US" altLang="zh-CN" sz="18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11:50</a:t>
              </a:r>
              <a:r>
                <a:rPr lang="zh-CN" altLang="en-US" sz="18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放学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51594" y="2957315"/>
            <a:ext cx="4694190" cy="539750"/>
            <a:chOff x="1682334" y="2917513"/>
            <a:chExt cx="4694190" cy="539750"/>
          </a:xfrm>
        </p:grpSpPr>
        <p:sp>
          <p:nvSpPr>
            <p:cNvPr id="23" name="圆角矩形 22"/>
            <p:cNvSpPr/>
            <p:nvPr/>
          </p:nvSpPr>
          <p:spPr bwMode="auto">
            <a:xfrm>
              <a:off x="2995749" y="2954026"/>
              <a:ext cx="3380775" cy="466725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24" name="圆角矩形 23"/>
            <p:cNvSpPr/>
            <p:nvPr/>
          </p:nvSpPr>
          <p:spPr bwMode="auto">
            <a:xfrm>
              <a:off x="1797187" y="2917513"/>
              <a:ext cx="1330325" cy="539750"/>
            </a:xfrm>
            <a:prstGeom prst="roundRect">
              <a:avLst/>
            </a:prstGeom>
            <a:solidFill>
              <a:srgbClr val="EB6343"/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25" name="文本框 24"/>
            <p:cNvSpPr txBox="1"/>
            <p:nvPr/>
          </p:nvSpPr>
          <p:spPr bwMode="auto">
            <a:xfrm>
              <a:off x="1682334" y="3023876"/>
              <a:ext cx="15460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傍晚放学</a:t>
              </a:r>
            </a:p>
          </p:txBody>
        </p:sp>
        <p:sp>
          <p:nvSpPr>
            <p:cNvPr id="26" name="文本框 25"/>
            <p:cNvSpPr txBox="1"/>
            <p:nvPr/>
          </p:nvSpPr>
          <p:spPr bwMode="auto">
            <a:xfrm>
              <a:off x="3241812" y="2959639"/>
              <a:ext cx="2503533" cy="3950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18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15:55</a:t>
              </a:r>
              <a:r>
                <a:rPr lang="zh-CN" altLang="en-US" sz="18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放学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51594" y="3748828"/>
            <a:ext cx="4694190" cy="539750"/>
            <a:chOff x="1682334" y="3709026"/>
            <a:chExt cx="4694190" cy="539750"/>
          </a:xfrm>
        </p:grpSpPr>
        <p:sp>
          <p:nvSpPr>
            <p:cNvPr id="28" name="圆角矩形 27"/>
            <p:cNvSpPr/>
            <p:nvPr/>
          </p:nvSpPr>
          <p:spPr bwMode="auto">
            <a:xfrm>
              <a:off x="2995749" y="3745538"/>
              <a:ext cx="3380775" cy="466725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29" name="圆角矩形 28"/>
            <p:cNvSpPr/>
            <p:nvPr/>
          </p:nvSpPr>
          <p:spPr bwMode="auto">
            <a:xfrm>
              <a:off x="1797187" y="3709026"/>
              <a:ext cx="1330325" cy="539750"/>
            </a:xfrm>
            <a:prstGeom prst="roundRect">
              <a:avLst/>
            </a:prstGeom>
            <a:solidFill>
              <a:srgbClr val="EB6343"/>
            </a:solidFill>
            <a:ln w="1905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800"/>
            </a:p>
          </p:txBody>
        </p:sp>
        <p:sp>
          <p:nvSpPr>
            <p:cNvPr id="31" name="文本框 30"/>
            <p:cNvSpPr txBox="1"/>
            <p:nvPr/>
          </p:nvSpPr>
          <p:spPr bwMode="auto">
            <a:xfrm>
              <a:off x="1682334" y="3815388"/>
              <a:ext cx="15460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800" dirty="0">
                  <a:solidFill>
                    <a:schemeClr val="bg1"/>
                  </a:solidFill>
                  <a:latin typeface="+mn-ea"/>
                </a:rPr>
                <a:t>兴趣课</a:t>
              </a:r>
            </a:p>
          </p:txBody>
        </p:sp>
        <p:sp>
          <p:nvSpPr>
            <p:cNvPr id="32" name="文本框 31"/>
            <p:cNvSpPr txBox="1"/>
            <p:nvPr/>
          </p:nvSpPr>
          <p:spPr bwMode="auto">
            <a:xfrm>
              <a:off x="3241812" y="3757683"/>
              <a:ext cx="2673466" cy="3950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18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17:40</a:t>
              </a:r>
              <a:r>
                <a:rPr lang="zh-CN" altLang="en-US" sz="18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上兴趣课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05839" y="174886"/>
            <a:ext cx="4169957" cy="710911"/>
            <a:chOff x="212766" y="126395"/>
            <a:chExt cx="4169957" cy="710911"/>
          </a:xfrm>
        </p:grpSpPr>
        <p:sp>
          <p:nvSpPr>
            <p:cNvPr id="35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accent1"/>
                  </a:solidFill>
                  <a:latin typeface="+mn-ea"/>
                  <a:ea typeface="+mn-ea"/>
                </a:rPr>
                <a:t>学习作息时间</a:t>
              </a:r>
              <a:endParaRPr lang="zh-CN" sz="28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8073" y="1391699"/>
            <a:ext cx="2352342" cy="2910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60" y="2140504"/>
            <a:ext cx="2587690" cy="2587690"/>
          </a:xfrm>
          <a:prstGeom prst="rect">
            <a:avLst/>
          </a:prstGeom>
          <a:ln>
            <a:noFill/>
          </a:ln>
        </p:spPr>
      </p:pic>
      <p:sp>
        <p:nvSpPr>
          <p:cNvPr id="8" name="文本框 103"/>
          <p:cNvSpPr txBox="1">
            <a:spLocks noChangeArrowheads="1"/>
          </p:cNvSpPr>
          <p:nvPr/>
        </p:nvSpPr>
        <p:spPr bwMode="auto">
          <a:xfrm>
            <a:off x="763550" y="1193933"/>
            <a:ext cx="1764497" cy="78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4000" dirty="0">
                <a:solidFill>
                  <a:srgbClr val="EB6343"/>
                </a:solidFill>
                <a:latin typeface="+mj-ea"/>
                <a:ea typeface="+mj-ea"/>
              </a:rPr>
              <a:t>目录</a:t>
            </a:r>
            <a:endParaRPr lang="en-US" altLang="zh-CN" sz="4000" dirty="0">
              <a:solidFill>
                <a:srgbClr val="EB6343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en-US" altLang="zh-CN" sz="2400" dirty="0">
                <a:solidFill>
                  <a:srgbClr val="EB6343"/>
                </a:solidFill>
                <a:latin typeface="+mj-ea"/>
                <a:ea typeface="+mj-ea"/>
              </a:rPr>
              <a:t>CONCENT</a:t>
            </a:r>
            <a:endParaRPr lang="zh-CN" altLang="en-US" sz="2400" dirty="0">
              <a:solidFill>
                <a:srgbClr val="EB6343"/>
              </a:solidFill>
              <a:latin typeface="+mj-ea"/>
              <a:ea typeface="+mj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579941" y="906596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rgbClr val="FFFFFF"/>
                </a:solidFill>
                <a:latin typeface="+mn-ea"/>
              </a:rPr>
              <a:t>家长会召开的意义</a:t>
            </a:r>
          </a:p>
        </p:txBody>
      </p:sp>
      <p:sp>
        <p:nvSpPr>
          <p:cNvPr id="10" name="椭圆 9"/>
          <p:cNvSpPr/>
          <p:nvPr/>
        </p:nvSpPr>
        <p:spPr>
          <a:xfrm>
            <a:off x="4219771" y="937670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1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4292" y="1641353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  <a:sym typeface="Times New Roman" panose="02020603050405020304" pitchFamily="18" charset="0"/>
              </a:rPr>
              <a:t>学校作息时间</a:t>
            </a:r>
          </a:p>
        </p:txBody>
      </p:sp>
      <p:sp>
        <p:nvSpPr>
          <p:cNvPr id="12" name="椭圆 11"/>
          <p:cNvSpPr/>
          <p:nvPr/>
        </p:nvSpPr>
        <p:spPr>
          <a:xfrm>
            <a:off x="4214122" y="1672427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2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4568641" y="2376429"/>
            <a:ext cx="3518368" cy="497176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班级情况介绍</a:t>
            </a:r>
          </a:p>
        </p:txBody>
      </p:sp>
      <p:sp>
        <p:nvSpPr>
          <p:cNvPr id="14" name="椭圆 13"/>
          <p:cNvSpPr/>
          <p:nvPr/>
        </p:nvSpPr>
        <p:spPr>
          <a:xfrm>
            <a:off x="4208471" y="2407502"/>
            <a:ext cx="433617" cy="43503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3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62992" y="3106164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关于纪律、卫生、学习方面</a:t>
            </a:r>
          </a:p>
        </p:txBody>
      </p:sp>
      <p:sp>
        <p:nvSpPr>
          <p:cNvPr id="16" name="椭圆 15"/>
          <p:cNvSpPr/>
          <p:nvPr/>
        </p:nvSpPr>
        <p:spPr>
          <a:xfrm>
            <a:off x="4202822" y="3137238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4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4557342" y="385103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给家长的一些建议</a:t>
            </a:r>
          </a:p>
        </p:txBody>
      </p:sp>
      <p:sp>
        <p:nvSpPr>
          <p:cNvPr id="18" name="椭圆 17"/>
          <p:cNvSpPr/>
          <p:nvPr/>
        </p:nvSpPr>
        <p:spPr>
          <a:xfrm>
            <a:off x="4197172" y="3882103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5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568641" y="2376429"/>
            <a:ext cx="3518368" cy="497176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班级情况介绍</a:t>
            </a:r>
          </a:p>
        </p:txBody>
      </p:sp>
      <p:sp>
        <p:nvSpPr>
          <p:cNvPr id="22" name="椭圆 21"/>
          <p:cNvSpPr/>
          <p:nvPr/>
        </p:nvSpPr>
        <p:spPr>
          <a:xfrm>
            <a:off x="4208471" y="2407502"/>
            <a:ext cx="433617" cy="43503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</a:rPr>
              <a:t>3</a:t>
            </a:r>
            <a:endParaRPr lang="zh-CN" altLang="en-US" sz="1800" dirty="0">
              <a:solidFill>
                <a:schemeClr val="accent2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9"/>
          <p:cNvSpPr>
            <a:spLocks noChangeAspect="1" noChangeArrowheads="1"/>
          </p:cNvSpPr>
          <p:nvPr/>
        </p:nvSpPr>
        <p:spPr bwMode="auto">
          <a:xfrm>
            <a:off x="1053802" y="1464002"/>
            <a:ext cx="4065985" cy="28336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63500">
            <a:solidFill>
              <a:schemeClr val="accent1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zh-CN" altLang="en-US" sz="1015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8" name="Rectangle 40"/>
          <p:cNvSpPr>
            <a:spLocks noChangeArrowheads="1"/>
          </p:cNvSpPr>
          <p:nvPr/>
        </p:nvSpPr>
        <p:spPr bwMode="auto">
          <a:xfrm>
            <a:off x="5726767" y="1842622"/>
            <a:ext cx="2227704" cy="2455069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solidFill>
              <a:schemeClr val="bg1"/>
            </a:solidFill>
            <a:miter lim="800000"/>
          </a:ln>
          <a:effectLst/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+mj-ea"/>
              </a:rPr>
              <a:t>课前预习非常重要，预习充分了，孩子们上课时学习的劲头也足了，因为我在上课时都要检查孩子们对生字的认识，以及课文朗读情况。我们一定要让孩子养成良好的预习习惯。</a:t>
            </a:r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5726767" y="1464002"/>
            <a:ext cx="2232000" cy="304800"/>
          </a:xfrm>
          <a:prstGeom prst="rect">
            <a:avLst/>
          </a:prstGeom>
          <a:solidFill>
            <a:schemeClr val="bg1">
              <a:alpha val="60000"/>
            </a:schemeClr>
          </a:solidFill>
          <a:ln w="9525">
            <a:solidFill>
              <a:schemeClr val="bg1"/>
            </a:solidFill>
            <a:miter lim="800000"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预习、口头作业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05839" y="174886"/>
            <a:ext cx="4169957" cy="710911"/>
            <a:chOff x="212766" y="126395"/>
            <a:chExt cx="4169957" cy="710911"/>
          </a:xfrm>
        </p:grpSpPr>
        <p:sp>
          <p:nvSpPr>
            <p:cNvPr id="9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accent1"/>
                  </a:solidFill>
                  <a:latin typeface="+mn-ea"/>
                  <a:ea typeface="+mn-ea"/>
                </a:rPr>
                <a:t>学习习惯方面</a:t>
              </a:r>
              <a:endParaRPr lang="zh-CN" sz="28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17439" y="1486573"/>
            <a:ext cx="7973405" cy="2685336"/>
          </a:xfrm>
          <a:prstGeom prst="roundRect">
            <a:avLst>
              <a:gd name="adj" fmla="val 7724"/>
            </a:avLst>
          </a:prstGeom>
          <a:solidFill>
            <a:schemeClr val="bg1">
              <a:alpha val="50000"/>
            </a:schemeClr>
          </a:solidFill>
          <a:ln w="12700"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105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一、我们班的课堂纪律总体较好，大部分的学生都能坐端正认真听讲，积极与老师互动。</a:t>
            </a:r>
            <a:endParaRPr lang="en-US" altLang="zh-CN" sz="24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二、但还有一些孩子上课做小动作、画画、说悄悄话、开小差走神。他们的课堂纪律需要进一步强化、规范。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05839" y="174886"/>
            <a:ext cx="4169957" cy="710911"/>
            <a:chOff x="212766" y="126395"/>
            <a:chExt cx="4169957" cy="710911"/>
          </a:xfrm>
        </p:grpSpPr>
        <p:sp>
          <p:nvSpPr>
            <p:cNvPr id="8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accent1"/>
                  </a:solidFill>
                  <a:latin typeface="+mn-ea"/>
                  <a:ea typeface="+mn-ea"/>
                </a:rPr>
                <a:t>课堂表现</a:t>
              </a:r>
              <a:endParaRPr lang="zh-CN" sz="28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27" y="635538"/>
            <a:ext cx="3532395" cy="11134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4904" y="1165253"/>
            <a:ext cx="8634192" cy="3002375"/>
          </a:xfrm>
          <a:prstGeom prst="roundRect">
            <a:avLst>
              <a:gd name="adj" fmla="val 5136"/>
            </a:avLst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accent2">
                    <a:lumMod val="75000"/>
                  </a:schemeClr>
                </a:solidFill>
              </a:rPr>
              <a:t>一、家庭作业是对学习的巩固，家长应该非常重视。</a:t>
            </a:r>
            <a:endParaRPr lang="en-US" altLang="zh-CN" sz="17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accent2">
                    <a:lumMod val="75000"/>
                  </a:schemeClr>
                </a:solidFill>
              </a:rPr>
              <a:t>二、有些家长积极配合并督促孩子认真写书写家庭作业，字写 得不好，要求孩子擦掉重写。</a:t>
            </a:r>
            <a:endParaRPr lang="en-US" altLang="zh-CN" sz="17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accent2">
                    <a:lumMod val="75000"/>
                  </a:schemeClr>
                </a:solidFill>
              </a:rPr>
              <a:t>三、我们的孩子年纪小，培养的开始应带有一定的强制性，即具体要求、督促、检查。</a:t>
            </a:r>
            <a:endParaRPr lang="en-US" altLang="zh-CN" sz="17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accent2">
                    <a:lumMod val="75000"/>
                  </a:schemeClr>
                </a:solidFill>
              </a:rPr>
              <a:t>四、有些家长要求一大堆，却不认真检查落实，时间长了，孩子摸透了家长的脾气，进而钻了家长的空子。</a:t>
            </a:r>
            <a:endParaRPr lang="en-US" altLang="zh-CN" sz="1700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accent2">
                    <a:lumMod val="75000"/>
                  </a:schemeClr>
                </a:solidFill>
              </a:rPr>
              <a:t>五、只有对孩子要求具体，检查认真，才能使孩子感觉家长要求的严肃性，进而约束自己把要求化为行动。</a:t>
            </a:r>
          </a:p>
          <a:p>
            <a:pPr>
              <a:lnSpc>
                <a:spcPct val="120000"/>
              </a:lnSpc>
            </a:pPr>
            <a:endParaRPr lang="zh-CN" altLang="en-US" sz="1700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5839" y="174886"/>
            <a:ext cx="4169957" cy="710911"/>
            <a:chOff x="212766" y="126395"/>
            <a:chExt cx="4169957" cy="710911"/>
          </a:xfrm>
        </p:grpSpPr>
        <p:sp>
          <p:nvSpPr>
            <p:cNvPr id="7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accent1"/>
                  </a:solidFill>
                  <a:latin typeface="+mn-ea"/>
                  <a:ea typeface="+mn-ea"/>
                </a:rPr>
                <a:t>作业书写情况</a:t>
              </a:r>
              <a:endParaRPr lang="zh-CN" sz="28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076" y="2818557"/>
            <a:ext cx="3099924" cy="23249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4904" y="1124793"/>
            <a:ext cx="84359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accent1"/>
                </a:solidFill>
              </a:rPr>
              <a:t>阅读是非常重要的，可以提高孩子的识字量，提高孩子的理解能力，提高孩子的写作能力。孩子阅读什么，需要在家长的指导和监督。可以去买，可以去书店看。家长要督促孩子每周熟背老师指定的古诗、佳句、成语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850078" y="2835804"/>
            <a:ext cx="3338681" cy="1991155"/>
            <a:chOff x="555762" y="3640138"/>
            <a:chExt cx="3174409" cy="1893185"/>
          </a:xfrm>
        </p:grpSpPr>
        <p:sp>
          <p:nvSpPr>
            <p:cNvPr id="24" name="圆角矩形 23"/>
            <p:cNvSpPr/>
            <p:nvPr/>
          </p:nvSpPr>
          <p:spPr>
            <a:xfrm>
              <a:off x="555762" y="3640138"/>
              <a:ext cx="3174409" cy="1893185"/>
            </a:xfrm>
            <a:prstGeom prst="roundRect">
              <a:avLst>
                <a:gd name="adj" fmla="val 3921"/>
              </a:avLst>
            </a:prstGeom>
            <a:solidFill>
              <a:schemeClr val="accent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608793" y="3724177"/>
              <a:ext cx="3053183" cy="1733805"/>
            </a:xfrm>
            <a:prstGeom prst="roundRect">
              <a:avLst>
                <a:gd name="adj" fmla="val 4883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6" name="矩形 166"/>
            <p:cNvSpPr/>
            <p:nvPr/>
          </p:nvSpPr>
          <p:spPr>
            <a:xfrm>
              <a:off x="2834640" y="3664418"/>
              <a:ext cx="868842" cy="1126479"/>
            </a:xfrm>
            <a:custGeom>
              <a:avLst/>
              <a:gdLst>
                <a:gd name="connsiteX0" fmla="*/ 0 w 856592"/>
                <a:gd name="connsiteY0" fmla="*/ 0 h 1110597"/>
                <a:gd name="connsiteX1" fmla="*/ 856592 w 856592"/>
                <a:gd name="connsiteY1" fmla="*/ 0 h 1110597"/>
                <a:gd name="connsiteX2" fmla="*/ 856592 w 856592"/>
                <a:gd name="connsiteY2" fmla="*/ 1110597 h 1110597"/>
                <a:gd name="connsiteX3" fmla="*/ 0 w 856592"/>
                <a:gd name="connsiteY3" fmla="*/ 1110597 h 1110597"/>
                <a:gd name="connsiteX4" fmla="*/ 0 w 856592"/>
                <a:gd name="connsiteY4" fmla="*/ 0 h 1110597"/>
                <a:gd name="connsiteX0-1" fmla="*/ 0 w 856592"/>
                <a:gd name="connsiteY0-2" fmla="*/ 0 h 1110597"/>
                <a:gd name="connsiteX1-3" fmla="*/ 856592 w 856592"/>
                <a:gd name="connsiteY1-4" fmla="*/ 0 h 1110597"/>
                <a:gd name="connsiteX2-5" fmla="*/ 856592 w 856592"/>
                <a:gd name="connsiteY2-6" fmla="*/ 1110597 h 1110597"/>
                <a:gd name="connsiteX3-7" fmla="*/ 0 w 856592"/>
                <a:gd name="connsiteY3-8" fmla="*/ 0 h 1110597"/>
                <a:gd name="connsiteX0-9" fmla="*/ 0 w 856592"/>
                <a:gd name="connsiteY0-10" fmla="*/ 0 h 1110597"/>
                <a:gd name="connsiteX1-11" fmla="*/ 856592 w 856592"/>
                <a:gd name="connsiteY1-12" fmla="*/ 0 h 1110597"/>
                <a:gd name="connsiteX2-13" fmla="*/ 856592 w 856592"/>
                <a:gd name="connsiteY2-14" fmla="*/ 1110597 h 1110597"/>
                <a:gd name="connsiteX3-15" fmla="*/ 0 w 856592"/>
                <a:gd name="connsiteY3-16" fmla="*/ 0 h 1110597"/>
                <a:gd name="connsiteX0-17" fmla="*/ 0 w 856592"/>
                <a:gd name="connsiteY0-18" fmla="*/ 0 h 1110597"/>
                <a:gd name="connsiteX1-19" fmla="*/ 856592 w 856592"/>
                <a:gd name="connsiteY1-20" fmla="*/ 0 h 1110597"/>
                <a:gd name="connsiteX2-21" fmla="*/ 856592 w 856592"/>
                <a:gd name="connsiteY2-22" fmla="*/ 1110597 h 1110597"/>
                <a:gd name="connsiteX3-23" fmla="*/ 0 w 856592"/>
                <a:gd name="connsiteY3-24" fmla="*/ 0 h 11105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56592" h="1110597">
                  <a:moveTo>
                    <a:pt x="0" y="0"/>
                  </a:moveTo>
                  <a:lnTo>
                    <a:pt x="856592" y="0"/>
                  </a:lnTo>
                  <a:lnTo>
                    <a:pt x="856592" y="1110597"/>
                  </a:lnTo>
                  <a:cubicBezTo>
                    <a:pt x="571061" y="481318"/>
                    <a:pt x="460791" y="339719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9000"/>
                  </a:schemeClr>
                </a:gs>
              </a:gsLst>
              <a:lin ang="16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68816" y="2835804"/>
            <a:ext cx="3338681" cy="1991155"/>
            <a:chOff x="555762" y="3640138"/>
            <a:chExt cx="3174409" cy="1893185"/>
          </a:xfrm>
        </p:grpSpPr>
        <p:sp>
          <p:nvSpPr>
            <p:cNvPr id="28" name="圆角矩形 27"/>
            <p:cNvSpPr/>
            <p:nvPr/>
          </p:nvSpPr>
          <p:spPr>
            <a:xfrm>
              <a:off x="555762" y="3640138"/>
              <a:ext cx="3174409" cy="1893185"/>
            </a:xfrm>
            <a:prstGeom prst="roundRect">
              <a:avLst>
                <a:gd name="adj" fmla="val 3921"/>
              </a:avLst>
            </a:prstGeom>
            <a:solidFill>
              <a:schemeClr val="accent1">
                <a:alpha val="5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608793" y="3724177"/>
              <a:ext cx="3053183" cy="1733805"/>
            </a:xfrm>
            <a:prstGeom prst="roundRect">
              <a:avLst>
                <a:gd name="adj" fmla="val 4883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  <p:sp>
          <p:nvSpPr>
            <p:cNvPr id="30" name="矩形 166"/>
            <p:cNvSpPr/>
            <p:nvPr/>
          </p:nvSpPr>
          <p:spPr>
            <a:xfrm>
              <a:off x="2834640" y="3664418"/>
              <a:ext cx="868842" cy="1126479"/>
            </a:xfrm>
            <a:custGeom>
              <a:avLst/>
              <a:gdLst>
                <a:gd name="connsiteX0" fmla="*/ 0 w 856592"/>
                <a:gd name="connsiteY0" fmla="*/ 0 h 1110597"/>
                <a:gd name="connsiteX1" fmla="*/ 856592 w 856592"/>
                <a:gd name="connsiteY1" fmla="*/ 0 h 1110597"/>
                <a:gd name="connsiteX2" fmla="*/ 856592 w 856592"/>
                <a:gd name="connsiteY2" fmla="*/ 1110597 h 1110597"/>
                <a:gd name="connsiteX3" fmla="*/ 0 w 856592"/>
                <a:gd name="connsiteY3" fmla="*/ 1110597 h 1110597"/>
                <a:gd name="connsiteX4" fmla="*/ 0 w 856592"/>
                <a:gd name="connsiteY4" fmla="*/ 0 h 1110597"/>
                <a:gd name="connsiteX0-1" fmla="*/ 0 w 856592"/>
                <a:gd name="connsiteY0-2" fmla="*/ 0 h 1110597"/>
                <a:gd name="connsiteX1-3" fmla="*/ 856592 w 856592"/>
                <a:gd name="connsiteY1-4" fmla="*/ 0 h 1110597"/>
                <a:gd name="connsiteX2-5" fmla="*/ 856592 w 856592"/>
                <a:gd name="connsiteY2-6" fmla="*/ 1110597 h 1110597"/>
                <a:gd name="connsiteX3-7" fmla="*/ 0 w 856592"/>
                <a:gd name="connsiteY3-8" fmla="*/ 0 h 1110597"/>
                <a:gd name="connsiteX0-9" fmla="*/ 0 w 856592"/>
                <a:gd name="connsiteY0-10" fmla="*/ 0 h 1110597"/>
                <a:gd name="connsiteX1-11" fmla="*/ 856592 w 856592"/>
                <a:gd name="connsiteY1-12" fmla="*/ 0 h 1110597"/>
                <a:gd name="connsiteX2-13" fmla="*/ 856592 w 856592"/>
                <a:gd name="connsiteY2-14" fmla="*/ 1110597 h 1110597"/>
                <a:gd name="connsiteX3-15" fmla="*/ 0 w 856592"/>
                <a:gd name="connsiteY3-16" fmla="*/ 0 h 1110597"/>
                <a:gd name="connsiteX0-17" fmla="*/ 0 w 856592"/>
                <a:gd name="connsiteY0-18" fmla="*/ 0 h 1110597"/>
                <a:gd name="connsiteX1-19" fmla="*/ 856592 w 856592"/>
                <a:gd name="connsiteY1-20" fmla="*/ 0 h 1110597"/>
                <a:gd name="connsiteX2-21" fmla="*/ 856592 w 856592"/>
                <a:gd name="connsiteY2-22" fmla="*/ 1110597 h 1110597"/>
                <a:gd name="connsiteX3-23" fmla="*/ 0 w 856592"/>
                <a:gd name="connsiteY3-24" fmla="*/ 0 h 111059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856592" h="1110597">
                  <a:moveTo>
                    <a:pt x="0" y="0"/>
                  </a:moveTo>
                  <a:lnTo>
                    <a:pt x="856592" y="0"/>
                  </a:lnTo>
                  <a:lnTo>
                    <a:pt x="856592" y="1110597"/>
                  </a:lnTo>
                  <a:cubicBezTo>
                    <a:pt x="571061" y="481318"/>
                    <a:pt x="460791" y="339719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9000"/>
                  </a:schemeClr>
                </a:gs>
              </a:gsLst>
              <a:lin ang="16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05839" y="174886"/>
            <a:ext cx="4169957" cy="710911"/>
            <a:chOff x="212766" y="126395"/>
            <a:chExt cx="4169957" cy="710911"/>
          </a:xfrm>
        </p:grpSpPr>
        <p:sp>
          <p:nvSpPr>
            <p:cNvPr id="15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accent1"/>
                  </a:solidFill>
                  <a:latin typeface="+mn-ea"/>
                  <a:ea typeface="+mn-ea"/>
                </a:rPr>
                <a:t>阅读情况</a:t>
              </a:r>
              <a:endParaRPr lang="zh-CN" sz="28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60" y="2140504"/>
            <a:ext cx="2587690" cy="2587690"/>
          </a:xfrm>
          <a:prstGeom prst="rect">
            <a:avLst/>
          </a:prstGeom>
          <a:ln>
            <a:noFill/>
          </a:ln>
        </p:spPr>
      </p:pic>
      <p:sp>
        <p:nvSpPr>
          <p:cNvPr id="8" name="文本框 103"/>
          <p:cNvSpPr txBox="1">
            <a:spLocks noChangeArrowheads="1"/>
          </p:cNvSpPr>
          <p:nvPr/>
        </p:nvSpPr>
        <p:spPr bwMode="auto">
          <a:xfrm>
            <a:off x="763550" y="1193933"/>
            <a:ext cx="1764497" cy="78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4000" dirty="0">
                <a:solidFill>
                  <a:srgbClr val="EB6343"/>
                </a:solidFill>
                <a:latin typeface="+mj-ea"/>
                <a:ea typeface="+mj-ea"/>
              </a:rPr>
              <a:t>目录</a:t>
            </a:r>
            <a:endParaRPr lang="en-US" altLang="zh-CN" sz="4000" dirty="0">
              <a:solidFill>
                <a:srgbClr val="EB6343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en-US" altLang="zh-CN" sz="2400" dirty="0">
                <a:solidFill>
                  <a:srgbClr val="EB6343"/>
                </a:solidFill>
                <a:latin typeface="+mj-ea"/>
                <a:ea typeface="+mj-ea"/>
              </a:rPr>
              <a:t>CONCENT</a:t>
            </a:r>
            <a:endParaRPr lang="zh-CN" altLang="en-US" sz="2400" dirty="0">
              <a:solidFill>
                <a:srgbClr val="EB6343"/>
              </a:solidFill>
              <a:latin typeface="+mj-ea"/>
              <a:ea typeface="+mj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579941" y="906596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rgbClr val="FFFFFF"/>
                </a:solidFill>
                <a:latin typeface="+mn-ea"/>
              </a:rPr>
              <a:t>家长会召开的意义</a:t>
            </a:r>
          </a:p>
        </p:txBody>
      </p:sp>
      <p:sp>
        <p:nvSpPr>
          <p:cNvPr id="10" name="椭圆 9"/>
          <p:cNvSpPr/>
          <p:nvPr/>
        </p:nvSpPr>
        <p:spPr>
          <a:xfrm>
            <a:off x="4219771" y="937670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1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4292" y="1641353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  <a:sym typeface="Times New Roman" panose="02020603050405020304" pitchFamily="18" charset="0"/>
              </a:rPr>
              <a:t>学校作息时间</a:t>
            </a:r>
          </a:p>
        </p:txBody>
      </p:sp>
      <p:sp>
        <p:nvSpPr>
          <p:cNvPr id="12" name="椭圆 11"/>
          <p:cNvSpPr/>
          <p:nvPr/>
        </p:nvSpPr>
        <p:spPr>
          <a:xfrm>
            <a:off x="4214122" y="1672427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2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4568641" y="2376429"/>
            <a:ext cx="3518368" cy="497176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班级情况介绍</a:t>
            </a:r>
          </a:p>
        </p:txBody>
      </p:sp>
      <p:sp>
        <p:nvSpPr>
          <p:cNvPr id="14" name="椭圆 13"/>
          <p:cNvSpPr/>
          <p:nvPr/>
        </p:nvSpPr>
        <p:spPr>
          <a:xfrm>
            <a:off x="4208471" y="2407502"/>
            <a:ext cx="433617" cy="43503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3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65816" y="3099007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关于纪律、卫生、学习方面</a:t>
            </a:r>
          </a:p>
        </p:txBody>
      </p:sp>
      <p:sp>
        <p:nvSpPr>
          <p:cNvPr id="16" name="椭圆 15"/>
          <p:cNvSpPr/>
          <p:nvPr/>
        </p:nvSpPr>
        <p:spPr>
          <a:xfrm>
            <a:off x="4202822" y="3130080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4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4557342" y="385103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给家长的一些建议</a:t>
            </a:r>
          </a:p>
        </p:txBody>
      </p:sp>
      <p:sp>
        <p:nvSpPr>
          <p:cNvPr id="18" name="椭圆 17"/>
          <p:cNvSpPr/>
          <p:nvPr/>
        </p:nvSpPr>
        <p:spPr>
          <a:xfrm>
            <a:off x="4197172" y="3882103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5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4565816" y="3099007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关于纪律、卫生、学习方面</a:t>
            </a:r>
          </a:p>
        </p:txBody>
      </p:sp>
      <p:sp>
        <p:nvSpPr>
          <p:cNvPr id="20" name="椭圆 19"/>
          <p:cNvSpPr/>
          <p:nvPr/>
        </p:nvSpPr>
        <p:spPr>
          <a:xfrm>
            <a:off x="4200379" y="3130080"/>
            <a:ext cx="433617" cy="4336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</a:rPr>
              <a:t>4</a:t>
            </a:r>
            <a:endParaRPr lang="zh-CN" altLang="en-US" sz="1800" dirty="0">
              <a:solidFill>
                <a:schemeClr val="accent2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 bwMode="auto">
          <a:xfrm>
            <a:off x="1898894" y="1345690"/>
            <a:ext cx="1054100" cy="498475"/>
            <a:chOff x="1886618" y="1876930"/>
            <a:chExt cx="1052946" cy="498763"/>
          </a:xfrm>
        </p:grpSpPr>
        <p:sp>
          <p:nvSpPr>
            <p:cNvPr id="35" name="圆角矩形 34"/>
            <p:cNvSpPr/>
            <p:nvPr/>
          </p:nvSpPr>
          <p:spPr>
            <a:xfrm>
              <a:off x="1886618" y="1876930"/>
              <a:ext cx="1052946" cy="49876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886618" y="1980178"/>
              <a:ext cx="1052946" cy="3387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第一条</a:t>
              </a:r>
            </a:p>
          </p:txBody>
        </p:sp>
      </p:grpSp>
      <p:sp>
        <p:nvSpPr>
          <p:cNvPr id="37" name="右箭头 36"/>
          <p:cNvSpPr/>
          <p:nvPr/>
        </p:nvSpPr>
        <p:spPr>
          <a:xfrm>
            <a:off x="3168894" y="1471103"/>
            <a:ext cx="533400" cy="249237"/>
          </a:xfrm>
          <a:prstGeom prst="rightArrow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38" name="组合 37"/>
          <p:cNvGrpSpPr/>
          <p:nvPr/>
        </p:nvGrpSpPr>
        <p:grpSpPr bwMode="auto">
          <a:xfrm>
            <a:off x="3878507" y="1330165"/>
            <a:ext cx="3392487" cy="523223"/>
            <a:chOff x="3865418" y="1861385"/>
            <a:chExt cx="3391965" cy="523522"/>
          </a:xfrm>
        </p:grpSpPr>
        <p:sp>
          <p:nvSpPr>
            <p:cNvPr id="39" name="圆角矩形 38"/>
            <p:cNvSpPr/>
            <p:nvPr/>
          </p:nvSpPr>
          <p:spPr>
            <a:xfrm>
              <a:off x="3865418" y="1876930"/>
              <a:ext cx="3391965" cy="49876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3905099" y="1861385"/>
              <a:ext cx="3352284" cy="5235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班里很多同学自我约束能力较强，</a:t>
              </a:r>
              <a:endParaRPr lang="en-US" altLang="zh-CN" sz="1400" dirty="0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  <a:p>
              <a:pPr algn="ctr">
                <a:defRPr/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自觉遵守各项纪律。</a:t>
              </a:r>
            </a:p>
          </p:txBody>
        </p:sp>
      </p:grpSp>
      <p:grpSp>
        <p:nvGrpSpPr>
          <p:cNvPr id="41" name="组合 40"/>
          <p:cNvGrpSpPr/>
          <p:nvPr/>
        </p:nvGrpSpPr>
        <p:grpSpPr bwMode="auto">
          <a:xfrm>
            <a:off x="1898894" y="2283287"/>
            <a:ext cx="1054100" cy="500063"/>
            <a:chOff x="1886618" y="2674040"/>
            <a:chExt cx="1052946" cy="498763"/>
          </a:xfrm>
        </p:grpSpPr>
        <p:sp>
          <p:nvSpPr>
            <p:cNvPr id="42" name="圆角矩形 41"/>
            <p:cNvSpPr/>
            <p:nvPr/>
          </p:nvSpPr>
          <p:spPr>
            <a:xfrm>
              <a:off x="1886618" y="2674040"/>
              <a:ext cx="1052946" cy="49876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886618" y="2770626"/>
              <a:ext cx="1052946" cy="33767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chemeClr val="accent2">
                      <a:lumMod val="75000"/>
                    </a:schemeClr>
                  </a:solidFill>
                  <a:latin typeface="+mn-ea"/>
                  <a:ea typeface="+mn-ea"/>
                </a:rPr>
                <a:t>第二条</a:t>
              </a:r>
            </a:p>
          </p:txBody>
        </p:sp>
      </p:grpSp>
      <p:sp>
        <p:nvSpPr>
          <p:cNvPr id="44" name="右箭头 43"/>
          <p:cNvSpPr/>
          <p:nvPr/>
        </p:nvSpPr>
        <p:spPr>
          <a:xfrm>
            <a:off x="3168894" y="2408700"/>
            <a:ext cx="533400" cy="249237"/>
          </a:xfrm>
          <a:prstGeom prst="rightArrow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45" name="组合 44"/>
          <p:cNvGrpSpPr/>
          <p:nvPr/>
        </p:nvGrpSpPr>
        <p:grpSpPr bwMode="auto">
          <a:xfrm>
            <a:off x="3878507" y="2274809"/>
            <a:ext cx="3392487" cy="523218"/>
            <a:chOff x="3865418" y="2665597"/>
            <a:chExt cx="3391965" cy="521860"/>
          </a:xfrm>
        </p:grpSpPr>
        <p:sp>
          <p:nvSpPr>
            <p:cNvPr id="46" name="圆角矩形 45"/>
            <p:cNvSpPr/>
            <p:nvPr/>
          </p:nvSpPr>
          <p:spPr>
            <a:xfrm>
              <a:off x="3865418" y="2674040"/>
              <a:ext cx="3391965" cy="49876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865418" y="2665597"/>
              <a:ext cx="3391965" cy="52186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部分同学听讲不认真，上课爱做小动作“爱插嘴”的习惯有待改进。</a:t>
              </a:r>
            </a:p>
          </p:txBody>
        </p:sp>
      </p:grpSp>
      <p:grpSp>
        <p:nvGrpSpPr>
          <p:cNvPr id="48" name="组合 47"/>
          <p:cNvGrpSpPr/>
          <p:nvPr/>
        </p:nvGrpSpPr>
        <p:grpSpPr bwMode="auto">
          <a:xfrm>
            <a:off x="1898894" y="3258628"/>
            <a:ext cx="1054100" cy="498475"/>
            <a:chOff x="1886617" y="3789803"/>
            <a:chExt cx="1052946" cy="498763"/>
          </a:xfrm>
        </p:grpSpPr>
        <p:sp>
          <p:nvSpPr>
            <p:cNvPr id="49" name="圆角矩形 48"/>
            <p:cNvSpPr/>
            <p:nvPr/>
          </p:nvSpPr>
          <p:spPr>
            <a:xfrm>
              <a:off x="1886617" y="3789803"/>
              <a:ext cx="1052946" cy="498763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86617" y="3899403"/>
              <a:ext cx="1052946" cy="3387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600" dirty="0">
                  <a:solidFill>
                    <a:schemeClr val="accent2">
                      <a:lumMod val="75000"/>
                    </a:schemeClr>
                  </a:solidFill>
                  <a:latin typeface="+mn-ea"/>
                  <a:ea typeface="+mn-ea"/>
                </a:rPr>
                <a:t>第三条</a:t>
              </a:r>
            </a:p>
          </p:txBody>
        </p:sp>
      </p:grpSp>
      <p:sp>
        <p:nvSpPr>
          <p:cNvPr id="51" name="右箭头 50"/>
          <p:cNvSpPr/>
          <p:nvPr/>
        </p:nvSpPr>
        <p:spPr>
          <a:xfrm>
            <a:off x="3168894" y="3384040"/>
            <a:ext cx="533400" cy="249238"/>
          </a:xfrm>
          <a:prstGeom prst="rightArrow">
            <a:avLst/>
          </a:prstGeom>
          <a:solidFill>
            <a:schemeClr val="bg1">
              <a:alpha val="50000"/>
            </a:schemeClr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accent2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52" name="组合 51"/>
          <p:cNvGrpSpPr/>
          <p:nvPr/>
        </p:nvGrpSpPr>
        <p:grpSpPr bwMode="auto">
          <a:xfrm>
            <a:off x="3878506" y="3211252"/>
            <a:ext cx="3392488" cy="609397"/>
            <a:chOff x="3865416" y="3439226"/>
            <a:chExt cx="3391968" cy="609789"/>
          </a:xfrm>
          <a:solidFill>
            <a:schemeClr val="bg1"/>
          </a:solidFill>
        </p:grpSpPr>
        <p:sp>
          <p:nvSpPr>
            <p:cNvPr id="53" name="圆角矩形 52"/>
            <p:cNvSpPr/>
            <p:nvPr/>
          </p:nvSpPr>
          <p:spPr>
            <a:xfrm>
              <a:off x="3865417" y="3471150"/>
              <a:ext cx="3391967" cy="522335"/>
            </a:xfrm>
            <a:prstGeom prst="roundRect">
              <a:avLst/>
            </a:prstGeom>
            <a:solidFill>
              <a:schemeClr val="bg1">
                <a:alpha val="50000"/>
              </a:schemeClr>
            </a:solidFill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3865416" y="3439226"/>
              <a:ext cx="3391967" cy="6097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部分男同学太爱动，自我约束能力较差</a:t>
              </a:r>
              <a:endParaRPr lang="en-US" altLang="zh-CN" sz="1400" dirty="0">
                <a:solidFill>
                  <a:schemeClr val="accent2">
                    <a:lumMod val="75000"/>
                  </a:schemeClr>
                </a:solidFill>
                <a:latin typeface="+mn-ea"/>
              </a:endParaRPr>
            </a:p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2">
                      <a:lumMod val="75000"/>
                    </a:schemeClr>
                  </a:solidFill>
                  <a:latin typeface="+mn-ea"/>
                </a:rPr>
                <a:t>课下爱追逐打闹，安全问题令老师担忧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05839" y="174886"/>
            <a:ext cx="4169957" cy="710911"/>
            <a:chOff x="212766" y="126395"/>
            <a:chExt cx="4169957" cy="710911"/>
          </a:xfrm>
        </p:grpSpPr>
        <p:sp>
          <p:nvSpPr>
            <p:cNvPr id="27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accent1"/>
                  </a:solidFill>
                  <a:latin typeface="+mn-ea"/>
                  <a:ea typeface="+mn-ea"/>
                </a:rPr>
                <a:t>记录方面</a:t>
              </a:r>
              <a:endParaRPr lang="zh-CN" sz="28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3347"/>
            <a:ext cx="4523448" cy="7401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60" y="4387163"/>
            <a:ext cx="4675939" cy="765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椭圆 55"/>
          <p:cNvSpPr/>
          <p:nvPr/>
        </p:nvSpPr>
        <p:spPr>
          <a:xfrm>
            <a:off x="3563888" y="1461396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2000" dirty="0">
              <a:solidFill>
                <a:schemeClr val="accent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3961284" y="2108071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2000" dirty="0">
              <a:solidFill>
                <a:schemeClr val="accent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961284" y="2868302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2000" dirty="0">
              <a:solidFill>
                <a:schemeClr val="accent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563888" y="3514976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accent2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2000" dirty="0">
              <a:solidFill>
                <a:schemeClr val="accent2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0" name="TextBox 21"/>
          <p:cNvSpPr txBox="1"/>
          <p:nvPr/>
        </p:nvSpPr>
        <p:spPr>
          <a:xfrm>
            <a:off x="3995937" y="14521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饮水问题：要求带大口的 水壶。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" name="TextBox 22"/>
          <p:cNvSpPr txBox="1"/>
          <p:nvPr/>
        </p:nvSpPr>
        <p:spPr>
          <a:xfrm>
            <a:off x="4421284" y="210017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部分同学有不好的卫生习惯。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TextBox 23"/>
          <p:cNvSpPr txBox="1"/>
          <p:nvPr/>
        </p:nvSpPr>
        <p:spPr>
          <a:xfrm>
            <a:off x="4440676" y="28936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勤洗头发，剪手指甲；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3" name="TextBox 24"/>
          <p:cNvSpPr txBox="1"/>
          <p:nvPr/>
        </p:nvSpPr>
        <p:spPr>
          <a:xfrm>
            <a:off x="4067943" y="3539288"/>
            <a:ext cx="460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学生个人卫生，希望各位家长配合。</a:t>
            </a:r>
            <a:endParaRPr lang="zh-CN" altLang="en-US" sz="15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4" name="弧形 63"/>
          <p:cNvSpPr/>
          <p:nvPr/>
        </p:nvSpPr>
        <p:spPr>
          <a:xfrm rot="2700000">
            <a:off x="-103679" y="910828"/>
            <a:ext cx="3573400" cy="3573400"/>
          </a:xfrm>
          <a:prstGeom prst="arc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5" name="椭圆 64"/>
          <p:cNvSpPr/>
          <p:nvPr/>
        </p:nvSpPr>
        <p:spPr>
          <a:xfrm>
            <a:off x="994517" y="1549238"/>
            <a:ext cx="2289699" cy="22896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grpSp>
        <p:nvGrpSpPr>
          <p:cNvPr id="15" name="组合 14"/>
          <p:cNvGrpSpPr/>
          <p:nvPr/>
        </p:nvGrpSpPr>
        <p:grpSpPr>
          <a:xfrm>
            <a:off x="205839" y="174886"/>
            <a:ext cx="4169957" cy="710911"/>
            <a:chOff x="212766" y="126395"/>
            <a:chExt cx="4169957" cy="710911"/>
          </a:xfrm>
        </p:grpSpPr>
        <p:sp>
          <p:nvSpPr>
            <p:cNvPr id="16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accent1"/>
                  </a:solidFill>
                  <a:latin typeface="+mn-ea"/>
                  <a:ea typeface="+mn-ea"/>
                </a:rPr>
                <a:t>卫生方面</a:t>
              </a:r>
              <a:endParaRPr lang="zh-CN" sz="28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60" y="2140504"/>
            <a:ext cx="2587690" cy="2587690"/>
          </a:xfrm>
          <a:prstGeom prst="rect">
            <a:avLst/>
          </a:prstGeom>
          <a:ln>
            <a:noFill/>
          </a:ln>
        </p:spPr>
      </p:pic>
      <p:sp>
        <p:nvSpPr>
          <p:cNvPr id="8" name="文本框 103"/>
          <p:cNvSpPr txBox="1">
            <a:spLocks noChangeArrowheads="1"/>
          </p:cNvSpPr>
          <p:nvPr/>
        </p:nvSpPr>
        <p:spPr bwMode="auto">
          <a:xfrm>
            <a:off x="763550" y="1193933"/>
            <a:ext cx="1764497" cy="78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4000" dirty="0">
                <a:solidFill>
                  <a:srgbClr val="EB6343"/>
                </a:solidFill>
                <a:latin typeface="+mj-ea"/>
                <a:ea typeface="+mj-ea"/>
              </a:rPr>
              <a:t>目录</a:t>
            </a:r>
            <a:endParaRPr lang="en-US" altLang="zh-CN" sz="4000" dirty="0">
              <a:solidFill>
                <a:srgbClr val="EB6343"/>
              </a:solidFill>
              <a:latin typeface="+mj-ea"/>
              <a:ea typeface="+mj-ea"/>
            </a:endParaRPr>
          </a:p>
          <a:p>
            <a:pPr algn="ctr">
              <a:defRPr/>
            </a:pPr>
            <a:r>
              <a:rPr lang="en-US" altLang="zh-CN" sz="2400" dirty="0">
                <a:solidFill>
                  <a:srgbClr val="EB6343"/>
                </a:solidFill>
                <a:latin typeface="+mj-ea"/>
                <a:ea typeface="+mj-ea"/>
              </a:rPr>
              <a:t>CONCENT</a:t>
            </a:r>
            <a:endParaRPr lang="zh-CN" altLang="en-US" sz="2400" dirty="0">
              <a:solidFill>
                <a:srgbClr val="EB6343"/>
              </a:solidFill>
              <a:latin typeface="+mj-ea"/>
              <a:ea typeface="+mj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579941" y="906596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rgbClr val="FFFFFF"/>
                </a:solidFill>
                <a:latin typeface="+mn-ea"/>
              </a:rPr>
              <a:t>家长会召开的意义</a:t>
            </a:r>
          </a:p>
        </p:txBody>
      </p:sp>
      <p:sp>
        <p:nvSpPr>
          <p:cNvPr id="10" name="椭圆 9"/>
          <p:cNvSpPr/>
          <p:nvPr/>
        </p:nvSpPr>
        <p:spPr>
          <a:xfrm>
            <a:off x="4219771" y="937670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1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4292" y="1641353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  <a:sym typeface="Times New Roman" panose="02020603050405020304" pitchFamily="18" charset="0"/>
              </a:rPr>
              <a:t>学校作息时间</a:t>
            </a:r>
          </a:p>
        </p:txBody>
      </p:sp>
      <p:sp>
        <p:nvSpPr>
          <p:cNvPr id="12" name="椭圆 11"/>
          <p:cNvSpPr/>
          <p:nvPr/>
        </p:nvSpPr>
        <p:spPr>
          <a:xfrm>
            <a:off x="4214122" y="1672427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2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4568641" y="2376429"/>
            <a:ext cx="3518368" cy="497176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班级情况介绍</a:t>
            </a:r>
          </a:p>
        </p:txBody>
      </p:sp>
      <p:sp>
        <p:nvSpPr>
          <p:cNvPr id="14" name="椭圆 13"/>
          <p:cNvSpPr/>
          <p:nvPr/>
        </p:nvSpPr>
        <p:spPr>
          <a:xfrm>
            <a:off x="4208471" y="2407502"/>
            <a:ext cx="433617" cy="435030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3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65816" y="3099007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关于纪律、卫生、学习方面</a:t>
            </a:r>
          </a:p>
        </p:txBody>
      </p:sp>
      <p:sp>
        <p:nvSpPr>
          <p:cNvPr id="16" name="椭圆 15"/>
          <p:cNvSpPr/>
          <p:nvPr/>
        </p:nvSpPr>
        <p:spPr>
          <a:xfrm>
            <a:off x="4202822" y="3130080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4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4557342" y="385103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给家长的一些建议</a:t>
            </a:r>
          </a:p>
        </p:txBody>
      </p:sp>
      <p:sp>
        <p:nvSpPr>
          <p:cNvPr id="18" name="椭圆 17"/>
          <p:cNvSpPr/>
          <p:nvPr/>
        </p:nvSpPr>
        <p:spPr>
          <a:xfrm>
            <a:off x="4197172" y="3882103"/>
            <a:ext cx="433617" cy="43361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latin typeface="+mn-ea"/>
              </a:rPr>
              <a:t>5</a:t>
            </a:r>
            <a:endParaRPr lang="zh-CN" altLang="en-US" sz="18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557342" y="385103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accent2"/>
                </a:solidFill>
                <a:latin typeface="+mn-ea"/>
              </a:rPr>
              <a:t>给家长的一些建议</a:t>
            </a:r>
          </a:p>
        </p:txBody>
      </p:sp>
      <p:sp>
        <p:nvSpPr>
          <p:cNvPr id="22" name="椭圆 21"/>
          <p:cNvSpPr/>
          <p:nvPr/>
        </p:nvSpPr>
        <p:spPr>
          <a:xfrm>
            <a:off x="4197172" y="3882103"/>
            <a:ext cx="433617" cy="43361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chemeClr val="accent2"/>
                </a:solidFill>
                <a:latin typeface="+mn-ea"/>
              </a:rPr>
              <a:t>5</a:t>
            </a:r>
            <a:endParaRPr lang="zh-CN" altLang="en-US" sz="1800" dirty="0">
              <a:solidFill>
                <a:schemeClr val="accent2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Rot="1" noChangeArrowheads="1"/>
          </p:cNvSpPr>
          <p:nvPr/>
        </p:nvSpPr>
        <p:spPr>
          <a:xfrm>
            <a:off x="396688" y="1181755"/>
            <a:ext cx="8229600" cy="296666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chemeClr val="bg1"/>
                </a:solidFill>
              </a:rPr>
              <a:t>第一、抓作业。</a:t>
            </a:r>
            <a:r>
              <a:rPr lang="zh-CN" altLang="en-US" sz="1600" dirty="0">
                <a:solidFill>
                  <a:schemeClr val="bg1"/>
                </a:solidFill>
              </a:rPr>
              <a:t>要规定孩子放学后必须做完作业，必须检查。口头作业、复习、预习</a:t>
            </a:r>
            <a:r>
              <a:rPr lang="zh-CN" altLang="en-US" sz="1400" dirty="0">
                <a:solidFill>
                  <a:schemeClr val="bg1"/>
                </a:solidFill>
              </a:rPr>
              <a:t>作业也不容草率。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chemeClr val="bg1"/>
                </a:solidFill>
              </a:rPr>
              <a:t>第二、抓态度。</a:t>
            </a:r>
            <a:r>
              <a:rPr lang="zh-CN" altLang="en-US" sz="1600" dirty="0">
                <a:solidFill>
                  <a:schemeClr val="bg1"/>
                </a:solidFill>
              </a:rPr>
              <a:t>要求学习专心、细心，勇于克服学习中的困难。书写要工整、清洁、准确，不能“虎头蛇尾”或“龙飞凤舞”。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chemeClr val="bg1"/>
                </a:solidFill>
              </a:rPr>
              <a:t>第三、抓技能。</a:t>
            </a:r>
            <a:r>
              <a:rPr lang="zh-CN" altLang="en-US" sz="1600" dirty="0">
                <a:solidFill>
                  <a:schemeClr val="bg1"/>
                </a:solidFill>
              </a:rPr>
              <a:t>如想问题、做作业时，要求准确而迅速，在质中求快；语言表达务求清楚、生动，口头背诵务求熟练。 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05839" y="174886"/>
            <a:ext cx="4169957" cy="710911"/>
            <a:chOff x="212766" y="126395"/>
            <a:chExt cx="4169957" cy="710911"/>
          </a:xfrm>
        </p:grpSpPr>
        <p:sp>
          <p:nvSpPr>
            <p:cNvPr id="11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accent1"/>
                  </a:solidFill>
                  <a:latin typeface="+mn-ea"/>
                  <a:ea typeface="+mn-ea"/>
                </a:rPr>
                <a:t>给家长的一些建议</a:t>
              </a:r>
              <a:endParaRPr lang="zh-CN" sz="2800" dirty="0">
                <a:solidFill>
                  <a:schemeClr val="accent1"/>
                </a:solidFill>
                <a:latin typeface="+mn-ea"/>
                <a:ea typeface="+mn-ea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03347"/>
            <a:ext cx="4523448" cy="74015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060" y="4387163"/>
            <a:ext cx="4675939" cy="765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729" y="817273"/>
            <a:ext cx="5508732" cy="203560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65863" y="2288309"/>
            <a:ext cx="8595360" cy="1015663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zh-CN" altLang="en-US" sz="4800" dirty="0">
                <a:ln>
                  <a:solidFill>
                    <a:schemeClr val="bg1"/>
                  </a:solidFill>
                </a:ln>
                <a:solidFill>
                  <a:schemeClr val="accent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感谢大家的聆听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79086" y="3755064"/>
            <a:ext cx="2482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kern="10" dirty="0">
                <a:ln w="9525" cmpd="sng">
                  <a:noFill/>
                  <a:bevel/>
                </a:ln>
                <a:solidFill>
                  <a:schemeClr val="accent2"/>
                </a:solidFill>
                <a:latin typeface="+mn-ea"/>
              </a:rPr>
              <a:t>三（二）班家长会</a:t>
            </a:r>
          </a:p>
        </p:txBody>
      </p:sp>
      <p:sp>
        <p:nvSpPr>
          <p:cNvPr id="7" name="Text Box 4"/>
          <p:cNvSpPr>
            <a:spLocks noChangeArrowheads="1"/>
          </p:cNvSpPr>
          <p:nvPr/>
        </p:nvSpPr>
        <p:spPr bwMode="auto">
          <a:xfrm>
            <a:off x="4563543" y="3755064"/>
            <a:ext cx="23780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2"/>
                </a:solidFill>
              </a:rPr>
              <a:t>   班主任：</a:t>
            </a:r>
            <a:r>
              <a:rPr lang="en-US" altLang="zh-CN" sz="2000" dirty="0">
                <a:solidFill>
                  <a:schemeClr val="accent2"/>
                </a:solidFill>
              </a:rPr>
              <a:t>xxx</a:t>
            </a:r>
            <a:endParaRPr lang="en-US" sz="20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2000">
        <p15:prstTrans prst="drape"/>
      </p:transition>
    </mc:Choice>
    <mc:Fallback xmlns="">
      <p:transition spd="slow" advTm="2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黄卡通人物幼儿园小学家长会ppt模板"/>
</p:tagLst>
</file>

<file path=ppt/theme/theme1.xml><?xml version="1.0" encoding="utf-8"?>
<a:theme xmlns:a="http://schemas.openxmlformats.org/drawingml/2006/main" name="Office 主题">
  <a:themeElements>
    <a:clrScheme name="自定义 21-蓝黄卡通色">
      <a:dk1>
        <a:srgbClr val="000000"/>
      </a:dk1>
      <a:lt1>
        <a:srgbClr val="FFFFFF"/>
      </a:lt1>
      <a:dk2>
        <a:srgbClr val="FFFFFF"/>
      </a:dk2>
      <a:lt2>
        <a:srgbClr val="E2DFCC"/>
      </a:lt2>
      <a:accent1>
        <a:srgbClr val="FFF200"/>
      </a:accent1>
      <a:accent2>
        <a:srgbClr val="069EDB"/>
      </a:accent2>
      <a:accent3>
        <a:srgbClr val="F16681"/>
      </a:accent3>
      <a:accent4>
        <a:srgbClr val="37A76F"/>
      </a:accent4>
      <a:accent5>
        <a:srgbClr val="4EB3CF"/>
      </a:accent5>
      <a:accent6>
        <a:srgbClr val="51C3F9"/>
      </a:accent6>
      <a:hlink>
        <a:srgbClr val="08A5EF"/>
      </a:hlink>
      <a:folHlink>
        <a:srgbClr val="977B2D"/>
      </a:folHlink>
    </a:clrScheme>
    <a:fontScheme name="自定义 4">
      <a:majorFont>
        <a:latin typeface="Lao UI"/>
        <a:ea typeface="方正卡通简体"/>
        <a:cs typeface=""/>
      </a:majorFont>
      <a:minorFont>
        <a:latin typeface="Lao UI"/>
        <a:ea typeface="方正卡通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838</Words>
  <Application>Microsoft Office PowerPoint</Application>
  <PresentationFormat>全屏显示(16:9)</PresentationFormat>
  <Paragraphs>157</Paragraphs>
  <Slides>17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微软雅黑</vt:lpstr>
      <vt:lpstr>Times New Roman</vt:lpstr>
      <vt:lpstr>宋体</vt:lpstr>
      <vt:lpstr>Arial</vt:lpstr>
      <vt:lpstr>方正卡通简体</vt:lpstr>
      <vt:lpstr>Lao UI</vt:lpstr>
      <vt:lpstr>华康海报体W12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蓝黄卡通人物幼儿园小学家长会ppt模板</dc:title>
  <dc:creator/>
  <cp:lastModifiedBy/>
  <cp:revision>1</cp:revision>
  <dcterms:created xsi:type="dcterms:W3CDTF">2017-03-17T02:39:22Z</dcterms:created>
  <dcterms:modified xsi:type="dcterms:W3CDTF">2017-11-02T05:58:57Z</dcterms:modified>
</cp:coreProperties>
</file>