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8" r:id="rId3"/>
    <p:sldId id="257" r:id="rId4"/>
    <p:sldId id="263" r:id="rId5"/>
    <p:sldId id="259" r:id="rId6"/>
    <p:sldId id="268" r:id="rId7"/>
    <p:sldId id="271" r:id="rId8"/>
    <p:sldId id="270" r:id="rId9"/>
    <p:sldId id="269" r:id="rId10"/>
    <p:sldId id="264" r:id="rId11"/>
    <p:sldId id="261" r:id="rId12"/>
    <p:sldId id="275" r:id="rId13"/>
    <p:sldId id="274" r:id="rId14"/>
    <p:sldId id="273" r:id="rId15"/>
    <p:sldId id="272" r:id="rId16"/>
    <p:sldId id="284" r:id="rId17"/>
    <p:sldId id="265" r:id="rId18"/>
    <p:sldId id="260" r:id="rId19"/>
    <p:sldId id="277" r:id="rId20"/>
    <p:sldId id="278" r:id="rId21"/>
    <p:sldId id="276" r:id="rId22"/>
    <p:sldId id="266" r:id="rId23"/>
    <p:sldId id="282" r:id="rId24"/>
    <p:sldId id="281" r:id="rId25"/>
    <p:sldId id="280" r:id="rId26"/>
    <p:sldId id="279" r:id="rId27"/>
    <p:sldId id="262" r:id="rId28"/>
    <p:sldId id="283" r:id="rId29"/>
    <p:sldId id="267" r:id="rId30"/>
  </p:sldIdLst>
  <p:sldSz cx="12192000" cy="6858000"/>
  <p:notesSz cx="6858000" cy="9144000"/>
  <p:embeddedFontLst>
    <p:embeddedFont>
      <p:font typeface="Calibri" panose="020F0502020204030204" charset="0"/>
      <p:regular r:id="rId36"/>
      <p:bold r:id="rId37"/>
      <p:italic r:id="rId38"/>
      <p:boldItalic r:id="rId3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4459"/>
    <a:srgbClr val="FAFAFA"/>
    <a:srgbClr val="FFFB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23" autoAdjust="0"/>
    <p:restoredTop sz="86396" autoAdjust="0"/>
  </p:normalViewPr>
  <p:slideViewPr>
    <p:cSldViewPr snapToGrid="0" showGuides="1">
      <p:cViewPr varScale="1">
        <p:scale>
          <a:sx n="61" d="100"/>
          <a:sy n="61" d="100"/>
        </p:scale>
        <p:origin x="1164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font" Target="fonts/font4.fntdata"/><Relationship Id="rId38" Type="http://schemas.openxmlformats.org/officeDocument/2006/relationships/font" Target="fonts/font3.fntdata"/><Relationship Id="rId37" Type="http://schemas.openxmlformats.org/officeDocument/2006/relationships/font" Target="fonts/font2.fntdata"/><Relationship Id="rId36" Type="http://schemas.openxmlformats.org/officeDocument/2006/relationships/font" Target="fonts/font1.fntdata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notesMaster" Target="notesMasters/notesMaster1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image" Target="../media/image38.png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image" Target="../media/image39.png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rgbClr val="E44459"/>
                    </a:solidFill>
                    <a:latin typeface="方正黄草简体" panose="03000509000000000000" pitchFamily="65" charset="-122"/>
                    <a:ea typeface="方正黄草简体" panose="03000509000000000000" pitchFamily="65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第壹</c:v>
                </c:pt>
                <c:pt idx="1">
                  <c:v>第贰</c:v>
                </c:pt>
                <c:pt idx="2">
                  <c:v>第叁</c:v>
                </c:pt>
                <c:pt idx="3">
                  <c:v>第肆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22334080"/>
        <c:axId val="622332512"/>
      </c:barChart>
      <c:catAx>
        <c:axId val="622334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+mn-cs"/>
              </a:defRPr>
            </a:pPr>
          </a:p>
        </c:txPr>
        <c:crossAx val="622332512"/>
        <c:crosses val="autoZero"/>
        <c:auto val="1"/>
        <c:lblAlgn val="ctr"/>
        <c:lblOffset val="100"/>
        <c:noMultiLvlLbl val="0"/>
      </c:catAx>
      <c:valAx>
        <c:axId val="6223325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22334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rgbClr val="E44459"/>
                    </a:solidFill>
                    <a:latin typeface="方正黄草简体" panose="03000509000000000000" pitchFamily="65" charset="-122"/>
                    <a:ea typeface="方正黄草简体" panose="03000509000000000000" pitchFamily="65" charset="-122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第壹</c:v>
                </c:pt>
                <c:pt idx="1">
                  <c:v>第贰</c:v>
                </c:pt>
                <c:pt idx="2">
                  <c:v>第叁</c:v>
                </c:pt>
                <c:pt idx="3">
                  <c:v>第肆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7156592"/>
        <c:axId val="620595816"/>
      </c:barChart>
      <c:catAx>
        <c:axId val="61715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+mn-cs"/>
              </a:defRPr>
            </a:pPr>
          </a:p>
        </c:txPr>
        <c:crossAx val="620595816"/>
        <c:crosses val="autoZero"/>
        <c:auto val="1"/>
        <c:lblAlgn val="ctr"/>
        <c:lblOffset val="100"/>
        <c:noMultiLvlLbl val="0"/>
      </c:catAx>
      <c:valAx>
        <c:axId val="6205958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1715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AE8F1-238B-420C-A51B-378B75216B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06D0B-758D-44CD-99F0-501711DFDEE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FFFB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blipFill dpi="0" rotWithShape="1">
          <a:blip r:embed="rId2">
            <a:lum/>
          </a:blip>
          <a:srcRect/>
          <a:stretch>
            <a:fillRect t="-75000" b="-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8884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84" y="0"/>
            <a:ext cx="487888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47"/>
          <a:stretch>
            <a:fillRect/>
          </a:stretch>
        </p:blipFill>
        <p:spPr>
          <a:xfrm>
            <a:off x="9757768" y="0"/>
            <a:ext cx="2446932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35" r="26822"/>
          <a:stretch>
            <a:fillRect/>
          </a:stretch>
        </p:blipFill>
        <p:spPr>
          <a:xfrm flipH="1">
            <a:off x="9724570" y="4818743"/>
            <a:ext cx="2467427" cy="17164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2568" r="26391"/>
          <a:stretch>
            <a:fillRect/>
          </a:stretch>
        </p:blipFill>
        <p:spPr>
          <a:xfrm>
            <a:off x="1" y="4847771"/>
            <a:ext cx="2481942" cy="16874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blipFill dpi="0" rotWithShape="1">
          <a:blip r:embed="rId2">
            <a:lum/>
          </a:blip>
          <a:srcRect/>
          <a:stretch>
            <a:fillRect t="-75000" b="-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8884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84" y="0"/>
            <a:ext cx="487888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47"/>
          <a:stretch>
            <a:fillRect/>
          </a:stretch>
        </p:blipFill>
        <p:spPr>
          <a:xfrm>
            <a:off x="9757768" y="0"/>
            <a:ext cx="2446932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842" y="732599"/>
            <a:ext cx="4690284" cy="436962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35" r="26822"/>
          <a:stretch>
            <a:fillRect/>
          </a:stretch>
        </p:blipFill>
        <p:spPr>
          <a:xfrm flipH="1">
            <a:off x="9724570" y="4818743"/>
            <a:ext cx="2467427" cy="1716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t="-75000" b="-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8884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84" y="0"/>
            <a:ext cx="4878884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47"/>
          <a:stretch>
            <a:fillRect/>
          </a:stretch>
        </p:blipFill>
        <p:spPr>
          <a:xfrm>
            <a:off x="9757768" y="0"/>
            <a:ext cx="2446932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4" y="433915"/>
            <a:ext cx="1850995" cy="13905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1235" r="25962"/>
          <a:stretch>
            <a:fillRect/>
          </a:stretch>
        </p:blipFill>
        <p:spPr>
          <a:xfrm flipH="1">
            <a:off x="9695543" y="4818743"/>
            <a:ext cx="2496454" cy="1716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1.xml"/><Relationship Id="rId4" Type="http://schemas.openxmlformats.org/officeDocument/2006/relationships/image" Target="../media/image7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1.jpe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1.jpe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1.jpeg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.jpeg"/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1.jpeg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1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4.jpeg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37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24.png"/><Relationship Id="rId1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515624" y="2412816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工作总结</a:t>
            </a:r>
            <a:endParaRPr lang="zh-CN" altLang="en-US" sz="115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450" y="1286837"/>
            <a:ext cx="2241550" cy="1824621"/>
          </a:xfrm>
          <a:prstGeom prst="rect">
            <a:avLst/>
          </a:prstGeom>
        </p:spPr>
      </p:pic>
      <p:pic>
        <p:nvPicPr>
          <p:cNvPr id="2" name="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66916" y="5375787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85185E-6 L -2.91667E-6 0.00023 C 0.00521 0.00185 0.01055 0.00278 0.01563 0.00556 C 0.01732 0.00648 0.01849 0.00972 0.02032 0.01111 C 0.02331 0.01343 0.02969 0.01667 0.02969 0.0169 C 0.03125 0.01945 0.03321 0.02153 0.03438 0.025 C 0.03607 0.03033 0.03802 0.0456 0.03907 0.05278 C 0.03854 0.06852 0.03933 0.08449 0.0375 0.1 C 0.03659 0.10648 0.03242 0.11019 0.03125 0.11667 L 0.02969 0.125 C 0.03021 0.13056 0.02878 0.13796 0.03125 0.14167 C 0.03321 0.14468 0.03659 0.14097 0.03907 0.13889 C 0.04102 0.13704 0.04193 0.13287 0.04375 0.13056 C 0.04662 0.12639 0.05 0.12338 0.05313 0.11945 C 0.05521 0.11667 0.05742 0.11435 0.05938 0.11111 C 0.06068 0.10857 0.06094 0.10486 0.0625 0.10278 C 0.0642 0.1 0.0668 0.09977 0.06875 0.09722 C 0.07162 0.09306 0.0737 0.0875 0.07657 0.08334 C 0.08242 0.07384 0.07943 0.08056 0.08594 0.075 C 0.0875 0.07338 0.08907 0.0713 0.09063 0.06945 C 0.10417 0.05209 0.0905 0.06852 0.10157 0.05556 C 0.10365 0.06111 0.1069 0.06574 0.10782 0.07222 C 0.1099 0.08773 0.10886 0.0794 0.11094 0.09722 C 0.12617 0.08079 0.11172 0.09838 0.125 0.075 C 0.12631 0.07246 0.12826 0.07153 0.12969 0.06945 C 0.1319 0.06597 0.1336 0.06158 0.13594 0.05834 C 0.14623 0.04213 0.13802 0.05764 0.15 0.04167 C 0.1517 0.03912 0.15274 0.03542 0.15469 0.03334 C 0.15703 0.03056 0.1599 0.02986 0.1625 0.02778 C 0.16407 0.02616 0.16563 0.02408 0.16719 0.02222 C 0.16823 0.025 0.17006 0.02709 0.17032 0.03056 C 0.17162 0.05903 0.16771 0.08866 0.17188 0.11667 C 0.17201 0.11783 0.18347 0.10209 0.18594 0.1 C 0.18946 0.09676 0.19375 0.09352 0.19688 0.08889 C 0.19909 0.08542 0.20078 0.08102 0.20313 0.07778 C 0.20508 0.07454 0.20729 0.07246 0.20938 0.06945 C 0.22123 0.05116 0.20638 0.07176 0.21875 0.05 C 0.22006 0.04746 0.22188 0.0463 0.22344 0.04445 C 0.22448 0.04167 0.22513 0.03843 0.22657 0.03611 C 0.22722 0.03472 0.23568 0.02361 0.2375 0.02222 C 0.23894 0.02084 0.24063 0.02037 0.24219 0.01945 C 0.24323 0.02222 0.24401 0.025 0.24532 0.02778 C 0.24662 0.03079 0.2487 0.03264 0.25 0.03611 C 0.25469 0.04861 0.24727 0.0419 0.25625 0.04722 C 0.2569 0.05093 0.25938 0.06296 0.25938 0.06667 C 0.25938 0.07315 0.25873 0.07963 0.25782 0.08611 C 0.25716 0.09005 0.25586 0.09352 0.25469 0.09722 C 0.25274 0.10278 0.24844 0.11389 0.24844 0.11412 C 0.24948 0.11667 0.25 0.11991 0.25157 0.12222 C 0.25404 0.12593 0.25912 0.12847 0.2625 0.13056 C 0.27188 0.12963 0.28138 0.13102 0.29063 0.12778 C 0.29375 0.12662 0.29388 0.11412 0.29532 0.11111 C 0.29649 0.10834 0.29831 0.10718 0.3 0.10556 C 0.303 0.10255 0.30625 0.10023 0.30938 0.09722 C 0.31094 0.0956 0.31237 0.09306 0.31407 0.09167 C 0.3155 0.09028 0.31719 0.09005 0.31875 0.08889 C 0.32292 0.08542 0.32683 0.08033 0.33125 0.07778 C 0.33763 0.07384 0.33451 0.07662 0.34063 0.06945 C 0.34323 0.07037 0.34662 0.06852 0.34844 0.07222 C 0.35039 0.07639 0.34961 0.0831 0.35 0.08889 C 0.35065 0.1007 0.35104 0.11296 0.35157 0.125 C 0.35899 0.12037 0.35651 0.12269 0.36563 0.11111 C 0.36823 0.10741 0.37045 0.10278 0.37344 0.1 C 0.37526 0.09815 0.37761 0.09815 0.37969 0.09722 C 0.38073 0.09445 0.38125 0.09097 0.38282 0.08889 C 0.38399 0.08704 0.38581 0.08681 0.3875 0.08611 C 0.40117 0.07894 0.38711 0.08704 0.39844 0.08056 C 0.40052 0.07778 0.40235 0.07431 0.40469 0.07222 C 0.40599 0.0706 0.40782 0.0706 0.40938 0.06945 C 0.41094 0.06783 0.4125 0.06574 0.41407 0.06389 C 0.41459 0.06667 0.41563 0.06921 0.41563 0.07222 C 0.41563 0.07986 0.41341 0.09074 0.41094 0.09722 C 0.40964 0.10023 0.40756 0.10255 0.40625 0.10556 C 0.40495 0.1081 0.40391 0.11088 0.40313 0.11389 C 0.40235 0.11644 0.39987 0.12199 0.40157 0.12222 C 0.41459 0.12315 0.44063 0.11667 0.44063 0.1169 L 0.45313 0.09167 " pathEditMode="relative" rAng="0" ptsTypes="AAAAAAAAAAAAAAAAAAAAAAAAAAAAAAAAAAAAAAAAAAAAAAAAAAAAAAAAAAAAAAAAAAAAAAAAAAAAA">
                                      <p:cBhvr>
                                        <p:cTn id="14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56" y="713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647301" y="2247093"/>
            <a:ext cx="731520" cy="2834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明年工作计划</a:t>
            </a:r>
            <a:endParaRPr lang="zh-CN" altLang="en-US" sz="3600" dirty="0" smtClean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633593" y="1373107"/>
            <a:ext cx="951055" cy="873986"/>
            <a:chOff x="3725720" y="1405637"/>
            <a:chExt cx="951055" cy="87398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9"/>
            <a:stretch>
              <a:fillRect/>
            </a:stretch>
          </p:blipFill>
          <p:spPr>
            <a:xfrm flipH="1">
              <a:off x="3725720" y="1405637"/>
              <a:ext cx="951055" cy="873986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3743917" y="1515574"/>
              <a:ext cx="677108" cy="49629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肆</a:t>
              </a:r>
              <a:endParaRPr lang="zh-CN" altLang="en-US" sz="32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985504" y="2247093"/>
            <a:ext cx="731520" cy="2834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存在问题不足</a:t>
            </a:r>
            <a:endParaRPr lang="zh-CN" altLang="en-US" sz="36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964149" y="1373107"/>
            <a:ext cx="951055" cy="873986"/>
            <a:chOff x="3725720" y="1405637"/>
            <a:chExt cx="951055" cy="87398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9"/>
            <a:stretch>
              <a:fillRect/>
            </a:stretch>
          </p:blipFill>
          <p:spPr>
            <a:xfrm flipH="1">
              <a:off x="3725720" y="1405637"/>
              <a:ext cx="951055" cy="873986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3743917" y="1515574"/>
              <a:ext cx="677108" cy="49629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b="1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叁</a:t>
              </a:r>
              <a:endParaRPr lang="zh-CN" altLang="en-US" sz="32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309639" y="2247093"/>
            <a:ext cx="731520" cy="2834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重点项目介绍</a:t>
            </a:r>
            <a:endParaRPr lang="zh-CN" altLang="en-US" sz="36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294705" y="1373107"/>
            <a:ext cx="951055" cy="873986"/>
            <a:chOff x="3725720" y="1405637"/>
            <a:chExt cx="951055" cy="87398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9"/>
            <a:stretch>
              <a:fillRect/>
            </a:stretch>
          </p:blipFill>
          <p:spPr>
            <a:xfrm flipH="1">
              <a:off x="3725720" y="1405637"/>
              <a:ext cx="951055" cy="87398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3743917" y="1515574"/>
              <a:ext cx="677108" cy="49629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b="1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贰</a:t>
              </a:r>
              <a:endParaRPr lang="zh-CN" altLang="en-US" sz="32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647843" y="2247093"/>
            <a:ext cx="731520" cy="28346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6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全年工作概述</a:t>
            </a:r>
            <a:endParaRPr lang="zh-CN" altLang="en-US" sz="36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25260" y="1373107"/>
            <a:ext cx="951055" cy="873986"/>
            <a:chOff x="3725720" y="1405637"/>
            <a:chExt cx="951055" cy="873986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9"/>
            <a:stretch>
              <a:fillRect/>
            </a:stretch>
          </p:blipFill>
          <p:spPr>
            <a:xfrm flipH="1">
              <a:off x="3725720" y="1405637"/>
              <a:ext cx="951055" cy="873986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3743917" y="1515574"/>
              <a:ext cx="677108" cy="49629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3200" b="1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壹</a:t>
              </a:r>
              <a:endParaRPr lang="zh-CN" altLang="en-US" sz="32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0036" y="1731189"/>
            <a:ext cx="2195086" cy="2017207"/>
            <a:chOff x="3310036" y="1731189"/>
            <a:chExt cx="2195086" cy="201720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9"/>
            <a:stretch>
              <a:fillRect/>
            </a:stretch>
          </p:blipFill>
          <p:spPr>
            <a:xfrm flipH="1">
              <a:off x="3310036" y="1731189"/>
              <a:ext cx="2195086" cy="2017207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3479333" y="1934013"/>
              <a:ext cx="1538883" cy="120321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800" b="1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壹</a:t>
              </a:r>
              <a:endParaRPr lang="zh-CN" altLang="en-US" sz="88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229717" y="2179035"/>
            <a:ext cx="35798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全年工作概述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24294" y="2959292"/>
            <a:ext cx="3390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2016</a:t>
            </a:r>
            <a:r>
              <a:rPr lang="zh-CN" altLang="en-US" sz="16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详细介绍介绍这一年的工作情况</a:t>
            </a:r>
            <a:endParaRPr lang="zh-CN" altLang="en-US" sz="16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latin typeface="叶根友毛笔行书简体" panose="02010601030101010101" charset="-122"/>
                <a:ea typeface="叶根友毛笔行书简体" panose="02010601030101010101" charset="-122"/>
              </a:rPr>
              <a:t>壹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全年工作概述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9835" y="885826"/>
            <a:ext cx="7852329" cy="2901948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334935" y="3681968"/>
            <a:ext cx="8358465" cy="1226490"/>
            <a:chOff x="2334935" y="3681968"/>
            <a:chExt cx="8358465" cy="1226490"/>
          </a:xfrm>
        </p:grpSpPr>
        <p:sp>
          <p:nvSpPr>
            <p:cNvPr id="11" name="文本框 10"/>
            <p:cNvSpPr txBox="1"/>
            <p:nvPr/>
          </p:nvSpPr>
          <p:spPr>
            <a:xfrm>
              <a:off x="2334935" y="4051300"/>
              <a:ext cx="8358465" cy="857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全年小结在公司总经理室支持和关怀下，在公司各部门及生产部员工的大力配合下，总结这一年来的质检部的工作，我们全体员工仍然保持原有的团队精神，一年来通过对原材料进厂到产品出厂进行全过程的质量控制，努力确保发出产品质量。</a:t>
              </a:r>
              <a:endParaRPr lang="zh-CN" altLang="en-US" sz="14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334935" y="368196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工作概述</a:t>
              </a:r>
              <a:endParaRPr lang="zh-CN" altLang="en-US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latin typeface="叶根友毛笔行书简体" panose="02010601030101010101" charset="-122"/>
                <a:ea typeface="叶根友毛笔行书简体" panose="02010601030101010101" charset="-122"/>
              </a:rPr>
              <a:t>壹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全年工作概述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5267" y="890823"/>
            <a:ext cx="2871465" cy="482235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356316" y="1472826"/>
            <a:ext cx="6692684" cy="1043668"/>
            <a:chOff x="4356316" y="1472826"/>
            <a:chExt cx="6692684" cy="1043668"/>
          </a:xfrm>
        </p:grpSpPr>
        <p:sp>
          <p:nvSpPr>
            <p:cNvPr id="8" name="文本框 7"/>
            <p:cNvSpPr txBox="1"/>
            <p:nvPr/>
          </p:nvSpPr>
          <p:spPr>
            <a:xfrm>
              <a:off x="4356316" y="1472826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第一季度</a:t>
              </a:r>
              <a:endParaRPr lang="zh-CN" altLang="en-US" sz="24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356316" y="1993274"/>
              <a:ext cx="66926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全年小结在公司总经理室支持和关怀下，在公司各部门及生产部员工的大力配合</a:t>
              </a:r>
              <a:r>
                <a:rPr lang="zh-CN" altLang="en-US" sz="14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下总结</a:t>
              </a:r>
              <a:r>
                <a:rPr lang="zh-CN" altLang="en-US" sz="14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400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05927" y="2771926"/>
            <a:ext cx="4355787" cy="536750"/>
            <a:chOff x="5005927" y="2771926"/>
            <a:chExt cx="4355787" cy="536750"/>
          </a:xfrm>
        </p:grpSpPr>
        <p:sp>
          <p:nvSpPr>
            <p:cNvPr id="30" name="矩形 29"/>
            <p:cNvSpPr/>
            <p:nvPr/>
          </p:nvSpPr>
          <p:spPr>
            <a:xfrm>
              <a:off x="5562502" y="2809469"/>
              <a:ext cx="379921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005927" y="2771926"/>
              <a:ext cx="542460" cy="536750"/>
              <a:chOff x="4449064" y="4695886"/>
              <a:chExt cx="542460" cy="536750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34" name="文本框 33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1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5005927" y="3484302"/>
            <a:ext cx="4362138" cy="536750"/>
            <a:chOff x="5005927" y="3484302"/>
            <a:chExt cx="4362138" cy="536750"/>
          </a:xfrm>
        </p:grpSpPr>
        <p:sp>
          <p:nvSpPr>
            <p:cNvPr id="31" name="矩形 30"/>
            <p:cNvSpPr/>
            <p:nvPr/>
          </p:nvSpPr>
          <p:spPr>
            <a:xfrm>
              <a:off x="5568853" y="3525255"/>
              <a:ext cx="379921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5005927" y="3484302"/>
              <a:ext cx="542460" cy="536750"/>
              <a:chOff x="4449064" y="4695886"/>
              <a:chExt cx="542460" cy="536750"/>
            </a:xfrm>
          </p:grpSpPr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38" name="文本框 37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2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5005927" y="4196678"/>
            <a:ext cx="4362138" cy="536750"/>
            <a:chOff x="5005927" y="4196678"/>
            <a:chExt cx="4362138" cy="536750"/>
          </a:xfrm>
        </p:grpSpPr>
        <p:sp>
          <p:nvSpPr>
            <p:cNvPr id="32" name="矩形 31"/>
            <p:cNvSpPr/>
            <p:nvPr/>
          </p:nvSpPr>
          <p:spPr>
            <a:xfrm>
              <a:off x="5568853" y="4234221"/>
              <a:ext cx="379921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5005927" y="4196678"/>
              <a:ext cx="542460" cy="536750"/>
              <a:chOff x="4449064" y="4695886"/>
              <a:chExt cx="542460" cy="536750"/>
            </a:xfrm>
          </p:grpSpPr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41" name="文本框 40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3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latin typeface="叶根友毛笔行书简体" panose="02010601030101010101" charset="-122"/>
                <a:ea typeface="叶根友毛笔行书简体" panose="02010601030101010101" charset="-122"/>
              </a:rPr>
              <a:t>壹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全年工作概述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429329" y="1457040"/>
            <a:ext cx="3060700" cy="612140"/>
            <a:chOff x="2755900" y="1271440"/>
            <a:chExt cx="3060700" cy="61214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5900" y="1271440"/>
              <a:ext cx="3060700" cy="612140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3187700" y="1373916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44459"/>
                  </a:solidFill>
                  <a:latin typeface="叶根友毛笔行书简体" panose="02010601030101010101" charset="-122"/>
                  <a:ea typeface="叶根友毛笔行书简体" panose="02010601030101010101" charset="-122"/>
                </a:rPr>
                <a:t>第二季度</a:t>
              </a:r>
              <a:endParaRPr lang="zh-CN" altLang="en-US" sz="2400" b="1" dirty="0">
                <a:solidFill>
                  <a:srgbClr val="E44459"/>
                </a:solidFill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599" y="3022490"/>
            <a:ext cx="1111201" cy="73330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498272" y="2318118"/>
            <a:ext cx="707752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叶根友毛笔行书简体" panose="02010601030101010101" charset="-122"/>
                <a:ea typeface="叶根友毛笔行书简体" panose="02010601030101010101" charset="-122"/>
              </a:rPr>
              <a:t>全年小结在公司总经理室支持和关怀下，在公司各部门及生产部员工的大力配合下，总结这一年来的质检部的工作，我们全体员工仍然保持原有的团队精神，一年来通过对原材料进厂到产品出厂进行全过程的质量控制，努力确保发出产品质量。</a:t>
            </a:r>
            <a:endParaRPr lang="zh-CN" altLang="en-US" sz="14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861129" y="3780816"/>
            <a:ext cx="6174609" cy="696224"/>
            <a:chOff x="2861129" y="3780816"/>
            <a:chExt cx="6174609" cy="696224"/>
          </a:xfrm>
        </p:grpSpPr>
        <p:sp>
          <p:nvSpPr>
            <p:cNvPr id="20" name="矩形 19"/>
            <p:cNvSpPr/>
            <p:nvPr/>
          </p:nvSpPr>
          <p:spPr>
            <a:xfrm>
              <a:off x="3411719" y="3830709"/>
              <a:ext cx="23530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6682730" y="3824360"/>
              <a:ext cx="23530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2861129" y="3780816"/>
              <a:ext cx="542460" cy="536750"/>
              <a:chOff x="4449064" y="4695886"/>
              <a:chExt cx="542460" cy="536750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24" name="文本框 23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1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156613" y="3821745"/>
              <a:ext cx="542460" cy="536750"/>
              <a:chOff x="4449064" y="4695886"/>
              <a:chExt cx="542460" cy="536750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27" name="文本框 26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2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2958" y="3811064"/>
            <a:ext cx="6425741" cy="23715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latin typeface="叶根友毛笔行书简体" panose="02010601030101010101" charset="-122"/>
                <a:ea typeface="叶根友毛笔行书简体" panose="02010601030101010101" charset="-122"/>
              </a:rPr>
              <a:t>壹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全年工作概述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85282" y="3552532"/>
            <a:ext cx="1422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第三季度</a:t>
            </a:r>
            <a:endParaRPr lang="zh-CN" altLang="en-US" sz="2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13754" y="1742767"/>
            <a:ext cx="6968759" cy="1420455"/>
            <a:chOff x="3713754" y="1742767"/>
            <a:chExt cx="6968759" cy="1420455"/>
          </a:xfrm>
        </p:grpSpPr>
        <p:sp>
          <p:nvSpPr>
            <p:cNvPr id="9" name="文本框 8"/>
            <p:cNvSpPr txBox="1"/>
            <p:nvPr/>
          </p:nvSpPr>
          <p:spPr>
            <a:xfrm>
              <a:off x="3713754" y="1742767"/>
              <a:ext cx="6354540" cy="609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全年小结在公司总经理室支持和关怀下，在公司各部门及生产部员工的大力配合下，总结这一年来的质检部的工作</a:t>
              </a:r>
              <a:r>
                <a:rPr lang="zh-CN" altLang="en-US" sz="14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，</a:t>
              </a:r>
              <a:endParaRPr lang="zh-CN" altLang="en-US" sz="14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002858" y="2553824"/>
              <a:ext cx="6679655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我们全体员工仍然保持原有的团队精神，一年来通过对原材料进厂到产品出厂进行全过程的质量控制，努力确保发出产品质量。</a:t>
              </a:r>
              <a:endParaRPr lang="zh-CN" altLang="en-US" sz="14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740" y="1883580"/>
            <a:ext cx="1846035" cy="12126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791820" y="1228740"/>
            <a:ext cx="1270000" cy="3810000"/>
            <a:chOff x="8457991" y="1306637"/>
            <a:chExt cx="1270000" cy="3810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7991" y="1306637"/>
              <a:ext cx="1270000" cy="3810000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859534" y="2354862"/>
              <a:ext cx="553998" cy="130420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44459"/>
                  </a:solidFill>
                  <a:latin typeface="叶根友毛笔行书简体" panose="02010601030101010101" charset="-122"/>
                  <a:ea typeface="叶根友毛笔行书简体" panose="02010601030101010101" charset="-122"/>
                </a:rPr>
                <a:t>第四季度</a:t>
              </a:r>
              <a:endParaRPr lang="zh-CN" altLang="en-US" sz="2400" b="1" dirty="0">
                <a:solidFill>
                  <a:srgbClr val="E44459"/>
                </a:solidFill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latin typeface="叶根友毛笔行书简体" panose="02010601030101010101" charset="-122"/>
                <a:ea typeface="叶根友毛笔行书简体" panose="02010601030101010101" charset="-122"/>
              </a:rPr>
              <a:t>壹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全年工作概述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485" y="3494216"/>
            <a:ext cx="1190533" cy="11021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83538" y="1228741"/>
            <a:ext cx="2677656" cy="35542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全年小结在公司总经理室支持和关怀下，在公司各部门及生产部员工的大力配合下，总结这一年来的质检部的工作，我们全体员工仍然保持原有的团队精神，一年来通过对原材料进厂到产品出厂进行全过程的质量控制，努力确保发出产品质量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  <a:p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5022746" y="1384448"/>
            <a:ext cx="1015663" cy="3304375"/>
            <a:chOff x="5022746" y="1384448"/>
            <a:chExt cx="1015663" cy="3304375"/>
          </a:xfrm>
        </p:grpSpPr>
        <p:sp>
          <p:nvSpPr>
            <p:cNvPr id="15" name="文本框 14"/>
            <p:cNvSpPr txBox="1"/>
            <p:nvPr/>
          </p:nvSpPr>
          <p:spPr>
            <a:xfrm>
              <a:off x="5022746" y="1973039"/>
              <a:ext cx="1015663" cy="27157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全年小结在公司总经理室支持和关怀下，总结这一年来的质检部的工作。</a:t>
              </a:r>
              <a:endPara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259347" y="1384448"/>
              <a:ext cx="542460" cy="536750"/>
              <a:chOff x="4449064" y="4695886"/>
              <a:chExt cx="542460" cy="536750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19" name="文本框 18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1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514893" y="1384448"/>
            <a:ext cx="1015663" cy="3304375"/>
            <a:chOff x="3514893" y="1384448"/>
            <a:chExt cx="1015663" cy="3304375"/>
          </a:xfrm>
        </p:grpSpPr>
        <p:sp>
          <p:nvSpPr>
            <p:cNvPr id="16" name="文本框 15"/>
            <p:cNvSpPr txBox="1"/>
            <p:nvPr/>
          </p:nvSpPr>
          <p:spPr>
            <a:xfrm>
              <a:off x="3514893" y="1973039"/>
              <a:ext cx="1015663" cy="27157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全年小结在公司总经理室支持和关怀下，总结这一年来的质检部的工作。</a:t>
              </a:r>
              <a:endPara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751494" y="1384448"/>
              <a:ext cx="542460" cy="536750"/>
              <a:chOff x="4449064" y="4695886"/>
              <a:chExt cx="542460" cy="536750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22" name="文本框 21"/>
              <p:cNvSpPr txBox="1"/>
              <p:nvPr/>
            </p:nvSpPr>
            <p:spPr>
              <a:xfrm>
                <a:off x="4546436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2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0036" y="1731189"/>
            <a:ext cx="2195086" cy="2017207"/>
            <a:chOff x="3310036" y="1731189"/>
            <a:chExt cx="2195086" cy="201720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9"/>
            <a:stretch>
              <a:fillRect/>
            </a:stretch>
          </p:blipFill>
          <p:spPr>
            <a:xfrm flipH="1">
              <a:off x="3310036" y="1731189"/>
              <a:ext cx="2195086" cy="2017207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3479333" y="1934013"/>
              <a:ext cx="1538883" cy="120321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800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贰</a:t>
              </a:r>
              <a:endParaRPr lang="zh-CN" altLang="en-US" sz="88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229718" y="2179035"/>
            <a:ext cx="35798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重点项目介绍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24294" y="2959292"/>
            <a:ext cx="3390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2016</a:t>
            </a:r>
            <a:r>
              <a:rPr lang="zh-CN" altLang="en-US" sz="16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详细介绍介绍这一年的重点项目</a:t>
            </a:r>
            <a:endParaRPr lang="zh-CN" altLang="en-US" sz="16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贰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重点项目介绍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524309" y="1268186"/>
            <a:ext cx="1473581" cy="3926114"/>
            <a:chOff x="5524309" y="1268186"/>
            <a:chExt cx="1473581" cy="392611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4309" y="1268186"/>
              <a:ext cx="1473581" cy="392611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6047600" y="2051895"/>
              <a:ext cx="553998" cy="191013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44459"/>
                  </a:solidFill>
                  <a:latin typeface="叶根友毛笔行书简体" panose="02010601030101010101" charset="-122"/>
                  <a:ea typeface="叶根友毛笔行书简体" panose="02010601030101010101" charset="-122"/>
                </a:rPr>
                <a:t>四个重点项目</a:t>
              </a:r>
              <a:endParaRPr lang="zh-CN" altLang="en-US" sz="2400" b="1" dirty="0">
                <a:solidFill>
                  <a:srgbClr val="E44459"/>
                </a:solidFill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578746" y="1725019"/>
            <a:ext cx="1015663" cy="3140314"/>
            <a:chOff x="8578746" y="1725019"/>
            <a:chExt cx="1015663" cy="3140314"/>
          </a:xfrm>
        </p:grpSpPr>
        <p:sp>
          <p:nvSpPr>
            <p:cNvPr id="19" name="文本框 18"/>
            <p:cNvSpPr txBox="1"/>
            <p:nvPr/>
          </p:nvSpPr>
          <p:spPr>
            <a:xfrm>
              <a:off x="8578746" y="1725019"/>
              <a:ext cx="1015663" cy="27157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全年小结在公司总经理室支持和关怀下，总结这一年来的质检部的工作。</a:t>
              </a:r>
              <a:endPara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8815347" y="4328583"/>
              <a:ext cx="542460" cy="536750"/>
              <a:chOff x="4449064" y="4695886"/>
              <a:chExt cx="542460" cy="536750"/>
            </a:xfrm>
          </p:grpSpPr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33" name="文本框 32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1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7286793" y="1725019"/>
            <a:ext cx="1015663" cy="3140314"/>
            <a:chOff x="7286793" y="1725019"/>
            <a:chExt cx="1015663" cy="3140314"/>
          </a:xfrm>
        </p:grpSpPr>
        <p:sp>
          <p:nvSpPr>
            <p:cNvPr id="22" name="文本框 21"/>
            <p:cNvSpPr txBox="1"/>
            <p:nvPr/>
          </p:nvSpPr>
          <p:spPr>
            <a:xfrm>
              <a:off x="7286793" y="1725019"/>
              <a:ext cx="1015663" cy="27157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全年小结在公司总经理室支持和关怀下，总结这一年来的质检部的工作。</a:t>
              </a:r>
              <a:endPara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7523394" y="4328583"/>
              <a:ext cx="542460" cy="536750"/>
              <a:chOff x="4449064" y="4695886"/>
              <a:chExt cx="542460" cy="536750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36" name="文本框 35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2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127041" y="1740144"/>
            <a:ext cx="1015663" cy="3125189"/>
            <a:chOff x="4127041" y="1740144"/>
            <a:chExt cx="1015663" cy="3125189"/>
          </a:xfrm>
        </p:grpSpPr>
        <p:sp>
          <p:nvSpPr>
            <p:cNvPr id="29" name="文本框 28"/>
            <p:cNvSpPr txBox="1"/>
            <p:nvPr/>
          </p:nvSpPr>
          <p:spPr>
            <a:xfrm>
              <a:off x="4127041" y="1740144"/>
              <a:ext cx="1015663" cy="27157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全年小结在公司总经理室支持和关怀下，总结这一年来的质检部的工作。</a:t>
              </a:r>
              <a:endPara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3642" y="4328583"/>
              <a:ext cx="542460" cy="536750"/>
              <a:chOff x="4449064" y="4695886"/>
              <a:chExt cx="542460" cy="536750"/>
            </a:xfrm>
          </p:grpSpPr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39" name="文本框 38"/>
              <p:cNvSpPr txBox="1"/>
              <p:nvPr/>
            </p:nvSpPr>
            <p:spPr>
              <a:xfrm>
                <a:off x="4567407" y="4770971"/>
                <a:ext cx="3097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3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2835088" y="1740144"/>
            <a:ext cx="1015663" cy="3162731"/>
            <a:chOff x="2835088" y="1740144"/>
            <a:chExt cx="1015663" cy="3162731"/>
          </a:xfrm>
        </p:grpSpPr>
        <p:sp>
          <p:nvSpPr>
            <p:cNvPr id="30" name="文本框 29"/>
            <p:cNvSpPr txBox="1"/>
            <p:nvPr/>
          </p:nvSpPr>
          <p:spPr>
            <a:xfrm>
              <a:off x="2835088" y="1740144"/>
              <a:ext cx="1015663" cy="27157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全年小结在公司总经理室支持和关怀下，总结这一年来的质检部的工作。</a:t>
              </a:r>
              <a:endPara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056906" y="4366125"/>
              <a:ext cx="542460" cy="536750"/>
              <a:chOff x="4449064" y="4695886"/>
              <a:chExt cx="542460" cy="536750"/>
            </a:xfrm>
          </p:grpSpPr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42" name="文本框 41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4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贰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重点项目介绍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464" y="1088105"/>
            <a:ext cx="2859272" cy="466994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06734" y="2523178"/>
            <a:ext cx="553998" cy="160717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>
                <a:latin typeface="叶根友毛笔行书简体" panose="02010601030101010101" charset="-122"/>
                <a:ea typeface="叶根友毛笔行书简体" panose="02010601030101010101" charset="-122"/>
              </a:rPr>
              <a:t>重点项目</a:t>
            </a:r>
            <a:r>
              <a:rPr lang="zh-CN" altLang="en-US" sz="2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壹</a:t>
            </a:r>
            <a:endParaRPr lang="zh-CN" altLang="en-US" sz="2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75032" y="1908980"/>
            <a:ext cx="59342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总结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这一年来的质检部的工作，我们全体员工仍然保持原有的团队精神，一年来通过对原材料进厂到产品出厂进行全过程的质量控制，努力确保发出产品质量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75032" y="4269011"/>
            <a:ext cx="5934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一年来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通过对原材料进厂到产品出厂进行全过程的质量控制，努力确保发出产品质量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096000" y="2514455"/>
            <a:ext cx="4013238" cy="1754556"/>
            <a:chOff x="6096000" y="2514455"/>
            <a:chExt cx="4013238" cy="1754556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166" y="2514455"/>
              <a:ext cx="2167072" cy="153670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3102329"/>
              <a:ext cx="2420430" cy="11666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贰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重点项目介绍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968500" y="965200"/>
            <a:ext cx="3810000" cy="1270000"/>
            <a:chOff x="1968500" y="965200"/>
            <a:chExt cx="3810000" cy="1270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8500" y="965200"/>
              <a:ext cx="3810000" cy="127000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2717800" y="1472826"/>
              <a:ext cx="17315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44459"/>
                  </a:solidFill>
                  <a:latin typeface="叶根友毛笔行书简体" panose="02010601030101010101" charset="-122"/>
                  <a:ea typeface="叶根友毛笔行书简体" panose="02010601030101010101" charset="-122"/>
                </a:rPr>
                <a:t>重点项目贰</a:t>
              </a:r>
              <a:endParaRPr lang="zh-CN" altLang="en-US" sz="2400" b="1" dirty="0">
                <a:solidFill>
                  <a:srgbClr val="E44459"/>
                </a:solidFill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6078484" y="2413337"/>
            <a:ext cx="289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总结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这一年来的质检部的工作，我们全体员工仍然保持原有的团队精神，一年来通过对原材料进厂到产品出厂进行全过程的质量控制，努力确保发出产品质量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455049" y="4052394"/>
            <a:ext cx="1519035" cy="1503062"/>
            <a:chOff x="7283769" y="3920886"/>
            <a:chExt cx="2044700" cy="2023199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66" t="11797" r="17539" b="10406"/>
            <a:stretch>
              <a:fillRect/>
            </a:stretch>
          </p:blipFill>
          <p:spPr>
            <a:xfrm>
              <a:off x="7283769" y="3920886"/>
              <a:ext cx="2044700" cy="2023199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99" r="13762" b="4679"/>
            <a:stretch>
              <a:fillRect/>
            </a:stretch>
          </p:blipFill>
          <p:spPr>
            <a:xfrm>
              <a:off x="7544437" y="4486808"/>
              <a:ext cx="1523364" cy="967751"/>
            </a:xfrm>
            <a:custGeom>
              <a:avLst/>
              <a:gdLst>
                <a:gd name="connsiteX0" fmla="*/ 31791 w 1523364"/>
                <a:gd name="connsiteY0" fmla="*/ 0 h 967751"/>
                <a:gd name="connsiteX1" fmla="*/ 1491573 w 1523364"/>
                <a:gd name="connsiteY1" fmla="*/ 0 h 967751"/>
                <a:gd name="connsiteX2" fmla="*/ 1507889 w 1523364"/>
                <a:gd name="connsiteY2" fmla="*/ 52564 h 967751"/>
                <a:gd name="connsiteX3" fmla="*/ 1523364 w 1523364"/>
                <a:gd name="connsiteY3" fmla="*/ 206069 h 967751"/>
                <a:gd name="connsiteX4" fmla="*/ 761682 w 1523364"/>
                <a:gd name="connsiteY4" fmla="*/ 967751 h 967751"/>
                <a:gd name="connsiteX5" fmla="*/ 0 w 1523364"/>
                <a:gd name="connsiteY5" fmla="*/ 206069 h 967751"/>
                <a:gd name="connsiteX6" fmla="*/ 15475 w 1523364"/>
                <a:gd name="connsiteY6" fmla="*/ 52564 h 967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3364" h="967751">
                  <a:moveTo>
                    <a:pt x="31791" y="0"/>
                  </a:moveTo>
                  <a:lnTo>
                    <a:pt x="1491573" y="0"/>
                  </a:lnTo>
                  <a:lnTo>
                    <a:pt x="1507889" y="52564"/>
                  </a:lnTo>
                  <a:cubicBezTo>
                    <a:pt x="1518036" y="102147"/>
                    <a:pt x="1523364" y="153486"/>
                    <a:pt x="1523364" y="206069"/>
                  </a:cubicBezTo>
                  <a:cubicBezTo>
                    <a:pt x="1523364" y="626734"/>
                    <a:pt x="1182347" y="967751"/>
                    <a:pt x="761682" y="967751"/>
                  </a:cubicBezTo>
                  <a:cubicBezTo>
                    <a:pt x="341017" y="967751"/>
                    <a:pt x="0" y="626734"/>
                    <a:pt x="0" y="206069"/>
                  </a:cubicBezTo>
                  <a:cubicBezTo>
                    <a:pt x="0" y="153486"/>
                    <a:pt x="5328" y="102147"/>
                    <a:pt x="15475" y="52564"/>
                  </a:cubicBezTo>
                  <a:close/>
                </a:path>
              </a:pathLst>
            </a:custGeom>
            <a:noFill/>
            <a:ln>
              <a:noFill/>
            </a:ln>
          </p:spPr>
        </p:pic>
      </p:grpSp>
      <p:grpSp>
        <p:nvGrpSpPr>
          <p:cNvPr id="7" name="组合 6"/>
          <p:cNvGrpSpPr/>
          <p:nvPr/>
        </p:nvGrpSpPr>
        <p:grpSpPr>
          <a:xfrm>
            <a:off x="2415685" y="2384923"/>
            <a:ext cx="2895468" cy="681068"/>
            <a:chOff x="2415685" y="2384923"/>
            <a:chExt cx="2895468" cy="681068"/>
          </a:xfrm>
        </p:grpSpPr>
        <p:sp>
          <p:nvSpPr>
            <p:cNvPr id="9" name="矩形 8"/>
            <p:cNvSpPr/>
            <p:nvPr/>
          </p:nvSpPr>
          <p:spPr>
            <a:xfrm>
              <a:off x="2958145" y="2419660"/>
              <a:ext cx="23530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415685" y="2384923"/>
              <a:ext cx="542460" cy="536750"/>
              <a:chOff x="4449064" y="4695886"/>
              <a:chExt cx="542460" cy="536750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36" name="文本框 35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1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415685" y="3270560"/>
            <a:ext cx="2895468" cy="646331"/>
            <a:chOff x="2415685" y="3270560"/>
            <a:chExt cx="2895468" cy="646331"/>
          </a:xfrm>
        </p:grpSpPr>
        <p:sp>
          <p:nvSpPr>
            <p:cNvPr id="17" name="矩形 16"/>
            <p:cNvSpPr/>
            <p:nvPr/>
          </p:nvSpPr>
          <p:spPr>
            <a:xfrm>
              <a:off x="2958145" y="3270560"/>
              <a:ext cx="23530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415685" y="3280587"/>
              <a:ext cx="542460" cy="536750"/>
              <a:chOff x="4449064" y="4695886"/>
              <a:chExt cx="542460" cy="536750"/>
            </a:xfrm>
          </p:grpSpPr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39" name="文本框 38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2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2415685" y="4121460"/>
            <a:ext cx="2895468" cy="646331"/>
            <a:chOff x="2415685" y="4121460"/>
            <a:chExt cx="2895468" cy="646331"/>
          </a:xfrm>
        </p:grpSpPr>
        <p:sp>
          <p:nvSpPr>
            <p:cNvPr id="22" name="矩形 21"/>
            <p:cNvSpPr/>
            <p:nvPr/>
          </p:nvSpPr>
          <p:spPr>
            <a:xfrm>
              <a:off x="2958145" y="4121460"/>
              <a:ext cx="23530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2415685" y="4176250"/>
              <a:ext cx="542460" cy="536750"/>
              <a:chOff x="4449064" y="4695886"/>
              <a:chExt cx="542460" cy="536750"/>
            </a:xfrm>
          </p:grpSpPr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42" name="文本框 41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3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贰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重点项目介绍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2968" y="1580177"/>
            <a:ext cx="8846063" cy="281659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775858" y="1502592"/>
            <a:ext cx="1731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重点项目叁</a:t>
            </a:r>
            <a:endParaRPr lang="zh-CN" altLang="en-US" sz="2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356886" y="4271158"/>
            <a:ext cx="7478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总结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这一年来的质检部的工作，我们全体员工仍然保持原有的团队精神，一年来通过对原材料进厂到产品出厂进行全过程的质量控制，努力确保发出产品质量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061" y="4889821"/>
            <a:ext cx="923340" cy="6093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贰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重点项目介绍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188449" y="1406764"/>
            <a:ext cx="1130300" cy="3200400"/>
            <a:chOff x="9522278" y="1472826"/>
            <a:chExt cx="1130300" cy="32004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2278" y="1472826"/>
              <a:ext cx="1130300" cy="3200400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9810429" y="2203378"/>
              <a:ext cx="553998" cy="160717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44459"/>
                  </a:solidFill>
                  <a:latin typeface="叶根友毛笔行书简体" panose="02010601030101010101" charset="-122"/>
                  <a:ea typeface="叶根友毛笔行书简体" panose="02010601030101010101" charset="-122"/>
                </a:rPr>
                <a:t>重点项目肆</a:t>
              </a:r>
              <a:endParaRPr lang="zh-CN" altLang="en-US" sz="2400" b="1" dirty="0">
                <a:solidFill>
                  <a:srgbClr val="E44459"/>
                </a:solidFill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985" y="1108887"/>
            <a:ext cx="1915015" cy="1058995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2089731" y="2348608"/>
            <a:ext cx="3788556" cy="1938993"/>
            <a:chOff x="2089731" y="2348608"/>
            <a:chExt cx="3788556" cy="1938993"/>
          </a:xfrm>
        </p:grpSpPr>
        <p:sp>
          <p:nvSpPr>
            <p:cNvPr id="10" name="文本框 9"/>
            <p:cNvSpPr txBox="1"/>
            <p:nvPr/>
          </p:nvSpPr>
          <p:spPr>
            <a:xfrm>
              <a:off x="2089731" y="2348608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详细介绍</a:t>
              </a:r>
              <a:endParaRPr lang="zh-CN" altLang="en-US" sz="24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089731" y="2810273"/>
              <a:ext cx="378855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这一年来的质检部的工作，我们全体员工仍然保持原有的团队精神，一年来通过对原材料进厂到产品出厂进行全过程的质量控制，努力确保发出产品质量</a:t>
              </a:r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。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98111" y="2070646"/>
            <a:ext cx="2895468" cy="681068"/>
            <a:chOff x="6198111" y="2070646"/>
            <a:chExt cx="2895468" cy="681068"/>
          </a:xfrm>
        </p:grpSpPr>
        <p:sp>
          <p:nvSpPr>
            <p:cNvPr id="32" name="矩形 31"/>
            <p:cNvSpPr/>
            <p:nvPr/>
          </p:nvSpPr>
          <p:spPr>
            <a:xfrm>
              <a:off x="6740571" y="2105383"/>
              <a:ext cx="23530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6198111" y="2070646"/>
              <a:ext cx="542460" cy="536750"/>
              <a:chOff x="4449064" y="4695886"/>
              <a:chExt cx="542460" cy="536750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37" name="文本框 36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1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198111" y="2956283"/>
            <a:ext cx="2895468" cy="646331"/>
            <a:chOff x="6198111" y="2956283"/>
            <a:chExt cx="2895468" cy="646331"/>
          </a:xfrm>
        </p:grpSpPr>
        <p:sp>
          <p:nvSpPr>
            <p:cNvPr id="33" name="矩形 32"/>
            <p:cNvSpPr/>
            <p:nvPr/>
          </p:nvSpPr>
          <p:spPr>
            <a:xfrm>
              <a:off x="6740571" y="2956283"/>
              <a:ext cx="23530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6198111" y="2966310"/>
              <a:ext cx="542460" cy="536750"/>
              <a:chOff x="4449064" y="4695886"/>
              <a:chExt cx="542460" cy="536750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40" name="文本框 39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2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6198111" y="3807183"/>
            <a:ext cx="2895468" cy="646331"/>
            <a:chOff x="6198111" y="3807183"/>
            <a:chExt cx="2895468" cy="646331"/>
          </a:xfrm>
        </p:grpSpPr>
        <p:sp>
          <p:nvSpPr>
            <p:cNvPr id="34" name="矩形 33"/>
            <p:cNvSpPr/>
            <p:nvPr/>
          </p:nvSpPr>
          <p:spPr>
            <a:xfrm>
              <a:off x="6740571" y="3807183"/>
              <a:ext cx="235300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198111" y="3861973"/>
              <a:ext cx="542460" cy="536750"/>
              <a:chOff x="4449064" y="4695886"/>
              <a:chExt cx="542460" cy="536750"/>
            </a:xfrm>
          </p:grpSpPr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43" name="文本框 42"/>
              <p:cNvSpPr txBox="1"/>
              <p:nvPr/>
            </p:nvSpPr>
            <p:spPr>
              <a:xfrm>
                <a:off x="4568208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3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贰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重点项目介绍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120899" y="837826"/>
            <a:ext cx="3810000" cy="1270000"/>
            <a:chOff x="1968500" y="965200"/>
            <a:chExt cx="3810000" cy="127000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8500" y="965200"/>
              <a:ext cx="3810000" cy="1270000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2717800" y="1472826"/>
              <a:ext cx="20409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44459"/>
                  </a:solidFill>
                  <a:latin typeface="叶根友毛笔行书简体" panose="02010601030101010101" charset="-122"/>
                  <a:ea typeface="叶根友毛笔行书简体" panose="02010601030101010101" charset="-122"/>
                </a:rPr>
                <a:t>重点项目总结</a:t>
              </a:r>
              <a:endParaRPr lang="zh-CN" altLang="en-US" sz="2400" b="1" dirty="0">
                <a:solidFill>
                  <a:srgbClr val="E44459"/>
                </a:solidFill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356888" y="2189636"/>
            <a:ext cx="7478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总结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这一年来的质检部的工作，我们全体员工仍然保持原有的团队精神，一年来通过对原材料进厂到产品出厂进行全过程的质量控制，努力确保发出产品质量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862941" y="3034746"/>
            <a:ext cx="1818880" cy="2387615"/>
            <a:chOff x="2862941" y="3034746"/>
            <a:chExt cx="1818880" cy="238761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2941" y="3034746"/>
              <a:ext cx="1818880" cy="2010341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3324944" y="505302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项目名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80084" y="3034745"/>
            <a:ext cx="1818880" cy="2387616"/>
            <a:chOff x="5180084" y="3034745"/>
            <a:chExt cx="1818880" cy="238761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80084" y="3034745"/>
              <a:ext cx="1818880" cy="2010341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5657903" y="505302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项目名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97227" y="3034745"/>
            <a:ext cx="1818880" cy="2387616"/>
            <a:chOff x="7497227" y="3034745"/>
            <a:chExt cx="1818880" cy="238761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97227" y="3034745"/>
              <a:ext cx="1818880" cy="2010341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7990862" y="505302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项目名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0036" y="1731189"/>
            <a:ext cx="2195086" cy="2017207"/>
            <a:chOff x="3310036" y="1731189"/>
            <a:chExt cx="2195086" cy="201720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9"/>
            <a:stretch>
              <a:fillRect/>
            </a:stretch>
          </p:blipFill>
          <p:spPr>
            <a:xfrm flipH="1">
              <a:off x="3310036" y="1731189"/>
              <a:ext cx="2195086" cy="2017207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3479333" y="1934013"/>
              <a:ext cx="1538883" cy="120321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800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叁</a:t>
              </a:r>
              <a:endParaRPr lang="zh-CN" altLang="en-US" sz="88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229718" y="2179035"/>
            <a:ext cx="35798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存在问题不足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80641" y="2959292"/>
            <a:ext cx="3877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这一年虽然取得了不错的成绩但仍有不足</a:t>
            </a:r>
            <a:endParaRPr lang="zh-CN" altLang="en-US" sz="16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叁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存在问题不足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9474" y="1472826"/>
            <a:ext cx="7859812" cy="1107996"/>
            <a:chOff x="2209474" y="1472826"/>
            <a:chExt cx="7859812" cy="1107996"/>
          </a:xfrm>
        </p:grpSpPr>
        <p:sp>
          <p:nvSpPr>
            <p:cNvPr id="6" name="文本框 5"/>
            <p:cNvSpPr txBox="1"/>
            <p:nvPr/>
          </p:nvSpPr>
          <p:spPr>
            <a:xfrm>
              <a:off x="2209474" y="1472826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存在问题</a:t>
              </a:r>
              <a:endParaRPr lang="zh-CN" altLang="en-US" sz="24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209474" y="1934491"/>
              <a:ext cx="78598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一年来</a:t>
              </a:r>
              <a:r>
                <a:rPr lang="zh-CN" altLang="en-US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通过对原材料进厂到产品出厂进行全过程的质量控制，努力确保发出产品</a:t>
              </a:r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质量</a:t>
              </a:r>
              <a:r>
                <a:rPr lang="zh-CN" altLang="en-US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，</a:t>
              </a:r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任然存在一些不足。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828706" y="2634150"/>
            <a:ext cx="4158836" cy="536750"/>
            <a:chOff x="4952507" y="2747932"/>
            <a:chExt cx="4158836" cy="536750"/>
          </a:xfrm>
        </p:grpSpPr>
        <p:sp>
          <p:nvSpPr>
            <p:cNvPr id="8" name="矩形 7"/>
            <p:cNvSpPr/>
            <p:nvPr/>
          </p:nvSpPr>
          <p:spPr>
            <a:xfrm>
              <a:off x="5494967" y="2823017"/>
              <a:ext cx="3616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952507" y="2747932"/>
              <a:ext cx="542460" cy="536750"/>
              <a:chOff x="4449064" y="4695886"/>
              <a:chExt cx="542460" cy="536750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13" name="文本框 12"/>
              <p:cNvSpPr txBox="1"/>
              <p:nvPr/>
            </p:nvSpPr>
            <p:spPr>
              <a:xfrm>
                <a:off x="4546436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1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2828706" y="3430465"/>
            <a:ext cx="4158836" cy="536750"/>
            <a:chOff x="4952507" y="2747932"/>
            <a:chExt cx="4158836" cy="536750"/>
          </a:xfrm>
        </p:grpSpPr>
        <p:sp>
          <p:nvSpPr>
            <p:cNvPr id="22" name="矩形 21"/>
            <p:cNvSpPr/>
            <p:nvPr/>
          </p:nvSpPr>
          <p:spPr>
            <a:xfrm>
              <a:off x="5494967" y="2823017"/>
              <a:ext cx="3616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952507" y="2747932"/>
              <a:ext cx="542460" cy="536750"/>
              <a:chOff x="4449064" y="4695886"/>
              <a:chExt cx="542460" cy="536750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25" name="文本框 24"/>
              <p:cNvSpPr txBox="1"/>
              <p:nvPr/>
            </p:nvSpPr>
            <p:spPr>
              <a:xfrm>
                <a:off x="4546436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2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2828706" y="4226779"/>
            <a:ext cx="4158836" cy="536750"/>
            <a:chOff x="4952507" y="2747932"/>
            <a:chExt cx="4158836" cy="536750"/>
          </a:xfrm>
        </p:grpSpPr>
        <p:sp>
          <p:nvSpPr>
            <p:cNvPr id="27" name="矩形 26"/>
            <p:cNvSpPr/>
            <p:nvPr/>
          </p:nvSpPr>
          <p:spPr>
            <a:xfrm>
              <a:off x="5494967" y="2823017"/>
              <a:ext cx="36163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总结</a:t>
              </a:r>
              <a:r>
                <a:rPr lang="zh-CN" altLang="en-US" sz="12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这一年来的质检部的工作，我们全体员工仍然保持原有的团队精神</a:t>
              </a:r>
              <a:endParaRPr lang="zh-CN" altLang="en-US" sz="1200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4952507" y="2747932"/>
              <a:ext cx="542460" cy="536750"/>
              <a:chOff x="4449064" y="4695886"/>
              <a:chExt cx="542460" cy="536750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9064" y="4695886"/>
                <a:ext cx="542460" cy="536750"/>
              </a:xfrm>
              <a:prstGeom prst="rect">
                <a:avLst/>
              </a:prstGeom>
            </p:spPr>
          </p:pic>
          <p:sp>
            <p:nvSpPr>
              <p:cNvPr id="30" name="文本框 29"/>
              <p:cNvSpPr txBox="1"/>
              <p:nvPr/>
            </p:nvSpPr>
            <p:spPr>
              <a:xfrm>
                <a:off x="4546436" y="4770971"/>
                <a:ext cx="3080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b="1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3</a:t>
                </a:r>
                <a:endPara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7227028" y="2723656"/>
            <a:ext cx="2596874" cy="1503123"/>
            <a:chOff x="7455628" y="2798741"/>
            <a:chExt cx="2095000" cy="121262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880392" y="3388819"/>
              <a:ext cx="923340" cy="609333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0095" y="2874334"/>
              <a:ext cx="1190533" cy="1102184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5628" y="2798741"/>
              <a:ext cx="1846035" cy="121262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叁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存在问题不足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9990" y="2099957"/>
            <a:ext cx="2658086" cy="265808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346786" y="1514618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叶根友毛笔行书简体" panose="02010601030101010101" charset="-122"/>
                <a:ea typeface="叶根友毛笔行书简体" panose="02010601030101010101" charset="-122"/>
              </a:rPr>
              <a:t>存在</a:t>
            </a:r>
            <a:r>
              <a:rPr lang="zh-CN" altLang="en-US" sz="2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问题壹</a:t>
            </a:r>
            <a:endParaRPr lang="zh-CN" altLang="en-US" sz="2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95441" y="1966497"/>
            <a:ext cx="4166318" cy="1074312"/>
            <a:chOff x="2295441" y="1966497"/>
            <a:chExt cx="4166318" cy="1074312"/>
          </a:xfrm>
        </p:grpSpPr>
        <p:sp>
          <p:nvSpPr>
            <p:cNvPr id="13" name="矩形 12"/>
            <p:cNvSpPr/>
            <p:nvPr/>
          </p:nvSpPr>
          <p:spPr>
            <a:xfrm>
              <a:off x="5039574" y="1966497"/>
              <a:ext cx="142218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详细说明</a:t>
              </a:r>
              <a:endParaRPr lang="zh-CN" altLang="en-US" sz="24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295441" y="2394478"/>
              <a:ext cx="41663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通过产品</a:t>
              </a:r>
              <a:r>
                <a:rPr lang="zh-CN" altLang="en-US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出厂进行全过程的</a:t>
              </a:r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质量控制努力</a:t>
              </a:r>
              <a:r>
                <a:rPr lang="zh-CN" altLang="en-US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确保</a:t>
              </a:r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发出质量</a:t>
              </a:r>
              <a:r>
                <a:rPr lang="zh-CN" altLang="en-US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，</a:t>
              </a:r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任然存在一些不足。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295442" y="3204454"/>
            <a:ext cx="4166318" cy="1074312"/>
            <a:chOff x="2295442" y="3204454"/>
            <a:chExt cx="4166318" cy="1074312"/>
          </a:xfrm>
        </p:grpSpPr>
        <p:sp>
          <p:nvSpPr>
            <p:cNvPr id="15" name="矩形 14"/>
            <p:cNvSpPr/>
            <p:nvPr/>
          </p:nvSpPr>
          <p:spPr>
            <a:xfrm>
              <a:off x="5039575" y="3204454"/>
              <a:ext cx="142218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详细说明</a:t>
              </a:r>
              <a:endParaRPr lang="zh-CN" altLang="en-US" sz="24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295442" y="3632435"/>
              <a:ext cx="41663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通过产品</a:t>
              </a:r>
              <a:r>
                <a:rPr lang="zh-CN" altLang="en-US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出厂进行全过程的</a:t>
              </a:r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质量控制努力</a:t>
              </a:r>
              <a:r>
                <a:rPr lang="zh-CN" altLang="en-US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确保</a:t>
              </a:r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发出质量</a:t>
              </a:r>
              <a:r>
                <a:rPr lang="zh-CN" altLang="en-US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，</a:t>
              </a:r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任然存在一些不足。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叁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存在问题不足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956565" y="1825746"/>
            <a:ext cx="2682288" cy="2304603"/>
            <a:chOff x="1956565" y="1825746"/>
            <a:chExt cx="2682288" cy="2304603"/>
          </a:xfrm>
        </p:grpSpPr>
        <p:grpSp>
          <p:nvGrpSpPr>
            <p:cNvPr id="4" name="组合 3"/>
            <p:cNvGrpSpPr/>
            <p:nvPr/>
          </p:nvGrpSpPr>
          <p:grpSpPr>
            <a:xfrm>
              <a:off x="1956565" y="1825746"/>
              <a:ext cx="2329094" cy="2304603"/>
              <a:chOff x="7283769" y="3920886"/>
              <a:chExt cx="2044700" cy="2023199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066" t="11797" r="17539" b="10406"/>
              <a:stretch>
                <a:fillRect/>
              </a:stretch>
            </p:blipFill>
            <p:spPr>
              <a:xfrm>
                <a:off x="7283769" y="3920886"/>
                <a:ext cx="2044700" cy="2023199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99" r="13762" b="4679"/>
              <a:stretch>
                <a:fillRect/>
              </a:stretch>
            </p:blipFill>
            <p:spPr>
              <a:xfrm>
                <a:off x="7544437" y="4486808"/>
                <a:ext cx="1523364" cy="967751"/>
              </a:xfrm>
              <a:custGeom>
                <a:avLst/>
                <a:gdLst>
                  <a:gd name="connsiteX0" fmla="*/ 31791 w 1523364"/>
                  <a:gd name="connsiteY0" fmla="*/ 0 h 967751"/>
                  <a:gd name="connsiteX1" fmla="*/ 1491573 w 1523364"/>
                  <a:gd name="connsiteY1" fmla="*/ 0 h 967751"/>
                  <a:gd name="connsiteX2" fmla="*/ 1507889 w 1523364"/>
                  <a:gd name="connsiteY2" fmla="*/ 52564 h 967751"/>
                  <a:gd name="connsiteX3" fmla="*/ 1523364 w 1523364"/>
                  <a:gd name="connsiteY3" fmla="*/ 206069 h 967751"/>
                  <a:gd name="connsiteX4" fmla="*/ 761682 w 1523364"/>
                  <a:gd name="connsiteY4" fmla="*/ 967751 h 967751"/>
                  <a:gd name="connsiteX5" fmla="*/ 0 w 1523364"/>
                  <a:gd name="connsiteY5" fmla="*/ 206069 h 967751"/>
                  <a:gd name="connsiteX6" fmla="*/ 15475 w 1523364"/>
                  <a:gd name="connsiteY6" fmla="*/ 52564 h 967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3364" h="967751">
                    <a:moveTo>
                      <a:pt x="31791" y="0"/>
                    </a:moveTo>
                    <a:lnTo>
                      <a:pt x="1491573" y="0"/>
                    </a:lnTo>
                    <a:lnTo>
                      <a:pt x="1507889" y="52564"/>
                    </a:lnTo>
                    <a:cubicBezTo>
                      <a:pt x="1518036" y="102147"/>
                      <a:pt x="1523364" y="153486"/>
                      <a:pt x="1523364" y="206069"/>
                    </a:cubicBezTo>
                    <a:cubicBezTo>
                      <a:pt x="1523364" y="626734"/>
                      <a:pt x="1182347" y="967751"/>
                      <a:pt x="761682" y="967751"/>
                    </a:cubicBezTo>
                    <a:cubicBezTo>
                      <a:pt x="341017" y="967751"/>
                      <a:pt x="0" y="626734"/>
                      <a:pt x="0" y="206069"/>
                    </a:cubicBezTo>
                    <a:cubicBezTo>
                      <a:pt x="0" y="153486"/>
                      <a:pt x="5328" y="102147"/>
                      <a:pt x="15475" y="52564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</p:pic>
        </p:grpSp>
        <p:sp>
          <p:nvSpPr>
            <p:cNvPr id="8" name="矩形 7"/>
            <p:cNvSpPr/>
            <p:nvPr/>
          </p:nvSpPr>
          <p:spPr>
            <a:xfrm>
              <a:off x="2907289" y="1928478"/>
              <a:ext cx="17315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存在</a:t>
              </a:r>
              <a:r>
                <a:rPr lang="zh-CN" altLang="en-US" sz="2400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问题</a:t>
              </a:r>
              <a:r>
                <a: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贰</a:t>
              </a:r>
              <a:endParaRPr lang="zh-CN" altLang="en-US" sz="24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18900000">
            <a:off x="4569667" y="1825746"/>
            <a:ext cx="1530740" cy="1500725"/>
            <a:chOff x="5032752" y="1836297"/>
            <a:chExt cx="1530740" cy="150072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2752" y="1836297"/>
              <a:ext cx="1530740" cy="1500725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 rot="2730897">
              <a:off x="5535191" y="1984500"/>
              <a:ext cx="553998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E44459"/>
                  </a:solidFill>
                  <a:latin typeface="叶根友毛笔行书简体" panose="02010601030101010101" charset="-122"/>
                  <a:ea typeface="叶根友毛笔行书简体" panose="02010601030101010101" charset="-122"/>
                </a:rPr>
                <a:t>详细</a:t>
              </a:r>
              <a:r>
                <a:rPr lang="zh-CN" altLang="en-US" sz="2400" dirty="0" smtClean="0">
                  <a:solidFill>
                    <a:srgbClr val="E44459"/>
                  </a:solidFill>
                  <a:latin typeface="叶根友毛笔行书简体" panose="02010601030101010101" charset="-122"/>
                  <a:ea typeface="叶根友毛笔行书简体" panose="02010601030101010101" charset="-122"/>
                </a:rPr>
                <a:t>情况</a:t>
              </a:r>
              <a:endParaRPr lang="zh-CN" altLang="en-US" sz="2400" dirty="0">
                <a:solidFill>
                  <a:srgbClr val="E44459"/>
                </a:solidFill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650785" y="1720840"/>
            <a:ext cx="12307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一年来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通过对原材料进厂到产品出厂进行全过程的质量控制，努力确保发出产品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质量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，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任然存在一些不足。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8900000">
            <a:off x="6955474" y="1825746"/>
            <a:ext cx="1530740" cy="1500725"/>
            <a:chOff x="5032752" y="1836297"/>
            <a:chExt cx="1530740" cy="1500725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2752" y="1836297"/>
              <a:ext cx="1530740" cy="1500725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 rot="2730897">
              <a:off x="5535191" y="1984500"/>
              <a:ext cx="553998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dirty="0">
                  <a:solidFill>
                    <a:srgbClr val="E44459"/>
                  </a:solidFill>
                  <a:latin typeface="叶根友毛笔行书简体" panose="02010601030101010101" charset="-122"/>
                  <a:ea typeface="叶根友毛笔行书简体" panose="02010601030101010101" charset="-122"/>
                </a:rPr>
                <a:t>详细</a:t>
              </a:r>
              <a:r>
                <a:rPr lang="zh-CN" altLang="en-US" sz="2400" dirty="0" smtClean="0">
                  <a:solidFill>
                    <a:srgbClr val="E44459"/>
                  </a:solidFill>
                  <a:latin typeface="叶根友毛笔行书简体" panose="02010601030101010101" charset="-122"/>
                  <a:ea typeface="叶根友毛笔行书简体" panose="02010601030101010101" charset="-122"/>
                </a:rPr>
                <a:t>情况</a:t>
              </a:r>
              <a:endParaRPr lang="zh-CN" altLang="en-US" sz="2400" dirty="0">
                <a:solidFill>
                  <a:srgbClr val="E44459"/>
                </a:solidFill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8036592" y="1720840"/>
            <a:ext cx="12307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一年来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通过对原材料进厂到产品出厂进行全过程的质量控制，努力确保发出产品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质量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，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任然存在一些不足。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叁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存在问题不足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1351" y="1214714"/>
            <a:ext cx="7029297" cy="268856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865087" y="4015827"/>
            <a:ext cx="6745561" cy="1403025"/>
            <a:chOff x="2865087" y="4015827"/>
            <a:chExt cx="6745561" cy="1403025"/>
          </a:xfrm>
        </p:grpSpPr>
        <p:sp>
          <p:nvSpPr>
            <p:cNvPr id="8" name="矩形 7"/>
            <p:cNvSpPr/>
            <p:nvPr/>
          </p:nvSpPr>
          <p:spPr>
            <a:xfrm>
              <a:off x="2865087" y="4015827"/>
              <a:ext cx="17315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存在</a:t>
              </a:r>
              <a:r>
                <a:rPr lang="zh-CN" altLang="en-US" sz="2400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问题叁</a:t>
              </a:r>
              <a:endParaRPr lang="zh-CN" altLang="en-US" sz="24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865087" y="4495522"/>
              <a:ext cx="674556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一年来</a:t>
              </a:r>
              <a:r>
                <a:rPr lang="zh-CN" altLang="en-US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通过对原材料进厂到产品出厂进行全过程的质量控制，努力确保发出产品</a:t>
              </a:r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质量</a:t>
              </a:r>
              <a:r>
                <a:rPr lang="zh-CN" altLang="en-US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，</a:t>
              </a:r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任然存在一些不足。这点事重点介绍不足之处的问题叁，具体信息是这样的。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10036" y="1731189"/>
            <a:ext cx="2195086" cy="2017207"/>
            <a:chOff x="3310036" y="1731189"/>
            <a:chExt cx="2195086" cy="201720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9"/>
            <a:stretch>
              <a:fillRect/>
            </a:stretch>
          </p:blipFill>
          <p:spPr>
            <a:xfrm flipH="1">
              <a:off x="3310036" y="1731189"/>
              <a:ext cx="2195086" cy="2017207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3479333" y="1934013"/>
              <a:ext cx="1538883" cy="120321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8800" b="1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肆</a:t>
              </a:r>
              <a:endParaRPr lang="zh-CN" altLang="en-US" sz="8800" b="1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229718" y="2179035"/>
            <a:ext cx="35798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明年工作展望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85823" y="2959292"/>
            <a:ext cx="34676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回顾这一年展望下一年工作充满信心</a:t>
            </a:r>
            <a:endParaRPr lang="zh-CN" altLang="en-US" sz="16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肆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明年工作计划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221849" y="1266090"/>
            <a:ext cx="3262715" cy="981905"/>
            <a:chOff x="2086939" y="1266090"/>
            <a:chExt cx="3262715" cy="98190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7248">
              <a:off x="2086939" y="1266090"/>
              <a:ext cx="3262715" cy="981905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2332174" y="1526211"/>
              <a:ext cx="26597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44459"/>
                  </a:solidFill>
                  <a:latin typeface="叶根友毛笔行书简体" panose="02010601030101010101" charset="-122"/>
                  <a:ea typeface="叶根友毛笔行书简体" panose="02010601030101010101" charset="-122"/>
                </a:rPr>
                <a:t>明年计划四个部分</a:t>
              </a:r>
              <a:endParaRPr lang="zh-CN" altLang="en-US" sz="2400" b="1" dirty="0">
                <a:solidFill>
                  <a:srgbClr val="E44459"/>
                </a:solidFill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76890" y="2446435"/>
            <a:ext cx="1672902" cy="2166375"/>
            <a:chOff x="2243220" y="2736185"/>
            <a:chExt cx="1672902" cy="216637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3220" y="2736185"/>
              <a:ext cx="1672902" cy="1676570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2346137" y="4502450"/>
              <a:ext cx="14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第壹个部分</a:t>
              </a:r>
              <a:endParaRPr lang="zh-CN" altLang="en-US" sz="20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85835" y="3279440"/>
              <a:ext cx="1387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第一个部分标题内容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274297" y="2446435"/>
            <a:ext cx="1672902" cy="2166375"/>
            <a:chOff x="2243220" y="2736185"/>
            <a:chExt cx="1672902" cy="2166375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3220" y="2736185"/>
              <a:ext cx="1672902" cy="1676570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2346137" y="4502450"/>
              <a:ext cx="14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第贰个部分</a:t>
              </a:r>
              <a:endParaRPr lang="zh-CN" altLang="en-US" sz="20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385835" y="3279440"/>
              <a:ext cx="1387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第二个部分标题内容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271704" y="2446435"/>
            <a:ext cx="1672902" cy="2166375"/>
            <a:chOff x="2243220" y="2736185"/>
            <a:chExt cx="1672902" cy="2166375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3220" y="2736185"/>
              <a:ext cx="1672902" cy="1676570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2346137" y="4502450"/>
              <a:ext cx="14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第叁个部分</a:t>
              </a:r>
              <a:endParaRPr lang="zh-CN" altLang="en-US" sz="20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385835" y="3279440"/>
              <a:ext cx="1387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第三个部分标题内容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69112" y="2446435"/>
            <a:ext cx="1672902" cy="2166375"/>
            <a:chOff x="2243220" y="2736185"/>
            <a:chExt cx="1672902" cy="2166375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3220" y="2736185"/>
              <a:ext cx="1672902" cy="1676570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2346137" y="4502450"/>
              <a:ext cx="14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第肆个部分</a:t>
              </a:r>
              <a:endParaRPr lang="zh-CN" altLang="en-US" sz="20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385835" y="3279440"/>
              <a:ext cx="1387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第四个部分标题内容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肆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明年工作计划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050195" y="2136946"/>
            <a:ext cx="1672902" cy="2166375"/>
            <a:chOff x="2050195" y="2136946"/>
            <a:chExt cx="1672902" cy="2166375"/>
          </a:xfrm>
        </p:grpSpPr>
        <p:sp>
          <p:nvSpPr>
            <p:cNvPr id="6" name="文本框 5"/>
            <p:cNvSpPr txBox="1"/>
            <p:nvPr/>
          </p:nvSpPr>
          <p:spPr>
            <a:xfrm>
              <a:off x="2153112" y="3903211"/>
              <a:ext cx="14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第壹个部分</a:t>
              </a:r>
              <a:endParaRPr lang="zh-CN" altLang="en-US" sz="20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2050195" y="2136946"/>
              <a:ext cx="1672902" cy="1676570"/>
              <a:chOff x="2050195" y="2136946"/>
              <a:chExt cx="1672902" cy="1676570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2050195" y="2136946"/>
                <a:ext cx="1672902" cy="1676570"/>
                <a:chOff x="2050195" y="2136946"/>
                <a:chExt cx="1672902" cy="1676570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50195" y="2136946"/>
                  <a:ext cx="1672902" cy="1676570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799" r="13762" b="4679"/>
                <a:stretch>
                  <a:fillRect/>
                </a:stretch>
              </p:blipFill>
              <p:spPr>
                <a:xfrm>
                  <a:off x="2320782" y="3035100"/>
                  <a:ext cx="1131728" cy="718955"/>
                </a:xfrm>
                <a:custGeom>
                  <a:avLst/>
                  <a:gdLst>
                    <a:gd name="connsiteX0" fmla="*/ 31791 w 1523364"/>
                    <a:gd name="connsiteY0" fmla="*/ 0 h 967751"/>
                    <a:gd name="connsiteX1" fmla="*/ 1491573 w 1523364"/>
                    <a:gd name="connsiteY1" fmla="*/ 0 h 967751"/>
                    <a:gd name="connsiteX2" fmla="*/ 1507889 w 1523364"/>
                    <a:gd name="connsiteY2" fmla="*/ 52564 h 967751"/>
                    <a:gd name="connsiteX3" fmla="*/ 1523364 w 1523364"/>
                    <a:gd name="connsiteY3" fmla="*/ 206069 h 967751"/>
                    <a:gd name="connsiteX4" fmla="*/ 761682 w 1523364"/>
                    <a:gd name="connsiteY4" fmla="*/ 967751 h 967751"/>
                    <a:gd name="connsiteX5" fmla="*/ 0 w 1523364"/>
                    <a:gd name="connsiteY5" fmla="*/ 206069 h 967751"/>
                    <a:gd name="connsiteX6" fmla="*/ 15475 w 1523364"/>
                    <a:gd name="connsiteY6" fmla="*/ 52564 h 967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23364" h="967751">
                      <a:moveTo>
                        <a:pt x="31791" y="0"/>
                      </a:moveTo>
                      <a:lnTo>
                        <a:pt x="1491573" y="0"/>
                      </a:lnTo>
                      <a:lnTo>
                        <a:pt x="1507889" y="52564"/>
                      </a:lnTo>
                      <a:cubicBezTo>
                        <a:pt x="1518036" y="102147"/>
                        <a:pt x="1523364" y="153486"/>
                        <a:pt x="1523364" y="206069"/>
                      </a:cubicBezTo>
                      <a:cubicBezTo>
                        <a:pt x="1523364" y="626734"/>
                        <a:pt x="1182347" y="967751"/>
                        <a:pt x="761682" y="967751"/>
                      </a:cubicBezTo>
                      <a:cubicBezTo>
                        <a:pt x="341017" y="967751"/>
                        <a:pt x="0" y="626734"/>
                        <a:pt x="0" y="206069"/>
                      </a:cubicBezTo>
                      <a:cubicBezTo>
                        <a:pt x="0" y="153486"/>
                        <a:pt x="5328" y="102147"/>
                        <a:pt x="15475" y="52564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</p:pic>
          </p:grpSp>
          <p:sp>
            <p:nvSpPr>
              <p:cNvPr id="9" name="文本框 8"/>
              <p:cNvSpPr txBox="1"/>
              <p:nvPr/>
            </p:nvSpPr>
            <p:spPr>
              <a:xfrm>
                <a:off x="2537832" y="2430972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壹</a:t>
                </a:r>
                <a:endParaRPr lang="zh-CN" altLang="en-US" sz="4000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graphicFrame>
        <p:nvGraphicFramePr>
          <p:cNvPr id="13" name="图表 12"/>
          <p:cNvGraphicFramePr/>
          <p:nvPr/>
        </p:nvGraphicFramePr>
        <p:xfrm>
          <a:off x="6802906" y="1582071"/>
          <a:ext cx="3942080" cy="3353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4000106" y="2336188"/>
            <a:ext cx="26405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一年来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通过对原材料进厂到产品出厂进行全过程的质量控制，努力确保发出产品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质量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，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任然存在一些不足。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肆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明年工作计划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259549" y="1464118"/>
            <a:ext cx="1672902" cy="2076680"/>
            <a:chOff x="5259549" y="1464118"/>
            <a:chExt cx="1672902" cy="2076680"/>
          </a:xfrm>
        </p:grpSpPr>
        <p:sp>
          <p:nvSpPr>
            <p:cNvPr id="4" name="文本框 3"/>
            <p:cNvSpPr txBox="1"/>
            <p:nvPr/>
          </p:nvSpPr>
          <p:spPr>
            <a:xfrm>
              <a:off x="5362465" y="1464118"/>
              <a:ext cx="14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第贰个部分</a:t>
              </a:r>
              <a:endParaRPr lang="zh-CN" altLang="en-US" sz="20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259549" y="1864228"/>
              <a:ext cx="1672902" cy="1676570"/>
              <a:chOff x="2050195" y="2136946"/>
              <a:chExt cx="1672902" cy="167657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2050195" y="2136946"/>
                <a:ext cx="1672902" cy="1676570"/>
                <a:chOff x="2050195" y="2136946"/>
                <a:chExt cx="1672902" cy="1676570"/>
              </a:xfrm>
            </p:grpSpPr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50195" y="2136946"/>
                  <a:ext cx="1672902" cy="1676570"/>
                </a:xfrm>
                <a:prstGeom prst="rect">
                  <a:avLst/>
                </a:prstGeom>
              </p:spPr>
            </p:pic>
            <p:pic>
              <p:nvPicPr>
                <p:cNvPr id="9" name="图片 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799" r="13762" b="4679"/>
                <a:stretch>
                  <a:fillRect/>
                </a:stretch>
              </p:blipFill>
              <p:spPr>
                <a:xfrm>
                  <a:off x="2320782" y="3035100"/>
                  <a:ext cx="1131728" cy="718955"/>
                </a:xfrm>
                <a:custGeom>
                  <a:avLst/>
                  <a:gdLst>
                    <a:gd name="connsiteX0" fmla="*/ 31791 w 1523364"/>
                    <a:gd name="connsiteY0" fmla="*/ 0 h 967751"/>
                    <a:gd name="connsiteX1" fmla="*/ 1491573 w 1523364"/>
                    <a:gd name="connsiteY1" fmla="*/ 0 h 967751"/>
                    <a:gd name="connsiteX2" fmla="*/ 1507889 w 1523364"/>
                    <a:gd name="connsiteY2" fmla="*/ 52564 h 967751"/>
                    <a:gd name="connsiteX3" fmla="*/ 1523364 w 1523364"/>
                    <a:gd name="connsiteY3" fmla="*/ 206069 h 967751"/>
                    <a:gd name="connsiteX4" fmla="*/ 761682 w 1523364"/>
                    <a:gd name="connsiteY4" fmla="*/ 967751 h 967751"/>
                    <a:gd name="connsiteX5" fmla="*/ 0 w 1523364"/>
                    <a:gd name="connsiteY5" fmla="*/ 206069 h 967751"/>
                    <a:gd name="connsiteX6" fmla="*/ 15475 w 1523364"/>
                    <a:gd name="connsiteY6" fmla="*/ 52564 h 967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23364" h="967751">
                      <a:moveTo>
                        <a:pt x="31791" y="0"/>
                      </a:moveTo>
                      <a:lnTo>
                        <a:pt x="1491573" y="0"/>
                      </a:lnTo>
                      <a:lnTo>
                        <a:pt x="1507889" y="52564"/>
                      </a:lnTo>
                      <a:cubicBezTo>
                        <a:pt x="1518036" y="102147"/>
                        <a:pt x="1523364" y="153486"/>
                        <a:pt x="1523364" y="206069"/>
                      </a:cubicBezTo>
                      <a:cubicBezTo>
                        <a:pt x="1523364" y="626734"/>
                        <a:pt x="1182347" y="967751"/>
                        <a:pt x="761682" y="967751"/>
                      </a:cubicBezTo>
                      <a:cubicBezTo>
                        <a:pt x="341017" y="967751"/>
                        <a:pt x="0" y="626734"/>
                        <a:pt x="0" y="206069"/>
                      </a:cubicBezTo>
                      <a:cubicBezTo>
                        <a:pt x="0" y="153486"/>
                        <a:pt x="5328" y="102147"/>
                        <a:pt x="15475" y="52564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</p:pic>
          </p:grpSp>
          <p:sp>
            <p:nvSpPr>
              <p:cNvPr id="7" name="文本框 6"/>
              <p:cNvSpPr txBox="1"/>
              <p:nvPr/>
            </p:nvSpPr>
            <p:spPr>
              <a:xfrm>
                <a:off x="2537832" y="2430972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 smtClean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贰</a:t>
                </a:r>
                <a:endParaRPr lang="zh-CN" altLang="en-US" sz="4000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919979" y="2102348"/>
            <a:ext cx="3323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一年来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通过对原材料进厂到产品出厂进行全过程的质量控制，努力确保发出产品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质量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，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任然存在一些不足。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948218" y="2102347"/>
            <a:ext cx="3323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一年来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通过对原材料进厂到产品出厂进行全过程的质量控制，努力确保发出产品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质量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，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任然存在一些不足。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aphicFrame>
        <p:nvGraphicFramePr>
          <p:cNvPr id="34" name="图表 33"/>
          <p:cNvGraphicFramePr/>
          <p:nvPr/>
        </p:nvGraphicFramePr>
        <p:xfrm>
          <a:off x="3581880" y="3129199"/>
          <a:ext cx="5028239" cy="2430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Graphic spid="34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肆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明年工作计划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121112" y="2059669"/>
            <a:ext cx="1587500" cy="1346200"/>
            <a:chOff x="2121112" y="2059669"/>
            <a:chExt cx="1587500" cy="13462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1112" y="2059669"/>
              <a:ext cx="1587500" cy="1346200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2711454" y="2569300"/>
              <a:ext cx="8002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百分之</a:t>
              </a:r>
              <a:endParaRPr lang="en-US" altLang="zh-CN" sz="1600" dirty="0" smtClean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  <a:p>
              <a:pPr algn="ctr"/>
              <a:r>
                <a:rPr lang="zh-CN" altLang="en-US" sz="16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二十八</a:t>
              </a:r>
              <a:endParaRPr lang="zh-CN" altLang="en-US" sz="16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42798" y="2136071"/>
            <a:ext cx="1371600" cy="1409700"/>
            <a:chOff x="4242798" y="2136071"/>
            <a:chExt cx="1371600" cy="14097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2798" y="2136071"/>
              <a:ext cx="1371600" cy="1409700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4549363" y="2569301"/>
              <a:ext cx="8002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百分之</a:t>
              </a:r>
              <a:endParaRPr lang="en-US" altLang="zh-CN" sz="1600" dirty="0" smtClean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  <a:p>
              <a:pPr algn="ctr"/>
              <a:r>
                <a:rPr lang="zh-CN" altLang="en-US" sz="16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六十二</a:t>
              </a:r>
              <a:endParaRPr lang="zh-CN" altLang="en-US" sz="16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148584" y="2067861"/>
            <a:ext cx="1612900" cy="1447800"/>
            <a:chOff x="6148584" y="2067861"/>
            <a:chExt cx="1612900" cy="14478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8584" y="2067861"/>
              <a:ext cx="1612900" cy="1447800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6554924" y="2499372"/>
              <a:ext cx="8002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百分之</a:t>
              </a:r>
              <a:endParaRPr lang="en-US" altLang="zh-CN" sz="1600" dirty="0" smtClean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  <a:p>
              <a:pPr algn="ctr"/>
              <a:r>
                <a:rPr lang="zh-CN" altLang="en-US" sz="16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八十一</a:t>
              </a:r>
              <a:endParaRPr lang="zh-CN" altLang="en-US" sz="16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121112" y="3668684"/>
            <a:ext cx="5953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一年来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通过对原材料进厂到产品出厂进行全过程的质量控制，努力确保发出产品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质量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，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任然存在一些不足。这点事重点介绍不足之处的问题叁，具体信息是这样的。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405872" y="1883580"/>
            <a:ext cx="2317290" cy="1676570"/>
            <a:chOff x="8405872" y="1883580"/>
            <a:chExt cx="2317290" cy="1676570"/>
          </a:xfrm>
        </p:grpSpPr>
        <p:grpSp>
          <p:nvGrpSpPr>
            <p:cNvPr id="4" name="组合 3"/>
            <p:cNvGrpSpPr/>
            <p:nvPr/>
          </p:nvGrpSpPr>
          <p:grpSpPr>
            <a:xfrm>
              <a:off x="8405872" y="1883580"/>
              <a:ext cx="1672902" cy="1676570"/>
              <a:chOff x="2050195" y="2136946"/>
              <a:chExt cx="1672902" cy="1676570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2050195" y="2136946"/>
                <a:ext cx="1672902" cy="1676570"/>
                <a:chOff x="2050195" y="2136946"/>
                <a:chExt cx="1672902" cy="1676570"/>
              </a:xfrm>
            </p:grpSpPr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50195" y="2136946"/>
                  <a:ext cx="1672902" cy="1676570"/>
                </a:xfrm>
                <a:prstGeom prst="rect">
                  <a:avLst/>
                </a:prstGeom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799" r="13762" b="4679"/>
                <a:stretch>
                  <a:fillRect/>
                </a:stretch>
              </p:blipFill>
              <p:spPr>
                <a:xfrm>
                  <a:off x="2320782" y="3035100"/>
                  <a:ext cx="1131728" cy="718955"/>
                </a:xfrm>
                <a:custGeom>
                  <a:avLst/>
                  <a:gdLst>
                    <a:gd name="connsiteX0" fmla="*/ 31791 w 1523364"/>
                    <a:gd name="connsiteY0" fmla="*/ 0 h 967751"/>
                    <a:gd name="connsiteX1" fmla="*/ 1491573 w 1523364"/>
                    <a:gd name="connsiteY1" fmla="*/ 0 h 967751"/>
                    <a:gd name="connsiteX2" fmla="*/ 1507889 w 1523364"/>
                    <a:gd name="connsiteY2" fmla="*/ 52564 h 967751"/>
                    <a:gd name="connsiteX3" fmla="*/ 1523364 w 1523364"/>
                    <a:gd name="connsiteY3" fmla="*/ 206069 h 967751"/>
                    <a:gd name="connsiteX4" fmla="*/ 761682 w 1523364"/>
                    <a:gd name="connsiteY4" fmla="*/ 967751 h 967751"/>
                    <a:gd name="connsiteX5" fmla="*/ 0 w 1523364"/>
                    <a:gd name="connsiteY5" fmla="*/ 206069 h 967751"/>
                    <a:gd name="connsiteX6" fmla="*/ 15475 w 1523364"/>
                    <a:gd name="connsiteY6" fmla="*/ 52564 h 967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23364" h="967751">
                      <a:moveTo>
                        <a:pt x="31791" y="0"/>
                      </a:moveTo>
                      <a:lnTo>
                        <a:pt x="1491573" y="0"/>
                      </a:lnTo>
                      <a:lnTo>
                        <a:pt x="1507889" y="52564"/>
                      </a:lnTo>
                      <a:cubicBezTo>
                        <a:pt x="1518036" y="102147"/>
                        <a:pt x="1523364" y="153486"/>
                        <a:pt x="1523364" y="206069"/>
                      </a:cubicBezTo>
                      <a:cubicBezTo>
                        <a:pt x="1523364" y="626734"/>
                        <a:pt x="1182347" y="967751"/>
                        <a:pt x="761682" y="967751"/>
                      </a:cubicBezTo>
                      <a:cubicBezTo>
                        <a:pt x="341017" y="967751"/>
                        <a:pt x="0" y="626734"/>
                        <a:pt x="0" y="206069"/>
                      </a:cubicBezTo>
                      <a:cubicBezTo>
                        <a:pt x="0" y="153486"/>
                        <a:pt x="5328" y="102147"/>
                        <a:pt x="15475" y="52564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</p:spPr>
            </p:pic>
          </p:grpSp>
          <p:sp>
            <p:nvSpPr>
              <p:cNvPr id="6" name="文本框 5"/>
              <p:cNvSpPr txBox="1"/>
              <p:nvPr/>
            </p:nvSpPr>
            <p:spPr>
              <a:xfrm>
                <a:off x="2537832" y="2430972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latin typeface="叶根友毛笔行书简体" panose="02010601030101010101" charset="-122"/>
                    <a:ea typeface="叶根友毛笔行书简体" panose="02010601030101010101" charset="-122"/>
                  </a:rPr>
                  <a:t>叁</a:t>
                </a:r>
                <a:endParaRPr lang="zh-CN" altLang="en-US" sz="4000" dirty="0">
                  <a:latin typeface="叶根友毛笔行书简体" panose="02010601030101010101" charset="-122"/>
                  <a:ea typeface="叶根友毛笔行书简体" panose="02010601030101010101" charset="-122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10230719" y="2118661"/>
              <a:ext cx="492443" cy="137473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0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第叁个</a:t>
              </a:r>
              <a:r>
                <a:rPr lang="zh-CN" altLang="en-US" sz="20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部分</a:t>
              </a:r>
              <a:endParaRPr lang="zh-CN" altLang="en-US" sz="20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肆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明年工作计划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51294" y="2168677"/>
            <a:ext cx="1672902" cy="1676570"/>
            <a:chOff x="2050195" y="2136946"/>
            <a:chExt cx="1672902" cy="1676570"/>
          </a:xfrm>
        </p:grpSpPr>
        <p:grpSp>
          <p:nvGrpSpPr>
            <p:cNvPr id="5" name="组合 4"/>
            <p:cNvGrpSpPr/>
            <p:nvPr/>
          </p:nvGrpSpPr>
          <p:grpSpPr>
            <a:xfrm>
              <a:off x="2050195" y="2136946"/>
              <a:ext cx="1672902" cy="1676570"/>
              <a:chOff x="2050195" y="2136946"/>
              <a:chExt cx="1672902" cy="1676570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0195" y="2136946"/>
                <a:ext cx="1672902" cy="1676570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99" r="13762" b="4679"/>
              <a:stretch>
                <a:fillRect/>
              </a:stretch>
            </p:blipFill>
            <p:spPr>
              <a:xfrm>
                <a:off x="2320782" y="3035100"/>
                <a:ext cx="1131728" cy="718955"/>
              </a:xfrm>
              <a:custGeom>
                <a:avLst/>
                <a:gdLst>
                  <a:gd name="connsiteX0" fmla="*/ 31791 w 1523364"/>
                  <a:gd name="connsiteY0" fmla="*/ 0 h 967751"/>
                  <a:gd name="connsiteX1" fmla="*/ 1491573 w 1523364"/>
                  <a:gd name="connsiteY1" fmla="*/ 0 h 967751"/>
                  <a:gd name="connsiteX2" fmla="*/ 1507889 w 1523364"/>
                  <a:gd name="connsiteY2" fmla="*/ 52564 h 967751"/>
                  <a:gd name="connsiteX3" fmla="*/ 1523364 w 1523364"/>
                  <a:gd name="connsiteY3" fmla="*/ 206069 h 967751"/>
                  <a:gd name="connsiteX4" fmla="*/ 761682 w 1523364"/>
                  <a:gd name="connsiteY4" fmla="*/ 967751 h 967751"/>
                  <a:gd name="connsiteX5" fmla="*/ 0 w 1523364"/>
                  <a:gd name="connsiteY5" fmla="*/ 206069 h 967751"/>
                  <a:gd name="connsiteX6" fmla="*/ 15475 w 1523364"/>
                  <a:gd name="connsiteY6" fmla="*/ 52564 h 967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23364" h="967751">
                    <a:moveTo>
                      <a:pt x="31791" y="0"/>
                    </a:moveTo>
                    <a:lnTo>
                      <a:pt x="1491573" y="0"/>
                    </a:lnTo>
                    <a:lnTo>
                      <a:pt x="1507889" y="52564"/>
                    </a:lnTo>
                    <a:cubicBezTo>
                      <a:pt x="1518036" y="102147"/>
                      <a:pt x="1523364" y="153486"/>
                      <a:pt x="1523364" y="206069"/>
                    </a:cubicBezTo>
                    <a:cubicBezTo>
                      <a:pt x="1523364" y="626734"/>
                      <a:pt x="1182347" y="967751"/>
                      <a:pt x="761682" y="967751"/>
                    </a:cubicBezTo>
                    <a:cubicBezTo>
                      <a:pt x="341017" y="967751"/>
                      <a:pt x="0" y="626734"/>
                      <a:pt x="0" y="206069"/>
                    </a:cubicBezTo>
                    <a:cubicBezTo>
                      <a:pt x="0" y="153486"/>
                      <a:pt x="5328" y="102147"/>
                      <a:pt x="15475" y="52564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</p:pic>
        </p:grpSp>
        <p:sp>
          <p:nvSpPr>
            <p:cNvPr id="6" name="文本框 5"/>
            <p:cNvSpPr txBox="1"/>
            <p:nvPr/>
          </p:nvSpPr>
          <p:spPr>
            <a:xfrm>
              <a:off x="2537832" y="2430972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肆</a:t>
              </a:r>
              <a:endParaRPr lang="zh-CN" altLang="en-US" sz="40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8268147" y="2319594"/>
            <a:ext cx="492443" cy="13747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000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第肆个部分</a:t>
            </a:r>
            <a:endParaRPr lang="zh-CN" altLang="en-US" sz="20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28497" y="2031303"/>
            <a:ext cx="4339650" cy="19513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全年小结在公司总经理室支持和关怀下，在公司各部门及生产部员工的大力配合下，总结这一年来的质检部的工作，我们全体员工仍然保持原有的团队精神，一年来通过对原材料进厂到产品出厂进行全过程的质量控制，努力确保发出产品质量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  <a:p>
            <a:endParaRPr lang="zh-CN" altLang="en-US" dirty="0"/>
          </a:p>
        </p:txBody>
      </p:sp>
      <p:grpSp>
        <p:nvGrpSpPr>
          <p:cNvPr id="15" name="组合 14"/>
          <p:cNvGrpSpPr/>
          <p:nvPr/>
        </p:nvGrpSpPr>
        <p:grpSpPr>
          <a:xfrm>
            <a:off x="8604451" y="3207700"/>
            <a:ext cx="1101459" cy="637547"/>
            <a:chOff x="7455628" y="2798741"/>
            <a:chExt cx="2095000" cy="121262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880392" y="3388819"/>
              <a:ext cx="923340" cy="609333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0095" y="2874334"/>
              <a:ext cx="1190533" cy="1102184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5628" y="2798741"/>
              <a:ext cx="1846035" cy="121262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" r="2112"/>
          <a:stretch>
            <a:fillRect/>
          </a:stretch>
        </p:blipFill>
        <p:spPr>
          <a:xfrm>
            <a:off x="2487560" y="3232150"/>
            <a:ext cx="7421405" cy="3937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82654" y="703385"/>
            <a:ext cx="7505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肆</a:t>
            </a:r>
            <a:endParaRPr lang="zh-CN" altLang="en-US" sz="44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140" y="1883580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rPr>
              <a:t>明年工作计划</a:t>
            </a:r>
            <a:endParaRPr lang="zh-CN" altLang="en-US" sz="2800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83032" y="3805810"/>
            <a:ext cx="7625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一年来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通过对原材料进厂到产品出厂进行全过程的质量控制，努力确保发出产品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质量</a:t>
            </a:r>
            <a:r>
              <a: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rPr>
              <a:t>，</a:t>
            </a:r>
            <a:r>
              <a:rPr lang="zh-CN" altLang="en-US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任然存在一些不足。这点事重点介绍不足之处的问题叁，具体信息是这样的。</a:t>
            </a:r>
            <a:endParaRPr lang="zh-CN" altLang="en-US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165398" y="1883582"/>
            <a:ext cx="1387672" cy="1466761"/>
            <a:chOff x="2165398" y="1883580"/>
            <a:chExt cx="1387672" cy="146676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986" y="2475930"/>
              <a:ext cx="872497" cy="874411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2165398" y="1883580"/>
              <a:ext cx="1387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第一个部分标题内容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1176" y="2948998"/>
              <a:ext cx="525099" cy="346525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2587364" y="2528968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壹</a:t>
              </a:r>
              <a:endPara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84030" y="1883582"/>
            <a:ext cx="1387672" cy="1466761"/>
            <a:chOff x="2165398" y="1883580"/>
            <a:chExt cx="1387672" cy="1466761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986" y="2475930"/>
              <a:ext cx="872497" cy="874411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2165398" y="1883580"/>
              <a:ext cx="1387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第二个部分标题内容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1176" y="2948998"/>
              <a:ext cx="525099" cy="346525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2587364" y="2528968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latin typeface="叶根友毛笔行书简体" panose="02010601030101010101" charset="-122"/>
                  <a:ea typeface="叶根友毛笔行书简体" panose="02010601030101010101" charset="-122"/>
                </a:rPr>
                <a:t>贰</a:t>
              </a:r>
              <a:endPara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402662" y="1883582"/>
            <a:ext cx="1387672" cy="1466761"/>
            <a:chOff x="2165398" y="1883580"/>
            <a:chExt cx="1387672" cy="1466761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986" y="2475930"/>
              <a:ext cx="872497" cy="874411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2165398" y="1883580"/>
              <a:ext cx="1387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第三个部分标题内容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1176" y="2948998"/>
              <a:ext cx="525099" cy="346525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/>
          </p:nvSpPr>
          <p:spPr>
            <a:xfrm>
              <a:off x="2587364" y="2528968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叁</a:t>
              </a:r>
              <a:endPara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521293" y="1883582"/>
            <a:ext cx="1387672" cy="1466761"/>
            <a:chOff x="2165398" y="1883580"/>
            <a:chExt cx="1387672" cy="1466761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2986" y="2475930"/>
              <a:ext cx="872497" cy="874411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2165398" y="1883580"/>
              <a:ext cx="13876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第四个部分标题内容</a:t>
              </a:r>
              <a:endParaRPr lang="zh-CN" altLang="en-US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1176" y="2948998"/>
              <a:ext cx="525099" cy="346525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2587364" y="2528968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latin typeface="叶根友毛笔行书简体" panose="02010601030101010101" charset="-122"/>
                  <a:ea typeface="叶根友毛笔行书简体" panose="02010601030101010101" charset="-122"/>
                </a:rPr>
                <a:t>肆</a:t>
              </a:r>
              <a:endParaRPr lang="zh-CN" altLang="en-US" sz="2800" dirty="0">
                <a:latin typeface="叶根友毛笔行书简体" panose="02010601030101010101" charset="-122"/>
                <a:ea typeface="叶根友毛笔行书简体" panose="0201060103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502800" y="2412816"/>
            <a:ext cx="610936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叶根友毛笔行书简体" panose="02010601030101010101" charset="-122"/>
                <a:ea typeface="叶根友毛笔行书简体" panose="02010601030101010101" charset="-122"/>
              </a:rPr>
              <a:t>谢谢聆听</a:t>
            </a:r>
            <a:endParaRPr lang="zh-CN" altLang="en-US" sz="11500" b="1" dirty="0">
              <a:latin typeface="叶根友毛笔行书简体" panose="02010601030101010101" charset="-122"/>
              <a:ea typeface="叶根友毛笔行书简体" panose="0201060103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450" y="1286837"/>
            <a:ext cx="2241550" cy="1824621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20149" y="4355960"/>
            <a:ext cx="3371849" cy="21792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2.22222E-6 L 3.95833E-6 2.22222E-6 C 0.0026 0.00532 0.0056 0.01018 0.00781 0.0162 C 0.00885 0.01898 0.00911 0.02245 0.00911 0.02569 C 0.00911 0.03657 0.00872 0.04768 0.00781 0.05856 C 0.00742 0.06343 0.00612 0.06782 0.00521 0.07245 L 0.00391 0.07963 C 0.0043 0.08264 0.00351 0.08773 0.00521 0.08889 C 0.01081 0.09259 0.0151 0.08495 0.01966 0.08194 C 0.02135 0.08079 0.02318 0.08032 0.025 0.07963 C 0.0263 0.07893 0.0276 0.07801 0.02891 0.07731 C 0.02982 0.08194 0.03112 0.08634 0.03151 0.0912 C 0.03307 0.11018 0.0319 0.10231 0.03411 0.11458 C 0.03672 0.11157 0.03984 0.10926 0.04206 0.10532 C 0.04674 0.09699 0.04922 0.09143 0.05781 0.08889 L 0.06575 0.08657 C 0.07851 0.09236 0.06276 0.08218 0.07226 0.10764 C 0.07318 0.10995 0.07487 0.1044 0.0763 0.10301 C 0.08398 0.09537 0.08385 0.09606 0.09206 0.0912 C 0.09336 0.08889 0.0944 0.08588 0.09596 0.08426 C 0.09805 0.08194 0.10052 0.08148 0.1026 0.07963 C 0.10482 0.07755 0.1069 0.07477 0.10911 0.07245 C 0.11081 0.07083 0.11276 0.06991 0.11445 0.06782 C 0.12617 0.05301 0.1095 0.06875 0.12357 0.0537 C 0.12617 0.05116 0.12904 0.04954 0.13151 0.04676 C 0.13255 0.0456 0.13307 0.04329 0.13411 0.04213 C 0.13581 0.04005 0.13776 0.03912 0.13945 0.0375 C 0.14075 0.03588 0.14206 0.03426 0.14336 0.03264 C 0.14375 0.03588 0.14518 0.03889 0.14466 0.04213 C 0.14414 0.04583 0.14193 0.04815 0.14075 0.05139 C 0.13971 0.0544 0.13919 0.05787 0.13815 0.06088 C 0.13698 0.06343 0.13529 0.06528 0.13411 0.06782 C 0.13216 0.07222 0.13073 0.07731 0.12891 0.08194 L 0.125 0.0912 C 0.12435 0.09653 0.12174 0.11227 0.125 0.11713 C 0.12669 0.11968 0.1293 0.11551 0.13151 0.11458 C 0.13932 0.10093 0.13112 0.11412 0.14206 0.10069 C 0.1444 0.09768 0.14635 0.09421 0.1487 0.0912 C 0.1543 0.08426 0.15391 0.08495 0.15911 0.08194 C 0.16042 0.07963 0.16159 0.07292 0.16315 0.07477 C 0.16523 0.07778 0.16289 0.08495 0.16445 0.08889 C 0.16549 0.09143 0.16784 0.09097 0.16966 0.0912 C 0.17539 0.09236 0.18112 0.09282 0.18685 0.09352 C 0.18633 0.09838 0.18737 0.1044 0.18542 0.10764 C 0.18437 0.10972 0.18229 0.10324 0.18281 0.10069 C 0.18398 0.09537 0.18711 0.09259 0.18945 0.08889 C 0.1944 0.08102 0.19909 0.07523 0.20521 0.07014 C 0.20859 0.06736 0.21237 0.0662 0.21575 0.06319 C 0.21992 0.05926 0.22357 0.05347 0.2276 0.04907 C 0.24049 0.03472 0.23359 0.04375 0.2487 0.03032 C 0.25273 0.02685 0.25651 0.02222 0.26055 0.01875 C 0.26341 0.01597 0.26667 0.01412 0.26966 0.01157 C 0.275 0.00718 0.28555 -0.00232 0.28555 -0.00232 C 0.28594 2.22222E-6 0.28724 0.00231 0.28685 0.00463 C 0.28607 0.00949 0.27734 0.02384 0.2763 0.02569 L 0.26836 0.03981 L 0.26445 0.04676 C 0.26354 0.04838 0.2625 0.04954 0.26185 0.05139 C 0.25846 0.06042 0.26029 0.05648 0.25651 0.06319 C 0.25703 0.06782 0.2556 0.07477 0.25781 0.07731 C 0.25976 0.07917 0.26133 0.07245 0.26315 0.07014 C 0.27357 0.05718 0.2681 0.06597 0.275 0.0537 C 0.27578 0.05694 0.27747 0.05972 0.2776 0.06319 C 0.27786 0.07245 0.27734 0.08218 0.2763 0.0912 C 0.27604 0.09352 0.27448 0.09421 0.2737 0.09583 C 0.27226 0.09884 0.27122 0.10255 0.26966 0.10532 C 0.26862 0.10741 0.26693 0.10833 0.26575 0.10995 C 0.26484 0.11134 0.26393 0.11319 0.26315 0.11458 C 0.26354 0.11713 0.2638 0.11944 0.26445 0.12176 C 0.27044 0.14306 0.27617 0.12639 0.29466 0.12176 C 0.29635 0.09745 0.2931 0.10648 0.30391 0.09352 C 0.30521 0.09213 0.30638 0.08981 0.30781 0.08889 L 0.31575 0.08426 C 0.31667 0.08657 0.31797 0.08843 0.31836 0.0912 C 0.32226 0.11643 0.31641 0.10393 0.32239 0.11458 C 0.33112 0.11065 0.32422 0.11435 0.33411 0.10764 C 0.33542 0.10671 0.33685 0.10648 0.33815 0.10532 C 0.34128 0.10255 0.34414 0.09861 0.34739 0.09583 C 0.34896 0.09468 0.35091 0.09444 0.3526 0.09352 C 0.35521 0.09213 0.35781 0.09051 0.36055 0.08889 C 0.37083 0.075 0.36029 0.08796 0.37239 0.07731 C 0.3737 0.07593 0.37487 0.07384 0.3763 0.07245 C 0.38555 0.06366 0.38398 0.06481 0.39075 0.06088 C 0.39687 0.07731 0.39128 0.05995 0.39466 0.09583 C 0.39518 0.10093 0.39661 0.10509 0.39739 0.10995 L 0.3987 0.11944 C 0.40039 0.11782 0.40234 0.11667 0.40391 0.11458 C 0.40547 0.11273 0.40638 0.10972 0.40781 0.10764 C 0.40911 0.10579 0.41055 0.10463 0.41185 0.10301 C 0.41601 0.09745 0.41875 0.09282 0.4237 0.08889 C 0.43398 0.08056 0.42864 0.08819 0.43685 0.07963 C 0.43958 0.07662 0.44336 0.07523 0.44466 0.07014 L 0.44609 0.06551 L 0.44609 0.06551 " pathEditMode="relative" ptsTypes="AAAAAAAAAAAAAAAAAAAAAAAAAAAAAAAAAAAAAAAAAAAAAAAAAAAAAAAAAAAAAAAAAAAAAAAAAAAAAAAAAAAAAAAAAAAAAA">
                                      <p:cBhvr>
                                        <p:cTn id="12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p="http://schemas.openxmlformats.org/presentationml/2006/main">
  <p:tag name="KSO_WM_TEMPLATE_TOPIC_ID" val="280617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2729</Words>
  <Application>WPS 演示</Application>
  <PresentationFormat>宽屏</PresentationFormat>
  <Paragraphs>363</Paragraphs>
  <Slides>28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Arial</vt:lpstr>
      <vt:lpstr>宋体</vt:lpstr>
      <vt:lpstr>Wingdings</vt:lpstr>
      <vt:lpstr>叶根友毛笔行书简体</vt:lpstr>
      <vt:lpstr>微软雅黑</vt:lpstr>
      <vt:lpstr>Arial Unicode MS</vt:lpstr>
      <vt:lpstr>Calibri</vt:lpstr>
      <vt:lpstr>方正黄草简体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拉普耶鲁</cp:lastModifiedBy>
  <cp:revision>368</cp:revision>
  <dcterms:created xsi:type="dcterms:W3CDTF">2015-11-30T02:49:00Z</dcterms:created>
  <dcterms:modified xsi:type="dcterms:W3CDTF">2018-01-16T06:26:44Z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