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06" r:id="rId3"/>
    <p:sldId id="676" r:id="rId5"/>
    <p:sldId id="705" r:id="rId6"/>
    <p:sldId id="490" r:id="rId7"/>
    <p:sldId id="491" r:id="rId8"/>
    <p:sldId id="486" r:id="rId9"/>
    <p:sldId id="677" r:id="rId10"/>
    <p:sldId id="678" r:id="rId11"/>
    <p:sldId id="692" r:id="rId12"/>
    <p:sldId id="686" r:id="rId13"/>
    <p:sldId id="493" r:id="rId14"/>
    <p:sldId id="502" r:id="rId15"/>
    <p:sldId id="498" r:id="rId16"/>
    <p:sldId id="553" r:id="rId17"/>
    <p:sldId id="501" r:id="rId18"/>
    <p:sldId id="669" r:id="rId19"/>
    <p:sldId id="703" r:id="rId20"/>
    <p:sldId id="603" r:id="rId21"/>
    <p:sldId id="604" r:id="rId22"/>
    <p:sldId id="610" r:id="rId23"/>
    <p:sldId id="665" r:id="rId24"/>
    <p:sldId id="614" r:id="rId25"/>
    <p:sldId id="682" r:id="rId26"/>
    <p:sldId id="687" r:id="rId27"/>
    <p:sldId id="685" r:id="rId28"/>
    <p:sldId id="684" r:id="rId29"/>
    <p:sldId id="690" r:id="rId30"/>
    <p:sldId id="691" r:id="rId31"/>
    <p:sldId id="376" r:id="rId32"/>
    <p:sldId id="706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EA9CABD-3932-4F87-8F5E-E075495E37C2}">
          <p14:sldIdLst>
            <p14:sldId id="490"/>
            <p14:sldId id="692"/>
            <p14:sldId id="493"/>
            <p14:sldId id="553"/>
            <p14:sldId id="669"/>
            <p14:sldId id="610"/>
            <p14:sldId id="614"/>
            <p14:sldId id="684"/>
            <p14:sldId id="676"/>
            <p14:sldId id="705"/>
            <p14:sldId id="491"/>
            <p14:sldId id="486"/>
            <p14:sldId id="677"/>
            <p14:sldId id="678"/>
            <p14:sldId id="686"/>
            <p14:sldId id="502"/>
            <p14:sldId id="498"/>
            <p14:sldId id="501"/>
            <p14:sldId id="703"/>
            <p14:sldId id="603"/>
            <p14:sldId id="604"/>
            <p14:sldId id="665"/>
            <p14:sldId id="682"/>
            <p14:sldId id="687"/>
            <p14:sldId id="685"/>
            <p14:sldId id="406"/>
          </p14:sldIdLst>
        </p14:section>
        <p14:section name="无标题节" id="{43A75449-D960-4F39-BF09-045A3424BE15}">
          <p14:sldIdLst>
            <p14:sldId id="691"/>
            <p14:sldId id="690"/>
            <p14:sldId id="376"/>
            <p14:sldId id="70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9500"/>
    <a:srgbClr val="277DCC"/>
    <a:srgbClr val="0BD0D9"/>
    <a:srgbClr val="3081CB"/>
    <a:srgbClr val="0DA0B8"/>
    <a:srgbClr val="0F6FC6"/>
    <a:srgbClr val="404040"/>
    <a:srgbClr val="7DA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4" autoAdjust="0"/>
    <p:restoredTop sz="94767" autoAdjust="0"/>
  </p:normalViewPr>
  <p:slideViewPr>
    <p:cSldViewPr snapToGrid="0">
      <p:cViewPr>
        <p:scale>
          <a:sx n="66" d="100"/>
          <a:sy n="66" d="100"/>
        </p:scale>
        <p:origin x="1134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传统面试法预测未来业绩的准确度14%行为面试法预测未来业绩的准确度55%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传统面试法预测未来业绩的准确度14%行为面试法预测未来业绩的准确度55%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0482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20483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B864DECF-DC3E-47DF-8C3B-EF2216E77353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20484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7DE41344-6597-41AB-A3FC-E6ECF446988D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技能</a:t>
            </a:r>
            <a:endParaRPr lang="zh-CN" altLang="en-US" dirty="0" smtClean="0"/>
          </a:p>
          <a:p>
            <a:r>
              <a:rPr lang="zh-CN" altLang="en-US" dirty="0" smtClean="0"/>
              <a:t>指一个人能完成某项工作或任务所具备的能力。</a:t>
            </a:r>
            <a:endParaRPr lang="zh-CN" altLang="en-US" dirty="0" smtClean="0"/>
          </a:p>
          <a:p>
            <a:r>
              <a:rPr lang="zh-CN" altLang="en-US" dirty="0" smtClean="0"/>
              <a:t>如：表达能力、组织能力、决策能力、学习能力等</a:t>
            </a:r>
            <a:endParaRPr lang="zh-CN" altLang="en-US" dirty="0" smtClean="0"/>
          </a:p>
          <a:p>
            <a:r>
              <a:rPr lang="zh-CN" altLang="en-US" dirty="0" smtClean="0"/>
              <a:t>知识</a:t>
            </a:r>
            <a:endParaRPr lang="zh-CN" altLang="en-US" dirty="0" smtClean="0"/>
          </a:p>
          <a:p>
            <a:r>
              <a:rPr lang="zh-CN" altLang="en-US" dirty="0" smtClean="0"/>
              <a:t>指一个人对某特定领域的了解。</a:t>
            </a:r>
            <a:endParaRPr lang="zh-CN" altLang="en-US" dirty="0" smtClean="0"/>
          </a:p>
          <a:p>
            <a:r>
              <a:rPr lang="zh-CN" altLang="en-US" dirty="0" smtClean="0"/>
              <a:t>如：管理知识、财务知识、文学知识等</a:t>
            </a:r>
            <a:endParaRPr lang="zh-CN" altLang="en-US" dirty="0" smtClean="0"/>
          </a:p>
          <a:p>
            <a:r>
              <a:rPr lang="zh-CN" altLang="en-US" dirty="0" smtClean="0"/>
              <a:t>角色定位</a:t>
            </a:r>
            <a:endParaRPr lang="zh-CN" altLang="en-US" dirty="0" smtClean="0"/>
          </a:p>
          <a:p>
            <a:r>
              <a:rPr lang="zh-CN" altLang="en-US" dirty="0" smtClean="0"/>
              <a:t>指一个人对职业的预期，即一个人想要做些什么事情。</a:t>
            </a:r>
            <a:endParaRPr lang="zh-CN" altLang="en-US" dirty="0" smtClean="0"/>
          </a:p>
          <a:p>
            <a:r>
              <a:rPr lang="zh-CN" altLang="en-US" dirty="0" smtClean="0"/>
              <a:t>如：管理者、专家、教师</a:t>
            </a:r>
            <a:endParaRPr lang="zh-CN" altLang="en-US" dirty="0" smtClean="0"/>
          </a:p>
          <a:p>
            <a:r>
              <a:rPr lang="zh-CN" altLang="en-US" dirty="0" smtClean="0"/>
              <a:t>价值观</a:t>
            </a:r>
            <a:endParaRPr lang="zh-CN" altLang="en-US" dirty="0" smtClean="0"/>
          </a:p>
          <a:p>
            <a:r>
              <a:rPr lang="zh-CN" altLang="en-US" dirty="0" smtClean="0"/>
              <a:t>指一个人对事物是非、重要性、必要性等的价值取向。</a:t>
            </a:r>
            <a:endParaRPr lang="zh-CN" altLang="en-US" dirty="0" smtClean="0"/>
          </a:p>
          <a:p>
            <a:r>
              <a:rPr lang="zh-CN" altLang="en-US" dirty="0" smtClean="0"/>
              <a:t>如：合作精神、献身精神</a:t>
            </a:r>
            <a:endParaRPr lang="zh-CN" altLang="en-US" dirty="0" smtClean="0"/>
          </a:p>
          <a:p>
            <a:r>
              <a:rPr lang="zh-CN" altLang="en-US" dirty="0" smtClean="0"/>
              <a:t>自我认知</a:t>
            </a:r>
            <a:endParaRPr lang="zh-CN" altLang="en-US" dirty="0" smtClean="0"/>
          </a:p>
          <a:p>
            <a:r>
              <a:rPr lang="zh-CN" altLang="en-US" dirty="0" smtClean="0"/>
              <a:t>指一个人对自己的认识和看法。</a:t>
            </a:r>
            <a:endParaRPr lang="zh-CN" altLang="en-US" dirty="0" smtClean="0"/>
          </a:p>
          <a:p>
            <a:r>
              <a:rPr lang="zh-CN" altLang="en-US" dirty="0" smtClean="0"/>
              <a:t>如：自信心、乐观精神</a:t>
            </a:r>
            <a:endParaRPr lang="zh-CN" altLang="en-US" dirty="0" smtClean="0"/>
          </a:p>
          <a:p>
            <a:r>
              <a:rPr lang="zh-CN" altLang="en-US" dirty="0" smtClean="0"/>
              <a:t>品质</a:t>
            </a:r>
            <a:endParaRPr lang="zh-CN" altLang="en-US" dirty="0" smtClean="0"/>
          </a:p>
          <a:p>
            <a:r>
              <a:rPr lang="zh-CN" altLang="en-US" dirty="0" smtClean="0"/>
              <a:t>指一个人持续而稳定的行为特性。</a:t>
            </a:r>
            <a:endParaRPr lang="zh-CN" altLang="en-US" dirty="0" smtClean="0"/>
          </a:p>
          <a:p>
            <a:r>
              <a:rPr lang="zh-CN" altLang="en-US" dirty="0" smtClean="0"/>
              <a:t>如：正直、诚实、责任心</a:t>
            </a:r>
            <a:endParaRPr lang="zh-CN" altLang="en-US" dirty="0" smtClean="0"/>
          </a:p>
          <a:p>
            <a:r>
              <a:rPr lang="zh-CN" altLang="en-US" dirty="0" smtClean="0"/>
              <a:t>动机</a:t>
            </a:r>
            <a:endParaRPr lang="zh-CN" altLang="en-US" dirty="0" smtClean="0"/>
          </a:p>
          <a:p>
            <a:r>
              <a:rPr lang="zh-CN" altLang="en-US" dirty="0" smtClean="0"/>
              <a:t>指在一个人内在的自然而持续的想法和偏好</a:t>
            </a:r>
            <a:r>
              <a:rPr lang="en-US" altLang="zh-CN" dirty="0" smtClean="0"/>
              <a:t>,</a:t>
            </a:r>
            <a:r>
              <a:rPr lang="zh-CN" altLang="en-US" dirty="0" smtClean="0"/>
              <a:t>驱动、引导和决定个人行动。</a:t>
            </a:r>
            <a:endParaRPr lang="zh-CN" altLang="en-US" dirty="0" smtClean="0"/>
          </a:p>
          <a:p>
            <a:r>
              <a:rPr lang="zh-CN" altLang="en-US" dirty="0" smtClean="0"/>
              <a:t>如：成就需求、人际交往需求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0482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20483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B864DECF-DC3E-47DF-8C3B-EF2216E77353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20484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7DE41344-6597-41AB-A3FC-E6ECF446988D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0482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20483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B864DECF-DC3E-47DF-8C3B-EF2216E77353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20484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7DE41344-6597-41AB-A3FC-E6ECF446988D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0482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20483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B864DECF-DC3E-47DF-8C3B-EF2216E77353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20484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7DE41344-6597-41AB-A3FC-E6ECF446988D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cs typeface="+mn-ea"/>
                <a:sym typeface="+mn-lt"/>
              </a:rPr>
              <a:t>·深层探究技巧总结</a:t>
            </a:r>
            <a:endParaRPr lang="zh-CN" altLang="en-US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cs typeface="+mn-ea"/>
                <a:sym typeface="+mn-lt"/>
              </a:rPr>
              <a:t>·Funneling 漏斗式提问：由广及深，收集信息；</a:t>
            </a:r>
            <a:endParaRPr lang="zh-CN" altLang="en-US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cs typeface="+mn-ea"/>
                <a:sym typeface="+mn-lt"/>
              </a:rPr>
              <a:t>·STAR原则：针对每项胜任力，考察一个以上的行为事例，运用STAR原则刨根问底，直到拿到完整证据；</a:t>
            </a:r>
            <a:endParaRPr lang="zh-CN" altLang="en-US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cs typeface="+mn-ea"/>
                <a:sym typeface="+mn-lt"/>
              </a:rPr>
              <a:t>·80/20原则：80%的时间听候选人说；</a:t>
            </a:r>
            <a:endParaRPr lang="zh-CN" altLang="en-US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cs typeface="+mn-ea"/>
                <a:sym typeface="+mn-lt"/>
              </a:rPr>
              <a:t>·中立原则：不引导，问题中不要透露倾向性的答案和线索，不批评、不评判</a:t>
            </a:r>
            <a:endParaRPr lang="zh-CN" altLang="en-US" dirty="0" smtClean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cs typeface="+mn-ea"/>
                <a:sym typeface="+mn-lt"/>
              </a:rPr>
              <a:t>·总结+确认</a:t>
            </a:r>
            <a:endParaRPr lang="zh-CN" altLang="en-US" dirty="0" smtClean="0"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0482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20483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B864DECF-DC3E-47DF-8C3B-EF2216E77353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20484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7DE41344-6597-41AB-A3FC-E6ECF446988D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20482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20483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B864DECF-DC3E-47DF-8C3B-EF2216E77353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20484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7DE41344-6597-41AB-A3FC-E6ECF446988D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9D32B-5F60-4BE3-8FD4-41595BA69E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1.jpe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30"/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3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113217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635" y="-2667000"/>
            <a:ext cx="6857365" cy="1219200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3718559" y="2630061"/>
            <a:ext cx="475488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行为面试法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04362" y="2093431"/>
            <a:ext cx="3383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招聘面试之火眼金睛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Freeform 9"/>
          <p:cNvSpPr/>
          <p:nvPr/>
        </p:nvSpPr>
        <p:spPr bwMode="auto">
          <a:xfrm rot="10800000">
            <a:off x="0" y="4857719"/>
            <a:ext cx="4005942" cy="2000280"/>
          </a:xfrm>
          <a:custGeom>
            <a:avLst/>
            <a:gdLst>
              <a:gd name="T0" fmla="*/ 0 w 7680"/>
              <a:gd name="T1" fmla="*/ 0 h 1850"/>
              <a:gd name="T2" fmla="*/ 2319 w 7680"/>
              <a:gd name="T3" fmla="*/ 713 h 1850"/>
              <a:gd name="T4" fmla="*/ 7680 w 7680"/>
              <a:gd name="T5" fmla="*/ 1850 h 1850"/>
              <a:gd name="T6" fmla="*/ 7680 w 7680"/>
              <a:gd name="T7" fmla="*/ 0 h 1850"/>
              <a:gd name="T8" fmla="*/ 0 w 7680"/>
              <a:gd name="T9" fmla="*/ 0 h 1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80" h="1850">
                <a:moveTo>
                  <a:pt x="0" y="0"/>
                </a:moveTo>
                <a:cubicBezTo>
                  <a:pt x="0" y="0"/>
                  <a:pt x="649" y="713"/>
                  <a:pt x="2319" y="713"/>
                </a:cubicBezTo>
                <a:cubicBezTo>
                  <a:pt x="5172" y="713"/>
                  <a:pt x="4900" y="1850"/>
                  <a:pt x="7680" y="1850"/>
                </a:cubicBezTo>
                <a:cubicBezTo>
                  <a:pt x="7680" y="0"/>
                  <a:pt x="7680" y="0"/>
                  <a:pt x="7680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1000"/>
                </a:schemeClr>
              </a:gs>
              <a:gs pos="0">
                <a:schemeClr val="bg1">
                  <a:alpha val="21000"/>
                </a:schemeClr>
              </a:gs>
            </a:gsLst>
            <a:lin ang="8400000" scaled="0"/>
            <a:tileRect/>
          </a:gradFill>
          <a:ln w="635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Freeform 9"/>
          <p:cNvSpPr/>
          <p:nvPr/>
        </p:nvSpPr>
        <p:spPr bwMode="auto">
          <a:xfrm rot="10800000" flipH="1" flipV="1">
            <a:off x="8186058" y="1"/>
            <a:ext cx="4005942" cy="2000280"/>
          </a:xfrm>
          <a:custGeom>
            <a:avLst/>
            <a:gdLst>
              <a:gd name="T0" fmla="*/ 0 w 7680"/>
              <a:gd name="T1" fmla="*/ 0 h 1850"/>
              <a:gd name="T2" fmla="*/ 2319 w 7680"/>
              <a:gd name="T3" fmla="*/ 713 h 1850"/>
              <a:gd name="T4" fmla="*/ 7680 w 7680"/>
              <a:gd name="T5" fmla="*/ 1850 h 1850"/>
              <a:gd name="T6" fmla="*/ 7680 w 7680"/>
              <a:gd name="T7" fmla="*/ 0 h 1850"/>
              <a:gd name="T8" fmla="*/ 0 w 7680"/>
              <a:gd name="T9" fmla="*/ 0 h 1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80" h="1850">
                <a:moveTo>
                  <a:pt x="0" y="0"/>
                </a:moveTo>
                <a:cubicBezTo>
                  <a:pt x="0" y="0"/>
                  <a:pt x="649" y="713"/>
                  <a:pt x="2319" y="713"/>
                </a:cubicBezTo>
                <a:cubicBezTo>
                  <a:pt x="5172" y="713"/>
                  <a:pt x="4900" y="1850"/>
                  <a:pt x="7680" y="1850"/>
                </a:cubicBezTo>
                <a:cubicBezTo>
                  <a:pt x="7680" y="0"/>
                  <a:pt x="7680" y="0"/>
                  <a:pt x="7680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1000"/>
                </a:schemeClr>
              </a:gs>
              <a:gs pos="0">
                <a:schemeClr val="bg1">
                  <a:alpha val="21000"/>
                </a:schemeClr>
              </a:gs>
            </a:gsLst>
            <a:lin ang="8400000" scaled="0"/>
            <a:tileRect/>
          </a:gradFill>
          <a:ln w="635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 descr="人事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43575" y="3930015"/>
            <a:ext cx="675640" cy="6756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15" h="3015">
                <a:moveTo>
                  <a:pt x="0" y="0"/>
                </a:moveTo>
                <a:lnTo>
                  <a:pt x="3015" y="0"/>
                </a:lnTo>
                <a:lnTo>
                  <a:pt x="3015" y="1641"/>
                </a:lnTo>
                <a:lnTo>
                  <a:pt x="3013" y="1640"/>
                </a:lnTo>
                <a:cubicBezTo>
                  <a:pt x="2892" y="1589"/>
                  <a:pt x="2759" y="1561"/>
                  <a:pt x="2620" y="1561"/>
                </a:cubicBezTo>
                <a:cubicBezTo>
                  <a:pt x="2061" y="1561"/>
                  <a:pt x="1608" y="2014"/>
                  <a:pt x="1608" y="2573"/>
                </a:cubicBezTo>
                <a:cubicBezTo>
                  <a:pt x="1608" y="2730"/>
                  <a:pt x="1644" y="2878"/>
                  <a:pt x="1708" y="3011"/>
                </a:cubicBezTo>
                <a:lnTo>
                  <a:pt x="1710" y="3015"/>
                </a:lnTo>
                <a:lnTo>
                  <a:pt x="0" y="301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图片 6" descr="放大镜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655" y="4298950"/>
            <a:ext cx="378460" cy="378460"/>
          </a:xfrm>
          <a:prstGeom prst="rect">
            <a:avLst/>
          </a:prstGeom>
        </p:spPr>
      </p:pic>
      <p:pic>
        <p:nvPicPr>
          <p:cNvPr id="4" name="图片 3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0960" y="635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椭圆 44"/>
          <p:cNvSpPr/>
          <p:nvPr/>
        </p:nvSpPr>
        <p:spPr>
          <a:xfrm>
            <a:off x="1155947" y="1908912"/>
            <a:ext cx="3040176" cy="3040176"/>
          </a:xfrm>
          <a:prstGeom prst="ellipse">
            <a:avLst/>
          </a:prstGeom>
          <a:solidFill>
            <a:schemeClr val="tx2">
              <a:lumMod val="50000"/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575913" y="1908912"/>
            <a:ext cx="3040176" cy="3040176"/>
          </a:xfrm>
          <a:prstGeom prst="ellipse">
            <a:avLst/>
          </a:prstGeom>
          <a:solidFill>
            <a:schemeClr val="tx2">
              <a:lumMod val="50000"/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995878" y="1908912"/>
            <a:ext cx="3040176" cy="3040176"/>
          </a:xfrm>
          <a:prstGeom prst="ellipse">
            <a:avLst/>
          </a:prstGeom>
          <a:solidFill>
            <a:schemeClr val="tx2">
              <a:lumMod val="50000"/>
              <a:alpha val="3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270501" y="541774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prstClr val="white"/>
                </a:solidFill>
                <a:cs typeface="+mn-ea"/>
                <a:sym typeface="+mn-lt"/>
              </a:rPr>
              <a:t>面试的痛点</a:t>
            </a:r>
            <a:endParaRPr lang="zh-CN" altLang="en-US" sz="2400" b="1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95730" y="3175635"/>
            <a:ext cx="2574744" cy="45845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求职者越来越会“面试"</a:t>
            </a: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44931" y="2967990"/>
            <a:ext cx="2262158" cy="87395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在短暂的面试</a:t>
            </a: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时间内很难辨别人才</a:t>
            </a: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69615" y="2967990"/>
            <a:ext cx="2492990" cy="87395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prstClr val="white"/>
                </a:solidFill>
                <a:cs typeface="+mn-ea"/>
                <a:sym typeface="+mn-lt"/>
              </a:rPr>
              <a:t>一场错误的选</a:t>
            </a:r>
            <a:r>
              <a:rPr lang="zh-CN" altLang="en-US" dirty="0" smtClean="0">
                <a:solidFill>
                  <a:prstClr val="white"/>
                </a:solidFill>
                <a:cs typeface="+mn-ea"/>
                <a:sym typeface="+mn-lt"/>
              </a:rPr>
              <a:t>才</a:t>
            </a:r>
            <a:endParaRPr lang="en-US" altLang="zh-CN" dirty="0" smtClean="0">
              <a:solidFill>
                <a:prstClr val="white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prstClr val="white"/>
                </a:solidFill>
                <a:cs typeface="+mn-ea"/>
                <a:sym typeface="+mn-lt"/>
              </a:rPr>
              <a:t>会造成</a:t>
            </a:r>
            <a:r>
              <a:rPr lang="zh-CN" altLang="en-US" dirty="0">
                <a:solidFill>
                  <a:prstClr val="white"/>
                </a:solidFill>
                <a:cs typeface="+mn-ea"/>
                <a:sym typeface="+mn-lt"/>
              </a:rPr>
              <a:t>难以估量的损失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"/>
          <p:cNvSpPr/>
          <p:nvPr/>
        </p:nvSpPr>
        <p:spPr bwMode="auto">
          <a:xfrm>
            <a:off x="658813" y="1732280"/>
            <a:ext cx="10874375" cy="3994865"/>
          </a:xfrm>
          <a:custGeom>
            <a:avLst/>
            <a:gdLst>
              <a:gd name="T0" fmla="*/ 4604 w 9021"/>
              <a:gd name="T1" fmla="*/ 1749 h 3314"/>
              <a:gd name="T2" fmla="*/ 5424 w 9021"/>
              <a:gd name="T3" fmla="*/ 3314 h 3314"/>
              <a:gd name="T4" fmla="*/ 9021 w 9021"/>
              <a:gd name="T5" fmla="*/ 3294 h 3314"/>
              <a:gd name="T6" fmla="*/ 9021 w 9021"/>
              <a:gd name="T7" fmla="*/ 0 h 3314"/>
              <a:gd name="T8" fmla="*/ 5424 w 9021"/>
              <a:gd name="T9" fmla="*/ 0 h 3314"/>
              <a:gd name="T10" fmla="*/ 3481 w 9021"/>
              <a:gd name="T11" fmla="*/ 3294 h 3314"/>
              <a:gd name="T12" fmla="*/ 0 w 9021"/>
              <a:gd name="T13" fmla="*/ 3294 h 3314"/>
              <a:gd name="T14" fmla="*/ 0 w 9021"/>
              <a:gd name="T15" fmla="*/ 0 h 3314"/>
              <a:gd name="T16" fmla="*/ 3481 w 9021"/>
              <a:gd name="T17" fmla="*/ 0 h 3314"/>
              <a:gd name="T18" fmla="*/ 4383 w 9021"/>
              <a:gd name="T19" fmla="*/ 1351 h 3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021" h="3314">
                <a:moveTo>
                  <a:pt x="4604" y="1749"/>
                </a:moveTo>
                <a:lnTo>
                  <a:pt x="5424" y="3314"/>
                </a:lnTo>
                <a:lnTo>
                  <a:pt x="9021" y="3294"/>
                </a:lnTo>
                <a:lnTo>
                  <a:pt x="9021" y="0"/>
                </a:lnTo>
                <a:lnTo>
                  <a:pt x="5424" y="0"/>
                </a:lnTo>
                <a:lnTo>
                  <a:pt x="3481" y="3294"/>
                </a:lnTo>
                <a:lnTo>
                  <a:pt x="0" y="3294"/>
                </a:lnTo>
                <a:lnTo>
                  <a:pt x="0" y="0"/>
                </a:lnTo>
                <a:lnTo>
                  <a:pt x="3481" y="0"/>
                </a:lnTo>
                <a:lnTo>
                  <a:pt x="4383" y="1351"/>
                </a:lnTo>
              </a:path>
            </a:pathLst>
          </a:custGeom>
          <a:solidFill>
            <a:schemeClr val="tx1">
              <a:alpha val="20000"/>
            </a:schemeClr>
          </a:solidFill>
          <a:ln w="6350" cap="flat">
            <a:solidFill>
              <a:srgbClr val="D4950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7723850" y="2593569"/>
            <a:ext cx="2308721" cy="4308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结构化面试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2336800" y="2574413"/>
            <a:ext cx="1213964" cy="4308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定 义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48012" y="3129547"/>
            <a:ext cx="43427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以结构化的方式，彻底地、系统地去搜集、了解并评估候选人以往的行为业绩，以判断其在未来行为业绩的表现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50394" y="3129547"/>
            <a:ext cx="43427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面试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前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就岗位关键绩效要求（KPl）和有关胜任力，提前准备问题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面试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中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就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有关冰山下，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向同一职位的所有候选人提同样/同类的问题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面试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后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采用相同的评估标准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2814640" y="2279305"/>
            <a:ext cx="264373" cy="263992"/>
            <a:chOff x="1" y="3"/>
            <a:chExt cx="3616" cy="4697"/>
          </a:xfrm>
          <a:solidFill>
            <a:schemeClr val="bg1"/>
          </a:solidFill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634" y="1583"/>
              <a:ext cx="2350" cy="1808"/>
            </a:xfrm>
            <a:custGeom>
              <a:avLst/>
              <a:gdLst>
                <a:gd name="T0" fmla="*/ 1381 w 1437"/>
                <a:gd name="T1" fmla="*/ 0 h 1106"/>
                <a:gd name="T2" fmla="*/ 55 w 1437"/>
                <a:gd name="T3" fmla="*/ 0 h 1106"/>
                <a:gd name="T4" fmla="*/ 0 w 1437"/>
                <a:gd name="T5" fmla="*/ 55 h 1106"/>
                <a:gd name="T6" fmla="*/ 55 w 1437"/>
                <a:gd name="T7" fmla="*/ 111 h 1106"/>
                <a:gd name="T8" fmla="*/ 1382 w 1437"/>
                <a:gd name="T9" fmla="*/ 111 h 1106"/>
                <a:gd name="T10" fmla="*/ 1437 w 1437"/>
                <a:gd name="T11" fmla="*/ 55 h 1106"/>
                <a:gd name="T12" fmla="*/ 1381 w 1437"/>
                <a:gd name="T13" fmla="*/ 0 h 1106"/>
                <a:gd name="T14" fmla="*/ 1381 w 1437"/>
                <a:gd name="T15" fmla="*/ 332 h 1106"/>
                <a:gd name="T16" fmla="*/ 55 w 1437"/>
                <a:gd name="T17" fmla="*/ 332 h 1106"/>
                <a:gd name="T18" fmla="*/ 0 w 1437"/>
                <a:gd name="T19" fmla="*/ 387 h 1106"/>
                <a:gd name="T20" fmla="*/ 55 w 1437"/>
                <a:gd name="T21" fmla="*/ 442 h 1106"/>
                <a:gd name="T22" fmla="*/ 1382 w 1437"/>
                <a:gd name="T23" fmla="*/ 442 h 1106"/>
                <a:gd name="T24" fmla="*/ 1437 w 1437"/>
                <a:gd name="T25" fmla="*/ 387 h 1106"/>
                <a:gd name="T26" fmla="*/ 1381 w 1437"/>
                <a:gd name="T27" fmla="*/ 332 h 1106"/>
                <a:gd name="T28" fmla="*/ 1381 w 1437"/>
                <a:gd name="T29" fmla="*/ 663 h 1106"/>
                <a:gd name="T30" fmla="*/ 55 w 1437"/>
                <a:gd name="T31" fmla="*/ 663 h 1106"/>
                <a:gd name="T32" fmla="*/ 0 w 1437"/>
                <a:gd name="T33" fmla="*/ 718 h 1106"/>
                <a:gd name="T34" fmla="*/ 55 w 1437"/>
                <a:gd name="T35" fmla="*/ 774 h 1106"/>
                <a:gd name="T36" fmla="*/ 1382 w 1437"/>
                <a:gd name="T37" fmla="*/ 774 h 1106"/>
                <a:gd name="T38" fmla="*/ 1437 w 1437"/>
                <a:gd name="T39" fmla="*/ 718 h 1106"/>
                <a:gd name="T40" fmla="*/ 1381 w 1437"/>
                <a:gd name="T41" fmla="*/ 663 h 1106"/>
                <a:gd name="T42" fmla="*/ 1381 w 1437"/>
                <a:gd name="T43" fmla="*/ 995 h 1106"/>
                <a:gd name="T44" fmla="*/ 55 w 1437"/>
                <a:gd name="T45" fmla="*/ 995 h 1106"/>
                <a:gd name="T46" fmla="*/ 0 w 1437"/>
                <a:gd name="T47" fmla="*/ 1050 h 1106"/>
                <a:gd name="T48" fmla="*/ 55 w 1437"/>
                <a:gd name="T49" fmla="*/ 1106 h 1106"/>
                <a:gd name="T50" fmla="*/ 1382 w 1437"/>
                <a:gd name="T51" fmla="*/ 1106 h 1106"/>
                <a:gd name="T52" fmla="*/ 1437 w 1437"/>
                <a:gd name="T53" fmla="*/ 1050 h 1106"/>
                <a:gd name="T54" fmla="*/ 1381 w 1437"/>
                <a:gd name="T55" fmla="*/ 995 h 1106"/>
                <a:gd name="T56" fmla="*/ 1381 w 1437"/>
                <a:gd name="T57" fmla="*/ 995 h 1106"/>
                <a:gd name="T58" fmla="*/ 1381 w 1437"/>
                <a:gd name="T59" fmla="*/ 995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37" h="1106">
                  <a:moveTo>
                    <a:pt x="1381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25" y="0"/>
                    <a:pt x="0" y="25"/>
                    <a:pt x="0" y="55"/>
                  </a:cubicBezTo>
                  <a:cubicBezTo>
                    <a:pt x="0" y="86"/>
                    <a:pt x="25" y="111"/>
                    <a:pt x="55" y="111"/>
                  </a:cubicBezTo>
                  <a:cubicBezTo>
                    <a:pt x="1382" y="111"/>
                    <a:pt x="1382" y="111"/>
                    <a:pt x="1382" y="111"/>
                  </a:cubicBezTo>
                  <a:cubicBezTo>
                    <a:pt x="1412" y="111"/>
                    <a:pt x="1437" y="86"/>
                    <a:pt x="1437" y="55"/>
                  </a:cubicBezTo>
                  <a:cubicBezTo>
                    <a:pt x="1437" y="25"/>
                    <a:pt x="1412" y="0"/>
                    <a:pt x="1381" y="0"/>
                  </a:cubicBezTo>
                  <a:close/>
                  <a:moveTo>
                    <a:pt x="1381" y="332"/>
                  </a:moveTo>
                  <a:cubicBezTo>
                    <a:pt x="55" y="332"/>
                    <a:pt x="55" y="332"/>
                    <a:pt x="55" y="332"/>
                  </a:cubicBezTo>
                  <a:cubicBezTo>
                    <a:pt x="25" y="332"/>
                    <a:pt x="0" y="356"/>
                    <a:pt x="0" y="387"/>
                  </a:cubicBezTo>
                  <a:cubicBezTo>
                    <a:pt x="0" y="417"/>
                    <a:pt x="25" y="442"/>
                    <a:pt x="55" y="442"/>
                  </a:cubicBezTo>
                  <a:cubicBezTo>
                    <a:pt x="1382" y="442"/>
                    <a:pt x="1382" y="442"/>
                    <a:pt x="1382" y="442"/>
                  </a:cubicBezTo>
                  <a:cubicBezTo>
                    <a:pt x="1412" y="442"/>
                    <a:pt x="1437" y="418"/>
                    <a:pt x="1437" y="387"/>
                  </a:cubicBezTo>
                  <a:cubicBezTo>
                    <a:pt x="1437" y="357"/>
                    <a:pt x="1412" y="332"/>
                    <a:pt x="1381" y="332"/>
                  </a:cubicBezTo>
                  <a:close/>
                  <a:moveTo>
                    <a:pt x="1381" y="663"/>
                  </a:moveTo>
                  <a:cubicBezTo>
                    <a:pt x="55" y="663"/>
                    <a:pt x="55" y="663"/>
                    <a:pt x="55" y="663"/>
                  </a:cubicBezTo>
                  <a:cubicBezTo>
                    <a:pt x="25" y="663"/>
                    <a:pt x="0" y="688"/>
                    <a:pt x="0" y="718"/>
                  </a:cubicBezTo>
                  <a:cubicBezTo>
                    <a:pt x="0" y="749"/>
                    <a:pt x="25" y="774"/>
                    <a:pt x="55" y="774"/>
                  </a:cubicBezTo>
                  <a:cubicBezTo>
                    <a:pt x="1382" y="774"/>
                    <a:pt x="1382" y="774"/>
                    <a:pt x="1382" y="774"/>
                  </a:cubicBezTo>
                  <a:cubicBezTo>
                    <a:pt x="1412" y="774"/>
                    <a:pt x="1437" y="749"/>
                    <a:pt x="1437" y="718"/>
                  </a:cubicBezTo>
                  <a:cubicBezTo>
                    <a:pt x="1437" y="688"/>
                    <a:pt x="1412" y="663"/>
                    <a:pt x="1381" y="663"/>
                  </a:cubicBezTo>
                  <a:close/>
                  <a:moveTo>
                    <a:pt x="1381" y="995"/>
                  </a:moveTo>
                  <a:cubicBezTo>
                    <a:pt x="55" y="995"/>
                    <a:pt x="55" y="995"/>
                    <a:pt x="55" y="995"/>
                  </a:cubicBezTo>
                  <a:cubicBezTo>
                    <a:pt x="25" y="995"/>
                    <a:pt x="0" y="1020"/>
                    <a:pt x="0" y="1050"/>
                  </a:cubicBezTo>
                  <a:cubicBezTo>
                    <a:pt x="0" y="1081"/>
                    <a:pt x="25" y="1106"/>
                    <a:pt x="55" y="1106"/>
                  </a:cubicBezTo>
                  <a:cubicBezTo>
                    <a:pt x="1382" y="1106"/>
                    <a:pt x="1382" y="1106"/>
                    <a:pt x="1382" y="1106"/>
                  </a:cubicBezTo>
                  <a:cubicBezTo>
                    <a:pt x="1412" y="1106"/>
                    <a:pt x="1437" y="1081"/>
                    <a:pt x="1437" y="1050"/>
                  </a:cubicBezTo>
                  <a:cubicBezTo>
                    <a:pt x="1437" y="1020"/>
                    <a:pt x="1412" y="995"/>
                    <a:pt x="1381" y="995"/>
                  </a:cubicBezTo>
                  <a:close/>
                  <a:moveTo>
                    <a:pt x="1381" y="995"/>
                  </a:moveTo>
                  <a:cubicBezTo>
                    <a:pt x="1381" y="995"/>
                    <a:pt x="1381" y="995"/>
                    <a:pt x="1381" y="99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1" y="3"/>
              <a:ext cx="3616" cy="4697"/>
            </a:xfrm>
            <a:custGeom>
              <a:avLst/>
              <a:gdLst>
                <a:gd name="T0" fmla="*/ 2045 w 2211"/>
                <a:gd name="T1" fmla="*/ 166 h 2874"/>
                <a:gd name="T2" fmla="*/ 1650 w 2211"/>
                <a:gd name="T3" fmla="*/ 166 h 2874"/>
                <a:gd name="T4" fmla="*/ 1437 w 2211"/>
                <a:gd name="T5" fmla="*/ 0 h 2874"/>
                <a:gd name="T6" fmla="*/ 774 w 2211"/>
                <a:gd name="T7" fmla="*/ 0 h 2874"/>
                <a:gd name="T8" fmla="*/ 561 w 2211"/>
                <a:gd name="T9" fmla="*/ 166 h 2874"/>
                <a:gd name="T10" fmla="*/ 166 w 2211"/>
                <a:gd name="T11" fmla="*/ 166 h 2874"/>
                <a:gd name="T12" fmla="*/ 0 w 2211"/>
                <a:gd name="T13" fmla="*/ 332 h 2874"/>
                <a:gd name="T14" fmla="*/ 0 w 2211"/>
                <a:gd name="T15" fmla="*/ 2708 h 2874"/>
                <a:gd name="T16" fmla="*/ 166 w 2211"/>
                <a:gd name="T17" fmla="*/ 2874 h 2874"/>
                <a:gd name="T18" fmla="*/ 2045 w 2211"/>
                <a:gd name="T19" fmla="*/ 2874 h 2874"/>
                <a:gd name="T20" fmla="*/ 2211 w 2211"/>
                <a:gd name="T21" fmla="*/ 2708 h 2874"/>
                <a:gd name="T22" fmla="*/ 2211 w 2211"/>
                <a:gd name="T23" fmla="*/ 332 h 2874"/>
                <a:gd name="T24" fmla="*/ 2045 w 2211"/>
                <a:gd name="T25" fmla="*/ 166 h 2874"/>
                <a:gd name="T26" fmla="*/ 774 w 2211"/>
                <a:gd name="T27" fmla="*/ 110 h 2874"/>
                <a:gd name="T28" fmla="*/ 1437 w 2211"/>
                <a:gd name="T29" fmla="*/ 110 h 2874"/>
                <a:gd name="T30" fmla="*/ 1547 w 2211"/>
                <a:gd name="T31" fmla="*/ 221 h 2874"/>
                <a:gd name="T32" fmla="*/ 1437 w 2211"/>
                <a:gd name="T33" fmla="*/ 331 h 2874"/>
                <a:gd name="T34" fmla="*/ 774 w 2211"/>
                <a:gd name="T35" fmla="*/ 331 h 2874"/>
                <a:gd name="T36" fmla="*/ 663 w 2211"/>
                <a:gd name="T37" fmla="*/ 221 h 2874"/>
                <a:gd name="T38" fmla="*/ 774 w 2211"/>
                <a:gd name="T39" fmla="*/ 110 h 2874"/>
                <a:gd name="T40" fmla="*/ 2100 w 2211"/>
                <a:gd name="T41" fmla="*/ 2708 h 2874"/>
                <a:gd name="T42" fmla="*/ 2044 w 2211"/>
                <a:gd name="T43" fmla="*/ 2763 h 2874"/>
                <a:gd name="T44" fmla="*/ 166 w 2211"/>
                <a:gd name="T45" fmla="*/ 2763 h 2874"/>
                <a:gd name="T46" fmla="*/ 110 w 2211"/>
                <a:gd name="T47" fmla="*/ 2708 h 2874"/>
                <a:gd name="T48" fmla="*/ 110 w 2211"/>
                <a:gd name="T49" fmla="*/ 332 h 2874"/>
                <a:gd name="T50" fmla="*/ 166 w 2211"/>
                <a:gd name="T51" fmla="*/ 276 h 2874"/>
                <a:gd name="T52" fmla="*/ 560 w 2211"/>
                <a:gd name="T53" fmla="*/ 276 h 2874"/>
                <a:gd name="T54" fmla="*/ 773 w 2211"/>
                <a:gd name="T55" fmla="*/ 442 h 2874"/>
                <a:gd name="T56" fmla="*/ 1436 w 2211"/>
                <a:gd name="T57" fmla="*/ 442 h 2874"/>
                <a:gd name="T58" fmla="*/ 1650 w 2211"/>
                <a:gd name="T59" fmla="*/ 276 h 2874"/>
                <a:gd name="T60" fmla="*/ 2044 w 2211"/>
                <a:gd name="T61" fmla="*/ 276 h 2874"/>
                <a:gd name="T62" fmla="*/ 2100 w 2211"/>
                <a:gd name="T63" fmla="*/ 332 h 2874"/>
                <a:gd name="T64" fmla="*/ 2100 w 2211"/>
                <a:gd name="T65" fmla="*/ 2708 h 2874"/>
                <a:gd name="T66" fmla="*/ 2100 w 2211"/>
                <a:gd name="T67" fmla="*/ 2708 h 2874"/>
                <a:gd name="T68" fmla="*/ 2100 w 2211"/>
                <a:gd name="T69" fmla="*/ 2708 h 2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11" h="2874">
                  <a:moveTo>
                    <a:pt x="2045" y="166"/>
                  </a:moveTo>
                  <a:cubicBezTo>
                    <a:pt x="1650" y="166"/>
                    <a:pt x="1650" y="166"/>
                    <a:pt x="1650" y="166"/>
                  </a:cubicBezTo>
                  <a:cubicBezTo>
                    <a:pt x="1625" y="71"/>
                    <a:pt x="1540" y="0"/>
                    <a:pt x="1437" y="0"/>
                  </a:cubicBezTo>
                  <a:cubicBezTo>
                    <a:pt x="774" y="0"/>
                    <a:pt x="774" y="0"/>
                    <a:pt x="774" y="0"/>
                  </a:cubicBezTo>
                  <a:cubicBezTo>
                    <a:pt x="671" y="0"/>
                    <a:pt x="585" y="71"/>
                    <a:pt x="561" y="166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74" y="166"/>
                    <a:pt x="0" y="240"/>
                    <a:pt x="0" y="332"/>
                  </a:cubicBezTo>
                  <a:cubicBezTo>
                    <a:pt x="0" y="2708"/>
                    <a:pt x="0" y="2708"/>
                    <a:pt x="0" y="2708"/>
                  </a:cubicBezTo>
                  <a:cubicBezTo>
                    <a:pt x="0" y="2799"/>
                    <a:pt x="74" y="2874"/>
                    <a:pt x="166" y="2874"/>
                  </a:cubicBezTo>
                  <a:cubicBezTo>
                    <a:pt x="2045" y="2874"/>
                    <a:pt x="2045" y="2874"/>
                    <a:pt x="2045" y="2874"/>
                  </a:cubicBezTo>
                  <a:cubicBezTo>
                    <a:pt x="2136" y="2874"/>
                    <a:pt x="2211" y="2799"/>
                    <a:pt x="2211" y="2708"/>
                  </a:cubicBezTo>
                  <a:cubicBezTo>
                    <a:pt x="2211" y="332"/>
                    <a:pt x="2211" y="332"/>
                    <a:pt x="2211" y="332"/>
                  </a:cubicBezTo>
                  <a:cubicBezTo>
                    <a:pt x="2211" y="240"/>
                    <a:pt x="2136" y="166"/>
                    <a:pt x="2045" y="166"/>
                  </a:cubicBezTo>
                  <a:close/>
                  <a:moveTo>
                    <a:pt x="774" y="110"/>
                  </a:moveTo>
                  <a:cubicBezTo>
                    <a:pt x="1437" y="110"/>
                    <a:pt x="1437" y="110"/>
                    <a:pt x="1437" y="110"/>
                  </a:cubicBezTo>
                  <a:cubicBezTo>
                    <a:pt x="1498" y="110"/>
                    <a:pt x="1547" y="160"/>
                    <a:pt x="1547" y="221"/>
                  </a:cubicBezTo>
                  <a:cubicBezTo>
                    <a:pt x="1547" y="282"/>
                    <a:pt x="1498" y="331"/>
                    <a:pt x="1437" y="331"/>
                  </a:cubicBezTo>
                  <a:cubicBezTo>
                    <a:pt x="774" y="331"/>
                    <a:pt x="774" y="331"/>
                    <a:pt x="774" y="331"/>
                  </a:cubicBezTo>
                  <a:cubicBezTo>
                    <a:pt x="713" y="331"/>
                    <a:pt x="663" y="282"/>
                    <a:pt x="663" y="221"/>
                  </a:cubicBezTo>
                  <a:cubicBezTo>
                    <a:pt x="663" y="160"/>
                    <a:pt x="713" y="110"/>
                    <a:pt x="774" y="110"/>
                  </a:cubicBezTo>
                  <a:close/>
                  <a:moveTo>
                    <a:pt x="2100" y="2708"/>
                  </a:moveTo>
                  <a:cubicBezTo>
                    <a:pt x="2100" y="2738"/>
                    <a:pt x="2075" y="2763"/>
                    <a:pt x="2044" y="2763"/>
                  </a:cubicBezTo>
                  <a:cubicBezTo>
                    <a:pt x="166" y="2763"/>
                    <a:pt x="166" y="2763"/>
                    <a:pt x="166" y="2763"/>
                  </a:cubicBezTo>
                  <a:cubicBezTo>
                    <a:pt x="135" y="2763"/>
                    <a:pt x="110" y="2739"/>
                    <a:pt x="110" y="2708"/>
                  </a:cubicBezTo>
                  <a:cubicBezTo>
                    <a:pt x="110" y="332"/>
                    <a:pt x="110" y="332"/>
                    <a:pt x="110" y="332"/>
                  </a:cubicBezTo>
                  <a:cubicBezTo>
                    <a:pt x="110" y="301"/>
                    <a:pt x="135" y="276"/>
                    <a:pt x="166" y="276"/>
                  </a:cubicBezTo>
                  <a:cubicBezTo>
                    <a:pt x="560" y="276"/>
                    <a:pt x="560" y="276"/>
                    <a:pt x="560" y="276"/>
                  </a:cubicBezTo>
                  <a:cubicBezTo>
                    <a:pt x="585" y="371"/>
                    <a:pt x="671" y="442"/>
                    <a:pt x="773" y="442"/>
                  </a:cubicBezTo>
                  <a:cubicBezTo>
                    <a:pt x="1436" y="442"/>
                    <a:pt x="1436" y="442"/>
                    <a:pt x="1436" y="442"/>
                  </a:cubicBezTo>
                  <a:cubicBezTo>
                    <a:pt x="1539" y="442"/>
                    <a:pt x="1625" y="371"/>
                    <a:pt x="1650" y="276"/>
                  </a:cubicBezTo>
                  <a:cubicBezTo>
                    <a:pt x="2044" y="276"/>
                    <a:pt x="2044" y="276"/>
                    <a:pt x="2044" y="276"/>
                  </a:cubicBezTo>
                  <a:cubicBezTo>
                    <a:pt x="2075" y="276"/>
                    <a:pt x="2100" y="301"/>
                    <a:pt x="2100" y="332"/>
                  </a:cubicBezTo>
                  <a:cubicBezTo>
                    <a:pt x="2100" y="2708"/>
                    <a:pt x="2100" y="2708"/>
                    <a:pt x="2100" y="2708"/>
                  </a:cubicBezTo>
                  <a:close/>
                  <a:moveTo>
                    <a:pt x="2100" y="2708"/>
                  </a:moveTo>
                  <a:cubicBezTo>
                    <a:pt x="2100" y="2708"/>
                    <a:pt x="2100" y="2708"/>
                    <a:pt x="2100" y="27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5" name="Freeform 10"/>
          <p:cNvSpPr>
            <a:spLocks noEditPoints="1"/>
          </p:cNvSpPr>
          <p:nvPr/>
        </p:nvSpPr>
        <p:spPr bwMode="auto">
          <a:xfrm>
            <a:off x="8708050" y="2266011"/>
            <a:ext cx="340319" cy="260106"/>
          </a:xfrm>
          <a:custGeom>
            <a:avLst/>
            <a:gdLst>
              <a:gd name="T0" fmla="*/ 389 w 3277"/>
              <a:gd name="T1" fmla="*/ 0 h 3258"/>
              <a:gd name="T2" fmla="*/ 0 w 3277"/>
              <a:gd name="T3" fmla="*/ 1111 h 3258"/>
              <a:gd name="T4" fmla="*/ 1111 w 3277"/>
              <a:gd name="T5" fmla="*/ 1481 h 3258"/>
              <a:gd name="T6" fmla="*/ 1481 w 3277"/>
              <a:gd name="T7" fmla="*/ 370 h 3258"/>
              <a:gd name="T8" fmla="*/ 1277 w 3277"/>
              <a:gd name="T9" fmla="*/ 1092 h 3258"/>
              <a:gd name="T10" fmla="*/ 426 w 3277"/>
              <a:gd name="T11" fmla="*/ 1277 h 3258"/>
              <a:gd name="T12" fmla="*/ 241 w 3277"/>
              <a:gd name="T13" fmla="*/ 407 h 3258"/>
              <a:gd name="T14" fmla="*/ 1092 w 3277"/>
              <a:gd name="T15" fmla="*/ 222 h 3258"/>
              <a:gd name="T16" fmla="*/ 1277 w 3277"/>
              <a:gd name="T17" fmla="*/ 1092 h 3258"/>
              <a:gd name="T18" fmla="*/ 2148 w 3277"/>
              <a:gd name="T19" fmla="*/ 0 h 3258"/>
              <a:gd name="T20" fmla="*/ 1777 w 3277"/>
              <a:gd name="T21" fmla="*/ 1111 h 3258"/>
              <a:gd name="T22" fmla="*/ 2888 w 3277"/>
              <a:gd name="T23" fmla="*/ 1481 h 3258"/>
              <a:gd name="T24" fmla="*/ 3258 w 3277"/>
              <a:gd name="T25" fmla="*/ 370 h 3258"/>
              <a:gd name="T26" fmla="*/ 3055 w 3277"/>
              <a:gd name="T27" fmla="*/ 1092 h 3258"/>
              <a:gd name="T28" fmla="*/ 2203 w 3277"/>
              <a:gd name="T29" fmla="*/ 1277 h 3258"/>
              <a:gd name="T30" fmla="*/ 2018 w 3277"/>
              <a:gd name="T31" fmla="*/ 407 h 3258"/>
              <a:gd name="T32" fmla="*/ 2870 w 3277"/>
              <a:gd name="T33" fmla="*/ 222 h 3258"/>
              <a:gd name="T34" fmla="*/ 3055 w 3277"/>
              <a:gd name="T35" fmla="*/ 1092 h 3258"/>
              <a:gd name="T36" fmla="*/ 389 w 3277"/>
              <a:gd name="T37" fmla="*/ 1777 h 3258"/>
              <a:gd name="T38" fmla="*/ 19 w 3277"/>
              <a:gd name="T39" fmla="*/ 2888 h 3258"/>
              <a:gd name="T40" fmla="*/ 1129 w 3277"/>
              <a:gd name="T41" fmla="*/ 3258 h 3258"/>
              <a:gd name="T42" fmla="*/ 1500 w 3277"/>
              <a:gd name="T43" fmla="*/ 2147 h 3258"/>
              <a:gd name="T44" fmla="*/ 1277 w 3277"/>
              <a:gd name="T45" fmla="*/ 2869 h 3258"/>
              <a:gd name="T46" fmla="*/ 426 w 3277"/>
              <a:gd name="T47" fmla="*/ 3055 h 3258"/>
              <a:gd name="T48" fmla="*/ 241 w 3277"/>
              <a:gd name="T49" fmla="*/ 2203 h 3258"/>
              <a:gd name="T50" fmla="*/ 1092 w 3277"/>
              <a:gd name="T51" fmla="*/ 2018 h 3258"/>
              <a:gd name="T52" fmla="*/ 1277 w 3277"/>
              <a:gd name="T53" fmla="*/ 2869 h 3258"/>
              <a:gd name="T54" fmla="*/ 2148 w 3277"/>
              <a:gd name="T55" fmla="*/ 1777 h 3258"/>
              <a:gd name="T56" fmla="*/ 1777 w 3277"/>
              <a:gd name="T57" fmla="*/ 2888 h 3258"/>
              <a:gd name="T58" fmla="*/ 2888 w 3277"/>
              <a:gd name="T59" fmla="*/ 3258 h 3258"/>
              <a:gd name="T60" fmla="*/ 3258 w 3277"/>
              <a:gd name="T61" fmla="*/ 2147 h 3258"/>
              <a:gd name="T62" fmla="*/ 3055 w 3277"/>
              <a:gd name="T63" fmla="*/ 2869 h 3258"/>
              <a:gd name="T64" fmla="*/ 2203 w 3277"/>
              <a:gd name="T65" fmla="*/ 3055 h 3258"/>
              <a:gd name="T66" fmla="*/ 2018 w 3277"/>
              <a:gd name="T67" fmla="*/ 2203 h 3258"/>
              <a:gd name="T68" fmla="*/ 2870 w 3277"/>
              <a:gd name="T69" fmla="*/ 2018 h 3258"/>
              <a:gd name="T70" fmla="*/ 3055 w 3277"/>
              <a:gd name="T71" fmla="*/ 2869 h 3258"/>
              <a:gd name="T72" fmla="*/ 3055 w 3277"/>
              <a:gd name="T73" fmla="*/ 2869 h 3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277" h="3258">
                <a:moveTo>
                  <a:pt x="1129" y="0"/>
                </a:moveTo>
                <a:cubicBezTo>
                  <a:pt x="389" y="0"/>
                  <a:pt x="389" y="0"/>
                  <a:pt x="389" y="0"/>
                </a:cubicBezTo>
                <a:cubicBezTo>
                  <a:pt x="167" y="0"/>
                  <a:pt x="0" y="167"/>
                  <a:pt x="0" y="370"/>
                </a:cubicBezTo>
                <a:cubicBezTo>
                  <a:pt x="0" y="1111"/>
                  <a:pt x="0" y="1111"/>
                  <a:pt x="0" y="1111"/>
                </a:cubicBezTo>
                <a:cubicBezTo>
                  <a:pt x="0" y="1314"/>
                  <a:pt x="167" y="1481"/>
                  <a:pt x="370" y="1481"/>
                </a:cubicBezTo>
                <a:cubicBezTo>
                  <a:pt x="1111" y="1481"/>
                  <a:pt x="1111" y="1481"/>
                  <a:pt x="1111" y="1481"/>
                </a:cubicBezTo>
                <a:cubicBezTo>
                  <a:pt x="1314" y="1481"/>
                  <a:pt x="1481" y="1314"/>
                  <a:pt x="1481" y="1111"/>
                </a:cubicBezTo>
                <a:cubicBezTo>
                  <a:pt x="1481" y="370"/>
                  <a:pt x="1481" y="370"/>
                  <a:pt x="1481" y="370"/>
                </a:cubicBezTo>
                <a:cubicBezTo>
                  <a:pt x="1500" y="167"/>
                  <a:pt x="1333" y="0"/>
                  <a:pt x="1129" y="0"/>
                </a:cubicBezTo>
                <a:close/>
                <a:moveTo>
                  <a:pt x="1277" y="1092"/>
                </a:moveTo>
                <a:cubicBezTo>
                  <a:pt x="1277" y="1203"/>
                  <a:pt x="1185" y="1277"/>
                  <a:pt x="1092" y="1277"/>
                </a:cubicBezTo>
                <a:cubicBezTo>
                  <a:pt x="426" y="1277"/>
                  <a:pt x="426" y="1277"/>
                  <a:pt x="426" y="1277"/>
                </a:cubicBezTo>
                <a:cubicBezTo>
                  <a:pt x="315" y="1277"/>
                  <a:pt x="241" y="1185"/>
                  <a:pt x="241" y="1092"/>
                </a:cubicBezTo>
                <a:cubicBezTo>
                  <a:pt x="241" y="407"/>
                  <a:pt x="241" y="407"/>
                  <a:pt x="241" y="407"/>
                </a:cubicBezTo>
                <a:cubicBezTo>
                  <a:pt x="241" y="296"/>
                  <a:pt x="333" y="222"/>
                  <a:pt x="426" y="222"/>
                </a:cubicBezTo>
                <a:cubicBezTo>
                  <a:pt x="1092" y="222"/>
                  <a:pt x="1092" y="222"/>
                  <a:pt x="1092" y="222"/>
                </a:cubicBezTo>
                <a:cubicBezTo>
                  <a:pt x="1203" y="222"/>
                  <a:pt x="1277" y="315"/>
                  <a:pt x="1277" y="407"/>
                </a:cubicBezTo>
                <a:lnTo>
                  <a:pt x="1277" y="1092"/>
                </a:lnTo>
                <a:close/>
                <a:moveTo>
                  <a:pt x="2888" y="0"/>
                </a:moveTo>
                <a:cubicBezTo>
                  <a:pt x="2148" y="0"/>
                  <a:pt x="2148" y="0"/>
                  <a:pt x="2148" y="0"/>
                </a:cubicBezTo>
                <a:cubicBezTo>
                  <a:pt x="1944" y="0"/>
                  <a:pt x="1777" y="167"/>
                  <a:pt x="1777" y="370"/>
                </a:cubicBezTo>
                <a:cubicBezTo>
                  <a:pt x="1777" y="1111"/>
                  <a:pt x="1777" y="1111"/>
                  <a:pt x="1777" y="1111"/>
                </a:cubicBezTo>
                <a:cubicBezTo>
                  <a:pt x="1777" y="1314"/>
                  <a:pt x="1944" y="1481"/>
                  <a:pt x="2148" y="1481"/>
                </a:cubicBezTo>
                <a:cubicBezTo>
                  <a:pt x="2888" y="1481"/>
                  <a:pt x="2888" y="1481"/>
                  <a:pt x="2888" y="1481"/>
                </a:cubicBezTo>
                <a:cubicBezTo>
                  <a:pt x="3092" y="1481"/>
                  <a:pt x="3258" y="1314"/>
                  <a:pt x="3258" y="1111"/>
                </a:cubicBezTo>
                <a:cubicBezTo>
                  <a:pt x="3258" y="370"/>
                  <a:pt x="3258" y="370"/>
                  <a:pt x="3258" y="370"/>
                </a:cubicBezTo>
                <a:cubicBezTo>
                  <a:pt x="3277" y="167"/>
                  <a:pt x="3092" y="0"/>
                  <a:pt x="2888" y="0"/>
                </a:cubicBezTo>
                <a:close/>
                <a:moveTo>
                  <a:pt x="3055" y="1092"/>
                </a:moveTo>
                <a:cubicBezTo>
                  <a:pt x="3055" y="1203"/>
                  <a:pt x="2962" y="1277"/>
                  <a:pt x="2870" y="1277"/>
                </a:cubicBezTo>
                <a:cubicBezTo>
                  <a:pt x="2203" y="1277"/>
                  <a:pt x="2203" y="1277"/>
                  <a:pt x="2203" y="1277"/>
                </a:cubicBezTo>
                <a:cubicBezTo>
                  <a:pt x="2092" y="1277"/>
                  <a:pt x="2018" y="1185"/>
                  <a:pt x="2018" y="1092"/>
                </a:cubicBezTo>
                <a:cubicBezTo>
                  <a:pt x="2018" y="407"/>
                  <a:pt x="2018" y="407"/>
                  <a:pt x="2018" y="407"/>
                </a:cubicBezTo>
                <a:cubicBezTo>
                  <a:pt x="2018" y="296"/>
                  <a:pt x="2110" y="222"/>
                  <a:pt x="2203" y="222"/>
                </a:cubicBezTo>
                <a:cubicBezTo>
                  <a:pt x="2870" y="222"/>
                  <a:pt x="2870" y="222"/>
                  <a:pt x="2870" y="222"/>
                </a:cubicBezTo>
                <a:cubicBezTo>
                  <a:pt x="2981" y="222"/>
                  <a:pt x="3055" y="315"/>
                  <a:pt x="3055" y="407"/>
                </a:cubicBezTo>
                <a:lnTo>
                  <a:pt x="3055" y="1092"/>
                </a:lnTo>
                <a:close/>
                <a:moveTo>
                  <a:pt x="1129" y="1777"/>
                </a:moveTo>
                <a:cubicBezTo>
                  <a:pt x="389" y="1777"/>
                  <a:pt x="389" y="1777"/>
                  <a:pt x="389" y="1777"/>
                </a:cubicBezTo>
                <a:cubicBezTo>
                  <a:pt x="185" y="1777"/>
                  <a:pt x="19" y="1944"/>
                  <a:pt x="19" y="2147"/>
                </a:cubicBezTo>
                <a:cubicBezTo>
                  <a:pt x="19" y="2888"/>
                  <a:pt x="19" y="2888"/>
                  <a:pt x="19" y="2888"/>
                </a:cubicBezTo>
                <a:cubicBezTo>
                  <a:pt x="19" y="3092"/>
                  <a:pt x="185" y="3258"/>
                  <a:pt x="389" y="3258"/>
                </a:cubicBezTo>
                <a:cubicBezTo>
                  <a:pt x="1129" y="3258"/>
                  <a:pt x="1129" y="3258"/>
                  <a:pt x="1129" y="3258"/>
                </a:cubicBezTo>
                <a:cubicBezTo>
                  <a:pt x="1333" y="3258"/>
                  <a:pt x="1500" y="3092"/>
                  <a:pt x="1500" y="2888"/>
                </a:cubicBezTo>
                <a:cubicBezTo>
                  <a:pt x="1500" y="2147"/>
                  <a:pt x="1500" y="2147"/>
                  <a:pt x="1500" y="2147"/>
                </a:cubicBezTo>
                <a:cubicBezTo>
                  <a:pt x="1500" y="1944"/>
                  <a:pt x="1333" y="1777"/>
                  <a:pt x="1129" y="1777"/>
                </a:cubicBezTo>
                <a:close/>
                <a:moveTo>
                  <a:pt x="1277" y="2869"/>
                </a:moveTo>
                <a:cubicBezTo>
                  <a:pt x="1277" y="2981"/>
                  <a:pt x="1185" y="3055"/>
                  <a:pt x="1092" y="3055"/>
                </a:cubicBezTo>
                <a:cubicBezTo>
                  <a:pt x="426" y="3055"/>
                  <a:pt x="426" y="3055"/>
                  <a:pt x="426" y="3055"/>
                </a:cubicBezTo>
                <a:cubicBezTo>
                  <a:pt x="315" y="3055"/>
                  <a:pt x="241" y="2962"/>
                  <a:pt x="241" y="2869"/>
                </a:cubicBezTo>
                <a:cubicBezTo>
                  <a:pt x="241" y="2203"/>
                  <a:pt x="241" y="2203"/>
                  <a:pt x="241" y="2203"/>
                </a:cubicBezTo>
                <a:cubicBezTo>
                  <a:pt x="241" y="2092"/>
                  <a:pt x="333" y="2018"/>
                  <a:pt x="426" y="2018"/>
                </a:cubicBezTo>
                <a:cubicBezTo>
                  <a:pt x="1092" y="2018"/>
                  <a:pt x="1092" y="2018"/>
                  <a:pt x="1092" y="2018"/>
                </a:cubicBezTo>
                <a:cubicBezTo>
                  <a:pt x="1203" y="2018"/>
                  <a:pt x="1277" y="2110"/>
                  <a:pt x="1277" y="2203"/>
                </a:cubicBezTo>
                <a:lnTo>
                  <a:pt x="1277" y="2869"/>
                </a:lnTo>
                <a:close/>
                <a:moveTo>
                  <a:pt x="2888" y="1777"/>
                </a:moveTo>
                <a:cubicBezTo>
                  <a:pt x="2148" y="1777"/>
                  <a:pt x="2148" y="1777"/>
                  <a:pt x="2148" y="1777"/>
                </a:cubicBezTo>
                <a:cubicBezTo>
                  <a:pt x="1944" y="1777"/>
                  <a:pt x="1777" y="1944"/>
                  <a:pt x="1777" y="2147"/>
                </a:cubicBezTo>
                <a:cubicBezTo>
                  <a:pt x="1777" y="2888"/>
                  <a:pt x="1777" y="2888"/>
                  <a:pt x="1777" y="2888"/>
                </a:cubicBezTo>
                <a:cubicBezTo>
                  <a:pt x="1777" y="3092"/>
                  <a:pt x="1944" y="3258"/>
                  <a:pt x="2148" y="3258"/>
                </a:cubicBezTo>
                <a:cubicBezTo>
                  <a:pt x="2888" y="3258"/>
                  <a:pt x="2888" y="3258"/>
                  <a:pt x="2888" y="3258"/>
                </a:cubicBezTo>
                <a:cubicBezTo>
                  <a:pt x="3092" y="3258"/>
                  <a:pt x="3258" y="3092"/>
                  <a:pt x="3258" y="2888"/>
                </a:cubicBezTo>
                <a:cubicBezTo>
                  <a:pt x="3258" y="2147"/>
                  <a:pt x="3258" y="2147"/>
                  <a:pt x="3258" y="2147"/>
                </a:cubicBezTo>
                <a:cubicBezTo>
                  <a:pt x="3277" y="1944"/>
                  <a:pt x="3092" y="1777"/>
                  <a:pt x="2888" y="1777"/>
                </a:cubicBezTo>
                <a:close/>
                <a:moveTo>
                  <a:pt x="3055" y="2869"/>
                </a:moveTo>
                <a:cubicBezTo>
                  <a:pt x="3055" y="2981"/>
                  <a:pt x="2962" y="3055"/>
                  <a:pt x="2870" y="3055"/>
                </a:cubicBezTo>
                <a:cubicBezTo>
                  <a:pt x="2203" y="3055"/>
                  <a:pt x="2203" y="3055"/>
                  <a:pt x="2203" y="3055"/>
                </a:cubicBezTo>
                <a:cubicBezTo>
                  <a:pt x="2092" y="3055"/>
                  <a:pt x="2018" y="2962"/>
                  <a:pt x="2018" y="2869"/>
                </a:cubicBezTo>
                <a:cubicBezTo>
                  <a:pt x="2018" y="2203"/>
                  <a:pt x="2018" y="2203"/>
                  <a:pt x="2018" y="2203"/>
                </a:cubicBezTo>
                <a:cubicBezTo>
                  <a:pt x="2018" y="2092"/>
                  <a:pt x="2110" y="2018"/>
                  <a:pt x="2203" y="2018"/>
                </a:cubicBezTo>
                <a:cubicBezTo>
                  <a:pt x="2870" y="2018"/>
                  <a:pt x="2870" y="2018"/>
                  <a:pt x="2870" y="2018"/>
                </a:cubicBezTo>
                <a:cubicBezTo>
                  <a:pt x="2981" y="2018"/>
                  <a:pt x="3055" y="2110"/>
                  <a:pt x="3055" y="2203"/>
                </a:cubicBezTo>
                <a:lnTo>
                  <a:pt x="3055" y="2869"/>
                </a:lnTo>
                <a:close/>
                <a:moveTo>
                  <a:pt x="3055" y="2869"/>
                </a:moveTo>
                <a:cubicBezTo>
                  <a:pt x="3055" y="2869"/>
                  <a:pt x="3055" y="2869"/>
                  <a:pt x="3055" y="2869"/>
                </a:cubicBezTo>
              </a:path>
            </a:pathLst>
          </a:custGeom>
          <a:solidFill>
            <a:schemeClr val="bg1"/>
          </a:solidFill>
          <a:ln>
            <a:solidFill>
              <a:srgbClr val="0DC2D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77410" y="562094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什么是行为面试法？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4228465" y="562094"/>
            <a:ext cx="36644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行为面试法VS传统面试法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Freeform 17"/>
          <p:cNvSpPr/>
          <p:nvPr/>
        </p:nvSpPr>
        <p:spPr bwMode="auto">
          <a:xfrm>
            <a:off x="658813" y="1732280"/>
            <a:ext cx="10874375" cy="3994865"/>
          </a:xfrm>
          <a:custGeom>
            <a:avLst/>
            <a:gdLst>
              <a:gd name="T0" fmla="*/ 4604 w 9021"/>
              <a:gd name="T1" fmla="*/ 1749 h 3314"/>
              <a:gd name="T2" fmla="*/ 5424 w 9021"/>
              <a:gd name="T3" fmla="*/ 3314 h 3314"/>
              <a:gd name="T4" fmla="*/ 9021 w 9021"/>
              <a:gd name="T5" fmla="*/ 3294 h 3314"/>
              <a:gd name="T6" fmla="*/ 9021 w 9021"/>
              <a:gd name="T7" fmla="*/ 0 h 3314"/>
              <a:gd name="T8" fmla="*/ 5424 w 9021"/>
              <a:gd name="T9" fmla="*/ 0 h 3314"/>
              <a:gd name="T10" fmla="*/ 3481 w 9021"/>
              <a:gd name="T11" fmla="*/ 3294 h 3314"/>
              <a:gd name="T12" fmla="*/ 0 w 9021"/>
              <a:gd name="T13" fmla="*/ 3294 h 3314"/>
              <a:gd name="T14" fmla="*/ 0 w 9021"/>
              <a:gd name="T15" fmla="*/ 0 h 3314"/>
              <a:gd name="T16" fmla="*/ 3481 w 9021"/>
              <a:gd name="T17" fmla="*/ 0 h 3314"/>
              <a:gd name="T18" fmla="*/ 4383 w 9021"/>
              <a:gd name="T19" fmla="*/ 1351 h 3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021" h="3314">
                <a:moveTo>
                  <a:pt x="4604" y="1749"/>
                </a:moveTo>
                <a:lnTo>
                  <a:pt x="5424" y="3314"/>
                </a:lnTo>
                <a:lnTo>
                  <a:pt x="9021" y="3294"/>
                </a:lnTo>
                <a:lnTo>
                  <a:pt x="9021" y="0"/>
                </a:lnTo>
                <a:lnTo>
                  <a:pt x="5424" y="0"/>
                </a:lnTo>
                <a:lnTo>
                  <a:pt x="3481" y="3294"/>
                </a:lnTo>
                <a:lnTo>
                  <a:pt x="0" y="3294"/>
                </a:lnTo>
                <a:lnTo>
                  <a:pt x="0" y="0"/>
                </a:lnTo>
                <a:lnTo>
                  <a:pt x="3481" y="0"/>
                </a:lnTo>
                <a:lnTo>
                  <a:pt x="4383" y="1351"/>
                </a:lnTo>
              </a:path>
            </a:pathLst>
          </a:custGeom>
          <a:solidFill>
            <a:schemeClr val="tx1">
              <a:alpha val="20000"/>
            </a:schemeClr>
          </a:solidFill>
          <a:ln w="6350" cap="flat">
            <a:solidFill>
              <a:srgbClr val="D4950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7086953" y="3405854"/>
            <a:ext cx="5028588" cy="3715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ysClr val="window" lastClr="FFFFFF"/>
                </a:solidFill>
                <a:latin typeface="+mn-lt"/>
                <a:ea typeface="+mn-ea"/>
                <a:sym typeface="+mn-lt"/>
              </a:rPr>
              <a:t>非结构化面试，关注情景/理论/主观</a:t>
            </a:r>
            <a:endParaRPr lang="zh-CN" altLang="en-US" sz="1600" dirty="0">
              <a:solidFill>
                <a:sysClr val="window" lastClr="FFFFFF"/>
              </a:solidFill>
              <a:latin typeface="+mn-lt"/>
              <a:ea typeface="+mn-ea"/>
              <a:sym typeface="+mn-lt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800874" y="3405854"/>
            <a:ext cx="3837002" cy="3715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ysClr val="window" lastClr="FFFFFF"/>
                </a:solidFill>
                <a:latin typeface="+mn-lt"/>
                <a:ea typeface="+mn-ea"/>
                <a:sym typeface="+mn-lt"/>
              </a:rPr>
              <a:t>结构化面试，关注实际的行为</a:t>
            </a:r>
            <a:endParaRPr lang="zh-CN" altLang="en-US" sz="1600" dirty="0">
              <a:solidFill>
                <a:sysClr val="window" lastClr="FFFFFF"/>
              </a:solidFill>
              <a:latin typeface="+mn-lt"/>
              <a:ea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929812" y="2791385"/>
            <a:ext cx="1579880" cy="429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200" dirty="0">
                <a:solidFill>
                  <a:srgbClr val="0BD0D9">
                    <a:lumMod val="60000"/>
                    <a:lumOff val="40000"/>
                  </a:srgbClr>
                </a:solidFill>
                <a:cs typeface="+mn-ea"/>
                <a:sym typeface="+mn-lt"/>
              </a:rPr>
              <a:t>行为面试法</a:t>
            </a:r>
            <a:endParaRPr lang="zh-CN" altLang="en-US" sz="2200" dirty="0">
              <a:solidFill>
                <a:srgbClr val="0BD0D9">
                  <a:lumMod val="60000"/>
                  <a:lumOff val="4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714410" y="2791385"/>
            <a:ext cx="1579880" cy="429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200" dirty="0">
                <a:solidFill>
                  <a:srgbClr val="0BD0D9">
                    <a:lumMod val="60000"/>
                    <a:lumOff val="40000"/>
                  </a:srgbClr>
                </a:solidFill>
                <a:cs typeface="+mn-ea"/>
                <a:sym typeface="+mn-lt"/>
              </a:rPr>
              <a:t>传统面试法</a:t>
            </a:r>
            <a:endParaRPr lang="zh-CN" altLang="en-US" sz="2200" dirty="0">
              <a:solidFill>
                <a:srgbClr val="0BD0D9">
                  <a:lumMod val="60000"/>
                  <a:lumOff val="4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54" name="Freeform 5"/>
          <p:cNvSpPr>
            <a:spLocks noEditPoints="1"/>
          </p:cNvSpPr>
          <p:nvPr/>
        </p:nvSpPr>
        <p:spPr bwMode="auto">
          <a:xfrm>
            <a:off x="9096747" y="2052737"/>
            <a:ext cx="720030" cy="738275"/>
          </a:xfrm>
          <a:custGeom>
            <a:avLst/>
            <a:gdLst>
              <a:gd name="T0" fmla="*/ 1532 w 2970"/>
              <a:gd name="T1" fmla="*/ 2045 h 3046"/>
              <a:gd name="T2" fmla="*/ 1040 w 2970"/>
              <a:gd name="T3" fmla="*/ 3046 h 3046"/>
              <a:gd name="T4" fmla="*/ 724 w 2970"/>
              <a:gd name="T5" fmla="*/ 2002 h 3046"/>
              <a:gd name="T6" fmla="*/ 318 w 2970"/>
              <a:gd name="T7" fmla="*/ 2839 h 3046"/>
              <a:gd name="T8" fmla="*/ 167 w 2970"/>
              <a:gd name="T9" fmla="*/ 1792 h 3046"/>
              <a:gd name="T10" fmla="*/ 569 w 2970"/>
              <a:gd name="T11" fmla="*/ 909 h 3046"/>
              <a:gd name="T12" fmla="*/ 1008 w 2970"/>
              <a:gd name="T13" fmla="*/ 911 h 3046"/>
              <a:gd name="T14" fmla="*/ 1996 w 2970"/>
              <a:gd name="T15" fmla="*/ 911 h 3046"/>
              <a:gd name="T16" fmla="*/ 2454 w 2970"/>
              <a:gd name="T17" fmla="*/ 911 h 3046"/>
              <a:gd name="T18" fmla="*/ 2793 w 2970"/>
              <a:gd name="T19" fmla="*/ 1763 h 3046"/>
              <a:gd name="T20" fmla="*/ 2687 w 2970"/>
              <a:gd name="T21" fmla="*/ 2843 h 3046"/>
              <a:gd name="T22" fmla="*/ 2274 w 2970"/>
              <a:gd name="T23" fmla="*/ 2005 h 3046"/>
              <a:gd name="T24" fmla="*/ 1964 w 2970"/>
              <a:gd name="T25" fmla="*/ 3046 h 3046"/>
              <a:gd name="T26" fmla="*/ 1837 w 2970"/>
              <a:gd name="T27" fmla="*/ 1812 h 3046"/>
              <a:gd name="T28" fmla="*/ 2022 w 2970"/>
              <a:gd name="T29" fmla="*/ 1819 h 3046"/>
              <a:gd name="T30" fmla="*/ 2199 w 2970"/>
              <a:gd name="T31" fmla="*/ 1922 h 3046"/>
              <a:gd name="T32" fmla="*/ 2602 w 2970"/>
              <a:gd name="T33" fmla="*/ 2759 h 3046"/>
              <a:gd name="T34" fmla="*/ 2577 w 2970"/>
              <a:gd name="T35" fmla="*/ 1234 h 3046"/>
              <a:gd name="T36" fmla="*/ 2603 w 2970"/>
              <a:gd name="T37" fmla="*/ 993 h 3046"/>
              <a:gd name="T38" fmla="*/ 2109 w 2970"/>
              <a:gd name="T39" fmla="*/ 993 h 3046"/>
              <a:gd name="T40" fmla="*/ 1633 w 2970"/>
              <a:gd name="T41" fmla="*/ 839 h 3046"/>
              <a:gd name="T42" fmla="*/ 1673 w 2970"/>
              <a:gd name="T43" fmla="*/ 1468 h 3046"/>
              <a:gd name="T44" fmla="*/ 1507 w 2970"/>
              <a:gd name="T45" fmla="*/ 1635 h 3046"/>
              <a:gd name="T46" fmla="*/ 1342 w 2970"/>
              <a:gd name="T47" fmla="*/ 1468 h 3046"/>
              <a:gd name="T48" fmla="*/ 1380 w 2970"/>
              <a:gd name="T49" fmla="*/ 839 h 3046"/>
              <a:gd name="T50" fmla="*/ 911 w 2970"/>
              <a:gd name="T51" fmla="*/ 993 h 3046"/>
              <a:gd name="T52" fmla="*/ 392 w 2970"/>
              <a:gd name="T53" fmla="*/ 991 h 3046"/>
              <a:gd name="T54" fmla="*/ 416 w 2970"/>
              <a:gd name="T55" fmla="*/ 1296 h 3046"/>
              <a:gd name="T56" fmla="*/ 403 w 2970"/>
              <a:gd name="T57" fmla="*/ 2757 h 3046"/>
              <a:gd name="T58" fmla="*/ 803 w 2970"/>
              <a:gd name="T59" fmla="*/ 1920 h 3046"/>
              <a:gd name="T60" fmla="*/ 965 w 2970"/>
              <a:gd name="T61" fmla="*/ 1810 h 3046"/>
              <a:gd name="T62" fmla="*/ 1127 w 2970"/>
              <a:gd name="T63" fmla="*/ 2964 h 3046"/>
              <a:gd name="T64" fmla="*/ 1609 w 2970"/>
              <a:gd name="T65" fmla="*/ 1963 h 3046"/>
              <a:gd name="T66" fmla="*/ 1078 w 2970"/>
              <a:gd name="T67" fmla="*/ 2359 h 3046"/>
              <a:gd name="T68" fmla="*/ 1047 w 2970"/>
              <a:gd name="T69" fmla="*/ 1814 h 3046"/>
              <a:gd name="T70" fmla="*/ 1938 w 2970"/>
              <a:gd name="T71" fmla="*/ 1830 h 3046"/>
              <a:gd name="T72" fmla="*/ 1507 w 2970"/>
              <a:gd name="T73" fmla="*/ 1519 h 3046"/>
              <a:gd name="T74" fmla="*/ 1543 w 2970"/>
              <a:gd name="T75" fmla="*/ 844 h 3046"/>
              <a:gd name="T76" fmla="*/ 1501 w 2970"/>
              <a:gd name="T77" fmla="*/ 906 h 3046"/>
              <a:gd name="T78" fmla="*/ 1991 w 2970"/>
              <a:gd name="T79" fmla="*/ 629 h 3046"/>
              <a:gd name="T80" fmla="*/ 2300 w 2970"/>
              <a:gd name="T81" fmla="*/ 319 h 3046"/>
              <a:gd name="T82" fmla="*/ 2612 w 2970"/>
              <a:gd name="T83" fmla="*/ 629 h 3046"/>
              <a:gd name="T84" fmla="*/ 2138 w 2970"/>
              <a:gd name="T85" fmla="*/ 467 h 3046"/>
              <a:gd name="T86" fmla="*/ 2299 w 2970"/>
              <a:gd name="T87" fmla="*/ 857 h 3046"/>
              <a:gd name="T88" fmla="*/ 2300 w 2970"/>
              <a:gd name="T89" fmla="*/ 401 h 3046"/>
              <a:gd name="T90" fmla="*/ 718 w 2970"/>
              <a:gd name="T91" fmla="*/ 939 h 3046"/>
              <a:gd name="T92" fmla="*/ 500 w 2970"/>
              <a:gd name="T93" fmla="*/ 410 h 3046"/>
              <a:gd name="T94" fmla="*/ 1027 w 2970"/>
              <a:gd name="T95" fmla="*/ 629 h 3046"/>
              <a:gd name="T96" fmla="*/ 555 w 2970"/>
              <a:gd name="T97" fmla="*/ 467 h 3046"/>
              <a:gd name="T98" fmla="*/ 716 w 2970"/>
              <a:gd name="T99" fmla="*/ 857 h 3046"/>
              <a:gd name="T100" fmla="*/ 716 w 2970"/>
              <a:gd name="T101" fmla="*/ 401 h 3046"/>
              <a:gd name="T102" fmla="*/ 1135 w 2970"/>
              <a:gd name="T103" fmla="*/ 377 h 3046"/>
              <a:gd name="T104" fmla="*/ 1512 w 2970"/>
              <a:gd name="T105" fmla="*/ 754 h 3046"/>
              <a:gd name="T106" fmla="*/ 1512 w 2970"/>
              <a:gd name="T107" fmla="*/ 672 h 3046"/>
              <a:gd name="T108" fmla="*/ 1512 w 2970"/>
              <a:gd name="T109" fmla="*/ 82 h 3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970" h="3046">
                <a:moveTo>
                  <a:pt x="1964" y="3046"/>
                </a:moveTo>
                <a:cubicBezTo>
                  <a:pt x="1596" y="3046"/>
                  <a:pt x="1596" y="3046"/>
                  <a:pt x="1596" y="3046"/>
                </a:cubicBezTo>
                <a:cubicBezTo>
                  <a:pt x="1532" y="2045"/>
                  <a:pt x="1532" y="2045"/>
                  <a:pt x="1532" y="2045"/>
                </a:cubicBezTo>
                <a:cubicBezTo>
                  <a:pt x="1478" y="2045"/>
                  <a:pt x="1478" y="2045"/>
                  <a:pt x="1478" y="2045"/>
                </a:cubicBezTo>
                <a:cubicBezTo>
                  <a:pt x="1427" y="3046"/>
                  <a:pt x="1427" y="3046"/>
                  <a:pt x="1427" y="3046"/>
                </a:cubicBezTo>
                <a:cubicBezTo>
                  <a:pt x="1040" y="3046"/>
                  <a:pt x="1040" y="3046"/>
                  <a:pt x="1040" y="3046"/>
                </a:cubicBezTo>
                <a:cubicBezTo>
                  <a:pt x="1052" y="2839"/>
                  <a:pt x="1052" y="2839"/>
                  <a:pt x="1052" y="2839"/>
                </a:cubicBezTo>
                <a:cubicBezTo>
                  <a:pt x="767" y="2839"/>
                  <a:pt x="767" y="2839"/>
                  <a:pt x="767" y="2839"/>
                </a:cubicBezTo>
                <a:cubicBezTo>
                  <a:pt x="724" y="2002"/>
                  <a:pt x="724" y="2002"/>
                  <a:pt x="724" y="2002"/>
                </a:cubicBezTo>
                <a:cubicBezTo>
                  <a:pt x="691" y="2002"/>
                  <a:pt x="691" y="2002"/>
                  <a:pt x="691" y="2002"/>
                </a:cubicBezTo>
                <a:cubicBezTo>
                  <a:pt x="639" y="2839"/>
                  <a:pt x="639" y="2839"/>
                  <a:pt x="639" y="2839"/>
                </a:cubicBezTo>
                <a:cubicBezTo>
                  <a:pt x="318" y="2839"/>
                  <a:pt x="318" y="2839"/>
                  <a:pt x="318" y="2839"/>
                </a:cubicBezTo>
                <a:cubicBezTo>
                  <a:pt x="357" y="1815"/>
                  <a:pt x="357" y="1815"/>
                  <a:pt x="357" y="1815"/>
                </a:cubicBezTo>
                <a:cubicBezTo>
                  <a:pt x="344" y="1538"/>
                  <a:pt x="344" y="1538"/>
                  <a:pt x="344" y="1538"/>
                </a:cubicBezTo>
                <a:cubicBezTo>
                  <a:pt x="167" y="1792"/>
                  <a:pt x="167" y="1792"/>
                  <a:pt x="167" y="1792"/>
                </a:cubicBezTo>
                <a:cubicBezTo>
                  <a:pt x="0" y="1656"/>
                  <a:pt x="0" y="1656"/>
                  <a:pt x="0" y="1656"/>
                </a:cubicBezTo>
                <a:cubicBezTo>
                  <a:pt x="339" y="909"/>
                  <a:pt x="339" y="909"/>
                  <a:pt x="339" y="909"/>
                </a:cubicBezTo>
                <a:cubicBezTo>
                  <a:pt x="569" y="909"/>
                  <a:pt x="569" y="909"/>
                  <a:pt x="569" y="909"/>
                </a:cubicBezTo>
                <a:cubicBezTo>
                  <a:pt x="724" y="1094"/>
                  <a:pt x="724" y="1094"/>
                  <a:pt x="724" y="1094"/>
                </a:cubicBezTo>
                <a:cubicBezTo>
                  <a:pt x="873" y="911"/>
                  <a:pt x="873" y="911"/>
                  <a:pt x="873" y="911"/>
                </a:cubicBezTo>
                <a:cubicBezTo>
                  <a:pt x="1008" y="911"/>
                  <a:pt x="1008" y="911"/>
                  <a:pt x="1008" y="911"/>
                </a:cubicBezTo>
                <a:cubicBezTo>
                  <a:pt x="1075" y="757"/>
                  <a:pt x="1075" y="757"/>
                  <a:pt x="1075" y="757"/>
                </a:cubicBezTo>
                <a:cubicBezTo>
                  <a:pt x="1948" y="757"/>
                  <a:pt x="1948" y="757"/>
                  <a:pt x="1948" y="757"/>
                </a:cubicBezTo>
                <a:cubicBezTo>
                  <a:pt x="1996" y="911"/>
                  <a:pt x="1996" y="911"/>
                  <a:pt x="1996" y="911"/>
                </a:cubicBezTo>
                <a:cubicBezTo>
                  <a:pt x="2148" y="911"/>
                  <a:pt x="2148" y="911"/>
                  <a:pt x="2148" y="911"/>
                </a:cubicBezTo>
                <a:cubicBezTo>
                  <a:pt x="2304" y="1096"/>
                  <a:pt x="2304" y="1096"/>
                  <a:pt x="2304" y="1096"/>
                </a:cubicBezTo>
                <a:cubicBezTo>
                  <a:pt x="2454" y="911"/>
                  <a:pt x="2454" y="911"/>
                  <a:pt x="2454" y="911"/>
                </a:cubicBezTo>
                <a:cubicBezTo>
                  <a:pt x="2656" y="911"/>
                  <a:pt x="2656" y="911"/>
                  <a:pt x="2656" y="911"/>
                </a:cubicBezTo>
                <a:cubicBezTo>
                  <a:pt x="2970" y="1611"/>
                  <a:pt x="2970" y="1611"/>
                  <a:pt x="2970" y="1611"/>
                </a:cubicBezTo>
                <a:cubicBezTo>
                  <a:pt x="2793" y="1763"/>
                  <a:pt x="2793" y="1763"/>
                  <a:pt x="2793" y="1763"/>
                </a:cubicBezTo>
                <a:cubicBezTo>
                  <a:pt x="2643" y="1509"/>
                  <a:pt x="2643" y="1509"/>
                  <a:pt x="2643" y="1509"/>
                </a:cubicBezTo>
                <a:cubicBezTo>
                  <a:pt x="2626" y="1817"/>
                  <a:pt x="2626" y="1817"/>
                  <a:pt x="2626" y="1817"/>
                </a:cubicBezTo>
                <a:cubicBezTo>
                  <a:pt x="2687" y="2843"/>
                  <a:pt x="2687" y="2843"/>
                  <a:pt x="2687" y="2843"/>
                </a:cubicBezTo>
                <a:cubicBezTo>
                  <a:pt x="2348" y="2843"/>
                  <a:pt x="2348" y="2843"/>
                  <a:pt x="2348" y="2843"/>
                </a:cubicBezTo>
                <a:cubicBezTo>
                  <a:pt x="2305" y="2005"/>
                  <a:pt x="2305" y="2005"/>
                  <a:pt x="2305" y="2005"/>
                </a:cubicBezTo>
                <a:cubicBezTo>
                  <a:pt x="2274" y="2005"/>
                  <a:pt x="2274" y="2005"/>
                  <a:pt x="2274" y="2005"/>
                </a:cubicBezTo>
                <a:cubicBezTo>
                  <a:pt x="2222" y="2843"/>
                  <a:pt x="2222" y="2843"/>
                  <a:pt x="2222" y="2843"/>
                </a:cubicBezTo>
                <a:cubicBezTo>
                  <a:pt x="1956" y="2843"/>
                  <a:pt x="1956" y="2843"/>
                  <a:pt x="1956" y="2843"/>
                </a:cubicBezTo>
                <a:lnTo>
                  <a:pt x="1964" y="3046"/>
                </a:lnTo>
                <a:close/>
                <a:moveTo>
                  <a:pt x="1671" y="2964"/>
                </a:moveTo>
                <a:cubicBezTo>
                  <a:pt x="1879" y="2964"/>
                  <a:pt x="1879" y="2964"/>
                  <a:pt x="1879" y="2964"/>
                </a:cubicBezTo>
                <a:cubicBezTo>
                  <a:pt x="1837" y="1812"/>
                  <a:pt x="1837" y="1812"/>
                  <a:pt x="1837" y="1812"/>
                </a:cubicBezTo>
                <a:cubicBezTo>
                  <a:pt x="2015" y="1663"/>
                  <a:pt x="2015" y="1663"/>
                  <a:pt x="2015" y="1663"/>
                </a:cubicBezTo>
                <a:cubicBezTo>
                  <a:pt x="2022" y="1817"/>
                  <a:pt x="2022" y="1817"/>
                  <a:pt x="2022" y="1817"/>
                </a:cubicBezTo>
                <a:cubicBezTo>
                  <a:pt x="2022" y="1819"/>
                  <a:pt x="2022" y="1819"/>
                  <a:pt x="2022" y="1819"/>
                </a:cubicBezTo>
                <a:cubicBezTo>
                  <a:pt x="1986" y="2759"/>
                  <a:pt x="1986" y="2759"/>
                  <a:pt x="1986" y="2759"/>
                </a:cubicBezTo>
                <a:cubicBezTo>
                  <a:pt x="2146" y="2759"/>
                  <a:pt x="2146" y="2759"/>
                  <a:pt x="2146" y="2759"/>
                </a:cubicBezTo>
                <a:cubicBezTo>
                  <a:pt x="2199" y="1922"/>
                  <a:pt x="2199" y="1922"/>
                  <a:pt x="2199" y="1922"/>
                </a:cubicBezTo>
                <a:cubicBezTo>
                  <a:pt x="2384" y="1922"/>
                  <a:pt x="2384" y="1922"/>
                  <a:pt x="2384" y="1922"/>
                </a:cubicBezTo>
                <a:cubicBezTo>
                  <a:pt x="2426" y="2759"/>
                  <a:pt x="2426" y="2759"/>
                  <a:pt x="2426" y="2759"/>
                </a:cubicBezTo>
                <a:cubicBezTo>
                  <a:pt x="2602" y="2759"/>
                  <a:pt x="2602" y="2759"/>
                  <a:pt x="2602" y="2759"/>
                </a:cubicBezTo>
                <a:cubicBezTo>
                  <a:pt x="2548" y="1812"/>
                  <a:pt x="2548" y="1812"/>
                  <a:pt x="2548" y="1812"/>
                </a:cubicBezTo>
                <a:cubicBezTo>
                  <a:pt x="2548" y="1810"/>
                  <a:pt x="2548" y="1810"/>
                  <a:pt x="2548" y="1810"/>
                </a:cubicBezTo>
                <a:cubicBezTo>
                  <a:pt x="2577" y="1234"/>
                  <a:pt x="2577" y="1234"/>
                  <a:pt x="2577" y="1234"/>
                </a:cubicBezTo>
                <a:cubicBezTo>
                  <a:pt x="2816" y="1635"/>
                  <a:pt x="2816" y="1635"/>
                  <a:pt x="2816" y="1635"/>
                </a:cubicBezTo>
                <a:cubicBezTo>
                  <a:pt x="2872" y="1588"/>
                  <a:pt x="2872" y="1588"/>
                  <a:pt x="2872" y="1588"/>
                </a:cubicBezTo>
                <a:cubicBezTo>
                  <a:pt x="2603" y="993"/>
                  <a:pt x="2603" y="993"/>
                  <a:pt x="2603" y="993"/>
                </a:cubicBezTo>
                <a:cubicBezTo>
                  <a:pt x="2494" y="993"/>
                  <a:pt x="2494" y="993"/>
                  <a:pt x="2494" y="993"/>
                </a:cubicBezTo>
                <a:cubicBezTo>
                  <a:pt x="2304" y="1224"/>
                  <a:pt x="2304" y="1224"/>
                  <a:pt x="2304" y="1224"/>
                </a:cubicBezTo>
                <a:cubicBezTo>
                  <a:pt x="2109" y="993"/>
                  <a:pt x="2109" y="993"/>
                  <a:pt x="2109" y="993"/>
                </a:cubicBezTo>
                <a:cubicBezTo>
                  <a:pt x="1933" y="993"/>
                  <a:pt x="1933" y="993"/>
                  <a:pt x="1933" y="993"/>
                </a:cubicBezTo>
                <a:cubicBezTo>
                  <a:pt x="1886" y="839"/>
                  <a:pt x="1886" y="839"/>
                  <a:pt x="1886" y="839"/>
                </a:cubicBezTo>
                <a:cubicBezTo>
                  <a:pt x="1633" y="839"/>
                  <a:pt x="1633" y="839"/>
                  <a:pt x="1633" y="839"/>
                </a:cubicBezTo>
                <a:cubicBezTo>
                  <a:pt x="1635" y="840"/>
                  <a:pt x="1635" y="840"/>
                  <a:pt x="1635" y="840"/>
                </a:cubicBezTo>
                <a:cubicBezTo>
                  <a:pt x="1596" y="919"/>
                  <a:pt x="1596" y="919"/>
                  <a:pt x="1596" y="919"/>
                </a:cubicBezTo>
                <a:cubicBezTo>
                  <a:pt x="1673" y="1468"/>
                  <a:pt x="1673" y="1468"/>
                  <a:pt x="1673" y="1468"/>
                </a:cubicBezTo>
                <a:cubicBezTo>
                  <a:pt x="1553" y="1589"/>
                  <a:pt x="1553" y="1589"/>
                  <a:pt x="1553" y="1589"/>
                </a:cubicBezTo>
                <a:cubicBezTo>
                  <a:pt x="1553" y="1681"/>
                  <a:pt x="1553" y="1681"/>
                  <a:pt x="1553" y="1681"/>
                </a:cubicBezTo>
                <a:cubicBezTo>
                  <a:pt x="1507" y="1635"/>
                  <a:pt x="1507" y="1635"/>
                  <a:pt x="1507" y="1635"/>
                </a:cubicBezTo>
                <a:cubicBezTo>
                  <a:pt x="1461" y="1681"/>
                  <a:pt x="1461" y="1681"/>
                  <a:pt x="1461" y="1681"/>
                </a:cubicBezTo>
                <a:cubicBezTo>
                  <a:pt x="1461" y="1589"/>
                  <a:pt x="1461" y="1589"/>
                  <a:pt x="1461" y="1589"/>
                </a:cubicBezTo>
                <a:cubicBezTo>
                  <a:pt x="1342" y="1468"/>
                  <a:pt x="1342" y="1468"/>
                  <a:pt x="1342" y="1468"/>
                </a:cubicBezTo>
                <a:cubicBezTo>
                  <a:pt x="1417" y="919"/>
                  <a:pt x="1417" y="919"/>
                  <a:pt x="1417" y="919"/>
                </a:cubicBezTo>
                <a:cubicBezTo>
                  <a:pt x="1378" y="840"/>
                  <a:pt x="1378" y="840"/>
                  <a:pt x="1378" y="840"/>
                </a:cubicBezTo>
                <a:cubicBezTo>
                  <a:pt x="1380" y="839"/>
                  <a:pt x="1380" y="839"/>
                  <a:pt x="1380" y="839"/>
                </a:cubicBezTo>
                <a:cubicBezTo>
                  <a:pt x="1127" y="839"/>
                  <a:pt x="1127" y="839"/>
                  <a:pt x="1127" y="839"/>
                </a:cubicBezTo>
                <a:cubicBezTo>
                  <a:pt x="1060" y="993"/>
                  <a:pt x="1060" y="993"/>
                  <a:pt x="1060" y="993"/>
                </a:cubicBezTo>
                <a:cubicBezTo>
                  <a:pt x="911" y="993"/>
                  <a:pt x="911" y="993"/>
                  <a:pt x="911" y="993"/>
                </a:cubicBezTo>
                <a:cubicBezTo>
                  <a:pt x="723" y="1222"/>
                  <a:pt x="723" y="1222"/>
                  <a:pt x="723" y="1222"/>
                </a:cubicBezTo>
                <a:cubicBezTo>
                  <a:pt x="529" y="991"/>
                  <a:pt x="529" y="991"/>
                  <a:pt x="529" y="991"/>
                </a:cubicBezTo>
                <a:cubicBezTo>
                  <a:pt x="392" y="991"/>
                  <a:pt x="392" y="991"/>
                  <a:pt x="392" y="991"/>
                </a:cubicBezTo>
                <a:cubicBezTo>
                  <a:pt x="102" y="1633"/>
                  <a:pt x="102" y="1633"/>
                  <a:pt x="102" y="1633"/>
                </a:cubicBezTo>
                <a:cubicBezTo>
                  <a:pt x="151" y="1674"/>
                  <a:pt x="151" y="1674"/>
                  <a:pt x="151" y="1674"/>
                </a:cubicBezTo>
                <a:cubicBezTo>
                  <a:pt x="416" y="1296"/>
                  <a:pt x="416" y="1296"/>
                  <a:pt x="416" y="1296"/>
                </a:cubicBezTo>
                <a:cubicBezTo>
                  <a:pt x="439" y="1815"/>
                  <a:pt x="439" y="1815"/>
                  <a:pt x="439" y="1815"/>
                </a:cubicBezTo>
                <a:cubicBezTo>
                  <a:pt x="439" y="1817"/>
                  <a:pt x="439" y="1817"/>
                  <a:pt x="439" y="1817"/>
                </a:cubicBezTo>
                <a:cubicBezTo>
                  <a:pt x="403" y="2757"/>
                  <a:pt x="403" y="2757"/>
                  <a:pt x="403" y="2757"/>
                </a:cubicBezTo>
                <a:cubicBezTo>
                  <a:pt x="564" y="2757"/>
                  <a:pt x="564" y="2757"/>
                  <a:pt x="564" y="2757"/>
                </a:cubicBezTo>
                <a:cubicBezTo>
                  <a:pt x="616" y="1920"/>
                  <a:pt x="616" y="1920"/>
                  <a:pt x="616" y="1920"/>
                </a:cubicBezTo>
                <a:cubicBezTo>
                  <a:pt x="803" y="1920"/>
                  <a:pt x="803" y="1920"/>
                  <a:pt x="803" y="1920"/>
                </a:cubicBezTo>
                <a:cubicBezTo>
                  <a:pt x="845" y="2757"/>
                  <a:pt x="845" y="2757"/>
                  <a:pt x="845" y="2757"/>
                </a:cubicBezTo>
                <a:cubicBezTo>
                  <a:pt x="1021" y="2757"/>
                  <a:pt x="1021" y="2757"/>
                  <a:pt x="1021" y="2757"/>
                </a:cubicBezTo>
                <a:cubicBezTo>
                  <a:pt x="965" y="1810"/>
                  <a:pt x="965" y="1810"/>
                  <a:pt x="965" y="1810"/>
                </a:cubicBezTo>
                <a:cubicBezTo>
                  <a:pt x="975" y="1648"/>
                  <a:pt x="975" y="1648"/>
                  <a:pt x="975" y="1648"/>
                </a:cubicBezTo>
                <a:cubicBezTo>
                  <a:pt x="1193" y="1810"/>
                  <a:pt x="1193" y="1810"/>
                  <a:pt x="1193" y="1810"/>
                </a:cubicBezTo>
                <a:cubicBezTo>
                  <a:pt x="1127" y="2964"/>
                  <a:pt x="1127" y="2964"/>
                  <a:pt x="1127" y="2964"/>
                </a:cubicBezTo>
                <a:cubicBezTo>
                  <a:pt x="1350" y="2964"/>
                  <a:pt x="1350" y="2964"/>
                  <a:pt x="1350" y="2964"/>
                </a:cubicBezTo>
                <a:cubicBezTo>
                  <a:pt x="1401" y="1963"/>
                  <a:pt x="1401" y="1963"/>
                  <a:pt x="1401" y="1963"/>
                </a:cubicBezTo>
                <a:cubicBezTo>
                  <a:pt x="1609" y="1963"/>
                  <a:pt x="1609" y="1963"/>
                  <a:pt x="1609" y="1963"/>
                </a:cubicBezTo>
                <a:lnTo>
                  <a:pt x="1671" y="2964"/>
                </a:lnTo>
                <a:close/>
                <a:moveTo>
                  <a:pt x="1047" y="1814"/>
                </a:moveTo>
                <a:cubicBezTo>
                  <a:pt x="1078" y="2359"/>
                  <a:pt x="1078" y="2359"/>
                  <a:pt x="1078" y="2359"/>
                </a:cubicBezTo>
                <a:cubicBezTo>
                  <a:pt x="1108" y="1848"/>
                  <a:pt x="1108" y="1848"/>
                  <a:pt x="1108" y="1848"/>
                </a:cubicBezTo>
                <a:cubicBezTo>
                  <a:pt x="1047" y="1804"/>
                  <a:pt x="1047" y="1804"/>
                  <a:pt x="1047" y="1804"/>
                </a:cubicBezTo>
                <a:lnTo>
                  <a:pt x="1047" y="1814"/>
                </a:lnTo>
                <a:close/>
                <a:moveTo>
                  <a:pt x="1919" y="1848"/>
                </a:moveTo>
                <a:cubicBezTo>
                  <a:pt x="1928" y="2102"/>
                  <a:pt x="1928" y="2102"/>
                  <a:pt x="1928" y="2102"/>
                </a:cubicBezTo>
                <a:cubicBezTo>
                  <a:pt x="1938" y="1830"/>
                  <a:pt x="1938" y="1830"/>
                  <a:pt x="1938" y="1830"/>
                </a:cubicBezTo>
                <a:lnTo>
                  <a:pt x="1919" y="1848"/>
                </a:lnTo>
                <a:close/>
                <a:moveTo>
                  <a:pt x="1427" y="1439"/>
                </a:moveTo>
                <a:cubicBezTo>
                  <a:pt x="1507" y="1519"/>
                  <a:pt x="1507" y="1519"/>
                  <a:pt x="1507" y="1519"/>
                </a:cubicBezTo>
                <a:cubicBezTo>
                  <a:pt x="1588" y="1439"/>
                  <a:pt x="1588" y="1439"/>
                  <a:pt x="1588" y="1439"/>
                </a:cubicBezTo>
                <a:cubicBezTo>
                  <a:pt x="1514" y="906"/>
                  <a:pt x="1514" y="906"/>
                  <a:pt x="1514" y="906"/>
                </a:cubicBezTo>
                <a:cubicBezTo>
                  <a:pt x="1543" y="844"/>
                  <a:pt x="1543" y="844"/>
                  <a:pt x="1543" y="844"/>
                </a:cubicBezTo>
                <a:cubicBezTo>
                  <a:pt x="1507" y="785"/>
                  <a:pt x="1507" y="785"/>
                  <a:pt x="1507" y="785"/>
                </a:cubicBezTo>
                <a:cubicBezTo>
                  <a:pt x="1471" y="844"/>
                  <a:pt x="1471" y="844"/>
                  <a:pt x="1471" y="844"/>
                </a:cubicBezTo>
                <a:cubicBezTo>
                  <a:pt x="1501" y="906"/>
                  <a:pt x="1501" y="906"/>
                  <a:pt x="1501" y="906"/>
                </a:cubicBezTo>
                <a:lnTo>
                  <a:pt x="1427" y="1439"/>
                </a:lnTo>
                <a:close/>
                <a:moveTo>
                  <a:pt x="2300" y="939"/>
                </a:moveTo>
                <a:cubicBezTo>
                  <a:pt x="2130" y="939"/>
                  <a:pt x="1991" y="800"/>
                  <a:pt x="1991" y="629"/>
                </a:cubicBezTo>
                <a:cubicBezTo>
                  <a:pt x="1991" y="627"/>
                  <a:pt x="1991" y="627"/>
                  <a:pt x="1991" y="627"/>
                </a:cubicBezTo>
                <a:cubicBezTo>
                  <a:pt x="1991" y="546"/>
                  <a:pt x="2023" y="467"/>
                  <a:pt x="2082" y="410"/>
                </a:cubicBezTo>
                <a:cubicBezTo>
                  <a:pt x="2141" y="352"/>
                  <a:pt x="2218" y="319"/>
                  <a:pt x="2300" y="319"/>
                </a:cubicBezTo>
                <a:cubicBezTo>
                  <a:pt x="2304" y="319"/>
                  <a:pt x="2304" y="319"/>
                  <a:pt x="2304" y="319"/>
                </a:cubicBezTo>
                <a:cubicBezTo>
                  <a:pt x="2386" y="319"/>
                  <a:pt x="2464" y="352"/>
                  <a:pt x="2522" y="411"/>
                </a:cubicBezTo>
                <a:cubicBezTo>
                  <a:pt x="2579" y="470"/>
                  <a:pt x="2612" y="547"/>
                  <a:pt x="2612" y="629"/>
                </a:cubicBezTo>
                <a:cubicBezTo>
                  <a:pt x="2610" y="800"/>
                  <a:pt x="2471" y="939"/>
                  <a:pt x="2300" y="939"/>
                </a:cubicBezTo>
                <a:close/>
                <a:moveTo>
                  <a:pt x="2299" y="401"/>
                </a:moveTo>
                <a:cubicBezTo>
                  <a:pt x="2238" y="401"/>
                  <a:pt x="2182" y="424"/>
                  <a:pt x="2138" y="467"/>
                </a:cubicBezTo>
                <a:cubicBezTo>
                  <a:pt x="2096" y="510"/>
                  <a:pt x="2071" y="567"/>
                  <a:pt x="2071" y="627"/>
                </a:cubicBezTo>
                <a:cubicBezTo>
                  <a:pt x="2071" y="629"/>
                  <a:pt x="2071" y="629"/>
                  <a:pt x="2071" y="629"/>
                </a:cubicBezTo>
                <a:cubicBezTo>
                  <a:pt x="2071" y="755"/>
                  <a:pt x="2173" y="857"/>
                  <a:pt x="2299" y="857"/>
                </a:cubicBezTo>
                <a:cubicBezTo>
                  <a:pt x="2425" y="857"/>
                  <a:pt x="2526" y="755"/>
                  <a:pt x="2526" y="629"/>
                </a:cubicBezTo>
                <a:cubicBezTo>
                  <a:pt x="2526" y="569"/>
                  <a:pt x="2503" y="511"/>
                  <a:pt x="2461" y="469"/>
                </a:cubicBezTo>
                <a:cubicBezTo>
                  <a:pt x="2418" y="426"/>
                  <a:pt x="2361" y="401"/>
                  <a:pt x="2300" y="401"/>
                </a:cubicBezTo>
                <a:cubicBezTo>
                  <a:pt x="2299" y="401"/>
                  <a:pt x="2299" y="401"/>
                  <a:pt x="2299" y="401"/>
                </a:cubicBezTo>
                <a:cubicBezTo>
                  <a:pt x="2300" y="401"/>
                  <a:pt x="2300" y="401"/>
                  <a:pt x="2299" y="401"/>
                </a:cubicBezTo>
                <a:close/>
                <a:moveTo>
                  <a:pt x="718" y="939"/>
                </a:moveTo>
                <a:cubicBezTo>
                  <a:pt x="547" y="939"/>
                  <a:pt x="408" y="800"/>
                  <a:pt x="408" y="629"/>
                </a:cubicBezTo>
                <a:cubicBezTo>
                  <a:pt x="408" y="627"/>
                  <a:pt x="408" y="627"/>
                  <a:pt x="408" y="627"/>
                </a:cubicBezTo>
                <a:cubicBezTo>
                  <a:pt x="408" y="546"/>
                  <a:pt x="441" y="467"/>
                  <a:pt x="500" y="410"/>
                </a:cubicBezTo>
                <a:cubicBezTo>
                  <a:pt x="559" y="352"/>
                  <a:pt x="636" y="319"/>
                  <a:pt x="718" y="319"/>
                </a:cubicBezTo>
                <a:cubicBezTo>
                  <a:pt x="801" y="319"/>
                  <a:pt x="880" y="352"/>
                  <a:pt x="939" y="411"/>
                </a:cubicBezTo>
                <a:cubicBezTo>
                  <a:pt x="996" y="470"/>
                  <a:pt x="1027" y="547"/>
                  <a:pt x="1027" y="629"/>
                </a:cubicBezTo>
                <a:cubicBezTo>
                  <a:pt x="1027" y="800"/>
                  <a:pt x="888" y="939"/>
                  <a:pt x="718" y="939"/>
                </a:cubicBezTo>
                <a:close/>
                <a:moveTo>
                  <a:pt x="716" y="401"/>
                </a:moveTo>
                <a:cubicBezTo>
                  <a:pt x="655" y="401"/>
                  <a:pt x="600" y="424"/>
                  <a:pt x="555" y="467"/>
                </a:cubicBezTo>
                <a:cubicBezTo>
                  <a:pt x="513" y="510"/>
                  <a:pt x="488" y="567"/>
                  <a:pt x="488" y="627"/>
                </a:cubicBezTo>
                <a:cubicBezTo>
                  <a:pt x="488" y="629"/>
                  <a:pt x="488" y="629"/>
                  <a:pt x="488" y="629"/>
                </a:cubicBezTo>
                <a:cubicBezTo>
                  <a:pt x="488" y="755"/>
                  <a:pt x="590" y="857"/>
                  <a:pt x="716" y="857"/>
                </a:cubicBezTo>
                <a:cubicBezTo>
                  <a:pt x="842" y="857"/>
                  <a:pt x="944" y="755"/>
                  <a:pt x="944" y="629"/>
                </a:cubicBezTo>
                <a:cubicBezTo>
                  <a:pt x="944" y="569"/>
                  <a:pt x="921" y="511"/>
                  <a:pt x="880" y="469"/>
                </a:cubicBezTo>
                <a:cubicBezTo>
                  <a:pt x="837" y="426"/>
                  <a:pt x="780" y="401"/>
                  <a:pt x="716" y="401"/>
                </a:cubicBezTo>
                <a:cubicBezTo>
                  <a:pt x="718" y="401"/>
                  <a:pt x="718" y="401"/>
                  <a:pt x="716" y="401"/>
                </a:cubicBezTo>
                <a:close/>
                <a:moveTo>
                  <a:pt x="1512" y="754"/>
                </a:moveTo>
                <a:cubicBezTo>
                  <a:pt x="1304" y="754"/>
                  <a:pt x="1135" y="585"/>
                  <a:pt x="1135" y="377"/>
                </a:cubicBezTo>
                <a:cubicBezTo>
                  <a:pt x="1135" y="169"/>
                  <a:pt x="1304" y="0"/>
                  <a:pt x="1512" y="0"/>
                </a:cubicBezTo>
                <a:cubicBezTo>
                  <a:pt x="1720" y="0"/>
                  <a:pt x="1889" y="169"/>
                  <a:pt x="1889" y="377"/>
                </a:cubicBezTo>
                <a:cubicBezTo>
                  <a:pt x="1889" y="585"/>
                  <a:pt x="1720" y="754"/>
                  <a:pt x="1512" y="754"/>
                </a:cubicBezTo>
                <a:close/>
                <a:moveTo>
                  <a:pt x="1512" y="82"/>
                </a:moveTo>
                <a:cubicBezTo>
                  <a:pt x="1350" y="82"/>
                  <a:pt x="1217" y="215"/>
                  <a:pt x="1217" y="377"/>
                </a:cubicBezTo>
                <a:cubicBezTo>
                  <a:pt x="1217" y="539"/>
                  <a:pt x="1350" y="672"/>
                  <a:pt x="1512" y="672"/>
                </a:cubicBezTo>
                <a:cubicBezTo>
                  <a:pt x="1674" y="672"/>
                  <a:pt x="1807" y="539"/>
                  <a:pt x="1807" y="377"/>
                </a:cubicBezTo>
                <a:cubicBezTo>
                  <a:pt x="1807" y="215"/>
                  <a:pt x="1674" y="82"/>
                  <a:pt x="1512" y="82"/>
                </a:cubicBezTo>
                <a:close/>
                <a:moveTo>
                  <a:pt x="1512" y="82"/>
                </a:moveTo>
                <a:cubicBezTo>
                  <a:pt x="1512" y="82"/>
                  <a:pt x="1512" y="82"/>
                  <a:pt x="1512" y="82"/>
                </a:cubicBezTo>
              </a:path>
            </a:pathLst>
          </a:custGeom>
          <a:gradFill>
            <a:gsLst>
              <a:gs pos="38000">
                <a:srgbClr val="0BD0D9"/>
              </a:gs>
              <a:gs pos="90000">
                <a:srgbClr val="0BD0D9">
                  <a:alpha val="0"/>
                </a:srgb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Freeform 9"/>
          <p:cNvSpPr>
            <a:spLocks noEditPoints="1"/>
          </p:cNvSpPr>
          <p:nvPr/>
        </p:nvSpPr>
        <p:spPr bwMode="auto">
          <a:xfrm>
            <a:off x="2437076" y="2124108"/>
            <a:ext cx="565662" cy="595533"/>
          </a:xfrm>
          <a:custGeom>
            <a:avLst/>
            <a:gdLst>
              <a:gd name="T0" fmla="*/ 1955 w 3105"/>
              <a:gd name="T1" fmla="*/ 2266 h 3270"/>
              <a:gd name="T2" fmla="*/ 1948 w 3105"/>
              <a:gd name="T3" fmla="*/ 1927 h 3270"/>
              <a:gd name="T4" fmla="*/ 2133 w 3105"/>
              <a:gd name="T5" fmla="*/ 1533 h 3270"/>
              <a:gd name="T6" fmla="*/ 2275 w 3105"/>
              <a:gd name="T7" fmla="*/ 1307 h 3270"/>
              <a:gd name="T8" fmla="*/ 2212 w 3105"/>
              <a:gd name="T9" fmla="*/ 1140 h 3270"/>
              <a:gd name="T10" fmla="*/ 1919 w 3105"/>
              <a:gd name="T11" fmla="*/ 142 h 3270"/>
              <a:gd name="T12" fmla="*/ 1545 w 3105"/>
              <a:gd name="T13" fmla="*/ 0 h 3270"/>
              <a:gd name="T14" fmla="*/ 892 w 3105"/>
              <a:gd name="T15" fmla="*/ 1140 h 3270"/>
              <a:gd name="T16" fmla="*/ 829 w 3105"/>
              <a:gd name="T17" fmla="*/ 1307 h 3270"/>
              <a:gd name="T18" fmla="*/ 972 w 3105"/>
              <a:gd name="T19" fmla="*/ 1533 h 3270"/>
              <a:gd name="T20" fmla="*/ 1161 w 3105"/>
              <a:gd name="T21" fmla="*/ 1927 h 3270"/>
              <a:gd name="T22" fmla="*/ 1154 w 3105"/>
              <a:gd name="T23" fmla="*/ 2266 h 3270"/>
              <a:gd name="T24" fmla="*/ 0 w 3105"/>
              <a:gd name="T25" fmla="*/ 3270 h 3270"/>
              <a:gd name="T26" fmla="*/ 3105 w 3105"/>
              <a:gd name="T27" fmla="*/ 3270 h 3270"/>
              <a:gd name="T28" fmla="*/ 1955 w 3105"/>
              <a:gd name="T29" fmla="*/ 2266 h 3270"/>
              <a:gd name="T30" fmla="*/ 1955 w 3105"/>
              <a:gd name="T31" fmla="*/ 2266 h 3270"/>
              <a:gd name="T32" fmla="*/ 1955 w 3105"/>
              <a:gd name="T33" fmla="*/ 2266 h 3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105" h="3270">
                <a:moveTo>
                  <a:pt x="1955" y="2266"/>
                </a:moveTo>
                <a:cubicBezTo>
                  <a:pt x="1943" y="2136"/>
                  <a:pt x="1948" y="2045"/>
                  <a:pt x="1948" y="1927"/>
                </a:cubicBezTo>
                <a:cubicBezTo>
                  <a:pt x="2008" y="1896"/>
                  <a:pt x="2115" y="1699"/>
                  <a:pt x="2133" y="1533"/>
                </a:cubicBezTo>
                <a:cubicBezTo>
                  <a:pt x="2180" y="1530"/>
                  <a:pt x="2253" y="1484"/>
                  <a:pt x="2275" y="1307"/>
                </a:cubicBezTo>
                <a:cubicBezTo>
                  <a:pt x="2287" y="1211"/>
                  <a:pt x="2240" y="1157"/>
                  <a:pt x="2212" y="1140"/>
                </a:cubicBezTo>
                <a:cubicBezTo>
                  <a:pt x="2288" y="914"/>
                  <a:pt x="2447" y="214"/>
                  <a:pt x="1919" y="142"/>
                </a:cubicBezTo>
                <a:cubicBezTo>
                  <a:pt x="1864" y="48"/>
                  <a:pt x="1725" y="0"/>
                  <a:pt x="1545" y="0"/>
                </a:cubicBezTo>
                <a:cubicBezTo>
                  <a:pt x="821" y="14"/>
                  <a:pt x="733" y="539"/>
                  <a:pt x="892" y="1140"/>
                </a:cubicBezTo>
                <a:cubicBezTo>
                  <a:pt x="864" y="1157"/>
                  <a:pt x="818" y="1211"/>
                  <a:pt x="829" y="1307"/>
                </a:cubicBezTo>
                <a:cubicBezTo>
                  <a:pt x="851" y="1484"/>
                  <a:pt x="925" y="1530"/>
                  <a:pt x="972" y="1533"/>
                </a:cubicBezTo>
                <a:cubicBezTo>
                  <a:pt x="990" y="1699"/>
                  <a:pt x="1101" y="1896"/>
                  <a:pt x="1161" y="1927"/>
                </a:cubicBezTo>
                <a:cubicBezTo>
                  <a:pt x="1161" y="2046"/>
                  <a:pt x="1165" y="2136"/>
                  <a:pt x="1154" y="2266"/>
                </a:cubicBezTo>
                <a:cubicBezTo>
                  <a:pt x="1010" y="2645"/>
                  <a:pt x="44" y="2538"/>
                  <a:pt x="0" y="3270"/>
                </a:cubicBezTo>
                <a:cubicBezTo>
                  <a:pt x="3105" y="3270"/>
                  <a:pt x="3105" y="3270"/>
                  <a:pt x="3105" y="3270"/>
                </a:cubicBezTo>
                <a:cubicBezTo>
                  <a:pt x="3061" y="2539"/>
                  <a:pt x="2099" y="2645"/>
                  <a:pt x="1955" y="2266"/>
                </a:cubicBezTo>
                <a:close/>
                <a:moveTo>
                  <a:pt x="1955" y="2266"/>
                </a:moveTo>
                <a:cubicBezTo>
                  <a:pt x="1955" y="2266"/>
                  <a:pt x="1955" y="2266"/>
                  <a:pt x="1955" y="2266"/>
                </a:cubicBezTo>
              </a:path>
            </a:pathLst>
          </a:custGeom>
          <a:noFill/>
          <a:ln w="25400">
            <a:gradFill>
              <a:gsLst>
                <a:gs pos="32000">
                  <a:srgbClr val="0BD0D9"/>
                </a:gs>
                <a:gs pos="91000">
                  <a:srgbClr val="0BD0D9">
                    <a:alpha val="0"/>
                  </a:srgbClr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>
          <a:xfrm>
            <a:off x="8046085" y="3820160"/>
            <a:ext cx="2628265" cy="10147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9pPr>
          </a:lstStyle>
          <a:p>
            <a:pPr algn="l">
              <a:lnSpc>
                <a:spcPct val="125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ysClr val="window" lastClr="FFFFFF"/>
                </a:solidFill>
                <a:latin typeface="+mn-lt"/>
                <a:ea typeface="+mn-ea"/>
                <a:sym typeface="+mn-lt"/>
              </a:rPr>
              <a:t>假如……，你认为……</a:t>
            </a:r>
            <a:endParaRPr lang="zh-CN" altLang="en-US" sz="1600" dirty="0">
              <a:solidFill>
                <a:sysClr val="window" lastClr="FFFFFF"/>
              </a:solidFill>
              <a:latin typeface="+mn-lt"/>
              <a:ea typeface="+mn-ea"/>
              <a:sym typeface="+mn-lt"/>
            </a:endParaRPr>
          </a:p>
          <a:p>
            <a:pPr algn="l">
              <a:lnSpc>
                <a:spcPct val="125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ysClr val="window" lastClr="FFFFFF"/>
                </a:solidFill>
                <a:latin typeface="+mn-lt"/>
                <a:ea typeface="+mn-ea"/>
                <a:sym typeface="+mn-lt"/>
              </a:rPr>
              <a:t> 你觉得……</a:t>
            </a:r>
            <a:endParaRPr lang="zh-CN" altLang="en-US" sz="1600" dirty="0">
              <a:solidFill>
                <a:sysClr val="window" lastClr="FFFFFF"/>
              </a:solidFill>
              <a:latin typeface="+mn-lt"/>
              <a:ea typeface="+mn-ea"/>
              <a:sym typeface="+mn-lt"/>
            </a:endParaRPr>
          </a:p>
          <a:p>
            <a:pPr algn="l">
              <a:lnSpc>
                <a:spcPct val="125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ysClr val="window" lastClr="FFFFFF"/>
                </a:solidFill>
                <a:latin typeface="+mn-lt"/>
                <a:ea typeface="+mn-ea"/>
                <a:sym typeface="+mn-lt"/>
              </a:rPr>
              <a:t>你喜欢什么样的运动？</a:t>
            </a:r>
            <a:endParaRPr lang="zh-CN" altLang="en-US" sz="1600" dirty="0">
              <a:solidFill>
                <a:sysClr val="window" lastClr="FFFFFF"/>
              </a:solidFill>
              <a:latin typeface="+mn-lt"/>
              <a:ea typeface="+mn-ea"/>
              <a:sym typeface="+mn-lt"/>
            </a:endParaRP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>
          <a:xfrm>
            <a:off x="1370469" y="3819874"/>
            <a:ext cx="3837002" cy="3715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9pPr>
          </a:lstStyle>
          <a:p>
            <a:pPr algn="l">
              <a:lnSpc>
                <a:spcPct val="125000"/>
              </a:lnSpc>
              <a:spcBef>
                <a:spcPts val="0"/>
              </a:spcBef>
            </a:pPr>
            <a:r>
              <a:rPr lang="zh-CN" altLang="en-US" sz="1600" dirty="0">
                <a:solidFill>
                  <a:sysClr val="window" lastClr="FFFFFF"/>
                </a:solidFill>
                <a:latin typeface="+mn-lt"/>
                <a:ea typeface="+mn-ea"/>
                <a:sym typeface="+mn-lt"/>
              </a:rPr>
              <a:t>请举例说明……</a:t>
            </a:r>
            <a:endParaRPr lang="zh-CN" altLang="en-US" sz="1600" dirty="0">
              <a:solidFill>
                <a:sysClr val="window" lastClr="FFFFFF"/>
              </a:solidFill>
              <a:latin typeface="+mn-lt"/>
              <a:ea typeface="+mn-ea"/>
              <a:sym typeface="+mn-lt"/>
            </a:endParaRPr>
          </a:p>
        </p:txBody>
      </p:sp>
      <p:sp>
        <p:nvSpPr>
          <p:cNvPr id="59" name="文本框 17"/>
          <p:cNvSpPr>
            <a:spLocks noChangeArrowheads="1"/>
          </p:cNvSpPr>
          <p:nvPr/>
        </p:nvSpPr>
        <p:spPr bwMode="auto">
          <a:xfrm>
            <a:off x="4115435" y="3221355"/>
            <a:ext cx="19272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>
                <a:gradFill>
                  <a:gsLst>
                    <a:gs pos="0">
                      <a:schemeClr val="accent1">
                        <a:lumMod val="0"/>
                        <a:alpha val="100000"/>
                        <a:lumOff val="10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55%</a:t>
            </a:r>
            <a:endParaRPr lang="en-US" altLang="zh-CN" sz="4400" b="1">
              <a:gradFill>
                <a:gsLst>
                  <a:gs pos="0">
                    <a:schemeClr val="accent1">
                      <a:lumMod val="0"/>
                      <a:alpha val="100000"/>
                      <a:lumOff val="10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0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17"/>
          <p:cNvSpPr>
            <a:spLocks noChangeArrowheads="1"/>
          </p:cNvSpPr>
          <p:nvPr/>
        </p:nvSpPr>
        <p:spPr bwMode="auto">
          <a:xfrm>
            <a:off x="6073775" y="3221355"/>
            <a:ext cx="19272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>
                <a:gradFill>
                  <a:gsLst>
                    <a:gs pos="0">
                      <a:schemeClr val="accent1">
                        <a:lumMod val="0"/>
                        <a:alpha val="100000"/>
                        <a:lumOff val="10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14%</a:t>
            </a:r>
            <a:endParaRPr lang="en-US" altLang="zh-CN" sz="4400" b="1">
              <a:gradFill>
                <a:gsLst>
                  <a:gs pos="0">
                    <a:schemeClr val="accent1">
                      <a:lumMod val="0"/>
                      <a:alpha val="100000"/>
                      <a:lumOff val="10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0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433645" y="3798510"/>
            <a:ext cx="1078392" cy="3715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600" dirty="0" smtClean="0">
                <a:solidFill>
                  <a:srgbClr val="277DCC"/>
                </a:solidFill>
                <a:latin typeface="+mn-lt"/>
                <a:ea typeface="+mn-ea"/>
                <a:sym typeface="+mn-lt"/>
              </a:rPr>
              <a:t>准确率</a:t>
            </a:r>
            <a:endParaRPr lang="zh-CN" altLang="en-US" sz="1600" dirty="0">
              <a:solidFill>
                <a:srgbClr val="277DCC"/>
              </a:solidFill>
              <a:latin typeface="+mn-lt"/>
              <a:ea typeface="+mn-ea"/>
              <a:sym typeface="+mn-lt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6461104" y="3798510"/>
            <a:ext cx="1078392" cy="3715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微软雅黑 Light" panose="020B0502040204020203" charset="-122"/>
                <a:cs typeface="+mn-ea"/>
              </a:defRPr>
            </a:lvl9pPr>
          </a:lstStyle>
          <a:p>
            <a:pPr marL="0" indent="0" algn="ctr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600" dirty="0" smtClean="0">
                <a:solidFill>
                  <a:srgbClr val="277DCC"/>
                </a:solidFill>
                <a:latin typeface="+mn-lt"/>
                <a:ea typeface="+mn-ea"/>
                <a:sym typeface="+mn-lt"/>
              </a:rPr>
              <a:t>准确率</a:t>
            </a:r>
            <a:endParaRPr lang="zh-CN" altLang="en-US" sz="1600" dirty="0">
              <a:solidFill>
                <a:srgbClr val="277DCC"/>
              </a:solidFill>
              <a:latin typeface="+mn-lt"/>
              <a:ea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4372610" y="562094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测评方法效度对比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箭头: 下 29"/>
          <p:cNvSpPr/>
          <p:nvPr/>
        </p:nvSpPr>
        <p:spPr>
          <a:xfrm rot="16200000" flipV="1">
            <a:off x="8765223" y="459105"/>
            <a:ext cx="352425" cy="3956685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箭头: 下 29"/>
          <p:cNvSpPr/>
          <p:nvPr/>
        </p:nvSpPr>
        <p:spPr>
          <a:xfrm rot="16200000" flipV="1">
            <a:off x="7535545" y="4980940"/>
            <a:ext cx="352425" cy="1497330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箭头: 下 29"/>
          <p:cNvSpPr/>
          <p:nvPr/>
        </p:nvSpPr>
        <p:spPr>
          <a:xfrm rot="16200000" flipV="1">
            <a:off x="8531543" y="1116965"/>
            <a:ext cx="352425" cy="3489325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箭头: 下 29"/>
          <p:cNvSpPr/>
          <p:nvPr/>
        </p:nvSpPr>
        <p:spPr>
          <a:xfrm rot="16200000" flipV="1">
            <a:off x="8322310" y="1856105"/>
            <a:ext cx="352425" cy="3070860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箭头: 下 29"/>
          <p:cNvSpPr/>
          <p:nvPr/>
        </p:nvSpPr>
        <p:spPr>
          <a:xfrm rot="16200000" flipV="1">
            <a:off x="7951788" y="3175635"/>
            <a:ext cx="352425" cy="2329815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箭头: 下 29"/>
          <p:cNvSpPr/>
          <p:nvPr/>
        </p:nvSpPr>
        <p:spPr>
          <a:xfrm rot="16200000" flipV="1">
            <a:off x="7897178" y="3703320"/>
            <a:ext cx="352425" cy="2220595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箭头: 下 29"/>
          <p:cNvSpPr/>
          <p:nvPr/>
        </p:nvSpPr>
        <p:spPr>
          <a:xfrm rot="16200000" flipV="1">
            <a:off x="8285480" y="2384425"/>
            <a:ext cx="352425" cy="2997200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箭头: 下 29"/>
          <p:cNvSpPr/>
          <p:nvPr/>
        </p:nvSpPr>
        <p:spPr>
          <a:xfrm rot="16200000" flipV="1">
            <a:off x="7697470" y="4361180"/>
            <a:ext cx="352425" cy="1821180"/>
          </a:xfrm>
          <a:prstGeom prst="rect">
            <a:avLst/>
          </a:prstGeom>
          <a:gradFill>
            <a:gsLst>
              <a:gs pos="0">
                <a:srgbClr val="0BD0D9">
                  <a:alpha val="0"/>
                </a:srgbClr>
              </a:gs>
              <a:gs pos="53000">
                <a:srgbClr val="0BD0D9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356995" y="1547495"/>
          <a:ext cx="9702800" cy="441388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5715635"/>
                <a:gridCol w="3987165"/>
              </a:tblGrid>
              <a:tr h="6832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招聘选拔方法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95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8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效度</a:t>
                      </a:r>
                      <a:endParaRPr lang="zh-CN" altLang="en-US" sz="18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9500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测评中心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0.65 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基于行为素质的面试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0.60 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工作样本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0.54 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能力测试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0.53 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性格测试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0.39 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5455"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简历</a:t>
                      </a:r>
                      <a:endParaRPr 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0.38 </a:t>
                      </a:r>
                      <a:endParaRPr 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推荐信</a:t>
                      </a:r>
                      <a:endParaRPr 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0.23 </a:t>
                      </a:r>
                      <a:endParaRPr 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面试（不基于行为素质）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0.0~0.19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3" name="直接连接符 12"/>
          <p:cNvCxnSpPr/>
          <p:nvPr/>
        </p:nvCxnSpPr>
        <p:spPr>
          <a:xfrm>
            <a:off x="1356995" y="5961380"/>
            <a:ext cx="9782810" cy="0"/>
          </a:xfrm>
          <a:prstGeom prst="line">
            <a:avLst/>
          </a:prstGeom>
          <a:ln>
            <a:solidFill>
              <a:srgbClr val="0BD0D9"/>
            </a:solidFill>
          </a:ln>
        </p:spPr>
        <p:style>
          <a:lnRef idx="1">
            <a:srgbClr val="0F6FC6"/>
          </a:lnRef>
          <a:fillRef idx="0">
            <a:srgbClr val="0F6FC6"/>
          </a:fillRef>
          <a:effectRef idx="0">
            <a:srgbClr val="0F6FC6"/>
          </a:effectRef>
          <a:fontRef idx="minor">
            <a:sysClr val="windowText" lastClr="000000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7" b="11206"/>
          <a:stretch>
            <a:fillRect/>
          </a:stretch>
        </p:blipFill>
        <p:spPr>
          <a:xfrm>
            <a:off x="658813" y="1666875"/>
            <a:ext cx="10874374" cy="45704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 h="7198">
                <a:moveTo>
                  <a:pt x="0" y="3378"/>
                </a:moveTo>
                <a:lnTo>
                  <a:pt x="0" y="3378"/>
                </a:lnTo>
                <a:lnTo>
                  <a:pt x="17125" y="3378"/>
                </a:lnTo>
                <a:lnTo>
                  <a:pt x="17125" y="7198"/>
                </a:lnTo>
                <a:lnTo>
                  <a:pt x="0" y="7198"/>
                </a:lnTo>
                <a:lnTo>
                  <a:pt x="0" y="3378"/>
                </a:lnTo>
                <a:close/>
                <a:moveTo>
                  <a:pt x="0" y="0"/>
                </a:moveTo>
                <a:lnTo>
                  <a:pt x="17125" y="0"/>
                </a:lnTo>
                <a:lnTo>
                  <a:pt x="17125" y="2978"/>
                </a:lnTo>
                <a:lnTo>
                  <a:pt x="0" y="297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1" name="矩形 20"/>
          <p:cNvSpPr/>
          <p:nvPr/>
        </p:nvSpPr>
        <p:spPr>
          <a:xfrm>
            <a:off x="658495" y="1644650"/>
            <a:ext cx="10874375" cy="1913255"/>
          </a:xfrm>
          <a:prstGeom prst="rect">
            <a:avLst/>
          </a:prstGeom>
          <a:solidFill>
            <a:srgbClr val="0BD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659130" y="3811905"/>
            <a:ext cx="10874375" cy="2451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 h="2940">
                <a:moveTo>
                  <a:pt x="0" y="0"/>
                </a:moveTo>
                <a:lnTo>
                  <a:pt x="17125" y="0"/>
                </a:lnTo>
                <a:lnTo>
                  <a:pt x="17125" y="2940"/>
                </a:lnTo>
                <a:lnTo>
                  <a:pt x="0" y="2940"/>
                </a:lnTo>
                <a:lnTo>
                  <a:pt x="0" y="0"/>
                </a:lnTo>
                <a:close/>
              </a:path>
            </a:pathLst>
          </a:custGeom>
          <a:solidFill>
            <a:srgbClr val="D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1933575" y="2635885"/>
            <a:ext cx="468376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一个人过去的行为能</a:t>
            </a:r>
            <a:r>
              <a:rPr lang="zh-CN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预测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其未来的行为</a:t>
            </a:r>
            <a:endParaRPr sz="16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21" name="文本框 17"/>
          <p:cNvSpPr>
            <a:spLocks noChangeArrowheads="1"/>
          </p:cNvSpPr>
          <p:nvPr/>
        </p:nvSpPr>
        <p:spPr bwMode="auto">
          <a:xfrm>
            <a:off x="1342390" y="2237105"/>
            <a:ext cx="7308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buClrTx/>
              <a:buSzTx/>
              <a:buFontTx/>
            </a:pPr>
            <a:r>
              <a:rPr lang="en-US" altLang="zh-CN" sz="6600" b="1">
                <a:gradFill>
                  <a:gsLst>
                    <a:gs pos="0">
                      <a:schemeClr val="accent1">
                        <a:lumMod val="0"/>
                        <a:alpha val="34000"/>
                        <a:lumOff val="10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6600" b="1">
              <a:gradFill>
                <a:gsLst>
                  <a:gs pos="0">
                    <a:schemeClr val="accent1">
                      <a:lumMod val="0"/>
                      <a:alpha val="34000"/>
                      <a:lumOff val="10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0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文本框 17"/>
          <p:cNvSpPr>
            <a:spLocks noChangeArrowheads="1"/>
          </p:cNvSpPr>
          <p:nvPr/>
        </p:nvSpPr>
        <p:spPr bwMode="auto">
          <a:xfrm>
            <a:off x="1341755" y="4537075"/>
            <a:ext cx="140906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6600" b="1">
                <a:gradFill>
                  <a:gsLst>
                    <a:gs pos="0">
                      <a:schemeClr val="accent1">
                        <a:lumMod val="0"/>
                        <a:alpha val="34000"/>
                        <a:lumOff val="10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B</a:t>
            </a:r>
            <a:endParaRPr lang="en-US" altLang="zh-CN" sz="6600" b="1">
              <a:gradFill>
                <a:gsLst>
                  <a:gs pos="0">
                    <a:schemeClr val="accent1">
                      <a:lumMod val="0"/>
                      <a:alpha val="34000"/>
                      <a:lumOff val="10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0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文本框 59"/>
          <p:cNvSpPr txBox="1">
            <a:spLocks noChangeArrowheads="1"/>
          </p:cNvSpPr>
          <p:nvPr/>
        </p:nvSpPr>
        <p:spPr bwMode="auto">
          <a:xfrm>
            <a:off x="1933575" y="4622165"/>
            <a:ext cx="7472045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说和做是截然不同的两码事，即行为描述面试要注意了解应聘者过去的实际表现，而不是对外在表现的看法和观念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事实是一回事，关于事实的观念是另一回事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0296" y="562094"/>
            <a:ext cx="3840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行为面试法的两个前提假设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354808" y="2107171"/>
            <a:ext cx="341453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355185" y="4327131"/>
            <a:ext cx="34137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/>
          <p:nvPr/>
        </p:nvSpPr>
        <p:spPr>
          <a:xfrm>
            <a:off x="659130" y="4168140"/>
            <a:ext cx="10874375" cy="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>
                <a:moveTo>
                  <a:pt x="17125" y="0"/>
                </a:moveTo>
                <a:lnTo>
                  <a:pt x="0" y="0"/>
                </a:lnTo>
                <a:lnTo>
                  <a:pt x="17125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>
            <a:off x="695325" y="6273800"/>
            <a:ext cx="10903117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695325" y="2434852"/>
            <a:ext cx="0" cy="383894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4280601" y="2496407"/>
            <a:ext cx="0" cy="3777394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7865877" y="2496407"/>
            <a:ext cx="0" cy="3777394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695325" y="3754094"/>
            <a:ext cx="10864962" cy="2519703"/>
            <a:chOff x="695325" y="3754094"/>
            <a:chExt cx="10864962" cy="2519703"/>
          </a:xfrm>
        </p:grpSpPr>
        <p:sp>
          <p:nvSpPr>
            <p:cNvPr id="9" name="任意多边形: 形状 8"/>
            <p:cNvSpPr/>
            <p:nvPr/>
          </p:nvSpPr>
          <p:spPr>
            <a:xfrm>
              <a:off x="695325" y="3775109"/>
              <a:ext cx="10755801" cy="2498688"/>
            </a:xfrm>
            <a:custGeom>
              <a:avLst/>
              <a:gdLst>
                <a:gd name="connsiteX0" fmla="*/ 10755801 w 10755801"/>
                <a:gd name="connsiteY0" fmla="*/ 0 h 3130856"/>
                <a:gd name="connsiteX1" fmla="*/ 10755801 w 10755801"/>
                <a:gd name="connsiteY1" fmla="*/ 3130856 h 3130856"/>
                <a:gd name="connsiteX2" fmla="*/ 0 w 10755801"/>
                <a:gd name="connsiteY2" fmla="*/ 3130856 h 3130856"/>
                <a:gd name="connsiteX3" fmla="*/ 0 w 10755801"/>
                <a:gd name="connsiteY3" fmla="*/ 2729545 h 3130856"/>
                <a:gd name="connsiteX4" fmla="*/ 7319 w 10755801"/>
                <a:gd name="connsiteY4" fmla="*/ 2721875 h 3130856"/>
                <a:gd name="connsiteX5" fmla="*/ 4651108 w 10755801"/>
                <a:gd name="connsiteY5" fmla="*/ 1156967 h 3130856"/>
                <a:gd name="connsiteX6" fmla="*/ 10742562 w 10755801"/>
                <a:gd name="connsiteY6" fmla="*/ 733 h 3130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55801" h="3130856">
                  <a:moveTo>
                    <a:pt x="10755801" y="0"/>
                  </a:moveTo>
                  <a:lnTo>
                    <a:pt x="10755801" y="3130856"/>
                  </a:lnTo>
                  <a:lnTo>
                    <a:pt x="0" y="3130856"/>
                  </a:lnTo>
                  <a:lnTo>
                    <a:pt x="0" y="2729545"/>
                  </a:lnTo>
                  <a:lnTo>
                    <a:pt x="7319" y="2721875"/>
                  </a:lnTo>
                  <a:cubicBezTo>
                    <a:pt x="1665315" y="2208706"/>
                    <a:pt x="2861901" y="1610491"/>
                    <a:pt x="4651108" y="1156967"/>
                  </a:cubicBezTo>
                  <a:cubicBezTo>
                    <a:pt x="6440315" y="703443"/>
                    <a:pt x="9409552" y="62205"/>
                    <a:pt x="10742562" y="733"/>
                  </a:cubicBezTo>
                  <a:close/>
                </a:path>
              </a:pathLst>
            </a:custGeom>
            <a:gradFill flip="none" rotWithShape="1">
              <a:gsLst>
                <a:gs pos="42000">
                  <a:schemeClr val="accent3">
                    <a:alpha val="70000"/>
                  </a:schemeClr>
                </a:gs>
                <a:gs pos="79000">
                  <a:schemeClr val="accent3">
                    <a:alpha val="0"/>
                  </a:schemeClr>
                </a:gs>
              </a:gsLst>
              <a:lin ang="51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695325" y="3754094"/>
              <a:ext cx="10864962" cy="2199423"/>
            </a:xfrm>
            <a:custGeom>
              <a:avLst/>
              <a:gdLst>
                <a:gd name="connsiteX0" fmla="*/ 10755801 w 10755801"/>
                <a:gd name="connsiteY0" fmla="*/ 0 h 3130856"/>
                <a:gd name="connsiteX1" fmla="*/ 10755801 w 10755801"/>
                <a:gd name="connsiteY1" fmla="*/ 3130856 h 3130856"/>
                <a:gd name="connsiteX2" fmla="*/ 0 w 10755801"/>
                <a:gd name="connsiteY2" fmla="*/ 3130856 h 3130856"/>
                <a:gd name="connsiteX3" fmla="*/ 0 w 10755801"/>
                <a:gd name="connsiteY3" fmla="*/ 2729545 h 3130856"/>
                <a:gd name="connsiteX4" fmla="*/ 7319 w 10755801"/>
                <a:gd name="connsiteY4" fmla="*/ 2721875 h 3130856"/>
                <a:gd name="connsiteX5" fmla="*/ 4651108 w 10755801"/>
                <a:gd name="connsiteY5" fmla="*/ 1156967 h 3130856"/>
                <a:gd name="connsiteX6" fmla="*/ 10742562 w 10755801"/>
                <a:gd name="connsiteY6" fmla="*/ 733 h 3130856"/>
                <a:gd name="connsiteX0-1" fmla="*/ 10742562 w 10755801"/>
                <a:gd name="connsiteY0-2" fmla="*/ 0 h 3130123"/>
                <a:gd name="connsiteX1-3" fmla="*/ 10755801 w 10755801"/>
                <a:gd name="connsiteY1-4" fmla="*/ 3130123 h 3130123"/>
                <a:gd name="connsiteX2-5" fmla="*/ 0 w 10755801"/>
                <a:gd name="connsiteY2-6" fmla="*/ 3130123 h 3130123"/>
                <a:gd name="connsiteX3-7" fmla="*/ 0 w 10755801"/>
                <a:gd name="connsiteY3-8" fmla="*/ 2728812 h 3130123"/>
                <a:gd name="connsiteX4-9" fmla="*/ 7319 w 10755801"/>
                <a:gd name="connsiteY4-10" fmla="*/ 2721142 h 3130123"/>
                <a:gd name="connsiteX5-11" fmla="*/ 4651108 w 10755801"/>
                <a:gd name="connsiteY5-12" fmla="*/ 1156234 h 3130123"/>
                <a:gd name="connsiteX6-13" fmla="*/ 10742562 w 10755801"/>
                <a:gd name="connsiteY6-14" fmla="*/ 0 h 3130123"/>
                <a:gd name="connsiteX0-15" fmla="*/ 10755801 w 10847241"/>
                <a:gd name="connsiteY0-16" fmla="*/ 3130123 h 3227589"/>
                <a:gd name="connsiteX1-17" fmla="*/ 0 w 10847241"/>
                <a:gd name="connsiteY1-18" fmla="*/ 3130123 h 3227589"/>
                <a:gd name="connsiteX2-19" fmla="*/ 0 w 10847241"/>
                <a:gd name="connsiteY2-20" fmla="*/ 2728812 h 3227589"/>
                <a:gd name="connsiteX3-21" fmla="*/ 7319 w 10847241"/>
                <a:gd name="connsiteY3-22" fmla="*/ 2721142 h 3227589"/>
                <a:gd name="connsiteX4-23" fmla="*/ 4651108 w 10847241"/>
                <a:gd name="connsiteY4-24" fmla="*/ 1156234 h 3227589"/>
                <a:gd name="connsiteX5-25" fmla="*/ 10742562 w 10847241"/>
                <a:gd name="connsiteY5-26" fmla="*/ 0 h 3227589"/>
                <a:gd name="connsiteX6-27" fmla="*/ 10847241 w 10847241"/>
                <a:gd name="connsiteY6-28" fmla="*/ 3227589 h 3227589"/>
                <a:gd name="connsiteX0-29" fmla="*/ 10755801 w 11084308"/>
                <a:gd name="connsiteY0-30" fmla="*/ 3130123 h 3130123"/>
                <a:gd name="connsiteX1-31" fmla="*/ 0 w 11084308"/>
                <a:gd name="connsiteY1-32" fmla="*/ 3130123 h 3130123"/>
                <a:gd name="connsiteX2-33" fmla="*/ 0 w 11084308"/>
                <a:gd name="connsiteY2-34" fmla="*/ 2728812 h 3130123"/>
                <a:gd name="connsiteX3-35" fmla="*/ 7319 w 11084308"/>
                <a:gd name="connsiteY3-36" fmla="*/ 2721142 h 3130123"/>
                <a:gd name="connsiteX4-37" fmla="*/ 4651108 w 11084308"/>
                <a:gd name="connsiteY4-38" fmla="*/ 1156234 h 3130123"/>
                <a:gd name="connsiteX5-39" fmla="*/ 10742562 w 11084308"/>
                <a:gd name="connsiteY5-40" fmla="*/ 0 h 3130123"/>
                <a:gd name="connsiteX6-41" fmla="*/ 11084308 w 11084308"/>
                <a:gd name="connsiteY6-42" fmla="*/ 718753 h 3130123"/>
                <a:gd name="connsiteX0-43" fmla="*/ 10755801 w 10755801"/>
                <a:gd name="connsiteY0-44" fmla="*/ 3130123 h 3130123"/>
                <a:gd name="connsiteX1-45" fmla="*/ 0 w 10755801"/>
                <a:gd name="connsiteY1-46" fmla="*/ 3130123 h 3130123"/>
                <a:gd name="connsiteX2-47" fmla="*/ 0 w 10755801"/>
                <a:gd name="connsiteY2-48" fmla="*/ 2728812 h 3130123"/>
                <a:gd name="connsiteX3-49" fmla="*/ 7319 w 10755801"/>
                <a:gd name="connsiteY3-50" fmla="*/ 2721142 h 3130123"/>
                <a:gd name="connsiteX4-51" fmla="*/ 4651108 w 10755801"/>
                <a:gd name="connsiteY4-52" fmla="*/ 1156234 h 3130123"/>
                <a:gd name="connsiteX5-53" fmla="*/ 10742562 w 10755801"/>
                <a:gd name="connsiteY5-54" fmla="*/ 0 h 3130123"/>
                <a:gd name="connsiteX0-55" fmla="*/ 0 w 10742562"/>
                <a:gd name="connsiteY0-56" fmla="*/ 3130123 h 3130123"/>
                <a:gd name="connsiteX1-57" fmla="*/ 0 w 10742562"/>
                <a:gd name="connsiteY1-58" fmla="*/ 2728812 h 3130123"/>
                <a:gd name="connsiteX2-59" fmla="*/ 7319 w 10742562"/>
                <a:gd name="connsiteY2-60" fmla="*/ 2721142 h 3130123"/>
                <a:gd name="connsiteX3-61" fmla="*/ 4651108 w 10742562"/>
                <a:gd name="connsiteY3-62" fmla="*/ 1156234 h 3130123"/>
                <a:gd name="connsiteX4-63" fmla="*/ 10742562 w 10742562"/>
                <a:gd name="connsiteY4-64" fmla="*/ 0 h 3130123"/>
                <a:gd name="connsiteX0-65" fmla="*/ 0 w 10742562"/>
                <a:gd name="connsiteY0-66" fmla="*/ 2728812 h 2728812"/>
                <a:gd name="connsiteX1-67" fmla="*/ 7319 w 10742562"/>
                <a:gd name="connsiteY1-68" fmla="*/ 2721142 h 2728812"/>
                <a:gd name="connsiteX2-69" fmla="*/ 4651108 w 10742562"/>
                <a:gd name="connsiteY2-70" fmla="*/ 1156234 h 2728812"/>
                <a:gd name="connsiteX3-71" fmla="*/ 10742562 w 10742562"/>
                <a:gd name="connsiteY3-72" fmla="*/ 0 h 2728812"/>
                <a:gd name="connsiteX0-73" fmla="*/ 0 w 10944162"/>
                <a:gd name="connsiteY0-74" fmla="*/ 2755877 h 2755877"/>
                <a:gd name="connsiteX1-75" fmla="*/ 7319 w 10944162"/>
                <a:gd name="connsiteY1-76" fmla="*/ 2748207 h 2755877"/>
                <a:gd name="connsiteX2-77" fmla="*/ 4651108 w 10944162"/>
                <a:gd name="connsiteY2-78" fmla="*/ 1183299 h 2755877"/>
                <a:gd name="connsiteX3-79" fmla="*/ 10944162 w 10944162"/>
                <a:gd name="connsiteY3-80" fmla="*/ 0 h 2755877"/>
                <a:gd name="connsiteX0-81" fmla="*/ 0 w 10864962"/>
                <a:gd name="connsiteY0-82" fmla="*/ 2755877 h 2755877"/>
                <a:gd name="connsiteX1-83" fmla="*/ 7319 w 10864962"/>
                <a:gd name="connsiteY1-84" fmla="*/ 2748207 h 2755877"/>
                <a:gd name="connsiteX2-85" fmla="*/ 4651108 w 10864962"/>
                <a:gd name="connsiteY2-86" fmla="*/ 1183299 h 2755877"/>
                <a:gd name="connsiteX3-87" fmla="*/ 10864962 w 10864962"/>
                <a:gd name="connsiteY3-88" fmla="*/ 0 h 275587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64962" h="2755877">
                  <a:moveTo>
                    <a:pt x="0" y="2755877"/>
                  </a:moveTo>
                  <a:lnTo>
                    <a:pt x="7319" y="2748207"/>
                  </a:lnTo>
                  <a:cubicBezTo>
                    <a:pt x="1665315" y="2235038"/>
                    <a:pt x="2861901" y="1636823"/>
                    <a:pt x="4651108" y="1183299"/>
                  </a:cubicBezTo>
                  <a:cubicBezTo>
                    <a:pt x="6440315" y="729775"/>
                    <a:pt x="9531952" y="61472"/>
                    <a:pt x="10864962" y="0"/>
                  </a:cubicBezTo>
                </a:path>
              </a:pathLst>
            </a:custGeom>
            <a:noFill/>
            <a:ln w="31750">
              <a:solidFill>
                <a:schemeClr val="accent3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901681" y="3764549"/>
            <a:ext cx="3182805" cy="58477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01681" y="3764549"/>
            <a:ext cx="3182805" cy="584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01681" y="3826104"/>
            <a:ext cx="3182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spc="300" dirty="0" smtClean="0">
                <a:solidFill>
                  <a:prstClr val="white"/>
                </a:solidFill>
                <a:cs typeface="+mn-ea"/>
                <a:sym typeface="+mn-lt"/>
              </a:rPr>
              <a:t>过去的行为</a:t>
            </a:r>
            <a:endParaRPr lang="zh-CN" altLang="en-US" sz="2400" b="1" spc="300" dirty="0">
              <a:solidFill>
                <a:prstClr val="white">
                  <a:lumMod val="8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86958" y="3156236"/>
            <a:ext cx="3182805" cy="584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0296" y="1036808"/>
            <a:ext cx="5754038" cy="417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 smtClean="0">
                <a:solidFill>
                  <a:prstClr val="white"/>
                </a:solidFill>
                <a:cs typeface="+mn-ea"/>
                <a:sym typeface="+mn-lt"/>
              </a:rPr>
              <a:t>面试是立足于现在，用候选人过去的行为来预测未来的业绩</a:t>
            </a:r>
            <a:endParaRPr lang="zh-CN" alt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86959" y="3217791"/>
            <a:ext cx="31828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spc="300" dirty="0" smtClean="0">
                <a:solidFill>
                  <a:prstClr val="white"/>
                </a:solidFill>
                <a:cs typeface="+mn-ea"/>
                <a:sym typeface="+mn-lt"/>
              </a:rPr>
              <a:t>现在</a:t>
            </a:r>
            <a:endParaRPr lang="zh-CN" altLang="en-US" sz="2400" b="1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72233" y="2547923"/>
            <a:ext cx="3182805" cy="584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72233" y="2609478"/>
            <a:ext cx="3182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spc="300" dirty="0" smtClean="0">
                <a:solidFill>
                  <a:prstClr val="white"/>
                </a:solidFill>
                <a:cs typeface="+mn-ea"/>
                <a:sym typeface="+mn-lt"/>
              </a:rPr>
              <a:t>未来业绩</a:t>
            </a:r>
            <a:endParaRPr lang="zh-CN" altLang="en-US" sz="2400" b="1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0296" y="56209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 smtClean="0">
                <a:solidFill>
                  <a:prstClr val="white"/>
                </a:solidFill>
                <a:cs typeface="+mn-ea"/>
                <a:sym typeface="+mn-lt"/>
              </a:rPr>
              <a:t>行为面试</a:t>
            </a:r>
            <a:endParaRPr lang="zh-CN" altLang="en-US" sz="24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75925" y="5652229"/>
            <a:ext cx="7713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00" b="1" spc="300" dirty="0" smtClean="0">
                <a:solidFill>
                  <a:prstClr val="white"/>
                </a:solidFill>
                <a:cs typeface="+mn-ea"/>
                <a:sym typeface="+mn-lt"/>
              </a:rPr>
              <a:t>Past</a:t>
            </a:r>
            <a:endParaRPr lang="zh-CN" altLang="en-US" sz="1600" b="1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687542" y="5689601"/>
            <a:ext cx="7328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00" b="1" spc="300" dirty="0" smtClean="0">
                <a:solidFill>
                  <a:prstClr val="white"/>
                </a:solidFill>
                <a:cs typeface="+mn-ea"/>
                <a:sym typeface="+mn-lt"/>
              </a:rPr>
              <a:t>Now</a:t>
            </a:r>
            <a:endParaRPr lang="zh-CN" altLang="en-US" sz="1600" b="1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346477" y="5689601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00" b="1" spc="300" dirty="0" smtClean="0">
                <a:solidFill>
                  <a:prstClr val="white"/>
                </a:solidFill>
                <a:cs typeface="+mn-ea"/>
                <a:sym typeface="+mn-lt"/>
              </a:rPr>
              <a:t>Future</a:t>
            </a:r>
            <a:endParaRPr lang="zh-CN" altLang="en-US" sz="1600" b="1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" t="6198" r="25874" b="11737"/>
          <a:stretch>
            <a:fillRect/>
          </a:stretch>
        </p:blipFill>
        <p:spPr>
          <a:xfrm>
            <a:off x="1399479" y="1161866"/>
            <a:ext cx="4134118" cy="5628068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138144" y="1539106"/>
            <a:ext cx="2334807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sp>
        <p:nvSpPr>
          <p:cNvPr id="10" name="椭圆 9"/>
          <p:cNvSpPr/>
          <p:nvPr/>
        </p:nvSpPr>
        <p:spPr>
          <a:xfrm>
            <a:off x="4020668" y="1480368"/>
            <a:ext cx="117476" cy="117476"/>
          </a:xfrm>
          <a:prstGeom prst="ellipse">
            <a:avLst/>
          </a:prstGeom>
          <a:solidFill>
            <a:srgbClr val="21D4DC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72951" y="116326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0F6FC6"/>
                </a:solidFill>
                <a:cs typeface="+mn-ea"/>
                <a:sym typeface="+mn-lt"/>
              </a:rPr>
              <a:t>知识</a:t>
            </a:r>
            <a:endParaRPr kumimoji="0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72951" y="1502114"/>
            <a:ext cx="3825722" cy="34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指一个人对某特定领域的了解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18" name="直接连接符 17"/>
          <p:cNvCxnSpPr>
            <a:endCxn id="20" idx="1"/>
          </p:cNvCxnSpPr>
          <p:nvPr/>
        </p:nvCxnSpPr>
        <p:spPr>
          <a:xfrm>
            <a:off x="4606407" y="2079519"/>
            <a:ext cx="1866544" cy="1543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sp>
        <p:nvSpPr>
          <p:cNvPr id="19" name="椭圆 18"/>
          <p:cNvSpPr/>
          <p:nvPr/>
        </p:nvSpPr>
        <p:spPr>
          <a:xfrm>
            <a:off x="4488931" y="2031061"/>
            <a:ext cx="117476" cy="117476"/>
          </a:xfrm>
          <a:prstGeom prst="ellipse">
            <a:avLst/>
          </a:prstGeom>
          <a:solidFill>
            <a:srgbClr val="21D4DC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72951" y="191028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solidFill>
                  <a:srgbClr val="0F6FC6"/>
                </a:solidFill>
                <a:cs typeface="+mn-ea"/>
                <a:sym typeface="+mn-lt"/>
              </a:rPr>
              <a:t>技能</a:t>
            </a:r>
            <a:endParaRPr kumimoji="0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72951" y="2249135"/>
            <a:ext cx="3825722" cy="34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指一个人能完成某项工作或任务所具备的能力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255317" y="3105999"/>
            <a:ext cx="121763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sp>
        <p:nvSpPr>
          <p:cNvPr id="31" name="椭圆 30"/>
          <p:cNvSpPr/>
          <p:nvPr/>
        </p:nvSpPr>
        <p:spPr>
          <a:xfrm>
            <a:off x="5137841" y="3047261"/>
            <a:ext cx="117476" cy="117476"/>
          </a:xfrm>
          <a:prstGeom prst="ellipse">
            <a:avLst/>
          </a:prstGeom>
          <a:solidFill>
            <a:srgbClr val="21D4DC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72951" y="279540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cs typeface="+mn-ea"/>
                <a:sym typeface="+mn-lt"/>
              </a:rPr>
              <a:t>社会角色</a:t>
            </a:r>
            <a:endParaRPr kumimoji="0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72951" y="3134257"/>
            <a:ext cx="3825722" cy="34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一个人基于态度和价值观的行为方式与风格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5229263" y="4041226"/>
            <a:ext cx="1217634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sp>
        <p:nvSpPr>
          <p:cNvPr id="38" name="椭圆 37"/>
          <p:cNvSpPr/>
          <p:nvPr/>
        </p:nvSpPr>
        <p:spPr>
          <a:xfrm>
            <a:off x="5111787" y="3982488"/>
            <a:ext cx="117476" cy="117476"/>
          </a:xfrm>
          <a:prstGeom prst="ellipse">
            <a:avLst/>
          </a:prstGeom>
          <a:solidFill>
            <a:srgbClr val="21D4DC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46897" y="373063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cs typeface="+mn-ea"/>
                <a:sym typeface="+mn-lt"/>
              </a:rPr>
              <a:t>个性特征</a:t>
            </a:r>
            <a:endParaRPr kumimoji="0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46897" y="4069484"/>
            <a:ext cx="3825722" cy="62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个性、身体特征对环境和各种信息所表现出来的持续反应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42" name="直接连接符 41"/>
          <p:cNvCxnSpPr>
            <a:stCxn id="43" idx="6"/>
          </p:cNvCxnSpPr>
          <p:nvPr/>
        </p:nvCxnSpPr>
        <p:spPr>
          <a:xfrm>
            <a:off x="5098634" y="5005674"/>
            <a:ext cx="1348263" cy="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sp>
        <p:nvSpPr>
          <p:cNvPr id="43" name="椭圆 42"/>
          <p:cNvSpPr/>
          <p:nvPr/>
        </p:nvSpPr>
        <p:spPr>
          <a:xfrm>
            <a:off x="4981158" y="4946936"/>
            <a:ext cx="117476" cy="117476"/>
          </a:xfrm>
          <a:prstGeom prst="ellipse">
            <a:avLst/>
          </a:prstGeom>
          <a:solidFill>
            <a:srgbClr val="21D4DC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446897" y="469508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cs typeface="+mn-ea"/>
                <a:sym typeface="+mn-lt"/>
              </a:rPr>
              <a:t>动机</a:t>
            </a:r>
            <a:endParaRPr kumimoji="0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446897" y="5033932"/>
            <a:ext cx="3825722" cy="62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指在一个人内在的自然而持续的想法和偏好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驱动、引导和决定个人行动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4322045" y="6025269"/>
            <a:ext cx="2150906" cy="28258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sp>
        <p:nvSpPr>
          <p:cNvPr id="48" name="椭圆 47"/>
          <p:cNvSpPr/>
          <p:nvPr/>
        </p:nvSpPr>
        <p:spPr>
          <a:xfrm>
            <a:off x="4204569" y="5966531"/>
            <a:ext cx="117476" cy="117476"/>
          </a:xfrm>
          <a:prstGeom prst="ellipse">
            <a:avLst/>
          </a:prstGeom>
          <a:solidFill>
            <a:srgbClr val="21D4DC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420843" y="571467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rgbClr val="0F6FC6"/>
                </a:solidFill>
                <a:cs typeface="+mn-ea"/>
                <a:sym typeface="+mn-lt"/>
              </a:rPr>
              <a:t>价值观</a:t>
            </a:r>
            <a:endParaRPr kumimoji="0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420843" y="6053527"/>
            <a:ext cx="3825722" cy="62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指一个人对事物是非、重要性、必要性等的价值取向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087957" y="31218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cs typeface="+mn-ea"/>
              </a:rPr>
              <a:t>素质冰山模型</a:t>
            </a:r>
            <a:endParaRPr lang="zh-CN" altLang="en-US" sz="2400" b="1" dirty="0">
              <a:solidFill>
                <a:schemeClr val="accent1"/>
              </a:solidFill>
              <a:cs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4"/>
          <p:cNvSpPr/>
          <p:nvPr/>
        </p:nvSpPr>
        <p:spPr>
          <a:xfrm>
            <a:off x="942340" y="5658485"/>
            <a:ext cx="4934585" cy="743585"/>
          </a:xfrm>
          <a:prstGeom prst="trapezoid">
            <a:avLst>
              <a:gd name="adj" fmla="val 55479"/>
            </a:avLst>
          </a:prstGeom>
          <a:gradFill>
            <a:gsLst>
              <a:gs pos="0">
                <a:srgbClr val="0BD0D9">
                  <a:alpha val="0"/>
                </a:srgbClr>
              </a:gs>
              <a:gs pos="100000">
                <a:srgbClr val="0BD0D9">
                  <a:alpha val="70000"/>
                </a:srgbClr>
              </a:gs>
            </a:gsLst>
            <a:lin ang="5400000" scaled="0"/>
          </a:gradFill>
          <a:ln w="9525">
            <a:gradFill flip="none" rotWithShape="1">
              <a:gsLst>
                <a:gs pos="600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5400000" scaled="1"/>
              <a:tileRect/>
            </a:gradFill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梯形 7"/>
          <p:cNvSpPr/>
          <p:nvPr/>
        </p:nvSpPr>
        <p:spPr>
          <a:xfrm>
            <a:off x="1381125" y="4789805"/>
            <a:ext cx="4077335" cy="743585"/>
          </a:xfrm>
          <a:prstGeom prst="trapezoid">
            <a:avLst>
              <a:gd name="adj" fmla="val 55479"/>
            </a:avLst>
          </a:prstGeom>
          <a:gradFill>
            <a:gsLst>
              <a:gs pos="0">
                <a:srgbClr val="0BD0D9">
                  <a:alpha val="0"/>
                </a:srgbClr>
              </a:gs>
              <a:gs pos="100000">
                <a:srgbClr val="0BD0D9">
                  <a:alpha val="70000"/>
                </a:srgbClr>
              </a:gs>
            </a:gsLst>
            <a:lin ang="5400000" scaled="0"/>
          </a:gradFill>
          <a:ln w="9525">
            <a:gradFill flip="none" rotWithShape="1">
              <a:gsLst>
                <a:gs pos="600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5400000" scaled="1"/>
              <a:tileRect/>
            </a:gradFill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梯形 8"/>
          <p:cNvSpPr/>
          <p:nvPr/>
        </p:nvSpPr>
        <p:spPr>
          <a:xfrm>
            <a:off x="1780540" y="3921125"/>
            <a:ext cx="3277235" cy="743585"/>
          </a:xfrm>
          <a:prstGeom prst="trapezoid">
            <a:avLst>
              <a:gd name="adj" fmla="val 55479"/>
            </a:avLst>
          </a:prstGeom>
          <a:gradFill>
            <a:gsLst>
              <a:gs pos="0">
                <a:srgbClr val="0BD0D9">
                  <a:alpha val="0"/>
                </a:srgbClr>
              </a:gs>
              <a:gs pos="100000">
                <a:srgbClr val="0BD0D9">
                  <a:alpha val="70000"/>
                </a:srgbClr>
              </a:gs>
            </a:gsLst>
            <a:lin ang="5400000" scaled="0"/>
          </a:gradFill>
          <a:ln w="9525">
            <a:gradFill flip="none" rotWithShape="1">
              <a:gsLst>
                <a:gs pos="600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5400000" scaled="1"/>
              <a:tileRect/>
            </a:gradFill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梯形 9"/>
          <p:cNvSpPr/>
          <p:nvPr/>
        </p:nvSpPr>
        <p:spPr>
          <a:xfrm>
            <a:off x="2190750" y="3052445"/>
            <a:ext cx="2458720" cy="743585"/>
          </a:xfrm>
          <a:prstGeom prst="trapezoid">
            <a:avLst>
              <a:gd name="adj" fmla="val 55479"/>
            </a:avLst>
          </a:prstGeom>
          <a:gradFill>
            <a:gsLst>
              <a:gs pos="0">
                <a:srgbClr val="0BD0D9">
                  <a:alpha val="0"/>
                </a:srgbClr>
              </a:gs>
              <a:gs pos="100000">
                <a:srgbClr val="0BD0D9">
                  <a:alpha val="70000"/>
                </a:srgbClr>
              </a:gs>
            </a:gsLst>
            <a:lin ang="5400000" scaled="0"/>
          </a:gradFill>
          <a:ln w="9525">
            <a:gradFill flip="none" rotWithShape="1">
              <a:gsLst>
                <a:gs pos="600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5400000" scaled="1"/>
              <a:tileRect/>
            </a:gradFill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617402" y="1469390"/>
            <a:ext cx="1583690" cy="1457960"/>
          </a:xfrm>
          <a:prstGeom prst="triangle">
            <a:avLst>
              <a:gd name="adj" fmla="val 48997"/>
            </a:avLst>
          </a:prstGeom>
          <a:gradFill>
            <a:gsLst>
              <a:gs pos="0">
                <a:srgbClr val="0BD0D9">
                  <a:alpha val="0"/>
                </a:srgbClr>
              </a:gs>
              <a:gs pos="100000">
                <a:srgbClr val="0BD0D9">
                  <a:alpha val="70000"/>
                </a:srgbClr>
              </a:gs>
            </a:gsLst>
            <a:lin ang="5400000" scaled="0"/>
          </a:gradFill>
          <a:ln w="9525">
            <a:gradFill flip="none" rotWithShape="1">
              <a:gsLst>
                <a:gs pos="600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5400000" scaled="1"/>
              <a:tileRect/>
            </a:gradFill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60607" y="5904174"/>
            <a:ext cx="1097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生理需求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60607" y="5039304"/>
            <a:ext cx="1097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安全需求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60607" y="4174434"/>
            <a:ext cx="1097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社交需求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60607" y="3309564"/>
            <a:ext cx="1097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尊重需求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74907" y="2167834"/>
            <a:ext cx="868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自我实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现需求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507" name="文本框 18437"/>
          <p:cNvSpPr txBox="1">
            <a:spLocks noChangeArrowheads="1"/>
          </p:cNvSpPr>
          <p:nvPr/>
        </p:nvSpPr>
        <p:spPr bwMode="auto">
          <a:xfrm>
            <a:off x="4559300" y="2536461"/>
            <a:ext cx="7307584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" indent="28448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tx1"/>
              </a:buClr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第五层次：道德  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创造力   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自觉性	 问题解决能力  公正度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201160" y="2927350"/>
            <a:ext cx="5233035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649470" y="3796030"/>
            <a:ext cx="5233035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057775" y="4664710"/>
            <a:ext cx="5233035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458460" y="5533390"/>
            <a:ext cx="5233035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876925" y="6402070"/>
            <a:ext cx="5233035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18437"/>
          <p:cNvSpPr txBox="1">
            <a:spLocks noChangeArrowheads="1"/>
          </p:cNvSpPr>
          <p:nvPr/>
        </p:nvSpPr>
        <p:spPr bwMode="auto">
          <a:xfrm>
            <a:off x="4989195" y="3421016"/>
            <a:ext cx="7307584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" indent="28448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tx1"/>
              </a:buClr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第四层次：自我尊重	信心  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成就   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对他人尊重  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被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他人尊重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437"/>
          <p:cNvSpPr txBox="1">
            <a:spLocks noChangeArrowheads="1"/>
          </p:cNvSpPr>
          <p:nvPr/>
        </p:nvSpPr>
        <p:spPr bwMode="auto">
          <a:xfrm>
            <a:off x="5476875" y="4294141"/>
            <a:ext cx="7307584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" indent="28448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tx1"/>
              </a:buClr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第三层次：友情 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爱情	 性亲密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文本框 18437"/>
          <p:cNvSpPr txBox="1">
            <a:spLocks noChangeArrowheads="1"/>
          </p:cNvSpPr>
          <p:nvPr/>
        </p:nvSpPr>
        <p:spPr bwMode="auto">
          <a:xfrm>
            <a:off x="5876925" y="4898661"/>
            <a:ext cx="7307584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" indent="28448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tx1"/>
              </a:buClr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第二层次：人身安全  健康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保障  资源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所有性  财产所有性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>
              <a:lnSpc>
                <a:spcPct val="130000"/>
              </a:lnSpc>
              <a:buClr>
                <a:schemeClr val="tx1"/>
              </a:buClr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道德保障 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工作职位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保障   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家庭安全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文本框 18437"/>
          <p:cNvSpPr txBox="1">
            <a:spLocks noChangeArrowheads="1"/>
          </p:cNvSpPr>
          <p:nvPr/>
        </p:nvSpPr>
        <p:spPr bwMode="auto">
          <a:xfrm>
            <a:off x="6371590" y="6031501"/>
            <a:ext cx="7307584" cy="34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" indent="28448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30000"/>
              </a:lnSpc>
              <a:buClr>
                <a:schemeClr val="tx1"/>
              </a:buClr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第一层次：呼吸  水  食物  睡眠  生理平衡  分泌  性</a:t>
            </a:r>
            <a:endParaRPr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621531" y="541774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0" algn="l" defTabSz="914400" rtl="0" eaLnBrk="1" latinLnBrk="0" hangingPunct="1">
              <a:lnSpc>
                <a:spcPct val="100000"/>
              </a:lnSpc>
              <a:defRPr/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马斯洛需求层次理论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7" b="11206"/>
          <a:stretch>
            <a:fillRect/>
          </a:stretch>
        </p:blipFill>
        <p:spPr>
          <a:xfrm>
            <a:off x="658813" y="1666875"/>
            <a:ext cx="10874374" cy="45704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 h="7198">
                <a:moveTo>
                  <a:pt x="0" y="3378"/>
                </a:moveTo>
                <a:lnTo>
                  <a:pt x="0" y="3378"/>
                </a:lnTo>
                <a:lnTo>
                  <a:pt x="17125" y="3378"/>
                </a:lnTo>
                <a:lnTo>
                  <a:pt x="17125" y="7198"/>
                </a:lnTo>
                <a:lnTo>
                  <a:pt x="0" y="7198"/>
                </a:lnTo>
                <a:lnTo>
                  <a:pt x="0" y="3378"/>
                </a:lnTo>
                <a:close/>
                <a:moveTo>
                  <a:pt x="0" y="0"/>
                </a:moveTo>
                <a:lnTo>
                  <a:pt x="17125" y="0"/>
                </a:lnTo>
                <a:lnTo>
                  <a:pt x="17125" y="2978"/>
                </a:lnTo>
                <a:lnTo>
                  <a:pt x="0" y="297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2" name="矩形 21"/>
          <p:cNvSpPr/>
          <p:nvPr/>
        </p:nvSpPr>
        <p:spPr>
          <a:xfrm>
            <a:off x="580296" y="562094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行为面试法的流程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8812" y="3752833"/>
            <a:ext cx="10874375" cy="191325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8495" y="5639655"/>
            <a:ext cx="10874375" cy="597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58495" y="1644650"/>
            <a:ext cx="10874375" cy="1913255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59130" y="4180840"/>
            <a:ext cx="10874375" cy="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>
                <a:moveTo>
                  <a:pt x="17125" y="0"/>
                </a:moveTo>
                <a:lnTo>
                  <a:pt x="0" y="0"/>
                </a:lnTo>
                <a:lnTo>
                  <a:pt x="17125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48502" y="1816075"/>
            <a:ext cx="1051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>
                <a:solidFill>
                  <a:schemeClr val="bg1">
                    <a:alpha val="30000"/>
                  </a:schemeClr>
                </a:solidFill>
                <a:cs typeface="+mn-ea"/>
                <a:sym typeface="+mn-lt"/>
              </a:rPr>
              <a:t>A</a:t>
            </a:r>
            <a:endParaRPr lang="en-US" altLang="zh-CN" sz="9600" b="1" dirty="0">
              <a:solidFill>
                <a:schemeClr val="bg1">
                  <a:alpha val="3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48502" y="3898198"/>
            <a:ext cx="1051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>
                <a:solidFill>
                  <a:schemeClr val="accent3">
                    <a:alpha val="30000"/>
                  </a:schemeClr>
                </a:solidFill>
                <a:cs typeface="+mn-ea"/>
                <a:sym typeface="+mn-lt"/>
              </a:rPr>
              <a:t>B</a:t>
            </a:r>
            <a:endParaRPr lang="zh-CN" altLang="en-US" sz="9600" b="1" dirty="0">
              <a:solidFill>
                <a:schemeClr val="accent3">
                  <a:alpha val="3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动作按钮: 空白 14">
            <a:hlinkClick r:id="" action="ppaction://noaction" highlightClick="1"/>
          </p:cNvPr>
          <p:cNvSpPr/>
          <p:nvPr/>
        </p:nvSpPr>
        <p:spPr>
          <a:xfrm>
            <a:off x="2240280" y="4787900"/>
            <a:ext cx="1906270" cy="106680"/>
          </a:xfrm>
          <a:prstGeom prst="actionButtonBlank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动作按钮: 空白 2">
            <a:hlinkClick r:id="" action="ppaction://noaction" highlightClick="1"/>
          </p:cNvPr>
          <p:cNvSpPr/>
          <p:nvPr/>
        </p:nvSpPr>
        <p:spPr>
          <a:xfrm>
            <a:off x="2240280" y="2703469"/>
            <a:ext cx="1906270" cy="106680"/>
          </a:xfrm>
          <a:prstGeom prst="actionButtonBlank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TextBox 22"/>
          <p:cNvSpPr txBox="1">
            <a:spLocks noChangeArrowheads="1"/>
          </p:cNvSpPr>
          <p:nvPr/>
        </p:nvSpPr>
        <p:spPr bwMode="auto">
          <a:xfrm>
            <a:off x="2342486" y="2389443"/>
            <a:ext cx="162824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定义胜任力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2053590" y="4456430"/>
            <a:ext cx="229171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胜任力的基本原则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5105400" y="2080127"/>
            <a:ext cx="2658745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“二八”原则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5105400" y="2539232"/>
            <a:ext cx="5080635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胜任力是在特定企业的环境中，在具体的工作岗位上，做出优秀业绩</a:t>
            </a:r>
            <a:endParaRPr lang="zh-CN" altLang="en-US" sz="16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5105400" y="4212590"/>
            <a:ext cx="5288280" cy="41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能否显著的区分工作业绩，是判断一项胜任力的唯一标准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5105400" y="4827270"/>
            <a:ext cx="5043170" cy="41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依据：优秀业绩必须以客观数据为依据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7" b="11206"/>
          <a:stretch>
            <a:fillRect/>
          </a:stretch>
        </p:blipFill>
        <p:spPr>
          <a:xfrm>
            <a:off x="658813" y="1666875"/>
            <a:ext cx="10874374" cy="4570413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6096000" y="1666875"/>
            <a:ext cx="5437187" cy="4570413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130" y="1666875"/>
            <a:ext cx="5436870" cy="4570730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6760845" y="3309620"/>
            <a:ext cx="403288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·入门级：最起码应该做到的</a:t>
            </a:r>
            <a:endParaRPr sz="16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·熟练级：训练有素、可独挡一面的</a:t>
            </a:r>
            <a:endParaRPr sz="16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·教练级：表现优秀的、</a:t>
            </a:r>
            <a:r>
              <a:rPr lang="zh-CN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可以</a:t>
            </a: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指导他人的</a:t>
            </a:r>
            <a:endParaRPr sz="16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21" name="文本框 17"/>
          <p:cNvSpPr>
            <a:spLocks noChangeArrowheads="1"/>
          </p:cNvSpPr>
          <p:nvPr/>
        </p:nvSpPr>
        <p:spPr bwMode="auto">
          <a:xfrm>
            <a:off x="6760845" y="2600960"/>
            <a:ext cx="242062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胜任力的</a:t>
            </a:r>
            <a:r>
              <a:rPr lang="zh-CN" altLang="zh-CN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行为描述</a:t>
            </a:r>
            <a:endParaRPr lang="zh-CN" altLang="zh-CN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文本框 17"/>
          <p:cNvSpPr>
            <a:spLocks noChangeArrowheads="1"/>
          </p:cNvSpPr>
          <p:nvPr/>
        </p:nvSpPr>
        <p:spPr bwMode="auto">
          <a:xfrm>
            <a:off x="1257935" y="2600960"/>
            <a:ext cx="34175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胜任力的构成要素</a:t>
            </a:r>
            <a:endParaRPr lang="zh-CN" altLang="en-US" sz="2000" b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文本框 59"/>
          <p:cNvSpPr txBox="1">
            <a:spLocks noChangeArrowheads="1"/>
          </p:cNvSpPr>
          <p:nvPr/>
        </p:nvSpPr>
        <p:spPr bwMode="auto">
          <a:xfrm>
            <a:off x="1257935" y="3309620"/>
            <a:ext cx="265874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名称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定义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行为描述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0296" y="562094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定义胜任力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24430" y="662940"/>
            <a:ext cx="9109075" cy="24574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845653" y="2183371"/>
            <a:ext cx="341453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355185" y="2183371"/>
            <a:ext cx="341453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845653" y="5775325"/>
            <a:ext cx="3414532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355185" y="5775325"/>
            <a:ext cx="3414532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7" b="11206"/>
          <a:stretch>
            <a:fillRect/>
          </a:stretch>
        </p:blipFill>
        <p:spPr>
          <a:xfrm>
            <a:off x="658813" y="1666875"/>
            <a:ext cx="10874374" cy="4570413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6134100" y="1666875"/>
            <a:ext cx="5437187" cy="4570413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130" y="1666875"/>
            <a:ext cx="5474970" cy="4570730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0296" y="562094"/>
            <a:ext cx="1706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定义胜任力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1425" y="677368"/>
            <a:ext cx="9021763" cy="231116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845935" y="2183130"/>
            <a:ext cx="417766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081405" y="2183130"/>
            <a:ext cx="44297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845935" y="5775325"/>
            <a:ext cx="4192270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081405" y="5775325"/>
            <a:ext cx="4400550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081405" y="2513330"/>
            <a:ext cx="4772660" cy="2747281"/>
          </a:xfrm>
          <a:prstGeom prst="rect">
            <a:avLst/>
          </a:prstGeom>
          <a:noFill/>
          <a:ln>
            <a:noFill/>
          </a:ln>
        </p:spPr>
        <p:txBody>
          <a:bodyPr wrap="square" lIns="36000" tIns="36000" rIns="36000" bIns="36000">
            <a:spAutoFit/>
          </a:bodyPr>
          <a:lstStyle>
            <a:lvl1pPr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indent="0" algn="l" eaLnBrk="1" hangingPunct="1">
              <a:lnSpc>
                <a:spcPct val="150000"/>
              </a:lnSpc>
              <a:spcAft>
                <a:spcPct val="35000"/>
              </a:spcAft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胜任力模型的建立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algn="l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定义成功：该职位杰出绩效标准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algn="l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区分样本：杰出绩效者与一般绩效者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algn="l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获取数据及分析：通过行为事件访谈、专家小组讨论、问卷调查等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algn="l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建立胜任力模型：胜任力定义与行为描述/等级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63435" y="2979420"/>
            <a:ext cx="3738245" cy="11951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知识胜任力  </a:t>
            </a:r>
            <a:r>
              <a:rPr lang="zh-CN" altLang="en-US" sz="1400" b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冰山上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学历、专业、工作经历、年龄、计算机等级、英语等级.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63435" y="4307840"/>
            <a:ext cx="3597910" cy="1153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行为胜任力  </a:t>
            </a:r>
            <a:r>
              <a:rPr lang="zh-CN" altLang="en-US" sz="1400" b="1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rPr>
              <a:t>冰山下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创造力、谈判能力、抗压能力、团队合作、客户服务意识、追求卓越.……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61505" y="2513330"/>
            <a:ext cx="1325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胜任力模型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17"/>
          <p:cNvSpPr>
            <a:spLocks noChangeArrowheads="1"/>
          </p:cNvSpPr>
          <p:nvPr/>
        </p:nvSpPr>
        <p:spPr bwMode="auto">
          <a:xfrm>
            <a:off x="6782435" y="3117850"/>
            <a:ext cx="73088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buClrTx/>
              <a:buSzTx/>
              <a:buFontTx/>
            </a:pPr>
            <a:r>
              <a:rPr lang="en-US" altLang="zh-CN" sz="6600" b="1">
                <a:gradFill>
                  <a:gsLst>
                    <a:gs pos="0">
                      <a:schemeClr val="accent1">
                        <a:lumMod val="0"/>
                        <a:alpha val="34000"/>
                        <a:lumOff val="10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6600" b="1">
              <a:gradFill>
                <a:gsLst>
                  <a:gs pos="0">
                    <a:schemeClr val="accent1">
                      <a:lumMod val="0"/>
                      <a:alpha val="34000"/>
                      <a:lumOff val="10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0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17"/>
          <p:cNvSpPr>
            <a:spLocks noChangeArrowheads="1"/>
          </p:cNvSpPr>
          <p:nvPr/>
        </p:nvSpPr>
        <p:spPr bwMode="auto">
          <a:xfrm>
            <a:off x="6782435" y="4446905"/>
            <a:ext cx="140906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6600" b="1">
                <a:gradFill>
                  <a:gsLst>
                    <a:gs pos="0">
                      <a:schemeClr val="accent1">
                        <a:lumMod val="0"/>
                        <a:alpha val="34000"/>
                        <a:lumOff val="10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6600" b="1">
              <a:gradFill>
                <a:gsLst>
                  <a:gs pos="0">
                    <a:schemeClr val="accent1">
                      <a:lumMod val="0"/>
                      <a:alpha val="34000"/>
                      <a:lumOff val="100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0"/>
                    </a:schemeClr>
                  </a:gs>
                </a:gsLst>
                <a:lin ang="0" scaled="0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658813" y="1930400"/>
            <a:ext cx="10874375" cy="3994467"/>
            <a:chOff x="658813" y="1930400"/>
            <a:chExt cx="10874375" cy="3994467"/>
          </a:xfrm>
          <a:solidFill>
            <a:srgbClr val="D49500"/>
          </a:solidFill>
        </p:grpSpPr>
        <p:sp>
          <p:nvSpPr>
            <p:cNvPr id="6" name="椭圆 5"/>
            <p:cNvSpPr/>
            <p:nvPr/>
          </p:nvSpPr>
          <p:spPr>
            <a:xfrm>
              <a:off x="658813" y="1930400"/>
              <a:ext cx="3994467" cy="3994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098767" y="1930400"/>
              <a:ext cx="3994467" cy="3994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538721" y="1930400"/>
              <a:ext cx="3994467" cy="3994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785360" y="576699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rgbClr val="0F6FC6"/>
                </a:solidFill>
                <a:cs typeface="+mn-ea"/>
                <a:sym typeface="+mn-lt"/>
              </a:rPr>
              <a:t>胜任力的三个层次</a:t>
            </a:r>
            <a:endParaRPr lang="zh-CN" altLang="en-US" sz="2400" b="1" dirty="0">
              <a:solidFill>
                <a:srgbClr val="0F6FC6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22671" y="3489325"/>
            <a:ext cx="1467068" cy="83869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核心胜任力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适用于整个企业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62466" y="3489325"/>
            <a:ext cx="1467068" cy="83869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职能胜任力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适用于特定岗位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674021" y="3489325"/>
            <a:ext cx="1723549" cy="83869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领导力胜任力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适用于管理岗位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2" name="图片 21" descr="管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030" y="2677160"/>
            <a:ext cx="811530" cy="811530"/>
          </a:xfrm>
          <a:prstGeom prst="rect">
            <a:avLst/>
          </a:prstGeom>
        </p:spPr>
      </p:pic>
      <p:pic>
        <p:nvPicPr>
          <p:cNvPr id="23" name="图片 22" descr="管理员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705" y="2764790"/>
            <a:ext cx="635635" cy="635635"/>
          </a:xfrm>
          <a:prstGeom prst="rect">
            <a:avLst/>
          </a:prstGeom>
        </p:spPr>
      </p:pic>
      <p:pic>
        <p:nvPicPr>
          <p:cNvPr id="24" name="图片 23" descr="管理员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120" y="2764790"/>
            <a:ext cx="635635" cy="63563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717809" y="2213704"/>
            <a:ext cx="5337921" cy="36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结果导向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任意多边形: 形状 46"/>
          <p:cNvSpPr/>
          <p:nvPr/>
        </p:nvSpPr>
        <p:spPr>
          <a:xfrm>
            <a:off x="678180" y="1708150"/>
            <a:ext cx="1671955" cy="46926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7550" y="1758950"/>
            <a:ext cx="1532890" cy="36830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名称</a:t>
            </a:r>
            <a:endParaRPr lang="zh-CN" altLang="en-US" sz="20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6" name="任意多边形: 形状 45"/>
          <p:cNvSpPr/>
          <p:nvPr/>
        </p:nvSpPr>
        <p:spPr>
          <a:xfrm>
            <a:off x="678180" y="2812415"/>
            <a:ext cx="1671955" cy="46926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04240" y="2846705"/>
            <a:ext cx="117348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定义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78439" y="3281549"/>
            <a:ext cx="5337929" cy="36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挑战、推动组织或自我以（超越他人）并取得预期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任意多边形: 形状 47"/>
          <p:cNvSpPr/>
          <p:nvPr/>
        </p:nvSpPr>
        <p:spPr>
          <a:xfrm>
            <a:off x="678180" y="3945255"/>
            <a:ext cx="1671955" cy="46926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8180" y="3980180"/>
            <a:ext cx="167132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行为描述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7550" y="4453255"/>
            <a:ext cx="3982085" cy="1565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设立或帮助设立适当的任务、目标发挥个人能力及辛苦工作以取得结果</a:t>
            </a:r>
            <a:endParaRPr lang="zh-CN" altLang="en-US" sz="16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挑战组织、自我，设定高期望值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不轻易放弃，坚持不懈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克服障碍以达成目标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58800" y="605909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buClrTx/>
              <a:buSzTx/>
              <a:buFontTx/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结果导向胜任力模型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207760" y="1708150"/>
          <a:ext cx="5261610" cy="431101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753870"/>
                <a:gridCol w="1753870"/>
                <a:gridCol w="1753870"/>
              </a:tblGrid>
              <a:tr h="7651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</a:t>
                      </a:r>
                      <a:r>
                        <a:rPr lang="en-US" altLang="zh-CN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/</a:t>
                      </a:r>
                      <a:r>
                        <a:rPr lang="zh-CN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及 </a:t>
                      </a:r>
                      <a:r>
                        <a:rPr lang="zh-CN" sz="18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格  </a:t>
                      </a:r>
                      <a:endParaRPr lang="zh-CN" sz="18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</a:t>
                      </a:r>
                      <a:r>
                        <a:rPr lang="en-US" altLang="zh-CN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/</a:t>
                      </a:r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良 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好  </a:t>
                      </a:r>
                      <a:endParaRPr lang="en-US" altLang="zh-CN" sz="18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分</a:t>
                      </a:r>
                      <a:r>
                        <a:rPr lang="en-US" altLang="zh-CN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/</a:t>
                      </a:r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优 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秀 </a:t>
                      </a:r>
                      <a:endParaRPr lang="en-US" altLang="zh-CN" sz="1800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</a:tr>
              <a:tr h="1183005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sz="14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认可组织设定的目</a:t>
                      </a:r>
                      <a:endParaRPr lang="zh-CN" sz="1400" b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sz="14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标</a:t>
                      </a:r>
                      <a:endParaRPr lang="zh-CN" sz="1400" b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挑战组织、自我，设定高期望值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立或帮助设立适当的任务、目标</a:t>
                      </a:r>
                      <a:endParaRPr 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1100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发挥个人能力及辛</a:t>
                      </a:r>
                      <a:endParaRPr lang="zh-CN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苦工作以取得结果</a:t>
                      </a:r>
                      <a:endParaRPr lang="zh-CN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400" b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遇到困难，不轻易放弃，坚持不懈</a:t>
                      </a:r>
                      <a:endParaRPr lang="en-US" altLang="en-US" sz="1400" b="0" dirty="0" err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发挥主观能动性，克服各种障碍，以达成目标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81735"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zh-CN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基本实现组织目标</a:t>
                      </a:r>
                      <a:endParaRPr lang="zh-CN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取得组织满意的结果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400" b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超出预期完成组织设定的目标</a:t>
                      </a:r>
                      <a:endParaRPr lang="en-US" altLang="en-US" sz="1400" b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3657600" y="789940"/>
            <a:ext cx="7875905" cy="118745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658813" y="1930400"/>
            <a:ext cx="10874375" cy="3994467"/>
            <a:chOff x="658813" y="1930400"/>
            <a:chExt cx="10874375" cy="3994467"/>
          </a:xfrm>
          <a:solidFill>
            <a:srgbClr val="D49500"/>
          </a:solidFill>
        </p:grpSpPr>
        <p:sp>
          <p:nvSpPr>
            <p:cNvPr id="6" name="椭圆 5"/>
            <p:cNvSpPr/>
            <p:nvPr/>
          </p:nvSpPr>
          <p:spPr>
            <a:xfrm>
              <a:off x="658813" y="1930400"/>
              <a:ext cx="3994467" cy="3994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098767" y="1930400"/>
              <a:ext cx="3994467" cy="3994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538721" y="1930400"/>
              <a:ext cx="3994467" cy="3994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785360" y="614799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zh-CN" sz="2400" b="1" dirty="0">
                <a:solidFill>
                  <a:srgbClr val="0F6FC6"/>
                </a:solidFill>
                <a:cs typeface="+mn-ea"/>
                <a:sym typeface="+mn-lt"/>
              </a:rPr>
              <a:t>销售岗胜任力模型</a:t>
            </a:r>
            <a:endParaRPr lang="zh-CN" altLang="zh-CN" sz="2400" b="1" dirty="0">
              <a:solidFill>
                <a:srgbClr val="0F6FC6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22671" y="2651125"/>
            <a:ext cx="1467068" cy="7980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核心胜任力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适用于整个企业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62466" y="2651125"/>
            <a:ext cx="1467068" cy="7980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职能胜任力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适用于销售代表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674021" y="2651125"/>
            <a:ext cx="1723549" cy="79803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领导力胜任力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  <a:p>
            <a:pPr indent="0" algn="ctr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适用于销售经理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5090" y="3806190"/>
            <a:ext cx="2540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人际交往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客户导向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团队合作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85360" y="3806190"/>
            <a:ext cx="2540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进取心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影响力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谈判技巧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适应变化和压力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65795" y="3806190"/>
            <a:ext cx="2540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领导力与激励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分析、解决问题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组织与计划</a:t>
            </a:r>
            <a:endParaRPr lang="zh-CN" altLang="en-US" sz="16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17320" y="3691890"/>
            <a:ext cx="2477770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57115" y="3691890"/>
            <a:ext cx="2477770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265795" y="3691890"/>
            <a:ext cx="2477770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399360" y="562292"/>
            <a:ext cx="3393281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深层探究</a:t>
            </a:r>
            <a:r>
              <a:rPr lang="zh-CN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五大</a:t>
            </a:r>
            <a:r>
              <a:rPr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技巧</a:t>
            </a:r>
            <a:endParaRPr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" name="椭圆 106"/>
          <p:cNvSpPr/>
          <p:nvPr/>
        </p:nvSpPr>
        <p:spPr>
          <a:xfrm rot="10800000" flipV="1">
            <a:off x="662776" y="2398197"/>
            <a:ext cx="2061605" cy="2061605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 rot="10800000" flipV="1">
            <a:off x="2861534" y="2398197"/>
            <a:ext cx="2061605" cy="2061605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 rot="10800000" flipV="1">
            <a:off x="5060292" y="2398197"/>
            <a:ext cx="2061605" cy="2061605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 rot="10800000" flipV="1">
            <a:off x="7259050" y="2398197"/>
            <a:ext cx="2061605" cy="2061605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 rot="10800000" flipV="1">
            <a:off x="9457807" y="2398197"/>
            <a:ext cx="2061605" cy="2061605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30512" y="3407080"/>
            <a:ext cx="152613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漏斗式提问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28389" y="3407080"/>
            <a:ext cx="152564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0/</a:t>
            </a: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8</a:t>
            </a: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0原则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27086" y="3407080"/>
            <a:ext cx="152564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中立原则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725784" y="3407080"/>
            <a:ext cx="152564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总结+确认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29692" y="3407080"/>
            <a:ext cx="152564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STAR原则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362" y="2786019"/>
            <a:ext cx="455195" cy="4551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069" y="2786019"/>
            <a:ext cx="523611" cy="5236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774" y="2786019"/>
            <a:ext cx="386073" cy="38607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046" y="2855141"/>
            <a:ext cx="386073" cy="38607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61" y="2786019"/>
            <a:ext cx="510330" cy="51033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1"/>
          <a:srcRect r="65833"/>
          <a:stretch>
            <a:fillRect/>
          </a:stretch>
        </p:blipFill>
        <p:spPr>
          <a:xfrm>
            <a:off x="1" y="-30479"/>
            <a:ext cx="4165599" cy="6888479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-30658" y="-30478"/>
            <a:ext cx="4182952" cy="6888478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55" name="直接箭头连接符 54"/>
          <p:cNvCxnSpPr/>
          <p:nvPr/>
        </p:nvCxnSpPr>
        <p:spPr>
          <a:xfrm flipH="1">
            <a:off x="4152294" y="0"/>
            <a:ext cx="13306" cy="6657169"/>
          </a:xfrm>
          <a:prstGeom prst="straightConnector1">
            <a:avLst/>
          </a:prstGeom>
          <a:ln w="57150">
            <a:solidFill>
              <a:srgbClr val="0BD0D9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943080" y="633653"/>
            <a:ext cx="439251" cy="439251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D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66275" y="272672"/>
            <a:ext cx="46800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</a:defRPr>
            </a:lvl1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sym typeface="+mn-lt"/>
              </a:rPr>
              <a:t>您一路过来还顺利吗？来我们公司大概多少分钟车程？</a:t>
            </a:r>
            <a:endParaRPr lang="zh-CN" altLang="en-US" sz="1200" dirty="0">
              <a:solidFill>
                <a:schemeClr val="bg1"/>
              </a:solidFill>
              <a:sym typeface="+mn-lt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sym typeface="+mn-lt"/>
              </a:rPr>
              <a:t>给候选人倒杯水或者询问称需要咖啡吗？</a:t>
            </a:r>
            <a:endParaRPr lang="en-US" altLang="zh-CN" sz="1200" dirty="0">
              <a:solidFill>
                <a:schemeClr val="bg1"/>
              </a:solidFill>
              <a:sym typeface="+mn-lt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sym typeface="+mn-lt"/>
              </a:rPr>
              <a:t>天气有点热，先喝杯水或者吃过午饭了吗？</a:t>
            </a:r>
            <a:endParaRPr lang="en-US" altLang="zh-CN" sz="1200" dirty="0">
              <a:solidFill>
                <a:schemeClr val="bg1"/>
              </a:solidFill>
              <a:sym typeface="+mn-lt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sym typeface="+mn-lt"/>
              </a:rPr>
              <a:t>您老家是哪望的？听您口音好像是南方人？</a:t>
            </a:r>
            <a:endParaRPr lang="zh-CN" altLang="en-US" sz="12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66275" y="1351240"/>
            <a:ext cx="3719410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171450" marR="0" lvl="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 kumimoji="0" sz="12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</a:defRPr>
            </a:lvl1pPr>
          </a:lstStyle>
          <a:p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专业、清晰的开篇介绍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向应聘者介绍自己并说明在面谈中会做记录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告知应聘者结束前3-5分钟的时间可以询问与岗位相关或者公司相关的问题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66275" y="2886101"/>
            <a:ext cx="46800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171450" marR="0" lvl="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 kumimoji="0" sz="12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“您目前的职务或头衔是什么？”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“您向谁汇报工作？”或“你的直接领导是谁？”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“谁向您汇报工作？”或“您的直接下属有多少？”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“在不同时期您的工作主要任务和职责是什么？”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266275" y="4137619"/>
            <a:ext cx="4680000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171450" marR="0" lvl="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 kumimoji="0" sz="12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事件发生的情景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事件中所涉及的人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应聘者在该情景中的思想、感受和愿望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应聘者在那个情景中究竟是如何做的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事件的最终结果是什么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266275" y="5643053"/>
            <a:ext cx="371941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171450" marR="0" lvl="0" indent="-1714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 kumimoji="0" sz="12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在面谈即将结束时，要向应聘者致以诚挚的谢意，对应聘者的配合表示衷心的感谢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sym typeface="+mn-lt"/>
              </a:rPr>
              <a:t>面试官评估记录和面试录用决策</a:t>
            </a:r>
            <a:endParaRPr lang="zh-CN" altLang="en-US" dirty="0">
              <a:solidFill>
                <a:schemeClr val="bg1"/>
              </a:solidFill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484838" y="1466307"/>
            <a:ext cx="7676503" cy="0"/>
          </a:xfrm>
          <a:prstGeom prst="line">
            <a:avLst/>
          </a:prstGeom>
          <a:ln>
            <a:solidFill>
              <a:srgbClr val="277DCC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484838" y="2800461"/>
            <a:ext cx="7676503" cy="0"/>
          </a:xfrm>
          <a:prstGeom prst="line">
            <a:avLst/>
          </a:prstGeom>
          <a:ln>
            <a:solidFill>
              <a:srgbClr val="277DCC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484838" y="4137619"/>
            <a:ext cx="7676503" cy="0"/>
          </a:xfrm>
          <a:prstGeom prst="line">
            <a:avLst/>
          </a:prstGeom>
          <a:ln>
            <a:solidFill>
              <a:srgbClr val="277DCC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4484838" y="5614947"/>
            <a:ext cx="7676503" cy="0"/>
          </a:xfrm>
          <a:prstGeom prst="line">
            <a:avLst/>
          </a:prstGeom>
          <a:ln>
            <a:solidFill>
              <a:srgbClr val="277DCC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4484838" y="161421"/>
            <a:ext cx="2559606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面谈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前的暖场准备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484838" y="1334627"/>
            <a:ext cx="2559606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专业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的面试话术开场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484838" y="2542415"/>
            <a:ext cx="255960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让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应聘者描叙自己过去的工作和职责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484838" y="4121988"/>
            <a:ext cx="2559606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具体的行为事件访问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484838" y="5345533"/>
            <a:ext cx="2559606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评估结束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59971" y="3267077"/>
            <a:ext cx="36665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solidFill>
                  <a:prstClr val="white"/>
                </a:solidFill>
                <a:cs typeface="+mn-ea"/>
                <a:sym typeface="+mn-lt"/>
              </a:rPr>
              <a:t>如何开展行为面试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658813" y="3056098"/>
            <a:ext cx="173005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片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3" y="2156095"/>
            <a:ext cx="812889" cy="812889"/>
          </a:xfrm>
          <a:prstGeom prst="rect">
            <a:avLst/>
          </a:prstGeom>
        </p:spPr>
      </p:pic>
      <p:sp>
        <p:nvSpPr>
          <p:cNvPr id="58" name="椭圆 57"/>
          <p:cNvSpPr/>
          <p:nvPr/>
        </p:nvSpPr>
        <p:spPr>
          <a:xfrm>
            <a:off x="3944710" y="1924311"/>
            <a:ext cx="439251" cy="439251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D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942014" y="3214969"/>
            <a:ext cx="439251" cy="439251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D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944584" y="4505627"/>
            <a:ext cx="439251" cy="439251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D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3963985" y="5796285"/>
            <a:ext cx="439251" cy="439251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D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60832" y="578843"/>
            <a:ext cx="441146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953213" y="1878034"/>
            <a:ext cx="4411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946412" y="3177443"/>
            <a:ext cx="4411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953213" y="4471336"/>
            <a:ext cx="4411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960832" y="5765229"/>
            <a:ext cx="44114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20" b="-8738"/>
          <a:stretch>
            <a:fillRect/>
          </a:stretch>
        </p:blipFill>
        <p:spPr>
          <a:xfrm>
            <a:off x="658813" y="1666875"/>
            <a:ext cx="10874374" cy="45704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 h="7198">
                <a:moveTo>
                  <a:pt x="0" y="3378"/>
                </a:moveTo>
                <a:lnTo>
                  <a:pt x="0" y="3378"/>
                </a:lnTo>
                <a:lnTo>
                  <a:pt x="17125" y="3378"/>
                </a:lnTo>
                <a:lnTo>
                  <a:pt x="17125" y="7198"/>
                </a:lnTo>
                <a:lnTo>
                  <a:pt x="0" y="7198"/>
                </a:lnTo>
                <a:lnTo>
                  <a:pt x="0" y="3378"/>
                </a:lnTo>
                <a:close/>
                <a:moveTo>
                  <a:pt x="0" y="0"/>
                </a:moveTo>
                <a:lnTo>
                  <a:pt x="17125" y="0"/>
                </a:lnTo>
                <a:lnTo>
                  <a:pt x="17125" y="2978"/>
                </a:lnTo>
                <a:lnTo>
                  <a:pt x="0" y="297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1" name="矩形 20"/>
          <p:cNvSpPr/>
          <p:nvPr/>
        </p:nvSpPr>
        <p:spPr>
          <a:xfrm>
            <a:off x="658495" y="1644650"/>
            <a:ext cx="10874375" cy="191325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659130" y="3811905"/>
            <a:ext cx="10874375" cy="19157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 h="2940">
                <a:moveTo>
                  <a:pt x="0" y="0"/>
                </a:moveTo>
                <a:lnTo>
                  <a:pt x="17125" y="0"/>
                </a:lnTo>
                <a:lnTo>
                  <a:pt x="17125" y="2940"/>
                </a:lnTo>
                <a:lnTo>
                  <a:pt x="0" y="2940"/>
                </a:lnTo>
                <a:lnTo>
                  <a:pt x="0" y="0"/>
                </a:lnTo>
                <a:close/>
              </a:path>
            </a:pathLst>
          </a:custGeom>
          <a:solidFill>
            <a:srgbClr val="D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0296" y="562094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行为面试法的两大禁忌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42595" y="4455160"/>
            <a:ext cx="10874375" cy="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125">
                <a:moveTo>
                  <a:pt x="17125" y="0"/>
                </a:moveTo>
                <a:lnTo>
                  <a:pt x="0" y="0"/>
                </a:lnTo>
                <a:lnTo>
                  <a:pt x="17125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70092" y="1816436"/>
            <a:ext cx="1051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>
                <a:solidFill>
                  <a:schemeClr val="bg1">
                    <a:alpha val="30000"/>
                  </a:schemeClr>
                </a:solidFill>
                <a:cs typeface="+mn-ea"/>
                <a:sym typeface="+mn-lt"/>
              </a:rPr>
              <a:t>A</a:t>
            </a:r>
            <a:endParaRPr lang="en-US" altLang="zh-CN" sz="9600" b="1" dirty="0">
              <a:solidFill>
                <a:schemeClr val="bg1">
                  <a:alpha val="3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880277" y="3813743"/>
            <a:ext cx="10515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>
                    <a:alpha val="30000"/>
                  </a:schemeClr>
                </a:solidFill>
                <a:cs typeface="+mn-ea"/>
                <a:sym typeface="+mn-lt"/>
              </a:rPr>
              <a:t>2</a:t>
            </a:r>
            <a:endParaRPr lang="en-US" sz="9600" b="1" dirty="0">
              <a:solidFill>
                <a:schemeClr val="bg1">
                  <a:alpha val="3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动作按钮: 空白 2">
            <a:hlinkClick r:id="" action="ppaction://noaction" highlightClick="1"/>
          </p:cNvPr>
          <p:cNvSpPr/>
          <p:nvPr/>
        </p:nvSpPr>
        <p:spPr>
          <a:xfrm>
            <a:off x="1382395" y="2853055"/>
            <a:ext cx="1906270" cy="106680"/>
          </a:xfrm>
          <a:prstGeom prst="actionButtonBlank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87" name="TextBox 23"/>
          <p:cNvSpPr txBox="1">
            <a:spLocks noChangeArrowheads="1"/>
          </p:cNvSpPr>
          <p:nvPr/>
        </p:nvSpPr>
        <p:spPr bwMode="auto">
          <a:xfrm>
            <a:off x="1259840" y="4827905"/>
            <a:ext cx="229171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诱导性问题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585970" y="2014220"/>
            <a:ext cx="5708015" cy="41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“你认为作为一个领导应该如何帮助下属尽快地成长起来？”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4585970" y="2774950"/>
            <a:ext cx="5484495" cy="41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“请举例详细说明你如何帮助下属尽快进步的。”</a:t>
            </a:r>
            <a:endParaRPr lang="zh-CN" altLang="en-US" sz="16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658360" y="4123690"/>
            <a:ext cx="7150735" cy="41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“和客户打交道需要很强的服务意识，你在和客户打交道时是如何做的。”</a:t>
            </a:r>
            <a:endParaRPr sz="16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4658360" y="4954905"/>
            <a:ext cx="65735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“说说你遇到的一个最难打交道的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客户，你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是怎么做的，结果如何？”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动作按钮: 空白 14">
            <a:hlinkClick r:id="" action="ppaction://noaction" highlightClick="1"/>
          </p:cNvPr>
          <p:cNvSpPr/>
          <p:nvPr/>
        </p:nvSpPr>
        <p:spPr>
          <a:xfrm>
            <a:off x="1475105" y="2907030"/>
            <a:ext cx="1733550" cy="97155"/>
          </a:xfrm>
          <a:prstGeom prst="actionButtonBlank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动作按钮: 空白 14">
            <a:hlinkClick r:id="" action="ppaction://noaction" highlightClick="1"/>
          </p:cNvPr>
          <p:cNvSpPr/>
          <p:nvPr/>
        </p:nvSpPr>
        <p:spPr>
          <a:xfrm>
            <a:off x="1539240" y="5198745"/>
            <a:ext cx="1733550" cy="97155"/>
          </a:xfrm>
          <a:prstGeom prst="actionButtonBlank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12632" y="1860483"/>
            <a:ext cx="10515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>
                    <a:alpha val="30000"/>
                  </a:srgbClr>
                </a:solidFill>
                <a:cs typeface="+mn-ea"/>
                <a:sym typeface="+mn-lt"/>
              </a:rPr>
              <a:t>×</a:t>
            </a:r>
            <a:endParaRPr lang="en-US" sz="4400" b="1" dirty="0">
              <a:solidFill>
                <a:srgbClr val="FF0000">
                  <a:alpha val="3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12632" y="2759008"/>
            <a:ext cx="10515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>
                    <a:alpha val="30000"/>
                  </a:srgbClr>
                </a:solidFill>
                <a:cs typeface="+mn-ea"/>
                <a:sym typeface="+mn-lt"/>
              </a:rPr>
              <a:t>√</a:t>
            </a:r>
            <a:endParaRPr lang="en-US" sz="4400" b="1" dirty="0">
              <a:solidFill>
                <a:srgbClr val="FF0000">
                  <a:alpha val="3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12632" y="3969953"/>
            <a:ext cx="10515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>
                    <a:alpha val="30000"/>
                  </a:srgbClr>
                </a:solidFill>
                <a:cs typeface="+mn-ea"/>
                <a:sym typeface="+mn-lt"/>
              </a:rPr>
              <a:t>×</a:t>
            </a:r>
            <a:endParaRPr lang="en-US" sz="4400" b="1" dirty="0">
              <a:solidFill>
                <a:srgbClr val="FF0000">
                  <a:alpha val="3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12632" y="4868478"/>
            <a:ext cx="10515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>
                    <a:alpha val="30000"/>
                  </a:srgbClr>
                </a:solidFill>
                <a:cs typeface="+mn-ea"/>
                <a:sym typeface="+mn-lt"/>
              </a:rPr>
              <a:t>√</a:t>
            </a:r>
            <a:endParaRPr lang="en-US" sz="4400" b="1" dirty="0">
              <a:solidFill>
                <a:srgbClr val="FF0000">
                  <a:alpha val="3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7186" name="TextBox 22"/>
          <p:cNvSpPr txBox="1">
            <a:spLocks noChangeArrowheads="1"/>
          </p:cNvSpPr>
          <p:nvPr/>
        </p:nvSpPr>
        <p:spPr bwMode="auto">
          <a:xfrm>
            <a:off x="1382395" y="2538730"/>
            <a:ext cx="190690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理论/假设问题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4"/>
          <p:cNvSpPr/>
          <p:nvPr/>
        </p:nvSpPr>
        <p:spPr>
          <a:xfrm>
            <a:off x="493753" y="2097561"/>
            <a:ext cx="3070046" cy="3070046"/>
          </a:xfrm>
          <a:prstGeom prst="ellipse">
            <a:avLst/>
          </a:prstGeom>
          <a:gradFill>
            <a:gsLst>
              <a:gs pos="0">
                <a:schemeClr val="accent3">
                  <a:alpha val="53000"/>
                </a:schemeClr>
              </a:gs>
              <a:gs pos="100000">
                <a:schemeClr val="accent2">
                  <a:alpha val="0"/>
                </a:schemeClr>
              </a:gs>
            </a:gsLst>
            <a:lin ang="27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3234234" y="2097561"/>
            <a:ext cx="3070046" cy="3070046"/>
          </a:xfrm>
          <a:prstGeom prst="ellipse">
            <a:avLst/>
          </a:prstGeom>
          <a:gradFill>
            <a:gsLst>
              <a:gs pos="0">
                <a:schemeClr val="accent3">
                  <a:alpha val="53000"/>
                </a:schemeClr>
              </a:gs>
              <a:gs pos="100000">
                <a:schemeClr val="accent2">
                  <a:alpha val="0"/>
                </a:schemeClr>
              </a:gs>
            </a:gsLst>
            <a:lin ang="27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5960745" y="2097561"/>
            <a:ext cx="3070046" cy="3070046"/>
          </a:xfrm>
          <a:prstGeom prst="ellipse">
            <a:avLst/>
          </a:prstGeom>
          <a:gradFill>
            <a:gsLst>
              <a:gs pos="0">
                <a:schemeClr val="accent3">
                  <a:alpha val="53000"/>
                </a:schemeClr>
              </a:gs>
              <a:gs pos="100000">
                <a:schemeClr val="accent2">
                  <a:alpha val="0"/>
                </a:schemeClr>
              </a:gs>
            </a:gsLst>
            <a:lin ang="27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8687256" y="2097561"/>
            <a:ext cx="3070046" cy="3070046"/>
          </a:xfrm>
          <a:prstGeom prst="ellipse">
            <a:avLst/>
          </a:prstGeom>
          <a:gradFill>
            <a:gsLst>
              <a:gs pos="0">
                <a:schemeClr val="accent3">
                  <a:alpha val="53000"/>
                </a:schemeClr>
              </a:gs>
              <a:gs pos="100000">
                <a:schemeClr val="accent2">
                  <a:alpha val="0"/>
                </a:schemeClr>
              </a:gs>
            </a:gsLst>
            <a:lin ang="27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47751" y="3227838"/>
            <a:ext cx="11607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Situation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情景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21957" y="3227838"/>
            <a:ext cx="693331" cy="687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Task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48093" y="3227838"/>
            <a:ext cx="8940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Action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行动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80955" y="3227838"/>
            <a:ext cx="8813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Result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结果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664970" y="2399463"/>
            <a:ext cx="726342" cy="7263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405451" y="2399463"/>
            <a:ext cx="726342" cy="7263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131962" y="2399463"/>
            <a:ext cx="726342" cy="7263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858473" y="2399463"/>
            <a:ext cx="726342" cy="7263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399360" y="562292"/>
            <a:ext cx="3393281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STAR</a:t>
            </a:r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法则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64970" y="2524125"/>
            <a:ext cx="723265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88485" y="2524125"/>
            <a:ext cx="723265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T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134860" y="2495550"/>
            <a:ext cx="723265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858375" y="2524125"/>
            <a:ext cx="723265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R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0585" y="3924300"/>
            <a:ext cx="2173605" cy="3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sz="1400" dirty="0">
                <a:solidFill>
                  <a:schemeClr val="bg1"/>
                </a:solidFill>
                <a:cs typeface="+mn-ea"/>
                <a:sym typeface="+mn-lt"/>
              </a:rPr>
              <a:t>事情是在什么情况下发生</a:t>
            </a:r>
            <a:endParaRPr lang="zh-CN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34105" y="3924300"/>
            <a:ext cx="2173605" cy="3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当时的任务是什么</a:t>
            </a:r>
            <a:endParaRPr lang="zh-CN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83655" y="3924300"/>
            <a:ext cx="21736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你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采取了什么样的行动</a:t>
            </a:r>
            <a:endParaRPr lang="zh-CN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133205" y="3924300"/>
            <a:ext cx="21736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达到了什么样的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结果</a:t>
            </a:r>
            <a:endParaRPr lang="en-US" altLang="zh-CN" sz="1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" r="65439"/>
          <a:stretch>
            <a:fillRect/>
          </a:stretch>
        </p:blipFill>
        <p:spPr>
          <a:xfrm>
            <a:off x="721217" y="955040"/>
            <a:ext cx="2103263" cy="5786120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2823845" y="954405"/>
            <a:ext cx="8729345" cy="57867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Rectangle 48"/>
          <p:cNvSpPr>
            <a:spLocks noChangeArrowheads="1"/>
          </p:cNvSpPr>
          <p:nvPr/>
        </p:nvSpPr>
        <p:spPr bwMode="auto">
          <a:xfrm>
            <a:off x="3775202" y="1241488"/>
            <a:ext cx="6931660" cy="9556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“是什么导致了这个结果？是什么时候发生的？”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“当时你扮演什么角色？还有其他人参与进来吗？”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“你为什么选择这家客户？”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Rectangle 47"/>
          <p:cNvSpPr>
            <a:spLocks noChangeArrowheads="1"/>
          </p:cNvSpPr>
          <p:nvPr/>
        </p:nvSpPr>
        <p:spPr bwMode="auto">
          <a:xfrm>
            <a:off x="3775202" y="2659126"/>
            <a:ext cx="6931660" cy="9556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“你的任务是什么？”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“什么是你真正努力想要得到的？”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“你最终的目标是什么？”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46"/>
          <p:cNvSpPr>
            <a:spLocks noChangeArrowheads="1"/>
          </p:cNvSpPr>
          <p:nvPr/>
        </p:nvSpPr>
        <p:spPr bwMode="auto">
          <a:xfrm>
            <a:off x="3724402" y="4019613"/>
            <a:ext cx="6830060" cy="125095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“你具体做了哪些工作？”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“你是怎么处理的？”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“你所采取的方法与你的同事相比如何？”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“你都遇到了哪些困难？当时你是怎么想的？”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1217" y="955040"/>
            <a:ext cx="2102628" cy="5786120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3767662" y="2328608"/>
            <a:ext cx="693928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3767662" y="3791648"/>
            <a:ext cx="693928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2823845" y="1326985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823845" y="2735161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823845" y="4322225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3724402" y="5802376"/>
            <a:ext cx="6830060" cy="66103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“这个结果与其他人相比如何？”“你是如何知道会有此结果的？”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“从中你都学到了什么？如果再有一次机会，你会在哪些方面做的不一样？”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767662" y="5508053"/>
            <a:ext cx="693928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65605" y="1469523"/>
            <a:ext cx="11607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Situation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情景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99329" y="2879223"/>
            <a:ext cx="693331" cy="687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Task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98955" y="4288923"/>
            <a:ext cx="8940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Action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行动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5305" y="5698623"/>
            <a:ext cx="8813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Result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结果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724469" y="393198"/>
            <a:ext cx="184658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2400" b="1" dirty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STAR提问</a:t>
            </a:r>
            <a:endParaRPr lang="zh-CN" altLang="en-US" sz="2400" b="1" dirty="0">
              <a:solidFill>
                <a:srgbClr val="0F6FC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4480" y="5631468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90162" y="559753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cs typeface="+mn-ea"/>
                <a:sym typeface="+mn-lt"/>
              </a:rPr>
              <a:t>评估求职动机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任意多边形: 形状 26"/>
          <p:cNvSpPr/>
          <p:nvPr/>
        </p:nvSpPr>
        <p:spPr>
          <a:xfrm rot="1529180" flipH="1" flipV="1">
            <a:off x="2497369" y="1279641"/>
            <a:ext cx="3792286" cy="3744688"/>
          </a:xfrm>
          <a:custGeom>
            <a:avLst/>
            <a:gdLst>
              <a:gd name="connsiteX0" fmla="*/ 567637 w 876757"/>
              <a:gd name="connsiteY0" fmla="*/ 0 h 865753"/>
              <a:gd name="connsiteX1" fmla="*/ 605277 w 876757"/>
              <a:gd name="connsiteY1" fmla="*/ 11684 h 865753"/>
              <a:gd name="connsiteX2" fmla="*/ 876757 w 876757"/>
              <a:gd name="connsiteY2" fmla="*/ 421253 h 865753"/>
              <a:gd name="connsiteX3" fmla="*/ 432257 w 876757"/>
              <a:gd name="connsiteY3" fmla="*/ 865753 h 865753"/>
              <a:gd name="connsiteX4" fmla="*/ 22688 w 876757"/>
              <a:gd name="connsiteY4" fmla="*/ 594273 h 865753"/>
              <a:gd name="connsiteX5" fmla="*/ 0 w 876757"/>
              <a:gd name="connsiteY5" fmla="*/ 521183 h 86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6757" h="865753">
                <a:moveTo>
                  <a:pt x="567637" y="0"/>
                </a:moveTo>
                <a:lnTo>
                  <a:pt x="605277" y="11684"/>
                </a:lnTo>
                <a:cubicBezTo>
                  <a:pt x="764815" y="79163"/>
                  <a:pt x="876757" y="237135"/>
                  <a:pt x="876757" y="421253"/>
                </a:cubicBezTo>
                <a:cubicBezTo>
                  <a:pt x="876757" y="666744"/>
                  <a:pt x="677748" y="865753"/>
                  <a:pt x="432257" y="865753"/>
                </a:cubicBezTo>
                <a:cubicBezTo>
                  <a:pt x="248139" y="865753"/>
                  <a:pt x="90167" y="753811"/>
                  <a:pt x="22688" y="594273"/>
                </a:cubicBezTo>
                <a:lnTo>
                  <a:pt x="0" y="5211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任意多边形: 形状 24"/>
          <p:cNvSpPr/>
          <p:nvPr/>
        </p:nvSpPr>
        <p:spPr>
          <a:xfrm rot="1529180">
            <a:off x="5902345" y="2536987"/>
            <a:ext cx="3792286" cy="3744698"/>
          </a:xfrm>
          <a:custGeom>
            <a:avLst/>
            <a:gdLst>
              <a:gd name="connsiteX0" fmla="*/ 567637 w 876757"/>
              <a:gd name="connsiteY0" fmla="*/ 0 h 865753"/>
              <a:gd name="connsiteX1" fmla="*/ 605277 w 876757"/>
              <a:gd name="connsiteY1" fmla="*/ 11684 h 865753"/>
              <a:gd name="connsiteX2" fmla="*/ 876757 w 876757"/>
              <a:gd name="connsiteY2" fmla="*/ 421253 h 865753"/>
              <a:gd name="connsiteX3" fmla="*/ 432257 w 876757"/>
              <a:gd name="connsiteY3" fmla="*/ 865753 h 865753"/>
              <a:gd name="connsiteX4" fmla="*/ 22688 w 876757"/>
              <a:gd name="connsiteY4" fmla="*/ 594273 h 865753"/>
              <a:gd name="connsiteX5" fmla="*/ 0 w 876757"/>
              <a:gd name="connsiteY5" fmla="*/ 521183 h 86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6757" h="865753">
                <a:moveTo>
                  <a:pt x="567637" y="0"/>
                </a:moveTo>
                <a:lnTo>
                  <a:pt x="605277" y="11684"/>
                </a:lnTo>
                <a:cubicBezTo>
                  <a:pt x="764815" y="79163"/>
                  <a:pt x="876757" y="237135"/>
                  <a:pt x="876757" y="421253"/>
                </a:cubicBezTo>
                <a:cubicBezTo>
                  <a:pt x="876757" y="666744"/>
                  <a:pt x="677748" y="865753"/>
                  <a:pt x="432257" y="865753"/>
                </a:cubicBezTo>
                <a:cubicBezTo>
                  <a:pt x="248139" y="865753"/>
                  <a:pt x="90167" y="753811"/>
                  <a:pt x="22688" y="594273"/>
                </a:cubicBezTo>
                <a:lnTo>
                  <a:pt x="0" y="5211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15810" y="3901767"/>
            <a:ext cx="20116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为什么选择我们？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93041" y="4357394"/>
            <a:ext cx="655949" cy="381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 兴趣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20906" y="4763794"/>
            <a:ext cx="800219" cy="381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价值观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90515" y="2020654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为什么离职？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65053" y="2551840"/>
            <a:ext cx="1005403" cy="381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想要什么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62461" y="2933496"/>
            <a:ext cx="1210588" cy="381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不想要什么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6487" name="矩形 276486"/>
          <p:cNvSpPr/>
          <p:nvPr/>
        </p:nvSpPr>
        <p:spPr>
          <a:xfrm>
            <a:off x="7218313" y="5170194"/>
            <a:ext cx="1005403" cy="380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地理文化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957263" y="3124200"/>
            <a:ext cx="6891337" cy="2140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3830320" y="2448560"/>
            <a:ext cx="6929120" cy="2133601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7294515" y="5576594"/>
            <a:ext cx="1005403" cy="381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职业发展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Freeform 89"/>
          <p:cNvSpPr>
            <a:spLocks noEditPoints="1"/>
          </p:cNvSpPr>
          <p:nvPr/>
        </p:nvSpPr>
        <p:spPr bwMode="auto">
          <a:xfrm>
            <a:off x="4245715" y="1674722"/>
            <a:ext cx="243731" cy="228388"/>
          </a:xfrm>
          <a:custGeom>
            <a:avLst/>
            <a:gdLst>
              <a:gd name="T0" fmla="*/ 80 w 84"/>
              <a:gd name="T1" fmla="*/ 0 h 72"/>
              <a:gd name="T2" fmla="*/ 64 w 84"/>
              <a:gd name="T3" fmla="*/ 0 h 72"/>
              <a:gd name="T4" fmla="*/ 60 w 84"/>
              <a:gd name="T5" fmla="*/ 4 h 72"/>
              <a:gd name="T6" fmla="*/ 60 w 84"/>
              <a:gd name="T7" fmla="*/ 6 h 72"/>
              <a:gd name="T8" fmla="*/ 45 w 84"/>
              <a:gd name="T9" fmla="*/ 0 h 72"/>
              <a:gd name="T10" fmla="*/ 44 w 84"/>
              <a:gd name="T11" fmla="*/ 0 h 72"/>
              <a:gd name="T12" fmla="*/ 12 w 84"/>
              <a:gd name="T13" fmla="*/ 0 h 72"/>
              <a:gd name="T14" fmla="*/ 8 w 84"/>
              <a:gd name="T15" fmla="*/ 3 h 72"/>
              <a:gd name="T16" fmla="*/ 0 w 84"/>
              <a:gd name="T17" fmla="*/ 47 h 72"/>
              <a:gd name="T18" fmla="*/ 1 w 84"/>
              <a:gd name="T19" fmla="*/ 51 h 72"/>
              <a:gd name="T20" fmla="*/ 4 w 84"/>
              <a:gd name="T21" fmla="*/ 52 h 72"/>
              <a:gd name="T22" fmla="*/ 28 w 84"/>
              <a:gd name="T23" fmla="*/ 52 h 72"/>
              <a:gd name="T24" fmla="*/ 28 w 84"/>
              <a:gd name="T25" fmla="*/ 68 h 72"/>
              <a:gd name="T26" fmla="*/ 32 w 84"/>
              <a:gd name="T27" fmla="*/ 72 h 72"/>
              <a:gd name="T28" fmla="*/ 44 w 84"/>
              <a:gd name="T29" fmla="*/ 72 h 72"/>
              <a:gd name="T30" fmla="*/ 48 w 84"/>
              <a:gd name="T31" fmla="*/ 70 h 72"/>
              <a:gd name="T32" fmla="*/ 59 w 84"/>
              <a:gd name="T33" fmla="*/ 44 h 72"/>
              <a:gd name="T34" fmla="*/ 60 w 84"/>
              <a:gd name="T35" fmla="*/ 44 h 72"/>
              <a:gd name="T36" fmla="*/ 64 w 84"/>
              <a:gd name="T37" fmla="*/ 48 h 72"/>
              <a:gd name="T38" fmla="*/ 80 w 84"/>
              <a:gd name="T39" fmla="*/ 48 h 72"/>
              <a:gd name="T40" fmla="*/ 84 w 84"/>
              <a:gd name="T41" fmla="*/ 44 h 72"/>
              <a:gd name="T42" fmla="*/ 84 w 84"/>
              <a:gd name="T43" fmla="*/ 4 h 72"/>
              <a:gd name="T44" fmla="*/ 80 w 84"/>
              <a:gd name="T45" fmla="*/ 0 h 72"/>
              <a:gd name="T46" fmla="*/ 56 w 84"/>
              <a:gd name="T47" fmla="*/ 36 h 72"/>
              <a:gd name="T48" fmla="*/ 52 w 84"/>
              <a:gd name="T49" fmla="*/ 38 h 72"/>
              <a:gd name="T50" fmla="*/ 41 w 84"/>
              <a:gd name="T51" fmla="*/ 64 h 72"/>
              <a:gd name="T52" fmla="*/ 36 w 84"/>
              <a:gd name="T53" fmla="*/ 64 h 72"/>
              <a:gd name="T54" fmla="*/ 36 w 84"/>
              <a:gd name="T55" fmla="*/ 48 h 72"/>
              <a:gd name="T56" fmla="*/ 32 w 84"/>
              <a:gd name="T57" fmla="*/ 44 h 72"/>
              <a:gd name="T58" fmla="*/ 9 w 84"/>
              <a:gd name="T59" fmla="*/ 44 h 72"/>
              <a:gd name="T60" fmla="*/ 15 w 84"/>
              <a:gd name="T61" fmla="*/ 8 h 72"/>
              <a:gd name="T62" fmla="*/ 43 w 84"/>
              <a:gd name="T63" fmla="*/ 8 h 72"/>
              <a:gd name="T64" fmla="*/ 60 w 84"/>
              <a:gd name="T65" fmla="*/ 15 h 72"/>
              <a:gd name="T66" fmla="*/ 60 w 84"/>
              <a:gd name="T67" fmla="*/ 36 h 72"/>
              <a:gd name="T68" fmla="*/ 56 w 84"/>
              <a:gd name="T69" fmla="*/ 36 h 72"/>
              <a:gd name="T70" fmla="*/ 76 w 84"/>
              <a:gd name="T71" fmla="*/ 40 h 72"/>
              <a:gd name="T72" fmla="*/ 68 w 84"/>
              <a:gd name="T73" fmla="*/ 40 h 72"/>
              <a:gd name="T74" fmla="*/ 68 w 84"/>
              <a:gd name="T75" fmla="*/ 8 h 72"/>
              <a:gd name="T76" fmla="*/ 76 w 84"/>
              <a:gd name="T77" fmla="*/ 8 h 72"/>
              <a:gd name="T78" fmla="*/ 76 w 84"/>
              <a:gd name="T79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72">
                <a:moveTo>
                  <a:pt x="80" y="0"/>
                </a:moveTo>
                <a:cubicBezTo>
                  <a:pt x="64" y="0"/>
                  <a:pt x="64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6"/>
                  <a:pt x="60" y="6"/>
                  <a:pt x="60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5" y="0"/>
                  <a:pt x="44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0" y="0"/>
                  <a:pt x="8" y="1"/>
                  <a:pt x="8" y="3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8"/>
                  <a:pt x="0" y="50"/>
                  <a:pt x="1" y="51"/>
                </a:cubicBezTo>
                <a:cubicBezTo>
                  <a:pt x="2" y="51"/>
                  <a:pt x="3" y="52"/>
                  <a:pt x="4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8" y="68"/>
                  <a:pt x="28" y="68"/>
                  <a:pt x="28" y="68"/>
                </a:cubicBezTo>
                <a:cubicBezTo>
                  <a:pt x="28" y="70"/>
                  <a:pt x="30" y="72"/>
                  <a:pt x="32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46" y="72"/>
                  <a:pt x="47" y="71"/>
                  <a:pt x="48" y="70"/>
                </a:cubicBezTo>
                <a:cubicBezTo>
                  <a:pt x="59" y="44"/>
                  <a:pt x="59" y="44"/>
                  <a:pt x="59" y="44"/>
                </a:cubicBezTo>
                <a:cubicBezTo>
                  <a:pt x="60" y="44"/>
                  <a:pt x="60" y="44"/>
                  <a:pt x="60" y="44"/>
                </a:cubicBezTo>
                <a:cubicBezTo>
                  <a:pt x="60" y="46"/>
                  <a:pt x="62" y="48"/>
                  <a:pt x="64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82" y="48"/>
                  <a:pt x="84" y="46"/>
                  <a:pt x="84" y="44"/>
                </a:cubicBezTo>
                <a:cubicBezTo>
                  <a:pt x="84" y="4"/>
                  <a:pt x="84" y="4"/>
                  <a:pt x="84" y="4"/>
                </a:cubicBezTo>
                <a:cubicBezTo>
                  <a:pt x="84" y="2"/>
                  <a:pt x="82" y="0"/>
                  <a:pt x="80" y="0"/>
                </a:cubicBezTo>
                <a:close/>
                <a:moveTo>
                  <a:pt x="56" y="36"/>
                </a:moveTo>
                <a:cubicBezTo>
                  <a:pt x="54" y="36"/>
                  <a:pt x="53" y="37"/>
                  <a:pt x="52" y="38"/>
                </a:cubicBezTo>
                <a:cubicBezTo>
                  <a:pt x="41" y="64"/>
                  <a:pt x="41" y="64"/>
                  <a:pt x="41" y="64"/>
                </a:cubicBezTo>
                <a:cubicBezTo>
                  <a:pt x="36" y="64"/>
                  <a:pt x="36" y="64"/>
                  <a:pt x="36" y="6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6"/>
                  <a:pt x="34" y="44"/>
                  <a:pt x="32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15" y="8"/>
                  <a:pt x="15" y="8"/>
                  <a:pt x="15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36"/>
                  <a:pt x="60" y="36"/>
                  <a:pt x="60" y="36"/>
                </a:cubicBezTo>
                <a:lnTo>
                  <a:pt x="56" y="36"/>
                </a:lnTo>
                <a:close/>
                <a:moveTo>
                  <a:pt x="76" y="40"/>
                </a:moveTo>
                <a:cubicBezTo>
                  <a:pt x="68" y="40"/>
                  <a:pt x="68" y="40"/>
                  <a:pt x="68" y="40"/>
                </a:cubicBezTo>
                <a:cubicBezTo>
                  <a:pt x="68" y="8"/>
                  <a:pt x="68" y="8"/>
                  <a:pt x="68" y="8"/>
                </a:cubicBezTo>
                <a:cubicBezTo>
                  <a:pt x="76" y="8"/>
                  <a:pt x="76" y="8"/>
                  <a:pt x="76" y="8"/>
                </a:cubicBezTo>
                <a:lnTo>
                  <a:pt x="76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Freeform 88"/>
          <p:cNvSpPr>
            <a:spLocks noEditPoints="1"/>
          </p:cNvSpPr>
          <p:nvPr/>
        </p:nvSpPr>
        <p:spPr bwMode="auto">
          <a:xfrm>
            <a:off x="7608305" y="3577065"/>
            <a:ext cx="242281" cy="207462"/>
          </a:xfrm>
          <a:custGeom>
            <a:avLst/>
            <a:gdLst>
              <a:gd name="T0" fmla="*/ 83 w 84"/>
              <a:gd name="T1" fmla="*/ 21 h 72"/>
              <a:gd name="T2" fmla="*/ 80 w 84"/>
              <a:gd name="T3" fmla="*/ 20 h 72"/>
              <a:gd name="T4" fmla="*/ 56 w 84"/>
              <a:gd name="T5" fmla="*/ 20 h 72"/>
              <a:gd name="T6" fmla="*/ 56 w 84"/>
              <a:gd name="T7" fmla="*/ 4 h 72"/>
              <a:gd name="T8" fmla="*/ 52 w 84"/>
              <a:gd name="T9" fmla="*/ 0 h 72"/>
              <a:gd name="T10" fmla="*/ 40 w 84"/>
              <a:gd name="T11" fmla="*/ 0 h 72"/>
              <a:gd name="T12" fmla="*/ 36 w 84"/>
              <a:gd name="T13" fmla="*/ 2 h 72"/>
              <a:gd name="T14" fmla="*/ 25 w 84"/>
              <a:gd name="T15" fmla="*/ 28 h 72"/>
              <a:gd name="T16" fmla="*/ 24 w 84"/>
              <a:gd name="T17" fmla="*/ 28 h 72"/>
              <a:gd name="T18" fmla="*/ 20 w 84"/>
              <a:gd name="T19" fmla="*/ 24 h 72"/>
              <a:gd name="T20" fmla="*/ 4 w 84"/>
              <a:gd name="T21" fmla="*/ 24 h 72"/>
              <a:gd name="T22" fmla="*/ 0 w 84"/>
              <a:gd name="T23" fmla="*/ 28 h 72"/>
              <a:gd name="T24" fmla="*/ 0 w 84"/>
              <a:gd name="T25" fmla="*/ 68 h 72"/>
              <a:gd name="T26" fmla="*/ 4 w 84"/>
              <a:gd name="T27" fmla="*/ 72 h 72"/>
              <a:gd name="T28" fmla="*/ 20 w 84"/>
              <a:gd name="T29" fmla="*/ 72 h 72"/>
              <a:gd name="T30" fmla="*/ 24 w 84"/>
              <a:gd name="T31" fmla="*/ 68 h 72"/>
              <a:gd name="T32" fmla="*/ 24 w 84"/>
              <a:gd name="T33" fmla="*/ 66 h 72"/>
              <a:gd name="T34" fmla="*/ 39 w 84"/>
              <a:gd name="T35" fmla="*/ 72 h 72"/>
              <a:gd name="T36" fmla="*/ 40 w 84"/>
              <a:gd name="T37" fmla="*/ 72 h 72"/>
              <a:gd name="T38" fmla="*/ 72 w 84"/>
              <a:gd name="T39" fmla="*/ 72 h 72"/>
              <a:gd name="T40" fmla="*/ 76 w 84"/>
              <a:gd name="T41" fmla="*/ 69 h 72"/>
              <a:gd name="T42" fmla="*/ 84 w 84"/>
              <a:gd name="T43" fmla="*/ 25 h 72"/>
              <a:gd name="T44" fmla="*/ 83 w 84"/>
              <a:gd name="T45" fmla="*/ 21 h 72"/>
              <a:gd name="T46" fmla="*/ 16 w 84"/>
              <a:gd name="T47" fmla="*/ 64 h 72"/>
              <a:gd name="T48" fmla="*/ 8 w 84"/>
              <a:gd name="T49" fmla="*/ 64 h 72"/>
              <a:gd name="T50" fmla="*/ 8 w 84"/>
              <a:gd name="T51" fmla="*/ 32 h 72"/>
              <a:gd name="T52" fmla="*/ 16 w 84"/>
              <a:gd name="T53" fmla="*/ 32 h 72"/>
              <a:gd name="T54" fmla="*/ 16 w 84"/>
              <a:gd name="T55" fmla="*/ 64 h 72"/>
              <a:gd name="T56" fmla="*/ 69 w 84"/>
              <a:gd name="T57" fmla="*/ 64 h 72"/>
              <a:gd name="T58" fmla="*/ 41 w 84"/>
              <a:gd name="T59" fmla="*/ 64 h 72"/>
              <a:gd name="T60" fmla="*/ 24 w 84"/>
              <a:gd name="T61" fmla="*/ 57 h 72"/>
              <a:gd name="T62" fmla="*/ 24 w 84"/>
              <a:gd name="T63" fmla="*/ 36 h 72"/>
              <a:gd name="T64" fmla="*/ 28 w 84"/>
              <a:gd name="T65" fmla="*/ 36 h 72"/>
              <a:gd name="T66" fmla="*/ 32 w 84"/>
              <a:gd name="T67" fmla="*/ 34 h 72"/>
              <a:gd name="T68" fmla="*/ 43 w 84"/>
              <a:gd name="T69" fmla="*/ 8 h 72"/>
              <a:gd name="T70" fmla="*/ 48 w 84"/>
              <a:gd name="T71" fmla="*/ 8 h 72"/>
              <a:gd name="T72" fmla="*/ 48 w 84"/>
              <a:gd name="T73" fmla="*/ 24 h 72"/>
              <a:gd name="T74" fmla="*/ 52 w 84"/>
              <a:gd name="T75" fmla="*/ 28 h 72"/>
              <a:gd name="T76" fmla="*/ 75 w 84"/>
              <a:gd name="T77" fmla="*/ 28 h 72"/>
              <a:gd name="T78" fmla="*/ 69 w 84"/>
              <a:gd name="T79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72">
                <a:moveTo>
                  <a:pt x="83" y="21"/>
                </a:moveTo>
                <a:cubicBezTo>
                  <a:pt x="82" y="21"/>
                  <a:pt x="81" y="20"/>
                  <a:pt x="80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7" y="1"/>
                  <a:pt x="36" y="2"/>
                </a:cubicBezTo>
                <a:cubicBezTo>
                  <a:pt x="25" y="28"/>
                  <a:pt x="25" y="28"/>
                  <a:pt x="25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24" y="26"/>
                  <a:pt x="22" y="24"/>
                  <a:pt x="20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4"/>
                  <a:pt x="0" y="26"/>
                  <a:pt x="0" y="2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2"/>
                  <a:pt x="4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2" y="72"/>
                  <a:pt x="24" y="70"/>
                  <a:pt x="24" y="68"/>
                </a:cubicBezTo>
                <a:cubicBezTo>
                  <a:pt x="24" y="66"/>
                  <a:pt x="24" y="66"/>
                  <a:pt x="24" y="66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2"/>
                  <a:pt x="39" y="72"/>
                  <a:pt x="40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4" y="72"/>
                  <a:pt x="76" y="71"/>
                  <a:pt x="76" y="69"/>
                </a:cubicBezTo>
                <a:cubicBezTo>
                  <a:pt x="84" y="25"/>
                  <a:pt x="84" y="25"/>
                  <a:pt x="84" y="25"/>
                </a:cubicBezTo>
                <a:cubicBezTo>
                  <a:pt x="84" y="24"/>
                  <a:pt x="84" y="22"/>
                  <a:pt x="83" y="21"/>
                </a:cubicBezTo>
                <a:close/>
                <a:moveTo>
                  <a:pt x="16" y="64"/>
                </a:moveTo>
                <a:cubicBezTo>
                  <a:pt x="8" y="64"/>
                  <a:pt x="8" y="64"/>
                  <a:pt x="8" y="64"/>
                </a:cubicBezTo>
                <a:cubicBezTo>
                  <a:pt x="8" y="32"/>
                  <a:pt x="8" y="32"/>
                  <a:pt x="8" y="32"/>
                </a:cubicBezTo>
                <a:cubicBezTo>
                  <a:pt x="16" y="32"/>
                  <a:pt x="16" y="32"/>
                  <a:pt x="16" y="32"/>
                </a:cubicBezTo>
                <a:lnTo>
                  <a:pt x="16" y="64"/>
                </a:lnTo>
                <a:close/>
                <a:moveTo>
                  <a:pt x="69" y="64"/>
                </a:moveTo>
                <a:cubicBezTo>
                  <a:pt x="41" y="64"/>
                  <a:pt x="41" y="64"/>
                  <a:pt x="41" y="64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36"/>
                  <a:pt x="24" y="36"/>
                  <a:pt x="24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30" y="36"/>
                  <a:pt x="31" y="35"/>
                  <a:pt x="32" y="34"/>
                </a:cubicBezTo>
                <a:cubicBezTo>
                  <a:pt x="43" y="8"/>
                  <a:pt x="43" y="8"/>
                  <a:pt x="43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26"/>
                  <a:pt x="50" y="28"/>
                  <a:pt x="52" y="28"/>
                </a:cubicBezTo>
                <a:cubicBezTo>
                  <a:pt x="75" y="28"/>
                  <a:pt x="75" y="28"/>
                  <a:pt x="75" y="28"/>
                </a:cubicBezTo>
                <a:lnTo>
                  <a:pt x="69" y="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grayscl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849370" y="561975"/>
            <a:ext cx="451421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5W1H分析法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9600" y="3564890"/>
            <a:ext cx="1776730" cy="7518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对象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150000"/>
              </a:lnSpc>
              <a:spcAft>
                <a:spcPct val="35000"/>
              </a:spcAft>
              <a:buClrTx/>
              <a:buSzTx/>
              <a:buFontTx/>
            </a:pPr>
            <a:r>
              <a:rPr lang="zh-CN" altLang="zh-CN" sz="1200" dirty="0">
                <a:solidFill>
                  <a:schemeClr val="bg1"/>
                </a:solidFill>
                <a:cs typeface="+mn-ea"/>
                <a:sym typeface="+mn-lt"/>
              </a:rPr>
              <a:t>什么事情</a:t>
            </a:r>
            <a:endParaRPr lang="zh-CN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77160" y="3564890"/>
            <a:ext cx="1327785" cy="7518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场所 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2266950">
              <a:lnSpc>
                <a:spcPct val="150000"/>
              </a:lnSpc>
              <a:spcAft>
                <a:spcPct val="35000"/>
              </a:spcAft>
              <a:buClrTx/>
              <a:buSzTx/>
              <a:buFontTx/>
            </a:pPr>
            <a:r>
              <a:rPr lang="zh-CN" altLang="zh-CN" sz="1200" dirty="0">
                <a:solidFill>
                  <a:schemeClr val="bg1"/>
                </a:solidFill>
                <a:cs typeface="+mn-ea"/>
                <a:sym typeface="+mn-lt"/>
              </a:rPr>
              <a:t>什么地点</a:t>
            </a:r>
            <a:endParaRPr lang="zh-CN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67555" y="3564890"/>
            <a:ext cx="1327785" cy="7518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时间和程序 </a:t>
            </a:r>
            <a:endParaRPr lang="zh-CN" altLang="en-US">
              <a:cs typeface="+mn-ea"/>
              <a:sym typeface="+mn-lt"/>
            </a:endParaRPr>
          </a:p>
          <a:p>
            <a:pPr algn="ctr" defTabSz="2266950">
              <a:lnSpc>
                <a:spcPct val="150000"/>
              </a:lnSpc>
              <a:spcAft>
                <a:spcPct val="35000"/>
              </a:spcAft>
              <a:buClrTx/>
              <a:buSzTx/>
              <a:buFontTx/>
            </a:pPr>
            <a:r>
              <a:rPr lang="zh-CN" altLang="zh-CN" sz="1200" dirty="0">
                <a:solidFill>
                  <a:schemeClr val="bg1"/>
                </a:solidFill>
                <a:cs typeface="+mn-ea"/>
                <a:sym typeface="+mn-lt"/>
              </a:rPr>
              <a:t>什么时候</a:t>
            </a:r>
            <a:endParaRPr lang="zh-CN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94450" y="3564890"/>
            <a:ext cx="1327785" cy="7518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人员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2266950">
              <a:lnSpc>
                <a:spcPct val="150000"/>
              </a:lnSpc>
              <a:spcAft>
                <a:spcPct val="35000"/>
              </a:spcAft>
              <a:buClrTx/>
              <a:buSzTx/>
              <a:buFontTx/>
            </a:pPr>
            <a:r>
              <a:rPr lang="zh-CN" altLang="zh-CN" sz="1200" dirty="0">
                <a:solidFill>
                  <a:schemeClr val="bg1"/>
                </a:solidFill>
                <a:cs typeface="+mn-ea"/>
                <a:sym typeface="+mn-lt"/>
              </a:rPr>
              <a:t>责任人</a:t>
            </a:r>
            <a:endParaRPr lang="zh-CN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221345" y="3564890"/>
            <a:ext cx="1327785" cy="7518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为什么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2266950">
              <a:lnSpc>
                <a:spcPct val="150000"/>
              </a:lnSpc>
              <a:spcAft>
                <a:spcPct val="35000"/>
              </a:spcAft>
              <a:buClrTx/>
              <a:buSzTx/>
              <a:buFontTx/>
            </a:pPr>
            <a:r>
              <a:rPr lang="zh-CN" altLang="zh-CN" sz="1200" dirty="0">
                <a:solidFill>
                  <a:schemeClr val="bg1"/>
                </a:solidFill>
                <a:cs typeface="+mn-ea"/>
                <a:sym typeface="+mn-lt"/>
              </a:rPr>
              <a:t>原因</a:t>
            </a:r>
            <a:endParaRPr lang="zh-CN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048240" y="3564890"/>
            <a:ext cx="1327785" cy="7518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方式 </a:t>
            </a:r>
            <a:endParaRPr lang="zh-CN" altLang="en-US">
              <a:cs typeface="+mn-ea"/>
              <a:sym typeface="+mn-lt"/>
            </a:endParaRPr>
          </a:p>
          <a:p>
            <a:pPr algn="ctr" defTabSz="2266950">
              <a:lnSpc>
                <a:spcPct val="150000"/>
              </a:lnSpc>
              <a:spcAft>
                <a:spcPct val="35000"/>
              </a:spcAft>
              <a:buClrTx/>
              <a:buSzTx/>
              <a:buFontTx/>
            </a:pPr>
            <a:r>
              <a:rPr lang="zh-CN" altLang="zh-CN" sz="1200" dirty="0">
                <a:solidFill>
                  <a:schemeClr val="bg1"/>
                </a:solidFill>
                <a:cs typeface="+mn-ea"/>
                <a:sym typeface="+mn-lt"/>
              </a:rPr>
              <a:t>如何</a:t>
            </a:r>
            <a:endParaRPr lang="zh-CN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134745" y="2767128"/>
            <a:ext cx="726342" cy="726342"/>
          </a:xfrm>
          <a:prstGeom prst="ellipse">
            <a:avLst/>
          </a:prstGeom>
          <a:solidFill>
            <a:srgbClr val="0BD0D9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07440" y="2946400"/>
            <a:ext cx="8130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 What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978052" y="2767128"/>
            <a:ext cx="725805" cy="726342"/>
          </a:xfrm>
          <a:prstGeom prst="ellipse">
            <a:avLst/>
          </a:prstGeom>
          <a:solidFill>
            <a:srgbClr val="0BD0D9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820822" y="2767128"/>
            <a:ext cx="725805" cy="726342"/>
          </a:xfrm>
          <a:prstGeom prst="ellipse">
            <a:avLst/>
          </a:prstGeom>
          <a:solidFill>
            <a:srgbClr val="0BD0D9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663592" y="2767128"/>
            <a:ext cx="725805" cy="726342"/>
          </a:xfrm>
          <a:prstGeom prst="ellipse">
            <a:avLst/>
          </a:prstGeom>
          <a:solidFill>
            <a:srgbClr val="0BD0D9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506362" y="2767128"/>
            <a:ext cx="725805" cy="726342"/>
          </a:xfrm>
          <a:prstGeom prst="ellipse">
            <a:avLst/>
          </a:prstGeom>
          <a:solidFill>
            <a:srgbClr val="0BD0D9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349132" y="2767128"/>
            <a:ext cx="725805" cy="726342"/>
          </a:xfrm>
          <a:prstGeom prst="ellipse">
            <a:avLst/>
          </a:prstGeom>
          <a:solidFill>
            <a:srgbClr val="0BD0D9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1300" y="2946400"/>
            <a:ext cx="671979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How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61070" y="2946400"/>
            <a:ext cx="671979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Why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77025" y="2946400"/>
            <a:ext cx="74892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 Who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96790" y="2946400"/>
            <a:ext cx="8130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When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28620" y="2946400"/>
            <a:ext cx="889987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Where</a:t>
            </a:r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399360" y="562292"/>
            <a:ext cx="3393281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如何有效聆听</a:t>
            </a:r>
            <a:r>
              <a:rPr lang="zh-CN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回答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080692" y="2039357"/>
            <a:ext cx="3077077" cy="307707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557461" y="2039357"/>
            <a:ext cx="3077077" cy="307707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34231" y="2039357"/>
            <a:ext cx="3077077" cy="3077077"/>
          </a:xfrm>
          <a:prstGeom prst="ellipse">
            <a:avLst/>
          </a:prstGeom>
          <a:gradFill flip="none" rotWithShape="1">
            <a:gsLst>
              <a:gs pos="0">
                <a:schemeClr val="accent3">
                  <a:alpha val="50000"/>
                </a:schemeClr>
              </a:gs>
              <a:gs pos="100000">
                <a:srgbClr val="002060">
                  <a:alpha val="0"/>
                </a:srgbClr>
              </a:gs>
            </a:gsLst>
            <a:lin ang="16200000" scaled="1"/>
            <a:tileRect/>
          </a:grad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856164" y="2884013"/>
            <a:ext cx="152613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自己取证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09944" y="2884013"/>
            <a:ext cx="152564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证据确凿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33174" y="2884013"/>
            <a:ext cx="152564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证据完整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Rectangle 47"/>
          <p:cNvSpPr>
            <a:spLocks noChangeArrowheads="1"/>
          </p:cNvSpPr>
          <p:nvPr/>
        </p:nvSpPr>
        <p:spPr bwMode="auto">
          <a:xfrm>
            <a:off x="1402472" y="3402084"/>
            <a:ext cx="2589503" cy="1042199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algn="ctr" latinLnBrk="1">
              <a:lnSpc>
                <a:spcPct val="150000"/>
              </a:lnSpc>
              <a:buClr>
                <a:srgbClr val="0066CC"/>
              </a:buClr>
            </a:pPr>
            <a:r>
              <a:rPr kumimoji="1"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不轻易接受候选人给出的现成的结论和断言。寻求证据、事例、细节，做出自己的判断与结论</a:t>
            </a:r>
            <a:endParaRPr kumimoji="1"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Rectangle 47"/>
          <p:cNvSpPr>
            <a:spLocks noChangeArrowheads="1"/>
          </p:cNvSpPr>
          <p:nvPr/>
        </p:nvSpPr>
        <p:spPr bwMode="auto">
          <a:xfrm>
            <a:off x="4801246" y="3402084"/>
            <a:ext cx="2589503" cy="35739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algn="ctr" latinLnBrk="1">
              <a:lnSpc>
                <a:spcPct val="150000"/>
              </a:lnSpc>
              <a:buClr>
                <a:srgbClr val="0066CC"/>
              </a:buClr>
            </a:pPr>
            <a:r>
              <a:rPr kumimoji="1"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STAR</a:t>
            </a:r>
            <a:r>
              <a:rPr kumimoji="1"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法则</a:t>
            </a:r>
            <a:endParaRPr kumimoji="1"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Rectangle 47"/>
          <p:cNvSpPr>
            <a:spLocks noChangeArrowheads="1"/>
          </p:cNvSpPr>
          <p:nvPr/>
        </p:nvSpPr>
        <p:spPr bwMode="auto">
          <a:xfrm>
            <a:off x="8521805" y="3402084"/>
            <a:ext cx="2589503" cy="136536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50000"/>
              </a:lnSpc>
              <a:buClr>
                <a:srgbClr val="0066CC"/>
              </a:buClr>
            </a:pPr>
            <a:r>
              <a:rPr kumimoji="1"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注意</a:t>
            </a:r>
            <a:r>
              <a:rPr kumimoji="1"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笼统</a:t>
            </a:r>
            <a:r>
              <a:rPr kumimoji="1"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kumimoji="1"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模糊</a:t>
            </a:r>
            <a:r>
              <a:rPr kumimoji="1"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表达的</a:t>
            </a:r>
            <a:r>
              <a:rPr kumimoji="1"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警报</a:t>
            </a:r>
            <a:endParaRPr kumimoji="1" lang="en-US" altLang="zh-CN" sz="1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 latinLnBrk="1">
              <a:lnSpc>
                <a:spcPct val="150000"/>
              </a:lnSpc>
              <a:buClr>
                <a:srgbClr val="0066CC"/>
              </a:buClr>
              <a:buFont typeface="Arial" panose="020B0604020202020204" pitchFamily="34" charset="0"/>
              <a:buChar char="•"/>
            </a:pPr>
            <a:r>
              <a:rPr kumimoji="1"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我</a:t>
            </a:r>
            <a:r>
              <a:rPr kumimoji="1"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觉得</a:t>
            </a:r>
            <a:r>
              <a:rPr kumimoji="1"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kumimoji="1"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认为</a:t>
            </a:r>
            <a:r>
              <a:rPr kumimoji="1"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kumimoji="1"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 latinLnBrk="1">
              <a:lnSpc>
                <a:spcPct val="150000"/>
              </a:lnSpc>
              <a:buClr>
                <a:srgbClr val="0066CC"/>
              </a:buClr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通常情况下</a:t>
            </a:r>
            <a:r>
              <a:rPr kumimoji="1"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kumimoji="1"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 latinLnBrk="1">
              <a:lnSpc>
                <a:spcPct val="150000"/>
              </a:lnSpc>
              <a:buClr>
                <a:srgbClr val="0066CC"/>
              </a:buClr>
              <a:buFont typeface="Arial" panose="020B0604020202020204" pitchFamily="34" charset="0"/>
              <a:buChar char="•"/>
            </a:pPr>
            <a:r>
              <a:rPr kumimoji="1"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我</a:t>
            </a:r>
            <a:r>
              <a:rPr kumimoji="1"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会</a:t>
            </a:r>
            <a:r>
              <a:rPr kumimoji="1"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.……</a:t>
            </a:r>
            <a:endParaRPr kumimoji="1"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405760" y="2493971"/>
            <a:ext cx="44114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52195" y="2493971"/>
            <a:ext cx="44114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875427" y="2493971"/>
            <a:ext cx="44114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402472" y="3340817"/>
            <a:ext cx="2481115" cy="0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909634" y="3340817"/>
            <a:ext cx="2481115" cy="0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8304588" y="3350788"/>
            <a:ext cx="2481115" cy="0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7" b="11206"/>
          <a:stretch>
            <a:fillRect/>
          </a:stretch>
        </p:blipFill>
        <p:spPr>
          <a:xfrm>
            <a:off x="658813" y="1666875"/>
            <a:ext cx="10874374" cy="4570413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6134100" y="1666875"/>
            <a:ext cx="5437187" cy="4570413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130" y="1666875"/>
            <a:ext cx="5474970" cy="4570730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0296" y="56209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如何辨别真伪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17442" y="682646"/>
            <a:ext cx="8815746" cy="225838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081405" y="2105857"/>
            <a:ext cx="44297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081405" y="5865477"/>
            <a:ext cx="4400550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081405" y="2341183"/>
            <a:ext cx="4772660" cy="3288968"/>
          </a:xfrm>
          <a:prstGeom prst="rect">
            <a:avLst/>
          </a:prstGeom>
          <a:noFill/>
          <a:ln>
            <a:noFill/>
          </a:ln>
        </p:spPr>
        <p:txBody>
          <a:bodyPr wrap="square" lIns="36000" tIns="36000" rIns="36000" bIns="36000">
            <a:spAutoFit/>
          </a:bodyPr>
          <a:lstStyle>
            <a:lvl1pPr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3500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说</a:t>
            </a:r>
            <a:r>
              <a:rPr lang="zh-CN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真话的行为表现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更多用第一人称“我”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更多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用过去时态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语调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自信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表达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流畅或不流畅（回忆时）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表情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自然√目光接触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表述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清楚、前后一致，与其他已知信息无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冲突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489330" y="2105857"/>
            <a:ext cx="44297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489330" y="5865477"/>
            <a:ext cx="4400550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489330" y="2341183"/>
            <a:ext cx="4772660" cy="3288968"/>
          </a:xfrm>
          <a:prstGeom prst="rect">
            <a:avLst/>
          </a:prstGeom>
          <a:noFill/>
          <a:ln>
            <a:noFill/>
          </a:ln>
        </p:spPr>
        <p:txBody>
          <a:bodyPr wrap="square" lIns="36000" tIns="36000" rIns="36000" bIns="36000">
            <a:spAutoFit/>
          </a:bodyPr>
          <a:lstStyle>
            <a:lvl1pPr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5778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577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ct val="35000"/>
              </a:spcAft>
            </a:pPr>
            <a:r>
              <a:rPr lang="zh-CN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说</a:t>
            </a:r>
            <a:r>
              <a:rPr lang="zh-CN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假</a:t>
            </a:r>
            <a:r>
              <a:rPr lang="zh-CN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话的行为表现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更多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用“我们”（不是候选人自己的行为事例）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惯用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“应该”、“觉得”、“可能”等词语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表达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长时间的不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流畅</a:t>
            </a:r>
            <a:endParaRPr lang="en-US" altLang="zh-CN" sz="1600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皮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诺曹效应：小动作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眼球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转向右上角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indent="-285750" eaLnBrk="1" hangingPunct="1">
              <a:lnSpc>
                <a:spcPct val="15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表述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前后矛盾，与其他已知信息冲突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" r="65439"/>
          <a:stretch>
            <a:fillRect/>
          </a:stretch>
        </p:blipFill>
        <p:spPr>
          <a:xfrm>
            <a:off x="724468" y="1544860"/>
            <a:ext cx="2103263" cy="4890018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2827096" y="1544901"/>
            <a:ext cx="8729345" cy="48899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Rectangle 48"/>
          <p:cNvSpPr>
            <a:spLocks noChangeArrowheads="1"/>
          </p:cNvSpPr>
          <p:nvPr/>
        </p:nvSpPr>
        <p:spPr bwMode="auto">
          <a:xfrm>
            <a:off x="3778453" y="1858285"/>
            <a:ext cx="6931660" cy="125456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销售定额是多少？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部门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人数？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与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同行相比如何（其他部门、竞争对手）？与以往相比？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产品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市场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行业背景如何？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46"/>
          <p:cNvSpPr>
            <a:spLocks noChangeArrowheads="1"/>
          </p:cNvSpPr>
          <p:nvPr/>
        </p:nvSpPr>
        <p:spPr bwMode="auto">
          <a:xfrm>
            <a:off x="3727653" y="3699159"/>
            <a:ext cx="6830060" cy="9591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你在其中具体的角色</a:t>
            </a:r>
            <a:r>
              <a:rPr kumimoji="1"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作用？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你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具体都做了哪些工作？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遇到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的挑战是什么？你是如何应对的？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4468" y="1545512"/>
            <a:ext cx="2102628" cy="4889366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27096" y="2093227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827096" y="3855846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3727653" y="5186965"/>
            <a:ext cx="6830060" cy="9591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超额</a:t>
            </a:r>
            <a:r>
              <a:rPr kumimoji="1"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%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？成本控制情况？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获得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何种奖励？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如果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有机会再来一次，你会在哪方面做的不一样？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770913" y="4848491"/>
            <a:ext cx="693928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6795" y="2235765"/>
            <a:ext cx="1744900" cy="687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Situation/Task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 smtClean="0">
                <a:solidFill>
                  <a:schemeClr val="bg1"/>
                </a:solidFill>
                <a:cs typeface="+mn-ea"/>
                <a:sym typeface="+mn-lt"/>
              </a:rPr>
              <a:t>情景</a:t>
            </a: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2206" y="3822544"/>
            <a:ext cx="8940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Action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行动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8556" y="5232244"/>
            <a:ext cx="8813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Result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结果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724468" y="478735"/>
            <a:ext cx="5371532" cy="106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>
              <a:buNone/>
            </a:pPr>
            <a:r>
              <a:rPr lang="zh-CN" altLang="en-US" sz="2400" b="1" dirty="0" smtClean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问</a:t>
            </a:r>
            <a:r>
              <a:rPr lang="zh-CN" altLang="en-US" sz="2400" b="1" dirty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：“请说一下您的业绩达成</a:t>
            </a:r>
            <a:r>
              <a:rPr lang="zh-CN" altLang="en-US" sz="2400" b="1" dirty="0" smtClean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情况” 答</a:t>
            </a:r>
            <a:r>
              <a:rPr lang="zh-CN" altLang="en-US" sz="2400" b="1" dirty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：“我的部门超额完成了销售</a:t>
            </a:r>
            <a:r>
              <a:rPr lang="zh-CN" altLang="en-US" sz="2400" b="1" dirty="0" smtClean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任务”</a:t>
            </a:r>
            <a:endParaRPr lang="zh-CN" altLang="en-US" sz="2400" b="1" dirty="0">
              <a:solidFill>
                <a:srgbClr val="0F6FC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7731" y="5165089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778453" y="3335765"/>
            <a:ext cx="693928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" r="65439"/>
          <a:stretch>
            <a:fillRect/>
          </a:stretch>
        </p:blipFill>
        <p:spPr>
          <a:xfrm>
            <a:off x="724468" y="1689294"/>
            <a:ext cx="2103263" cy="4891978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2827096" y="1689335"/>
            <a:ext cx="8729345" cy="4891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Rectangle 48"/>
          <p:cNvSpPr>
            <a:spLocks noChangeArrowheads="1"/>
          </p:cNvSpPr>
          <p:nvPr/>
        </p:nvSpPr>
        <p:spPr bwMode="auto">
          <a:xfrm>
            <a:off x="3778453" y="2002719"/>
            <a:ext cx="6931660" cy="125456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谈判对方背景？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第几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次谈？气氛为何紧张？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谈判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小组构成、人数？你的角色？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谈判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目的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你们的底线？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46"/>
          <p:cNvSpPr>
            <a:spLocks noChangeArrowheads="1"/>
          </p:cNvSpPr>
          <p:nvPr/>
        </p:nvSpPr>
        <p:spPr bwMode="auto">
          <a:xfrm>
            <a:off x="3727653" y="3843593"/>
            <a:ext cx="6830060" cy="9591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你们怎样让对方答应你们的大部分要求的？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你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具体都做了哪些工作？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遇到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的挑战是什么？你是如何应对的？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4468" y="1689311"/>
            <a:ext cx="2102628" cy="4891326"/>
          </a:xfrm>
          <a:prstGeom prst="rect">
            <a:avLst/>
          </a:prstGeom>
          <a:solidFill>
            <a:srgbClr val="D49500"/>
          </a:solidFill>
          <a:ln>
            <a:noFill/>
          </a:ln>
        </p:spPr>
        <p:style>
          <a:lnRef idx="2">
            <a:srgbClr val="0F6FC6">
              <a:shade val="50000"/>
            </a:srgbClr>
          </a:lnRef>
          <a:fillRef idx="1">
            <a:srgbClr val="0F6FC6"/>
          </a:fillRef>
          <a:effectRef idx="0">
            <a:srgbClr val="0F6FC6"/>
          </a:effectRef>
          <a:fontRef idx="minor">
            <a:sysClr val="window" lastClr="FFFFFF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27096" y="2237661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827096" y="4000280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Rectangle 46"/>
          <p:cNvSpPr>
            <a:spLocks noChangeArrowheads="1"/>
          </p:cNvSpPr>
          <p:nvPr/>
        </p:nvSpPr>
        <p:spPr bwMode="auto">
          <a:xfrm>
            <a:off x="3727653" y="5331399"/>
            <a:ext cx="6830060" cy="9591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36000" tIns="36000" rIns="36000" bIns="36000" anchor="ctr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你们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做</a:t>
            </a: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了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哪些相应的让步？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哪些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是对你们很重要但对方最终未能答应的条款？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你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的公司</a:t>
            </a:r>
            <a:r>
              <a:rPr kumimoji="1"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老板满意吗？你怎么知道？</a:t>
            </a:r>
            <a:endParaRPr kumimoji="1"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770913" y="4992925"/>
            <a:ext cx="693928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6795" y="2380199"/>
            <a:ext cx="1744900" cy="687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Situation/Task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 smtClean="0">
                <a:solidFill>
                  <a:schemeClr val="bg1"/>
                </a:solidFill>
                <a:cs typeface="+mn-ea"/>
                <a:sym typeface="+mn-lt"/>
              </a:rPr>
              <a:t>情景</a:t>
            </a: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任务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02206" y="3966978"/>
            <a:ext cx="8940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Action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行动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8556" y="5376678"/>
            <a:ext cx="881380" cy="6965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Result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zh-CN" b="1" dirty="0">
                <a:solidFill>
                  <a:schemeClr val="bg1"/>
                </a:solidFill>
                <a:cs typeface="+mn-ea"/>
                <a:sym typeface="+mn-lt"/>
              </a:rPr>
              <a:t>结果</a:t>
            </a:r>
            <a:endParaRPr lang="zh-CN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724468" y="478735"/>
            <a:ext cx="10585216" cy="1347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2400" b="1" dirty="0" smtClean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问</a:t>
            </a:r>
            <a:r>
              <a:rPr lang="zh-CN" altLang="en-US" sz="2400" b="1" dirty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：“请分享一个您的成功销售案例” </a:t>
            </a:r>
            <a:endParaRPr lang="en-US" altLang="zh-CN" sz="2400" b="1" dirty="0" smtClean="0">
              <a:solidFill>
                <a:srgbClr val="0F6FC6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zh-CN" altLang="en-US" sz="1800" dirty="0" smtClean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答：“上次与客户签约时，我是谈判代表之一。刚开始气氛很货张，双方都不愿意让步。但最后我们还是成功地谈了下来，对方答应了我们的大部分条件</a:t>
            </a:r>
            <a:r>
              <a:rPr lang="zh-CN" altLang="en-US" sz="1800" b="1" dirty="0" smtClean="0">
                <a:solidFill>
                  <a:srgbClr val="0F6FC6"/>
                </a:solidFill>
                <a:latin typeface="+mn-lt"/>
                <a:ea typeface="+mn-ea"/>
                <a:cs typeface="+mn-ea"/>
                <a:sym typeface="+mn-lt"/>
              </a:rPr>
              <a:t>。”</a:t>
            </a:r>
            <a:endParaRPr lang="zh-CN" altLang="en-US" sz="1800" b="1" dirty="0">
              <a:solidFill>
                <a:srgbClr val="0F6FC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7731" y="5309523"/>
            <a:ext cx="54864" cy="83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778453" y="3480199"/>
            <a:ext cx="693928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399360" y="562292"/>
            <a:ext cx="3393281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面试中的心理误区</a:t>
            </a:r>
            <a:endParaRPr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" name="矩形 106"/>
          <p:cNvSpPr/>
          <p:nvPr/>
        </p:nvSpPr>
        <p:spPr>
          <a:xfrm rot="10800000" flipH="1">
            <a:off x="500643" y="1848218"/>
            <a:ext cx="3595003" cy="1860941"/>
          </a:xfrm>
          <a:prstGeom prst="rect">
            <a:avLst/>
          </a:prstGeom>
          <a:solidFill>
            <a:srgbClr val="D49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 rot="10800000" flipH="1">
            <a:off x="4296837" y="1848218"/>
            <a:ext cx="3595003" cy="1860941"/>
          </a:xfrm>
          <a:prstGeom prst="rect">
            <a:avLst/>
          </a:prstGeom>
          <a:solidFill>
            <a:srgbClr val="0BD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 rot="10800000" flipH="1">
            <a:off x="8127997" y="1848218"/>
            <a:ext cx="3595003" cy="1860941"/>
          </a:xfrm>
          <a:prstGeom prst="rect">
            <a:avLst/>
          </a:prstGeom>
          <a:solidFill>
            <a:srgbClr val="D49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 rot="10800000" flipH="1">
            <a:off x="500304" y="4021776"/>
            <a:ext cx="3595003" cy="1860941"/>
          </a:xfrm>
          <a:prstGeom prst="rect">
            <a:avLst/>
          </a:prstGeom>
          <a:solidFill>
            <a:srgbClr val="0BD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 rot="10800000" flipH="1">
            <a:off x="4313980" y="4021776"/>
            <a:ext cx="3595003" cy="1860941"/>
          </a:xfrm>
          <a:prstGeom prst="rect">
            <a:avLst/>
          </a:prstGeom>
          <a:solidFill>
            <a:srgbClr val="D49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557" y="2842313"/>
            <a:ext cx="152613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首因效应</a:t>
            </a:r>
            <a:endParaRPr lang="zh-CN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46878" y="2842313"/>
            <a:ext cx="152564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刻板效应</a:t>
            </a:r>
            <a:endParaRPr lang="zh-CN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9557" y="5015871"/>
            <a:ext cx="152564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晕轮效应</a:t>
            </a:r>
            <a:endParaRPr lang="zh-CN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12535" y="2842313"/>
            <a:ext cx="152564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近因效应</a:t>
            </a:r>
            <a:endParaRPr lang="zh-CN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 rot="10800000" flipH="1">
            <a:off x="8127660" y="4021777"/>
            <a:ext cx="3595003" cy="1860941"/>
          </a:xfrm>
          <a:prstGeom prst="rect">
            <a:avLst/>
          </a:prstGeom>
          <a:solidFill>
            <a:srgbClr val="0BD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12052" y="5015871"/>
            <a:ext cx="152564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顺序效应</a:t>
            </a:r>
            <a:endParaRPr lang="zh-CN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004091" y="5015871"/>
            <a:ext cx="152564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相似效应</a:t>
            </a:r>
            <a:endParaRPr lang="zh-CN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828" y="2271924"/>
            <a:ext cx="431465" cy="4314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51" y="4473259"/>
            <a:ext cx="430417" cy="37591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4173" y="2271924"/>
            <a:ext cx="431465" cy="43146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8856" y="4445482"/>
            <a:ext cx="431960" cy="43196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2326" y="4445482"/>
            <a:ext cx="431465" cy="43146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916" y="2271924"/>
            <a:ext cx="450469" cy="45046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756479" y="2185538"/>
            <a:ext cx="215866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200" dirty="0" smtClean="0">
                <a:solidFill>
                  <a:schemeClr val="bg1"/>
                </a:solidFill>
                <a:cs typeface="+mn-ea"/>
              </a:rPr>
              <a:t>首因效应也叫第一印象</a:t>
            </a: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效应，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</a:rPr>
              <a:t>指双方</a:t>
            </a: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形成的第一次印象对今后交往关系的影响，也即是“先入为主”带来的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</a:rPr>
              <a:t>效果</a:t>
            </a:r>
            <a:endParaRPr lang="zh-CN" altLang="en-US" sz="12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00614" y="2020547"/>
            <a:ext cx="2158669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在多种刺激一次出现的时候，印象的形成主要取决于后来出现的刺激，即交往过程中，我们对他人最新的认识占了主体地位，掩盖了以往形成的对他人的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</a:rPr>
              <a:t>评价</a:t>
            </a:r>
            <a:endParaRPr lang="zh-CN" altLang="en-US" sz="12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432166" y="2020547"/>
            <a:ext cx="21586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刻板效应，又称刻板印象，它是指对某个群体产生一种固定的看法和评价，并对属于该群体的个人也给予这一看法和评价</a:t>
            </a:r>
            <a:endParaRPr lang="zh-CN" altLang="en-US" sz="12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786322" y="4239192"/>
            <a:ext cx="2158669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晕轮效应又称“光环效应”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</a:rPr>
              <a:t>，是指</a:t>
            </a: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当认知者对一个人的某种特征形成好或坏的印象后，他还倾向于据此推论该人其他方面的特征。本质上是一种以偏概全的认知上的偏误</a:t>
            </a:r>
            <a:endParaRPr lang="zh-CN" altLang="en-US" sz="12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617756" y="4239192"/>
            <a:ext cx="215866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在对多个刺激进行比较时，通常把最先出现的刺激或后面出现的刺激评价过大的倾向。面试考官在对多名应试者依次进行评定时，往往会受面试顺序的影响，而不能客观评定应试者的情况</a:t>
            </a:r>
            <a:endParaRPr lang="zh-CN" altLang="en-US" sz="12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472527" y="4415707"/>
            <a:ext cx="215866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buClr>
                <a:srgbClr val="0066CC"/>
              </a:buClr>
            </a:pP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相似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</a:rPr>
              <a:t>效应是指人们认为</a:t>
            </a: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与自己同属一个群体的人跟自己更相像的现象</a:t>
            </a:r>
            <a:endParaRPr lang="zh-CN" altLang="en-US" sz="1200" dirty="0">
              <a:solidFill>
                <a:schemeClr val="bg1"/>
              </a:solidFill>
              <a:cs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51280" y="549592"/>
            <a:ext cx="3393281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908050" indent="-43688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304925" indent="-395605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94180" indent="-3873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94230" indent="-39878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514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30086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658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923030" indent="-39878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现场测试与互动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1280" y="1094536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以下场景是什么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心理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效应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在起作用？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 rot="10800000" flipH="1">
            <a:off x="692480" y="4859368"/>
            <a:ext cx="6711619" cy="1318190"/>
          </a:xfrm>
          <a:prstGeom prst="rect">
            <a:avLst/>
          </a:prstGeom>
          <a:solidFill>
            <a:srgbClr val="0BD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 rot="10800000" flipH="1">
            <a:off x="7704666" y="1747453"/>
            <a:ext cx="3807858" cy="4430227"/>
          </a:xfrm>
          <a:prstGeom prst="rect">
            <a:avLst/>
          </a:prstGeom>
          <a:solidFill>
            <a:srgbClr val="D49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1559" y="4921863"/>
            <a:ext cx="61936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一位考官一连面试几个很不理想的考生后，最后突然遇到一位答题一般的考生，考官因为欣喜对该考生产生好的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印象给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出高分。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（顺序效应</a:t>
            </a: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72178" y="2056795"/>
            <a:ext cx="3472834" cy="341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一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位心理学家曾做过这样一个实验：他让两个学生都做对30道题中的一半，但是让学生A做对的题目尽量出现在前15题，而让学生B做对的题目尽量出现在后15道题，然后让一些被试对两个学生进行评价：两相比较，谁更聪明一些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？结果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发现，多数被试都认为学生A更聪明。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（首因效应）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 rot="10800000" flipH="1">
            <a:off x="692479" y="1748090"/>
            <a:ext cx="6711619" cy="1318190"/>
          </a:xfrm>
          <a:prstGeom prst="rect">
            <a:avLst/>
          </a:prstGeom>
          <a:solidFill>
            <a:srgbClr val="0BD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 rot="10800000" flipH="1">
            <a:off x="692480" y="3277527"/>
            <a:ext cx="6711619" cy="1318190"/>
          </a:xfrm>
          <a:prstGeom prst="rect">
            <a:avLst/>
          </a:prstGeom>
          <a:solidFill>
            <a:srgbClr val="D495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1559" y="1959336"/>
            <a:ext cx="6614027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学生成绩好，就觉得他样样都好；学生成绩差，就觉得他一无是处。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（晕</a:t>
            </a: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轮</a:t>
            </a:r>
            <a:r>
              <a:rPr lang="zh-CN" alt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效应）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91559" y="3557791"/>
            <a:ext cx="6614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大家说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起城管执法，人们的脑海里总逃不开舆论对城管的印象。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（刻板效应）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217876" y="2261387"/>
            <a:ext cx="9756247" cy="1767022"/>
          </a:xfrm>
          <a:prstGeom prst="rect">
            <a:avLst/>
          </a:prstGeom>
          <a:effectLst/>
        </p:spPr>
        <p:txBody>
          <a:bodyPr wrap="square" bIns="0">
            <a:normAutofit fontScale="5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30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大多数人录用的是他们喜欢的人，而不是最能干的人，</a:t>
            </a:r>
            <a:endParaRPr kumimoji="0" lang="en-US" altLang="zh-CN" sz="4400" i="0" u="none" strike="noStrike" kern="1200" cap="none" spc="30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30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多数决策者在面试的最初5分钟内就做出了录用与否的决定，</a:t>
            </a:r>
            <a:endParaRPr kumimoji="0" lang="en-US" altLang="zh-CN" sz="4400" i="0" u="none" strike="noStrike" kern="1200" cap="none" spc="30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30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并把其余的时间用来使他们的选择自圆其说</a:t>
            </a:r>
            <a:r>
              <a:rPr kumimoji="0" lang="zh-CN" altLang="en-US" sz="4400" i="0" u="none" strike="noStrike" kern="1200" cap="none" spc="30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。</a:t>
            </a:r>
            <a:endParaRPr kumimoji="0" lang="zh-CN" altLang="en-US" sz="4400" i="0" u="none" strike="noStrike" kern="1200" cap="none" spc="30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Freeform 5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5861316" y="1692962"/>
            <a:ext cx="469366" cy="452840"/>
          </a:xfrm>
          <a:custGeom>
            <a:avLst/>
            <a:gdLst>
              <a:gd name="T0" fmla="*/ 54 w 135"/>
              <a:gd name="T1" fmla="*/ 130 h 130"/>
              <a:gd name="T2" fmla="*/ 0 w 135"/>
              <a:gd name="T3" fmla="*/ 130 h 130"/>
              <a:gd name="T4" fmla="*/ 0 w 135"/>
              <a:gd name="T5" fmla="*/ 76 h 130"/>
              <a:gd name="T6" fmla="*/ 14 w 135"/>
              <a:gd name="T7" fmla="*/ 21 h 130"/>
              <a:gd name="T8" fmla="*/ 54 w 135"/>
              <a:gd name="T9" fmla="*/ 0 h 130"/>
              <a:gd name="T10" fmla="*/ 54 w 135"/>
              <a:gd name="T11" fmla="*/ 26 h 130"/>
              <a:gd name="T12" fmla="*/ 27 w 135"/>
              <a:gd name="T13" fmla="*/ 76 h 130"/>
              <a:gd name="T14" fmla="*/ 54 w 135"/>
              <a:gd name="T15" fmla="*/ 76 h 130"/>
              <a:gd name="T16" fmla="*/ 54 w 135"/>
              <a:gd name="T17" fmla="*/ 130 h 130"/>
              <a:gd name="T18" fmla="*/ 135 w 135"/>
              <a:gd name="T19" fmla="*/ 130 h 130"/>
              <a:gd name="T20" fmla="*/ 81 w 135"/>
              <a:gd name="T21" fmla="*/ 130 h 130"/>
              <a:gd name="T22" fmla="*/ 81 w 135"/>
              <a:gd name="T23" fmla="*/ 76 h 130"/>
              <a:gd name="T24" fmla="*/ 95 w 135"/>
              <a:gd name="T25" fmla="*/ 21 h 130"/>
              <a:gd name="T26" fmla="*/ 135 w 135"/>
              <a:gd name="T27" fmla="*/ 0 h 130"/>
              <a:gd name="T28" fmla="*/ 135 w 135"/>
              <a:gd name="T29" fmla="*/ 26 h 130"/>
              <a:gd name="T30" fmla="*/ 109 w 135"/>
              <a:gd name="T31" fmla="*/ 76 h 130"/>
              <a:gd name="T32" fmla="*/ 135 w 135"/>
              <a:gd name="T33" fmla="*/ 76 h 130"/>
              <a:gd name="T34" fmla="*/ 135 w 135"/>
              <a:gd name="T35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5" h="130">
                <a:moveTo>
                  <a:pt x="54" y="130"/>
                </a:moveTo>
                <a:cubicBezTo>
                  <a:pt x="0" y="130"/>
                  <a:pt x="0" y="130"/>
                  <a:pt x="0" y="130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53"/>
                  <a:pt x="5" y="35"/>
                  <a:pt x="14" y="21"/>
                </a:cubicBezTo>
                <a:cubicBezTo>
                  <a:pt x="23" y="7"/>
                  <a:pt x="36" y="0"/>
                  <a:pt x="54" y="0"/>
                </a:cubicBezTo>
                <a:cubicBezTo>
                  <a:pt x="54" y="26"/>
                  <a:pt x="54" y="26"/>
                  <a:pt x="54" y="26"/>
                </a:cubicBezTo>
                <a:cubicBezTo>
                  <a:pt x="36" y="26"/>
                  <a:pt x="27" y="43"/>
                  <a:pt x="27" y="76"/>
                </a:cubicBezTo>
                <a:cubicBezTo>
                  <a:pt x="54" y="76"/>
                  <a:pt x="54" y="76"/>
                  <a:pt x="54" y="76"/>
                </a:cubicBezTo>
                <a:lnTo>
                  <a:pt x="54" y="130"/>
                </a:lnTo>
                <a:close/>
                <a:moveTo>
                  <a:pt x="135" y="130"/>
                </a:moveTo>
                <a:cubicBezTo>
                  <a:pt x="81" y="130"/>
                  <a:pt x="81" y="130"/>
                  <a:pt x="81" y="130"/>
                </a:cubicBezTo>
                <a:cubicBezTo>
                  <a:pt x="81" y="76"/>
                  <a:pt x="81" y="76"/>
                  <a:pt x="81" y="76"/>
                </a:cubicBezTo>
                <a:cubicBezTo>
                  <a:pt x="81" y="53"/>
                  <a:pt x="86" y="35"/>
                  <a:pt x="95" y="21"/>
                </a:cubicBezTo>
                <a:cubicBezTo>
                  <a:pt x="104" y="7"/>
                  <a:pt x="117" y="0"/>
                  <a:pt x="135" y="0"/>
                </a:cubicBezTo>
                <a:cubicBezTo>
                  <a:pt x="135" y="26"/>
                  <a:pt x="135" y="26"/>
                  <a:pt x="135" y="26"/>
                </a:cubicBezTo>
                <a:cubicBezTo>
                  <a:pt x="118" y="26"/>
                  <a:pt x="109" y="43"/>
                  <a:pt x="109" y="76"/>
                </a:cubicBezTo>
                <a:cubicBezTo>
                  <a:pt x="135" y="76"/>
                  <a:pt x="135" y="76"/>
                  <a:pt x="135" y="76"/>
                </a:cubicBezTo>
                <a:lnTo>
                  <a:pt x="135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4721264" y="4255061"/>
            <a:ext cx="2749471" cy="400110"/>
          </a:xfrm>
          <a:prstGeom prst="rect">
            <a:avLst/>
          </a:prstGeom>
        </p:spPr>
        <p:txBody>
          <a:bodyPr wrap="square" tIns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1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心理学家奥里欧文斯</a:t>
            </a:r>
            <a:endParaRPr kumimoji="0" lang="zh-CN" altLang="en-US" i="0" u="none" strike="noStrike" kern="1200" cap="none" spc="15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349606" y="4439334"/>
            <a:ext cx="1866544" cy="1543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  <p:cxnSp>
        <p:nvCxnSpPr>
          <p:cNvPr id="11" name="直接连接符 10"/>
          <p:cNvCxnSpPr/>
          <p:nvPr/>
        </p:nvCxnSpPr>
        <p:spPr>
          <a:xfrm flipH="1">
            <a:off x="2975849" y="4417936"/>
            <a:ext cx="1866544" cy="15430"/>
          </a:xfrm>
          <a:prstGeom prst="line">
            <a:avLst/>
          </a:prstGeom>
          <a:noFill/>
          <a:ln w="6350" cap="flat" cmpd="sng" algn="ctr">
            <a:gradFill flip="none" rotWithShape="1">
              <a:gsLst>
                <a:gs pos="0">
                  <a:srgbClr val="0BD0D9">
                    <a:alpha val="0"/>
                  </a:srgbClr>
                </a:gs>
                <a:gs pos="100000">
                  <a:srgbClr val="0BD0D9"/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</p:cxn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65714" y="2969161"/>
            <a:ext cx="5660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bg1"/>
                </a:solidFill>
              </a:rPr>
              <a:t>感谢观看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960" y="635"/>
            <a:ext cx="1971675" cy="4762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7ab1e4e3-df38-4ed8-9a8c-45831929b65a}"/>
</p:tagLst>
</file>

<file path=ppt/tags/tag2.xml><?xml version="1.0" encoding="utf-8"?>
<p:tagLst xmlns:p="http://schemas.openxmlformats.org/presentationml/2006/main">
  <p:tag name="KSO_WM_UNIT_TABLE_BEAUTIFY" val="smartTable{9e8e4e8f-0ebd-4fa5-95a0-11c7abdaecd1}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77_1*a*1"/>
  <p:tag name="KSO_WM_TEMPLATE_CATEGORY" val="diagram"/>
  <p:tag name="KSO_WM_TEMPLATE_INDEX" val="20201477"/>
  <p:tag name="KSO_WM_UNIT_LAYERLEVEL" val="1"/>
  <p:tag name="KSO_WM_TAG_VERSION" val="1.0"/>
  <p:tag name="KSO_WM_BEAUTIFY_FLAG" val="#wm#"/>
  <p:tag name="KSO_WM_UNIT_ISCONTENTSTITLE" val="0"/>
  <p:tag name="KSO_WM_UNIT_PRESET_TEXT" val="如果说20世纪是药物治疗时代&#10;那么21世纪就是细胞治疗的时代"/>
  <p:tag name="KSO_WM_UNIT_NOCLEAR" val="0"/>
  <p:tag name="KSO_WM_UNIT_VALUE" val="36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77_1*i*3"/>
  <p:tag name="KSO_WM_TEMPLATE_CATEGORY" val="diagram"/>
  <p:tag name="KSO_WM_TEMPLATE_INDEX" val="20201477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1477_1*g*1"/>
  <p:tag name="KSO_WM_TEMPLATE_CATEGORY" val="diagram"/>
  <p:tag name="KSO_WM_TEMPLATE_INDEX" val="20201477"/>
  <p:tag name="KSO_WM_UNIT_LAYERLEVEL" val="1"/>
  <p:tag name="KSO_WM_TAG_VERSION" val="1.0"/>
  <p:tag name="KSO_WM_BEAUTIFY_FLAG" val="#wm#"/>
  <p:tag name="KSO_WM_UNIT_RELATE_UNITID" val="diagram20201477_1*a*1"/>
  <p:tag name="KSO_WM_UNIT_PRESET_TEXT" val="美国生物学家乔治戴利"/>
  <p:tag name="KSO_WM_UNIT_NOCLEAR" val="0"/>
  <p:tag name="KSO_WM_UNIT_VALUE" val="11"/>
  <p:tag name="KSO_WM_UNIT_TYPE" val="g"/>
  <p:tag name="KSO_WM_UNIT_INDEX" val="1"/>
</p:tagLst>
</file>

<file path=ppt/tags/tag6.xml><?xml version="1.0" encoding="utf-8"?>
<p:tagLst xmlns:p="http://schemas.openxmlformats.org/presentationml/2006/main">
  <p:tag name="KSO_WM_SLIDE_ID" val="diagram20201477_1"/>
  <p:tag name="KSO_WM_TEMPLATE_SUBCATEGORY" val="0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1477"/>
  <p:tag name="KSO_WM_SLIDE_LAYOUT" val="a_g"/>
  <p:tag name="KSO_WM_SLIDE_LAYOUT_CNT" val="1_1"/>
</p:tagLst>
</file>

<file path=ppt/tags/tag7.xml><?xml version="1.0" encoding="utf-8"?>
<p:tagLst xmlns:p="http://schemas.openxmlformats.org/presentationml/2006/main">
  <p:tag name="KSO_WM_SLIDE_ID" val="diagram20201477_1"/>
  <p:tag name="KSO_WM_TEMPLATE_SUBCATEGORY" val="0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1477"/>
  <p:tag name="KSO_WM_SLIDE_LAYOUT" val="a_g"/>
  <p:tag name="KSO_WM_SLIDE_LAYOUT_CNT" val="1_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1jlzzqy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4169</Words>
  <Application>WPS 演示</Application>
  <PresentationFormat>宽屏</PresentationFormat>
  <Paragraphs>630</Paragraphs>
  <Slides>30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微软雅黑 Light</vt:lpstr>
      <vt:lpstr>Calibri</vt:lpstr>
      <vt:lpstr>微软雅黑</vt:lpstr>
      <vt:lpstr>Arial Unicode MS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100</cp:revision>
  <dcterms:created xsi:type="dcterms:W3CDTF">2019-07-01T02:24:00Z</dcterms:created>
  <dcterms:modified xsi:type="dcterms:W3CDTF">2020-03-09T07:57:58Z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