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59" r:id="rId5"/>
    <p:sldId id="267" r:id="rId6"/>
    <p:sldId id="263" r:id="rId7"/>
    <p:sldId id="262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45E"/>
    <a:srgbClr val="FFFF99"/>
    <a:srgbClr val="F08700"/>
    <a:srgbClr val="FF9409"/>
    <a:srgbClr val="F09578"/>
    <a:srgbClr val="F12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48" d="100"/>
          <a:sy n="48" d="100"/>
        </p:scale>
        <p:origin x="1578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30C0B-62EE-480B-86F9-96F39EBAB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E2089-26F3-4C33-900A-6BE21611FD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E2089-26F3-4C33-900A-6BE21611F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E2089-26F3-4C33-900A-6BE21611F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E2089-26F3-4C33-900A-6BE21611F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E2089-26F3-4C33-900A-6BE21611F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E2089-26F3-4C33-900A-6BE21611F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E2089-26F3-4C33-900A-6BE21611FD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5" r="926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6" r="2519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" r="44395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6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2" t="7454" r="17978" b="68712"/>
          <a:stretch>
            <a:fillRect/>
          </a:stretch>
        </p:blipFill>
        <p:spPr>
          <a:xfrm>
            <a:off x="2781033" y="1278997"/>
            <a:ext cx="6368677" cy="244391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4" b="36023"/>
          <a:stretch>
            <a:fillRect/>
          </a:stretch>
        </p:blipFill>
        <p:spPr>
          <a:xfrm>
            <a:off x="4159970" y="195731"/>
            <a:ext cx="3872057" cy="1083266"/>
          </a:xfrm>
          <a:prstGeom prst="rect">
            <a:avLst/>
          </a:prstGeom>
        </p:spPr>
      </p:pic>
      <p:pic>
        <p:nvPicPr>
          <p:cNvPr id="15" name="Mark Petrie,Danny McCarthy - Rags To Ring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765" y="6248400"/>
            <a:ext cx="609600" cy="6096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77"/>
    </mc:Choice>
    <mc:Fallback>
      <p:transition spd="slow" advTm="82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77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97" y="751113"/>
            <a:ext cx="3712694" cy="47679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93710" y="774733"/>
            <a:ext cx="63979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新年，即一年的第一天，为世界多数国家通行的节日。世界各国，特别是古代都有不同的日期，现代世界多数国家为公元制纪年的</a:t>
            </a:r>
            <a:r>
              <a:rPr lang="en-US" altLang="zh-CN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</a:t>
            </a:r>
            <a:r>
              <a:rPr lang="en-US" altLang="zh-CN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日。现代将“元旦”称为公历新年，将“春节”称为农历新年。当日，人们会以各种不同的方式庆祝新年的到来。</a:t>
            </a:r>
            <a:endParaRPr lang="en-US" altLang="zh-CN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庆贺新年伊始是世界各国各地区的普遍习俗。不管是世界上哪个国家的人们，都对新的一年充满美好的希冀。“百里不同风，千里不同俗”，由于各个国家和地区其历史、文化、宗教信仰、民族习惯不同，因此也都有自己不同的庆祝新年的习俗。在这辞旧迎新的日子里，世界各国的人们都以其别出心裁、独具特色的方式迎接新年的到来。</a:t>
            </a:r>
            <a:endParaRPr lang="zh-CN" altLang="en-US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5400000">
            <a:off x="-321702" y="1464003"/>
            <a:ext cx="2476947" cy="5187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57386" y="639579"/>
            <a:ext cx="3771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</a:rPr>
              <a:t>新年的由来</a:t>
            </a:r>
            <a:endParaRPr lang="zh-CN" altLang="en-US" sz="2800" dirty="0">
              <a:solidFill>
                <a:srgbClr val="C00000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9"/>
    </mc:Choice>
    <mc:Fallback>
      <p:transition spd="slow" advTm="7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>
            <a:off x="4644007" y="232136"/>
            <a:ext cx="2699226" cy="5187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4848768" y="199134"/>
            <a:ext cx="2494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C00000"/>
                </a:solidFill>
              </a:rPr>
              <a:t>新年的习俗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622117" y="1426766"/>
            <a:ext cx="1446550" cy="35383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拜年</a:t>
            </a:r>
            <a:endParaRPr lang="en-US" altLang="zh-CN" sz="2800" b="1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/>
            <a:r>
              <a:rPr lang="zh-CN" altLang="en-US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贴春联、挂年画、贴窗花放爆竹</a:t>
            </a:r>
            <a:endParaRPr lang="en-US" altLang="zh-CN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/>
            <a:r>
              <a:rPr lang="zh-CN" altLang="en-US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贴春联、挂年画、贴窗花放爆竹</a:t>
            </a:r>
            <a:endParaRPr lang="zh-CN" altLang="en-US" dirty="0"/>
          </a:p>
          <a:p>
            <a:pPr algn="just"/>
            <a:endParaRPr lang="zh-CN" altLang="en-US" dirty="0"/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" t="-569" r="78093" b="51596"/>
          <a:stretch>
            <a:fillRect/>
          </a:stretch>
        </p:blipFill>
        <p:spPr>
          <a:xfrm>
            <a:off x="580572" y="1033670"/>
            <a:ext cx="1967709" cy="258455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" t="-569" r="78093" b="51596"/>
          <a:stretch>
            <a:fillRect/>
          </a:stretch>
        </p:blipFill>
        <p:spPr>
          <a:xfrm>
            <a:off x="4273944" y="1033670"/>
            <a:ext cx="1967709" cy="2584550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" t="-569" r="78093" b="51596"/>
          <a:stretch>
            <a:fillRect/>
          </a:stretch>
        </p:blipFill>
        <p:spPr>
          <a:xfrm>
            <a:off x="7947441" y="1033670"/>
            <a:ext cx="1967709" cy="2584550"/>
          </a:xfrm>
          <a:prstGeom prst="rect">
            <a:avLst/>
          </a:prstGeom>
        </p:spPr>
      </p:pic>
      <p:sp>
        <p:nvSpPr>
          <p:cNvPr id="66" name="文本框 65"/>
          <p:cNvSpPr txBox="1"/>
          <p:nvPr/>
        </p:nvSpPr>
        <p:spPr>
          <a:xfrm>
            <a:off x="5924551" y="1426766"/>
            <a:ext cx="1723549" cy="36973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舞狮舞龙</a:t>
            </a:r>
            <a:endParaRPr lang="en-US" altLang="zh-CN" sz="2800" b="1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挂灯笼、磕头等活动和习俗贴春、挂年画、贴窗花放爆竹</a:t>
            </a:r>
            <a:endParaRPr lang="zh-CN" altLang="en-US" dirty="0"/>
          </a:p>
          <a:p>
            <a:endParaRPr lang="en-US" altLang="zh-CN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dirty="0"/>
          </a:p>
        </p:txBody>
      </p:sp>
      <p:sp>
        <p:nvSpPr>
          <p:cNvPr id="67" name="文本框 66"/>
          <p:cNvSpPr txBox="1"/>
          <p:nvPr/>
        </p:nvSpPr>
        <p:spPr>
          <a:xfrm>
            <a:off x="9839841" y="1426766"/>
            <a:ext cx="1446550" cy="37018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发红包</a:t>
            </a:r>
            <a:endParaRPr lang="en-US" altLang="zh-CN" sz="2800" b="1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穿新衣、吃饺子、守岁、贴春联、挂年画、贴窗花放爆竹</a:t>
            </a:r>
            <a:endParaRPr lang="zh-CN" altLang="en-US" dirty="0"/>
          </a:p>
          <a:p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26"/>
    </mc:Choice>
    <mc:Fallback>
      <p:transition spd="slow" advTm="13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57" grpId="0"/>
      <p:bldP spid="66" grpId="0"/>
      <p:bldP spid="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27"/>
          <a:stretch>
            <a:fillRect/>
          </a:stretch>
        </p:blipFill>
        <p:spPr>
          <a:xfrm>
            <a:off x="228599" y="0"/>
            <a:ext cx="1253723" cy="56823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27"/>
          <a:stretch>
            <a:fillRect/>
          </a:stretch>
        </p:blipFill>
        <p:spPr>
          <a:xfrm>
            <a:off x="10579049" y="-1"/>
            <a:ext cx="1253723" cy="568234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799588" y="1502341"/>
            <a:ext cx="58782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ts val="45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红日暖门楣，梅花绽春雷。</a:t>
            </a:r>
            <a:endParaRPr lang="zh-CN" altLang="en-US" sz="28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>
              <a:lnSpc>
                <a:spcPts val="45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盘托三山秀，云涌琥珀杯。</a:t>
            </a:r>
            <a:endParaRPr lang="zh-CN" altLang="en-US" sz="28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>
              <a:lnSpc>
                <a:spcPts val="45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归来不是客，席上歌儿飞。</a:t>
            </a:r>
            <a:endParaRPr lang="zh-CN" altLang="en-US" sz="28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>
              <a:lnSpc>
                <a:spcPts val="45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围坐心愈热，东风醉几回？</a:t>
            </a:r>
            <a:endParaRPr lang="zh-CN" altLang="en-US" sz="28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594637" y="932146"/>
            <a:ext cx="1754326" cy="38180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</a:t>
            </a:r>
            <a:r>
              <a:rPr lang="zh-CN" altLang="en-US" sz="2000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李磊</a:t>
            </a:r>
            <a:endParaRPr lang="en-US" altLang="zh-CN" sz="2000" b="1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b="1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贺新年</a:t>
            </a:r>
            <a:r>
              <a:rPr lang="en-US" altLang="zh-CN" sz="3200" b="1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·</a:t>
            </a:r>
            <a:r>
              <a:rPr lang="zh-CN" altLang="en-US" sz="3200" b="1" dirty="0">
                <a:solidFill>
                  <a:srgbClr val="C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诗词新调</a:t>
            </a:r>
            <a:endParaRPr lang="en-US" altLang="zh-CN" sz="3200" b="1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sz="3200" dirty="0">
              <a:solidFill>
                <a:srgbClr val="C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43"/>
    </mc:Choice>
    <mc:Fallback>
      <p:transition spd="slow" advTm="90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35"/>
          <a:stretch>
            <a:fillRect/>
          </a:stretch>
        </p:blipFill>
        <p:spPr>
          <a:xfrm>
            <a:off x="6551693" y="22938"/>
            <a:ext cx="5582243" cy="616298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9" y="124129"/>
            <a:ext cx="4242825" cy="42428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185" y="2302473"/>
            <a:ext cx="2589050" cy="361784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7" t="9789" r="67832" b="24819"/>
          <a:stretch>
            <a:fillRect/>
          </a:stretch>
        </p:blipFill>
        <p:spPr>
          <a:xfrm flipH="1">
            <a:off x="10029965" y="301141"/>
            <a:ext cx="1656285" cy="186855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022567" y="1822039"/>
            <a:ext cx="2784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</a:rPr>
              <a:t>狗年</a:t>
            </a:r>
            <a:r>
              <a:rPr lang="en-US" altLang="zh-CN" sz="3600" b="1" dirty="0">
                <a:solidFill>
                  <a:srgbClr val="C00000"/>
                </a:solidFill>
              </a:rPr>
              <a:t>”</a:t>
            </a:r>
            <a:r>
              <a:rPr lang="zh-CN" altLang="en-US" sz="3600" b="1" dirty="0">
                <a:solidFill>
                  <a:srgbClr val="C00000"/>
                </a:solidFill>
              </a:rPr>
              <a:t>论语</a:t>
            </a:r>
            <a:r>
              <a:rPr lang="en-US" altLang="zh-CN" sz="3600" b="1" dirty="0">
                <a:solidFill>
                  <a:srgbClr val="C00000"/>
                </a:solidFill>
              </a:rPr>
              <a:t>”</a:t>
            </a:r>
            <a:endParaRPr lang="zh-CN" altLang="en-US" sz="3600" b="1" dirty="0">
              <a:solidFill>
                <a:srgbClr val="C0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92622" y="850435"/>
            <a:ext cx="830997" cy="54267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人不送礼而不愠，不亦君子乎</a:t>
            </a:r>
            <a:r>
              <a:rPr lang="en-US" altLang="zh-CN" sz="2400" dirty="0">
                <a:solidFill>
                  <a:srgbClr val="C00000"/>
                </a:solidFill>
              </a:rPr>
              <a:t>?</a:t>
            </a:r>
            <a:endParaRPr lang="en-US" altLang="zh-CN" sz="2400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27447" y="906645"/>
            <a:ext cx="892552" cy="50447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子曰：领会要点，关键在送“乎”</a:t>
            </a:r>
            <a:r>
              <a:rPr lang="zh-CN" altLang="en-US" sz="2800" dirty="0">
                <a:solidFill>
                  <a:srgbClr val="C00000"/>
                </a:solidFill>
              </a:rPr>
              <a:t>，</a:t>
            </a:r>
            <a:endParaRPr lang="zh-CN" altLang="en-US" sz="2800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7999905" y="850435"/>
            <a:ext cx="830997" cy="26387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祝狗年快乐福气多</a:t>
            </a:r>
            <a:r>
              <a:rPr lang="en-US" altLang="zh-CN" sz="2400" dirty="0">
                <a:solidFill>
                  <a:srgbClr val="C00000"/>
                </a:solidFill>
              </a:rPr>
              <a:t>!</a:t>
            </a:r>
            <a:endParaRPr lang="en-US" altLang="zh-CN" sz="2400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  <p:sp>
        <p:nvSpPr>
          <p:cNvPr id="36" name="椭圆 35"/>
          <p:cNvSpPr/>
          <p:nvPr/>
        </p:nvSpPr>
        <p:spPr>
          <a:xfrm>
            <a:off x="276541" y="420120"/>
            <a:ext cx="3856747" cy="385674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1"/>
          <a:stretch>
            <a:fillRect/>
          </a:stretch>
        </p:blipFill>
        <p:spPr>
          <a:xfrm>
            <a:off x="1115565" y="2531980"/>
            <a:ext cx="4073180" cy="3236893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701902" y="850435"/>
            <a:ext cx="830997" cy="42109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问候时达之，不亦悦乎</a:t>
            </a:r>
            <a:r>
              <a:rPr lang="en-US" altLang="zh-CN" sz="2400" dirty="0">
                <a:solidFill>
                  <a:srgbClr val="C00000"/>
                </a:solidFill>
              </a:rPr>
              <a:t>?</a:t>
            </a:r>
            <a:endParaRPr lang="en-US" altLang="zh-CN" sz="2400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5500986" y="850435"/>
            <a:ext cx="892552" cy="48215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</a:rPr>
              <a:t>有情自远方来，不亦乐乎</a:t>
            </a:r>
            <a:r>
              <a:rPr lang="en-US" altLang="zh-CN" sz="2800" dirty="0">
                <a:solidFill>
                  <a:srgbClr val="C00000"/>
                </a:solidFill>
              </a:rPr>
              <a:t>,</a:t>
            </a:r>
            <a:endParaRPr lang="en-US" altLang="zh-CN" sz="2800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68"/>
    </mc:Choice>
    <mc:Fallback>
      <p:transition spd="slow" advTm="15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36" grpId="0" animBg="1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684" y="1297140"/>
            <a:ext cx="8358245" cy="4263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5" r="62411" b="27429"/>
          <a:stretch>
            <a:fillRect/>
          </a:stretch>
        </p:blipFill>
        <p:spPr>
          <a:xfrm>
            <a:off x="10524929" y="-740230"/>
            <a:ext cx="1667071" cy="2764973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64"/>
    </mc:Choice>
    <mc:Fallback>
      <p:transition spd="slow" advTm="69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TIMING" val="|2.2|1.9|2"/>
</p:tagLst>
</file>

<file path=ppt/tags/tag2.xml><?xml version="1.0" encoding="utf-8"?>
<p:tagLst xmlns:p="http://schemas.openxmlformats.org/presentationml/2006/main">
  <p:tag name="TIMING" val="|1.2|1.9|1.8"/>
</p:tagLst>
</file>

<file path=ppt/tags/tag3.xml><?xml version="1.0" encoding="utf-8"?>
<p:tagLst xmlns:p="http://schemas.openxmlformats.org/presentationml/2006/main">
  <p:tag name="TIMING" val="|1.9|1.5|1.1|1.6|1.4|1.4|2"/>
</p:tagLst>
</file>

<file path=ppt/tags/tag4.xml><?xml version="1.0" encoding="utf-8"?>
<p:tagLst xmlns:p="http://schemas.openxmlformats.org/presentationml/2006/main">
  <p:tag name="TIMING" val="|1.8|1.8|1.8"/>
</p:tagLst>
</file>

<file path=ppt/tags/tag5.xml><?xml version="1.0" encoding="utf-8"?>
<p:tagLst xmlns:p="http://schemas.openxmlformats.org/presentationml/2006/main">
  <p:tag name="TIMING" val="|1.8|1.7|1.5|1.6|1.7|1.8|1.8"/>
</p:tagLst>
</file>

<file path=ppt/tags/tag6.xml><?xml version="1.0" encoding="utf-8"?>
<p:tagLst xmlns:p="http://schemas.openxmlformats.org/presentationml/2006/main">
  <p:tag name="TIMING" val="|1.5|2.8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495</Words>
  <Application>WPS 演示</Application>
  <PresentationFormat>宽屏</PresentationFormat>
  <Paragraphs>49</Paragraphs>
  <Slides>6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微软雅黑 Light</vt:lpstr>
      <vt:lpstr>Arial Unicode MS</vt:lpstr>
      <vt:lpstr>等线</vt:lpstr>
      <vt:lpstr>黑体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year</dc:title>
  <dc:creator>WIN7</dc:creator>
  <cp:lastModifiedBy>策马笑西风</cp:lastModifiedBy>
  <cp:revision>35</cp:revision>
  <dcterms:created xsi:type="dcterms:W3CDTF">2017-08-18T03:02:00Z</dcterms:created>
  <dcterms:modified xsi:type="dcterms:W3CDTF">2017-12-01T03:32:19Z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