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60" r:id="rId3"/>
    <p:sldId id="256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817" userDrawn="1">
          <p15:clr>
            <a:srgbClr val="A4A3A4"/>
          </p15:clr>
        </p15:guide>
        <p15:guide id="3" pos="7151" userDrawn="1">
          <p15:clr>
            <a:srgbClr val="A4A3A4"/>
          </p15:clr>
        </p15:guide>
        <p15:guide id="4" pos="529" userDrawn="1">
          <p15:clr>
            <a:srgbClr val="A4A3A4"/>
          </p15:clr>
        </p15:guide>
        <p15:guide id="5" orient="horz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9C8B"/>
    <a:srgbClr val="2D4454"/>
    <a:srgbClr val="FFFFFF"/>
    <a:srgbClr val="FF9900"/>
    <a:srgbClr val="33CCFF"/>
    <a:srgbClr val="CC5C5C"/>
    <a:srgbClr val="E04A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5373" autoAdjust="0"/>
  </p:normalViewPr>
  <p:slideViewPr>
    <p:cSldViewPr snapToGrid="0" showGuides="1">
      <p:cViewPr varScale="1">
        <p:scale>
          <a:sx n="92" d="100"/>
          <a:sy n="92" d="100"/>
        </p:scale>
        <p:origin x="498" y="84"/>
      </p:cViewPr>
      <p:guideLst>
        <p:guide orient="horz" pos="2228"/>
        <p:guide pos="3817"/>
        <p:guide pos="7151"/>
        <p:guide pos="529"/>
        <p:guide orient="horz" pos="38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37BC4-51EF-4C59-A6A1-6B6FDA492B53}" type="datetimeFigureOut">
              <a:rPr lang="zh-CN" altLang="en-US" smtClean="0"/>
              <a:t>2018/11/29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6DCAB8-B1DA-4BA0-8B88-78275E7BA0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034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0938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226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72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2800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763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7683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0859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2721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38967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0629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044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24844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47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206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9655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3049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47484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0238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0591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2417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0236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8626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5541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2485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6260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0991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4847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5062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8542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CAB8-B1DA-4BA0-8B88-78275E7BA030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0156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>
            <a:extLst>
              <a:ext uri="{FF2B5EF4-FFF2-40B4-BE49-F238E27FC236}">
                <a16:creationId xmlns:a16="http://schemas.microsoft.com/office/drawing/2014/main" xmlns="" id="{AF753751-484A-4A25-B3E2-AACA406E9DF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41301" y="494242"/>
            <a:ext cx="4146549" cy="626533"/>
            <a:chOff x="105" y="304"/>
            <a:chExt cx="1511" cy="262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xmlns="" id="{79B29846-FD83-4841-BE1E-AA7B357B0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" name="Freeform 4">
              <a:extLst>
                <a:ext uri="{FF2B5EF4-FFF2-40B4-BE49-F238E27FC236}">
                  <a16:creationId xmlns:a16="http://schemas.microsoft.com/office/drawing/2014/main" xmlns="" id="{E865B3DF-B9B6-42E1-8070-6077BFA0B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chemeClr val="bg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11" name="文本占位符 10">
            <a:extLst>
              <a:ext uri="{FF2B5EF4-FFF2-40B4-BE49-F238E27FC236}">
                <a16:creationId xmlns:a16="http://schemas.microsoft.com/office/drawing/2014/main" xmlns="" id="{AB0BB98B-A57D-4248-B676-225FF06E7C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2723" y="561975"/>
            <a:ext cx="3352800" cy="492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dirty="0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25211142"/>
      </p:ext>
    </p:extLst>
  </p:cSld>
  <p:clrMapOvr>
    <a:masterClrMapping/>
  </p:clrMapOvr>
  <p:transition spd="slow" advTm="2000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576CAF5-3591-48DA-8421-9D8E1660D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850E0E5-BAD2-4A34-BDBA-19494C66B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1AC8100-5398-49FF-968F-298715075F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88D9A1-811E-4191-80BA-6BEA4173E1DC}" type="datetimeFigureOut">
              <a:rPr lang="zh-CN" altLang="en-US" smtClean="0"/>
              <a:t>2018/11/29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3BABAAB-9F40-4E29-8327-7EC64FB56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65CD489-5CAE-4140-89EE-88863F202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4B853E-D909-4849-9BD1-69CA005108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8244183"/>
      </p:ext>
    </p:extLst>
  </p:cSld>
  <p:clrMapOvr>
    <a:masterClrMapping/>
  </p:clrMapOvr>
  <p:transition spd="slow" advTm="2000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6CBF267-366C-483C-B17D-32E9DB94B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CA383EB-300F-4379-A906-2CA3471BE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AD8D411-1529-427A-9021-052C0AC880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88D9A1-811E-4191-80BA-6BEA4173E1DC}" type="datetimeFigureOut">
              <a:rPr lang="zh-CN" altLang="en-US" smtClean="0"/>
              <a:t>2018/11/29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7C31C0A-F964-47E1-A595-B90ED538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3C417EF-940F-4EA6-B528-9D7D15E99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4B853E-D909-4849-9BD1-69CA005108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3686548"/>
      </p:ext>
    </p:extLst>
  </p:cSld>
  <p:clrMapOvr>
    <a:masterClrMapping/>
  </p:clrMapOvr>
  <p:transition spd="slow" advTm="2000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9235EDC-79D4-4DFD-9896-2C2B8AB10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97195E7-E3F8-4982-AE80-7DFA70019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3BF4E65-6789-4475-B958-E0738FC8EE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44558B7-B9C5-4AA9-BE9B-F4504023E1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88D9A1-811E-4191-80BA-6BEA4173E1DC}" type="datetimeFigureOut">
              <a:rPr lang="zh-CN" altLang="en-US" smtClean="0"/>
              <a:t>2018/11/29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6611CA9E-5C72-44EB-B728-454DC5944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74027355-33CB-4D96-9EB1-DC24FD9FB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4B853E-D909-4849-9BD1-69CA005108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07905"/>
      </p:ext>
    </p:extLst>
  </p:cSld>
  <p:clrMapOvr>
    <a:masterClrMapping/>
  </p:clrMapOvr>
  <p:transition spd="slow" advTm="2000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B1E8194-3DF2-47F3-81CC-DD59FA9EB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E2D6C8C0-8EF2-4217-9E9C-87B5D5D40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94787D55-F52B-4178-83E6-85B1D2B98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0E1367C4-A4A2-4BD4-AB8A-98FEC20E0A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63320863-D8FE-4FB9-A3C0-FBCE97533C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295C892D-236B-4A31-84D8-E640401C28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88D9A1-811E-4191-80BA-6BEA4173E1DC}" type="datetimeFigureOut">
              <a:rPr lang="zh-CN" altLang="en-US" smtClean="0"/>
              <a:t>2018/11/29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1A2A5C16-9947-45E3-A775-5E532A10D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64F5597A-4D70-467B-8C68-902E63289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4B853E-D909-4849-9BD1-69CA005108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077416"/>
      </p:ext>
    </p:extLst>
  </p:cSld>
  <p:clrMapOvr>
    <a:masterClrMapping/>
  </p:clrMapOvr>
  <p:transition spd="slow" advTm="2000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xmlns="" id="{8AC0C6D5-E862-4813-8C05-48E877CF139D}"/>
              </a:ext>
            </a:extLst>
          </p:cNvPr>
          <p:cNvSpPr/>
          <p:nvPr userDrawn="1"/>
        </p:nvSpPr>
        <p:spPr>
          <a:xfrm>
            <a:off x="0" y="2109216"/>
            <a:ext cx="12192000" cy="26107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Line 333">
            <a:extLst>
              <a:ext uri="{FF2B5EF4-FFF2-40B4-BE49-F238E27FC236}">
                <a16:creationId xmlns:a16="http://schemas.microsoft.com/office/drawing/2014/main" xmlns="" id="{B8D9576C-893B-4279-A675-2E42EDE95C05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-6673851" y="2287060"/>
            <a:ext cx="18865851" cy="29633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8" name="Group 216">
            <a:extLst>
              <a:ext uri="{FF2B5EF4-FFF2-40B4-BE49-F238E27FC236}">
                <a16:creationId xmlns:a16="http://schemas.microsoft.com/office/drawing/2014/main" xmlns="" id="{5688A586-774D-47FD-BBDB-3C5AA1AF1D1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434" y="3717925"/>
            <a:ext cx="1602317" cy="95251"/>
            <a:chOff x="4759" y="1740"/>
            <a:chExt cx="757" cy="45"/>
          </a:xfrm>
        </p:grpSpPr>
        <p:sp>
          <p:nvSpPr>
            <p:cNvPr id="9" name="Rectangle 217">
              <a:extLst>
                <a:ext uri="{FF2B5EF4-FFF2-40B4-BE49-F238E27FC236}">
                  <a16:creationId xmlns:a16="http://schemas.microsoft.com/office/drawing/2014/main" xmlns="" id="{E4F9B73A-DDD8-4E80-A9B5-007FE3519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0" name="Rectangle 218">
              <a:extLst>
                <a:ext uri="{FF2B5EF4-FFF2-40B4-BE49-F238E27FC236}">
                  <a16:creationId xmlns:a16="http://schemas.microsoft.com/office/drawing/2014/main" xmlns="" id="{165AF90E-F2BE-4157-AA69-4BD6562EB4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11" name="Group 203">
            <a:extLst>
              <a:ext uri="{FF2B5EF4-FFF2-40B4-BE49-F238E27FC236}">
                <a16:creationId xmlns:a16="http://schemas.microsoft.com/office/drawing/2014/main" xmlns="" id="{BE4C4A4E-7F00-4C2F-AAAF-104029636CB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293785" y="4196293"/>
            <a:ext cx="1602316" cy="99484"/>
            <a:chOff x="4477" y="2290"/>
            <a:chExt cx="757" cy="47"/>
          </a:xfrm>
        </p:grpSpPr>
        <p:sp>
          <p:nvSpPr>
            <p:cNvPr id="12" name="Rectangle 204">
              <a:extLst>
                <a:ext uri="{FF2B5EF4-FFF2-40B4-BE49-F238E27FC236}">
                  <a16:creationId xmlns:a16="http://schemas.microsoft.com/office/drawing/2014/main" xmlns="" id="{AB72885E-7919-49DB-A805-F9199D990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7" y="2290"/>
              <a:ext cx="176" cy="47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3" name="Rectangle 205">
              <a:extLst>
                <a:ext uri="{FF2B5EF4-FFF2-40B4-BE49-F238E27FC236}">
                  <a16:creationId xmlns:a16="http://schemas.microsoft.com/office/drawing/2014/main" xmlns="" id="{698FFEB6-D7FD-485F-9AB7-DEFCE2349E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0" y="2290"/>
              <a:ext cx="524" cy="47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14" name="Group 206">
            <a:extLst>
              <a:ext uri="{FF2B5EF4-FFF2-40B4-BE49-F238E27FC236}">
                <a16:creationId xmlns:a16="http://schemas.microsoft.com/office/drawing/2014/main" xmlns="" id="{C76E91E9-02EC-444C-8A31-CFD2B98C4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464985" y="3233209"/>
            <a:ext cx="1602316" cy="99483"/>
            <a:chOff x="3596" y="2055"/>
            <a:chExt cx="757" cy="47"/>
          </a:xfrm>
        </p:grpSpPr>
        <p:sp>
          <p:nvSpPr>
            <p:cNvPr id="15" name="Rectangle 207">
              <a:extLst>
                <a:ext uri="{FF2B5EF4-FFF2-40B4-BE49-F238E27FC236}">
                  <a16:creationId xmlns:a16="http://schemas.microsoft.com/office/drawing/2014/main" xmlns="" id="{4058C7FB-980A-4C18-9814-AAFB79D69A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8" y="2055"/>
              <a:ext cx="175" cy="47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6" name="Rectangle 208">
              <a:extLst>
                <a:ext uri="{FF2B5EF4-FFF2-40B4-BE49-F238E27FC236}">
                  <a16:creationId xmlns:a16="http://schemas.microsoft.com/office/drawing/2014/main" xmlns="" id="{8F115D29-F748-4968-BA28-322268A87B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6" y="2055"/>
              <a:ext cx="524" cy="47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17" name="Group 209">
            <a:extLst>
              <a:ext uri="{FF2B5EF4-FFF2-40B4-BE49-F238E27FC236}">
                <a16:creationId xmlns:a16="http://schemas.microsoft.com/office/drawing/2014/main" xmlns="" id="{8572A500-1088-4DF1-8A98-41A956796B1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688918" y="3089276"/>
            <a:ext cx="1606549" cy="99483"/>
            <a:chOff x="4886" y="1938"/>
            <a:chExt cx="759" cy="47"/>
          </a:xfrm>
        </p:grpSpPr>
        <p:sp>
          <p:nvSpPr>
            <p:cNvPr id="18" name="Rectangle 210">
              <a:extLst>
                <a:ext uri="{FF2B5EF4-FFF2-40B4-BE49-F238E27FC236}">
                  <a16:creationId xmlns:a16="http://schemas.microsoft.com/office/drawing/2014/main" xmlns="" id="{8514BA4F-9217-4B6B-A605-CD8CD0D96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8" y="1938"/>
              <a:ext cx="177" cy="47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9" name="Rectangle 211">
              <a:extLst>
                <a:ext uri="{FF2B5EF4-FFF2-40B4-BE49-F238E27FC236}">
                  <a16:creationId xmlns:a16="http://schemas.microsoft.com/office/drawing/2014/main" xmlns="" id="{C69C008E-E5E4-477C-AABC-B355C63B1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6" y="1938"/>
              <a:ext cx="524" cy="47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20" name="Group 212">
            <a:extLst>
              <a:ext uri="{FF2B5EF4-FFF2-40B4-BE49-F238E27FC236}">
                <a16:creationId xmlns:a16="http://schemas.microsoft.com/office/drawing/2014/main" xmlns="" id="{82DFE301-1AC0-476B-8853-AE116DDE15E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479118" y="2564344"/>
            <a:ext cx="1602316" cy="95249"/>
            <a:chOff x="4759" y="1740"/>
            <a:chExt cx="757" cy="45"/>
          </a:xfrm>
        </p:grpSpPr>
        <p:sp>
          <p:nvSpPr>
            <p:cNvPr id="21" name="Rectangle 213">
              <a:extLst>
                <a:ext uri="{FF2B5EF4-FFF2-40B4-BE49-F238E27FC236}">
                  <a16:creationId xmlns:a16="http://schemas.microsoft.com/office/drawing/2014/main" xmlns="" id="{01351562-4FAB-45CA-83AB-25580DCA62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2" name="Rectangle 214">
              <a:extLst>
                <a:ext uri="{FF2B5EF4-FFF2-40B4-BE49-F238E27FC236}">
                  <a16:creationId xmlns:a16="http://schemas.microsoft.com/office/drawing/2014/main" xmlns="" id="{516B30D5-733A-4033-BE0A-C201E2CD6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23" name="Group 200">
            <a:extLst>
              <a:ext uri="{FF2B5EF4-FFF2-40B4-BE49-F238E27FC236}">
                <a16:creationId xmlns:a16="http://schemas.microsoft.com/office/drawing/2014/main" xmlns="" id="{E40EC5A4-72FF-4019-931B-6C8200805574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1049867" y="2924177"/>
            <a:ext cx="2887133" cy="1443567"/>
            <a:chOff x="1837" y="302"/>
            <a:chExt cx="1364" cy="682"/>
          </a:xfrm>
        </p:grpSpPr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xmlns="" id="{A57D8E18-2F43-438B-823D-21B646232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9" y="302"/>
              <a:ext cx="1360" cy="71"/>
            </a:xfrm>
            <a:custGeom>
              <a:avLst/>
              <a:gdLst>
                <a:gd name="T0" fmla="*/ 1360 w 686"/>
                <a:gd name="T1" fmla="*/ 71 h 36"/>
                <a:gd name="T2" fmla="*/ 0 w 686"/>
                <a:gd name="T3" fmla="*/ 61 h 36"/>
                <a:gd name="T4" fmla="*/ 61 w 686"/>
                <a:gd name="T5" fmla="*/ 0 h 36"/>
                <a:gd name="T6" fmla="*/ 1299 w 686"/>
                <a:gd name="T7" fmla="*/ 10 h 36"/>
                <a:gd name="T8" fmla="*/ 1360 w 686"/>
                <a:gd name="T9" fmla="*/ 71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6" h="36">
                  <a:moveTo>
                    <a:pt x="686" y="36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13"/>
                    <a:pt x="14" y="0"/>
                    <a:pt x="31" y="0"/>
                  </a:cubicBezTo>
                  <a:cubicBezTo>
                    <a:pt x="655" y="5"/>
                    <a:pt x="655" y="5"/>
                    <a:pt x="655" y="5"/>
                  </a:cubicBezTo>
                  <a:cubicBezTo>
                    <a:pt x="672" y="5"/>
                    <a:pt x="686" y="19"/>
                    <a:pt x="686" y="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xmlns="" id="{647AEDB0-B9B9-453D-A00F-3865BF0E60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363"/>
              <a:ext cx="1192" cy="621"/>
            </a:xfrm>
            <a:custGeom>
              <a:avLst/>
              <a:gdLst>
                <a:gd name="T0" fmla="*/ 1148 w 601"/>
                <a:gd name="T1" fmla="*/ 621 h 313"/>
                <a:gd name="T2" fmla="*/ 38 w 601"/>
                <a:gd name="T3" fmla="*/ 611 h 313"/>
                <a:gd name="T4" fmla="*/ 0 w 601"/>
                <a:gd name="T5" fmla="*/ 573 h 313"/>
                <a:gd name="T6" fmla="*/ 4 w 601"/>
                <a:gd name="T7" fmla="*/ 0 h 313"/>
                <a:gd name="T8" fmla="*/ 1192 w 601"/>
                <a:gd name="T9" fmla="*/ 10 h 313"/>
                <a:gd name="T10" fmla="*/ 1188 w 601"/>
                <a:gd name="T11" fmla="*/ 583 h 313"/>
                <a:gd name="T12" fmla="*/ 1148 w 601"/>
                <a:gd name="T13" fmla="*/ 621 h 3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1" h="313">
                  <a:moveTo>
                    <a:pt x="579" y="313"/>
                  </a:moveTo>
                  <a:cubicBezTo>
                    <a:pt x="19" y="308"/>
                    <a:pt x="19" y="308"/>
                    <a:pt x="19" y="308"/>
                  </a:cubicBezTo>
                  <a:cubicBezTo>
                    <a:pt x="8" y="308"/>
                    <a:pt x="0" y="299"/>
                    <a:pt x="0" y="28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01" y="5"/>
                    <a:pt x="601" y="5"/>
                    <a:pt x="601" y="5"/>
                  </a:cubicBezTo>
                  <a:cubicBezTo>
                    <a:pt x="599" y="294"/>
                    <a:pt x="599" y="294"/>
                    <a:pt x="599" y="294"/>
                  </a:cubicBezTo>
                  <a:cubicBezTo>
                    <a:pt x="599" y="304"/>
                    <a:pt x="590" y="313"/>
                    <a:pt x="579" y="3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xmlns="" id="{7BB7D73E-2BE0-46BF-BE71-BBE65DB0DA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0" y="340"/>
              <a:ext cx="1192" cy="620"/>
            </a:xfrm>
            <a:custGeom>
              <a:avLst/>
              <a:gdLst>
                <a:gd name="T0" fmla="*/ 1148 w 601"/>
                <a:gd name="T1" fmla="*/ 620 h 313"/>
                <a:gd name="T2" fmla="*/ 38 w 601"/>
                <a:gd name="T3" fmla="*/ 610 h 313"/>
                <a:gd name="T4" fmla="*/ 0 w 601"/>
                <a:gd name="T5" fmla="*/ 570 h 313"/>
                <a:gd name="T6" fmla="*/ 4 w 601"/>
                <a:gd name="T7" fmla="*/ 0 h 313"/>
                <a:gd name="T8" fmla="*/ 1192 w 601"/>
                <a:gd name="T9" fmla="*/ 10 h 313"/>
                <a:gd name="T10" fmla="*/ 1188 w 601"/>
                <a:gd name="T11" fmla="*/ 580 h 313"/>
                <a:gd name="T12" fmla="*/ 1148 w 601"/>
                <a:gd name="T13" fmla="*/ 620 h 3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1" h="313">
                  <a:moveTo>
                    <a:pt x="579" y="313"/>
                  </a:moveTo>
                  <a:cubicBezTo>
                    <a:pt x="19" y="308"/>
                    <a:pt x="19" y="308"/>
                    <a:pt x="19" y="308"/>
                  </a:cubicBezTo>
                  <a:cubicBezTo>
                    <a:pt x="8" y="308"/>
                    <a:pt x="0" y="299"/>
                    <a:pt x="0" y="28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01" y="5"/>
                    <a:pt x="601" y="5"/>
                    <a:pt x="601" y="5"/>
                  </a:cubicBezTo>
                  <a:cubicBezTo>
                    <a:pt x="599" y="293"/>
                    <a:pt x="599" y="293"/>
                    <a:pt x="599" y="293"/>
                  </a:cubicBezTo>
                  <a:cubicBezTo>
                    <a:pt x="599" y="304"/>
                    <a:pt x="590" y="313"/>
                    <a:pt x="579" y="313"/>
                  </a:cubicBezTo>
                </a:path>
              </a:pathLst>
            </a:custGeom>
            <a:solidFill>
              <a:srgbClr val="F5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xmlns="" id="{679F1BFC-8B7E-4B0F-AE99-E094FC9FCE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2 h 14"/>
                <a:gd name="T2" fmla="*/ 0 w 1188"/>
                <a:gd name="T3" fmla="*/ 4 h 14"/>
                <a:gd name="T4" fmla="*/ 1188 w 1188"/>
                <a:gd name="T5" fmla="*/ 14 h 14"/>
                <a:gd name="T6" fmla="*/ 1188 w 1188"/>
                <a:gd name="T7" fmla="*/ 10 h 14"/>
                <a:gd name="T8" fmla="*/ 0 w 1188"/>
                <a:gd name="T9" fmla="*/ 0 h 14"/>
                <a:gd name="T10" fmla="*/ 0 w 1188"/>
                <a:gd name="T11" fmla="*/ 4 h 14"/>
                <a:gd name="T12" fmla="*/ 0 w 1188"/>
                <a:gd name="T13" fmla="*/ 2 h 14"/>
                <a:gd name="T14" fmla="*/ 0 w 1188"/>
                <a:gd name="T15" fmla="*/ 4 h 14"/>
                <a:gd name="T16" fmla="*/ 1188 w 1188"/>
                <a:gd name="T17" fmla="*/ 14 h 14"/>
                <a:gd name="T18" fmla="*/ 1188 w 1188"/>
                <a:gd name="T19" fmla="*/ 10 h 14"/>
                <a:gd name="T20" fmla="*/ 0 w 1188"/>
                <a:gd name="T21" fmla="*/ 0 h 14"/>
                <a:gd name="T22" fmla="*/ 0 w 1188"/>
                <a:gd name="T23" fmla="*/ 4 h 14"/>
                <a:gd name="T24" fmla="*/ 0 w 1188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88" h="14">
                  <a:moveTo>
                    <a:pt x="0" y="2"/>
                  </a:move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xmlns="" id="{96E41EBD-8859-4459-8F1D-AA76042FC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2 h 14"/>
                <a:gd name="T2" fmla="*/ 0 w 1188"/>
                <a:gd name="T3" fmla="*/ 4 h 14"/>
                <a:gd name="T4" fmla="*/ 1188 w 1188"/>
                <a:gd name="T5" fmla="*/ 14 h 14"/>
                <a:gd name="T6" fmla="*/ 1188 w 1188"/>
                <a:gd name="T7" fmla="*/ 10 h 14"/>
                <a:gd name="T8" fmla="*/ 0 w 1188"/>
                <a:gd name="T9" fmla="*/ 0 h 14"/>
                <a:gd name="T10" fmla="*/ 0 w 1188"/>
                <a:gd name="T11" fmla="*/ 4 h 14"/>
                <a:gd name="T12" fmla="*/ 0 w 1188"/>
                <a:gd name="T13" fmla="*/ 2 h 14"/>
                <a:gd name="T14" fmla="*/ 0 w 1188"/>
                <a:gd name="T15" fmla="*/ 4 h 14"/>
                <a:gd name="T16" fmla="*/ 1188 w 1188"/>
                <a:gd name="T17" fmla="*/ 14 h 14"/>
                <a:gd name="T18" fmla="*/ 1188 w 1188"/>
                <a:gd name="T19" fmla="*/ 10 h 14"/>
                <a:gd name="T20" fmla="*/ 0 w 1188"/>
                <a:gd name="T21" fmla="*/ 0 h 14"/>
                <a:gd name="T22" fmla="*/ 0 w 1188"/>
                <a:gd name="T23" fmla="*/ 4 h 14"/>
                <a:gd name="T24" fmla="*/ 0 w 1188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88" h="14">
                  <a:moveTo>
                    <a:pt x="0" y="2"/>
                  </a:move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xmlns="" id="{A97DE388-B169-47FE-AB06-CC97F1BCE2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37" y="348"/>
              <a:ext cx="1364" cy="27"/>
            </a:xfrm>
            <a:custGeom>
              <a:avLst/>
              <a:gdLst>
                <a:gd name="T0" fmla="*/ 0 w 688"/>
                <a:gd name="T1" fmla="*/ 15 h 14"/>
                <a:gd name="T2" fmla="*/ 0 w 688"/>
                <a:gd name="T3" fmla="*/ 15 h 14"/>
                <a:gd name="T4" fmla="*/ 0 w 688"/>
                <a:gd name="T5" fmla="*/ 15 h 14"/>
                <a:gd name="T6" fmla="*/ 0 w 688"/>
                <a:gd name="T7" fmla="*/ 15 h 14"/>
                <a:gd name="T8" fmla="*/ 1360 w 688"/>
                <a:gd name="T9" fmla="*/ 10 h 14"/>
                <a:gd name="T10" fmla="*/ 1362 w 688"/>
                <a:gd name="T11" fmla="*/ 25 h 14"/>
                <a:gd name="T12" fmla="*/ 1275 w 688"/>
                <a:gd name="T13" fmla="*/ 25 h 14"/>
                <a:gd name="T14" fmla="*/ 1275 w 688"/>
                <a:gd name="T15" fmla="*/ 25 h 14"/>
                <a:gd name="T16" fmla="*/ 1275 w 688"/>
                <a:gd name="T17" fmla="*/ 27 h 14"/>
                <a:gd name="T18" fmla="*/ 1275 w 688"/>
                <a:gd name="T19" fmla="*/ 27 h 14"/>
                <a:gd name="T20" fmla="*/ 1364 w 688"/>
                <a:gd name="T21" fmla="*/ 27 h 14"/>
                <a:gd name="T22" fmla="*/ 1364 w 688"/>
                <a:gd name="T23" fmla="*/ 10 h 14"/>
                <a:gd name="T24" fmla="*/ 1360 w 688"/>
                <a:gd name="T25" fmla="*/ 10 h 14"/>
                <a:gd name="T26" fmla="*/ 0 w 688"/>
                <a:gd name="T27" fmla="*/ 8 h 14"/>
                <a:gd name="T28" fmla="*/ 0 w 688"/>
                <a:gd name="T29" fmla="*/ 15 h 14"/>
                <a:gd name="T30" fmla="*/ 0 w 688"/>
                <a:gd name="T31" fmla="*/ 8 h 14"/>
                <a:gd name="T32" fmla="*/ 0 w 688"/>
                <a:gd name="T33" fmla="*/ 8 h 14"/>
                <a:gd name="T34" fmla="*/ 0 w 688"/>
                <a:gd name="T35" fmla="*/ 8 h 14"/>
                <a:gd name="T36" fmla="*/ 0 w 688"/>
                <a:gd name="T37" fmla="*/ 8 h 14"/>
                <a:gd name="T38" fmla="*/ 0 w 688"/>
                <a:gd name="T39" fmla="*/ 15 h 14"/>
                <a:gd name="T40" fmla="*/ 0 w 688"/>
                <a:gd name="T41" fmla="*/ 8 h 14"/>
                <a:gd name="T42" fmla="*/ 0 w 688"/>
                <a:gd name="T43" fmla="*/ 0 h 14"/>
                <a:gd name="T44" fmla="*/ 0 w 688"/>
                <a:gd name="T45" fmla="*/ 15 h 14"/>
                <a:gd name="T46" fmla="*/ 87 w 688"/>
                <a:gd name="T47" fmla="*/ 17 h 14"/>
                <a:gd name="T48" fmla="*/ 87 w 688"/>
                <a:gd name="T49" fmla="*/ 15 h 14"/>
                <a:gd name="T50" fmla="*/ 87 w 688"/>
                <a:gd name="T51" fmla="*/ 15 h 14"/>
                <a:gd name="T52" fmla="*/ 2 w 688"/>
                <a:gd name="T53" fmla="*/ 15 h 14"/>
                <a:gd name="T54" fmla="*/ 4 w 688"/>
                <a:gd name="T55" fmla="*/ 0 h 14"/>
                <a:gd name="T56" fmla="*/ 0 w 688"/>
                <a:gd name="T57" fmla="*/ 0 h 1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88" h="14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moveTo>
                    <a:pt x="686" y="5"/>
                  </a:moveTo>
                  <a:cubicBezTo>
                    <a:pt x="686" y="8"/>
                    <a:pt x="687" y="10"/>
                    <a:pt x="687" y="13"/>
                  </a:cubicBezTo>
                  <a:cubicBezTo>
                    <a:pt x="643" y="13"/>
                    <a:pt x="643" y="13"/>
                    <a:pt x="643" y="13"/>
                  </a:cubicBezTo>
                  <a:cubicBezTo>
                    <a:pt x="643" y="13"/>
                    <a:pt x="643" y="13"/>
                    <a:pt x="643" y="13"/>
                  </a:cubicBezTo>
                  <a:cubicBezTo>
                    <a:pt x="643" y="14"/>
                    <a:pt x="643" y="14"/>
                    <a:pt x="643" y="14"/>
                  </a:cubicBezTo>
                  <a:cubicBezTo>
                    <a:pt x="643" y="14"/>
                    <a:pt x="643" y="14"/>
                    <a:pt x="643" y="14"/>
                  </a:cubicBezTo>
                  <a:cubicBezTo>
                    <a:pt x="688" y="14"/>
                    <a:pt x="688" y="14"/>
                    <a:pt x="688" y="14"/>
                  </a:cubicBezTo>
                  <a:cubicBezTo>
                    <a:pt x="688" y="5"/>
                    <a:pt x="688" y="5"/>
                    <a:pt x="688" y="5"/>
                  </a:cubicBezTo>
                  <a:cubicBezTo>
                    <a:pt x="686" y="5"/>
                    <a:pt x="686" y="5"/>
                    <a:pt x="686" y="5"/>
                  </a:cubicBezTo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5"/>
                    <a:pt x="1" y="2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xmlns="" id="{4DB02BE0-4AC3-4FF1-9673-B368254E7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9" y="348"/>
              <a:ext cx="1360" cy="25"/>
            </a:xfrm>
            <a:custGeom>
              <a:avLst/>
              <a:gdLst>
                <a:gd name="T0" fmla="*/ 2 w 686"/>
                <a:gd name="T1" fmla="*/ 0 h 13"/>
                <a:gd name="T2" fmla="*/ 0 w 686"/>
                <a:gd name="T3" fmla="*/ 15 h 13"/>
                <a:gd name="T4" fmla="*/ 85 w 686"/>
                <a:gd name="T5" fmla="*/ 15 h 13"/>
                <a:gd name="T6" fmla="*/ 85 w 686"/>
                <a:gd name="T7" fmla="*/ 13 h 13"/>
                <a:gd name="T8" fmla="*/ 1273 w 686"/>
                <a:gd name="T9" fmla="*/ 23 h 13"/>
                <a:gd name="T10" fmla="*/ 1273 w 686"/>
                <a:gd name="T11" fmla="*/ 25 h 13"/>
                <a:gd name="T12" fmla="*/ 1360 w 686"/>
                <a:gd name="T13" fmla="*/ 25 h 13"/>
                <a:gd name="T14" fmla="*/ 1358 w 686"/>
                <a:gd name="T15" fmla="*/ 10 h 13"/>
                <a:gd name="T16" fmla="*/ 2 w 686"/>
                <a:gd name="T17" fmla="*/ 0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86" h="13">
                  <a:moveTo>
                    <a:pt x="1" y="0"/>
                  </a:moveTo>
                  <a:cubicBezTo>
                    <a:pt x="0" y="2"/>
                    <a:pt x="0" y="5"/>
                    <a:pt x="0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42" y="12"/>
                    <a:pt x="642" y="12"/>
                    <a:pt x="642" y="12"/>
                  </a:cubicBezTo>
                  <a:cubicBezTo>
                    <a:pt x="642" y="13"/>
                    <a:pt x="642" y="13"/>
                    <a:pt x="642" y="13"/>
                  </a:cubicBezTo>
                  <a:cubicBezTo>
                    <a:pt x="686" y="13"/>
                    <a:pt x="686" y="13"/>
                    <a:pt x="686" y="13"/>
                  </a:cubicBezTo>
                  <a:cubicBezTo>
                    <a:pt x="686" y="10"/>
                    <a:pt x="685" y="8"/>
                    <a:pt x="685" y="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xmlns="" id="{D5AF2069-47BB-43FA-8E14-DEC1840B08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92" y="373"/>
              <a:ext cx="20" cy="2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2 h 2"/>
                <a:gd name="T6" fmla="*/ 20 w 20"/>
                <a:gd name="T7" fmla="*/ 2 h 2"/>
                <a:gd name="T8" fmla="*/ 0 w 20"/>
                <a:gd name="T9" fmla="*/ 2 h 2"/>
                <a:gd name="T10" fmla="*/ 20 w 20"/>
                <a:gd name="T11" fmla="*/ 0 h 2"/>
                <a:gd name="T12" fmla="*/ 20 w 20"/>
                <a:gd name="T13" fmla="*/ 0 h 2"/>
                <a:gd name="T14" fmla="*/ 20 w 20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2"/>
                  </a:lnTo>
                  <a:lnTo>
                    <a:pt x="0" y="2"/>
                  </a:lnTo>
                  <a:close/>
                  <a:moveTo>
                    <a:pt x="20" y="0"/>
                  </a:moveTo>
                  <a:lnTo>
                    <a:pt x="20" y="0"/>
                  </a:lnTo>
                  <a:close/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xmlns="" id="{10616DA1-517D-4105-8F6A-20B39FC5A1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92" y="373"/>
              <a:ext cx="20" cy="2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2 h 2"/>
                <a:gd name="T6" fmla="*/ 20 w 20"/>
                <a:gd name="T7" fmla="*/ 2 h 2"/>
                <a:gd name="T8" fmla="*/ 0 w 20"/>
                <a:gd name="T9" fmla="*/ 2 h 2"/>
                <a:gd name="T10" fmla="*/ 20 w 20"/>
                <a:gd name="T11" fmla="*/ 0 h 2"/>
                <a:gd name="T12" fmla="*/ 20 w 20"/>
                <a:gd name="T13" fmla="*/ 0 h 2"/>
                <a:gd name="T14" fmla="*/ 20 w 20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2"/>
                  </a:lnTo>
                  <a:lnTo>
                    <a:pt x="0" y="2"/>
                  </a:lnTo>
                  <a:moveTo>
                    <a:pt x="20" y="0"/>
                  </a:move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xmlns="" id="{3BB75C2E-651A-495A-B11E-3D4E7CC0E4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24" y="363"/>
              <a:ext cx="1168" cy="12"/>
            </a:xfrm>
            <a:custGeom>
              <a:avLst/>
              <a:gdLst>
                <a:gd name="T0" fmla="*/ 527 w 1168"/>
                <a:gd name="T1" fmla="*/ 6 h 12"/>
                <a:gd name="T2" fmla="*/ 1168 w 1168"/>
                <a:gd name="T3" fmla="*/ 12 h 12"/>
                <a:gd name="T4" fmla="*/ 1168 w 1168"/>
                <a:gd name="T5" fmla="*/ 12 h 12"/>
                <a:gd name="T6" fmla="*/ 527 w 1168"/>
                <a:gd name="T7" fmla="*/ 6 h 12"/>
                <a:gd name="T8" fmla="*/ 0 w 1168"/>
                <a:gd name="T9" fmla="*/ 0 h 12"/>
                <a:gd name="T10" fmla="*/ 0 w 1168"/>
                <a:gd name="T11" fmla="*/ 2 h 12"/>
                <a:gd name="T12" fmla="*/ 0 w 1168"/>
                <a:gd name="T13" fmla="*/ 2 h 12"/>
                <a:gd name="T14" fmla="*/ 0 w 1168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8" h="12">
                  <a:moveTo>
                    <a:pt x="527" y="6"/>
                  </a:moveTo>
                  <a:lnTo>
                    <a:pt x="1168" y="12"/>
                  </a:lnTo>
                  <a:lnTo>
                    <a:pt x="527" y="6"/>
                  </a:lnTo>
                  <a:close/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B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xmlns="" id="{CBD30FD9-06FA-43AA-A1AB-325519B891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24" y="363"/>
              <a:ext cx="1168" cy="12"/>
            </a:xfrm>
            <a:custGeom>
              <a:avLst/>
              <a:gdLst>
                <a:gd name="T0" fmla="*/ 527 w 1168"/>
                <a:gd name="T1" fmla="*/ 6 h 12"/>
                <a:gd name="T2" fmla="*/ 1168 w 1168"/>
                <a:gd name="T3" fmla="*/ 12 h 12"/>
                <a:gd name="T4" fmla="*/ 1168 w 1168"/>
                <a:gd name="T5" fmla="*/ 12 h 12"/>
                <a:gd name="T6" fmla="*/ 527 w 1168"/>
                <a:gd name="T7" fmla="*/ 6 h 12"/>
                <a:gd name="T8" fmla="*/ 0 w 1168"/>
                <a:gd name="T9" fmla="*/ 0 h 12"/>
                <a:gd name="T10" fmla="*/ 0 w 1168"/>
                <a:gd name="T11" fmla="*/ 2 h 12"/>
                <a:gd name="T12" fmla="*/ 0 w 1168"/>
                <a:gd name="T13" fmla="*/ 2 h 12"/>
                <a:gd name="T14" fmla="*/ 0 w 1168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8" h="12">
                  <a:moveTo>
                    <a:pt x="527" y="6"/>
                  </a:moveTo>
                  <a:lnTo>
                    <a:pt x="1168" y="12"/>
                  </a:lnTo>
                  <a:lnTo>
                    <a:pt x="527" y="6"/>
                  </a:lnTo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xmlns="" id="{00B58993-3C81-4B1A-B9ED-EE7C77BF2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0 h 14"/>
                <a:gd name="T2" fmla="*/ 0 w 1188"/>
                <a:gd name="T3" fmla="*/ 2 h 14"/>
                <a:gd name="T4" fmla="*/ 0 w 1188"/>
                <a:gd name="T5" fmla="*/ 2 h 14"/>
                <a:gd name="T6" fmla="*/ 0 w 1188"/>
                <a:gd name="T7" fmla="*/ 4 h 14"/>
                <a:gd name="T8" fmla="*/ 527 w 1188"/>
                <a:gd name="T9" fmla="*/ 8 h 14"/>
                <a:gd name="T10" fmla="*/ 1168 w 1188"/>
                <a:gd name="T11" fmla="*/ 14 h 14"/>
                <a:gd name="T12" fmla="*/ 1188 w 1188"/>
                <a:gd name="T13" fmla="*/ 14 h 14"/>
                <a:gd name="T14" fmla="*/ 1188 w 1188"/>
                <a:gd name="T15" fmla="*/ 12 h 14"/>
                <a:gd name="T16" fmla="*/ 1188 w 1188"/>
                <a:gd name="T17" fmla="*/ 12 h 14"/>
                <a:gd name="T18" fmla="*/ 1188 w 1188"/>
                <a:gd name="T19" fmla="*/ 10 h 14"/>
                <a:gd name="T20" fmla="*/ 0 w 118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8" h="1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527" y="8"/>
                  </a:lnTo>
                  <a:lnTo>
                    <a:pt x="1168" y="14"/>
                  </a:lnTo>
                  <a:lnTo>
                    <a:pt x="1188" y="14"/>
                  </a:lnTo>
                  <a:lnTo>
                    <a:pt x="1188" y="12"/>
                  </a:lnTo>
                  <a:lnTo>
                    <a:pt x="1188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xmlns="" id="{4CAA7E22-7956-44CC-AD27-D23843E6F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0 h 14"/>
                <a:gd name="T2" fmla="*/ 0 w 1188"/>
                <a:gd name="T3" fmla="*/ 2 h 14"/>
                <a:gd name="T4" fmla="*/ 0 w 1188"/>
                <a:gd name="T5" fmla="*/ 2 h 14"/>
                <a:gd name="T6" fmla="*/ 0 w 1188"/>
                <a:gd name="T7" fmla="*/ 4 h 14"/>
                <a:gd name="T8" fmla="*/ 527 w 1188"/>
                <a:gd name="T9" fmla="*/ 8 h 14"/>
                <a:gd name="T10" fmla="*/ 1168 w 1188"/>
                <a:gd name="T11" fmla="*/ 14 h 14"/>
                <a:gd name="T12" fmla="*/ 1188 w 1188"/>
                <a:gd name="T13" fmla="*/ 14 h 14"/>
                <a:gd name="T14" fmla="*/ 1188 w 1188"/>
                <a:gd name="T15" fmla="*/ 12 h 14"/>
                <a:gd name="T16" fmla="*/ 1188 w 1188"/>
                <a:gd name="T17" fmla="*/ 12 h 14"/>
                <a:gd name="T18" fmla="*/ 1188 w 1188"/>
                <a:gd name="T19" fmla="*/ 10 h 14"/>
                <a:gd name="T20" fmla="*/ 0 w 118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8" h="1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527" y="8"/>
                  </a:lnTo>
                  <a:lnTo>
                    <a:pt x="1168" y="14"/>
                  </a:lnTo>
                  <a:lnTo>
                    <a:pt x="1188" y="14"/>
                  </a:lnTo>
                  <a:lnTo>
                    <a:pt x="1188" y="12"/>
                  </a:lnTo>
                  <a:lnTo>
                    <a:pt x="1188" y="1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xmlns="" id="{C52B15D2-A73F-488C-AA51-CBD73A105B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5" y="798"/>
              <a:ext cx="250" cy="130"/>
            </a:xfrm>
            <a:custGeom>
              <a:avLst/>
              <a:gdLst>
                <a:gd name="T0" fmla="*/ 248 w 250"/>
                <a:gd name="T1" fmla="*/ 130 h 130"/>
                <a:gd name="T2" fmla="*/ 0 w 250"/>
                <a:gd name="T3" fmla="*/ 128 h 130"/>
                <a:gd name="T4" fmla="*/ 2 w 250"/>
                <a:gd name="T5" fmla="*/ 0 h 130"/>
                <a:gd name="T6" fmla="*/ 250 w 250"/>
                <a:gd name="T7" fmla="*/ 2 h 130"/>
                <a:gd name="T8" fmla="*/ 248 w 250"/>
                <a:gd name="T9" fmla="*/ 130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0" h="130">
                  <a:moveTo>
                    <a:pt x="248" y="130"/>
                  </a:moveTo>
                  <a:lnTo>
                    <a:pt x="0" y="128"/>
                  </a:lnTo>
                  <a:lnTo>
                    <a:pt x="2" y="0"/>
                  </a:lnTo>
                  <a:lnTo>
                    <a:pt x="250" y="2"/>
                  </a:lnTo>
                  <a:lnTo>
                    <a:pt x="248" y="130"/>
                  </a:lnTo>
                  <a:close/>
                </a:path>
              </a:pathLst>
            </a:custGeom>
            <a:solidFill>
              <a:srgbClr val="E3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xmlns="" id="{BCB06369-C407-4FC2-8293-3B6D52B6B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5" y="796"/>
              <a:ext cx="250" cy="134"/>
            </a:xfrm>
            <a:custGeom>
              <a:avLst/>
              <a:gdLst>
                <a:gd name="T0" fmla="*/ 248 w 250"/>
                <a:gd name="T1" fmla="*/ 132 h 134"/>
                <a:gd name="T2" fmla="*/ 248 w 250"/>
                <a:gd name="T3" fmla="*/ 132 h 134"/>
                <a:gd name="T4" fmla="*/ 2 w 250"/>
                <a:gd name="T5" fmla="*/ 130 h 134"/>
                <a:gd name="T6" fmla="*/ 4 w 250"/>
                <a:gd name="T7" fmla="*/ 2 h 134"/>
                <a:gd name="T8" fmla="*/ 248 w 250"/>
                <a:gd name="T9" fmla="*/ 4 h 134"/>
                <a:gd name="T10" fmla="*/ 246 w 250"/>
                <a:gd name="T11" fmla="*/ 132 h 134"/>
                <a:gd name="T12" fmla="*/ 248 w 250"/>
                <a:gd name="T13" fmla="*/ 132 h 134"/>
                <a:gd name="T14" fmla="*/ 248 w 250"/>
                <a:gd name="T15" fmla="*/ 132 h 134"/>
                <a:gd name="T16" fmla="*/ 248 w 250"/>
                <a:gd name="T17" fmla="*/ 132 h 134"/>
                <a:gd name="T18" fmla="*/ 250 w 250"/>
                <a:gd name="T19" fmla="*/ 132 h 134"/>
                <a:gd name="T20" fmla="*/ 250 w 250"/>
                <a:gd name="T21" fmla="*/ 2 h 134"/>
                <a:gd name="T22" fmla="*/ 0 w 250"/>
                <a:gd name="T23" fmla="*/ 0 h 134"/>
                <a:gd name="T24" fmla="*/ 0 w 250"/>
                <a:gd name="T25" fmla="*/ 132 h 134"/>
                <a:gd name="T26" fmla="*/ 250 w 250"/>
                <a:gd name="T27" fmla="*/ 134 h 134"/>
                <a:gd name="T28" fmla="*/ 250 w 250"/>
                <a:gd name="T29" fmla="*/ 132 h 134"/>
                <a:gd name="T30" fmla="*/ 248 w 250"/>
                <a:gd name="T31" fmla="*/ 132 h 13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50" h="134">
                  <a:moveTo>
                    <a:pt x="248" y="132"/>
                  </a:moveTo>
                  <a:lnTo>
                    <a:pt x="248" y="132"/>
                  </a:lnTo>
                  <a:lnTo>
                    <a:pt x="2" y="130"/>
                  </a:lnTo>
                  <a:lnTo>
                    <a:pt x="4" y="2"/>
                  </a:lnTo>
                  <a:lnTo>
                    <a:pt x="248" y="4"/>
                  </a:lnTo>
                  <a:lnTo>
                    <a:pt x="246" y="132"/>
                  </a:lnTo>
                  <a:lnTo>
                    <a:pt x="248" y="132"/>
                  </a:lnTo>
                  <a:lnTo>
                    <a:pt x="250" y="132"/>
                  </a:lnTo>
                  <a:lnTo>
                    <a:pt x="250" y="2"/>
                  </a:lnTo>
                  <a:lnTo>
                    <a:pt x="0" y="0"/>
                  </a:lnTo>
                  <a:lnTo>
                    <a:pt x="0" y="132"/>
                  </a:lnTo>
                  <a:lnTo>
                    <a:pt x="250" y="134"/>
                  </a:lnTo>
                  <a:lnTo>
                    <a:pt x="250" y="132"/>
                  </a:lnTo>
                  <a:lnTo>
                    <a:pt x="248" y="132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xmlns="" id="{6C1C385A-5504-4DA4-BD6C-E17278382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5" y="800"/>
              <a:ext cx="250" cy="130"/>
            </a:xfrm>
            <a:custGeom>
              <a:avLst/>
              <a:gdLst>
                <a:gd name="T0" fmla="*/ 250 w 250"/>
                <a:gd name="T1" fmla="*/ 130 h 130"/>
                <a:gd name="T2" fmla="*/ 0 w 250"/>
                <a:gd name="T3" fmla="*/ 128 h 130"/>
                <a:gd name="T4" fmla="*/ 0 w 250"/>
                <a:gd name="T5" fmla="*/ 126 h 130"/>
                <a:gd name="T6" fmla="*/ 246 w 250"/>
                <a:gd name="T7" fmla="*/ 128 h 130"/>
                <a:gd name="T8" fmla="*/ 248 w 250"/>
                <a:gd name="T9" fmla="*/ 0 h 130"/>
                <a:gd name="T10" fmla="*/ 250 w 250"/>
                <a:gd name="T11" fmla="*/ 0 h 130"/>
                <a:gd name="T12" fmla="*/ 250 w 250"/>
                <a:gd name="T13" fmla="*/ 130 h 1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50" h="130">
                  <a:moveTo>
                    <a:pt x="250" y="130"/>
                  </a:moveTo>
                  <a:lnTo>
                    <a:pt x="0" y="128"/>
                  </a:lnTo>
                  <a:lnTo>
                    <a:pt x="0" y="126"/>
                  </a:lnTo>
                  <a:lnTo>
                    <a:pt x="246" y="128"/>
                  </a:lnTo>
                  <a:lnTo>
                    <a:pt x="248" y="0"/>
                  </a:lnTo>
                  <a:lnTo>
                    <a:pt x="250" y="0"/>
                  </a:lnTo>
                  <a:lnTo>
                    <a:pt x="250" y="1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xmlns="" id="{46FACF2D-7BCF-444F-89D0-6DF4BDAD88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4" y="439"/>
              <a:ext cx="1086" cy="339"/>
            </a:xfrm>
            <a:custGeom>
              <a:avLst/>
              <a:gdLst>
                <a:gd name="T0" fmla="*/ 1084 w 1086"/>
                <a:gd name="T1" fmla="*/ 339 h 339"/>
                <a:gd name="T2" fmla="*/ 0 w 1086"/>
                <a:gd name="T3" fmla="*/ 329 h 339"/>
                <a:gd name="T4" fmla="*/ 2 w 1086"/>
                <a:gd name="T5" fmla="*/ 0 h 339"/>
                <a:gd name="T6" fmla="*/ 1086 w 1086"/>
                <a:gd name="T7" fmla="*/ 10 h 339"/>
                <a:gd name="T8" fmla="*/ 1084 w 1086"/>
                <a:gd name="T9" fmla="*/ 339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6" h="339">
                  <a:moveTo>
                    <a:pt x="1084" y="339"/>
                  </a:moveTo>
                  <a:lnTo>
                    <a:pt x="0" y="329"/>
                  </a:lnTo>
                  <a:lnTo>
                    <a:pt x="2" y="0"/>
                  </a:lnTo>
                  <a:lnTo>
                    <a:pt x="1086" y="10"/>
                  </a:lnTo>
                  <a:lnTo>
                    <a:pt x="1084" y="339"/>
                  </a:lnTo>
                  <a:close/>
                </a:path>
              </a:pathLst>
            </a:custGeom>
            <a:solidFill>
              <a:srgbClr val="E3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xmlns="" id="{E86F6C6B-527F-48A2-929A-54E44F5A0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4" y="439"/>
              <a:ext cx="1086" cy="339"/>
            </a:xfrm>
            <a:custGeom>
              <a:avLst/>
              <a:gdLst>
                <a:gd name="T0" fmla="*/ 1084 w 1086"/>
                <a:gd name="T1" fmla="*/ 339 h 339"/>
                <a:gd name="T2" fmla="*/ 0 w 1086"/>
                <a:gd name="T3" fmla="*/ 329 h 339"/>
                <a:gd name="T4" fmla="*/ 2 w 1086"/>
                <a:gd name="T5" fmla="*/ 0 h 339"/>
                <a:gd name="T6" fmla="*/ 1086 w 1086"/>
                <a:gd name="T7" fmla="*/ 10 h 339"/>
                <a:gd name="T8" fmla="*/ 1084 w 1086"/>
                <a:gd name="T9" fmla="*/ 339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6" h="339">
                  <a:moveTo>
                    <a:pt x="1084" y="339"/>
                  </a:moveTo>
                  <a:lnTo>
                    <a:pt x="0" y="329"/>
                  </a:lnTo>
                  <a:lnTo>
                    <a:pt x="2" y="0"/>
                  </a:lnTo>
                  <a:lnTo>
                    <a:pt x="1086" y="10"/>
                  </a:lnTo>
                  <a:lnTo>
                    <a:pt x="1084" y="3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xmlns="" id="{A33DEACF-E012-4A51-B34E-F487C99488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8" y="435"/>
              <a:ext cx="1098" cy="347"/>
            </a:xfrm>
            <a:custGeom>
              <a:avLst/>
              <a:gdLst>
                <a:gd name="T0" fmla="*/ 1090 w 1098"/>
                <a:gd name="T1" fmla="*/ 343 h 347"/>
                <a:gd name="T2" fmla="*/ 1090 w 1098"/>
                <a:gd name="T3" fmla="*/ 337 h 347"/>
                <a:gd name="T4" fmla="*/ 10 w 1098"/>
                <a:gd name="T5" fmla="*/ 329 h 347"/>
                <a:gd name="T6" fmla="*/ 14 w 1098"/>
                <a:gd name="T7" fmla="*/ 10 h 347"/>
                <a:gd name="T8" fmla="*/ 1086 w 1098"/>
                <a:gd name="T9" fmla="*/ 18 h 347"/>
                <a:gd name="T10" fmla="*/ 1084 w 1098"/>
                <a:gd name="T11" fmla="*/ 343 h 347"/>
                <a:gd name="T12" fmla="*/ 1090 w 1098"/>
                <a:gd name="T13" fmla="*/ 343 h 347"/>
                <a:gd name="T14" fmla="*/ 1090 w 1098"/>
                <a:gd name="T15" fmla="*/ 337 h 347"/>
                <a:gd name="T16" fmla="*/ 1090 w 1098"/>
                <a:gd name="T17" fmla="*/ 343 h 347"/>
                <a:gd name="T18" fmla="*/ 1094 w 1098"/>
                <a:gd name="T19" fmla="*/ 343 h 347"/>
                <a:gd name="T20" fmla="*/ 1098 w 1098"/>
                <a:gd name="T21" fmla="*/ 8 h 347"/>
                <a:gd name="T22" fmla="*/ 2 w 1098"/>
                <a:gd name="T23" fmla="*/ 0 h 347"/>
                <a:gd name="T24" fmla="*/ 0 w 1098"/>
                <a:gd name="T25" fmla="*/ 339 h 347"/>
                <a:gd name="T26" fmla="*/ 1094 w 1098"/>
                <a:gd name="T27" fmla="*/ 347 h 347"/>
                <a:gd name="T28" fmla="*/ 1094 w 1098"/>
                <a:gd name="T29" fmla="*/ 343 h 347"/>
                <a:gd name="T30" fmla="*/ 1090 w 1098"/>
                <a:gd name="T31" fmla="*/ 343 h 3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98" h="347">
                  <a:moveTo>
                    <a:pt x="1090" y="343"/>
                  </a:moveTo>
                  <a:lnTo>
                    <a:pt x="1090" y="337"/>
                  </a:lnTo>
                  <a:lnTo>
                    <a:pt x="10" y="329"/>
                  </a:lnTo>
                  <a:lnTo>
                    <a:pt x="14" y="10"/>
                  </a:lnTo>
                  <a:lnTo>
                    <a:pt x="1086" y="18"/>
                  </a:lnTo>
                  <a:lnTo>
                    <a:pt x="1084" y="343"/>
                  </a:lnTo>
                  <a:lnTo>
                    <a:pt x="1090" y="343"/>
                  </a:lnTo>
                  <a:lnTo>
                    <a:pt x="1090" y="337"/>
                  </a:lnTo>
                  <a:lnTo>
                    <a:pt x="1090" y="343"/>
                  </a:lnTo>
                  <a:lnTo>
                    <a:pt x="1094" y="343"/>
                  </a:lnTo>
                  <a:lnTo>
                    <a:pt x="1098" y="8"/>
                  </a:lnTo>
                  <a:lnTo>
                    <a:pt x="2" y="0"/>
                  </a:lnTo>
                  <a:lnTo>
                    <a:pt x="0" y="339"/>
                  </a:lnTo>
                  <a:lnTo>
                    <a:pt x="1094" y="347"/>
                  </a:lnTo>
                  <a:lnTo>
                    <a:pt x="1094" y="343"/>
                  </a:lnTo>
                  <a:lnTo>
                    <a:pt x="1090" y="343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xmlns="" id="{10996C22-EF32-41AE-899E-3070D504A0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8" y="435"/>
              <a:ext cx="1098" cy="347"/>
            </a:xfrm>
            <a:custGeom>
              <a:avLst/>
              <a:gdLst>
                <a:gd name="T0" fmla="*/ 1090 w 1098"/>
                <a:gd name="T1" fmla="*/ 343 h 347"/>
                <a:gd name="T2" fmla="*/ 1090 w 1098"/>
                <a:gd name="T3" fmla="*/ 337 h 347"/>
                <a:gd name="T4" fmla="*/ 10 w 1098"/>
                <a:gd name="T5" fmla="*/ 329 h 347"/>
                <a:gd name="T6" fmla="*/ 14 w 1098"/>
                <a:gd name="T7" fmla="*/ 10 h 347"/>
                <a:gd name="T8" fmla="*/ 1086 w 1098"/>
                <a:gd name="T9" fmla="*/ 18 h 347"/>
                <a:gd name="T10" fmla="*/ 1084 w 1098"/>
                <a:gd name="T11" fmla="*/ 343 h 347"/>
                <a:gd name="T12" fmla="*/ 1090 w 1098"/>
                <a:gd name="T13" fmla="*/ 343 h 347"/>
                <a:gd name="T14" fmla="*/ 1090 w 1098"/>
                <a:gd name="T15" fmla="*/ 337 h 347"/>
                <a:gd name="T16" fmla="*/ 1090 w 1098"/>
                <a:gd name="T17" fmla="*/ 343 h 347"/>
                <a:gd name="T18" fmla="*/ 1094 w 1098"/>
                <a:gd name="T19" fmla="*/ 343 h 347"/>
                <a:gd name="T20" fmla="*/ 1098 w 1098"/>
                <a:gd name="T21" fmla="*/ 8 h 347"/>
                <a:gd name="T22" fmla="*/ 2 w 1098"/>
                <a:gd name="T23" fmla="*/ 0 h 347"/>
                <a:gd name="T24" fmla="*/ 0 w 1098"/>
                <a:gd name="T25" fmla="*/ 339 h 347"/>
                <a:gd name="T26" fmla="*/ 1094 w 1098"/>
                <a:gd name="T27" fmla="*/ 347 h 347"/>
                <a:gd name="T28" fmla="*/ 1094 w 1098"/>
                <a:gd name="T29" fmla="*/ 343 h 347"/>
                <a:gd name="T30" fmla="*/ 1090 w 1098"/>
                <a:gd name="T31" fmla="*/ 343 h 3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98" h="347">
                  <a:moveTo>
                    <a:pt x="1090" y="343"/>
                  </a:moveTo>
                  <a:lnTo>
                    <a:pt x="1090" y="337"/>
                  </a:lnTo>
                  <a:lnTo>
                    <a:pt x="10" y="329"/>
                  </a:lnTo>
                  <a:lnTo>
                    <a:pt x="14" y="10"/>
                  </a:lnTo>
                  <a:lnTo>
                    <a:pt x="1086" y="18"/>
                  </a:lnTo>
                  <a:lnTo>
                    <a:pt x="1084" y="343"/>
                  </a:lnTo>
                  <a:lnTo>
                    <a:pt x="1090" y="343"/>
                  </a:lnTo>
                  <a:lnTo>
                    <a:pt x="1090" y="337"/>
                  </a:lnTo>
                  <a:lnTo>
                    <a:pt x="1090" y="343"/>
                  </a:lnTo>
                  <a:lnTo>
                    <a:pt x="1094" y="343"/>
                  </a:lnTo>
                  <a:lnTo>
                    <a:pt x="1098" y="8"/>
                  </a:lnTo>
                  <a:lnTo>
                    <a:pt x="2" y="0"/>
                  </a:lnTo>
                  <a:lnTo>
                    <a:pt x="0" y="339"/>
                  </a:lnTo>
                  <a:lnTo>
                    <a:pt x="1094" y="347"/>
                  </a:lnTo>
                  <a:lnTo>
                    <a:pt x="1094" y="343"/>
                  </a:lnTo>
                  <a:lnTo>
                    <a:pt x="1090" y="3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xmlns="" id="{DA2DA8A4-2433-49F6-A4FA-0666D5DCF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4" y="449"/>
              <a:ext cx="1092" cy="333"/>
            </a:xfrm>
            <a:custGeom>
              <a:avLst/>
              <a:gdLst>
                <a:gd name="T0" fmla="*/ 1088 w 1092"/>
                <a:gd name="T1" fmla="*/ 333 h 333"/>
                <a:gd name="T2" fmla="*/ 0 w 1092"/>
                <a:gd name="T3" fmla="*/ 325 h 333"/>
                <a:gd name="T4" fmla="*/ 0 w 1092"/>
                <a:gd name="T5" fmla="*/ 315 h 333"/>
                <a:gd name="T6" fmla="*/ 1078 w 1092"/>
                <a:gd name="T7" fmla="*/ 323 h 333"/>
                <a:gd name="T8" fmla="*/ 1080 w 1092"/>
                <a:gd name="T9" fmla="*/ 0 h 333"/>
                <a:gd name="T10" fmla="*/ 1092 w 1092"/>
                <a:gd name="T11" fmla="*/ 0 h 333"/>
                <a:gd name="T12" fmla="*/ 1088 w 1092"/>
                <a:gd name="T13" fmla="*/ 333 h 3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92" h="333">
                  <a:moveTo>
                    <a:pt x="1088" y="333"/>
                  </a:moveTo>
                  <a:lnTo>
                    <a:pt x="0" y="325"/>
                  </a:lnTo>
                  <a:lnTo>
                    <a:pt x="0" y="315"/>
                  </a:lnTo>
                  <a:lnTo>
                    <a:pt x="1078" y="323"/>
                  </a:lnTo>
                  <a:lnTo>
                    <a:pt x="1080" y="0"/>
                  </a:lnTo>
                  <a:lnTo>
                    <a:pt x="1092" y="0"/>
                  </a:lnTo>
                  <a:lnTo>
                    <a:pt x="1088" y="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xmlns="" id="{F48DABD9-5743-434E-9797-47E40241BA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" y="530"/>
              <a:ext cx="64" cy="50"/>
            </a:xfrm>
            <a:custGeom>
              <a:avLst/>
              <a:gdLst>
                <a:gd name="T0" fmla="*/ 64 w 32"/>
                <a:gd name="T1" fmla="*/ 50 h 25"/>
                <a:gd name="T2" fmla="*/ 0 w 32"/>
                <a:gd name="T3" fmla="*/ 48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xmlns="" id="{903021D3-D951-45D4-AD8B-5C24A0D3E5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99" y="528"/>
              <a:ext cx="70" cy="52"/>
            </a:xfrm>
            <a:custGeom>
              <a:avLst/>
              <a:gdLst>
                <a:gd name="T0" fmla="*/ 62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2 h 26"/>
                <a:gd name="T8" fmla="*/ 8 w 35"/>
                <a:gd name="T9" fmla="*/ 52 h 26"/>
                <a:gd name="T10" fmla="*/ 62 w 35"/>
                <a:gd name="T11" fmla="*/ 52 h 26"/>
                <a:gd name="T12" fmla="*/ 70 w 35"/>
                <a:gd name="T13" fmla="*/ 44 h 26"/>
                <a:gd name="T14" fmla="*/ 70 w 35"/>
                <a:gd name="T15" fmla="*/ 8 h 26"/>
                <a:gd name="T16" fmla="*/ 62 w 35"/>
                <a:gd name="T17" fmla="*/ 0 h 26"/>
                <a:gd name="T18" fmla="*/ 12 w 35"/>
                <a:gd name="T19" fmla="*/ 4 h 26"/>
                <a:gd name="T20" fmla="*/ 56 w 35"/>
                <a:gd name="T21" fmla="*/ 4 h 26"/>
                <a:gd name="T22" fmla="*/ 64 w 35"/>
                <a:gd name="T23" fmla="*/ 14 h 26"/>
                <a:gd name="T24" fmla="*/ 64 w 35"/>
                <a:gd name="T25" fmla="*/ 40 h 26"/>
                <a:gd name="T26" fmla="*/ 56 w 35"/>
                <a:gd name="T27" fmla="*/ 50 h 26"/>
                <a:gd name="T28" fmla="*/ 12 w 35"/>
                <a:gd name="T29" fmla="*/ 50 h 26"/>
                <a:gd name="T30" fmla="*/ 4 w 35"/>
                <a:gd name="T31" fmla="*/ 40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xmlns="" id="{82F9D6D4-4F15-4944-B3C3-128C4DC68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5" y="530"/>
              <a:ext cx="63" cy="50"/>
            </a:xfrm>
            <a:custGeom>
              <a:avLst/>
              <a:gdLst>
                <a:gd name="T0" fmla="*/ 63 w 32"/>
                <a:gd name="T1" fmla="*/ 50 h 25"/>
                <a:gd name="T2" fmla="*/ 0 w 32"/>
                <a:gd name="T3" fmla="*/ 50 h 25"/>
                <a:gd name="T4" fmla="*/ 0 w 32"/>
                <a:gd name="T5" fmla="*/ 12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xmlns="" id="{3413FAF8-2FC3-4F70-A850-B3EDD48F2F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83" y="528"/>
              <a:ext cx="67" cy="54"/>
            </a:xfrm>
            <a:custGeom>
              <a:avLst/>
              <a:gdLst>
                <a:gd name="T0" fmla="*/ 61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4 h 27"/>
                <a:gd name="T8" fmla="*/ 6 w 34"/>
                <a:gd name="T9" fmla="*/ 52 h 27"/>
                <a:gd name="T10" fmla="*/ 59 w 34"/>
                <a:gd name="T11" fmla="*/ 54 h 27"/>
                <a:gd name="T12" fmla="*/ 67 w 34"/>
                <a:gd name="T13" fmla="*/ 44 h 27"/>
                <a:gd name="T14" fmla="*/ 67 w 34"/>
                <a:gd name="T15" fmla="*/ 10 h 27"/>
                <a:gd name="T16" fmla="*/ 61 w 34"/>
                <a:gd name="T17" fmla="*/ 0 h 27"/>
                <a:gd name="T18" fmla="*/ 12 w 34"/>
                <a:gd name="T19" fmla="*/ 4 h 27"/>
                <a:gd name="T20" fmla="*/ 55 w 34"/>
                <a:gd name="T21" fmla="*/ 4 h 27"/>
                <a:gd name="T22" fmla="*/ 61 w 34"/>
                <a:gd name="T23" fmla="*/ 14 h 27"/>
                <a:gd name="T24" fmla="*/ 61 w 34"/>
                <a:gd name="T25" fmla="*/ 42 h 27"/>
                <a:gd name="T26" fmla="*/ 55 w 34"/>
                <a:gd name="T27" fmla="*/ 50 h 27"/>
                <a:gd name="T28" fmla="*/ 10 w 34"/>
                <a:gd name="T29" fmla="*/ 50 h 27"/>
                <a:gd name="T30" fmla="*/ 4 w 34"/>
                <a:gd name="T31" fmla="*/ 40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3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1" y="4"/>
                    <a:pt x="31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3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xmlns="" id="{8CAF8E42-BB2D-4CF0-B843-7279EC5BA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6" y="530"/>
              <a:ext cx="65" cy="50"/>
            </a:xfrm>
            <a:custGeom>
              <a:avLst/>
              <a:gdLst>
                <a:gd name="T0" fmla="*/ 63 w 33"/>
                <a:gd name="T1" fmla="*/ 50 h 25"/>
                <a:gd name="T2" fmla="*/ 0 w 33"/>
                <a:gd name="T3" fmla="*/ 50 h 25"/>
                <a:gd name="T4" fmla="*/ 0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3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xmlns="" id="{2F65419B-C4AC-4F84-9A4E-5CAAE16283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64" y="528"/>
              <a:ext cx="69" cy="54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0 w 35"/>
                <a:gd name="T7" fmla="*/ 44 h 27"/>
                <a:gd name="T8" fmla="*/ 8 w 35"/>
                <a:gd name="T9" fmla="*/ 54 h 27"/>
                <a:gd name="T10" fmla="*/ 61 w 35"/>
                <a:gd name="T11" fmla="*/ 54 h 27"/>
                <a:gd name="T12" fmla="*/ 69 w 35"/>
                <a:gd name="T13" fmla="*/ 44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2 h 27"/>
                <a:gd name="T26" fmla="*/ 55 w 35"/>
                <a:gd name="T27" fmla="*/ 50 h 27"/>
                <a:gd name="T28" fmla="*/ 12 w 35"/>
                <a:gd name="T29" fmla="*/ 50 h 27"/>
                <a:gd name="T30" fmla="*/ 4 w 35"/>
                <a:gd name="T31" fmla="*/ 42 h 27"/>
                <a:gd name="T32" fmla="*/ 4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xmlns="" id="{D8B0A99D-9CB7-490E-B0CA-13D2A2ECB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" y="532"/>
              <a:ext cx="64" cy="50"/>
            </a:xfrm>
            <a:custGeom>
              <a:avLst/>
              <a:gdLst>
                <a:gd name="T0" fmla="*/ 64 w 32"/>
                <a:gd name="T1" fmla="*/ 50 h 25"/>
                <a:gd name="T2" fmla="*/ 0 w 32"/>
                <a:gd name="T3" fmla="*/ 48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2" name="Freeform 42">
              <a:extLst>
                <a:ext uri="{FF2B5EF4-FFF2-40B4-BE49-F238E27FC236}">
                  <a16:creationId xmlns:a16="http://schemas.microsoft.com/office/drawing/2014/main" xmlns="" id="{F5C51B3E-4B30-468E-A557-9F830CA11A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47" y="530"/>
              <a:ext cx="70" cy="52"/>
            </a:xfrm>
            <a:custGeom>
              <a:avLst/>
              <a:gdLst>
                <a:gd name="T0" fmla="*/ 62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4 h 26"/>
                <a:gd name="T8" fmla="*/ 8 w 35"/>
                <a:gd name="T9" fmla="*/ 52 h 26"/>
                <a:gd name="T10" fmla="*/ 62 w 35"/>
                <a:gd name="T11" fmla="*/ 52 h 26"/>
                <a:gd name="T12" fmla="*/ 70 w 35"/>
                <a:gd name="T13" fmla="*/ 44 h 26"/>
                <a:gd name="T14" fmla="*/ 70 w 35"/>
                <a:gd name="T15" fmla="*/ 8 h 26"/>
                <a:gd name="T16" fmla="*/ 62 w 35"/>
                <a:gd name="T17" fmla="*/ 0 h 26"/>
                <a:gd name="T18" fmla="*/ 12 w 35"/>
                <a:gd name="T19" fmla="*/ 4 h 26"/>
                <a:gd name="T20" fmla="*/ 56 w 35"/>
                <a:gd name="T21" fmla="*/ 4 h 26"/>
                <a:gd name="T22" fmla="*/ 64 w 35"/>
                <a:gd name="T23" fmla="*/ 14 h 26"/>
                <a:gd name="T24" fmla="*/ 64 w 35"/>
                <a:gd name="T25" fmla="*/ 40 h 26"/>
                <a:gd name="T26" fmla="*/ 56 w 35"/>
                <a:gd name="T27" fmla="*/ 50 h 26"/>
                <a:gd name="T28" fmla="*/ 12 w 35"/>
                <a:gd name="T29" fmla="*/ 50 h 26"/>
                <a:gd name="T30" fmla="*/ 4 w 35"/>
                <a:gd name="T31" fmla="*/ 40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3" name="Freeform 43">
              <a:extLst>
                <a:ext uri="{FF2B5EF4-FFF2-40B4-BE49-F238E27FC236}">
                  <a16:creationId xmlns:a16="http://schemas.microsoft.com/office/drawing/2014/main" xmlns="" id="{D3248B3F-26F8-4B40-8A23-9F6EB1CAD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3" y="532"/>
              <a:ext cx="63" cy="50"/>
            </a:xfrm>
            <a:custGeom>
              <a:avLst/>
              <a:gdLst>
                <a:gd name="T0" fmla="*/ 63 w 32"/>
                <a:gd name="T1" fmla="*/ 50 h 25"/>
                <a:gd name="T2" fmla="*/ 0 w 32"/>
                <a:gd name="T3" fmla="*/ 50 h 25"/>
                <a:gd name="T4" fmla="*/ 0 w 32"/>
                <a:gd name="T5" fmla="*/ 12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4" name="Freeform 44">
              <a:extLst>
                <a:ext uri="{FF2B5EF4-FFF2-40B4-BE49-F238E27FC236}">
                  <a16:creationId xmlns:a16="http://schemas.microsoft.com/office/drawing/2014/main" xmlns="" id="{914F5CA9-614C-46CA-B82B-D1C2FA78D4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31" y="530"/>
              <a:ext cx="67" cy="53"/>
            </a:xfrm>
            <a:custGeom>
              <a:avLst/>
              <a:gdLst>
                <a:gd name="T0" fmla="*/ 61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59 w 34"/>
                <a:gd name="T11" fmla="*/ 53 h 27"/>
                <a:gd name="T12" fmla="*/ 67 w 34"/>
                <a:gd name="T13" fmla="*/ 43 h 27"/>
                <a:gd name="T14" fmla="*/ 67 w 34"/>
                <a:gd name="T15" fmla="*/ 10 h 27"/>
                <a:gd name="T16" fmla="*/ 61 w 34"/>
                <a:gd name="T17" fmla="*/ 0 h 27"/>
                <a:gd name="T18" fmla="*/ 12 w 34"/>
                <a:gd name="T19" fmla="*/ 4 h 27"/>
                <a:gd name="T20" fmla="*/ 55 w 34"/>
                <a:gd name="T21" fmla="*/ 4 h 27"/>
                <a:gd name="T22" fmla="*/ 63 w 34"/>
                <a:gd name="T23" fmla="*/ 14 h 27"/>
                <a:gd name="T24" fmla="*/ 61 w 34"/>
                <a:gd name="T25" fmla="*/ 41 h 27"/>
                <a:gd name="T26" fmla="*/ 55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5" name="Freeform 45">
              <a:extLst>
                <a:ext uri="{FF2B5EF4-FFF2-40B4-BE49-F238E27FC236}">
                  <a16:creationId xmlns:a16="http://schemas.microsoft.com/office/drawing/2014/main" xmlns="" id="{620DC23E-D4DF-4099-BABD-4E6CC5B834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4" y="532"/>
              <a:ext cx="65" cy="50"/>
            </a:xfrm>
            <a:custGeom>
              <a:avLst/>
              <a:gdLst>
                <a:gd name="T0" fmla="*/ 63 w 33"/>
                <a:gd name="T1" fmla="*/ 50 h 25"/>
                <a:gd name="T2" fmla="*/ 0 w 33"/>
                <a:gd name="T3" fmla="*/ 50 h 25"/>
                <a:gd name="T4" fmla="*/ 2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3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6" name="Freeform 46">
              <a:extLst>
                <a:ext uri="{FF2B5EF4-FFF2-40B4-BE49-F238E27FC236}">
                  <a16:creationId xmlns:a16="http://schemas.microsoft.com/office/drawing/2014/main" xmlns="" id="{9DA6B915-AE0E-4C75-81F1-7E6FA17A65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12" y="530"/>
              <a:ext cx="69" cy="53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0 w 35"/>
                <a:gd name="T7" fmla="*/ 43 h 27"/>
                <a:gd name="T8" fmla="*/ 8 w 35"/>
                <a:gd name="T9" fmla="*/ 53 h 27"/>
                <a:gd name="T10" fmla="*/ 61 w 35"/>
                <a:gd name="T11" fmla="*/ 53 h 27"/>
                <a:gd name="T12" fmla="*/ 69 w 35"/>
                <a:gd name="T13" fmla="*/ 43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1 h 27"/>
                <a:gd name="T26" fmla="*/ 55 w 35"/>
                <a:gd name="T27" fmla="*/ 49 h 27"/>
                <a:gd name="T28" fmla="*/ 12 w 35"/>
                <a:gd name="T29" fmla="*/ 49 h 27"/>
                <a:gd name="T30" fmla="*/ 4 w 35"/>
                <a:gd name="T31" fmla="*/ 41 h 27"/>
                <a:gd name="T32" fmla="*/ 4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7" name="Freeform 47">
              <a:extLst>
                <a:ext uri="{FF2B5EF4-FFF2-40B4-BE49-F238E27FC236}">
                  <a16:creationId xmlns:a16="http://schemas.microsoft.com/office/drawing/2014/main" xmlns="" id="{C0F5B963-3B94-47BF-A540-384A5BD3BC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7" y="534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7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8" name="Freeform 48">
              <a:extLst>
                <a:ext uri="{FF2B5EF4-FFF2-40B4-BE49-F238E27FC236}">
                  <a16:creationId xmlns:a16="http://schemas.microsoft.com/office/drawing/2014/main" xmlns="" id="{F7F96F01-8FF3-4675-8B71-3EACD983FA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95" y="532"/>
              <a:ext cx="69" cy="51"/>
            </a:xfrm>
            <a:custGeom>
              <a:avLst/>
              <a:gdLst>
                <a:gd name="T0" fmla="*/ 61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3 h 26"/>
                <a:gd name="T8" fmla="*/ 8 w 35"/>
                <a:gd name="T9" fmla="*/ 51 h 26"/>
                <a:gd name="T10" fmla="*/ 61 w 35"/>
                <a:gd name="T11" fmla="*/ 51 h 26"/>
                <a:gd name="T12" fmla="*/ 69 w 35"/>
                <a:gd name="T13" fmla="*/ 43 h 26"/>
                <a:gd name="T14" fmla="*/ 69 w 35"/>
                <a:gd name="T15" fmla="*/ 8 h 26"/>
                <a:gd name="T16" fmla="*/ 61 w 35"/>
                <a:gd name="T17" fmla="*/ 0 h 26"/>
                <a:gd name="T18" fmla="*/ 12 w 35"/>
                <a:gd name="T19" fmla="*/ 4 h 26"/>
                <a:gd name="T20" fmla="*/ 55 w 35"/>
                <a:gd name="T21" fmla="*/ 4 h 26"/>
                <a:gd name="T22" fmla="*/ 63 w 35"/>
                <a:gd name="T23" fmla="*/ 14 h 26"/>
                <a:gd name="T24" fmla="*/ 63 w 35"/>
                <a:gd name="T25" fmla="*/ 39 h 26"/>
                <a:gd name="T26" fmla="*/ 55 w 35"/>
                <a:gd name="T27" fmla="*/ 49 h 26"/>
                <a:gd name="T28" fmla="*/ 12 w 35"/>
                <a:gd name="T29" fmla="*/ 49 h 26"/>
                <a:gd name="T30" fmla="*/ 4 w 35"/>
                <a:gd name="T31" fmla="*/ 39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9" name="Freeform 49">
              <a:extLst>
                <a:ext uri="{FF2B5EF4-FFF2-40B4-BE49-F238E27FC236}">
                  <a16:creationId xmlns:a16="http://schemas.microsoft.com/office/drawing/2014/main" xmlns="" id="{EB11DB7D-C0CC-4F0F-943C-5D37CA92A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0" y="534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9 h 25"/>
                <a:gd name="T4" fmla="*/ 0 w 32"/>
                <a:gd name="T5" fmla="*/ 12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0" name="Freeform 50">
              <a:extLst>
                <a:ext uri="{FF2B5EF4-FFF2-40B4-BE49-F238E27FC236}">
                  <a16:creationId xmlns:a16="http://schemas.microsoft.com/office/drawing/2014/main" xmlns="" id="{26C2B810-8398-4114-8B39-6000C6F58A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8" y="532"/>
              <a:ext cx="68" cy="53"/>
            </a:xfrm>
            <a:custGeom>
              <a:avLst/>
              <a:gdLst>
                <a:gd name="T0" fmla="*/ 62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60 w 34"/>
                <a:gd name="T11" fmla="*/ 53 h 27"/>
                <a:gd name="T12" fmla="*/ 68 w 34"/>
                <a:gd name="T13" fmla="*/ 43 h 27"/>
                <a:gd name="T14" fmla="*/ 68 w 34"/>
                <a:gd name="T15" fmla="*/ 10 h 27"/>
                <a:gd name="T16" fmla="*/ 62 w 34"/>
                <a:gd name="T17" fmla="*/ 0 h 27"/>
                <a:gd name="T18" fmla="*/ 12 w 34"/>
                <a:gd name="T19" fmla="*/ 4 h 27"/>
                <a:gd name="T20" fmla="*/ 56 w 34"/>
                <a:gd name="T21" fmla="*/ 4 h 27"/>
                <a:gd name="T22" fmla="*/ 64 w 34"/>
                <a:gd name="T23" fmla="*/ 14 h 27"/>
                <a:gd name="T24" fmla="*/ 62 w 34"/>
                <a:gd name="T25" fmla="*/ 41 h 27"/>
                <a:gd name="T26" fmla="*/ 56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1" name="Freeform 51">
              <a:extLst>
                <a:ext uri="{FF2B5EF4-FFF2-40B4-BE49-F238E27FC236}">
                  <a16:creationId xmlns:a16="http://schemas.microsoft.com/office/drawing/2014/main" xmlns="" id="{6FE27C21-59E2-4893-B709-08573F48D0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9" y="531"/>
              <a:ext cx="65" cy="49"/>
            </a:xfrm>
            <a:custGeom>
              <a:avLst/>
              <a:gdLst>
                <a:gd name="T0" fmla="*/ 65 w 33"/>
                <a:gd name="T1" fmla="*/ 49 h 25"/>
                <a:gd name="T2" fmla="*/ 0 w 33"/>
                <a:gd name="T3" fmla="*/ 49 h 25"/>
                <a:gd name="T4" fmla="*/ 2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5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3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25"/>
                    <a:pt x="33" y="25"/>
                    <a:pt x="33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2" name="Freeform 52">
              <a:extLst>
                <a:ext uri="{FF2B5EF4-FFF2-40B4-BE49-F238E27FC236}">
                  <a16:creationId xmlns:a16="http://schemas.microsoft.com/office/drawing/2014/main" xmlns="" id="{981584A6-67D1-4FA9-B7DF-3ADF75A61A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0" y="532"/>
              <a:ext cx="69" cy="53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2 w 35"/>
                <a:gd name="T7" fmla="*/ 43 h 27"/>
                <a:gd name="T8" fmla="*/ 8 w 35"/>
                <a:gd name="T9" fmla="*/ 53 h 27"/>
                <a:gd name="T10" fmla="*/ 61 w 35"/>
                <a:gd name="T11" fmla="*/ 53 h 27"/>
                <a:gd name="T12" fmla="*/ 69 w 35"/>
                <a:gd name="T13" fmla="*/ 43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1 h 27"/>
                <a:gd name="T26" fmla="*/ 55 w 35"/>
                <a:gd name="T27" fmla="*/ 49 h 27"/>
                <a:gd name="T28" fmla="*/ 12 w 35"/>
                <a:gd name="T29" fmla="*/ 49 h 27"/>
                <a:gd name="T30" fmla="*/ 4 w 35"/>
                <a:gd name="T31" fmla="*/ 41 h 27"/>
                <a:gd name="T32" fmla="*/ 6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6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3" name="Freeform 53">
              <a:extLst>
                <a:ext uri="{FF2B5EF4-FFF2-40B4-BE49-F238E27FC236}">
                  <a16:creationId xmlns:a16="http://schemas.microsoft.com/office/drawing/2014/main" xmlns="" id="{3D5EC873-E790-4CF6-B2CA-6ACAC1778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5" y="536"/>
              <a:ext cx="63" cy="49"/>
            </a:xfrm>
            <a:custGeom>
              <a:avLst/>
              <a:gdLst>
                <a:gd name="T0" fmla="*/ 63 w 32"/>
                <a:gd name="T1" fmla="*/ 49 h 25"/>
                <a:gd name="T2" fmla="*/ 0 w 32"/>
                <a:gd name="T3" fmla="*/ 47 h 25"/>
                <a:gd name="T4" fmla="*/ 0 w 32"/>
                <a:gd name="T5" fmla="*/ 10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4" name="Freeform 54">
              <a:extLst>
                <a:ext uri="{FF2B5EF4-FFF2-40B4-BE49-F238E27FC236}">
                  <a16:creationId xmlns:a16="http://schemas.microsoft.com/office/drawing/2014/main" xmlns="" id="{1829FE4A-E2C8-45A1-8567-7C272AC516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3" y="534"/>
              <a:ext cx="69" cy="51"/>
            </a:xfrm>
            <a:custGeom>
              <a:avLst/>
              <a:gdLst>
                <a:gd name="T0" fmla="*/ 61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3 h 26"/>
                <a:gd name="T8" fmla="*/ 8 w 35"/>
                <a:gd name="T9" fmla="*/ 51 h 26"/>
                <a:gd name="T10" fmla="*/ 61 w 35"/>
                <a:gd name="T11" fmla="*/ 51 h 26"/>
                <a:gd name="T12" fmla="*/ 69 w 35"/>
                <a:gd name="T13" fmla="*/ 43 h 26"/>
                <a:gd name="T14" fmla="*/ 69 w 35"/>
                <a:gd name="T15" fmla="*/ 8 h 26"/>
                <a:gd name="T16" fmla="*/ 61 w 35"/>
                <a:gd name="T17" fmla="*/ 0 h 26"/>
                <a:gd name="T18" fmla="*/ 12 w 35"/>
                <a:gd name="T19" fmla="*/ 4 h 26"/>
                <a:gd name="T20" fmla="*/ 55 w 35"/>
                <a:gd name="T21" fmla="*/ 4 h 26"/>
                <a:gd name="T22" fmla="*/ 63 w 35"/>
                <a:gd name="T23" fmla="*/ 14 h 26"/>
                <a:gd name="T24" fmla="*/ 63 w 35"/>
                <a:gd name="T25" fmla="*/ 39 h 26"/>
                <a:gd name="T26" fmla="*/ 55 w 35"/>
                <a:gd name="T27" fmla="*/ 49 h 26"/>
                <a:gd name="T28" fmla="*/ 12 w 35"/>
                <a:gd name="T29" fmla="*/ 49 h 26"/>
                <a:gd name="T30" fmla="*/ 4 w 35"/>
                <a:gd name="T31" fmla="*/ 39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5" name="Freeform 55">
              <a:extLst>
                <a:ext uri="{FF2B5EF4-FFF2-40B4-BE49-F238E27FC236}">
                  <a16:creationId xmlns:a16="http://schemas.microsoft.com/office/drawing/2014/main" xmlns="" id="{748D9FE5-F9E4-4A15-99D6-9B7E781AE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8" y="536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9 h 25"/>
                <a:gd name="T4" fmla="*/ 0 w 32"/>
                <a:gd name="T5" fmla="*/ 12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6" name="Freeform 56">
              <a:extLst>
                <a:ext uri="{FF2B5EF4-FFF2-40B4-BE49-F238E27FC236}">
                  <a16:creationId xmlns:a16="http://schemas.microsoft.com/office/drawing/2014/main" xmlns="" id="{A5E83DDA-F845-4A2C-A30C-B53F530BF8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26" y="534"/>
              <a:ext cx="68" cy="53"/>
            </a:xfrm>
            <a:custGeom>
              <a:avLst/>
              <a:gdLst>
                <a:gd name="T0" fmla="*/ 62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60 w 34"/>
                <a:gd name="T11" fmla="*/ 53 h 27"/>
                <a:gd name="T12" fmla="*/ 68 w 34"/>
                <a:gd name="T13" fmla="*/ 43 h 27"/>
                <a:gd name="T14" fmla="*/ 68 w 34"/>
                <a:gd name="T15" fmla="*/ 10 h 27"/>
                <a:gd name="T16" fmla="*/ 62 w 34"/>
                <a:gd name="T17" fmla="*/ 0 h 27"/>
                <a:gd name="T18" fmla="*/ 12 w 34"/>
                <a:gd name="T19" fmla="*/ 4 h 27"/>
                <a:gd name="T20" fmla="*/ 56 w 34"/>
                <a:gd name="T21" fmla="*/ 4 h 27"/>
                <a:gd name="T22" fmla="*/ 64 w 34"/>
                <a:gd name="T23" fmla="*/ 14 h 27"/>
                <a:gd name="T24" fmla="*/ 62 w 34"/>
                <a:gd name="T25" fmla="*/ 41 h 27"/>
                <a:gd name="T26" fmla="*/ 56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7" name="Freeform 57">
              <a:extLst>
                <a:ext uri="{FF2B5EF4-FFF2-40B4-BE49-F238E27FC236}">
                  <a16:creationId xmlns:a16="http://schemas.microsoft.com/office/drawing/2014/main" xmlns="" id="{C22CDB23-D0DA-4F0D-88A7-A5353BBDA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" y="536"/>
              <a:ext cx="123" cy="49"/>
            </a:xfrm>
            <a:custGeom>
              <a:avLst/>
              <a:gdLst>
                <a:gd name="T0" fmla="*/ 123 w 62"/>
                <a:gd name="T1" fmla="*/ 49 h 25"/>
                <a:gd name="T2" fmla="*/ 0 w 62"/>
                <a:gd name="T3" fmla="*/ 49 h 25"/>
                <a:gd name="T4" fmla="*/ 2 w 62"/>
                <a:gd name="T5" fmla="*/ 12 h 25"/>
                <a:gd name="T6" fmla="*/ 12 w 62"/>
                <a:gd name="T7" fmla="*/ 0 h 25"/>
                <a:gd name="T8" fmla="*/ 123 w 62"/>
                <a:gd name="T9" fmla="*/ 2 h 25"/>
                <a:gd name="T10" fmla="*/ 123 w 6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25">
                  <a:moveTo>
                    <a:pt x="6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62" y="1"/>
                    <a:pt x="62" y="1"/>
                    <a:pt x="62" y="1"/>
                  </a:cubicBezTo>
                  <a:lnTo>
                    <a:pt x="6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8" name="Freeform 58">
              <a:extLst>
                <a:ext uri="{FF2B5EF4-FFF2-40B4-BE49-F238E27FC236}">
                  <a16:creationId xmlns:a16="http://schemas.microsoft.com/office/drawing/2014/main" xmlns="" id="{40991C43-740B-4A1A-84FA-4417B397B6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09" y="534"/>
              <a:ext cx="127" cy="53"/>
            </a:xfrm>
            <a:custGeom>
              <a:avLst/>
              <a:gdLst>
                <a:gd name="T0" fmla="*/ 119 w 64"/>
                <a:gd name="T1" fmla="*/ 2 h 27"/>
                <a:gd name="T2" fmla="*/ 8 w 64"/>
                <a:gd name="T3" fmla="*/ 0 h 27"/>
                <a:gd name="T4" fmla="*/ 0 w 64"/>
                <a:gd name="T5" fmla="*/ 10 h 27"/>
                <a:gd name="T6" fmla="*/ 0 w 64"/>
                <a:gd name="T7" fmla="*/ 43 h 27"/>
                <a:gd name="T8" fmla="*/ 6 w 64"/>
                <a:gd name="T9" fmla="*/ 53 h 27"/>
                <a:gd name="T10" fmla="*/ 119 w 64"/>
                <a:gd name="T11" fmla="*/ 53 h 27"/>
                <a:gd name="T12" fmla="*/ 125 w 64"/>
                <a:gd name="T13" fmla="*/ 45 h 27"/>
                <a:gd name="T14" fmla="*/ 127 w 64"/>
                <a:gd name="T15" fmla="*/ 10 h 27"/>
                <a:gd name="T16" fmla="*/ 119 w 64"/>
                <a:gd name="T17" fmla="*/ 2 h 27"/>
                <a:gd name="T18" fmla="*/ 10 w 64"/>
                <a:gd name="T19" fmla="*/ 4 h 27"/>
                <a:gd name="T20" fmla="*/ 113 w 64"/>
                <a:gd name="T21" fmla="*/ 6 h 27"/>
                <a:gd name="T22" fmla="*/ 121 w 64"/>
                <a:gd name="T23" fmla="*/ 14 h 27"/>
                <a:gd name="T24" fmla="*/ 121 w 64"/>
                <a:gd name="T25" fmla="*/ 41 h 27"/>
                <a:gd name="T26" fmla="*/ 113 w 64"/>
                <a:gd name="T27" fmla="*/ 51 h 27"/>
                <a:gd name="T28" fmla="*/ 10 w 64"/>
                <a:gd name="T29" fmla="*/ 49 h 27"/>
                <a:gd name="T30" fmla="*/ 2 w 64"/>
                <a:gd name="T31" fmla="*/ 41 h 27"/>
                <a:gd name="T32" fmla="*/ 4 w 64"/>
                <a:gd name="T33" fmla="*/ 14 h 27"/>
                <a:gd name="T34" fmla="*/ 10 w 6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4" h="27">
                  <a:moveTo>
                    <a:pt x="60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2" y="27"/>
                    <a:pt x="63" y="25"/>
                    <a:pt x="63" y="2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3"/>
                    <a:pt x="62" y="1"/>
                    <a:pt x="60" y="1"/>
                  </a:cubicBezTo>
                  <a:close/>
                  <a:moveTo>
                    <a:pt x="5" y="2"/>
                  </a:moveTo>
                  <a:cubicBezTo>
                    <a:pt x="57" y="3"/>
                    <a:pt x="57" y="3"/>
                    <a:pt x="57" y="3"/>
                  </a:cubicBezTo>
                  <a:cubicBezTo>
                    <a:pt x="59" y="3"/>
                    <a:pt x="61" y="5"/>
                    <a:pt x="61" y="7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1" y="24"/>
                    <a:pt x="59" y="26"/>
                    <a:pt x="57" y="2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1" y="23"/>
                    <a:pt x="1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9" name="Freeform 59">
              <a:extLst>
                <a:ext uri="{FF2B5EF4-FFF2-40B4-BE49-F238E27FC236}">
                  <a16:creationId xmlns:a16="http://schemas.microsoft.com/office/drawing/2014/main" xmlns="" id="{99CC71E2-C9E0-44BA-B221-5485850FC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605"/>
              <a:ext cx="63" cy="50"/>
            </a:xfrm>
            <a:custGeom>
              <a:avLst/>
              <a:gdLst>
                <a:gd name="T0" fmla="*/ 0 w 32"/>
                <a:gd name="T1" fmla="*/ 50 h 25"/>
                <a:gd name="T2" fmla="*/ 63 w 32"/>
                <a:gd name="T3" fmla="*/ 50 h 25"/>
                <a:gd name="T4" fmla="*/ 63 w 32"/>
                <a:gd name="T5" fmla="*/ 12 h 25"/>
                <a:gd name="T6" fmla="*/ 53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0" name="Freeform 60">
              <a:extLst>
                <a:ext uri="{FF2B5EF4-FFF2-40B4-BE49-F238E27FC236}">
                  <a16:creationId xmlns:a16="http://schemas.microsoft.com/office/drawing/2014/main" xmlns="" id="{EAE58AE5-EE4C-42F9-B8FE-1B9ECCF7CF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67" y="603"/>
              <a:ext cx="67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59 w 34"/>
                <a:gd name="T7" fmla="*/ 54 h 27"/>
                <a:gd name="T8" fmla="*/ 67 w 34"/>
                <a:gd name="T9" fmla="*/ 44 h 27"/>
                <a:gd name="T10" fmla="*/ 67 w 34"/>
                <a:gd name="T11" fmla="*/ 10 h 27"/>
                <a:gd name="T12" fmla="*/ 61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2 h 27"/>
                <a:gd name="T22" fmla="*/ 55 w 34"/>
                <a:gd name="T23" fmla="*/ 50 h 27"/>
                <a:gd name="T24" fmla="*/ 12 w 34"/>
                <a:gd name="T25" fmla="*/ 50 h 27"/>
                <a:gd name="T26" fmla="*/ 6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7 w 34"/>
                <a:gd name="T33" fmla="*/ 4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1" name="Freeform 61">
              <a:extLst>
                <a:ext uri="{FF2B5EF4-FFF2-40B4-BE49-F238E27FC236}">
                  <a16:creationId xmlns:a16="http://schemas.microsoft.com/office/drawing/2014/main" xmlns="" id="{8E0E3D1E-E581-41F7-A13B-E2AB8E8AB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6" y="605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" name="Freeform 62">
              <a:extLst>
                <a:ext uri="{FF2B5EF4-FFF2-40B4-BE49-F238E27FC236}">
                  <a16:creationId xmlns:a16="http://schemas.microsoft.com/office/drawing/2014/main" xmlns="" id="{4AB05A23-2259-4153-9771-2CCD8484D4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4" y="603"/>
              <a:ext cx="69" cy="54"/>
            </a:xfrm>
            <a:custGeom>
              <a:avLst/>
              <a:gdLst>
                <a:gd name="T0" fmla="*/ 0 w 35"/>
                <a:gd name="T1" fmla="*/ 8 h 27"/>
                <a:gd name="T2" fmla="*/ 0 w 35"/>
                <a:gd name="T3" fmla="*/ 44 h 27"/>
                <a:gd name="T4" fmla="*/ 8 w 35"/>
                <a:gd name="T5" fmla="*/ 52 h 27"/>
                <a:gd name="T6" fmla="*/ 61 w 35"/>
                <a:gd name="T7" fmla="*/ 52 h 27"/>
                <a:gd name="T8" fmla="*/ 67 w 35"/>
                <a:gd name="T9" fmla="*/ 44 h 27"/>
                <a:gd name="T10" fmla="*/ 69 w 35"/>
                <a:gd name="T11" fmla="*/ 10 h 27"/>
                <a:gd name="T12" fmla="*/ 61 w 35"/>
                <a:gd name="T13" fmla="*/ 0 h 27"/>
                <a:gd name="T14" fmla="*/ 8 w 35"/>
                <a:gd name="T15" fmla="*/ 0 h 27"/>
                <a:gd name="T16" fmla="*/ 0 w 35"/>
                <a:gd name="T17" fmla="*/ 8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0 h 27"/>
                <a:gd name="T24" fmla="*/ 14 w 35"/>
                <a:gd name="T25" fmla="*/ 50 h 27"/>
                <a:gd name="T26" fmla="*/ 6 w 35"/>
                <a:gd name="T27" fmla="*/ 40 h 27"/>
                <a:gd name="T28" fmla="*/ 6 w 35"/>
                <a:gd name="T29" fmla="*/ 12 h 27"/>
                <a:gd name="T30" fmla="*/ 14 w 35"/>
                <a:gd name="T31" fmla="*/ 4 h 27"/>
                <a:gd name="T32" fmla="*/ 57 w 35"/>
                <a:gd name="T33" fmla="*/ 4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7"/>
                    <a:pt x="34" y="24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" name="Freeform 63">
              <a:extLst>
                <a:ext uri="{FF2B5EF4-FFF2-40B4-BE49-F238E27FC236}">
                  <a16:creationId xmlns:a16="http://schemas.microsoft.com/office/drawing/2014/main" xmlns="" id="{3B85861D-2B38-47EE-82AA-7EF67D27F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4" y="605"/>
              <a:ext cx="64" cy="48"/>
            </a:xfrm>
            <a:custGeom>
              <a:avLst/>
              <a:gdLst>
                <a:gd name="T0" fmla="*/ 0 w 32"/>
                <a:gd name="T1" fmla="*/ 48 h 24"/>
                <a:gd name="T2" fmla="*/ 64 w 32"/>
                <a:gd name="T3" fmla="*/ 48 h 24"/>
                <a:gd name="T4" fmla="*/ 64 w 32"/>
                <a:gd name="T5" fmla="*/ 12 h 24"/>
                <a:gd name="T6" fmla="*/ 52 w 32"/>
                <a:gd name="T7" fmla="*/ 0 h 24"/>
                <a:gd name="T8" fmla="*/ 0 w 32"/>
                <a:gd name="T9" fmla="*/ 0 h 24"/>
                <a:gd name="T10" fmla="*/ 0 w 32"/>
                <a:gd name="T11" fmla="*/ 48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4">
                  <a:moveTo>
                    <a:pt x="0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4" name="Freeform 64">
              <a:extLst>
                <a:ext uri="{FF2B5EF4-FFF2-40B4-BE49-F238E27FC236}">
                  <a16:creationId xmlns:a16="http://schemas.microsoft.com/office/drawing/2014/main" xmlns="" id="{F7381913-5F9F-4E8E-BAED-9EC5643713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0" y="601"/>
              <a:ext cx="70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2 w 35"/>
                <a:gd name="T7" fmla="*/ 54 h 27"/>
                <a:gd name="T8" fmla="*/ 70 w 35"/>
                <a:gd name="T9" fmla="*/ 46 h 27"/>
                <a:gd name="T10" fmla="*/ 70 w 35"/>
                <a:gd name="T11" fmla="*/ 10 h 27"/>
                <a:gd name="T12" fmla="*/ 62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6 w 35"/>
                <a:gd name="T19" fmla="*/ 14 h 27"/>
                <a:gd name="T20" fmla="*/ 66 w 35"/>
                <a:gd name="T21" fmla="*/ 42 h 27"/>
                <a:gd name="T22" fmla="*/ 58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8 w 35"/>
                <a:gd name="T33" fmla="*/ 6 h 27"/>
                <a:gd name="T34" fmla="*/ 66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0" y="5"/>
                  </a:cubicBezTo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5" name="Freeform 65">
              <a:extLst>
                <a:ext uri="{FF2B5EF4-FFF2-40B4-BE49-F238E27FC236}">
                  <a16:creationId xmlns:a16="http://schemas.microsoft.com/office/drawing/2014/main" xmlns="" id="{6FDCBED9-9E05-451D-AE33-0567C15639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1" y="603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6" name="Freeform 66">
              <a:extLst>
                <a:ext uri="{FF2B5EF4-FFF2-40B4-BE49-F238E27FC236}">
                  <a16:creationId xmlns:a16="http://schemas.microsoft.com/office/drawing/2014/main" xmlns="" id="{B78EFFEB-F5DC-4DF9-9E43-9DD4120D12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19" y="601"/>
              <a:ext cx="68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60 w 34"/>
                <a:gd name="T7" fmla="*/ 54 h 27"/>
                <a:gd name="T8" fmla="*/ 68 w 34"/>
                <a:gd name="T9" fmla="*/ 44 h 27"/>
                <a:gd name="T10" fmla="*/ 68 w 34"/>
                <a:gd name="T11" fmla="*/ 10 h 27"/>
                <a:gd name="T12" fmla="*/ 60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4 w 34"/>
                <a:gd name="T19" fmla="*/ 14 h 27"/>
                <a:gd name="T20" fmla="*/ 64 w 34"/>
                <a:gd name="T21" fmla="*/ 42 h 27"/>
                <a:gd name="T22" fmla="*/ 56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8 w 34"/>
                <a:gd name="T33" fmla="*/ 4 h 27"/>
                <a:gd name="T34" fmla="*/ 64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7" name="Freeform 67">
              <a:extLst>
                <a:ext uri="{FF2B5EF4-FFF2-40B4-BE49-F238E27FC236}">
                  <a16:creationId xmlns:a16="http://schemas.microsoft.com/office/drawing/2014/main" xmlns="" id="{6DC280A1-9355-423A-BBE5-A4F28D0A2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8" y="603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8" name="Freeform 68">
              <a:extLst>
                <a:ext uri="{FF2B5EF4-FFF2-40B4-BE49-F238E27FC236}">
                  <a16:creationId xmlns:a16="http://schemas.microsoft.com/office/drawing/2014/main" xmlns="" id="{7D200CD9-198E-4A27-AD7C-AD73310810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36" y="601"/>
              <a:ext cx="69" cy="52"/>
            </a:xfrm>
            <a:custGeom>
              <a:avLst/>
              <a:gdLst>
                <a:gd name="T0" fmla="*/ 0 w 35"/>
                <a:gd name="T1" fmla="*/ 8 h 26"/>
                <a:gd name="T2" fmla="*/ 0 w 35"/>
                <a:gd name="T3" fmla="*/ 44 h 26"/>
                <a:gd name="T4" fmla="*/ 8 w 35"/>
                <a:gd name="T5" fmla="*/ 52 h 26"/>
                <a:gd name="T6" fmla="*/ 61 w 35"/>
                <a:gd name="T7" fmla="*/ 52 h 26"/>
                <a:gd name="T8" fmla="*/ 67 w 35"/>
                <a:gd name="T9" fmla="*/ 44 h 26"/>
                <a:gd name="T10" fmla="*/ 69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0 w 35"/>
                <a:gd name="T17" fmla="*/ 8 h 26"/>
                <a:gd name="T18" fmla="*/ 65 w 35"/>
                <a:gd name="T19" fmla="*/ 14 h 26"/>
                <a:gd name="T20" fmla="*/ 65 w 35"/>
                <a:gd name="T21" fmla="*/ 42 h 26"/>
                <a:gd name="T22" fmla="*/ 57 w 35"/>
                <a:gd name="T23" fmla="*/ 50 h 26"/>
                <a:gd name="T24" fmla="*/ 14 w 35"/>
                <a:gd name="T25" fmla="*/ 50 h 26"/>
                <a:gd name="T26" fmla="*/ 6 w 35"/>
                <a:gd name="T27" fmla="*/ 40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9" name="Freeform 69">
              <a:extLst>
                <a:ext uri="{FF2B5EF4-FFF2-40B4-BE49-F238E27FC236}">
                  <a16:creationId xmlns:a16="http://schemas.microsoft.com/office/drawing/2014/main" xmlns="" id="{1A43009C-A9EA-4A63-8E73-966458C66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7" y="603"/>
              <a:ext cx="63" cy="48"/>
            </a:xfrm>
            <a:custGeom>
              <a:avLst/>
              <a:gdLst>
                <a:gd name="T0" fmla="*/ 0 w 32"/>
                <a:gd name="T1" fmla="*/ 48 h 24"/>
                <a:gd name="T2" fmla="*/ 63 w 32"/>
                <a:gd name="T3" fmla="*/ 48 h 24"/>
                <a:gd name="T4" fmla="*/ 63 w 32"/>
                <a:gd name="T5" fmla="*/ 12 h 24"/>
                <a:gd name="T6" fmla="*/ 51 w 32"/>
                <a:gd name="T7" fmla="*/ 0 h 24"/>
                <a:gd name="T8" fmla="*/ 0 w 32"/>
                <a:gd name="T9" fmla="*/ 0 h 24"/>
                <a:gd name="T10" fmla="*/ 0 w 32"/>
                <a:gd name="T11" fmla="*/ 48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4">
                  <a:moveTo>
                    <a:pt x="0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0" name="Freeform 70">
              <a:extLst>
                <a:ext uri="{FF2B5EF4-FFF2-40B4-BE49-F238E27FC236}">
                  <a16:creationId xmlns:a16="http://schemas.microsoft.com/office/drawing/2014/main" xmlns="" id="{AD0AC1C9-A6A2-48B4-A426-60ADD11645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53" y="599"/>
              <a:ext cx="69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1 w 35"/>
                <a:gd name="T7" fmla="*/ 54 h 27"/>
                <a:gd name="T8" fmla="*/ 69 w 35"/>
                <a:gd name="T9" fmla="*/ 46 h 27"/>
                <a:gd name="T10" fmla="*/ 69 w 35"/>
                <a:gd name="T11" fmla="*/ 10 h 27"/>
                <a:gd name="T12" fmla="*/ 61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1" name="Freeform 71">
              <a:extLst>
                <a:ext uri="{FF2B5EF4-FFF2-40B4-BE49-F238E27FC236}">
                  <a16:creationId xmlns:a16="http://schemas.microsoft.com/office/drawing/2014/main" xmlns="" id="{BD1CB854-FCBF-4CC4-8C19-AFA92A4B2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601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" name="Freeform 72">
              <a:extLst>
                <a:ext uri="{FF2B5EF4-FFF2-40B4-BE49-F238E27FC236}">
                  <a16:creationId xmlns:a16="http://schemas.microsoft.com/office/drawing/2014/main" xmlns="" id="{AC1DABA7-3932-41E6-A263-BEE1C82642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1" y="599"/>
              <a:ext cx="68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60 w 34"/>
                <a:gd name="T7" fmla="*/ 54 h 27"/>
                <a:gd name="T8" fmla="*/ 68 w 34"/>
                <a:gd name="T9" fmla="*/ 44 h 27"/>
                <a:gd name="T10" fmla="*/ 68 w 34"/>
                <a:gd name="T11" fmla="*/ 10 h 27"/>
                <a:gd name="T12" fmla="*/ 60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4 w 34"/>
                <a:gd name="T19" fmla="*/ 14 h 27"/>
                <a:gd name="T20" fmla="*/ 64 w 34"/>
                <a:gd name="T21" fmla="*/ 42 h 27"/>
                <a:gd name="T22" fmla="*/ 56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8 w 34"/>
                <a:gd name="T33" fmla="*/ 4 h 27"/>
                <a:gd name="T34" fmla="*/ 64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" name="Freeform 73">
              <a:extLst>
                <a:ext uri="{FF2B5EF4-FFF2-40B4-BE49-F238E27FC236}">
                  <a16:creationId xmlns:a16="http://schemas.microsoft.com/office/drawing/2014/main" xmlns="" id="{CC3D142D-C527-462B-88C2-E29F3821D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" y="601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4" name="Freeform 74">
              <a:extLst>
                <a:ext uri="{FF2B5EF4-FFF2-40B4-BE49-F238E27FC236}">
                  <a16:creationId xmlns:a16="http://schemas.microsoft.com/office/drawing/2014/main" xmlns="" id="{146958AA-DE1D-40AE-9D3D-82B2115CCB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88" y="599"/>
              <a:ext cx="69" cy="52"/>
            </a:xfrm>
            <a:custGeom>
              <a:avLst/>
              <a:gdLst>
                <a:gd name="T0" fmla="*/ 0 w 35"/>
                <a:gd name="T1" fmla="*/ 8 h 26"/>
                <a:gd name="T2" fmla="*/ 0 w 35"/>
                <a:gd name="T3" fmla="*/ 44 h 26"/>
                <a:gd name="T4" fmla="*/ 8 w 35"/>
                <a:gd name="T5" fmla="*/ 52 h 26"/>
                <a:gd name="T6" fmla="*/ 61 w 35"/>
                <a:gd name="T7" fmla="*/ 52 h 26"/>
                <a:gd name="T8" fmla="*/ 67 w 35"/>
                <a:gd name="T9" fmla="*/ 44 h 26"/>
                <a:gd name="T10" fmla="*/ 67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0 w 35"/>
                <a:gd name="T17" fmla="*/ 8 h 26"/>
                <a:gd name="T18" fmla="*/ 65 w 35"/>
                <a:gd name="T19" fmla="*/ 14 h 26"/>
                <a:gd name="T20" fmla="*/ 63 w 35"/>
                <a:gd name="T21" fmla="*/ 42 h 26"/>
                <a:gd name="T22" fmla="*/ 57 w 35"/>
                <a:gd name="T23" fmla="*/ 50 h 26"/>
                <a:gd name="T24" fmla="*/ 14 w 35"/>
                <a:gd name="T25" fmla="*/ 50 h 26"/>
                <a:gd name="T26" fmla="*/ 6 w 35"/>
                <a:gd name="T27" fmla="*/ 40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moveTo>
                    <a:pt x="33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5" name="Freeform 75">
              <a:extLst>
                <a:ext uri="{FF2B5EF4-FFF2-40B4-BE49-F238E27FC236}">
                  <a16:creationId xmlns:a16="http://schemas.microsoft.com/office/drawing/2014/main" xmlns="" id="{CF9C61FB-8375-49F8-A8F4-609AA9D92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9" y="599"/>
              <a:ext cx="63" cy="50"/>
            </a:xfrm>
            <a:custGeom>
              <a:avLst/>
              <a:gdLst>
                <a:gd name="T0" fmla="*/ 0 w 32"/>
                <a:gd name="T1" fmla="*/ 50 h 25"/>
                <a:gd name="T2" fmla="*/ 63 w 32"/>
                <a:gd name="T3" fmla="*/ 50 h 25"/>
                <a:gd name="T4" fmla="*/ 63 w 32"/>
                <a:gd name="T5" fmla="*/ 14 h 25"/>
                <a:gd name="T6" fmla="*/ 51 w 32"/>
                <a:gd name="T7" fmla="*/ 2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3"/>
                    <a:pt x="29" y="1"/>
                    <a:pt x="26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6" name="Freeform 76">
              <a:extLst>
                <a:ext uri="{FF2B5EF4-FFF2-40B4-BE49-F238E27FC236}">
                  <a16:creationId xmlns:a16="http://schemas.microsoft.com/office/drawing/2014/main" xmlns="" id="{02F75233-5D70-4A73-9460-05CBD7F853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05" y="597"/>
              <a:ext cx="69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1 w 35"/>
                <a:gd name="T7" fmla="*/ 54 h 27"/>
                <a:gd name="T8" fmla="*/ 69 w 35"/>
                <a:gd name="T9" fmla="*/ 46 h 27"/>
                <a:gd name="T10" fmla="*/ 69 w 35"/>
                <a:gd name="T11" fmla="*/ 10 h 27"/>
                <a:gd name="T12" fmla="*/ 61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7" name="Freeform 77">
              <a:extLst>
                <a:ext uri="{FF2B5EF4-FFF2-40B4-BE49-F238E27FC236}">
                  <a16:creationId xmlns:a16="http://schemas.microsoft.com/office/drawing/2014/main" xmlns="" id="{AECECD71-B61D-4124-9206-15161EF63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5" y="599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8" name="Freeform 78">
              <a:extLst>
                <a:ext uri="{FF2B5EF4-FFF2-40B4-BE49-F238E27FC236}">
                  <a16:creationId xmlns:a16="http://schemas.microsoft.com/office/drawing/2014/main" xmlns="" id="{C4AE61A2-7B98-412C-B210-22E42D7A33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4" y="597"/>
              <a:ext cx="67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59 w 34"/>
                <a:gd name="T7" fmla="*/ 54 h 27"/>
                <a:gd name="T8" fmla="*/ 67 w 34"/>
                <a:gd name="T9" fmla="*/ 44 h 27"/>
                <a:gd name="T10" fmla="*/ 67 w 34"/>
                <a:gd name="T11" fmla="*/ 10 h 27"/>
                <a:gd name="T12" fmla="*/ 59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2 h 27"/>
                <a:gd name="T22" fmla="*/ 55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7 w 34"/>
                <a:gd name="T33" fmla="*/ 4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2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5"/>
                    <a:pt x="32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9" name="Freeform 79">
              <a:extLst>
                <a:ext uri="{FF2B5EF4-FFF2-40B4-BE49-F238E27FC236}">
                  <a16:creationId xmlns:a16="http://schemas.microsoft.com/office/drawing/2014/main" xmlns="" id="{8CB817BB-043D-4C30-A733-D1CE24239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2" y="599"/>
              <a:ext cx="66" cy="50"/>
            </a:xfrm>
            <a:custGeom>
              <a:avLst/>
              <a:gdLst>
                <a:gd name="T0" fmla="*/ 0 w 33"/>
                <a:gd name="T1" fmla="*/ 50 h 25"/>
                <a:gd name="T2" fmla="*/ 64 w 33"/>
                <a:gd name="T3" fmla="*/ 50 h 25"/>
                <a:gd name="T4" fmla="*/ 66 w 33"/>
                <a:gd name="T5" fmla="*/ 12 h 25"/>
                <a:gd name="T6" fmla="*/ 54 w 33"/>
                <a:gd name="T7" fmla="*/ 0 h 25"/>
                <a:gd name="T8" fmla="*/ 0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0" name="Freeform 80">
              <a:extLst>
                <a:ext uri="{FF2B5EF4-FFF2-40B4-BE49-F238E27FC236}">
                  <a16:creationId xmlns:a16="http://schemas.microsoft.com/office/drawing/2014/main" xmlns="" id="{9B7375C7-43CF-4EDF-ACE2-97BEAE4571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40" y="597"/>
              <a:ext cx="68" cy="52"/>
            </a:xfrm>
            <a:custGeom>
              <a:avLst/>
              <a:gdLst>
                <a:gd name="T0" fmla="*/ 0 w 34"/>
                <a:gd name="T1" fmla="*/ 8 h 26"/>
                <a:gd name="T2" fmla="*/ 0 w 34"/>
                <a:gd name="T3" fmla="*/ 44 h 26"/>
                <a:gd name="T4" fmla="*/ 8 w 34"/>
                <a:gd name="T5" fmla="*/ 52 h 26"/>
                <a:gd name="T6" fmla="*/ 62 w 34"/>
                <a:gd name="T7" fmla="*/ 52 h 26"/>
                <a:gd name="T8" fmla="*/ 68 w 34"/>
                <a:gd name="T9" fmla="*/ 44 h 26"/>
                <a:gd name="T10" fmla="*/ 68 w 34"/>
                <a:gd name="T11" fmla="*/ 10 h 26"/>
                <a:gd name="T12" fmla="*/ 62 w 34"/>
                <a:gd name="T13" fmla="*/ 0 h 26"/>
                <a:gd name="T14" fmla="*/ 8 w 34"/>
                <a:gd name="T15" fmla="*/ 0 h 26"/>
                <a:gd name="T16" fmla="*/ 0 w 34"/>
                <a:gd name="T17" fmla="*/ 8 h 26"/>
                <a:gd name="T18" fmla="*/ 66 w 34"/>
                <a:gd name="T19" fmla="*/ 14 h 26"/>
                <a:gd name="T20" fmla="*/ 64 w 34"/>
                <a:gd name="T21" fmla="*/ 42 h 26"/>
                <a:gd name="T22" fmla="*/ 58 w 34"/>
                <a:gd name="T23" fmla="*/ 50 h 26"/>
                <a:gd name="T24" fmla="*/ 12 w 34"/>
                <a:gd name="T25" fmla="*/ 50 h 26"/>
                <a:gd name="T26" fmla="*/ 6 w 34"/>
                <a:gd name="T27" fmla="*/ 40 h 26"/>
                <a:gd name="T28" fmla="*/ 6 w 34"/>
                <a:gd name="T29" fmla="*/ 12 h 26"/>
                <a:gd name="T30" fmla="*/ 14 w 34"/>
                <a:gd name="T31" fmla="*/ 4 h 26"/>
                <a:gd name="T32" fmla="*/ 58 w 34"/>
                <a:gd name="T33" fmla="*/ 4 h 26"/>
                <a:gd name="T34" fmla="*/ 66 w 34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3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1" name="Freeform 81">
              <a:extLst>
                <a:ext uri="{FF2B5EF4-FFF2-40B4-BE49-F238E27FC236}">
                  <a16:creationId xmlns:a16="http://schemas.microsoft.com/office/drawing/2014/main" xmlns="" id="{EABE8500-2584-432C-BC26-C58908982E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" y="597"/>
              <a:ext cx="123" cy="50"/>
            </a:xfrm>
            <a:custGeom>
              <a:avLst/>
              <a:gdLst>
                <a:gd name="T0" fmla="*/ 0 w 62"/>
                <a:gd name="T1" fmla="*/ 50 h 25"/>
                <a:gd name="T2" fmla="*/ 123 w 62"/>
                <a:gd name="T3" fmla="*/ 50 h 25"/>
                <a:gd name="T4" fmla="*/ 123 w 62"/>
                <a:gd name="T5" fmla="*/ 14 h 25"/>
                <a:gd name="T6" fmla="*/ 111 w 62"/>
                <a:gd name="T7" fmla="*/ 2 h 25"/>
                <a:gd name="T8" fmla="*/ 0 w 62"/>
                <a:gd name="T9" fmla="*/ 0 h 25"/>
                <a:gd name="T10" fmla="*/ 0 w 6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25">
                  <a:moveTo>
                    <a:pt x="0" y="25"/>
                  </a:moveTo>
                  <a:cubicBezTo>
                    <a:pt x="62" y="25"/>
                    <a:pt x="62" y="25"/>
                    <a:pt x="62" y="25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1"/>
                    <a:pt x="56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2" name="Freeform 82">
              <a:extLst>
                <a:ext uri="{FF2B5EF4-FFF2-40B4-BE49-F238E27FC236}">
                  <a16:creationId xmlns:a16="http://schemas.microsoft.com/office/drawing/2014/main" xmlns="" id="{9B1ADB4E-F653-4057-AE56-3549A69411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99" y="595"/>
              <a:ext cx="127" cy="54"/>
            </a:xfrm>
            <a:custGeom>
              <a:avLst/>
              <a:gdLst>
                <a:gd name="T0" fmla="*/ 0 w 64"/>
                <a:gd name="T1" fmla="*/ 10 h 27"/>
                <a:gd name="T2" fmla="*/ 0 w 64"/>
                <a:gd name="T3" fmla="*/ 44 h 27"/>
                <a:gd name="T4" fmla="*/ 8 w 64"/>
                <a:gd name="T5" fmla="*/ 54 h 27"/>
                <a:gd name="T6" fmla="*/ 119 w 64"/>
                <a:gd name="T7" fmla="*/ 54 h 27"/>
                <a:gd name="T8" fmla="*/ 127 w 64"/>
                <a:gd name="T9" fmla="*/ 46 h 27"/>
                <a:gd name="T10" fmla="*/ 127 w 64"/>
                <a:gd name="T11" fmla="*/ 10 h 27"/>
                <a:gd name="T12" fmla="*/ 119 w 64"/>
                <a:gd name="T13" fmla="*/ 2 h 27"/>
                <a:gd name="T14" fmla="*/ 8 w 64"/>
                <a:gd name="T15" fmla="*/ 0 h 27"/>
                <a:gd name="T16" fmla="*/ 0 w 64"/>
                <a:gd name="T17" fmla="*/ 10 h 27"/>
                <a:gd name="T18" fmla="*/ 123 w 64"/>
                <a:gd name="T19" fmla="*/ 14 h 27"/>
                <a:gd name="T20" fmla="*/ 123 w 64"/>
                <a:gd name="T21" fmla="*/ 42 h 27"/>
                <a:gd name="T22" fmla="*/ 115 w 64"/>
                <a:gd name="T23" fmla="*/ 52 h 27"/>
                <a:gd name="T24" fmla="*/ 12 w 64"/>
                <a:gd name="T25" fmla="*/ 50 h 27"/>
                <a:gd name="T26" fmla="*/ 6 w 64"/>
                <a:gd name="T27" fmla="*/ 42 h 27"/>
                <a:gd name="T28" fmla="*/ 6 w 64"/>
                <a:gd name="T29" fmla="*/ 14 h 27"/>
                <a:gd name="T30" fmla="*/ 14 w 64"/>
                <a:gd name="T31" fmla="*/ 4 h 27"/>
                <a:gd name="T32" fmla="*/ 115 w 64"/>
                <a:gd name="T33" fmla="*/ 6 h 27"/>
                <a:gd name="T34" fmla="*/ 123 w 6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4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2" y="27"/>
                    <a:pt x="64" y="25"/>
                    <a:pt x="64" y="2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3"/>
                    <a:pt x="62" y="1"/>
                    <a:pt x="6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62" y="7"/>
                  </a:moveTo>
                  <a:cubicBezTo>
                    <a:pt x="62" y="21"/>
                    <a:pt x="62" y="21"/>
                    <a:pt x="62" y="21"/>
                  </a:cubicBezTo>
                  <a:cubicBezTo>
                    <a:pt x="62" y="24"/>
                    <a:pt x="60" y="26"/>
                    <a:pt x="58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7" y="2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60" y="3"/>
                    <a:pt x="62" y="5"/>
                    <a:pt x="6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3" name="Freeform 83">
              <a:extLst>
                <a:ext uri="{FF2B5EF4-FFF2-40B4-BE49-F238E27FC236}">
                  <a16:creationId xmlns:a16="http://schemas.microsoft.com/office/drawing/2014/main" xmlns="" id="{BF1838D9-CB59-44C5-91E2-032590BA3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675"/>
              <a:ext cx="63" cy="49"/>
            </a:xfrm>
            <a:custGeom>
              <a:avLst/>
              <a:gdLst>
                <a:gd name="T0" fmla="*/ 0 w 32"/>
                <a:gd name="T1" fmla="*/ 49 h 25"/>
                <a:gd name="T2" fmla="*/ 63 w 32"/>
                <a:gd name="T3" fmla="*/ 49 h 25"/>
                <a:gd name="T4" fmla="*/ 63 w 32"/>
                <a:gd name="T5" fmla="*/ 12 h 25"/>
                <a:gd name="T6" fmla="*/ 51 w 32"/>
                <a:gd name="T7" fmla="*/ 0 h 25"/>
                <a:gd name="T8" fmla="*/ 0 w 32"/>
                <a:gd name="T9" fmla="*/ 0 h 25"/>
                <a:gd name="T10" fmla="*/ 0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4" name="Freeform 84">
              <a:extLst>
                <a:ext uri="{FF2B5EF4-FFF2-40B4-BE49-F238E27FC236}">
                  <a16:creationId xmlns:a16="http://schemas.microsoft.com/office/drawing/2014/main" xmlns="" id="{E1894487-AC37-4E83-ABB8-2867672E4F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65" y="673"/>
              <a:ext cx="69" cy="51"/>
            </a:xfrm>
            <a:custGeom>
              <a:avLst/>
              <a:gdLst>
                <a:gd name="T0" fmla="*/ 2 w 35"/>
                <a:gd name="T1" fmla="*/ 8 h 26"/>
                <a:gd name="T2" fmla="*/ 0 w 35"/>
                <a:gd name="T3" fmla="*/ 43 h 26"/>
                <a:gd name="T4" fmla="*/ 8 w 35"/>
                <a:gd name="T5" fmla="*/ 51 h 26"/>
                <a:gd name="T6" fmla="*/ 61 w 35"/>
                <a:gd name="T7" fmla="*/ 51 h 26"/>
                <a:gd name="T8" fmla="*/ 69 w 35"/>
                <a:gd name="T9" fmla="*/ 43 h 26"/>
                <a:gd name="T10" fmla="*/ 69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2 w 35"/>
                <a:gd name="T17" fmla="*/ 8 h 26"/>
                <a:gd name="T18" fmla="*/ 65 w 35"/>
                <a:gd name="T19" fmla="*/ 14 h 26"/>
                <a:gd name="T20" fmla="*/ 65 w 35"/>
                <a:gd name="T21" fmla="*/ 39 h 26"/>
                <a:gd name="T22" fmla="*/ 57 w 35"/>
                <a:gd name="T23" fmla="*/ 49 h 26"/>
                <a:gd name="T24" fmla="*/ 14 w 35"/>
                <a:gd name="T25" fmla="*/ 49 h 26"/>
                <a:gd name="T26" fmla="*/ 6 w 35"/>
                <a:gd name="T27" fmla="*/ 39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33" y="7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5" name="Freeform 85">
              <a:extLst>
                <a:ext uri="{FF2B5EF4-FFF2-40B4-BE49-F238E27FC236}">
                  <a16:creationId xmlns:a16="http://schemas.microsoft.com/office/drawing/2014/main" xmlns="" id="{2442AA0B-ACED-43B0-85F5-7D5172592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6" y="673"/>
              <a:ext cx="63" cy="49"/>
            </a:xfrm>
            <a:custGeom>
              <a:avLst/>
              <a:gdLst>
                <a:gd name="T0" fmla="*/ 0 w 32"/>
                <a:gd name="T1" fmla="*/ 49 h 25"/>
                <a:gd name="T2" fmla="*/ 63 w 32"/>
                <a:gd name="T3" fmla="*/ 49 h 25"/>
                <a:gd name="T4" fmla="*/ 63 w 32"/>
                <a:gd name="T5" fmla="*/ 14 h 25"/>
                <a:gd name="T6" fmla="*/ 53 w 32"/>
                <a:gd name="T7" fmla="*/ 2 h 25"/>
                <a:gd name="T8" fmla="*/ 0 w 32"/>
                <a:gd name="T9" fmla="*/ 0 h 25"/>
                <a:gd name="T10" fmla="*/ 0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3"/>
                    <a:pt x="30" y="1"/>
                    <a:pt x="27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6" name="Freeform 86">
              <a:extLst>
                <a:ext uri="{FF2B5EF4-FFF2-40B4-BE49-F238E27FC236}">
                  <a16:creationId xmlns:a16="http://schemas.microsoft.com/office/drawing/2014/main" xmlns="" id="{3B970A68-990E-470C-8D75-DEB5FB3A0A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4" y="671"/>
              <a:ext cx="67" cy="53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3 h 27"/>
                <a:gd name="T4" fmla="*/ 6 w 34"/>
                <a:gd name="T5" fmla="*/ 53 h 27"/>
                <a:gd name="T6" fmla="*/ 59 w 34"/>
                <a:gd name="T7" fmla="*/ 53 h 27"/>
                <a:gd name="T8" fmla="*/ 67 w 34"/>
                <a:gd name="T9" fmla="*/ 45 h 27"/>
                <a:gd name="T10" fmla="*/ 67 w 34"/>
                <a:gd name="T11" fmla="*/ 10 h 27"/>
                <a:gd name="T12" fmla="*/ 61 w 34"/>
                <a:gd name="T13" fmla="*/ 2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1 h 27"/>
                <a:gd name="T22" fmla="*/ 55 w 34"/>
                <a:gd name="T23" fmla="*/ 51 h 27"/>
                <a:gd name="T24" fmla="*/ 12 w 34"/>
                <a:gd name="T25" fmla="*/ 49 h 27"/>
                <a:gd name="T26" fmla="*/ 6 w 34"/>
                <a:gd name="T27" fmla="*/ 41 h 27"/>
                <a:gd name="T28" fmla="*/ 6 w 34"/>
                <a:gd name="T29" fmla="*/ 14 h 27"/>
                <a:gd name="T30" fmla="*/ 12 w 34"/>
                <a:gd name="T31" fmla="*/ 6 h 27"/>
                <a:gd name="T32" fmla="*/ 57 w 34"/>
                <a:gd name="T33" fmla="*/ 6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4"/>
                    <a:pt x="31" y="26"/>
                    <a:pt x="28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4" y="3"/>
                    <a:pt x="6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7" name="Freeform 87">
              <a:extLst>
                <a:ext uri="{FF2B5EF4-FFF2-40B4-BE49-F238E27FC236}">
                  <a16:creationId xmlns:a16="http://schemas.microsoft.com/office/drawing/2014/main" xmlns="" id="{18DE67B9-22D4-4D4D-B5D9-A33DA88F0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2" y="673"/>
              <a:ext cx="66" cy="49"/>
            </a:xfrm>
            <a:custGeom>
              <a:avLst/>
              <a:gdLst>
                <a:gd name="T0" fmla="*/ 0 w 33"/>
                <a:gd name="T1" fmla="*/ 49 h 25"/>
                <a:gd name="T2" fmla="*/ 66 w 33"/>
                <a:gd name="T3" fmla="*/ 49 h 25"/>
                <a:gd name="T4" fmla="*/ 66 w 33"/>
                <a:gd name="T5" fmla="*/ 12 h 25"/>
                <a:gd name="T6" fmla="*/ 54 w 33"/>
                <a:gd name="T7" fmla="*/ 0 h 25"/>
                <a:gd name="T8" fmla="*/ 2 w 33"/>
                <a:gd name="T9" fmla="*/ 0 h 25"/>
                <a:gd name="T10" fmla="*/ 0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8" name="Freeform 88">
              <a:extLst>
                <a:ext uri="{FF2B5EF4-FFF2-40B4-BE49-F238E27FC236}">
                  <a16:creationId xmlns:a16="http://schemas.microsoft.com/office/drawing/2014/main" xmlns="" id="{4033BD9E-6320-47C9-8346-F5939A5293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0" y="671"/>
              <a:ext cx="70" cy="53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3 h 27"/>
                <a:gd name="T4" fmla="*/ 8 w 35"/>
                <a:gd name="T5" fmla="*/ 53 h 27"/>
                <a:gd name="T6" fmla="*/ 62 w 35"/>
                <a:gd name="T7" fmla="*/ 53 h 27"/>
                <a:gd name="T8" fmla="*/ 68 w 35"/>
                <a:gd name="T9" fmla="*/ 43 h 27"/>
                <a:gd name="T10" fmla="*/ 70 w 35"/>
                <a:gd name="T11" fmla="*/ 10 h 27"/>
                <a:gd name="T12" fmla="*/ 62 w 35"/>
                <a:gd name="T13" fmla="*/ 0 h 27"/>
                <a:gd name="T14" fmla="*/ 8 w 35"/>
                <a:gd name="T15" fmla="*/ 0 h 27"/>
                <a:gd name="T16" fmla="*/ 0 w 35"/>
                <a:gd name="T17" fmla="*/ 10 h 27"/>
                <a:gd name="T18" fmla="*/ 66 w 35"/>
                <a:gd name="T19" fmla="*/ 14 h 27"/>
                <a:gd name="T20" fmla="*/ 66 w 35"/>
                <a:gd name="T21" fmla="*/ 41 h 27"/>
                <a:gd name="T22" fmla="*/ 58 w 35"/>
                <a:gd name="T23" fmla="*/ 49 h 27"/>
                <a:gd name="T24" fmla="*/ 14 w 35"/>
                <a:gd name="T25" fmla="*/ 49 h 27"/>
                <a:gd name="T26" fmla="*/ 6 w 35"/>
                <a:gd name="T27" fmla="*/ 41 h 27"/>
                <a:gd name="T28" fmla="*/ 6 w 35"/>
                <a:gd name="T29" fmla="*/ 14 h 27"/>
                <a:gd name="T30" fmla="*/ 14 w 35"/>
                <a:gd name="T31" fmla="*/ 4 h 27"/>
                <a:gd name="T32" fmla="*/ 58 w 35"/>
                <a:gd name="T33" fmla="*/ 4 h 27"/>
                <a:gd name="T34" fmla="*/ 66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9" name="Freeform 89">
              <a:extLst>
                <a:ext uri="{FF2B5EF4-FFF2-40B4-BE49-F238E27FC236}">
                  <a16:creationId xmlns:a16="http://schemas.microsoft.com/office/drawing/2014/main" xmlns="" id="{BC6DEFDD-2E63-4751-BA1A-0BC8EDFC9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1" y="673"/>
              <a:ext cx="64" cy="49"/>
            </a:xfrm>
            <a:custGeom>
              <a:avLst/>
              <a:gdLst>
                <a:gd name="T0" fmla="*/ 0 w 32"/>
                <a:gd name="T1" fmla="*/ 47 h 25"/>
                <a:gd name="T2" fmla="*/ 64 w 32"/>
                <a:gd name="T3" fmla="*/ 49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47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4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0" name="Freeform 90">
              <a:extLst>
                <a:ext uri="{FF2B5EF4-FFF2-40B4-BE49-F238E27FC236}">
                  <a16:creationId xmlns:a16="http://schemas.microsoft.com/office/drawing/2014/main" xmlns="" id="{AE84C2E8-38AA-4A4C-8B2A-8886539AC4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17" y="671"/>
              <a:ext cx="70" cy="51"/>
            </a:xfrm>
            <a:custGeom>
              <a:avLst/>
              <a:gdLst>
                <a:gd name="T0" fmla="*/ 2 w 35"/>
                <a:gd name="T1" fmla="*/ 8 h 26"/>
                <a:gd name="T2" fmla="*/ 0 w 35"/>
                <a:gd name="T3" fmla="*/ 43 h 26"/>
                <a:gd name="T4" fmla="*/ 8 w 35"/>
                <a:gd name="T5" fmla="*/ 51 h 26"/>
                <a:gd name="T6" fmla="*/ 62 w 35"/>
                <a:gd name="T7" fmla="*/ 51 h 26"/>
                <a:gd name="T8" fmla="*/ 70 w 35"/>
                <a:gd name="T9" fmla="*/ 43 h 26"/>
                <a:gd name="T10" fmla="*/ 70 w 35"/>
                <a:gd name="T11" fmla="*/ 10 h 26"/>
                <a:gd name="T12" fmla="*/ 62 w 35"/>
                <a:gd name="T13" fmla="*/ 0 h 26"/>
                <a:gd name="T14" fmla="*/ 8 w 35"/>
                <a:gd name="T15" fmla="*/ 0 h 26"/>
                <a:gd name="T16" fmla="*/ 2 w 35"/>
                <a:gd name="T17" fmla="*/ 8 h 26"/>
                <a:gd name="T18" fmla="*/ 66 w 35"/>
                <a:gd name="T19" fmla="*/ 14 h 26"/>
                <a:gd name="T20" fmla="*/ 66 w 35"/>
                <a:gd name="T21" fmla="*/ 39 h 26"/>
                <a:gd name="T22" fmla="*/ 58 w 35"/>
                <a:gd name="T23" fmla="*/ 49 h 26"/>
                <a:gd name="T24" fmla="*/ 14 w 35"/>
                <a:gd name="T25" fmla="*/ 49 h 26"/>
                <a:gd name="T26" fmla="*/ 6 w 35"/>
                <a:gd name="T27" fmla="*/ 39 h 26"/>
                <a:gd name="T28" fmla="*/ 6 w 35"/>
                <a:gd name="T29" fmla="*/ 12 h 26"/>
                <a:gd name="T30" fmla="*/ 14 w 35"/>
                <a:gd name="T31" fmla="*/ 4 h 26"/>
                <a:gd name="T32" fmla="*/ 58 w 35"/>
                <a:gd name="T33" fmla="*/ 4 h 26"/>
                <a:gd name="T34" fmla="*/ 66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33" y="7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1" name="Freeform 91">
              <a:extLst>
                <a:ext uri="{FF2B5EF4-FFF2-40B4-BE49-F238E27FC236}">
                  <a16:creationId xmlns:a16="http://schemas.microsoft.com/office/drawing/2014/main" xmlns="" id="{2570F381-830E-43E8-8121-61DDFEC01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3" y="669"/>
              <a:ext cx="442" cy="51"/>
            </a:xfrm>
            <a:custGeom>
              <a:avLst/>
              <a:gdLst>
                <a:gd name="T0" fmla="*/ 0 w 223"/>
                <a:gd name="T1" fmla="*/ 49 h 26"/>
                <a:gd name="T2" fmla="*/ 440 w 223"/>
                <a:gd name="T3" fmla="*/ 51 h 26"/>
                <a:gd name="T4" fmla="*/ 442 w 223"/>
                <a:gd name="T5" fmla="*/ 16 h 26"/>
                <a:gd name="T6" fmla="*/ 430 w 223"/>
                <a:gd name="T7" fmla="*/ 4 h 26"/>
                <a:gd name="T8" fmla="*/ 0 w 223"/>
                <a:gd name="T9" fmla="*/ 0 h 26"/>
                <a:gd name="T10" fmla="*/ 0 w 223"/>
                <a:gd name="T11" fmla="*/ 49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3" h="26">
                  <a:moveTo>
                    <a:pt x="0" y="25"/>
                  </a:moveTo>
                  <a:cubicBezTo>
                    <a:pt x="222" y="26"/>
                    <a:pt x="222" y="26"/>
                    <a:pt x="222" y="26"/>
                  </a:cubicBezTo>
                  <a:cubicBezTo>
                    <a:pt x="223" y="8"/>
                    <a:pt x="223" y="8"/>
                    <a:pt x="223" y="8"/>
                  </a:cubicBezTo>
                  <a:cubicBezTo>
                    <a:pt x="223" y="4"/>
                    <a:pt x="220" y="2"/>
                    <a:pt x="217" y="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" name="Freeform 92">
              <a:extLst>
                <a:ext uri="{FF2B5EF4-FFF2-40B4-BE49-F238E27FC236}">
                  <a16:creationId xmlns:a16="http://schemas.microsoft.com/office/drawing/2014/main" xmlns="" id="{4D2DD8B6-3DE3-4545-8BC8-C96EF50A1D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59" y="667"/>
              <a:ext cx="446" cy="55"/>
            </a:xfrm>
            <a:custGeom>
              <a:avLst/>
              <a:gdLst>
                <a:gd name="T0" fmla="*/ 2 w 225"/>
                <a:gd name="T1" fmla="*/ 8 h 28"/>
                <a:gd name="T2" fmla="*/ 0 w 225"/>
                <a:gd name="T3" fmla="*/ 43 h 28"/>
                <a:gd name="T4" fmla="*/ 8 w 225"/>
                <a:gd name="T5" fmla="*/ 51 h 28"/>
                <a:gd name="T6" fmla="*/ 440 w 225"/>
                <a:gd name="T7" fmla="*/ 55 h 28"/>
                <a:gd name="T8" fmla="*/ 446 w 225"/>
                <a:gd name="T9" fmla="*/ 47 h 28"/>
                <a:gd name="T10" fmla="*/ 446 w 225"/>
                <a:gd name="T11" fmla="*/ 12 h 28"/>
                <a:gd name="T12" fmla="*/ 440 w 225"/>
                <a:gd name="T13" fmla="*/ 4 h 28"/>
                <a:gd name="T14" fmla="*/ 8 w 225"/>
                <a:gd name="T15" fmla="*/ 0 h 28"/>
                <a:gd name="T16" fmla="*/ 2 w 225"/>
                <a:gd name="T17" fmla="*/ 8 h 28"/>
                <a:gd name="T18" fmla="*/ 444 w 225"/>
                <a:gd name="T19" fmla="*/ 16 h 28"/>
                <a:gd name="T20" fmla="*/ 442 w 225"/>
                <a:gd name="T21" fmla="*/ 43 h 28"/>
                <a:gd name="T22" fmla="*/ 436 w 225"/>
                <a:gd name="T23" fmla="*/ 53 h 28"/>
                <a:gd name="T24" fmla="*/ 14 w 225"/>
                <a:gd name="T25" fmla="*/ 49 h 28"/>
                <a:gd name="T26" fmla="*/ 6 w 225"/>
                <a:gd name="T27" fmla="*/ 39 h 28"/>
                <a:gd name="T28" fmla="*/ 6 w 225"/>
                <a:gd name="T29" fmla="*/ 14 h 28"/>
                <a:gd name="T30" fmla="*/ 14 w 225"/>
                <a:gd name="T31" fmla="*/ 4 h 28"/>
                <a:gd name="T32" fmla="*/ 436 w 225"/>
                <a:gd name="T33" fmla="*/ 8 h 28"/>
                <a:gd name="T34" fmla="*/ 444 w 225"/>
                <a:gd name="T35" fmla="*/ 16 h 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25" h="28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222" y="28"/>
                    <a:pt x="222" y="28"/>
                    <a:pt x="222" y="28"/>
                  </a:cubicBezTo>
                  <a:cubicBezTo>
                    <a:pt x="224" y="28"/>
                    <a:pt x="225" y="26"/>
                    <a:pt x="225" y="24"/>
                  </a:cubicBezTo>
                  <a:cubicBezTo>
                    <a:pt x="225" y="6"/>
                    <a:pt x="225" y="6"/>
                    <a:pt x="225" y="6"/>
                  </a:cubicBezTo>
                  <a:cubicBezTo>
                    <a:pt x="225" y="4"/>
                    <a:pt x="224" y="2"/>
                    <a:pt x="222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224" y="8"/>
                  </a:moveTo>
                  <a:cubicBezTo>
                    <a:pt x="223" y="22"/>
                    <a:pt x="223" y="22"/>
                    <a:pt x="223" y="22"/>
                  </a:cubicBezTo>
                  <a:cubicBezTo>
                    <a:pt x="223" y="25"/>
                    <a:pt x="222" y="27"/>
                    <a:pt x="220" y="2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2" y="4"/>
                    <a:pt x="224" y="6"/>
                    <a:pt x="224" y="8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" name="Freeform 93">
              <a:extLst>
                <a:ext uri="{FF2B5EF4-FFF2-40B4-BE49-F238E27FC236}">
                  <a16:creationId xmlns:a16="http://schemas.microsoft.com/office/drawing/2014/main" xmlns="" id="{D135BCBE-FA7B-45B3-AC1A-5883D477E1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0" y="669"/>
              <a:ext cx="63" cy="49"/>
            </a:xfrm>
            <a:custGeom>
              <a:avLst/>
              <a:gdLst>
                <a:gd name="T0" fmla="*/ 0 w 32"/>
                <a:gd name="T1" fmla="*/ 47 h 25"/>
                <a:gd name="T2" fmla="*/ 63 w 32"/>
                <a:gd name="T3" fmla="*/ 49 h 25"/>
                <a:gd name="T4" fmla="*/ 63 w 32"/>
                <a:gd name="T5" fmla="*/ 12 h 25"/>
                <a:gd name="T6" fmla="*/ 53 w 32"/>
                <a:gd name="T7" fmla="*/ 0 h 25"/>
                <a:gd name="T8" fmla="*/ 0 w 32"/>
                <a:gd name="T9" fmla="*/ 0 h 25"/>
                <a:gd name="T10" fmla="*/ 0 w 32"/>
                <a:gd name="T11" fmla="*/ 47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4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4" name="Freeform 94">
              <a:extLst>
                <a:ext uri="{FF2B5EF4-FFF2-40B4-BE49-F238E27FC236}">
                  <a16:creationId xmlns:a16="http://schemas.microsoft.com/office/drawing/2014/main" xmlns="" id="{592E9274-E969-415D-B9D4-E1C45D9D03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78" y="667"/>
              <a:ext cx="67" cy="51"/>
            </a:xfrm>
            <a:custGeom>
              <a:avLst/>
              <a:gdLst>
                <a:gd name="T0" fmla="*/ 0 w 34"/>
                <a:gd name="T1" fmla="*/ 8 h 26"/>
                <a:gd name="T2" fmla="*/ 0 w 34"/>
                <a:gd name="T3" fmla="*/ 41 h 26"/>
                <a:gd name="T4" fmla="*/ 8 w 34"/>
                <a:gd name="T5" fmla="*/ 51 h 26"/>
                <a:gd name="T6" fmla="*/ 59 w 34"/>
                <a:gd name="T7" fmla="*/ 51 h 26"/>
                <a:gd name="T8" fmla="*/ 67 w 34"/>
                <a:gd name="T9" fmla="*/ 43 h 26"/>
                <a:gd name="T10" fmla="*/ 67 w 34"/>
                <a:gd name="T11" fmla="*/ 8 h 26"/>
                <a:gd name="T12" fmla="*/ 61 w 34"/>
                <a:gd name="T13" fmla="*/ 0 h 26"/>
                <a:gd name="T14" fmla="*/ 8 w 34"/>
                <a:gd name="T15" fmla="*/ 0 h 26"/>
                <a:gd name="T16" fmla="*/ 0 w 34"/>
                <a:gd name="T17" fmla="*/ 8 h 26"/>
                <a:gd name="T18" fmla="*/ 63 w 34"/>
                <a:gd name="T19" fmla="*/ 12 h 26"/>
                <a:gd name="T20" fmla="*/ 63 w 34"/>
                <a:gd name="T21" fmla="*/ 39 h 26"/>
                <a:gd name="T22" fmla="*/ 57 w 34"/>
                <a:gd name="T23" fmla="*/ 49 h 26"/>
                <a:gd name="T24" fmla="*/ 12 w 34"/>
                <a:gd name="T25" fmla="*/ 49 h 26"/>
                <a:gd name="T26" fmla="*/ 6 w 34"/>
                <a:gd name="T27" fmla="*/ 39 h 26"/>
                <a:gd name="T28" fmla="*/ 6 w 34"/>
                <a:gd name="T29" fmla="*/ 12 h 26"/>
                <a:gd name="T30" fmla="*/ 14 w 34"/>
                <a:gd name="T31" fmla="*/ 4 h 26"/>
                <a:gd name="T32" fmla="*/ 57 w 34"/>
                <a:gd name="T33" fmla="*/ 4 h 26"/>
                <a:gd name="T34" fmla="*/ 63 w 34"/>
                <a:gd name="T35" fmla="*/ 12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6">
                  <a:moveTo>
                    <a:pt x="0" y="4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2" y="6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4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4"/>
                    <a:pt x="32" y="6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5" name="Freeform 95">
              <a:extLst>
                <a:ext uri="{FF2B5EF4-FFF2-40B4-BE49-F238E27FC236}">
                  <a16:creationId xmlns:a16="http://schemas.microsoft.com/office/drawing/2014/main" xmlns="" id="{6B6F65DF-FDC1-43EF-AF67-0F15F327F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7" y="667"/>
              <a:ext cx="65" cy="49"/>
            </a:xfrm>
            <a:custGeom>
              <a:avLst/>
              <a:gdLst>
                <a:gd name="T0" fmla="*/ 0 w 33"/>
                <a:gd name="T1" fmla="*/ 49 h 25"/>
                <a:gd name="T2" fmla="*/ 65 w 33"/>
                <a:gd name="T3" fmla="*/ 49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1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6" name="Freeform 96">
              <a:extLst>
                <a:ext uri="{FF2B5EF4-FFF2-40B4-BE49-F238E27FC236}">
                  <a16:creationId xmlns:a16="http://schemas.microsoft.com/office/drawing/2014/main" xmlns="" id="{B2CD0E58-256A-48C4-926F-E154D43A42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5" y="665"/>
              <a:ext cx="69" cy="53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3 h 27"/>
                <a:gd name="T4" fmla="*/ 8 w 35"/>
                <a:gd name="T5" fmla="*/ 53 h 27"/>
                <a:gd name="T6" fmla="*/ 61 w 35"/>
                <a:gd name="T7" fmla="*/ 53 h 27"/>
                <a:gd name="T8" fmla="*/ 69 w 35"/>
                <a:gd name="T9" fmla="*/ 43 h 27"/>
                <a:gd name="T10" fmla="*/ 69 w 35"/>
                <a:gd name="T11" fmla="*/ 10 h 27"/>
                <a:gd name="T12" fmla="*/ 61 w 35"/>
                <a:gd name="T13" fmla="*/ 0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1 h 27"/>
                <a:gd name="T22" fmla="*/ 57 w 35"/>
                <a:gd name="T23" fmla="*/ 49 h 27"/>
                <a:gd name="T24" fmla="*/ 14 w 35"/>
                <a:gd name="T25" fmla="*/ 49 h 27"/>
                <a:gd name="T26" fmla="*/ 6 w 35"/>
                <a:gd name="T27" fmla="*/ 41 h 27"/>
                <a:gd name="T28" fmla="*/ 6 w 35"/>
                <a:gd name="T29" fmla="*/ 14 h 27"/>
                <a:gd name="T30" fmla="*/ 14 w 35"/>
                <a:gd name="T31" fmla="*/ 4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7" name="Freeform 97">
              <a:extLst>
                <a:ext uri="{FF2B5EF4-FFF2-40B4-BE49-F238E27FC236}">
                  <a16:creationId xmlns:a16="http://schemas.microsoft.com/office/drawing/2014/main" xmlns="" id="{B3BF5156-E204-4973-B850-EA8788D76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" y="667"/>
              <a:ext cx="82" cy="49"/>
            </a:xfrm>
            <a:custGeom>
              <a:avLst/>
              <a:gdLst>
                <a:gd name="T0" fmla="*/ 0 w 41"/>
                <a:gd name="T1" fmla="*/ 49 h 25"/>
                <a:gd name="T2" fmla="*/ 82 w 41"/>
                <a:gd name="T3" fmla="*/ 49 h 25"/>
                <a:gd name="T4" fmla="*/ 82 w 41"/>
                <a:gd name="T5" fmla="*/ 12 h 25"/>
                <a:gd name="T6" fmla="*/ 70 w 41"/>
                <a:gd name="T7" fmla="*/ 0 h 25"/>
                <a:gd name="T8" fmla="*/ 0 w 41"/>
                <a:gd name="T9" fmla="*/ 0 h 25"/>
                <a:gd name="T10" fmla="*/ 0 w 41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" h="25">
                  <a:moveTo>
                    <a:pt x="0" y="25"/>
                  </a:moveTo>
                  <a:cubicBezTo>
                    <a:pt x="41" y="25"/>
                    <a:pt x="41" y="25"/>
                    <a:pt x="41" y="2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3"/>
                    <a:pt x="38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8" name="Freeform 98">
              <a:extLst>
                <a:ext uri="{FF2B5EF4-FFF2-40B4-BE49-F238E27FC236}">
                  <a16:creationId xmlns:a16="http://schemas.microsoft.com/office/drawing/2014/main" xmlns="" id="{B9554FA2-8D0B-4A68-8E34-AEEB43658E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98" y="665"/>
              <a:ext cx="87" cy="53"/>
            </a:xfrm>
            <a:custGeom>
              <a:avLst/>
              <a:gdLst>
                <a:gd name="T0" fmla="*/ 2 w 44"/>
                <a:gd name="T1" fmla="*/ 8 h 27"/>
                <a:gd name="T2" fmla="*/ 2 w 44"/>
                <a:gd name="T3" fmla="*/ 43 h 27"/>
                <a:gd name="T4" fmla="*/ 8 w 44"/>
                <a:gd name="T5" fmla="*/ 51 h 27"/>
                <a:gd name="T6" fmla="*/ 79 w 44"/>
                <a:gd name="T7" fmla="*/ 53 h 27"/>
                <a:gd name="T8" fmla="*/ 87 w 44"/>
                <a:gd name="T9" fmla="*/ 43 h 27"/>
                <a:gd name="T10" fmla="*/ 87 w 44"/>
                <a:gd name="T11" fmla="*/ 10 h 27"/>
                <a:gd name="T12" fmla="*/ 79 w 44"/>
                <a:gd name="T13" fmla="*/ 0 h 27"/>
                <a:gd name="T14" fmla="*/ 8 w 44"/>
                <a:gd name="T15" fmla="*/ 0 h 27"/>
                <a:gd name="T16" fmla="*/ 2 w 44"/>
                <a:gd name="T17" fmla="*/ 8 h 27"/>
                <a:gd name="T18" fmla="*/ 83 w 44"/>
                <a:gd name="T19" fmla="*/ 14 h 27"/>
                <a:gd name="T20" fmla="*/ 83 w 44"/>
                <a:gd name="T21" fmla="*/ 41 h 27"/>
                <a:gd name="T22" fmla="*/ 75 w 44"/>
                <a:gd name="T23" fmla="*/ 49 h 27"/>
                <a:gd name="T24" fmla="*/ 14 w 44"/>
                <a:gd name="T25" fmla="*/ 49 h 27"/>
                <a:gd name="T26" fmla="*/ 6 w 44"/>
                <a:gd name="T27" fmla="*/ 39 h 27"/>
                <a:gd name="T28" fmla="*/ 6 w 44"/>
                <a:gd name="T29" fmla="*/ 14 h 27"/>
                <a:gd name="T30" fmla="*/ 14 w 44"/>
                <a:gd name="T31" fmla="*/ 4 h 27"/>
                <a:gd name="T32" fmla="*/ 75 w 44"/>
                <a:gd name="T33" fmla="*/ 4 h 27"/>
                <a:gd name="T34" fmla="*/ 83 w 4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4" h="27">
                  <a:moveTo>
                    <a:pt x="1" y="4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2" y="27"/>
                    <a:pt x="44" y="25"/>
                    <a:pt x="44" y="2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42" y="7"/>
                  </a:moveTo>
                  <a:cubicBezTo>
                    <a:pt x="42" y="21"/>
                    <a:pt x="42" y="21"/>
                    <a:pt x="42" y="21"/>
                  </a:cubicBezTo>
                  <a:cubicBezTo>
                    <a:pt x="42" y="23"/>
                    <a:pt x="40" y="25"/>
                    <a:pt x="38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40" y="2"/>
                    <a:pt x="42" y="4"/>
                    <a:pt x="4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9" name="Freeform 99">
              <a:extLst>
                <a:ext uri="{FF2B5EF4-FFF2-40B4-BE49-F238E27FC236}">
                  <a16:creationId xmlns:a16="http://schemas.microsoft.com/office/drawing/2014/main" xmlns="" id="{A303A307-2978-4888-8CF4-4FF6EC213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" y="468"/>
              <a:ext cx="60" cy="38"/>
            </a:xfrm>
            <a:custGeom>
              <a:avLst/>
              <a:gdLst>
                <a:gd name="T0" fmla="*/ 60 w 30"/>
                <a:gd name="T1" fmla="*/ 38 h 19"/>
                <a:gd name="T2" fmla="*/ 0 w 30"/>
                <a:gd name="T3" fmla="*/ 38 h 19"/>
                <a:gd name="T4" fmla="*/ 0 w 30"/>
                <a:gd name="T5" fmla="*/ 12 h 19"/>
                <a:gd name="T6" fmla="*/ 12 w 30"/>
                <a:gd name="T7" fmla="*/ 0 h 19"/>
                <a:gd name="T8" fmla="*/ 60 w 30"/>
                <a:gd name="T9" fmla="*/ 0 h 19"/>
                <a:gd name="T10" fmla="*/ 60 w 30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19">
                  <a:moveTo>
                    <a:pt x="3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30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0" name="Freeform 100">
              <a:extLst>
                <a:ext uri="{FF2B5EF4-FFF2-40B4-BE49-F238E27FC236}">
                  <a16:creationId xmlns:a16="http://schemas.microsoft.com/office/drawing/2014/main" xmlns="" id="{A13CC607-9983-47F2-A04C-2B1F7236B9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99" y="467"/>
              <a:ext cx="64" cy="41"/>
            </a:xfrm>
            <a:custGeom>
              <a:avLst/>
              <a:gdLst>
                <a:gd name="T0" fmla="*/ 58 w 32"/>
                <a:gd name="T1" fmla="*/ 0 h 21"/>
                <a:gd name="T2" fmla="*/ 8 w 32"/>
                <a:gd name="T3" fmla="*/ 0 h 21"/>
                <a:gd name="T4" fmla="*/ 0 w 32"/>
                <a:gd name="T5" fmla="*/ 8 h 21"/>
                <a:gd name="T6" fmla="*/ 0 w 32"/>
                <a:gd name="T7" fmla="*/ 33 h 21"/>
                <a:gd name="T8" fmla="*/ 8 w 32"/>
                <a:gd name="T9" fmla="*/ 39 h 21"/>
                <a:gd name="T10" fmla="*/ 56 w 32"/>
                <a:gd name="T11" fmla="*/ 41 h 21"/>
                <a:gd name="T12" fmla="*/ 64 w 32"/>
                <a:gd name="T13" fmla="*/ 33 h 21"/>
                <a:gd name="T14" fmla="*/ 64 w 32"/>
                <a:gd name="T15" fmla="*/ 8 h 21"/>
                <a:gd name="T16" fmla="*/ 58 w 32"/>
                <a:gd name="T17" fmla="*/ 0 h 21"/>
                <a:gd name="T18" fmla="*/ 12 w 32"/>
                <a:gd name="T19" fmla="*/ 4 h 21"/>
                <a:gd name="T20" fmla="*/ 52 w 32"/>
                <a:gd name="T21" fmla="*/ 4 h 21"/>
                <a:gd name="T22" fmla="*/ 58 w 32"/>
                <a:gd name="T23" fmla="*/ 10 h 21"/>
                <a:gd name="T24" fmla="*/ 58 w 32"/>
                <a:gd name="T25" fmla="*/ 31 h 21"/>
                <a:gd name="T26" fmla="*/ 52 w 32"/>
                <a:gd name="T27" fmla="*/ 37 h 21"/>
                <a:gd name="T28" fmla="*/ 12 w 32"/>
                <a:gd name="T29" fmla="*/ 37 h 21"/>
                <a:gd name="T30" fmla="*/ 4 w 32"/>
                <a:gd name="T31" fmla="*/ 31 h 21"/>
                <a:gd name="T32" fmla="*/ 4 w 32"/>
                <a:gd name="T33" fmla="*/ 10 h 21"/>
                <a:gd name="T34" fmla="*/ 12 w 32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2" h="21">
                  <a:moveTo>
                    <a:pt x="2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4" y="2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1"/>
                    <a:pt x="32" y="19"/>
                    <a:pt x="32" y="17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1" y="0"/>
                    <a:pt x="29" y="0"/>
                  </a:cubicBezTo>
                  <a:close/>
                  <a:moveTo>
                    <a:pt x="6" y="2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28" y="2"/>
                    <a:pt x="29" y="4"/>
                    <a:pt x="29" y="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8"/>
                    <a:pt x="28" y="20"/>
                    <a:pt x="2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1" name="Freeform 101">
              <a:extLst>
                <a:ext uri="{FF2B5EF4-FFF2-40B4-BE49-F238E27FC236}">
                  <a16:creationId xmlns:a16="http://schemas.microsoft.com/office/drawing/2014/main" xmlns="" id="{599FFF4A-16C5-46E8-BB4E-24A511D2CA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5" y="468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2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1"/>
                    <a:pt x="25" y="1"/>
                    <a:pt x="25" y="1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2" name="Freeform 102">
              <a:extLst>
                <a:ext uri="{FF2B5EF4-FFF2-40B4-BE49-F238E27FC236}">
                  <a16:creationId xmlns:a16="http://schemas.microsoft.com/office/drawing/2014/main" xmlns="" id="{70EDEB36-684E-49A1-9400-921584F545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83" y="467"/>
              <a:ext cx="53" cy="41"/>
            </a:xfrm>
            <a:custGeom>
              <a:avLst/>
              <a:gdLst>
                <a:gd name="T0" fmla="*/ 47 w 27"/>
                <a:gd name="T1" fmla="*/ 2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3 h 21"/>
                <a:gd name="T8" fmla="*/ 6 w 27"/>
                <a:gd name="T9" fmla="*/ 41 h 21"/>
                <a:gd name="T10" fmla="*/ 47 w 27"/>
                <a:gd name="T11" fmla="*/ 41 h 21"/>
                <a:gd name="T12" fmla="*/ 53 w 27"/>
                <a:gd name="T13" fmla="*/ 33 h 21"/>
                <a:gd name="T14" fmla="*/ 53 w 27"/>
                <a:gd name="T15" fmla="*/ 8 h 21"/>
                <a:gd name="T16" fmla="*/ 47 w 27"/>
                <a:gd name="T17" fmla="*/ 2 h 21"/>
                <a:gd name="T18" fmla="*/ 10 w 27"/>
                <a:gd name="T19" fmla="*/ 4 h 21"/>
                <a:gd name="T20" fmla="*/ 43 w 27"/>
                <a:gd name="T21" fmla="*/ 4 h 21"/>
                <a:gd name="T22" fmla="*/ 47 w 27"/>
                <a:gd name="T23" fmla="*/ 12 h 21"/>
                <a:gd name="T24" fmla="*/ 47 w 27"/>
                <a:gd name="T25" fmla="*/ 31 h 21"/>
                <a:gd name="T26" fmla="*/ 41 w 27"/>
                <a:gd name="T27" fmla="*/ 39 h 21"/>
                <a:gd name="T28" fmla="*/ 8 w 27"/>
                <a:gd name="T29" fmla="*/ 39 h 21"/>
                <a:gd name="T30" fmla="*/ 4 w 27"/>
                <a:gd name="T31" fmla="*/ 31 h 21"/>
                <a:gd name="T32" fmla="*/ 4 w 27"/>
                <a:gd name="T33" fmla="*/ 12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1"/>
                    <a:pt x="24" y="1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20"/>
                    <a:pt x="2" y="18"/>
                    <a:pt x="2" y="1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" name="Freeform 103">
              <a:extLst>
                <a:ext uri="{FF2B5EF4-FFF2-40B4-BE49-F238E27FC236}">
                  <a16:creationId xmlns:a16="http://schemas.microsoft.com/office/drawing/2014/main" xmlns="" id="{BD3A766D-98E0-4C4C-98D2-ADF2AC8EA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0" y="470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6 h 19"/>
                <a:gd name="T4" fmla="*/ 0 w 24"/>
                <a:gd name="T5" fmla="*/ 10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4" name="Freeform 104">
              <a:extLst>
                <a:ext uri="{FF2B5EF4-FFF2-40B4-BE49-F238E27FC236}">
                  <a16:creationId xmlns:a16="http://schemas.microsoft.com/office/drawing/2014/main" xmlns="" id="{3677F692-7D35-412C-A1EA-69CA7B8ABC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58" y="468"/>
              <a:ext cx="52" cy="40"/>
            </a:xfrm>
            <a:custGeom>
              <a:avLst/>
              <a:gdLst>
                <a:gd name="T0" fmla="*/ 48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4 h 20"/>
                <a:gd name="T8" fmla="*/ 6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8 w 26"/>
                <a:gd name="T17" fmla="*/ 0 h 20"/>
                <a:gd name="T18" fmla="*/ 8 w 26"/>
                <a:gd name="T19" fmla="*/ 2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4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2"/>
                    <a:pt x="25" y="0"/>
                    <a:pt x="24" y="0"/>
                  </a:cubicBezTo>
                  <a:close/>
                  <a:moveTo>
                    <a:pt x="4" y="1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7"/>
                    <a:pt x="1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5" name="Freeform 105">
              <a:extLst>
                <a:ext uri="{FF2B5EF4-FFF2-40B4-BE49-F238E27FC236}">
                  <a16:creationId xmlns:a16="http://schemas.microsoft.com/office/drawing/2014/main" xmlns="" id="{B68767AC-4251-4D69-AB29-F8F2AE99C6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5" y="470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8 h 19"/>
                <a:gd name="T4" fmla="*/ 0 w 24"/>
                <a:gd name="T5" fmla="*/ 12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6" name="Freeform 106">
              <a:extLst>
                <a:ext uri="{FF2B5EF4-FFF2-40B4-BE49-F238E27FC236}">
                  <a16:creationId xmlns:a16="http://schemas.microsoft.com/office/drawing/2014/main" xmlns="" id="{9351E625-1A32-4D80-8138-8322C51F0D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33" y="468"/>
              <a:ext cx="52" cy="42"/>
            </a:xfrm>
            <a:custGeom>
              <a:avLst/>
              <a:gdLst>
                <a:gd name="T0" fmla="*/ 46 w 26"/>
                <a:gd name="T1" fmla="*/ 0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0 h 21"/>
                <a:gd name="T10" fmla="*/ 46 w 26"/>
                <a:gd name="T11" fmla="*/ 42 h 21"/>
                <a:gd name="T12" fmla="*/ 52 w 26"/>
                <a:gd name="T13" fmla="*/ 34 h 21"/>
                <a:gd name="T14" fmla="*/ 52 w 26"/>
                <a:gd name="T15" fmla="*/ 8 h 21"/>
                <a:gd name="T16" fmla="*/ 46 w 26"/>
                <a:gd name="T17" fmla="*/ 0 h 21"/>
                <a:gd name="T18" fmla="*/ 8 w 26"/>
                <a:gd name="T19" fmla="*/ 4 h 21"/>
                <a:gd name="T20" fmla="*/ 42 w 26"/>
                <a:gd name="T21" fmla="*/ 4 h 21"/>
                <a:gd name="T22" fmla="*/ 48 w 26"/>
                <a:gd name="T23" fmla="*/ 10 h 21"/>
                <a:gd name="T24" fmla="*/ 48 w 26"/>
                <a:gd name="T25" fmla="*/ 32 h 21"/>
                <a:gd name="T26" fmla="*/ 42 w 26"/>
                <a:gd name="T27" fmla="*/ 38 h 21"/>
                <a:gd name="T28" fmla="*/ 8 w 26"/>
                <a:gd name="T29" fmla="*/ 38 h 21"/>
                <a:gd name="T30" fmla="*/ 2 w 26"/>
                <a:gd name="T31" fmla="*/ 32 h 21"/>
                <a:gd name="T32" fmla="*/ 2 w 26"/>
                <a:gd name="T33" fmla="*/ 10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7" name="Freeform 107">
              <a:extLst>
                <a:ext uri="{FF2B5EF4-FFF2-40B4-BE49-F238E27FC236}">
                  <a16:creationId xmlns:a16="http://schemas.microsoft.com/office/drawing/2014/main" xmlns="" id="{803FA52D-FFB8-434D-BC90-F1BA06728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9" y="470"/>
              <a:ext cx="49" cy="38"/>
            </a:xfrm>
            <a:custGeom>
              <a:avLst/>
              <a:gdLst>
                <a:gd name="T0" fmla="*/ 49 w 25"/>
                <a:gd name="T1" fmla="*/ 38 h 19"/>
                <a:gd name="T2" fmla="*/ 0 w 25"/>
                <a:gd name="T3" fmla="*/ 38 h 19"/>
                <a:gd name="T4" fmla="*/ 2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9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8" name="Freeform 108">
              <a:extLst>
                <a:ext uri="{FF2B5EF4-FFF2-40B4-BE49-F238E27FC236}">
                  <a16:creationId xmlns:a16="http://schemas.microsoft.com/office/drawing/2014/main" xmlns="" id="{8EDC357D-3CF5-47F2-868A-3B527AEC8F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09" y="468"/>
              <a:ext cx="51" cy="42"/>
            </a:xfrm>
            <a:custGeom>
              <a:avLst/>
              <a:gdLst>
                <a:gd name="T0" fmla="*/ 45 w 26"/>
                <a:gd name="T1" fmla="*/ 2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2 h 21"/>
                <a:gd name="T10" fmla="*/ 45 w 26"/>
                <a:gd name="T11" fmla="*/ 42 h 21"/>
                <a:gd name="T12" fmla="*/ 51 w 26"/>
                <a:gd name="T13" fmla="*/ 34 h 21"/>
                <a:gd name="T14" fmla="*/ 51 w 26"/>
                <a:gd name="T15" fmla="*/ 8 h 21"/>
                <a:gd name="T16" fmla="*/ 45 w 26"/>
                <a:gd name="T17" fmla="*/ 2 h 21"/>
                <a:gd name="T18" fmla="*/ 8 w 26"/>
                <a:gd name="T19" fmla="*/ 4 h 21"/>
                <a:gd name="T20" fmla="*/ 41 w 26"/>
                <a:gd name="T21" fmla="*/ 4 h 21"/>
                <a:gd name="T22" fmla="*/ 47 w 26"/>
                <a:gd name="T23" fmla="*/ 12 h 21"/>
                <a:gd name="T24" fmla="*/ 47 w 26"/>
                <a:gd name="T25" fmla="*/ 32 h 21"/>
                <a:gd name="T26" fmla="*/ 41 w 26"/>
                <a:gd name="T27" fmla="*/ 40 h 21"/>
                <a:gd name="T28" fmla="*/ 8 w 26"/>
                <a:gd name="T29" fmla="*/ 40 h 21"/>
                <a:gd name="T30" fmla="*/ 2 w 26"/>
                <a:gd name="T31" fmla="*/ 32 h 21"/>
                <a:gd name="T32" fmla="*/ 2 w 26"/>
                <a:gd name="T33" fmla="*/ 12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1"/>
                    <a:pt x="23" y="1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1" y="18"/>
                    <a:pt x="1" y="1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4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9" name="Freeform 109">
              <a:extLst>
                <a:ext uri="{FF2B5EF4-FFF2-40B4-BE49-F238E27FC236}">
                  <a16:creationId xmlns:a16="http://schemas.microsoft.com/office/drawing/2014/main" xmlns="" id="{0763BAD9-48CF-480D-9528-C6E7A6F47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4" y="472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6 h 19"/>
                <a:gd name="T4" fmla="*/ 0 w 25"/>
                <a:gd name="T5" fmla="*/ 10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0" name="Freeform 110">
              <a:extLst>
                <a:ext uri="{FF2B5EF4-FFF2-40B4-BE49-F238E27FC236}">
                  <a16:creationId xmlns:a16="http://schemas.microsoft.com/office/drawing/2014/main" xmlns="" id="{D1C76FD4-E3C5-4CC6-8444-EA2E578216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84" y="470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2 h 20"/>
                <a:gd name="T8" fmla="*/ 4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6 w 26"/>
                <a:gd name="T17" fmla="*/ 0 h 20"/>
                <a:gd name="T18" fmla="*/ 8 w 26"/>
                <a:gd name="T19" fmla="*/ 2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2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lose/>
                  <a:moveTo>
                    <a:pt x="4" y="1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7"/>
                    <a:pt x="22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1" name="Freeform 111">
              <a:extLst>
                <a:ext uri="{FF2B5EF4-FFF2-40B4-BE49-F238E27FC236}">
                  <a16:creationId xmlns:a16="http://schemas.microsoft.com/office/drawing/2014/main" xmlns="" id="{69C0B105-A778-47ED-9D23-C488E9CF2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9" y="472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2" name="Freeform 112">
              <a:extLst>
                <a:ext uri="{FF2B5EF4-FFF2-40B4-BE49-F238E27FC236}">
                  <a16:creationId xmlns:a16="http://schemas.microsoft.com/office/drawing/2014/main" xmlns="" id="{3FC1491E-1E10-4797-BC88-2B8739D19C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57" y="470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2 w 27"/>
                <a:gd name="T5" fmla="*/ 6 h 20"/>
                <a:gd name="T6" fmla="*/ 0 w 27"/>
                <a:gd name="T7" fmla="*/ 34 h 20"/>
                <a:gd name="T8" fmla="*/ 6 w 27"/>
                <a:gd name="T9" fmla="*/ 40 h 20"/>
                <a:gd name="T10" fmla="*/ 48 w 27"/>
                <a:gd name="T11" fmla="*/ 40 h 20"/>
                <a:gd name="T12" fmla="*/ 54 w 27"/>
                <a:gd name="T13" fmla="*/ 34 h 20"/>
                <a:gd name="T14" fmla="*/ 54 w 27"/>
                <a:gd name="T15" fmla="*/ 8 h 20"/>
                <a:gd name="T16" fmla="*/ 48 w 27"/>
                <a:gd name="T17" fmla="*/ 0 h 20"/>
                <a:gd name="T18" fmla="*/ 10 w 27"/>
                <a:gd name="T19" fmla="*/ 4 h 20"/>
                <a:gd name="T20" fmla="*/ 44 w 27"/>
                <a:gd name="T21" fmla="*/ 4 h 20"/>
                <a:gd name="T22" fmla="*/ 50 w 27"/>
                <a:gd name="T23" fmla="*/ 10 h 20"/>
                <a:gd name="T24" fmla="*/ 50 w 27"/>
                <a:gd name="T25" fmla="*/ 32 h 20"/>
                <a:gd name="T26" fmla="*/ 44 w 27"/>
                <a:gd name="T27" fmla="*/ 38 h 20"/>
                <a:gd name="T28" fmla="*/ 10 w 27"/>
                <a:gd name="T29" fmla="*/ 38 h 20"/>
                <a:gd name="T30" fmla="*/ 4 w 27"/>
                <a:gd name="T31" fmla="*/ 32 h 20"/>
                <a:gd name="T32" fmla="*/ 4 w 27"/>
                <a:gd name="T33" fmla="*/ 10 h 20"/>
                <a:gd name="T34" fmla="*/ 10 w 27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2"/>
                    <a:pt x="1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6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3"/>
                    <a:pt x="25" y="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" name="Freeform 113">
              <a:extLst>
                <a:ext uri="{FF2B5EF4-FFF2-40B4-BE49-F238E27FC236}">
                  <a16:creationId xmlns:a16="http://schemas.microsoft.com/office/drawing/2014/main" xmlns="" id="{09EF83CB-6080-42B3-9271-08F9C3E49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5" y="472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4" name="Freeform 114">
              <a:extLst>
                <a:ext uri="{FF2B5EF4-FFF2-40B4-BE49-F238E27FC236}">
                  <a16:creationId xmlns:a16="http://schemas.microsoft.com/office/drawing/2014/main" xmlns="" id="{1F601F35-625A-445E-BDA8-A224C8E723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33" y="470"/>
              <a:ext cx="53" cy="42"/>
            </a:xfrm>
            <a:custGeom>
              <a:avLst/>
              <a:gdLst>
                <a:gd name="T0" fmla="*/ 47 w 27"/>
                <a:gd name="T1" fmla="*/ 0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4 h 21"/>
                <a:gd name="T8" fmla="*/ 6 w 27"/>
                <a:gd name="T9" fmla="*/ 42 h 21"/>
                <a:gd name="T10" fmla="*/ 47 w 27"/>
                <a:gd name="T11" fmla="*/ 42 h 21"/>
                <a:gd name="T12" fmla="*/ 53 w 27"/>
                <a:gd name="T13" fmla="*/ 34 h 21"/>
                <a:gd name="T14" fmla="*/ 53 w 27"/>
                <a:gd name="T15" fmla="*/ 8 h 21"/>
                <a:gd name="T16" fmla="*/ 47 w 27"/>
                <a:gd name="T17" fmla="*/ 0 h 21"/>
                <a:gd name="T18" fmla="*/ 10 w 27"/>
                <a:gd name="T19" fmla="*/ 4 h 21"/>
                <a:gd name="T20" fmla="*/ 43 w 27"/>
                <a:gd name="T21" fmla="*/ 4 h 21"/>
                <a:gd name="T22" fmla="*/ 47 w 27"/>
                <a:gd name="T23" fmla="*/ 12 h 21"/>
                <a:gd name="T24" fmla="*/ 47 w 27"/>
                <a:gd name="T25" fmla="*/ 32 h 21"/>
                <a:gd name="T26" fmla="*/ 43 w 27"/>
                <a:gd name="T27" fmla="*/ 40 h 21"/>
                <a:gd name="T28" fmla="*/ 10 w 27"/>
                <a:gd name="T29" fmla="*/ 38 h 21"/>
                <a:gd name="T30" fmla="*/ 4 w 27"/>
                <a:gd name="T31" fmla="*/ 32 h 21"/>
                <a:gd name="T32" fmla="*/ 4 w 27"/>
                <a:gd name="T33" fmla="*/ 10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1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2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5" name="Freeform 115">
              <a:extLst>
                <a:ext uri="{FF2B5EF4-FFF2-40B4-BE49-F238E27FC236}">
                  <a16:creationId xmlns:a16="http://schemas.microsoft.com/office/drawing/2014/main" xmlns="" id="{6E509DDC-F9E0-4280-B5CB-CB9BA5973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0" y="472"/>
              <a:ext cx="48" cy="40"/>
            </a:xfrm>
            <a:custGeom>
              <a:avLst/>
              <a:gdLst>
                <a:gd name="T0" fmla="*/ 48 w 24"/>
                <a:gd name="T1" fmla="*/ 40 h 20"/>
                <a:gd name="T2" fmla="*/ 0 w 24"/>
                <a:gd name="T3" fmla="*/ 38 h 20"/>
                <a:gd name="T4" fmla="*/ 0 w 24"/>
                <a:gd name="T5" fmla="*/ 12 h 20"/>
                <a:gd name="T6" fmla="*/ 12 w 24"/>
                <a:gd name="T7" fmla="*/ 0 h 20"/>
                <a:gd name="T8" fmla="*/ 48 w 24"/>
                <a:gd name="T9" fmla="*/ 2 h 20"/>
                <a:gd name="T10" fmla="*/ 48 w 24"/>
                <a:gd name="T11" fmla="*/ 4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20">
                  <a:moveTo>
                    <a:pt x="24" y="2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4" y="1"/>
                    <a:pt x="24" y="1"/>
                    <a:pt x="24" y="1"/>
                  </a:cubicBezTo>
                  <a:lnTo>
                    <a:pt x="24" y="20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6" name="Freeform 116">
              <a:extLst>
                <a:ext uri="{FF2B5EF4-FFF2-40B4-BE49-F238E27FC236}">
                  <a16:creationId xmlns:a16="http://schemas.microsoft.com/office/drawing/2014/main" xmlns="" id="{A27B1FC9-D481-483E-86C8-323119E5C3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08" y="472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0 w 27"/>
                <a:gd name="T5" fmla="*/ 6 h 20"/>
                <a:gd name="T6" fmla="*/ 0 w 27"/>
                <a:gd name="T7" fmla="*/ 32 h 20"/>
                <a:gd name="T8" fmla="*/ 6 w 27"/>
                <a:gd name="T9" fmla="*/ 40 h 20"/>
                <a:gd name="T10" fmla="*/ 46 w 27"/>
                <a:gd name="T11" fmla="*/ 40 h 20"/>
                <a:gd name="T12" fmla="*/ 52 w 27"/>
                <a:gd name="T13" fmla="*/ 34 h 20"/>
                <a:gd name="T14" fmla="*/ 52 w 27"/>
                <a:gd name="T15" fmla="*/ 6 h 20"/>
                <a:gd name="T16" fmla="*/ 48 w 27"/>
                <a:gd name="T17" fmla="*/ 0 h 20"/>
                <a:gd name="T18" fmla="*/ 10 w 27"/>
                <a:gd name="T19" fmla="*/ 2 h 20"/>
                <a:gd name="T20" fmla="*/ 42 w 27"/>
                <a:gd name="T21" fmla="*/ 2 h 20"/>
                <a:gd name="T22" fmla="*/ 48 w 27"/>
                <a:gd name="T23" fmla="*/ 10 h 20"/>
                <a:gd name="T24" fmla="*/ 48 w 27"/>
                <a:gd name="T25" fmla="*/ 30 h 20"/>
                <a:gd name="T26" fmla="*/ 42 w 27"/>
                <a:gd name="T27" fmla="*/ 38 h 20"/>
                <a:gd name="T28" fmla="*/ 8 w 27"/>
                <a:gd name="T29" fmla="*/ 38 h 20"/>
                <a:gd name="T30" fmla="*/ 4 w 27"/>
                <a:gd name="T31" fmla="*/ 30 h 20"/>
                <a:gd name="T32" fmla="*/ 4 w 27"/>
                <a:gd name="T33" fmla="*/ 10 h 20"/>
                <a:gd name="T34" fmla="*/ 10 w 27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7" y="1"/>
                    <a:pt x="25" y="0"/>
                    <a:pt x="24" y="0"/>
                  </a:cubicBezTo>
                  <a:close/>
                  <a:moveTo>
                    <a:pt x="5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3" y="1"/>
                    <a:pt x="24" y="3"/>
                    <a:pt x="24" y="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7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7"/>
                    <a:pt x="2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7" name="Freeform 117">
              <a:extLst>
                <a:ext uri="{FF2B5EF4-FFF2-40B4-BE49-F238E27FC236}">
                  <a16:creationId xmlns:a16="http://schemas.microsoft.com/office/drawing/2014/main" xmlns="" id="{E41FA342-CC9A-47B0-A024-83155D86A4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5" y="474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8 h 19"/>
                <a:gd name="T4" fmla="*/ 0 w 24"/>
                <a:gd name="T5" fmla="*/ 12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8" name="Freeform 118">
              <a:extLst>
                <a:ext uri="{FF2B5EF4-FFF2-40B4-BE49-F238E27FC236}">
                  <a16:creationId xmlns:a16="http://schemas.microsoft.com/office/drawing/2014/main" xmlns="" id="{EE337B4D-59C6-4F63-986A-6AC3EC58AE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83" y="472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4 h 20"/>
                <a:gd name="T8" fmla="*/ 6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8 h 20"/>
                <a:gd name="T16" fmla="*/ 46 w 26"/>
                <a:gd name="T17" fmla="*/ 0 h 20"/>
                <a:gd name="T18" fmla="*/ 8 w 26"/>
                <a:gd name="T19" fmla="*/ 4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2 h 20"/>
                <a:gd name="T32" fmla="*/ 2 w 26"/>
                <a:gd name="T33" fmla="*/ 10 h 20"/>
                <a:gd name="T34" fmla="*/ 8 w 26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9" name="Freeform 119">
              <a:extLst>
                <a:ext uri="{FF2B5EF4-FFF2-40B4-BE49-F238E27FC236}">
                  <a16:creationId xmlns:a16="http://schemas.microsoft.com/office/drawing/2014/main" xmlns="" id="{DB9CEA21-C8B3-4B02-9E12-ABCBD2243B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9" y="474"/>
              <a:ext cx="49" cy="38"/>
            </a:xfrm>
            <a:custGeom>
              <a:avLst/>
              <a:gdLst>
                <a:gd name="T0" fmla="*/ 49 w 25"/>
                <a:gd name="T1" fmla="*/ 38 h 19"/>
                <a:gd name="T2" fmla="*/ 0 w 25"/>
                <a:gd name="T3" fmla="*/ 38 h 19"/>
                <a:gd name="T4" fmla="*/ 2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9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0" name="Freeform 120">
              <a:extLst>
                <a:ext uri="{FF2B5EF4-FFF2-40B4-BE49-F238E27FC236}">
                  <a16:creationId xmlns:a16="http://schemas.microsoft.com/office/drawing/2014/main" xmlns="" id="{04B6D4A1-A54D-48AD-9A19-DD06DFC2D3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59" y="472"/>
              <a:ext cx="51" cy="42"/>
            </a:xfrm>
            <a:custGeom>
              <a:avLst/>
              <a:gdLst>
                <a:gd name="T0" fmla="*/ 45 w 26"/>
                <a:gd name="T1" fmla="*/ 0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0 h 21"/>
                <a:gd name="T10" fmla="*/ 45 w 26"/>
                <a:gd name="T11" fmla="*/ 42 h 21"/>
                <a:gd name="T12" fmla="*/ 51 w 26"/>
                <a:gd name="T13" fmla="*/ 34 h 21"/>
                <a:gd name="T14" fmla="*/ 51 w 26"/>
                <a:gd name="T15" fmla="*/ 8 h 21"/>
                <a:gd name="T16" fmla="*/ 45 w 26"/>
                <a:gd name="T17" fmla="*/ 0 h 21"/>
                <a:gd name="T18" fmla="*/ 8 w 26"/>
                <a:gd name="T19" fmla="*/ 4 h 21"/>
                <a:gd name="T20" fmla="*/ 41 w 26"/>
                <a:gd name="T21" fmla="*/ 4 h 21"/>
                <a:gd name="T22" fmla="*/ 47 w 26"/>
                <a:gd name="T23" fmla="*/ 12 h 21"/>
                <a:gd name="T24" fmla="*/ 47 w 26"/>
                <a:gd name="T25" fmla="*/ 32 h 21"/>
                <a:gd name="T26" fmla="*/ 41 w 26"/>
                <a:gd name="T27" fmla="*/ 40 h 21"/>
                <a:gd name="T28" fmla="*/ 8 w 26"/>
                <a:gd name="T29" fmla="*/ 38 h 21"/>
                <a:gd name="T30" fmla="*/ 2 w 26"/>
                <a:gd name="T31" fmla="*/ 32 h 21"/>
                <a:gd name="T32" fmla="*/ 2 w 26"/>
                <a:gd name="T33" fmla="*/ 10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1" name="Freeform 121">
              <a:extLst>
                <a:ext uri="{FF2B5EF4-FFF2-40B4-BE49-F238E27FC236}">
                  <a16:creationId xmlns:a16="http://schemas.microsoft.com/office/drawing/2014/main" xmlns="" id="{6A258DB4-F160-4564-8774-2D429E1B1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4" y="474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50 w 25"/>
                <a:gd name="T9" fmla="*/ 2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1"/>
                    <a:pt x="25" y="1"/>
                    <a:pt x="25" y="1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2" name="Freeform 122">
              <a:extLst>
                <a:ext uri="{FF2B5EF4-FFF2-40B4-BE49-F238E27FC236}">
                  <a16:creationId xmlns:a16="http://schemas.microsoft.com/office/drawing/2014/main" xmlns="" id="{888EAEE8-8399-4DFC-A848-1C996449B9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34" y="474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2 h 20"/>
                <a:gd name="T8" fmla="*/ 4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6 w 26"/>
                <a:gd name="T17" fmla="*/ 0 h 20"/>
                <a:gd name="T18" fmla="*/ 8 w 26"/>
                <a:gd name="T19" fmla="*/ 2 h 20"/>
                <a:gd name="T20" fmla="*/ 42 w 26"/>
                <a:gd name="T21" fmla="*/ 2 h 20"/>
                <a:gd name="T22" fmla="*/ 48 w 26"/>
                <a:gd name="T23" fmla="*/ 10 h 20"/>
                <a:gd name="T24" fmla="*/ 48 w 26"/>
                <a:gd name="T25" fmla="*/ 30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2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8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lose/>
                  <a:moveTo>
                    <a:pt x="4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3" y="1"/>
                    <a:pt x="24" y="3"/>
                    <a:pt x="24" y="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7"/>
                    <a:pt x="22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3" name="Freeform 123">
              <a:extLst>
                <a:ext uri="{FF2B5EF4-FFF2-40B4-BE49-F238E27FC236}">
                  <a16:creationId xmlns:a16="http://schemas.microsoft.com/office/drawing/2014/main" xmlns="" id="{1D6A5248-7733-4BEB-A28E-8D19B6EB07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" y="476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0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4" name="Freeform 124">
              <a:extLst>
                <a:ext uri="{FF2B5EF4-FFF2-40B4-BE49-F238E27FC236}">
                  <a16:creationId xmlns:a16="http://schemas.microsoft.com/office/drawing/2014/main" xmlns="" id="{B321AE56-10A5-4242-9A59-EF45F92CE9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07" y="474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2 w 27"/>
                <a:gd name="T5" fmla="*/ 6 h 20"/>
                <a:gd name="T6" fmla="*/ 0 w 27"/>
                <a:gd name="T7" fmla="*/ 34 h 20"/>
                <a:gd name="T8" fmla="*/ 6 w 27"/>
                <a:gd name="T9" fmla="*/ 40 h 20"/>
                <a:gd name="T10" fmla="*/ 48 w 27"/>
                <a:gd name="T11" fmla="*/ 40 h 20"/>
                <a:gd name="T12" fmla="*/ 54 w 27"/>
                <a:gd name="T13" fmla="*/ 34 h 20"/>
                <a:gd name="T14" fmla="*/ 54 w 27"/>
                <a:gd name="T15" fmla="*/ 6 h 20"/>
                <a:gd name="T16" fmla="*/ 48 w 27"/>
                <a:gd name="T17" fmla="*/ 0 h 20"/>
                <a:gd name="T18" fmla="*/ 10 w 27"/>
                <a:gd name="T19" fmla="*/ 4 h 20"/>
                <a:gd name="T20" fmla="*/ 44 w 27"/>
                <a:gd name="T21" fmla="*/ 4 h 20"/>
                <a:gd name="T22" fmla="*/ 50 w 27"/>
                <a:gd name="T23" fmla="*/ 10 h 20"/>
                <a:gd name="T24" fmla="*/ 50 w 27"/>
                <a:gd name="T25" fmla="*/ 32 h 20"/>
                <a:gd name="T26" fmla="*/ 44 w 27"/>
                <a:gd name="T27" fmla="*/ 38 h 20"/>
                <a:gd name="T28" fmla="*/ 10 w 27"/>
                <a:gd name="T29" fmla="*/ 38 h 20"/>
                <a:gd name="T30" fmla="*/ 4 w 27"/>
                <a:gd name="T31" fmla="*/ 32 h 20"/>
                <a:gd name="T32" fmla="*/ 4 w 27"/>
                <a:gd name="T33" fmla="*/ 10 h 20"/>
                <a:gd name="T34" fmla="*/ 10 w 27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7" y="19"/>
                    <a:pt x="27" y="17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6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3"/>
                    <a:pt x="25" y="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7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5" name="Freeform 125">
              <a:extLst>
                <a:ext uri="{FF2B5EF4-FFF2-40B4-BE49-F238E27FC236}">
                  <a16:creationId xmlns:a16="http://schemas.microsoft.com/office/drawing/2014/main" xmlns="" id="{C8B6707C-CBC9-4E88-BE14-763B0D4D09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5" y="476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6" name="Freeform 126">
              <a:extLst>
                <a:ext uri="{FF2B5EF4-FFF2-40B4-BE49-F238E27FC236}">
                  <a16:creationId xmlns:a16="http://schemas.microsoft.com/office/drawing/2014/main" xmlns="" id="{D361A97A-043D-4479-BB07-1ECFBE2715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3" y="474"/>
              <a:ext cx="53" cy="42"/>
            </a:xfrm>
            <a:custGeom>
              <a:avLst/>
              <a:gdLst>
                <a:gd name="T0" fmla="*/ 47 w 27"/>
                <a:gd name="T1" fmla="*/ 0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4 h 21"/>
                <a:gd name="T8" fmla="*/ 6 w 27"/>
                <a:gd name="T9" fmla="*/ 40 h 21"/>
                <a:gd name="T10" fmla="*/ 47 w 27"/>
                <a:gd name="T11" fmla="*/ 42 h 21"/>
                <a:gd name="T12" fmla="*/ 53 w 27"/>
                <a:gd name="T13" fmla="*/ 34 h 21"/>
                <a:gd name="T14" fmla="*/ 53 w 27"/>
                <a:gd name="T15" fmla="*/ 8 h 21"/>
                <a:gd name="T16" fmla="*/ 47 w 27"/>
                <a:gd name="T17" fmla="*/ 0 h 21"/>
                <a:gd name="T18" fmla="*/ 10 w 27"/>
                <a:gd name="T19" fmla="*/ 4 h 21"/>
                <a:gd name="T20" fmla="*/ 43 w 27"/>
                <a:gd name="T21" fmla="*/ 4 h 21"/>
                <a:gd name="T22" fmla="*/ 49 w 27"/>
                <a:gd name="T23" fmla="*/ 10 h 21"/>
                <a:gd name="T24" fmla="*/ 47 w 27"/>
                <a:gd name="T25" fmla="*/ 32 h 21"/>
                <a:gd name="T26" fmla="*/ 43 w 27"/>
                <a:gd name="T27" fmla="*/ 38 h 21"/>
                <a:gd name="T28" fmla="*/ 10 w 27"/>
                <a:gd name="T29" fmla="*/ 38 h 21"/>
                <a:gd name="T30" fmla="*/ 4 w 27"/>
                <a:gd name="T31" fmla="*/ 32 h 21"/>
                <a:gd name="T32" fmla="*/ 4 w 27"/>
                <a:gd name="T33" fmla="*/ 10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4"/>
                    <a:pt x="25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7" name="Freeform 159">
              <a:extLst>
                <a:ext uri="{FF2B5EF4-FFF2-40B4-BE49-F238E27FC236}">
                  <a16:creationId xmlns:a16="http://schemas.microsoft.com/office/drawing/2014/main" xmlns="" id="{3D443A5C-1850-41A6-BC2D-DDE10CCEF6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28" y="597"/>
              <a:ext cx="32" cy="4"/>
            </a:xfrm>
            <a:custGeom>
              <a:avLst/>
              <a:gdLst>
                <a:gd name="T0" fmla="*/ 0 w 16"/>
                <a:gd name="T1" fmla="*/ 0 h 2"/>
                <a:gd name="T2" fmla="*/ 0 w 16"/>
                <a:gd name="T3" fmla="*/ 0 h 2"/>
                <a:gd name="T4" fmla="*/ 0 w 16"/>
                <a:gd name="T5" fmla="*/ 2 h 2"/>
                <a:gd name="T6" fmla="*/ 0 w 16"/>
                <a:gd name="T7" fmla="*/ 0 h 2"/>
                <a:gd name="T8" fmla="*/ 32 w 16"/>
                <a:gd name="T9" fmla="*/ 0 h 2"/>
                <a:gd name="T10" fmla="*/ 32 w 16"/>
                <a:gd name="T11" fmla="*/ 0 h 2"/>
                <a:gd name="T12" fmla="*/ 32 w 16"/>
                <a:gd name="T13" fmla="*/ 2 h 2"/>
                <a:gd name="T14" fmla="*/ 0 w 16"/>
                <a:gd name="T15" fmla="*/ 2 h 2"/>
                <a:gd name="T16" fmla="*/ 0 w 16"/>
                <a:gd name="T17" fmla="*/ 4 h 2"/>
                <a:gd name="T18" fmla="*/ 32 w 16"/>
                <a:gd name="T19" fmla="*/ 4 h 2"/>
                <a:gd name="T20" fmla="*/ 32 w 16"/>
                <a:gd name="T21" fmla="*/ 0 h 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6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CB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8" name="Freeform 160">
              <a:extLst>
                <a:ext uri="{FF2B5EF4-FFF2-40B4-BE49-F238E27FC236}">
                  <a16:creationId xmlns:a16="http://schemas.microsoft.com/office/drawing/2014/main" xmlns="" id="{E96A2870-07D6-4C4C-A28C-E71414806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8" y="597"/>
              <a:ext cx="32" cy="2"/>
            </a:xfrm>
            <a:custGeom>
              <a:avLst/>
              <a:gdLst>
                <a:gd name="T0" fmla="*/ 32 w 16"/>
                <a:gd name="T1" fmla="*/ 0 h 1"/>
                <a:gd name="T2" fmla="*/ 0 w 16"/>
                <a:gd name="T3" fmla="*/ 0 h 1"/>
                <a:gd name="T4" fmla="*/ 0 w 16"/>
                <a:gd name="T5" fmla="*/ 2 h 1"/>
                <a:gd name="T6" fmla="*/ 0 w 16"/>
                <a:gd name="T7" fmla="*/ 2 h 1"/>
                <a:gd name="T8" fmla="*/ 32 w 16"/>
                <a:gd name="T9" fmla="*/ 2 h 1"/>
                <a:gd name="T10" fmla="*/ 32 w 16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9DA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139" name="Group 199">
            <a:extLst>
              <a:ext uri="{FF2B5EF4-FFF2-40B4-BE49-F238E27FC236}">
                <a16:creationId xmlns:a16="http://schemas.microsoft.com/office/drawing/2014/main" xmlns="" id="{7722D3A6-B859-43EF-B28E-C237619584C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2675467" y="2007659"/>
            <a:ext cx="670984" cy="1892300"/>
            <a:chOff x="2200" y="531"/>
            <a:chExt cx="317" cy="894"/>
          </a:xfrm>
        </p:grpSpPr>
        <p:grpSp>
          <p:nvGrpSpPr>
            <p:cNvPr id="140" name="Group 178">
              <a:extLst>
                <a:ext uri="{FF2B5EF4-FFF2-40B4-BE49-F238E27FC236}">
                  <a16:creationId xmlns:a16="http://schemas.microsoft.com/office/drawing/2014/main" xmlns="" id="{09A5AD1A-11A6-40C8-AC6C-F85A656D5E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0" y="531"/>
              <a:ext cx="317" cy="894"/>
              <a:chOff x="2196" y="530"/>
              <a:chExt cx="317" cy="894"/>
            </a:xfrm>
          </p:grpSpPr>
          <p:sp>
            <p:nvSpPr>
              <p:cNvPr id="150" name="Freeform 10">
                <a:extLst>
                  <a:ext uri="{FF2B5EF4-FFF2-40B4-BE49-F238E27FC236}">
                    <a16:creationId xmlns:a16="http://schemas.microsoft.com/office/drawing/2014/main" xmlns="" id="{BD888E6F-F1C9-4B67-AD61-6E9E2F9FDA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0" y="1049"/>
                <a:ext cx="188" cy="375"/>
              </a:xfrm>
              <a:custGeom>
                <a:avLst/>
                <a:gdLst>
                  <a:gd name="T0" fmla="*/ 8 w 95"/>
                  <a:gd name="T1" fmla="*/ 0 h 189"/>
                  <a:gd name="T2" fmla="*/ 0 w 95"/>
                  <a:gd name="T3" fmla="*/ 300 h 189"/>
                  <a:gd name="T4" fmla="*/ 178 w 95"/>
                  <a:gd name="T5" fmla="*/ 375 h 189"/>
                  <a:gd name="T6" fmla="*/ 188 w 95"/>
                  <a:gd name="T7" fmla="*/ 6 h 189"/>
                  <a:gd name="T8" fmla="*/ 8 w 95"/>
                  <a:gd name="T9" fmla="*/ 0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5" h="189">
                    <a:moveTo>
                      <a:pt x="4" y="0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28" y="168"/>
                      <a:pt x="58" y="181"/>
                      <a:pt x="90" y="189"/>
                    </a:cubicBezTo>
                    <a:cubicBezTo>
                      <a:pt x="95" y="3"/>
                      <a:pt x="95" y="3"/>
                      <a:pt x="95" y="3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2FA2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51" name="Freeform 12">
                <a:extLst>
                  <a:ext uri="{FF2B5EF4-FFF2-40B4-BE49-F238E27FC236}">
                    <a16:creationId xmlns:a16="http://schemas.microsoft.com/office/drawing/2014/main" xmlns="" id="{526EA8E3-E718-4F66-8876-29B5DC41DB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9" y="1053"/>
                <a:ext cx="99" cy="371"/>
              </a:xfrm>
              <a:custGeom>
                <a:avLst/>
                <a:gdLst>
                  <a:gd name="T0" fmla="*/ 10 w 50"/>
                  <a:gd name="T1" fmla="*/ 0 h 187"/>
                  <a:gd name="T2" fmla="*/ 0 w 50"/>
                  <a:gd name="T3" fmla="*/ 341 h 187"/>
                  <a:gd name="T4" fmla="*/ 89 w 50"/>
                  <a:gd name="T5" fmla="*/ 371 h 187"/>
                  <a:gd name="T6" fmla="*/ 99 w 50"/>
                  <a:gd name="T7" fmla="*/ 2 h 187"/>
                  <a:gd name="T8" fmla="*/ 10 w 50"/>
                  <a:gd name="T9" fmla="*/ 0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187">
                    <a:moveTo>
                      <a:pt x="5" y="0"/>
                    </a:moveTo>
                    <a:cubicBezTo>
                      <a:pt x="0" y="172"/>
                      <a:pt x="0" y="172"/>
                      <a:pt x="0" y="172"/>
                    </a:cubicBezTo>
                    <a:cubicBezTo>
                      <a:pt x="14" y="178"/>
                      <a:pt x="29" y="183"/>
                      <a:pt x="45" y="187"/>
                    </a:cubicBezTo>
                    <a:cubicBezTo>
                      <a:pt x="50" y="1"/>
                      <a:pt x="50" y="1"/>
                      <a:pt x="50" y="1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98D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52" name="Freeform 127">
                <a:extLst>
                  <a:ext uri="{FF2B5EF4-FFF2-40B4-BE49-F238E27FC236}">
                    <a16:creationId xmlns:a16="http://schemas.microsoft.com/office/drawing/2014/main" xmlns="" id="{8D8BC9A2-7E56-4D2F-BBAE-2C0B7C1683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2" y="754"/>
                <a:ext cx="161" cy="210"/>
              </a:xfrm>
              <a:custGeom>
                <a:avLst/>
                <a:gdLst>
                  <a:gd name="T0" fmla="*/ 149 w 81"/>
                  <a:gd name="T1" fmla="*/ 16 h 106"/>
                  <a:gd name="T2" fmla="*/ 147 w 81"/>
                  <a:gd name="T3" fmla="*/ 57 h 106"/>
                  <a:gd name="T4" fmla="*/ 74 w 81"/>
                  <a:gd name="T5" fmla="*/ 178 h 106"/>
                  <a:gd name="T6" fmla="*/ 28 w 81"/>
                  <a:gd name="T7" fmla="*/ 200 h 106"/>
                  <a:gd name="T8" fmla="*/ 0 w 81"/>
                  <a:gd name="T9" fmla="*/ 182 h 106"/>
                  <a:gd name="T10" fmla="*/ 99 w 81"/>
                  <a:gd name="T11" fmla="*/ 24 h 106"/>
                  <a:gd name="T12" fmla="*/ 139 w 81"/>
                  <a:gd name="T13" fmla="*/ 8 h 106"/>
                  <a:gd name="T14" fmla="*/ 149 w 81"/>
                  <a:gd name="T15" fmla="*/ 16 h 1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1" h="106">
                    <a:moveTo>
                      <a:pt x="75" y="8"/>
                    </a:moveTo>
                    <a:cubicBezTo>
                      <a:pt x="81" y="12"/>
                      <a:pt x="78" y="22"/>
                      <a:pt x="74" y="29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1" y="100"/>
                      <a:pt x="22" y="106"/>
                      <a:pt x="14" y="101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4" y="5"/>
                      <a:pt x="64" y="0"/>
                      <a:pt x="70" y="4"/>
                    </a:cubicBezTo>
                    <a:lnTo>
                      <a:pt x="75" y="8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53" name="Freeform 128">
                <a:extLst>
                  <a:ext uri="{FF2B5EF4-FFF2-40B4-BE49-F238E27FC236}">
                    <a16:creationId xmlns:a16="http://schemas.microsoft.com/office/drawing/2014/main" xmlns="" id="{7C4A1B09-7883-4662-B5B2-F07B16FDED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3" y="952"/>
                <a:ext cx="149" cy="103"/>
              </a:xfrm>
              <a:custGeom>
                <a:avLst/>
                <a:gdLst>
                  <a:gd name="T0" fmla="*/ 2 w 149"/>
                  <a:gd name="T1" fmla="*/ 0 h 103"/>
                  <a:gd name="T2" fmla="*/ 149 w 149"/>
                  <a:gd name="T3" fmla="*/ 6 h 103"/>
                  <a:gd name="T4" fmla="*/ 147 w 149"/>
                  <a:gd name="T5" fmla="*/ 103 h 103"/>
                  <a:gd name="T6" fmla="*/ 0 w 149"/>
                  <a:gd name="T7" fmla="*/ 99 h 103"/>
                  <a:gd name="T8" fmla="*/ 2 w 149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9" h="103">
                    <a:moveTo>
                      <a:pt x="2" y="0"/>
                    </a:moveTo>
                    <a:lnTo>
                      <a:pt x="149" y="6"/>
                    </a:lnTo>
                    <a:lnTo>
                      <a:pt x="147" y="103"/>
                    </a:lnTo>
                    <a:lnTo>
                      <a:pt x="0" y="9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54" name="Freeform 129">
                <a:extLst>
                  <a:ext uri="{FF2B5EF4-FFF2-40B4-BE49-F238E27FC236}">
                    <a16:creationId xmlns:a16="http://schemas.microsoft.com/office/drawing/2014/main" xmlns="" id="{450FEED2-AFEB-4C10-A589-75B98DE854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7" y="954"/>
                <a:ext cx="75" cy="101"/>
              </a:xfrm>
              <a:custGeom>
                <a:avLst/>
                <a:gdLst>
                  <a:gd name="T0" fmla="*/ 4 w 75"/>
                  <a:gd name="T1" fmla="*/ 0 h 101"/>
                  <a:gd name="T2" fmla="*/ 75 w 75"/>
                  <a:gd name="T3" fmla="*/ 4 h 101"/>
                  <a:gd name="T4" fmla="*/ 73 w 75"/>
                  <a:gd name="T5" fmla="*/ 101 h 101"/>
                  <a:gd name="T6" fmla="*/ 0 w 75"/>
                  <a:gd name="T7" fmla="*/ 99 h 101"/>
                  <a:gd name="T8" fmla="*/ 4 w 75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" h="101">
                    <a:moveTo>
                      <a:pt x="4" y="0"/>
                    </a:moveTo>
                    <a:lnTo>
                      <a:pt x="75" y="4"/>
                    </a:lnTo>
                    <a:lnTo>
                      <a:pt x="73" y="101"/>
                    </a:lnTo>
                    <a:lnTo>
                      <a:pt x="0" y="9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55" name="Freeform 130">
                <a:extLst>
                  <a:ext uri="{FF2B5EF4-FFF2-40B4-BE49-F238E27FC236}">
                    <a16:creationId xmlns:a16="http://schemas.microsoft.com/office/drawing/2014/main" xmlns="" id="{28A81C45-DF26-4E96-9441-12E673BD2E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6" y="720"/>
                <a:ext cx="238" cy="238"/>
              </a:xfrm>
              <a:custGeom>
                <a:avLst/>
                <a:gdLst>
                  <a:gd name="T0" fmla="*/ 40 w 120"/>
                  <a:gd name="T1" fmla="*/ 232 h 120"/>
                  <a:gd name="T2" fmla="*/ 190 w 120"/>
                  <a:gd name="T3" fmla="*/ 238 h 120"/>
                  <a:gd name="T4" fmla="*/ 232 w 120"/>
                  <a:gd name="T5" fmla="*/ 198 h 120"/>
                  <a:gd name="T6" fmla="*/ 238 w 120"/>
                  <a:gd name="T7" fmla="*/ 8 h 120"/>
                  <a:gd name="T8" fmla="*/ 8 w 120"/>
                  <a:gd name="T9" fmla="*/ 0 h 120"/>
                  <a:gd name="T10" fmla="*/ 2 w 120"/>
                  <a:gd name="T11" fmla="*/ 190 h 120"/>
                  <a:gd name="T12" fmla="*/ 40 w 120"/>
                  <a:gd name="T13" fmla="*/ 232 h 1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0" h="120">
                    <a:moveTo>
                      <a:pt x="20" y="117"/>
                    </a:moveTo>
                    <a:cubicBezTo>
                      <a:pt x="96" y="120"/>
                      <a:pt x="96" y="120"/>
                      <a:pt x="96" y="120"/>
                    </a:cubicBezTo>
                    <a:cubicBezTo>
                      <a:pt x="107" y="120"/>
                      <a:pt x="117" y="111"/>
                      <a:pt x="117" y="100"/>
                    </a:cubicBezTo>
                    <a:cubicBezTo>
                      <a:pt x="120" y="4"/>
                      <a:pt x="120" y="4"/>
                      <a:pt x="120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0" y="107"/>
                      <a:pt x="9" y="117"/>
                      <a:pt x="20" y="117"/>
                    </a:cubicBez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56" name="Freeform 131">
                <a:extLst>
                  <a:ext uri="{FF2B5EF4-FFF2-40B4-BE49-F238E27FC236}">
                    <a16:creationId xmlns:a16="http://schemas.microsoft.com/office/drawing/2014/main" xmlns="" id="{BD27E05B-72F4-4DE2-9697-F48CC5F7D6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5" y="530"/>
                <a:ext cx="55" cy="196"/>
              </a:xfrm>
              <a:custGeom>
                <a:avLst/>
                <a:gdLst>
                  <a:gd name="T0" fmla="*/ 26 w 28"/>
                  <a:gd name="T1" fmla="*/ 0 h 99"/>
                  <a:gd name="T2" fmla="*/ 35 w 28"/>
                  <a:gd name="T3" fmla="*/ 0 h 99"/>
                  <a:gd name="T4" fmla="*/ 55 w 28"/>
                  <a:gd name="T5" fmla="*/ 22 h 99"/>
                  <a:gd name="T6" fmla="*/ 49 w 28"/>
                  <a:gd name="T7" fmla="*/ 196 h 99"/>
                  <a:gd name="T8" fmla="*/ 0 w 28"/>
                  <a:gd name="T9" fmla="*/ 194 h 99"/>
                  <a:gd name="T10" fmla="*/ 4 w 28"/>
                  <a:gd name="T11" fmla="*/ 20 h 99"/>
                  <a:gd name="T12" fmla="*/ 26 w 28"/>
                  <a:gd name="T13" fmla="*/ 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9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8" y="5"/>
                      <a:pt x="28" y="11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4"/>
                      <a:pt x="7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57" name="Freeform 132">
                <a:extLst>
                  <a:ext uri="{FF2B5EF4-FFF2-40B4-BE49-F238E27FC236}">
                    <a16:creationId xmlns:a16="http://schemas.microsoft.com/office/drawing/2014/main" xmlns="" id="{A1A690BB-5C90-4FA0-806C-C0CF84FDD5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3" y="548"/>
                <a:ext cx="56" cy="176"/>
              </a:xfrm>
              <a:custGeom>
                <a:avLst/>
                <a:gdLst>
                  <a:gd name="T0" fmla="*/ 26 w 28"/>
                  <a:gd name="T1" fmla="*/ 0 h 89"/>
                  <a:gd name="T2" fmla="*/ 36 w 28"/>
                  <a:gd name="T3" fmla="*/ 0 h 89"/>
                  <a:gd name="T4" fmla="*/ 56 w 28"/>
                  <a:gd name="T5" fmla="*/ 22 h 89"/>
                  <a:gd name="T6" fmla="*/ 52 w 28"/>
                  <a:gd name="T7" fmla="*/ 176 h 89"/>
                  <a:gd name="T8" fmla="*/ 0 w 28"/>
                  <a:gd name="T9" fmla="*/ 174 h 89"/>
                  <a:gd name="T10" fmla="*/ 6 w 28"/>
                  <a:gd name="T11" fmla="*/ 20 h 89"/>
                  <a:gd name="T12" fmla="*/ 26 w 28"/>
                  <a:gd name="T13" fmla="*/ 0 h 8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8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8" y="5"/>
                      <a:pt x="28" y="11"/>
                    </a:cubicBezTo>
                    <a:cubicBezTo>
                      <a:pt x="26" y="89"/>
                      <a:pt x="26" y="89"/>
                      <a:pt x="26" y="89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4"/>
                      <a:pt x="8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58" name="Freeform 133">
                <a:extLst>
                  <a:ext uri="{FF2B5EF4-FFF2-40B4-BE49-F238E27FC236}">
                    <a16:creationId xmlns:a16="http://schemas.microsoft.com/office/drawing/2014/main" xmlns="" id="{CF35717A-A846-4ECA-88B5-B721E6D299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4" y="585"/>
                <a:ext cx="53" cy="137"/>
              </a:xfrm>
              <a:custGeom>
                <a:avLst/>
                <a:gdLst>
                  <a:gd name="T0" fmla="*/ 24 w 27"/>
                  <a:gd name="T1" fmla="*/ 0 h 69"/>
                  <a:gd name="T2" fmla="*/ 33 w 27"/>
                  <a:gd name="T3" fmla="*/ 0 h 69"/>
                  <a:gd name="T4" fmla="*/ 53 w 27"/>
                  <a:gd name="T5" fmla="*/ 22 h 69"/>
                  <a:gd name="T6" fmla="*/ 49 w 27"/>
                  <a:gd name="T7" fmla="*/ 137 h 69"/>
                  <a:gd name="T8" fmla="*/ 0 w 27"/>
                  <a:gd name="T9" fmla="*/ 135 h 69"/>
                  <a:gd name="T10" fmla="*/ 4 w 27"/>
                  <a:gd name="T11" fmla="*/ 20 h 69"/>
                  <a:gd name="T12" fmla="*/ 24 w 27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7" h="69">
                    <a:moveTo>
                      <a:pt x="12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23" y="1"/>
                      <a:pt x="27" y="5"/>
                      <a:pt x="27" y="11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5"/>
                      <a:pt x="7" y="0"/>
                      <a:pt x="12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59" name="Freeform 134">
                <a:extLst>
                  <a:ext uri="{FF2B5EF4-FFF2-40B4-BE49-F238E27FC236}">
                    <a16:creationId xmlns:a16="http://schemas.microsoft.com/office/drawing/2014/main" xmlns="" id="{960AC2CF-88D2-4B43-9629-C124AF1643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4" y="572"/>
                <a:ext cx="56" cy="156"/>
              </a:xfrm>
              <a:custGeom>
                <a:avLst/>
                <a:gdLst>
                  <a:gd name="T0" fmla="*/ 26 w 28"/>
                  <a:gd name="T1" fmla="*/ 0 h 79"/>
                  <a:gd name="T2" fmla="*/ 36 w 28"/>
                  <a:gd name="T3" fmla="*/ 0 h 79"/>
                  <a:gd name="T4" fmla="*/ 54 w 28"/>
                  <a:gd name="T5" fmla="*/ 22 h 79"/>
                  <a:gd name="T6" fmla="*/ 50 w 28"/>
                  <a:gd name="T7" fmla="*/ 156 h 79"/>
                  <a:gd name="T8" fmla="*/ 0 w 28"/>
                  <a:gd name="T9" fmla="*/ 154 h 79"/>
                  <a:gd name="T10" fmla="*/ 4 w 28"/>
                  <a:gd name="T11" fmla="*/ 20 h 79"/>
                  <a:gd name="T12" fmla="*/ 26 w 28"/>
                  <a:gd name="T13" fmla="*/ 0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7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3" y="0"/>
                      <a:pt x="28" y="5"/>
                      <a:pt x="27" y="11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4"/>
                      <a:pt x="7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60" name="Freeform 135">
                <a:extLst>
                  <a:ext uri="{FF2B5EF4-FFF2-40B4-BE49-F238E27FC236}">
                    <a16:creationId xmlns:a16="http://schemas.microsoft.com/office/drawing/2014/main" xmlns="" id="{CE4C0E3F-B47B-4DDF-8A66-4139ABD4E5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2" y="1111"/>
                <a:ext cx="18" cy="18"/>
              </a:xfrm>
              <a:custGeom>
                <a:avLst/>
                <a:gdLst>
                  <a:gd name="T0" fmla="*/ 0 w 9"/>
                  <a:gd name="T1" fmla="*/ 10 h 9"/>
                  <a:gd name="T2" fmla="*/ 8 w 9"/>
                  <a:gd name="T3" fmla="*/ 18 h 9"/>
                  <a:gd name="T4" fmla="*/ 18 w 9"/>
                  <a:gd name="T5" fmla="*/ 10 h 9"/>
                  <a:gd name="T6" fmla="*/ 10 w 9"/>
                  <a:gd name="T7" fmla="*/ 0 h 9"/>
                  <a:gd name="T8" fmla="*/ 0 w 9"/>
                  <a:gd name="T9" fmla="*/ 1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0" y="5"/>
                    </a:moveTo>
                    <a:cubicBezTo>
                      <a:pt x="0" y="7"/>
                      <a:pt x="2" y="9"/>
                      <a:pt x="4" y="9"/>
                    </a:cubicBezTo>
                    <a:cubicBezTo>
                      <a:pt x="7" y="9"/>
                      <a:pt x="9" y="7"/>
                      <a:pt x="9" y="5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61" name="Freeform 136">
                <a:extLst>
                  <a:ext uri="{FF2B5EF4-FFF2-40B4-BE49-F238E27FC236}">
                    <a16:creationId xmlns:a16="http://schemas.microsoft.com/office/drawing/2014/main" xmlns="" id="{C0059197-5A3D-4296-AB30-6016F10CFF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4" y="1083"/>
                <a:ext cx="20" cy="20"/>
              </a:xfrm>
              <a:custGeom>
                <a:avLst/>
                <a:gdLst>
                  <a:gd name="T0" fmla="*/ 0 w 10"/>
                  <a:gd name="T1" fmla="*/ 10 h 10"/>
                  <a:gd name="T2" fmla="*/ 10 w 10"/>
                  <a:gd name="T3" fmla="*/ 20 h 10"/>
                  <a:gd name="T4" fmla="*/ 20 w 10"/>
                  <a:gd name="T5" fmla="*/ 10 h 10"/>
                  <a:gd name="T6" fmla="*/ 10 w 10"/>
                  <a:gd name="T7" fmla="*/ 2 h 10"/>
                  <a:gd name="T8" fmla="*/ 0 w 10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0" y="5"/>
                    </a:moveTo>
                    <a:cubicBezTo>
                      <a:pt x="0" y="7"/>
                      <a:pt x="2" y="10"/>
                      <a:pt x="5" y="10"/>
                    </a:cubicBezTo>
                    <a:cubicBezTo>
                      <a:pt x="7" y="10"/>
                      <a:pt x="10" y="8"/>
                      <a:pt x="10" y="5"/>
                    </a:cubicBez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1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62" name="Freeform 137">
                <a:extLst>
                  <a:ext uri="{FF2B5EF4-FFF2-40B4-BE49-F238E27FC236}">
                    <a16:creationId xmlns:a16="http://schemas.microsoft.com/office/drawing/2014/main" xmlns="" id="{0112913F-809B-4683-ADB4-6DA6770764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0" y="1137"/>
                <a:ext cx="20" cy="19"/>
              </a:xfrm>
              <a:custGeom>
                <a:avLst/>
                <a:gdLst>
                  <a:gd name="T0" fmla="*/ 2 w 10"/>
                  <a:gd name="T1" fmla="*/ 10 h 10"/>
                  <a:gd name="T2" fmla="*/ 10 w 10"/>
                  <a:gd name="T3" fmla="*/ 17 h 10"/>
                  <a:gd name="T4" fmla="*/ 20 w 10"/>
                  <a:gd name="T5" fmla="*/ 10 h 10"/>
                  <a:gd name="T6" fmla="*/ 10 w 10"/>
                  <a:gd name="T7" fmla="*/ 0 h 10"/>
                  <a:gd name="T8" fmla="*/ 2 w 10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1" y="5"/>
                    </a:moveTo>
                    <a:cubicBezTo>
                      <a:pt x="0" y="7"/>
                      <a:pt x="2" y="9"/>
                      <a:pt x="5" y="9"/>
                    </a:cubicBezTo>
                    <a:cubicBezTo>
                      <a:pt x="7" y="10"/>
                      <a:pt x="10" y="8"/>
                      <a:pt x="10" y="5"/>
                    </a:cubicBezTo>
                    <a:cubicBezTo>
                      <a:pt x="10" y="3"/>
                      <a:pt x="8" y="0"/>
                      <a:pt x="5" y="0"/>
                    </a:cubicBezTo>
                    <a:cubicBezTo>
                      <a:pt x="3" y="0"/>
                      <a:pt x="1" y="2"/>
                      <a:pt x="1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63" name="Freeform 149">
                <a:extLst>
                  <a:ext uri="{FF2B5EF4-FFF2-40B4-BE49-F238E27FC236}">
                    <a16:creationId xmlns:a16="http://schemas.microsoft.com/office/drawing/2014/main" xmlns="" id="{D0731AB0-2F53-4285-A037-7091C607F1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6" y="599"/>
                <a:ext cx="33" cy="18"/>
              </a:xfrm>
              <a:custGeom>
                <a:avLst/>
                <a:gdLst>
                  <a:gd name="T0" fmla="*/ 16 w 17"/>
                  <a:gd name="T1" fmla="*/ 0 h 9"/>
                  <a:gd name="T2" fmla="*/ 33 w 17"/>
                  <a:gd name="T3" fmla="*/ 18 h 9"/>
                  <a:gd name="T4" fmla="*/ 0 w 17"/>
                  <a:gd name="T5" fmla="*/ 18 h 9"/>
                  <a:gd name="T6" fmla="*/ 16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8" y="0"/>
                    </a:moveTo>
                    <a:cubicBezTo>
                      <a:pt x="13" y="0"/>
                      <a:pt x="17" y="4"/>
                      <a:pt x="17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64" name="Freeform 152">
                <a:extLst>
                  <a:ext uri="{FF2B5EF4-FFF2-40B4-BE49-F238E27FC236}">
                    <a16:creationId xmlns:a16="http://schemas.microsoft.com/office/drawing/2014/main" xmlns="" id="{52DE035C-9DF0-4A4E-90C8-2FADFB8651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5" y="560"/>
                <a:ext cx="34" cy="16"/>
              </a:xfrm>
              <a:custGeom>
                <a:avLst/>
                <a:gdLst>
                  <a:gd name="T0" fmla="*/ 18 w 17"/>
                  <a:gd name="T1" fmla="*/ 0 h 8"/>
                  <a:gd name="T2" fmla="*/ 34 w 17"/>
                  <a:gd name="T3" fmla="*/ 16 h 8"/>
                  <a:gd name="T4" fmla="*/ 0 w 17"/>
                  <a:gd name="T5" fmla="*/ 16 h 8"/>
                  <a:gd name="T6" fmla="*/ 18 w 17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8">
                    <a:moveTo>
                      <a:pt x="9" y="0"/>
                    </a:moveTo>
                    <a:cubicBezTo>
                      <a:pt x="14" y="0"/>
                      <a:pt x="17" y="3"/>
                      <a:pt x="1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9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65" name="Freeform 155">
                <a:extLst>
                  <a:ext uri="{FF2B5EF4-FFF2-40B4-BE49-F238E27FC236}">
                    <a16:creationId xmlns:a16="http://schemas.microsoft.com/office/drawing/2014/main" xmlns="" id="{013182ED-19F7-44CB-9DB0-17A8892F9B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8" y="544"/>
                <a:ext cx="34" cy="16"/>
              </a:xfrm>
              <a:custGeom>
                <a:avLst/>
                <a:gdLst>
                  <a:gd name="T0" fmla="*/ 16 w 17"/>
                  <a:gd name="T1" fmla="*/ 0 h 8"/>
                  <a:gd name="T2" fmla="*/ 34 w 17"/>
                  <a:gd name="T3" fmla="*/ 16 h 8"/>
                  <a:gd name="T4" fmla="*/ 0 w 17"/>
                  <a:gd name="T5" fmla="*/ 16 h 8"/>
                  <a:gd name="T6" fmla="*/ 16 w 17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8">
                    <a:moveTo>
                      <a:pt x="8" y="0"/>
                    </a:moveTo>
                    <a:cubicBezTo>
                      <a:pt x="13" y="0"/>
                      <a:pt x="17" y="3"/>
                      <a:pt x="1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66" name="Freeform 170">
                <a:extLst>
                  <a:ext uri="{FF2B5EF4-FFF2-40B4-BE49-F238E27FC236}">
                    <a16:creationId xmlns:a16="http://schemas.microsoft.com/office/drawing/2014/main" xmlns="" id="{495B6227-73BD-4925-B983-DB82D56FCC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6" y="583"/>
                <a:ext cx="34" cy="18"/>
              </a:xfrm>
              <a:custGeom>
                <a:avLst/>
                <a:gdLst>
                  <a:gd name="T0" fmla="*/ 16 w 17"/>
                  <a:gd name="T1" fmla="*/ 0 h 9"/>
                  <a:gd name="T2" fmla="*/ 34 w 17"/>
                  <a:gd name="T3" fmla="*/ 18 h 9"/>
                  <a:gd name="T4" fmla="*/ 0 w 17"/>
                  <a:gd name="T5" fmla="*/ 18 h 9"/>
                  <a:gd name="T6" fmla="*/ 16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8" y="0"/>
                    </a:moveTo>
                    <a:cubicBezTo>
                      <a:pt x="13" y="0"/>
                      <a:pt x="17" y="4"/>
                      <a:pt x="17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141" name="Group 198">
              <a:extLst>
                <a:ext uri="{FF2B5EF4-FFF2-40B4-BE49-F238E27FC236}">
                  <a16:creationId xmlns:a16="http://schemas.microsoft.com/office/drawing/2014/main" xmlns="" id="{A2689E19-4E10-4635-AF8B-1CA8F1C24F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16" y="558"/>
              <a:ext cx="214" cy="61"/>
              <a:chOff x="2216" y="558"/>
              <a:chExt cx="214" cy="61"/>
            </a:xfrm>
          </p:grpSpPr>
          <p:sp>
            <p:nvSpPr>
              <p:cNvPr id="142" name="Freeform 150">
                <a:extLst>
                  <a:ext uri="{FF2B5EF4-FFF2-40B4-BE49-F238E27FC236}">
                    <a16:creationId xmlns:a16="http://schemas.microsoft.com/office/drawing/2014/main" xmlns="" id="{DB67DA97-B004-4C5E-B68F-D26A58C43BD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16" y="613"/>
                <a:ext cx="33" cy="6"/>
              </a:xfrm>
              <a:custGeom>
                <a:avLst/>
                <a:gdLst>
                  <a:gd name="T0" fmla="*/ 0 w 17"/>
                  <a:gd name="T1" fmla="*/ 0 h 3"/>
                  <a:gd name="T2" fmla="*/ 0 w 17"/>
                  <a:gd name="T3" fmla="*/ 0 h 3"/>
                  <a:gd name="T4" fmla="*/ 0 w 17"/>
                  <a:gd name="T5" fmla="*/ 4 h 3"/>
                  <a:gd name="T6" fmla="*/ 0 w 17"/>
                  <a:gd name="T7" fmla="*/ 0 h 3"/>
                  <a:gd name="T8" fmla="*/ 33 w 17"/>
                  <a:gd name="T9" fmla="*/ 0 h 3"/>
                  <a:gd name="T10" fmla="*/ 33 w 17"/>
                  <a:gd name="T11" fmla="*/ 0 h 3"/>
                  <a:gd name="T12" fmla="*/ 33 w 17"/>
                  <a:gd name="T13" fmla="*/ 4 h 3"/>
                  <a:gd name="T14" fmla="*/ 0 w 17"/>
                  <a:gd name="T15" fmla="*/ 4 h 3"/>
                  <a:gd name="T16" fmla="*/ 0 w 17"/>
                  <a:gd name="T17" fmla="*/ 6 h 3"/>
                  <a:gd name="T18" fmla="*/ 33 w 17"/>
                  <a:gd name="T19" fmla="*/ 6 h 3"/>
                  <a:gd name="T20" fmla="*/ 33 w 17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" name="Freeform 151">
                <a:extLst>
                  <a:ext uri="{FF2B5EF4-FFF2-40B4-BE49-F238E27FC236}">
                    <a16:creationId xmlns:a16="http://schemas.microsoft.com/office/drawing/2014/main" xmlns="" id="{A49EF413-399D-4F5A-A57C-20C6B14A82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6" y="613"/>
                <a:ext cx="33" cy="4"/>
              </a:xfrm>
              <a:custGeom>
                <a:avLst/>
                <a:gdLst>
                  <a:gd name="T0" fmla="*/ 33 w 17"/>
                  <a:gd name="T1" fmla="*/ 0 h 2"/>
                  <a:gd name="T2" fmla="*/ 0 w 17"/>
                  <a:gd name="T3" fmla="*/ 0 h 2"/>
                  <a:gd name="T4" fmla="*/ 0 w 17"/>
                  <a:gd name="T5" fmla="*/ 4 h 2"/>
                  <a:gd name="T6" fmla="*/ 0 w 17"/>
                  <a:gd name="T7" fmla="*/ 4 h 2"/>
                  <a:gd name="T8" fmla="*/ 33 w 17"/>
                  <a:gd name="T9" fmla="*/ 4 h 2"/>
                  <a:gd name="T10" fmla="*/ 33 w 17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4" name="Freeform 153">
                <a:extLst>
                  <a:ext uri="{FF2B5EF4-FFF2-40B4-BE49-F238E27FC236}">
                    <a16:creationId xmlns:a16="http://schemas.microsoft.com/office/drawing/2014/main" xmlns="" id="{81A22976-54BC-4F55-8B8F-07DEA7F6E5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75" y="574"/>
                <a:ext cx="34" cy="4"/>
              </a:xfrm>
              <a:custGeom>
                <a:avLst/>
                <a:gdLst>
                  <a:gd name="T0" fmla="*/ 2 w 17"/>
                  <a:gd name="T1" fmla="*/ 0 h 2"/>
                  <a:gd name="T2" fmla="*/ 0 w 17"/>
                  <a:gd name="T3" fmla="*/ 0 h 2"/>
                  <a:gd name="T4" fmla="*/ 0 w 17"/>
                  <a:gd name="T5" fmla="*/ 2 h 2"/>
                  <a:gd name="T6" fmla="*/ 2 w 17"/>
                  <a:gd name="T7" fmla="*/ 0 h 2"/>
                  <a:gd name="T8" fmla="*/ 34 w 17"/>
                  <a:gd name="T9" fmla="*/ 0 h 2"/>
                  <a:gd name="T10" fmla="*/ 34 w 17"/>
                  <a:gd name="T11" fmla="*/ 0 h 2"/>
                  <a:gd name="T12" fmla="*/ 34 w 17"/>
                  <a:gd name="T13" fmla="*/ 2 h 2"/>
                  <a:gd name="T14" fmla="*/ 0 w 17"/>
                  <a:gd name="T15" fmla="*/ 2 h 2"/>
                  <a:gd name="T16" fmla="*/ 0 w 17"/>
                  <a:gd name="T17" fmla="*/ 4 h 2"/>
                  <a:gd name="T18" fmla="*/ 34 w 17"/>
                  <a:gd name="T19" fmla="*/ 4 h 2"/>
                  <a:gd name="T20" fmla="*/ 34 w 1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5" name="Freeform 154">
                <a:extLst>
                  <a:ext uri="{FF2B5EF4-FFF2-40B4-BE49-F238E27FC236}">
                    <a16:creationId xmlns:a16="http://schemas.microsoft.com/office/drawing/2014/main" xmlns="" id="{92DCD634-0297-43CD-9820-712BCB24A8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5" y="574"/>
                <a:ext cx="34" cy="2"/>
              </a:xfrm>
              <a:custGeom>
                <a:avLst/>
                <a:gdLst>
                  <a:gd name="T0" fmla="*/ 34 w 17"/>
                  <a:gd name="T1" fmla="*/ 0 h 1"/>
                  <a:gd name="T2" fmla="*/ 2 w 17"/>
                  <a:gd name="T3" fmla="*/ 0 h 1"/>
                  <a:gd name="T4" fmla="*/ 0 w 17"/>
                  <a:gd name="T5" fmla="*/ 2 h 1"/>
                  <a:gd name="T6" fmla="*/ 0 w 17"/>
                  <a:gd name="T7" fmla="*/ 2 h 1"/>
                  <a:gd name="T8" fmla="*/ 34 w 17"/>
                  <a:gd name="T9" fmla="*/ 2 h 1"/>
                  <a:gd name="T10" fmla="*/ 34 w 1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">
                    <a:moveTo>
                      <a:pt x="1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0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6" name="Freeform 156">
                <a:extLst>
                  <a:ext uri="{FF2B5EF4-FFF2-40B4-BE49-F238E27FC236}">
                    <a16:creationId xmlns:a16="http://schemas.microsoft.com/office/drawing/2014/main" xmlns="" id="{14529856-1389-46BA-A27B-440A38C3BE0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38" y="558"/>
                <a:ext cx="34" cy="4"/>
              </a:xfrm>
              <a:custGeom>
                <a:avLst/>
                <a:gdLst>
                  <a:gd name="T0" fmla="*/ 0 w 17"/>
                  <a:gd name="T1" fmla="*/ 0 h 2"/>
                  <a:gd name="T2" fmla="*/ 0 w 17"/>
                  <a:gd name="T3" fmla="*/ 0 h 2"/>
                  <a:gd name="T4" fmla="*/ 0 w 17"/>
                  <a:gd name="T5" fmla="*/ 2 h 2"/>
                  <a:gd name="T6" fmla="*/ 0 w 17"/>
                  <a:gd name="T7" fmla="*/ 0 h 2"/>
                  <a:gd name="T8" fmla="*/ 34 w 17"/>
                  <a:gd name="T9" fmla="*/ 0 h 2"/>
                  <a:gd name="T10" fmla="*/ 34 w 17"/>
                  <a:gd name="T11" fmla="*/ 0 h 2"/>
                  <a:gd name="T12" fmla="*/ 34 w 17"/>
                  <a:gd name="T13" fmla="*/ 2 h 2"/>
                  <a:gd name="T14" fmla="*/ 0 w 17"/>
                  <a:gd name="T15" fmla="*/ 2 h 2"/>
                  <a:gd name="T16" fmla="*/ 0 w 17"/>
                  <a:gd name="T17" fmla="*/ 4 h 2"/>
                  <a:gd name="T18" fmla="*/ 34 w 17"/>
                  <a:gd name="T19" fmla="*/ 4 h 2"/>
                  <a:gd name="T20" fmla="*/ 34 w 1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7" name="Freeform 157">
                <a:extLst>
                  <a:ext uri="{FF2B5EF4-FFF2-40B4-BE49-F238E27FC236}">
                    <a16:creationId xmlns:a16="http://schemas.microsoft.com/office/drawing/2014/main" xmlns="" id="{1333F1AB-037F-44A5-8422-F076525E86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8" y="558"/>
                <a:ext cx="34" cy="2"/>
              </a:xfrm>
              <a:custGeom>
                <a:avLst/>
                <a:gdLst>
                  <a:gd name="T0" fmla="*/ 34 w 17"/>
                  <a:gd name="T1" fmla="*/ 0 h 1"/>
                  <a:gd name="T2" fmla="*/ 0 w 17"/>
                  <a:gd name="T3" fmla="*/ 0 h 1"/>
                  <a:gd name="T4" fmla="*/ 0 w 17"/>
                  <a:gd name="T5" fmla="*/ 2 h 1"/>
                  <a:gd name="T6" fmla="*/ 0 w 17"/>
                  <a:gd name="T7" fmla="*/ 2 h 1"/>
                  <a:gd name="T8" fmla="*/ 34 w 17"/>
                  <a:gd name="T9" fmla="*/ 2 h 1"/>
                  <a:gd name="T10" fmla="*/ 34 w 1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0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8" name="Freeform 171">
                <a:extLst>
                  <a:ext uri="{FF2B5EF4-FFF2-40B4-BE49-F238E27FC236}">
                    <a16:creationId xmlns:a16="http://schemas.microsoft.com/office/drawing/2014/main" xmlns="" id="{AA9F155C-F8FC-44E3-9D15-5A00775C00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96" y="597"/>
                <a:ext cx="34" cy="6"/>
              </a:xfrm>
              <a:custGeom>
                <a:avLst/>
                <a:gdLst>
                  <a:gd name="T0" fmla="*/ 0 w 17"/>
                  <a:gd name="T1" fmla="*/ 0 h 3"/>
                  <a:gd name="T2" fmla="*/ 0 w 17"/>
                  <a:gd name="T3" fmla="*/ 0 h 3"/>
                  <a:gd name="T4" fmla="*/ 0 w 17"/>
                  <a:gd name="T5" fmla="*/ 4 h 3"/>
                  <a:gd name="T6" fmla="*/ 0 w 17"/>
                  <a:gd name="T7" fmla="*/ 0 h 3"/>
                  <a:gd name="T8" fmla="*/ 34 w 17"/>
                  <a:gd name="T9" fmla="*/ 0 h 3"/>
                  <a:gd name="T10" fmla="*/ 32 w 17"/>
                  <a:gd name="T11" fmla="*/ 0 h 3"/>
                  <a:gd name="T12" fmla="*/ 34 w 17"/>
                  <a:gd name="T13" fmla="*/ 4 h 3"/>
                  <a:gd name="T14" fmla="*/ 0 w 17"/>
                  <a:gd name="T15" fmla="*/ 4 h 3"/>
                  <a:gd name="T16" fmla="*/ 0 w 17"/>
                  <a:gd name="T17" fmla="*/ 6 h 3"/>
                  <a:gd name="T18" fmla="*/ 34 w 17"/>
                  <a:gd name="T19" fmla="*/ 6 h 3"/>
                  <a:gd name="T20" fmla="*/ 34 w 17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moveTo>
                      <a:pt x="17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9" name="Freeform 172">
                <a:extLst>
                  <a:ext uri="{FF2B5EF4-FFF2-40B4-BE49-F238E27FC236}">
                    <a16:creationId xmlns:a16="http://schemas.microsoft.com/office/drawing/2014/main" xmlns="" id="{70C50C1C-C821-47AB-A1CB-9D4AA706A7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6" y="597"/>
                <a:ext cx="34" cy="4"/>
              </a:xfrm>
              <a:custGeom>
                <a:avLst/>
                <a:gdLst>
                  <a:gd name="T0" fmla="*/ 32 w 17"/>
                  <a:gd name="T1" fmla="*/ 0 h 2"/>
                  <a:gd name="T2" fmla="*/ 0 w 17"/>
                  <a:gd name="T3" fmla="*/ 0 h 2"/>
                  <a:gd name="T4" fmla="*/ 0 w 17"/>
                  <a:gd name="T5" fmla="*/ 4 h 2"/>
                  <a:gd name="T6" fmla="*/ 0 w 17"/>
                  <a:gd name="T7" fmla="*/ 4 h 2"/>
                  <a:gd name="T8" fmla="*/ 34 w 17"/>
                  <a:gd name="T9" fmla="*/ 4 h 2"/>
                  <a:gd name="T10" fmla="*/ 32 w 17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">
                    <a:moveTo>
                      <a:pt x="1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6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167" name="Group 201">
            <a:extLst>
              <a:ext uri="{FF2B5EF4-FFF2-40B4-BE49-F238E27FC236}">
                <a16:creationId xmlns:a16="http://schemas.microsoft.com/office/drawing/2014/main" xmlns="" id="{274A3D3C-431E-4361-B6A1-63595272A83A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27101" y="2437343"/>
            <a:ext cx="615951" cy="393700"/>
            <a:chOff x="2967" y="1087"/>
            <a:chExt cx="291" cy="186"/>
          </a:xfrm>
        </p:grpSpPr>
        <p:sp>
          <p:nvSpPr>
            <p:cNvPr id="168" name="Freeform 173">
              <a:extLst>
                <a:ext uri="{FF2B5EF4-FFF2-40B4-BE49-F238E27FC236}">
                  <a16:creationId xmlns:a16="http://schemas.microsoft.com/office/drawing/2014/main" xmlns="" id="{1C71F493-CBA3-442A-B997-7B3C8FEF0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7" y="1087"/>
              <a:ext cx="270" cy="186"/>
            </a:xfrm>
            <a:custGeom>
              <a:avLst/>
              <a:gdLst>
                <a:gd name="T0" fmla="*/ 0 w 136"/>
                <a:gd name="T1" fmla="*/ 99 h 94"/>
                <a:gd name="T2" fmla="*/ 0 w 136"/>
                <a:gd name="T3" fmla="*/ 87 h 94"/>
                <a:gd name="T4" fmla="*/ 87 w 136"/>
                <a:gd name="T5" fmla="*/ 0 h 94"/>
                <a:gd name="T6" fmla="*/ 183 w 136"/>
                <a:gd name="T7" fmla="*/ 0 h 94"/>
                <a:gd name="T8" fmla="*/ 270 w 136"/>
                <a:gd name="T9" fmla="*/ 87 h 94"/>
                <a:gd name="T10" fmla="*/ 270 w 136"/>
                <a:gd name="T11" fmla="*/ 99 h 94"/>
                <a:gd name="T12" fmla="*/ 183 w 136"/>
                <a:gd name="T13" fmla="*/ 186 h 94"/>
                <a:gd name="T14" fmla="*/ 87 w 136"/>
                <a:gd name="T15" fmla="*/ 186 h 94"/>
                <a:gd name="T16" fmla="*/ 0 w 136"/>
                <a:gd name="T17" fmla="*/ 99 h 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6" h="94">
                  <a:moveTo>
                    <a:pt x="0" y="5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116" y="0"/>
                    <a:pt x="136" y="20"/>
                    <a:pt x="136" y="44"/>
                  </a:cubicBezTo>
                  <a:cubicBezTo>
                    <a:pt x="136" y="50"/>
                    <a:pt x="136" y="50"/>
                    <a:pt x="136" y="50"/>
                  </a:cubicBezTo>
                  <a:cubicBezTo>
                    <a:pt x="136" y="74"/>
                    <a:pt x="116" y="94"/>
                    <a:pt x="92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20" y="94"/>
                    <a:pt x="0" y="74"/>
                    <a:pt x="0" y="50"/>
                  </a:cubicBezTo>
                  <a:close/>
                </a:path>
              </a:pathLst>
            </a:custGeom>
            <a:solidFill>
              <a:srgbClr val="EB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69" name="Freeform 175">
              <a:extLst>
                <a:ext uri="{FF2B5EF4-FFF2-40B4-BE49-F238E27FC236}">
                  <a16:creationId xmlns:a16="http://schemas.microsoft.com/office/drawing/2014/main" xmlns="" id="{7378212D-CD06-4362-BC38-C06234A84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7" y="1176"/>
              <a:ext cx="0" cy="14"/>
            </a:xfrm>
            <a:custGeom>
              <a:avLst/>
              <a:gdLst>
                <a:gd name="T0" fmla="*/ 14 h 14"/>
                <a:gd name="T1" fmla="*/ 0 h 14"/>
                <a:gd name="T2" fmla="*/ 14 h 14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70" name="Rectangle 176">
              <a:extLst>
                <a:ext uri="{FF2B5EF4-FFF2-40B4-BE49-F238E27FC236}">
                  <a16:creationId xmlns:a16="http://schemas.microsoft.com/office/drawing/2014/main" xmlns="" id="{F15E503A-5670-4A0A-8D19-C5985A996B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5" y="1162"/>
              <a:ext cx="23" cy="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171" name="Freeform 177">
            <a:extLst>
              <a:ext uri="{FF2B5EF4-FFF2-40B4-BE49-F238E27FC236}">
                <a16:creationId xmlns:a16="http://schemas.microsoft.com/office/drawing/2014/main" xmlns="" id="{A955E106-F598-461B-B4C5-8C09C754FA44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802218" y="2613026"/>
            <a:ext cx="436033" cy="1312333"/>
          </a:xfrm>
          <a:custGeom>
            <a:avLst/>
            <a:gdLst>
              <a:gd name="T0" fmla="*/ 248413 w 104"/>
              <a:gd name="T1" fmla="*/ 984250 h 313"/>
              <a:gd name="T2" fmla="*/ 213824 w 104"/>
              <a:gd name="T3" fmla="*/ 984250 h 313"/>
              <a:gd name="T4" fmla="*/ 213824 w 104"/>
              <a:gd name="T5" fmla="*/ 955949 h 313"/>
              <a:gd name="T6" fmla="*/ 248413 w 104"/>
              <a:gd name="T7" fmla="*/ 955949 h 313"/>
              <a:gd name="T8" fmla="*/ 295580 w 104"/>
              <a:gd name="T9" fmla="*/ 908780 h 313"/>
              <a:gd name="T10" fmla="*/ 295580 w 104"/>
              <a:gd name="T11" fmla="*/ 764130 h 313"/>
              <a:gd name="T12" fmla="*/ 248413 w 104"/>
              <a:gd name="T13" fmla="*/ 716962 h 313"/>
              <a:gd name="T14" fmla="*/ 201246 w 104"/>
              <a:gd name="T15" fmla="*/ 716962 h 313"/>
              <a:gd name="T16" fmla="*/ 122634 w 104"/>
              <a:gd name="T17" fmla="*/ 638347 h 313"/>
              <a:gd name="T18" fmla="*/ 122634 w 104"/>
              <a:gd name="T19" fmla="*/ 78614 h 313"/>
              <a:gd name="T20" fmla="*/ 75467 w 104"/>
              <a:gd name="T21" fmla="*/ 31446 h 313"/>
              <a:gd name="T22" fmla="*/ 0 w 104"/>
              <a:gd name="T23" fmla="*/ 31446 h 313"/>
              <a:gd name="T24" fmla="*/ 0 w 104"/>
              <a:gd name="T25" fmla="*/ 0 h 313"/>
              <a:gd name="T26" fmla="*/ 75467 w 104"/>
              <a:gd name="T27" fmla="*/ 0 h 313"/>
              <a:gd name="T28" fmla="*/ 154079 w 104"/>
              <a:gd name="T29" fmla="*/ 78614 h 313"/>
              <a:gd name="T30" fmla="*/ 154079 w 104"/>
              <a:gd name="T31" fmla="*/ 638347 h 313"/>
              <a:gd name="T32" fmla="*/ 201246 w 104"/>
              <a:gd name="T33" fmla="*/ 685516 h 313"/>
              <a:gd name="T34" fmla="*/ 248413 w 104"/>
              <a:gd name="T35" fmla="*/ 685516 h 313"/>
              <a:gd name="T36" fmla="*/ 327025 w 104"/>
              <a:gd name="T37" fmla="*/ 764130 h 313"/>
              <a:gd name="T38" fmla="*/ 327025 w 104"/>
              <a:gd name="T39" fmla="*/ 908780 h 313"/>
              <a:gd name="T40" fmla="*/ 248413 w 104"/>
              <a:gd name="T41" fmla="*/ 984250 h 3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04" h="313">
                <a:moveTo>
                  <a:pt x="79" y="313"/>
                </a:moveTo>
                <a:cubicBezTo>
                  <a:pt x="68" y="313"/>
                  <a:pt x="68" y="313"/>
                  <a:pt x="68" y="313"/>
                </a:cubicBezTo>
                <a:cubicBezTo>
                  <a:pt x="68" y="304"/>
                  <a:pt x="68" y="304"/>
                  <a:pt x="68" y="304"/>
                </a:cubicBezTo>
                <a:cubicBezTo>
                  <a:pt x="79" y="304"/>
                  <a:pt x="79" y="304"/>
                  <a:pt x="79" y="304"/>
                </a:cubicBezTo>
                <a:cubicBezTo>
                  <a:pt x="88" y="304"/>
                  <a:pt x="94" y="297"/>
                  <a:pt x="94" y="289"/>
                </a:cubicBezTo>
                <a:cubicBezTo>
                  <a:pt x="94" y="243"/>
                  <a:pt x="94" y="243"/>
                  <a:pt x="94" y="243"/>
                </a:cubicBezTo>
                <a:cubicBezTo>
                  <a:pt x="94" y="235"/>
                  <a:pt x="88" y="228"/>
                  <a:pt x="79" y="228"/>
                </a:cubicBezTo>
                <a:cubicBezTo>
                  <a:pt x="64" y="228"/>
                  <a:pt x="64" y="228"/>
                  <a:pt x="64" y="228"/>
                </a:cubicBezTo>
                <a:cubicBezTo>
                  <a:pt x="50" y="228"/>
                  <a:pt x="39" y="217"/>
                  <a:pt x="39" y="203"/>
                </a:cubicBezTo>
                <a:cubicBezTo>
                  <a:pt x="39" y="25"/>
                  <a:pt x="39" y="25"/>
                  <a:pt x="39" y="25"/>
                </a:cubicBezTo>
                <a:cubicBezTo>
                  <a:pt x="39" y="17"/>
                  <a:pt x="32" y="10"/>
                  <a:pt x="24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0"/>
                  <a:pt x="0" y="0"/>
                  <a:pt x="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38" y="0"/>
                  <a:pt x="49" y="12"/>
                  <a:pt x="49" y="25"/>
                </a:cubicBezTo>
                <a:cubicBezTo>
                  <a:pt x="49" y="203"/>
                  <a:pt x="49" y="203"/>
                  <a:pt x="49" y="203"/>
                </a:cubicBezTo>
                <a:cubicBezTo>
                  <a:pt x="49" y="212"/>
                  <a:pt x="55" y="218"/>
                  <a:pt x="64" y="218"/>
                </a:cubicBezTo>
                <a:cubicBezTo>
                  <a:pt x="79" y="218"/>
                  <a:pt x="79" y="218"/>
                  <a:pt x="79" y="218"/>
                </a:cubicBezTo>
                <a:cubicBezTo>
                  <a:pt x="93" y="218"/>
                  <a:pt x="104" y="229"/>
                  <a:pt x="104" y="243"/>
                </a:cubicBezTo>
                <a:cubicBezTo>
                  <a:pt x="104" y="289"/>
                  <a:pt x="104" y="289"/>
                  <a:pt x="104" y="289"/>
                </a:cubicBezTo>
                <a:cubicBezTo>
                  <a:pt x="104" y="302"/>
                  <a:pt x="93" y="313"/>
                  <a:pt x="79" y="3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172" name="Group 179">
            <a:extLst>
              <a:ext uri="{FF2B5EF4-FFF2-40B4-BE49-F238E27FC236}">
                <a16:creationId xmlns:a16="http://schemas.microsoft.com/office/drawing/2014/main" xmlns="" id="{148BE0F1-52BE-4FFF-B7BC-D32C52CF3BE0}"/>
              </a:ext>
            </a:extLst>
          </p:cNvPr>
          <p:cNvGrpSpPr>
            <a:grpSpLocks/>
          </p:cNvGrpSpPr>
          <p:nvPr userDrawn="1"/>
        </p:nvGrpSpPr>
        <p:grpSpPr bwMode="auto">
          <a:xfrm rot="10800000" flipH="1">
            <a:off x="1769534" y="2009777"/>
            <a:ext cx="715433" cy="1892300"/>
            <a:chOff x="2196" y="530"/>
            <a:chExt cx="317" cy="894"/>
          </a:xfrm>
        </p:grpSpPr>
        <p:sp>
          <p:nvSpPr>
            <p:cNvPr id="173" name="Freeform 180">
              <a:extLst>
                <a:ext uri="{FF2B5EF4-FFF2-40B4-BE49-F238E27FC236}">
                  <a16:creationId xmlns:a16="http://schemas.microsoft.com/office/drawing/2014/main" xmlns="" id="{02898C39-30CF-4322-AD58-78C773AF9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0" y="1049"/>
              <a:ext cx="188" cy="375"/>
            </a:xfrm>
            <a:custGeom>
              <a:avLst/>
              <a:gdLst>
                <a:gd name="T0" fmla="*/ 8 w 95"/>
                <a:gd name="T1" fmla="*/ 0 h 189"/>
                <a:gd name="T2" fmla="*/ 0 w 95"/>
                <a:gd name="T3" fmla="*/ 300 h 189"/>
                <a:gd name="T4" fmla="*/ 178 w 95"/>
                <a:gd name="T5" fmla="*/ 375 h 189"/>
                <a:gd name="T6" fmla="*/ 188 w 95"/>
                <a:gd name="T7" fmla="*/ 6 h 189"/>
                <a:gd name="T8" fmla="*/ 8 w 95"/>
                <a:gd name="T9" fmla="*/ 0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" h="189">
                  <a:moveTo>
                    <a:pt x="4" y="0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28" y="168"/>
                    <a:pt x="58" y="181"/>
                    <a:pt x="90" y="189"/>
                  </a:cubicBezTo>
                  <a:cubicBezTo>
                    <a:pt x="95" y="3"/>
                    <a:pt x="95" y="3"/>
                    <a:pt x="95" y="3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74" name="Freeform 181">
              <a:extLst>
                <a:ext uri="{FF2B5EF4-FFF2-40B4-BE49-F238E27FC236}">
                  <a16:creationId xmlns:a16="http://schemas.microsoft.com/office/drawing/2014/main" xmlns="" id="{8A39824C-89E6-44E1-AB55-AD3E6F077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9" y="1053"/>
              <a:ext cx="99" cy="371"/>
            </a:xfrm>
            <a:custGeom>
              <a:avLst/>
              <a:gdLst>
                <a:gd name="T0" fmla="*/ 10 w 50"/>
                <a:gd name="T1" fmla="*/ 0 h 187"/>
                <a:gd name="T2" fmla="*/ 0 w 50"/>
                <a:gd name="T3" fmla="*/ 341 h 187"/>
                <a:gd name="T4" fmla="*/ 89 w 50"/>
                <a:gd name="T5" fmla="*/ 371 h 187"/>
                <a:gd name="T6" fmla="*/ 99 w 50"/>
                <a:gd name="T7" fmla="*/ 2 h 187"/>
                <a:gd name="T8" fmla="*/ 10 w 50"/>
                <a:gd name="T9" fmla="*/ 0 h 1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187">
                  <a:moveTo>
                    <a:pt x="5" y="0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14" y="178"/>
                    <a:pt x="29" y="183"/>
                    <a:pt x="45" y="187"/>
                  </a:cubicBezTo>
                  <a:cubicBezTo>
                    <a:pt x="50" y="1"/>
                    <a:pt x="50" y="1"/>
                    <a:pt x="50" y="1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298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75" name="Freeform 182">
              <a:extLst>
                <a:ext uri="{FF2B5EF4-FFF2-40B4-BE49-F238E27FC236}">
                  <a16:creationId xmlns:a16="http://schemas.microsoft.com/office/drawing/2014/main" xmlns="" id="{5068E73A-20C7-4FF9-8EF1-4CB3DD8F6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754"/>
              <a:ext cx="161" cy="210"/>
            </a:xfrm>
            <a:custGeom>
              <a:avLst/>
              <a:gdLst>
                <a:gd name="T0" fmla="*/ 149 w 81"/>
                <a:gd name="T1" fmla="*/ 16 h 106"/>
                <a:gd name="T2" fmla="*/ 147 w 81"/>
                <a:gd name="T3" fmla="*/ 57 h 106"/>
                <a:gd name="T4" fmla="*/ 74 w 81"/>
                <a:gd name="T5" fmla="*/ 178 h 106"/>
                <a:gd name="T6" fmla="*/ 28 w 81"/>
                <a:gd name="T7" fmla="*/ 200 h 106"/>
                <a:gd name="T8" fmla="*/ 0 w 81"/>
                <a:gd name="T9" fmla="*/ 182 h 106"/>
                <a:gd name="T10" fmla="*/ 99 w 81"/>
                <a:gd name="T11" fmla="*/ 24 h 106"/>
                <a:gd name="T12" fmla="*/ 139 w 81"/>
                <a:gd name="T13" fmla="*/ 8 h 106"/>
                <a:gd name="T14" fmla="*/ 149 w 81"/>
                <a:gd name="T15" fmla="*/ 16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1" h="106">
                  <a:moveTo>
                    <a:pt x="75" y="8"/>
                  </a:moveTo>
                  <a:cubicBezTo>
                    <a:pt x="81" y="12"/>
                    <a:pt x="78" y="22"/>
                    <a:pt x="74" y="29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1" y="100"/>
                    <a:pt x="22" y="106"/>
                    <a:pt x="14" y="10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4" y="5"/>
                    <a:pt x="64" y="0"/>
                    <a:pt x="70" y="4"/>
                  </a:cubicBezTo>
                  <a:lnTo>
                    <a:pt x="75" y="8"/>
                  </a:lnTo>
                  <a:close/>
                </a:path>
              </a:pathLst>
            </a:custGeom>
            <a:solidFill>
              <a:srgbClr val="FFA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76" name="Freeform 183">
              <a:extLst>
                <a:ext uri="{FF2B5EF4-FFF2-40B4-BE49-F238E27FC236}">
                  <a16:creationId xmlns:a16="http://schemas.microsoft.com/office/drawing/2014/main" xmlns="" id="{CE85C9E4-5BD2-4FA7-9776-B52418522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952"/>
              <a:ext cx="149" cy="103"/>
            </a:xfrm>
            <a:custGeom>
              <a:avLst/>
              <a:gdLst>
                <a:gd name="T0" fmla="*/ 2 w 149"/>
                <a:gd name="T1" fmla="*/ 0 h 103"/>
                <a:gd name="T2" fmla="*/ 149 w 149"/>
                <a:gd name="T3" fmla="*/ 6 h 103"/>
                <a:gd name="T4" fmla="*/ 147 w 149"/>
                <a:gd name="T5" fmla="*/ 103 h 103"/>
                <a:gd name="T6" fmla="*/ 0 w 149"/>
                <a:gd name="T7" fmla="*/ 99 h 103"/>
                <a:gd name="T8" fmla="*/ 2 w 149"/>
                <a:gd name="T9" fmla="*/ 0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" h="103">
                  <a:moveTo>
                    <a:pt x="2" y="0"/>
                  </a:moveTo>
                  <a:lnTo>
                    <a:pt x="149" y="6"/>
                  </a:lnTo>
                  <a:lnTo>
                    <a:pt x="147" y="103"/>
                  </a:lnTo>
                  <a:lnTo>
                    <a:pt x="0" y="9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77" name="Freeform 184">
              <a:extLst>
                <a:ext uri="{FF2B5EF4-FFF2-40B4-BE49-F238E27FC236}">
                  <a16:creationId xmlns:a16="http://schemas.microsoft.com/office/drawing/2014/main" xmlns="" id="{326FF168-BA2B-4AF9-A91F-494C9C09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7" y="954"/>
              <a:ext cx="75" cy="101"/>
            </a:xfrm>
            <a:custGeom>
              <a:avLst/>
              <a:gdLst>
                <a:gd name="T0" fmla="*/ 4 w 75"/>
                <a:gd name="T1" fmla="*/ 0 h 101"/>
                <a:gd name="T2" fmla="*/ 75 w 75"/>
                <a:gd name="T3" fmla="*/ 4 h 101"/>
                <a:gd name="T4" fmla="*/ 73 w 75"/>
                <a:gd name="T5" fmla="*/ 101 h 101"/>
                <a:gd name="T6" fmla="*/ 0 w 75"/>
                <a:gd name="T7" fmla="*/ 99 h 101"/>
                <a:gd name="T8" fmla="*/ 4 w 75"/>
                <a:gd name="T9" fmla="*/ 0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" h="101">
                  <a:moveTo>
                    <a:pt x="4" y="0"/>
                  </a:moveTo>
                  <a:lnTo>
                    <a:pt x="75" y="4"/>
                  </a:lnTo>
                  <a:lnTo>
                    <a:pt x="73" y="101"/>
                  </a:lnTo>
                  <a:lnTo>
                    <a:pt x="0" y="9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A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78" name="Freeform 185">
              <a:extLst>
                <a:ext uri="{FF2B5EF4-FFF2-40B4-BE49-F238E27FC236}">
                  <a16:creationId xmlns:a16="http://schemas.microsoft.com/office/drawing/2014/main" xmlns="" id="{4DB0EB07-3F2A-4CE2-B2B4-2BFB0D15E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6" y="720"/>
              <a:ext cx="238" cy="238"/>
            </a:xfrm>
            <a:custGeom>
              <a:avLst/>
              <a:gdLst>
                <a:gd name="T0" fmla="*/ 40 w 120"/>
                <a:gd name="T1" fmla="*/ 232 h 120"/>
                <a:gd name="T2" fmla="*/ 190 w 120"/>
                <a:gd name="T3" fmla="*/ 238 h 120"/>
                <a:gd name="T4" fmla="*/ 232 w 120"/>
                <a:gd name="T5" fmla="*/ 198 h 120"/>
                <a:gd name="T6" fmla="*/ 238 w 120"/>
                <a:gd name="T7" fmla="*/ 8 h 120"/>
                <a:gd name="T8" fmla="*/ 8 w 120"/>
                <a:gd name="T9" fmla="*/ 0 h 120"/>
                <a:gd name="T10" fmla="*/ 2 w 120"/>
                <a:gd name="T11" fmla="*/ 190 h 120"/>
                <a:gd name="T12" fmla="*/ 40 w 120"/>
                <a:gd name="T13" fmla="*/ 232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0" y="117"/>
                  </a:moveTo>
                  <a:cubicBezTo>
                    <a:pt x="96" y="120"/>
                    <a:pt x="96" y="120"/>
                    <a:pt x="96" y="120"/>
                  </a:cubicBezTo>
                  <a:cubicBezTo>
                    <a:pt x="107" y="120"/>
                    <a:pt x="117" y="111"/>
                    <a:pt x="117" y="100"/>
                  </a:cubicBezTo>
                  <a:cubicBezTo>
                    <a:pt x="120" y="4"/>
                    <a:pt x="120" y="4"/>
                    <a:pt x="120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0" y="107"/>
                    <a:pt x="9" y="117"/>
                    <a:pt x="20" y="117"/>
                  </a:cubicBez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79" name="Freeform 186">
              <a:extLst>
                <a:ext uri="{FF2B5EF4-FFF2-40B4-BE49-F238E27FC236}">
                  <a16:creationId xmlns:a16="http://schemas.microsoft.com/office/drawing/2014/main" xmlns="" id="{F927E231-A291-4901-B80D-E7413774E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5" y="530"/>
              <a:ext cx="55" cy="196"/>
            </a:xfrm>
            <a:custGeom>
              <a:avLst/>
              <a:gdLst>
                <a:gd name="T0" fmla="*/ 26 w 28"/>
                <a:gd name="T1" fmla="*/ 0 h 99"/>
                <a:gd name="T2" fmla="*/ 35 w 28"/>
                <a:gd name="T3" fmla="*/ 0 h 99"/>
                <a:gd name="T4" fmla="*/ 55 w 28"/>
                <a:gd name="T5" fmla="*/ 22 h 99"/>
                <a:gd name="T6" fmla="*/ 49 w 28"/>
                <a:gd name="T7" fmla="*/ 196 h 99"/>
                <a:gd name="T8" fmla="*/ 0 w 28"/>
                <a:gd name="T9" fmla="*/ 194 h 99"/>
                <a:gd name="T10" fmla="*/ 4 w 28"/>
                <a:gd name="T11" fmla="*/ 20 h 99"/>
                <a:gd name="T12" fmla="*/ 26 w 28"/>
                <a:gd name="T13" fmla="*/ 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9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8" y="5"/>
                    <a:pt x="28" y="11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4"/>
                    <a:pt x="7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80" name="Freeform 187">
              <a:extLst>
                <a:ext uri="{FF2B5EF4-FFF2-40B4-BE49-F238E27FC236}">
                  <a16:creationId xmlns:a16="http://schemas.microsoft.com/office/drawing/2014/main" xmlns="" id="{EBCC81E0-93A3-4D52-8681-5F92C72E7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3" y="548"/>
              <a:ext cx="56" cy="176"/>
            </a:xfrm>
            <a:custGeom>
              <a:avLst/>
              <a:gdLst>
                <a:gd name="T0" fmla="*/ 26 w 28"/>
                <a:gd name="T1" fmla="*/ 0 h 89"/>
                <a:gd name="T2" fmla="*/ 36 w 28"/>
                <a:gd name="T3" fmla="*/ 0 h 89"/>
                <a:gd name="T4" fmla="*/ 56 w 28"/>
                <a:gd name="T5" fmla="*/ 22 h 89"/>
                <a:gd name="T6" fmla="*/ 52 w 28"/>
                <a:gd name="T7" fmla="*/ 176 h 89"/>
                <a:gd name="T8" fmla="*/ 0 w 28"/>
                <a:gd name="T9" fmla="*/ 174 h 89"/>
                <a:gd name="T10" fmla="*/ 6 w 28"/>
                <a:gd name="T11" fmla="*/ 20 h 89"/>
                <a:gd name="T12" fmla="*/ 26 w 28"/>
                <a:gd name="T13" fmla="*/ 0 h 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8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8" y="5"/>
                    <a:pt x="28" y="11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4"/>
                    <a:pt x="8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81" name="Freeform 188">
              <a:extLst>
                <a:ext uri="{FF2B5EF4-FFF2-40B4-BE49-F238E27FC236}">
                  <a16:creationId xmlns:a16="http://schemas.microsoft.com/office/drawing/2014/main" xmlns="" id="{7C7268CD-AC94-4B96-B88F-F54520363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4" y="585"/>
              <a:ext cx="53" cy="137"/>
            </a:xfrm>
            <a:custGeom>
              <a:avLst/>
              <a:gdLst>
                <a:gd name="T0" fmla="*/ 24 w 27"/>
                <a:gd name="T1" fmla="*/ 0 h 69"/>
                <a:gd name="T2" fmla="*/ 33 w 27"/>
                <a:gd name="T3" fmla="*/ 0 h 69"/>
                <a:gd name="T4" fmla="*/ 53 w 27"/>
                <a:gd name="T5" fmla="*/ 22 h 69"/>
                <a:gd name="T6" fmla="*/ 49 w 27"/>
                <a:gd name="T7" fmla="*/ 137 h 69"/>
                <a:gd name="T8" fmla="*/ 0 w 27"/>
                <a:gd name="T9" fmla="*/ 135 h 69"/>
                <a:gd name="T10" fmla="*/ 4 w 27"/>
                <a:gd name="T11" fmla="*/ 20 h 69"/>
                <a:gd name="T12" fmla="*/ 24 w 27"/>
                <a:gd name="T13" fmla="*/ 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" h="69">
                  <a:moveTo>
                    <a:pt x="12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23" y="1"/>
                    <a:pt x="27" y="5"/>
                    <a:pt x="27" y="11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5"/>
                    <a:pt x="7" y="0"/>
                    <a:pt x="12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82" name="Freeform 189">
              <a:extLst>
                <a:ext uri="{FF2B5EF4-FFF2-40B4-BE49-F238E27FC236}">
                  <a16:creationId xmlns:a16="http://schemas.microsoft.com/office/drawing/2014/main" xmlns="" id="{12D6B1C3-92BC-473E-9118-92751ECAE8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4" y="572"/>
              <a:ext cx="56" cy="156"/>
            </a:xfrm>
            <a:custGeom>
              <a:avLst/>
              <a:gdLst>
                <a:gd name="T0" fmla="*/ 26 w 28"/>
                <a:gd name="T1" fmla="*/ 0 h 79"/>
                <a:gd name="T2" fmla="*/ 36 w 28"/>
                <a:gd name="T3" fmla="*/ 0 h 79"/>
                <a:gd name="T4" fmla="*/ 54 w 28"/>
                <a:gd name="T5" fmla="*/ 22 h 79"/>
                <a:gd name="T6" fmla="*/ 50 w 28"/>
                <a:gd name="T7" fmla="*/ 156 h 79"/>
                <a:gd name="T8" fmla="*/ 0 w 28"/>
                <a:gd name="T9" fmla="*/ 154 h 79"/>
                <a:gd name="T10" fmla="*/ 4 w 28"/>
                <a:gd name="T11" fmla="*/ 20 h 79"/>
                <a:gd name="T12" fmla="*/ 26 w 28"/>
                <a:gd name="T13" fmla="*/ 0 h 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7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8" y="5"/>
                    <a:pt x="27" y="11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4"/>
                    <a:pt x="7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83" name="Freeform 190">
              <a:extLst>
                <a:ext uri="{FF2B5EF4-FFF2-40B4-BE49-F238E27FC236}">
                  <a16:creationId xmlns:a16="http://schemas.microsoft.com/office/drawing/2014/main" xmlns="" id="{2261E890-CBC6-4FF2-9C18-C4E8FC8B6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2" y="1111"/>
              <a:ext cx="18" cy="18"/>
            </a:xfrm>
            <a:custGeom>
              <a:avLst/>
              <a:gdLst>
                <a:gd name="T0" fmla="*/ 0 w 9"/>
                <a:gd name="T1" fmla="*/ 10 h 9"/>
                <a:gd name="T2" fmla="*/ 8 w 9"/>
                <a:gd name="T3" fmla="*/ 18 h 9"/>
                <a:gd name="T4" fmla="*/ 18 w 9"/>
                <a:gd name="T5" fmla="*/ 10 h 9"/>
                <a:gd name="T6" fmla="*/ 10 w 9"/>
                <a:gd name="T7" fmla="*/ 0 h 9"/>
                <a:gd name="T8" fmla="*/ 0 w 9"/>
                <a:gd name="T9" fmla="*/ 1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0" y="5"/>
                  </a:move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9" y="7"/>
                    <a:pt x="9" y="5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84" name="Freeform 191">
              <a:extLst>
                <a:ext uri="{FF2B5EF4-FFF2-40B4-BE49-F238E27FC236}">
                  <a16:creationId xmlns:a16="http://schemas.microsoft.com/office/drawing/2014/main" xmlns="" id="{F9A1BF81-ED58-4CB2-88A3-F3599A01B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4" y="1083"/>
              <a:ext cx="20" cy="20"/>
            </a:xfrm>
            <a:custGeom>
              <a:avLst/>
              <a:gdLst>
                <a:gd name="T0" fmla="*/ 0 w 10"/>
                <a:gd name="T1" fmla="*/ 10 h 10"/>
                <a:gd name="T2" fmla="*/ 10 w 10"/>
                <a:gd name="T3" fmla="*/ 20 h 10"/>
                <a:gd name="T4" fmla="*/ 20 w 10"/>
                <a:gd name="T5" fmla="*/ 10 h 10"/>
                <a:gd name="T6" fmla="*/ 10 w 10"/>
                <a:gd name="T7" fmla="*/ 2 h 10"/>
                <a:gd name="T8" fmla="*/ 0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0">
                  <a:moveTo>
                    <a:pt x="0" y="5"/>
                  </a:moveTo>
                  <a:cubicBezTo>
                    <a:pt x="0" y="7"/>
                    <a:pt x="2" y="10"/>
                    <a:pt x="5" y="10"/>
                  </a:cubicBezTo>
                  <a:cubicBezTo>
                    <a:pt x="7" y="10"/>
                    <a:pt x="10" y="8"/>
                    <a:pt x="10" y="5"/>
                  </a:cubicBezTo>
                  <a:cubicBezTo>
                    <a:pt x="10" y="3"/>
                    <a:pt x="8" y="1"/>
                    <a:pt x="5" y="1"/>
                  </a:cubicBezTo>
                  <a:cubicBezTo>
                    <a:pt x="3" y="0"/>
                    <a:pt x="1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85" name="Freeform 192">
              <a:extLst>
                <a:ext uri="{FF2B5EF4-FFF2-40B4-BE49-F238E27FC236}">
                  <a16:creationId xmlns:a16="http://schemas.microsoft.com/office/drawing/2014/main" xmlns="" id="{BAB034A5-D9E1-4120-BB40-AB3E9F40A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0" y="1137"/>
              <a:ext cx="20" cy="19"/>
            </a:xfrm>
            <a:custGeom>
              <a:avLst/>
              <a:gdLst>
                <a:gd name="T0" fmla="*/ 2 w 10"/>
                <a:gd name="T1" fmla="*/ 10 h 10"/>
                <a:gd name="T2" fmla="*/ 10 w 10"/>
                <a:gd name="T3" fmla="*/ 17 h 10"/>
                <a:gd name="T4" fmla="*/ 20 w 10"/>
                <a:gd name="T5" fmla="*/ 10 h 10"/>
                <a:gd name="T6" fmla="*/ 10 w 10"/>
                <a:gd name="T7" fmla="*/ 0 h 10"/>
                <a:gd name="T8" fmla="*/ 2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0">
                  <a:moveTo>
                    <a:pt x="1" y="5"/>
                  </a:moveTo>
                  <a:cubicBezTo>
                    <a:pt x="0" y="7"/>
                    <a:pt x="2" y="9"/>
                    <a:pt x="5" y="9"/>
                  </a:cubicBezTo>
                  <a:cubicBezTo>
                    <a:pt x="7" y="10"/>
                    <a:pt x="10" y="8"/>
                    <a:pt x="10" y="5"/>
                  </a:cubicBezTo>
                  <a:cubicBezTo>
                    <a:pt x="10" y="3"/>
                    <a:pt x="8" y="0"/>
                    <a:pt x="5" y="0"/>
                  </a:cubicBezTo>
                  <a:cubicBezTo>
                    <a:pt x="3" y="0"/>
                    <a:pt x="1" y="2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86" name="Freeform 193">
              <a:extLst>
                <a:ext uri="{FF2B5EF4-FFF2-40B4-BE49-F238E27FC236}">
                  <a16:creationId xmlns:a16="http://schemas.microsoft.com/office/drawing/2014/main" xmlns="" id="{005EEF3A-4249-470A-A307-B63CA5152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6" y="599"/>
              <a:ext cx="33" cy="18"/>
            </a:xfrm>
            <a:custGeom>
              <a:avLst/>
              <a:gdLst>
                <a:gd name="T0" fmla="*/ 16 w 17"/>
                <a:gd name="T1" fmla="*/ 0 h 9"/>
                <a:gd name="T2" fmla="*/ 33 w 17"/>
                <a:gd name="T3" fmla="*/ 18 h 9"/>
                <a:gd name="T4" fmla="*/ 0 w 17"/>
                <a:gd name="T5" fmla="*/ 18 h 9"/>
                <a:gd name="T6" fmla="*/ 16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9">
                  <a:moveTo>
                    <a:pt x="8" y="0"/>
                  </a:moveTo>
                  <a:cubicBezTo>
                    <a:pt x="13" y="0"/>
                    <a:pt x="17" y="4"/>
                    <a:pt x="1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87" name="Freeform 194">
              <a:extLst>
                <a:ext uri="{FF2B5EF4-FFF2-40B4-BE49-F238E27FC236}">
                  <a16:creationId xmlns:a16="http://schemas.microsoft.com/office/drawing/2014/main" xmlns="" id="{103B789F-B809-424C-AE51-BBD6838AA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5" y="560"/>
              <a:ext cx="34" cy="16"/>
            </a:xfrm>
            <a:custGeom>
              <a:avLst/>
              <a:gdLst>
                <a:gd name="T0" fmla="*/ 18 w 17"/>
                <a:gd name="T1" fmla="*/ 0 h 8"/>
                <a:gd name="T2" fmla="*/ 34 w 17"/>
                <a:gd name="T3" fmla="*/ 16 h 8"/>
                <a:gd name="T4" fmla="*/ 0 w 17"/>
                <a:gd name="T5" fmla="*/ 16 h 8"/>
                <a:gd name="T6" fmla="*/ 18 w 17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8">
                  <a:moveTo>
                    <a:pt x="9" y="0"/>
                  </a:moveTo>
                  <a:cubicBezTo>
                    <a:pt x="14" y="0"/>
                    <a:pt x="17" y="3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88" name="Freeform 195">
              <a:extLst>
                <a:ext uri="{FF2B5EF4-FFF2-40B4-BE49-F238E27FC236}">
                  <a16:creationId xmlns:a16="http://schemas.microsoft.com/office/drawing/2014/main" xmlns="" id="{9BDCB9C1-9189-47E2-9A48-A68C238CB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8" y="544"/>
              <a:ext cx="34" cy="16"/>
            </a:xfrm>
            <a:custGeom>
              <a:avLst/>
              <a:gdLst>
                <a:gd name="T0" fmla="*/ 16 w 17"/>
                <a:gd name="T1" fmla="*/ 0 h 8"/>
                <a:gd name="T2" fmla="*/ 34 w 17"/>
                <a:gd name="T3" fmla="*/ 16 h 8"/>
                <a:gd name="T4" fmla="*/ 0 w 17"/>
                <a:gd name="T5" fmla="*/ 16 h 8"/>
                <a:gd name="T6" fmla="*/ 16 w 17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8">
                  <a:moveTo>
                    <a:pt x="8" y="0"/>
                  </a:moveTo>
                  <a:cubicBezTo>
                    <a:pt x="13" y="0"/>
                    <a:pt x="17" y="3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89" name="Freeform 196">
              <a:extLst>
                <a:ext uri="{FF2B5EF4-FFF2-40B4-BE49-F238E27FC236}">
                  <a16:creationId xmlns:a16="http://schemas.microsoft.com/office/drawing/2014/main" xmlns="" id="{70386DF4-1E9E-4A30-9FA6-9C0243971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6" y="583"/>
              <a:ext cx="34" cy="18"/>
            </a:xfrm>
            <a:custGeom>
              <a:avLst/>
              <a:gdLst>
                <a:gd name="T0" fmla="*/ 16 w 17"/>
                <a:gd name="T1" fmla="*/ 0 h 9"/>
                <a:gd name="T2" fmla="*/ 34 w 17"/>
                <a:gd name="T3" fmla="*/ 18 h 9"/>
                <a:gd name="T4" fmla="*/ 0 w 17"/>
                <a:gd name="T5" fmla="*/ 18 h 9"/>
                <a:gd name="T6" fmla="*/ 16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9">
                  <a:moveTo>
                    <a:pt x="8" y="0"/>
                  </a:moveTo>
                  <a:cubicBezTo>
                    <a:pt x="13" y="0"/>
                    <a:pt x="17" y="4"/>
                    <a:pt x="1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190" name="Text Box 215">
            <a:extLst>
              <a:ext uri="{FF2B5EF4-FFF2-40B4-BE49-F238E27FC236}">
                <a16:creationId xmlns:a16="http://schemas.microsoft.com/office/drawing/2014/main" xmlns="" id="{5221284B-D985-4357-B9F7-FE0CC90B2BD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34516" y="3637494"/>
            <a:ext cx="93063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3600" b="1" dirty="0">
                <a:solidFill>
                  <a:schemeClr val="tx1"/>
                </a:solidFill>
                <a:latin typeface="Alternate Gothic No.2" pitchFamily="50" charset="0"/>
                <a:ea typeface="微软雅黑" panose="020B0503020204020204" pitchFamily="34" charset="-122"/>
              </a:rPr>
              <a:t>PART</a:t>
            </a:r>
            <a:endParaRPr lang="en-US" altLang="zh-CN" sz="3600" dirty="0">
              <a:solidFill>
                <a:schemeClr val="tx1"/>
              </a:solidFill>
              <a:latin typeface="Alternate Gothic No.2" pitchFamily="50" charset="0"/>
              <a:ea typeface="微软雅黑" panose="020B0503020204020204" pitchFamily="34" charset="-122"/>
            </a:endParaRPr>
          </a:p>
        </p:txBody>
      </p:sp>
      <p:sp>
        <p:nvSpPr>
          <p:cNvPr id="192" name="Line 334">
            <a:extLst>
              <a:ext uri="{FF2B5EF4-FFF2-40B4-BE49-F238E27FC236}">
                <a16:creationId xmlns:a16="http://schemas.microsoft.com/office/drawing/2014/main" xmlns="" id="{2E9F0E45-B461-4E7C-932E-107F94D7D53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4564592"/>
            <a:ext cx="19729451" cy="0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 dirty="0"/>
          </a:p>
        </p:txBody>
      </p:sp>
      <p:sp>
        <p:nvSpPr>
          <p:cNvPr id="194" name="文本占位符 193">
            <a:extLst>
              <a:ext uri="{FF2B5EF4-FFF2-40B4-BE49-F238E27FC236}">
                <a16:creationId xmlns:a16="http://schemas.microsoft.com/office/drawing/2014/main" xmlns="" id="{5297BB7B-5142-4059-954F-58AEECF564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37437" y="3645959"/>
            <a:ext cx="3806825" cy="692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5FDFD03-8F55-4B3E-A947-7D6906EE93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35689" y="3420006"/>
            <a:ext cx="1201209" cy="7762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latin typeface="Alternate Gothic No.2" pitchFamily="50" charset="0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3872854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0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16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" presetClass="entr" presetSubtype="1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124 L 0.49861 -0.00093 " pathEditMode="relative" ptsTypes="AA">
                                      <p:cBhvr>
                                        <p:cTn id="5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247 L -0.50208 -0.00216 " pathEditMode="relative" ptsTypes="AA">
                                      <p:cBhvr>
                                        <p:cTn id="56" dur="3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1" grpId="0" animBg="1"/>
      <p:bldP spid="190" grpId="0"/>
      <p:bldP spid="192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B4F6469B-C0AE-4A21-B8D9-2C2D5713AF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88D9A1-811E-4191-80BA-6BEA4173E1DC}" type="datetimeFigureOut">
              <a:rPr lang="zh-CN" altLang="en-US" smtClean="0"/>
              <a:t>2018/11/29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70A56F7B-17FF-4B81-BAAD-A4BD7C183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D3B117F8-97E3-475F-8F0E-3650C3FB9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4B853E-D909-4849-9BD1-69CA005108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308485"/>
      </p:ext>
    </p:extLst>
  </p:cSld>
  <p:clrMapOvr>
    <a:masterClrMapping/>
  </p:clrMapOvr>
  <p:transition spd="slow" advTm="2000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99B95B1-1B70-440F-99D5-16AEFF81C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F261F47-BE64-4ED6-A66D-DDC5BB654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A83CD63A-6BDF-4473-AF36-A820502F3A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A01C250-FE42-453F-B677-09C2947E8E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88D9A1-811E-4191-80BA-6BEA4173E1DC}" type="datetimeFigureOut">
              <a:rPr lang="zh-CN" altLang="en-US" smtClean="0"/>
              <a:t>2018/11/29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2B879BA-C133-47E4-A045-75299B646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A34C9993-2BBF-4A12-8AF3-2EEDF894D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4B853E-D909-4849-9BD1-69CA005108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641968"/>
      </p:ext>
    </p:extLst>
  </p:cSld>
  <p:clrMapOvr>
    <a:masterClrMapping/>
  </p:clrMapOvr>
  <p:transition spd="slow" advTm="2000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4981441-E0EE-434D-9447-CE061BA88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5F496981-B95F-4947-86FC-B0CBC79431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4C041086-ACA7-46D2-8181-2F04A20C9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5F7989E7-8D05-4498-873E-6272F7012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88D9A1-811E-4191-80BA-6BEA4173E1DC}" type="datetimeFigureOut">
              <a:rPr lang="zh-CN" altLang="en-US" smtClean="0"/>
              <a:t>2018/11/29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A18AF10A-C8E9-4540-9CD9-644AFD38F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32EB644B-BAF7-479A-BE9A-5D7735753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4B853E-D909-4849-9BD1-69CA005108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5678191"/>
      </p:ext>
    </p:extLst>
  </p:cSld>
  <p:clrMapOvr>
    <a:masterClrMapping/>
  </p:clrMapOvr>
  <p:transition spd="slow" advTm="2000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3CA507B-8188-450C-A211-23F8BA613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7576962A-E02C-4CDB-A07E-4E272A1C54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F4518DB-4DAF-4972-BCB2-1DA0BA7CEB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88D9A1-811E-4191-80BA-6BEA4173E1DC}" type="datetimeFigureOut">
              <a:rPr lang="zh-CN" altLang="en-US" smtClean="0"/>
              <a:t>2018/11/29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4225530-9CEC-4604-AF2F-B75CA1385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939D9AE-BEB5-4B37-8B25-3FF58AC84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4B853E-D909-4849-9BD1-69CA005108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5676630"/>
      </p:ext>
    </p:extLst>
  </p:cSld>
  <p:clrMapOvr>
    <a:masterClrMapping/>
  </p:clrMapOvr>
  <p:transition spd="slow" advTm="2000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2FE01B35-D0C0-466A-971C-48987004A6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1C272A72-5133-4684-85BE-FB8E498594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4A24814-E3FF-49E9-8A21-B3BE42F52D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88D9A1-811E-4191-80BA-6BEA4173E1DC}" type="datetimeFigureOut">
              <a:rPr lang="zh-CN" altLang="en-US" smtClean="0"/>
              <a:t>2018/11/29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0E5122D-3B84-4704-82A7-44EE28BD2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49F2FDE-6918-4A5D-AC94-065153CC2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4B853E-D909-4849-9BD1-69CA005108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389514"/>
      </p:ext>
    </p:extLst>
  </p:cSld>
  <p:clrMapOvr>
    <a:masterClrMapping/>
  </p:clrMapOvr>
  <p:transition spd="slow" advTm="2000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7559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2000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1161">
            <a:extLst>
              <a:ext uri="{FF2B5EF4-FFF2-40B4-BE49-F238E27FC236}">
                <a16:creationId xmlns:a16="http://schemas.microsoft.com/office/drawing/2014/main" xmlns="" id="{47602ECC-DE64-4D13-9FD1-98FC249D59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-13258800" y="5982759"/>
            <a:ext cx="25450800" cy="110066"/>
          </a:xfrm>
          <a:prstGeom prst="line">
            <a:avLst/>
          </a:prstGeom>
          <a:noFill/>
          <a:ln w="2540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 dirty="0"/>
          </a:p>
        </p:txBody>
      </p:sp>
      <p:grpSp>
        <p:nvGrpSpPr>
          <p:cNvPr id="12" name="Group 41152">
            <a:extLst>
              <a:ext uri="{FF2B5EF4-FFF2-40B4-BE49-F238E27FC236}">
                <a16:creationId xmlns:a16="http://schemas.microsoft.com/office/drawing/2014/main" xmlns="" id="{8114FC32-B32A-444F-BD77-1A0F769C34D6}"/>
              </a:ext>
            </a:extLst>
          </p:cNvPr>
          <p:cNvGrpSpPr>
            <a:grpSpLocks/>
          </p:cNvGrpSpPr>
          <p:nvPr/>
        </p:nvGrpSpPr>
        <p:grpSpPr bwMode="auto">
          <a:xfrm>
            <a:off x="10337801" y="4346576"/>
            <a:ext cx="1606551" cy="99483"/>
            <a:chOff x="4886" y="1938"/>
            <a:chExt cx="759" cy="47"/>
          </a:xfrm>
        </p:grpSpPr>
        <p:sp>
          <p:nvSpPr>
            <p:cNvPr id="13" name="Rectangle 41009">
              <a:extLst>
                <a:ext uri="{FF2B5EF4-FFF2-40B4-BE49-F238E27FC236}">
                  <a16:creationId xmlns:a16="http://schemas.microsoft.com/office/drawing/2014/main" xmlns="" id="{6D5848D5-C8F5-4667-AA79-7BCB10DC6F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8" y="1938"/>
              <a:ext cx="177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4" name="Rectangle 41011">
              <a:extLst>
                <a:ext uri="{FF2B5EF4-FFF2-40B4-BE49-F238E27FC236}">
                  <a16:creationId xmlns:a16="http://schemas.microsoft.com/office/drawing/2014/main" xmlns="" id="{B29F0C0E-44EA-431E-88DF-89196D2207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6" y="1938"/>
              <a:ext cx="524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27" name="Group 41148">
            <a:extLst>
              <a:ext uri="{FF2B5EF4-FFF2-40B4-BE49-F238E27FC236}">
                <a16:creationId xmlns:a16="http://schemas.microsoft.com/office/drawing/2014/main" xmlns="" id="{5DE65A2B-38B9-45A9-B84E-B56E05A4A945}"/>
              </a:ext>
            </a:extLst>
          </p:cNvPr>
          <p:cNvGrpSpPr>
            <a:grpSpLocks/>
          </p:cNvGrpSpPr>
          <p:nvPr/>
        </p:nvGrpSpPr>
        <p:grpSpPr bwMode="auto">
          <a:xfrm>
            <a:off x="6989234" y="2481792"/>
            <a:ext cx="5202767" cy="349251"/>
            <a:chOff x="3304" y="1057"/>
            <a:chExt cx="2458" cy="165"/>
          </a:xfrm>
        </p:grpSpPr>
        <p:sp>
          <p:nvSpPr>
            <p:cNvPr id="28" name="Rectangle 41017">
              <a:extLst>
                <a:ext uri="{FF2B5EF4-FFF2-40B4-BE49-F238E27FC236}">
                  <a16:creationId xmlns:a16="http://schemas.microsoft.com/office/drawing/2014/main" xmlns="" id="{CFFF234A-1A9D-4B00-8398-C4C0EAF13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6" y="1175"/>
              <a:ext cx="176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9" name="Rectangle 41019">
              <a:extLst>
                <a:ext uri="{FF2B5EF4-FFF2-40B4-BE49-F238E27FC236}">
                  <a16:creationId xmlns:a16="http://schemas.microsoft.com/office/drawing/2014/main" xmlns="" id="{27D2A258-DB42-477E-AAC3-D4A619F968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5" y="1175"/>
              <a:ext cx="524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0" name="Freeform 41120">
              <a:extLst>
                <a:ext uri="{FF2B5EF4-FFF2-40B4-BE49-F238E27FC236}">
                  <a16:creationId xmlns:a16="http://schemas.microsoft.com/office/drawing/2014/main" xmlns="" id="{E1CEC82C-FFC1-4FE6-A641-8A3CE793D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4" y="1057"/>
              <a:ext cx="365" cy="47"/>
            </a:xfrm>
            <a:custGeom>
              <a:avLst/>
              <a:gdLst>
                <a:gd name="T0" fmla="*/ 365 w 210"/>
                <a:gd name="T1" fmla="*/ 0 h 27"/>
                <a:gd name="T2" fmla="*/ 0 w 210"/>
                <a:gd name="T3" fmla="*/ 0 h 27"/>
                <a:gd name="T4" fmla="*/ 0 w 210"/>
                <a:gd name="T5" fmla="*/ 47 h 27"/>
                <a:gd name="T6" fmla="*/ 351 w 210"/>
                <a:gd name="T7" fmla="*/ 47 h 27"/>
                <a:gd name="T8" fmla="*/ 365 w 210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0" h="27">
                  <a:moveTo>
                    <a:pt x="2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4" y="18"/>
                    <a:pt x="207" y="9"/>
                    <a:pt x="210" y="0"/>
                  </a:cubicBezTo>
                </a:path>
              </a:pathLst>
            </a:cu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125" name="Group 41149">
            <a:extLst>
              <a:ext uri="{FF2B5EF4-FFF2-40B4-BE49-F238E27FC236}">
                <a16:creationId xmlns:a16="http://schemas.microsoft.com/office/drawing/2014/main" xmlns="" id="{703ED9AE-05AB-46A0-B2F8-CA8731E3E0AB}"/>
              </a:ext>
            </a:extLst>
          </p:cNvPr>
          <p:cNvGrpSpPr>
            <a:grpSpLocks/>
          </p:cNvGrpSpPr>
          <p:nvPr/>
        </p:nvGrpSpPr>
        <p:grpSpPr bwMode="auto">
          <a:xfrm>
            <a:off x="4751918" y="2979209"/>
            <a:ext cx="1606549" cy="99483"/>
            <a:chOff x="2247" y="1292"/>
            <a:chExt cx="759" cy="47"/>
          </a:xfrm>
        </p:grpSpPr>
        <p:sp>
          <p:nvSpPr>
            <p:cNvPr id="126" name="Rectangle 41123">
              <a:extLst>
                <a:ext uri="{FF2B5EF4-FFF2-40B4-BE49-F238E27FC236}">
                  <a16:creationId xmlns:a16="http://schemas.microsoft.com/office/drawing/2014/main" xmlns="" id="{61F138BC-5E4C-4C01-A980-4E90B8BE06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8" y="1292"/>
              <a:ext cx="178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27" name="Rectangle 41125">
              <a:extLst>
                <a:ext uri="{FF2B5EF4-FFF2-40B4-BE49-F238E27FC236}">
                  <a16:creationId xmlns:a16="http://schemas.microsoft.com/office/drawing/2014/main" xmlns="" id="{0DCE9535-D3D4-42AC-BAF2-78C1D70DEF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7" y="1292"/>
              <a:ext cx="524" cy="47"/>
            </a:xfrm>
            <a:prstGeom prst="rect">
              <a:avLst/>
            </a:prstGeom>
            <a:solidFill>
              <a:srgbClr val="B9EDF3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180" name="Rectangle 40985">
            <a:extLst>
              <a:ext uri="{FF2B5EF4-FFF2-40B4-BE49-F238E27FC236}">
                <a16:creationId xmlns:a16="http://schemas.microsoft.com/office/drawing/2014/main" xmlns="" id="{CE833AB8-1FB9-4CAD-B037-749D8FB2B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18226"/>
            <a:ext cx="12192000" cy="7387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181" name="Text Box 40994">
            <a:extLst>
              <a:ext uri="{FF2B5EF4-FFF2-40B4-BE49-F238E27FC236}">
                <a16:creationId xmlns:a16="http://schemas.microsoft.com/office/drawing/2014/main" xmlns="" id="{F8490601-C534-4928-A6FF-AC1A373F9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73" y="2705558"/>
            <a:ext cx="557556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4400" b="1" dirty="0">
                <a:solidFill>
                  <a:schemeClr val="tx1"/>
                </a:solidFill>
                <a:ea typeface="微软雅黑" panose="020B0503020204020204" pitchFamily="34" charset="-122"/>
              </a:rPr>
              <a:t>销售政策宣讲</a:t>
            </a:r>
            <a:r>
              <a:rPr lang="en-US" altLang="zh-CN" sz="4400" b="1" dirty="0" err="1">
                <a:solidFill>
                  <a:schemeClr val="tx1"/>
                </a:solidFill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chemeClr val="tx1"/>
                </a:solidFill>
                <a:ea typeface="微软雅黑" panose="020B0503020204020204" pitchFamily="34" charset="-122"/>
              </a:rPr>
              <a:t>模板</a:t>
            </a:r>
            <a:endParaRPr lang="en-US" altLang="zh-CN" sz="4400" b="1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82" name="Text Box 41140">
            <a:extLst>
              <a:ext uri="{FF2B5EF4-FFF2-40B4-BE49-F238E27FC236}">
                <a16:creationId xmlns:a16="http://schemas.microsoft.com/office/drawing/2014/main" xmlns="" id="{101D8235-0682-4523-8F0B-85BC28907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72" y="3499308"/>
            <a:ext cx="4623382" cy="502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2667">
                <a:solidFill>
                  <a:srgbClr val="2A323B"/>
                </a:solidFill>
                <a:ea typeface="微软雅黑" panose="020B0503020204020204" pitchFamily="34" charset="-122"/>
              </a:rPr>
              <a:t>适用于年终汇报、工作总结等</a:t>
            </a:r>
            <a:endParaRPr lang="zh-CN" altLang="en-US" sz="2667" b="1">
              <a:solidFill>
                <a:srgbClr val="2A323B"/>
              </a:solidFill>
              <a:ea typeface="微软雅黑" panose="020B0503020204020204" pitchFamily="34" charset="-122"/>
            </a:endParaRPr>
          </a:p>
        </p:txBody>
      </p:sp>
      <p:sp>
        <p:nvSpPr>
          <p:cNvPr id="183" name="Rectangle 41159">
            <a:extLst>
              <a:ext uri="{FF2B5EF4-FFF2-40B4-BE49-F238E27FC236}">
                <a16:creationId xmlns:a16="http://schemas.microsoft.com/office/drawing/2014/main" xmlns="" id="{FDB53FF2-EE4F-4F4D-AD82-E30FDA5CA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73" y="2178508"/>
            <a:ext cx="2101857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3733" dirty="0">
                <a:solidFill>
                  <a:schemeClr val="tx1"/>
                </a:solidFill>
                <a:ea typeface="微软雅黑" panose="020B0503020204020204" pitchFamily="34" charset="-122"/>
              </a:rPr>
              <a:t>扁平商务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8819ACD-9040-4117-9514-8A6FE94A8E3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CFBD"/>
              </a:clrFrom>
              <a:clrTo>
                <a:srgbClr val="EACF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299" y="488385"/>
            <a:ext cx="5604440" cy="560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39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43 -0.00115 L 0.49857 -0.00092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0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79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1" grpId="0"/>
      <p:bldP spid="182" grpId="0"/>
      <p:bldP spid="18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组合 74">
            <a:extLst>
              <a:ext uri="{FF2B5EF4-FFF2-40B4-BE49-F238E27FC236}">
                <a16:creationId xmlns:a16="http://schemas.microsoft.com/office/drawing/2014/main" xmlns="" id="{CC0CCC5F-CD7E-4E41-B2B2-4AC75CB56102}"/>
              </a:ext>
            </a:extLst>
          </p:cNvPr>
          <p:cNvGrpSpPr/>
          <p:nvPr/>
        </p:nvGrpSpPr>
        <p:grpSpPr>
          <a:xfrm>
            <a:off x="4152243" y="2487646"/>
            <a:ext cx="3104096" cy="3665274"/>
            <a:chOff x="3906195" y="1753659"/>
            <a:chExt cx="3502138" cy="4421718"/>
          </a:xfrm>
        </p:grpSpPr>
        <p:grpSp>
          <p:nvGrpSpPr>
            <p:cNvPr id="54" name="Group 30930">
              <a:extLst>
                <a:ext uri="{FF2B5EF4-FFF2-40B4-BE49-F238E27FC236}">
                  <a16:creationId xmlns:a16="http://schemas.microsoft.com/office/drawing/2014/main" xmlns="" id="{57018051-487C-4EAE-BB3C-06C6E645C8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06195" y="2464859"/>
              <a:ext cx="3061871" cy="2435915"/>
              <a:chOff x="1306" y="294"/>
              <a:chExt cx="1325" cy="1054"/>
            </a:xfrm>
          </p:grpSpPr>
          <p:sp>
            <p:nvSpPr>
              <p:cNvPr id="55" name="Oval 30929">
                <a:extLst>
                  <a:ext uri="{FF2B5EF4-FFF2-40B4-BE49-F238E27FC236}">
                    <a16:creationId xmlns:a16="http://schemas.microsoft.com/office/drawing/2014/main" xmlns="" id="{F157AA3B-B9AE-4425-BC78-8F50E9ECE6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7" y="355"/>
                <a:ext cx="499" cy="499"/>
              </a:xfrm>
              <a:prstGeom prst="ellipse">
                <a:avLst/>
              </a:prstGeom>
              <a:solidFill>
                <a:schemeClr val="accent1">
                  <a:alpha val="2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n"/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n"/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n"/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n"/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/>
                <a:endParaRPr lang="zh-CN" altLang="en-US" sz="1600"/>
              </a:p>
            </p:txBody>
          </p:sp>
          <p:sp>
            <p:nvSpPr>
              <p:cNvPr id="56" name="Freeform 30901">
                <a:extLst>
                  <a:ext uri="{FF2B5EF4-FFF2-40B4-BE49-F238E27FC236}">
                    <a16:creationId xmlns:a16="http://schemas.microsoft.com/office/drawing/2014/main" xmlns="" id="{20460CA1-7CC4-490C-9A07-61D3F5C875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6" y="771"/>
                <a:ext cx="216" cy="116"/>
              </a:xfrm>
              <a:custGeom>
                <a:avLst/>
                <a:gdLst>
                  <a:gd name="T0" fmla="*/ 205 w 163"/>
                  <a:gd name="T1" fmla="*/ 103 h 87"/>
                  <a:gd name="T2" fmla="*/ 205 w 163"/>
                  <a:gd name="T3" fmla="*/ 103 h 87"/>
                  <a:gd name="T4" fmla="*/ 183 w 163"/>
                  <a:gd name="T5" fmla="*/ 116 h 87"/>
                  <a:gd name="T6" fmla="*/ 0 w 163"/>
                  <a:gd name="T7" fmla="*/ 59 h 87"/>
                  <a:gd name="T8" fmla="*/ 49 w 163"/>
                  <a:gd name="T9" fmla="*/ 0 h 87"/>
                  <a:gd name="T10" fmla="*/ 183 w 163"/>
                  <a:gd name="T11" fmla="*/ 61 h 87"/>
                  <a:gd name="T12" fmla="*/ 205 w 163"/>
                  <a:gd name="T13" fmla="*/ 103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3" h="87">
                    <a:moveTo>
                      <a:pt x="155" y="77"/>
                    </a:moveTo>
                    <a:cubicBezTo>
                      <a:pt x="155" y="77"/>
                      <a:pt x="155" y="77"/>
                      <a:pt x="155" y="77"/>
                    </a:cubicBezTo>
                    <a:cubicBezTo>
                      <a:pt x="151" y="83"/>
                      <a:pt x="145" y="87"/>
                      <a:pt x="138" y="87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38" y="46"/>
                      <a:pt x="138" y="46"/>
                      <a:pt x="138" y="46"/>
                    </a:cubicBezTo>
                    <a:cubicBezTo>
                      <a:pt x="154" y="46"/>
                      <a:pt x="163" y="63"/>
                      <a:pt x="155" y="77"/>
                    </a:cubicBezTo>
                    <a:close/>
                  </a:path>
                </a:pathLst>
              </a:custGeom>
              <a:solidFill>
                <a:srgbClr val="F5A4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7" name="Freeform 30902">
                <a:extLst>
                  <a:ext uri="{FF2B5EF4-FFF2-40B4-BE49-F238E27FC236}">
                    <a16:creationId xmlns:a16="http://schemas.microsoft.com/office/drawing/2014/main" xmlns="" id="{3981ECFF-9E14-45C1-99B7-EA4157CB5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" y="749"/>
                <a:ext cx="210" cy="79"/>
              </a:xfrm>
              <a:custGeom>
                <a:avLst/>
                <a:gdLst>
                  <a:gd name="T0" fmla="*/ 206 w 158"/>
                  <a:gd name="T1" fmla="*/ 37 h 59"/>
                  <a:gd name="T2" fmla="*/ 206 w 158"/>
                  <a:gd name="T3" fmla="*/ 37 h 59"/>
                  <a:gd name="T4" fmla="*/ 191 w 158"/>
                  <a:gd name="T5" fmla="*/ 58 h 59"/>
                  <a:gd name="T6" fmla="*/ 0 w 158"/>
                  <a:gd name="T7" fmla="*/ 79 h 59"/>
                  <a:gd name="T8" fmla="*/ 23 w 158"/>
                  <a:gd name="T9" fmla="*/ 5 h 59"/>
                  <a:gd name="T10" fmla="*/ 169 w 158"/>
                  <a:gd name="T11" fmla="*/ 8 h 59"/>
                  <a:gd name="T12" fmla="*/ 206 w 158"/>
                  <a:gd name="T13" fmla="*/ 37 h 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8" h="59">
                    <a:moveTo>
                      <a:pt x="155" y="28"/>
                    </a:moveTo>
                    <a:cubicBezTo>
                      <a:pt x="155" y="28"/>
                      <a:pt x="155" y="28"/>
                      <a:pt x="155" y="28"/>
                    </a:cubicBezTo>
                    <a:cubicBezTo>
                      <a:pt x="154" y="34"/>
                      <a:pt x="150" y="40"/>
                      <a:pt x="144" y="43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27" y="6"/>
                      <a:pt x="127" y="6"/>
                      <a:pt x="127" y="6"/>
                    </a:cubicBezTo>
                    <a:cubicBezTo>
                      <a:pt x="142" y="0"/>
                      <a:pt x="158" y="12"/>
                      <a:pt x="155" y="28"/>
                    </a:cubicBezTo>
                    <a:close/>
                  </a:path>
                </a:pathLst>
              </a:custGeom>
              <a:solidFill>
                <a:srgbClr val="F5A4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8" name="Freeform 30903">
                <a:extLst>
                  <a:ext uri="{FF2B5EF4-FFF2-40B4-BE49-F238E27FC236}">
                    <a16:creationId xmlns:a16="http://schemas.microsoft.com/office/drawing/2014/main" xmlns="" id="{3A052641-2338-4ACD-8D09-06D011FC92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1" y="693"/>
                <a:ext cx="384" cy="259"/>
              </a:xfrm>
              <a:custGeom>
                <a:avLst/>
                <a:gdLst>
                  <a:gd name="T0" fmla="*/ 35 w 682"/>
                  <a:gd name="T1" fmla="*/ 259 h 460"/>
                  <a:gd name="T2" fmla="*/ 0 w 682"/>
                  <a:gd name="T3" fmla="*/ 194 h 460"/>
                  <a:gd name="T4" fmla="*/ 348 w 682"/>
                  <a:gd name="T5" fmla="*/ 0 h 460"/>
                  <a:gd name="T6" fmla="*/ 384 w 682"/>
                  <a:gd name="T7" fmla="*/ 65 h 460"/>
                  <a:gd name="T8" fmla="*/ 35 w 682"/>
                  <a:gd name="T9" fmla="*/ 259 h 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82" h="460">
                    <a:moveTo>
                      <a:pt x="63" y="460"/>
                    </a:moveTo>
                    <a:lnTo>
                      <a:pt x="0" y="345"/>
                    </a:lnTo>
                    <a:lnTo>
                      <a:pt x="618" y="0"/>
                    </a:lnTo>
                    <a:lnTo>
                      <a:pt x="682" y="115"/>
                    </a:lnTo>
                    <a:lnTo>
                      <a:pt x="63" y="460"/>
                    </a:lnTo>
                    <a:close/>
                  </a:path>
                </a:pathLst>
              </a:custGeom>
              <a:solidFill>
                <a:srgbClr val="5A6C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9" name="Freeform 30904">
                <a:extLst>
                  <a:ext uri="{FF2B5EF4-FFF2-40B4-BE49-F238E27FC236}">
                    <a16:creationId xmlns:a16="http://schemas.microsoft.com/office/drawing/2014/main" xmlns="" id="{D0B30822-05FC-4F12-8AAF-4AED93172A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1" y="693"/>
                <a:ext cx="384" cy="259"/>
              </a:xfrm>
              <a:custGeom>
                <a:avLst/>
                <a:gdLst>
                  <a:gd name="T0" fmla="*/ 35 w 682"/>
                  <a:gd name="T1" fmla="*/ 259 h 460"/>
                  <a:gd name="T2" fmla="*/ 0 w 682"/>
                  <a:gd name="T3" fmla="*/ 194 h 460"/>
                  <a:gd name="T4" fmla="*/ 348 w 682"/>
                  <a:gd name="T5" fmla="*/ 0 h 460"/>
                  <a:gd name="T6" fmla="*/ 384 w 682"/>
                  <a:gd name="T7" fmla="*/ 65 h 460"/>
                  <a:gd name="T8" fmla="*/ 35 w 682"/>
                  <a:gd name="T9" fmla="*/ 259 h 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82" h="460">
                    <a:moveTo>
                      <a:pt x="63" y="460"/>
                    </a:moveTo>
                    <a:lnTo>
                      <a:pt x="0" y="345"/>
                    </a:lnTo>
                    <a:lnTo>
                      <a:pt x="618" y="0"/>
                    </a:lnTo>
                    <a:lnTo>
                      <a:pt x="682" y="115"/>
                    </a:lnTo>
                    <a:lnTo>
                      <a:pt x="63" y="4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0" name="Freeform 30905">
                <a:extLst>
                  <a:ext uri="{FF2B5EF4-FFF2-40B4-BE49-F238E27FC236}">
                    <a16:creationId xmlns:a16="http://schemas.microsoft.com/office/drawing/2014/main" xmlns="" id="{749E17E6-6B5D-44C3-B32B-2E50447A9C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1" y="693"/>
                <a:ext cx="368" cy="227"/>
              </a:xfrm>
              <a:custGeom>
                <a:avLst/>
                <a:gdLst>
                  <a:gd name="T0" fmla="*/ 17 w 652"/>
                  <a:gd name="T1" fmla="*/ 227 h 404"/>
                  <a:gd name="T2" fmla="*/ 0 w 652"/>
                  <a:gd name="T3" fmla="*/ 194 h 404"/>
                  <a:gd name="T4" fmla="*/ 349 w 652"/>
                  <a:gd name="T5" fmla="*/ 0 h 404"/>
                  <a:gd name="T6" fmla="*/ 368 w 652"/>
                  <a:gd name="T7" fmla="*/ 33 h 404"/>
                  <a:gd name="T8" fmla="*/ 17 w 652"/>
                  <a:gd name="T9" fmla="*/ 227 h 4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52" h="404">
                    <a:moveTo>
                      <a:pt x="30" y="404"/>
                    </a:moveTo>
                    <a:lnTo>
                      <a:pt x="0" y="345"/>
                    </a:lnTo>
                    <a:lnTo>
                      <a:pt x="618" y="0"/>
                    </a:lnTo>
                    <a:lnTo>
                      <a:pt x="652" y="59"/>
                    </a:lnTo>
                    <a:lnTo>
                      <a:pt x="30" y="404"/>
                    </a:lnTo>
                    <a:close/>
                  </a:path>
                </a:pathLst>
              </a:custGeom>
              <a:solidFill>
                <a:srgbClr val="5A6C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1" name="Freeform 30906">
                <a:extLst>
                  <a:ext uri="{FF2B5EF4-FFF2-40B4-BE49-F238E27FC236}">
                    <a16:creationId xmlns:a16="http://schemas.microsoft.com/office/drawing/2014/main" xmlns="" id="{F6079347-FA8D-450A-98D1-FD791FFF14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1" y="693"/>
                <a:ext cx="368" cy="227"/>
              </a:xfrm>
              <a:custGeom>
                <a:avLst/>
                <a:gdLst>
                  <a:gd name="T0" fmla="*/ 17 w 652"/>
                  <a:gd name="T1" fmla="*/ 227 h 404"/>
                  <a:gd name="T2" fmla="*/ 0 w 652"/>
                  <a:gd name="T3" fmla="*/ 194 h 404"/>
                  <a:gd name="T4" fmla="*/ 349 w 652"/>
                  <a:gd name="T5" fmla="*/ 0 h 404"/>
                  <a:gd name="T6" fmla="*/ 368 w 652"/>
                  <a:gd name="T7" fmla="*/ 33 h 404"/>
                  <a:gd name="T8" fmla="*/ 17 w 652"/>
                  <a:gd name="T9" fmla="*/ 227 h 4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52" h="404">
                    <a:moveTo>
                      <a:pt x="30" y="404"/>
                    </a:moveTo>
                    <a:lnTo>
                      <a:pt x="0" y="345"/>
                    </a:lnTo>
                    <a:lnTo>
                      <a:pt x="618" y="0"/>
                    </a:lnTo>
                    <a:lnTo>
                      <a:pt x="652" y="59"/>
                    </a:lnTo>
                    <a:lnTo>
                      <a:pt x="30" y="40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2" name="Freeform 30912">
                <a:extLst>
                  <a:ext uri="{FF2B5EF4-FFF2-40B4-BE49-F238E27FC236}">
                    <a16:creationId xmlns:a16="http://schemas.microsoft.com/office/drawing/2014/main" xmlns="" id="{3B0A954D-FC08-4E2F-B5D0-EC060A9E80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6" y="693"/>
                <a:ext cx="49" cy="81"/>
              </a:xfrm>
              <a:custGeom>
                <a:avLst/>
                <a:gdLst>
                  <a:gd name="T0" fmla="*/ 13 w 37"/>
                  <a:gd name="T1" fmla="*/ 0 h 61"/>
                  <a:gd name="T2" fmla="*/ 32 w 37"/>
                  <a:gd name="T3" fmla="*/ 33 h 61"/>
                  <a:gd name="T4" fmla="*/ 0 w 37"/>
                  <a:gd name="T5" fmla="*/ 49 h 61"/>
                  <a:gd name="T6" fmla="*/ 21 w 37"/>
                  <a:gd name="T7" fmla="*/ 81 h 61"/>
                  <a:gd name="T8" fmla="*/ 49 w 37"/>
                  <a:gd name="T9" fmla="*/ 65 h 61"/>
                  <a:gd name="T10" fmla="*/ 13 w 37"/>
                  <a:gd name="T11" fmla="*/ 0 h 6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7" h="61">
                    <a:moveTo>
                      <a:pt x="10" y="0"/>
                    </a:moveTo>
                    <a:cubicBezTo>
                      <a:pt x="24" y="25"/>
                      <a:pt x="24" y="25"/>
                      <a:pt x="24" y="25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5" y="46"/>
                      <a:pt x="11" y="53"/>
                      <a:pt x="16" y="61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7FAA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3" name="Freeform 30913">
                <a:extLst>
                  <a:ext uri="{FF2B5EF4-FFF2-40B4-BE49-F238E27FC236}">
                    <a16:creationId xmlns:a16="http://schemas.microsoft.com/office/drawing/2014/main" xmlns="" id="{E168BE77-DCE4-4E7C-876D-BD2629B0DE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1" y="693"/>
                <a:ext cx="48" cy="49"/>
              </a:xfrm>
              <a:custGeom>
                <a:avLst/>
                <a:gdLst>
                  <a:gd name="T0" fmla="*/ 29 w 36"/>
                  <a:gd name="T1" fmla="*/ 0 h 37"/>
                  <a:gd name="T2" fmla="*/ 0 w 36"/>
                  <a:gd name="T3" fmla="*/ 16 h 37"/>
                  <a:gd name="T4" fmla="*/ 13 w 36"/>
                  <a:gd name="T5" fmla="*/ 44 h 37"/>
                  <a:gd name="T6" fmla="*/ 16 w 36"/>
                  <a:gd name="T7" fmla="*/ 49 h 37"/>
                  <a:gd name="T8" fmla="*/ 48 w 36"/>
                  <a:gd name="T9" fmla="*/ 33 h 37"/>
                  <a:gd name="T10" fmla="*/ 29 w 36"/>
                  <a:gd name="T11" fmla="*/ 0 h 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6" h="37">
                    <a:moveTo>
                      <a:pt x="22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3" y="19"/>
                      <a:pt x="6" y="26"/>
                      <a:pt x="10" y="33"/>
                    </a:cubicBezTo>
                    <a:cubicBezTo>
                      <a:pt x="11" y="34"/>
                      <a:pt x="12" y="36"/>
                      <a:pt x="12" y="37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solidFill>
                <a:srgbClr val="7FAA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4" name="Freeform 30914">
                <a:extLst>
                  <a:ext uri="{FF2B5EF4-FFF2-40B4-BE49-F238E27FC236}">
                    <a16:creationId xmlns:a16="http://schemas.microsoft.com/office/drawing/2014/main" xmlns="" id="{029560F0-F82C-4C4A-B30E-C59202147B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42" y="294"/>
                <a:ext cx="689" cy="624"/>
              </a:xfrm>
              <a:custGeom>
                <a:avLst/>
                <a:gdLst>
                  <a:gd name="T0" fmla="*/ 262 w 518"/>
                  <a:gd name="T1" fmla="*/ 601 h 469"/>
                  <a:gd name="T2" fmla="*/ 81 w 518"/>
                  <a:gd name="T3" fmla="*/ 459 h 469"/>
                  <a:gd name="T4" fmla="*/ 198 w 518"/>
                  <a:gd name="T5" fmla="*/ 49 h 469"/>
                  <a:gd name="T6" fmla="*/ 427 w 518"/>
                  <a:gd name="T7" fmla="*/ 23 h 469"/>
                  <a:gd name="T8" fmla="*/ 608 w 518"/>
                  <a:gd name="T9" fmla="*/ 165 h 469"/>
                  <a:gd name="T10" fmla="*/ 491 w 518"/>
                  <a:gd name="T11" fmla="*/ 575 h 469"/>
                  <a:gd name="T12" fmla="*/ 262 w 518"/>
                  <a:gd name="T13" fmla="*/ 601 h 469"/>
                  <a:gd name="T14" fmla="*/ 408 w 518"/>
                  <a:gd name="T15" fmla="*/ 89 h 469"/>
                  <a:gd name="T16" fmla="*/ 231 w 518"/>
                  <a:gd name="T17" fmla="*/ 109 h 469"/>
                  <a:gd name="T18" fmla="*/ 142 w 518"/>
                  <a:gd name="T19" fmla="*/ 424 h 469"/>
                  <a:gd name="T20" fmla="*/ 281 w 518"/>
                  <a:gd name="T21" fmla="*/ 535 h 469"/>
                  <a:gd name="T22" fmla="*/ 458 w 518"/>
                  <a:gd name="T23" fmla="*/ 515 h 469"/>
                  <a:gd name="T24" fmla="*/ 548 w 518"/>
                  <a:gd name="T25" fmla="*/ 200 h 469"/>
                  <a:gd name="T26" fmla="*/ 408 w 518"/>
                  <a:gd name="T27" fmla="*/ 89 h 46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18" h="469">
                    <a:moveTo>
                      <a:pt x="197" y="452"/>
                    </a:moveTo>
                    <a:cubicBezTo>
                      <a:pt x="139" y="436"/>
                      <a:pt x="91" y="397"/>
                      <a:pt x="61" y="345"/>
                    </a:cubicBezTo>
                    <a:cubicBezTo>
                      <a:pt x="0" y="235"/>
                      <a:pt x="40" y="97"/>
                      <a:pt x="149" y="37"/>
                    </a:cubicBezTo>
                    <a:cubicBezTo>
                      <a:pt x="202" y="7"/>
                      <a:pt x="263" y="0"/>
                      <a:pt x="321" y="17"/>
                    </a:cubicBezTo>
                    <a:cubicBezTo>
                      <a:pt x="379" y="33"/>
                      <a:pt x="428" y="71"/>
                      <a:pt x="457" y="124"/>
                    </a:cubicBezTo>
                    <a:cubicBezTo>
                      <a:pt x="518" y="234"/>
                      <a:pt x="478" y="372"/>
                      <a:pt x="369" y="432"/>
                    </a:cubicBezTo>
                    <a:cubicBezTo>
                      <a:pt x="316" y="462"/>
                      <a:pt x="255" y="469"/>
                      <a:pt x="197" y="452"/>
                    </a:cubicBezTo>
                    <a:close/>
                    <a:moveTo>
                      <a:pt x="307" y="67"/>
                    </a:moveTo>
                    <a:cubicBezTo>
                      <a:pt x="262" y="54"/>
                      <a:pt x="215" y="59"/>
                      <a:pt x="174" y="82"/>
                    </a:cubicBezTo>
                    <a:cubicBezTo>
                      <a:pt x="90" y="129"/>
                      <a:pt x="60" y="235"/>
                      <a:pt x="107" y="319"/>
                    </a:cubicBezTo>
                    <a:cubicBezTo>
                      <a:pt x="129" y="360"/>
                      <a:pt x="166" y="390"/>
                      <a:pt x="211" y="402"/>
                    </a:cubicBezTo>
                    <a:cubicBezTo>
                      <a:pt x="256" y="415"/>
                      <a:pt x="303" y="410"/>
                      <a:pt x="344" y="387"/>
                    </a:cubicBezTo>
                    <a:cubicBezTo>
                      <a:pt x="428" y="340"/>
                      <a:pt x="458" y="234"/>
                      <a:pt x="412" y="150"/>
                    </a:cubicBezTo>
                    <a:cubicBezTo>
                      <a:pt x="389" y="109"/>
                      <a:pt x="352" y="79"/>
                      <a:pt x="307" y="67"/>
                    </a:cubicBezTo>
                    <a:close/>
                  </a:path>
                </a:pathLst>
              </a:custGeom>
              <a:solidFill>
                <a:srgbClr val="5A6C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5" name="Freeform 30915">
                <a:extLst>
                  <a:ext uri="{FF2B5EF4-FFF2-40B4-BE49-F238E27FC236}">
                    <a16:creationId xmlns:a16="http://schemas.microsoft.com/office/drawing/2014/main" xmlns="" id="{652FC992-39CE-4C08-8F0E-28E3D3E41F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1" y="735"/>
                <a:ext cx="352" cy="245"/>
              </a:xfrm>
              <a:custGeom>
                <a:avLst/>
                <a:gdLst>
                  <a:gd name="T0" fmla="*/ 320 w 265"/>
                  <a:gd name="T1" fmla="*/ 0 h 184"/>
                  <a:gd name="T2" fmla="*/ 43 w 265"/>
                  <a:gd name="T3" fmla="*/ 156 h 184"/>
                  <a:gd name="T4" fmla="*/ 17 w 265"/>
                  <a:gd name="T5" fmla="*/ 244 h 184"/>
                  <a:gd name="T6" fmla="*/ 19 w 265"/>
                  <a:gd name="T7" fmla="*/ 245 h 184"/>
                  <a:gd name="T8" fmla="*/ 352 w 265"/>
                  <a:gd name="T9" fmla="*/ 59 h 184"/>
                  <a:gd name="T10" fmla="*/ 320 w 265"/>
                  <a:gd name="T11" fmla="*/ 0 h 1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65" h="184">
                    <a:moveTo>
                      <a:pt x="241" y="0"/>
                    </a:moveTo>
                    <a:cubicBezTo>
                      <a:pt x="32" y="117"/>
                      <a:pt x="32" y="117"/>
                      <a:pt x="32" y="117"/>
                    </a:cubicBezTo>
                    <a:cubicBezTo>
                      <a:pt x="9" y="130"/>
                      <a:pt x="0" y="159"/>
                      <a:pt x="13" y="183"/>
                    </a:cubicBezTo>
                    <a:cubicBezTo>
                      <a:pt x="14" y="184"/>
                      <a:pt x="14" y="184"/>
                      <a:pt x="14" y="184"/>
                    </a:cubicBezTo>
                    <a:cubicBezTo>
                      <a:pt x="265" y="44"/>
                      <a:pt x="265" y="44"/>
                      <a:pt x="265" y="44"/>
                    </a:cubicBezTo>
                    <a:lnTo>
                      <a:pt x="241" y="0"/>
                    </a:lnTo>
                    <a:close/>
                  </a:path>
                </a:pathLst>
              </a:custGeom>
              <a:solidFill>
                <a:srgbClr val="FF6E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6" name="Freeform 30916">
                <a:extLst>
                  <a:ext uri="{FF2B5EF4-FFF2-40B4-BE49-F238E27FC236}">
                    <a16:creationId xmlns:a16="http://schemas.microsoft.com/office/drawing/2014/main" xmlns="" id="{B862D02D-7D89-4AB4-AF8C-F80234106B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0" y="793"/>
                <a:ext cx="367" cy="231"/>
              </a:xfrm>
              <a:custGeom>
                <a:avLst/>
                <a:gdLst>
                  <a:gd name="T0" fmla="*/ 334 w 276"/>
                  <a:gd name="T1" fmla="*/ 0 h 173"/>
                  <a:gd name="T2" fmla="*/ 0 w 276"/>
                  <a:gd name="T3" fmla="*/ 187 h 173"/>
                  <a:gd name="T4" fmla="*/ 1 w 276"/>
                  <a:gd name="T5" fmla="*/ 188 h 173"/>
                  <a:gd name="T6" fmla="*/ 89 w 276"/>
                  <a:gd name="T7" fmla="*/ 214 h 173"/>
                  <a:gd name="T8" fmla="*/ 367 w 276"/>
                  <a:gd name="T9" fmla="*/ 59 h 173"/>
                  <a:gd name="T10" fmla="*/ 334 w 276"/>
                  <a:gd name="T11" fmla="*/ 0 h 1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76" h="173">
                    <a:moveTo>
                      <a:pt x="251" y="0"/>
                    </a:moveTo>
                    <a:cubicBezTo>
                      <a:pt x="0" y="140"/>
                      <a:pt x="0" y="140"/>
                      <a:pt x="0" y="140"/>
                    </a:cubicBezTo>
                    <a:cubicBezTo>
                      <a:pt x="1" y="141"/>
                      <a:pt x="1" y="141"/>
                      <a:pt x="1" y="141"/>
                    </a:cubicBezTo>
                    <a:cubicBezTo>
                      <a:pt x="14" y="165"/>
                      <a:pt x="43" y="173"/>
                      <a:pt x="67" y="160"/>
                    </a:cubicBezTo>
                    <a:cubicBezTo>
                      <a:pt x="276" y="44"/>
                      <a:pt x="276" y="44"/>
                      <a:pt x="276" y="44"/>
                    </a:cubicBezTo>
                    <a:lnTo>
                      <a:pt x="251" y="0"/>
                    </a:lnTo>
                    <a:close/>
                  </a:path>
                </a:pathLst>
              </a:custGeom>
              <a:solidFill>
                <a:srgbClr val="DD2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7" name="Freeform 30917">
                <a:extLst>
                  <a:ext uri="{FF2B5EF4-FFF2-40B4-BE49-F238E27FC236}">
                    <a16:creationId xmlns:a16="http://schemas.microsoft.com/office/drawing/2014/main" xmlns="" id="{F7ABBECF-B048-43A6-9253-6148665178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9" y="683"/>
                <a:ext cx="528" cy="556"/>
              </a:xfrm>
              <a:custGeom>
                <a:avLst/>
                <a:gdLst>
                  <a:gd name="T0" fmla="*/ 152 w 397"/>
                  <a:gd name="T1" fmla="*/ 556 h 418"/>
                  <a:gd name="T2" fmla="*/ 436 w 397"/>
                  <a:gd name="T3" fmla="*/ 370 h 418"/>
                  <a:gd name="T4" fmla="*/ 511 w 397"/>
                  <a:gd name="T5" fmla="*/ 262 h 418"/>
                  <a:gd name="T6" fmla="*/ 484 w 397"/>
                  <a:gd name="T7" fmla="*/ 193 h 418"/>
                  <a:gd name="T8" fmla="*/ 484 w 397"/>
                  <a:gd name="T9" fmla="*/ 193 h 418"/>
                  <a:gd name="T10" fmla="*/ 438 w 397"/>
                  <a:gd name="T11" fmla="*/ 209 h 418"/>
                  <a:gd name="T12" fmla="*/ 380 w 397"/>
                  <a:gd name="T13" fmla="*/ 283 h 418"/>
                  <a:gd name="T14" fmla="*/ 283 w 397"/>
                  <a:gd name="T15" fmla="*/ 307 h 418"/>
                  <a:gd name="T16" fmla="*/ 239 w 397"/>
                  <a:gd name="T17" fmla="*/ 213 h 418"/>
                  <a:gd name="T18" fmla="*/ 253 w 397"/>
                  <a:gd name="T19" fmla="*/ 164 h 418"/>
                  <a:gd name="T20" fmla="*/ 456 w 397"/>
                  <a:gd name="T21" fmla="*/ 77 h 418"/>
                  <a:gd name="T22" fmla="*/ 479 w 397"/>
                  <a:gd name="T23" fmla="*/ 37 h 418"/>
                  <a:gd name="T24" fmla="*/ 428 w 397"/>
                  <a:gd name="T25" fmla="*/ 8 h 418"/>
                  <a:gd name="T26" fmla="*/ 192 w 397"/>
                  <a:gd name="T27" fmla="*/ 100 h 418"/>
                  <a:gd name="T28" fmla="*/ 0 w 397"/>
                  <a:gd name="T29" fmla="*/ 414 h 418"/>
                  <a:gd name="T30" fmla="*/ 152 w 397"/>
                  <a:gd name="T31" fmla="*/ 556 h 41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397" h="418">
                    <a:moveTo>
                      <a:pt x="114" y="418"/>
                    </a:moveTo>
                    <a:cubicBezTo>
                      <a:pt x="328" y="278"/>
                      <a:pt x="328" y="278"/>
                      <a:pt x="328" y="278"/>
                    </a:cubicBezTo>
                    <a:cubicBezTo>
                      <a:pt x="384" y="197"/>
                      <a:pt x="384" y="197"/>
                      <a:pt x="384" y="197"/>
                    </a:cubicBezTo>
                    <a:cubicBezTo>
                      <a:pt x="397" y="177"/>
                      <a:pt x="387" y="150"/>
                      <a:pt x="364" y="145"/>
                    </a:cubicBezTo>
                    <a:cubicBezTo>
                      <a:pt x="364" y="145"/>
                      <a:pt x="364" y="145"/>
                      <a:pt x="364" y="145"/>
                    </a:cubicBezTo>
                    <a:cubicBezTo>
                      <a:pt x="351" y="141"/>
                      <a:pt x="337" y="146"/>
                      <a:pt x="329" y="157"/>
                    </a:cubicBezTo>
                    <a:cubicBezTo>
                      <a:pt x="286" y="213"/>
                      <a:pt x="286" y="213"/>
                      <a:pt x="286" y="213"/>
                    </a:cubicBezTo>
                    <a:cubicBezTo>
                      <a:pt x="269" y="235"/>
                      <a:pt x="239" y="242"/>
                      <a:pt x="213" y="231"/>
                    </a:cubicBezTo>
                    <a:cubicBezTo>
                      <a:pt x="186" y="218"/>
                      <a:pt x="172" y="189"/>
                      <a:pt x="180" y="160"/>
                    </a:cubicBezTo>
                    <a:cubicBezTo>
                      <a:pt x="190" y="123"/>
                      <a:pt x="190" y="123"/>
                      <a:pt x="190" y="123"/>
                    </a:cubicBezTo>
                    <a:cubicBezTo>
                      <a:pt x="343" y="58"/>
                      <a:pt x="343" y="58"/>
                      <a:pt x="343" y="58"/>
                    </a:cubicBezTo>
                    <a:cubicBezTo>
                      <a:pt x="355" y="53"/>
                      <a:pt x="362" y="41"/>
                      <a:pt x="360" y="28"/>
                    </a:cubicBezTo>
                    <a:cubicBezTo>
                      <a:pt x="357" y="10"/>
                      <a:pt x="339" y="0"/>
                      <a:pt x="322" y="6"/>
                    </a:cubicBezTo>
                    <a:cubicBezTo>
                      <a:pt x="144" y="75"/>
                      <a:pt x="144" y="75"/>
                      <a:pt x="144" y="75"/>
                    </a:cubicBezTo>
                    <a:cubicBezTo>
                      <a:pt x="0" y="311"/>
                      <a:pt x="0" y="311"/>
                      <a:pt x="0" y="311"/>
                    </a:cubicBezTo>
                    <a:lnTo>
                      <a:pt x="114" y="418"/>
                    </a:ln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8" name="Freeform 30918">
                <a:extLst>
                  <a:ext uri="{FF2B5EF4-FFF2-40B4-BE49-F238E27FC236}">
                    <a16:creationId xmlns:a16="http://schemas.microsoft.com/office/drawing/2014/main" xmlns="" id="{8D920740-33A7-4FD0-8DB5-EB079CADAE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0" y="871"/>
                <a:ext cx="147" cy="182"/>
              </a:xfrm>
              <a:custGeom>
                <a:avLst/>
                <a:gdLst>
                  <a:gd name="T0" fmla="*/ 57 w 111"/>
                  <a:gd name="T1" fmla="*/ 21 h 137"/>
                  <a:gd name="T2" fmla="*/ 103 w 111"/>
                  <a:gd name="T3" fmla="*/ 5 h 137"/>
                  <a:gd name="T4" fmla="*/ 103 w 111"/>
                  <a:gd name="T5" fmla="*/ 5 h 137"/>
                  <a:gd name="T6" fmla="*/ 130 w 111"/>
                  <a:gd name="T7" fmla="*/ 74 h 137"/>
                  <a:gd name="T8" fmla="*/ 56 w 111"/>
                  <a:gd name="T9" fmla="*/ 182 h 137"/>
                  <a:gd name="T10" fmla="*/ 0 w 111"/>
                  <a:gd name="T11" fmla="*/ 96 h 137"/>
                  <a:gd name="T12" fmla="*/ 57 w 111"/>
                  <a:gd name="T13" fmla="*/ 21 h 1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1" h="137">
                    <a:moveTo>
                      <a:pt x="43" y="16"/>
                    </a:moveTo>
                    <a:cubicBezTo>
                      <a:pt x="51" y="5"/>
                      <a:pt x="65" y="0"/>
                      <a:pt x="78" y="4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101" y="9"/>
                      <a:pt x="111" y="36"/>
                      <a:pt x="98" y="56"/>
                    </a:cubicBezTo>
                    <a:cubicBezTo>
                      <a:pt x="42" y="137"/>
                      <a:pt x="42" y="137"/>
                      <a:pt x="42" y="137"/>
                    </a:cubicBezTo>
                    <a:cubicBezTo>
                      <a:pt x="0" y="72"/>
                      <a:pt x="0" y="72"/>
                      <a:pt x="0" y="72"/>
                    </a:cubicBezTo>
                    <a:lnTo>
                      <a:pt x="43" y="16"/>
                    </a:ln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9" name="Freeform 30919">
                <a:extLst>
                  <a:ext uri="{FF2B5EF4-FFF2-40B4-BE49-F238E27FC236}">
                    <a16:creationId xmlns:a16="http://schemas.microsoft.com/office/drawing/2014/main" xmlns="" id="{177FAD4A-4E31-4873-944E-0D842CA4CC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9" y="1097"/>
                <a:ext cx="192" cy="195"/>
              </a:xfrm>
              <a:custGeom>
                <a:avLst/>
                <a:gdLst>
                  <a:gd name="T0" fmla="*/ 192 w 340"/>
                  <a:gd name="T1" fmla="*/ 142 h 347"/>
                  <a:gd name="T2" fmla="*/ 141 w 340"/>
                  <a:gd name="T3" fmla="*/ 195 h 347"/>
                  <a:gd name="T4" fmla="*/ 137 w 340"/>
                  <a:gd name="T5" fmla="*/ 191 h 347"/>
                  <a:gd name="T6" fmla="*/ 0 w 340"/>
                  <a:gd name="T7" fmla="*/ 71 h 347"/>
                  <a:gd name="T8" fmla="*/ 40 w 340"/>
                  <a:gd name="T9" fmla="*/ 0 h 347"/>
                  <a:gd name="T10" fmla="*/ 192 w 340"/>
                  <a:gd name="T11" fmla="*/ 142 h 3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40" h="347">
                    <a:moveTo>
                      <a:pt x="340" y="253"/>
                    </a:moveTo>
                    <a:lnTo>
                      <a:pt x="250" y="347"/>
                    </a:lnTo>
                    <a:lnTo>
                      <a:pt x="243" y="340"/>
                    </a:lnTo>
                    <a:lnTo>
                      <a:pt x="0" y="127"/>
                    </a:lnTo>
                    <a:lnTo>
                      <a:pt x="71" y="0"/>
                    </a:lnTo>
                    <a:lnTo>
                      <a:pt x="340" y="253"/>
                    </a:ln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0" name="Freeform 30920">
                <a:extLst>
                  <a:ext uri="{FF2B5EF4-FFF2-40B4-BE49-F238E27FC236}">
                    <a16:creationId xmlns:a16="http://schemas.microsoft.com/office/drawing/2014/main" xmlns="" id="{FF1C8389-E185-4E40-B76E-00B3EA6127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7" y="1097"/>
                <a:ext cx="341" cy="195"/>
              </a:xfrm>
              <a:custGeom>
                <a:avLst/>
                <a:gdLst>
                  <a:gd name="T0" fmla="*/ 130 w 604"/>
                  <a:gd name="T1" fmla="*/ 138 h 347"/>
                  <a:gd name="T2" fmla="*/ 341 w 604"/>
                  <a:gd name="T3" fmla="*/ 0 h 347"/>
                  <a:gd name="T4" fmla="*/ 0 w 604"/>
                  <a:gd name="T5" fmla="*/ 130 h 347"/>
                  <a:gd name="T6" fmla="*/ 73 w 604"/>
                  <a:gd name="T7" fmla="*/ 195 h 347"/>
                  <a:gd name="T8" fmla="*/ 130 w 604"/>
                  <a:gd name="T9" fmla="*/ 138 h 3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4" h="347">
                    <a:moveTo>
                      <a:pt x="231" y="246"/>
                    </a:moveTo>
                    <a:lnTo>
                      <a:pt x="604" y="0"/>
                    </a:lnTo>
                    <a:lnTo>
                      <a:pt x="0" y="231"/>
                    </a:lnTo>
                    <a:lnTo>
                      <a:pt x="129" y="347"/>
                    </a:lnTo>
                    <a:lnTo>
                      <a:pt x="231" y="246"/>
                    </a:lnTo>
                    <a:close/>
                  </a:path>
                </a:pathLst>
              </a:custGeom>
              <a:solidFill>
                <a:srgbClr val="F5A4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1" name="Freeform 30923">
                <a:extLst>
                  <a:ext uri="{FF2B5EF4-FFF2-40B4-BE49-F238E27FC236}">
                    <a16:creationId xmlns:a16="http://schemas.microsoft.com/office/drawing/2014/main" xmlns="" id="{9F3159CD-E1A8-4323-969B-015DDF65DC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9" y="1227"/>
                <a:ext cx="129" cy="121"/>
              </a:xfrm>
              <a:custGeom>
                <a:avLst/>
                <a:gdLst>
                  <a:gd name="T0" fmla="*/ 93 w 229"/>
                  <a:gd name="T1" fmla="*/ 121 h 215"/>
                  <a:gd name="T2" fmla="*/ 0 w 229"/>
                  <a:gd name="T3" fmla="*/ 43 h 215"/>
                  <a:gd name="T4" fmla="*/ 36 w 229"/>
                  <a:gd name="T5" fmla="*/ 0 h 215"/>
                  <a:gd name="T6" fmla="*/ 129 w 229"/>
                  <a:gd name="T7" fmla="*/ 79 h 215"/>
                  <a:gd name="T8" fmla="*/ 93 w 229"/>
                  <a:gd name="T9" fmla="*/ 121 h 2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9" h="215">
                    <a:moveTo>
                      <a:pt x="165" y="215"/>
                    </a:moveTo>
                    <a:lnTo>
                      <a:pt x="0" y="76"/>
                    </a:lnTo>
                    <a:lnTo>
                      <a:pt x="64" y="0"/>
                    </a:lnTo>
                    <a:lnTo>
                      <a:pt x="229" y="140"/>
                    </a:lnTo>
                    <a:lnTo>
                      <a:pt x="165" y="215"/>
                    </a:lnTo>
                    <a:close/>
                  </a:path>
                </a:pathLst>
              </a:custGeom>
              <a:solidFill>
                <a:srgbClr val="D6D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2" name="Freeform 30924">
                <a:extLst>
                  <a:ext uri="{FF2B5EF4-FFF2-40B4-BE49-F238E27FC236}">
                    <a16:creationId xmlns:a16="http://schemas.microsoft.com/office/drawing/2014/main" xmlns="" id="{EFC10BEA-157B-4E8F-B7BE-1E0E8719CA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6" y="1149"/>
                <a:ext cx="129" cy="121"/>
              </a:xfrm>
              <a:custGeom>
                <a:avLst/>
                <a:gdLst>
                  <a:gd name="T0" fmla="*/ 93 w 229"/>
                  <a:gd name="T1" fmla="*/ 121 h 215"/>
                  <a:gd name="T2" fmla="*/ 0 w 229"/>
                  <a:gd name="T3" fmla="*/ 43 h 215"/>
                  <a:gd name="T4" fmla="*/ 35 w 229"/>
                  <a:gd name="T5" fmla="*/ 0 h 215"/>
                  <a:gd name="T6" fmla="*/ 129 w 229"/>
                  <a:gd name="T7" fmla="*/ 78 h 215"/>
                  <a:gd name="T8" fmla="*/ 93 w 229"/>
                  <a:gd name="T9" fmla="*/ 121 h 2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9" h="215">
                    <a:moveTo>
                      <a:pt x="165" y="215"/>
                    </a:moveTo>
                    <a:lnTo>
                      <a:pt x="0" y="76"/>
                    </a:lnTo>
                    <a:lnTo>
                      <a:pt x="63" y="0"/>
                    </a:lnTo>
                    <a:lnTo>
                      <a:pt x="229" y="139"/>
                    </a:lnTo>
                    <a:lnTo>
                      <a:pt x="165" y="2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pic>
          <p:nvPicPr>
            <p:cNvPr id="43" name="Picture 30859" descr="未标题-2">
              <a:extLst>
                <a:ext uri="{FF2B5EF4-FFF2-40B4-BE49-F238E27FC236}">
                  <a16:creationId xmlns:a16="http://schemas.microsoft.com/office/drawing/2014/main" xmlns="" id="{512E7AB3-D7D5-4DD2-AD52-75C9EC7086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0733" y="1753659"/>
              <a:ext cx="2150533" cy="2969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4" name="Group 30928">
              <a:extLst>
                <a:ext uri="{FF2B5EF4-FFF2-40B4-BE49-F238E27FC236}">
                  <a16:creationId xmlns:a16="http://schemas.microsoft.com/office/drawing/2014/main" xmlns="" id="{40D1C959-733A-445E-8BAC-EFC68D08EA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64817" y="3391960"/>
              <a:ext cx="1043516" cy="2783417"/>
              <a:chOff x="2468" y="1211"/>
              <a:chExt cx="412" cy="1099"/>
            </a:xfrm>
          </p:grpSpPr>
          <p:sp>
            <p:nvSpPr>
              <p:cNvPr id="45" name="Rectangle 30897">
                <a:extLst>
                  <a:ext uri="{FF2B5EF4-FFF2-40B4-BE49-F238E27FC236}">
                    <a16:creationId xmlns:a16="http://schemas.microsoft.com/office/drawing/2014/main" xmlns="" id="{47913D4B-49DB-4679-8B61-5C5365824E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5" y="1943"/>
                <a:ext cx="121" cy="367"/>
              </a:xfrm>
              <a:prstGeom prst="rect">
                <a:avLst/>
              </a:prstGeom>
              <a:solidFill>
                <a:srgbClr val="008C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n"/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n"/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n"/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n"/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/>
                <a:endParaRPr lang="zh-CN" altLang="en-US" sz="1600"/>
              </a:p>
            </p:txBody>
          </p:sp>
          <p:sp>
            <p:nvSpPr>
              <p:cNvPr id="46" name="Rectangle 30898">
                <a:extLst>
                  <a:ext uri="{FF2B5EF4-FFF2-40B4-BE49-F238E27FC236}">
                    <a16:creationId xmlns:a16="http://schemas.microsoft.com/office/drawing/2014/main" xmlns="" id="{A530C6BD-51C9-4F9A-8960-212635E76F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2" y="1943"/>
                <a:ext cx="123" cy="367"/>
              </a:xfrm>
              <a:prstGeom prst="rect">
                <a:avLst/>
              </a:prstGeom>
              <a:solidFill>
                <a:srgbClr val="00A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n"/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n"/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n"/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n"/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/>
                <a:endParaRPr lang="zh-CN" altLang="en-US" sz="1600"/>
              </a:p>
            </p:txBody>
          </p:sp>
          <p:sp>
            <p:nvSpPr>
              <p:cNvPr id="47" name="Freeform 30899">
                <a:extLst>
                  <a:ext uri="{FF2B5EF4-FFF2-40B4-BE49-F238E27FC236}">
                    <a16:creationId xmlns:a16="http://schemas.microsoft.com/office/drawing/2014/main" xmlns="" id="{0177EE14-DAF2-4651-A839-2DE2253642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8" y="1211"/>
                <a:ext cx="412" cy="644"/>
              </a:xfrm>
              <a:custGeom>
                <a:avLst/>
                <a:gdLst>
                  <a:gd name="T0" fmla="*/ 371 w 310"/>
                  <a:gd name="T1" fmla="*/ 353 h 484"/>
                  <a:gd name="T2" fmla="*/ 371 w 310"/>
                  <a:gd name="T3" fmla="*/ 353 h 484"/>
                  <a:gd name="T4" fmla="*/ 346 w 310"/>
                  <a:gd name="T5" fmla="*/ 367 h 484"/>
                  <a:gd name="T6" fmla="*/ 346 w 310"/>
                  <a:gd name="T7" fmla="*/ 442 h 484"/>
                  <a:gd name="T8" fmla="*/ 328 w 310"/>
                  <a:gd name="T9" fmla="*/ 442 h 484"/>
                  <a:gd name="T10" fmla="*/ 328 w 310"/>
                  <a:gd name="T11" fmla="*/ 347 h 484"/>
                  <a:gd name="T12" fmla="*/ 302 w 310"/>
                  <a:gd name="T13" fmla="*/ 298 h 484"/>
                  <a:gd name="T14" fmla="*/ 262 w 310"/>
                  <a:gd name="T15" fmla="*/ 319 h 484"/>
                  <a:gd name="T16" fmla="*/ 262 w 310"/>
                  <a:gd name="T17" fmla="*/ 442 h 484"/>
                  <a:gd name="T18" fmla="*/ 245 w 310"/>
                  <a:gd name="T19" fmla="*/ 442 h 484"/>
                  <a:gd name="T20" fmla="*/ 245 w 310"/>
                  <a:gd name="T21" fmla="*/ 243 h 484"/>
                  <a:gd name="T22" fmla="*/ 219 w 310"/>
                  <a:gd name="T23" fmla="*/ 192 h 484"/>
                  <a:gd name="T24" fmla="*/ 178 w 310"/>
                  <a:gd name="T25" fmla="*/ 212 h 484"/>
                  <a:gd name="T26" fmla="*/ 178 w 310"/>
                  <a:gd name="T27" fmla="*/ 442 h 484"/>
                  <a:gd name="T28" fmla="*/ 162 w 310"/>
                  <a:gd name="T29" fmla="*/ 442 h 484"/>
                  <a:gd name="T30" fmla="*/ 162 w 310"/>
                  <a:gd name="T31" fmla="*/ 33 h 484"/>
                  <a:gd name="T32" fmla="*/ 129 w 310"/>
                  <a:gd name="T33" fmla="*/ 0 h 484"/>
                  <a:gd name="T34" fmla="*/ 96 w 310"/>
                  <a:gd name="T35" fmla="*/ 33 h 484"/>
                  <a:gd name="T36" fmla="*/ 96 w 310"/>
                  <a:gd name="T37" fmla="*/ 442 h 484"/>
                  <a:gd name="T38" fmla="*/ 96 w 310"/>
                  <a:gd name="T39" fmla="*/ 511 h 484"/>
                  <a:gd name="T40" fmla="*/ 92 w 310"/>
                  <a:gd name="T41" fmla="*/ 432 h 484"/>
                  <a:gd name="T42" fmla="*/ 17 w 310"/>
                  <a:gd name="T43" fmla="*/ 507 h 484"/>
                  <a:gd name="T44" fmla="*/ 17 w 310"/>
                  <a:gd name="T45" fmla="*/ 567 h 484"/>
                  <a:gd name="T46" fmla="*/ 101 w 310"/>
                  <a:gd name="T47" fmla="*/ 641 h 484"/>
                  <a:gd name="T48" fmla="*/ 101 w 310"/>
                  <a:gd name="T49" fmla="*/ 640 h 484"/>
                  <a:gd name="T50" fmla="*/ 112 w 310"/>
                  <a:gd name="T51" fmla="*/ 644 h 484"/>
                  <a:gd name="T52" fmla="*/ 328 w 310"/>
                  <a:gd name="T53" fmla="*/ 644 h 484"/>
                  <a:gd name="T54" fmla="*/ 412 w 310"/>
                  <a:gd name="T55" fmla="*/ 560 h 484"/>
                  <a:gd name="T56" fmla="*/ 412 w 310"/>
                  <a:gd name="T57" fmla="*/ 442 h 484"/>
                  <a:gd name="T58" fmla="*/ 412 w 310"/>
                  <a:gd name="T59" fmla="*/ 419 h 484"/>
                  <a:gd name="T60" fmla="*/ 371 w 310"/>
                  <a:gd name="T61" fmla="*/ 353 h 484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310" h="484">
                    <a:moveTo>
                      <a:pt x="279" y="265"/>
                    </a:moveTo>
                    <a:cubicBezTo>
                      <a:pt x="279" y="265"/>
                      <a:pt x="279" y="265"/>
                      <a:pt x="279" y="265"/>
                    </a:cubicBezTo>
                    <a:cubicBezTo>
                      <a:pt x="270" y="260"/>
                      <a:pt x="260" y="267"/>
                      <a:pt x="260" y="276"/>
                    </a:cubicBezTo>
                    <a:cubicBezTo>
                      <a:pt x="260" y="332"/>
                      <a:pt x="260" y="332"/>
                      <a:pt x="260" y="332"/>
                    </a:cubicBezTo>
                    <a:cubicBezTo>
                      <a:pt x="247" y="332"/>
                      <a:pt x="247" y="332"/>
                      <a:pt x="247" y="332"/>
                    </a:cubicBezTo>
                    <a:cubicBezTo>
                      <a:pt x="247" y="261"/>
                      <a:pt x="247" y="261"/>
                      <a:pt x="247" y="261"/>
                    </a:cubicBezTo>
                    <a:cubicBezTo>
                      <a:pt x="247" y="246"/>
                      <a:pt x="240" y="232"/>
                      <a:pt x="227" y="224"/>
                    </a:cubicBezTo>
                    <a:cubicBezTo>
                      <a:pt x="214" y="216"/>
                      <a:pt x="197" y="225"/>
                      <a:pt x="197" y="240"/>
                    </a:cubicBezTo>
                    <a:cubicBezTo>
                      <a:pt x="197" y="332"/>
                      <a:pt x="197" y="332"/>
                      <a:pt x="197" y="332"/>
                    </a:cubicBezTo>
                    <a:cubicBezTo>
                      <a:pt x="184" y="332"/>
                      <a:pt x="184" y="332"/>
                      <a:pt x="184" y="332"/>
                    </a:cubicBezTo>
                    <a:cubicBezTo>
                      <a:pt x="184" y="183"/>
                      <a:pt x="184" y="183"/>
                      <a:pt x="184" y="183"/>
                    </a:cubicBezTo>
                    <a:cubicBezTo>
                      <a:pt x="184" y="168"/>
                      <a:pt x="177" y="153"/>
                      <a:pt x="165" y="144"/>
                    </a:cubicBezTo>
                    <a:cubicBezTo>
                      <a:pt x="153" y="134"/>
                      <a:pt x="134" y="143"/>
                      <a:pt x="134" y="159"/>
                    </a:cubicBezTo>
                    <a:cubicBezTo>
                      <a:pt x="134" y="332"/>
                      <a:pt x="134" y="332"/>
                      <a:pt x="134" y="332"/>
                    </a:cubicBezTo>
                    <a:cubicBezTo>
                      <a:pt x="122" y="332"/>
                      <a:pt x="122" y="332"/>
                      <a:pt x="122" y="332"/>
                    </a:cubicBezTo>
                    <a:cubicBezTo>
                      <a:pt x="122" y="25"/>
                      <a:pt x="122" y="25"/>
                      <a:pt x="122" y="25"/>
                    </a:cubicBezTo>
                    <a:cubicBezTo>
                      <a:pt x="122" y="11"/>
                      <a:pt x="111" y="0"/>
                      <a:pt x="97" y="0"/>
                    </a:cubicBezTo>
                    <a:cubicBezTo>
                      <a:pt x="83" y="0"/>
                      <a:pt x="72" y="11"/>
                      <a:pt x="72" y="25"/>
                    </a:cubicBezTo>
                    <a:cubicBezTo>
                      <a:pt x="72" y="332"/>
                      <a:pt x="72" y="332"/>
                      <a:pt x="72" y="332"/>
                    </a:cubicBezTo>
                    <a:cubicBezTo>
                      <a:pt x="72" y="384"/>
                      <a:pt x="72" y="384"/>
                      <a:pt x="72" y="384"/>
                    </a:cubicBezTo>
                    <a:cubicBezTo>
                      <a:pt x="69" y="325"/>
                      <a:pt x="69" y="325"/>
                      <a:pt x="69" y="325"/>
                    </a:cubicBezTo>
                    <a:cubicBezTo>
                      <a:pt x="13" y="381"/>
                      <a:pt x="13" y="381"/>
                      <a:pt x="13" y="381"/>
                    </a:cubicBezTo>
                    <a:cubicBezTo>
                      <a:pt x="0" y="394"/>
                      <a:pt x="0" y="413"/>
                      <a:pt x="13" y="426"/>
                    </a:cubicBezTo>
                    <a:cubicBezTo>
                      <a:pt x="76" y="482"/>
                      <a:pt x="76" y="482"/>
                      <a:pt x="76" y="482"/>
                    </a:cubicBezTo>
                    <a:cubicBezTo>
                      <a:pt x="76" y="481"/>
                      <a:pt x="76" y="481"/>
                      <a:pt x="76" y="481"/>
                    </a:cubicBezTo>
                    <a:cubicBezTo>
                      <a:pt x="78" y="483"/>
                      <a:pt x="81" y="484"/>
                      <a:pt x="84" y="484"/>
                    </a:cubicBezTo>
                    <a:cubicBezTo>
                      <a:pt x="247" y="484"/>
                      <a:pt x="247" y="484"/>
                      <a:pt x="247" y="484"/>
                    </a:cubicBezTo>
                    <a:cubicBezTo>
                      <a:pt x="282" y="484"/>
                      <a:pt x="310" y="455"/>
                      <a:pt x="310" y="421"/>
                    </a:cubicBezTo>
                    <a:cubicBezTo>
                      <a:pt x="310" y="332"/>
                      <a:pt x="310" y="332"/>
                      <a:pt x="310" y="332"/>
                    </a:cubicBezTo>
                    <a:cubicBezTo>
                      <a:pt x="310" y="315"/>
                      <a:pt x="310" y="315"/>
                      <a:pt x="310" y="315"/>
                    </a:cubicBezTo>
                    <a:cubicBezTo>
                      <a:pt x="310" y="294"/>
                      <a:pt x="298" y="274"/>
                      <a:pt x="279" y="265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8" name="Freeform 30900">
                <a:extLst>
                  <a:ext uri="{FF2B5EF4-FFF2-40B4-BE49-F238E27FC236}">
                    <a16:creationId xmlns:a16="http://schemas.microsoft.com/office/drawing/2014/main" xmlns="" id="{EFA85E2C-5BE5-439D-AB90-26436D918A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2" y="1231"/>
                <a:ext cx="50" cy="25"/>
              </a:xfrm>
              <a:custGeom>
                <a:avLst/>
                <a:gdLst>
                  <a:gd name="T0" fmla="*/ 25 w 38"/>
                  <a:gd name="T1" fmla="*/ 0 h 19"/>
                  <a:gd name="T2" fmla="*/ 0 w 38"/>
                  <a:gd name="T3" fmla="*/ 25 h 19"/>
                  <a:gd name="T4" fmla="*/ 50 w 38"/>
                  <a:gd name="T5" fmla="*/ 25 h 19"/>
                  <a:gd name="T6" fmla="*/ 25 w 38"/>
                  <a:gd name="T7" fmla="*/ 0 h 1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8" h="19">
                    <a:moveTo>
                      <a:pt x="19" y="0"/>
                    </a:moveTo>
                    <a:cubicBezTo>
                      <a:pt x="8" y="0"/>
                      <a:pt x="0" y="9"/>
                      <a:pt x="0" y="19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8" y="9"/>
                      <a:pt x="29" y="0"/>
                      <a:pt x="19" y="0"/>
                    </a:cubicBezTo>
                  </a:path>
                </a:pathLst>
              </a:custGeom>
              <a:solidFill>
                <a:srgbClr val="FCD3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9" name="Freeform 30909">
                <a:extLst>
                  <a:ext uri="{FF2B5EF4-FFF2-40B4-BE49-F238E27FC236}">
                    <a16:creationId xmlns:a16="http://schemas.microsoft.com/office/drawing/2014/main" xmlns="" id="{76E36BA0-43DE-41B6-AC8D-171DC640BF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72" y="1231"/>
                <a:ext cx="50" cy="25"/>
              </a:xfrm>
              <a:custGeom>
                <a:avLst/>
                <a:gdLst>
                  <a:gd name="T0" fmla="*/ 0 w 38"/>
                  <a:gd name="T1" fmla="*/ 24 h 19"/>
                  <a:gd name="T2" fmla="*/ 0 w 38"/>
                  <a:gd name="T3" fmla="*/ 25 h 19"/>
                  <a:gd name="T4" fmla="*/ 0 w 38"/>
                  <a:gd name="T5" fmla="*/ 25 h 19"/>
                  <a:gd name="T6" fmla="*/ 0 w 38"/>
                  <a:gd name="T7" fmla="*/ 24 h 19"/>
                  <a:gd name="T8" fmla="*/ 25 w 38"/>
                  <a:gd name="T9" fmla="*/ 0 h 19"/>
                  <a:gd name="T10" fmla="*/ 0 w 38"/>
                  <a:gd name="T11" fmla="*/ 21 h 19"/>
                  <a:gd name="T12" fmla="*/ 50 w 38"/>
                  <a:gd name="T13" fmla="*/ 21 h 19"/>
                  <a:gd name="T14" fmla="*/ 25 w 38"/>
                  <a:gd name="T15" fmla="*/ 0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8" h="19">
                    <a:moveTo>
                      <a:pt x="0" y="18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8"/>
                      <a:pt x="0" y="18"/>
                      <a:pt x="0" y="18"/>
                    </a:cubicBezTo>
                    <a:moveTo>
                      <a:pt x="19" y="0"/>
                    </a:moveTo>
                    <a:cubicBezTo>
                      <a:pt x="10" y="0"/>
                      <a:pt x="2" y="7"/>
                      <a:pt x="0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6" y="7"/>
                      <a:pt x="28" y="0"/>
                      <a:pt x="19" y="0"/>
                    </a:cubicBezTo>
                  </a:path>
                </a:pathLst>
              </a:custGeom>
              <a:solidFill>
                <a:srgbClr val="D0DD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0" name="Freeform 30910">
                <a:extLst>
                  <a:ext uri="{FF2B5EF4-FFF2-40B4-BE49-F238E27FC236}">
                    <a16:creationId xmlns:a16="http://schemas.microsoft.com/office/drawing/2014/main" xmlns="" id="{8748D6F0-1377-4756-82EC-75C474042E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72" y="1252"/>
                <a:ext cx="50" cy="9"/>
              </a:xfrm>
              <a:custGeom>
                <a:avLst/>
                <a:gdLst>
                  <a:gd name="T0" fmla="*/ 0 w 38"/>
                  <a:gd name="T1" fmla="*/ 0 h 7"/>
                  <a:gd name="T2" fmla="*/ 0 w 38"/>
                  <a:gd name="T3" fmla="*/ 0 h 7"/>
                  <a:gd name="T4" fmla="*/ 0 w 38"/>
                  <a:gd name="T5" fmla="*/ 3 h 7"/>
                  <a:gd name="T6" fmla="*/ 0 w 38"/>
                  <a:gd name="T7" fmla="*/ 0 h 7"/>
                  <a:gd name="T8" fmla="*/ 50 w 38"/>
                  <a:gd name="T9" fmla="*/ 0 h 7"/>
                  <a:gd name="T10" fmla="*/ 50 w 38"/>
                  <a:gd name="T11" fmla="*/ 0 h 7"/>
                  <a:gd name="T12" fmla="*/ 50 w 38"/>
                  <a:gd name="T13" fmla="*/ 4 h 7"/>
                  <a:gd name="T14" fmla="*/ 0 w 38"/>
                  <a:gd name="T15" fmla="*/ 4 h 7"/>
                  <a:gd name="T16" fmla="*/ 0 w 38"/>
                  <a:gd name="T17" fmla="*/ 4 h 7"/>
                  <a:gd name="T18" fmla="*/ 0 w 38"/>
                  <a:gd name="T19" fmla="*/ 9 h 7"/>
                  <a:gd name="T20" fmla="*/ 50 w 38"/>
                  <a:gd name="T21" fmla="*/ 9 h 7"/>
                  <a:gd name="T22" fmla="*/ 50 w 38"/>
                  <a:gd name="T23" fmla="*/ 0 h 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8" h="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moveTo>
                      <a:pt x="38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8" y="1"/>
                      <a:pt x="38" y="2"/>
                      <a:pt x="38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0"/>
                      <a:pt x="38" y="0"/>
                      <a:pt x="38" y="0"/>
                    </a:cubicBezTo>
                  </a:path>
                </a:pathLst>
              </a:custGeom>
              <a:solidFill>
                <a:srgbClr val="D0C8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1" name="Freeform 30911">
                <a:extLst>
                  <a:ext uri="{FF2B5EF4-FFF2-40B4-BE49-F238E27FC236}">
                    <a16:creationId xmlns:a16="http://schemas.microsoft.com/office/drawing/2014/main" xmlns="" id="{C175C530-E98B-4291-8454-E49A53199B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2" y="1252"/>
                <a:ext cx="50" cy="4"/>
              </a:xfrm>
              <a:custGeom>
                <a:avLst/>
                <a:gdLst>
                  <a:gd name="T0" fmla="*/ 50 w 38"/>
                  <a:gd name="T1" fmla="*/ 0 h 3"/>
                  <a:gd name="T2" fmla="*/ 0 w 38"/>
                  <a:gd name="T3" fmla="*/ 0 h 3"/>
                  <a:gd name="T4" fmla="*/ 0 w 38"/>
                  <a:gd name="T5" fmla="*/ 3 h 3"/>
                  <a:gd name="T6" fmla="*/ 0 w 38"/>
                  <a:gd name="T7" fmla="*/ 4 h 3"/>
                  <a:gd name="T8" fmla="*/ 50 w 38"/>
                  <a:gd name="T9" fmla="*/ 4 h 3"/>
                  <a:gd name="T10" fmla="*/ 50 w 38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8" h="3">
                    <a:moveTo>
                      <a:pt x="3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2"/>
                      <a:pt x="38" y="1"/>
                      <a:pt x="38" y="0"/>
                    </a:cubicBezTo>
                  </a:path>
                </a:pathLst>
              </a:custGeom>
              <a:solidFill>
                <a:srgbClr val="CECB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2" name="Rectangle 30921">
                <a:extLst>
                  <a:ext uri="{FF2B5EF4-FFF2-40B4-BE49-F238E27FC236}">
                    <a16:creationId xmlns:a16="http://schemas.microsoft.com/office/drawing/2014/main" xmlns="" id="{0DCCC949-2BB9-47F5-B4D3-97C362D561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5" y="1855"/>
                <a:ext cx="93" cy="88"/>
              </a:xfrm>
              <a:prstGeom prst="rect">
                <a:avLst/>
              </a:prstGeom>
              <a:solidFill>
                <a:srgbClr val="F5A4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n"/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n"/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n"/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n"/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/>
                <a:endParaRPr lang="zh-CN" altLang="en-US" sz="1600"/>
              </a:p>
            </p:txBody>
          </p:sp>
          <p:sp>
            <p:nvSpPr>
              <p:cNvPr id="53" name="Rectangle 30922">
                <a:extLst>
                  <a:ext uri="{FF2B5EF4-FFF2-40B4-BE49-F238E27FC236}">
                    <a16:creationId xmlns:a16="http://schemas.microsoft.com/office/drawing/2014/main" xmlns="" id="{2A18E407-A0D2-4EC8-B371-77D576B4E9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0" y="1855"/>
                <a:ext cx="95" cy="88"/>
              </a:xfrm>
              <a:prstGeom prst="rect">
                <a:avLst/>
              </a:pr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 eaLnBrk="0" hangingPunct="0"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n"/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n"/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n"/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9900"/>
                  </a:buClr>
                  <a:buFont typeface="Wingdings" panose="05000000000000000000" pitchFamily="2" charset="2"/>
                  <a:buChar char="n"/>
                  <a:defRPr sz="1200">
                    <a:solidFill>
                      <a:srgbClr val="5F5F5F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/>
                <a:endParaRPr lang="zh-CN" altLang="en-US" sz="1600"/>
              </a:p>
            </p:txBody>
          </p:sp>
        </p:grp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55B2AF27-C12F-4BAF-9A4F-88531269E8D5}"/>
              </a:ext>
            </a:extLst>
          </p:cNvPr>
          <p:cNvGrpSpPr/>
          <p:nvPr/>
        </p:nvGrpSpPr>
        <p:grpSpPr>
          <a:xfrm>
            <a:off x="329258" y="1628321"/>
            <a:ext cx="4262046" cy="974381"/>
            <a:chOff x="329258" y="1628321"/>
            <a:chExt cx="4262046" cy="974381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2B0FA7D8-BCFF-4DD5-800A-65C60ED68C94}"/>
                </a:ext>
              </a:extLst>
            </p:cNvPr>
            <p:cNvGrpSpPr/>
            <p:nvPr/>
          </p:nvGrpSpPr>
          <p:grpSpPr>
            <a:xfrm>
              <a:off x="746481" y="1628321"/>
              <a:ext cx="3844823" cy="974381"/>
              <a:chOff x="746481" y="1628321"/>
              <a:chExt cx="3844823" cy="974381"/>
            </a:xfrm>
          </p:grpSpPr>
          <p:grpSp>
            <p:nvGrpSpPr>
              <p:cNvPr id="3" name="组合 2">
                <a:extLst>
                  <a:ext uri="{FF2B5EF4-FFF2-40B4-BE49-F238E27FC236}">
                    <a16:creationId xmlns:a16="http://schemas.microsoft.com/office/drawing/2014/main" xmlns="" id="{9C861CF1-254D-4DF1-BFE1-F24FA62C349D}"/>
                  </a:ext>
                </a:extLst>
              </p:cNvPr>
              <p:cNvGrpSpPr/>
              <p:nvPr/>
            </p:nvGrpSpPr>
            <p:grpSpPr>
              <a:xfrm>
                <a:off x="803275" y="1628321"/>
                <a:ext cx="3788029" cy="923330"/>
                <a:chOff x="803275" y="1628321"/>
                <a:chExt cx="3788029" cy="923330"/>
              </a:xfrm>
            </p:grpSpPr>
            <p:sp>
              <p:nvSpPr>
                <p:cNvPr id="2" name="矩形: 圆角 1">
                  <a:extLst>
                    <a:ext uri="{FF2B5EF4-FFF2-40B4-BE49-F238E27FC236}">
                      <a16:creationId xmlns:a16="http://schemas.microsoft.com/office/drawing/2014/main" xmlns="" id="{6E6785FC-B727-457A-B404-09D31ACDDB7A}"/>
                    </a:ext>
                  </a:extLst>
                </p:cNvPr>
                <p:cNvSpPr/>
                <p:nvPr/>
              </p:nvSpPr>
              <p:spPr>
                <a:xfrm>
                  <a:off x="871521" y="1718396"/>
                  <a:ext cx="3642672" cy="748570"/>
                </a:xfrm>
                <a:prstGeom prst="roundRect">
                  <a:avLst>
                    <a:gd name="adj" fmla="val 5033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" name="矩形: 圆角 73">
                  <a:extLst>
                    <a:ext uri="{FF2B5EF4-FFF2-40B4-BE49-F238E27FC236}">
                      <a16:creationId xmlns:a16="http://schemas.microsoft.com/office/drawing/2014/main" xmlns="" id="{3E0DBAE4-FB9C-4B64-BE9E-6E4B764DF0D0}"/>
                    </a:ext>
                  </a:extLst>
                </p:cNvPr>
                <p:cNvSpPr/>
                <p:nvPr/>
              </p:nvSpPr>
              <p:spPr>
                <a:xfrm>
                  <a:off x="803275" y="1628321"/>
                  <a:ext cx="3788029" cy="923330"/>
                </a:xfrm>
                <a:prstGeom prst="roundRect">
                  <a:avLst>
                    <a:gd name="adj" fmla="val 5033"/>
                  </a:avLst>
                </a:prstGeom>
                <a:noFill/>
                <a:ln w="22225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xmlns="" id="{A0264B0C-2BFE-42BC-95C7-BE52C40755F4}"/>
                  </a:ext>
                </a:extLst>
              </p:cNvPr>
              <p:cNvGrpSpPr/>
              <p:nvPr/>
            </p:nvGrpSpPr>
            <p:grpSpPr>
              <a:xfrm>
                <a:off x="3939036" y="1904779"/>
                <a:ext cx="396484" cy="396484"/>
                <a:chOff x="1078239" y="3542244"/>
                <a:chExt cx="504056" cy="504056"/>
              </a:xfrm>
            </p:grpSpPr>
            <p:sp>
              <p:nvSpPr>
                <p:cNvPr id="41" name="ïšḻïďê-Rounded Rectangle 40">
                  <a:extLst>
                    <a:ext uri="{FF2B5EF4-FFF2-40B4-BE49-F238E27FC236}">
                      <a16:creationId xmlns:a16="http://schemas.microsoft.com/office/drawing/2014/main" xmlns="" id="{603A6564-A17C-4A93-ADED-26CC70C6A56A}"/>
                    </a:ext>
                  </a:extLst>
                </p:cNvPr>
                <p:cNvSpPr/>
                <p:nvPr/>
              </p:nvSpPr>
              <p:spPr bwMode="auto">
                <a:xfrm>
                  <a:off x="1078239" y="3542244"/>
                  <a:ext cx="504056" cy="504056"/>
                </a:xfrm>
                <a:prstGeom prst="roundRect">
                  <a:avLst>
                    <a:gd name="adj" fmla="val 11236"/>
                  </a:avLst>
                </a:prstGeom>
                <a:solidFill>
                  <a:schemeClr val="accent1"/>
                </a:solidFill>
                <a:ln w="19050">
                  <a:noFill/>
                </a:ln>
                <a:extLst/>
              </p:spPr>
              <p:txBody>
                <a:bodyPr lIns="0" tIns="0" rIns="0" bIns="0"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ïšḻïďê-Freeform 41">
                  <a:extLst>
                    <a:ext uri="{FF2B5EF4-FFF2-40B4-BE49-F238E27FC236}">
                      <a16:creationId xmlns:a16="http://schemas.microsoft.com/office/drawing/2014/main" xmlns="" id="{6CAE7EB1-BD1C-4FCD-AE83-78B732EAEEF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161783" y="3633589"/>
                  <a:ext cx="336969" cy="321365"/>
                </a:xfrm>
                <a:custGeom>
                  <a:avLst/>
                  <a:gdLst>
                    <a:gd name="connsiteX0" fmla="*/ 315778 w 607639"/>
                    <a:gd name="connsiteY0" fmla="*/ 173080 h 579502"/>
                    <a:gd name="connsiteX1" fmla="*/ 315778 w 607639"/>
                    <a:gd name="connsiteY1" fmla="*/ 266058 h 579502"/>
                    <a:gd name="connsiteX2" fmla="*/ 303493 w 607639"/>
                    <a:gd name="connsiteY2" fmla="*/ 278325 h 579502"/>
                    <a:gd name="connsiteX3" fmla="*/ 210375 w 607639"/>
                    <a:gd name="connsiteY3" fmla="*/ 278325 h 579502"/>
                    <a:gd name="connsiteX4" fmla="*/ 303493 w 607639"/>
                    <a:gd name="connsiteY4" fmla="*/ 359925 h 579502"/>
                    <a:gd name="connsiteX5" fmla="*/ 397500 w 607639"/>
                    <a:gd name="connsiteY5" fmla="*/ 266058 h 579502"/>
                    <a:gd name="connsiteX6" fmla="*/ 315778 w 607639"/>
                    <a:gd name="connsiteY6" fmla="*/ 173080 h 579502"/>
                    <a:gd name="connsiteX7" fmla="*/ 249814 w 607639"/>
                    <a:gd name="connsiteY7" fmla="*/ 160816 h 579502"/>
                    <a:gd name="connsiteX8" fmla="*/ 198110 w 607639"/>
                    <a:gd name="connsiteY8" fmla="*/ 212449 h 579502"/>
                    <a:gd name="connsiteX9" fmla="*/ 249814 w 607639"/>
                    <a:gd name="connsiteY9" fmla="*/ 212449 h 579502"/>
                    <a:gd name="connsiteX10" fmla="*/ 303493 w 607639"/>
                    <a:gd name="connsiteY10" fmla="*/ 147835 h 579502"/>
                    <a:gd name="connsiteX11" fmla="*/ 421981 w 607639"/>
                    <a:gd name="connsiteY11" fmla="*/ 266058 h 579502"/>
                    <a:gd name="connsiteX12" fmla="*/ 303493 w 607639"/>
                    <a:gd name="connsiteY12" fmla="*/ 384370 h 579502"/>
                    <a:gd name="connsiteX13" fmla="*/ 185093 w 607639"/>
                    <a:gd name="connsiteY13" fmla="*/ 266058 h 579502"/>
                    <a:gd name="connsiteX14" fmla="*/ 197289 w 607639"/>
                    <a:gd name="connsiteY14" fmla="*/ 253880 h 579502"/>
                    <a:gd name="connsiteX15" fmla="*/ 291297 w 607639"/>
                    <a:gd name="connsiteY15" fmla="*/ 253880 h 579502"/>
                    <a:gd name="connsiteX16" fmla="*/ 291297 w 607639"/>
                    <a:gd name="connsiteY16" fmla="*/ 160013 h 579502"/>
                    <a:gd name="connsiteX17" fmla="*/ 303493 w 607639"/>
                    <a:gd name="connsiteY17" fmla="*/ 147835 h 579502"/>
                    <a:gd name="connsiteX18" fmla="*/ 262095 w 607639"/>
                    <a:gd name="connsiteY18" fmla="*/ 135133 h 579502"/>
                    <a:gd name="connsiteX19" fmla="*/ 274287 w 607639"/>
                    <a:gd name="connsiteY19" fmla="*/ 147397 h 579502"/>
                    <a:gd name="connsiteX20" fmla="*/ 274287 w 607639"/>
                    <a:gd name="connsiteY20" fmla="*/ 224713 h 579502"/>
                    <a:gd name="connsiteX21" fmla="*/ 262095 w 607639"/>
                    <a:gd name="connsiteY21" fmla="*/ 236888 h 579502"/>
                    <a:gd name="connsiteX22" fmla="*/ 184672 w 607639"/>
                    <a:gd name="connsiteY22" fmla="*/ 236888 h 579502"/>
                    <a:gd name="connsiteX23" fmla="*/ 172391 w 607639"/>
                    <a:gd name="connsiteY23" fmla="*/ 224713 h 579502"/>
                    <a:gd name="connsiteX24" fmla="*/ 262095 w 607639"/>
                    <a:gd name="connsiteY24" fmla="*/ 135133 h 579502"/>
                    <a:gd name="connsiteX25" fmla="*/ 58120 w 607639"/>
                    <a:gd name="connsiteY25" fmla="*/ 108514 h 579502"/>
                    <a:gd name="connsiteX26" fmla="*/ 58120 w 607639"/>
                    <a:gd name="connsiteY26" fmla="*/ 413970 h 579502"/>
                    <a:gd name="connsiteX27" fmla="*/ 549430 w 607639"/>
                    <a:gd name="connsiteY27" fmla="*/ 413970 h 579502"/>
                    <a:gd name="connsiteX28" fmla="*/ 549430 w 607639"/>
                    <a:gd name="connsiteY28" fmla="*/ 108514 h 579502"/>
                    <a:gd name="connsiteX29" fmla="*/ 27236 w 607639"/>
                    <a:gd name="connsiteY29" fmla="*/ 56079 h 579502"/>
                    <a:gd name="connsiteX30" fmla="*/ 27236 w 607639"/>
                    <a:gd name="connsiteY30" fmla="*/ 81319 h 579502"/>
                    <a:gd name="connsiteX31" fmla="*/ 580403 w 607639"/>
                    <a:gd name="connsiteY31" fmla="*/ 81319 h 579502"/>
                    <a:gd name="connsiteX32" fmla="*/ 580403 w 607639"/>
                    <a:gd name="connsiteY32" fmla="*/ 56079 h 579502"/>
                    <a:gd name="connsiteX33" fmla="*/ 303775 w 607639"/>
                    <a:gd name="connsiteY33" fmla="*/ 0 h 579502"/>
                    <a:gd name="connsiteX34" fmla="*/ 317393 w 607639"/>
                    <a:gd name="connsiteY34" fmla="*/ 13597 h 579502"/>
                    <a:gd name="connsiteX35" fmla="*/ 317393 w 607639"/>
                    <a:gd name="connsiteY35" fmla="*/ 28884 h 579502"/>
                    <a:gd name="connsiteX36" fmla="*/ 580403 w 607639"/>
                    <a:gd name="connsiteY36" fmla="*/ 28884 h 579502"/>
                    <a:gd name="connsiteX37" fmla="*/ 607639 w 607639"/>
                    <a:gd name="connsiteY37" fmla="*/ 56079 h 579502"/>
                    <a:gd name="connsiteX38" fmla="*/ 607639 w 607639"/>
                    <a:gd name="connsiteY38" fmla="*/ 81319 h 579502"/>
                    <a:gd name="connsiteX39" fmla="*/ 580403 w 607639"/>
                    <a:gd name="connsiteY39" fmla="*/ 108514 h 579502"/>
                    <a:gd name="connsiteX40" fmla="*/ 576665 w 607639"/>
                    <a:gd name="connsiteY40" fmla="*/ 108514 h 579502"/>
                    <a:gd name="connsiteX41" fmla="*/ 576665 w 607639"/>
                    <a:gd name="connsiteY41" fmla="*/ 413970 h 579502"/>
                    <a:gd name="connsiteX42" fmla="*/ 549430 w 607639"/>
                    <a:gd name="connsiteY42" fmla="*/ 441165 h 579502"/>
                    <a:gd name="connsiteX43" fmla="*/ 317393 w 607639"/>
                    <a:gd name="connsiteY43" fmla="*/ 441165 h 579502"/>
                    <a:gd name="connsiteX44" fmla="*/ 317393 w 607639"/>
                    <a:gd name="connsiteY44" fmla="*/ 481069 h 579502"/>
                    <a:gd name="connsiteX45" fmla="*/ 418236 w 607639"/>
                    <a:gd name="connsiteY45" fmla="*/ 554923 h 579502"/>
                    <a:gd name="connsiteX46" fmla="*/ 421173 w 607639"/>
                    <a:gd name="connsiteY46" fmla="*/ 573942 h 579502"/>
                    <a:gd name="connsiteX47" fmla="*/ 410225 w 607639"/>
                    <a:gd name="connsiteY47" fmla="*/ 579452 h 579502"/>
                    <a:gd name="connsiteX48" fmla="*/ 402215 w 607639"/>
                    <a:gd name="connsiteY48" fmla="*/ 576874 h 579502"/>
                    <a:gd name="connsiteX49" fmla="*/ 317393 w 607639"/>
                    <a:gd name="connsiteY49" fmla="*/ 514752 h 579502"/>
                    <a:gd name="connsiteX50" fmla="*/ 317393 w 607639"/>
                    <a:gd name="connsiteY50" fmla="*/ 565854 h 579502"/>
                    <a:gd name="connsiteX51" fmla="*/ 303775 w 607639"/>
                    <a:gd name="connsiteY51" fmla="*/ 579452 h 579502"/>
                    <a:gd name="connsiteX52" fmla="*/ 290157 w 607639"/>
                    <a:gd name="connsiteY52" fmla="*/ 565854 h 579502"/>
                    <a:gd name="connsiteX53" fmla="*/ 290157 w 607639"/>
                    <a:gd name="connsiteY53" fmla="*/ 514752 h 579502"/>
                    <a:gd name="connsiteX54" fmla="*/ 205424 w 607639"/>
                    <a:gd name="connsiteY54" fmla="*/ 576874 h 579502"/>
                    <a:gd name="connsiteX55" fmla="*/ 186377 w 607639"/>
                    <a:gd name="connsiteY55" fmla="*/ 573942 h 579502"/>
                    <a:gd name="connsiteX56" fmla="*/ 189314 w 607639"/>
                    <a:gd name="connsiteY56" fmla="*/ 554923 h 579502"/>
                    <a:gd name="connsiteX57" fmla="*/ 290157 w 607639"/>
                    <a:gd name="connsiteY57" fmla="*/ 481069 h 579502"/>
                    <a:gd name="connsiteX58" fmla="*/ 290157 w 607639"/>
                    <a:gd name="connsiteY58" fmla="*/ 441165 h 579502"/>
                    <a:gd name="connsiteX59" fmla="*/ 58120 w 607639"/>
                    <a:gd name="connsiteY59" fmla="*/ 441165 h 579502"/>
                    <a:gd name="connsiteX60" fmla="*/ 30885 w 607639"/>
                    <a:gd name="connsiteY60" fmla="*/ 413970 h 579502"/>
                    <a:gd name="connsiteX61" fmla="*/ 30885 w 607639"/>
                    <a:gd name="connsiteY61" fmla="*/ 108514 h 579502"/>
                    <a:gd name="connsiteX62" fmla="*/ 27236 w 607639"/>
                    <a:gd name="connsiteY62" fmla="*/ 108514 h 579502"/>
                    <a:gd name="connsiteX63" fmla="*/ 0 w 607639"/>
                    <a:gd name="connsiteY63" fmla="*/ 81319 h 579502"/>
                    <a:gd name="connsiteX64" fmla="*/ 0 w 607639"/>
                    <a:gd name="connsiteY64" fmla="*/ 56079 h 579502"/>
                    <a:gd name="connsiteX65" fmla="*/ 27236 w 607639"/>
                    <a:gd name="connsiteY65" fmla="*/ 28884 h 579502"/>
                    <a:gd name="connsiteX66" fmla="*/ 290157 w 607639"/>
                    <a:gd name="connsiteY66" fmla="*/ 28884 h 579502"/>
                    <a:gd name="connsiteX67" fmla="*/ 290157 w 607639"/>
                    <a:gd name="connsiteY67" fmla="*/ 13597 h 579502"/>
                    <a:gd name="connsiteX68" fmla="*/ 303775 w 607639"/>
                    <a:gd name="connsiteY68" fmla="*/ 0 h 579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607639" h="579502">
                      <a:moveTo>
                        <a:pt x="315778" y="173080"/>
                      </a:moveTo>
                      <a:lnTo>
                        <a:pt x="315778" y="266058"/>
                      </a:lnTo>
                      <a:cubicBezTo>
                        <a:pt x="315778" y="272814"/>
                        <a:pt x="310258" y="278325"/>
                        <a:pt x="303493" y="278325"/>
                      </a:cubicBezTo>
                      <a:lnTo>
                        <a:pt x="210375" y="278325"/>
                      </a:lnTo>
                      <a:cubicBezTo>
                        <a:pt x="216429" y="324281"/>
                        <a:pt x="255866" y="359925"/>
                        <a:pt x="303493" y="359925"/>
                      </a:cubicBezTo>
                      <a:cubicBezTo>
                        <a:pt x="355303" y="359925"/>
                        <a:pt x="397500" y="317792"/>
                        <a:pt x="397500" y="266058"/>
                      </a:cubicBezTo>
                      <a:cubicBezTo>
                        <a:pt x="397500" y="218502"/>
                        <a:pt x="361802" y="179124"/>
                        <a:pt x="315778" y="173080"/>
                      </a:cubicBezTo>
                      <a:close/>
                      <a:moveTo>
                        <a:pt x="249814" y="160816"/>
                      </a:moveTo>
                      <a:cubicBezTo>
                        <a:pt x="223740" y="165793"/>
                        <a:pt x="203093" y="186410"/>
                        <a:pt x="198110" y="212449"/>
                      </a:cubicBezTo>
                      <a:lnTo>
                        <a:pt x="249814" y="212449"/>
                      </a:lnTo>
                      <a:close/>
                      <a:moveTo>
                        <a:pt x="303493" y="147835"/>
                      </a:moveTo>
                      <a:cubicBezTo>
                        <a:pt x="368835" y="147835"/>
                        <a:pt x="421981" y="200902"/>
                        <a:pt x="421981" y="266058"/>
                      </a:cubicBezTo>
                      <a:cubicBezTo>
                        <a:pt x="421981" y="331303"/>
                        <a:pt x="368835" y="384370"/>
                        <a:pt x="303493" y="384370"/>
                      </a:cubicBezTo>
                      <a:cubicBezTo>
                        <a:pt x="238239" y="384370"/>
                        <a:pt x="185093" y="331303"/>
                        <a:pt x="185093" y="266058"/>
                      </a:cubicBezTo>
                      <a:cubicBezTo>
                        <a:pt x="185093" y="259303"/>
                        <a:pt x="190523" y="253880"/>
                        <a:pt x="197289" y="253880"/>
                      </a:cubicBezTo>
                      <a:lnTo>
                        <a:pt x="291297" y="253880"/>
                      </a:lnTo>
                      <a:lnTo>
                        <a:pt x="291297" y="160013"/>
                      </a:lnTo>
                      <a:cubicBezTo>
                        <a:pt x="291297" y="153257"/>
                        <a:pt x="296727" y="147835"/>
                        <a:pt x="303493" y="147835"/>
                      </a:cubicBezTo>
                      <a:close/>
                      <a:moveTo>
                        <a:pt x="262095" y="135133"/>
                      </a:moveTo>
                      <a:cubicBezTo>
                        <a:pt x="268859" y="135133"/>
                        <a:pt x="274287" y="140643"/>
                        <a:pt x="274287" y="147397"/>
                      </a:cubicBezTo>
                      <a:lnTo>
                        <a:pt x="274287" y="224713"/>
                      </a:lnTo>
                      <a:cubicBezTo>
                        <a:pt x="274287" y="231467"/>
                        <a:pt x="268859" y="236888"/>
                        <a:pt x="262095" y="236888"/>
                      </a:cubicBezTo>
                      <a:lnTo>
                        <a:pt x="184672" y="236888"/>
                      </a:lnTo>
                      <a:cubicBezTo>
                        <a:pt x="177909" y="236888"/>
                        <a:pt x="172391" y="231467"/>
                        <a:pt x="172391" y="224713"/>
                      </a:cubicBezTo>
                      <a:cubicBezTo>
                        <a:pt x="172391" y="175302"/>
                        <a:pt x="212616" y="135133"/>
                        <a:pt x="262095" y="135133"/>
                      </a:cubicBezTo>
                      <a:close/>
                      <a:moveTo>
                        <a:pt x="58120" y="108514"/>
                      </a:moveTo>
                      <a:lnTo>
                        <a:pt x="58120" y="413970"/>
                      </a:lnTo>
                      <a:lnTo>
                        <a:pt x="549430" y="413970"/>
                      </a:lnTo>
                      <a:lnTo>
                        <a:pt x="549430" y="108514"/>
                      </a:lnTo>
                      <a:close/>
                      <a:moveTo>
                        <a:pt x="27236" y="56079"/>
                      </a:moveTo>
                      <a:lnTo>
                        <a:pt x="27236" y="81319"/>
                      </a:lnTo>
                      <a:lnTo>
                        <a:pt x="580403" y="81319"/>
                      </a:lnTo>
                      <a:lnTo>
                        <a:pt x="580403" y="56079"/>
                      </a:lnTo>
                      <a:close/>
                      <a:moveTo>
                        <a:pt x="303775" y="0"/>
                      </a:moveTo>
                      <a:cubicBezTo>
                        <a:pt x="311341" y="0"/>
                        <a:pt x="317393" y="6132"/>
                        <a:pt x="317393" y="13597"/>
                      </a:cubicBezTo>
                      <a:lnTo>
                        <a:pt x="317393" y="28884"/>
                      </a:lnTo>
                      <a:lnTo>
                        <a:pt x="580403" y="28884"/>
                      </a:lnTo>
                      <a:cubicBezTo>
                        <a:pt x="595356" y="28884"/>
                        <a:pt x="607639" y="41148"/>
                        <a:pt x="607639" y="56079"/>
                      </a:cubicBezTo>
                      <a:lnTo>
                        <a:pt x="607639" y="81319"/>
                      </a:lnTo>
                      <a:cubicBezTo>
                        <a:pt x="607639" y="96338"/>
                        <a:pt x="595356" y="108514"/>
                        <a:pt x="580403" y="108514"/>
                      </a:cubicBezTo>
                      <a:lnTo>
                        <a:pt x="576665" y="108514"/>
                      </a:lnTo>
                      <a:lnTo>
                        <a:pt x="576665" y="413970"/>
                      </a:lnTo>
                      <a:cubicBezTo>
                        <a:pt x="576665" y="428990"/>
                        <a:pt x="564472" y="441165"/>
                        <a:pt x="549430" y="441165"/>
                      </a:cubicBezTo>
                      <a:lnTo>
                        <a:pt x="317393" y="441165"/>
                      </a:lnTo>
                      <a:lnTo>
                        <a:pt x="317393" y="481069"/>
                      </a:lnTo>
                      <a:lnTo>
                        <a:pt x="418236" y="554923"/>
                      </a:lnTo>
                      <a:cubicBezTo>
                        <a:pt x="424377" y="559366"/>
                        <a:pt x="425623" y="567898"/>
                        <a:pt x="421173" y="573942"/>
                      </a:cubicBezTo>
                      <a:cubicBezTo>
                        <a:pt x="418503" y="577585"/>
                        <a:pt x="414409" y="579452"/>
                        <a:pt x="410225" y="579452"/>
                      </a:cubicBezTo>
                      <a:cubicBezTo>
                        <a:pt x="407466" y="579452"/>
                        <a:pt x="404618" y="578652"/>
                        <a:pt x="402215" y="576874"/>
                      </a:cubicBezTo>
                      <a:lnTo>
                        <a:pt x="317393" y="514752"/>
                      </a:lnTo>
                      <a:lnTo>
                        <a:pt x="317393" y="565854"/>
                      </a:lnTo>
                      <a:cubicBezTo>
                        <a:pt x="317393" y="573408"/>
                        <a:pt x="311341" y="579452"/>
                        <a:pt x="303775" y="579452"/>
                      </a:cubicBezTo>
                      <a:cubicBezTo>
                        <a:pt x="296299" y="579452"/>
                        <a:pt x="290157" y="573408"/>
                        <a:pt x="290157" y="565854"/>
                      </a:cubicBezTo>
                      <a:lnTo>
                        <a:pt x="290157" y="514752"/>
                      </a:lnTo>
                      <a:lnTo>
                        <a:pt x="205424" y="576874"/>
                      </a:lnTo>
                      <a:cubicBezTo>
                        <a:pt x="199372" y="581318"/>
                        <a:pt x="190827" y="579985"/>
                        <a:pt x="186377" y="573942"/>
                      </a:cubicBezTo>
                      <a:cubicBezTo>
                        <a:pt x="181927" y="567898"/>
                        <a:pt x="183262" y="559366"/>
                        <a:pt x="189314" y="554923"/>
                      </a:cubicBezTo>
                      <a:lnTo>
                        <a:pt x="290157" y="481069"/>
                      </a:lnTo>
                      <a:lnTo>
                        <a:pt x="290157" y="441165"/>
                      </a:lnTo>
                      <a:lnTo>
                        <a:pt x="58120" y="441165"/>
                      </a:lnTo>
                      <a:cubicBezTo>
                        <a:pt x="43167" y="441165"/>
                        <a:pt x="30885" y="428990"/>
                        <a:pt x="30885" y="413970"/>
                      </a:cubicBezTo>
                      <a:lnTo>
                        <a:pt x="30885" y="108514"/>
                      </a:lnTo>
                      <a:lnTo>
                        <a:pt x="27236" y="108514"/>
                      </a:lnTo>
                      <a:cubicBezTo>
                        <a:pt x="12194" y="108514"/>
                        <a:pt x="0" y="96338"/>
                        <a:pt x="0" y="81319"/>
                      </a:cubicBezTo>
                      <a:lnTo>
                        <a:pt x="0" y="56079"/>
                      </a:lnTo>
                      <a:cubicBezTo>
                        <a:pt x="0" y="41148"/>
                        <a:pt x="12194" y="28884"/>
                        <a:pt x="27236" y="28884"/>
                      </a:cubicBezTo>
                      <a:lnTo>
                        <a:pt x="290157" y="28884"/>
                      </a:lnTo>
                      <a:lnTo>
                        <a:pt x="290157" y="13597"/>
                      </a:lnTo>
                      <a:cubicBezTo>
                        <a:pt x="290157" y="6132"/>
                        <a:pt x="296299" y="0"/>
                        <a:pt x="303775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lIns="0" tIns="0" rIns="0" bIns="0"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6" name="i$liḋe-Rectangle 15">
                <a:extLst>
                  <a:ext uri="{FF2B5EF4-FFF2-40B4-BE49-F238E27FC236}">
                    <a16:creationId xmlns:a16="http://schemas.microsoft.com/office/drawing/2014/main" xmlns="" id="{077D93C7-1DC9-47EA-A926-CCE3EF2D89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481" y="2045303"/>
                <a:ext cx="2684612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2000" dirty="0"/>
                  <a:t>销售业绩回顾及分析</a:t>
                </a:r>
              </a:p>
            </p:txBody>
          </p:sp>
        </p:grpSp>
        <p:sp>
          <p:nvSpPr>
            <p:cNvPr id="17" name="i$liḋe-文本框 41">
              <a:extLst>
                <a:ext uri="{FF2B5EF4-FFF2-40B4-BE49-F238E27FC236}">
                  <a16:creationId xmlns:a16="http://schemas.microsoft.com/office/drawing/2014/main" xmlns="" id="{44818718-73D5-4DC8-B377-D115A2E608F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29258" y="1718396"/>
              <a:ext cx="3104096" cy="396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Autofit/>
            </a:bodyPr>
            <a:lstStyle/>
            <a:p>
              <a:pPr algn="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 dirty="0">
                  <a:solidFill>
                    <a:schemeClr val="accent1"/>
                  </a:solidFill>
                </a:rPr>
                <a:t>01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9BF6283E-95F3-4B8A-AAFE-0AF37EA77789}"/>
              </a:ext>
            </a:extLst>
          </p:cNvPr>
          <p:cNvGrpSpPr/>
          <p:nvPr/>
        </p:nvGrpSpPr>
        <p:grpSpPr>
          <a:xfrm>
            <a:off x="7835675" y="1628321"/>
            <a:ext cx="3938205" cy="972202"/>
            <a:chOff x="7835675" y="1628321"/>
            <a:chExt cx="3938205" cy="972202"/>
          </a:xfrm>
        </p:grpSpPr>
        <p:grpSp>
          <p:nvGrpSpPr>
            <p:cNvPr id="77" name="组合 76">
              <a:extLst>
                <a:ext uri="{FF2B5EF4-FFF2-40B4-BE49-F238E27FC236}">
                  <a16:creationId xmlns:a16="http://schemas.microsoft.com/office/drawing/2014/main" xmlns="" id="{C5728331-6FAB-420F-9F19-B8A2CD47875A}"/>
                </a:ext>
              </a:extLst>
            </p:cNvPr>
            <p:cNvGrpSpPr/>
            <p:nvPr/>
          </p:nvGrpSpPr>
          <p:grpSpPr>
            <a:xfrm>
              <a:off x="7835675" y="1628321"/>
              <a:ext cx="3788029" cy="923330"/>
              <a:chOff x="803275" y="1628321"/>
              <a:chExt cx="3788029" cy="923330"/>
            </a:xfrm>
          </p:grpSpPr>
          <p:sp>
            <p:nvSpPr>
              <p:cNvPr id="78" name="矩形: 圆角 77">
                <a:extLst>
                  <a:ext uri="{FF2B5EF4-FFF2-40B4-BE49-F238E27FC236}">
                    <a16:creationId xmlns:a16="http://schemas.microsoft.com/office/drawing/2014/main" xmlns="" id="{25BDFEDB-3354-4790-830A-1F62E2CB7E80}"/>
                  </a:ext>
                </a:extLst>
              </p:cNvPr>
              <p:cNvSpPr/>
              <p:nvPr/>
            </p:nvSpPr>
            <p:spPr>
              <a:xfrm>
                <a:off x="871521" y="1718396"/>
                <a:ext cx="3642672" cy="748570"/>
              </a:xfrm>
              <a:prstGeom prst="roundRect">
                <a:avLst>
                  <a:gd name="adj" fmla="val 503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矩形: 圆角 78">
                <a:extLst>
                  <a:ext uri="{FF2B5EF4-FFF2-40B4-BE49-F238E27FC236}">
                    <a16:creationId xmlns:a16="http://schemas.microsoft.com/office/drawing/2014/main" xmlns="" id="{2FEF87D7-F6D0-4CF5-B8A2-226FBC98015B}"/>
                  </a:ext>
                </a:extLst>
              </p:cNvPr>
              <p:cNvSpPr/>
              <p:nvPr/>
            </p:nvSpPr>
            <p:spPr>
              <a:xfrm>
                <a:off x="803275" y="1628321"/>
                <a:ext cx="3788029" cy="923330"/>
              </a:xfrm>
              <a:prstGeom prst="roundRect">
                <a:avLst>
                  <a:gd name="adj" fmla="val 5033"/>
                </a:avLst>
              </a:prstGeom>
              <a:noFill/>
              <a:ln w="22225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DD0495D9-FC82-474F-8270-45E2500A8059}"/>
                </a:ext>
              </a:extLst>
            </p:cNvPr>
            <p:cNvGrpSpPr/>
            <p:nvPr/>
          </p:nvGrpSpPr>
          <p:grpSpPr>
            <a:xfrm>
              <a:off x="8121418" y="1875751"/>
              <a:ext cx="396484" cy="396484"/>
              <a:chOff x="1078239" y="3542244"/>
              <a:chExt cx="504056" cy="504056"/>
            </a:xfrm>
          </p:grpSpPr>
          <p:sp>
            <p:nvSpPr>
              <p:cNvPr id="39" name="i$liḋe-Rounded Rectangle 38">
                <a:extLst>
                  <a:ext uri="{FF2B5EF4-FFF2-40B4-BE49-F238E27FC236}">
                    <a16:creationId xmlns:a16="http://schemas.microsoft.com/office/drawing/2014/main" xmlns="" id="{589FE26C-2926-4E6D-B333-E321DC694604}"/>
                  </a:ext>
                </a:extLst>
              </p:cNvPr>
              <p:cNvSpPr/>
              <p:nvPr/>
            </p:nvSpPr>
            <p:spPr bwMode="auto">
              <a:xfrm>
                <a:off x="1078239" y="3542244"/>
                <a:ext cx="504056" cy="504056"/>
              </a:xfrm>
              <a:prstGeom prst="roundRect">
                <a:avLst>
                  <a:gd name="adj" fmla="val 11236"/>
                </a:avLst>
              </a:prstGeom>
              <a:solidFill>
                <a:schemeClr val="accent2"/>
              </a:solidFill>
              <a:ln w="19050">
                <a:noFill/>
              </a:ln>
              <a:extLst/>
            </p:spPr>
            <p:txBody>
              <a:bodyPr lIns="0" tIns="0" rIns="0" bIns="0" anchor="ctr"/>
              <a:lstStyle/>
              <a:p>
                <a:pPr algn="ctr"/>
                <a:endParaRPr sz="3600"/>
              </a:p>
            </p:txBody>
          </p:sp>
          <p:sp>
            <p:nvSpPr>
              <p:cNvPr id="40" name="i$liḋe-Freeform 39">
                <a:extLst>
                  <a:ext uri="{FF2B5EF4-FFF2-40B4-BE49-F238E27FC236}">
                    <a16:creationId xmlns:a16="http://schemas.microsoft.com/office/drawing/2014/main" xmlns="" id="{BB228D81-C527-4371-B5CB-7D7B6C42B38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161783" y="3641891"/>
                <a:ext cx="336969" cy="304760"/>
              </a:xfrm>
              <a:custGeom>
                <a:avLst/>
                <a:gdLst>
                  <a:gd name="connsiteX0" fmla="*/ 503202 w 607568"/>
                  <a:gd name="connsiteY0" fmla="*/ 459310 h 549494"/>
                  <a:gd name="connsiteX1" fmla="*/ 548364 w 607568"/>
                  <a:gd name="connsiteY1" fmla="*/ 504402 h 549494"/>
                  <a:gd name="connsiteX2" fmla="*/ 503202 w 607568"/>
                  <a:gd name="connsiteY2" fmla="*/ 549494 h 549494"/>
                  <a:gd name="connsiteX3" fmla="*/ 458040 w 607568"/>
                  <a:gd name="connsiteY3" fmla="*/ 504402 h 549494"/>
                  <a:gd name="connsiteX4" fmla="*/ 503202 w 607568"/>
                  <a:gd name="connsiteY4" fmla="*/ 459310 h 549494"/>
                  <a:gd name="connsiteX5" fmla="*/ 197795 w 607568"/>
                  <a:gd name="connsiteY5" fmla="*/ 459310 h 549494"/>
                  <a:gd name="connsiteX6" fmla="*/ 242957 w 607568"/>
                  <a:gd name="connsiteY6" fmla="*/ 504402 h 549494"/>
                  <a:gd name="connsiteX7" fmla="*/ 197795 w 607568"/>
                  <a:gd name="connsiteY7" fmla="*/ 549494 h 549494"/>
                  <a:gd name="connsiteX8" fmla="*/ 152633 w 607568"/>
                  <a:gd name="connsiteY8" fmla="*/ 504402 h 549494"/>
                  <a:gd name="connsiteX9" fmla="*/ 197795 w 607568"/>
                  <a:gd name="connsiteY9" fmla="*/ 459310 h 549494"/>
                  <a:gd name="connsiteX10" fmla="*/ 143318 w 607568"/>
                  <a:gd name="connsiteY10" fmla="*/ 390791 h 549494"/>
                  <a:gd name="connsiteX11" fmla="*/ 554573 w 607568"/>
                  <a:gd name="connsiteY11" fmla="*/ 390791 h 549494"/>
                  <a:gd name="connsiteX12" fmla="*/ 554573 w 607568"/>
                  <a:gd name="connsiteY12" fmla="*/ 437435 h 549494"/>
                  <a:gd name="connsiteX13" fmla="*/ 143318 w 607568"/>
                  <a:gd name="connsiteY13" fmla="*/ 437435 h 549494"/>
                  <a:gd name="connsiteX14" fmla="*/ 115304 w 607568"/>
                  <a:gd name="connsiteY14" fmla="*/ 313028 h 549494"/>
                  <a:gd name="connsiteX15" fmla="*/ 582659 w 607568"/>
                  <a:gd name="connsiteY15" fmla="*/ 313028 h 549494"/>
                  <a:gd name="connsiteX16" fmla="*/ 582659 w 607568"/>
                  <a:gd name="connsiteY16" fmla="*/ 359672 h 549494"/>
                  <a:gd name="connsiteX17" fmla="*/ 115304 w 607568"/>
                  <a:gd name="connsiteY17" fmla="*/ 359672 h 549494"/>
                  <a:gd name="connsiteX18" fmla="*/ 0 w 607568"/>
                  <a:gd name="connsiteY18" fmla="*/ 169922 h 549494"/>
                  <a:gd name="connsiteX19" fmla="*/ 78962 w 607568"/>
                  <a:gd name="connsiteY19" fmla="*/ 169922 h 549494"/>
                  <a:gd name="connsiteX20" fmla="*/ 108516 w 607568"/>
                  <a:gd name="connsiteY20" fmla="*/ 235254 h 549494"/>
                  <a:gd name="connsiteX21" fmla="*/ 607568 w 607568"/>
                  <a:gd name="connsiteY21" fmla="*/ 235254 h 549494"/>
                  <a:gd name="connsiteX22" fmla="*/ 607568 w 607568"/>
                  <a:gd name="connsiteY22" fmla="*/ 281909 h 549494"/>
                  <a:gd name="connsiteX23" fmla="*/ 78428 w 607568"/>
                  <a:gd name="connsiteY23" fmla="*/ 281909 h 549494"/>
                  <a:gd name="connsiteX24" fmla="*/ 48798 w 607568"/>
                  <a:gd name="connsiteY24" fmla="*/ 216577 h 549494"/>
                  <a:gd name="connsiteX25" fmla="*/ 0 w 607568"/>
                  <a:gd name="connsiteY25" fmla="*/ 216577 h 549494"/>
                  <a:gd name="connsiteX26" fmla="*/ 257720 w 607568"/>
                  <a:gd name="connsiteY26" fmla="*/ 0 h 549494"/>
                  <a:gd name="connsiteX27" fmla="*/ 254207 w 607568"/>
                  <a:gd name="connsiteY27" fmla="*/ 30201 h 549494"/>
                  <a:gd name="connsiteX28" fmla="*/ 407797 w 607568"/>
                  <a:gd name="connsiteY28" fmla="*/ 197372 h 549494"/>
                  <a:gd name="connsiteX29" fmla="*/ 241147 w 607568"/>
                  <a:gd name="connsiteY29" fmla="*/ 144063 h 549494"/>
                  <a:gd name="connsiteX30" fmla="*/ 237633 w 607568"/>
                  <a:gd name="connsiteY30" fmla="*/ 174264 h 549494"/>
                  <a:gd name="connsiteX31" fmla="*/ 115586 w 607568"/>
                  <a:gd name="connsiteY31" fmla="*/ 71993 h 549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07568" h="549494">
                    <a:moveTo>
                      <a:pt x="503202" y="459310"/>
                    </a:moveTo>
                    <a:cubicBezTo>
                      <a:pt x="528144" y="459310"/>
                      <a:pt x="548364" y="479498"/>
                      <a:pt x="548364" y="504402"/>
                    </a:cubicBezTo>
                    <a:cubicBezTo>
                      <a:pt x="548364" y="529306"/>
                      <a:pt x="528144" y="549494"/>
                      <a:pt x="503202" y="549494"/>
                    </a:cubicBezTo>
                    <a:cubicBezTo>
                      <a:pt x="478260" y="549494"/>
                      <a:pt x="458040" y="529306"/>
                      <a:pt x="458040" y="504402"/>
                    </a:cubicBezTo>
                    <a:cubicBezTo>
                      <a:pt x="458040" y="479498"/>
                      <a:pt x="478260" y="459310"/>
                      <a:pt x="503202" y="459310"/>
                    </a:cubicBezTo>
                    <a:close/>
                    <a:moveTo>
                      <a:pt x="197795" y="459310"/>
                    </a:moveTo>
                    <a:cubicBezTo>
                      <a:pt x="222737" y="459310"/>
                      <a:pt x="242957" y="479498"/>
                      <a:pt x="242957" y="504402"/>
                    </a:cubicBezTo>
                    <a:cubicBezTo>
                      <a:pt x="242957" y="529306"/>
                      <a:pt x="222737" y="549494"/>
                      <a:pt x="197795" y="549494"/>
                    </a:cubicBezTo>
                    <a:cubicBezTo>
                      <a:pt x="172853" y="549494"/>
                      <a:pt x="152633" y="529306"/>
                      <a:pt x="152633" y="504402"/>
                    </a:cubicBezTo>
                    <a:cubicBezTo>
                      <a:pt x="152633" y="479498"/>
                      <a:pt x="172853" y="459310"/>
                      <a:pt x="197795" y="459310"/>
                    </a:cubicBezTo>
                    <a:close/>
                    <a:moveTo>
                      <a:pt x="143318" y="390791"/>
                    </a:moveTo>
                    <a:lnTo>
                      <a:pt x="554573" y="390791"/>
                    </a:lnTo>
                    <a:lnTo>
                      <a:pt x="554573" y="437435"/>
                    </a:lnTo>
                    <a:lnTo>
                      <a:pt x="143318" y="437435"/>
                    </a:lnTo>
                    <a:close/>
                    <a:moveTo>
                      <a:pt x="115304" y="313028"/>
                    </a:moveTo>
                    <a:lnTo>
                      <a:pt x="582659" y="313028"/>
                    </a:lnTo>
                    <a:lnTo>
                      <a:pt x="582659" y="359672"/>
                    </a:lnTo>
                    <a:lnTo>
                      <a:pt x="115304" y="359672"/>
                    </a:lnTo>
                    <a:close/>
                    <a:moveTo>
                      <a:pt x="0" y="169922"/>
                    </a:moveTo>
                    <a:lnTo>
                      <a:pt x="78962" y="169922"/>
                    </a:lnTo>
                    <a:lnTo>
                      <a:pt x="108516" y="235254"/>
                    </a:lnTo>
                    <a:lnTo>
                      <a:pt x="607568" y="235254"/>
                    </a:lnTo>
                    <a:lnTo>
                      <a:pt x="607568" y="281909"/>
                    </a:lnTo>
                    <a:lnTo>
                      <a:pt x="78428" y="281909"/>
                    </a:lnTo>
                    <a:lnTo>
                      <a:pt x="48798" y="216577"/>
                    </a:lnTo>
                    <a:lnTo>
                      <a:pt x="0" y="216577"/>
                    </a:lnTo>
                    <a:close/>
                    <a:moveTo>
                      <a:pt x="257720" y="0"/>
                    </a:moveTo>
                    <a:lnTo>
                      <a:pt x="254207" y="30201"/>
                    </a:lnTo>
                    <a:cubicBezTo>
                      <a:pt x="405964" y="47665"/>
                      <a:pt x="407797" y="197372"/>
                      <a:pt x="407797" y="197372"/>
                    </a:cubicBezTo>
                    <a:cubicBezTo>
                      <a:pt x="407797" y="197372"/>
                      <a:pt x="364340" y="158248"/>
                      <a:pt x="241147" y="144063"/>
                    </a:cubicBezTo>
                    <a:lnTo>
                      <a:pt x="237633" y="174264"/>
                    </a:lnTo>
                    <a:lnTo>
                      <a:pt x="115586" y="719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 sz="3600"/>
              </a:p>
            </p:txBody>
          </p:sp>
        </p:grpSp>
        <p:sp>
          <p:nvSpPr>
            <p:cNvPr id="18" name="i$liḋe-Rectangle 17">
              <a:extLst>
                <a:ext uri="{FF2B5EF4-FFF2-40B4-BE49-F238E27FC236}">
                  <a16:creationId xmlns:a16="http://schemas.microsoft.com/office/drawing/2014/main" xmlns="" id="{70EC9033-C1F8-405E-860F-904DB3806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0756" y="2043124"/>
              <a:ext cx="264750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2000" dirty="0"/>
                <a:t>内部管理回顾及分析</a:t>
              </a:r>
            </a:p>
          </p:txBody>
        </p:sp>
        <p:sp>
          <p:nvSpPr>
            <p:cNvPr id="19" name="i$liḋe-文本框 100">
              <a:extLst>
                <a:ext uri="{FF2B5EF4-FFF2-40B4-BE49-F238E27FC236}">
                  <a16:creationId xmlns:a16="http://schemas.microsoft.com/office/drawing/2014/main" xmlns="" id="{49404453-D633-47D0-AC02-FC66910E326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69784" y="1836166"/>
              <a:ext cx="3104096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 fontScale="92500" lnSpcReduction="20000"/>
            </a:bodyPr>
            <a:lstStyle/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 dirty="0">
                  <a:solidFill>
                    <a:schemeClr val="accent2"/>
                  </a:solidFill>
                </a:rPr>
                <a:t>04</a:t>
              </a:r>
              <a:endParaRPr lang="zh-CN" altLang="en-US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1B893591-2DBF-4471-8C73-CF0647A0B8FA}"/>
              </a:ext>
            </a:extLst>
          </p:cNvPr>
          <p:cNvGrpSpPr/>
          <p:nvPr/>
        </p:nvGrpSpPr>
        <p:grpSpPr>
          <a:xfrm>
            <a:off x="7835675" y="3252721"/>
            <a:ext cx="3938205" cy="1008079"/>
            <a:chOff x="7835675" y="3252721"/>
            <a:chExt cx="3938205" cy="1008079"/>
          </a:xfrm>
        </p:grpSpPr>
        <p:grpSp>
          <p:nvGrpSpPr>
            <p:cNvPr id="83" name="组合 82">
              <a:extLst>
                <a:ext uri="{FF2B5EF4-FFF2-40B4-BE49-F238E27FC236}">
                  <a16:creationId xmlns:a16="http://schemas.microsoft.com/office/drawing/2014/main" xmlns="" id="{5061028A-416D-4A95-BC2E-82373A904813}"/>
                </a:ext>
              </a:extLst>
            </p:cNvPr>
            <p:cNvGrpSpPr/>
            <p:nvPr/>
          </p:nvGrpSpPr>
          <p:grpSpPr>
            <a:xfrm>
              <a:off x="7835675" y="3252721"/>
              <a:ext cx="3788029" cy="923330"/>
              <a:chOff x="803275" y="1628321"/>
              <a:chExt cx="3788029" cy="923330"/>
            </a:xfrm>
          </p:grpSpPr>
          <p:sp>
            <p:nvSpPr>
              <p:cNvPr id="84" name="矩形: 圆角 83">
                <a:extLst>
                  <a:ext uri="{FF2B5EF4-FFF2-40B4-BE49-F238E27FC236}">
                    <a16:creationId xmlns:a16="http://schemas.microsoft.com/office/drawing/2014/main" xmlns="" id="{C350F98E-1959-4FEE-989A-FE9C450DAC87}"/>
                  </a:ext>
                </a:extLst>
              </p:cNvPr>
              <p:cNvSpPr/>
              <p:nvPr/>
            </p:nvSpPr>
            <p:spPr>
              <a:xfrm>
                <a:off x="871521" y="1718396"/>
                <a:ext cx="3642672" cy="748570"/>
              </a:xfrm>
              <a:prstGeom prst="roundRect">
                <a:avLst>
                  <a:gd name="adj" fmla="val 503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矩形: 圆角 84">
                <a:extLst>
                  <a:ext uri="{FF2B5EF4-FFF2-40B4-BE49-F238E27FC236}">
                    <a16:creationId xmlns:a16="http://schemas.microsoft.com/office/drawing/2014/main" xmlns="" id="{217F92ED-4074-4C9D-B105-04708379AA68}"/>
                  </a:ext>
                </a:extLst>
              </p:cNvPr>
              <p:cNvSpPr/>
              <p:nvPr/>
            </p:nvSpPr>
            <p:spPr>
              <a:xfrm>
                <a:off x="803275" y="1628321"/>
                <a:ext cx="3788029" cy="923330"/>
              </a:xfrm>
              <a:prstGeom prst="roundRect">
                <a:avLst>
                  <a:gd name="adj" fmla="val 5033"/>
                </a:avLst>
              </a:prstGeom>
              <a:noFill/>
              <a:ln w="22225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4BD2E8CB-8CE1-4754-B82C-7B6CD3400284}"/>
                </a:ext>
              </a:extLst>
            </p:cNvPr>
            <p:cNvGrpSpPr/>
            <p:nvPr/>
          </p:nvGrpSpPr>
          <p:grpSpPr>
            <a:xfrm>
              <a:off x="8121418" y="3506999"/>
              <a:ext cx="396484" cy="396484"/>
              <a:chOff x="4269913" y="3542244"/>
              <a:chExt cx="504056" cy="504056"/>
            </a:xfrm>
          </p:grpSpPr>
          <p:sp>
            <p:nvSpPr>
              <p:cNvPr id="37" name="i$liḋe-Rounded Rectangle 36">
                <a:extLst>
                  <a:ext uri="{FF2B5EF4-FFF2-40B4-BE49-F238E27FC236}">
                    <a16:creationId xmlns:a16="http://schemas.microsoft.com/office/drawing/2014/main" xmlns="" id="{754FE1D2-5315-48CA-97B2-3F27965B0187}"/>
                  </a:ext>
                </a:extLst>
              </p:cNvPr>
              <p:cNvSpPr/>
              <p:nvPr/>
            </p:nvSpPr>
            <p:spPr bwMode="auto">
              <a:xfrm>
                <a:off x="4269913" y="3542244"/>
                <a:ext cx="504056" cy="504056"/>
              </a:xfrm>
              <a:prstGeom prst="roundRect">
                <a:avLst>
                  <a:gd name="adj" fmla="val 11236"/>
                </a:avLst>
              </a:prstGeom>
              <a:solidFill>
                <a:schemeClr val="accent4"/>
              </a:solidFill>
              <a:ln w="19050">
                <a:noFill/>
              </a:ln>
              <a:extLst/>
            </p:spPr>
            <p:txBody>
              <a:bodyPr lIns="0" tIns="0" rIns="0" bIns="0" anchor="ctr"/>
              <a:lstStyle/>
              <a:p>
                <a:pPr algn="ctr"/>
                <a:endParaRPr sz="3600"/>
              </a:p>
            </p:txBody>
          </p:sp>
          <p:sp>
            <p:nvSpPr>
              <p:cNvPr id="38" name="i$liḋe-Freeform 37">
                <a:extLst>
                  <a:ext uri="{FF2B5EF4-FFF2-40B4-BE49-F238E27FC236}">
                    <a16:creationId xmlns:a16="http://schemas.microsoft.com/office/drawing/2014/main" xmlns="" id="{54A40B91-11C0-4DEF-AA14-51164076DF4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353457" y="3626053"/>
                <a:ext cx="336969" cy="336437"/>
              </a:xfrm>
              <a:custGeom>
                <a:avLst/>
                <a:gdLst>
                  <a:gd name="connsiteX0" fmla="*/ 325000 h 606722"/>
                  <a:gd name="connsiteY0" fmla="*/ 325000 h 606722"/>
                  <a:gd name="connsiteX1" fmla="*/ 325000 h 606722"/>
                  <a:gd name="connsiteY1" fmla="*/ 325000 h 606722"/>
                  <a:gd name="connsiteX2" fmla="*/ 325000 h 606722"/>
                  <a:gd name="connsiteY2" fmla="*/ 325000 h 606722"/>
                  <a:gd name="connsiteX3" fmla="*/ 325000 h 606722"/>
                  <a:gd name="connsiteY3" fmla="*/ 325000 h 606722"/>
                  <a:gd name="connsiteX4" fmla="*/ 325000 h 606722"/>
                  <a:gd name="connsiteY4" fmla="*/ 325000 h 606722"/>
                  <a:gd name="connsiteX5" fmla="*/ 325000 h 606722"/>
                  <a:gd name="connsiteY5" fmla="*/ 325000 h 606722"/>
                  <a:gd name="connsiteX6" fmla="*/ 325000 h 606722"/>
                  <a:gd name="connsiteY6" fmla="*/ 325000 h 606722"/>
                  <a:gd name="connsiteX7" fmla="*/ 325000 h 606722"/>
                  <a:gd name="connsiteY7" fmla="*/ 325000 h 606722"/>
                  <a:gd name="connsiteX8" fmla="*/ 325000 h 606722"/>
                  <a:gd name="connsiteY8" fmla="*/ 325000 h 606722"/>
                  <a:gd name="connsiteX9" fmla="*/ 325000 h 606722"/>
                  <a:gd name="connsiteY9" fmla="*/ 325000 h 606722"/>
                  <a:gd name="connsiteX10" fmla="*/ 325000 h 606722"/>
                  <a:gd name="connsiteY10" fmla="*/ 325000 h 606722"/>
                  <a:gd name="connsiteX11" fmla="*/ 325000 h 606722"/>
                  <a:gd name="connsiteY11" fmla="*/ 325000 h 606722"/>
                  <a:gd name="connsiteX12" fmla="*/ 325000 h 606722"/>
                  <a:gd name="connsiteY12" fmla="*/ 325000 h 606722"/>
                  <a:gd name="connsiteX13" fmla="*/ 325000 h 606722"/>
                  <a:gd name="connsiteY13" fmla="*/ 325000 h 606722"/>
                  <a:gd name="connsiteX14" fmla="*/ 325000 h 606722"/>
                  <a:gd name="connsiteY14" fmla="*/ 325000 h 606722"/>
                  <a:gd name="connsiteX15" fmla="*/ 325000 h 606722"/>
                  <a:gd name="connsiteY15" fmla="*/ 325000 h 606722"/>
                  <a:gd name="connsiteX16" fmla="*/ 325000 h 606722"/>
                  <a:gd name="connsiteY16" fmla="*/ 325000 h 606722"/>
                  <a:gd name="connsiteX17" fmla="*/ 325000 h 606722"/>
                  <a:gd name="connsiteY17" fmla="*/ 325000 h 606722"/>
                  <a:gd name="connsiteX18" fmla="*/ 325000 h 606722"/>
                  <a:gd name="connsiteY18" fmla="*/ 325000 h 606722"/>
                  <a:gd name="connsiteX19" fmla="*/ 325000 h 606722"/>
                  <a:gd name="connsiteY19" fmla="*/ 325000 h 606722"/>
                  <a:gd name="connsiteX20" fmla="*/ 325000 h 606722"/>
                  <a:gd name="connsiteY20" fmla="*/ 325000 h 606722"/>
                  <a:gd name="connsiteX21" fmla="*/ 325000 h 606722"/>
                  <a:gd name="connsiteY21" fmla="*/ 325000 h 606722"/>
                  <a:gd name="connsiteX22" fmla="*/ 325000 h 606722"/>
                  <a:gd name="connsiteY22" fmla="*/ 325000 h 606722"/>
                  <a:gd name="connsiteX23" fmla="*/ 325000 h 606722"/>
                  <a:gd name="connsiteY23" fmla="*/ 325000 h 606722"/>
                  <a:gd name="connsiteX24" fmla="*/ 325000 h 606722"/>
                  <a:gd name="connsiteY24" fmla="*/ 325000 h 606722"/>
                  <a:gd name="connsiteX25" fmla="*/ 325000 h 606722"/>
                  <a:gd name="connsiteY25" fmla="*/ 325000 h 606722"/>
                  <a:gd name="connsiteX26" fmla="*/ 325000 h 606722"/>
                  <a:gd name="connsiteY26" fmla="*/ 325000 h 606722"/>
                  <a:gd name="connsiteX27" fmla="*/ 325000 h 606722"/>
                  <a:gd name="connsiteY27" fmla="*/ 325000 h 606722"/>
                  <a:gd name="connsiteX28" fmla="*/ 325000 h 606722"/>
                  <a:gd name="connsiteY28" fmla="*/ 325000 h 606722"/>
                  <a:gd name="connsiteX29" fmla="*/ 325000 h 606722"/>
                  <a:gd name="connsiteY29" fmla="*/ 325000 h 606722"/>
                  <a:gd name="connsiteX30" fmla="*/ 325000 h 606722"/>
                  <a:gd name="connsiteY30" fmla="*/ 325000 h 606722"/>
                  <a:gd name="connsiteX31" fmla="*/ 325000 h 606722"/>
                  <a:gd name="connsiteY31" fmla="*/ 325000 h 606722"/>
                  <a:gd name="connsiteX32" fmla="*/ 325000 h 606722"/>
                  <a:gd name="connsiteY32" fmla="*/ 325000 h 606722"/>
                  <a:gd name="connsiteX33" fmla="*/ 325000 h 606722"/>
                  <a:gd name="connsiteY33" fmla="*/ 325000 h 606722"/>
                  <a:gd name="connsiteX34" fmla="*/ 325000 h 606722"/>
                  <a:gd name="connsiteY34" fmla="*/ 325000 h 606722"/>
                  <a:gd name="connsiteX35" fmla="*/ 325000 h 606722"/>
                  <a:gd name="connsiteY35" fmla="*/ 325000 h 606722"/>
                  <a:gd name="connsiteX36" fmla="*/ 325000 h 606722"/>
                  <a:gd name="connsiteY36" fmla="*/ 325000 h 606722"/>
                  <a:gd name="connsiteX37" fmla="*/ 325000 h 606722"/>
                  <a:gd name="connsiteY37" fmla="*/ 325000 h 606722"/>
                  <a:gd name="connsiteX38" fmla="*/ 325000 h 606722"/>
                  <a:gd name="connsiteY38" fmla="*/ 325000 h 606722"/>
                  <a:gd name="connsiteX39" fmla="*/ 325000 h 606722"/>
                  <a:gd name="connsiteY39" fmla="*/ 32500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81459" h="580542">
                    <a:moveTo>
                      <a:pt x="213875" y="146706"/>
                    </a:moveTo>
                    <a:cubicBezTo>
                      <a:pt x="227226" y="146706"/>
                      <a:pt x="238084" y="157547"/>
                      <a:pt x="238084" y="171055"/>
                    </a:cubicBezTo>
                    <a:cubicBezTo>
                      <a:pt x="238084" y="184562"/>
                      <a:pt x="227226" y="195493"/>
                      <a:pt x="213875" y="195493"/>
                    </a:cubicBezTo>
                    <a:cubicBezTo>
                      <a:pt x="161630" y="195493"/>
                      <a:pt x="118998" y="238236"/>
                      <a:pt x="118998" y="290755"/>
                    </a:cubicBezTo>
                    <a:cubicBezTo>
                      <a:pt x="118998" y="300086"/>
                      <a:pt x="120422" y="309328"/>
                      <a:pt x="123092" y="318214"/>
                    </a:cubicBezTo>
                    <a:cubicBezTo>
                      <a:pt x="126741" y="330300"/>
                      <a:pt x="120422" y="343274"/>
                      <a:pt x="108673" y="347895"/>
                    </a:cubicBezTo>
                    <a:cubicBezTo>
                      <a:pt x="72182" y="362291"/>
                      <a:pt x="48507" y="397126"/>
                      <a:pt x="48507" y="436582"/>
                    </a:cubicBezTo>
                    <a:cubicBezTo>
                      <a:pt x="48507" y="489101"/>
                      <a:pt x="91050" y="531844"/>
                      <a:pt x="143384" y="531844"/>
                    </a:cubicBezTo>
                    <a:lnTo>
                      <a:pt x="438164" y="531844"/>
                    </a:lnTo>
                    <a:cubicBezTo>
                      <a:pt x="490320" y="531844"/>
                      <a:pt x="532952" y="489101"/>
                      <a:pt x="532952" y="436582"/>
                    </a:cubicBezTo>
                    <a:cubicBezTo>
                      <a:pt x="532952" y="408678"/>
                      <a:pt x="520759" y="382108"/>
                      <a:pt x="499398" y="363979"/>
                    </a:cubicBezTo>
                    <a:cubicBezTo>
                      <a:pt x="494147" y="359625"/>
                      <a:pt x="491032" y="353049"/>
                      <a:pt x="490854" y="346207"/>
                    </a:cubicBezTo>
                    <a:cubicBezTo>
                      <a:pt x="489252" y="294399"/>
                      <a:pt x="447598" y="253876"/>
                      <a:pt x="395976" y="253876"/>
                    </a:cubicBezTo>
                    <a:cubicBezTo>
                      <a:pt x="382625" y="253876"/>
                      <a:pt x="371767" y="243035"/>
                      <a:pt x="371767" y="229528"/>
                    </a:cubicBezTo>
                    <a:cubicBezTo>
                      <a:pt x="371767" y="216020"/>
                      <a:pt x="382625" y="205090"/>
                      <a:pt x="395976" y="205090"/>
                    </a:cubicBezTo>
                    <a:cubicBezTo>
                      <a:pt x="433535" y="205090"/>
                      <a:pt x="468959" y="219575"/>
                      <a:pt x="495927" y="245879"/>
                    </a:cubicBezTo>
                    <a:cubicBezTo>
                      <a:pt x="520225" y="269517"/>
                      <a:pt x="535177" y="300441"/>
                      <a:pt x="538648" y="334032"/>
                    </a:cubicBezTo>
                    <a:cubicBezTo>
                      <a:pt x="565972" y="361047"/>
                      <a:pt x="581459" y="397748"/>
                      <a:pt x="581459" y="436582"/>
                    </a:cubicBezTo>
                    <a:cubicBezTo>
                      <a:pt x="581459" y="516026"/>
                      <a:pt x="517199" y="580542"/>
                      <a:pt x="438164" y="580542"/>
                    </a:cubicBezTo>
                    <a:lnTo>
                      <a:pt x="143384" y="580542"/>
                    </a:lnTo>
                    <a:cubicBezTo>
                      <a:pt x="64349" y="580542"/>
                      <a:pt x="0" y="516026"/>
                      <a:pt x="0" y="436582"/>
                    </a:cubicBezTo>
                    <a:cubicBezTo>
                      <a:pt x="0" y="407079"/>
                      <a:pt x="8811" y="378820"/>
                      <a:pt x="25544" y="354471"/>
                    </a:cubicBezTo>
                    <a:cubicBezTo>
                      <a:pt x="37737" y="336698"/>
                      <a:pt x="53669" y="322124"/>
                      <a:pt x="72004" y="311638"/>
                    </a:cubicBezTo>
                    <a:cubicBezTo>
                      <a:pt x="70936" y="304618"/>
                      <a:pt x="70491" y="297598"/>
                      <a:pt x="70491" y="290666"/>
                    </a:cubicBezTo>
                    <a:cubicBezTo>
                      <a:pt x="70491" y="211222"/>
                      <a:pt x="134840" y="146706"/>
                      <a:pt x="213875" y="146706"/>
                    </a:cubicBezTo>
                    <a:close/>
                    <a:moveTo>
                      <a:pt x="301555" y="0"/>
                    </a:moveTo>
                    <a:cubicBezTo>
                      <a:pt x="314815" y="0"/>
                      <a:pt x="325673" y="10930"/>
                      <a:pt x="325673" y="24259"/>
                    </a:cubicBezTo>
                    <a:lnTo>
                      <a:pt x="325673" y="369392"/>
                    </a:lnTo>
                    <a:lnTo>
                      <a:pt x="379960" y="313055"/>
                    </a:lnTo>
                    <a:cubicBezTo>
                      <a:pt x="389215" y="303458"/>
                      <a:pt x="404433" y="303191"/>
                      <a:pt x="414045" y="312522"/>
                    </a:cubicBezTo>
                    <a:cubicBezTo>
                      <a:pt x="423567" y="321763"/>
                      <a:pt x="423745" y="337225"/>
                      <a:pt x="414490" y="346822"/>
                    </a:cubicBezTo>
                    <a:lnTo>
                      <a:pt x="318642" y="446079"/>
                    </a:lnTo>
                    <a:cubicBezTo>
                      <a:pt x="314103" y="450788"/>
                      <a:pt x="307874" y="453454"/>
                      <a:pt x="301288" y="453454"/>
                    </a:cubicBezTo>
                    <a:cubicBezTo>
                      <a:pt x="294791" y="453454"/>
                      <a:pt x="288473" y="450788"/>
                      <a:pt x="284023" y="446079"/>
                    </a:cubicBezTo>
                    <a:lnTo>
                      <a:pt x="188086" y="346822"/>
                    </a:lnTo>
                    <a:cubicBezTo>
                      <a:pt x="178742" y="337225"/>
                      <a:pt x="179009" y="321941"/>
                      <a:pt x="188620" y="312522"/>
                    </a:cubicBezTo>
                    <a:cubicBezTo>
                      <a:pt x="198054" y="303191"/>
                      <a:pt x="213361" y="303458"/>
                      <a:pt x="222617" y="313055"/>
                    </a:cubicBezTo>
                    <a:lnTo>
                      <a:pt x="277437" y="369392"/>
                    </a:lnTo>
                    <a:lnTo>
                      <a:pt x="277437" y="24259"/>
                    </a:lnTo>
                    <a:cubicBezTo>
                      <a:pt x="277437" y="10930"/>
                      <a:pt x="288295" y="0"/>
                      <a:pt x="30155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 sz="3600"/>
              </a:p>
            </p:txBody>
          </p:sp>
        </p:grpSp>
        <p:sp>
          <p:nvSpPr>
            <p:cNvPr id="20" name="i$liḋe-Rectangle 19">
              <a:extLst>
                <a:ext uri="{FF2B5EF4-FFF2-40B4-BE49-F238E27FC236}">
                  <a16:creationId xmlns:a16="http://schemas.microsoft.com/office/drawing/2014/main" xmlns="" id="{4CA9174D-F1C9-4677-AE83-C3FABF29A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6242" y="3703401"/>
              <a:ext cx="264750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2000" dirty="0"/>
                <a:t>存在的主要问题</a:t>
              </a:r>
            </a:p>
          </p:txBody>
        </p:sp>
        <p:sp>
          <p:nvSpPr>
            <p:cNvPr id="21" name="i$liḋe-文本框 106">
              <a:extLst>
                <a:ext uri="{FF2B5EF4-FFF2-40B4-BE49-F238E27FC236}">
                  <a16:creationId xmlns:a16="http://schemas.microsoft.com/office/drawing/2014/main" xmlns="" id="{4F3DECDE-C4D0-46A5-9918-0BE99CDEEEA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69784" y="3496442"/>
              <a:ext cx="3104096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 fontScale="92500" lnSpcReduction="20000"/>
            </a:bodyPr>
            <a:lstStyle/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 dirty="0">
                  <a:solidFill>
                    <a:schemeClr val="accent4"/>
                  </a:solidFill>
                </a:rPr>
                <a:t>05</a:t>
              </a:r>
              <a:endParaRPr lang="zh-CN" altLang="en-US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644C4833-7875-446D-BCF0-FD0EB92308C0}"/>
              </a:ext>
            </a:extLst>
          </p:cNvPr>
          <p:cNvGrpSpPr/>
          <p:nvPr/>
        </p:nvGrpSpPr>
        <p:grpSpPr>
          <a:xfrm>
            <a:off x="7835675" y="4877121"/>
            <a:ext cx="3941396" cy="923330"/>
            <a:chOff x="7835675" y="4877121"/>
            <a:chExt cx="3941396" cy="923330"/>
          </a:xfrm>
        </p:grpSpPr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xmlns="" id="{27BCDAAD-31DA-4A89-B36D-B9113C31C86D}"/>
                </a:ext>
              </a:extLst>
            </p:cNvPr>
            <p:cNvGrpSpPr/>
            <p:nvPr/>
          </p:nvGrpSpPr>
          <p:grpSpPr>
            <a:xfrm>
              <a:off x="7835675" y="4877121"/>
              <a:ext cx="3788029" cy="923330"/>
              <a:chOff x="803275" y="1628321"/>
              <a:chExt cx="3788029" cy="923330"/>
            </a:xfrm>
          </p:grpSpPr>
          <p:sp>
            <p:nvSpPr>
              <p:cNvPr id="90" name="矩形: 圆角 89">
                <a:extLst>
                  <a:ext uri="{FF2B5EF4-FFF2-40B4-BE49-F238E27FC236}">
                    <a16:creationId xmlns:a16="http://schemas.microsoft.com/office/drawing/2014/main" xmlns="" id="{E7572F9E-BB40-42BE-8D53-009DDB21C64B}"/>
                  </a:ext>
                </a:extLst>
              </p:cNvPr>
              <p:cNvSpPr/>
              <p:nvPr/>
            </p:nvSpPr>
            <p:spPr>
              <a:xfrm>
                <a:off x="871521" y="1718396"/>
                <a:ext cx="3642672" cy="748570"/>
              </a:xfrm>
              <a:prstGeom prst="roundRect">
                <a:avLst>
                  <a:gd name="adj" fmla="val 503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矩形: 圆角 90">
                <a:extLst>
                  <a:ext uri="{FF2B5EF4-FFF2-40B4-BE49-F238E27FC236}">
                    <a16:creationId xmlns:a16="http://schemas.microsoft.com/office/drawing/2014/main" xmlns="" id="{73800283-1FCF-414E-9865-46CCAE1F0878}"/>
                  </a:ext>
                </a:extLst>
              </p:cNvPr>
              <p:cNvSpPr/>
              <p:nvPr/>
            </p:nvSpPr>
            <p:spPr>
              <a:xfrm>
                <a:off x="803275" y="1628321"/>
                <a:ext cx="3788029" cy="923330"/>
              </a:xfrm>
              <a:prstGeom prst="roundRect">
                <a:avLst>
                  <a:gd name="adj" fmla="val 5033"/>
                </a:avLst>
              </a:prstGeom>
              <a:noFill/>
              <a:ln w="22225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7644DA93-74C1-4AC6-AAE1-B68D033F137D}"/>
                </a:ext>
              </a:extLst>
            </p:cNvPr>
            <p:cNvGrpSpPr/>
            <p:nvPr/>
          </p:nvGrpSpPr>
          <p:grpSpPr>
            <a:xfrm>
              <a:off x="8124134" y="5146420"/>
              <a:ext cx="396484" cy="396484"/>
              <a:chOff x="1078239" y="4862394"/>
              <a:chExt cx="504056" cy="504056"/>
            </a:xfrm>
          </p:grpSpPr>
          <p:sp>
            <p:nvSpPr>
              <p:cNvPr id="35" name="i$liḋe-Rounded Rectangle 34">
                <a:extLst>
                  <a:ext uri="{FF2B5EF4-FFF2-40B4-BE49-F238E27FC236}">
                    <a16:creationId xmlns:a16="http://schemas.microsoft.com/office/drawing/2014/main" xmlns="" id="{5899DC45-2146-499F-89DB-4FD2D8B551DE}"/>
                  </a:ext>
                </a:extLst>
              </p:cNvPr>
              <p:cNvSpPr/>
              <p:nvPr/>
            </p:nvSpPr>
            <p:spPr bwMode="auto">
              <a:xfrm>
                <a:off x="1078239" y="4862394"/>
                <a:ext cx="504056" cy="504056"/>
              </a:xfrm>
              <a:prstGeom prst="roundRect">
                <a:avLst>
                  <a:gd name="adj" fmla="val 11236"/>
                </a:avLst>
              </a:prstGeom>
              <a:solidFill>
                <a:schemeClr val="accent6"/>
              </a:solidFill>
              <a:ln w="19050">
                <a:noFill/>
              </a:ln>
              <a:extLst/>
            </p:spPr>
            <p:txBody>
              <a:bodyPr lIns="0" tIns="0" rIns="0" bIns="0" anchor="ctr"/>
              <a:lstStyle/>
              <a:p>
                <a:pPr algn="ctr"/>
                <a:endParaRPr sz="3600"/>
              </a:p>
            </p:txBody>
          </p:sp>
          <p:sp>
            <p:nvSpPr>
              <p:cNvPr id="36" name="i$liḋe-Freeform 35">
                <a:extLst>
                  <a:ext uri="{FF2B5EF4-FFF2-40B4-BE49-F238E27FC236}">
                    <a16:creationId xmlns:a16="http://schemas.microsoft.com/office/drawing/2014/main" xmlns="" id="{36B42898-E853-4C89-866C-AF7EA9B61AB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161783" y="4946191"/>
                <a:ext cx="336969" cy="336460"/>
              </a:xfrm>
              <a:custGeom>
                <a:avLst/>
                <a:gdLst>
                  <a:gd name="connsiteX0" fmla="*/ 497095 w 607639"/>
                  <a:gd name="connsiteY0" fmla="*/ 261992 h 606722"/>
                  <a:gd name="connsiteX1" fmla="*/ 497095 w 607639"/>
                  <a:gd name="connsiteY1" fmla="*/ 468794 h 606722"/>
                  <a:gd name="connsiteX2" fmla="*/ 524775 w 607639"/>
                  <a:gd name="connsiteY2" fmla="*/ 468794 h 606722"/>
                  <a:gd name="connsiteX3" fmla="*/ 524775 w 607639"/>
                  <a:gd name="connsiteY3" fmla="*/ 261992 h 606722"/>
                  <a:gd name="connsiteX4" fmla="*/ 414320 w 607639"/>
                  <a:gd name="connsiteY4" fmla="*/ 261992 h 606722"/>
                  <a:gd name="connsiteX5" fmla="*/ 414320 w 607639"/>
                  <a:gd name="connsiteY5" fmla="*/ 468794 h 606722"/>
                  <a:gd name="connsiteX6" fmla="*/ 469503 w 607639"/>
                  <a:gd name="connsiteY6" fmla="*/ 468794 h 606722"/>
                  <a:gd name="connsiteX7" fmla="*/ 469503 w 607639"/>
                  <a:gd name="connsiteY7" fmla="*/ 261992 h 606722"/>
                  <a:gd name="connsiteX8" fmla="*/ 359047 w 607639"/>
                  <a:gd name="connsiteY8" fmla="*/ 261992 h 606722"/>
                  <a:gd name="connsiteX9" fmla="*/ 359047 w 607639"/>
                  <a:gd name="connsiteY9" fmla="*/ 468794 h 606722"/>
                  <a:gd name="connsiteX10" fmla="*/ 386639 w 607639"/>
                  <a:gd name="connsiteY10" fmla="*/ 468794 h 606722"/>
                  <a:gd name="connsiteX11" fmla="*/ 386639 w 607639"/>
                  <a:gd name="connsiteY11" fmla="*/ 261992 h 606722"/>
                  <a:gd name="connsiteX12" fmla="*/ 276183 w 607639"/>
                  <a:gd name="connsiteY12" fmla="*/ 261992 h 606722"/>
                  <a:gd name="connsiteX13" fmla="*/ 276183 w 607639"/>
                  <a:gd name="connsiteY13" fmla="*/ 468794 h 606722"/>
                  <a:gd name="connsiteX14" fmla="*/ 331456 w 607639"/>
                  <a:gd name="connsiteY14" fmla="*/ 468794 h 606722"/>
                  <a:gd name="connsiteX15" fmla="*/ 331456 w 607639"/>
                  <a:gd name="connsiteY15" fmla="*/ 261992 h 606722"/>
                  <a:gd name="connsiteX16" fmla="*/ 220911 w 607639"/>
                  <a:gd name="connsiteY16" fmla="*/ 261992 h 606722"/>
                  <a:gd name="connsiteX17" fmla="*/ 220911 w 607639"/>
                  <a:gd name="connsiteY17" fmla="*/ 468794 h 606722"/>
                  <a:gd name="connsiteX18" fmla="*/ 248592 w 607639"/>
                  <a:gd name="connsiteY18" fmla="*/ 468794 h 606722"/>
                  <a:gd name="connsiteX19" fmla="*/ 248592 w 607639"/>
                  <a:gd name="connsiteY19" fmla="*/ 261992 h 606722"/>
                  <a:gd name="connsiteX20" fmla="*/ 138136 w 607639"/>
                  <a:gd name="connsiteY20" fmla="*/ 261992 h 606722"/>
                  <a:gd name="connsiteX21" fmla="*/ 138136 w 607639"/>
                  <a:gd name="connsiteY21" fmla="*/ 468794 h 606722"/>
                  <a:gd name="connsiteX22" fmla="*/ 193319 w 607639"/>
                  <a:gd name="connsiteY22" fmla="*/ 468794 h 606722"/>
                  <a:gd name="connsiteX23" fmla="*/ 193319 w 607639"/>
                  <a:gd name="connsiteY23" fmla="*/ 261992 h 606722"/>
                  <a:gd name="connsiteX24" fmla="*/ 82864 w 607639"/>
                  <a:gd name="connsiteY24" fmla="*/ 261992 h 606722"/>
                  <a:gd name="connsiteX25" fmla="*/ 82864 w 607639"/>
                  <a:gd name="connsiteY25" fmla="*/ 468794 h 606722"/>
                  <a:gd name="connsiteX26" fmla="*/ 110455 w 607639"/>
                  <a:gd name="connsiteY26" fmla="*/ 468794 h 606722"/>
                  <a:gd name="connsiteX27" fmla="*/ 110455 w 607639"/>
                  <a:gd name="connsiteY27" fmla="*/ 261992 h 606722"/>
                  <a:gd name="connsiteX28" fmla="*/ 303820 w 607639"/>
                  <a:gd name="connsiteY28" fmla="*/ 110294 h 606722"/>
                  <a:gd name="connsiteX29" fmla="*/ 331447 w 607639"/>
                  <a:gd name="connsiteY29" fmla="*/ 137885 h 606722"/>
                  <a:gd name="connsiteX30" fmla="*/ 303820 w 607639"/>
                  <a:gd name="connsiteY30" fmla="*/ 165476 h 606722"/>
                  <a:gd name="connsiteX31" fmla="*/ 276193 w 607639"/>
                  <a:gd name="connsiteY31" fmla="*/ 137885 h 606722"/>
                  <a:gd name="connsiteX32" fmla="*/ 303820 w 607639"/>
                  <a:gd name="connsiteY32" fmla="*/ 110294 h 606722"/>
                  <a:gd name="connsiteX33" fmla="*/ 303775 w 607639"/>
                  <a:gd name="connsiteY33" fmla="*/ 27550 h 606722"/>
                  <a:gd name="connsiteX34" fmla="*/ 174005 w 607639"/>
                  <a:gd name="connsiteY34" fmla="*/ 103446 h 606722"/>
                  <a:gd name="connsiteX35" fmla="*/ 299681 w 607639"/>
                  <a:gd name="connsiteY35" fmla="*/ 56522 h 606722"/>
                  <a:gd name="connsiteX36" fmla="*/ 309293 w 607639"/>
                  <a:gd name="connsiteY36" fmla="*/ 55189 h 606722"/>
                  <a:gd name="connsiteX37" fmla="*/ 434969 w 607639"/>
                  <a:gd name="connsiteY37" fmla="*/ 102024 h 606722"/>
                  <a:gd name="connsiteX38" fmla="*/ 303775 w 607639"/>
                  <a:gd name="connsiteY38" fmla="*/ 27550 h 606722"/>
                  <a:gd name="connsiteX39" fmla="*/ 303775 w 607639"/>
                  <a:gd name="connsiteY39" fmla="*/ 0 h 606722"/>
                  <a:gd name="connsiteX40" fmla="*/ 470927 w 607639"/>
                  <a:gd name="connsiteY40" fmla="*/ 115799 h 606722"/>
                  <a:gd name="connsiteX41" fmla="*/ 570346 w 607639"/>
                  <a:gd name="connsiteY41" fmla="*/ 153036 h 606722"/>
                  <a:gd name="connsiteX42" fmla="*/ 579958 w 607639"/>
                  <a:gd name="connsiteY42" fmla="*/ 165478 h 606722"/>
                  <a:gd name="connsiteX43" fmla="*/ 579958 w 607639"/>
                  <a:gd name="connsiteY43" fmla="*/ 193028 h 606722"/>
                  <a:gd name="connsiteX44" fmla="*/ 579958 w 607639"/>
                  <a:gd name="connsiteY44" fmla="*/ 248217 h 606722"/>
                  <a:gd name="connsiteX45" fmla="*/ 566163 w 607639"/>
                  <a:gd name="connsiteY45" fmla="*/ 261992 h 606722"/>
                  <a:gd name="connsiteX46" fmla="*/ 552367 w 607639"/>
                  <a:gd name="connsiteY46" fmla="*/ 261992 h 606722"/>
                  <a:gd name="connsiteX47" fmla="*/ 552367 w 607639"/>
                  <a:gd name="connsiteY47" fmla="*/ 468794 h 606722"/>
                  <a:gd name="connsiteX48" fmla="*/ 566163 w 607639"/>
                  <a:gd name="connsiteY48" fmla="*/ 468794 h 606722"/>
                  <a:gd name="connsiteX49" fmla="*/ 579958 w 607639"/>
                  <a:gd name="connsiteY49" fmla="*/ 482569 h 606722"/>
                  <a:gd name="connsiteX50" fmla="*/ 566163 w 607639"/>
                  <a:gd name="connsiteY50" fmla="*/ 496344 h 606722"/>
                  <a:gd name="connsiteX51" fmla="*/ 538571 w 607639"/>
                  <a:gd name="connsiteY51" fmla="*/ 496344 h 606722"/>
                  <a:gd name="connsiteX52" fmla="*/ 483299 w 607639"/>
                  <a:gd name="connsiteY52" fmla="*/ 496344 h 606722"/>
                  <a:gd name="connsiteX53" fmla="*/ 400435 w 607639"/>
                  <a:gd name="connsiteY53" fmla="*/ 496344 h 606722"/>
                  <a:gd name="connsiteX54" fmla="*/ 345252 w 607639"/>
                  <a:gd name="connsiteY54" fmla="*/ 496344 h 606722"/>
                  <a:gd name="connsiteX55" fmla="*/ 262387 w 607639"/>
                  <a:gd name="connsiteY55" fmla="*/ 496344 h 606722"/>
                  <a:gd name="connsiteX56" fmla="*/ 207115 w 607639"/>
                  <a:gd name="connsiteY56" fmla="*/ 496344 h 606722"/>
                  <a:gd name="connsiteX57" fmla="*/ 124251 w 607639"/>
                  <a:gd name="connsiteY57" fmla="*/ 496344 h 606722"/>
                  <a:gd name="connsiteX58" fmla="*/ 69068 w 607639"/>
                  <a:gd name="connsiteY58" fmla="*/ 496344 h 606722"/>
                  <a:gd name="connsiteX59" fmla="*/ 55272 w 607639"/>
                  <a:gd name="connsiteY59" fmla="*/ 496344 h 606722"/>
                  <a:gd name="connsiteX60" fmla="*/ 55272 w 607639"/>
                  <a:gd name="connsiteY60" fmla="*/ 537758 h 606722"/>
                  <a:gd name="connsiteX61" fmla="*/ 41387 w 607639"/>
                  <a:gd name="connsiteY61" fmla="*/ 551533 h 606722"/>
                  <a:gd name="connsiteX62" fmla="*/ 27592 w 607639"/>
                  <a:gd name="connsiteY62" fmla="*/ 551533 h 606722"/>
                  <a:gd name="connsiteX63" fmla="*/ 27592 w 607639"/>
                  <a:gd name="connsiteY63" fmla="*/ 579083 h 606722"/>
                  <a:gd name="connsiteX64" fmla="*/ 579958 w 607639"/>
                  <a:gd name="connsiteY64" fmla="*/ 579083 h 606722"/>
                  <a:gd name="connsiteX65" fmla="*/ 579958 w 607639"/>
                  <a:gd name="connsiteY65" fmla="*/ 551533 h 606722"/>
                  <a:gd name="connsiteX66" fmla="*/ 96660 w 607639"/>
                  <a:gd name="connsiteY66" fmla="*/ 551533 h 606722"/>
                  <a:gd name="connsiteX67" fmla="*/ 82864 w 607639"/>
                  <a:gd name="connsiteY67" fmla="*/ 537758 h 606722"/>
                  <a:gd name="connsiteX68" fmla="*/ 96660 w 607639"/>
                  <a:gd name="connsiteY68" fmla="*/ 523983 h 606722"/>
                  <a:gd name="connsiteX69" fmla="*/ 593843 w 607639"/>
                  <a:gd name="connsiteY69" fmla="*/ 523983 h 606722"/>
                  <a:gd name="connsiteX70" fmla="*/ 607639 w 607639"/>
                  <a:gd name="connsiteY70" fmla="*/ 537758 h 606722"/>
                  <a:gd name="connsiteX71" fmla="*/ 607639 w 607639"/>
                  <a:gd name="connsiteY71" fmla="*/ 592947 h 606722"/>
                  <a:gd name="connsiteX72" fmla="*/ 593843 w 607639"/>
                  <a:gd name="connsiteY72" fmla="*/ 606722 h 606722"/>
                  <a:gd name="connsiteX73" fmla="*/ 13796 w 607639"/>
                  <a:gd name="connsiteY73" fmla="*/ 606722 h 606722"/>
                  <a:gd name="connsiteX74" fmla="*/ 0 w 607639"/>
                  <a:gd name="connsiteY74" fmla="*/ 592947 h 606722"/>
                  <a:gd name="connsiteX75" fmla="*/ 0 w 607639"/>
                  <a:gd name="connsiteY75" fmla="*/ 537758 h 606722"/>
                  <a:gd name="connsiteX76" fmla="*/ 13796 w 607639"/>
                  <a:gd name="connsiteY76" fmla="*/ 523983 h 606722"/>
                  <a:gd name="connsiteX77" fmla="*/ 27592 w 607639"/>
                  <a:gd name="connsiteY77" fmla="*/ 523983 h 606722"/>
                  <a:gd name="connsiteX78" fmla="*/ 27592 w 607639"/>
                  <a:gd name="connsiteY78" fmla="*/ 482569 h 606722"/>
                  <a:gd name="connsiteX79" fmla="*/ 41387 w 607639"/>
                  <a:gd name="connsiteY79" fmla="*/ 468794 h 606722"/>
                  <a:gd name="connsiteX80" fmla="*/ 55272 w 607639"/>
                  <a:gd name="connsiteY80" fmla="*/ 468794 h 606722"/>
                  <a:gd name="connsiteX81" fmla="*/ 55272 w 607639"/>
                  <a:gd name="connsiteY81" fmla="*/ 261992 h 606722"/>
                  <a:gd name="connsiteX82" fmla="*/ 41387 w 607639"/>
                  <a:gd name="connsiteY82" fmla="*/ 261992 h 606722"/>
                  <a:gd name="connsiteX83" fmla="*/ 27592 w 607639"/>
                  <a:gd name="connsiteY83" fmla="*/ 248217 h 606722"/>
                  <a:gd name="connsiteX84" fmla="*/ 41387 w 607639"/>
                  <a:gd name="connsiteY84" fmla="*/ 234442 h 606722"/>
                  <a:gd name="connsiteX85" fmla="*/ 69068 w 607639"/>
                  <a:gd name="connsiteY85" fmla="*/ 234442 h 606722"/>
                  <a:gd name="connsiteX86" fmla="*/ 124251 w 607639"/>
                  <a:gd name="connsiteY86" fmla="*/ 234442 h 606722"/>
                  <a:gd name="connsiteX87" fmla="*/ 207115 w 607639"/>
                  <a:gd name="connsiteY87" fmla="*/ 234442 h 606722"/>
                  <a:gd name="connsiteX88" fmla="*/ 262387 w 607639"/>
                  <a:gd name="connsiteY88" fmla="*/ 234442 h 606722"/>
                  <a:gd name="connsiteX89" fmla="*/ 345252 w 607639"/>
                  <a:gd name="connsiteY89" fmla="*/ 234442 h 606722"/>
                  <a:gd name="connsiteX90" fmla="*/ 400435 w 607639"/>
                  <a:gd name="connsiteY90" fmla="*/ 234442 h 606722"/>
                  <a:gd name="connsiteX91" fmla="*/ 483299 w 607639"/>
                  <a:gd name="connsiteY91" fmla="*/ 234442 h 606722"/>
                  <a:gd name="connsiteX92" fmla="*/ 538571 w 607639"/>
                  <a:gd name="connsiteY92" fmla="*/ 234442 h 606722"/>
                  <a:gd name="connsiteX93" fmla="*/ 552367 w 607639"/>
                  <a:gd name="connsiteY93" fmla="*/ 234442 h 606722"/>
                  <a:gd name="connsiteX94" fmla="*/ 552367 w 607639"/>
                  <a:gd name="connsiteY94" fmla="*/ 193028 h 606722"/>
                  <a:gd name="connsiteX95" fmla="*/ 552367 w 607639"/>
                  <a:gd name="connsiteY95" fmla="*/ 175076 h 606722"/>
                  <a:gd name="connsiteX96" fmla="*/ 303775 w 607639"/>
                  <a:gd name="connsiteY96" fmla="*/ 84072 h 606722"/>
                  <a:gd name="connsiteX97" fmla="*/ 55272 w 607639"/>
                  <a:gd name="connsiteY97" fmla="*/ 175076 h 606722"/>
                  <a:gd name="connsiteX98" fmla="*/ 55272 w 607639"/>
                  <a:gd name="connsiteY98" fmla="*/ 179253 h 606722"/>
                  <a:gd name="connsiteX99" fmla="*/ 510979 w 607639"/>
                  <a:gd name="connsiteY99" fmla="*/ 179253 h 606722"/>
                  <a:gd name="connsiteX100" fmla="*/ 524775 w 607639"/>
                  <a:gd name="connsiteY100" fmla="*/ 193028 h 606722"/>
                  <a:gd name="connsiteX101" fmla="*/ 510979 w 607639"/>
                  <a:gd name="connsiteY101" fmla="*/ 206803 h 606722"/>
                  <a:gd name="connsiteX102" fmla="*/ 41387 w 607639"/>
                  <a:gd name="connsiteY102" fmla="*/ 206803 h 606722"/>
                  <a:gd name="connsiteX103" fmla="*/ 27592 w 607639"/>
                  <a:gd name="connsiteY103" fmla="*/ 193028 h 606722"/>
                  <a:gd name="connsiteX104" fmla="*/ 27592 w 607639"/>
                  <a:gd name="connsiteY104" fmla="*/ 165478 h 606722"/>
                  <a:gd name="connsiteX105" fmla="*/ 37293 w 607639"/>
                  <a:gd name="connsiteY105" fmla="*/ 153036 h 606722"/>
                  <a:gd name="connsiteX106" fmla="*/ 136712 w 607639"/>
                  <a:gd name="connsiteY106" fmla="*/ 115799 h 606722"/>
                  <a:gd name="connsiteX107" fmla="*/ 303775 w 607639"/>
                  <a:gd name="connsiteY107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</a:cxnLst>
                <a:rect l="l" t="t" r="r" b="b"/>
                <a:pathLst>
                  <a:path w="607639" h="606722">
                    <a:moveTo>
                      <a:pt x="497095" y="261992"/>
                    </a:moveTo>
                    <a:lnTo>
                      <a:pt x="497095" y="468794"/>
                    </a:lnTo>
                    <a:lnTo>
                      <a:pt x="524775" y="468794"/>
                    </a:lnTo>
                    <a:lnTo>
                      <a:pt x="524775" y="261992"/>
                    </a:lnTo>
                    <a:close/>
                    <a:moveTo>
                      <a:pt x="414320" y="261992"/>
                    </a:moveTo>
                    <a:lnTo>
                      <a:pt x="414320" y="468794"/>
                    </a:lnTo>
                    <a:lnTo>
                      <a:pt x="469503" y="468794"/>
                    </a:lnTo>
                    <a:lnTo>
                      <a:pt x="469503" y="261992"/>
                    </a:lnTo>
                    <a:close/>
                    <a:moveTo>
                      <a:pt x="359047" y="261992"/>
                    </a:moveTo>
                    <a:lnTo>
                      <a:pt x="359047" y="468794"/>
                    </a:lnTo>
                    <a:lnTo>
                      <a:pt x="386639" y="468794"/>
                    </a:lnTo>
                    <a:lnTo>
                      <a:pt x="386639" y="261992"/>
                    </a:lnTo>
                    <a:close/>
                    <a:moveTo>
                      <a:pt x="276183" y="261992"/>
                    </a:moveTo>
                    <a:lnTo>
                      <a:pt x="276183" y="468794"/>
                    </a:lnTo>
                    <a:lnTo>
                      <a:pt x="331456" y="468794"/>
                    </a:lnTo>
                    <a:lnTo>
                      <a:pt x="331456" y="261992"/>
                    </a:lnTo>
                    <a:close/>
                    <a:moveTo>
                      <a:pt x="220911" y="261992"/>
                    </a:moveTo>
                    <a:lnTo>
                      <a:pt x="220911" y="468794"/>
                    </a:lnTo>
                    <a:lnTo>
                      <a:pt x="248592" y="468794"/>
                    </a:lnTo>
                    <a:lnTo>
                      <a:pt x="248592" y="261992"/>
                    </a:lnTo>
                    <a:close/>
                    <a:moveTo>
                      <a:pt x="138136" y="261992"/>
                    </a:moveTo>
                    <a:lnTo>
                      <a:pt x="138136" y="468794"/>
                    </a:lnTo>
                    <a:lnTo>
                      <a:pt x="193319" y="468794"/>
                    </a:lnTo>
                    <a:lnTo>
                      <a:pt x="193319" y="261992"/>
                    </a:lnTo>
                    <a:close/>
                    <a:moveTo>
                      <a:pt x="82864" y="261992"/>
                    </a:moveTo>
                    <a:lnTo>
                      <a:pt x="82864" y="468794"/>
                    </a:lnTo>
                    <a:lnTo>
                      <a:pt x="110455" y="468794"/>
                    </a:lnTo>
                    <a:lnTo>
                      <a:pt x="110455" y="261992"/>
                    </a:lnTo>
                    <a:close/>
                    <a:moveTo>
                      <a:pt x="303820" y="110294"/>
                    </a:moveTo>
                    <a:cubicBezTo>
                      <a:pt x="319078" y="110294"/>
                      <a:pt x="331447" y="122647"/>
                      <a:pt x="331447" y="137885"/>
                    </a:cubicBezTo>
                    <a:cubicBezTo>
                      <a:pt x="331447" y="153123"/>
                      <a:pt x="319078" y="165476"/>
                      <a:pt x="303820" y="165476"/>
                    </a:cubicBezTo>
                    <a:cubicBezTo>
                      <a:pt x="288562" y="165476"/>
                      <a:pt x="276193" y="153123"/>
                      <a:pt x="276193" y="137885"/>
                    </a:cubicBezTo>
                    <a:cubicBezTo>
                      <a:pt x="276193" y="122647"/>
                      <a:pt x="288562" y="110294"/>
                      <a:pt x="303820" y="110294"/>
                    </a:cubicBezTo>
                    <a:close/>
                    <a:moveTo>
                      <a:pt x="303775" y="27550"/>
                    </a:moveTo>
                    <a:cubicBezTo>
                      <a:pt x="248592" y="27550"/>
                      <a:pt x="198838" y="57944"/>
                      <a:pt x="174005" y="103446"/>
                    </a:cubicBezTo>
                    <a:lnTo>
                      <a:pt x="299681" y="56522"/>
                    </a:lnTo>
                    <a:cubicBezTo>
                      <a:pt x="302440" y="55189"/>
                      <a:pt x="305199" y="55189"/>
                      <a:pt x="309293" y="55189"/>
                    </a:cubicBezTo>
                    <a:lnTo>
                      <a:pt x="434969" y="102024"/>
                    </a:lnTo>
                    <a:cubicBezTo>
                      <a:pt x="408712" y="57944"/>
                      <a:pt x="359047" y="27550"/>
                      <a:pt x="303775" y="27550"/>
                    </a:cubicBezTo>
                    <a:close/>
                    <a:moveTo>
                      <a:pt x="303775" y="0"/>
                    </a:moveTo>
                    <a:cubicBezTo>
                      <a:pt x="379786" y="0"/>
                      <a:pt x="446006" y="48257"/>
                      <a:pt x="470927" y="115799"/>
                    </a:cubicBezTo>
                    <a:lnTo>
                      <a:pt x="570346" y="153036"/>
                    </a:lnTo>
                    <a:cubicBezTo>
                      <a:pt x="575864" y="154458"/>
                      <a:pt x="579958" y="159968"/>
                      <a:pt x="579958" y="165478"/>
                    </a:cubicBezTo>
                    <a:lnTo>
                      <a:pt x="579958" y="193028"/>
                    </a:lnTo>
                    <a:lnTo>
                      <a:pt x="579958" y="248217"/>
                    </a:lnTo>
                    <a:cubicBezTo>
                      <a:pt x="579958" y="256482"/>
                      <a:pt x="574440" y="261992"/>
                      <a:pt x="566163" y="261992"/>
                    </a:cubicBezTo>
                    <a:lnTo>
                      <a:pt x="552367" y="261992"/>
                    </a:lnTo>
                    <a:lnTo>
                      <a:pt x="552367" y="468794"/>
                    </a:lnTo>
                    <a:lnTo>
                      <a:pt x="566163" y="468794"/>
                    </a:lnTo>
                    <a:cubicBezTo>
                      <a:pt x="574440" y="468794"/>
                      <a:pt x="579958" y="474304"/>
                      <a:pt x="579958" y="482569"/>
                    </a:cubicBezTo>
                    <a:cubicBezTo>
                      <a:pt x="579958" y="490834"/>
                      <a:pt x="574440" y="496344"/>
                      <a:pt x="566163" y="496344"/>
                    </a:cubicBezTo>
                    <a:lnTo>
                      <a:pt x="538571" y="496344"/>
                    </a:lnTo>
                    <a:lnTo>
                      <a:pt x="483299" y="496344"/>
                    </a:lnTo>
                    <a:lnTo>
                      <a:pt x="400435" y="496344"/>
                    </a:lnTo>
                    <a:lnTo>
                      <a:pt x="345252" y="496344"/>
                    </a:lnTo>
                    <a:lnTo>
                      <a:pt x="262387" y="496344"/>
                    </a:lnTo>
                    <a:lnTo>
                      <a:pt x="207115" y="496344"/>
                    </a:lnTo>
                    <a:lnTo>
                      <a:pt x="124251" y="496344"/>
                    </a:lnTo>
                    <a:lnTo>
                      <a:pt x="69068" y="496344"/>
                    </a:lnTo>
                    <a:lnTo>
                      <a:pt x="55272" y="496344"/>
                    </a:lnTo>
                    <a:lnTo>
                      <a:pt x="55272" y="537758"/>
                    </a:lnTo>
                    <a:cubicBezTo>
                      <a:pt x="55272" y="546023"/>
                      <a:pt x="49754" y="551533"/>
                      <a:pt x="41387" y="551533"/>
                    </a:cubicBezTo>
                    <a:lnTo>
                      <a:pt x="27592" y="551533"/>
                    </a:lnTo>
                    <a:lnTo>
                      <a:pt x="27592" y="579083"/>
                    </a:lnTo>
                    <a:lnTo>
                      <a:pt x="579958" y="579083"/>
                    </a:lnTo>
                    <a:lnTo>
                      <a:pt x="579958" y="551533"/>
                    </a:lnTo>
                    <a:lnTo>
                      <a:pt x="96660" y="551533"/>
                    </a:lnTo>
                    <a:cubicBezTo>
                      <a:pt x="88382" y="551533"/>
                      <a:pt x="82864" y="546023"/>
                      <a:pt x="82864" y="537758"/>
                    </a:cubicBezTo>
                    <a:cubicBezTo>
                      <a:pt x="82864" y="529493"/>
                      <a:pt x="88382" y="523983"/>
                      <a:pt x="96660" y="523983"/>
                    </a:cubicBezTo>
                    <a:lnTo>
                      <a:pt x="593843" y="523983"/>
                    </a:lnTo>
                    <a:cubicBezTo>
                      <a:pt x="602121" y="523983"/>
                      <a:pt x="607639" y="529493"/>
                      <a:pt x="607639" y="537758"/>
                    </a:cubicBezTo>
                    <a:lnTo>
                      <a:pt x="607639" y="592947"/>
                    </a:lnTo>
                    <a:cubicBezTo>
                      <a:pt x="607639" y="601212"/>
                      <a:pt x="602121" y="606722"/>
                      <a:pt x="593843" y="606722"/>
                    </a:cubicBezTo>
                    <a:lnTo>
                      <a:pt x="13796" y="606722"/>
                    </a:lnTo>
                    <a:cubicBezTo>
                      <a:pt x="5518" y="606722"/>
                      <a:pt x="0" y="601212"/>
                      <a:pt x="0" y="592947"/>
                    </a:cubicBezTo>
                    <a:lnTo>
                      <a:pt x="0" y="537758"/>
                    </a:lnTo>
                    <a:cubicBezTo>
                      <a:pt x="0" y="529493"/>
                      <a:pt x="5518" y="523983"/>
                      <a:pt x="13796" y="523983"/>
                    </a:cubicBezTo>
                    <a:lnTo>
                      <a:pt x="27592" y="523983"/>
                    </a:lnTo>
                    <a:lnTo>
                      <a:pt x="27592" y="482569"/>
                    </a:lnTo>
                    <a:cubicBezTo>
                      <a:pt x="27592" y="474304"/>
                      <a:pt x="33110" y="468794"/>
                      <a:pt x="41387" y="468794"/>
                    </a:cubicBezTo>
                    <a:lnTo>
                      <a:pt x="55272" y="468794"/>
                    </a:lnTo>
                    <a:lnTo>
                      <a:pt x="55272" y="261992"/>
                    </a:lnTo>
                    <a:lnTo>
                      <a:pt x="41387" y="261992"/>
                    </a:lnTo>
                    <a:cubicBezTo>
                      <a:pt x="33110" y="261992"/>
                      <a:pt x="27592" y="256482"/>
                      <a:pt x="27592" y="248217"/>
                    </a:cubicBezTo>
                    <a:cubicBezTo>
                      <a:pt x="27592" y="239952"/>
                      <a:pt x="33110" y="234442"/>
                      <a:pt x="41387" y="234442"/>
                    </a:cubicBezTo>
                    <a:lnTo>
                      <a:pt x="69068" y="234442"/>
                    </a:lnTo>
                    <a:lnTo>
                      <a:pt x="124251" y="234442"/>
                    </a:lnTo>
                    <a:lnTo>
                      <a:pt x="207115" y="234442"/>
                    </a:lnTo>
                    <a:lnTo>
                      <a:pt x="262387" y="234442"/>
                    </a:lnTo>
                    <a:lnTo>
                      <a:pt x="345252" y="234442"/>
                    </a:lnTo>
                    <a:lnTo>
                      <a:pt x="400435" y="234442"/>
                    </a:lnTo>
                    <a:lnTo>
                      <a:pt x="483299" y="234442"/>
                    </a:lnTo>
                    <a:lnTo>
                      <a:pt x="538571" y="234442"/>
                    </a:lnTo>
                    <a:lnTo>
                      <a:pt x="552367" y="234442"/>
                    </a:lnTo>
                    <a:lnTo>
                      <a:pt x="552367" y="193028"/>
                    </a:lnTo>
                    <a:lnTo>
                      <a:pt x="552367" y="175076"/>
                    </a:lnTo>
                    <a:lnTo>
                      <a:pt x="303775" y="84072"/>
                    </a:lnTo>
                    <a:lnTo>
                      <a:pt x="55272" y="175076"/>
                    </a:lnTo>
                    <a:lnTo>
                      <a:pt x="55272" y="179253"/>
                    </a:lnTo>
                    <a:lnTo>
                      <a:pt x="510979" y="179253"/>
                    </a:lnTo>
                    <a:cubicBezTo>
                      <a:pt x="519257" y="179253"/>
                      <a:pt x="524775" y="184763"/>
                      <a:pt x="524775" y="193028"/>
                    </a:cubicBezTo>
                    <a:cubicBezTo>
                      <a:pt x="524775" y="201293"/>
                      <a:pt x="519257" y="206803"/>
                      <a:pt x="510979" y="206803"/>
                    </a:cubicBezTo>
                    <a:lnTo>
                      <a:pt x="41387" y="206803"/>
                    </a:lnTo>
                    <a:cubicBezTo>
                      <a:pt x="33110" y="206803"/>
                      <a:pt x="27592" y="201293"/>
                      <a:pt x="27592" y="193028"/>
                    </a:cubicBezTo>
                    <a:lnTo>
                      <a:pt x="27592" y="165478"/>
                    </a:lnTo>
                    <a:cubicBezTo>
                      <a:pt x="27592" y="159968"/>
                      <a:pt x="31775" y="154458"/>
                      <a:pt x="37293" y="153036"/>
                    </a:cubicBezTo>
                    <a:lnTo>
                      <a:pt x="136712" y="115799"/>
                    </a:lnTo>
                    <a:cubicBezTo>
                      <a:pt x="161545" y="48257"/>
                      <a:pt x="227853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 sz="3600"/>
              </a:p>
            </p:txBody>
          </p:sp>
        </p:grpSp>
        <p:sp>
          <p:nvSpPr>
            <p:cNvPr id="22" name="i$liḋe-Rectangle 21">
              <a:extLst>
                <a:ext uri="{FF2B5EF4-FFF2-40B4-BE49-F238E27FC236}">
                  <a16:creationId xmlns:a16="http://schemas.microsoft.com/office/drawing/2014/main" xmlns="" id="{12D754D5-DC2F-4B78-9D24-1E5192A5FEA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2975" y="5226712"/>
              <a:ext cx="264750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Autofit/>
            </a:bodyPr>
            <a:lstStyle/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/>
                <a:t>完善管理的建议</a:t>
              </a:r>
            </a:p>
          </p:txBody>
        </p:sp>
        <p:sp>
          <p:nvSpPr>
            <p:cNvPr id="23" name="i$liḋe-文本框 112">
              <a:extLst>
                <a:ext uri="{FF2B5EF4-FFF2-40B4-BE49-F238E27FC236}">
                  <a16:creationId xmlns:a16="http://schemas.microsoft.com/office/drawing/2014/main" xmlns="" id="{F0D642E3-F41E-4831-AF40-FACF5380047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72975" y="5005237"/>
              <a:ext cx="3104096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 fontScale="92500" lnSpcReduction="20000"/>
            </a:bodyPr>
            <a:lstStyle/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 dirty="0">
                  <a:solidFill>
                    <a:schemeClr val="accent6"/>
                  </a:solidFill>
                </a:rPr>
                <a:t>06</a:t>
              </a:r>
              <a:endParaRPr lang="zh-CN" altLang="en-US" b="1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7BF7F9E6-F653-4E0C-BBA8-69DF6B240E88}"/>
              </a:ext>
            </a:extLst>
          </p:cNvPr>
          <p:cNvGrpSpPr/>
          <p:nvPr/>
        </p:nvGrpSpPr>
        <p:grpSpPr>
          <a:xfrm>
            <a:off x="329258" y="3252721"/>
            <a:ext cx="4262046" cy="1034826"/>
            <a:chOff x="329258" y="3252721"/>
            <a:chExt cx="4262046" cy="1034826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991D6EBE-CA32-4A29-B8B2-5B726F87331C}"/>
                </a:ext>
              </a:extLst>
            </p:cNvPr>
            <p:cNvGrpSpPr/>
            <p:nvPr/>
          </p:nvGrpSpPr>
          <p:grpSpPr>
            <a:xfrm>
              <a:off x="763423" y="3252721"/>
              <a:ext cx="3827881" cy="1034826"/>
              <a:chOff x="763423" y="3252721"/>
              <a:chExt cx="3827881" cy="1034826"/>
            </a:xfrm>
          </p:grpSpPr>
          <p:grpSp>
            <p:nvGrpSpPr>
              <p:cNvPr id="80" name="组合 79">
                <a:extLst>
                  <a:ext uri="{FF2B5EF4-FFF2-40B4-BE49-F238E27FC236}">
                    <a16:creationId xmlns:a16="http://schemas.microsoft.com/office/drawing/2014/main" xmlns="" id="{62E2DD8C-C9A2-415A-9920-FCF2B0E8C83C}"/>
                  </a:ext>
                </a:extLst>
              </p:cNvPr>
              <p:cNvGrpSpPr/>
              <p:nvPr/>
            </p:nvGrpSpPr>
            <p:grpSpPr>
              <a:xfrm>
                <a:off x="803275" y="3252721"/>
                <a:ext cx="3788029" cy="923330"/>
                <a:chOff x="803275" y="1628321"/>
                <a:chExt cx="3788029" cy="923330"/>
              </a:xfrm>
            </p:grpSpPr>
            <p:sp>
              <p:nvSpPr>
                <p:cNvPr id="81" name="矩形: 圆角 80">
                  <a:extLst>
                    <a:ext uri="{FF2B5EF4-FFF2-40B4-BE49-F238E27FC236}">
                      <a16:creationId xmlns:a16="http://schemas.microsoft.com/office/drawing/2014/main" xmlns="" id="{8F6A978A-C1E5-4DB3-B64A-FA960D76C261}"/>
                    </a:ext>
                  </a:extLst>
                </p:cNvPr>
                <p:cNvSpPr/>
                <p:nvPr/>
              </p:nvSpPr>
              <p:spPr>
                <a:xfrm>
                  <a:off x="871521" y="1718396"/>
                  <a:ext cx="3642672" cy="748570"/>
                </a:xfrm>
                <a:prstGeom prst="roundRect">
                  <a:avLst>
                    <a:gd name="adj" fmla="val 5033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" name="矩形: 圆角 81">
                  <a:extLst>
                    <a:ext uri="{FF2B5EF4-FFF2-40B4-BE49-F238E27FC236}">
                      <a16:creationId xmlns:a16="http://schemas.microsoft.com/office/drawing/2014/main" xmlns="" id="{127899B9-D2E6-4513-805B-AE8DEBA5C83C}"/>
                    </a:ext>
                  </a:extLst>
                </p:cNvPr>
                <p:cNvSpPr/>
                <p:nvPr/>
              </p:nvSpPr>
              <p:spPr>
                <a:xfrm>
                  <a:off x="803275" y="1628321"/>
                  <a:ext cx="3788029" cy="923330"/>
                </a:xfrm>
                <a:prstGeom prst="roundRect">
                  <a:avLst>
                    <a:gd name="adj" fmla="val 5033"/>
                  </a:avLst>
                </a:prstGeom>
                <a:noFill/>
                <a:ln w="22225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xmlns="" id="{BDDBBE06-D1F4-40FA-B664-E6A0DFDEBB64}"/>
                  </a:ext>
                </a:extLst>
              </p:cNvPr>
              <p:cNvGrpSpPr/>
              <p:nvPr/>
            </p:nvGrpSpPr>
            <p:grpSpPr>
              <a:xfrm>
                <a:off x="3939036" y="3536027"/>
                <a:ext cx="396484" cy="396484"/>
                <a:chOff x="4269913" y="3542244"/>
                <a:chExt cx="504056" cy="504056"/>
              </a:xfrm>
            </p:grpSpPr>
            <p:sp>
              <p:nvSpPr>
                <p:cNvPr id="33" name="i$liḋe-Rounded Rectangle 32">
                  <a:extLst>
                    <a:ext uri="{FF2B5EF4-FFF2-40B4-BE49-F238E27FC236}">
                      <a16:creationId xmlns:a16="http://schemas.microsoft.com/office/drawing/2014/main" xmlns="" id="{A7286E9B-34EE-4C1F-8828-5FDE1D43857A}"/>
                    </a:ext>
                  </a:extLst>
                </p:cNvPr>
                <p:cNvSpPr/>
                <p:nvPr/>
              </p:nvSpPr>
              <p:spPr bwMode="auto">
                <a:xfrm>
                  <a:off x="4269913" y="3542244"/>
                  <a:ext cx="504056" cy="504056"/>
                </a:xfrm>
                <a:prstGeom prst="roundRect">
                  <a:avLst>
                    <a:gd name="adj" fmla="val 11236"/>
                  </a:avLst>
                </a:prstGeom>
                <a:solidFill>
                  <a:schemeClr val="accent3"/>
                </a:solidFill>
                <a:ln w="19050">
                  <a:noFill/>
                </a:ln>
                <a:extLst/>
              </p:spPr>
              <p:txBody>
                <a:bodyPr lIns="0" tIns="0" rIns="0" bIns="0"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i$liḋe-Freeform 33">
                  <a:extLst>
                    <a:ext uri="{FF2B5EF4-FFF2-40B4-BE49-F238E27FC236}">
                      <a16:creationId xmlns:a16="http://schemas.microsoft.com/office/drawing/2014/main" xmlns="" id="{9B1B41D8-B66B-48CA-AAC3-61E38021EF3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353457" y="3626022"/>
                  <a:ext cx="336969" cy="336499"/>
                </a:xfrm>
                <a:custGeom>
                  <a:avLst/>
                  <a:gdLst>
                    <a:gd name="connsiteX0" fmla="*/ 126452 w 606933"/>
                    <a:gd name="connsiteY0" fmla="*/ 239923 h 606087"/>
                    <a:gd name="connsiteX1" fmla="*/ 191364 w 606933"/>
                    <a:gd name="connsiteY1" fmla="*/ 239923 h 606087"/>
                    <a:gd name="connsiteX2" fmla="*/ 289791 w 606933"/>
                    <a:gd name="connsiteY2" fmla="*/ 336874 h 606087"/>
                    <a:gd name="connsiteX3" fmla="*/ 303467 w 606933"/>
                    <a:gd name="connsiteY3" fmla="*/ 345627 h 606087"/>
                    <a:gd name="connsiteX4" fmla="*/ 317142 w 606933"/>
                    <a:gd name="connsiteY4" fmla="*/ 336874 h 606087"/>
                    <a:gd name="connsiteX5" fmla="*/ 415569 w 606933"/>
                    <a:gd name="connsiteY5" fmla="*/ 239923 h 606087"/>
                    <a:gd name="connsiteX6" fmla="*/ 480481 w 606933"/>
                    <a:gd name="connsiteY6" fmla="*/ 239923 h 606087"/>
                    <a:gd name="connsiteX7" fmla="*/ 480481 w 606933"/>
                    <a:gd name="connsiteY7" fmla="*/ 404009 h 606087"/>
                    <a:gd name="connsiteX8" fmla="*/ 316083 w 606933"/>
                    <a:gd name="connsiteY8" fmla="*/ 404009 h 606087"/>
                    <a:gd name="connsiteX9" fmla="*/ 316083 w 606933"/>
                    <a:gd name="connsiteY9" fmla="*/ 441905 h 606087"/>
                    <a:gd name="connsiteX10" fmla="*/ 568988 w 606933"/>
                    <a:gd name="connsiteY10" fmla="*/ 441905 h 606087"/>
                    <a:gd name="connsiteX11" fmla="*/ 568988 w 606933"/>
                    <a:gd name="connsiteY11" fmla="*/ 505096 h 606087"/>
                    <a:gd name="connsiteX12" fmla="*/ 606933 w 606933"/>
                    <a:gd name="connsiteY12" fmla="*/ 505096 h 606087"/>
                    <a:gd name="connsiteX13" fmla="*/ 606933 w 606933"/>
                    <a:gd name="connsiteY13" fmla="*/ 606087 h 606087"/>
                    <a:gd name="connsiteX14" fmla="*/ 505714 w 606933"/>
                    <a:gd name="connsiteY14" fmla="*/ 606087 h 606087"/>
                    <a:gd name="connsiteX15" fmla="*/ 505714 w 606933"/>
                    <a:gd name="connsiteY15" fmla="*/ 505096 h 606087"/>
                    <a:gd name="connsiteX16" fmla="*/ 543659 w 606933"/>
                    <a:gd name="connsiteY16" fmla="*/ 505096 h 606087"/>
                    <a:gd name="connsiteX17" fmla="*/ 543659 w 606933"/>
                    <a:gd name="connsiteY17" fmla="*/ 467105 h 606087"/>
                    <a:gd name="connsiteX18" fmla="*/ 316083 w 606933"/>
                    <a:gd name="connsiteY18" fmla="*/ 467105 h 606087"/>
                    <a:gd name="connsiteX19" fmla="*/ 316083 w 606933"/>
                    <a:gd name="connsiteY19" fmla="*/ 505096 h 606087"/>
                    <a:gd name="connsiteX20" fmla="*/ 354028 w 606933"/>
                    <a:gd name="connsiteY20" fmla="*/ 505096 h 606087"/>
                    <a:gd name="connsiteX21" fmla="*/ 354028 w 606933"/>
                    <a:gd name="connsiteY21" fmla="*/ 606087 h 606087"/>
                    <a:gd name="connsiteX22" fmla="*/ 252905 w 606933"/>
                    <a:gd name="connsiteY22" fmla="*/ 606087 h 606087"/>
                    <a:gd name="connsiteX23" fmla="*/ 252905 w 606933"/>
                    <a:gd name="connsiteY23" fmla="*/ 505096 h 606087"/>
                    <a:gd name="connsiteX24" fmla="*/ 290850 w 606933"/>
                    <a:gd name="connsiteY24" fmla="*/ 505096 h 606087"/>
                    <a:gd name="connsiteX25" fmla="*/ 290850 w 606933"/>
                    <a:gd name="connsiteY25" fmla="*/ 467105 h 606087"/>
                    <a:gd name="connsiteX26" fmla="*/ 63274 w 606933"/>
                    <a:gd name="connsiteY26" fmla="*/ 467105 h 606087"/>
                    <a:gd name="connsiteX27" fmla="*/ 63274 w 606933"/>
                    <a:gd name="connsiteY27" fmla="*/ 505096 h 606087"/>
                    <a:gd name="connsiteX28" fmla="*/ 101123 w 606933"/>
                    <a:gd name="connsiteY28" fmla="*/ 505096 h 606087"/>
                    <a:gd name="connsiteX29" fmla="*/ 101123 w 606933"/>
                    <a:gd name="connsiteY29" fmla="*/ 606087 h 606087"/>
                    <a:gd name="connsiteX30" fmla="*/ 0 w 606933"/>
                    <a:gd name="connsiteY30" fmla="*/ 606087 h 606087"/>
                    <a:gd name="connsiteX31" fmla="*/ 0 w 606933"/>
                    <a:gd name="connsiteY31" fmla="*/ 505096 h 606087"/>
                    <a:gd name="connsiteX32" fmla="*/ 37945 w 606933"/>
                    <a:gd name="connsiteY32" fmla="*/ 505096 h 606087"/>
                    <a:gd name="connsiteX33" fmla="*/ 37945 w 606933"/>
                    <a:gd name="connsiteY33" fmla="*/ 441905 h 606087"/>
                    <a:gd name="connsiteX34" fmla="*/ 290850 w 606933"/>
                    <a:gd name="connsiteY34" fmla="*/ 441905 h 606087"/>
                    <a:gd name="connsiteX35" fmla="*/ 290850 w 606933"/>
                    <a:gd name="connsiteY35" fmla="*/ 404009 h 606087"/>
                    <a:gd name="connsiteX36" fmla="*/ 126452 w 606933"/>
                    <a:gd name="connsiteY36" fmla="*/ 404009 h 606087"/>
                    <a:gd name="connsiteX37" fmla="*/ 303502 w 606933"/>
                    <a:gd name="connsiteY37" fmla="*/ 71264 h 606087"/>
                    <a:gd name="connsiteX38" fmla="*/ 250822 w 606933"/>
                    <a:gd name="connsiteY38" fmla="*/ 122140 h 606087"/>
                    <a:gd name="connsiteX39" fmla="*/ 303502 w 606933"/>
                    <a:gd name="connsiteY39" fmla="*/ 173111 h 606087"/>
                    <a:gd name="connsiteX40" fmla="*/ 356183 w 606933"/>
                    <a:gd name="connsiteY40" fmla="*/ 122140 h 606087"/>
                    <a:gd name="connsiteX41" fmla="*/ 303502 w 606933"/>
                    <a:gd name="connsiteY41" fmla="*/ 71264 h 606087"/>
                    <a:gd name="connsiteX42" fmla="*/ 303502 w 606933"/>
                    <a:gd name="connsiteY42" fmla="*/ 0 h 606087"/>
                    <a:gd name="connsiteX43" fmla="*/ 429955 w 606933"/>
                    <a:gd name="connsiteY43" fmla="*/ 122140 h 606087"/>
                    <a:gd name="connsiteX44" fmla="*/ 303502 w 606933"/>
                    <a:gd name="connsiteY44" fmla="*/ 315639 h 606087"/>
                    <a:gd name="connsiteX45" fmla="*/ 177049 w 606933"/>
                    <a:gd name="connsiteY45" fmla="*/ 122140 h 606087"/>
                    <a:gd name="connsiteX46" fmla="*/ 303502 w 606933"/>
                    <a:gd name="connsiteY46" fmla="*/ 0 h 6060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606933" h="606087">
                      <a:moveTo>
                        <a:pt x="126452" y="239923"/>
                      </a:moveTo>
                      <a:lnTo>
                        <a:pt x="191364" y="239923"/>
                      </a:lnTo>
                      <a:cubicBezTo>
                        <a:pt x="230851" y="298209"/>
                        <a:pt x="286131" y="334566"/>
                        <a:pt x="289791" y="336874"/>
                      </a:cubicBezTo>
                      <a:lnTo>
                        <a:pt x="303467" y="345627"/>
                      </a:lnTo>
                      <a:lnTo>
                        <a:pt x="317142" y="336874"/>
                      </a:lnTo>
                      <a:cubicBezTo>
                        <a:pt x="320802" y="334566"/>
                        <a:pt x="376083" y="298209"/>
                        <a:pt x="415569" y="239923"/>
                      </a:cubicBezTo>
                      <a:lnTo>
                        <a:pt x="480481" y="239923"/>
                      </a:lnTo>
                      <a:lnTo>
                        <a:pt x="480481" y="404009"/>
                      </a:lnTo>
                      <a:lnTo>
                        <a:pt x="316083" y="404009"/>
                      </a:lnTo>
                      <a:lnTo>
                        <a:pt x="316083" y="441905"/>
                      </a:lnTo>
                      <a:lnTo>
                        <a:pt x="568988" y="441905"/>
                      </a:lnTo>
                      <a:lnTo>
                        <a:pt x="568988" y="505096"/>
                      </a:lnTo>
                      <a:lnTo>
                        <a:pt x="606933" y="505096"/>
                      </a:lnTo>
                      <a:lnTo>
                        <a:pt x="606933" y="606087"/>
                      </a:lnTo>
                      <a:lnTo>
                        <a:pt x="505714" y="606087"/>
                      </a:lnTo>
                      <a:lnTo>
                        <a:pt x="505714" y="505096"/>
                      </a:lnTo>
                      <a:lnTo>
                        <a:pt x="543659" y="505096"/>
                      </a:lnTo>
                      <a:lnTo>
                        <a:pt x="543659" y="467105"/>
                      </a:lnTo>
                      <a:lnTo>
                        <a:pt x="316083" y="467105"/>
                      </a:lnTo>
                      <a:lnTo>
                        <a:pt x="316083" y="505096"/>
                      </a:lnTo>
                      <a:lnTo>
                        <a:pt x="354028" y="505096"/>
                      </a:lnTo>
                      <a:lnTo>
                        <a:pt x="354028" y="606087"/>
                      </a:lnTo>
                      <a:lnTo>
                        <a:pt x="252905" y="606087"/>
                      </a:lnTo>
                      <a:lnTo>
                        <a:pt x="252905" y="505096"/>
                      </a:lnTo>
                      <a:lnTo>
                        <a:pt x="290850" y="505096"/>
                      </a:lnTo>
                      <a:lnTo>
                        <a:pt x="290850" y="467105"/>
                      </a:lnTo>
                      <a:lnTo>
                        <a:pt x="63274" y="467105"/>
                      </a:lnTo>
                      <a:lnTo>
                        <a:pt x="63274" y="505096"/>
                      </a:lnTo>
                      <a:lnTo>
                        <a:pt x="101123" y="505096"/>
                      </a:lnTo>
                      <a:lnTo>
                        <a:pt x="101123" y="606087"/>
                      </a:lnTo>
                      <a:lnTo>
                        <a:pt x="0" y="606087"/>
                      </a:lnTo>
                      <a:lnTo>
                        <a:pt x="0" y="505096"/>
                      </a:lnTo>
                      <a:lnTo>
                        <a:pt x="37945" y="505096"/>
                      </a:lnTo>
                      <a:lnTo>
                        <a:pt x="37945" y="441905"/>
                      </a:lnTo>
                      <a:lnTo>
                        <a:pt x="290850" y="441905"/>
                      </a:lnTo>
                      <a:lnTo>
                        <a:pt x="290850" y="404009"/>
                      </a:lnTo>
                      <a:lnTo>
                        <a:pt x="126452" y="404009"/>
                      </a:lnTo>
                      <a:close/>
                      <a:moveTo>
                        <a:pt x="303502" y="71264"/>
                      </a:moveTo>
                      <a:cubicBezTo>
                        <a:pt x="274417" y="71264"/>
                        <a:pt x="250822" y="94057"/>
                        <a:pt x="250822" y="122140"/>
                      </a:cubicBezTo>
                      <a:cubicBezTo>
                        <a:pt x="250822" y="150318"/>
                        <a:pt x="274417" y="173111"/>
                        <a:pt x="303502" y="173111"/>
                      </a:cubicBezTo>
                      <a:cubicBezTo>
                        <a:pt x="332587" y="173111"/>
                        <a:pt x="356183" y="150318"/>
                        <a:pt x="356183" y="122140"/>
                      </a:cubicBezTo>
                      <a:cubicBezTo>
                        <a:pt x="356183" y="94057"/>
                        <a:pt x="332587" y="71264"/>
                        <a:pt x="303502" y="71264"/>
                      </a:cubicBezTo>
                      <a:close/>
                      <a:moveTo>
                        <a:pt x="303502" y="0"/>
                      </a:moveTo>
                      <a:cubicBezTo>
                        <a:pt x="373326" y="0"/>
                        <a:pt x="429955" y="54723"/>
                        <a:pt x="429955" y="122140"/>
                      </a:cubicBezTo>
                      <a:cubicBezTo>
                        <a:pt x="429955" y="234181"/>
                        <a:pt x="303502" y="315639"/>
                        <a:pt x="303502" y="315639"/>
                      </a:cubicBezTo>
                      <a:cubicBezTo>
                        <a:pt x="303502" y="315639"/>
                        <a:pt x="177049" y="234181"/>
                        <a:pt x="177049" y="122140"/>
                      </a:cubicBezTo>
                      <a:cubicBezTo>
                        <a:pt x="177049" y="54723"/>
                        <a:pt x="233679" y="0"/>
                        <a:pt x="303502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lIns="0" tIns="0" rIns="0" bIns="0"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4" name="i$liḋe-Rectangle 23">
                <a:extLst>
                  <a:ext uri="{FF2B5EF4-FFF2-40B4-BE49-F238E27FC236}">
                    <a16:creationId xmlns:a16="http://schemas.microsoft.com/office/drawing/2014/main" xmlns="" id="{9B4C8E85-044F-410F-A378-4AF4385F8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423" y="3730148"/>
                <a:ext cx="2647504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2000" dirty="0"/>
                  <a:t>费用投入回顾及分析</a:t>
                </a:r>
              </a:p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2000" dirty="0"/>
              </a:p>
            </p:txBody>
          </p:sp>
        </p:grpSp>
        <p:sp>
          <p:nvSpPr>
            <p:cNvPr id="25" name="i$liḋe-文本框 66">
              <a:extLst>
                <a:ext uri="{FF2B5EF4-FFF2-40B4-BE49-F238E27FC236}">
                  <a16:creationId xmlns:a16="http://schemas.microsoft.com/office/drawing/2014/main" xmlns="" id="{E8356FD7-AD21-49DB-B928-8BD9B7A6824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29258" y="3378672"/>
              <a:ext cx="3104096" cy="396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Autofit/>
            </a:bodyPr>
            <a:lstStyle/>
            <a:p>
              <a:pPr algn="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 dirty="0">
                  <a:solidFill>
                    <a:schemeClr val="accent2"/>
                  </a:solidFill>
                </a:rPr>
                <a:t>02</a:t>
              </a:r>
              <a:endParaRPr lang="zh-CN" altLang="en-US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454DEB43-DAF3-43DE-AF86-2B13AA4EBADE}"/>
              </a:ext>
            </a:extLst>
          </p:cNvPr>
          <p:cNvGrpSpPr/>
          <p:nvPr/>
        </p:nvGrpSpPr>
        <p:grpSpPr>
          <a:xfrm>
            <a:off x="414929" y="4877121"/>
            <a:ext cx="4176375" cy="964228"/>
            <a:chOff x="414929" y="4877121"/>
            <a:chExt cx="4176375" cy="964228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CDD64895-C3D6-49FA-A0D8-FA4FDE9A72A9}"/>
                </a:ext>
              </a:extLst>
            </p:cNvPr>
            <p:cNvGrpSpPr/>
            <p:nvPr/>
          </p:nvGrpSpPr>
          <p:grpSpPr>
            <a:xfrm>
              <a:off x="803275" y="4877121"/>
              <a:ext cx="3788029" cy="964228"/>
              <a:chOff x="803275" y="4877121"/>
              <a:chExt cx="3788029" cy="964228"/>
            </a:xfrm>
          </p:grpSpPr>
          <p:grpSp>
            <p:nvGrpSpPr>
              <p:cNvPr id="86" name="组合 85">
                <a:extLst>
                  <a:ext uri="{FF2B5EF4-FFF2-40B4-BE49-F238E27FC236}">
                    <a16:creationId xmlns:a16="http://schemas.microsoft.com/office/drawing/2014/main" xmlns="" id="{88CE404F-7FA3-4B2F-9612-FCC860A7047B}"/>
                  </a:ext>
                </a:extLst>
              </p:cNvPr>
              <p:cNvGrpSpPr/>
              <p:nvPr/>
            </p:nvGrpSpPr>
            <p:grpSpPr>
              <a:xfrm>
                <a:off x="803275" y="4877121"/>
                <a:ext cx="3788029" cy="923330"/>
                <a:chOff x="803275" y="1628321"/>
                <a:chExt cx="3788029" cy="923330"/>
              </a:xfrm>
            </p:grpSpPr>
            <p:sp>
              <p:nvSpPr>
                <p:cNvPr id="87" name="矩形: 圆角 86">
                  <a:extLst>
                    <a:ext uri="{FF2B5EF4-FFF2-40B4-BE49-F238E27FC236}">
                      <a16:creationId xmlns:a16="http://schemas.microsoft.com/office/drawing/2014/main" xmlns="" id="{360ADF26-DEA0-4A61-A20B-74805EE6744D}"/>
                    </a:ext>
                  </a:extLst>
                </p:cNvPr>
                <p:cNvSpPr/>
                <p:nvPr/>
              </p:nvSpPr>
              <p:spPr>
                <a:xfrm>
                  <a:off x="871521" y="1718396"/>
                  <a:ext cx="3642672" cy="748570"/>
                </a:xfrm>
                <a:prstGeom prst="roundRect">
                  <a:avLst>
                    <a:gd name="adj" fmla="val 5033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" name="矩形: 圆角 87">
                  <a:extLst>
                    <a:ext uri="{FF2B5EF4-FFF2-40B4-BE49-F238E27FC236}">
                      <a16:creationId xmlns:a16="http://schemas.microsoft.com/office/drawing/2014/main" xmlns="" id="{AACD7DDE-AF14-4289-88F2-47346039A5B2}"/>
                    </a:ext>
                  </a:extLst>
                </p:cNvPr>
                <p:cNvSpPr/>
                <p:nvPr/>
              </p:nvSpPr>
              <p:spPr>
                <a:xfrm>
                  <a:off x="803275" y="1628321"/>
                  <a:ext cx="3788029" cy="923330"/>
                </a:xfrm>
                <a:prstGeom prst="roundRect">
                  <a:avLst>
                    <a:gd name="adj" fmla="val 5033"/>
                  </a:avLst>
                </a:prstGeom>
                <a:noFill/>
                <a:ln w="22225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6" name="i$liḋe-Rectangle 25">
                <a:extLst>
                  <a:ext uri="{FF2B5EF4-FFF2-40B4-BE49-F238E27FC236}">
                    <a16:creationId xmlns:a16="http://schemas.microsoft.com/office/drawing/2014/main" xmlns="" id="{4E270EC5-5E6D-42BB-9BBB-690FD37483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1521" y="5283950"/>
                <a:ext cx="2647504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2000" dirty="0"/>
                  <a:t>营销团队建设情况</a:t>
                </a:r>
              </a:p>
            </p:txBody>
          </p:sp>
          <p:grpSp>
            <p:nvGrpSpPr>
              <p:cNvPr id="28" name="组合 27">
                <a:extLst>
                  <a:ext uri="{FF2B5EF4-FFF2-40B4-BE49-F238E27FC236}">
                    <a16:creationId xmlns:a16="http://schemas.microsoft.com/office/drawing/2014/main" xmlns="" id="{05CFCF19-64F1-4BF1-AA0C-A37E46C757B6}"/>
                  </a:ext>
                </a:extLst>
              </p:cNvPr>
              <p:cNvGrpSpPr/>
              <p:nvPr/>
            </p:nvGrpSpPr>
            <p:grpSpPr>
              <a:xfrm>
                <a:off x="4011956" y="5146420"/>
                <a:ext cx="396484" cy="396484"/>
                <a:chOff x="1078239" y="4862394"/>
                <a:chExt cx="504056" cy="504056"/>
              </a:xfrm>
            </p:grpSpPr>
            <p:sp>
              <p:nvSpPr>
                <p:cNvPr id="31" name="i$liḋe-Rounded Rectangle 30">
                  <a:extLst>
                    <a:ext uri="{FF2B5EF4-FFF2-40B4-BE49-F238E27FC236}">
                      <a16:creationId xmlns:a16="http://schemas.microsoft.com/office/drawing/2014/main" xmlns="" id="{13DC2924-CBC1-4BBD-84FA-C77BC0B359C4}"/>
                    </a:ext>
                  </a:extLst>
                </p:cNvPr>
                <p:cNvSpPr/>
                <p:nvPr/>
              </p:nvSpPr>
              <p:spPr bwMode="auto">
                <a:xfrm>
                  <a:off x="1078239" y="4862394"/>
                  <a:ext cx="504056" cy="504056"/>
                </a:xfrm>
                <a:prstGeom prst="roundRect">
                  <a:avLst>
                    <a:gd name="adj" fmla="val 11236"/>
                  </a:avLst>
                </a:prstGeom>
                <a:solidFill>
                  <a:schemeClr val="accent5"/>
                </a:solidFill>
                <a:ln w="19050">
                  <a:noFill/>
                </a:ln>
                <a:extLst/>
              </p:spPr>
              <p:txBody>
                <a:bodyPr lIns="0" tIns="0" rIns="0" bIns="0"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i$liḋe-Freeform 31">
                  <a:extLst>
                    <a:ext uri="{FF2B5EF4-FFF2-40B4-BE49-F238E27FC236}">
                      <a16:creationId xmlns:a16="http://schemas.microsoft.com/office/drawing/2014/main" xmlns="" id="{5E909490-D989-4C0B-AAA6-EC8C28E846F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181667" y="4945937"/>
                  <a:ext cx="297201" cy="336969"/>
                </a:xfrm>
                <a:custGeom>
                  <a:avLst/>
                  <a:gdLst>
                    <a:gd name="T0" fmla="*/ 2125 w 2288"/>
                    <a:gd name="T1" fmla="*/ 924 h 2598"/>
                    <a:gd name="T2" fmla="*/ 1863 w 2288"/>
                    <a:gd name="T3" fmla="*/ 1258 h 2598"/>
                    <a:gd name="T4" fmla="*/ 1848 w 2288"/>
                    <a:gd name="T5" fmla="*/ 1586 h 2598"/>
                    <a:gd name="T6" fmla="*/ 1899 w 2288"/>
                    <a:gd name="T7" fmla="*/ 1716 h 2598"/>
                    <a:gd name="T8" fmla="*/ 1211 w 2288"/>
                    <a:gd name="T9" fmla="*/ 2079 h 2598"/>
                    <a:gd name="T10" fmla="*/ 1176 w 2288"/>
                    <a:gd name="T11" fmla="*/ 2038 h 2598"/>
                    <a:gd name="T12" fmla="*/ 1200 w 2288"/>
                    <a:gd name="T13" fmla="*/ 965 h 2598"/>
                    <a:gd name="T14" fmla="*/ 1409 w 2288"/>
                    <a:gd name="T15" fmla="*/ 1012 h 2598"/>
                    <a:gd name="T16" fmla="*/ 1522 w 2288"/>
                    <a:gd name="T17" fmla="*/ 978 h 2598"/>
                    <a:gd name="T18" fmla="*/ 1526 w 2288"/>
                    <a:gd name="T19" fmla="*/ 847 h 2598"/>
                    <a:gd name="T20" fmla="*/ 1387 w 2288"/>
                    <a:gd name="T21" fmla="*/ 828 h 2598"/>
                    <a:gd name="T22" fmla="*/ 1193 w 2288"/>
                    <a:gd name="T23" fmla="*/ 584 h 2598"/>
                    <a:gd name="T24" fmla="*/ 1375 w 2288"/>
                    <a:gd name="T25" fmla="*/ 124 h 2598"/>
                    <a:gd name="T26" fmla="*/ 1109 w 2288"/>
                    <a:gd name="T27" fmla="*/ 37 h 2598"/>
                    <a:gd name="T28" fmla="*/ 1013 w 2288"/>
                    <a:gd name="T29" fmla="*/ 570 h 2598"/>
                    <a:gd name="T30" fmla="*/ 1056 w 2288"/>
                    <a:gd name="T31" fmla="*/ 808 h 2598"/>
                    <a:gd name="T32" fmla="*/ 891 w 2288"/>
                    <a:gd name="T33" fmla="*/ 784 h 2598"/>
                    <a:gd name="T34" fmla="*/ 748 w 2288"/>
                    <a:gd name="T35" fmla="*/ 921 h 2598"/>
                    <a:gd name="T36" fmla="*/ 899 w 2288"/>
                    <a:gd name="T37" fmla="*/ 946 h 2598"/>
                    <a:gd name="T38" fmla="*/ 1024 w 2288"/>
                    <a:gd name="T39" fmla="*/ 1479 h 2598"/>
                    <a:gd name="T40" fmla="*/ 1022 w 2288"/>
                    <a:gd name="T41" fmla="*/ 2081 h 2598"/>
                    <a:gd name="T42" fmla="*/ 434 w 2288"/>
                    <a:gd name="T43" fmla="*/ 1569 h 2598"/>
                    <a:gd name="T44" fmla="*/ 395 w 2288"/>
                    <a:gd name="T45" fmla="*/ 1470 h 2598"/>
                    <a:gd name="T46" fmla="*/ 88 w 2288"/>
                    <a:gd name="T47" fmla="*/ 1148 h 2598"/>
                    <a:gd name="T48" fmla="*/ 101 w 2288"/>
                    <a:gd name="T49" fmla="*/ 1658 h 2598"/>
                    <a:gd name="T50" fmla="*/ 906 w 2288"/>
                    <a:gd name="T51" fmla="*/ 2228 h 2598"/>
                    <a:gd name="T52" fmla="*/ 1177 w 2288"/>
                    <a:gd name="T53" fmla="*/ 2500 h 2598"/>
                    <a:gd name="T54" fmla="*/ 1223 w 2288"/>
                    <a:gd name="T55" fmla="*/ 2405 h 2598"/>
                    <a:gd name="T56" fmla="*/ 1273 w 2288"/>
                    <a:gd name="T57" fmla="*/ 2328 h 2598"/>
                    <a:gd name="T58" fmla="*/ 1280 w 2288"/>
                    <a:gd name="T59" fmla="*/ 2234 h 2598"/>
                    <a:gd name="T60" fmla="*/ 2094 w 2288"/>
                    <a:gd name="T61" fmla="*/ 1624 h 2598"/>
                    <a:gd name="T62" fmla="*/ 2274 w 2288"/>
                    <a:gd name="T63" fmla="*/ 1517 h 2598"/>
                    <a:gd name="T64" fmla="*/ 1065 w 2288"/>
                    <a:gd name="T65" fmla="*/ 420 h 2598"/>
                    <a:gd name="T66" fmla="*/ 1131 w 2288"/>
                    <a:gd name="T67" fmla="*/ 148 h 2598"/>
                    <a:gd name="T68" fmla="*/ 1165 w 2288"/>
                    <a:gd name="T69" fmla="*/ 430 h 2598"/>
                    <a:gd name="T70" fmla="*/ 1065 w 2288"/>
                    <a:gd name="T71" fmla="*/ 420 h 2598"/>
                    <a:gd name="T72" fmla="*/ 1040 w 2288"/>
                    <a:gd name="T73" fmla="*/ 2287 h 2598"/>
                    <a:gd name="T74" fmla="*/ 1032 w 2288"/>
                    <a:gd name="T75" fmla="*/ 2241 h 25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288" h="2598">
                      <a:moveTo>
                        <a:pt x="2281" y="1465"/>
                      </a:moveTo>
                      <a:cubicBezTo>
                        <a:pt x="2220" y="1286"/>
                        <a:pt x="2159" y="1111"/>
                        <a:pt x="2125" y="924"/>
                      </a:cubicBezTo>
                      <a:cubicBezTo>
                        <a:pt x="2112" y="850"/>
                        <a:pt x="2015" y="868"/>
                        <a:pt x="1992" y="924"/>
                      </a:cubicBezTo>
                      <a:cubicBezTo>
                        <a:pt x="1948" y="1035"/>
                        <a:pt x="1904" y="1146"/>
                        <a:pt x="1863" y="1258"/>
                      </a:cubicBezTo>
                      <a:cubicBezTo>
                        <a:pt x="1840" y="1319"/>
                        <a:pt x="1790" y="1411"/>
                        <a:pt x="1809" y="1480"/>
                      </a:cubicBezTo>
                      <a:cubicBezTo>
                        <a:pt x="1783" y="1516"/>
                        <a:pt x="1783" y="1565"/>
                        <a:pt x="1848" y="1586"/>
                      </a:cubicBezTo>
                      <a:cubicBezTo>
                        <a:pt x="1878" y="1596"/>
                        <a:pt x="1908" y="1602"/>
                        <a:pt x="1938" y="1607"/>
                      </a:cubicBezTo>
                      <a:cubicBezTo>
                        <a:pt x="1927" y="1644"/>
                        <a:pt x="1916" y="1681"/>
                        <a:pt x="1899" y="1716"/>
                      </a:cubicBezTo>
                      <a:cubicBezTo>
                        <a:pt x="1861" y="1789"/>
                        <a:pt x="1799" y="1850"/>
                        <a:pt x="1734" y="1899"/>
                      </a:cubicBezTo>
                      <a:cubicBezTo>
                        <a:pt x="1586" y="2012"/>
                        <a:pt x="1393" y="2062"/>
                        <a:pt x="1211" y="2079"/>
                      </a:cubicBezTo>
                      <a:cubicBezTo>
                        <a:pt x="1201" y="2080"/>
                        <a:pt x="1190" y="2080"/>
                        <a:pt x="1180" y="2081"/>
                      </a:cubicBezTo>
                      <a:cubicBezTo>
                        <a:pt x="1178" y="2066"/>
                        <a:pt x="1177" y="2052"/>
                        <a:pt x="1176" y="2038"/>
                      </a:cubicBezTo>
                      <a:cubicBezTo>
                        <a:pt x="1167" y="1852"/>
                        <a:pt x="1173" y="1665"/>
                        <a:pt x="1178" y="1479"/>
                      </a:cubicBezTo>
                      <a:cubicBezTo>
                        <a:pt x="1183" y="1309"/>
                        <a:pt x="1195" y="1137"/>
                        <a:pt x="1200" y="965"/>
                      </a:cubicBezTo>
                      <a:cubicBezTo>
                        <a:pt x="1262" y="972"/>
                        <a:pt x="1326" y="981"/>
                        <a:pt x="1388" y="979"/>
                      </a:cubicBezTo>
                      <a:cubicBezTo>
                        <a:pt x="1391" y="992"/>
                        <a:pt x="1399" y="1003"/>
                        <a:pt x="1409" y="1012"/>
                      </a:cubicBezTo>
                      <a:cubicBezTo>
                        <a:pt x="1434" y="1041"/>
                        <a:pt x="1476" y="1041"/>
                        <a:pt x="1501" y="1012"/>
                      </a:cubicBezTo>
                      <a:cubicBezTo>
                        <a:pt x="1511" y="1003"/>
                        <a:pt x="1519" y="991"/>
                        <a:pt x="1522" y="978"/>
                      </a:cubicBezTo>
                      <a:cubicBezTo>
                        <a:pt x="1528" y="956"/>
                        <a:pt x="1526" y="931"/>
                        <a:pt x="1526" y="908"/>
                      </a:cubicBezTo>
                      <a:lnTo>
                        <a:pt x="1526" y="847"/>
                      </a:lnTo>
                      <a:cubicBezTo>
                        <a:pt x="1526" y="809"/>
                        <a:pt x="1493" y="776"/>
                        <a:pt x="1455" y="776"/>
                      </a:cubicBezTo>
                      <a:cubicBezTo>
                        <a:pt x="1423" y="776"/>
                        <a:pt x="1395" y="799"/>
                        <a:pt x="1387" y="828"/>
                      </a:cubicBezTo>
                      <a:cubicBezTo>
                        <a:pt x="1327" y="813"/>
                        <a:pt x="1264" y="812"/>
                        <a:pt x="1202" y="810"/>
                      </a:cubicBezTo>
                      <a:cubicBezTo>
                        <a:pt x="1202" y="735"/>
                        <a:pt x="1199" y="659"/>
                        <a:pt x="1193" y="584"/>
                      </a:cubicBezTo>
                      <a:cubicBezTo>
                        <a:pt x="1297" y="558"/>
                        <a:pt x="1391" y="480"/>
                        <a:pt x="1431" y="385"/>
                      </a:cubicBezTo>
                      <a:cubicBezTo>
                        <a:pt x="1470" y="292"/>
                        <a:pt x="1441" y="197"/>
                        <a:pt x="1375" y="124"/>
                      </a:cubicBezTo>
                      <a:cubicBezTo>
                        <a:pt x="1315" y="57"/>
                        <a:pt x="1196" y="0"/>
                        <a:pt x="1109" y="37"/>
                      </a:cubicBezTo>
                      <a:cubicBezTo>
                        <a:pt x="1109" y="37"/>
                        <a:pt x="1109" y="37"/>
                        <a:pt x="1109" y="37"/>
                      </a:cubicBezTo>
                      <a:cubicBezTo>
                        <a:pt x="988" y="48"/>
                        <a:pt x="885" y="127"/>
                        <a:pt x="860" y="255"/>
                      </a:cubicBezTo>
                      <a:cubicBezTo>
                        <a:pt x="837" y="376"/>
                        <a:pt x="900" y="516"/>
                        <a:pt x="1013" y="570"/>
                      </a:cubicBezTo>
                      <a:cubicBezTo>
                        <a:pt x="1033" y="580"/>
                        <a:pt x="1055" y="586"/>
                        <a:pt x="1077" y="590"/>
                      </a:cubicBezTo>
                      <a:cubicBezTo>
                        <a:pt x="1068" y="662"/>
                        <a:pt x="1062" y="735"/>
                        <a:pt x="1056" y="808"/>
                      </a:cubicBezTo>
                      <a:cubicBezTo>
                        <a:pt x="1001" y="808"/>
                        <a:pt x="947" y="810"/>
                        <a:pt x="892" y="813"/>
                      </a:cubicBezTo>
                      <a:cubicBezTo>
                        <a:pt x="892" y="803"/>
                        <a:pt x="891" y="793"/>
                        <a:pt x="891" y="784"/>
                      </a:cubicBezTo>
                      <a:cubicBezTo>
                        <a:pt x="896" y="691"/>
                        <a:pt x="748" y="690"/>
                        <a:pt x="747" y="784"/>
                      </a:cubicBezTo>
                      <a:cubicBezTo>
                        <a:pt x="747" y="829"/>
                        <a:pt x="742" y="876"/>
                        <a:pt x="748" y="921"/>
                      </a:cubicBezTo>
                      <a:cubicBezTo>
                        <a:pt x="756" y="983"/>
                        <a:pt x="811" y="1002"/>
                        <a:pt x="851" y="981"/>
                      </a:cubicBezTo>
                      <a:cubicBezTo>
                        <a:pt x="872" y="980"/>
                        <a:pt x="891" y="967"/>
                        <a:pt x="899" y="946"/>
                      </a:cubicBezTo>
                      <a:cubicBezTo>
                        <a:pt x="948" y="949"/>
                        <a:pt x="998" y="951"/>
                        <a:pt x="1047" y="954"/>
                      </a:cubicBezTo>
                      <a:cubicBezTo>
                        <a:pt x="1037" y="1129"/>
                        <a:pt x="1031" y="1305"/>
                        <a:pt x="1024" y="1479"/>
                      </a:cubicBezTo>
                      <a:cubicBezTo>
                        <a:pt x="1017" y="1665"/>
                        <a:pt x="1014" y="1851"/>
                        <a:pt x="1021" y="2038"/>
                      </a:cubicBezTo>
                      <a:cubicBezTo>
                        <a:pt x="1022" y="2051"/>
                        <a:pt x="1022" y="2066"/>
                        <a:pt x="1022" y="2081"/>
                      </a:cubicBezTo>
                      <a:cubicBezTo>
                        <a:pt x="722" y="2061"/>
                        <a:pt x="421" y="1927"/>
                        <a:pt x="289" y="1649"/>
                      </a:cubicBezTo>
                      <a:cubicBezTo>
                        <a:pt x="342" y="1639"/>
                        <a:pt x="422" y="1633"/>
                        <a:pt x="434" y="1569"/>
                      </a:cubicBezTo>
                      <a:cubicBezTo>
                        <a:pt x="439" y="1539"/>
                        <a:pt x="429" y="1506"/>
                        <a:pt x="402" y="1492"/>
                      </a:cubicBezTo>
                      <a:cubicBezTo>
                        <a:pt x="401" y="1485"/>
                        <a:pt x="399" y="1478"/>
                        <a:pt x="395" y="1470"/>
                      </a:cubicBezTo>
                      <a:cubicBezTo>
                        <a:pt x="338" y="1362"/>
                        <a:pt x="258" y="1263"/>
                        <a:pt x="215" y="1148"/>
                      </a:cubicBezTo>
                      <a:cubicBezTo>
                        <a:pt x="192" y="1085"/>
                        <a:pt x="111" y="1085"/>
                        <a:pt x="88" y="1148"/>
                      </a:cubicBezTo>
                      <a:cubicBezTo>
                        <a:pt x="29" y="1306"/>
                        <a:pt x="0" y="1457"/>
                        <a:pt x="39" y="1624"/>
                      </a:cubicBezTo>
                      <a:cubicBezTo>
                        <a:pt x="45" y="1653"/>
                        <a:pt x="75" y="1663"/>
                        <a:pt x="101" y="1658"/>
                      </a:cubicBezTo>
                      <a:cubicBezTo>
                        <a:pt x="125" y="1661"/>
                        <a:pt x="149" y="1661"/>
                        <a:pt x="172" y="1661"/>
                      </a:cubicBezTo>
                      <a:cubicBezTo>
                        <a:pt x="253" y="2008"/>
                        <a:pt x="572" y="2179"/>
                        <a:pt x="906" y="2228"/>
                      </a:cubicBezTo>
                      <a:cubicBezTo>
                        <a:pt x="931" y="2337"/>
                        <a:pt x="982" y="2443"/>
                        <a:pt x="1043" y="2536"/>
                      </a:cubicBezTo>
                      <a:cubicBezTo>
                        <a:pt x="1083" y="2598"/>
                        <a:pt x="1172" y="2572"/>
                        <a:pt x="1177" y="2500"/>
                      </a:cubicBezTo>
                      <a:cubicBezTo>
                        <a:pt x="1177" y="2509"/>
                        <a:pt x="1185" y="2477"/>
                        <a:pt x="1189" y="2468"/>
                      </a:cubicBezTo>
                      <a:cubicBezTo>
                        <a:pt x="1199" y="2446"/>
                        <a:pt x="1211" y="2426"/>
                        <a:pt x="1223" y="2405"/>
                      </a:cubicBezTo>
                      <a:cubicBezTo>
                        <a:pt x="1234" y="2386"/>
                        <a:pt x="1247" y="2368"/>
                        <a:pt x="1259" y="2349"/>
                      </a:cubicBezTo>
                      <a:cubicBezTo>
                        <a:pt x="1264" y="2342"/>
                        <a:pt x="1268" y="2335"/>
                        <a:pt x="1273" y="2328"/>
                      </a:cubicBezTo>
                      <a:cubicBezTo>
                        <a:pt x="1277" y="2322"/>
                        <a:pt x="1293" y="2305"/>
                        <a:pt x="1277" y="2322"/>
                      </a:cubicBezTo>
                      <a:cubicBezTo>
                        <a:pt x="1304" y="2294"/>
                        <a:pt x="1300" y="2258"/>
                        <a:pt x="1280" y="2234"/>
                      </a:cubicBezTo>
                      <a:cubicBezTo>
                        <a:pt x="1483" y="2210"/>
                        <a:pt x="1683" y="2139"/>
                        <a:pt x="1845" y="2015"/>
                      </a:cubicBezTo>
                      <a:cubicBezTo>
                        <a:pt x="1948" y="1936"/>
                        <a:pt x="2086" y="1773"/>
                        <a:pt x="2094" y="1624"/>
                      </a:cubicBezTo>
                      <a:cubicBezTo>
                        <a:pt x="2146" y="1628"/>
                        <a:pt x="2201" y="1630"/>
                        <a:pt x="2245" y="1609"/>
                      </a:cubicBezTo>
                      <a:cubicBezTo>
                        <a:pt x="2278" y="1594"/>
                        <a:pt x="2287" y="1550"/>
                        <a:pt x="2274" y="1517"/>
                      </a:cubicBezTo>
                      <a:cubicBezTo>
                        <a:pt x="2284" y="1503"/>
                        <a:pt x="2288" y="1485"/>
                        <a:pt x="2281" y="1465"/>
                      </a:cubicBezTo>
                      <a:close/>
                      <a:moveTo>
                        <a:pt x="1065" y="420"/>
                      </a:moveTo>
                      <a:cubicBezTo>
                        <a:pt x="1019" y="392"/>
                        <a:pt x="1002" y="323"/>
                        <a:pt x="1010" y="274"/>
                      </a:cubicBezTo>
                      <a:cubicBezTo>
                        <a:pt x="1021" y="207"/>
                        <a:pt x="1073" y="171"/>
                        <a:pt x="1131" y="148"/>
                      </a:cubicBezTo>
                      <a:cubicBezTo>
                        <a:pt x="1208" y="195"/>
                        <a:pt x="1340" y="234"/>
                        <a:pt x="1280" y="343"/>
                      </a:cubicBezTo>
                      <a:cubicBezTo>
                        <a:pt x="1258" y="383"/>
                        <a:pt x="1213" y="417"/>
                        <a:pt x="1165" y="430"/>
                      </a:cubicBezTo>
                      <a:cubicBezTo>
                        <a:pt x="1148" y="418"/>
                        <a:pt x="1121" y="420"/>
                        <a:pt x="1105" y="434"/>
                      </a:cubicBezTo>
                      <a:cubicBezTo>
                        <a:pt x="1091" y="432"/>
                        <a:pt x="1077" y="428"/>
                        <a:pt x="1065" y="420"/>
                      </a:cubicBezTo>
                      <a:close/>
                      <a:moveTo>
                        <a:pt x="1032" y="2241"/>
                      </a:moveTo>
                      <a:cubicBezTo>
                        <a:pt x="1034" y="2257"/>
                        <a:pt x="1037" y="2272"/>
                        <a:pt x="1040" y="2287"/>
                      </a:cubicBezTo>
                      <a:cubicBezTo>
                        <a:pt x="1029" y="2271"/>
                        <a:pt x="1019" y="2255"/>
                        <a:pt x="1010" y="2239"/>
                      </a:cubicBezTo>
                      <a:cubicBezTo>
                        <a:pt x="1017" y="2240"/>
                        <a:pt x="1025" y="2241"/>
                        <a:pt x="1032" y="224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lIns="0" tIns="0" rIns="0" bIns="0"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27" name="i$liḋe-文本框 72">
              <a:extLst>
                <a:ext uri="{FF2B5EF4-FFF2-40B4-BE49-F238E27FC236}">
                  <a16:creationId xmlns:a16="http://schemas.microsoft.com/office/drawing/2014/main" xmlns="" id="{0A326964-1C5D-439F-91BA-76E1E26A324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14929" y="4960037"/>
              <a:ext cx="3104096" cy="396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Autofit/>
            </a:bodyPr>
            <a:lstStyle/>
            <a:p>
              <a:pPr algn="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b="1" dirty="0">
                  <a:solidFill>
                    <a:schemeClr val="accent5"/>
                  </a:solidFill>
                </a:rPr>
                <a:t>03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76" name="文本框 75">
            <a:extLst>
              <a:ext uri="{FF2B5EF4-FFF2-40B4-BE49-F238E27FC236}">
                <a16:creationId xmlns:a16="http://schemas.microsoft.com/office/drawing/2014/main" xmlns="" id="{C2EC6A88-DC21-4459-A1C0-167B1B155221}"/>
              </a:ext>
            </a:extLst>
          </p:cNvPr>
          <p:cNvSpPr txBox="1"/>
          <p:nvPr/>
        </p:nvSpPr>
        <p:spPr>
          <a:xfrm>
            <a:off x="5306309" y="561118"/>
            <a:ext cx="1599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chemeClr val="accent6">
                    <a:lumMod val="50000"/>
                  </a:schemeClr>
                </a:solidFill>
              </a:rPr>
              <a:t>目录</a:t>
            </a: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xmlns="" id="{C7EEA6B2-AFCB-4009-B2F9-0F5F9527F043}"/>
              </a:ext>
            </a:extLst>
          </p:cNvPr>
          <p:cNvSpPr txBox="1"/>
          <p:nvPr/>
        </p:nvSpPr>
        <p:spPr>
          <a:xfrm>
            <a:off x="4928938" y="1262540"/>
            <a:ext cx="226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lternate Gothic No.2" pitchFamily="50" charset="0"/>
              </a:rPr>
              <a:t>CONTENT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Alternate Gothic No.2" pitchFamily="50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1101020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C8F9977-0D6C-4900-B892-A3AA6ACF94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72577" y="3626079"/>
            <a:ext cx="3865199" cy="692150"/>
          </a:xfrm>
        </p:spPr>
        <p:txBody>
          <a:bodyPr/>
          <a:lstStyle/>
          <a:p>
            <a:r>
              <a:rPr lang="zh-CN" altLang="en-US" dirty="0"/>
              <a:t>销售业绩回顾及分析</a:t>
            </a:r>
          </a:p>
          <a:p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ADE29A16-BA10-4C95-BEBD-21F8A4DE46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01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1970907"/>
      </p:ext>
    </p:extLst>
  </p:cSld>
  <p:clrMapOvr>
    <a:masterClrMapping/>
  </p:clrMapOvr>
  <p:transition spd="slow" advTm="2000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961FD31-12CE-496B-B221-99835BE0FE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9788" y="561975"/>
            <a:ext cx="3352800" cy="492125"/>
          </a:xfrm>
        </p:spPr>
        <p:txBody>
          <a:bodyPr/>
          <a:lstStyle/>
          <a:p>
            <a:r>
              <a:rPr lang="zh-CN" altLang="en-US" dirty="0"/>
              <a:t>业绩概况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642DED8-A67C-4F10-8F56-1C933DEF4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6507" y="1369220"/>
            <a:ext cx="3951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年第</a:t>
            </a:r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季度业绩概况表</a:t>
            </a:r>
          </a:p>
        </p:txBody>
      </p:sp>
      <p:grpSp>
        <p:nvGrpSpPr>
          <p:cNvPr id="7" name="Group 383">
            <a:extLst>
              <a:ext uri="{FF2B5EF4-FFF2-40B4-BE49-F238E27FC236}">
                <a16:creationId xmlns:a16="http://schemas.microsoft.com/office/drawing/2014/main" xmlns="" id="{46FA57D1-6ABD-46B3-8CC0-EA4855C82C53}"/>
              </a:ext>
            </a:extLst>
          </p:cNvPr>
          <p:cNvGrpSpPr>
            <a:grpSpLocks/>
          </p:cNvGrpSpPr>
          <p:nvPr/>
        </p:nvGrpSpPr>
        <p:grpSpPr bwMode="auto">
          <a:xfrm>
            <a:off x="3422651" y="5957359"/>
            <a:ext cx="357716" cy="287867"/>
            <a:chOff x="1617" y="2814"/>
            <a:chExt cx="169" cy="136"/>
          </a:xfrm>
        </p:grpSpPr>
        <p:sp>
          <p:nvSpPr>
            <p:cNvPr id="8" name="Freeform 300">
              <a:extLst>
                <a:ext uri="{FF2B5EF4-FFF2-40B4-BE49-F238E27FC236}">
                  <a16:creationId xmlns:a16="http://schemas.microsoft.com/office/drawing/2014/main" xmlns="" id="{ADB446ED-9766-4E49-B6A0-887D916FC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7" y="2814"/>
              <a:ext cx="169" cy="136"/>
            </a:xfrm>
            <a:custGeom>
              <a:avLst/>
              <a:gdLst>
                <a:gd name="T0" fmla="*/ 0 w 250"/>
                <a:gd name="T1" fmla="*/ 136 h 201"/>
                <a:gd name="T2" fmla="*/ 85 w 250"/>
                <a:gd name="T3" fmla="*/ 0 h 201"/>
                <a:gd name="T4" fmla="*/ 169 w 250"/>
                <a:gd name="T5" fmla="*/ 136 h 201"/>
                <a:gd name="T6" fmla="*/ 0 w 250"/>
                <a:gd name="T7" fmla="*/ 136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0" h="201">
                  <a:moveTo>
                    <a:pt x="0" y="201"/>
                  </a:moveTo>
                  <a:lnTo>
                    <a:pt x="125" y="0"/>
                  </a:lnTo>
                  <a:lnTo>
                    <a:pt x="250" y="201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64C0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" name="Freeform 302">
              <a:extLst>
                <a:ext uri="{FF2B5EF4-FFF2-40B4-BE49-F238E27FC236}">
                  <a16:creationId xmlns:a16="http://schemas.microsoft.com/office/drawing/2014/main" xmlns="" id="{DF7E049F-505B-4C5E-B2BF-67F591CE5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" y="2814"/>
              <a:ext cx="85" cy="136"/>
            </a:xfrm>
            <a:custGeom>
              <a:avLst/>
              <a:gdLst>
                <a:gd name="T0" fmla="*/ 0 w 125"/>
                <a:gd name="T1" fmla="*/ 0 h 201"/>
                <a:gd name="T2" fmla="*/ 0 w 125"/>
                <a:gd name="T3" fmla="*/ 136 h 201"/>
                <a:gd name="T4" fmla="*/ 85 w 125"/>
                <a:gd name="T5" fmla="*/ 136 h 201"/>
                <a:gd name="T6" fmla="*/ 0 w 125"/>
                <a:gd name="T7" fmla="*/ 0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5" h="201">
                  <a:moveTo>
                    <a:pt x="0" y="0"/>
                  </a:moveTo>
                  <a:lnTo>
                    <a:pt x="0" y="201"/>
                  </a:lnTo>
                  <a:lnTo>
                    <a:pt x="125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A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10" name="Group 390">
            <a:extLst>
              <a:ext uri="{FF2B5EF4-FFF2-40B4-BE49-F238E27FC236}">
                <a16:creationId xmlns:a16="http://schemas.microsoft.com/office/drawing/2014/main" xmlns="" id="{EBA11572-C386-42DA-9DAE-328AECDC6BE2}"/>
              </a:ext>
            </a:extLst>
          </p:cNvPr>
          <p:cNvGrpSpPr>
            <a:grpSpLocks/>
          </p:cNvGrpSpPr>
          <p:nvPr/>
        </p:nvGrpSpPr>
        <p:grpSpPr bwMode="auto">
          <a:xfrm>
            <a:off x="5590118" y="5957359"/>
            <a:ext cx="359833" cy="287867"/>
            <a:chOff x="2641" y="2814"/>
            <a:chExt cx="170" cy="136"/>
          </a:xfrm>
        </p:grpSpPr>
        <p:sp>
          <p:nvSpPr>
            <p:cNvPr id="11" name="Freeform 304">
              <a:extLst>
                <a:ext uri="{FF2B5EF4-FFF2-40B4-BE49-F238E27FC236}">
                  <a16:creationId xmlns:a16="http://schemas.microsoft.com/office/drawing/2014/main" xmlns="" id="{E69BEB73-BE51-419A-B2E0-21D608943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1" y="2814"/>
              <a:ext cx="170" cy="136"/>
            </a:xfrm>
            <a:custGeom>
              <a:avLst/>
              <a:gdLst>
                <a:gd name="T0" fmla="*/ 0 w 252"/>
                <a:gd name="T1" fmla="*/ 136 h 201"/>
                <a:gd name="T2" fmla="*/ 86 w 252"/>
                <a:gd name="T3" fmla="*/ 0 h 201"/>
                <a:gd name="T4" fmla="*/ 170 w 252"/>
                <a:gd name="T5" fmla="*/ 136 h 201"/>
                <a:gd name="T6" fmla="*/ 0 w 252"/>
                <a:gd name="T7" fmla="*/ 136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2" h="201">
                  <a:moveTo>
                    <a:pt x="0" y="201"/>
                  </a:moveTo>
                  <a:lnTo>
                    <a:pt x="127" y="0"/>
                  </a:lnTo>
                  <a:lnTo>
                    <a:pt x="252" y="201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FF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" name="Freeform 306">
              <a:extLst>
                <a:ext uri="{FF2B5EF4-FFF2-40B4-BE49-F238E27FC236}">
                  <a16:creationId xmlns:a16="http://schemas.microsoft.com/office/drawing/2014/main" xmlns="" id="{53D3BD73-F52F-426E-A5E7-16938BD31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7" y="2814"/>
              <a:ext cx="84" cy="136"/>
            </a:xfrm>
            <a:custGeom>
              <a:avLst/>
              <a:gdLst>
                <a:gd name="T0" fmla="*/ 0 w 125"/>
                <a:gd name="T1" fmla="*/ 0 h 201"/>
                <a:gd name="T2" fmla="*/ 0 w 125"/>
                <a:gd name="T3" fmla="*/ 136 h 201"/>
                <a:gd name="T4" fmla="*/ 84 w 125"/>
                <a:gd name="T5" fmla="*/ 136 h 201"/>
                <a:gd name="T6" fmla="*/ 0 w 125"/>
                <a:gd name="T7" fmla="*/ 0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5" h="201">
                  <a:moveTo>
                    <a:pt x="0" y="0"/>
                  </a:moveTo>
                  <a:lnTo>
                    <a:pt x="0" y="201"/>
                  </a:lnTo>
                  <a:lnTo>
                    <a:pt x="125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13" name="Group 391">
            <a:extLst>
              <a:ext uri="{FF2B5EF4-FFF2-40B4-BE49-F238E27FC236}">
                <a16:creationId xmlns:a16="http://schemas.microsoft.com/office/drawing/2014/main" xmlns="" id="{C7225B49-926A-4C57-BB18-D3CFFA84D810}"/>
              </a:ext>
            </a:extLst>
          </p:cNvPr>
          <p:cNvGrpSpPr>
            <a:grpSpLocks/>
          </p:cNvGrpSpPr>
          <p:nvPr/>
        </p:nvGrpSpPr>
        <p:grpSpPr bwMode="auto">
          <a:xfrm>
            <a:off x="7759701" y="5957359"/>
            <a:ext cx="361951" cy="287867"/>
            <a:chOff x="3666" y="2814"/>
            <a:chExt cx="171" cy="136"/>
          </a:xfrm>
        </p:grpSpPr>
        <p:sp>
          <p:nvSpPr>
            <p:cNvPr id="14" name="Freeform 308">
              <a:extLst>
                <a:ext uri="{FF2B5EF4-FFF2-40B4-BE49-F238E27FC236}">
                  <a16:creationId xmlns:a16="http://schemas.microsoft.com/office/drawing/2014/main" xmlns="" id="{FFC0AD56-3AB9-467B-882B-CE7249B23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" y="2814"/>
              <a:ext cx="171" cy="136"/>
            </a:xfrm>
            <a:custGeom>
              <a:avLst/>
              <a:gdLst>
                <a:gd name="T0" fmla="*/ 0 w 252"/>
                <a:gd name="T1" fmla="*/ 136 h 201"/>
                <a:gd name="T2" fmla="*/ 85 w 252"/>
                <a:gd name="T3" fmla="*/ 0 h 201"/>
                <a:gd name="T4" fmla="*/ 171 w 252"/>
                <a:gd name="T5" fmla="*/ 136 h 201"/>
                <a:gd name="T6" fmla="*/ 0 w 252"/>
                <a:gd name="T7" fmla="*/ 136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2" h="201">
                  <a:moveTo>
                    <a:pt x="0" y="201"/>
                  </a:moveTo>
                  <a:lnTo>
                    <a:pt x="125" y="0"/>
                  </a:lnTo>
                  <a:lnTo>
                    <a:pt x="252" y="201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51C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5" name="Freeform 310">
              <a:extLst>
                <a:ext uri="{FF2B5EF4-FFF2-40B4-BE49-F238E27FC236}">
                  <a16:creationId xmlns:a16="http://schemas.microsoft.com/office/drawing/2014/main" xmlns="" id="{58406D1A-A115-47A7-AD34-242F0F8F6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1" y="2814"/>
              <a:ext cx="86" cy="136"/>
            </a:xfrm>
            <a:custGeom>
              <a:avLst/>
              <a:gdLst>
                <a:gd name="T0" fmla="*/ 0 w 127"/>
                <a:gd name="T1" fmla="*/ 0 h 201"/>
                <a:gd name="T2" fmla="*/ 0 w 127"/>
                <a:gd name="T3" fmla="*/ 136 h 201"/>
                <a:gd name="T4" fmla="*/ 86 w 127"/>
                <a:gd name="T5" fmla="*/ 136 h 201"/>
                <a:gd name="T6" fmla="*/ 0 w 127"/>
                <a:gd name="T7" fmla="*/ 0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7" h="201">
                  <a:moveTo>
                    <a:pt x="0" y="0"/>
                  </a:moveTo>
                  <a:lnTo>
                    <a:pt x="0" y="201"/>
                  </a:lnTo>
                  <a:lnTo>
                    <a:pt x="127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16" name="Rectangle 328">
            <a:extLst>
              <a:ext uri="{FF2B5EF4-FFF2-40B4-BE49-F238E27FC236}">
                <a16:creationId xmlns:a16="http://schemas.microsoft.com/office/drawing/2014/main" xmlns="" id="{CAF5774E-DB26-4F05-8AC1-6457016B8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5400" y="5923492"/>
            <a:ext cx="121379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3" b="1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17" name="Rectangle 329">
            <a:extLst>
              <a:ext uri="{FF2B5EF4-FFF2-40B4-BE49-F238E27FC236}">
                <a16:creationId xmlns:a16="http://schemas.microsoft.com/office/drawing/2014/main" xmlns="" id="{4292A635-F1D1-40BC-B351-0821CFA97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2133" y="5923492"/>
            <a:ext cx="121379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3" b="1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18" name="Rectangle 330">
            <a:extLst>
              <a:ext uri="{FF2B5EF4-FFF2-40B4-BE49-F238E27FC236}">
                <a16:creationId xmlns:a16="http://schemas.microsoft.com/office/drawing/2014/main" xmlns="" id="{AA2CA7FD-3AD2-42CA-BD24-1205F3834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6900" y="5923492"/>
            <a:ext cx="121379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3" b="1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19" name="Text Box 357">
            <a:extLst>
              <a:ext uri="{FF2B5EF4-FFF2-40B4-BE49-F238E27FC236}">
                <a16:creationId xmlns:a16="http://schemas.microsoft.com/office/drawing/2014/main" xmlns="" id="{64560D9B-3A73-4CAC-8BA7-82357F1B6285}"/>
              </a:ext>
            </a:extLst>
          </p:cNvPr>
          <p:cNvSpPr txBox="1">
            <a:spLocks noChangeArrowheads="1"/>
          </p:cNvSpPr>
          <p:nvPr/>
        </p:nvSpPr>
        <p:spPr bwMode="auto">
          <a:xfrm rot="-1800000">
            <a:off x="4330607" y="5266766"/>
            <a:ext cx="588623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</a:p>
        </p:txBody>
      </p:sp>
      <p:sp>
        <p:nvSpPr>
          <p:cNvPr id="20" name="Text Box 358">
            <a:extLst>
              <a:ext uri="{FF2B5EF4-FFF2-40B4-BE49-F238E27FC236}">
                <a16:creationId xmlns:a16="http://schemas.microsoft.com/office/drawing/2014/main" xmlns="" id="{AF3719B3-487A-4687-9782-B8BC05C016B3}"/>
              </a:ext>
            </a:extLst>
          </p:cNvPr>
          <p:cNvSpPr txBox="1">
            <a:spLocks noChangeArrowheads="1"/>
          </p:cNvSpPr>
          <p:nvPr/>
        </p:nvSpPr>
        <p:spPr bwMode="auto">
          <a:xfrm rot="-1800000">
            <a:off x="5990074" y="5266766"/>
            <a:ext cx="588623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</a:p>
        </p:txBody>
      </p:sp>
      <p:sp>
        <p:nvSpPr>
          <p:cNvPr id="21" name="Text Box 359">
            <a:extLst>
              <a:ext uri="{FF2B5EF4-FFF2-40B4-BE49-F238E27FC236}">
                <a16:creationId xmlns:a16="http://schemas.microsoft.com/office/drawing/2014/main" xmlns="" id="{26E9AA6E-B72A-47CE-9CAD-E14B85C81544}"/>
              </a:ext>
            </a:extLst>
          </p:cNvPr>
          <p:cNvSpPr txBox="1">
            <a:spLocks noChangeArrowheads="1"/>
          </p:cNvSpPr>
          <p:nvPr/>
        </p:nvSpPr>
        <p:spPr bwMode="auto">
          <a:xfrm rot="-1800000">
            <a:off x="7662241" y="5266766"/>
            <a:ext cx="588623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</a:p>
        </p:txBody>
      </p:sp>
      <p:sp>
        <p:nvSpPr>
          <p:cNvPr id="22" name="Text Box 360">
            <a:extLst>
              <a:ext uri="{FF2B5EF4-FFF2-40B4-BE49-F238E27FC236}">
                <a16:creationId xmlns:a16="http://schemas.microsoft.com/office/drawing/2014/main" xmlns="" id="{38B0F294-5612-4F33-AA6C-19BD641153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4867" y="4105276"/>
            <a:ext cx="53893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</a:p>
        </p:txBody>
      </p:sp>
      <p:sp>
        <p:nvSpPr>
          <p:cNvPr id="23" name="Text Box 361">
            <a:extLst>
              <a:ext uri="{FF2B5EF4-FFF2-40B4-BE49-F238E27FC236}">
                <a16:creationId xmlns:a16="http://schemas.microsoft.com/office/drawing/2014/main" xmlns="" id="{D59B5B47-09D8-408F-AB19-3C868F9EBF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4867" y="3343276"/>
            <a:ext cx="53893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</p:txBody>
      </p:sp>
      <p:sp>
        <p:nvSpPr>
          <p:cNvPr id="24" name="Text Box 362">
            <a:extLst>
              <a:ext uri="{FF2B5EF4-FFF2-40B4-BE49-F238E27FC236}">
                <a16:creationId xmlns:a16="http://schemas.microsoft.com/office/drawing/2014/main" xmlns="" id="{860EA4F1-C13A-426F-8638-269048D15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4867" y="2562226"/>
            <a:ext cx="53893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</a:p>
        </p:txBody>
      </p:sp>
      <p:sp>
        <p:nvSpPr>
          <p:cNvPr id="25" name="Text Box 363">
            <a:extLst>
              <a:ext uri="{FF2B5EF4-FFF2-40B4-BE49-F238E27FC236}">
                <a16:creationId xmlns:a16="http://schemas.microsoft.com/office/drawing/2014/main" xmlns="" id="{7BEF24CF-76E7-42CD-B14F-59A5DB108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4868" y="1791759"/>
            <a:ext cx="639919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</a:p>
        </p:txBody>
      </p:sp>
      <p:grpSp>
        <p:nvGrpSpPr>
          <p:cNvPr id="26" name="Group 375">
            <a:extLst>
              <a:ext uri="{FF2B5EF4-FFF2-40B4-BE49-F238E27FC236}">
                <a16:creationId xmlns:a16="http://schemas.microsoft.com/office/drawing/2014/main" xmlns="" id="{89E2FAE1-3029-4A87-A268-B6577CEECBC4}"/>
              </a:ext>
            </a:extLst>
          </p:cNvPr>
          <p:cNvGrpSpPr>
            <a:grpSpLocks/>
          </p:cNvGrpSpPr>
          <p:nvPr/>
        </p:nvGrpSpPr>
        <p:grpSpPr bwMode="auto">
          <a:xfrm>
            <a:off x="3602568" y="1906059"/>
            <a:ext cx="5577417" cy="3270251"/>
            <a:chOff x="1702" y="900"/>
            <a:chExt cx="2635" cy="1545"/>
          </a:xfrm>
        </p:grpSpPr>
        <p:sp>
          <p:nvSpPr>
            <p:cNvPr id="27" name="Freeform 331">
              <a:extLst>
                <a:ext uri="{FF2B5EF4-FFF2-40B4-BE49-F238E27FC236}">
                  <a16:creationId xmlns:a16="http://schemas.microsoft.com/office/drawing/2014/main" xmlns="" id="{1B4471C5-B574-4F87-86E5-8A60752856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1" y="900"/>
              <a:ext cx="2586" cy="1497"/>
            </a:xfrm>
            <a:custGeom>
              <a:avLst/>
              <a:gdLst>
                <a:gd name="T0" fmla="*/ 0 w 2586"/>
                <a:gd name="T1" fmla="*/ 0 h 1497"/>
                <a:gd name="T2" fmla="*/ 0 w 2586"/>
                <a:gd name="T3" fmla="*/ 1497 h 1497"/>
                <a:gd name="T4" fmla="*/ 2586 w 2586"/>
                <a:gd name="T5" fmla="*/ 1497 h 149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586" h="1497">
                  <a:moveTo>
                    <a:pt x="0" y="0"/>
                  </a:moveTo>
                  <a:lnTo>
                    <a:pt x="0" y="1497"/>
                  </a:lnTo>
                  <a:lnTo>
                    <a:pt x="2586" y="1497"/>
                  </a:lnTo>
                </a:path>
              </a:pathLst>
            </a:cu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8" name="Line 333">
              <a:extLst>
                <a:ext uri="{FF2B5EF4-FFF2-40B4-BE49-F238E27FC236}">
                  <a16:creationId xmlns:a16="http://schemas.microsoft.com/office/drawing/2014/main" xmlns="" id="{AE103AD9-A1C0-4C22-859C-ABB0CE16EC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5" y="2400"/>
              <a:ext cx="0" cy="45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9" name="Line 334">
              <a:extLst>
                <a:ext uri="{FF2B5EF4-FFF2-40B4-BE49-F238E27FC236}">
                  <a16:creationId xmlns:a16="http://schemas.microsoft.com/office/drawing/2014/main" xmlns="" id="{16E85680-C0C8-40EE-BC9E-AD232DDCAE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23" y="2400"/>
              <a:ext cx="0" cy="45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0" name="Line 335">
              <a:extLst>
                <a:ext uri="{FF2B5EF4-FFF2-40B4-BE49-F238E27FC236}">
                  <a16:creationId xmlns:a16="http://schemas.microsoft.com/office/drawing/2014/main" xmlns="" id="{BC37101A-1D47-4A12-946A-F6D2819319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9" y="2400"/>
              <a:ext cx="0" cy="45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" name="Line 337">
              <a:extLst>
                <a:ext uri="{FF2B5EF4-FFF2-40B4-BE49-F238E27FC236}">
                  <a16:creationId xmlns:a16="http://schemas.microsoft.com/office/drawing/2014/main" xmlns="" id="{F755EE30-B459-4750-9838-966530CAD9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2" y="2021"/>
              <a:ext cx="45" cy="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" name="Line 338">
              <a:extLst>
                <a:ext uri="{FF2B5EF4-FFF2-40B4-BE49-F238E27FC236}">
                  <a16:creationId xmlns:a16="http://schemas.microsoft.com/office/drawing/2014/main" xmlns="" id="{8E56F37C-FE2D-448A-9E6D-5E4D59D763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2" y="1655"/>
              <a:ext cx="45" cy="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" name="Line 352">
              <a:extLst>
                <a:ext uri="{FF2B5EF4-FFF2-40B4-BE49-F238E27FC236}">
                  <a16:creationId xmlns:a16="http://schemas.microsoft.com/office/drawing/2014/main" xmlns="" id="{210AB6FA-10BD-4604-9EF0-B03100DB38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2" y="1289"/>
              <a:ext cx="45" cy="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4" name="Line 353">
              <a:extLst>
                <a:ext uri="{FF2B5EF4-FFF2-40B4-BE49-F238E27FC236}">
                  <a16:creationId xmlns:a16="http://schemas.microsoft.com/office/drawing/2014/main" xmlns="" id="{D72F32EB-CE12-4BED-AE82-F8C23913EC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2" y="923"/>
              <a:ext cx="45" cy="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5" name="Line 365">
              <a:extLst>
                <a:ext uri="{FF2B5EF4-FFF2-40B4-BE49-F238E27FC236}">
                  <a16:creationId xmlns:a16="http://schemas.microsoft.com/office/drawing/2014/main" xmlns="" id="{88A5769F-9EE6-4585-9674-08BA1A6864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" y="2022"/>
              <a:ext cx="235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6" name="Line 366">
              <a:extLst>
                <a:ext uri="{FF2B5EF4-FFF2-40B4-BE49-F238E27FC236}">
                  <a16:creationId xmlns:a16="http://schemas.microsoft.com/office/drawing/2014/main" xmlns="" id="{F83D74EA-A037-4722-86D5-65EB78338D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" y="1654"/>
              <a:ext cx="235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7" name="Line 367">
              <a:extLst>
                <a:ext uri="{FF2B5EF4-FFF2-40B4-BE49-F238E27FC236}">
                  <a16:creationId xmlns:a16="http://schemas.microsoft.com/office/drawing/2014/main" xmlns="" id="{652EDAE9-D2BA-4FA7-A3F3-A86170ECFF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" y="1288"/>
              <a:ext cx="235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8" name="Line 368">
              <a:extLst>
                <a:ext uri="{FF2B5EF4-FFF2-40B4-BE49-F238E27FC236}">
                  <a16:creationId xmlns:a16="http://schemas.microsoft.com/office/drawing/2014/main" xmlns="" id="{C2F665A0-10EC-40DC-964A-E41B6A5C8E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" y="922"/>
              <a:ext cx="235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39" name="Freeform 297">
            <a:extLst>
              <a:ext uri="{FF2B5EF4-FFF2-40B4-BE49-F238E27FC236}">
                <a16:creationId xmlns:a16="http://schemas.microsoft.com/office/drawing/2014/main" xmlns="" id="{1152689F-D3FE-4F6B-A224-2E4C20A00F54}"/>
              </a:ext>
            </a:extLst>
          </p:cNvPr>
          <p:cNvSpPr>
            <a:spLocks/>
          </p:cNvSpPr>
          <p:nvPr/>
        </p:nvSpPr>
        <p:spPr bwMode="auto">
          <a:xfrm>
            <a:off x="3721100" y="3368676"/>
            <a:ext cx="2108200" cy="1701800"/>
          </a:xfrm>
          <a:custGeom>
            <a:avLst/>
            <a:gdLst>
              <a:gd name="T0" fmla="*/ 0 w 1316"/>
              <a:gd name="T1" fmla="*/ 1276350 h 1063"/>
              <a:gd name="T2" fmla="*/ 789374 w 1316"/>
              <a:gd name="T3" fmla="*/ 0 h 1063"/>
              <a:gd name="T4" fmla="*/ 1581150 w 1316"/>
              <a:gd name="T5" fmla="*/ 1276350 h 1063"/>
              <a:gd name="T6" fmla="*/ 0 w 1316"/>
              <a:gd name="T7" fmla="*/ 1276350 h 106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16" h="1063">
                <a:moveTo>
                  <a:pt x="0" y="1063"/>
                </a:moveTo>
                <a:lnTo>
                  <a:pt x="657" y="0"/>
                </a:lnTo>
                <a:lnTo>
                  <a:pt x="1316" y="1063"/>
                </a:lnTo>
                <a:lnTo>
                  <a:pt x="0" y="106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40" name="Freeform 299">
            <a:extLst>
              <a:ext uri="{FF2B5EF4-FFF2-40B4-BE49-F238E27FC236}">
                <a16:creationId xmlns:a16="http://schemas.microsoft.com/office/drawing/2014/main" xmlns="" id="{4516D197-151F-41C0-908E-4AC54E6324CE}"/>
              </a:ext>
            </a:extLst>
          </p:cNvPr>
          <p:cNvSpPr>
            <a:spLocks/>
          </p:cNvSpPr>
          <p:nvPr/>
        </p:nvSpPr>
        <p:spPr bwMode="auto">
          <a:xfrm>
            <a:off x="4773084" y="3368676"/>
            <a:ext cx="1056216" cy="1701800"/>
          </a:xfrm>
          <a:custGeom>
            <a:avLst/>
            <a:gdLst>
              <a:gd name="T0" fmla="*/ 0 w 659"/>
              <a:gd name="T1" fmla="*/ 0 h 1063"/>
              <a:gd name="T2" fmla="*/ 0 w 659"/>
              <a:gd name="T3" fmla="*/ 1276350 h 1063"/>
              <a:gd name="T4" fmla="*/ 792162 w 659"/>
              <a:gd name="T5" fmla="*/ 1276350 h 1063"/>
              <a:gd name="T6" fmla="*/ 425532 w 659"/>
              <a:gd name="T7" fmla="*/ 1276350 h 1063"/>
              <a:gd name="T8" fmla="*/ 570982 w 659"/>
              <a:gd name="T9" fmla="*/ 919740 h 1063"/>
              <a:gd name="T10" fmla="*/ 0 w 659"/>
              <a:gd name="T11" fmla="*/ 0 h 106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59" h="1063">
                <a:moveTo>
                  <a:pt x="0" y="0"/>
                </a:moveTo>
                <a:lnTo>
                  <a:pt x="0" y="1063"/>
                </a:lnTo>
                <a:lnTo>
                  <a:pt x="659" y="1063"/>
                </a:lnTo>
                <a:lnTo>
                  <a:pt x="354" y="1063"/>
                </a:lnTo>
                <a:lnTo>
                  <a:pt x="475" y="766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41" name="Freeform 313">
            <a:extLst>
              <a:ext uri="{FF2B5EF4-FFF2-40B4-BE49-F238E27FC236}">
                <a16:creationId xmlns:a16="http://schemas.microsoft.com/office/drawing/2014/main" xmlns="" id="{53541DDA-E587-4EC6-86BC-FCAD22C4B5E0}"/>
              </a:ext>
            </a:extLst>
          </p:cNvPr>
          <p:cNvSpPr>
            <a:spLocks/>
          </p:cNvSpPr>
          <p:nvPr/>
        </p:nvSpPr>
        <p:spPr bwMode="auto">
          <a:xfrm>
            <a:off x="5340351" y="2475444"/>
            <a:ext cx="2110316" cy="2595033"/>
          </a:xfrm>
          <a:custGeom>
            <a:avLst/>
            <a:gdLst>
              <a:gd name="T0" fmla="*/ 0 w 1318"/>
              <a:gd name="T1" fmla="*/ 1946275 h 1620"/>
              <a:gd name="T2" fmla="*/ 791369 w 1318"/>
              <a:gd name="T3" fmla="*/ 0 h 1620"/>
              <a:gd name="T4" fmla="*/ 1582737 w 1318"/>
              <a:gd name="T5" fmla="*/ 1946275 h 1620"/>
              <a:gd name="T6" fmla="*/ 0 w 1318"/>
              <a:gd name="T7" fmla="*/ 1946275 h 16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18" h="1620">
                <a:moveTo>
                  <a:pt x="0" y="1620"/>
                </a:moveTo>
                <a:lnTo>
                  <a:pt x="659" y="0"/>
                </a:lnTo>
                <a:lnTo>
                  <a:pt x="1318" y="1620"/>
                </a:lnTo>
                <a:lnTo>
                  <a:pt x="0" y="162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42" name="Freeform 315">
            <a:extLst>
              <a:ext uri="{FF2B5EF4-FFF2-40B4-BE49-F238E27FC236}">
                <a16:creationId xmlns:a16="http://schemas.microsoft.com/office/drawing/2014/main" xmlns="" id="{DDC23835-DAA4-49C5-A4B6-978F898DB552}"/>
              </a:ext>
            </a:extLst>
          </p:cNvPr>
          <p:cNvSpPr>
            <a:spLocks/>
          </p:cNvSpPr>
          <p:nvPr/>
        </p:nvSpPr>
        <p:spPr bwMode="auto">
          <a:xfrm>
            <a:off x="6394451" y="2475444"/>
            <a:ext cx="1056216" cy="2595033"/>
          </a:xfrm>
          <a:custGeom>
            <a:avLst/>
            <a:gdLst>
              <a:gd name="T0" fmla="*/ 0 w 659"/>
              <a:gd name="T1" fmla="*/ 0 h 1620"/>
              <a:gd name="T2" fmla="*/ 0 w 659"/>
              <a:gd name="T3" fmla="*/ 1946275 h 1620"/>
              <a:gd name="T4" fmla="*/ 792162 w 659"/>
              <a:gd name="T5" fmla="*/ 1946275 h 1620"/>
              <a:gd name="T6" fmla="*/ 426734 w 659"/>
              <a:gd name="T7" fmla="*/ 1946275 h 1620"/>
              <a:gd name="T8" fmla="*/ 676764 w 659"/>
              <a:gd name="T9" fmla="*/ 1660341 h 1620"/>
              <a:gd name="T10" fmla="*/ 0 w 659"/>
              <a:gd name="T11" fmla="*/ 0 h 16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59" h="1620">
                <a:moveTo>
                  <a:pt x="0" y="0"/>
                </a:moveTo>
                <a:lnTo>
                  <a:pt x="0" y="1620"/>
                </a:lnTo>
                <a:lnTo>
                  <a:pt x="659" y="1620"/>
                </a:lnTo>
                <a:lnTo>
                  <a:pt x="355" y="1620"/>
                </a:lnTo>
                <a:lnTo>
                  <a:pt x="563" y="138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43" name="Freeform 317">
            <a:extLst>
              <a:ext uri="{FF2B5EF4-FFF2-40B4-BE49-F238E27FC236}">
                <a16:creationId xmlns:a16="http://schemas.microsoft.com/office/drawing/2014/main" xmlns="" id="{620BDE61-F199-475D-9960-D5DFDFE4081F}"/>
              </a:ext>
            </a:extLst>
          </p:cNvPr>
          <p:cNvSpPr>
            <a:spLocks/>
          </p:cNvSpPr>
          <p:nvPr/>
        </p:nvSpPr>
        <p:spPr bwMode="auto">
          <a:xfrm>
            <a:off x="6963833" y="3853393"/>
            <a:ext cx="2108200" cy="1217084"/>
          </a:xfrm>
          <a:custGeom>
            <a:avLst/>
            <a:gdLst>
              <a:gd name="T0" fmla="*/ 0 w 1316"/>
              <a:gd name="T1" fmla="*/ 912813 h 760"/>
              <a:gd name="T2" fmla="*/ 791776 w 1316"/>
              <a:gd name="T3" fmla="*/ 0 h 760"/>
              <a:gd name="T4" fmla="*/ 1581150 w 1316"/>
              <a:gd name="T5" fmla="*/ 912813 h 760"/>
              <a:gd name="T6" fmla="*/ 0 w 1316"/>
              <a:gd name="T7" fmla="*/ 912813 h 76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16" h="760">
                <a:moveTo>
                  <a:pt x="0" y="760"/>
                </a:moveTo>
                <a:lnTo>
                  <a:pt x="659" y="0"/>
                </a:lnTo>
                <a:lnTo>
                  <a:pt x="1316" y="760"/>
                </a:lnTo>
                <a:lnTo>
                  <a:pt x="0" y="76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44" name="Freeform 319">
            <a:extLst>
              <a:ext uri="{FF2B5EF4-FFF2-40B4-BE49-F238E27FC236}">
                <a16:creationId xmlns:a16="http://schemas.microsoft.com/office/drawing/2014/main" xmlns="" id="{03057333-54CA-4297-B352-92F587660DB6}"/>
              </a:ext>
            </a:extLst>
          </p:cNvPr>
          <p:cNvSpPr>
            <a:spLocks/>
          </p:cNvSpPr>
          <p:nvPr/>
        </p:nvSpPr>
        <p:spPr bwMode="auto">
          <a:xfrm>
            <a:off x="8017934" y="3853393"/>
            <a:ext cx="1054100" cy="1217084"/>
          </a:xfrm>
          <a:custGeom>
            <a:avLst/>
            <a:gdLst>
              <a:gd name="T0" fmla="*/ 0 w 657"/>
              <a:gd name="T1" fmla="*/ 0 h 760"/>
              <a:gd name="T2" fmla="*/ 0 w 657"/>
              <a:gd name="T3" fmla="*/ 912813 h 760"/>
              <a:gd name="T4" fmla="*/ 790575 w 657"/>
              <a:gd name="T5" fmla="*/ 912813 h 760"/>
              <a:gd name="T6" fmla="*/ 0 w 657"/>
              <a:gd name="T7" fmla="*/ 0 h 76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57" h="760">
                <a:moveTo>
                  <a:pt x="0" y="0"/>
                </a:moveTo>
                <a:lnTo>
                  <a:pt x="0" y="760"/>
                </a:lnTo>
                <a:lnTo>
                  <a:pt x="657" y="76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45" name="Group 356">
            <a:extLst>
              <a:ext uri="{FF2B5EF4-FFF2-40B4-BE49-F238E27FC236}">
                <a16:creationId xmlns:a16="http://schemas.microsoft.com/office/drawing/2014/main" xmlns="" id="{6BB4DEF6-DF45-44F7-B88D-02A2F0A00EDF}"/>
              </a:ext>
            </a:extLst>
          </p:cNvPr>
          <p:cNvGrpSpPr>
            <a:grpSpLocks/>
          </p:cNvGrpSpPr>
          <p:nvPr/>
        </p:nvGrpSpPr>
        <p:grpSpPr bwMode="auto">
          <a:xfrm>
            <a:off x="4567767" y="3214159"/>
            <a:ext cx="368300" cy="368300"/>
            <a:chOff x="2124" y="1384"/>
            <a:chExt cx="155" cy="155"/>
          </a:xfrm>
        </p:grpSpPr>
        <p:sp>
          <p:nvSpPr>
            <p:cNvPr id="46" name="Oval 320">
              <a:extLst>
                <a:ext uri="{FF2B5EF4-FFF2-40B4-BE49-F238E27FC236}">
                  <a16:creationId xmlns:a16="http://schemas.microsoft.com/office/drawing/2014/main" xmlns="" id="{01306EF4-1201-45FF-9940-B2C6B31C78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6" y="1406"/>
              <a:ext cx="111" cy="111"/>
            </a:xfrm>
            <a:prstGeom prst="ellipse">
              <a:avLst/>
            </a:prstGeom>
            <a:solidFill>
              <a:srgbClr val="64C0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47" name="Freeform 321">
              <a:extLst>
                <a:ext uri="{FF2B5EF4-FFF2-40B4-BE49-F238E27FC236}">
                  <a16:creationId xmlns:a16="http://schemas.microsoft.com/office/drawing/2014/main" xmlns="" id="{EA4F667E-AE44-4A82-81E4-C6F011FF98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24" y="1384"/>
              <a:ext cx="155" cy="155"/>
            </a:xfrm>
            <a:custGeom>
              <a:avLst/>
              <a:gdLst>
                <a:gd name="T0" fmla="*/ 77 w 97"/>
                <a:gd name="T1" fmla="*/ 145 h 97"/>
                <a:gd name="T2" fmla="*/ 10 w 97"/>
                <a:gd name="T3" fmla="*/ 78 h 97"/>
                <a:gd name="T4" fmla="*/ 77 w 97"/>
                <a:gd name="T5" fmla="*/ 11 h 97"/>
                <a:gd name="T6" fmla="*/ 144 w 97"/>
                <a:gd name="T7" fmla="*/ 78 h 97"/>
                <a:gd name="T8" fmla="*/ 77 w 97"/>
                <a:gd name="T9" fmla="*/ 145 h 97"/>
                <a:gd name="T10" fmla="*/ 77 w 97"/>
                <a:gd name="T11" fmla="*/ 0 h 97"/>
                <a:gd name="T12" fmla="*/ 0 w 97"/>
                <a:gd name="T13" fmla="*/ 78 h 97"/>
                <a:gd name="T14" fmla="*/ 77 w 97"/>
                <a:gd name="T15" fmla="*/ 155 h 97"/>
                <a:gd name="T16" fmla="*/ 155 w 97"/>
                <a:gd name="T17" fmla="*/ 78 h 97"/>
                <a:gd name="T18" fmla="*/ 77 w 97"/>
                <a:gd name="T19" fmla="*/ 0 h 9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97">
                  <a:moveTo>
                    <a:pt x="48" y="91"/>
                  </a:moveTo>
                  <a:cubicBezTo>
                    <a:pt x="25" y="91"/>
                    <a:pt x="6" y="72"/>
                    <a:pt x="6" y="49"/>
                  </a:cubicBezTo>
                  <a:cubicBezTo>
                    <a:pt x="6" y="25"/>
                    <a:pt x="25" y="7"/>
                    <a:pt x="48" y="7"/>
                  </a:cubicBezTo>
                  <a:cubicBezTo>
                    <a:pt x="72" y="7"/>
                    <a:pt x="90" y="25"/>
                    <a:pt x="90" y="49"/>
                  </a:cubicBezTo>
                  <a:cubicBezTo>
                    <a:pt x="90" y="72"/>
                    <a:pt x="72" y="91"/>
                    <a:pt x="48" y="91"/>
                  </a:cubicBezTo>
                  <a:moveTo>
                    <a:pt x="48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5"/>
                    <a:pt x="22" y="97"/>
                    <a:pt x="48" y="97"/>
                  </a:cubicBezTo>
                  <a:cubicBezTo>
                    <a:pt x="75" y="97"/>
                    <a:pt x="97" y="75"/>
                    <a:pt x="97" y="49"/>
                  </a:cubicBezTo>
                  <a:cubicBezTo>
                    <a:pt x="97" y="22"/>
                    <a:pt x="75" y="0"/>
                    <a:pt x="48" y="0"/>
                  </a:cubicBezTo>
                </a:path>
              </a:pathLst>
            </a:custGeom>
            <a:solidFill>
              <a:srgbClr val="64C0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8" name="Group 355">
            <a:extLst>
              <a:ext uri="{FF2B5EF4-FFF2-40B4-BE49-F238E27FC236}">
                <a16:creationId xmlns:a16="http://schemas.microsoft.com/office/drawing/2014/main" xmlns="" id="{AFF2E78B-9F52-4037-8C38-925F34F5D8FE}"/>
              </a:ext>
            </a:extLst>
          </p:cNvPr>
          <p:cNvGrpSpPr>
            <a:grpSpLocks/>
          </p:cNvGrpSpPr>
          <p:nvPr/>
        </p:nvGrpSpPr>
        <p:grpSpPr bwMode="auto">
          <a:xfrm>
            <a:off x="6210301" y="2367493"/>
            <a:ext cx="368300" cy="368300"/>
            <a:chOff x="2807" y="1027"/>
            <a:chExt cx="155" cy="155"/>
          </a:xfrm>
        </p:grpSpPr>
        <p:sp>
          <p:nvSpPr>
            <p:cNvPr id="49" name="Oval 322">
              <a:extLst>
                <a:ext uri="{FF2B5EF4-FFF2-40B4-BE49-F238E27FC236}">
                  <a16:creationId xmlns:a16="http://schemas.microsoft.com/office/drawing/2014/main" xmlns="" id="{5E3D1A5F-97D8-4A4F-B59A-F89816A365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1" y="1049"/>
              <a:ext cx="109" cy="110"/>
            </a:xfrm>
            <a:prstGeom prst="ellipse">
              <a:avLst/>
            </a:prstGeom>
            <a:solidFill>
              <a:srgbClr val="FF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50" name="Freeform 323">
              <a:extLst>
                <a:ext uri="{FF2B5EF4-FFF2-40B4-BE49-F238E27FC236}">
                  <a16:creationId xmlns:a16="http://schemas.microsoft.com/office/drawing/2014/main" xmlns="" id="{3535F414-D3E5-4127-BA89-4CD0275427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7" y="1027"/>
              <a:ext cx="155" cy="155"/>
            </a:xfrm>
            <a:custGeom>
              <a:avLst/>
              <a:gdLst>
                <a:gd name="T0" fmla="*/ 78 w 97"/>
                <a:gd name="T1" fmla="*/ 144 h 97"/>
                <a:gd name="T2" fmla="*/ 11 w 97"/>
                <a:gd name="T3" fmla="*/ 77 h 97"/>
                <a:gd name="T4" fmla="*/ 78 w 97"/>
                <a:gd name="T5" fmla="*/ 10 h 97"/>
                <a:gd name="T6" fmla="*/ 145 w 97"/>
                <a:gd name="T7" fmla="*/ 77 h 97"/>
                <a:gd name="T8" fmla="*/ 78 w 97"/>
                <a:gd name="T9" fmla="*/ 144 h 97"/>
                <a:gd name="T10" fmla="*/ 78 w 97"/>
                <a:gd name="T11" fmla="*/ 0 h 97"/>
                <a:gd name="T12" fmla="*/ 0 w 97"/>
                <a:gd name="T13" fmla="*/ 77 h 97"/>
                <a:gd name="T14" fmla="*/ 78 w 97"/>
                <a:gd name="T15" fmla="*/ 155 h 97"/>
                <a:gd name="T16" fmla="*/ 155 w 97"/>
                <a:gd name="T17" fmla="*/ 77 h 97"/>
                <a:gd name="T18" fmla="*/ 78 w 97"/>
                <a:gd name="T19" fmla="*/ 0 h 9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97">
                  <a:moveTo>
                    <a:pt x="49" y="90"/>
                  </a:moveTo>
                  <a:cubicBezTo>
                    <a:pt x="26" y="90"/>
                    <a:pt x="7" y="71"/>
                    <a:pt x="7" y="48"/>
                  </a:cubicBezTo>
                  <a:cubicBezTo>
                    <a:pt x="7" y="25"/>
                    <a:pt x="26" y="6"/>
                    <a:pt x="49" y="6"/>
                  </a:cubicBezTo>
                  <a:cubicBezTo>
                    <a:pt x="72" y="6"/>
                    <a:pt x="91" y="25"/>
                    <a:pt x="91" y="48"/>
                  </a:cubicBezTo>
                  <a:cubicBezTo>
                    <a:pt x="91" y="71"/>
                    <a:pt x="72" y="90"/>
                    <a:pt x="49" y="90"/>
                  </a:cubicBezTo>
                  <a:moveTo>
                    <a:pt x="49" y="0"/>
                  </a:move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7" y="75"/>
                    <a:pt x="97" y="48"/>
                  </a:cubicBezTo>
                  <a:cubicBezTo>
                    <a:pt x="97" y="22"/>
                    <a:pt x="76" y="0"/>
                    <a:pt x="49" y="0"/>
                  </a:cubicBezTo>
                </a:path>
              </a:pathLst>
            </a:custGeom>
            <a:solidFill>
              <a:srgbClr val="FF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51" name="Group 354">
            <a:extLst>
              <a:ext uri="{FF2B5EF4-FFF2-40B4-BE49-F238E27FC236}">
                <a16:creationId xmlns:a16="http://schemas.microsoft.com/office/drawing/2014/main" xmlns="" id="{D9DC2ED4-49EF-4F7B-A75A-7530730FEB4A}"/>
              </a:ext>
            </a:extLst>
          </p:cNvPr>
          <p:cNvGrpSpPr>
            <a:grpSpLocks/>
          </p:cNvGrpSpPr>
          <p:nvPr/>
        </p:nvGrpSpPr>
        <p:grpSpPr bwMode="auto">
          <a:xfrm>
            <a:off x="7833785" y="3660777"/>
            <a:ext cx="368300" cy="368300"/>
            <a:chOff x="3491" y="1620"/>
            <a:chExt cx="155" cy="155"/>
          </a:xfrm>
        </p:grpSpPr>
        <p:sp>
          <p:nvSpPr>
            <p:cNvPr id="52" name="Oval 324">
              <a:extLst>
                <a:ext uri="{FF2B5EF4-FFF2-40B4-BE49-F238E27FC236}">
                  <a16:creationId xmlns:a16="http://schemas.microsoft.com/office/drawing/2014/main" xmlns="" id="{B0586C9F-27CF-49F5-8012-0A06A71EA2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3" y="1644"/>
              <a:ext cx="110" cy="109"/>
            </a:xfrm>
            <a:prstGeom prst="ellipse">
              <a:avLst/>
            </a:prstGeom>
            <a:solidFill>
              <a:srgbClr val="51C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53" name="Freeform 325">
              <a:extLst>
                <a:ext uri="{FF2B5EF4-FFF2-40B4-BE49-F238E27FC236}">
                  <a16:creationId xmlns:a16="http://schemas.microsoft.com/office/drawing/2014/main" xmlns="" id="{9D5AE091-313A-410E-85AF-C8FA24B10B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91" y="1620"/>
              <a:ext cx="155" cy="155"/>
            </a:xfrm>
            <a:custGeom>
              <a:avLst/>
              <a:gdLst>
                <a:gd name="T0" fmla="*/ 78 w 97"/>
                <a:gd name="T1" fmla="*/ 145 h 97"/>
                <a:gd name="T2" fmla="*/ 11 w 97"/>
                <a:gd name="T3" fmla="*/ 78 h 97"/>
                <a:gd name="T4" fmla="*/ 78 w 97"/>
                <a:gd name="T5" fmla="*/ 11 h 97"/>
                <a:gd name="T6" fmla="*/ 145 w 97"/>
                <a:gd name="T7" fmla="*/ 78 h 97"/>
                <a:gd name="T8" fmla="*/ 78 w 97"/>
                <a:gd name="T9" fmla="*/ 145 h 97"/>
                <a:gd name="T10" fmla="*/ 78 w 97"/>
                <a:gd name="T11" fmla="*/ 0 h 97"/>
                <a:gd name="T12" fmla="*/ 0 w 97"/>
                <a:gd name="T13" fmla="*/ 78 h 97"/>
                <a:gd name="T14" fmla="*/ 78 w 97"/>
                <a:gd name="T15" fmla="*/ 155 h 97"/>
                <a:gd name="T16" fmla="*/ 155 w 97"/>
                <a:gd name="T17" fmla="*/ 78 h 97"/>
                <a:gd name="T18" fmla="*/ 78 w 97"/>
                <a:gd name="T19" fmla="*/ 0 h 9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97">
                  <a:moveTo>
                    <a:pt x="49" y="91"/>
                  </a:moveTo>
                  <a:cubicBezTo>
                    <a:pt x="25" y="91"/>
                    <a:pt x="7" y="72"/>
                    <a:pt x="7" y="49"/>
                  </a:cubicBezTo>
                  <a:cubicBezTo>
                    <a:pt x="7" y="26"/>
                    <a:pt x="25" y="7"/>
                    <a:pt x="49" y="7"/>
                  </a:cubicBezTo>
                  <a:cubicBezTo>
                    <a:pt x="72" y="7"/>
                    <a:pt x="91" y="26"/>
                    <a:pt x="91" y="49"/>
                  </a:cubicBezTo>
                  <a:cubicBezTo>
                    <a:pt x="91" y="72"/>
                    <a:pt x="72" y="91"/>
                    <a:pt x="49" y="91"/>
                  </a:cubicBezTo>
                  <a:moveTo>
                    <a:pt x="49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6"/>
                    <a:pt x="22" y="97"/>
                    <a:pt x="49" y="97"/>
                  </a:cubicBezTo>
                  <a:cubicBezTo>
                    <a:pt x="75" y="97"/>
                    <a:pt x="97" y="76"/>
                    <a:pt x="97" y="49"/>
                  </a:cubicBezTo>
                  <a:cubicBezTo>
                    <a:pt x="97" y="22"/>
                    <a:pt x="75" y="0"/>
                    <a:pt x="49" y="0"/>
                  </a:cubicBezTo>
                </a:path>
              </a:pathLst>
            </a:custGeom>
            <a:solidFill>
              <a:srgbClr val="51C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54" name="Text Box 370">
            <a:extLst>
              <a:ext uri="{FF2B5EF4-FFF2-40B4-BE49-F238E27FC236}">
                <a16:creationId xmlns:a16="http://schemas.microsoft.com/office/drawing/2014/main" xmlns="" id="{F24FCB2D-46B0-48C5-8A56-F3D7DD425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1767" y="1980143"/>
            <a:ext cx="55496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 b="1">
                <a:solidFill>
                  <a:srgbClr val="FF8A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</a:p>
        </p:txBody>
      </p:sp>
      <p:sp>
        <p:nvSpPr>
          <p:cNvPr id="55" name="Text Box 371">
            <a:extLst>
              <a:ext uri="{FF2B5EF4-FFF2-40B4-BE49-F238E27FC236}">
                <a16:creationId xmlns:a16="http://schemas.microsoft.com/office/drawing/2014/main" xmlns="" id="{CB92831F-5747-45C4-80A7-A40CD91CB0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0433" y="3290359"/>
            <a:ext cx="55496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 b="1">
                <a:solidFill>
                  <a:srgbClr val="33CC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38%</a:t>
            </a:r>
          </a:p>
        </p:txBody>
      </p:sp>
      <p:sp>
        <p:nvSpPr>
          <p:cNvPr id="56" name="Text Box 372">
            <a:extLst>
              <a:ext uri="{FF2B5EF4-FFF2-40B4-BE49-F238E27FC236}">
                <a16:creationId xmlns:a16="http://schemas.microsoft.com/office/drawing/2014/main" xmlns="" id="{BA05A560-1FDC-4AED-94A0-2A2D32948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7117" y="2835276"/>
            <a:ext cx="55496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3" b="1">
                <a:solidFill>
                  <a:srgbClr val="02B1E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52%</a:t>
            </a:r>
          </a:p>
        </p:txBody>
      </p:sp>
      <p:grpSp>
        <p:nvGrpSpPr>
          <p:cNvPr id="57" name="Group 387">
            <a:extLst>
              <a:ext uri="{FF2B5EF4-FFF2-40B4-BE49-F238E27FC236}">
                <a16:creationId xmlns:a16="http://schemas.microsoft.com/office/drawing/2014/main" xmlns="" id="{D4024FFE-87C1-4C1B-9B59-8FEA74FAE05B}"/>
              </a:ext>
            </a:extLst>
          </p:cNvPr>
          <p:cNvGrpSpPr>
            <a:grpSpLocks/>
          </p:cNvGrpSpPr>
          <p:nvPr/>
        </p:nvGrpSpPr>
        <p:grpSpPr bwMode="auto">
          <a:xfrm>
            <a:off x="3695701" y="3351743"/>
            <a:ext cx="2114551" cy="1718733"/>
            <a:chOff x="1617" y="2814"/>
            <a:chExt cx="169" cy="136"/>
          </a:xfrm>
        </p:grpSpPr>
        <p:sp>
          <p:nvSpPr>
            <p:cNvPr id="58" name="Freeform 388">
              <a:extLst>
                <a:ext uri="{FF2B5EF4-FFF2-40B4-BE49-F238E27FC236}">
                  <a16:creationId xmlns:a16="http://schemas.microsoft.com/office/drawing/2014/main" xmlns="" id="{D05337FD-712F-41D4-B7AE-6655837DF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7" y="2814"/>
              <a:ext cx="169" cy="136"/>
            </a:xfrm>
            <a:custGeom>
              <a:avLst/>
              <a:gdLst>
                <a:gd name="T0" fmla="*/ 0 w 250"/>
                <a:gd name="T1" fmla="*/ 136 h 201"/>
                <a:gd name="T2" fmla="*/ 85 w 250"/>
                <a:gd name="T3" fmla="*/ 0 h 201"/>
                <a:gd name="T4" fmla="*/ 169 w 250"/>
                <a:gd name="T5" fmla="*/ 136 h 201"/>
                <a:gd name="T6" fmla="*/ 0 w 250"/>
                <a:gd name="T7" fmla="*/ 136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0" h="201">
                  <a:moveTo>
                    <a:pt x="0" y="201"/>
                  </a:moveTo>
                  <a:lnTo>
                    <a:pt x="125" y="0"/>
                  </a:lnTo>
                  <a:lnTo>
                    <a:pt x="250" y="201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64C0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9" name="Freeform 389">
              <a:extLst>
                <a:ext uri="{FF2B5EF4-FFF2-40B4-BE49-F238E27FC236}">
                  <a16:creationId xmlns:a16="http://schemas.microsoft.com/office/drawing/2014/main" xmlns="" id="{0EDF7BA9-8F46-4D12-B274-49A16EAAF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" y="2814"/>
              <a:ext cx="85" cy="136"/>
            </a:xfrm>
            <a:custGeom>
              <a:avLst/>
              <a:gdLst>
                <a:gd name="T0" fmla="*/ 0 w 125"/>
                <a:gd name="T1" fmla="*/ 0 h 201"/>
                <a:gd name="T2" fmla="*/ 0 w 125"/>
                <a:gd name="T3" fmla="*/ 136 h 201"/>
                <a:gd name="T4" fmla="*/ 85 w 125"/>
                <a:gd name="T5" fmla="*/ 136 h 201"/>
                <a:gd name="T6" fmla="*/ 0 w 125"/>
                <a:gd name="T7" fmla="*/ 0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5" h="201">
                  <a:moveTo>
                    <a:pt x="0" y="0"/>
                  </a:moveTo>
                  <a:lnTo>
                    <a:pt x="0" y="201"/>
                  </a:lnTo>
                  <a:lnTo>
                    <a:pt x="125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A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0" name="Group 378">
            <a:extLst>
              <a:ext uri="{FF2B5EF4-FFF2-40B4-BE49-F238E27FC236}">
                <a16:creationId xmlns:a16="http://schemas.microsoft.com/office/drawing/2014/main" xmlns="" id="{53ACFE94-5259-4FC6-AAFC-B2EF2BDB1DCA}"/>
              </a:ext>
            </a:extLst>
          </p:cNvPr>
          <p:cNvGrpSpPr>
            <a:grpSpLocks/>
          </p:cNvGrpSpPr>
          <p:nvPr/>
        </p:nvGrpSpPr>
        <p:grpSpPr bwMode="auto">
          <a:xfrm>
            <a:off x="5327652" y="2564343"/>
            <a:ext cx="2127249" cy="2506133"/>
            <a:chOff x="4329" y="1211"/>
            <a:chExt cx="1094" cy="1184"/>
          </a:xfrm>
        </p:grpSpPr>
        <p:sp>
          <p:nvSpPr>
            <p:cNvPr id="61" name="Freeform 376">
              <a:extLst>
                <a:ext uri="{FF2B5EF4-FFF2-40B4-BE49-F238E27FC236}">
                  <a16:creationId xmlns:a16="http://schemas.microsoft.com/office/drawing/2014/main" xmlns="" id="{275188CC-13E2-4DA2-8D2A-162077CB8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9" y="1211"/>
              <a:ext cx="1094" cy="1184"/>
            </a:xfrm>
            <a:custGeom>
              <a:avLst/>
              <a:gdLst>
                <a:gd name="T0" fmla="*/ 0 w 1316"/>
                <a:gd name="T1" fmla="*/ 1184 h 760"/>
                <a:gd name="T2" fmla="*/ 548 w 1316"/>
                <a:gd name="T3" fmla="*/ 0 h 760"/>
                <a:gd name="T4" fmla="*/ 1094 w 1316"/>
                <a:gd name="T5" fmla="*/ 1184 h 760"/>
                <a:gd name="T6" fmla="*/ 0 w 1316"/>
                <a:gd name="T7" fmla="*/ 1184 h 7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16" h="760">
                  <a:moveTo>
                    <a:pt x="0" y="760"/>
                  </a:moveTo>
                  <a:lnTo>
                    <a:pt x="659" y="0"/>
                  </a:lnTo>
                  <a:lnTo>
                    <a:pt x="1316" y="760"/>
                  </a:lnTo>
                  <a:lnTo>
                    <a:pt x="0" y="76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2" name="Freeform 377">
              <a:extLst>
                <a:ext uri="{FF2B5EF4-FFF2-40B4-BE49-F238E27FC236}">
                  <a16:creationId xmlns:a16="http://schemas.microsoft.com/office/drawing/2014/main" xmlns="" id="{0637E9C6-AAF7-47FE-9C7E-AF8971AFA3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6" y="1211"/>
              <a:ext cx="547" cy="1184"/>
            </a:xfrm>
            <a:custGeom>
              <a:avLst/>
              <a:gdLst>
                <a:gd name="T0" fmla="*/ 0 w 657"/>
                <a:gd name="T1" fmla="*/ 0 h 760"/>
                <a:gd name="T2" fmla="*/ 0 w 657"/>
                <a:gd name="T3" fmla="*/ 1184 h 760"/>
                <a:gd name="T4" fmla="*/ 547 w 657"/>
                <a:gd name="T5" fmla="*/ 1184 h 760"/>
                <a:gd name="T6" fmla="*/ 0 w 657"/>
                <a:gd name="T7" fmla="*/ 0 h 7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57" h="760">
                  <a:moveTo>
                    <a:pt x="0" y="0"/>
                  </a:moveTo>
                  <a:lnTo>
                    <a:pt x="0" y="760"/>
                  </a:lnTo>
                  <a:lnTo>
                    <a:pt x="657" y="7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3" name="Group 379">
            <a:extLst>
              <a:ext uri="{FF2B5EF4-FFF2-40B4-BE49-F238E27FC236}">
                <a16:creationId xmlns:a16="http://schemas.microsoft.com/office/drawing/2014/main" xmlns="" id="{1ED5CDEA-1087-45AF-A581-2DD8A26BB56A}"/>
              </a:ext>
            </a:extLst>
          </p:cNvPr>
          <p:cNvGrpSpPr>
            <a:grpSpLocks/>
          </p:cNvGrpSpPr>
          <p:nvPr/>
        </p:nvGrpSpPr>
        <p:grpSpPr bwMode="auto">
          <a:xfrm>
            <a:off x="6963833" y="3853393"/>
            <a:ext cx="2108200" cy="1217084"/>
            <a:chOff x="3290" y="1820"/>
            <a:chExt cx="996" cy="575"/>
          </a:xfrm>
        </p:grpSpPr>
        <p:sp>
          <p:nvSpPr>
            <p:cNvPr id="64" name="Freeform 316">
              <a:extLst>
                <a:ext uri="{FF2B5EF4-FFF2-40B4-BE49-F238E27FC236}">
                  <a16:creationId xmlns:a16="http://schemas.microsoft.com/office/drawing/2014/main" xmlns="" id="{8AC3F940-3CCB-48F5-9F2A-7F6CCF9AD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0" y="1820"/>
              <a:ext cx="996" cy="575"/>
            </a:xfrm>
            <a:custGeom>
              <a:avLst/>
              <a:gdLst>
                <a:gd name="T0" fmla="*/ 0 w 1316"/>
                <a:gd name="T1" fmla="*/ 575 h 760"/>
                <a:gd name="T2" fmla="*/ 499 w 1316"/>
                <a:gd name="T3" fmla="*/ 0 h 760"/>
                <a:gd name="T4" fmla="*/ 996 w 1316"/>
                <a:gd name="T5" fmla="*/ 575 h 760"/>
                <a:gd name="T6" fmla="*/ 0 w 1316"/>
                <a:gd name="T7" fmla="*/ 575 h 7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16" h="760">
                  <a:moveTo>
                    <a:pt x="0" y="760"/>
                  </a:moveTo>
                  <a:lnTo>
                    <a:pt x="659" y="0"/>
                  </a:lnTo>
                  <a:lnTo>
                    <a:pt x="1316" y="760"/>
                  </a:lnTo>
                  <a:lnTo>
                    <a:pt x="0" y="760"/>
                  </a:lnTo>
                  <a:close/>
                </a:path>
              </a:pathLst>
            </a:custGeom>
            <a:solidFill>
              <a:srgbClr val="51C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5" name="Freeform 318">
              <a:extLst>
                <a:ext uri="{FF2B5EF4-FFF2-40B4-BE49-F238E27FC236}">
                  <a16:creationId xmlns:a16="http://schemas.microsoft.com/office/drawing/2014/main" xmlns="" id="{2B4FBF0C-9859-4000-BD6B-520BADF15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8" y="1820"/>
              <a:ext cx="498" cy="575"/>
            </a:xfrm>
            <a:custGeom>
              <a:avLst/>
              <a:gdLst>
                <a:gd name="T0" fmla="*/ 0 w 657"/>
                <a:gd name="T1" fmla="*/ 0 h 760"/>
                <a:gd name="T2" fmla="*/ 0 w 657"/>
                <a:gd name="T3" fmla="*/ 575 h 760"/>
                <a:gd name="T4" fmla="*/ 498 w 657"/>
                <a:gd name="T5" fmla="*/ 575 h 760"/>
                <a:gd name="T6" fmla="*/ 0 w 657"/>
                <a:gd name="T7" fmla="*/ 0 h 7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57" h="760">
                  <a:moveTo>
                    <a:pt x="0" y="0"/>
                  </a:moveTo>
                  <a:lnTo>
                    <a:pt x="0" y="760"/>
                  </a:lnTo>
                  <a:lnTo>
                    <a:pt x="657" y="7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4223469069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54" grpId="0"/>
      <p:bldP spid="55" grpId="0"/>
      <p:bldP spid="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BF93F6B-3BB1-4620-98F9-27E5FEB907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工作亮点</a:t>
            </a:r>
          </a:p>
        </p:txBody>
      </p:sp>
      <p:sp>
        <p:nvSpPr>
          <p:cNvPr id="5" name="Line 45">
            <a:extLst>
              <a:ext uri="{FF2B5EF4-FFF2-40B4-BE49-F238E27FC236}">
                <a16:creationId xmlns:a16="http://schemas.microsoft.com/office/drawing/2014/main" xmlns="" id="{684B875C-C423-41EC-9FF5-82A2EB857A9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78817" y="2615143"/>
            <a:ext cx="5501216" cy="0"/>
          </a:xfrm>
          <a:prstGeom prst="line">
            <a:avLst/>
          </a:prstGeom>
          <a:noFill/>
          <a:ln w="6350">
            <a:solidFill>
              <a:srgbClr val="5F5F5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" name="Freeform 46">
            <a:extLst>
              <a:ext uri="{FF2B5EF4-FFF2-40B4-BE49-F238E27FC236}">
                <a16:creationId xmlns:a16="http://schemas.microsoft.com/office/drawing/2014/main" xmlns="" id="{073107B6-6138-4F42-8E5C-549BF01547DE}"/>
              </a:ext>
            </a:extLst>
          </p:cNvPr>
          <p:cNvSpPr>
            <a:spLocks/>
          </p:cNvSpPr>
          <p:nvPr/>
        </p:nvSpPr>
        <p:spPr bwMode="auto">
          <a:xfrm>
            <a:off x="7848600" y="2320925"/>
            <a:ext cx="237067" cy="237067"/>
          </a:xfrm>
          <a:custGeom>
            <a:avLst/>
            <a:gdLst>
              <a:gd name="T0" fmla="*/ 0 w 112"/>
              <a:gd name="T1" fmla="*/ 177800 h 112"/>
              <a:gd name="T2" fmla="*/ 0 w 112"/>
              <a:gd name="T3" fmla="*/ 0 h 112"/>
              <a:gd name="T4" fmla="*/ 177800 w 112"/>
              <a:gd name="T5" fmla="*/ 0 h 112"/>
              <a:gd name="T6" fmla="*/ 0 w 112"/>
              <a:gd name="T7" fmla="*/ 177800 h 1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2" h="112">
                <a:moveTo>
                  <a:pt x="0" y="112"/>
                </a:moveTo>
                <a:lnTo>
                  <a:pt x="0" y="0"/>
                </a:lnTo>
                <a:lnTo>
                  <a:pt x="112" y="0"/>
                </a:lnTo>
                <a:lnTo>
                  <a:pt x="0" y="112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7" name="Rectangle 47">
            <a:extLst>
              <a:ext uri="{FF2B5EF4-FFF2-40B4-BE49-F238E27FC236}">
                <a16:creationId xmlns:a16="http://schemas.microsoft.com/office/drawing/2014/main" xmlns="" id="{54973A64-01A7-4963-8AE4-3AA87A4BB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4567" y="2316693"/>
            <a:ext cx="1484381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333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完成季度计划</a:t>
            </a:r>
            <a:r>
              <a:rPr lang="en-US" altLang="zh-CN" sz="1333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105%</a:t>
            </a:r>
            <a:endParaRPr lang="zh-CN" altLang="en-US" sz="1333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Line 48">
            <a:extLst>
              <a:ext uri="{FF2B5EF4-FFF2-40B4-BE49-F238E27FC236}">
                <a16:creationId xmlns:a16="http://schemas.microsoft.com/office/drawing/2014/main" xmlns="" id="{B24C1395-8F45-4E53-8ACA-52DC0ADC37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51918" y="3385609"/>
            <a:ext cx="4828116" cy="0"/>
          </a:xfrm>
          <a:prstGeom prst="line">
            <a:avLst/>
          </a:prstGeom>
          <a:noFill/>
          <a:ln w="6350">
            <a:solidFill>
              <a:srgbClr val="5F5F5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" name="Freeform 49">
            <a:extLst>
              <a:ext uri="{FF2B5EF4-FFF2-40B4-BE49-F238E27FC236}">
                <a16:creationId xmlns:a16="http://schemas.microsoft.com/office/drawing/2014/main" xmlns="" id="{33C96280-9BAA-43BE-A8BC-3CAF5EC85AF5}"/>
              </a:ext>
            </a:extLst>
          </p:cNvPr>
          <p:cNvSpPr>
            <a:spLocks/>
          </p:cNvSpPr>
          <p:nvPr/>
        </p:nvSpPr>
        <p:spPr bwMode="auto">
          <a:xfrm>
            <a:off x="7848600" y="3087159"/>
            <a:ext cx="237067" cy="237067"/>
          </a:xfrm>
          <a:custGeom>
            <a:avLst/>
            <a:gdLst>
              <a:gd name="T0" fmla="*/ 0 w 112"/>
              <a:gd name="T1" fmla="*/ 177800 h 112"/>
              <a:gd name="T2" fmla="*/ 0 w 112"/>
              <a:gd name="T3" fmla="*/ 0 h 112"/>
              <a:gd name="T4" fmla="*/ 177800 w 112"/>
              <a:gd name="T5" fmla="*/ 0 h 112"/>
              <a:gd name="T6" fmla="*/ 0 w 112"/>
              <a:gd name="T7" fmla="*/ 177800 h 1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2" h="112">
                <a:moveTo>
                  <a:pt x="0" y="112"/>
                </a:moveTo>
                <a:lnTo>
                  <a:pt x="0" y="0"/>
                </a:lnTo>
                <a:lnTo>
                  <a:pt x="112" y="0"/>
                </a:lnTo>
                <a:lnTo>
                  <a:pt x="0" y="112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1" name="Line 51">
            <a:extLst>
              <a:ext uri="{FF2B5EF4-FFF2-40B4-BE49-F238E27FC236}">
                <a16:creationId xmlns:a16="http://schemas.microsoft.com/office/drawing/2014/main" xmlns="" id="{2D100B75-E451-45DB-8879-E9237778D23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88734" y="4153959"/>
            <a:ext cx="6591300" cy="0"/>
          </a:xfrm>
          <a:prstGeom prst="line">
            <a:avLst/>
          </a:prstGeom>
          <a:noFill/>
          <a:ln w="6350">
            <a:solidFill>
              <a:srgbClr val="5F5F5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2" name="Freeform 52">
            <a:extLst>
              <a:ext uri="{FF2B5EF4-FFF2-40B4-BE49-F238E27FC236}">
                <a16:creationId xmlns:a16="http://schemas.microsoft.com/office/drawing/2014/main" xmlns="" id="{48863E71-185C-4318-858F-DB3105401A3B}"/>
              </a:ext>
            </a:extLst>
          </p:cNvPr>
          <p:cNvSpPr>
            <a:spLocks/>
          </p:cNvSpPr>
          <p:nvPr/>
        </p:nvSpPr>
        <p:spPr bwMode="auto">
          <a:xfrm>
            <a:off x="7848600" y="3859743"/>
            <a:ext cx="237067" cy="237067"/>
          </a:xfrm>
          <a:custGeom>
            <a:avLst/>
            <a:gdLst>
              <a:gd name="T0" fmla="*/ 0 w 112"/>
              <a:gd name="T1" fmla="*/ 177800 h 112"/>
              <a:gd name="T2" fmla="*/ 0 w 112"/>
              <a:gd name="T3" fmla="*/ 0 h 112"/>
              <a:gd name="T4" fmla="*/ 177800 w 112"/>
              <a:gd name="T5" fmla="*/ 0 h 112"/>
              <a:gd name="T6" fmla="*/ 0 w 112"/>
              <a:gd name="T7" fmla="*/ 177800 h 1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2" h="112">
                <a:moveTo>
                  <a:pt x="0" y="112"/>
                </a:moveTo>
                <a:lnTo>
                  <a:pt x="0" y="0"/>
                </a:lnTo>
                <a:lnTo>
                  <a:pt x="112" y="0"/>
                </a:lnTo>
                <a:lnTo>
                  <a:pt x="0" y="112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3" name="Rectangle 53">
            <a:extLst>
              <a:ext uri="{FF2B5EF4-FFF2-40B4-BE49-F238E27FC236}">
                <a16:creationId xmlns:a16="http://schemas.microsoft.com/office/drawing/2014/main" xmlns="" id="{D54BA11B-FB7F-4257-8D09-2019BAFF4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4567" y="3855510"/>
            <a:ext cx="1265767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3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首次获得某某奖</a:t>
            </a:r>
          </a:p>
        </p:txBody>
      </p:sp>
      <p:sp>
        <p:nvSpPr>
          <p:cNvPr id="14" name="Line 54">
            <a:extLst>
              <a:ext uri="{FF2B5EF4-FFF2-40B4-BE49-F238E27FC236}">
                <a16:creationId xmlns:a16="http://schemas.microsoft.com/office/drawing/2014/main" xmlns="" id="{3AFF02B4-0E83-4536-8B6E-9A1A5EC4802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02100" y="4924425"/>
            <a:ext cx="5477933" cy="0"/>
          </a:xfrm>
          <a:prstGeom prst="line">
            <a:avLst/>
          </a:prstGeom>
          <a:noFill/>
          <a:ln w="6350">
            <a:solidFill>
              <a:srgbClr val="5F5F5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5" name="Freeform 55">
            <a:extLst>
              <a:ext uri="{FF2B5EF4-FFF2-40B4-BE49-F238E27FC236}">
                <a16:creationId xmlns:a16="http://schemas.microsoft.com/office/drawing/2014/main" xmlns="" id="{166F6750-CE28-4516-920B-7AC5EE513E54}"/>
              </a:ext>
            </a:extLst>
          </p:cNvPr>
          <p:cNvSpPr>
            <a:spLocks/>
          </p:cNvSpPr>
          <p:nvPr/>
        </p:nvSpPr>
        <p:spPr bwMode="auto">
          <a:xfrm>
            <a:off x="7848600" y="4625976"/>
            <a:ext cx="237067" cy="237067"/>
          </a:xfrm>
          <a:custGeom>
            <a:avLst/>
            <a:gdLst>
              <a:gd name="T0" fmla="*/ 0 w 112"/>
              <a:gd name="T1" fmla="*/ 177800 h 112"/>
              <a:gd name="T2" fmla="*/ 0 w 112"/>
              <a:gd name="T3" fmla="*/ 0 h 112"/>
              <a:gd name="T4" fmla="*/ 177800 w 112"/>
              <a:gd name="T5" fmla="*/ 0 h 112"/>
              <a:gd name="T6" fmla="*/ 0 w 112"/>
              <a:gd name="T7" fmla="*/ 177800 h 1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2" h="112">
                <a:moveTo>
                  <a:pt x="0" y="112"/>
                </a:moveTo>
                <a:lnTo>
                  <a:pt x="0" y="0"/>
                </a:lnTo>
                <a:lnTo>
                  <a:pt x="112" y="0"/>
                </a:lnTo>
                <a:lnTo>
                  <a:pt x="0" y="112"/>
                </a:lnTo>
                <a:close/>
              </a:path>
            </a:pathLst>
          </a:custGeom>
          <a:solidFill>
            <a:srgbClr val="2D4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6" name="Rectangle 56">
            <a:extLst>
              <a:ext uri="{FF2B5EF4-FFF2-40B4-BE49-F238E27FC236}">
                <a16:creationId xmlns:a16="http://schemas.microsoft.com/office/drawing/2014/main" xmlns="" id="{069AE8AC-0E3D-40EF-8480-5051E96DA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4567" y="4623859"/>
            <a:ext cx="1332096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3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销售额突破</a:t>
            </a:r>
            <a:r>
              <a:rPr lang="en-US" altLang="zh-CN" sz="1333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1333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</a:p>
        </p:txBody>
      </p:sp>
      <p:sp>
        <p:nvSpPr>
          <p:cNvPr id="17" name="Freeform 57">
            <a:extLst>
              <a:ext uri="{FF2B5EF4-FFF2-40B4-BE49-F238E27FC236}">
                <a16:creationId xmlns:a16="http://schemas.microsoft.com/office/drawing/2014/main" xmlns="" id="{C21026CA-60D1-4BA9-BB33-407BBAEA206F}"/>
              </a:ext>
            </a:extLst>
          </p:cNvPr>
          <p:cNvSpPr>
            <a:spLocks noEditPoints="1"/>
          </p:cNvSpPr>
          <p:nvPr/>
        </p:nvSpPr>
        <p:spPr bwMode="auto">
          <a:xfrm>
            <a:off x="9723967" y="4613276"/>
            <a:ext cx="368300" cy="311149"/>
          </a:xfrm>
          <a:custGeom>
            <a:avLst/>
            <a:gdLst>
              <a:gd name="T0" fmla="*/ 19730 w 84"/>
              <a:gd name="T1" fmla="*/ 0 h 71"/>
              <a:gd name="T2" fmla="*/ 121671 w 84"/>
              <a:gd name="T3" fmla="*/ 0 h 71"/>
              <a:gd name="T4" fmla="*/ 144689 w 84"/>
              <a:gd name="T5" fmla="*/ 23008 h 71"/>
              <a:gd name="T6" fmla="*/ 207169 w 84"/>
              <a:gd name="T7" fmla="*/ 23008 h 71"/>
              <a:gd name="T8" fmla="*/ 226899 w 84"/>
              <a:gd name="T9" fmla="*/ 39441 h 71"/>
              <a:gd name="T10" fmla="*/ 49326 w 84"/>
              <a:gd name="T11" fmla="*/ 39441 h 71"/>
              <a:gd name="T12" fmla="*/ 16442 w 84"/>
              <a:gd name="T13" fmla="*/ 69023 h 71"/>
              <a:gd name="T14" fmla="*/ 0 w 84"/>
              <a:gd name="T15" fmla="*/ 170913 h 71"/>
              <a:gd name="T16" fmla="*/ 0 w 84"/>
              <a:gd name="T17" fmla="*/ 23008 h 71"/>
              <a:gd name="T18" fmla="*/ 19730 w 84"/>
              <a:gd name="T19" fmla="*/ 0 h 71"/>
              <a:gd name="T20" fmla="*/ 69056 w 84"/>
              <a:gd name="T21" fmla="*/ 65736 h 71"/>
              <a:gd name="T22" fmla="*/ 32884 w 84"/>
              <a:gd name="T23" fmla="*/ 92030 h 71"/>
              <a:gd name="T24" fmla="*/ 13154 w 84"/>
              <a:gd name="T25" fmla="*/ 233362 h 71"/>
              <a:gd name="T26" fmla="*/ 253206 w 84"/>
              <a:gd name="T27" fmla="*/ 233362 h 71"/>
              <a:gd name="T28" fmla="*/ 272937 w 84"/>
              <a:gd name="T29" fmla="*/ 92030 h 71"/>
              <a:gd name="T30" fmla="*/ 249918 w 84"/>
              <a:gd name="T31" fmla="*/ 65736 h 71"/>
              <a:gd name="T32" fmla="*/ 69056 w 84"/>
              <a:gd name="T33" fmla="*/ 65736 h 7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4" h="71">
                <a:moveTo>
                  <a:pt x="6" y="0"/>
                </a:moveTo>
                <a:cubicBezTo>
                  <a:pt x="37" y="0"/>
                  <a:pt x="37" y="0"/>
                  <a:pt x="37" y="0"/>
                </a:cubicBezTo>
                <a:cubicBezTo>
                  <a:pt x="42" y="0"/>
                  <a:pt x="43" y="3"/>
                  <a:pt x="44" y="7"/>
                </a:cubicBezTo>
                <a:cubicBezTo>
                  <a:pt x="63" y="7"/>
                  <a:pt x="63" y="7"/>
                  <a:pt x="63" y="7"/>
                </a:cubicBezTo>
                <a:cubicBezTo>
                  <a:pt x="66" y="7"/>
                  <a:pt x="68" y="9"/>
                  <a:pt x="69" y="12"/>
                </a:cubicBezTo>
                <a:cubicBezTo>
                  <a:pt x="15" y="12"/>
                  <a:pt x="15" y="12"/>
                  <a:pt x="15" y="12"/>
                </a:cubicBezTo>
                <a:cubicBezTo>
                  <a:pt x="10" y="12"/>
                  <a:pt x="6" y="16"/>
                  <a:pt x="5" y="21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6" y="0"/>
                </a:cubicBezTo>
                <a:close/>
                <a:moveTo>
                  <a:pt x="21" y="20"/>
                </a:moveTo>
                <a:cubicBezTo>
                  <a:pt x="16" y="20"/>
                  <a:pt x="11" y="24"/>
                  <a:pt x="10" y="28"/>
                </a:cubicBezTo>
                <a:cubicBezTo>
                  <a:pt x="4" y="71"/>
                  <a:pt x="4" y="71"/>
                  <a:pt x="4" y="71"/>
                </a:cubicBezTo>
                <a:cubicBezTo>
                  <a:pt x="77" y="71"/>
                  <a:pt x="77" y="71"/>
                  <a:pt x="77" y="71"/>
                </a:cubicBezTo>
                <a:cubicBezTo>
                  <a:pt x="83" y="28"/>
                  <a:pt x="83" y="28"/>
                  <a:pt x="83" y="28"/>
                </a:cubicBezTo>
                <a:cubicBezTo>
                  <a:pt x="84" y="24"/>
                  <a:pt x="81" y="20"/>
                  <a:pt x="76" y="20"/>
                </a:cubicBezTo>
                <a:lnTo>
                  <a:pt x="21" y="20"/>
                </a:lnTo>
                <a:close/>
              </a:path>
            </a:pathLst>
          </a:cu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8" name="Freeform 58">
            <a:extLst>
              <a:ext uri="{FF2B5EF4-FFF2-40B4-BE49-F238E27FC236}">
                <a16:creationId xmlns:a16="http://schemas.microsoft.com/office/drawing/2014/main" xmlns="" id="{EF61FAF0-9335-484F-B575-68DAD5A7FC4C}"/>
              </a:ext>
            </a:extLst>
          </p:cNvPr>
          <p:cNvSpPr>
            <a:spLocks noEditPoints="1"/>
          </p:cNvSpPr>
          <p:nvPr/>
        </p:nvSpPr>
        <p:spPr bwMode="auto">
          <a:xfrm>
            <a:off x="9719734" y="3758143"/>
            <a:ext cx="372533" cy="395816"/>
          </a:xfrm>
          <a:custGeom>
            <a:avLst/>
            <a:gdLst>
              <a:gd name="T0" fmla="*/ 0 w 85"/>
              <a:gd name="T1" fmla="*/ 23089 h 90"/>
              <a:gd name="T2" fmla="*/ 26296 w 85"/>
              <a:gd name="T3" fmla="*/ 23089 h 90"/>
              <a:gd name="T4" fmla="*/ 26296 w 85"/>
              <a:gd name="T5" fmla="*/ 270474 h 90"/>
              <a:gd name="T6" fmla="*/ 279400 w 85"/>
              <a:gd name="T7" fmla="*/ 270474 h 90"/>
              <a:gd name="T8" fmla="*/ 279400 w 85"/>
              <a:gd name="T9" fmla="*/ 296862 h 90"/>
              <a:gd name="T10" fmla="*/ 26296 w 85"/>
              <a:gd name="T11" fmla="*/ 296862 h 90"/>
              <a:gd name="T12" fmla="*/ 0 w 85"/>
              <a:gd name="T13" fmla="*/ 296862 h 90"/>
              <a:gd name="T14" fmla="*/ 0 w 85"/>
              <a:gd name="T15" fmla="*/ 270474 h 90"/>
              <a:gd name="T16" fmla="*/ 0 w 85"/>
              <a:gd name="T17" fmla="*/ 23089 h 90"/>
              <a:gd name="T18" fmla="*/ 39445 w 85"/>
              <a:gd name="T19" fmla="*/ 131939 h 90"/>
              <a:gd name="T20" fmla="*/ 52593 w 85"/>
              <a:gd name="T21" fmla="*/ 158326 h 90"/>
              <a:gd name="T22" fmla="*/ 55880 w 85"/>
              <a:gd name="T23" fmla="*/ 155028 h 90"/>
              <a:gd name="T24" fmla="*/ 55880 w 85"/>
              <a:gd name="T25" fmla="*/ 155028 h 90"/>
              <a:gd name="T26" fmla="*/ 108473 w 85"/>
              <a:gd name="T27" fmla="*/ 145133 h 90"/>
              <a:gd name="T28" fmla="*/ 213659 w 85"/>
              <a:gd name="T29" fmla="*/ 59372 h 90"/>
              <a:gd name="T30" fmla="*/ 233381 w 85"/>
              <a:gd name="T31" fmla="*/ 62671 h 90"/>
              <a:gd name="T32" fmla="*/ 226807 w 85"/>
              <a:gd name="T33" fmla="*/ 32985 h 90"/>
              <a:gd name="T34" fmla="*/ 216946 w 85"/>
              <a:gd name="T35" fmla="*/ 0 h 90"/>
              <a:gd name="T36" fmla="*/ 193936 w 85"/>
              <a:gd name="T37" fmla="*/ 23089 h 90"/>
              <a:gd name="T38" fmla="*/ 170927 w 85"/>
              <a:gd name="T39" fmla="*/ 46179 h 90"/>
              <a:gd name="T40" fmla="*/ 187362 w 85"/>
              <a:gd name="T41" fmla="*/ 49477 h 90"/>
              <a:gd name="T42" fmla="*/ 108473 w 85"/>
              <a:gd name="T43" fmla="*/ 118745 h 90"/>
              <a:gd name="T44" fmla="*/ 42732 w 85"/>
              <a:gd name="T45" fmla="*/ 128640 h 90"/>
              <a:gd name="T46" fmla="*/ 39445 w 85"/>
              <a:gd name="T47" fmla="*/ 131939 h 90"/>
              <a:gd name="T48" fmla="*/ 39445 w 85"/>
              <a:gd name="T49" fmla="*/ 131939 h 90"/>
              <a:gd name="T50" fmla="*/ 200511 w 85"/>
              <a:gd name="T51" fmla="*/ 260579 h 90"/>
              <a:gd name="T52" fmla="*/ 246529 w 85"/>
              <a:gd name="T53" fmla="*/ 260579 h 90"/>
              <a:gd name="T54" fmla="*/ 246529 w 85"/>
              <a:gd name="T55" fmla="*/ 89059 h 90"/>
              <a:gd name="T56" fmla="*/ 200511 w 85"/>
              <a:gd name="T57" fmla="*/ 141834 h 90"/>
              <a:gd name="T58" fmla="*/ 200511 w 85"/>
              <a:gd name="T59" fmla="*/ 260579 h 90"/>
              <a:gd name="T60" fmla="*/ 128195 w 85"/>
              <a:gd name="T61" fmla="*/ 260579 h 90"/>
              <a:gd name="T62" fmla="*/ 177501 w 85"/>
              <a:gd name="T63" fmla="*/ 260579 h 90"/>
              <a:gd name="T64" fmla="*/ 177501 w 85"/>
              <a:gd name="T65" fmla="*/ 197908 h 90"/>
              <a:gd name="T66" fmla="*/ 128195 w 85"/>
              <a:gd name="T67" fmla="*/ 197908 h 90"/>
              <a:gd name="T68" fmla="*/ 128195 w 85"/>
              <a:gd name="T69" fmla="*/ 260579 h 90"/>
              <a:gd name="T70" fmla="*/ 62454 w 85"/>
              <a:gd name="T71" fmla="*/ 260579 h 90"/>
              <a:gd name="T72" fmla="*/ 108473 w 85"/>
              <a:gd name="T73" fmla="*/ 260579 h 90"/>
              <a:gd name="T74" fmla="*/ 108473 w 85"/>
              <a:gd name="T75" fmla="*/ 171520 h 90"/>
              <a:gd name="T76" fmla="*/ 62454 w 85"/>
              <a:gd name="T77" fmla="*/ 171520 h 90"/>
              <a:gd name="T78" fmla="*/ 62454 w 85"/>
              <a:gd name="T79" fmla="*/ 260579 h 9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85" h="90">
                <a:moveTo>
                  <a:pt x="0" y="7"/>
                </a:moveTo>
                <a:cubicBezTo>
                  <a:pt x="8" y="7"/>
                  <a:pt x="8" y="7"/>
                  <a:pt x="8" y="7"/>
                </a:cubicBezTo>
                <a:cubicBezTo>
                  <a:pt x="8" y="82"/>
                  <a:pt x="8" y="82"/>
                  <a:pt x="8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90"/>
                  <a:pt x="85" y="90"/>
                  <a:pt x="85" y="90"/>
                </a:cubicBezTo>
                <a:cubicBezTo>
                  <a:pt x="8" y="90"/>
                  <a:pt x="8" y="90"/>
                  <a:pt x="8" y="90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7"/>
                  <a:pt x="0" y="7"/>
                  <a:pt x="0" y="7"/>
                </a:cubicBezTo>
                <a:close/>
                <a:moveTo>
                  <a:pt x="12" y="40"/>
                </a:moveTo>
                <a:cubicBezTo>
                  <a:pt x="16" y="48"/>
                  <a:pt x="16" y="48"/>
                  <a:pt x="16" y="48"/>
                </a:cubicBezTo>
                <a:cubicBezTo>
                  <a:pt x="16" y="47"/>
                  <a:pt x="16" y="47"/>
                  <a:pt x="17" y="47"/>
                </a:cubicBezTo>
                <a:cubicBezTo>
                  <a:pt x="17" y="47"/>
                  <a:pt x="17" y="47"/>
                  <a:pt x="17" y="47"/>
                </a:cubicBezTo>
                <a:cubicBezTo>
                  <a:pt x="22" y="44"/>
                  <a:pt x="28" y="44"/>
                  <a:pt x="33" y="44"/>
                </a:cubicBezTo>
                <a:cubicBezTo>
                  <a:pt x="46" y="44"/>
                  <a:pt x="57" y="45"/>
                  <a:pt x="65" y="18"/>
                </a:cubicBezTo>
                <a:cubicBezTo>
                  <a:pt x="71" y="19"/>
                  <a:pt x="71" y="19"/>
                  <a:pt x="71" y="19"/>
                </a:cubicBezTo>
                <a:cubicBezTo>
                  <a:pt x="69" y="10"/>
                  <a:pt x="69" y="10"/>
                  <a:pt x="69" y="10"/>
                </a:cubicBezTo>
                <a:cubicBezTo>
                  <a:pt x="66" y="0"/>
                  <a:pt x="66" y="0"/>
                  <a:pt x="66" y="0"/>
                </a:cubicBezTo>
                <a:cubicBezTo>
                  <a:pt x="59" y="7"/>
                  <a:pt x="59" y="7"/>
                  <a:pt x="59" y="7"/>
                </a:cubicBezTo>
                <a:cubicBezTo>
                  <a:pt x="52" y="14"/>
                  <a:pt x="52" y="14"/>
                  <a:pt x="52" y="14"/>
                </a:cubicBezTo>
                <a:cubicBezTo>
                  <a:pt x="57" y="15"/>
                  <a:pt x="57" y="15"/>
                  <a:pt x="57" y="15"/>
                </a:cubicBezTo>
                <a:cubicBezTo>
                  <a:pt x="51" y="36"/>
                  <a:pt x="42" y="36"/>
                  <a:pt x="33" y="36"/>
                </a:cubicBezTo>
                <a:cubicBezTo>
                  <a:pt x="27" y="36"/>
                  <a:pt x="20" y="36"/>
                  <a:pt x="13" y="39"/>
                </a:cubicBezTo>
                <a:cubicBezTo>
                  <a:pt x="13" y="39"/>
                  <a:pt x="13" y="40"/>
                  <a:pt x="12" y="40"/>
                </a:cubicBezTo>
                <a:cubicBezTo>
                  <a:pt x="12" y="40"/>
                  <a:pt x="12" y="40"/>
                  <a:pt x="12" y="40"/>
                </a:cubicBezTo>
                <a:close/>
                <a:moveTo>
                  <a:pt x="61" y="79"/>
                </a:moveTo>
                <a:cubicBezTo>
                  <a:pt x="75" y="79"/>
                  <a:pt x="75" y="79"/>
                  <a:pt x="75" y="79"/>
                </a:cubicBezTo>
                <a:cubicBezTo>
                  <a:pt x="75" y="27"/>
                  <a:pt x="75" y="27"/>
                  <a:pt x="75" y="27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79"/>
                  <a:pt x="61" y="79"/>
                  <a:pt x="61" y="79"/>
                </a:cubicBezTo>
                <a:close/>
                <a:moveTo>
                  <a:pt x="39" y="79"/>
                </a:moveTo>
                <a:cubicBezTo>
                  <a:pt x="54" y="79"/>
                  <a:pt x="54" y="79"/>
                  <a:pt x="54" y="79"/>
                </a:cubicBezTo>
                <a:cubicBezTo>
                  <a:pt x="54" y="60"/>
                  <a:pt x="54" y="60"/>
                  <a:pt x="54" y="60"/>
                </a:cubicBezTo>
                <a:cubicBezTo>
                  <a:pt x="39" y="60"/>
                  <a:pt x="39" y="60"/>
                  <a:pt x="39" y="60"/>
                </a:cubicBezTo>
                <a:cubicBezTo>
                  <a:pt x="39" y="79"/>
                  <a:pt x="39" y="79"/>
                  <a:pt x="39" y="79"/>
                </a:cubicBezTo>
                <a:close/>
                <a:moveTo>
                  <a:pt x="19" y="79"/>
                </a:moveTo>
                <a:cubicBezTo>
                  <a:pt x="33" y="79"/>
                  <a:pt x="33" y="79"/>
                  <a:pt x="33" y="79"/>
                </a:cubicBezTo>
                <a:cubicBezTo>
                  <a:pt x="33" y="52"/>
                  <a:pt x="33" y="52"/>
                  <a:pt x="33" y="52"/>
                </a:cubicBezTo>
                <a:cubicBezTo>
                  <a:pt x="19" y="52"/>
                  <a:pt x="19" y="52"/>
                  <a:pt x="19" y="52"/>
                </a:cubicBezTo>
                <a:lnTo>
                  <a:pt x="19" y="79"/>
                </a:lnTo>
                <a:close/>
              </a:path>
            </a:pathLst>
          </a:cu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9" name="Freeform 59">
            <a:extLst>
              <a:ext uri="{FF2B5EF4-FFF2-40B4-BE49-F238E27FC236}">
                <a16:creationId xmlns:a16="http://schemas.microsoft.com/office/drawing/2014/main" xmlns="" id="{B4EF9DB3-C7A1-4D21-B835-5C6E904CD6CB}"/>
              </a:ext>
            </a:extLst>
          </p:cNvPr>
          <p:cNvSpPr>
            <a:spLocks noEditPoints="1"/>
          </p:cNvSpPr>
          <p:nvPr/>
        </p:nvSpPr>
        <p:spPr bwMode="auto">
          <a:xfrm>
            <a:off x="9690101" y="3013076"/>
            <a:ext cx="438151" cy="372533"/>
          </a:xfrm>
          <a:custGeom>
            <a:avLst/>
            <a:gdLst>
              <a:gd name="T0" fmla="*/ 13145 w 100"/>
              <a:gd name="T1" fmla="*/ 0 h 85"/>
              <a:gd name="T2" fmla="*/ 312182 w 100"/>
              <a:gd name="T3" fmla="*/ 0 h 85"/>
              <a:gd name="T4" fmla="*/ 328613 w 100"/>
              <a:gd name="T5" fmla="*/ 0 h 85"/>
              <a:gd name="T6" fmla="*/ 328613 w 100"/>
              <a:gd name="T7" fmla="*/ 16435 h 85"/>
              <a:gd name="T8" fmla="*/ 328613 w 100"/>
              <a:gd name="T9" fmla="*/ 184075 h 85"/>
              <a:gd name="T10" fmla="*/ 328613 w 100"/>
              <a:gd name="T11" fmla="*/ 200511 h 85"/>
              <a:gd name="T12" fmla="*/ 312182 w 100"/>
              <a:gd name="T13" fmla="*/ 200511 h 85"/>
              <a:gd name="T14" fmla="*/ 223457 w 100"/>
              <a:gd name="T15" fmla="*/ 200511 h 85"/>
              <a:gd name="T16" fmla="*/ 223457 w 100"/>
              <a:gd name="T17" fmla="*/ 256391 h 85"/>
              <a:gd name="T18" fmla="*/ 259604 w 100"/>
              <a:gd name="T19" fmla="*/ 256391 h 85"/>
              <a:gd name="T20" fmla="*/ 259604 w 100"/>
              <a:gd name="T21" fmla="*/ 279400 h 85"/>
              <a:gd name="T22" fmla="*/ 82153 w 100"/>
              <a:gd name="T23" fmla="*/ 279400 h 85"/>
              <a:gd name="T24" fmla="*/ 82153 w 100"/>
              <a:gd name="T25" fmla="*/ 256391 h 85"/>
              <a:gd name="T26" fmla="*/ 111728 w 100"/>
              <a:gd name="T27" fmla="*/ 256391 h 85"/>
              <a:gd name="T28" fmla="*/ 111728 w 100"/>
              <a:gd name="T29" fmla="*/ 200511 h 85"/>
              <a:gd name="T30" fmla="*/ 13145 w 100"/>
              <a:gd name="T31" fmla="*/ 200511 h 85"/>
              <a:gd name="T32" fmla="*/ 0 w 100"/>
              <a:gd name="T33" fmla="*/ 200511 h 85"/>
              <a:gd name="T34" fmla="*/ 0 w 100"/>
              <a:gd name="T35" fmla="*/ 184075 h 85"/>
              <a:gd name="T36" fmla="*/ 0 w 100"/>
              <a:gd name="T37" fmla="*/ 16435 h 85"/>
              <a:gd name="T38" fmla="*/ 0 w 100"/>
              <a:gd name="T39" fmla="*/ 0 h 85"/>
              <a:gd name="T40" fmla="*/ 13145 w 100"/>
              <a:gd name="T41" fmla="*/ 0 h 85"/>
              <a:gd name="T42" fmla="*/ 98584 w 100"/>
              <a:gd name="T43" fmla="*/ 78889 h 85"/>
              <a:gd name="T44" fmla="*/ 111728 w 100"/>
              <a:gd name="T45" fmla="*/ 92038 h 85"/>
              <a:gd name="T46" fmla="*/ 115015 w 100"/>
              <a:gd name="T47" fmla="*/ 88751 h 85"/>
              <a:gd name="T48" fmla="*/ 167593 w 100"/>
              <a:gd name="T49" fmla="*/ 65741 h 85"/>
              <a:gd name="T50" fmla="*/ 220171 w 100"/>
              <a:gd name="T51" fmla="*/ 88751 h 85"/>
              <a:gd name="T52" fmla="*/ 223457 w 100"/>
              <a:gd name="T53" fmla="*/ 92038 h 85"/>
              <a:gd name="T54" fmla="*/ 233315 w 100"/>
              <a:gd name="T55" fmla="*/ 78889 h 85"/>
              <a:gd name="T56" fmla="*/ 230029 w 100"/>
              <a:gd name="T57" fmla="*/ 75602 h 85"/>
              <a:gd name="T58" fmla="*/ 167593 w 100"/>
              <a:gd name="T59" fmla="*/ 46019 h 85"/>
              <a:gd name="T60" fmla="*/ 101870 w 100"/>
              <a:gd name="T61" fmla="*/ 75602 h 85"/>
              <a:gd name="T62" fmla="*/ 98584 w 100"/>
              <a:gd name="T63" fmla="*/ 78889 h 85"/>
              <a:gd name="T64" fmla="*/ 121587 w 100"/>
              <a:gd name="T65" fmla="*/ 105186 h 85"/>
              <a:gd name="T66" fmla="*/ 134731 w 100"/>
              <a:gd name="T67" fmla="*/ 118334 h 85"/>
              <a:gd name="T68" fmla="*/ 134731 w 100"/>
              <a:gd name="T69" fmla="*/ 118334 h 85"/>
              <a:gd name="T70" fmla="*/ 167593 w 100"/>
              <a:gd name="T71" fmla="*/ 101899 h 85"/>
              <a:gd name="T72" fmla="*/ 197168 w 100"/>
              <a:gd name="T73" fmla="*/ 118334 h 85"/>
              <a:gd name="T74" fmla="*/ 200454 w 100"/>
              <a:gd name="T75" fmla="*/ 118334 h 85"/>
              <a:gd name="T76" fmla="*/ 210312 w 100"/>
              <a:gd name="T77" fmla="*/ 105186 h 85"/>
              <a:gd name="T78" fmla="*/ 210312 w 100"/>
              <a:gd name="T79" fmla="*/ 105186 h 85"/>
              <a:gd name="T80" fmla="*/ 167593 w 100"/>
              <a:gd name="T81" fmla="*/ 85464 h 85"/>
              <a:gd name="T82" fmla="*/ 124873 w 100"/>
              <a:gd name="T83" fmla="*/ 105186 h 85"/>
              <a:gd name="T84" fmla="*/ 121587 w 100"/>
              <a:gd name="T85" fmla="*/ 105186 h 85"/>
              <a:gd name="T86" fmla="*/ 167593 w 100"/>
              <a:gd name="T87" fmla="*/ 121621 h 85"/>
              <a:gd name="T88" fmla="*/ 154448 w 100"/>
              <a:gd name="T89" fmla="*/ 134769 h 85"/>
              <a:gd name="T90" fmla="*/ 167593 w 100"/>
              <a:gd name="T91" fmla="*/ 147918 h 85"/>
              <a:gd name="T92" fmla="*/ 180737 w 100"/>
              <a:gd name="T93" fmla="*/ 134769 h 85"/>
              <a:gd name="T94" fmla="*/ 167593 w 100"/>
              <a:gd name="T95" fmla="*/ 121621 h 85"/>
              <a:gd name="T96" fmla="*/ 299038 w 100"/>
              <a:gd name="T97" fmla="*/ 29584 h 85"/>
              <a:gd name="T98" fmla="*/ 26289 w 100"/>
              <a:gd name="T99" fmla="*/ 29584 h 85"/>
              <a:gd name="T100" fmla="*/ 26289 w 100"/>
              <a:gd name="T101" fmla="*/ 170927 h 85"/>
              <a:gd name="T102" fmla="*/ 299038 w 100"/>
              <a:gd name="T103" fmla="*/ 170927 h 85"/>
              <a:gd name="T104" fmla="*/ 299038 w 100"/>
              <a:gd name="T105" fmla="*/ 29584 h 8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00" h="85">
                <a:moveTo>
                  <a:pt x="4" y="0"/>
                </a:moveTo>
                <a:cubicBezTo>
                  <a:pt x="95" y="0"/>
                  <a:pt x="95" y="0"/>
                  <a:pt x="95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100" y="5"/>
                  <a:pt x="100" y="5"/>
                  <a:pt x="100" y="5"/>
                </a:cubicBezTo>
                <a:cubicBezTo>
                  <a:pt x="100" y="56"/>
                  <a:pt x="100" y="56"/>
                  <a:pt x="100" y="56"/>
                </a:cubicBezTo>
                <a:cubicBezTo>
                  <a:pt x="100" y="61"/>
                  <a:pt x="100" y="61"/>
                  <a:pt x="100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68" y="61"/>
                  <a:pt x="68" y="61"/>
                  <a:pt x="68" y="61"/>
                </a:cubicBezTo>
                <a:cubicBezTo>
                  <a:pt x="68" y="78"/>
                  <a:pt x="68" y="78"/>
                  <a:pt x="68" y="78"/>
                </a:cubicBezTo>
                <a:cubicBezTo>
                  <a:pt x="79" y="78"/>
                  <a:pt x="79" y="78"/>
                  <a:pt x="79" y="78"/>
                </a:cubicBezTo>
                <a:cubicBezTo>
                  <a:pt x="79" y="85"/>
                  <a:pt x="79" y="85"/>
                  <a:pt x="79" y="85"/>
                </a:cubicBezTo>
                <a:cubicBezTo>
                  <a:pt x="25" y="85"/>
                  <a:pt x="25" y="85"/>
                  <a:pt x="25" y="85"/>
                </a:cubicBezTo>
                <a:cubicBezTo>
                  <a:pt x="25" y="78"/>
                  <a:pt x="25" y="78"/>
                  <a:pt x="25" y="78"/>
                </a:cubicBezTo>
                <a:cubicBezTo>
                  <a:pt x="34" y="78"/>
                  <a:pt x="34" y="78"/>
                  <a:pt x="34" y="78"/>
                </a:cubicBezTo>
                <a:cubicBezTo>
                  <a:pt x="34" y="61"/>
                  <a:pt x="34" y="61"/>
                  <a:pt x="34" y="61"/>
                </a:cubicBezTo>
                <a:cubicBezTo>
                  <a:pt x="4" y="61"/>
                  <a:pt x="4" y="61"/>
                  <a:pt x="4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lose/>
                <a:moveTo>
                  <a:pt x="30" y="24"/>
                </a:moveTo>
                <a:cubicBezTo>
                  <a:pt x="34" y="28"/>
                  <a:pt x="34" y="28"/>
                  <a:pt x="34" y="28"/>
                </a:cubicBezTo>
                <a:cubicBezTo>
                  <a:pt x="34" y="27"/>
                  <a:pt x="34" y="27"/>
                  <a:pt x="35" y="27"/>
                </a:cubicBezTo>
                <a:cubicBezTo>
                  <a:pt x="39" y="22"/>
                  <a:pt x="45" y="20"/>
                  <a:pt x="51" y="20"/>
                </a:cubicBezTo>
                <a:cubicBezTo>
                  <a:pt x="57" y="20"/>
                  <a:pt x="63" y="22"/>
                  <a:pt x="67" y="27"/>
                </a:cubicBezTo>
                <a:cubicBezTo>
                  <a:pt x="67" y="27"/>
                  <a:pt x="68" y="28"/>
                  <a:pt x="68" y="28"/>
                </a:cubicBezTo>
                <a:cubicBezTo>
                  <a:pt x="71" y="24"/>
                  <a:pt x="71" y="24"/>
                  <a:pt x="71" y="24"/>
                </a:cubicBezTo>
                <a:cubicBezTo>
                  <a:pt x="71" y="24"/>
                  <a:pt x="71" y="23"/>
                  <a:pt x="70" y="23"/>
                </a:cubicBezTo>
                <a:cubicBezTo>
                  <a:pt x="65" y="17"/>
                  <a:pt x="58" y="14"/>
                  <a:pt x="51" y="14"/>
                </a:cubicBezTo>
                <a:cubicBezTo>
                  <a:pt x="44" y="14"/>
                  <a:pt x="37" y="17"/>
                  <a:pt x="31" y="23"/>
                </a:cubicBezTo>
                <a:cubicBezTo>
                  <a:pt x="31" y="23"/>
                  <a:pt x="31" y="24"/>
                  <a:pt x="30" y="24"/>
                </a:cubicBezTo>
                <a:close/>
                <a:moveTo>
                  <a:pt x="37" y="32"/>
                </a:moveTo>
                <a:cubicBezTo>
                  <a:pt x="41" y="36"/>
                  <a:pt x="41" y="36"/>
                  <a:pt x="4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4" y="33"/>
                  <a:pt x="47" y="31"/>
                  <a:pt x="51" y="31"/>
                </a:cubicBezTo>
                <a:cubicBezTo>
                  <a:pt x="54" y="31"/>
                  <a:pt x="58" y="33"/>
                  <a:pt x="60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0" y="28"/>
                  <a:pt x="56" y="26"/>
                  <a:pt x="51" y="26"/>
                </a:cubicBezTo>
                <a:cubicBezTo>
                  <a:pt x="46" y="26"/>
                  <a:pt x="41" y="28"/>
                  <a:pt x="38" y="32"/>
                </a:cubicBezTo>
                <a:cubicBezTo>
                  <a:pt x="38" y="32"/>
                  <a:pt x="37" y="32"/>
                  <a:pt x="37" y="32"/>
                </a:cubicBezTo>
                <a:close/>
                <a:moveTo>
                  <a:pt x="51" y="37"/>
                </a:moveTo>
                <a:cubicBezTo>
                  <a:pt x="49" y="37"/>
                  <a:pt x="47" y="39"/>
                  <a:pt x="47" y="41"/>
                </a:cubicBezTo>
                <a:cubicBezTo>
                  <a:pt x="47" y="43"/>
                  <a:pt x="49" y="45"/>
                  <a:pt x="51" y="45"/>
                </a:cubicBezTo>
                <a:cubicBezTo>
                  <a:pt x="54" y="45"/>
                  <a:pt x="55" y="43"/>
                  <a:pt x="55" y="41"/>
                </a:cubicBezTo>
                <a:cubicBezTo>
                  <a:pt x="55" y="39"/>
                  <a:pt x="54" y="37"/>
                  <a:pt x="51" y="37"/>
                </a:cubicBezTo>
                <a:close/>
                <a:moveTo>
                  <a:pt x="91" y="9"/>
                </a:moveTo>
                <a:cubicBezTo>
                  <a:pt x="8" y="9"/>
                  <a:pt x="8" y="9"/>
                  <a:pt x="8" y="9"/>
                </a:cubicBezTo>
                <a:cubicBezTo>
                  <a:pt x="8" y="52"/>
                  <a:pt x="8" y="52"/>
                  <a:pt x="8" y="52"/>
                </a:cubicBezTo>
                <a:cubicBezTo>
                  <a:pt x="91" y="52"/>
                  <a:pt x="91" y="52"/>
                  <a:pt x="91" y="52"/>
                </a:cubicBezTo>
                <a:lnTo>
                  <a:pt x="91" y="9"/>
                </a:lnTo>
                <a:close/>
              </a:path>
            </a:pathLst>
          </a:cu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0" name="Freeform 60">
            <a:extLst>
              <a:ext uri="{FF2B5EF4-FFF2-40B4-BE49-F238E27FC236}">
                <a16:creationId xmlns:a16="http://schemas.microsoft.com/office/drawing/2014/main" xmlns="" id="{7A2D5F98-615A-4379-B1DE-2A28F5E96BE0}"/>
              </a:ext>
            </a:extLst>
          </p:cNvPr>
          <p:cNvSpPr>
            <a:spLocks noEditPoints="1"/>
          </p:cNvSpPr>
          <p:nvPr/>
        </p:nvSpPr>
        <p:spPr bwMode="auto">
          <a:xfrm>
            <a:off x="9719734" y="2153710"/>
            <a:ext cx="383117" cy="448733"/>
          </a:xfrm>
          <a:custGeom>
            <a:avLst/>
            <a:gdLst>
              <a:gd name="T0" fmla="*/ 188256 w 87"/>
              <a:gd name="T1" fmla="*/ 49493 h 102"/>
              <a:gd name="T2" fmla="*/ 214678 w 87"/>
              <a:gd name="T3" fmla="*/ 102285 h 102"/>
              <a:gd name="T4" fmla="*/ 204770 w 87"/>
              <a:gd name="T5" fmla="*/ 128681 h 102"/>
              <a:gd name="T6" fmla="*/ 198164 w 87"/>
              <a:gd name="T7" fmla="*/ 131980 h 102"/>
              <a:gd name="T8" fmla="*/ 165137 w 87"/>
              <a:gd name="T9" fmla="*/ 184773 h 102"/>
              <a:gd name="T10" fmla="*/ 112293 w 87"/>
              <a:gd name="T11" fmla="*/ 184773 h 102"/>
              <a:gd name="T12" fmla="*/ 82568 w 87"/>
              <a:gd name="T13" fmla="*/ 131980 h 102"/>
              <a:gd name="T14" fmla="*/ 75963 w 87"/>
              <a:gd name="T15" fmla="*/ 128681 h 102"/>
              <a:gd name="T16" fmla="*/ 66055 w 87"/>
              <a:gd name="T17" fmla="*/ 102285 h 102"/>
              <a:gd name="T18" fmla="*/ 92477 w 87"/>
              <a:gd name="T19" fmla="*/ 52792 h 102"/>
              <a:gd name="T20" fmla="*/ 62752 w 87"/>
              <a:gd name="T21" fmla="*/ 217768 h 102"/>
              <a:gd name="T22" fmla="*/ 49541 w 87"/>
              <a:gd name="T23" fmla="*/ 234265 h 102"/>
              <a:gd name="T24" fmla="*/ 62752 w 87"/>
              <a:gd name="T25" fmla="*/ 260661 h 102"/>
              <a:gd name="T26" fmla="*/ 66055 w 87"/>
              <a:gd name="T27" fmla="*/ 260661 h 102"/>
              <a:gd name="T28" fmla="*/ 69357 w 87"/>
              <a:gd name="T29" fmla="*/ 267260 h 102"/>
              <a:gd name="T30" fmla="*/ 69357 w 87"/>
              <a:gd name="T31" fmla="*/ 270560 h 102"/>
              <a:gd name="T32" fmla="*/ 75963 w 87"/>
              <a:gd name="T33" fmla="*/ 270560 h 102"/>
              <a:gd name="T34" fmla="*/ 89174 w 87"/>
              <a:gd name="T35" fmla="*/ 254062 h 102"/>
              <a:gd name="T36" fmla="*/ 66055 w 87"/>
              <a:gd name="T37" fmla="*/ 254062 h 102"/>
              <a:gd name="T38" fmla="*/ 69357 w 87"/>
              <a:gd name="T39" fmla="*/ 217768 h 102"/>
              <a:gd name="T40" fmla="*/ 145320 w 87"/>
              <a:gd name="T41" fmla="*/ 316753 h 102"/>
              <a:gd name="T42" fmla="*/ 211375 w 87"/>
              <a:gd name="T43" fmla="*/ 217768 h 102"/>
              <a:gd name="T44" fmla="*/ 211375 w 87"/>
              <a:gd name="T45" fmla="*/ 254062 h 102"/>
              <a:gd name="T46" fmla="*/ 191559 w 87"/>
              <a:gd name="T47" fmla="*/ 254062 h 102"/>
              <a:gd name="T48" fmla="*/ 204770 w 87"/>
              <a:gd name="T49" fmla="*/ 270560 h 102"/>
              <a:gd name="T50" fmla="*/ 211375 w 87"/>
              <a:gd name="T51" fmla="*/ 270560 h 102"/>
              <a:gd name="T52" fmla="*/ 211375 w 87"/>
              <a:gd name="T53" fmla="*/ 267260 h 102"/>
              <a:gd name="T54" fmla="*/ 214678 w 87"/>
              <a:gd name="T55" fmla="*/ 260661 h 102"/>
              <a:gd name="T56" fmla="*/ 217981 w 87"/>
              <a:gd name="T57" fmla="*/ 260661 h 102"/>
              <a:gd name="T58" fmla="*/ 227889 w 87"/>
              <a:gd name="T59" fmla="*/ 234265 h 102"/>
              <a:gd name="T60" fmla="*/ 217981 w 87"/>
              <a:gd name="T61" fmla="*/ 217768 h 102"/>
              <a:gd name="T62" fmla="*/ 284035 w 87"/>
              <a:gd name="T63" fmla="*/ 336550 h 102"/>
              <a:gd name="T64" fmla="*/ 39633 w 87"/>
              <a:gd name="T65" fmla="*/ 217768 h 102"/>
              <a:gd name="T66" fmla="*/ 224586 w 87"/>
              <a:gd name="T67" fmla="*/ 92386 h 102"/>
              <a:gd name="T68" fmla="*/ 158531 w 87"/>
              <a:gd name="T69" fmla="*/ 3300 h 102"/>
              <a:gd name="T70" fmla="*/ 59449 w 87"/>
              <a:gd name="T71" fmla="*/ 92386 h 102"/>
              <a:gd name="T72" fmla="*/ 52844 w 87"/>
              <a:gd name="T73" fmla="*/ 95686 h 102"/>
              <a:gd name="T74" fmla="*/ 56147 w 87"/>
              <a:gd name="T75" fmla="*/ 125381 h 102"/>
              <a:gd name="T76" fmla="*/ 79266 w 87"/>
              <a:gd name="T77" fmla="*/ 171575 h 102"/>
              <a:gd name="T78" fmla="*/ 138715 w 87"/>
              <a:gd name="T79" fmla="*/ 201270 h 102"/>
              <a:gd name="T80" fmla="*/ 198164 w 87"/>
              <a:gd name="T81" fmla="*/ 174874 h 102"/>
              <a:gd name="T82" fmla="*/ 224586 w 87"/>
              <a:gd name="T83" fmla="*/ 125381 h 102"/>
              <a:gd name="T84" fmla="*/ 227889 w 87"/>
              <a:gd name="T85" fmla="*/ 95686 h 102"/>
              <a:gd name="T86" fmla="*/ 224586 w 87"/>
              <a:gd name="T87" fmla="*/ 92386 h 10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87" h="102">
                <a:moveTo>
                  <a:pt x="28" y="16"/>
                </a:moveTo>
                <a:cubicBezTo>
                  <a:pt x="28" y="14"/>
                  <a:pt x="57" y="15"/>
                  <a:pt x="57" y="15"/>
                </a:cubicBezTo>
                <a:cubicBezTo>
                  <a:pt x="60" y="31"/>
                  <a:pt x="60" y="31"/>
                  <a:pt x="60" y="31"/>
                </a:cubicBezTo>
                <a:cubicBezTo>
                  <a:pt x="62" y="31"/>
                  <a:pt x="63" y="31"/>
                  <a:pt x="65" y="31"/>
                </a:cubicBezTo>
                <a:cubicBezTo>
                  <a:pt x="65" y="34"/>
                  <a:pt x="64" y="35"/>
                  <a:pt x="64" y="37"/>
                </a:cubicBezTo>
                <a:cubicBezTo>
                  <a:pt x="63" y="38"/>
                  <a:pt x="63" y="39"/>
                  <a:pt x="62" y="39"/>
                </a:cubicBezTo>
                <a:cubicBezTo>
                  <a:pt x="61" y="39"/>
                  <a:pt x="61" y="39"/>
                  <a:pt x="61" y="39"/>
                </a:cubicBezTo>
                <a:cubicBezTo>
                  <a:pt x="60" y="40"/>
                  <a:pt x="60" y="40"/>
                  <a:pt x="60" y="40"/>
                </a:cubicBezTo>
                <a:cubicBezTo>
                  <a:pt x="59" y="44"/>
                  <a:pt x="58" y="48"/>
                  <a:pt x="57" y="51"/>
                </a:cubicBezTo>
                <a:cubicBezTo>
                  <a:pt x="55" y="53"/>
                  <a:pt x="53" y="55"/>
                  <a:pt x="50" y="56"/>
                </a:cubicBezTo>
                <a:cubicBezTo>
                  <a:pt x="49" y="57"/>
                  <a:pt x="45" y="57"/>
                  <a:pt x="42" y="57"/>
                </a:cubicBezTo>
                <a:cubicBezTo>
                  <a:pt x="38" y="57"/>
                  <a:pt x="35" y="56"/>
                  <a:pt x="34" y="56"/>
                </a:cubicBezTo>
                <a:cubicBezTo>
                  <a:pt x="31" y="55"/>
                  <a:pt x="29" y="53"/>
                  <a:pt x="28" y="50"/>
                </a:cubicBezTo>
                <a:cubicBezTo>
                  <a:pt x="27" y="47"/>
                  <a:pt x="25" y="44"/>
                  <a:pt x="25" y="40"/>
                </a:cubicBezTo>
                <a:cubicBezTo>
                  <a:pt x="24" y="39"/>
                  <a:pt x="24" y="39"/>
                  <a:pt x="24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2" y="39"/>
                  <a:pt x="21" y="38"/>
                  <a:pt x="21" y="37"/>
                </a:cubicBezTo>
                <a:cubicBezTo>
                  <a:pt x="20" y="35"/>
                  <a:pt x="20" y="34"/>
                  <a:pt x="20" y="31"/>
                </a:cubicBezTo>
                <a:cubicBezTo>
                  <a:pt x="22" y="31"/>
                  <a:pt x="23" y="31"/>
                  <a:pt x="25" y="32"/>
                </a:cubicBezTo>
                <a:cubicBezTo>
                  <a:pt x="25" y="27"/>
                  <a:pt x="26" y="19"/>
                  <a:pt x="28" y="16"/>
                </a:cubicBezTo>
                <a:close/>
                <a:moveTo>
                  <a:pt x="12" y="66"/>
                </a:moveTo>
                <a:cubicBezTo>
                  <a:pt x="19" y="66"/>
                  <a:pt x="19" y="66"/>
                  <a:pt x="19" y="66"/>
                </a:cubicBezTo>
                <a:cubicBezTo>
                  <a:pt x="16" y="70"/>
                  <a:pt x="16" y="70"/>
                  <a:pt x="16" y="70"/>
                </a:cubicBezTo>
                <a:cubicBezTo>
                  <a:pt x="15" y="71"/>
                  <a:pt x="15" y="71"/>
                  <a:pt x="15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9" y="79"/>
                  <a:pt x="19" y="79"/>
                  <a:pt x="19" y="79"/>
                </a:cubicBezTo>
                <a:cubicBezTo>
                  <a:pt x="19" y="79"/>
                  <a:pt x="19" y="79"/>
                  <a:pt x="19" y="79"/>
                </a:cubicBezTo>
                <a:cubicBezTo>
                  <a:pt x="20" y="79"/>
                  <a:pt x="20" y="79"/>
                  <a:pt x="20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1" y="81"/>
                  <a:pt x="21" y="81"/>
                  <a:pt x="21" y="81"/>
                </a:cubicBezTo>
                <a:cubicBezTo>
                  <a:pt x="20" y="82"/>
                  <a:pt x="20" y="82"/>
                  <a:pt x="20" y="82"/>
                </a:cubicBezTo>
                <a:cubicBezTo>
                  <a:pt x="21" y="82"/>
                  <a:pt x="21" y="82"/>
                  <a:pt x="21" y="82"/>
                </a:cubicBezTo>
                <a:cubicBezTo>
                  <a:pt x="38" y="97"/>
                  <a:pt x="38" y="97"/>
                  <a:pt x="38" y="97"/>
                </a:cubicBezTo>
                <a:cubicBezTo>
                  <a:pt x="23" y="82"/>
                  <a:pt x="23" y="82"/>
                  <a:pt x="23" y="82"/>
                </a:cubicBezTo>
                <a:cubicBezTo>
                  <a:pt x="26" y="78"/>
                  <a:pt x="26" y="78"/>
                  <a:pt x="26" y="78"/>
                </a:cubicBezTo>
                <a:cubicBezTo>
                  <a:pt x="27" y="77"/>
                  <a:pt x="27" y="77"/>
                  <a:pt x="27" y="77"/>
                </a:cubicBezTo>
                <a:cubicBezTo>
                  <a:pt x="25" y="77"/>
                  <a:pt x="25" y="77"/>
                  <a:pt x="25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17" y="71"/>
                  <a:pt x="17" y="71"/>
                  <a:pt x="17" y="71"/>
                </a:cubicBezTo>
                <a:cubicBezTo>
                  <a:pt x="21" y="66"/>
                  <a:pt x="21" y="66"/>
                  <a:pt x="21" y="66"/>
                </a:cubicBezTo>
                <a:cubicBezTo>
                  <a:pt x="26" y="66"/>
                  <a:pt x="26" y="66"/>
                  <a:pt x="26" y="66"/>
                </a:cubicBezTo>
                <a:cubicBezTo>
                  <a:pt x="44" y="96"/>
                  <a:pt x="44" y="96"/>
                  <a:pt x="44" y="96"/>
                </a:cubicBezTo>
                <a:cubicBezTo>
                  <a:pt x="58" y="66"/>
                  <a:pt x="58" y="66"/>
                  <a:pt x="58" y="66"/>
                </a:cubicBezTo>
                <a:cubicBezTo>
                  <a:pt x="64" y="66"/>
                  <a:pt x="64" y="66"/>
                  <a:pt x="64" y="66"/>
                </a:cubicBezTo>
                <a:cubicBezTo>
                  <a:pt x="67" y="71"/>
                  <a:pt x="67" y="71"/>
                  <a:pt x="67" y="71"/>
                </a:cubicBezTo>
                <a:cubicBezTo>
                  <a:pt x="64" y="77"/>
                  <a:pt x="64" y="77"/>
                  <a:pt x="64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58" y="77"/>
                  <a:pt x="58" y="77"/>
                  <a:pt x="58" y="77"/>
                </a:cubicBezTo>
                <a:cubicBezTo>
                  <a:pt x="59" y="78"/>
                  <a:pt x="59" y="78"/>
                  <a:pt x="59" y="78"/>
                </a:cubicBezTo>
                <a:cubicBezTo>
                  <a:pt x="62" y="82"/>
                  <a:pt x="62" y="82"/>
                  <a:pt x="62" y="82"/>
                </a:cubicBezTo>
                <a:cubicBezTo>
                  <a:pt x="50" y="97"/>
                  <a:pt x="50" y="97"/>
                  <a:pt x="50" y="97"/>
                </a:cubicBezTo>
                <a:cubicBezTo>
                  <a:pt x="64" y="82"/>
                  <a:pt x="64" y="82"/>
                  <a:pt x="64" y="82"/>
                </a:cubicBezTo>
                <a:cubicBezTo>
                  <a:pt x="64" y="82"/>
                  <a:pt x="64" y="82"/>
                  <a:pt x="64" y="82"/>
                </a:cubicBezTo>
                <a:cubicBezTo>
                  <a:pt x="64" y="81"/>
                  <a:pt x="64" y="81"/>
                  <a:pt x="64" y="81"/>
                </a:cubicBezTo>
                <a:cubicBezTo>
                  <a:pt x="62" y="79"/>
                  <a:pt x="62" y="79"/>
                  <a:pt x="62" y="79"/>
                </a:cubicBezTo>
                <a:cubicBezTo>
                  <a:pt x="65" y="79"/>
                  <a:pt x="65" y="79"/>
                  <a:pt x="65" y="79"/>
                </a:cubicBezTo>
                <a:cubicBezTo>
                  <a:pt x="65" y="79"/>
                  <a:pt x="65" y="79"/>
                  <a:pt x="65" y="79"/>
                </a:cubicBezTo>
                <a:cubicBezTo>
                  <a:pt x="66" y="79"/>
                  <a:pt x="66" y="79"/>
                  <a:pt x="66" y="79"/>
                </a:cubicBezTo>
                <a:cubicBezTo>
                  <a:pt x="69" y="71"/>
                  <a:pt x="69" y="71"/>
                  <a:pt x="69" y="71"/>
                </a:cubicBezTo>
                <a:cubicBezTo>
                  <a:pt x="69" y="71"/>
                  <a:pt x="69" y="71"/>
                  <a:pt x="69" y="71"/>
                </a:cubicBezTo>
                <a:cubicBezTo>
                  <a:pt x="69" y="70"/>
                  <a:pt x="69" y="70"/>
                  <a:pt x="69" y="70"/>
                </a:cubicBezTo>
                <a:cubicBezTo>
                  <a:pt x="66" y="66"/>
                  <a:pt x="66" y="66"/>
                  <a:pt x="66" y="66"/>
                </a:cubicBezTo>
                <a:cubicBezTo>
                  <a:pt x="74" y="65"/>
                  <a:pt x="74" y="65"/>
                  <a:pt x="74" y="65"/>
                </a:cubicBezTo>
                <a:cubicBezTo>
                  <a:pt x="82" y="73"/>
                  <a:pt x="87" y="91"/>
                  <a:pt x="86" y="102"/>
                </a:cubicBezTo>
                <a:cubicBezTo>
                  <a:pt x="57" y="102"/>
                  <a:pt x="28" y="102"/>
                  <a:pt x="0" y="102"/>
                </a:cubicBezTo>
                <a:cubicBezTo>
                  <a:pt x="0" y="92"/>
                  <a:pt x="2" y="75"/>
                  <a:pt x="12" y="66"/>
                </a:cubicBezTo>
                <a:close/>
                <a:moveTo>
                  <a:pt x="68" y="28"/>
                </a:move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6" y="10"/>
                  <a:pt x="65" y="8"/>
                </a:cubicBezTo>
                <a:cubicBezTo>
                  <a:pt x="64" y="5"/>
                  <a:pt x="55" y="1"/>
                  <a:pt x="48" y="1"/>
                </a:cubicBezTo>
                <a:cubicBezTo>
                  <a:pt x="42" y="0"/>
                  <a:pt x="26" y="1"/>
                  <a:pt x="21" y="5"/>
                </a:cubicBezTo>
                <a:cubicBezTo>
                  <a:pt x="18" y="8"/>
                  <a:pt x="18" y="23"/>
                  <a:pt x="18" y="28"/>
                </a:cubicBezTo>
                <a:cubicBezTo>
                  <a:pt x="17" y="28"/>
                  <a:pt x="17" y="28"/>
                  <a:pt x="17" y="28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3"/>
                  <a:pt x="16" y="36"/>
                  <a:pt x="17" y="38"/>
                </a:cubicBezTo>
                <a:cubicBezTo>
                  <a:pt x="18" y="40"/>
                  <a:pt x="19" y="42"/>
                  <a:pt x="21" y="43"/>
                </a:cubicBezTo>
                <a:cubicBezTo>
                  <a:pt x="22" y="46"/>
                  <a:pt x="23" y="49"/>
                  <a:pt x="24" y="52"/>
                </a:cubicBezTo>
                <a:cubicBezTo>
                  <a:pt x="26" y="56"/>
                  <a:pt x="29" y="58"/>
                  <a:pt x="32" y="60"/>
                </a:cubicBezTo>
                <a:cubicBezTo>
                  <a:pt x="34" y="61"/>
                  <a:pt x="38" y="61"/>
                  <a:pt x="42" y="61"/>
                </a:cubicBezTo>
                <a:cubicBezTo>
                  <a:pt x="46" y="61"/>
                  <a:pt x="50" y="61"/>
                  <a:pt x="52" y="60"/>
                </a:cubicBezTo>
                <a:cubicBezTo>
                  <a:pt x="56" y="59"/>
                  <a:pt x="58" y="56"/>
                  <a:pt x="60" y="53"/>
                </a:cubicBezTo>
                <a:cubicBezTo>
                  <a:pt x="62" y="50"/>
                  <a:pt x="63" y="46"/>
                  <a:pt x="64" y="43"/>
                </a:cubicBezTo>
                <a:cubicBezTo>
                  <a:pt x="66" y="42"/>
                  <a:pt x="67" y="40"/>
                  <a:pt x="68" y="38"/>
                </a:cubicBezTo>
                <a:cubicBezTo>
                  <a:pt x="69" y="36"/>
                  <a:pt x="69" y="33"/>
                  <a:pt x="69" y="30"/>
                </a:cubicBezTo>
                <a:cubicBezTo>
                  <a:pt x="69" y="29"/>
                  <a:pt x="69" y="29"/>
                  <a:pt x="69" y="29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8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1" name="Freeform 61">
            <a:extLst>
              <a:ext uri="{FF2B5EF4-FFF2-40B4-BE49-F238E27FC236}">
                <a16:creationId xmlns:a16="http://schemas.microsoft.com/office/drawing/2014/main" xmlns="" id="{D745ACCC-2D99-4987-816B-EE87F0BCDF03}"/>
              </a:ext>
            </a:extLst>
          </p:cNvPr>
          <p:cNvSpPr>
            <a:spLocks/>
          </p:cNvSpPr>
          <p:nvPr/>
        </p:nvSpPr>
        <p:spPr bwMode="auto">
          <a:xfrm>
            <a:off x="1634067" y="2276477"/>
            <a:ext cx="2415117" cy="2415116"/>
          </a:xfrm>
          <a:custGeom>
            <a:avLst/>
            <a:gdLst>
              <a:gd name="T0" fmla="*/ 908050 w 1141"/>
              <a:gd name="T1" fmla="*/ 1811337 h 1141"/>
              <a:gd name="T2" fmla="*/ 0 w 1141"/>
              <a:gd name="T3" fmla="*/ 904875 h 1141"/>
              <a:gd name="T4" fmla="*/ 908050 w 1141"/>
              <a:gd name="T5" fmla="*/ 0 h 1141"/>
              <a:gd name="T6" fmla="*/ 1811338 w 1141"/>
              <a:gd name="T7" fmla="*/ 904875 h 1141"/>
              <a:gd name="T8" fmla="*/ 908050 w 1141"/>
              <a:gd name="T9" fmla="*/ 1811337 h 11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41" h="1141">
                <a:moveTo>
                  <a:pt x="572" y="1141"/>
                </a:moveTo>
                <a:lnTo>
                  <a:pt x="0" y="570"/>
                </a:lnTo>
                <a:lnTo>
                  <a:pt x="572" y="0"/>
                </a:lnTo>
                <a:lnTo>
                  <a:pt x="1141" y="570"/>
                </a:lnTo>
                <a:lnTo>
                  <a:pt x="572" y="1141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2" name="Freeform 62">
            <a:extLst>
              <a:ext uri="{FF2B5EF4-FFF2-40B4-BE49-F238E27FC236}">
                <a16:creationId xmlns:a16="http://schemas.microsoft.com/office/drawing/2014/main" xmlns="" id="{35EAC9E2-883E-4BDC-ADAE-8BA01EF68632}"/>
              </a:ext>
            </a:extLst>
          </p:cNvPr>
          <p:cNvSpPr>
            <a:spLocks/>
          </p:cNvSpPr>
          <p:nvPr/>
        </p:nvSpPr>
        <p:spPr bwMode="auto">
          <a:xfrm>
            <a:off x="3310467" y="3535893"/>
            <a:ext cx="1572684" cy="1572684"/>
          </a:xfrm>
          <a:custGeom>
            <a:avLst/>
            <a:gdLst>
              <a:gd name="T0" fmla="*/ 592138 w 743"/>
              <a:gd name="T1" fmla="*/ 1179513 h 743"/>
              <a:gd name="T2" fmla="*/ 0 w 743"/>
              <a:gd name="T3" fmla="*/ 590550 h 743"/>
              <a:gd name="T4" fmla="*/ 592138 w 743"/>
              <a:gd name="T5" fmla="*/ 0 h 743"/>
              <a:gd name="T6" fmla="*/ 1179513 w 743"/>
              <a:gd name="T7" fmla="*/ 590550 h 743"/>
              <a:gd name="T8" fmla="*/ 592138 w 743"/>
              <a:gd name="T9" fmla="*/ 1179513 h 7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43" h="743">
                <a:moveTo>
                  <a:pt x="373" y="743"/>
                </a:moveTo>
                <a:lnTo>
                  <a:pt x="0" y="372"/>
                </a:lnTo>
                <a:lnTo>
                  <a:pt x="373" y="0"/>
                </a:lnTo>
                <a:lnTo>
                  <a:pt x="743" y="372"/>
                </a:lnTo>
                <a:lnTo>
                  <a:pt x="373" y="743"/>
                </a:lnTo>
                <a:close/>
              </a:path>
            </a:pathLst>
          </a:custGeom>
          <a:solidFill>
            <a:srgbClr val="2D4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3" name="Freeform 63">
            <a:extLst>
              <a:ext uri="{FF2B5EF4-FFF2-40B4-BE49-F238E27FC236}">
                <a16:creationId xmlns:a16="http://schemas.microsoft.com/office/drawing/2014/main" xmlns="" id="{79868C13-1404-40E3-B083-1ADE1A44C5FB}"/>
              </a:ext>
            </a:extLst>
          </p:cNvPr>
          <p:cNvSpPr>
            <a:spLocks/>
          </p:cNvSpPr>
          <p:nvPr/>
        </p:nvSpPr>
        <p:spPr bwMode="auto">
          <a:xfrm>
            <a:off x="3194051" y="1633010"/>
            <a:ext cx="1801283" cy="1805516"/>
          </a:xfrm>
          <a:custGeom>
            <a:avLst/>
            <a:gdLst>
              <a:gd name="T0" fmla="*/ 677862 w 851"/>
              <a:gd name="T1" fmla="*/ 1354137 h 853"/>
              <a:gd name="T2" fmla="*/ 0 w 851"/>
              <a:gd name="T3" fmla="*/ 676275 h 853"/>
              <a:gd name="T4" fmla="*/ 677862 w 851"/>
              <a:gd name="T5" fmla="*/ 0 h 853"/>
              <a:gd name="T6" fmla="*/ 1350962 w 851"/>
              <a:gd name="T7" fmla="*/ 676275 h 853"/>
              <a:gd name="T8" fmla="*/ 677862 w 851"/>
              <a:gd name="T9" fmla="*/ 1354137 h 8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51" h="853">
                <a:moveTo>
                  <a:pt x="427" y="853"/>
                </a:moveTo>
                <a:lnTo>
                  <a:pt x="0" y="426"/>
                </a:lnTo>
                <a:lnTo>
                  <a:pt x="427" y="0"/>
                </a:lnTo>
                <a:lnTo>
                  <a:pt x="851" y="426"/>
                </a:lnTo>
                <a:lnTo>
                  <a:pt x="427" y="853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4" name="Freeform 64">
            <a:extLst>
              <a:ext uri="{FF2B5EF4-FFF2-40B4-BE49-F238E27FC236}">
                <a16:creationId xmlns:a16="http://schemas.microsoft.com/office/drawing/2014/main" xmlns="" id="{15E71D90-97AF-4EBE-B470-985820492467}"/>
              </a:ext>
            </a:extLst>
          </p:cNvPr>
          <p:cNvSpPr>
            <a:spLocks/>
          </p:cNvSpPr>
          <p:nvPr/>
        </p:nvSpPr>
        <p:spPr bwMode="auto">
          <a:xfrm>
            <a:off x="4146551" y="2856443"/>
            <a:ext cx="1270000" cy="1265767"/>
          </a:xfrm>
          <a:custGeom>
            <a:avLst/>
            <a:gdLst>
              <a:gd name="T0" fmla="*/ 476250 w 600"/>
              <a:gd name="T1" fmla="*/ 949325 h 598"/>
              <a:gd name="T2" fmla="*/ 0 w 600"/>
              <a:gd name="T3" fmla="*/ 473075 h 598"/>
              <a:gd name="T4" fmla="*/ 476250 w 600"/>
              <a:gd name="T5" fmla="*/ 0 h 598"/>
              <a:gd name="T6" fmla="*/ 952500 w 600"/>
              <a:gd name="T7" fmla="*/ 473075 h 598"/>
              <a:gd name="T8" fmla="*/ 476250 w 600"/>
              <a:gd name="T9" fmla="*/ 949325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00" h="598">
                <a:moveTo>
                  <a:pt x="300" y="598"/>
                </a:moveTo>
                <a:lnTo>
                  <a:pt x="0" y="298"/>
                </a:lnTo>
                <a:lnTo>
                  <a:pt x="300" y="0"/>
                </a:lnTo>
                <a:lnTo>
                  <a:pt x="600" y="298"/>
                </a:lnTo>
                <a:lnTo>
                  <a:pt x="300" y="598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5" name="Rectangle 65">
            <a:extLst>
              <a:ext uri="{FF2B5EF4-FFF2-40B4-BE49-F238E27FC236}">
                <a16:creationId xmlns:a16="http://schemas.microsoft.com/office/drawing/2014/main" xmlns="" id="{3546A25B-C7DA-483D-8A2E-6EAC56F5C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9619" y="3155544"/>
            <a:ext cx="51296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4000" dirty="0">
                <a:solidFill>
                  <a:schemeClr val="tx1"/>
                </a:solidFill>
                <a:ea typeface="宋体" panose="02010600030101010101" pitchFamily="2" charset="-122"/>
              </a:rPr>
              <a:t>奖</a:t>
            </a:r>
            <a:endParaRPr lang="en-US" altLang="zh-CN" sz="400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26" name="Rectangle 66">
            <a:extLst>
              <a:ext uri="{FF2B5EF4-FFF2-40B4-BE49-F238E27FC236}">
                <a16:creationId xmlns:a16="http://schemas.microsoft.com/office/drawing/2014/main" xmlns="" id="{EAD7B6AC-3D4B-4352-98E5-F2E7727FE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8688" y="2299759"/>
            <a:ext cx="998671" cy="451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933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105%</a:t>
            </a:r>
            <a:endParaRPr lang="en-US" altLang="zh-CN" sz="240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27" name="Rectangle 67">
            <a:extLst>
              <a:ext uri="{FF2B5EF4-FFF2-40B4-BE49-F238E27FC236}">
                <a16:creationId xmlns:a16="http://schemas.microsoft.com/office/drawing/2014/main" xmlns="" id="{F9B97908-B295-496A-9DDD-B54175B9A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3868" y="4181477"/>
            <a:ext cx="7085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en-US" altLang="zh-CN" sz="240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28" name="Rectangle 68">
            <a:extLst>
              <a:ext uri="{FF2B5EF4-FFF2-40B4-BE49-F238E27FC236}">
                <a16:creationId xmlns:a16="http://schemas.microsoft.com/office/drawing/2014/main" xmlns="" id="{8E387824-ED62-4A74-A47A-A265DB145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8718" y="3360210"/>
            <a:ext cx="4071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件</a:t>
            </a:r>
            <a:endParaRPr lang="en-US" altLang="zh-CN" sz="240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29" name="Text Box 69">
            <a:extLst>
              <a:ext uri="{FF2B5EF4-FFF2-40B4-BE49-F238E27FC236}">
                <a16:creationId xmlns:a16="http://schemas.microsoft.com/office/drawing/2014/main" xmlns="" id="{2824316C-8D42-4464-8ADB-544F2CF77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8518" y="5449359"/>
            <a:ext cx="8688916" cy="8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 dirty="0">
                <a:ea typeface="微软雅黑" panose="020B0503020204020204" pitchFamily="34" charset="-122"/>
              </a:rPr>
              <a:t>简介</a:t>
            </a:r>
            <a:endParaRPr lang="en-US" altLang="zh-CN" sz="1333" dirty="0">
              <a:ea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 dirty="0">
                <a:ea typeface="微软雅黑" panose="020B0503020204020204" pitchFamily="34" charset="-122"/>
              </a:rPr>
              <a:t>这里用一段简要的话描述出前段时间的工作亮点，重点内容可以在上方圆内突显出来，选用一些有代表性的图片放到左边，既重点突出，又生动好看。</a:t>
            </a:r>
          </a:p>
        </p:txBody>
      </p:sp>
      <p:sp>
        <p:nvSpPr>
          <p:cNvPr id="38" name="Rectangle 47">
            <a:extLst>
              <a:ext uri="{FF2B5EF4-FFF2-40B4-BE49-F238E27FC236}">
                <a16:creationId xmlns:a16="http://schemas.microsoft.com/office/drawing/2014/main" xmlns="" id="{79A079FE-D49B-4FE0-A43F-E05A1801E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6224" y="3103131"/>
            <a:ext cx="958596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333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</a:t>
            </a:r>
            <a:r>
              <a:rPr lang="en-US" altLang="zh-CN" sz="1333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333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件大事</a:t>
            </a:r>
          </a:p>
        </p:txBody>
      </p:sp>
    </p:spTree>
    <p:extLst>
      <p:ext uri="{BB962C8B-B14F-4D97-AF65-F5344CB8AC3E}">
        <p14:creationId xmlns:p14="http://schemas.microsoft.com/office/powerpoint/2010/main" val="1283201342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9" grpId="0" animBg="1"/>
      <p:bldP spid="11" grpId="0" animBg="1"/>
      <p:bldP spid="12" grpId="0" animBg="1"/>
      <p:bldP spid="13" grpId="0"/>
      <p:bldP spid="14" grpId="0" animBg="1"/>
      <p:bldP spid="15" grpId="0" animBg="1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EF589320-A51F-484E-8F09-783B78A71A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不足之处</a:t>
            </a:r>
          </a:p>
        </p:txBody>
      </p:sp>
      <p:sp>
        <p:nvSpPr>
          <p:cNvPr id="5" name="Oval 6">
            <a:extLst>
              <a:ext uri="{FF2B5EF4-FFF2-40B4-BE49-F238E27FC236}">
                <a16:creationId xmlns:a16="http://schemas.microsoft.com/office/drawing/2014/main" xmlns="" id="{81AFB117-39B3-47E5-BA5B-A03828A57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1752" y="5828243"/>
            <a:ext cx="2112433" cy="143933"/>
          </a:xfrm>
          <a:prstGeom prst="ellipse">
            <a:avLst/>
          </a:prstGeom>
          <a:gradFill rotWithShape="1">
            <a:gsLst>
              <a:gs pos="0">
                <a:srgbClr val="000000">
                  <a:alpha val="20000"/>
                </a:srgb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grpSp>
        <p:nvGrpSpPr>
          <p:cNvPr id="6" name="Group 31">
            <a:extLst>
              <a:ext uri="{FF2B5EF4-FFF2-40B4-BE49-F238E27FC236}">
                <a16:creationId xmlns:a16="http://schemas.microsoft.com/office/drawing/2014/main" xmlns="" id="{EF910F1E-9F2E-4D8A-A4D2-10EB47C414B0}"/>
              </a:ext>
            </a:extLst>
          </p:cNvPr>
          <p:cNvGrpSpPr>
            <a:grpSpLocks/>
          </p:cNvGrpSpPr>
          <p:nvPr/>
        </p:nvGrpSpPr>
        <p:grpSpPr bwMode="auto">
          <a:xfrm>
            <a:off x="5223933" y="2043644"/>
            <a:ext cx="1746251" cy="1746249"/>
            <a:chOff x="2468" y="965"/>
            <a:chExt cx="825" cy="825"/>
          </a:xfrm>
        </p:grpSpPr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xmlns="" id="{856FA43E-DB87-45CD-8DA0-96B07DB9D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7" y="984"/>
              <a:ext cx="805" cy="804"/>
            </a:xfrm>
            <a:custGeom>
              <a:avLst/>
              <a:gdLst>
                <a:gd name="T0" fmla="*/ 108 w 401"/>
                <a:gd name="T1" fmla="*/ 245 h 401"/>
                <a:gd name="T2" fmla="*/ 139 w 401"/>
                <a:gd name="T3" fmla="*/ 265 h 401"/>
                <a:gd name="T4" fmla="*/ 0 w 401"/>
                <a:gd name="T5" fmla="*/ 401 h 401"/>
                <a:gd name="T6" fmla="*/ 149 w 401"/>
                <a:gd name="T7" fmla="*/ 551 h 401"/>
                <a:gd name="T8" fmla="*/ 177 w 401"/>
                <a:gd name="T9" fmla="*/ 499 h 401"/>
                <a:gd name="T10" fmla="*/ 313 w 401"/>
                <a:gd name="T11" fmla="*/ 499 h 401"/>
                <a:gd name="T12" fmla="*/ 313 w 401"/>
                <a:gd name="T13" fmla="*/ 636 h 401"/>
                <a:gd name="T14" fmla="*/ 261 w 401"/>
                <a:gd name="T15" fmla="*/ 662 h 401"/>
                <a:gd name="T16" fmla="*/ 404 w 401"/>
                <a:gd name="T17" fmla="*/ 804 h 401"/>
                <a:gd name="T18" fmla="*/ 540 w 401"/>
                <a:gd name="T19" fmla="*/ 666 h 401"/>
                <a:gd name="T20" fmla="*/ 560 w 401"/>
                <a:gd name="T21" fmla="*/ 696 h 401"/>
                <a:gd name="T22" fmla="*/ 697 w 401"/>
                <a:gd name="T23" fmla="*/ 696 h 401"/>
                <a:gd name="T24" fmla="*/ 697 w 401"/>
                <a:gd name="T25" fmla="*/ 559 h 401"/>
                <a:gd name="T26" fmla="*/ 666 w 401"/>
                <a:gd name="T27" fmla="*/ 539 h 401"/>
                <a:gd name="T28" fmla="*/ 805 w 401"/>
                <a:gd name="T29" fmla="*/ 401 h 401"/>
                <a:gd name="T30" fmla="*/ 668 w 401"/>
                <a:gd name="T31" fmla="*/ 265 h 401"/>
                <a:gd name="T32" fmla="*/ 642 w 401"/>
                <a:gd name="T33" fmla="*/ 305 h 401"/>
                <a:gd name="T34" fmla="*/ 506 w 401"/>
                <a:gd name="T35" fmla="*/ 305 h 401"/>
                <a:gd name="T36" fmla="*/ 506 w 401"/>
                <a:gd name="T37" fmla="*/ 168 h 401"/>
                <a:gd name="T38" fmla="*/ 548 w 401"/>
                <a:gd name="T39" fmla="*/ 144 h 401"/>
                <a:gd name="T40" fmla="*/ 404 w 401"/>
                <a:gd name="T41" fmla="*/ 0 h 401"/>
                <a:gd name="T42" fmla="*/ 265 w 401"/>
                <a:gd name="T43" fmla="*/ 136 h 401"/>
                <a:gd name="T44" fmla="*/ 245 w 401"/>
                <a:gd name="T45" fmla="*/ 108 h 401"/>
                <a:gd name="T46" fmla="*/ 108 w 401"/>
                <a:gd name="T47" fmla="*/ 108 h 401"/>
                <a:gd name="T48" fmla="*/ 108 w 401"/>
                <a:gd name="T49" fmla="*/ 245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01" h="401">
                  <a:moveTo>
                    <a:pt x="54" y="122"/>
                  </a:moveTo>
                  <a:cubicBezTo>
                    <a:pt x="58" y="126"/>
                    <a:pt x="63" y="129"/>
                    <a:pt x="69" y="132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74" y="275"/>
                    <a:pt x="74" y="275"/>
                    <a:pt x="74" y="275"/>
                  </a:cubicBezTo>
                  <a:cubicBezTo>
                    <a:pt x="76" y="265"/>
                    <a:pt x="81" y="256"/>
                    <a:pt x="88" y="249"/>
                  </a:cubicBezTo>
                  <a:cubicBezTo>
                    <a:pt x="107" y="230"/>
                    <a:pt x="137" y="230"/>
                    <a:pt x="156" y="249"/>
                  </a:cubicBezTo>
                  <a:cubicBezTo>
                    <a:pt x="175" y="267"/>
                    <a:pt x="175" y="298"/>
                    <a:pt x="156" y="317"/>
                  </a:cubicBezTo>
                  <a:cubicBezTo>
                    <a:pt x="149" y="324"/>
                    <a:pt x="139" y="328"/>
                    <a:pt x="130" y="330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72" y="337"/>
                    <a:pt x="275" y="343"/>
                    <a:pt x="279" y="347"/>
                  </a:cubicBezTo>
                  <a:cubicBezTo>
                    <a:pt x="298" y="366"/>
                    <a:pt x="329" y="366"/>
                    <a:pt x="347" y="347"/>
                  </a:cubicBezTo>
                  <a:cubicBezTo>
                    <a:pt x="366" y="328"/>
                    <a:pt x="366" y="298"/>
                    <a:pt x="347" y="279"/>
                  </a:cubicBezTo>
                  <a:cubicBezTo>
                    <a:pt x="343" y="275"/>
                    <a:pt x="338" y="271"/>
                    <a:pt x="332" y="269"/>
                  </a:cubicBezTo>
                  <a:cubicBezTo>
                    <a:pt x="401" y="200"/>
                    <a:pt x="401" y="200"/>
                    <a:pt x="401" y="200"/>
                  </a:cubicBezTo>
                  <a:cubicBezTo>
                    <a:pt x="333" y="132"/>
                    <a:pt x="333" y="132"/>
                    <a:pt x="333" y="132"/>
                  </a:cubicBezTo>
                  <a:cubicBezTo>
                    <a:pt x="330" y="139"/>
                    <a:pt x="326" y="146"/>
                    <a:pt x="320" y="152"/>
                  </a:cubicBezTo>
                  <a:cubicBezTo>
                    <a:pt x="302" y="171"/>
                    <a:pt x="271" y="171"/>
                    <a:pt x="252" y="152"/>
                  </a:cubicBezTo>
                  <a:cubicBezTo>
                    <a:pt x="234" y="133"/>
                    <a:pt x="234" y="103"/>
                    <a:pt x="252" y="84"/>
                  </a:cubicBezTo>
                  <a:cubicBezTo>
                    <a:pt x="258" y="78"/>
                    <a:pt x="265" y="74"/>
                    <a:pt x="273" y="72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32" y="68"/>
                    <a:pt x="132" y="68"/>
                    <a:pt x="132" y="68"/>
                  </a:cubicBezTo>
                  <a:cubicBezTo>
                    <a:pt x="130" y="63"/>
                    <a:pt x="126" y="58"/>
                    <a:pt x="122" y="54"/>
                  </a:cubicBezTo>
                  <a:cubicBezTo>
                    <a:pt x="103" y="35"/>
                    <a:pt x="73" y="35"/>
                    <a:pt x="54" y="54"/>
                  </a:cubicBezTo>
                  <a:cubicBezTo>
                    <a:pt x="35" y="72"/>
                    <a:pt x="35" y="103"/>
                    <a:pt x="54" y="122"/>
                  </a:cubicBez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xmlns="" id="{29F41E6B-2EE8-411E-BFEE-C2C4E44C5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68" y="965"/>
              <a:ext cx="825" cy="825"/>
            </a:xfrm>
            <a:custGeom>
              <a:avLst/>
              <a:gdLst>
                <a:gd name="T0" fmla="*/ 255 w 411"/>
                <a:gd name="T1" fmla="*/ 668 h 411"/>
                <a:gd name="T2" fmla="*/ 317 w 411"/>
                <a:gd name="T3" fmla="*/ 640 h 411"/>
                <a:gd name="T4" fmla="*/ 255 w 411"/>
                <a:gd name="T5" fmla="*/ 488 h 411"/>
                <a:gd name="T6" fmla="*/ 167 w 411"/>
                <a:gd name="T7" fmla="*/ 562 h 411"/>
                <a:gd name="T8" fmla="*/ 0 w 411"/>
                <a:gd name="T9" fmla="*/ 411 h 411"/>
                <a:gd name="T10" fmla="*/ 112 w 411"/>
                <a:gd name="T11" fmla="*/ 259 h 411"/>
                <a:gd name="T12" fmla="*/ 112 w 411"/>
                <a:gd name="T13" fmla="*/ 112 h 411"/>
                <a:gd name="T14" fmla="*/ 259 w 411"/>
                <a:gd name="T15" fmla="*/ 112 h 411"/>
                <a:gd name="T16" fmla="*/ 414 w 411"/>
                <a:gd name="T17" fmla="*/ 0 h 411"/>
                <a:gd name="T18" fmla="*/ 560 w 411"/>
                <a:gd name="T19" fmla="*/ 161 h 411"/>
                <a:gd name="T20" fmla="*/ 522 w 411"/>
                <a:gd name="T21" fmla="*/ 309 h 411"/>
                <a:gd name="T22" fmla="*/ 648 w 411"/>
                <a:gd name="T23" fmla="*/ 309 h 411"/>
                <a:gd name="T24" fmla="*/ 674 w 411"/>
                <a:gd name="T25" fmla="*/ 261 h 411"/>
                <a:gd name="T26" fmla="*/ 689 w 411"/>
                <a:gd name="T27" fmla="*/ 548 h 411"/>
                <a:gd name="T28" fmla="*/ 743 w 411"/>
                <a:gd name="T29" fmla="*/ 638 h 411"/>
                <a:gd name="T30" fmla="*/ 638 w 411"/>
                <a:gd name="T31" fmla="*/ 743 h 411"/>
                <a:gd name="T32" fmla="*/ 548 w 411"/>
                <a:gd name="T33" fmla="*/ 689 h 411"/>
                <a:gd name="T34" fmla="*/ 285 w 411"/>
                <a:gd name="T35" fmla="*/ 676 h 411"/>
                <a:gd name="T36" fmla="*/ 552 w 411"/>
                <a:gd name="T37" fmla="*/ 664 h 411"/>
                <a:gd name="T38" fmla="*/ 576 w 411"/>
                <a:gd name="T39" fmla="*/ 701 h 411"/>
                <a:gd name="T40" fmla="*/ 703 w 411"/>
                <a:gd name="T41" fmla="*/ 701 h 411"/>
                <a:gd name="T42" fmla="*/ 703 w 411"/>
                <a:gd name="T43" fmla="*/ 576 h 411"/>
                <a:gd name="T44" fmla="*/ 664 w 411"/>
                <a:gd name="T45" fmla="*/ 552 h 411"/>
                <a:gd name="T46" fmla="*/ 680 w 411"/>
                <a:gd name="T47" fmla="*/ 287 h 411"/>
                <a:gd name="T48" fmla="*/ 586 w 411"/>
                <a:gd name="T49" fmla="*/ 351 h 411"/>
                <a:gd name="T50" fmla="*/ 512 w 411"/>
                <a:gd name="T51" fmla="*/ 173 h 411"/>
                <a:gd name="T52" fmla="*/ 414 w 411"/>
                <a:gd name="T53" fmla="*/ 20 h 411"/>
                <a:gd name="T54" fmla="*/ 269 w 411"/>
                <a:gd name="T55" fmla="*/ 151 h 411"/>
                <a:gd name="T56" fmla="*/ 187 w 411"/>
                <a:gd name="T57" fmla="*/ 96 h 411"/>
                <a:gd name="T58" fmla="*/ 96 w 411"/>
                <a:gd name="T59" fmla="*/ 187 h 411"/>
                <a:gd name="T60" fmla="*/ 151 w 411"/>
                <a:gd name="T61" fmla="*/ 267 h 411"/>
                <a:gd name="T62" fmla="*/ 20 w 411"/>
                <a:gd name="T63" fmla="*/ 411 h 411"/>
                <a:gd name="T64" fmla="*/ 181 w 411"/>
                <a:gd name="T65" fmla="*/ 504 h 411"/>
                <a:gd name="T66" fmla="*/ 327 w 411"/>
                <a:gd name="T67" fmla="*/ 504 h 411"/>
                <a:gd name="T68" fmla="*/ 285 w 411"/>
                <a:gd name="T69" fmla="*/ 676 h 41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11" h="411">
                  <a:moveTo>
                    <a:pt x="206" y="411"/>
                  </a:moveTo>
                  <a:cubicBezTo>
                    <a:pt x="127" y="333"/>
                    <a:pt x="127" y="333"/>
                    <a:pt x="127" y="333"/>
                  </a:cubicBezTo>
                  <a:cubicBezTo>
                    <a:pt x="134" y="331"/>
                    <a:pt x="134" y="331"/>
                    <a:pt x="134" y="331"/>
                  </a:cubicBezTo>
                  <a:cubicBezTo>
                    <a:pt x="143" y="330"/>
                    <a:pt x="152" y="326"/>
                    <a:pt x="158" y="319"/>
                  </a:cubicBezTo>
                  <a:cubicBezTo>
                    <a:pt x="176" y="302"/>
                    <a:pt x="176" y="273"/>
                    <a:pt x="158" y="256"/>
                  </a:cubicBezTo>
                  <a:cubicBezTo>
                    <a:pt x="150" y="248"/>
                    <a:pt x="139" y="243"/>
                    <a:pt x="127" y="243"/>
                  </a:cubicBezTo>
                  <a:cubicBezTo>
                    <a:pt x="115" y="243"/>
                    <a:pt x="104" y="248"/>
                    <a:pt x="95" y="256"/>
                  </a:cubicBezTo>
                  <a:cubicBezTo>
                    <a:pt x="89" y="263"/>
                    <a:pt x="85" y="271"/>
                    <a:pt x="83" y="280"/>
                  </a:cubicBezTo>
                  <a:cubicBezTo>
                    <a:pt x="82" y="287"/>
                    <a:pt x="82" y="287"/>
                    <a:pt x="82" y="287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4" y="135"/>
                    <a:pt x="60" y="132"/>
                    <a:pt x="56" y="129"/>
                  </a:cubicBezTo>
                  <a:cubicBezTo>
                    <a:pt x="47" y="119"/>
                    <a:pt x="41" y="106"/>
                    <a:pt x="41" y="93"/>
                  </a:cubicBezTo>
                  <a:cubicBezTo>
                    <a:pt x="41" y="79"/>
                    <a:pt x="47" y="66"/>
                    <a:pt x="56" y="56"/>
                  </a:cubicBezTo>
                  <a:cubicBezTo>
                    <a:pt x="66" y="46"/>
                    <a:pt x="79" y="41"/>
                    <a:pt x="93" y="41"/>
                  </a:cubicBezTo>
                  <a:cubicBezTo>
                    <a:pt x="107" y="41"/>
                    <a:pt x="120" y="46"/>
                    <a:pt x="129" y="56"/>
                  </a:cubicBezTo>
                  <a:cubicBezTo>
                    <a:pt x="133" y="59"/>
                    <a:pt x="136" y="63"/>
                    <a:pt x="138" y="67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84" y="79"/>
                    <a:pt x="284" y="79"/>
                    <a:pt x="284" y="79"/>
                  </a:cubicBezTo>
                  <a:cubicBezTo>
                    <a:pt x="279" y="80"/>
                    <a:pt x="279" y="80"/>
                    <a:pt x="279" y="80"/>
                  </a:cubicBezTo>
                  <a:cubicBezTo>
                    <a:pt x="272" y="82"/>
                    <a:pt x="265" y="86"/>
                    <a:pt x="260" y="91"/>
                  </a:cubicBezTo>
                  <a:cubicBezTo>
                    <a:pt x="243" y="109"/>
                    <a:pt x="243" y="137"/>
                    <a:pt x="260" y="154"/>
                  </a:cubicBezTo>
                  <a:cubicBezTo>
                    <a:pt x="268" y="163"/>
                    <a:pt x="280" y="167"/>
                    <a:pt x="292" y="167"/>
                  </a:cubicBezTo>
                  <a:cubicBezTo>
                    <a:pt x="303" y="167"/>
                    <a:pt x="315" y="163"/>
                    <a:pt x="323" y="154"/>
                  </a:cubicBezTo>
                  <a:cubicBezTo>
                    <a:pt x="328" y="149"/>
                    <a:pt x="332" y="143"/>
                    <a:pt x="334" y="136"/>
                  </a:cubicBezTo>
                  <a:cubicBezTo>
                    <a:pt x="336" y="130"/>
                    <a:pt x="336" y="130"/>
                    <a:pt x="336" y="130"/>
                  </a:cubicBezTo>
                  <a:cubicBezTo>
                    <a:pt x="411" y="205"/>
                    <a:pt x="411" y="205"/>
                    <a:pt x="411" y="205"/>
                  </a:cubicBezTo>
                  <a:cubicBezTo>
                    <a:pt x="343" y="273"/>
                    <a:pt x="343" y="273"/>
                    <a:pt x="343" y="273"/>
                  </a:cubicBezTo>
                  <a:cubicBezTo>
                    <a:pt x="348" y="275"/>
                    <a:pt x="351" y="278"/>
                    <a:pt x="355" y="281"/>
                  </a:cubicBezTo>
                  <a:cubicBezTo>
                    <a:pt x="365" y="291"/>
                    <a:pt x="370" y="304"/>
                    <a:pt x="370" y="318"/>
                  </a:cubicBezTo>
                  <a:cubicBezTo>
                    <a:pt x="370" y="332"/>
                    <a:pt x="365" y="345"/>
                    <a:pt x="355" y="355"/>
                  </a:cubicBezTo>
                  <a:cubicBezTo>
                    <a:pt x="345" y="364"/>
                    <a:pt x="332" y="370"/>
                    <a:pt x="318" y="370"/>
                  </a:cubicBezTo>
                  <a:cubicBezTo>
                    <a:pt x="305" y="370"/>
                    <a:pt x="292" y="364"/>
                    <a:pt x="282" y="355"/>
                  </a:cubicBezTo>
                  <a:cubicBezTo>
                    <a:pt x="278" y="351"/>
                    <a:pt x="276" y="347"/>
                    <a:pt x="273" y="343"/>
                  </a:cubicBezTo>
                  <a:lnTo>
                    <a:pt x="206" y="411"/>
                  </a:lnTo>
                  <a:close/>
                  <a:moveTo>
                    <a:pt x="142" y="337"/>
                  </a:moveTo>
                  <a:cubicBezTo>
                    <a:pt x="206" y="401"/>
                    <a:pt x="206" y="401"/>
                    <a:pt x="206" y="401"/>
                  </a:cubicBezTo>
                  <a:cubicBezTo>
                    <a:pt x="275" y="331"/>
                    <a:pt x="275" y="331"/>
                    <a:pt x="275" y="331"/>
                  </a:cubicBezTo>
                  <a:cubicBezTo>
                    <a:pt x="278" y="336"/>
                    <a:pt x="278" y="336"/>
                    <a:pt x="278" y="336"/>
                  </a:cubicBezTo>
                  <a:cubicBezTo>
                    <a:pt x="280" y="341"/>
                    <a:pt x="283" y="345"/>
                    <a:pt x="287" y="349"/>
                  </a:cubicBezTo>
                  <a:cubicBezTo>
                    <a:pt x="295" y="358"/>
                    <a:pt x="306" y="362"/>
                    <a:pt x="318" y="362"/>
                  </a:cubicBezTo>
                  <a:cubicBezTo>
                    <a:pt x="330" y="362"/>
                    <a:pt x="341" y="358"/>
                    <a:pt x="350" y="349"/>
                  </a:cubicBezTo>
                  <a:cubicBezTo>
                    <a:pt x="358" y="341"/>
                    <a:pt x="363" y="330"/>
                    <a:pt x="363" y="318"/>
                  </a:cubicBezTo>
                  <a:cubicBezTo>
                    <a:pt x="363" y="306"/>
                    <a:pt x="358" y="295"/>
                    <a:pt x="350" y="287"/>
                  </a:cubicBezTo>
                  <a:cubicBezTo>
                    <a:pt x="346" y="283"/>
                    <a:pt x="341" y="279"/>
                    <a:pt x="336" y="277"/>
                  </a:cubicBezTo>
                  <a:cubicBezTo>
                    <a:pt x="331" y="275"/>
                    <a:pt x="331" y="275"/>
                    <a:pt x="331" y="275"/>
                  </a:cubicBezTo>
                  <a:cubicBezTo>
                    <a:pt x="401" y="205"/>
                    <a:pt x="401" y="205"/>
                    <a:pt x="401" y="205"/>
                  </a:cubicBezTo>
                  <a:cubicBezTo>
                    <a:pt x="339" y="143"/>
                    <a:pt x="339" y="143"/>
                    <a:pt x="339" y="143"/>
                  </a:cubicBezTo>
                  <a:cubicBezTo>
                    <a:pt x="336" y="149"/>
                    <a:pt x="333" y="155"/>
                    <a:pt x="328" y="159"/>
                  </a:cubicBezTo>
                  <a:cubicBezTo>
                    <a:pt x="318" y="169"/>
                    <a:pt x="305" y="175"/>
                    <a:pt x="292" y="175"/>
                  </a:cubicBezTo>
                  <a:cubicBezTo>
                    <a:pt x="278" y="175"/>
                    <a:pt x="265" y="169"/>
                    <a:pt x="255" y="159"/>
                  </a:cubicBezTo>
                  <a:cubicBezTo>
                    <a:pt x="235" y="139"/>
                    <a:pt x="235" y="107"/>
                    <a:pt x="255" y="86"/>
                  </a:cubicBezTo>
                  <a:cubicBezTo>
                    <a:pt x="260" y="82"/>
                    <a:pt x="265" y="78"/>
                    <a:pt x="271" y="75"/>
                  </a:cubicBezTo>
                  <a:cubicBezTo>
                    <a:pt x="206" y="10"/>
                    <a:pt x="206" y="10"/>
                    <a:pt x="206" y="10"/>
                  </a:cubicBezTo>
                  <a:cubicBezTo>
                    <a:pt x="136" y="80"/>
                    <a:pt x="136" y="80"/>
                    <a:pt x="136" y="80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1" y="70"/>
                    <a:pt x="128" y="65"/>
                    <a:pt x="124" y="61"/>
                  </a:cubicBezTo>
                  <a:cubicBezTo>
                    <a:pt x="116" y="53"/>
                    <a:pt x="105" y="48"/>
                    <a:pt x="93" y="48"/>
                  </a:cubicBezTo>
                  <a:cubicBezTo>
                    <a:pt x="81" y="48"/>
                    <a:pt x="70" y="53"/>
                    <a:pt x="61" y="61"/>
                  </a:cubicBezTo>
                  <a:cubicBezTo>
                    <a:pt x="53" y="69"/>
                    <a:pt x="48" y="81"/>
                    <a:pt x="48" y="93"/>
                  </a:cubicBezTo>
                  <a:cubicBezTo>
                    <a:pt x="48" y="104"/>
                    <a:pt x="53" y="116"/>
                    <a:pt x="61" y="124"/>
                  </a:cubicBezTo>
                  <a:cubicBezTo>
                    <a:pt x="65" y="128"/>
                    <a:pt x="70" y="131"/>
                    <a:pt x="75" y="133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10" y="205"/>
                    <a:pt x="10" y="205"/>
                    <a:pt x="10" y="205"/>
                  </a:cubicBezTo>
                  <a:cubicBezTo>
                    <a:pt x="77" y="272"/>
                    <a:pt x="77" y="272"/>
                    <a:pt x="77" y="272"/>
                  </a:cubicBezTo>
                  <a:cubicBezTo>
                    <a:pt x="80" y="264"/>
                    <a:pt x="84" y="257"/>
                    <a:pt x="90" y="251"/>
                  </a:cubicBezTo>
                  <a:cubicBezTo>
                    <a:pt x="100" y="241"/>
                    <a:pt x="113" y="236"/>
                    <a:pt x="127" y="236"/>
                  </a:cubicBezTo>
                  <a:cubicBezTo>
                    <a:pt x="141" y="236"/>
                    <a:pt x="154" y="241"/>
                    <a:pt x="163" y="251"/>
                  </a:cubicBezTo>
                  <a:cubicBezTo>
                    <a:pt x="184" y="271"/>
                    <a:pt x="184" y="304"/>
                    <a:pt x="163" y="324"/>
                  </a:cubicBezTo>
                  <a:cubicBezTo>
                    <a:pt x="157" y="330"/>
                    <a:pt x="150" y="335"/>
                    <a:pt x="142" y="3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9" name="Freeform 15">
            <a:extLst>
              <a:ext uri="{FF2B5EF4-FFF2-40B4-BE49-F238E27FC236}">
                <a16:creationId xmlns:a16="http://schemas.microsoft.com/office/drawing/2014/main" xmlns="" id="{92255C28-7275-4B8E-96B5-CAAFFEAB8B3A}"/>
              </a:ext>
            </a:extLst>
          </p:cNvPr>
          <p:cNvSpPr>
            <a:spLocks/>
          </p:cNvSpPr>
          <p:nvPr/>
        </p:nvSpPr>
        <p:spPr bwMode="auto">
          <a:xfrm>
            <a:off x="2230967" y="2185459"/>
            <a:ext cx="2969684" cy="594784"/>
          </a:xfrm>
          <a:custGeom>
            <a:avLst/>
            <a:gdLst>
              <a:gd name="T0" fmla="*/ 0 w 656"/>
              <a:gd name="T1" fmla="*/ 446088 h 131"/>
              <a:gd name="T2" fmla="*/ 0 w 656"/>
              <a:gd name="T3" fmla="*/ 132805 h 131"/>
              <a:gd name="T4" fmla="*/ 132414 w 656"/>
              <a:gd name="T5" fmla="*/ 0 h 131"/>
              <a:gd name="T6" fmla="*/ 2227263 w 656"/>
              <a:gd name="T7" fmla="*/ 0 h 1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56" h="131">
                <a:moveTo>
                  <a:pt x="0" y="131"/>
                </a:moveTo>
                <a:cubicBezTo>
                  <a:pt x="0" y="131"/>
                  <a:pt x="0" y="74"/>
                  <a:pt x="0" y="39"/>
                </a:cubicBezTo>
                <a:cubicBezTo>
                  <a:pt x="0" y="4"/>
                  <a:pt x="18" y="0"/>
                  <a:pt x="39" y="0"/>
                </a:cubicBezTo>
                <a:cubicBezTo>
                  <a:pt x="61" y="0"/>
                  <a:pt x="656" y="0"/>
                  <a:pt x="656" y="0"/>
                </a:cubicBezTo>
              </a:path>
            </a:pathLst>
          </a:custGeom>
          <a:noFill/>
          <a:ln w="19050" cap="flat">
            <a:solidFill>
              <a:srgbClr val="26C6DA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0" name="Freeform 16">
            <a:extLst>
              <a:ext uri="{FF2B5EF4-FFF2-40B4-BE49-F238E27FC236}">
                <a16:creationId xmlns:a16="http://schemas.microsoft.com/office/drawing/2014/main" xmlns="" id="{8756BD7F-1EBC-4B93-A7B7-2CD3E8EAADDA}"/>
              </a:ext>
            </a:extLst>
          </p:cNvPr>
          <p:cNvSpPr>
            <a:spLocks/>
          </p:cNvSpPr>
          <p:nvPr/>
        </p:nvSpPr>
        <p:spPr bwMode="auto">
          <a:xfrm>
            <a:off x="7421033" y="1683810"/>
            <a:ext cx="2133600" cy="1214967"/>
          </a:xfrm>
          <a:custGeom>
            <a:avLst/>
            <a:gdLst>
              <a:gd name="T0" fmla="*/ 0 w 471"/>
              <a:gd name="T1" fmla="*/ 911225 h 268"/>
              <a:gd name="T2" fmla="*/ 0 w 471"/>
              <a:gd name="T3" fmla="*/ 170005 h 268"/>
              <a:gd name="T4" fmla="*/ 183462 w 471"/>
              <a:gd name="T5" fmla="*/ 0 h 268"/>
              <a:gd name="T6" fmla="*/ 1437122 w 471"/>
              <a:gd name="T7" fmla="*/ 0 h 268"/>
              <a:gd name="T8" fmla="*/ 1600200 w 471"/>
              <a:gd name="T9" fmla="*/ 146204 h 268"/>
              <a:gd name="T10" fmla="*/ 1600200 w 471"/>
              <a:gd name="T11" fmla="*/ 329809 h 2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71" h="268">
                <a:moveTo>
                  <a:pt x="0" y="268"/>
                </a:moveTo>
                <a:cubicBezTo>
                  <a:pt x="0" y="268"/>
                  <a:pt x="0" y="92"/>
                  <a:pt x="0" y="50"/>
                </a:cubicBezTo>
                <a:cubicBezTo>
                  <a:pt x="0" y="8"/>
                  <a:pt x="7" y="0"/>
                  <a:pt x="54" y="0"/>
                </a:cubicBezTo>
                <a:cubicBezTo>
                  <a:pt x="101" y="0"/>
                  <a:pt x="391" y="0"/>
                  <a:pt x="423" y="0"/>
                </a:cubicBezTo>
                <a:cubicBezTo>
                  <a:pt x="455" y="0"/>
                  <a:pt x="471" y="5"/>
                  <a:pt x="471" y="43"/>
                </a:cubicBezTo>
                <a:cubicBezTo>
                  <a:pt x="471" y="82"/>
                  <a:pt x="471" y="97"/>
                  <a:pt x="471" y="97"/>
                </a:cubicBezTo>
              </a:path>
            </a:pathLst>
          </a:custGeom>
          <a:noFill/>
          <a:ln w="19050" cap="flat">
            <a:solidFill>
              <a:srgbClr val="3E3A39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xmlns="" id="{6DBC173F-84EA-4B18-9798-BAC0B36F3964}"/>
              </a:ext>
            </a:extLst>
          </p:cNvPr>
          <p:cNvSpPr>
            <a:spLocks/>
          </p:cNvSpPr>
          <p:nvPr/>
        </p:nvSpPr>
        <p:spPr bwMode="auto">
          <a:xfrm>
            <a:off x="3297767" y="4539192"/>
            <a:ext cx="1430867" cy="635000"/>
          </a:xfrm>
          <a:custGeom>
            <a:avLst/>
            <a:gdLst>
              <a:gd name="T0" fmla="*/ 1073150 w 316"/>
              <a:gd name="T1" fmla="*/ 0 h 140"/>
              <a:gd name="T2" fmla="*/ 1073150 w 316"/>
              <a:gd name="T3" fmla="*/ 360589 h 140"/>
              <a:gd name="T4" fmla="*/ 930516 w 316"/>
              <a:gd name="T5" fmla="*/ 476250 h 140"/>
              <a:gd name="T6" fmla="*/ 0 w 316"/>
              <a:gd name="T7" fmla="*/ 476250 h 1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16" h="140">
                <a:moveTo>
                  <a:pt x="316" y="0"/>
                </a:moveTo>
                <a:cubicBezTo>
                  <a:pt x="316" y="0"/>
                  <a:pt x="316" y="78"/>
                  <a:pt x="316" y="106"/>
                </a:cubicBezTo>
                <a:cubicBezTo>
                  <a:pt x="316" y="134"/>
                  <a:pt x="307" y="140"/>
                  <a:pt x="274" y="140"/>
                </a:cubicBezTo>
                <a:cubicBezTo>
                  <a:pt x="241" y="140"/>
                  <a:pt x="0" y="140"/>
                  <a:pt x="0" y="140"/>
                </a:cubicBezTo>
              </a:path>
            </a:pathLst>
          </a:custGeom>
          <a:noFill/>
          <a:ln w="19050" cap="flat">
            <a:solidFill>
              <a:srgbClr val="B8CAC6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2" name="Freeform 18">
            <a:extLst>
              <a:ext uri="{FF2B5EF4-FFF2-40B4-BE49-F238E27FC236}">
                <a16:creationId xmlns:a16="http://schemas.microsoft.com/office/drawing/2014/main" xmlns="" id="{F6C19008-CBAB-44BC-BAC2-E68A141EE1B2}"/>
              </a:ext>
            </a:extLst>
          </p:cNvPr>
          <p:cNvSpPr>
            <a:spLocks/>
          </p:cNvSpPr>
          <p:nvPr/>
        </p:nvSpPr>
        <p:spPr bwMode="auto">
          <a:xfrm>
            <a:off x="6974418" y="4530725"/>
            <a:ext cx="1358900" cy="476251"/>
          </a:xfrm>
          <a:custGeom>
            <a:avLst/>
            <a:gdLst>
              <a:gd name="T0" fmla="*/ 0 w 300"/>
              <a:gd name="T1" fmla="*/ 357188 h 105"/>
              <a:gd name="T2" fmla="*/ 560546 w 300"/>
              <a:gd name="T3" fmla="*/ 357188 h 105"/>
              <a:gd name="T4" fmla="*/ 679450 w 300"/>
              <a:gd name="T5" fmla="*/ 238125 h 105"/>
              <a:gd name="T6" fmla="*/ 679450 w 300"/>
              <a:gd name="T7" fmla="*/ 68036 h 105"/>
              <a:gd name="T8" fmla="*/ 781368 w 300"/>
              <a:gd name="T9" fmla="*/ 6804 h 105"/>
              <a:gd name="T10" fmla="*/ 1019175 w 300"/>
              <a:gd name="T11" fmla="*/ 6804 h 10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00" h="105">
                <a:moveTo>
                  <a:pt x="0" y="105"/>
                </a:moveTo>
                <a:cubicBezTo>
                  <a:pt x="0" y="105"/>
                  <a:pt x="133" y="105"/>
                  <a:pt x="165" y="105"/>
                </a:cubicBezTo>
                <a:cubicBezTo>
                  <a:pt x="197" y="105"/>
                  <a:pt x="200" y="91"/>
                  <a:pt x="200" y="70"/>
                </a:cubicBezTo>
                <a:cubicBezTo>
                  <a:pt x="200" y="49"/>
                  <a:pt x="200" y="39"/>
                  <a:pt x="200" y="20"/>
                </a:cubicBezTo>
                <a:cubicBezTo>
                  <a:pt x="200" y="0"/>
                  <a:pt x="204" y="2"/>
                  <a:pt x="230" y="2"/>
                </a:cubicBezTo>
                <a:cubicBezTo>
                  <a:pt x="257" y="2"/>
                  <a:pt x="300" y="2"/>
                  <a:pt x="300" y="2"/>
                </a:cubicBezTo>
              </a:path>
            </a:pathLst>
          </a:custGeom>
          <a:noFill/>
          <a:ln w="19050" cap="flat">
            <a:solidFill>
              <a:srgbClr val="EF8208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3" name="Line 19">
            <a:extLst>
              <a:ext uri="{FF2B5EF4-FFF2-40B4-BE49-F238E27FC236}">
                <a16:creationId xmlns:a16="http://schemas.microsoft.com/office/drawing/2014/main" xmlns="" id="{784FA43F-BC80-49A7-A31C-3349C200606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62618" y="3237443"/>
            <a:ext cx="1536700" cy="0"/>
          </a:xfrm>
          <a:prstGeom prst="line">
            <a:avLst/>
          </a:prstGeom>
          <a:noFill/>
          <a:ln w="12700">
            <a:solidFill>
              <a:srgbClr val="26C6D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4" name="Text Box 20">
            <a:extLst>
              <a:ext uri="{FF2B5EF4-FFF2-40B4-BE49-F238E27FC236}">
                <a16:creationId xmlns:a16="http://schemas.microsoft.com/office/drawing/2014/main" xmlns="" id="{A561D791-A573-4A88-80A0-E15613F3A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498" y="2862792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en-US" sz="1600" dirty="0">
                <a:solidFill>
                  <a:srgbClr val="26C6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货款回笼较慢</a:t>
            </a: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xmlns="" id="{85FA7538-CCEB-428F-A91B-7196FA1A06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1035" y="3305813"/>
            <a:ext cx="1716082" cy="1076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 dirty="0">
                <a:solidFill>
                  <a:srgbClr val="26C6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回款问题一直是困扰着我们的大问题，本季度在新政策剌激下依然没有大的改观。</a:t>
            </a:r>
          </a:p>
        </p:txBody>
      </p:sp>
      <p:sp>
        <p:nvSpPr>
          <p:cNvPr id="16" name="Line 22">
            <a:extLst>
              <a:ext uri="{FF2B5EF4-FFF2-40B4-BE49-F238E27FC236}">
                <a16:creationId xmlns:a16="http://schemas.microsoft.com/office/drawing/2014/main" xmlns="" id="{5754DF3E-FA2E-450F-A60D-0382D81C392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29834" y="5167843"/>
            <a:ext cx="1536700" cy="0"/>
          </a:xfrm>
          <a:prstGeom prst="line">
            <a:avLst/>
          </a:prstGeom>
          <a:noFill/>
          <a:ln w="12700">
            <a:solidFill>
              <a:srgbClr val="9FB7B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7" name="Text Box 23">
            <a:extLst>
              <a:ext uri="{FF2B5EF4-FFF2-40B4-BE49-F238E27FC236}">
                <a16:creationId xmlns:a16="http://schemas.microsoft.com/office/drawing/2014/main" xmlns="" id="{E7432C2C-EC25-41B4-AAB4-1DB407C9A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4530" y="4793192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en-US" sz="1600" dirty="0">
                <a:solidFill>
                  <a:srgbClr val="9FB7B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经销商投诉率升高</a:t>
            </a:r>
          </a:p>
        </p:txBody>
      </p:sp>
      <p:sp>
        <p:nvSpPr>
          <p:cNvPr id="18" name="Rectangle 24">
            <a:extLst>
              <a:ext uri="{FF2B5EF4-FFF2-40B4-BE49-F238E27FC236}">
                <a16:creationId xmlns:a16="http://schemas.microsoft.com/office/drawing/2014/main" xmlns="" id="{EFB5F04A-2CB5-4F7B-9F8A-CBE55C3691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9787" y="5167843"/>
            <a:ext cx="1578711" cy="584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 dirty="0">
                <a:solidFill>
                  <a:srgbClr val="9FB7B1"/>
                </a:solidFill>
                <a:ea typeface="微软雅黑" panose="020B0503020204020204" pitchFamily="34" charset="-122"/>
              </a:rPr>
              <a:t>本季度投诉率同比增加了</a:t>
            </a:r>
            <a:r>
              <a:rPr lang="en-US" altLang="zh-CN" sz="1333" dirty="0">
                <a:solidFill>
                  <a:srgbClr val="9FB7B1"/>
                </a:solidFill>
                <a:ea typeface="微软雅黑" panose="020B0503020204020204" pitchFamily="34" charset="-122"/>
              </a:rPr>
              <a:t>2</a:t>
            </a:r>
            <a:r>
              <a:rPr lang="zh-CN" altLang="en-US" sz="1333" dirty="0">
                <a:solidFill>
                  <a:srgbClr val="9FB7B1"/>
                </a:solidFill>
                <a:ea typeface="微软雅黑" panose="020B0503020204020204" pitchFamily="34" charset="-122"/>
              </a:rPr>
              <a:t>个百分点。</a:t>
            </a:r>
          </a:p>
        </p:txBody>
      </p:sp>
      <p:sp>
        <p:nvSpPr>
          <p:cNvPr id="19" name="Line 25">
            <a:extLst>
              <a:ext uri="{FF2B5EF4-FFF2-40B4-BE49-F238E27FC236}">
                <a16:creationId xmlns:a16="http://schemas.microsoft.com/office/drawing/2014/main" xmlns="" id="{DF2B9A16-CFEB-4AB7-9991-F9D38BB682E6}"/>
              </a:ext>
            </a:extLst>
          </p:cNvPr>
          <p:cNvSpPr>
            <a:spLocks noChangeShapeType="1"/>
          </p:cNvSpPr>
          <p:nvPr/>
        </p:nvSpPr>
        <p:spPr bwMode="auto">
          <a:xfrm>
            <a:off x="8777818" y="2555876"/>
            <a:ext cx="1536700" cy="0"/>
          </a:xfrm>
          <a:prstGeom prst="line">
            <a:avLst/>
          </a:prstGeom>
          <a:noFill/>
          <a:ln w="12700">
            <a:solidFill>
              <a:srgbClr val="2A323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0" name="Text Box 26">
            <a:extLst>
              <a:ext uri="{FF2B5EF4-FFF2-40B4-BE49-F238E27FC236}">
                <a16:creationId xmlns:a16="http://schemas.microsoft.com/office/drawing/2014/main" xmlns="" id="{96FA194A-517F-4C9D-BC7F-D79ACA0AA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9922" y="2181226"/>
            <a:ext cx="20313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en-US" sz="1600" dirty="0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区域市场表现不均衡</a:t>
            </a:r>
          </a:p>
        </p:txBody>
      </p:sp>
      <p:sp>
        <p:nvSpPr>
          <p:cNvPr id="21" name="Rectangle 27">
            <a:extLst>
              <a:ext uri="{FF2B5EF4-FFF2-40B4-BE49-F238E27FC236}">
                <a16:creationId xmlns:a16="http://schemas.microsoft.com/office/drawing/2014/main" xmlns="" id="{2FEAC832-B3AD-490C-9A95-846360365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1121" y="2591972"/>
            <a:ext cx="1907024" cy="83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3" dirty="0">
                <a:solidFill>
                  <a:srgbClr val="2A323B"/>
                </a:solidFill>
                <a:ea typeface="微软雅黑" panose="020B0503020204020204" pitchFamily="34" charset="-122"/>
              </a:rPr>
              <a:t>某某地区的销量占据了某市的一半以上，区域市场表现极不均衡。</a:t>
            </a:r>
          </a:p>
        </p:txBody>
      </p:sp>
      <p:sp>
        <p:nvSpPr>
          <p:cNvPr id="22" name="Line 28">
            <a:extLst>
              <a:ext uri="{FF2B5EF4-FFF2-40B4-BE49-F238E27FC236}">
                <a16:creationId xmlns:a16="http://schemas.microsoft.com/office/drawing/2014/main" xmlns="" id="{95FA3F2F-D69E-48C8-B952-FFDC9C30513F}"/>
              </a:ext>
            </a:extLst>
          </p:cNvPr>
          <p:cNvSpPr>
            <a:spLocks noChangeShapeType="1"/>
          </p:cNvSpPr>
          <p:nvPr/>
        </p:nvSpPr>
        <p:spPr bwMode="auto">
          <a:xfrm>
            <a:off x="8424334" y="4530725"/>
            <a:ext cx="1536700" cy="0"/>
          </a:xfrm>
          <a:prstGeom prst="line">
            <a:avLst/>
          </a:prstGeom>
          <a:noFill/>
          <a:ln w="12700">
            <a:solidFill>
              <a:srgbClr val="FF8A1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3" name="Text Box 29">
            <a:extLst>
              <a:ext uri="{FF2B5EF4-FFF2-40B4-BE49-F238E27FC236}">
                <a16:creationId xmlns:a16="http://schemas.microsoft.com/office/drawing/2014/main" xmlns="" id="{5A5BCD47-4848-441B-8088-6763B1896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4214" y="4156076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en-US" sz="1600" dirty="0">
                <a:solidFill>
                  <a:srgbClr val="FF8A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新品表现不力</a:t>
            </a:r>
          </a:p>
        </p:txBody>
      </p:sp>
      <p:sp>
        <p:nvSpPr>
          <p:cNvPr id="24" name="Rectangle 30">
            <a:extLst>
              <a:ext uri="{FF2B5EF4-FFF2-40B4-BE49-F238E27FC236}">
                <a16:creationId xmlns:a16="http://schemas.microsoft.com/office/drawing/2014/main" xmlns="" id="{F4BC1C9F-B25A-40C1-9D4C-D2CEC120F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4214" y="4552449"/>
            <a:ext cx="1536700" cy="1076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ClrTx/>
              <a:buFontTx/>
              <a:buNone/>
            </a:pPr>
            <a:r>
              <a:rPr lang="en-US" altLang="zh-CN" sz="1333" dirty="0">
                <a:solidFill>
                  <a:srgbClr val="FF8A15"/>
                </a:solidFill>
                <a:ea typeface="微软雅黑" panose="020B0503020204020204" pitchFamily="34" charset="-122"/>
              </a:rPr>
              <a:t>5</a:t>
            </a:r>
            <a:r>
              <a:rPr lang="zh-CN" altLang="en-US" sz="1333" dirty="0">
                <a:solidFill>
                  <a:srgbClr val="FF8A15"/>
                </a:solidFill>
                <a:ea typeface="微软雅黑" panose="020B0503020204020204" pitchFamily="34" charset="-122"/>
              </a:rPr>
              <a:t>月上市的新品表现平淡，影响了整体业绩的增长。</a:t>
            </a:r>
          </a:p>
          <a:p>
            <a:pPr algn="just" eaLnBrk="1" hangingPunct="1">
              <a:lnSpc>
                <a:spcPct val="120000"/>
              </a:lnSpc>
              <a:buClrTx/>
              <a:buFontTx/>
              <a:buNone/>
            </a:pPr>
            <a:endParaRPr lang="zh-CN" altLang="en-US" sz="1333" dirty="0">
              <a:solidFill>
                <a:srgbClr val="FF8A15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5" name="Group 34">
            <a:extLst>
              <a:ext uri="{FF2B5EF4-FFF2-40B4-BE49-F238E27FC236}">
                <a16:creationId xmlns:a16="http://schemas.microsoft.com/office/drawing/2014/main" xmlns="" id="{F6F9C460-6955-4844-B4E6-D1586870125A}"/>
              </a:ext>
            </a:extLst>
          </p:cNvPr>
          <p:cNvGrpSpPr>
            <a:grpSpLocks/>
          </p:cNvGrpSpPr>
          <p:nvPr/>
        </p:nvGrpSpPr>
        <p:grpSpPr bwMode="auto">
          <a:xfrm>
            <a:off x="5232400" y="3717925"/>
            <a:ext cx="1746251" cy="1746251"/>
            <a:chOff x="2472" y="1756"/>
            <a:chExt cx="825" cy="825"/>
          </a:xfrm>
        </p:grpSpPr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xmlns="" id="{22F40030-9062-4A99-B980-70CA9C2B4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2" y="1766"/>
              <a:ext cx="805" cy="805"/>
            </a:xfrm>
            <a:custGeom>
              <a:avLst/>
              <a:gdLst>
                <a:gd name="T0" fmla="*/ 697 w 401"/>
                <a:gd name="T1" fmla="*/ 560 h 401"/>
                <a:gd name="T2" fmla="*/ 666 w 401"/>
                <a:gd name="T3" fmla="*/ 540 h 401"/>
                <a:gd name="T4" fmla="*/ 805 w 401"/>
                <a:gd name="T5" fmla="*/ 404 h 401"/>
                <a:gd name="T6" fmla="*/ 654 w 401"/>
                <a:gd name="T7" fmla="*/ 253 h 401"/>
                <a:gd name="T8" fmla="*/ 628 w 401"/>
                <a:gd name="T9" fmla="*/ 305 h 401"/>
                <a:gd name="T10" fmla="*/ 492 w 401"/>
                <a:gd name="T11" fmla="*/ 305 h 401"/>
                <a:gd name="T12" fmla="*/ 492 w 401"/>
                <a:gd name="T13" fmla="*/ 169 h 401"/>
                <a:gd name="T14" fmla="*/ 544 w 401"/>
                <a:gd name="T15" fmla="*/ 143 h 401"/>
                <a:gd name="T16" fmla="*/ 401 w 401"/>
                <a:gd name="T17" fmla="*/ 0 h 401"/>
                <a:gd name="T18" fmla="*/ 265 w 401"/>
                <a:gd name="T19" fmla="*/ 139 h 401"/>
                <a:gd name="T20" fmla="*/ 245 w 401"/>
                <a:gd name="T21" fmla="*/ 108 h 401"/>
                <a:gd name="T22" fmla="*/ 108 w 401"/>
                <a:gd name="T23" fmla="*/ 108 h 401"/>
                <a:gd name="T24" fmla="*/ 108 w 401"/>
                <a:gd name="T25" fmla="*/ 245 h 401"/>
                <a:gd name="T26" fmla="*/ 139 w 401"/>
                <a:gd name="T27" fmla="*/ 265 h 401"/>
                <a:gd name="T28" fmla="*/ 0 w 401"/>
                <a:gd name="T29" fmla="*/ 404 h 401"/>
                <a:gd name="T30" fmla="*/ 137 w 401"/>
                <a:gd name="T31" fmla="*/ 540 h 401"/>
                <a:gd name="T32" fmla="*/ 161 w 401"/>
                <a:gd name="T33" fmla="*/ 500 h 401"/>
                <a:gd name="T34" fmla="*/ 297 w 401"/>
                <a:gd name="T35" fmla="*/ 500 h 401"/>
                <a:gd name="T36" fmla="*/ 297 w 401"/>
                <a:gd name="T37" fmla="*/ 636 h 401"/>
                <a:gd name="T38" fmla="*/ 257 w 401"/>
                <a:gd name="T39" fmla="*/ 660 h 401"/>
                <a:gd name="T40" fmla="*/ 401 w 401"/>
                <a:gd name="T41" fmla="*/ 805 h 401"/>
                <a:gd name="T42" fmla="*/ 540 w 401"/>
                <a:gd name="T43" fmla="*/ 666 h 401"/>
                <a:gd name="T44" fmla="*/ 560 w 401"/>
                <a:gd name="T45" fmla="*/ 697 h 401"/>
                <a:gd name="T46" fmla="*/ 697 w 401"/>
                <a:gd name="T47" fmla="*/ 697 h 401"/>
                <a:gd name="T48" fmla="*/ 697 w 401"/>
                <a:gd name="T49" fmla="*/ 560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01" h="401">
                  <a:moveTo>
                    <a:pt x="347" y="279"/>
                  </a:moveTo>
                  <a:cubicBezTo>
                    <a:pt x="343" y="275"/>
                    <a:pt x="338" y="272"/>
                    <a:pt x="332" y="269"/>
                  </a:cubicBezTo>
                  <a:cubicBezTo>
                    <a:pt x="401" y="201"/>
                    <a:pt x="401" y="201"/>
                    <a:pt x="401" y="201"/>
                  </a:cubicBezTo>
                  <a:cubicBezTo>
                    <a:pt x="326" y="126"/>
                    <a:pt x="326" y="126"/>
                    <a:pt x="326" y="126"/>
                  </a:cubicBezTo>
                  <a:cubicBezTo>
                    <a:pt x="325" y="136"/>
                    <a:pt x="320" y="145"/>
                    <a:pt x="313" y="152"/>
                  </a:cubicBezTo>
                  <a:cubicBezTo>
                    <a:pt x="294" y="171"/>
                    <a:pt x="264" y="171"/>
                    <a:pt x="245" y="152"/>
                  </a:cubicBezTo>
                  <a:cubicBezTo>
                    <a:pt x="226" y="134"/>
                    <a:pt x="226" y="103"/>
                    <a:pt x="245" y="84"/>
                  </a:cubicBezTo>
                  <a:cubicBezTo>
                    <a:pt x="252" y="77"/>
                    <a:pt x="262" y="73"/>
                    <a:pt x="271" y="71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32" y="69"/>
                    <a:pt x="132" y="69"/>
                    <a:pt x="132" y="69"/>
                  </a:cubicBezTo>
                  <a:cubicBezTo>
                    <a:pt x="129" y="63"/>
                    <a:pt x="126" y="58"/>
                    <a:pt x="122" y="54"/>
                  </a:cubicBezTo>
                  <a:cubicBezTo>
                    <a:pt x="103" y="35"/>
                    <a:pt x="72" y="35"/>
                    <a:pt x="54" y="54"/>
                  </a:cubicBezTo>
                  <a:cubicBezTo>
                    <a:pt x="35" y="73"/>
                    <a:pt x="35" y="103"/>
                    <a:pt x="54" y="122"/>
                  </a:cubicBezTo>
                  <a:cubicBezTo>
                    <a:pt x="58" y="126"/>
                    <a:pt x="63" y="130"/>
                    <a:pt x="69" y="132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68" y="269"/>
                    <a:pt x="68" y="269"/>
                    <a:pt x="68" y="269"/>
                  </a:cubicBezTo>
                  <a:cubicBezTo>
                    <a:pt x="71" y="262"/>
                    <a:pt x="75" y="255"/>
                    <a:pt x="80" y="249"/>
                  </a:cubicBezTo>
                  <a:cubicBezTo>
                    <a:pt x="99" y="230"/>
                    <a:pt x="130" y="230"/>
                    <a:pt x="148" y="249"/>
                  </a:cubicBezTo>
                  <a:cubicBezTo>
                    <a:pt x="167" y="268"/>
                    <a:pt x="167" y="298"/>
                    <a:pt x="148" y="317"/>
                  </a:cubicBezTo>
                  <a:cubicBezTo>
                    <a:pt x="143" y="323"/>
                    <a:pt x="136" y="327"/>
                    <a:pt x="128" y="329"/>
                  </a:cubicBezTo>
                  <a:cubicBezTo>
                    <a:pt x="200" y="401"/>
                    <a:pt x="200" y="401"/>
                    <a:pt x="200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71" y="338"/>
                    <a:pt x="275" y="343"/>
                    <a:pt x="279" y="347"/>
                  </a:cubicBezTo>
                  <a:cubicBezTo>
                    <a:pt x="298" y="366"/>
                    <a:pt x="328" y="366"/>
                    <a:pt x="347" y="347"/>
                  </a:cubicBezTo>
                  <a:cubicBezTo>
                    <a:pt x="366" y="329"/>
                    <a:pt x="366" y="298"/>
                    <a:pt x="347" y="279"/>
                  </a:cubicBezTo>
                  <a:close/>
                </a:path>
              </a:pathLst>
            </a:custGeom>
            <a:solidFill>
              <a:srgbClr val="EF8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xmlns="" id="{FBC414CF-3BF9-4762-8F55-306ED1D802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2" y="1756"/>
              <a:ext cx="825" cy="825"/>
            </a:xfrm>
            <a:custGeom>
              <a:avLst/>
              <a:gdLst>
                <a:gd name="T0" fmla="*/ 255 w 411"/>
                <a:gd name="T1" fmla="*/ 666 h 411"/>
                <a:gd name="T2" fmla="*/ 303 w 411"/>
                <a:gd name="T3" fmla="*/ 640 h 411"/>
                <a:gd name="T4" fmla="*/ 239 w 411"/>
                <a:gd name="T5" fmla="*/ 488 h 411"/>
                <a:gd name="T6" fmla="*/ 155 w 411"/>
                <a:gd name="T7" fmla="*/ 552 h 411"/>
                <a:gd name="T8" fmla="*/ 0 w 411"/>
                <a:gd name="T9" fmla="*/ 414 h 411"/>
                <a:gd name="T10" fmla="*/ 112 w 411"/>
                <a:gd name="T11" fmla="*/ 259 h 411"/>
                <a:gd name="T12" fmla="*/ 112 w 411"/>
                <a:gd name="T13" fmla="*/ 112 h 411"/>
                <a:gd name="T14" fmla="*/ 259 w 411"/>
                <a:gd name="T15" fmla="*/ 112 h 411"/>
                <a:gd name="T16" fmla="*/ 411 w 411"/>
                <a:gd name="T17" fmla="*/ 0 h 411"/>
                <a:gd name="T18" fmla="*/ 556 w 411"/>
                <a:gd name="T19" fmla="*/ 159 h 411"/>
                <a:gd name="T20" fmla="*/ 508 w 411"/>
                <a:gd name="T21" fmla="*/ 311 h 411"/>
                <a:gd name="T22" fmla="*/ 634 w 411"/>
                <a:gd name="T23" fmla="*/ 311 h 411"/>
                <a:gd name="T24" fmla="*/ 660 w 411"/>
                <a:gd name="T25" fmla="*/ 249 h 411"/>
                <a:gd name="T26" fmla="*/ 689 w 411"/>
                <a:gd name="T27" fmla="*/ 548 h 411"/>
                <a:gd name="T28" fmla="*/ 743 w 411"/>
                <a:gd name="T29" fmla="*/ 638 h 411"/>
                <a:gd name="T30" fmla="*/ 638 w 411"/>
                <a:gd name="T31" fmla="*/ 743 h 411"/>
                <a:gd name="T32" fmla="*/ 548 w 411"/>
                <a:gd name="T33" fmla="*/ 689 h 411"/>
                <a:gd name="T34" fmla="*/ 281 w 411"/>
                <a:gd name="T35" fmla="*/ 672 h 411"/>
                <a:gd name="T36" fmla="*/ 552 w 411"/>
                <a:gd name="T37" fmla="*/ 664 h 411"/>
                <a:gd name="T38" fmla="*/ 576 w 411"/>
                <a:gd name="T39" fmla="*/ 703 h 411"/>
                <a:gd name="T40" fmla="*/ 703 w 411"/>
                <a:gd name="T41" fmla="*/ 703 h 411"/>
                <a:gd name="T42" fmla="*/ 703 w 411"/>
                <a:gd name="T43" fmla="*/ 576 h 411"/>
                <a:gd name="T44" fmla="*/ 664 w 411"/>
                <a:gd name="T45" fmla="*/ 552 h 411"/>
                <a:gd name="T46" fmla="*/ 670 w 411"/>
                <a:gd name="T47" fmla="*/ 277 h 411"/>
                <a:gd name="T48" fmla="*/ 570 w 411"/>
                <a:gd name="T49" fmla="*/ 351 h 411"/>
                <a:gd name="T50" fmla="*/ 498 w 411"/>
                <a:gd name="T51" fmla="*/ 175 h 411"/>
                <a:gd name="T52" fmla="*/ 411 w 411"/>
                <a:gd name="T53" fmla="*/ 20 h 411"/>
                <a:gd name="T54" fmla="*/ 267 w 411"/>
                <a:gd name="T55" fmla="*/ 151 h 411"/>
                <a:gd name="T56" fmla="*/ 187 w 411"/>
                <a:gd name="T57" fmla="*/ 96 h 411"/>
                <a:gd name="T58" fmla="*/ 96 w 411"/>
                <a:gd name="T59" fmla="*/ 187 h 411"/>
                <a:gd name="T60" fmla="*/ 151 w 411"/>
                <a:gd name="T61" fmla="*/ 269 h 411"/>
                <a:gd name="T62" fmla="*/ 20 w 411"/>
                <a:gd name="T63" fmla="*/ 414 h 411"/>
                <a:gd name="T64" fmla="*/ 167 w 411"/>
                <a:gd name="T65" fmla="*/ 504 h 411"/>
                <a:gd name="T66" fmla="*/ 313 w 411"/>
                <a:gd name="T67" fmla="*/ 504 h 411"/>
                <a:gd name="T68" fmla="*/ 281 w 411"/>
                <a:gd name="T69" fmla="*/ 672 h 41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11" h="411">
                  <a:moveTo>
                    <a:pt x="205" y="411"/>
                  </a:moveTo>
                  <a:cubicBezTo>
                    <a:pt x="127" y="332"/>
                    <a:pt x="127" y="332"/>
                    <a:pt x="127" y="332"/>
                  </a:cubicBezTo>
                  <a:cubicBezTo>
                    <a:pt x="132" y="331"/>
                    <a:pt x="132" y="331"/>
                    <a:pt x="132" y="331"/>
                  </a:cubicBezTo>
                  <a:cubicBezTo>
                    <a:pt x="139" y="328"/>
                    <a:pt x="146" y="325"/>
                    <a:pt x="151" y="319"/>
                  </a:cubicBezTo>
                  <a:cubicBezTo>
                    <a:pt x="168" y="302"/>
                    <a:pt x="168" y="274"/>
                    <a:pt x="151" y="256"/>
                  </a:cubicBezTo>
                  <a:cubicBezTo>
                    <a:pt x="143" y="248"/>
                    <a:pt x="131" y="243"/>
                    <a:pt x="119" y="243"/>
                  </a:cubicBezTo>
                  <a:cubicBezTo>
                    <a:pt x="108" y="243"/>
                    <a:pt x="96" y="248"/>
                    <a:pt x="88" y="256"/>
                  </a:cubicBezTo>
                  <a:cubicBezTo>
                    <a:pt x="83" y="262"/>
                    <a:pt x="79" y="268"/>
                    <a:pt x="77" y="275"/>
                  </a:cubicBezTo>
                  <a:cubicBezTo>
                    <a:pt x="75" y="281"/>
                    <a:pt x="75" y="281"/>
                    <a:pt x="75" y="28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3" y="136"/>
                    <a:pt x="60" y="133"/>
                    <a:pt x="56" y="129"/>
                  </a:cubicBezTo>
                  <a:cubicBezTo>
                    <a:pt x="46" y="120"/>
                    <a:pt x="41" y="107"/>
                    <a:pt x="41" y="93"/>
                  </a:cubicBezTo>
                  <a:cubicBezTo>
                    <a:pt x="41" y="79"/>
                    <a:pt x="46" y="66"/>
                    <a:pt x="56" y="56"/>
                  </a:cubicBezTo>
                  <a:cubicBezTo>
                    <a:pt x="66" y="47"/>
                    <a:pt x="79" y="41"/>
                    <a:pt x="93" y="41"/>
                  </a:cubicBezTo>
                  <a:cubicBezTo>
                    <a:pt x="106" y="41"/>
                    <a:pt x="119" y="47"/>
                    <a:pt x="129" y="56"/>
                  </a:cubicBezTo>
                  <a:cubicBezTo>
                    <a:pt x="133" y="60"/>
                    <a:pt x="135" y="64"/>
                    <a:pt x="138" y="6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84" y="78"/>
                    <a:pt x="284" y="78"/>
                    <a:pt x="284" y="78"/>
                  </a:cubicBezTo>
                  <a:cubicBezTo>
                    <a:pt x="277" y="79"/>
                    <a:pt x="277" y="79"/>
                    <a:pt x="277" y="79"/>
                  </a:cubicBezTo>
                  <a:cubicBezTo>
                    <a:pt x="268" y="81"/>
                    <a:pt x="259" y="85"/>
                    <a:pt x="253" y="92"/>
                  </a:cubicBezTo>
                  <a:cubicBezTo>
                    <a:pt x="235" y="109"/>
                    <a:pt x="235" y="137"/>
                    <a:pt x="253" y="155"/>
                  </a:cubicBezTo>
                  <a:cubicBezTo>
                    <a:pt x="261" y="163"/>
                    <a:pt x="272" y="168"/>
                    <a:pt x="284" y="168"/>
                  </a:cubicBezTo>
                  <a:cubicBezTo>
                    <a:pt x="296" y="168"/>
                    <a:pt x="307" y="163"/>
                    <a:pt x="316" y="155"/>
                  </a:cubicBezTo>
                  <a:cubicBezTo>
                    <a:pt x="322" y="148"/>
                    <a:pt x="326" y="140"/>
                    <a:pt x="328" y="131"/>
                  </a:cubicBezTo>
                  <a:cubicBezTo>
                    <a:pt x="329" y="124"/>
                    <a:pt x="329" y="124"/>
                    <a:pt x="329" y="124"/>
                  </a:cubicBezTo>
                  <a:cubicBezTo>
                    <a:pt x="411" y="206"/>
                    <a:pt x="411" y="206"/>
                    <a:pt x="411" y="206"/>
                  </a:cubicBezTo>
                  <a:cubicBezTo>
                    <a:pt x="343" y="273"/>
                    <a:pt x="343" y="273"/>
                    <a:pt x="343" y="273"/>
                  </a:cubicBezTo>
                  <a:cubicBezTo>
                    <a:pt x="347" y="276"/>
                    <a:pt x="351" y="278"/>
                    <a:pt x="355" y="282"/>
                  </a:cubicBezTo>
                  <a:cubicBezTo>
                    <a:pt x="364" y="292"/>
                    <a:pt x="370" y="305"/>
                    <a:pt x="370" y="318"/>
                  </a:cubicBezTo>
                  <a:cubicBezTo>
                    <a:pt x="370" y="332"/>
                    <a:pt x="364" y="345"/>
                    <a:pt x="355" y="355"/>
                  </a:cubicBezTo>
                  <a:cubicBezTo>
                    <a:pt x="345" y="365"/>
                    <a:pt x="332" y="370"/>
                    <a:pt x="318" y="370"/>
                  </a:cubicBezTo>
                  <a:cubicBezTo>
                    <a:pt x="304" y="370"/>
                    <a:pt x="291" y="365"/>
                    <a:pt x="282" y="355"/>
                  </a:cubicBezTo>
                  <a:cubicBezTo>
                    <a:pt x="278" y="351"/>
                    <a:pt x="275" y="348"/>
                    <a:pt x="273" y="343"/>
                  </a:cubicBezTo>
                  <a:lnTo>
                    <a:pt x="205" y="411"/>
                  </a:lnTo>
                  <a:close/>
                  <a:moveTo>
                    <a:pt x="140" y="335"/>
                  </a:moveTo>
                  <a:cubicBezTo>
                    <a:pt x="205" y="401"/>
                    <a:pt x="205" y="401"/>
                    <a:pt x="205" y="401"/>
                  </a:cubicBezTo>
                  <a:cubicBezTo>
                    <a:pt x="275" y="331"/>
                    <a:pt x="275" y="331"/>
                    <a:pt x="275" y="331"/>
                  </a:cubicBezTo>
                  <a:cubicBezTo>
                    <a:pt x="277" y="336"/>
                    <a:pt x="277" y="336"/>
                    <a:pt x="277" y="336"/>
                  </a:cubicBezTo>
                  <a:cubicBezTo>
                    <a:pt x="280" y="341"/>
                    <a:pt x="283" y="346"/>
                    <a:pt x="287" y="350"/>
                  </a:cubicBezTo>
                  <a:cubicBezTo>
                    <a:pt x="295" y="358"/>
                    <a:pt x="306" y="363"/>
                    <a:pt x="318" y="363"/>
                  </a:cubicBezTo>
                  <a:cubicBezTo>
                    <a:pt x="330" y="363"/>
                    <a:pt x="341" y="358"/>
                    <a:pt x="350" y="350"/>
                  </a:cubicBezTo>
                  <a:cubicBezTo>
                    <a:pt x="358" y="341"/>
                    <a:pt x="363" y="330"/>
                    <a:pt x="363" y="318"/>
                  </a:cubicBezTo>
                  <a:cubicBezTo>
                    <a:pt x="363" y="306"/>
                    <a:pt x="358" y="295"/>
                    <a:pt x="350" y="287"/>
                  </a:cubicBezTo>
                  <a:cubicBezTo>
                    <a:pt x="346" y="283"/>
                    <a:pt x="341" y="280"/>
                    <a:pt x="336" y="278"/>
                  </a:cubicBezTo>
                  <a:cubicBezTo>
                    <a:pt x="331" y="275"/>
                    <a:pt x="331" y="275"/>
                    <a:pt x="331" y="275"/>
                  </a:cubicBezTo>
                  <a:cubicBezTo>
                    <a:pt x="401" y="206"/>
                    <a:pt x="401" y="206"/>
                    <a:pt x="401" y="206"/>
                  </a:cubicBezTo>
                  <a:cubicBezTo>
                    <a:pt x="334" y="138"/>
                    <a:pt x="334" y="138"/>
                    <a:pt x="334" y="138"/>
                  </a:cubicBezTo>
                  <a:cubicBezTo>
                    <a:pt x="331" y="146"/>
                    <a:pt x="327" y="154"/>
                    <a:pt x="321" y="160"/>
                  </a:cubicBezTo>
                  <a:cubicBezTo>
                    <a:pt x="311" y="170"/>
                    <a:pt x="298" y="175"/>
                    <a:pt x="284" y="175"/>
                  </a:cubicBezTo>
                  <a:cubicBezTo>
                    <a:pt x="270" y="175"/>
                    <a:pt x="257" y="170"/>
                    <a:pt x="248" y="160"/>
                  </a:cubicBezTo>
                  <a:cubicBezTo>
                    <a:pt x="227" y="140"/>
                    <a:pt x="227" y="107"/>
                    <a:pt x="248" y="87"/>
                  </a:cubicBezTo>
                  <a:cubicBezTo>
                    <a:pt x="254" y="81"/>
                    <a:pt x="261" y="76"/>
                    <a:pt x="269" y="74"/>
                  </a:cubicBezTo>
                  <a:cubicBezTo>
                    <a:pt x="205" y="10"/>
                    <a:pt x="205" y="10"/>
                    <a:pt x="205" y="10"/>
                  </a:cubicBezTo>
                  <a:cubicBezTo>
                    <a:pt x="136" y="80"/>
                    <a:pt x="136" y="80"/>
                    <a:pt x="136" y="80"/>
                  </a:cubicBezTo>
                  <a:cubicBezTo>
                    <a:pt x="133" y="75"/>
                    <a:pt x="133" y="75"/>
                    <a:pt x="133" y="75"/>
                  </a:cubicBezTo>
                  <a:cubicBezTo>
                    <a:pt x="131" y="70"/>
                    <a:pt x="128" y="65"/>
                    <a:pt x="124" y="61"/>
                  </a:cubicBezTo>
                  <a:cubicBezTo>
                    <a:pt x="116" y="53"/>
                    <a:pt x="105" y="48"/>
                    <a:pt x="93" y="48"/>
                  </a:cubicBezTo>
                  <a:cubicBezTo>
                    <a:pt x="81" y="48"/>
                    <a:pt x="70" y="53"/>
                    <a:pt x="61" y="61"/>
                  </a:cubicBezTo>
                  <a:cubicBezTo>
                    <a:pt x="53" y="70"/>
                    <a:pt x="48" y="81"/>
                    <a:pt x="48" y="93"/>
                  </a:cubicBezTo>
                  <a:cubicBezTo>
                    <a:pt x="48" y="105"/>
                    <a:pt x="53" y="116"/>
                    <a:pt x="61" y="124"/>
                  </a:cubicBezTo>
                  <a:cubicBezTo>
                    <a:pt x="65" y="128"/>
                    <a:pt x="70" y="131"/>
                    <a:pt x="75" y="134"/>
                  </a:cubicBezTo>
                  <a:cubicBezTo>
                    <a:pt x="80" y="136"/>
                    <a:pt x="80" y="136"/>
                    <a:pt x="80" y="136"/>
                  </a:cubicBezTo>
                  <a:cubicBezTo>
                    <a:pt x="10" y="206"/>
                    <a:pt x="10" y="206"/>
                    <a:pt x="10" y="206"/>
                  </a:cubicBezTo>
                  <a:cubicBezTo>
                    <a:pt x="72" y="268"/>
                    <a:pt x="72" y="268"/>
                    <a:pt x="72" y="268"/>
                  </a:cubicBezTo>
                  <a:cubicBezTo>
                    <a:pt x="75" y="262"/>
                    <a:pt x="78" y="256"/>
                    <a:pt x="83" y="251"/>
                  </a:cubicBezTo>
                  <a:cubicBezTo>
                    <a:pt x="93" y="242"/>
                    <a:pt x="106" y="236"/>
                    <a:pt x="119" y="236"/>
                  </a:cubicBezTo>
                  <a:cubicBezTo>
                    <a:pt x="133" y="236"/>
                    <a:pt x="146" y="242"/>
                    <a:pt x="156" y="251"/>
                  </a:cubicBezTo>
                  <a:cubicBezTo>
                    <a:pt x="176" y="272"/>
                    <a:pt x="176" y="304"/>
                    <a:pt x="156" y="324"/>
                  </a:cubicBezTo>
                  <a:cubicBezTo>
                    <a:pt x="151" y="329"/>
                    <a:pt x="146" y="333"/>
                    <a:pt x="140" y="3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28" name="Group 32">
            <a:extLst>
              <a:ext uri="{FF2B5EF4-FFF2-40B4-BE49-F238E27FC236}">
                <a16:creationId xmlns:a16="http://schemas.microsoft.com/office/drawing/2014/main" xmlns="" id="{E3EBB2C8-F812-4F4C-B939-0E8A83AAA654}"/>
              </a:ext>
            </a:extLst>
          </p:cNvPr>
          <p:cNvGrpSpPr>
            <a:grpSpLocks/>
          </p:cNvGrpSpPr>
          <p:nvPr/>
        </p:nvGrpSpPr>
        <p:grpSpPr bwMode="auto">
          <a:xfrm>
            <a:off x="4404785" y="2869144"/>
            <a:ext cx="1746249" cy="1746249"/>
            <a:chOff x="2081" y="1355"/>
            <a:chExt cx="825" cy="825"/>
          </a:xfrm>
        </p:grpSpPr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xmlns="" id="{BAC8DE80-ED2B-45A4-BF35-68BEE9CC8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1" y="1365"/>
              <a:ext cx="805" cy="805"/>
            </a:xfrm>
            <a:custGeom>
              <a:avLst/>
              <a:gdLst>
                <a:gd name="T0" fmla="*/ 560 w 401"/>
                <a:gd name="T1" fmla="*/ 106 h 401"/>
                <a:gd name="T2" fmla="*/ 540 w 401"/>
                <a:gd name="T3" fmla="*/ 137 h 401"/>
                <a:gd name="T4" fmla="*/ 401 w 401"/>
                <a:gd name="T5" fmla="*/ 0 h 401"/>
                <a:gd name="T6" fmla="*/ 253 w 401"/>
                <a:gd name="T7" fmla="*/ 149 h 401"/>
                <a:gd name="T8" fmla="*/ 305 w 401"/>
                <a:gd name="T9" fmla="*/ 175 h 401"/>
                <a:gd name="T10" fmla="*/ 305 w 401"/>
                <a:gd name="T11" fmla="*/ 311 h 401"/>
                <a:gd name="T12" fmla="*/ 169 w 401"/>
                <a:gd name="T13" fmla="*/ 311 h 401"/>
                <a:gd name="T14" fmla="*/ 143 w 401"/>
                <a:gd name="T15" fmla="*/ 259 h 401"/>
                <a:gd name="T16" fmla="*/ 0 w 401"/>
                <a:gd name="T17" fmla="*/ 401 h 401"/>
                <a:gd name="T18" fmla="*/ 139 w 401"/>
                <a:gd name="T19" fmla="*/ 540 h 401"/>
                <a:gd name="T20" fmla="*/ 108 w 401"/>
                <a:gd name="T21" fmla="*/ 560 h 401"/>
                <a:gd name="T22" fmla="*/ 108 w 401"/>
                <a:gd name="T23" fmla="*/ 697 h 401"/>
                <a:gd name="T24" fmla="*/ 245 w 401"/>
                <a:gd name="T25" fmla="*/ 697 h 401"/>
                <a:gd name="T26" fmla="*/ 265 w 401"/>
                <a:gd name="T27" fmla="*/ 666 h 401"/>
                <a:gd name="T28" fmla="*/ 401 w 401"/>
                <a:gd name="T29" fmla="*/ 805 h 401"/>
                <a:gd name="T30" fmla="*/ 540 w 401"/>
                <a:gd name="T31" fmla="*/ 666 h 401"/>
                <a:gd name="T32" fmla="*/ 500 w 401"/>
                <a:gd name="T33" fmla="*/ 642 h 401"/>
                <a:gd name="T34" fmla="*/ 500 w 401"/>
                <a:gd name="T35" fmla="*/ 506 h 401"/>
                <a:gd name="T36" fmla="*/ 636 w 401"/>
                <a:gd name="T37" fmla="*/ 506 h 401"/>
                <a:gd name="T38" fmla="*/ 660 w 401"/>
                <a:gd name="T39" fmla="*/ 546 h 401"/>
                <a:gd name="T40" fmla="*/ 805 w 401"/>
                <a:gd name="T41" fmla="*/ 401 h 401"/>
                <a:gd name="T42" fmla="*/ 666 w 401"/>
                <a:gd name="T43" fmla="*/ 265 h 401"/>
                <a:gd name="T44" fmla="*/ 697 w 401"/>
                <a:gd name="T45" fmla="*/ 243 h 401"/>
                <a:gd name="T46" fmla="*/ 697 w 401"/>
                <a:gd name="T47" fmla="*/ 106 h 401"/>
                <a:gd name="T48" fmla="*/ 560 w 401"/>
                <a:gd name="T49" fmla="*/ 106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01" h="401">
                  <a:moveTo>
                    <a:pt x="279" y="53"/>
                  </a:moveTo>
                  <a:cubicBezTo>
                    <a:pt x="275" y="58"/>
                    <a:pt x="271" y="63"/>
                    <a:pt x="269" y="68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26" y="74"/>
                    <a:pt x="126" y="74"/>
                    <a:pt x="126" y="74"/>
                  </a:cubicBezTo>
                  <a:cubicBezTo>
                    <a:pt x="136" y="76"/>
                    <a:pt x="145" y="80"/>
                    <a:pt x="152" y="87"/>
                  </a:cubicBezTo>
                  <a:cubicBezTo>
                    <a:pt x="171" y="106"/>
                    <a:pt x="171" y="137"/>
                    <a:pt x="152" y="155"/>
                  </a:cubicBezTo>
                  <a:cubicBezTo>
                    <a:pt x="133" y="174"/>
                    <a:pt x="103" y="174"/>
                    <a:pt x="84" y="155"/>
                  </a:cubicBezTo>
                  <a:cubicBezTo>
                    <a:pt x="77" y="148"/>
                    <a:pt x="72" y="139"/>
                    <a:pt x="71" y="129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69" y="269"/>
                    <a:pt x="69" y="269"/>
                    <a:pt x="69" y="269"/>
                  </a:cubicBezTo>
                  <a:cubicBezTo>
                    <a:pt x="63" y="271"/>
                    <a:pt x="58" y="275"/>
                    <a:pt x="54" y="279"/>
                  </a:cubicBezTo>
                  <a:cubicBezTo>
                    <a:pt x="35" y="298"/>
                    <a:pt x="35" y="328"/>
                    <a:pt x="54" y="347"/>
                  </a:cubicBezTo>
                  <a:cubicBezTo>
                    <a:pt x="72" y="366"/>
                    <a:pt x="103" y="366"/>
                    <a:pt x="122" y="347"/>
                  </a:cubicBezTo>
                  <a:cubicBezTo>
                    <a:pt x="126" y="343"/>
                    <a:pt x="129" y="337"/>
                    <a:pt x="132" y="332"/>
                  </a:cubicBezTo>
                  <a:cubicBezTo>
                    <a:pt x="200" y="401"/>
                    <a:pt x="200" y="401"/>
                    <a:pt x="200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61" y="330"/>
                    <a:pt x="254" y="326"/>
                    <a:pt x="249" y="320"/>
                  </a:cubicBezTo>
                  <a:cubicBezTo>
                    <a:pt x="230" y="301"/>
                    <a:pt x="230" y="271"/>
                    <a:pt x="249" y="252"/>
                  </a:cubicBezTo>
                  <a:cubicBezTo>
                    <a:pt x="267" y="233"/>
                    <a:pt x="298" y="233"/>
                    <a:pt x="317" y="252"/>
                  </a:cubicBezTo>
                  <a:cubicBezTo>
                    <a:pt x="322" y="258"/>
                    <a:pt x="327" y="265"/>
                    <a:pt x="329" y="272"/>
                  </a:cubicBezTo>
                  <a:cubicBezTo>
                    <a:pt x="401" y="200"/>
                    <a:pt x="401" y="200"/>
                    <a:pt x="401" y="200"/>
                  </a:cubicBezTo>
                  <a:cubicBezTo>
                    <a:pt x="332" y="132"/>
                    <a:pt x="332" y="132"/>
                    <a:pt x="332" y="132"/>
                  </a:cubicBezTo>
                  <a:cubicBezTo>
                    <a:pt x="338" y="129"/>
                    <a:pt x="343" y="126"/>
                    <a:pt x="347" y="121"/>
                  </a:cubicBezTo>
                  <a:cubicBezTo>
                    <a:pt x="366" y="103"/>
                    <a:pt x="366" y="72"/>
                    <a:pt x="347" y="53"/>
                  </a:cubicBezTo>
                  <a:cubicBezTo>
                    <a:pt x="328" y="35"/>
                    <a:pt x="298" y="35"/>
                    <a:pt x="279" y="53"/>
                  </a:cubicBezTo>
                  <a:close/>
                </a:path>
              </a:pathLst>
            </a:custGeom>
            <a:solidFill>
              <a:srgbClr val="B8CA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xmlns="" id="{47F48E7F-4E0A-4A8B-987F-77428F4A1C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81" y="1355"/>
              <a:ext cx="825" cy="825"/>
            </a:xfrm>
            <a:custGeom>
              <a:avLst/>
              <a:gdLst>
                <a:gd name="T0" fmla="*/ 277 w 411"/>
                <a:gd name="T1" fmla="*/ 689 h 411"/>
                <a:gd name="T2" fmla="*/ 187 w 411"/>
                <a:gd name="T3" fmla="*/ 743 h 411"/>
                <a:gd name="T4" fmla="*/ 112 w 411"/>
                <a:gd name="T5" fmla="*/ 564 h 411"/>
                <a:gd name="T6" fmla="*/ 0 w 411"/>
                <a:gd name="T7" fmla="*/ 411 h 411"/>
                <a:gd name="T8" fmla="*/ 159 w 411"/>
                <a:gd name="T9" fmla="*/ 269 h 411"/>
                <a:gd name="T10" fmla="*/ 247 w 411"/>
                <a:gd name="T11" fmla="*/ 343 h 411"/>
                <a:gd name="T12" fmla="*/ 311 w 411"/>
                <a:gd name="T13" fmla="*/ 191 h 411"/>
                <a:gd name="T14" fmla="*/ 249 w 411"/>
                <a:gd name="T15" fmla="*/ 163 h 411"/>
                <a:gd name="T16" fmla="*/ 548 w 411"/>
                <a:gd name="T17" fmla="*/ 134 h 411"/>
                <a:gd name="T18" fmla="*/ 638 w 411"/>
                <a:gd name="T19" fmla="*/ 82 h 411"/>
                <a:gd name="T20" fmla="*/ 713 w 411"/>
                <a:gd name="T21" fmla="*/ 259 h 411"/>
                <a:gd name="T22" fmla="*/ 825 w 411"/>
                <a:gd name="T23" fmla="*/ 411 h 411"/>
                <a:gd name="T24" fmla="*/ 662 w 411"/>
                <a:gd name="T25" fmla="*/ 558 h 411"/>
                <a:gd name="T26" fmla="*/ 578 w 411"/>
                <a:gd name="T27" fmla="*/ 496 h 411"/>
                <a:gd name="T28" fmla="*/ 514 w 411"/>
                <a:gd name="T29" fmla="*/ 648 h 411"/>
                <a:gd name="T30" fmla="*/ 564 w 411"/>
                <a:gd name="T31" fmla="*/ 672 h 411"/>
                <a:gd name="T32" fmla="*/ 273 w 411"/>
                <a:gd name="T33" fmla="*/ 664 h 411"/>
                <a:gd name="T34" fmla="*/ 536 w 411"/>
                <a:gd name="T35" fmla="*/ 680 h 411"/>
                <a:gd name="T36" fmla="*/ 504 w 411"/>
                <a:gd name="T37" fmla="*/ 512 h 411"/>
                <a:gd name="T38" fmla="*/ 650 w 411"/>
                <a:gd name="T39" fmla="*/ 512 h 411"/>
                <a:gd name="T40" fmla="*/ 805 w 411"/>
                <a:gd name="T41" fmla="*/ 411 h 411"/>
                <a:gd name="T42" fmla="*/ 674 w 411"/>
                <a:gd name="T43" fmla="*/ 267 h 411"/>
                <a:gd name="T44" fmla="*/ 703 w 411"/>
                <a:gd name="T45" fmla="*/ 122 h 411"/>
                <a:gd name="T46" fmla="*/ 576 w 411"/>
                <a:gd name="T47" fmla="*/ 122 h 411"/>
                <a:gd name="T48" fmla="*/ 552 w 411"/>
                <a:gd name="T49" fmla="*/ 161 h 411"/>
                <a:gd name="T50" fmla="*/ 277 w 411"/>
                <a:gd name="T51" fmla="*/ 155 h 411"/>
                <a:gd name="T52" fmla="*/ 321 w 411"/>
                <a:gd name="T53" fmla="*/ 327 h 411"/>
                <a:gd name="T54" fmla="*/ 175 w 411"/>
                <a:gd name="T55" fmla="*/ 327 h 411"/>
                <a:gd name="T56" fmla="*/ 20 w 411"/>
                <a:gd name="T57" fmla="*/ 411 h 411"/>
                <a:gd name="T58" fmla="*/ 151 w 411"/>
                <a:gd name="T59" fmla="*/ 556 h 411"/>
                <a:gd name="T60" fmla="*/ 122 w 411"/>
                <a:gd name="T61" fmla="*/ 701 h 411"/>
                <a:gd name="T62" fmla="*/ 249 w 411"/>
                <a:gd name="T63" fmla="*/ 701 h 411"/>
                <a:gd name="T64" fmla="*/ 273 w 411"/>
                <a:gd name="T65" fmla="*/ 664 h 4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11" h="411">
                  <a:moveTo>
                    <a:pt x="205" y="411"/>
                  </a:moveTo>
                  <a:cubicBezTo>
                    <a:pt x="138" y="343"/>
                    <a:pt x="138" y="343"/>
                    <a:pt x="138" y="343"/>
                  </a:cubicBezTo>
                  <a:cubicBezTo>
                    <a:pt x="135" y="347"/>
                    <a:pt x="133" y="351"/>
                    <a:pt x="129" y="354"/>
                  </a:cubicBezTo>
                  <a:cubicBezTo>
                    <a:pt x="119" y="364"/>
                    <a:pt x="106" y="370"/>
                    <a:pt x="93" y="370"/>
                  </a:cubicBezTo>
                  <a:cubicBezTo>
                    <a:pt x="79" y="370"/>
                    <a:pt x="66" y="364"/>
                    <a:pt x="56" y="354"/>
                  </a:cubicBezTo>
                  <a:cubicBezTo>
                    <a:pt x="36" y="334"/>
                    <a:pt x="36" y="302"/>
                    <a:pt x="56" y="281"/>
                  </a:cubicBezTo>
                  <a:cubicBezTo>
                    <a:pt x="59" y="278"/>
                    <a:pt x="63" y="275"/>
                    <a:pt x="68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9" y="134"/>
                    <a:pt x="79" y="134"/>
                    <a:pt x="79" y="134"/>
                  </a:cubicBezTo>
                  <a:cubicBezTo>
                    <a:pt x="81" y="143"/>
                    <a:pt x="85" y="151"/>
                    <a:pt x="92" y="158"/>
                  </a:cubicBezTo>
                  <a:cubicBezTo>
                    <a:pt x="100" y="166"/>
                    <a:pt x="111" y="171"/>
                    <a:pt x="123" y="171"/>
                  </a:cubicBezTo>
                  <a:cubicBezTo>
                    <a:pt x="135" y="171"/>
                    <a:pt x="146" y="166"/>
                    <a:pt x="155" y="158"/>
                  </a:cubicBezTo>
                  <a:cubicBezTo>
                    <a:pt x="172" y="141"/>
                    <a:pt x="172" y="112"/>
                    <a:pt x="155" y="95"/>
                  </a:cubicBezTo>
                  <a:cubicBezTo>
                    <a:pt x="148" y="88"/>
                    <a:pt x="140" y="84"/>
                    <a:pt x="130" y="83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5" y="63"/>
                    <a:pt x="278" y="59"/>
                    <a:pt x="282" y="56"/>
                  </a:cubicBezTo>
                  <a:cubicBezTo>
                    <a:pt x="291" y="46"/>
                    <a:pt x="304" y="41"/>
                    <a:pt x="318" y="41"/>
                  </a:cubicBezTo>
                  <a:cubicBezTo>
                    <a:pt x="332" y="41"/>
                    <a:pt x="345" y="46"/>
                    <a:pt x="355" y="56"/>
                  </a:cubicBezTo>
                  <a:cubicBezTo>
                    <a:pt x="375" y="76"/>
                    <a:pt x="375" y="109"/>
                    <a:pt x="355" y="129"/>
                  </a:cubicBezTo>
                  <a:cubicBezTo>
                    <a:pt x="351" y="132"/>
                    <a:pt x="347" y="135"/>
                    <a:pt x="343" y="138"/>
                  </a:cubicBezTo>
                  <a:cubicBezTo>
                    <a:pt x="411" y="205"/>
                    <a:pt x="411" y="205"/>
                    <a:pt x="411" y="205"/>
                  </a:cubicBezTo>
                  <a:cubicBezTo>
                    <a:pt x="332" y="284"/>
                    <a:pt x="332" y="284"/>
                    <a:pt x="332" y="284"/>
                  </a:cubicBezTo>
                  <a:cubicBezTo>
                    <a:pt x="330" y="278"/>
                    <a:pt x="330" y="278"/>
                    <a:pt x="330" y="278"/>
                  </a:cubicBezTo>
                  <a:cubicBezTo>
                    <a:pt x="328" y="271"/>
                    <a:pt x="324" y="265"/>
                    <a:pt x="319" y="260"/>
                  </a:cubicBezTo>
                  <a:cubicBezTo>
                    <a:pt x="311" y="251"/>
                    <a:pt x="300" y="247"/>
                    <a:pt x="288" y="247"/>
                  </a:cubicBezTo>
                  <a:cubicBezTo>
                    <a:pt x="276" y="247"/>
                    <a:pt x="265" y="251"/>
                    <a:pt x="256" y="260"/>
                  </a:cubicBezTo>
                  <a:cubicBezTo>
                    <a:pt x="239" y="277"/>
                    <a:pt x="239" y="305"/>
                    <a:pt x="256" y="323"/>
                  </a:cubicBezTo>
                  <a:cubicBezTo>
                    <a:pt x="261" y="328"/>
                    <a:pt x="268" y="332"/>
                    <a:pt x="275" y="334"/>
                  </a:cubicBezTo>
                  <a:cubicBezTo>
                    <a:pt x="281" y="335"/>
                    <a:pt x="281" y="335"/>
                    <a:pt x="281" y="335"/>
                  </a:cubicBezTo>
                  <a:lnTo>
                    <a:pt x="205" y="411"/>
                  </a:lnTo>
                  <a:close/>
                  <a:moveTo>
                    <a:pt x="136" y="331"/>
                  </a:moveTo>
                  <a:cubicBezTo>
                    <a:pt x="205" y="401"/>
                    <a:pt x="205" y="401"/>
                    <a:pt x="205" y="401"/>
                  </a:cubicBezTo>
                  <a:cubicBezTo>
                    <a:pt x="267" y="339"/>
                    <a:pt x="267" y="339"/>
                    <a:pt x="267" y="339"/>
                  </a:cubicBezTo>
                  <a:cubicBezTo>
                    <a:pt x="261" y="336"/>
                    <a:pt x="256" y="332"/>
                    <a:pt x="251" y="328"/>
                  </a:cubicBezTo>
                  <a:cubicBezTo>
                    <a:pt x="231" y="308"/>
                    <a:pt x="231" y="275"/>
                    <a:pt x="251" y="255"/>
                  </a:cubicBezTo>
                  <a:cubicBezTo>
                    <a:pt x="261" y="245"/>
                    <a:pt x="274" y="239"/>
                    <a:pt x="288" y="239"/>
                  </a:cubicBezTo>
                  <a:cubicBezTo>
                    <a:pt x="301" y="239"/>
                    <a:pt x="314" y="245"/>
                    <a:pt x="324" y="255"/>
                  </a:cubicBezTo>
                  <a:cubicBezTo>
                    <a:pt x="329" y="259"/>
                    <a:pt x="333" y="265"/>
                    <a:pt x="335" y="271"/>
                  </a:cubicBezTo>
                  <a:cubicBezTo>
                    <a:pt x="401" y="205"/>
                    <a:pt x="401" y="205"/>
                    <a:pt x="401" y="205"/>
                  </a:cubicBezTo>
                  <a:cubicBezTo>
                    <a:pt x="331" y="135"/>
                    <a:pt x="331" y="135"/>
                    <a:pt x="331" y="135"/>
                  </a:cubicBezTo>
                  <a:cubicBezTo>
                    <a:pt x="336" y="133"/>
                    <a:pt x="336" y="133"/>
                    <a:pt x="336" y="133"/>
                  </a:cubicBezTo>
                  <a:cubicBezTo>
                    <a:pt x="341" y="131"/>
                    <a:pt x="346" y="128"/>
                    <a:pt x="350" y="124"/>
                  </a:cubicBezTo>
                  <a:cubicBezTo>
                    <a:pt x="367" y="107"/>
                    <a:pt x="367" y="78"/>
                    <a:pt x="350" y="61"/>
                  </a:cubicBezTo>
                  <a:cubicBezTo>
                    <a:pt x="341" y="53"/>
                    <a:pt x="330" y="48"/>
                    <a:pt x="318" y="48"/>
                  </a:cubicBezTo>
                  <a:cubicBezTo>
                    <a:pt x="306" y="48"/>
                    <a:pt x="295" y="53"/>
                    <a:pt x="287" y="61"/>
                  </a:cubicBezTo>
                  <a:cubicBezTo>
                    <a:pt x="283" y="65"/>
                    <a:pt x="280" y="70"/>
                    <a:pt x="277" y="75"/>
                  </a:cubicBezTo>
                  <a:cubicBezTo>
                    <a:pt x="275" y="80"/>
                    <a:pt x="275" y="80"/>
                    <a:pt x="275" y="80"/>
                  </a:cubicBezTo>
                  <a:cubicBezTo>
                    <a:pt x="205" y="10"/>
                    <a:pt x="205" y="10"/>
                    <a:pt x="205" y="10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46" y="80"/>
                    <a:pt x="154" y="84"/>
                    <a:pt x="160" y="90"/>
                  </a:cubicBezTo>
                  <a:cubicBezTo>
                    <a:pt x="180" y="110"/>
                    <a:pt x="180" y="143"/>
                    <a:pt x="160" y="163"/>
                  </a:cubicBezTo>
                  <a:cubicBezTo>
                    <a:pt x="150" y="173"/>
                    <a:pt x="137" y="178"/>
                    <a:pt x="123" y="178"/>
                  </a:cubicBezTo>
                  <a:cubicBezTo>
                    <a:pt x="109" y="178"/>
                    <a:pt x="96" y="173"/>
                    <a:pt x="87" y="163"/>
                  </a:cubicBezTo>
                  <a:cubicBezTo>
                    <a:pt x="80" y="157"/>
                    <a:pt x="76" y="150"/>
                    <a:pt x="74" y="142"/>
                  </a:cubicBezTo>
                  <a:cubicBezTo>
                    <a:pt x="10" y="205"/>
                    <a:pt x="10" y="205"/>
                    <a:pt x="10" y="205"/>
                  </a:cubicBezTo>
                  <a:cubicBezTo>
                    <a:pt x="80" y="275"/>
                    <a:pt x="80" y="275"/>
                    <a:pt x="80" y="275"/>
                  </a:cubicBezTo>
                  <a:cubicBezTo>
                    <a:pt x="75" y="277"/>
                    <a:pt x="75" y="277"/>
                    <a:pt x="75" y="277"/>
                  </a:cubicBezTo>
                  <a:cubicBezTo>
                    <a:pt x="70" y="279"/>
                    <a:pt x="65" y="283"/>
                    <a:pt x="61" y="286"/>
                  </a:cubicBezTo>
                  <a:cubicBezTo>
                    <a:pt x="44" y="304"/>
                    <a:pt x="44" y="332"/>
                    <a:pt x="61" y="349"/>
                  </a:cubicBezTo>
                  <a:cubicBezTo>
                    <a:pt x="70" y="358"/>
                    <a:pt x="81" y="362"/>
                    <a:pt x="93" y="362"/>
                  </a:cubicBezTo>
                  <a:cubicBezTo>
                    <a:pt x="105" y="362"/>
                    <a:pt x="116" y="358"/>
                    <a:pt x="124" y="349"/>
                  </a:cubicBezTo>
                  <a:cubicBezTo>
                    <a:pt x="128" y="345"/>
                    <a:pt x="131" y="341"/>
                    <a:pt x="133" y="336"/>
                  </a:cubicBezTo>
                  <a:lnTo>
                    <a:pt x="136" y="3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31" name="Group 33">
            <a:extLst>
              <a:ext uri="{FF2B5EF4-FFF2-40B4-BE49-F238E27FC236}">
                <a16:creationId xmlns:a16="http://schemas.microsoft.com/office/drawing/2014/main" xmlns="" id="{34F9B364-44E2-4F17-B1AB-3D31C50FD587}"/>
              </a:ext>
            </a:extLst>
          </p:cNvPr>
          <p:cNvGrpSpPr>
            <a:grpSpLocks/>
          </p:cNvGrpSpPr>
          <p:nvPr/>
        </p:nvGrpSpPr>
        <p:grpSpPr bwMode="auto">
          <a:xfrm>
            <a:off x="6057900" y="2888192"/>
            <a:ext cx="1703917" cy="1746251"/>
            <a:chOff x="2860" y="1367"/>
            <a:chExt cx="825" cy="825"/>
          </a:xfrm>
        </p:grpSpPr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xmlns="" id="{0CB8BEA8-858E-4991-8DB5-F72D92625F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" y="1377"/>
              <a:ext cx="805" cy="805"/>
            </a:xfrm>
            <a:custGeom>
              <a:avLst/>
              <a:gdLst>
                <a:gd name="T0" fmla="*/ 245 w 401"/>
                <a:gd name="T1" fmla="*/ 697 h 401"/>
                <a:gd name="T2" fmla="*/ 265 w 401"/>
                <a:gd name="T3" fmla="*/ 666 h 401"/>
                <a:gd name="T4" fmla="*/ 404 w 401"/>
                <a:gd name="T5" fmla="*/ 805 h 401"/>
                <a:gd name="T6" fmla="*/ 552 w 401"/>
                <a:gd name="T7" fmla="*/ 656 h 401"/>
                <a:gd name="T8" fmla="*/ 500 w 401"/>
                <a:gd name="T9" fmla="*/ 628 h 401"/>
                <a:gd name="T10" fmla="*/ 500 w 401"/>
                <a:gd name="T11" fmla="*/ 492 h 401"/>
                <a:gd name="T12" fmla="*/ 636 w 401"/>
                <a:gd name="T13" fmla="*/ 492 h 401"/>
                <a:gd name="T14" fmla="*/ 662 w 401"/>
                <a:gd name="T15" fmla="*/ 544 h 401"/>
                <a:gd name="T16" fmla="*/ 805 w 401"/>
                <a:gd name="T17" fmla="*/ 404 h 401"/>
                <a:gd name="T18" fmla="*/ 666 w 401"/>
                <a:gd name="T19" fmla="*/ 265 h 401"/>
                <a:gd name="T20" fmla="*/ 697 w 401"/>
                <a:gd name="T21" fmla="*/ 245 h 401"/>
                <a:gd name="T22" fmla="*/ 697 w 401"/>
                <a:gd name="T23" fmla="*/ 108 h 401"/>
                <a:gd name="T24" fmla="*/ 560 w 401"/>
                <a:gd name="T25" fmla="*/ 108 h 401"/>
                <a:gd name="T26" fmla="*/ 540 w 401"/>
                <a:gd name="T27" fmla="*/ 139 h 401"/>
                <a:gd name="T28" fmla="*/ 404 w 401"/>
                <a:gd name="T29" fmla="*/ 0 h 401"/>
                <a:gd name="T30" fmla="*/ 265 w 401"/>
                <a:gd name="T31" fmla="*/ 139 h 401"/>
                <a:gd name="T32" fmla="*/ 305 w 401"/>
                <a:gd name="T33" fmla="*/ 163 h 401"/>
                <a:gd name="T34" fmla="*/ 305 w 401"/>
                <a:gd name="T35" fmla="*/ 299 h 401"/>
                <a:gd name="T36" fmla="*/ 169 w 401"/>
                <a:gd name="T37" fmla="*/ 299 h 401"/>
                <a:gd name="T38" fmla="*/ 145 w 401"/>
                <a:gd name="T39" fmla="*/ 259 h 401"/>
                <a:gd name="T40" fmla="*/ 0 w 401"/>
                <a:gd name="T41" fmla="*/ 404 h 401"/>
                <a:gd name="T42" fmla="*/ 139 w 401"/>
                <a:gd name="T43" fmla="*/ 540 h 401"/>
                <a:gd name="T44" fmla="*/ 108 w 401"/>
                <a:gd name="T45" fmla="*/ 560 h 401"/>
                <a:gd name="T46" fmla="*/ 108 w 401"/>
                <a:gd name="T47" fmla="*/ 697 h 401"/>
                <a:gd name="T48" fmla="*/ 245 w 401"/>
                <a:gd name="T49" fmla="*/ 697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01" h="401">
                  <a:moveTo>
                    <a:pt x="122" y="347"/>
                  </a:moveTo>
                  <a:cubicBezTo>
                    <a:pt x="126" y="343"/>
                    <a:pt x="130" y="338"/>
                    <a:pt x="132" y="332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75" y="327"/>
                    <a:pt x="275" y="327"/>
                    <a:pt x="275" y="327"/>
                  </a:cubicBezTo>
                  <a:cubicBezTo>
                    <a:pt x="265" y="325"/>
                    <a:pt x="256" y="321"/>
                    <a:pt x="249" y="313"/>
                  </a:cubicBezTo>
                  <a:cubicBezTo>
                    <a:pt x="230" y="295"/>
                    <a:pt x="230" y="264"/>
                    <a:pt x="249" y="245"/>
                  </a:cubicBezTo>
                  <a:cubicBezTo>
                    <a:pt x="268" y="227"/>
                    <a:pt x="298" y="227"/>
                    <a:pt x="317" y="245"/>
                  </a:cubicBezTo>
                  <a:cubicBezTo>
                    <a:pt x="324" y="253"/>
                    <a:pt x="329" y="262"/>
                    <a:pt x="330" y="271"/>
                  </a:cubicBezTo>
                  <a:cubicBezTo>
                    <a:pt x="401" y="201"/>
                    <a:pt x="401" y="201"/>
                    <a:pt x="401" y="201"/>
                  </a:cubicBezTo>
                  <a:cubicBezTo>
                    <a:pt x="332" y="132"/>
                    <a:pt x="332" y="132"/>
                    <a:pt x="332" y="132"/>
                  </a:cubicBezTo>
                  <a:cubicBezTo>
                    <a:pt x="338" y="130"/>
                    <a:pt x="343" y="126"/>
                    <a:pt x="347" y="122"/>
                  </a:cubicBezTo>
                  <a:cubicBezTo>
                    <a:pt x="366" y="103"/>
                    <a:pt x="366" y="73"/>
                    <a:pt x="347" y="54"/>
                  </a:cubicBezTo>
                  <a:cubicBezTo>
                    <a:pt x="329" y="35"/>
                    <a:pt x="298" y="35"/>
                    <a:pt x="279" y="54"/>
                  </a:cubicBezTo>
                  <a:cubicBezTo>
                    <a:pt x="275" y="58"/>
                    <a:pt x="272" y="63"/>
                    <a:pt x="269" y="69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32" y="69"/>
                    <a:pt x="132" y="69"/>
                    <a:pt x="132" y="69"/>
                  </a:cubicBezTo>
                  <a:cubicBezTo>
                    <a:pt x="140" y="71"/>
                    <a:pt x="146" y="75"/>
                    <a:pt x="152" y="81"/>
                  </a:cubicBezTo>
                  <a:cubicBezTo>
                    <a:pt x="171" y="100"/>
                    <a:pt x="171" y="130"/>
                    <a:pt x="152" y="149"/>
                  </a:cubicBezTo>
                  <a:cubicBezTo>
                    <a:pt x="134" y="168"/>
                    <a:pt x="103" y="168"/>
                    <a:pt x="84" y="149"/>
                  </a:cubicBezTo>
                  <a:cubicBezTo>
                    <a:pt x="79" y="143"/>
                    <a:pt x="74" y="136"/>
                    <a:pt x="72" y="129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69" y="269"/>
                    <a:pt x="69" y="269"/>
                    <a:pt x="69" y="269"/>
                  </a:cubicBezTo>
                  <a:cubicBezTo>
                    <a:pt x="63" y="272"/>
                    <a:pt x="58" y="275"/>
                    <a:pt x="54" y="279"/>
                  </a:cubicBezTo>
                  <a:cubicBezTo>
                    <a:pt x="35" y="298"/>
                    <a:pt x="35" y="329"/>
                    <a:pt x="54" y="347"/>
                  </a:cubicBezTo>
                  <a:cubicBezTo>
                    <a:pt x="73" y="366"/>
                    <a:pt x="103" y="366"/>
                    <a:pt x="122" y="347"/>
                  </a:cubicBezTo>
                  <a:close/>
                </a:path>
              </a:pathLst>
            </a:cu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xmlns="" id="{0E194631-AC5C-42C2-AB95-7390013675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60" y="1367"/>
              <a:ext cx="825" cy="825"/>
            </a:xfrm>
            <a:custGeom>
              <a:avLst/>
              <a:gdLst>
                <a:gd name="T0" fmla="*/ 277 w 411"/>
                <a:gd name="T1" fmla="*/ 691 h 411"/>
                <a:gd name="T2" fmla="*/ 187 w 411"/>
                <a:gd name="T3" fmla="*/ 743 h 411"/>
                <a:gd name="T4" fmla="*/ 112 w 411"/>
                <a:gd name="T5" fmla="*/ 566 h 411"/>
                <a:gd name="T6" fmla="*/ 0 w 411"/>
                <a:gd name="T7" fmla="*/ 414 h 411"/>
                <a:gd name="T8" fmla="*/ 163 w 411"/>
                <a:gd name="T9" fmla="*/ 267 h 411"/>
                <a:gd name="T10" fmla="*/ 247 w 411"/>
                <a:gd name="T11" fmla="*/ 329 h 411"/>
                <a:gd name="T12" fmla="*/ 311 w 411"/>
                <a:gd name="T13" fmla="*/ 177 h 411"/>
                <a:gd name="T14" fmla="*/ 261 w 411"/>
                <a:gd name="T15" fmla="*/ 151 h 411"/>
                <a:gd name="T16" fmla="*/ 548 w 411"/>
                <a:gd name="T17" fmla="*/ 136 h 411"/>
                <a:gd name="T18" fmla="*/ 638 w 411"/>
                <a:gd name="T19" fmla="*/ 82 h 411"/>
                <a:gd name="T20" fmla="*/ 713 w 411"/>
                <a:gd name="T21" fmla="*/ 259 h 411"/>
                <a:gd name="T22" fmla="*/ 825 w 411"/>
                <a:gd name="T23" fmla="*/ 414 h 411"/>
                <a:gd name="T24" fmla="*/ 666 w 411"/>
                <a:gd name="T25" fmla="*/ 556 h 411"/>
                <a:gd name="T26" fmla="*/ 578 w 411"/>
                <a:gd name="T27" fmla="*/ 482 h 411"/>
                <a:gd name="T28" fmla="*/ 514 w 411"/>
                <a:gd name="T29" fmla="*/ 634 h 411"/>
                <a:gd name="T30" fmla="*/ 576 w 411"/>
                <a:gd name="T31" fmla="*/ 660 h 411"/>
                <a:gd name="T32" fmla="*/ 273 w 411"/>
                <a:gd name="T33" fmla="*/ 664 h 411"/>
                <a:gd name="T34" fmla="*/ 548 w 411"/>
                <a:gd name="T35" fmla="*/ 670 h 411"/>
                <a:gd name="T36" fmla="*/ 504 w 411"/>
                <a:gd name="T37" fmla="*/ 498 h 411"/>
                <a:gd name="T38" fmla="*/ 650 w 411"/>
                <a:gd name="T39" fmla="*/ 498 h 411"/>
                <a:gd name="T40" fmla="*/ 805 w 411"/>
                <a:gd name="T41" fmla="*/ 414 h 411"/>
                <a:gd name="T42" fmla="*/ 674 w 411"/>
                <a:gd name="T43" fmla="*/ 269 h 411"/>
                <a:gd name="T44" fmla="*/ 703 w 411"/>
                <a:gd name="T45" fmla="*/ 122 h 411"/>
                <a:gd name="T46" fmla="*/ 576 w 411"/>
                <a:gd name="T47" fmla="*/ 122 h 411"/>
                <a:gd name="T48" fmla="*/ 552 w 411"/>
                <a:gd name="T49" fmla="*/ 161 h 411"/>
                <a:gd name="T50" fmla="*/ 289 w 411"/>
                <a:gd name="T51" fmla="*/ 145 h 411"/>
                <a:gd name="T52" fmla="*/ 321 w 411"/>
                <a:gd name="T53" fmla="*/ 313 h 411"/>
                <a:gd name="T54" fmla="*/ 175 w 411"/>
                <a:gd name="T55" fmla="*/ 313 h 411"/>
                <a:gd name="T56" fmla="*/ 20 w 411"/>
                <a:gd name="T57" fmla="*/ 414 h 411"/>
                <a:gd name="T58" fmla="*/ 151 w 411"/>
                <a:gd name="T59" fmla="*/ 558 h 411"/>
                <a:gd name="T60" fmla="*/ 122 w 411"/>
                <a:gd name="T61" fmla="*/ 703 h 411"/>
                <a:gd name="T62" fmla="*/ 249 w 411"/>
                <a:gd name="T63" fmla="*/ 703 h 411"/>
                <a:gd name="T64" fmla="*/ 273 w 411"/>
                <a:gd name="T65" fmla="*/ 664 h 4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11" h="411">
                  <a:moveTo>
                    <a:pt x="206" y="411"/>
                  </a:moveTo>
                  <a:cubicBezTo>
                    <a:pt x="138" y="344"/>
                    <a:pt x="138" y="344"/>
                    <a:pt x="138" y="344"/>
                  </a:cubicBezTo>
                  <a:cubicBezTo>
                    <a:pt x="136" y="348"/>
                    <a:pt x="133" y="352"/>
                    <a:pt x="129" y="355"/>
                  </a:cubicBezTo>
                  <a:cubicBezTo>
                    <a:pt x="120" y="365"/>
                    <a:pt x="107" y="370"/>
                    <a:pt x="93" y="370"/>
                  </a:cubicBezTo>
                  <a:cubicBezTo>
                    <a:pt x="79" y="370"/>
                    <a:pt x="66" y="365"/>
                    <a:pt x="56" y="355"/>
                  </a:cubicBezTo>
                  <a:cubicBezTo>
                    <a:pt x="36" y="335"/>
                    <a:pt x="36" y="302"/>
                    <a:pt x="56" y="282"/>
                  </a:cubicBezTo>
                  <a:cubicBezTo>
                    <a:pt x="60" y="278"/>
                    <a:pt x="64" y="276"/>
                    <a:pt x="68" y="273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81" y="133"/>
                    <a:pt x="81" y="133"/>
                    <a:pt x="81" y="133"/>
                  </a:cubicBezTo>
                  <a:cubicBezTo>
                    <a:pt x="83" y="140"/>
                    <a:pt x="87" y="146"/>
                    <a:pt x="92" y="151"/>
                  </a:cubicBezTo>
                  <a:cubicBezTo>
                    <a:pt x="100" y="160"/>
                    <a:pt x="111" y="164"/>
                    <a:pt x="123" y="164"/>
                  </a:cubicBezTo>
                  <a:cubicBezTo>
                    <a:pt x="135" y="164"/>
                    <a:pt x="146" y="160"/>
                    <a:pt x="155" y="151"/>
                  </a:cubicBezTo>
                  <a:cubicBezTo>
                    <a:pt x="172" y="134"/>
                    <a:pt x="172" y="106"/>
                    <a:pt x="155" y="88"/>
                  </a:cubicBezTo>
                  <a:cubicBezTo>
                    <a:pt x="150" y="83"/>
                    <a:pt x="143" y="79"/>
                    <a:pt x="136" y="77"/>
                  </a:cubicBezTo>
                  <a:cubicBezTo>
                    <a:pt x="130" y="75"/>
                    <a:pt x="130" y="75"/>
                    <a:pt x="130" y="75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276" y="64"/>
                    <a:pt x="278" y="60"/>
                    <a:pt x="282" y="56"/>
                  </a:cubicBezTo>
                  <a:cubicBezTo>
                    <a:pt x="292" y="47"/>
                    <a:pt x="305" y="41"/>
                    <a:pt x="318" y="41"/>
                  </a:cubicBezTo>
                  <a:cubicBezTo>
                    <a:pt x="332" y="41"/>
                    <a:pt x="345" y="47"/>
                    <a:pt x="355" y="56"/>
                  </a:cubicBezTo>
                  <a:cubicBezTo>
                    <a:pt x="375" y="77"/>
                    <a:pt x="375" y="109"/>
                    <a:pt x="355" y="129"/>
                  </a:cubicBezTo>
                  <a:cubicBezTo>
                    <a:pt x="352" y="133"/>
                    <a:pt x="348" y="136"/>
                    <a:pt x="343" y="138"/>
                  </a:cubicBezTo>
                  <a:cubicBezTo>
                    <a:pt x="411" y="206"/>
                    <a:pt x="411" y="206"/>
                    <a:pt x="411" y="206"/>
                  </a:cubicBezTo>
                  <a:cubicBezTo>
                    <a:pt x="333" y="284"/>
                    <a:pt x="333" y="284"/>
                    <a:pt x="333" y="284"/>
                  </a:cubicBezTo>
                  <a:cubicBezTo>
                    <a:pt x="332" y="277"/>
                    <a:pt x="332" y="277"/>
                    <a:pt x="332" y="277"/>
                  </a:cubicBezTo>
                  <a:cubicBezTo>
                    <a:pt x="330" y="268"/>
                    <a:pt x="326" y="259"/>
                    <a:pt x="319" y="253"/>
                  </a:cubicBezTo>
                  <a:cubicBezTo>
                    <a:pt x="311" y="245"/>
                    <a:pt x="300" y="240"/>
                    <a:pt x="288" y="240"/>
                  </a:cubicBezTo>
                  <a:cubicBezTo>
                    <a:pt x="276" y="240"/>
                    <a:pt x="265" y="245"/>
                    <a:pt x="256" y="253"/>
                  </a:cubicBezTo>
                  <a:cubicBezTo>
                    <a:pt x="239" y="270"/>
                    <a:pt x="239" y="299"/>
                    <a:pt x="256" y="316"/>
                  </a:cubicBezTo>
                  <a:cubicBezTo>
                    <a:pt x="263" y="322"/>
                    <a:pt x="271" y="327"/>
                    <a:pt x="281" y="328"/>
                  </a:cubicBezTo>
                  <a:cubicBezTo>
                    <a:pt x="287" y="329"/>
                    <a:pt x="287" y="329"/>
                    <a:pt x="287" y="329"/>
                  </a:cubicBezTo>
                  <a:lnTo>
                    <a:pt x="206" y="411"/>
                  </a:lnTo>
                  <a:close/>
                  <a:moveTo>
                    <a:pt x="136" y="331"/>
                  </a:moveTo>
                  <a:cubicBezTo>
                    <a:pt x="206" y="401"/>
                    <a:pt x="206" y="401"/>
                    <a:pt x="206" y="401"/>
                  </a:cubicBezTo>
                  <a:cubicBezTo>
                    <a:pt x="273" y="334"/>
                    <a:pt x="273" y="334"/>
                    <a:pt x="273" y="334"/>
                  </a:cubicBezTo>
                  <a:cubicBezTo>
                    <a:pt x="265" y="331"/>
                    <a:pt x="257" y="327"/>
                    <a:pt x="251" y="321"/>
                  </a:cubicBezTo>
                  <a:cubicBezTo>
                    <a:pt x="231" y="301"/>
                    <a:pt x="231" y="268"/>
                    <a:pt x="251" y="248"/>
                  </a:cubicBezTo>
                  <a:cubicBezTo>
                    <a:pt x="261" y="238"/>
                    <a:pt x="274" y="233"/>
                    <a:pt x="288" y="233"/>
                  </a:cubicBezTo>
                  <a:cubicBezTo>
                    <a:pt x="302" y="233"/>
                    <a:pt x="315" y="238"/>
                    <a:pt x="324" y="248"/>
                  </a:cubicBezTo>
                  <a:cubicBezTo>
                    <a:pt x="331" y="254"/>
                    <a:pt x="335" y="261"/>
                    <a:pt x="337" y="269"/>
                  </a:cubicBezTo>
                  <a:cubicBezTo>
                    <a:pt x="401" y="206"/>
                    <a:pt x="401" y="206"/>
                    <a:pt x="401" y="206"/>
                  </a:cubicBezTo>
                  <a:cubicBezTo>
                    <a:pt x="331" y="136"/>
                    <a:pt x="331" y="136"/>
                    <a:pt x="331" y="136"/>
                  </a:cubicBezTo>
                  <a:cubicBezTo>
                    <a:pt x="336" y="134"/>
                    <a:pt x="336" y="134"/>
                    <a:pt x="336" y="134"/>
                  </a:cubicBezTo>
                  <a:cubicBezTo>
                    <a:pt x="341" y="131"/>
                    <a:pt x="346" y="128"/>
                    <a:pt x="350" y="124"/>
                  </a:cubicBezTo>
                  <a:cubicBezTo>
                    <a:pt x="367" y="107"/>
                    <a:pt x="367" y="79"/>
                    <a:pt x="350" y="61"/>
                  </a:cubicBezTo>
                  <a:cubicBezTo>
                    <a:pt x="341" y="53"/>
                    <a:pt x="330" y="48"/>
                    <a:pt x="318" y="48"/>
                  </a:cubicBezTo>
                  <a:cubicBezTo>
                    <a:pt x="306" y="48"/>
                    <a:pt x="295" y="53"/>
                    <a:pt x="287" y="61"/>
                  </a:cubicBezTo>
                  <a:cubicBezTo>
                    <a:pt x="283" y="65"/>
                    <a:pt x="280" y="70"/>
                    <a:pt x="278" y="75"/>
                  </a:cubicBezTo>
                  <a:cubicBezTo>
                    <a:pt x="275" y="80"/>
                    <a:pt x="275" y="80"/>
                    <a:pt x="275" y="80"/>
                  </a:cubicBezTo>
                  <a:cubicBezTo>
                    <a:pt x="206" y="10"/>
                    <a:pt x="206" y="10"/>
                    <a:pt x="206" y="10"/>
                  </a:cubicBezTo>
                  <a:cubicBezTo>
                    <a:pt x="144" y="72"/>
                    <a:pt x="144" y="72"/>
                    <a:pt x="144" y="72"/>
                  </a:cubicBezTo>
                  <a:cubicBezTo>
                    <a:pt x="150" y="75"/>
                    <a:pt x="155" y="79"/>
                    <a:pt x="160" y="83"/>
                  </a:cubicBezTo>
                  <a:cubicBezTo>
                    <a:pt x="180" y="103"/>
                    <a:pt x="180" y="136"/>
                    <a:pt x="160" y="156"/>
                  </a:cubicBezTo>
                  <a:cubicBezTo>
                    <a:pt x="150" y="166"/>
                    <a:pt x="137" y="171"/>
                    <a:pt x="123" y="171"/>
                  </a:cubicBezTo>
                  <a:cubicBezTo>
                    <a:pt x="110" y="171"/>
                    <a:pt x="97" y="166"/>
                    <a:pt x="87" y="156"/>
                  </a:cubicBezTo>
                  <a:cubicBezTo>
                    <a:pt x="82" y="152"/>
                    <a:pt x="78" y="146"/>
                    <a:pt x="76" y="140"/>
                  </a:cubicBezTo>
                  <a:cubicBezTo>
                    <a:pt x="10" y="206"/>
                    <a:pt x="10" y="206"/>
                    <a:pt x="10" y="206"/>
                  </a:cubicBezTo>
                  <a:cubicBezTo>
                    <a:pt x="80" y="275"/>
                    <a:pt x="80" y="275"/>
                    <a:pt x="80" y="275"/>
                  </a:cubicBezTo>
                  <a:cubicBezTo>
                    <a:pt x="75" y="278"/>
                    <a:pt x="75" y="278"/>
                    <a:pt x="75" y="278"/>
                  </a:cubicBezTo>
                  <a:cubicBezTo>
                    <a:pt x="70" y="280"/>
                    <a:pt x="65" y="283"/>
                    <a:pt x="61" y="287"/>
                  </a:cubicBezTo>
                  <a:cubicBezTo>
                    <a:pt x="44" y="304"/>
                    <a:pt x="44" y="333"/>
                    <a:pt x="61" y="350"/>
                  </a:cubicBezTo>
                  <a:cubicBezTo>
                    <a:pt x="70" y="358"/>
                    <a:pt x="81" y="363"/>
                    <a:pt x="93" y="363"/>
                  </a:cubicBezTo>
                  <a:cubicBezTo>
                    <a:pt x="105" y="363"/>
                    <a:pt x="116" y="358"/>
                    <a:pt x="124" y="350"/>
                  </a:cubicBezTo>
                  <a:cubicBezTo>
                    <a:pt x="128" y="346"/>
                    <a:pt x="131" y="341"/>
                    <a:pt x="134" y="336"/>
                  </a:cubicBezTo>
                  <a:lnTo>
                    <a:pt x="136" y="3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3274089694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2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8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 animBg="1"/>
      <p:bldP spid="17" grpId="0"/>
      <p:bldP spid="18" grpId="0"/>
      <p:bldP spid="19" grpId="0" animBg="1"/>
      <p:bldP spid="20" grpId="0"/>
      <p:bldP spid="21" grpId="0"/>
      <p:bldP spid="22" grpId="0" animBg="1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A0C85E92-277E-49D8-BC9F-42921B8B4E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正面影响因素</a:t>
            </a:r>
          </a:p>
          <a:p>
            <a:endParaRPr lang="zh-CN" altLang="en-US" dirty="0"/>
          </a:p>
        </p:txBody>
      </p:sp>
      <p:sp>
        <p:nvSpPr>
          <p:cNvPr id="5" name="Freeform 26">
            <a:extLst>
              <a:ext uri="{FF2B5EF4-FFF2-40B4-BE49-F238E27FC236}">
                <a16:creationId xmlns:a16="http://schemas.microsoft.com/office/drawing/2014/main" xmlns="" id="{183F15A4-E73A-4F1C-AD1C-6751CB98284B}"/>
              </a:ext>
            </a:extLst>
          </p:cNvPr>
          <p:cNvSpPr>
            <a:spLocks/>
          </p:cNvSpPr>
          <p:nvPr/>
        </p:nvSpPr>
        <p:spPr bwMode="auto">
          <a:xfrm>
            <a:off x="6152783" y="2661709"/>
            <a:ext cx="2345267" cy="2453216"/>
          </a:xfrm>
          <a:custGeom>
            <a:avLst/>
            <a:gdLst>
              <a:gd name="T0" fmla="*/ 0 w 1108"/>
              <a:gd name="T1" fmla="*/ 0 h 1159"/>
              <a:gd name="T2" fmla="*/ 0 w 1108"/>
              <a:gd name="T3" fmla="*/ 1839912 h 1159"/>
              <a:gd name="T4" fmla="*/ 1295400 w 1108"/>
              <a:gd name="T5" fmla="*/ 1839912 h 1159"/>
              <a:gd name="T6" fmla="*/ 1758950 w 1108"/>
              <a:gd name="T7" fmla="*/ 935037 h 1159"/>
              <a:gd name="T8" fmla="*/ 1295400 w 1108"/>
              <a:gd name="T9" fmla="*/ 0 h 1159"/>
              <a:gd name="T10" fmla="*/ 0 w 1108"/>
              <a:gd name="T11" fmla="*/ 0 h 115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108" h="1159">
                <a:moveTo>
                  <a:pt x="0" y="0"/>
                </a:moveTo>
                <a:lnTo>
                  <a:pt x="0" y="1159"/>
                </a:lnTo>
                <a:lnTo>
                  <a:pt x="816" y="1159"/>
                </a:lnTo>
                <a:lnTo>
                  <a:pt x="1108" y="589"/>
                </a:lnTo>
                <a:lnTo>
                  <a:pt x="816" y="0"/>
                </a:lnTo>
                <a:lnTo>
                  <a:pt x="0" y="0"/>
                </a:lnTo>
                <a:close/>
              </a:path>
            </a:pathLst>
          </a:custGeom>
          <a:solidFill>
            <a:srgbClr val="2D4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7" name="Freeform 28">
            <a:extLst>
              <a:ext uri="{FF2B5EF4-FFF2-40B4-BE49-F238E27FC236}">
                <a16:creationId xmlns:a16="http://schemas.microsoft.com/office/drawing/2014/main" xmlns="" id="{445D61A6-5691-47B7-9697-EDF59C8286C1}"/>
              </a:ext>
            </a:extLst>
          </p:cNvPr>
          <p:cNvSpPr>
            <a:spLocks/>
          </p:cNvSpPr>
          <p:nvPr/>
        </p:nvSpPr>
        <p:spPr bwMode="auto">
          <a:xfrm>
            <a:off x="3600083" y="2661709"/>
            <a:ext cx="2345267" cy="2453216"/>
          </a:xfrm>
          <a:custGeom>
            <a:avLst/>
            <a:gdLst>
              <a:gd name="T0" fmla="*/ 1758950 w 1108"/>
              <a:gd name="T1" fmla="*/ 0 h 1159"/>
              <a:gd name="T2" fmla="*/ 1758950 w 1108"/>
              <a:gd name="T3" fmla="*/ 1839912 h 1159"/>
              <a:gd name="T4" fmla="*/ 463550 w 1108"/>
              <a:gd name="T5" fmla="*/ 1839912 h 1159"/>
              <a:gd name="T6" fmla="*/ 0 w 1108"/>
              <a:gd name="T7" fmla="*/ 935037 h 1159"/>
              <a:gd name="T8" fmla="*/ 463550 w 1108"/>
              <a:gd name="T9" fmla="*/ 0 h 1159"/>
              <a:gd name="T10" fmla="*/ 1758950 w 1108"/>
              <a:gd name="T11" fmla="*/ 0 h 115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108" h="1159">
                <a:moveTo>
                  <a:pt x="1108" y="0"/>
                </a:moveTo>
                <a:lnTo>
                  <a:pt x="1108" y="1159"/>
                </a:lnTo>
                <a:lnTo>
                  <a:pt x="292" y="1159"/>
                </a:lnTo>
                <a:lnTo>
                  <a:pt x="0" y="589"/>
                </a:lnTo>
                <a:lnTo>
                  <a:pt x="292" y="0"/>
                </a:lnTo>
                <a:lnTo>
                  <a:pt x="1108" y="0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" name="Text Box 30">
            <a:extLst>
              <a:ext uri="{FF2B5EF4-FFF2-40B4-BE49-F238E27FC236}">
                <a16:creationId xmlns:a16="http://schemas.microsoft.com/office/drawing/2014/main" xmlns="" id="{3D1344F6-5FF2-4374-800B-516B98F55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1428" y="2743896"/>
            <a:ext cx="10054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正面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Box 31">
            <a:extLst>
              <a:ext uri="{FF2B5EF4-FFF2-40B4-BE49-F238E27FC236}">
                <a16:creationId xmlns:a16="http://schemas.microsoft.com/office/drawing/2014/main" xmlns="" id="{12EB32E0-EB7E-43A9-A048-74243D0BE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6828" y="2743896"/>
            <a:ext cx="10054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负面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Box 32">
            <a:extLst>
              <a:ext uri="{FF2B5EF4-FFF2-40B4-BE49-F238E27FC236}">
                <a16:creationId xmlns:a16="http://schemas.microsoft.com/office/drawing/2014/main" xmlns="" id="{C3AA52A0-00C8-4365-8024-579A86B19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5412" y="3360116"/>
            <a:ext cx="1531188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13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</a:p>
        </p:txBody>
      </p:sp>
      <p:sp>
        <p:nvSpPr>
          <p:cNvPr id="12" name="Text Box 33">
            <a:extLst>
              <a:ext uri="{FF2B5EF4-FFF2-40B4-BE49-F238E27FC236}">
                <a16:creationId xmlns:a16="http://schemas.microsoft.com/office/drawing/2014/main" xmlns="" id="{13EC447A-D405-49BB-8AAC-CC9E5B835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3475" y="3016997"/>
            <a:ext cx="1114408" cy="2646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1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9ADC7BDE-470E-461C-AF3D-4C38D0F0A7F7}"/>
              </a:ext>
            </a:extLst>
          </p:cNvPr>
          <p:cNvSpPr/>
          <p:nvPr/>
        </p:nvSpPr>
        <p:spPr>
          <a:xfrm>
            <a:off x="1618236" y="2591629"/>
            <a:ext cx="197961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00B0F0"/>
                </a:solidFill>
                <a:latin typeface="+mj-ea"/>
                <a:ea typeface="+mj-ea"/>
              </a:rPr>
              <a:t>营销思路的调整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54683BE6-DF3B-4828-9343-0C682FFBF061}"/>
              </a:ext>
            </a:extLst>
          </p:cNvPr>
          <p:cNvSpPr/>
          <p:nvPr/>
        </p:nvSpPr>
        <p:spPr>
          <a:xfrm>
            <a:off x="1618236" y="3560418"/>
            <a:ext cx="197961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00B0F0"/>
                </a:solidFill>
                <a:latin typeface="+mj-ea"/>
                <a:ea typeface="+mj-ea"/>
              </a:rPr>
              <a:t>提高了激励额度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379FE87B-F30E-4BCB-ABAC-2611557ADE72}"/>
              </a:ext>
            </a:extLst>
          </p:cNvPr>
          <p:cNvSpPr/>
          <p:nvPr/>
        </p:nvSpPr>
        <p:spPr>
          <a:xfrm>
            <a:off x="1874300" y="4529208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00B0F0"/>
                </a:solidFill>
                <a:latin typeface="+mj-ea"/>
                <a:ea typeface="+mj-ea"/>
              </a:rPr>
              <a:t>解决前期的</a:t>
            </a:r>
            <a:endParaRPr lang="en-US" altLang="zh-CN" sz="2000" b="1" dirty="0">
              <a:solidFill>
                <a:srgbClr val="00B0F0"/>
              </a:solidFill>
              <a:latin typeface="+mj-ea"/>
              <a:ea typeface="+mj-ea"/>
            </a:endParaRPr>
          </a:p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00B0F0"/>
                </a:solidFill>
                <a:latin typeface="+mj-ea"/>
                <a:ea typeface="+mj-ea"/>
              </a:rPr>
              <a:t>一些遗留问题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E51905F0-DA0F-4937-9A8D-C6236AEB7323}"/>
              </a:ext>
            </a:extLst>
          </p:cNvPr>
          <p:cNvSpPr/>
          <p:nvPr/>
        </p:nvSpPr>
        <p:spPr>
          <a:xfrm>
            <a:off x="8618299" y="2537221"/>
            <a:ext cx="274955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latin typeface="+mj-ea"/>
                <a:ea typeface="+mj-ea"/>
              </a:rPr>
              <a:t>对公司政策的理解不够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3F9206DD-6187-4B10-A00F-E030A313E595}"/>
              </a:ext>
            </a:extLst>
          </p:cNvPr>
          <p:cNvSpPr/>
          <p:nvPr/>
        </p:nvSpPr>
        <p:spPr>
          <a:xfrm>
            <a:off x="8618299" y="3252523"/>
            <a:ext cx="249237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latin typeface="+mj-ea"/>
                <a:ea typeface="+mj-ea"/>
              </a:rPr>
              <a:t>存在急功近利的心态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1884551A-014A-42BD-B54D-27CF19DDCCC9}"/>
              </a:ext>
            </a:extLst>
          </p:cNvPr>
          <p:cNvSpPr/>
          <p:nvPr/>
        </p:nvSpPr>
        <p:spPr>
          <a:xfrm>
            <a:off x="8618299" y="3967825"/>
            <a:ext cx="22367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latin typeface="+mj-ea"/>
                <a:ea typeface="+mj-ea"/>
              </a:rPr>
              <a:t>包装缺乏视觉优势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B84D0972-5830-4105-B1FC-CAB471EA7D1F}"/>
              </a:ext>
            </a:extLst>
          </p:cNvPr>
          <p:cNvSpPr/>
          <p:nvPr/>
        </p:nvSpPr>
        <p:spPr>
          <a:xfrm>
            <a:off x="8618299" y="4683126"/>
            <a:ext cx="274955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latin typeface="+mj-ea"/>
                <a:ea typeface="+mj-ea"/>
              </a:rPr>
              <a:t>销售人员培训学习不够</a:t>
            </a:r>
          </a:p>
        </p:txBody>
      </p:sp>
    </p:spTree>
    <p:extLst>
      <p:ext uri="{BB962C8B-B14F-4D97-AF65-F5344CB8AC3E}">
        <p14:creationId xmlns:p14="http://schemas.microsoft.com/office/powerpoint/2010/main" val="613517217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3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150" fill="hold"/>
                                        <p:tgtEl>
                                          <p:spTgt spid="1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8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4" dur="150" fill="hold"/>
                                        <p:tgtEl>
                                          <p:spTgt spid="1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0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10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900"/>
                            </p:stCondLst>
                            <p:childTnLst>
                              <p:par>
                                <p:cTn id="6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300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700"/>
                            </p:stCondLst>
                            <p:childTnLst>
                              <p:par>
                                <p:cTn id="7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4" grpId="0"/>
      <p:bldP spid="15" grpId="0"/>
      <p:bldP spid="19" grpId="0"/>
      <p:bldP spid="20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315C2D8-F803-49E3-8F76-7D140E261D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52089" y="3626081"/>
            <a:ext cx="4117059" cy="692150"/>
          </a:xfrm>
        </p:spPr>
        <p:txBody>
          <a:bodyPr/>
          <a:lstStyle/>
          <a:p>
            <a:r>
              <a:rPr lang="zh-CN" altLang="en-US" dirty="0"/>
              <a:t>成本投入回顾及分析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0FF7454-3EE3-4E96-8490-63CBDD31A0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28525206"/>
      </p:ext>
    </p:extLst>
  </p:cSld>
  <p:clrMapOvr>
    <a:masterClrMapping/>
  </p:clrMapOvr>
  <p:transition spd="slow" advTm="2000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7CEF2E5-AEDF-4298-9B01-B1C1D971CF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经费花销概况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Picture 2" descr="D:\快盘\商务图片\4695500_162817990000_2.jpg">
            <a:extLst>
              <a:ext uri="{FF2B5EF4-FFF2-40B4-BE49-F238E27FC236}">
                <a16:creationId xmlns:a16="http://schemas.microsoft.com/office/drawing/2014/main" xmlns="" id="{FF6110C9-8CF6-4E47-9ECC-0796658E07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01" t="11688" r="15060" b="4959"/>
          <a:stretch/>
        </p:blipFill>
        <p:spPr bwMode="auto">
          <a:xfrm>
            <a:off x="839788" y="1335848"/>
            <a:ext cx="3471863" cy="475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xmlns="" id="{C806D8DC-5E8B-4939-8529-0098ABB4E9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221766"/>
              </p:ext>
            </p:extLst>
          </p:nvPr>
        </p:nvGraphicFramePr>
        <p:xfrm>
          <a:off x="4606167" y="2981186"/>
          <a:ext cx="6711123" cy="31116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95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470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567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2778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593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项目</a:t>
                      </a:r>
                      <a:endParaRPr lang="zh-CN" altLang="en-US" sz="1800" b="1" i="0" u="none" strike="noStrike" dirty="0">
                        <a:solidFill>
                          <a:schemeClr val="accent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金额</a:t>
                      </a:r>
                      <a:endParaRPr lang="zh-CN" altLang="en-US" sz="1800" b="1" i="0" u="none" strike="noStrike" dirty="0">
                        <a:solidFill>
                          <a:schemeClr val="accent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1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项目</a:t>
                      </a:r>
                      <a:endParaRPr lang="zh-CN" altLang="en-US" sz="1800" b="1" i="0" u="none" strike="noStrike" dirty="0">
                        <a:solidFill>
                          <a:schemeClr val="accent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金额</a:t>
                      </a:r>
                      <a:endParaRPr lang="zh-CN" altLang="en-US" sz="1800" b="1" i="0" u="none" strike="noStrike" dirty="0">
                        <a:solidFill>
                          <a:schemeClr val="accent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571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车间设备</a:t>
                      </a:r>
                      <a:endParaRPr lang="zh-CN" altLang="en-US" sz="18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80</a:t>
                      </a:r>
                      <a:r>
                        <a:rPr lang="zh-CN" altLang="en-US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18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办公设备</a:t>
                      </a:r>
                      <a:endParaRPr lang="zh-CN" altLang="en-US" sz="18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solidFill>
                            <a:schemeClr val="bg2"/>
                          </a:solidFill>
                          <a:effectLst/>
                        </a:rPr>
                        <a:t>20</a:t>
                      </a:r>
                      <a:r>
                        <a:rPr lang="zh-CN" altLang="en-US" sz="1800" u="none" strike="noStrike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1800" b="0" i="0" u="none" strike="noStrike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571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车间装修</a:t>
                      </a:r>
                      <a:endParaRPr lang="zh-CN" altLang="en-US" sz="18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40</a:t>
                      </a:r>
                      <a:r>
                        <a:rPr lang="zh-CN" altLang="en-US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18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汽车展厅装修</a:t>
                      </a:r>
                      <a:endParaRPr lang="zh-CN" altLang="en-US" sz="18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solidFill>
                            <a:schemeClr val="bg2"/>
                          </a:solidFill>
                          <a:effectLst/>
                        </a:rPr>
                        <a:t>30</a:t>
                      </a:r>
                      <a:r>
                        <a:rPr lang="zh-CN" altLang="en-US" sz="1800" u="none" strike="noStrike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1800" b="0" i="0" u="none" strike="noStrike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571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客休区装修</a:t>
                      </a:r>
                      <a:endParaRPr lang="zh-CN" altLang="en-US" sz="18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30</a:t>
                      </a:r>
                      <a:r>
                        <a:rPr lang="zh-CN" altLang="en-US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18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办公区装修</a:t>
                      </a:r>
                      <a:endParaRPr lang="zh-CN" altLang="en-US" sz="18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>
                          <a:solidFill>
                            <a:schemeClr val="bg2"/>
                          </a:solidFill>
                          <a:effectLst/>
                        </a:rPr>
                        <a:t>10</a:t>
                      </a:r>
                      <a:r>
                        <a:rPr lang="zh-CN" altLang="en-US" sz="1800" u="none" strike="noStrike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1800" b="0" i="0" u="none" strike="noStrike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571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美容精品区</a:t>
                      </a:r>
                      <a:endParaRPr lang="zh-CN" altLang="en-US" sz="18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15</a:t>
                      </a:r>
                      <a:r>
                        <a:rPr lang="zh-CN" altLang="en-US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18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广宣费</a:t>
                      </a:r>
                      <a:endParaRPr lang="zh-CN" altLang="en-US" sz="18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25</a:t>
                      </a:r>
                      <a:r>
                        <a:rPr lang="zh-CN" altLang="en-US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18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571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厂房租金</a:t>
                      </a:r>
                      <a:endParaRPr lang="zh-CN" altLang="en-US" sz="18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80</a:t>
                      </a:r>
                      <a:r>
                        <a:rPr lang="zh-CN" altLang="en-US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18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其它</a:t>
                      </a:r>
                      <a:endParaRPr lang="zh-CN" altLang="en-US" sz="18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10</a:t>
                      </a:r>
                      <a:r>
                        <a:rPr lang="zh-CN" altLang="en-US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18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571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流动资金：</a:t>
                      </a:r>
                      <a:endParaRPr lang="zh-CN" altLang="en-US" sz="18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70</a:t>
                      </a:r>
                      <a:r>
                        <a:rPr lang="zh-CN" altLang="en-US" sz="1800" u="none" strike="noStrike" dirty="0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18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8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8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1278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合计</a:t>
                      </a:r>
                      <a:endParaRPr lang="zh-CN" altLang="en-US" sz="1800" b="0" i="0" u="none" strike="noStrike" dirty="0">
                        <a:solidFill>
                          <a:schemeClr val="accent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8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410</a:t>
                      </a:r>
                      <a:r>
                        <a:rPr lang="zh-CN" altLang="en-US" sz="18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万</a:t>
                      </a:r>
                      <a:endParaRPr lang="zh-CN" altLang="en-US" sz="1800" b="0" i="0" u="none" strike="noStrike" dirty="0">
                        <a:solidFill>
                          <a:schemeClr val="accent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T="45709" marB="45709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0CF08D1-6FEE-40D5-BC07-139278DA3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4140" y="1761641"/>
            <a:ext cx="60324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年第</a:t>
            </a:r>
            <a:r>
              <a:rPr lang="en-US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季度营销经费分配表</a:t>
            </a:r>
          </a:p>
        </p:txBody>
      </p:sp>
    </p:spTree>
    <p:extLst>
      <p:ext uri="{BB962C8B-B14F-4D97-AF65-F5344CB8AC3E}">
        <p14:creationId xmlns:p14="http://schemas.microsoft.com/office/powerpoint/2010/main" val="3828790410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FBAD7E6C-79C1-4C70-B873-B58B45CB04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人力分配情况</a:t>
            </a:r>
          </a:p>
        </p:txBody>
      </p:sp>
      <p:grpSp>
        <p:nvGrpSpPr>
          <p:cNvPr id="5" name="Group 154">
            <a:extLst>
              <a:ext uri="{FF2B5EF4-FFF2-40B4-BE49-F238E27FC236}">
                <a16:creationId xmlns:a16="http://schemas.microsoft.com/office/drawing/2014/main" xmlns="" id="{A04F03D0-95CC-4398-8C17-516E7A284585}"/>
              </a:ext>
            </a:extLst>
          </p:cNvPr>
          <p:cNvGrpSpPr>
            <a:grpSpLocks/>
          </p:cNvGrpSpPr>
          <p:nvPr/>
        </p:nvGrpSpPr>
        <p:grpSpPr bwMode="auto">
          <a:xfrm>
            <a:off x="6235680" y="2008855"/>
            <a:ext cx="381000" cy="965200"/>
            <a:chOff x="1975" y="1255"/>
            <a:chExt cx="180" cy="456"/>
          </a:xfrm>
        </p:grpSpPr>
        <p:sp>
          <p:nvSpPr>
            <p:cNvPr id="6" name="Freeform 106">
              <a:extLst>
                <a:ext uri="{FF2B5EF4-FFF2-40B4-BE49-F238E27FC236}">
                  <a16:creationId xmlns:a16="http://schemas.microsoft.com/office/drawing/2014/main" xmlns="" id="{3AF582F5-A52C-4D98-A617-F5F3535B37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" name="Oval 107">
              <a:extLst>
                <a:ext uri="{FF2B5EF4-FFF2-40B4-BE49-F238E27FC236}">
                  <a16:creationId xmlns:a16="http://schemas.microsoft.com/office/drawing/2014/main" xmlns="" id="{A30976D6-557F-4596-9640-C966FA04D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8" name="Group 154">
            <a:extLst>
              <a:ext uri="{FF2B5EF4-FFF2-40B4-BE49-F238E27FC236}">
                <a16:creationId xmlns:a16="http://schemas.microsoft.com/office/drawing/2014/main" xmlns="" id="{C3857511-BE88-45DD-BA88-2E1EE1D96C38}"/>
              </a:ext>
            </a:extLst>
          </p:cNvPr>
          <p:cNvGrpSpPr>
            <a:grpSpLocks/>
          </p:cNvGrpSpPr>
          <p:nvPr/>
        </p:nvGrpSpPr>
        <p:grpSpPr bwMode="auto">
          <a:xfrm>
            <a:off x="6694291" y="2008855"/>
            <a:ext cx="381000" cy="965200"/>
            <a:chOff x="1975" y="1255"/>
            <a:chExt cx="180" cy="456"/>
          </a:xfrm>
        </p:grpSpPr>
        <p:sp>
          <p:nvSpPr>
            <p:cNvPr id="9" name="Freeform 106">
              <a:extLst>
                <a:ext uri="{FF2B5EF4-FFF2-40B4-BE49-F238E27FC236}">
                  <a16:creationId xmlns:a16="http://schemas.microsoft.com/office/drawing/2014/main" xmlns="" id="{03AE036D-87A7-4461-A2B8-F9445C110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" name="Oval 107">
              <a:extLst>
                <a:ext uri="{FF2B5EF4-FFF2-40B4-BE49-F238E27FC236}">
                  <a16:creationId xmlns:a16="http://schemas.microsoft.com/office/drawing/2014/main" xmlns="" id="{9AAB5A1F-6992-4F6F-88FB-107B1E7624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11" name="Group 154">
            <a:extLst>
              <a:ext uri="{FF2B5EF4-FFF2-40B4-BE49-F238E27FC236}">
                <a16:creationId xmlns:a16="http://schemas.microsoft.com/office/drawing/2014/main" xmlns="" id="{093F6255-87A2-46DB-A24A-46CC3BA4BEC7}"/>
              </a:ext>
            </a:extLst>
          </p:cNvPr>
          <p:cNvGrpSpPr>
            <a:grpSpLocks/>
          </p:cNvGrpSpPr>
          <p:nvPr/>
        </p:nvGrpSpPr>
        <p:grpSpPr bwMode="auto">
          <a:xfrm>
            <a:off x="7152902" y="2008855"/>
            <a:ext cx="381000" cy="965200"/>
            <a:chOff x="1975" y="1255"/>
            <a:chExt cx="180" cy="456"/>
          </a:xfrm>
        </p:grpSpPr>
        <p:sp>
          <p:nvSpPr>
            <p:cNvPr id="12" name="Freeform 106">
              <a:extLst>
                <a:ext uri="{FF2B5EF4-FFF2-40B4-BE49-F238E27FC236}">
                  <a16:creationId xmlns:a16="http://schemas.microsoft.com/office/drawing/2014/main" xmlns="" id="{A6818926-8EDA-4646-9024-1FDA0B398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" name="Oval 107">
              <a:extLst>
                <a:ext uri="{FF2B5EF4-FFF2-40B4-BE49-F238E27FC236}">
                  <a16:creationId xmlns:a16="http://schemas.microsoft.com/office/drawing/2014/main" xmlns="" id="{7BF59C33-EA06-4BB7-82CE-6FF1EB59C1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14" name="Group 154">
            <a:extLst>
              <a:ext uri="{FF2B5EF4-FFF2-40B4-BE49-F238E27FC236}">
                <a16:creationId xmlns:a16="http://schemas.microsoft.com/office/drawing/2014/main" xmlns="" id="{85958CEA-05FB-465E-99C3-6CCA7165DFFB}"/>
              </a:ext>
            </a:extLst>
          </p:cNvPr>
          <p:cNvGrpSpPr>
            <a:grpSpLocks/>
          </p:cNvGrpSpPr>
          <p:nvPr/>
        </p:nvGrpSpPr>
        <p:grpSpPr bwMode="auto">
          <a:xfrm>
            <a:off x="7611513" y="2008855"/>
            <a:ext cx="381000" cy="965200"/>
            <a:chOff x="1975" y="1255"/>
            <a:chExt cx="180" cy="456"/>
          </a:xfrm>
        </p:grpSpPr>
        <p:sp>
          <p:nvSpPr>
            <p:cNvPr id="15" name="Freeform 106">
              <a:extLst>
                <a:ext uri="{FF2B5EF4-FFF2-40B4-BE49-F238E27FC236}">
                  <a16:creationId xmlns:a16="http://schemas.microsoft.com/office/drawing/2014/main" xmlns="" id="{0C99E838-A378-476F-B744-F3B10DF44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6" name="Oval 107">
              <a:extLst>
                <a:ext uri="{FF2B5EF4-FFF2-40B4-BE49-F238E27FC236}">
                  <a16:creationId xmlns:a16="http://schemas.microsoft.com/office/drawing/2014/main" xmlns="" id="{EB1FBEF8-1A5B-429A-940C-078F1010CB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17" name="Group 154">
            <a:extLst>
              <a:ext uri="{FF2B5EF4-FFF2-40B4-BE49-F238E27FC236}">
                <a16:creationId xmlns:a16="http://schemas.microsoft.com/office/drawing/2014/main" xmlns="" id="{29D8D8D9-84D3-4057-A0CD-C036A5D2A41F}"/>
              </a:ext>
            </a:extLst>
          </p:cNvPr>
          <p:cNvGrpSpPr>
            <a:grpSpLocks/>
          </p:cNvGrpSpPr>
          <p:nvPr/>
        </p:nvGrpSpPr>
        <p:grpSpPr bwMode="auto">
          <a:xfrm>
            <a:off x="8070125" y="2008855"/>
            <a:ext cx="381000" cy="965200"/>
            <a:chOff x="1975" y="1255"/>
            <a:chExt cx="180" cy="456"/>
          </a:xfrm>
        </p:grpSpPr>
        <p:sp>
          <p:nvSpPr>
            <p:cNvPr id="18" name="Freeform 106">
              <a:extLst>
                <a:ext uri="{FF2B5EF4-FFF2-40B4-BE49-F238E27FC236}">
                  <a16:creationId xmlns:a16="http://schemas.microsoft.com/office/drawing/2014/main" xmlns="" id="{5E8AB786-D30C-45FB-B1FD-74958F6368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9" name="Oval 107">
              <a:extLst>
                <a:ext uri="{FF2B5EF4-FFF2-40B4-BE49-F238E27FC236}">
                  <a16:creationId xmlns:a16="http://schemas.microsoft.com/office/drawing/2014/main" xmlns="" id="{45C5E52A-85DA-45C0-9DEA-7ACD1B7DFB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20" name="Group 154">
            <a:extLst>
              <a:ext uri="{FF2B5EF4-FFF2-40B4-BE49-F238E27FC236}">
                <a16:creationId xmlns:a16="http://schemas.microsoft.com/office/drawing/2014/main" xmlns="" id="{7A3E3547-75B5-4A9D-A844-4AA71D76ECCF}"/>
              </a:ext>
            </a:extLst>
          </p:cNvPr>
          <p:cNvGrpSpPr>
            <a:grpSpLocks/>
          </p:cNvGrpSpPr>
          <p:nvPr/>
        </p:nvGrpSpPr>
        <p:grpSpPr bwMode="auto">
          <a:xfrm>
            <a:off x="8528735" y="2008855"/>
            <a:ext cx="381000" cy="965200"/>
            <a:chOff x="1975" y="1255"/>
            <a:chExt cx="180" cy="456"/>
          </a:xfrm>
        </p:grpSpPr>
        <p:sp>
          <p:nvSpPr>
            <p:cNvPr id="21" name="Freeform 106">
              <a:extLst>
                <a:ext uri="{FF2B5EF4-FFF2-40B4-BE49-F238E27FC236}">
                  <a16:creationId xmlns:a16="http://schemas.microsoft.com/office/drawing/2014/main" xmlns="" id="{774E850E-4874-40B1-87D9-F46D4A1DC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2" name="Oval 107">
              <a:extLst>
                <a:ext uri="{FF2B5EF4-FFF2-40B4-BE49-F238E27FC236}">
                  <a16:creationId xmlns:a16="http://schemas.microsoft.com/office/drawing/2014/main" xmlns="" id="{DDC0AD02-B2BD-4FBF-886F-38833FF95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23" name="Group 154">
            <a:extLst>
              <a:ext uri="{FF2B5EF4-FFF2-40B4-BE49-F238E27FC236}">
                <a16:creationId xmlns:a16="http://schemas.microsoft.com/office/drawing/2014/main" xmlns="" id="{BF28E3B0-894F-4BB0-AF3A-BD5974A22EF0}"/>
              </a:ext>
            </a:extLst>
          </p:cNvPr>
          <p:cNvGrpSpPr>
            <a:grpSpLocks/>
          </p:cNvGrpSpPr>
          <p:nvPr/>
        </p:nvGrpSpPr>
        <p:grpSpPr bwMode="auto">
          <a:xfrm>
            <a:off x="8987347" y="2008855"/>
            <a:ext cx="381000" cy="965200"/>
            <a:chOff x="1975" y="1255"/>
            <a:chExt cx="180" cy="456"/>
          </a:xfrm>
        </p:grpSpPr>
        <p:sp>
          <p:nvSpPr>
            <p:cNvPr id="24" name="Freeform 106">
              <a:extLst>
                <a:ext uri="{FF2B5EF4-FFF2-40B4-BE49-F238E27FC236}">
                  <a16:creationId xmlns:a16="http://schemas.microsoft.com/office/drawing/2014/main" xmlns="" id="{A8B72BFA-58FE-4D6B-92D9-D74025D76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5" name="Oval 107">
              <a:extLst>
                <a:ext uri="{FF2B5EF4-FFF2-40B4-BE49-F238E27FC236}">
                  <a16:creationId xmlns:a16="http://schemas.microsoft.com/office/drawing/2014/main" xmlns="" id="{EC10A32A-BE6C-4C88-9F35-84A00E1AE6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26" name="Group 154">
            <a:extLst>
              <a:ext uri="{FF2B5EF4-FFF2-40B4-BE49-F238E27FC236}">
                <a16:creationId xmlns:a16="http://schemas.microsoft.com/office/drawing/2014/main" xmlns="" id="{CCC27DAB-72E6-4E4C-A00C-34F60B572574}"/>
              </a:ext>
            </a:extLst>
          </p:cNvPr>
          <p:cNvGrpSpPr>
            <a:grpSpLocks/>
          </p:cNvGrpSpPr>
          <p:nvPr/>
        </p:nvGrpSpPr>
        <p:grpSpPr bwMode="auto">
          <a:xfrm>
            <a:off x="9445958" y="2008855"/>
            <a:ext cx="381000" cy="965200"/>
            <a:chOff x="1975" y="1255"/>
            <a:chExt cx="180" cy="456"/>
          </a:xfrm>
          <a:solidFill>
            <a:schemeClr val="bg1">
              <a:lumMod val="75000"/>
            </a:schemeClr>
          </a:solidFill>
        </p:grpSpPr>
        <p:sp>
          <p:nvSpPr>
            <p:cNvPr id="27" name="Freeform 106">
              <a:extLst>
                <a:ext uri="{FF2B5EF4-FFF2-40B4-BE49-F238E27FC236}">
                  <a16:creationId xmlns:a16="http://schemas.microsoft.com/office/drawing/2014/main" xmlns="" id="{F0077876-30B6-4EA4-901D-B477BC1A0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8" name="Oval 107">
              <a:extLst>
                <a:ext uri="{FF2B5EF4-FFF2-40B4-BE49-F238E27FC236}">
                  <a16:creationId xmlns:a16="http://schemas.microsoft.com/office/drawing/2014/main" xmlns="" id="{AFAA3170-8473-4666-99C1-8141D1E053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29" name="Group 154">
            <a:extLst>
              <a:ext uri="{FF2B5EF4-FFF2-40B4-BE49-F238E27FC236}">
                <a16:creationId xmlns:a16="http://schemas.microsoft.com/office/drawing/2014/main" xmlns="" id="{954F8023-6191-48DC-88E3-819D97650AE4}"/>
              </a:ext>
            </a:extLst>
          </p:cNvPr>
          <p:cNvGrpSpPr>
            <a:grpSpLocks/>
          </p:cNvGrpSpPr>
          <p:nvPr/>
        </p:nvGrpSpPr>
        <p:grpSpPr bwMode="auto">
          <a:xfrm>
            <a:off x="9904569" y="2008855"/>
            <a:ext cx="381000" cy="965200"/>
            <a:chOff x="1975" y="1255"/>
            <a:chExt cx="180" cy="456"/>
          </a:xfrm>
          <a:solidFill>
            <a:schemeClr val="bg1">
              <a:lumMod val="75000"/>
            </a:schemeClr>
          </a:solidFill>
        </p:grpSpPr>
        <p:sp>
          <p:nvSpPr>
            <p:cNvPr id="30" name="Freeform 106">
              <a:extLst>
                <a:ext uri="{FF2B5EF4-FFF2-40B4-BE49-F238E27FC236}">
                  <a16:creationId xmlns:a16="http://schemas.microsoft.com/office/drawing/2014/main" xmlns="" id="{21091842-0B7E-4AF2-8529-134E58B27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" name="Oval 107">
              <a:extLst>
                <a:ext uri="{FF2B5EF4-FFF2-40B4-BE49-F238E27FC236}">
                  <a16:creationId xmlns:a16="http://schemas.microsoft.com/office/drawing/2014/main" xmlns="" id="{A743A68F-1B89-40D6-852A-7938483E5D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32" name="Group 154">
            <a:extLst>
              <a:ext uri="{FF2B5EF4-FFF2-40B4-BE49-F238E27FC236}">
                <a16:creationId xmlns:a16="http://schemas.microsoft.com/office/drawing/2014/main" xmlns="" id="{A6D29A62-F987-46FB-9F9B-FB4D00FD0475}"/>
              </a:ext>
            </a:extLst>
          </p:cNvPr>
          <p:cNvGrpSpPr>
            <a:grpSpLocks/>
          </p:cNvGrpSpPr>
          <p:nvPr/>
        </p:nvGrpSpPr>
        <p:grpSpPr bwMode="auto">
          <a:xfrm>
            <a:off x="10363180" y="2008855"/>
            <a:ext cx="381000" cy="965200"/>
            <a:chOff x="1975" y="1255"/>
            <a:chExt cx="180" cy="456"/>
          </a:xfrm>
          <a:solidFill>
            <a:schemeClr val="bg1">
              <a:lumMod val="75000"/>
            </a:schemeClr>
          </a:solidFill>
        </p:grpSpPr>
        <p:sp>
          <p:nvSpPr>
            <p:cNvPr id="33" name="Freeform 106">
              <a:extLst>
                <a:ext uri="{FF2B5EF4-FFF2-40B4-BE49-F238E27FC236}">
                  <a16:creationId xmlns:a16="http://schemas.microsoft.com/office/drawing/2014/main" xmlns="" id="{D25679E6-4B0C-4727-A6AA-9367BD1B4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4" name="Oval 107">
              <a:extLst>
                <a:ext uri="{FF2B5EF4-FFF2-40B4-BE49-F238E27FC236}">
                  <a16:creationId xmlns:a16="http://schemas.microsoft.com/office/drawing/2014/main" xmlns="" id="{511A676A-623B-4E33-A938-5F109C4F40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35" name="Group 154">
            <a:extLst>
              <a:ext uri="{FF2B5EF4-FFF2-40B4-BE49-F238E27FC236}">
                <a16:creationId xmlns:a16="http://schemas.microsoft.com/office/drawing/2014/main" xmlns="" id="{664B474E-959B-410B-9B61-6B8E0FC579E9}"/>
              </a:ext>
            </a:extLst>
          </p:cNvPr>
          <p:cNvGrpSpPr>
            <a:grpSpLocks/>
          </p:cNvGrpSpPr>
          <p:nvPr/>
        </p:nvGrpSpPr>
        <p:grpSpPr bwMode="auto">
          <a:xfrm>
            <a:off x="6235680" y="3278855"/>
            <a:ext cx="381000" cy="965200"/>
            <a:chOff x="1975" y="1255"/>
            <a:chExt cx="180" cy="456"/>
          </a:xfrm>
        </p:grpSpPr>
        <p:sp>
          <p:nvSpPr>
            <p:cNvPr id="36" name="Freeform 106">
              <a:extLst>
                <a:ext uri="{FF2B5EF4-FFF2-40B4-BE49-F238E27FC236}">
                  <a16:creationId xmlns:a16="http://schemas.microsoft.com/office/drawing/2014/main" xmlns="" id="{02649D35-BB1A-41E2-B364-36919F6199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7" name="Oval 107">
              <a:extLst>
                <a:ext uri="{FF2B5EF4-FFF2-40B4-BE49-F238E27FC236}">
                  <a16:creationId xmlns:a16="http://schemas.microsoft.com/office/drawing/2014/main" xmlns="" id="{B2F008A1-1336-4EDD-B4FD-48FD6CC5B6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38" name="Group 154">
            <a:extLst>
              <a:ext uri="{FF2B5EF4-FFF2-40B4-BE49-F238E27FC236}">
                <a16:creationId xmlns:a16="http://schemas.microsoft.com/office/drawing/2014/main" xmlns="" id="{3AA290D2-B958-4A4B-9E63-F6B3A5183017}"/>
              </a:ext>
            </a:extLst>
          </p:cNvPr>
          <p:cNvGrpSpPr>
            <a:grpSpLocks/>
          </p:cNvGrpSpPr>
          <p:nvPr/>
        </p:nvGrpSpPr>
        <p:grpSpPr bwMode="auto">
          <a:xfrm>
            <a:off x="6694291" y="3278855"/>
            <a:ext cx="381000" cy="965200"/>
            <a:chOff x="1975" y="1255"/>
            <a:chExt cx="180" cy="456"/>
          </a:xfrm>
        </p:grpSpPr>
        <p:sp>
          <p:nvSpPr>
            <p:cNvPr id="39" name="Freeform 106">
              <a:extLst>
                <a:ext uri="{FF2B5EF4-FFF2-40B4-BE49-F238E27FC236}">
                  <a16:creationId xmlns:a16="http://schemas.microsoft.com/office/drawing/2014/main" xmlns="" id="{12D605FD-3858-458F-B33E-9D69EE018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0" name="Oval 107">
              <a:extLst>
                <a:ext uri="{FF2B5EF4-FFF2-40B4-BE49-F238E27FC236}">
                  <a16:creationId xmlns:a16="http://schemas.microsoft.com/office/drawing/2014/main" xmlns="" id="{E00394A2-88AA-4EB0-911B-FE6A2001E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1" name="Group 154">
            <a:extLst>
              <a:ext uri="{FF2B5EF4-FFF2-40B4-BE49-F238E27FC236}">
                <a16:creationId xmlns:a16="http://schemas.microsoft.com/office/drawing/2014/main" xmlns="" id="{D4692631-4765-4D01-A9A6-A3D074DBFDE0}"/>
              </a:ext>
            </a:extLst>
          </p:cNvPr>
          <p:cNvGrpSpPr>
            <a:grpSpLocks/>
          </p:cNvGrpSpPr>
          <p:nvPr/>
        </p:nvGrpSpPr>
        <p:grpSpPr bwMode="auto">
          <a:xfrm>
            <a:off x="7152902" y="3278855"/>
            <a:ext cx="381000" cy="965200"/>
            <a:chOff x="1975" y="1255"/>
            <a:chExt cx="180" cy="456"/>
          </a:xfrm>
        </p:grpSpPr>
        <p:sp>
          <p:nvSpPr>
            <p:cNvPr id="42" name="Freeform 106">
              <a:extLst>
                <a:ext uri="{FF2B5EF4-FFF2-40B4-BE49-F238E27FC236}">
                  <a16:creationId xmlns:a16="http://schemas.microsoft.com/office/drawing/2014/main" xmlns="" id="{3BDFA63C-A008-457F-BCAE-9221AA9BB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3" name="Oval 107">
              <a:extLst>
                <a:ext uri="{FF2B5EF4-FFF2-40B4-BE49-F238E27FC236}">
                  <a16:creationId xmlns:a16="http://schemas.microsoft.com/office/drawing/2014/main" xmlns="" id="{7C03724E-1BDF-44B3-AC0A-BAE65037AF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4" name="Group 154">
            <a:extLst>
              <a:ext uri="{FF2B5EF4-FFF2-40B4-BE49-F238E27FC236}">
                <a16:creationId xmlns:a16="http://schemas.microsoft.com/office/drawing/2014/main" xmlns="" id="{3E612D16-79E6-4072-B2D5-CD3AA93C6D39}"/>
              </a:ext>
            </a:extLst>
          </p:cNvPr>
          <p:cNvGrpSpPr>
            <a:grpSpLocks/>
          </p:cNvGrpSpPr>
          <p:nvPr/>
        </p:nvGrpSpPr>
        <p:grpSpPr bwMode="auto">
          <a:xfrm>
            <a:off x="7611513" y="3278855"/>
            <a:ext cx="381000" cy="965200"/>
            <a:chOff x="1975" y="1255"/>
            <a:chExt cx="180" cy="456"/>
          </a:xfrm>
        </p:grpSpPr>
        <p:sp>
          <p:nvSpPr>
            <p:cNvPr id="45" name="Freeform 106">
              <a:extLst>
                <a:ext uri="{FF2B5EF4-FFF2-40B4-BE49-F238E27FC236}">
                  <a16:creationId xmlns:a16="http://schemas.microsoft.com/office/drawing/2014/main" xmlns="" id="{8995E4EA-EB0D-4DEA-9F15-F87113F75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6" name="Oval 107">
              <a:extLst>
                <a:ext uri="{FF2B5EF4-FFF2-40B4-BE49-F238E27FC236}">
                  <a16:creationId xmlns:a16="http://schemas.microsoft.com/office/drawing/2014/main" xmlns="" id="{AFBDB96F-8428-4D0D-B299-416D6906FF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7" name="Group 154">
            <a:extLst>
              <a:ext uri="{FF2B5EF4-FFF2-40B4-BE49-F238E27FC236}">
                <a16:creationId xmlns:a16="http://schemas.microsoft.com/office/drawing/2014/main" xmlns="" id="{FAAD0BD7-1341-4F5A-9945-4406E72A1A1E}"/>
              </a:ext>
            </a:extLst>
          </p:cNvPr>
          <p:cNvGrpSpPr>
            <a:grpSpLocks/>
          </p:cNvGrpSpPr>
          <p:nvPr/>
        </p:nvGrpSpPr>
        <p:grpSpPr bwMode="auto">
          <a:xfrm>
            <a:off x="8070125" y="3278855"/>
            <a:ext cx="381000" cy="965200"/>
            <a:chOff x="1975" y="1255"/>
            <a:chExt cx="180" cy="456"/>
          </a:xfrm>
        </p:grpSpPr>
        <p:sp>
          <p:nvSpPr>
            <p:cNvPr id="48" name="Freeform 106">
              <a:extLst>
                <a:ext uri="{FF2B5EF4-FFF2-40B4-BE49-F238E27FC236}">
                  <a16:creationId xmlns:a16="http://schemas.microsoft.com/office/drawing/2014/main" xmlns="" id="{462C2F79-9291-4482-B315-0506143CEF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9" name="Oval 107">
              <a:extLst>
                <a:ext uri="{FF2B5EF4-FFF2-40B4-BE49-F238E27FC236}">
                  <a16:creationId xmlns:a16="http://schemas.microsoft.com/office/drawing/2014/main" xmlns="" id="{7E31FC00-416E-48D1-B8A8-EE807961B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0" name="Group 154">
            <a:extLst>
              <a:ext uri="{FF2B5EF4-FFF2-40B4-BE49-F238E27FC236}">
                <a16:creationId xmlns:a16="http://schemas.microsoft.com/office/drawing/2014/main" xmlns="" id="{16AE78A9-9C8C-4A53-879F-A392E47CC250}"/>
              </a:ext>
            </a:extLst>
          </p:cNvPr>
          <p:cNvGrpSpPr>
            <a:grpSpLocks/>
          </p:cNvGrpSpPr>
          <p:nvPr/>
        </p:nvGrpSpPr>
        <p:grpSpPr bwMode="auto">
          <a:xfrm>
            <a:off x="8528735" y="3278855"/>
            <a:ext cx="381000" cy="965200"/>
            <a:chOff x="1975" y="1255"/>
            <a:chExt cx="180" cy="456"/>
          </a:xfrm>
        </p:grpSpPr>
        <p:sp>
          <p:nvSpPr>
            <p:cNvPr id="51" name="Freeform 106">
              <a:extLst>
                <a:ext uri="{FF2B5EF4-FFF2-40B4-BE49-F238E27FC236}">
                  <a16:creationId xmlns:a16="http://schemas.microsoft.com/office/drawing/2014/main" xmlns="" id="{8DC266AA-FA0D-48E6-A38F-0343634FD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2" name="Oval 107">
              <a:extLst>
                <a:ext uri="{FF2B5EF4-FFF2-40B4-BE49-F238E27FC236}">
                  <a16:creationId xmlns:a16="http://schemas.microsoft.com/office/drawing/2014/main" xmlns="" id="{B5223433-6163-4738-823F-F81DB427BB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3" name="Group 154">
            <a:extLst>
              <a:ext uri="{FF2B5EF4-FFF2-40B4-BE49-F238E27FC236}">
                <a16:creationId xmlns:a16="http://schemas.microsoft.com/office/drawing/2014/main" xmlns="" id="{5E429D13-240C-4E7F-B7CC-22634254D91F}"/>
              </a:ext>
            </a:extLst>
          </p:cNvPr>
          <p:cNvGrpSpPr>
            <a:grpSpLocks/>
          </p:cNvGrpSpPr>
          <p:nvPr/>
        </p:nvGrpSpPr>
        <p:grpSpPr bwMode="auto">
          <a:xfrm>
            <a:off x="8987347" y="3278855"/>
            <a:ext cx="381000" cy="965200"/>
            <a:chOff x="1975" y="1255"/>
            <a:chExt cx="180" cy="456"/>
          </a:xfrm>
        </p:grpSpPr>
        <p:sp>
          <p:nvSpPr>
            <p:cNvPr id="54" name="Freeform 106">
              <a:extLst>
                <a:ext uri="{FF2B5EF4-FFF2-40B4-BE49-F238E27FC236}">
                  <a16:creationId xmlns:a16="http://schemas.microsoft.com/office/drawing/2014/main" xmlns="" id="{D709580A-A04D-4094-8E01-BE930E8EC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5" name="Oval 107">
              <a:extLst>
                <a:ext uri="{FF2B5EF4-FFF2-40B4-BE49-F238E27FC236}">
                  <a16:creationId xmlns:a16="http://schemas.microsoft.com/office/drawing/2014/main" xmlns="" id="{A4B46078-B28B-454B-B481-2FC5677039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6" name="Group 154">
            <a:extLst>
              <a:ext uri="{FF2B5EF4-FFF2-40B4-BE49-F238E27FC236}">
                <a16:creationId xmlns:a16="http://schemas.microsoft.com/office/drawing/2014/main" xmlns="" id="{76DA7193-5DE6-4870-B8C3-CED5E7A0DC4A}"/>
              </a:ext>
            </a:extLst>
          </p:cNvPr>
          <p:cNvGrpSpPr>
            <a:grpSpLocks/>
          </p:cNvGrpSpPr>
          <p:nvPr/>
        </p:nvGrpSpPr>
        <p:grpSpPr bwMode="auto">
          <a:xfrm>
            <a:off x="9445958" y="3278855"/>
            <a:ext cx="381000" cy="965200"/>
            <a:chOff x="1975" y="1255"/>
            <a:chExt cx="180" cy="456"/>
          </a:xfrm>
          <a:solidFill>
            <a:schemeClr val="bg1">
              <a:lumMod val="75000"/>
            </a:schemeClr>
          </a:solidFill>
        </p:grpSpPr>
        <p:sp>
          <p:nvSpPr>
            <p:cNvPr id="57" name="Freeform 106">
              <a:extLst>
                <a:ext uri="{FF2B5EF4-FFF2-40B4-BE49-F238E27FC236}">
                  <a16:creationId xmlns:a16="http://schemas.microsoft.com/office/drawing/2014/main" xmlns="" id="{9C387336-AF4D-403C-8606-D958A6F04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8" name="Oval 107">
              <a:extLst>
                <a:ext uri="{FF2B5EF4-FFF2-40B4-BE49-F238E27FC236}">
                  <a16:creationId xmlns:a16="http://schemas.microsoft.com/office/drawing/2014/main" xmlns="" id="{67CDB3EF-9148-46E6-AC33-F4D32C020F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9" name="Group 154">
            <a:extLst>
              <a:ext uri="{FF2B5EF4-FFF2-40B4-BE49-F238E27FC236}">
                <a16:creationId xmlns:a16="http://schemas.microsoft.com/office/drawing/2014/main" xmlns="" id="{F48419DB-925C-4719-AA3E-7EC4A54119DD}"/>
              </a:ext>
            </a:extLst>
          </p:cNvPr>
          <p:cNvGrpSpPr>
            <a:grpSpLocks/>
          </p:cNvGrpSpPr>
          <p:nvPr/>
        </p:nvGrpSpPr>
        <p:grpSpPr bwMode="auto">
          <a:xfrm>
            <a:off x="9904569" y="3278855"/>
            <a:ext cx="381000" cy="965200"/>
            <a:chOff x="1975" y="1255"/>
            <a:chExt cx="180" cy="456"/>
          </a:xfrm>
          <a:solidFill>
            <a:schemeClr val="bg1">
              <a:lumMod val="75000"/>
            </a:schemeClr>
          </a:solidFill>
        </p:grpSpPr>
        <p:sp>
          <p:nvSpPr>
            <p:cNvPr id="60" name="Freeform 106">
              <a:extLst>
                <a:ext uri="{FF2B5EF4-FFF2-40B4-BE49-F238E27FC236}">
                  <a16:creationId xmlns:a16="http://schemas.microsoft.com/office/drawing/2014/main" xmlns="" id="{FF9DCF59-725E-4924-9556-CE877DCAB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1" name="Oval 107">
              <a:extLst>
                <a:ext uri="{FF2B5EF4-FFF2-40B4-BE49-F238E27FC236}">
                  <a16:creationId xmlns:a16="http://schemas.microsoft.com/office/drawing/2014/main" xmlns="" id="{A6537CBE-3499-49D9-83C4-F606DAEEDA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62" name="Group 154">
            <a:extLst>
              <a:ext uri="{FF2B5EF4-FFF2-40B4-BE49-F238E27FC236}">
                <a16:creationId xmlns:a16="http://schemas.microsoft.com/office/drawing/2014/main" xmlns="" id="{D5F16BDF-EBCA-4500-9A43-B59C7D018A9C}"/>
              </a:ext>
            </a:extLst>
          </p:cNvPr>
          <p:cNvGrpSpPr>
            <a:grpSpLocks/>
          </p:cNvGrpSpPr>
          <p:nvPr/>
        </p:nvGrpSpPr>
        <p:grpSpPr bwMode="auto">
          <a:xfrm>
            <a:off x="10363180" y="3278855"/>
            <a:ext cx="381000" cy="965200"/>
            <a:chOff x="1975" y="1255"/>
            <a:chExt cx="180" cy="456"/>
          </a:xfrm>
          <a:solidFill>
            <a:schemeClr val="bg1">
              <a:lumMod val="75000"/>
            </a:schemeClr>
          </a:solidFill>
        </p:grpSpPr>
        <p:sp>
          <p:nvSpPr>
            <p:cNvPr id="63" name="Freeform 106">
              <a:extLst>
                <a:ext uri="{FF2B5EF4-FFF2-40B4-BE49-F238E27FC236}">
                  <a16:creationId xmlns:a16="http://schemas.microsoft.com/office/drawing/2014/main" xmlns="" id="{B7253FD7-2F7D-4895-B863-6AFC5C761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4" name="Oval 107">
              <a:extLst>
                <a:ext uri="{FF2B5EF4-FFF2-40B4-BE49-F238E27FC236}">
                  <a16:creationId xmlns:a16="http://schemas.microsoft.com/office/drawing/2014/main" xmlns="" id="{70CE6C36-993D-45F7-A147-84CB0FF4A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65" name="Group 154">
            <a:extLst>
              <a:ext uri="{FF2B5EF4-FFF2-40B4-BE49-F238E27FC236}">
                <a16:creationId xmlns:a16="http://schemas.microsoft.com/office/drawing/2014/main" xmlns="" id="{47125083-87B0-40A7-A04F-C7C5882A0339}"/>
              </a:ext>
            </a:extLst>
          </p:cNvPr>
          <p:cNvGrpSpPr>
            <a:grpSpLocks/>
          </p:cNvGrpSpPr>
          <p:nvPr/>
        </p:nvGrpSpPr>
        <p:grpSpPr bwMode="auto">
          <a:xfrm>
            <a:off x="6235680" y="4548855"/>
            <a:ext cx="381000" cy="965200"/>
            <a:chOff x="1975" y="1255"/>
            <a:chExt cx="180" cy="456"/>
          </a:xfrm>
        </p:grpSpPr>
        <p:sp>
          <p:nvSpPr>
            <p:cNvPr id="66" name="Freeform 106">
              <a:extLst>
                <a:ext uri="{FF2B5EF4-FFF2-40B4-BE49-F238E27FC236}">
                  <a16:creationId xmlns:a16="http://schemas.microsoft.com/office/drawing/2014/main" xmlns="" id="{04596514-C293-4051-9299-4091B8DAD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7" name="Oval 107">
              <a:extLst>
                <a:ext uri="{FF2B5EF4-FFF2-40B4-BE49-F238E27FC236}">
                  <a16:creationId xmlns:a16="http://schemas.microsoft.com/office/drawing/2014/main" xmlns="" id="{A6B4EEB9-74B9-4A10-A53B-C99CC99127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68" name="Group 154">
            <a:extLst>
              <a:ext uri="{FF2B5EF4-FFF2-40B4-BE49-F238E27FC236}">
                <a16:creationId xmlns:a16="http://schemas.microsoft.com/office/drawing/2014/main" xmlns="" id="{4C43AF50-B7DD-441B-B6CA-FE17BC0DC569}"/>
              </a:ext>
            </a:extLst>
          </p:cNvPr>
          <p:cNvGrpSpPr>
            <a:grpSpLocks/>
          </p:cNvGrpSpPr>
          <p:nvPr/>
        </p:nvGrpSpPr>
        <p:grpSpPr bwMode="auto">
          <a:xfrm>
            <a:off x="6694291" y="4548855"/>
            <a:ext cx="381000" cy="965200"/>
            <a:chOff x="1975" y="1255"/>
            <a:chExt cx="180" cy="456"/>
          </a:xfrm>
        </p:grpSpPr>
        <p:sp>
          <p:nvSpPr>
            <p:cNvPr id="69" name="Freeform 106">
              <a:extLst>
                <a:ext uri="{FF2B5EF4-FFF2-40B4-BE49-F238E27FC236}">
                  <a16:creationId xmlns:a16="http://schemas.microsoft.com/office/drawing/2014/main" xmlns="" id="{8A9681A6-4DE1-488E-B8AC-91D6EA349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0" name="Oval 107">
              <a:extLst>
                <a:ext uri="{FF2B5EF4-FFF2-40B4-BE49-F238E27FC236}">
                  <a16:creationId xmlns:a16="http://schemas.microsoft.com/office/drawing/2014/main" xmlns="" id="{AB7EF6FB-8BE4-42C4-9D23-FA19D0737E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1" name="Group 154">
            <a:extLst>
              <a:ext uri="{FF2B5EF4-FFF2-40B4-BE49-F238E27FC236}">
                <a16:creationId xmlns:a16="http://schemas.microsoft.com/office/drawing/2014/main" xmlns="" id="{039065C7-33F6-4BEB-8D15-88E6809961BB}"/>
              </a:ext>
            </a:extLst>
          </p:cNvPr>
          <p:cNvGrpSpPr>
            <a:grpSpLocks/>
          </p:cNvGrpSpPr>
          <p:nvPr/>
        </p:nvGrpSpPr>
        <p:grpSpPr bwMode="auto">
          <a:xfrm>
            <a:off x="7152902" y="4548855"/>
            <a:ext cx="381000" cy="965200"/>
            <a:chOff x="1975" y="1255"/>
            <a:chExt cx="180" cy="456"/>
          </a:xfrm>
        </p:grpSpPr>
        <p:sp>
          <p:nvSpPr>
            <p:cNvPr id="72" name="Freeform 106">
              <a:extLst>
                <a:ext uri="{FF2B5EF4-FFF2-40B4-BE49-F238E27FC236}">
                  <a16:creationId xmlns:a16="http://schemas.microsoft.com/office/drawing/2014/main" xmlns="" id="{7BFB7CAA-0CE0-4AF0-9B35-FCDAA244F6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" name="Oval 107">
              <a:extLst>
                <a:ext uri="{FF2B5EF4-FFF2-40B4-BE49-F238E27FC236}">
                  <a16:creationId xmlns:a16="http://schemas.microsoft.com/office/drawing/2014/main" xmlns="" id="{12D6B3B0-C625-4A0B-9AC1-B148A5942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4" name="Group 154">
            <a:extLst>
              <a:ext uri="{FF2B5EF4-FFF2-40B4-BE49-F238E27FC236}">
                <a16:creationId xmlns:a16="http://schemas.microsoft.com/office/drawing/2014/main" xmlns="" id="{36177220-C0DF-4F24-8E01-9CE9399F8BF1}"/>
              </a:ext>
            </a:extLst>
          </p:cNvPr>
          <p:cNvGrpSpPr>
            <a:grpSpLocks/>
          </p:cNvGrpSpPr>
          <p:nvPr/>
        </p:nvGrpSpPr>
        <p:grpSpPr bwMode="auto">
          <a:xfrm>
            <a:off x="7611513" y="4548855"/>
            <a:ext cx="381000" cy="965200"/>
            <a:chOff x="1975" y="1255"/>
            <a:chExt cx="180" cy="456"/>
          </a:xfrm>
        </p:grpSpPr>
        <p:sp>
          <p:nvSpPr>
            <p:cNvPr id="75" name="Freeform 106">
              <a:extLst>
                <a:ext uri="{FF2B5EF4-FFF2-40B4-BE49-F238E27FC236}">
                  <a16:creationId xmlns:a16="http://schemas.microsoft.com/office/drawing/2014/main" xmlns="" id="{CA7A0FC1-869C-4D99-92C1-10011BDFD5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6" name="Oval 107">
              <a:extLst>
                <a:ext uri="{FF2B5EF4-FFF2-40B4-BE49-F238E27FC236}">
                  <a16:creationId xmlns:a16="http://schemas.microsoft.com/office/drawing/2014/main" xmlns="" id="{14B75FB8-8D07-472D-AFF3-756EBE04C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7" name="Group 154">
            <a:extLst>
              <a:ext uri="{FF2B5EF4-FFF2-40B4-BE49-F238E27FC236}">
                <a16:creationId xmlns:a16="http://schemas.microsoft.com/office/drawing/2014/main" xmlns="" id="{6B4AB2DD-C7A0-4BDE-A57D-2AAAD47267CF}"/>
              </a:ext>
            </a:extLst>
          </p:cNvPr>
          <p:cNvGrpSpPr>
            <a:grpSpLocks/>
          </p:cNvGrpSpPr>
          <p:nvPr/>
        </p:nvGrpSpPr>
        <p:grpSpPr bwMode="auto">
          <a:xfrm>
            <a:off x="8070125" y="4548855"/>
            <a:ext cx="381000" cy="965200"/>
            <a:chOff x="1975" y="1255"/>
            <a:chExt cx="180" cy="456"/>
          </a:xfrm>
        </p:grpSpPr>
        <p:sp>
          <p:nvSpPr>
            <p:cNvPr id="78" name="Freeform 106">
              <a:extLst>
                <a:ext uri="{FF2B5EF4-FFF2-40B4-BE49-F238E27FC236}">
                  <a16:creationId xmlns:a16="http://schemas.microsoft.com/office/drawing/2014/main" xmlns="" id="{35A764AC-DB64-43CC-9FA8-6B28ADF8E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9" name="Oval 107">
              <a:extLst>
                <a:ext uri="{FF2B5EF4-FFF2-40B4-BE49-F238E27FC236}">
                  <a16:creationId xmlns:a16="http://schemas.microsoft.com/office/drawing/2014/main" xmlns="" id="{C2DB74E4-BEB6-46CA-B32A-99FB674F01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80" name="Group 154">
            <a:extLst>
              <a:ext uri="{FF2B5EF4-FFF2-40B4-BE49-F238E27FC236}">
                <a16:creationId xmlns:a16="http://schemas.microsoft.com/office/drawing/2014/main" xmlns="" id="{90CC54E6-4204-47C3-BB9C-5E5953822063}"/>
              </a:ext>
            </a:extLst>
          </p:cNvPr>
          <p:cNvGrpSpPr>
            <a:grpSpLocks/>
          </p:cNvGrpSpPr>
          <p:nvPr/>
        </p:nvGrpSpPr>
        <p:grpSpPr bwMode="auto">
          <a:xfrm>
            <a:off x="8528735" y="4548855"/>
            <a:ext cx="381000" cy="965200"/>
            <a:chOff x="1975" y="1255"/>
            <a:chExt cx="180" cy="456"/>
          </a:xfrm>
        </p:grpSpPr>
        <p:sp>
          <p:nvSpPr>
            <p:cNvPr id="81" name="Freeform 106">
              <a:extLst>
                <a:ext uri="{FF2B5EF4-FFF2-40B4-BE49-F238E27FC236}">
                  <a16:creationId xmlns:a16="http://schemas.microsoft.com/office/drawing/2014/main" xmlns="" id="{7B8F1590-0305-4177-92AD-17C343D899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" name="Oval 107">
              <a:extLst>
                <a:ext uri="{FF2B5EF4-FFF2-40B4-BE49-F238E27FC236}">
                  <a16:creationId xmlns:a16="http://schemas.microsoft.com/office/drawing/2014/main" xmlns="" id="{86A3C07D-5DE2-4847-BCFC-365AE7DC0B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83" name="Group 154">
            <a:extLst>
              <a:ext uri="{FF2B5EF4-FFF2-40B4-BE49-F238E27FC236}">
                <a16:creationId xmlns:a16="http://schemas.microsoft.com/office/drawing/2014/main" xmlns="" id="{D44D78AD-AE3B-4F3B-A1E2-4EFAA2F4A10D}"/>
              </a:ext>
            </a:extLst>
          </p:cNvPr>
          <p:cNvGrpSpPr>
            <a:grpSpLocks/>
          </p:cNvGrpSpPr>
          <p:nvPr/>
        </p:nvGrpSpPr>
        <p:grpSpPr bwMode="auto">
          <a:xfrm>
            <a:off x="8987347" y="4548855"/>
            <a:ext cx="381000" cy="965200"/>
            <a:chOff x="1975" y="1255"/>
            <a:chExt cx="180" cy="456"/>
          </a:xfrm>
          <a:solidFill>
            <a:schemeClr val="bg1">
              <a:lumMod val="75000"/>
            </a:schemeClr>
          </a:solidFill>
        </p:grpSpPr>
        <p:sp>
          <p:nvSpPr>
            <p:cNvPr id="84" name="Freeform 106">
              <a:extLst>
                <a:ext uri="{FF2B5EF4-FFF2-40B4-BE49-F238E27FC236}">
                  <a16:creationId xmlns:a16="http://schemas.microsoft.com/office/drawing/2014/main" xmlns="" id="{C0D545B2-AB11-460F-9198-3B1E24F39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5" name="Oval 107">
              <a:extLst>
                <a:ext uri="{FF2B5EF4-FFF2-40B4-BE49-F238E27FC236}">
                  <a16:creationId xmlns:a16="http://schemas.microsoft.com/office/drawing/2014/main" xmlns="" id="{F436503E-7555-4754-95EB-343A0BF591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86" name="Group 154">
            <a:extLst>
              <a:ext uri="{FF2B5EF4-FFF2-40B4-BE49-F238E27FC236}">
                <a16:creationId xmlns:a16="http://schemas.microsoft.com/office/drawing/2014/main" xmlns="" id="{FCE12CA3-2307-42C3-80ED-8C59CFD2AF1E}"/>
              </a:ext>
            </a:extLst>
          </p:cNvPr>
          <p:cNvGrpSpPr>
            <a:grpSpLocks/>
          </p:cNvGrpSpPr>
          <p:nvPr/>
        </p:nvGrpSpPr>
        <p:grpSpPr bwMode="auto">
          <a:xfrm>
            <a:off x="9445958" y="4548855"/>
            <a:ext cx="381000" cy="965200"/>
            <a:chOff x="1975" y="1255"/>
            <a:chExt cx="180" cy="456"/>
          </a:xfrm>
          <a:solidFill>
            <a:schemeClr val="bg1">
              <a:lumMod val="75000"/>
            </a:schemeClr>
          </a:solidFill>
        </p:grpSpPr>
        <p:sp>
          <p:nvSpPr>
            <p:cNvPr id="87" name="Freeform 106">
              <a:extLst>
                <a:ext uri="{FF2B5EF4-FFF2-40B4-BE49-F238E27FC236}">
                  <a16:creationId xmlns:a16="http://schemas.microsoft.com/office/drawing/2014/main" xmlns="" id="{46794BF9-E434-46F4-8E09-9AB162753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8" name="Oval 107">
              <a:extLst>
                <a:ext uri="{FF2B5EF4-FFF2-40B4-BE49-F238E27FC236}">
                  <a16:creationId xmlns:a16="http://schemas.microsoft.com/office/drawing/2014/main" xmlns="" id="{781E3B16-1C2B-45DE-A1EF-B0CBDE180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89" name="Group 154">
            <a:extLst>
              <a:ext uri="{FF2B5EF4-FFF2-40B4-BE49-F238E27FC236}">
                <a16:creationId xmlns:a16="http://schemas.microsoft.com/office/drawing/2014/main" xmlns="" id="{F70D1517-19FE-4FFC-86A8-561015FC69F6}"/>
              </a:ext>
            </a:extLst>
          </p:cNvPr>
          <p:cNvGrpSpPr>
            <a:grpSpLocks/>
          </p:cNvGrpSpPr>
          <p:nvPr/>
        </p:nvGrpSpPr>
        <p:grpSpPr bwMode="auto">
          <a:xfrm>
            <a:off x="9904569" y="4548855"/>
            <a:ext cx="381000" cy="965200"/>
            <a:chOff x="1975" y="1255"/>
            <a:chExt cx="180" cy="456"/>
          </a:xfrm>
          <a:solidFill>
            <a:schemeClr val="bg1">
              <a:lumMod val="75000"/>
            </a:schemeClr>
          </a:solidFill>
        </p:grpSpPr>
        <p:sp>
          <p:nvSpPr>
            <p:cNvPr id="90" name="Freeform 106">
              <a:extLst>
                <a:ext uri="{FF2B5EF4-FFF2-40B4-BE49-F238E27FC236}">
                  <a16:creationId xmlns:a16="http://schemas.microsoft.com/office/drawing/2014/main" xmlns="" id="{DE669126-73DA-4588-9CFB-1F0D799C7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1" name="Oval 107">
              <a:extLst>
                <a:ext uri="{FF2B5EF4-FFF2-40B4-BE49-F238E27FC236}">
                  <a16:creationId xmlns:a16="http://schemas.microsoft.com/office/drawing/2014/main" xmlns="" id="{24885DA3-398C-4684-9F79-203FF0DF5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92" name="Group 154">
            <a:extLst>
              <a:ext uri="{FF2B5EF4-FFF2-40B4-BE49-F238E27FC236}">
                <a16:creationId xmlns:a16="http://schemas.microsoft.com/office/drawing/2014/main" xmlns="" id="{183531DD-B18A-4680-B723-115B39E0F45D}"/>
              </a:ext>
            </a:extLst>
          </p:cNvPr>
          <p:cNvGrpSpPr>
            <a:grpSpLocks/>
          </p:cNvGrpSpPr>
          <p:nvPr/>
        </p:nvGrpSpPr>
        <p:grpSpPr bwMode="auto">
          <a:xfrm>
            <a:off x="10363180" y="4548855"/>
            <a:ext cx="381000" cy="965200"/>
            <a:chOff x="1975" y="1255"/>
            <a:chExt cx="180" cy="456"/>
          </a:xfrm>
          <a:solidFill>
            <a:schemeClr val="bg1">
              <a:lumMod val="75000"/>
            </a:schemeClr>
          </a:solidFill>
        </p:grpSpPr>
        <p:sp>
          <p:nvSpPr>
            <p:cNvPr id="93" name="Freeform 106">
              <a:extLst>
                <a:ext uri="{FF2B5EF4-FFF2-40B4-BE49-F238E27FC236}">
                  <a16:creationId xmlns:a16="http://schemas.microsoft.com/office/drawing/2014/main" xmlns="" id="{6ED65ED2-0301-4672-9FB3-E720A0287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4" name="Oval 107">
              <a:extLst>
                <a:ext uri="{FF2B5EF4-FFF2-40B4-BE49-F238E27FC236}">
                  <a16:creationId xmlns:a16="http://schemas.microsoft.com/office/drawing/2014/main" xmlns="" id="{D00887E6-7A6D-4370-8D32-9E061F1921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125" name="组合 124">
            <a:extLst>
              <a:ext uri="{FF2B5EF4-FFF2-40B4-BE49-F238E27FC236}">
                <a16:creationId xmlns:a16="http://schemas.microsoft.com/office/drawing/2014/main" xmlns="" id="{835CA7AC-6C65-4129-82DA-F87CBA007EE9}"/>
              </a:ext>
            </a:extLst>
          </p:cNvPr>
          <p:cNvGrpSpPr/>
          <p:nvPr/>
        </p:nvGrpSpPr>
        <p:grpSpPr>
          <a:xfrm>
            <a:off x="1442525" y="2146747"/>
            <a:ext cx="4534207" cy="1077028"/>
            <a:chOff x="1442525" y="2146747"/>
            <a:chExt cx="4534207" cy="1077028"/>
          </a:xfrm>
        </p:grpSpPr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xmlns="" id="{B0D9E192-D1F3-4911-9F97-ACA6EDF52E02}"/>
                </a:ext>
              </a:extLst>
            </p:cNvPr>
            <p:cNvSpPr/>
            <p:nvPr/>
          </p:nvSpPr>
          <p:spPr>
            <a:xfrm>
              <a:off x="2298880" y="2146747"/>
              <a:ext cx="217873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dirty="0">
                  <a:solidFill>
                    <a:schemeClr val="accent2"/>
                  </a:solidFill>
                  <a:latin typeface="+mn-ea"/>
                  <a:ea typeface="+mn-ea"/>
                </a:rPr>
                <a:t>向一线倾斜</a:t>
              </a:r>
            </a:p>
          </p:txBody>
        </p:sp>
        <p:grpSp>
          <p:nvGrpSpPr>
            <p:cNvPr id="124" name="组合 123">
              <a:extLst>
                <a:ext uri="{FF2B5EF4-FFF2-40B4-BE49-F238E27FC236}">
                  <a16:creationId xmlns:a16="http://schemas.microsoft.com/office/drawing/2014/main" xmlns="" id="{BD207DDF-B8D7-4010-AC01-F01BCC2DB5E2}"/>
                </a:ext>
              </a:extLst>
            </p:cNvPr>
            <p:cNvGrpSpPr/>
            <p:nvPr/>
          </p:nvGrpSpPr>
          <p:grpSpPr>
            <a:xfrm>
              <a:off x="1442525" y="2253553"/>
              <a:ext cx="919282" cy="919282"/>
              <a:chOff x="1442525" y="2253553"/>
              <a:chExt cx="919282" cy="919282"/>
            </a:xfrm>
          </p:grpSpPr>
          <p:sp>
            <p:nvSpPr>
              <p:cNvPr id="110" name="椭圆 109">
                <a:extLst>
                  <a:ext uri="{FF2B5EF4-FFF2-40B4-BE49-F238E27FC236}">
                    <a16:creationId xmlns:a16="http://schemas.microsoft.com/office/drawing/2014/main" xmlns="" id="{045CA4B8-2BBC-4367-850F-04A5E62B04EB}"/>
                  </a:ext>
                </a:extLst>
              </p:cNvPr>
              <p:cNvSpPr/>
              <p:nvPr/>
            </p:nvSpPr>
            <p:spPr>
              <a:xfrm>
                <a:off x="1442525" y="2253553"/>
                <a:ext cx="919282" cy="91928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9" name="Freeform 13">
                <a:extLst>
                  <a:ext uri="{FF2B5EF4-FFF2-40B4-BE49-F238E27FC236}">
                    <a16:creationId xmlns:a16="http://schemas.microsoft.com/office/drawing/2014/main" xmlns="" id="{22EE222F-E826-48D9-B784-20A7E4A6F45D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1603315" y="2458346"/>
                <a:ext cx="621379" cy="486962"/>
              </a:xfrm>
              <a:custGeom>
                <a:avLst/>
                <a:gdLst>
                  <a:gd name="T0" fmla="*/ 307996 w 766"/>
                  <a:gd name="T1" fmla="*/ 332189 h 600"/>
                  <a:gd name="T2" fmla="*/ 427044 w 766"/>
                  <a:gd name="T3" fmla="*/ 270997 h 600"/>
                  <a:gd name="T4" fmla="*/ 650942 w 766"/>
                  <a:gd name="T5" fmla="*/ 232751 h 600"/>
                  <a:gd name="T6" fmla="*/ 712104 w 766"/>
                  <a:gd name="T7" fmla="*/ 140962 h 600"/>
                  <a:gd name="T8" fmla="*/ 622545 w 766"/>
                  <a:gd name="T9" fmla="*/ 203247 h 600"/>
                  <a:gd name="T10" fmla="*/ 427044 w 766"/>
                  <a:gd name="T11" fmla="*/ 213082 h 600"/>
                  <a:gd name="T12" fmla="*/ 836613 w 766"/>
                  <a:gd name="T13" fmla="*/ 87418 h 600"/>
                  <a:gd name="T14" fmla="*/ 507866 w 766"/>
                  <a:gd name="T15" fmla="*/ 34967 h 600"/>
                  <a:gd name="T16" fmla="*/ 477284 w 766"/>
                  <a:gd name="T17" fmla="*/ 0 h 600"/>
                  <a:gd name="T18" fmla="*/ 168196 w 766"/>
                  <a:gd name="T19" fmla="*/ 34967 h 600"/>
                  <a:gd name="T20" fmla="*/ 191132 w 766"/>
                  <a:gd name="T21" fmla="*/ 87418 h 600"/>
                  <a:gd name="T22" fmla="*/ 235912 w 766"/>
                  <a:gd name="T23" fmla="*/ 147518 h 600"/>
                  <a:gd name="T24" fmla="*/ 771082 w 766"/>
                  <a:gd name="T25" fmla="*/ 87418 h 600"/>
                  <a:gd name="T26" fmla="*/ 387725 w 766"/>
                  <a:gd name="T27" fmla="*/ 430535 h 600"/>
                  <a:gd name="T28" fmla="*/ 771082 w 766"/>
                  <a:gd name="T29" fmla="*/ 448019 h 600"/>
                  <a:gd name="T30" fmla="*/ 394278 w 766"/>
                  <a:gd name="T31" fmla="*/ 466595 h 600"/>
                  <a:gd name="T32" fmla="*/ 395371 w 766"/>
                  <a:gd name="T33" fmla="*/ 522324 h 600"/>
                  <a:gd name="T34" fmla="*/ 477284 w 766"/>
                  <a:gd name="T35" fmla="*/ 650173 h 600"/>
                  <a:gd name="T36" fmla="*/ 507866 w 766"/>
                  <a:gd name="T37" fmla="*/ 522324 h 600"/>
                  <a:gd name="T38" fmla="*/ 658587 w 766"/>
                  <a:gd name="T39" fmla="*/ 646895 h 600"/>
                  <a:gd name="T40" fmla="*/ 645481 w 766"/>
                  <a:gd name="T41" fmla="*/ 522324 h 600"/>
                  <a:gd name="T42" fmla="*/ 836613 w 766"/>
                  <a:gd name="T43" fmla="*/ 466595 h 600"/>
                  <a:gd name="T44" fmla="*/ 815862 w 766"/>
                  <a:gd name="T45" fmla="*/ 87418 h 600"/>
                  <a:gd name="T46" fmla="*/ 175842 w 766"/>
                  <a:gd name="T47" fmla="*/ 338746 h 600"/>
                  <a:gd name="T48" fmla="*/ 256663 w 766"/>
                  <a:gd name="T49" fmla="*/ 257884 h 600"/>
                  <a:gd name="T50" fmla="*/ 93928 w 766"/>
                  <a:gd name="T51" fmla="*/ 257884 h 600"/>
                  <a:gd name="T52" fmla="*/ 227174 w 766"/>
                  <a:gd name="T53" fmla="*/ 355137 h 600"/>
                  <a:gd name="T54" fmla="*/ 197685 w 766"/>
                  <a:gd name="T55" fmla="*/ 355137 h 600"/>
                  <a:gd name="T56" fmla="*/ 205331 w 766"/>
                  <a:gd name="T57" fmla="*/ 370435 h 600"/>
                  <a:gd name="T58" fmla="*/ 214068 w 766"/>
                  <a:gd name="T59" fmla="*/ 557291 h 600"/>
                  <a:gd name="T60" fmla="*/ 140892 w 766"/>
                  <a:gd name="T61" fmla="*/ 557291 h 600"/>
                  <a:gd name="T62" fmla="*/ 149629 w 766"/>
                  <a:gd name="T63" fmla="*/ 370435 h 600"/>
                  <a:gd name="T64" fmla="*/ 158367 w 766"/>
                  <a:gd name="T65" fmla="*/ 355137 h 600"/>
                  <a:gd name="T66" fmla="*/ 0 w 766"/>
                  <a:gd name="T67" fmla="*/ 478615 h 600"/>
                  <a:gd name="T68" fmla="*/ 72084 w 766"/>
                  <a:gd name="T69" fmla="*/ 655637 h 600"/>
                  <a:gd name="T70" fmla="*/ 97204 w 766"/>
                  <a:gd name="T71" fmla="*/ 472059 h 600"/>
                  <a:gd name="T72" fmla="*/ 251202 w 766"/>
                  <a:gd name="T73" fmla="*/ 655637 h 600"/>
                  <a:gd name="T74" fmla="*/ 276323 w 766"/>
                  <a:gd name="T75" fmla="*/ 472059 h 600"/>
                  <a:gd name="T76" fmla="*/ 350591 w 766"/>
                  <a:gd name="T77" fmla="*/ 655637 h 600"/>
                  <a:gd name="T78" fmla="*/ 227174 w 766"/>
                  <a:gd name="T79" fmla="*/ 355137 h 60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766" h="600">
                    <a:moveTo>
                      <a:pt x="391" y="195"/>
                    </a:moveTo>
                    <a:lnTo>
                      <a:pt x="282" y="304"/>
                    </a:lnTo>
                    <a:cubicBezTo>
                      <a:pt x="293" y="310"/>
                      <a:pt x="303" y="317"/>
                      <a:pt x="312" y="326"/>
                    </a:cubicBezTo>
                    <a:lnTo>
                      <a:pt x="391" y="248"/>
                    </a:lnTo>
                    <a:lnTo>
                      <a:pt x="476" y="333"/>
                    </a:lnTo>
                    <a:lnTo>
                      <a:pt x="596" y="213"/>
                    </a:lnTo>
                    <a:lnTo>
                      <a:pt x="614" y="259"/>
                    </a:lnTo>
                    <a:lnTo>
                      <a:pt x="652" y="129"/>
                    </a:lnTo>
                    <a:lnTo>
                      <a:pt x="522" y="167"/>
                    </a:lnTo>
                    <a:lnTo>
                      <a:pt x="570" y="186"/>
                    </a:lnTo>
                    <a:lnTo>
                      <a:pt x="476" y="280"/>
                    </a:lnTo>
                    <a:lnTo>
                      <a:pt x="391" y="195"/>
                    </a:lnTo>
                    <a:close/>
                    <a:moveTo>
                      <a:pt x="766" y="80"/>
                    </a:moveTo>
                    <a:lnTo>
                      <a:pt x="766" y="80"/>
                    </a:lnTo>
                    <a:lnTo>
                      <a:pt x="766" y="32"/>
                    </a:lnTo>
                    <a:lnTo>
                      <a:pt x="465" y="32"/>
                    </a:lnTo>
                    <a:lnTo>
                      <a:pt x="465" y="0"/>
                    </a:lnTo>
                    <a:lnTo>
                      <a:pt x="437" y="0"/>
                    </a:lnTo>
                    <a:lnTo>
                      <a:pt x="437" y="32"/>
                    </a:lnTo>
                    <a:lnTo>
                      <a:pt x="154" y="32"/>
                    </a:lnTo>
                    <a:lnTo>
                      <a:pt x="154" y="80"/>
                    </a:lnTo>
                    <a:lnTo>
                      <a:pt x="175" y="80"/>
                    </a:lnTo>
                    <a:lnTo>
                      <a:pt x="175" y="122"/>
                    </a:lnTo>
                    <a:cubicBezTo>
                      <a:pt x="190" y="124"/>
                      <a:pt x="203" y="128"/>
                      <a:pt x="216" y="135"/>
                    </a:cubicBezTo>
                    <a:lnTo>
                      <a:pt x="216" y="80"/>
                    </a:lnTo>
                    <a:lnTo>
                      <a:pt x="706" y="80"/>
                    </a:lnTo>
                    <a:lnTo>
                      <a:pt x="706" y="394"/>
                    </a:lnTo>
                    <a:lnTo>
                      <a:pt x="355" y="394"/>
                    </a:lnTo>
                    <a:cubicBezTo>
                      <a:pt x="356" y="399"/>
                      <a:pt x="358" y="404"/>
                      <a:pt x="359" y="410"/>
                    </a:cubicBezTo>
                    <a:lnTo>
                      <a:pt x="706" y="410"/>
                    </a:lnTo>
                    <a:lnTo>
                      <a:pt x="706" y="427"/>
                    </a:lnTo>
                    <a:lnTo>
                      <a:pt x="361" y="427"/>
                    </a:lnTo>
                    <a:cubicBezTo>
                      <a:pt x="361" y="430"/>
                      <a:pt x="362" y="434"/>
                      <a:pt x="362" y="438"/>
                    </a:cubicBezTo>
                    <a:lnTo>
                      <a:pt x="362" y="478"/>
                    </a:lnTo>
                    <a:lnTo>
                      <a:pt x="437" y="478"/>
                    </a:lnTo>
                    <a:lnTo>
                      <a:pt x="437" y="595"/>
                    </a:lnTo>
                    <a:lnTo>
                      <a:pt x="465" y="595"/>
                    </a:lnTo>
                    <a:lnTo>
                      <a:pt x="465" y="478"/>
                    </a:lnTo>
                    <a:lnTo>
                      <a:pt x="560" y="478"/>
                    </a:lnTo>
                    <a:lnTo>
                      <a:pt x="603" y="592"/>
                    </a:lnTo>
                    <a:lnTo>
                      <a:pt x="631" y="585"/>
                    </a:lnTo>
                    <a:lnTo>
                      <a:pt x="591" y="478"/>
                    </a:lnTo>
                    <a:lnTo>
                      <a:pt x="766" y="478"/>
                    </a:lnTo>
                    <a:lnTo>
                      <a:pt x="766" y="427"/>
                    </a:lnTo>
                    <a:lnTo>
                      <a:pt x="747" y="427"/>
                    </a:lnTo>
                    <a:lnTo>
                      <a:pt x="747" y="80"/>
                    </a:lnTo>
                    <a:lnTo>
                      <a:pt x="766" y="80"/>
                    </a:lnTo>
                    <a:close/>
                    <a:moveTo>
                      <a:pt x="161" y="310"/>
                    </a:moveTo>
                    <a:lnTo>
                      <a:pt x="161" y="310"/>
                    </a:lnTo>
                    <a:cubicBezTo>
                      <a:pt x="202" y="310"/>
                      <a:pt x="235" y="277"/>
                      <a:pt x="235" y="236"/>
                    </a:cubicBezTo>
                    <a:cubicBezTo>
                      <a:pt x="235" y="194"/>
                      <a:pt x="202" y="161"/>
                      <a:pt x="161" y="161"/>
                    </a:cubicBezTo>
                    <a:cubicBezTo>
                      <a:pt x="119" y="161"/>
                      <a:pt x="86" y="194"/>
                      <a:pt x="86" y="236"/>
                    </a:cubicBezTo>
                    <a:cubicBezTo>
                      <a:pt x="86" y="277"/>
                      <a:pt x="119" y="310"/>
                      <a:pt x="161" y="310"/>
                    </a:cubicBezTo>
                    <a:close/>
                    <a:moveTo>
                      <a:pt x="208" y="325"/>
                    </a:moveTo>
                    <a:lnTo>
                      <a:pt x="208" y="325"/>
                    </a:lnTo>
                    <a:lnTo>
                      <a:pt x="181" y="325"/>
                    </a:lnTo>
                    <a:lnTo>
                      <a:pt x="185" y="328"/>
                    </a:lnTo>
                    <a:cubicBezTo>
                      <a:pt x="188" y="331"/>
                      <a:pt x="190" y="336"/>
                      <a:pt x="188" y="339"/>
                    </a:cubicBezTo>
                    <a:lnTo>
                      <a:pt x="178" y="365"/>
                    </a:lnTo>
                    <a:lnTo>
                      <a:pt x="196" y="510"/>
                    </a:lnTo>
                    <a:lnTo>
                      <a:pt x="163" y="540"/>
                    </a:lnTo>
                    <a:lnTo>
                      <a:pt x="129" y="510"/>
                    </a:lnTo>
                    <a:lnTo>
                      <a:pt x="147" y="365"/>
                    </a:lnTo>
                    <a:lnTo>
                      <a:pt x="137" y="339"/>
                    </a:lnTo>
                    <a:cubicBezTo>
                      <a:pt x="135" y="336"/>
                      <a:pt x="137" y="331"/>
                      <a:pt x="140" y="328"/>
                    </a:cubicBezTo>
                    <a:lnTo>
                      <a:pt x="145" y="325"/>
                    </a:lnTo>
                    <a:lnTo>
                      <a:pt x="112" y="325"/>
                    </a:lnTo>
                    <a:cubicBezTo>
                      <a:pt x="50" y="325"/>
                      <a:pt x="0" y="376"/>
                      <a:pt x="0" y="438"/>
                    </a:cubicBezTo>
                    <a:lnTo>
                      <a:pt x="0" y="600"/>
                    </a:lnTo>
                    <a:lnTo>
                      <a:pt x="66" y="600"/>
                    </a:lnTo>
                    <a:lnTo>
                      <a:pt x="66" y="432"/>
                    </a:lnTo>
                    <a:lnTo>
                      <a:pt x="89" y="432"/>
                    </a:lnTo>
                    <a:lnTo>
                      <a:pt x="89" y="600"/>
                    </a:lnTo>
                    <a:lnTo>
                      <a:pt x="230" y="600"/>
                    </a:lnTo>
                    <a:lnTo>
                      <a:pt x="230" y="432"/>
                    </a:lnTo>
                    <a:lnTo>
                      <a:pt x="253" y="432"/>
                    </a:lnTo>
                    <a:lnTo>
                      <a:pt x="253" y="600"/>
                    </a:lnTo>
                    <a:lnTo>
                      <a:pt x="321" y="600"/>
                    </a:lnTo>
                    <a:lnTo>
                      <a:pt x="321" y="438"/>
                    </a:lnTo>
                    <a:cubicBezTo>
                      <a:pt x="321" y="376"/>
                      <a:pt x="271" y="325"/>
                      <a:pt x="208" y="32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12" name="TextBox 35">
              <a:extLst>
                <a:ext uri="{FF2B5EF4-FFF2-40B4-BE49-F238E27FC236}">
                  <a16:creationId xmlns:a16="http://schemas.microsoft.com/office/drawing/2014/main" xmlns="" id="{BEE2115C-B299-4F2C-96AC-AC250C8FEF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2236" y="2577444"/>
              <a:ext cx="341449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在人力资源分配上，更重视一线销售人员的数量，待遇和诉求。</a:t>
              </a:r>
            </a:p>
          </p:txBody>
        </p:sp>
      </p:grpSp>
      <p:grpSp>
        <p:nvGrpSpPr>
          <p:cNvPr id="126" name="组合 125">
            <a:extLst>
              <a:ext uri="{FF2B5EF4-FFF2-40B4-BE49-F238E27FC236}">
                <a16:creationId xmlns:a16="http://schemas.microsoft.com/office/drawing/2014/main" xmlns="" id="{868C4053-C040-4F07-8003-B560E7ACDF9C}"/>
              </a:ext>
            </a:extLst>
          </p:cNvPr>
          <p:cNvGrpSpPr/>
          <p:nvPr/>
        </p:nvGrpSpPr>
        <p:grpSpPr>
          <a:xfrm>
            <a:off x="1442525" y="3343087"/>
            <a:ext cx="4534207" cy="1077028"/>
            <a:chOff x="1442525" y="2146747"/>
            <a:chExt cx="4534207" cy="1077028"/>
          </a:xfrm>
        </p:grpSpPr>
        <p:sp>
          <p:nvSpPr>
            <p:cNvPr id="127" name="矩形 126">
              <a:extLst>
                <a:ext uri="{FF2B5EF4-FFF2-40B4-BE49-F238E27FC236}">
                  <a16:creationId xmlns:a16="http://schemas.microsoft.com/office/drawing/2014/main" xmlns="" id="{1321F201-E50F-468C-841B-5EE2B8B54880}"/>
                </a:ext>
              </a:extLst>
            </p:cNvPr>
            <p:cNvSpPr/>
            <p:nvPr/>
          </p:nvSpPr>
          <p:spPr>
            <a:xfrm>
              <a:off x="2537416" y="2146747"/>
              <a:ext cx="217873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dirty="0">
                  <a:solidFill>
                    <a:schemeClr val="accent2"/>
                  </a:solidFill>
                  <a:latin typeface="+mn-ea"/>
                  <a:ea typeface="+mn-ea"/>
                </a:rPr>
                <a:t>重视网络部门</a:t>
              </a:r>
            </a:p>
          </p:txBody>
        </p:sp>
        <p:grpSp>
          <p:nvGrpSpPr>
            <p:cNvPr id="128" name="组合 127">
              <a:extLst>
                <a:ext uri="{FF2B5EF4-FFF2-40B4-BE49-F238E27FC236}">
                  <a16:creationId xmlns:a16="http://schemas.microsoft.com/office/drawing/2014/main" xmlns="" id="{AA675568-33BA-4B67-89E0-6DC69B29A3EC}"/>
                </a:ext>
              </a:extLst>
            </p:cNvPr>
            <p:cNvGrpSpPr/>
            <p:nvPr/>
          </p:nvGrpSpPr>
          <p:grpSpPr>
            <a:xfrm>
              <a:off x="1442525" y="2253553"/>
              <a:ext cx="919282" cy="919282"/>
              <a:chOff x="1442525" y="2253553"/>
              <a:chExt cx="919282" cy="919282"/>
            </a:xfrm>
          </p:grpSpPr>
          <p:sp>
            <p:nvSpPr>
              <p:cNvPr id="130" name="椭圆 129">
                <a:extLst>
                  <a:ext uri="{FF2B5EF4-FFF2-40B4-BE49-F238E27FC236}">
                    <a16:creationId xmlns:a16="http://schemas.microsoft.com/office/drawing/2014/main" xmlns="" id="{D0DFCC0D-5A4F-4889-909D-D23A18C90B56}"/>
                  </a:ext>
                </a:extLst>
              </p:cNvPr>
              <p:cNvSpPr/>
              <p:nvPr/>
            </p:nvSpPr>
            <p:spPr>
              <a:xfrm>
                <a:off x="1442525" y="2253553"/>
                <a:ext cx="919282" cy="91928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1" name="Freeform 13">
                <a:extLst>
                  <a:ext uri="{FF2B5EF4-FFF2-40B4-BE49-F238E27FC236}">
                    <a16:creationId xmlns:a16="http://schemas.microsoft.com/office/drawing/2014/main" xmlns="" id="{2437C078-E3F1-4B0B-AB19-6285DB1DA1BB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1603315" y="2458346"/>
                <a:ext cx="621379" cy="486962"/>
              </a:xfrm>
              <a:custGeom>
                <a:avLst/>
                <a:gdLst>
                  <a:gd name="T0" fmla="*/ 307996 w 766"/>
                  <a:gd name="T1" fmla="*/ 332189 h 600"/>
                  <a:gd name="T2" fmla="*/ 427044 w 766"/>
                  <a:gd name="T3" fmla="*/ 270997 h 600"/>
                  <a:gd name="T4" fmla="*/ 650942 w 766"/>
                  <a:gd name="T5" fmla="*/ 232751 h 600"/>
                  <a:gd name="T6" fmla="*/ 712104 w 766"/>
                  <a:gd name="T7" fmla="*/ 140962 h 600"/>
                  <a:gd name="T8" fmla="*/ 622545 w 766"/>
                  <a:gd name="T9" fmla="*/ 203247 h 600"/>
                  <a:gd name="T10" fmla="*/ 427044 w 766"/>
                  <a:gd name="T11" fmla="*/ 213082 h 600"/>
                  <a:gd name="T12" fmla="*/ 836613 w 766"/>
                  <a:gd name="T13" fmla="*/ 87418 h 600"/>
                  <a:gd name="T14" fmla="*/ 507866 w 766"/>
                  <a:gd name="T15" fmla="*/ 34967 h 600"/>
                  <a:gd name="T16" fmla="*/ 477284 w 766"/>
                  <a:gd name="T17" fmla="*/ 0 h 600"/>
                  <a:gd name="T18" fmla="*/ 168196 w 766"/>
                  <a:gd name="T19" fmla="*/ 34967 h 600"/>
                  <a:gd name="T20" fmla="*/ 191132 w 766"/>
                  <a:gd name="T21" fmla="*/ 87418 h 600"/>
                  <a:gd name="T22" fmla="*/ 235912 w 766"/>
                  <a:gd name="T23" fmla="*/ 147518 h 600"/>
                  <a:gd name="T24" fmla="*/ 771082 w 766"/>
                  <a:gd name="T25" fmla="*/ 87418 h 600"/>
                  <a:gd name="T26" fmla="*/ 387725 w 766"/>
                  <a:gd name="T27" fmla="*/ 430535 h 600"/>
                  <a:gd name="T28" fmla="*/ 771082 w 766"/>
                  <a:gd name="T29" fmla="*/ 448019 h 600"/>
                  <a:gd name="T30" fmla="*/ 394278 w 766"/>
                  <a:gd name="T31" fmla="*/ 466595 h 600"/>
                  <a:gd name="T32" fmla="*/ 395371 w 766"/>
                  <a:gd name="T33" fmla="*/ 522324 h 600"/>
                  <a:gd name="T34" fmla="*/ 477284 w 766"/>
                  <a:gd name="T35" fmla="*/ 650173 h 600"/>
                  <a:gd name="T36" fmla="*/ 507866 w 766"/>
                  <a:gd name="T37" fmla="*/ 522324 h 600"/>
                  <a:gd name="T38" fmla="*/ 658587 w 766"/>
                  <a:gd name="T39" fmla="*/ 646895 h 600"/>
                  <a:gd name="T40" fmla="*/ 645481 w 766"/>
                  <a:gd name="T41" fmla="*/ 522324 h 600"/>
                  <a:gd name="T42" fmla="*/ 836613 w 766"/>
                  <a:gd name="T43" fmla="*/ 466595 h 600"/>
                  <a:gd name="T44" fmla="*/ 815862 w 766"/>
                  <a:gd name="T45" fmla="*/ 87418 h 600"/>
                  <a:gd name="T46" fmla="*/ 175842 w 766"/>
                  <a:gd name="T47" fmla="*/ 338746 h 600"/>
                  <a:gd name="T48" fmla="*/ 256663 w 766"/>
                  <a:gd name="T49" fmla="*/ 257884 h 600"/>
                  <a:gd name="T50" fmla="*/ 93928 w 766"/>
                  <a:gd name="T51" fmla="*/ 257884 h 600"/>
                  <a:gd name="T52" fmla="*/ 227174 w 766"/>
                  <a:gd name="T53" fmla="*/ 355137 h 600"/>
                  <a:gd name="T54" fmla="*/ 197685 w 766"/>
                  <a:gd name="T55" fmla="*/ 355137 h 600"/>
                  <a:gd name="T56" fmla="*/ 205331 w 766"/>
                  <a:gd name="T57" fmla="*/ 370435 h 600"/>
                  <a:gd name="T58" fmla="*/ 214068 w 766"/>
                  <a:gd name="T59" fmla="*/ 557291 h 600"/>
                  <a:gd name="T60" fmla="*/ 140892 w 766"/>
                  <a:gd name="T61" fmla="*/ 557291 h 600"/>
                  <a:gd name="T62" fmla="*/ 149629 w 766"/>
                  <a:gd name="T63" fmla="*/ 370435 h 600"/>
                  <a:gd name="T64" fmla="*/ 158367 w 766"/>
                  <a:gd name="T65" fmla="*/ 355137 h 600"/>
                  <a:gd name="T66" fmla="*/ 0 w 766"/>
                  <a:gd name="T67" fmla="*/ 478615 h 600"/>
                  <a:gd name="T68" fmla="*/ 72084 w 766"/>
                  <a:gd name="T69" fmla="*/ 655637 h 600"/>
                  <a:gd name="T70" fmla="*/ 97204 w 766"/>
                  <a:gd name="T71" fmla="*/ 472059 h 600"/>
                  <a:gd name="T72" fmla="*/ 251202 w 766"/>
                  <a:gd name="T73" fmla="*/ 655637 h 600"/>
                  <a:gd name="T74" fmla="*/ 276323 w 766"/>
                  <a:gd name="T75" fmla="*/ 472059 h 600"/>
                  <a:gd name="T76" fmla="*/ 350591 w 766"/>
                  <a:gd name="T77" fmla="*/ 655637 h 600"/>
                  <a:gd name="T78" fmla="*/ 227174 w 766"/>
                  <a:gd name="T79" fmla="*/ 355137 h 60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766" h="600">
                    <a:moveTo>
                      <a:pt x="391" y="195"/>
                    </a:moveTo>
                    <a:lnTo>
                      <a:pt x="282" y="304"/>
                    </a:lnTo>
                    <a:cubicBezTo>
                      <a:pt x="293" y="310"/>
                      <a:pt x="303" y="317"/>
                      <a:pt x="312" y="326"/>
                    </a:cubicBezTo>
                    <a:lnTo>
                      <a:pt x="391" y="248"/>
                    </a:lnTo>
                    <a:lnTo>
                      <a:pt x="476" y="333"/>
                    </a:lnTo>
                    <a:lnTo>
                      <a:pt x="596" y="213"/>
                    </a:lnTo>
                    <a:lnTo>
                      <a:pt x="614" y="259"/>
                    </a:lnTo>
                    <a:lnTo>
                      <a:pt x="652" y="129"/>
                    </a:lnTo>
                    <a:lnTo>
                      <a:pt x="522" y="167"/>
                    </a:lnTo>
                    <a:lnTo>
                      <a:pt x="570" y="186"/>
                    </a:lnTo>
                    <a:lnTo>
                      <a:pt x="476" y="280"/>
                    </a:lnTo>
                    <a:lnTo>
                      <a:pt x="391" y="195"/>
                    </a:lnTo>
                    <a:close/>
                    <a:moveTo>
                      <a:pt x="766" y="80"/>
                    </a:moveTo>
                    <a:lnTo>
                      <a:pt x="766" y="80"/>
                    </a:lnTo>
                    <a:lnTo>
                      <a:pt x="766" y="32"/>
                    </a:lnTo>
                    <a:lnTo>
                      <a:pt x="465" y="32"/>
                    </a:lnTo>
                    <a:lnTo>
                      <a:pt x="465" y="0"/>
                    </a:lnTo>
                    <a:lnTo>
                      <a:pt x="437" y="0"/>
                    </a:lnTo>
                    <a:lnTo>
                      <a:pt x="437" y="32"/>
                    </a:lnTo>
                    <a:lnTo>
                      <a:pt x="154" y="32"/>
                    </a:lnTo>
                    <a:lnTo>
                      <a:pt x="154" y="80"/>
                    </a:lnTo>
                    <a:lnTo>
                      <a:pt x="175" y="80"/>
                    </a:lnTo>
                    <a:lnTo>
                      <a:pt x="175" y="122"/>
                    </a:lnTo>
                    <a:cubicBezTo>
                      <a:pt x="190" y="124"/>
                      <a:pt x="203" y="128"/>
                      <a:pt x="216" y="135"/>
                    </a:cubicBezTo>
                    <a:lnTo>
                      <a:pt x="216" y="80"/>
                    </a:lnTo>
                    <a:lnTo>
                      <a:pt x="706" y="80"/>
                    </a:lnTo>
                    <a:lnTo>
                      <a:pt x="706" y="394"/>
                    </a:lnTo>
                    <a:lnTo>
                      <a:pt x="355" y="394"/>
                    </a:lnTo>
                    <a:cubicBezTo>
                      <a:pt x="356" y="399"/>
                      <a:pt x="358" y="404"/>
                      <a:pt x="359" y="410"/>
                    </a:cubicBezTo>
                    <a:lnTo>
                      <a:pt x="706" y="410"/>
                    </a:lnTo>
                    <a:lnTo>
                      <a:pt x="706" y="427"/>
                    </a:lnTo>
                    <a:lnTo>
                      <a:pt x="361" y="427"/>
                    </a:lnTo>
                    <a:cubicBezTo>
                      <a:pt x="361" y="430"/>
                      <a:pt x="362" y="434"/>
                      <a:pt x="362" y="438"/>
                    </a:cubicBezTo>
                    <a:lnTo>
                      <a:pt x="362" y="478"/>
                    </a:lnTo>
                    <a:lnTo>
                      <a:pt x="437" y="478"/>
                    </a:lnTo>
                    <a:lnTo>
                      <a:pt x="437" y="595"/>
                    </a:lnTo>
                    <a:lnTo>
                      <a:pt x="465" y="595"/>
                    </a:lnTo>
                    <a:lnTo>
                      <a:pt x="465" y="478"/>
                    </a:lnTo>
                    <a:lnTo>
                      <a:pt x="560" y="478"/>
                    </a:lnTo>
                    <a:lnTo>
                      <a:pt x="603" y="592"/>
                    </a:lnTo>
                    <a:lnTo>
                      <a:pt x="631" y="585"/>
                    </a:lnTo>
                    <a:lnTo>
                      <a:pt x="591" y="478"/>
                    </a:lnTo>
                    <a:lnTo>
                      <a:pt x="766" y="478"/>
                    </a:lnTo>
                    <a:lnTo>
                      <a:pt x="766" y="427"/>
                    </a:lnTo>
                    <a:lnTo>
                      <a:pt x="747" y="427"/>
                    </a:lnTo>
                    <a:lnTo>
                      <a:pt x="747" y="80"/>
                    </a:lnTo>
                    <a:lnTo>
                      <a:pt x="766" y="80"/>
                    </a:lnTo>
                    <a:close/>
                    <a:moveTo>
                      <a:pt x="161" y="310"/>
                    </a:moveTo>
                    <a:lnTo>
                      <a:pt x="161" y="310"/>
                    </a:lnTo>
                    <a:cubicBezTo>
                      <a:pt x="202" y="310"/>
                      <a:pt x="235" y="277"/>
                      <a:pt x="235" y="236"/>
                    </a:cubicBezTo>
                    <a:cubicBezTo>
                      <a:pt x="235" y="194"/>
                      <a:pt x="202" y="161"/>
                      <a:pt x="161" y="161"/>
                    </a:cubicBezTo>
                    <a:cubicBezTo>
                      <a:pt x="119" y="161"/>
                      <a:pt x="86" y="194"/>
                      <a:pt x="86" y="236"/>
                    </a:cubicBezTo>
                    <a:cubicBezTo>
                      <a:pt x="86" y="277"/>
                      <a:pt x="119" y="310"/>
                      <a:pt x="161" y="310"/>
                    </a:cubicBezTo>
                    <a:close/>
                    <a:moveTo>
                      <a:pt x="208" y="325"/>
                    </a:moveTo>
                    <a:lnTo>
                      <a:pt x="208" y="325"/>
                    </a:lnTo>
                    <a:lnTo>
                      <a:pt x="181" y="325"/>
                    </a:lnTo>
                    <a:lnTo>
                      <a:pt x="185" y="328"/>
                    </a:lnTo>
                    <a:cubicBezTo>
                      <a:pt x="188" y="331"/>
                      <a:pt x="190" y="336"/>
                      <a:pt x="188" y="339"/>
                    </a:cubicBezTo>
                    <a:lnTo>
                      <a:pt x="178" y="365"/>
                    </a:lnTo>
                    <a:lnTo>
                      <a:pt x="196" y="510"/>
                    </a:lnTo>
                    <a:lnTo>
                      <a:pt x="163" y="540"/>
                    </a:lnTo>
                    <a:lnTo>
                      <a:pt x="129" y="510"/>
                    </a:lnTo>
                    <a:lnTo>
                      <a:pt x="147" y="365"/>
                    </a:lnTo>
                    <a:lnTo>
                      <a:pt x="137" y="339"/>
                    </a:lnTo>
                    <a:cubicBezTo>
                      <a:pt x="135" y="336"/>
                      <a:pt x="137" y="331"/>
                      <a:pt x="140" y="328"/>
                    </a:cubicBezTo>
                    <a:lnTo>
                      <a:pt x="145" y="325"/>
                    </a:lnTo>
                    <a:lnTo>
                      <a:pt x="112" y="325"/>
                    </a:lnTo>
                    <a:cubicBezTo>
                      <a:pt x="50" y="325"/>
                      <a:pt x="0" y="376"/>
                      <a:pt x="0" y="438"/>
                    </a:cubicBezTo>
                    <a:lnTo>
                      <a:pt x="0" y="600"/>
                    </a:lnTo>
                    <a:lnTo>
                      <a:pt x="66" y="600"/>
                    </a:lnTo>
                    <a:lnTo>
                      <a:pt x="66" y="432"/>
                    </a:lnTo>
                    <a:lnTo>
                      <a:pt x="89" y="432"/>
                    </a:lnTo>
                    <a:lnTo>
                      <a:pt x="89" y="600"/>
                    </a:lnTo>
                    <a:lnTo>
                      <a:pt x="230" y="600"/>
                    </a:lnTo>
                    <a:lnTo>
                      <a:pt x="230" y="432"/>
                    </a:lnTo>
                    <a:lnTo>
                      <a:pt x="253" y="432"/>
                    </a:lnTo>
                    <a:lnTo>
                      <a:pt x="253" y="600"/>
                    </a:lnTo>
                    <a:lnTo>
                      <a:pt x="321" y="600"/>
                    </a:lnTo>
                    <a:lnTo>
                      <a:pt x="321" y="438"/>
                    </a:lnTo>
                    <a:cubicBezTo>
                      <a:pt x="321" y="376"/>
                      <a:pt x="271" y="325"/>
                      <a:pt x="208" y="32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29" name="TextBox 35">
              <a:extLst>
                <a:ext uri="{FF2B5EF4-FFF2-40B4-BE49-F238E27FC236}">
                  <a16:creationId xmlns:a16="http://schemas.microsoft.com/office/drawing/2014/main" xmlns="" id="{D4DA8921-B8B9-47C0-A705-91E8F67881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2236" y="2577444"/>
              <a:ext cx="341449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网络销售部近年发展较快，比重稳步提升。未来有望为销售主力</a:t>
              </a:r>
            </a:p>
          </p:txBody>
        </p:sp>
      </p:grpSp>
      <p:grpSp>
        <p:nvGrpSpPr>
          <p:cNvPr id="132" name="组合 131">
            <a:extLst>
              <a:ext uri="{FF2B5EF4-FFF2-40B4-BE49-F238E27FC236}">
                <a16:creationId xmlns:a16="http://schemas.microsoft.com/office/drawing/2014/main" xmlns="" id="{0AE492CB-9008-48C1-8B5F-F8A33EBBAAE8}"/>
              </a:ext>
            </a:extLst>
          </p:cNvPr>
          <p:cNvGrpSpPr/>
          <p:nvPr/>
        </p:nvGrpSpPr>
        <p:grpSpPr>
          <a:xfrm>
            <a:off x="1442525" y="4539427"/>
            <a:ext cx="4534207" cy="1077028"/>
            <a:chOff x="1442525" y="2146747"/>
            <a:chExt cx="4534207" cy="1077028"/>
          </a:xfrm>
        </p:grpSpPr>
        <p:sp>
          <p:nvSpPr>
            <p:cNvPr id="133" name="矩形 132">
              <a:extLst>
                <a:ext uri="{FF2B5EF4-FFF2-40B4-BE49-F238E27FC236}">
                  <a16:creationId xmlns:a16="http://schemas.microsoft.com/office/drawing/2014/main" xmlns="" id="{723CF4AB-E959-47FD-8C03-05811C70CF31}"/>
                </a:ext>
              </a:extLst>
            </p:cNvPr>
            <p:cNvSpPr/>
            <p:nvPr/>
          </p:nvSpPr>
          <p:spPr>
            <a:xfrm>
              <a:off x="2298880" y="2146747"/>
              <a:ext cx="217873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dirty="0">
                  <a:solidFill>
                    <a:schemeClr val="accent2"/>
                  </a:solidFill>
                  <a:latin typeface="+mn-ea"/>
                  <a:ea typeface="+mn-ea"/>
                </a:rPr>
                <a:t>向南部倾斜</a:t>
              </a:r>
            </a:p>
          </p:txBody>
        </p:sp>
        <p:grpSp>
          <p:nvGrpSpPr>
            <p:cNvPr id="134" name="组合 133">
              <a:extLst>
                <a:ext uri="{FF2B5EF4-FFF2-40B4-BE49-F238E27FC236}">
                  <a16:creationId xmlns:a16="http://schemas.microsoft.com/office/drawing/2014/main" xmlns="" id="{8E67C520-D37F-4A5D-A45A-8DDD3B0A3B37}"/>
                </a:ext>
              </a:extLst>
            </p:cNvPr>
            <p:cNvGrpSpPr/>
            <p:nvPr/>
          </p:nvGrpSpPr>
          <p:grpSpPr>
            <a:xfrm>
              <a:off x="1442525" y="2253553"/>
              <a:ext cx="919282" cy="919282"/>
              <a:chOff x="1442525" y="2253553"/>
              <a:chExt cx="919282" cy="919282"/>
            </a:xfrm>
          </p:grpSpPr>
          <p:sp>
            <p:nvSpPr>
              <p:cNvPr id="136" name="椭圆 135">
                <a:extLst>
                  <a:ext uri="{FF2B5EF4-FFF2-40B4-BE49-F238E27FC236}">
                    <a16:creationId xmlns:a16="http://schemas.microsoft.com/office/drawing/2014/main" xmlns="" id="{70BDFB27-38F7-4343-B97B-84643FC95D99}"/>
                  </a:ext>
                </a:extLst>
              </p:cNvPr>
              <p:cNvSpPr/>
              <p:nvPr/>
            </p:nvSpPr>
            <p:spPr>
              <a:xfrm>
                <a:off x="1442525" y="2253553"/>
                <a:ext cx="919282" cy="91928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7" name="Freeform 13">
                <a:extLst>
                  <a:ext uri="{FF2B5EF4-FFF2-40B4-BE49-F238E27FC236}">
                    <a16:creationId xmlns:a16="http://schemas.microsoft.com/office/drawing/2014/main" xmlns="" id="{1CB53D70-F991-4276-BC12-1E6500D7AA0D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1603315" y="2458346"/>
                <a:ext cx="621379" cy="486962"/>
              </a:xfrm>
              <a:custGeom>
                <a:avLst/>
                <a:gdLst>
                  <a:gd name="T0" fmla="*/ 307996 w 766"/>
                  <a:gd name="T1" fmla="*/ 332189 h 600"/>
                  <a:gd name="T2" fmla="*/ 427044 w 766"/>
                  <a:gd name="T3" fmla="*/ 270997 h 600"/>
                  <a:gd name="T4" fmla="*/ 650942 w 766"/>
                  <a:gd name="T5" fmla="*/ 232751 h 600"/>
                  <a:gd name="T6" fmla="*/ 712104 w 766"/>
                  <a:gd name="T7" fmla="*/ 140962 h 600"/>
                  <a:gd name="T8" fmla="*/ 622545 w 766"/>
                  <a:gd name="T9" fmla="*/ 203247 h 600"/>
                  <a:gd name="T10" fmla="*/ 427044 w 766"/>
                  <a:gd name="T11" fmla="*/ 213082 h 600"/>
                  <a:gd name="T12" fmla="*/ 836613 w 766"/>
                  <a:gd name="T13" fmla="*/ 87418 h 600"/>
                  <a:gd name="T14" fmla="*/ 507866 w 766"/>
                  <a:gd name="T15" fmla="*/ 34967 h 600"/>
                  <a:gd name="T16" fmla="*/ 477284 w 766"/>
                  <a:gd name="T17" fmla="*/ 0 h 600"/>
                  <a:gd name="T18" fmla="*/ 168196 w 766"/>
                  <a:gd name="T19" fmla="*/ 34967 h 600"/>
                  <a:gd name="T20" fmla="*/ 191132 w 766"/>
                  <a:gd name="T21" fmla="*/ 87418 h 600"/>
                  <a:gd name="T22" fmla="*/ 235912 w 766"/>
                  <a:gd name="T23" fmla="*/ 147518 h 600"/>
                  <a:gd name="T24" fmla="*/ 771082 w 766"/>
                  <a:gd name="T25" fmla="*/ 87418 h 600"/>
                  <a:gd name="T26" fmla="*/ 387725 w 766"/>
                  <a:gd name="T27" fmla="*/ 430535 h 600"/>
                  <a:gd name="T28" fmla="*/ 771082 w 766"/>
                  <a:gd name="T29" fmla="*/ 448019 h 600"/>
                  <a:gd name="T30" fmla="*/ 394278 w 766"/>
                  <a:gd name="T31" fmla="*/ 466595 h 600"/>
                  <a:gd name="T32" fmla="*/ 395371 w 766"/>
                  <a:gd name="T33" fmla="*/ 522324 h 600"/>
                  <a:gd name="T34" fmla="*/ 477284 w 766"/>
                  <a:gd name="T35" fmla="*/ 650173 h 600"/>
                  <a:gd name="T36" fmla="*/ 507866 w 766"/>
                  <a:gd name="T37" fmla="*/ 522324 h 600"/>
                  <a:gd name="T38" fmla="*/ 658587 w 766"/>
                  <a:gd name="T39" fmla="*/ 646895 h 600"/>
                  <a:gd name="T40" fmla="*/ 645481 w 766"/>
                  <a:gd name="T41" fmla="*/ 522324 h 600"/>
                  <a:gd name="T42" fmla="*/ 836613 w 766"/>
                  <a:gd name="T43" fmla="*/ 466595 h 600"/>
                  <a:gd name="T44" fmla="*/ 815862 w 766"/>
                  <a:gd name="T45" fmla="*/ 87418 h 600"/>
                  <a:gd name="T46" fmla="*/ 175842 w 766"/>
                  <a:gd name="T47" fmla="*/ 338746 h 600"/>
                  <a:gd name="T48" fmla="*/ 256663 w 766"/>
                  <a:gd name="T49" fmla="*/ 257884 h 600"/>
                  <a:gd name="T50" fmla="*/ 93928 w 766"/>
                  <a:gd name="T51" fmla="*/ 257884 h 600"/>
                  <a:gd name="T52" fmla="*/ 227174 w 766"/>
                  <a:gd name="T53" fmla="*/ 355137 h 600"/>
                  <a:gd name="T54" fmla="*/ 197685 w 766"/>
                  <a:gd name="T55" fmla="*/ 355137 h 600"/>
                  <a:gd name="T56" fmla="*/ 205331 w 766"/>
                  <a:gd name="T57" fmla="*/ 370435 h 600"/>
                  <a:gd name="T58" fmla="*/ 214068 w 766"/>
                  <a:gd name="T59" fmla="*/ 557291 h 600"/>
                  <a:gd name="T60" fmla="*/ 140892 w 766"/>
                  <a:gd name="T61" fmla="*/ 557291 h 600"/>
                  <a:gd name="T62" fmla="*/ 149629 w 766"/>
                  <a:gd name="T63" fmla="*/ 370435 h 600"/>
                  <a:gd name="T64" fmla="*/ 158367 w 766"/>
                  <a:gd name="T65" fmla="*/ 355137 h 600"/>
                  <a:gd name="T66" fmla="*/ 0 w 766"/>
                  <a:gd name="T67" fmla="*/ 478615 h 600"/>
                  <a:gd name="T68" fmla="*/ 72084 w 766"/>
                  <a:gd name="T69" fmla="*/ 655637 h 600"/>
                  <a:gd name="T70" fmla="*/ 97204 w 766"/>
                  <a:gd name="T71" fmla="*/ 472059 h 600"/>
                  <a:gd name="T72" fmla="*/ 251202 w 766"/>
                  <a:gd name="T73" fmla="*/ 655637 h 600"/>
                  <a:gd name="T74" fmla="*/ 276323 w 766"/>
                  <a:gd name="T75" fmla="*/ 472059 h 600"/>
                  <a:gd name="T76" fmla="*/ 350591 w 766"/>
                  <a:gd name="T77" fmla="*/ 655637 h 600"/>
                  <a:gd name="T78" fmla="*/ 227174 w 766"/>
                  <a:gd name="T79" fmla="*/ 355137 h 60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766" h="600">
                    <a:moveTo>
                      <a:pt x="391" y="195"/>
                    </a:moveTo>
                    <a:lnTo>
                      <a:pt x="282" y="304"/>
                    </a:lnTo>
                    <a:cubicBezTo>
                      <a:pt x="293" y="310"/>
                      <a:pt x="303" y="317"/>
                      <a:pt x="312" y="326"/>
                    </a:cubicBezTo>
                    <a:lnTo>
                      <a:pt x="391" y="248"/>
                    </a:lnTo>
                    <a:lnTo>
                      <a:pt x="476" y="333"/>
                    </a:lnTo>
                    <a:lnTo>
                      <a:pt x="596" y="213"/>
                    </a:lnTo>
                    <a:lnTo>
                      <a:pt x="614" y="259"/>
                    </a:lnTo>
                    <a:lnTo>
                      <a:pt x="652" y="129"/>
                    </a:lnTo>
                    <a:lnTo>
                      <a:pt x="522" y="167"/>
                    </a:lnTo>
                    <a:lnTo>
                      <a:pt x="570" y="186"/>
                    </a:lnTo>
                    <a:lnTo>
                      <a:pt x="476" y="280"/>
                    </a:lnTo>
                    <a:lnTo>
                      <a:pt x="391" y="195"/>
                    </a:lnTo>
                    <a:close/>
                    <a:moveTo>
                      <a:pt x="766" y="80"/>
                    </a:moveTo>
                    <a:lnTo>
                      <a:pt x="766" y="80"/>
                    </a:lnTo>
                    <a:lnTo>
                      <a:pt x="766" y="32"/>
                    </a:lnTo>
                    <a:lnTo>
                      <a:pt x="465" y="32"/>
                    </a:lnTo>
                    <a:lnTo>
                      <a:pt x="465" y="0"/>
                    </a:lnTo>
                    <a:lnTo>
                      <a:pt x="437" y="0"/>
                    </a:lnTo>
                    <a:lnTo>
                      <a:pt x="437" y="32"/>
                    </a:lnTo>
                    <a:lnTo>
                      <a:pt x="154" y="32"/>
                    </a:lnTo>
                    <a:lnTo>
                      <a:pt x="154" y="80"/>
                    </a:lnTo>
                    <a:lnTo>
                      <a:pt x="175" y="80"/>
                    </a:lnTo>
                    <a:lnTo>
                      <a:pt x="175" y="122"/>
                    </a:lnTo>
                    <a:cubicBezTo>
                      <a:pt x="190" y="124"/>
                      <a:pt x="203" y="128"/>
                      <a:pt x="216" y="135"/>
                    </a:cubicBezTo>
                    <a:lnTo>
                      <a:pt x="216" y="80"/>
                    </a:lnTo>
                    <a:lnTo>
                      <a:pt x="706" y="80"/>
                    </a:lnTo>
                    <a:lnTo>
                      <a:pt x="706" y="394"/>
                    </a:lnTo>
                    <a:lnTo>
                      <a:pt x="355" y="394"/>
                    </a:lnTo>
                    <a:cubicBezTo>
                      <a:pt x="356" y="399"/>
                      <a:pt x="358" y="404"/>
                      <a:pt x="359" y="410"/>
                    </a:cubicBezTo>
                    <a:lnTo>
                      <a:pt x="706" y="410"/>
                    </a:lnTo>
                    <a:lnTo>
                      <a:pt x="706" y="427"/>
                    </a:lnTo>
                    <a:lnTo>
                      <a:pt x="361" y="427"/>
                    </a:lnTo>
                    <a:cubicBezTo>
                      <a:pt x="361" y="430"/>
                      <a:pt x="362" y="434"/>
                      <a:pt x="362" y="438"/>
                    </a:cubicBezTo>
                    <a:lnTo>
                      <a:pt x="362" y="478"/>
                    </a:lnTo>
                    <a:lnTo>
                      <a:pt x="437" y="478"/>
                    </a:lnTo>
                    <a:lnTo>
                      <a:pt x="437" y="595"/>
                    </a:lnTo>
                    <a:lnTo>
                      <a:pt x="465" y="595"/>
                    </a:lnTo>
                    <a:lnTo>
                      <a:pt x="465" y="478"/>
                    </a:lnTo>
                    <a:lnTo>
                      <a:pt x="560" y="478"/>
                    </a:lnTo>
                    <a:lnTo>
                      <a:pt x="603" y="592"/>
                    </a:lnTo>
                    <a:lnTo>
                      <a:pt x="631" y="585"/>
                    </a:lnTo>
                    <a:lnTo>
                      <a:pt x="591" y="478"/>
                    </a:lnTo>
                    <a:lnTo>
                      <a:pt x="766" y="478"/>
                    </a:lnTo>
                    <a:lnTo>
                      <a:pt x="766" y="427"/>
                    </a:lnTo>
                    <a:lnTo>
                      <a:pt x="747" y="427"/>
                    </a:lnTo>
                    <a:lnTo>
                      <a:pt x="747" y="80"/>
                    </a:lnTo>
                    <a:lnTo>
                      <a:pt x="766" y="80"/>
                    </a:lnTo>
                    <a:close/>
                    <a:moveTo>
                      <a:pt x="161" y="310"/>
                    </a:moveTo>
                    <a:lnTo>
                      <a:pt x="161" y="310"/>
                    </a:lnTo>
                    <a:cubicBezTo>
                      <a:pt x="202" y="310"/>
                      <a:pt x="235" y="277"/>
                      <a:pt x="235" y="236"/>
                    </a:cubicBezTo>
                    <a:cubicBezTo>
                      <a:pt x="235" y="194"/>
                      <a:pt x="202" y="161"/>
                      <a:pt x="161" y="161"/>
                    </a:cubicBezTo>
                    <a:cubicBezTo>
                      <a:pt x="119" y="161"/>
                      <a:pt x="86" y="194"/>
                      <a:pt x="86" y="236"/>
                    </a:cubicBezTo>
                    <a:cubicBezTo>
                      <a:pt x="86" y="277"/>
                      <a:pt x="119" y="310"/>
                      <a:pt x="161" y="310"/>
                    </a:cubicBezTo>
                    <a:close/>
                    <a:moveTo>
                      <a:pt x="208" y="325"/>
                    </a:moveTo>
                    <a:lnTo>
                      <a:pt x="208" y="325"/>
                    </a:lnTo>
                    <a:lnTo>
                      <a:pt x="181" y="325"/>
                    </a:lnTo>
                    <a:lnTo>
                      <a:pt x="185" y="328"/>
                    </a:lnTo>
                    <a:cubicBezTo>
                      <a:pt x="188" y="331"/>
                      <a:pt x="190" y="336"/>
                      <a:pt x="188" y="339"/>
                    </a:cubicBezTo>
                    <a:lnTo>
                      <a:pt x="178" y="365"/>
                    </a:lnTo>
                    <a:lnTo>
                      <a:pt x="196" y="510"/>
                    </a:lnTo>
                    <a:lnTo>
                      <a:pt x="163" y="540"/>
                    </a:lnTo>
                    <a:lnTo>
                      <a:pt x="129" y="510"/>
                    </a:lnTo>
                    <a:lnTo>
                      <a:pt x="147" y="365"/>
                    </a:lnTo>
                    <a:lnTo>
                      <a:pt x="137" y="339"/>
                    </a:lnTo>
                    <a:cubicBezTo>
                      <a:pt x="135" y="336"/>
                      <a:pt x="137" y="331"/>
                      <a:pt x="140" y="328"/>
                    </a:cubicBezTo>
                    <a:lnTo>
                      <a:pt x="145" y="325"/>
                    </a:lnTo>
                    <a:lnTo>
                      <a:pt x="112" y="325"/>
                    </a:lnTo>
                    <a:cubicBezTo>
                      <a:pt x="50" y="325"/>
                      <a:pt x="0" y="376"/>
                      <a:pt x="0" y="438"/>
                    </a:cubicBezTo>
                    <a:lnTo>
                      <a:pt x="0" y="600"/>
                    </a:lnTo>
                    <a:lnTo>
                      <a:pt x="66" y="600"/>
                    </a:lnTo>
                    <a:lnTo>
                      <a:pt x="66" y="432"/>
                    </a:lnTo>
                    <a:lnTo>
                      <a:pt x="89" y="432"/>
                    </a:lnTo>
                    <a:lnTo>
                      <a:pt x="89" y="600"/>
                    </a:lnTo>
                    <a:lnTo>
                      <a:pt x="230" y="600"/>
                    </a:lnTo>
                    <a:lnTo>
                      <a:pt x="230" y="432"/>
                    </a:lnTo>
                    <a:lnTo>
                      <a:pt x="253" y="432"/>
                    </a:lnTo>
                    <a:lnTo>
                      <a:pt x="253" y="600"/>
                    </a:lnTo>
                    <a:lnTo>
                      <a:pt x="321" y="600"/>
                    </a:lnTo>
                    <a:lnTo>
                      <a:pt x="321" y="438"/>
                    </a:lnTo>
                    <a:cubicBezTo>
                      <a:pt x="321" y="376"/>
                      <a:pt x="271" y="325"/>
                      <a:pt x="208" y="32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35" name="TextBox 35">
              <a:extLst>
                <a:ext uri="{FF2B5EF4-FFF2-40B4-BE49-F238E27FC236}">
                  <a16:creationId xmlns:a16="http://schemas.microsoft.com/office/drawing/2014/main" xmlns="" id="{605D3885-C3B0-4885-BAC8-2DE1E936D9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2236" y="2577444"/>
              <a:ext cx="341449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南方市场是公司重点市场，且有较大提升空间，人力向南部倾斜。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790835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2" dur="1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8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4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0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2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8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4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0" dur="1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6" dur="15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2" dur="1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4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0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6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2" dur="150" fill="hold"/>
                                        <p:tgtEl>
                                          <p:spTgt spid="5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8" dur="150" fill="hold"/>
                                        <p:tgtEl>
                                          <p:spTgt spid="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24" dur="150" fill="hold"/>
                                        <p:tgtEl>
                                          <p:spTgt spid="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6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6" dur="150" fill="hold"/>
                                        <p:tgtEl>
                                          <p:spTgt spid="6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2" dur="150" fill="hold"/>
                                        <p:tgtEl>
                                          <p:spTgt spid="7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8" dur="150" fill="hold"/>
                                        <p:tgtEl>
                                          <p:spTgt spid="7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4" dur="150" fill="hold"/>
                                        <p:tgtEl>
                                          <p:spTgt spid="7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0" dur="150" fill="hold"/>
                                        <p:tgtEl>
                                          <p:spTgt spid="8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6" dur="150" fill="hold"/>
                                        <p:tgtEl>
                                          <p:spTgt spid="8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8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8" dur="150" fill="hold"/>
                                        <p:tgtEl>
                                          <p:spTgt spid="8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4" dur="150" fill="hold"/>
                                        <p:tgtEl>
                                          <p:spTgt spid="9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374C6885-5330-4B90-8B37-1A173CC07A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其他成本投入</a:t>
            </a:r>
          </a:p>
        </p:txBody>
      </p:sp>
      <p:grpSp>
        <p:nvGrpSpPr>
          <p:cNvPr id="5" name="Group 68">
            <a:extLst>
              <a:ext uri="{FF2B5EF4-FFF2-40B4-BE49-F238E27FC236}">
                <a16:creationId xmlns:a16="http://schemas.microsoft.com/office/drawing/2014/main" xmlns="" id="{56E458F3-FAA7-4C62-AD15-FF65A3899906}"/>
              </a:ext>
            </a:extLst>
          </p:cNvPr>
          <p:cNvGrpSpPr>
            <a:grpSpLocks/>
          </p:cNvGrpSpPr>
          <p:nvPr/>
        </p:nvGrpSpPr>
        <p:grpSpPr bwMode="auto">
          <a:xfrm>
            <a:off x="1096433" y="2088092"/>
            <a:ext cx="3575051" cy="3657600"/>
            <a:chOff x="518" y="986"/>
            <a:chExt cx="1689" cy="1728"/>
          </a:xfrm>
        </p:grpSpPr>
        <p:sp>
          <p:nvSpPr>
            <p:cNvPr id="6" name="Freeform 38">
              <a:extLst>
                <a:ext uri="{FF2B5EF4-FFF2-40B4-BE49-F238E27FC236}">
                  <a16:creationId xmlns:a16="http://schemas.microsoft.com/office/drawing/2014/main" xmlns="" id="{7A989C6F-B023-4A61-B6D4-35D7D51E2E61}"/>
                </a:ext>
              </a:extLst>
            </p:cNvPr>
            <p:cNvSpPr>
              <a:spLocks/>
            </p:cNvSpPr>
            <p:nvPr/>
          </p:nvSpPr>
          <p:spPr bwMode="auto">
            <a:xfrm rot="1500000">
              <a:off x="968" y="986"/>
              <a:ext cx="628" cy="450"/>
            </a:xfrm>
            <a:custGeom>
              <a:avLst/>
              <a:gdLst>
                <a:gd name="T0" fmla="*/ 628 w 441"/>
                <a:gd name="T1" fmla="*/ 226 h 316"/>
                <a:gd name="T2" fmla="*/ 628 w 441"/>
                <a:gd name="T3" fmla="*/ 0 h 316"/>
                <a:gd name="T4" fmla="*/ 0 w 441"/>
                <a:gd name="T5" fmla="*/ 325 h 316"/>
                <a:gd name="T6" fmla="*/ 189 w 441"/>
                <a:gd name="T7" fmla="*/ 450 h 316"/>
                <a:gd name="T8" fmla="*/ 628 w 441"/>
                <a:gd name="T9" fmla="*/ 226 h 3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1" h="316">
                  <a:moveTo>
                    <a:pt x="441" y="159"/>
                  </a:moveTo>
                  <a:cubicBezTo>
                    <a:pt x="441" y="0"/>
                    <a:pt x="441" y="0"/>
                    <a:pt x="441" y="0"/>
                  </a:cubicBezTo>
                  <a:cubicBezTo>
                    <a:pt x="259" y="0"/>
                    <a:pt x="98" y="90"/>
                    <a:pt x="0" y="228"/>
                  </a:cubicBezTo>
                  <a:cubicBezTo>
                    <a:pt x="133" y="316"/>
                    <a:pt x="133" y="316"/>
                    <a:pt x="133" y="316"/>
                  </a:cubicBezTo>
                  <a:cubicBezTo>
                    <a:pt x="202" y="221"/>
                    <a:pt x="314" y="159"/>
                    <a:pt x="441" y="159"/>
                  </a:cubicBezTo>
                  <a:close/>
                </a:path>
              </a:pathLst>
            </a:custGeom>
            <a:solidFill>
              <a:srgbClr val="B8CA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" name="Freeform 39">
              <a:extLst>
                <a:ext uri="{FF2B5EF4-FFF2-40B4-BE49-F238E27FC236}">
                  <a16:creationId xmlns:a16="http://schemas.microsoft.com/office/drawing/2014/main" xmlns="" id="{516E428C-3BFB-4639-8899-33C233064AA5}"/>
                </a:ext>
              </a:extLst>
            </p:cNvPr>
            <p:cNvSpPr>
              <a:spLocks/>
            </p:cNvSpPr>
            <p:nvPr/>
          </p:nvSpPr>
          <p:spPr bwMode="auto">
            <a:xfrm rot="1500000">
              <a:off x="1518" y="1261"/>
              <a:ext cx="689" cy="527"/>
            </a:xfrm>
            <a:custGeom>
              <a:avLst/>
              <a:gdLst>
                <a:gd name="T0" fmla="*/ 0 w 483"/>
                <a:gd name="T1" fmla="*/ 226 h 370"/>
                <a:gd name="T2" fmla="*/ 485 w 483"/>
                <a:gd name="T3" fmla="*/ 527 h 370"/>
                <a:gd name="T4" fmla="*/ 689 w 483"/>
                <a:gd name="T5" fmla="*/ 424 h 370"/>
                <a:gd name="T6" fmla="*/ 0 w 483"/>
                <a:gd name="T7" fmla="*/ 0 h 370"/>
                <a:gd name="T8" fmla="*/ 0 w 483"/>
                <a:gd name="T9" fmla="*/ 0 h 370"/>
                <a:gd name="T10" fmla="*/ 0 w 483"/>
                <a:gd name="T11" fmla="*/ 226 h 3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3" h="370">
                  <a:moveTo>
                    <a:pt x="0" y="159"/>
                  </a:moveTo>
                  <a:cubicBezTo>
                    <a:pt x="149" y="159"/>
                    <a:pt x="278" y="245"/>
                    <a:pt x="340" y="370"/>
                  </a:cubicBezTo>
                  <a:cubicBezTo>
                    <a:pt x="483" y="298"/>
                    <a:pt x="483" y="298"/>
                    <a:pt x="483" y="298"/>
                  </a:cubicBezTo>
                  <a:cubicBezTo>
                    <a:pt x="394" y="122"/>
                    <a:pt x="21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9"/>
                    <a:pt x="0" y="159"/>
                    <a:pt x="0" y="159"/>
                  </a:cubicBezTo>
                  <a:close/>
                </a:path>
              </a:pathLst>
            </a:custGeom>
            <a:solidFill>
              <a:srgbClr val="EF8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" name="Freeform 40">
              <a:extLst>
                <a:ext uri="{FF2B5EF4-FFF2-40B4-BE49-F238E27FC236}">
                  <a16:creationId xmlns:a16="http://schemas.microsoft.com/office/drawing/2014/main" xmlns="" id="{A534BDBF-1FF8-4A47-835E-3A0D2D08570A}"/>
                </a:ext>
              </a:extLst>
            </p:cNvPr>
            <p:cNvSpPr>
              <a:spLocks/>
            </p:cNvSpPr>
            <p:nvPr/>
          </p:nvSpPr>
          <p:spPr bwMode="auto">
            <a:xfrm rot="1500000">
              <a:off x="518" y="1290"/>
              <a:ext cx="1123" cy="1213"/>
            </a:xfrm>
            <a:custGeom>
              <a:avLst/>
              <a:gdLst>
                <a:gd name="T0" fmla="*/ 770 w 788"/>
                <a:gd name="T1" fmla="*/ 987 h 852"/>
                <a:gd name="T2" fmla="*/ 227 w 788"/>
                <a:gd name="T3" fmla="*/ 444 h 852"/>
                <a:gd name="T4" fmla="*/ 331 w 788"/>
                <a:gd name="T5" fmla="*/ 125 h 852"/>
                <a:gd name="T6" fmla="*/ 141 w 788"/>
                <a:gd name="T7" fmla="*/ 0 h 852"/>
                <a:gd name="T8" fmla="*/ 0 w 788"/>
                <a:gd name="T9" fmla="*/ 444 h 852"/>
                <a:gd name="T10" fmla="*/ 770 w 788"/>
                <a:gd name="T11" fmla="*/ 1213 h 852"/>
                <a:gd name="T12" fmla="*/ 1123 w 788"/>
                <a:gd name="T13" fmla="*/ 1126 h 852"/>
                <a:gd name="T14" fmla="*/ 996 w 788"/>
                <a:gd name="T15" fmla="*/ 937 h 852"/>
                <a:gd name="T16" fmla="*/ 770 w 788"/>
                <a:gd name="T17" fmla="*/ 987 h 8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88" h="852">
                  <a:moveTo>
                    <a:pt x="540" y="693"/>
                  </a:moveTo>
                  <a:cubicBezTo>
                    <a:pt x="330" y="693"/>
                    <a:pt x="159" y="522"/>
                    <a:pt x="159" y="312"/>
                  </a:cubicBezTo>
                  <a:cubicBezTo>
                    <a:pt x="159" y="228"/>
                    <a:pt x="186" y="151"/>
                    <a:pt x="232" y="88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37" y="88"/>
                    <a:pt x="0" y="196"/>
                    <a:pt x="0" y="312"/>
                  </a:cubicBezTo>
                  <a:cubicBezTo>
                    <a:pt x="0" y="610"/>
                    <a:pt x="242" y="852"/>
                    <a:pt x="540" y="852"/>
                  </a:cubicBezTo>
                  <a:cubicBezTo>
                    <a:pt x="629" y="852"/>
                    <a:pt x="713" y="830"/>
                    <a:pt x="788" y="791"/>
                  </a:cubicBezTo>
                  <a:cubicBezTo>
                    <a:pt x="699" y="658"/>
                    <a:pt x="699" y="658"/>
                    <a:pt x="699" y="658"/>
                  </a:cubicBezTo>
                  <a:cubicBezTo>
                    <a:pt x="650" y="680"/>
                    <a:pt x="597" y="693"/>
                    <a:pt x="540" y="693"/>
                  </a:cubicBezTo>
                  <a:close/>
                </a:path>
              </a:pathLst>
            </a:custGeom>
            <a:solidFill>
              <a:srgbClr val="36AC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" name="Freeform 41">
              <a:extLst>
                <a:ext uri="{FF2B5EF4-FFF2-40B4-BE49-F238E27FC236}">
                  <a16:creationId xmlns:a16="http://schemas.microsoft.com/office/drawing/2014/main" xmlns="" id="{6ED283E2-0F3E-42D1-A158-EFAE26F314ED}"/>
                </a:ext>
              </a:extLst>
            </p:cNvPr>
            <p:cNvSpPr>
              <a:spLocks/>
            </p:cNvSpPr>
            <p:nvPr/>
          </p:nvSpPr>
          <p:spPr bwMode="auto">
            <a:xfrm rot="1500000">
              <a:off x="1446" y="1687"/>
              <a:ext cx="543" cy="1027"/>
            </a:xfrm>
            <a:custGeom>
              <a:avLst/>
              <a:gdLst>
                <a:gd name="T0" fmla="*/ 258 w 381"/>
                <a:gd name="T1" fmla="*/ 103 h 721"/>
                <a:gd name="T2" fmla="*/ 316 w 381"/>
                <a:gd name="T3" fmla="*/ 345 h 721"/>
                <a:gd name="T4" fmla="*/ 0 w 381"/>
                <a:gd name="T5" fmla="*/ 838 h 721"/>
                <a:gd name="T6" fmla="*/ 127 w 381"/>
                <a:gd name="T7" fmla="*/ 1027 h 721"/>
                <a:gd name="T8" fmla="*/ 543 w 381"/>
                <a:gd name="T9" fmla="*/ 345 h 721"/>
                <a:gd name="T10" fmla="*/ 462 w 381"/>
                <a:gd name="T11" fmla="*/ 0 h 721"/>
                <a:gd name="T12" fmla="*/ 258 w 381"/>
                <a:gd name="T13" fmla="*/ 103 h 7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1" h="721">
                  <a:moveTo>
                    <a:pt x="181" y="72"/>
                  </a:moveTo>
                  <a:cubicBezTo>
                    <a:pt x="207" y="123"/>
                    <a:pt x="222" y="181"/>
                    <a:pt x="222" y="242"/>
                  </a:cubicBezTo>
                  <a:cubicBezTo>
                    <a:pt x="222" y="395"/>
                    <a:pt x="131" y="528"/>
                    <a:pt x="0" y="588"/>
                  </a:cubicBezTo>
                  <a:cubicBezTo>
                    <a:pt x="89" y="721"/>
                    <a:pt x="89" y="721"/>
                    <a:pt x="89" y="721"/>
                  </a:cubicBezTo>
                  <a:cubicBezTo>
                    <a:pt x="262" y="632"/>
                    <a:pt x="381" y="450"/>
                    <a:pt x="381" y="242"/>
                  </a:cubicBezTo>
                  <a:cubicBezTo>
                    <a:pt x="381" y="155"/>
                    <a:pt x="360" y="73"/>
                    <a:pt x="324" y="0"/>
                  </a:cubicBezTo>
                  <a:lnTo>
                    <a:pt x="181" y="72"/>
                  </a:lnTo>
                  <a:close/>
                </a:path>
              </a:pathLst>
            </a:cu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10" name="Group 57">
            <a:extLst>
              <a:ext uri="{FF2B5EF4-FFF2-40B4-BE49-F238E27FC236}">
                <a16:creationId xmlns:a16="http://schemas.microsoft.com/office/drawing/2014/main" xmlns="" id="{9CB8E3D1-0B13-4D7A-B8E7-8F292BDCD8AC}"/>
              </a:ext>
            </a:extLst>
          </p:cNvPr>
          <p:cNvGrpSpPr>
            <a:grpSpLocks/>
          </p:cNvGrpSpPr>
          <p:nvPr/>
        </p:nvGrpSpPr>
        <p:grpSpPr bwMode="auto">
          <a:xfrm>
            <a:off x="2510367" y="3228976"/>
            <a:ext cx="582084" cy="677333"/>
            <a:chOff x="1412" y="1525"/>
            <a:chExt cx="275" cy="320"/>
          </a:xfrm>
        </p:grpSpPr>
        <p:sp>
          <p:nvSpPr>
            <p:cNvPr id="11" name="Freeform 42">
              <a:extLst>
                <a:ext uri="{FF2B5EF4-FFF2-40B4-BE49-F238E27FC236}">
                  <a16:creationId xmlns:a16="http://schemas.microsoft.com/office/drawing/2014/main" xmlns="" id="{6A1E9DC5-99B5-4D54-9025-2729F371A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0" y="1525"/>
              <a:ext cx="117" cy="112"/>
            </a:xfrm>
            <a:custGeom>
              <a:avLst/>
              <a:gdLst>
                <a:gd name="T0" fmla="*/ 59 w 82"/>
                <a:gd name="T1" fmla="*/ 0 h 79"/>
                <a:gd name="T2" fmla="*/ 0 w 82"/>
                <a:gd name="T3" fmla="*/ 48 h 79"/>
                <a:gd name="T4" fmla="*/ 16 w 82"/>
                <a:gd name="T5" fmla="*/ 81 h 79"/>
                <a:gd name="T6" fmla="*/ 9 w 82"/>
                <a:gd name="T7" fmla="*/ 112 h 79"/>
                <a:gd name="T8" fmla="*/ 40 w 82"/>
                <a:gd name="T9" fmla="*/ 94 h 79"/>
                <a:gd name="T10" fmla="*/ 59 w 82"/>
                <a:gd name="T11" fmla="*/ 96 h 79"/>
                <a:gd name="T12" fmla="*/ 117 w 82"/>
                <a:gd name="T13" fmla="*/ 48 h 79"/>
                <a:gd name="T14" fmla="*/ 59 w 82"/>
                <a:gd name="T15" fmla="*/ 0 h 7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2" h="79">
                  <a:moveTo>
                    <a:pt x="41" y="0"/>
                  </a:moveTo>
                  <a:cubicBezTo>
                    <a:pt x="18" y="0"/>
                    <a:pt x="0" y="16"/>
                    <a:pt x="0" y="34"/>
                  </a:cubicBezTo>
                  <a:cubicBezTo>
                    <a:pt x="0" y="43"/>
                    <a:pt x="4" y="51"/>
                    <a:pt x="11" y="57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32" y="67"/>
                    <a:pt x="36" y="68"/>
                    <a:pt x="41" y="68"/>
                  </a:cubicBezTo>
                  <a:cubicBezTo>
                    <a:pt x="63" y="68"/>
                    <a:pt x="82" y="53"/>
                    <a:pt x="82" y="34"/>
                  </a:cubicBezTo>
                  <a:cubicBezTo>
                    <a:pt x="82" y="16"/>
                    <a:pt x="63" y="0"/>
                    <a:pt x="41" y="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" name="Oval 43">
              <a:extLst>
                <a:ext uri="{FF2B5EF4-FFF2-40B4-BE49-F238E27FC236}">
                  <a16:creationId xmlns:a16="http://schemas.microsoft.com/office/drawing/2014/main" xmlns="" id="{2AB4D100-367C-46FE-8226-54A10B3D5B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623"/>
              <a:ext cx="98" cy="98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3" name="Freeform 44">
              <a:extLst>
                <a:ext uri="{FF2B5EF4-FFF2-40B4-BE49-F238E27FC236}">
                  <a16:creationId xmlns:a16="http://schemas.microsoft.com/office/drawing/2014/main" xmlns="" id="{333C816D-B242-4303-B462-429682082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2" y="1726"/>
              <a:ext cx="222" cy="119"/>
            </a:xfrm>
            <a:custGeom>
              <a:avLst/>
              <a:gdLst>
                <a:gd name="T0" fmla="*/ 144 w 156"/>
                <a:gd name="T1" fmla="*/ 1 h 84"/>
                <a:gd name="T2" fmla="*/ 137 w 156"/>
                <a:gd name="T3" fmla="*/ 0 h 84"/>
                <a:gd name="T4" fmla="*/ 111 w 156"/>
                <a:gd name="T5" fmla="*/ 6 h 84"/>
                <a:gd name="T6" fmla="*/ 85 w 156"/>
                <a:gd name="T7" fmla="*/ 0 h 84"/>
                <a:gd name="T8" fmla="*/ 78 w 156"/>
                <a:gd name="T9" fmla="*/ 1 h 84"/>
                <a:gd name="T10" fmla="*/ 17 w 156"/>
                <a:gd name="T11" fmla="*/ 101 h 84"/>
                <a:gd name="T12" fmla="*/ 205 w 156"/>
                <a:gd name="T13" fmla="*/ 101 h 84"/>
                <a:gd name="T14" fmla="*/ 144 w 156"/>
                <a:gd name="T15" fmla="*/ 1 h 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6" h="84">
                  <a:moveTo>
                    <a:pt x="101" y="1"/>
                  </a:moveTo>
                  <a:cubicBezTo>
                    <a:pt x="99" y="1"/>
                    <a:pt x="98" y="1"/>
                    <a:pt x="96" y="0"/>
                  </a:cubicBezTo>
                  <a:cubicBezTo>
                    <a:pt x="90" y="3"/>
                    <a:pt x="84" y="4"/>
                    <a:pt x="78" y="4"/>
                  </a:cubicBezTo>
                  <a:cubicBezTo>
                    <a:pt x="71" y="4"/>
                    <a:pt x="65" y="3"/>
                    <a:pt x="60" y="0"/>
                  </a:cubicBezTo>
                  <a:cubicBezTo>
                    <a:pt x="58" y="1"/>
                    <a:pt x="56" y="1"/>
                    <a:pt x="55" y="1"/>
                  </a:cubicBezTo>
                  <a:cubicBezTo>
                    <a:pt x="0" y="9"/>
                    <a:pt x="12" y="71"/>
                    <a:pt x="12" y="71"/>
                  </a:cubicBezTo>
                  <a:cubicBezTo>
                    <a:pt x="26" y="84"/>
                    <a:pt x="131" y="84"/>
                    <a:pt x="144" y="71"/>
                  </a:cubicBezTo>
                  <a:cubicBezTo>
                    <a:pt x="144" y="71"/>
                    <a:pt x="156" y="9"/>
                    <a:pt x="101" y="1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14" name="Rectangle 56">
            <a:extLst>
              <a:ext uri="{FF2B5EF4-FFF2-40B4-BE49-F238E27FC236}">
                <a16:creationId xmlns:a16="http://schemas.microsoft.com/office/drawing/2014/main" xmlns="" id="{48941592-40B6-45F3-A802-EA654192A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5501" y="4069292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600" dirty="0">
                <a:ea typeface="微软雅黑" panose="020B0503020204020204" pitchFamily="34" charset="-122"/>
              </a:rPr>
              <a:t>其他成本投入</a:t>
            </a:r>
          </a:p>
        </p:txBody>
      </p:sp>
      <p:sp>
        <p:nvSpPr>
          <p:cNvPr id="23" name="Text Box 62">
            <a:extLst>
              <a:ext uri="{FF2B5EF4-FFF2-40B4-BE49-F238E27FC236}">
                <a16:creationId xmlns:a16="http://schemas.microsoft.com/office/drawing/2014/main" xmlns="" id="{E85A761E-871A-49F6-B9B0-DDA281BEDF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3217" y="2350559"/>
            <a:ext cx="62869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13%</a:t>
            </a:r>
          </a:p>
        </p:txBody>
      </p:sp>
      <p:sp>
        <p:nvSpPr>
          <p:cNvPr id="24" name="Text Box 63">
            <a:extLst>
              <a:ext uri="{FF2B5EF4-FFF2-40B4-BE49-F238E27FC236}">
                <a16:creationId xmlns:a16="http://schemas.microsoft.com/office/drawing/2014/main" xmlns="" id="{166C6E5C-2F0D-406C-8520-F7253F2DC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5117" y="2985559"/>
            <a:ext cx="62869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17%</a:t>
            </a:r>
          </a:p>
        </p:txBody>
      </p:sp>
      <p:sp>
        <p:nvSpPr>
          <p:cNvPr id="25" name="Text Box 64">
            <a:extLst>
              <a:ext uri="{FF2B5EF4-FFF2-40B4-BE49-F238E27FC236}">
                <a16:creationId xmlns:a16="http://schemas.microsoft.com/office/drawing/2014/main" xmlns="" id="{67BA121C-2845-4BEC-9F07-05154D3B6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433" y="4638676"/>
            <a:ext cx="62869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28%</a:t>
            </a:r>
          </a:p>
        </p:txBody>
      </p:sp>
      <p:sp>
        <p:nvSpPr>
          <p:cNvPr id="26" name="Text Box 65">
            <a:extLst>
              <a:ext uri="{FF2B5EF4-FFF2-40B4-BE49-F238E27FC236}">
                <a16:creationId xmlns:a16="http://schemas.microsoft.com/office/drawing/2014/main" xmlns="" id="{5A113538-C817-4D33-9381-92C9D88B7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717" y="3823759"/>
            <a:ext cx="62869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42%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21C010B7-259F-4AE0-9977-0328590DCF97}"/>
              </a:ext>
            </a:extLst>
          </p:cNvPr>
          <p:cNvGrpSpPr/>
          <p:nvPr/>
        </p:nvGrpSpPr>
        <p:grpSpPr>
          <a:xfrm>
            <a:off x="5234517" y="2655585"/>
            <a:ext cx="5837766" cy="769937"/>
            <a:chOff x="5234517" y="2655585"/>
            <a:chExt cx="5837766" cy="769937"/>
          </a:xfrm>
        </p:grpSpPr>
        <p:sp>
          <p:nvSpPr>
            <p:cNvPr id="18" name="Freeform 48">
              <a:extLst>
                <a:ext uri="{FF2B5EF4-FFF2-40B4-BE49-F238E27FC236}">
                  <a16:creationId xmlns:a16="http://schemas.microsoft.com/office/drawing/2014/main" xmlns="" id="{05FA3463-6068-4C7C-B18A-15F1F5F3D7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34517" y="2791845"/>
              <a:ext cx="1370986" cy="497416"/>
            </a:xfrm>
            <a:custGeom>
              <a:avLst/>
              <a:gdLst>
                <a:gd name="T0" fmla="*/ 0 w 624"/>
                <a:gd name="T1" fmla="*/ 0 h 180"/>
                <a:gd name="T2" fmla="*/ 0 w 624"/>
                <a:gd name="T3" fmla="*/ 373062 h 180"/>
                <a:gd name="T4" fmla="*/ 130786 w 624"/>
                <a:gd name="T5" fmla="*/ 373062 h 180"/>
                <a:gd name="T6" fmla="*/ 220052 w 624"/>
                <a:gd name="T7" fmla="*/ 227982 h 180"/>
                <a:gd name="T8" fmla="*/ 230432 w 624"/>
                <a:gd name="T9" fmla="*/ 223837 h 180"/>
                <a:gd name="T10" fmla="*/ 267799 w 624"/>
                <a:gd name="T11" fmla="*/ 232127 h 180"/>
                <a:gd name="T12" fmla="*/ 305166 w 624"/>
                <a:gd name="T13" fmla="*/ 223837 h 180"/>
                <a:gd name="T14" fmla="*/ 315546 w 624"/>
                <a:gd name="T15" fmla="*/ 227982 h 180"/>
                <a:gd name="T16" fmla="*/ 404813 w 624"/>
                <a:gd name="T17" fmla="*/ 373062 h 180"/>
                <a:gd name="T18" fmla="*/ 1295400 w 624"/>
                <a:gd name="T19" fmla="*/ 373062 h 180"/>
                <a:gd name="T20" fmla="*/ 1295400 w 624"/>
                <a:gd name="T21" fmla="*/ 0 h 180"/>
                <a:gd name="T22" fmla="*/ 199292 w 624"/>
                <a:gd name="T23" fmla="*/ 0 h 180"/>
                <a:gd name="T24" fmla="*/ 201368 w 624"/>
                <a:gd name="T25" fmla="*/ 4145 h 180"/>
                <a:gd name="T26" fmla="*/ 176457 w 624"/>
                <a:gd name="T27" fmla="*/ 49742 h 180"/>
                <a:gd name="T28" fmla="*/ 186837 w 624"/>
                <a:gd name="T29" fmla="*/ 93266 h 180"/>
                <a:gd name="T30" fmla="*/ 141165 w 624"/>
                <a:gd name="T31" fmla="*/ 66322 h 180"/>
                <a:gd name="T32" fmla="*/ 114178 w 624"/>
                <a:gd name="T33" fmla="*/ 70467 h 180"/>
                <a:gd name="T34" fmla="*/ 29063 w 624"/>
                <a:gd name="T35" fmla="*/ 4145 h 180"/>
                <a:gd name="T36" fmla="*/ 31139 w 624"/>
                <a:gd name="T37" fmla="*/ 0 h 180"/>
                <a:gd name="T38" fmla="*/ 0 w 624"/>
                <a:gd name="T39" fmla="*/ 0 h 180"/>
                <a:gd name="T40" fmla="*/ 197216 w 624"/>
                <a:gd name="T41" fmla="*/ 143007 h 180"/>
                <a:gd name="T42" fmla="*/ 267799 w 624"/>
                <a:gd name="T43" fmla="*/ 72540 h 180"/>
                <a:gd name="T44" fmla="*/ 340458 w 624"/>
                <a:gd name="T45" fmla="*/ 143007 h 180"/>
                <a:gd name="T46" fmla="*/ 267799 w 624"/>
                <a:gd name="T47" fmla="*/ 215547 h 180"/>
                <a:gd name="T48" fmla="*/ 197216 w 624"/>
                <a:gd name="T49" fmla="*/ 143007 h 18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624" h="180">
                  <a:moveTo>
                    <a:pt x="0" y="0"/>
                  </a:moveTo>
                  <a:cubicBezTo>
                    <a:pt x="0" y="180"/>
                    <a:pt x="0" y="180"/>
                    <a:pt x="0" y="180"/>
                  </a:cubicBezTo>
                  <a:cubicBezTo>
                    <a:pt x="63" y="180"/>
                    <a:pt x="63" y="180"/>
                    <a:pt x="63" y="180"/>
                  </a:cubicBezTo>
                  <a:cubicBezTo>
                    <a:pt x="61" y="168"/>
                    <a:pt x="56" y="117"/>
                    <a:pt x="106" y="110"/>
                  </a:cubicBezTo>
                  <a:cubicBezTo>
                    <a:pt x="108" y="110"/>
                    <a:pt x="109" y="108"/>
                    <a:pt x="111" y="108"/>
                  </a:cubicBezTo>
                  <a:cubicBezTo>
                    <a:pt x="117" y="111"/>
                    <a:pt x="123" y="112"/>
                    <a:pt x="129" y="112"/>
                  </a:cubicBezTo>
                  <a:cubicBezTo>
                    <a:pt x="136" y="112"/>
                    <a:pt x="142" y="110"/>
                    <a:pt x="147" y="108"/>
                  </a:cubicBezTo>
                  <a:cubicBezTo>
                    <a:pt x="149" y="108"/>
                    <a:pt x="151" y="110"/>
                    <a:pt x="152" y="110"/>
                  </a:cubicBezTo>
                  <a:cubicBezTo>
                    <a:pt x="202" y="118"/>
                    <a:pt x="197" y="168"/>
                    <a:pt x="195" y="180"/>
                  </a:cubicBezTo>
                  <a:cubicBezTo>
                    <a:pt x="624" y="180"/>
                    <a:pt x="624" y="180"/>
                    <a:pt x="624" y="180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7" y="1"/>
                    <a:pt x="97" y="2"/>
                  </a:cubicBezTo>
                  <a:cubicBezTo>
                    <a:pt x="97" y="11"/>
                    <a:pt x="93" y="18"/>
                    <a:pt x="85" y="24"/>
                  </a:cubicBezTo>
                  <a:cubicBezTo>
                    <a:pt x="90" y="45"/>
                    <a:pt x="90" y="45"/>
                    <a:pt x="90" y="45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4" y="34"/>
                    <a:pt x="60" y="34"/>
                    <a:pt x="55" y="34"/>
                  </a:cubicBezTo>
                  <a:cubicBezTo>
                    <a:pt x="33" y="34"/>
                    <a:pt x="14" y="21"/>
                    <a:pt x="14" y="2"/>
                  </a:cubicBezTo>
                  <a:cubicBezTo>
                    <a:pt x="14" y="1"/>
                    <a:pt x="15" y="0"/>
                    <a:pt x="15" y="0"/>
                  </a:cubicBezTo>
                  <a:lnTo>
                    <a:pt x="0" y="0"/>
                  </a:lnTo>
                  <a:close/>
                  <a:moveTo>
                    <a:pt x="95" y="69"/>
                  </a:moveTo>
                  <a:cubicBezTo>
                    <a:pt x="95" y="50"/>
                    <a:pt x="110" y="35"/>
                    <a:pt x="129" y="35"/>
                  </a:cubicBezTo>
                  <a:cubicBezTo>
                    <a:pt x="148" y="35"/>
                    <a:pt x="164" y="50"/>
                    <a:pt x="164" y="69"/>
                  </a:cubicBezTo>
                  <a:cubicBezTo>
                    <a:pt x="164" y="88"/>
                    <a:pt x="148" y="104"/>
                    <a:pt x="129" y="104"/>
                  </a:cubicBezTo>
                  <a:cubicBezTo>
                    <a:pt x="110" y="104"/>
                    <a:pt x="95" y="88"/>
                    <a:pt x="95" y="69"/>
                  </a:cubicBezTo>
                  <a:close/>
                </a:path>
              </a:pathLst>
            </a:custGeom>
            <a:solidFill>
              <a:srgbClr val="B8CA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9" name="TextBox 23">
              <a:extLst>
                <a:ext uri="{FF2B5EF4-FFF2-40B4-BE49-F238E27FC236}">
                  <a16:creationId xmlns:a16="http://schemas.microsoft.com/office/drawing/2014/main" xmlns="" id="{A72A1DEB-C930-43D8-90E5-16D2892CBE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17060" y="2655585"/>
              <a:ext cx="3855223" cy="769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电视、网络、杂志等广告宣传费共用</a:t>
              </a:r>
              <a:r>
                <a:rPr lang="en-US" altLang="zh-CN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350</a:t>
              </a:r>
              <a:r>
                <a:rPr lang="zh-CN" altLang="en-US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万。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7C410797-2DFD-47A8-963D-F5EA1F1CFBAA}"/>
              </a:ext>
            </a:extLst>
          </p:cNvPr>
          <p:cNvGrpSpPr/>
          <p:nvPr/>
        </p:nvGrpSpPr>
        <p:grpSpPr>
          <a:xfrm>
            <a:off x="5234517" y="3441897"/>
            <a:ext cx="6019960" cy="769441"/>
            <a:chOff x="5234517" y="3579598"/>
            <a:chExt cx="6019960" cy="769441"/>
          </a:xfrm>
        </p:grpSpPr>
        <p:sp>
          <p:nvSpPr>
            <p:cNvPr id="15" name="Freeform 45">
              <a:extLst>
                <a:ext uri="{FF2B5EF4-FFF2-40B4-BE49-F238E27FC236}">
                  <a16:creationId xmlns:a16="http://schemas.microsoft.com/office/drawing/2014/main" xmlns="" id="{5465C952-5A96-443A-A81C-A331B69400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34517" y="3715610"/>
              <a:ext cx="1370986" cy="497416"/>
            </a:xfrm>
            <a:custGeom>
              <a:avLst/>
              <a:gdLst>
                <a:gd name="T0" fmla="*/ 1264261 w 624"/>
                <a:gd name="T1" fmla="*/ 0 h 180"/>
                <a:gd name="T2" fmla="*/ 1266337 w 624"/>
                <a:gd name="T3" fmla="*/ 4145 h 180"/>
                <a:gd name="T4" fmla="*/ 1181222 w 624"/>
                <a:gd name="T5" fmla="*/ 72540 h 180"/>
                <a:gd name="T6" fmla="*/ 1154235 w 624"/>
                <a:gd name="T7" fmla="*/ 68395 h 180"/>
                <a:gd name="T8" fmla="*/ 1108563 w 624"/>
                <a:gd name="T9" fmla="*/ 93266 h 180"/>
                <a:gd name="T10" fmla="*/ 1118943 w 624"/>
                <a:gd name="T11" fmla="*/ 47669 h 180"/>
                <a:gd name="T12" fmla="*/ 1096108 w 624"/>
                <a:gd name="T13" fmla="*/ 4145 h 180"/>
                <a:gd name="T14" fmla="*/ 1096108 w 624"/>
                <a:gd name="T15" fmla="*/ 0 h 180"/>
                <a:gd name="T16" fmla="*/ 0 w 624"/>
                <a:gd name="T17" fmla="*/ 0 h 180"/>
                <a:gd name="T18" fmla="*/ 0 w 624"/>
                <a:gd name="T19" fmla="*/ 373062 h 180"/>
                <a:gd name="T20" fmla="*/ 890588 w 624"/>
                <a:gd name="T21" fmla="*/ 373062 h 180"/>
                <a:gd name="T22" fmla="*/ 979854 w 624"/>
                <a:gd name="T23" fmla="*/ 227982 h 180"/>
                <a:gd name="T24" fmla="*/ 990234 w 624"/>
                <a:gd name="T25" fmla="*/ 223837 h 180"/>
                <a:gd name="T26" fmla="*/ 1027601 w 624"/>
                <a:gd name="T27" fmla="*/ 232127 h 180"/>
                <a:gd name="T28" fmla="*/ 1064968 w 624"/>
                <a:gd name="T29" fmla="*/ 223837 h 180"/>
                <a:gd name="T30" fmla="*/ 1077424 w 624"/>
                <a:gd name="T31" fmla="*/ 227982 h 180"/>
                <a:gd name="T32" fmla="*/ 1166690 w 624"/>
                <a:gd name="T33" fmla="*/ 373062 h 180"/>
                <a:gd name="T34" fmla="*/ 1295400 w 624"/>
                <a:gd name="T35" fmla="*/ 373062 h 180"/>
                <a:gd name="T36" fmla="*/ 1295400 w 624"/>
                <a:gd name="T37" fmla="*/ 0 h 180"/>
                <a:gd name="T38" fmla="*/ 1264261 w 624"/>
                <a:gd name="T39" fmla="*/ 0 h 180"/>
                <a:gd name="T40" fmla="*/ 1027601 w 624"/>
                <a:gd name="T41" fmla="*/ 215547 h 180"/>
                <a:gd name="T42" fmla="*/ 954942 w 624"/>
                <a:gd name="T43" fmla="*/ 143007 h 180"/>
                <a:gd name="T44" fmla="*/ 1027601 w 624"/>
                <a:gd name="T45" fmla="*/ 72540 h 180"/>
                <a:gd name="T46" fmla="*/ 1098184 w 624"/>
                <a:gd name="T47" fmla="*/ 143007 h 180"/>
                <a:gd name="T48" fmla="*/ 1027601 w 624"/>
                <a:gd name="T49" fmla="*/ 215547 h 18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624" h="180">
                  <a:moveTo>
                    <a:pt x="609" y="0"/>
                  </a:moveTo>
                  <a:cubicBezTo>
                    <a:pt x="610" y="0"/>
                    <a:pt x="610" y="1"/>
                    <a:pt x="610" y="2"/>
                  </a:cubicBezTo>
                  <a:cubicBezTo>
                    <a:pt x="610" y="21"/>
                    <a:pt x="591" y="35"/>
                    <a:pt x="569" y="35"/>
                  </a:cubicBezTo>
                  <a:cubicBezTo>
                    <a:pt x="564" y="35"/>
                    <a:pt x="560" y="34"/>
                    <a:pt x="556" y="33"/>
                  </a:cubicBezTo>
                  <a:cubicBezTo>
                    <a:pt x="534" y="45"/>
                    <a:pt x="534" y="45"/>
                    <a:pt x="534" y="45"/>
                  </a:cubicBezTo>
                  <a:cubicBezTo>
                    <a:pt x="539" y="23"/>
                    <a:pt x="539" y="23"/>
                    <a:pt x="539" y="23"/>
                  </a:cubicBezTo>
                  <a:cubicBezTo>
                    <a:pt x="532" y="17"/>
                    <a:pt x="528" y="11"/>
                    <a:pt x="528" y="2"/>
                  </a:cubicBezTo>
                  <a:cubicBezTo>
                    <a:pt x="528" y="1"/>
                    <a:pt x="528" y="0"/>
                    <a:pt x="5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429" y="180"/>
                    <a:pt x="429" y="180"/>
                    <a:pt x="429" y="180"/>
                  </a:cubicBezTo>
                  <a:cubicBezTo>
                    <a:pt x="427" y="168"/>
                    <a:pt x="423" y="117"/>
                    <a:pt x="472" y="110"/>
                  </a:cubicBezTo>
                  <a:cubicBezTo>
                    <a:pt x="474" y="110"/>
                    <a:pt x="475" y="109"/>
                    <a:pt x="477" y="108"/>
                  </a:cubicBezTo>
                  <a:cubicBezTo>
                    <a:pt x="482" y="111"/>
                    <a:pt x="488" y="112"/>
                    <a:pt x="495" y="112"/>
                  </a:cubicBezTo>
                  <a:cubicBezTo>
                    <a:pt x="501" y="112"/>
                    <a:pt x="507" y="110"/>
                    <a:pt x="513" y="108"/>
                  </a:cubicBezTo>
                  <a:cubicBezTo>
                    <a:pt x="515" y="108"/>
                    <a:pt x="517" y="110"/>
                    <a:pt x="519" y="110"/>
                  </a:cubicBezTo>
                  <a:cubicBezTo>
                    <a:pt x="568" y="118"/>
                    <a:pt x="563" y="168"/>
                    <a:pt x="562" y="180"/>
                  </a:cubicBezTo>
                  <a:cubicBezTo>
                    <a:pt x="624" y="180"/>
                    <a:pt x="624" y="180"/>
                    <a:pt x="624" y="180"/>
                  </a:cubicBezTo>
                  <a:cubicBezTo>
                    <a:pt x="624" y="0"/>
                    <a:pt x="624" y="0"/>
                    <a:pt x="624" y="0"/>
                  </a:cubicBezTo>
                  <a:lnTo>
                    <a:pt x="609" y="0"/>
                  </a:lnTo>
                  <a:close/>
                  <a:moveTo>
                    <a:pt x="495" y="104"/>
                  </a:moveTo>
                  <a:cubicBezTo>
                    <a:pt x="476" y="104"/>
                    <a:pt x="460" y="88"/>
                    <a:pt x="460" y="69"/>
                  </a:cubicBezTo>
                  <a:cubicBezTo>
                    <a:pt x="460" y="50"/>
                    <a:pt x="476" y="35"/>
                    <a:pt x="495" y="35"/>
                  </a:cubicBezTo>
                  <a:cubicBezTo>
                    <a:pt x="514" y="35"/>
                    <a:pt x="529" y="50"/>
                    <a:pt x="529" y="69"/>
                  </a:cubicBezTo>
                  <a:cubicBezTo>
                    <a:pt x="529" y="88"/>
                    <a:pt x="514" y="104"/>
                    <a:pt x="495" y="104"/>
                  </a:cubicBezTo>
                  <a:close/>
                </a:path>
              </a:pathLst>
            </a:custGeom>
            <a:solidFill>
              <a:srgbClr val="EF8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0" name="TextBox 24">
              <a:extLst>
                <a:ext uri="{FF2B5EF4-FFF2-40B4-BE49-F238E27FC236}">
                  <a16:creationId xmlns:a16="http://schemas.microsoft.com/office/drawing/2014/main" xmlns="" id="{FA4397ED-95A6-427F-BD93-DF137A81F5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17060" y="3579598"/>
              <a:ext cx="4037417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2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经销商返点提升，增加投入</a:t>
              </a:r>
              <a:r>
                <a:rPr lang="en-US" altLang="zh-CN" sz="2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203</a:t>
              </a:r>
              <a:r>
                <a:rPr lang="zh-CN" altLang="en-US" sz="2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余万。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C97C1A49-BEAE-41E6-81AE-6BCC2ABC58C1}"/>
              </a:ext>
            </a:extLst>
          </p:cNvPr>
          <p:cNvGrpSpPr/>
          <p:nvPr/>
        </p:nvGrpSpPr>
        <p:grpSpPr>
          <a:xfrm>
            <a:off x="5234517" y="4227713"/>
            <a:ext cx="6019960" cy="769441"/>
            <a:chOff x="5234517" y="4347684"/>
            <a:chExt cx="6019960" cy="769441"/>
          </a:xfrm>
        </p:grpSpPr>
        <p:sp>
          <p:nvSpPr>
            <p:cNvPr id="16" name="Freeform 46">
              <a:extLst>
                <a:ext uri="{FF2B5EF4-FFF2-40B4-BE49-F238E27FC236}">
                  <a16:creationId xmlns:a16="http://schemas.microsoft.com/office/drawing/2014/main" xmlns="" id="{5F62CFFA-6788-4480-B945-3B606C78F0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34517" y="4483696"/>
              <a:ext cx="1370986" cy="497417"/>
            </a:xfrm>
            <a:custGeom>
              <a:avLst/>
              <a:gdLst>
                <a:gd name="T0" fmla="*/ 0 w 624"/>
                <a:gd name="T1" fmla="*/ 0 h 180"/>
                <a:gd name="T2" fmla="*/ 0 w 624"/>
                <a:gd name="T3" fmla="*/ 373063 h 180"/>
                <a:gd name="T4" fmla="*/ 130786 w 624"/>
                <a:gd name="T5" fmla="*/ 373063 h 180"/>
                <a:gd name="T6" fmla="*/ 220052 w 624"/>
                <a:gd name="T7" fmla="*/ 227983 h 180"/>
                <a:gd name="T8" fmla="*/ 230432 w 624"/>
                <a:gd name="T9" fmla="*/ 223838 h 180"/>
                <a:gd name="T10" fmla="*/ 267799 w 624"/>
                <a:gd name="T11" fmla="*/ 232128 h 180"/>
                <a:gd name="T12" fmla="*/ 305166 w 624"/>
                <a:gd name="T13" fmla="*/ 223838 h 180"/>
                <a:gd name="T14" fmla="*/ 315546 w 624"/>
                <a:gd name="T15" fmla="*/ 227983 h 180"/>
                <a:gd name="T16" fmla="*/ 404813 w 624"/>
                <a:gd name="T17" fmla="*/ 373063 h 180"/>
                <a:gd name="T18" fmla="*/ 1295400 w 624"/>
                <a:gd name="T19" fmla="*/ 373063 h 180"/>
                <a:gd name="T20" fmla="*/ 1295400 w 624"/>
                <a:gd name="T21" fmla="*/ 0 h 180"/>
                <a:gd name="T22" fmla="*/ 199292 w 624"/>
                <a:gd name="T23" fmla="*/ 0 h 180"/>
                <a:gd name="T24" fmla="*/ 201368 w 624"/>
                <a:gd name="T25" fmla="*/ 4145 h 180"/>
                <a:gd name="T26" fmla="*/ 176457 w 624"/>
                <a:gd name="T27" fmla="*/ 49742 h 180"/>
                <a:gd name="T28" fmla="*/ 186837 w 624"/>
                <a:gd name="T29" fmla="*/ 93266 h 180"/>
                <a:gd name="T30" fmla="*/ 141165 w 624"/>
                <a:gd name="T31" fmla="*/ 66322 h 180"/>
                <a:gd name="T32" fmla="*/ 114178 w 624"/>
                <a:gd name="T33" fmla="*/ 70467 h 180"/>
                <a:gd name="T34" fmla="*/ 29063 w 624"/>
                <a:gd name="T35" fmla="*/ 4145 h 180"/>
                <a:gd name="T36" fmla="*/ 31139 w 624"/>
                <a:gd name="T37" fmla="*/ 0 h 180"/>
                <a:gd name="T38" fmla="*/ 0 w 624"/>
                <a:gd name="T39" fmla="*/ 0 h 180"/>
                <a:gd name="T40" fmla="*/ 197216 w 624"/>
                <a:gd name="T41" fmla="*/ 143007 h 180"/>
                <a:gd name="T42" fmla="*/ 267799 w 624"/>
                <a:gd name="T43" fmla="*/ 72540 h 180"/>
                <a:gd name="T44" fmla="*/ 340458 w 624"/>
                <a:gd name="T45" fmla="*/ 143007 h 180"/>
                <a:gd name="T46" fmla="*/ 267799 w 624"/>
                <a:gd name="T47" fmla="*/ 215548 h 180"/>
                <a:gd name="T48" fmla="*/ 197216 w 624"/>
                <a:gd name="T49" fmla="*/ 143007 h 18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624" h="180">
                  <a:moveTo>
                    <a:pt x="0" y="0"/>
                  </a:moveTo>
                  <a:cubicBezTo>
                    <a:pt x="0" y="180"/>
                    <a:pt x="0" y="180"/>
                    <a:pt x="0" y="180"/>
                  </a:cubicBezTo>
                  <a:cubicBezTo>
                    <a:pt x="63" y="180"/>
                    <a:pt x="63" y="180"/>
                    <a:pt x="63" y="180"/>
                  </a:cubicBezTo>
                  <a:cubicBezTo>
                    <a:pt x="61" y="168"/>
                    <a:pt x="56" y="117"/>
                    <a:pt x="106" y="110"/>
                  </a:cubicBezTo>
                  <a:cubicBezTo>
                    <a:pt x="108" y="110"/>
                    <a:pt x="109" y="108"/>
                    <a:pt x="111" y="108"/>
                  </a:cubicBezTo>
                  <a:cubicBezTo>
                    <a:pt x="117" y="111"/>
                    <a:pt x="123" y="112"/>
                    <a:pt x="129" y="112"/>
                  </a:cubicBezTo>
                  <a:cubicBezTo>
                    <a:pt x="136" y="112"/>
                    <a:pt x="142" y="110"/>
                    <a:pt x="147" y="108"/>
                  </a:cubicBezTo>
                  <a:cubicBezTo>
                    <a:pt x="149" y="108"/>
                    <a:pt x="151" y="110"/>
                    <a:pt x="152" y="110"/>
                  </a:cubicBezTo>
                  <a:cubicBezTo>
                    <a:pt x="202" y="118"/>
                    <a:pt x="197" y="168"/>
                    <a:pt x="195" y="180"/>
                  </a:cubicBezTo>
                  <a:cubicBezTo>
                    <a:pt x="624" y="180"/>
                    <a:pt x="624" y="180"/>
                    <a:pt x="624" y="180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7" y="1"/>
                    <a:pt x="97" y="2"/>
                  </a:cubicBezTo>
                  <a:cubicBezTo>
                    <a:pt x="97" y="11"/>
                    <a:pt x="93" y="18"/>
                    <a:pt x="85" y="24"/>
                  </a:cubicBezTo>
                  <a:cubicBezTo>
                    <a:pt x="90" y="45"/>
                    <a:pt x="90" y="45"/>
                    <a:pt x="90" y="45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4" y="34"/>
                    <a:pt x="60" y="34"/>
                    <a:pt x="55" y="34"/>
                  </a:cubicBezTo>
                  <a:cubicBezTo>
                    <a:pt x="33" y="34"/>
                    <a:pt x="14" y="21"/>
                    <a:pt x="14" y="2"/>
                  </a:cubicBezTo>
                  <a:cubicBezTo>
                    <a:pt x="14" y="1"/>
                    <a:pt x="15" y="0"/>
                    <a:pt x="15" y="0"/>
                  </a:cubicBezTo>
                  <a:lnTo>
                    <a:pt x="0" y="0"/>
                  </a:lnTo>
                  <a:close/>
                  <a:moveTo>
                    <a:pt x="95" y="69"/>
                  </a:moveTo>
                  <a:cubicBezTo>
                    <a:pt x="95" y="50"/>
                    <a:pt x="110" y="35"/>
                    <a:pt x="129" y="35"/>
                  </a:cubicBezTo>
                  <a:cubicBezTo>
                    <a:pt x="148" y="35"/>
                    <a:pt x="164" y="50"/>
                    <a:pt x="164" y="69"/>
                  </a:cubicBezTo>
                  <a:cubicBezTo>
                    <a:pt x="164" y="88"/>
                    <a:pt x="148" y="104"/>
                    <a:pt x="129" y="104"/>
                  </a:cubicBezTo>
                  <a:cubicBezTo>
                    <a:pt x="110" y="104"/>
                    <a:pt x="95" y="88"/>
                    <a:pt x="95" y="69"/>
                  </a:cubicBezTo>
                  <a:close/>
                </a:path>
              </a:pathLst>
            </a:cu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600"/>
            </a:p>
          </p:txBody>
        </p:sp>
        <p:sp>
          <p:nvSpPr>
            <p:cNvPr id="31" name="TextBox 25">
              <a:extLst>
                <a:ext uri="{FF2B5EF4-FFF2-40B4-BE49-F238E27FC236}">
                  <a16:creationId xmlns:a16="http://schemas.microsoft.com/office/drawing/2014/main" xmlns="" id="{CB5EB447-899D-4A0F-A81A-B2F3AE8FC1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17060" y="4347684"/>
              <a:ext cx="4037417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2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加大对销售人员的激励，增加投入</a:t>
              </a:r>
              <a:r>
                <a:rPr lang="en-US" altLang="zh-CN" sz="2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105</a:t>
              </a:r>
              <a:r>
                <a:rPr lang="zh-CN" altLang="en-US" sz="2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万。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795630B9-19CF-445A-8CE4-67C928048714}"/>
              </a:ext>
            </a:extLst>
          </p:cNvPr>
          <p:cNvGrpSpPr/>
          <p:nvPr/>
        </p:nvGrpSpPr>
        <p:grpSpPr>
          <a:xfrm>
            <a:off x="5234517" y="5013529"/>
            <a:ext cx="6027365" cy="769937"/>
            <a:chOff x="5234517" y="5013529"/>
            <a:chExt cx="6027365" cy="769937"/>
          </a:xfrm>
        </p:grpSpPr>
        <p:sp>
          <p:nvSpPr>
            <p:cNvPr id="17" name="Freeform 47">
              <a:extLst>
                <a:ext uri="{FF2B5EF4-FFF2-40B4-BE49-F238E27FC236}">
                  <a16:creationId xmlns:a16="http://schemas.microsoft.com/office/drawing/2014/main" xmlns="" id="{4F9E29E3-3034-4EBF-8014-E8D399846E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34517" y="5148731"/>
              <a:ext cx="1370986" cy="499533"/>
            </a:xfrm>
            <a:custGeom>
              <a:avLst/>
              <a:gdLst>
                <a:gd name="T0" fmla="*/ 1264261 w 624"/>
                <a:gd name="T1" fmla="*/ 0 h 180"/>
                <a:gd name="T2" fmla="*/ 1266337 w 624"/>
                <a:gd name="T3" fmla="*/ 4163 h 180"/>
                <a:gd name="T4" fmla="*/ 1181222 w 624"/>
                <a:gd name="T5" fmla="*/ 72849 h 180"/>
                <a:gd name="T6" fmla="*/ 1154235 w 624"/>
                <a:gd name="T7" fmla="*/ 68686 h 180"/>
                <a:gd name="T8" fmla="*/ 1108563 w 624"/>
                <a:gd name="T9" fmla="*/ 93662 h 180"/>
                <a:gd name="T10" fmla="*/ 1118943 w 624"/>
                <a:gd name="T11" fmla="*/ 47872 h 180"/>
                <a:gd name="T12" fmla="*/ 1096108 w 624"/>
                <a:gd name="T13" fmla="*/ 4163 h 180"/>
                <a:gd name="T14" fmla="*/ 1096108 w 624"/>
                <a:gd name="T15" fmla="*/ 0 h 180"/>
                <a:gd name="T16" fmla="*/ 0 w 624"/>
                <a:gd name="T17" fmla="*/ 0 h 180"/>
                <a:gd name="T18" fmla="*/ 0 w 624"/>
                <a:gd name="T19" fmla="*/ 374650 h 180"/>
                <a:gd name="T20" fmla="*/ 890588 w 624"/>
                <a:gd name="T21" fmla="*/ 374650 h 180"/>
                <a:gd name="T22" fmla="*/ 979854 w 624"/>
                <a:gd name="T23" fmla="*/ 228953 h 180"/>
                <a:gd name="T24" fmla="*/ 990234 w 624"/>
                <a:gd name="T25" fmla="*/ 224790 h 180"/>
                <a:gd name="T26" fmla="*/ 1027601 w 624"/>
                <a:gd name="T27" fmla="*/ 233116 h 180"/>
                <a:gd name="T28" fmla="*/ 1064968 w 624"/>
                <a:gd name="T29" fmla="*/ 224790 h 180"/>
                <a:gd name="T30" fmla="*/ 1077424 w 624"/>
                <a:gd name="T31" fmla="*/ 228953 h 180"/>
                <a:gd name="T32" fmla="*/ 1166690 w 624"/>
                <a:gd name="T33" fmla="*/ 374650 h 180"/>
                <a:gd name="T34" fmla="*/ 1295400 w 624"/>
                <a:gd name="T35" fmla="*/ 374650 h 180"/>
                <a:gd name="T36" fmla="*/ 1295400 w 624"/>
                <a:gd name="T37" fmla="*/ 0 h 180"/>
                <a:gd name="T38" fmla="*/ 1264261 w 624"/>
                <a:gd name="T39" fmla="*/ 0 h 180"/>
                <a:gd name="T40" fmla="*/ 1027601 w 624"/>
                <a:gd name="T41" fmla="*/ 216464 h 180"/>
                <a:gd name="T42" fmla="*/ 954942 w 624"/>
                <a:gd name="T43" fmla="*/ 143616 h 180"/>
                <a:gd name="T44" fmla="*/ 1027601 w 624"/>
                <a:gd name="T45" fmla="*/ 72849 h 180"/>
                <a:gd name="T46" fmla="*/ 1098184 w 624"/>
                <a:gd name="T47" fmla="*/ 143616 h 180"/>
                <a:gd name="T48" fmla="*/ 1027601 w 624"/>
                <a:gd name="T49" fmla="*/ 216464 h 18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624" h="180">
                  <a:moveTo>
                    <a:pt x="609" y="0"/>
                  </a:moveTo>
                  <a:cubicBezTo>
                    <a:pt x="610" y="0"/>
                    <a:pt x="610" y="1"/>
                    <a:pt x="610" y="2"/>
                  </a:cubicBezTo>
                  <a:cubicBezTo>
                    <a:pt x="610" y="21"/>
                    <a:pt x="591" y="35"/>
                    <a:pt x="569" y="35"/>
                  </a:cubicBezTo>
                  <a:cubicBezTo>
                    <a:pt x="564" y="35"/>
                    <a:pt x="560" y="34"/>
                    <a:pt x="556" y="33"/>
                  </a:cubicBezTo>
                  <a:cubicBezTo>
                    <a:pt x="534" y="45"/>
                    <a:pt x="534" y="45"/>
                    <a:pt x="534" y="45"/>
                  </a:cubicBezTo>
                  <a:cubicBezTo>
                    <a:pt x="539" y="23"/>
                    <a:pt x="539" y="23"/>
                    <a:pt x="539" y="23"/>
                  </a:cubicBezTo>
                  <a:cubicBezTo>
                    <a:pt x="532" y="17"/>
                    <a:pt x="528" y="11"/>
                    <a:pt x="528" y="2"/>
                  </a:cubicBezTo>
                  <a:cubicBezTo>
                    <a:pt x="528" y="1"/>
                    <a:pt x="528" y="0"/>
                    <a:pt x="5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429" y="180"/>
                    <a:pt x="429" y="180"/>
                    <a:pt x="429" y="180"/>
                  </a:cubicBezTo>
                  <a:cubicBezTo>
                    <a:pt x="427" y="168"/>
                    <a:pt x="423" y="117"/>
                    <a:pt x="472" y="110"/>
                  </a:cubicBezTo>
                  <a:cubicBezTo>
                    <a:pt x="474" y="110"/>
                    <a:pt x="475" y="109"/>
                    <a:pt x="477" y="108"/>
                  </a:cubicBezTo>
                  <a:cubicBezTo>
                    <a:pt x="482" y="111"/>
                    <a:pt x="488" y="112"/>
                    <a:pt x="495" y="112"/>
                  </a:cubicBezTo>
                  <a:cubicBezTo>
                    <a:pt x="501" y="112"/>
                    <a:pt x="507" y="110"/>
                    <a:pt x="513" y="108"/>
                  </a:cubicBezTo>
                  <a:cubicBezTo>
                    <a:pt x="515" y="108"/>
                    <a:pt x="517" y="110"/>
                    <a:pt x="519" y="110"/>
                  </a:cubicBezTo>
                  <a:cubicBezTo>
                    <a:pt x="568" y="118"/>
                    <a:pt x="563" y="168"/>
                    <a:pt x="562" y="180"/>
                  </a:cubicBezTo>
                  <a:cubicBezTo>
                    <a:pt x="624" y="180"/>
                    <a:pt x="624" y="180"/>
                    <a:pt x="624" y="180"/>
                  </a:cubicBezTo>
                  <a:cubicBezTo>
                    <a:pt x="624" y="0"/>
                    <a:pt x="624" y="0"/>
                    <a:pt x="624" y="0"/>
                  </a:cubicBezTo>
                  <a:lnTo>
                    <a:pt x="609" y="0"/>
                  </a:lnTo>
                  <a:close/>
                  <a:moveTo>
                    <a:pt x="495" y="104"/>
                  </a:moveTo>
                  <a:cubicBezTo>
                    <a:pt x="476" y="104"/>
                    <a:pt x="460" y="88"/>
                    <a:pt x="460" y="69"/>
                  </a:cubicBezTo>
                  <a:cubicBezTo>
                    <a:pt x="460" y="50"/>
                    <a:pt x="476" y="35"/>
                    <a:pt x="495" y="35"/>
                  </a:cubicBezTo>
                  <a:cubicBezTo>
                    <a:pt x="514" y="35"/>
                    <a:pt x="529" y="50"/>
                    <a:pt x="529" y="69"/>
                  </a:cubicBezTo>
                  <a:cubicBezTo>
                    <a:pt x="529" y="88"/>
                    <a:pt x="514" y="104"/>
                    <a:pt x="495" y="104"/>
                  </a:cubicBezTo>
                  <a:close/>
                </a:path>
              </a:pathLst>
            </a:custGeom>
            <a:solidFill>
              <a:srgbClr val="36AC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" name="TextBox 26">
              <a:extLst>
                <a:ext uri="{FF2B5EF4-FFF2-40B4-BE49-F238E27FC236}">
                  <a16:creationId xmlns:a16="http://schemas.microsoft.com/office/drawing/2014/main" xmlns="" id="{63E09362-8831-4549-8FDE-9F6B9946E3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24465" y="5013529"/>
              <a:ext cx="4037417" cy="769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增加对售后服务的保障，增加售后处理人员，增加费用</a:t>
              </a:r>
              <a:r>
                <a:rPr lang="en-US" altLang="zh-CN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</a:t>
              </a:r>
              <a:r>
                <a:rPr lang="zh-CN" altLang="en-US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4265717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6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23" grpId="0"/>
      <p:bldP spid="24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0A61B158-1138-45C9-A62D-96283892B985}"/>
              </a:ext>
            </a:extLst>
          </p:cNvPr>
          <p:cNvCxnSpPr>
            <a:cxnSpLocks/>
          </p:cNvCxnSpPr>
          <p:nvPr/>
        </p:nvCxnSpPr>
        <p:spPr>
          <a:xfrm flipV="1">
            <a:off x="6408082" y="1874838"/>
            <a:ext cx="787848" cy="650771"/>
          </a:xfrm>
          <a:prstGeom prst="line">
            <a:avLst/>
          </a:prstGeom>
          <a:ln w="571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xmlns="" id="{E9E75EEC-FF94-4A5B-AAFC-EB0D40720D38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6758609" y="3176380"/>
            <a:ext cx="701054" cy="0"/>
          </a:xfrm>
          <a:prstGeom prst="line">
            <a:avLst/>
          </a:prstGeom>
          <a:ln w="571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xmlns="" id="{F8024C7E-7DF0-4380-AC9E-79957644F307}"/>
              </a:ext>
            </a:extLst>
          </p:cNvPr>
          <p:cNvCxnSpPr>
            <a:cxnSpLocks/>
          </p:cNvCxnSpPr>
          <p:nvPr/>
        </p:nvCxnSpPr>
        <p:spPr>
          <a:xfrm>
            <a:off x="6408082" y="3907528"/>
            <a:ext cx="921958" cy="731148"/>
          </a:xfrm>
          <a:prstGeom prst="line">
            <a:avLst/>
          </a:prstGeom>
          <a:ln w="571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xmlns="" id="{568F15B2-3742-470F-A9B9-F9949E0459C0}"/>
              </a:ext>
            </a:extLst>
          </p:cNvPr>
          <p:cNvCxnSpPr>
            <a:cxnSpLocks/>
          </p:cNvCxnSpPr>
          <p:nvPr/>
        </p:nvCxnSpPr>
        <p:spPr>
          <a:xfrm>
            <a:off x="4234070" y="2623930"/>
            <a:ext cx="591403" cy="171798"/>
          </a:xfrm>
          <a:prstGeom prst="line">
            <a:avLst/>
          </a:prstGeom>
          <a:ln w="571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00A04CD1-6C7A-4394-9810-460D6861A620}"/>
              </a:ext>
            </a:extLst>
          </p:cNvPr>
          <p:cNvCxnSpPr>
            <a:cxnSpLocks/>
          </p:cNvCxnSpPr>
          <p:nvPr/>
        </p:nvCxnSpPr>
        <p:spPr>
          <a:xfrm flipV="1">
            <a:off x="4476660" y="3864769"/>
            <a:ext cx="731743" cy="718344"/>
          </a:xfrm>
          <a:prstGeom prst="line">
            <a:avLst/>
          </a:prstGeom>
          <a:ln w="571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E2A66A8A-F4CA-46F0-8C13-D46AA3528F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成本投入分析</a:t>
            </a:r>
          </a:p>
          <a:p>
            <a:endParaRPr lang="zh-CN" altLang="en-US" dirty="0"/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xmlns="" id="{8383C49C-E251-4716-9574-4552D4A5CC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9663" y="1179547"/>
            <a:ext cx="1997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避免费用陷井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xmlns="" id="{858BA3EF-1FE6-48C6-ACF2-F9A162C45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9663" y="1576422"/>
            <a:ext cx="3657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公司提出市场费用承包政策之后，最大限度防止了费用陷阱，费用超支现象得以控制。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xmlns="" id="{5CBC91BA-B16F-4575-B0CA-C851C2F6D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9663" y="2976355"/>
            <a:ext cx="1997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数据不精确</a:t>
            </a: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xmlns="" id="{057178F8-97DF-4EFA-BC1C-C26782F0E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9663" y="3412918"/>
            <a:ext cx="36576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营销部没有数据统计的支持，对费用的控制较为盲目。</a:t>
            </a:r>
          </a:p>
        </p:txBody>
      </p:sp>
      <p:sp>
        <p:nvSpPr>
          <p:cNvPr id="19" name="TextBox 17">
            <a:extLst>
              <a:ext uri="{FF2B5EF4-FFF2-40B4-BE49-F238E27FC236}">
                <a16:creationId xmlns:a16="http://schemas.microsoft.com/office/drawing/2014/main" xmlns="" id="{EEAACA13-DB4D-4FB8-A071-E22E30C4E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9663" y="4602163"/>
            <a:ext cx="2924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成本控制流程需提升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xmlns="" id="{57DBEF17-5C8C-4D0A-970F-89EC687F2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9663" y="5038726"/>
            <a:ext cx="3657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个别人员管理观念陈旧、保守，不能主动遵从层级化管理，因此整个管理缺乏科学的流程。</a:t>
            </a: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xmlns="" id="{2DD62B48-0538-4F2D-8A60-75B0672D6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2599" y="1874838"/>
            <a:ext cx="26781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销售人员积极性提高</a:t>
            </a:r>
          </a:p>
        </p:txBody>
      </p:sp>
      <p:sp>
        <p:nvSpPr>
          <p:cNvPr id="22" name="TextBox 20">
            <a:extLst>
              <a:ext uri="{FF2B5EF4-FFF2-40B4-BE49-F238E27FC236}">
                <a16:creationId xmlns:a16="http://schemas.microsoft.com/office/drawing/2014/main" xmlns="" id="{DD54366B-BC95-43F8-8F44-2F7E7F9A7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749" y="2312988"/>
            <a:ext cx="34305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公司调整并制定了销售人员新的待遇方案，公司的固定风险降低了，人员的竞争意识和挑战性加强。</a:t>
            </a: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xmlns="" id="{16881C80-2F55-4A54-816D-8E34F04FF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8448" y="4202113"/>
            <a:ext cx="1997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管理无法加强</a:t>
            </a:r>
          </a:p>
        </p:txBody>
      </p:sp>
      <p:sp>
        <p:nvSpPr>
          <p:cNvPr id="24" name="TextBox 22">
            <a:extLst>
              <a:ext uri="{FF2B5EF4-FFF2-40B4-BE49-F238E27FC236}">
                <a16:creationId xmlns:a16="http://schemas.microsoft.com/office/drawing/2014/main" xmlns="" id="{B6117A70-24FB-40F6-A63B-D0349F203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560" y="4638676"/>
            <a:ext cx="34305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市场支持费用和人员费用报销等，营销部存在“知情难，无审批”的歧形现象，管理无法加强。</a:t>
            </a:r>
          </a:p>
        </p:txBody>
      </p:sp>
      <p:sp>
        <p:nvSpPr>
          <p:cNvPr id="25" name="Freeform 17">
            <a:extLst>
              <a:ext uri="{FF2B5EF4-FFF2-40B4-BE49-F238E27FC236}">
                <a16:creationId xmlns:a16="http://schemas.microsoft.com/office/drawing/2014/main" xmlns="" id="{D4B579FD-74D3-44A0-8AE4-8DA7599EA7E0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389945" y="2111376"/>
            <a:ext cx="2645673" cy="2527300"/>
          </a:xfrm>
          <a:custGeom>
            <a:avLst/>
            <a:gdLst>
              <a:gd name="T0" fmla="*/ 244063 w 593"/>
              <a:gd name="T1" fmla="*/ 430817 h 633"/>
              <a:gd name="T2" fmla="*/ 232077 w 593"/>
              <a:gd name="T3" fmla="*/ 391453 h 633"/>
              <a:gd name="T4" fmla="*/ 282197 w 593"/>
              <a:gd name="T5" fmla="*/ 189166 h 633"/>
              <a:gd name="T6" fmla="*/ 334496 w 593"/>
              <a:gd name="T7" fmla="*/ 353182 h 633"/>
              <a:gd name="T8" fmla="*/ 399870 w 593"/>
              <a:gd name="T9" fmla="*/ 162923 h 633"/>
              <a:gd name="T10" fmla="*/ 254958 w 593"/>
              <a:gd name="T11" fmla="*/ 323659 h 633"/>
              <a:gd name="T12" fmla="*/ 242973 w 593"/>
              <a:gd name="T13" fmla="*/ 344435 h 633"/>
              <a:gd name="T14" fmla="*/ 331228 w 593"/>
              <a:gd name="T15" fmla="*/ 396920 h 633"/>
              <a:gd name="T16" fmla="*/ 426020 w 593"/>
              <a:gd name="T17" fmla="*/ 138867 h 633"/>
              <a:gd name="T18" fmla="*/ 430378 w 593"/>
              <a:gd name="T19" fmla="*/ 88569 h 633"/>
              <a:gd name="T20" fmla="*/ 426020 w 593"/>
              <a:gd name="T21" fmla="*/ 138867 h 633"/>
              <a:gd name="T22" fmla="*/ 504469 w 593"/>
              <a:gd name="T23" fmla="*/ 162923 h 633"/>
              <a:gd name="T24" fmla="*/ 454349 w 593"/>
              <a:gd name="T25" fmla="*/ 168390 h 633"/>
              <a:gd name="T26" fmla="*/ 368273 w 593"/>
              <a:gd name="T27" fmla="*/ 116998 h 633"/>
              <a:gd name="T28" fmla="*/ 347571 w 593"/>
              <a:gd name="T29" fmla="*/ 71074 h 633"/>
              <a:gd name="T30" fmla="*/ 368273 w 593"/>
              <a:gd name="T31" fmla="*/ 116998 h 633"/>
              <a:gd name="T32" fmla="*/ 284376 w 593"/>
              <a:gd name="T33" fmla="*/ 86382 h 633"/>
              <a:gd name="T34" fmla="*/ 289824 w 593"/>
              <a:gd name="T35" fmla="*/ 136680 h 633"/>
              <a:gd name="T36" fmla="*/ 473961 w 593"/>
              <a:gd name="T37" fmla="*/ 247118 h 633"/>
              <a:gd name="T38" fmla="*/ 519722 w 593"/>
              <a:gd name="T39" fmla="*/ 226343 h 633"/>
              <a:gd name="T40" fmla="*/ 473961 w 593"/>
              <a:gd name="T41" fmla="*/ 247118 h 633"/>
              <a:gd name="T42" fmla="*/ 237525 w 593"/>
              <a:gd name="T43" fmla="*/ 354276 h 633"/>
              <a:gd name="T44" fmla="*/ 224450 w 593"/>
              <a:gd name="T45" fmla="*/ 376145 h 633"/>
              <a:gd name="T46" fmla="*/ 313795 w 593"/>
              <a:gd name="T47" fmla="*/ 427537 h 633"/>
              <a:gd name="T48" fmla="*/ 235346 w 593"/>
              <a:gd name="T49" fmla="*/ 692150 h 633"/>
              <a:gd name="T50" fmla="*/ 251689 w 593"/>
              <a:gd name="T51" fmla="*/ 40457 h 633"/>
              <a:gd name="T52" fmla="*/ 614515 w 593"/>
              <a:gd name="T53" fmla="*/ 196820 h 633"/>
              <a:gd name="T54" fmla="*/ 619962 w 593"/>
              <a:gd name="T55" fmla="*/ 301791 h 633"/>
              <a:gd name="T56" fmla="*/ 638485 w 593"/>
              <a:gd name="T57" fmla="*/ 433004 h 633"/>
              <a:gd name="T58" fmla="*/ 615604 w 593"/>
              <a:gd name="T59" fmla="*/ 544535 h 633"/>
              <a:gd name="T60" fmla="*/ 481588 w 593"/>
              <a:gd name="T61" fmla="*/ 575152 h 633"/>
              <a:gd name="T62" fmla="*/ 235346 w 593"/>
              <a:gd name="T63" fmla="*/ 692150 h 63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593" h="633">
                <a:moveTo>
                  <a:pt x="213" y="358"/>
                </a:moveTo>
                <a:cubicBezTo>
                  <a:pt x="207" y="371"/>
                  <a:pt x="212" y="387"/>
                  <a:pt x="224" y="394"/>
                </a:cubicBezTo>
                <a:cubicBezTo>
                  <a:pt x="235" y="400"/>
                  <a:pt x="248" y="398"/>
                  <a:pt x="257" y="391"/>
                </a:cubicBezTo>
                <a:lnTo>
                  <a:pt x="213" y="358"/>
                </a:lnTo>
                <a:close/>
                <a:moveTo>
                  <a:pt x="367" y="149"/>
                </a:moveTo>
                <a:cubicBezTo>
                  <a:pt x="328" y="126"/>
                  <a:pt x="279" y="137"/>
                  <a:pt x="259" y="173"/>
                </a:cubicBezTo>
                <a:cubicBezTo>
                  <a:pt x="238" y="210"/>
                  <a:pt x="265" y="250"/>
                  <a:pt x="246" y="288"/>
                </a:cubicBezTo>
                <a:lnTo>
                  <a:pt x="307" y="323"/>
                </a:lnTo>
                <a:cubicBezTo>
                  <a:pt x="330" y="288"/>
                  <a:pt x="380" y="291"/>
                  <a:pt x="401" y="255"/>
                </a:cubicBezTo>
                <a:cubicBezTo>
                  <a:pt x="421" y="219"/>
                  <a:pt x="406" y="172"/>
                  <a:pt x="367" y="149"/>
                </a:cubicBezTo>
                <a:close/>
                <a:moveTo>
                  <a:pt x="301" y="346"/>
                </a:moveTo>
                <a:lnTo>
                  <a:pt x="234" y="296"/>
                </a:lnTo>
                <a:cubicBezTo>
                  <a:pt x="229" y="292"/>
                  <a:pt x="223" y="293"/>
                  <a:pt x="219" y="299"/>
                </a:cubicBezTo>
                <a:cubicBezTo>
                  <a:pt x="216" y="304"/>
                  <a:pt x="218" y="312"/>
                  <a:pt x="223" y="315"/>
                </a:cubicBezTo>
                <a:lnTo>
                  <a:pt x="289" y="366"/>
                </a:lnTo>
                <a:cubicBezTo>
                  <a:pt x="295" y="370"/>
                  <a:pt x="301" y="368"/>
                  <a:pt x="304" y="363"/>
                </a:cubicBezTo>
                <a:cubicBezTo>
                  <a:pt x="307" y="357"/>
                  <a:pt x="306" y="350"/>
                  <a:pt x="301" y="346"/>
                </a:cubicBezTo>
                <a:close/>
                <a:moveTo>
                  <a:pt x="391" y="127"/>
                </a:moveTo>
                <a:lnTo>
                  <a:pt x="412" y="90"/>
                </a:lnTo>
                <a:lnTo>
                  <a:pt x="395" y="81"/>
                </a:lnTo>
                <a:lnTo>
                  <a:pt x="374" y="117"/>
                </a:lnTo>
                <a:lnTo>
                  <a:pt x="391" y="127"/>
                </a:lnTo>
                <a:close/>
                <a:moveTo>
                  <a:pt x="426" y="170"/>
                </a:moveTo>
                <a:lnTo>
                  <a:pt x="463" y="149"/>
                </a:lnTo>
                <a:lnTo>
                  <a:pt x="453" y="133"/>
                </a:lnTo>
                <a:lnTo>
                  <a:pt x="417" y="154"/>
                </a:lnTo>
                <a:lnTo>
                  <a:pt x="426" y="170"/>
                </a:lnTo>
                <a:close/>
                <a:moveTo>
                  <a:pt x="338" y="107"/>
                </a:moveTo>
                <a:lnTo>
                  <a:pt x="338" y="65"/>
                </a:lnTo>
                <a:lnTo>
                  <a:pt x="319" y="65"/>
                </a:lnTo>
                <a:lnTo>
                  <a:pt x="319" y="107"/>
                </a:lnTo>
                <a:lnTo>
                  <a:pt x="338" y="107"/>
                </a:lnTo>
                <a:close/>
                <a:moveTo>
                  <a:pt x="282" y="116"/>
                </a:moveTo>
                <a:lnTo>
                  <a:pt x="261" y="79"/>
                </a:lnTo>
                <a:lnTo>
                  <a:pt x="245" y="89"/>
                </a:lnTo>
                <a:lnTo>
                  <a:pt x="266" y="125"/>
                </a:lnTo>
                <a:lnTo>
                  <a:pt x="282" y="116"/>
                </a:lnTo>
                <a:close/>
                <a:moveTo>
                  <a:pt x="435" y="226"/>
                </a:moveTo>
                <a:lnTo>
                  <a:pt x="477" y="226"/>
                </a:lnTo>
                <a:lnTo>
                  <a:pt x="477" y="207"/>
                </a:lnTo>
                <a:lnTo>
                  <a:pt x="436" y="207"/>
                </a:lnTo>
                <a:lnTo>
                  <a:pt x="435" y="226"/>
                </a:lnTo>
                <a:close/>
                <a:moveTo>
                  <a:pt x="284" y="375"/>
                </a:moveTo>
                <a:lnTo>
                  <a:pt x="218" y="324"/>
                </a:lnTo>
                <a:cubicBezTo>
                  <a:pt x="213" y="320"/>
                  <a:pt x="206" y="322"/>
                  <a:pt x="203" y="327"/>
                </a:cubicBezTo>
                <a:cubicBezTo>
                  <a:pt x="200" y="333"/>
                  <a:pt x="201" y="340"/>
                  <a:pt x="206" y="344"/>
                </a:cubicBezTo>
                <a:lnTo>
                  <a:pt x="273" y="394"/>
                </a:lnTo>
                <a:cubicBezTo>
                  <a:pt x="278" y="398"/>
                  <a:pt x="285" y="397"/>
                  <a:pt x="288" y="391"/>
                </a:cubicBezTo>
                <a:cubicBezTo>
                  <a:pt x="291" y="386"/>
                  <a:pt x="289" y="378"/>
                  <a:pt x="284" y="375"/>
                </a:cubicBezTo>
                <a:close/>
                <a:moveTo>
                  <a:pt x="216" y="633"/>
                </a:moveTo>
                <a:cubicBezTo>
                  <a:pt x="223" y="583"/>
                  <a:pt x="223" y="530"/>
                  <a:pt x="210" y="483"/>
                </a:cubicBezTo>
                <a:cubicBezTo>
                  <a:pt x="0" y="365"/>
                  <a:pt x="55" y="92"/>
                  <a:pt x="231" y="37"/>
                </a:cubicBezTo>
                <a:cubicBezTo>
                  <a:pt x="324" y="0"/>
                  <a:pt x="450" y="22"/>
                  <a:pt x="533" y="105"/>
                </a:cubicBezTo>
                <a:cubicBezTo>
                  <a:pt x="593" y="165"/>
                  <a:pt x="564" y="180"/>
                  <a:pt x="564" y="180"/>
                </a:cubicBezTo>
                <a:lnTo>
                  <a:pt x="551" y="187"/>
                </a:lnTo>
                <a:cubicBezTo>
                  <a:pt x="558" y="216"/>
                  <a:pt x="571" y="268"/>
                  <a:pt x="569" y="276"/>
                </a:cubicBezTo>
                <a:cubicBezTo>
                  <a:pt x="567" y="285"/>
                  <a:pt x="556" y="295"/>
                  <a:pt x="556" y="295"/>
                </a:cubicBezTo>
                <a:lnTo>
                  <a:pt x="586" y="396"/>
                </a:lnTo>
                <a:lnTo>
                  <a:pt x="559" y="407"/>
                </a:lnTo>
                <a:cubicBezTo>
                  <a:pt x="565" y="439"/>
                  <a:pt x="568" y="466"/>
                  <a:pt x="565" y="498"/>
                </a:cubicBezTo>
                <a:cubicBezTo>
                  <a:pt x="565" y="503"/>
                  <a:pt x="547" y="519"/>
                  <a:pt x="532" y="520"/>
                </a:cubicBezTo>
                <a:lnTo>
                  <a:pt x="442" y="526"/>
                </a:lnTo>
                <a:lnTo>
                  <a:pt x="448" y="633"/>
                </a:lnTo>
                <a:lnTo>
                  <a:pt x="216" y="63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217426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D9DD1F41-7B0E-4B0A-9CA6-6837D6F479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营销团队建设情况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xmlns="" id="{4E323DD2-9B39-4E42-968C-932BFF57C4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1907172"/>
      </p:ext>
    </p:extLst>
  </p:cSld>
  <p:clrMapOvr>
    <a:masterClrMapping/>
  </p:clrMapOvr>
  <p:transition spd="slow" advTm="2000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AAADBD64-1C82-4865-8C9F-BDE7CB5526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reeform 51">
            <a:extLst>
              <a:ext uri="{FF2B5EF4-FFF2-40B4-BE49-F238E27FC236}">
                <a16:creationId xmlns:a16="http://schemas.microsoft.com/office/drawing/2014/main" xmlns="" id="{ED1BF2C3-7A02-47F3-A35C-AD8DD955DB49}"/>
              </a:ext>
            </a:extLst>
          </p:cNvPr>
          <p:cNvSpPr>
            <a:spLocks/>
          </p:cNvSpPr>
          <p:nvPr/>
        </p:nvSpPr>
        <p:spPr bwMode="auto">
          <a:xfrm>
            <a:off x="1295400" y="1700743"/>
            <a:ext cx="2700867" cy="2707216"/>
          </a:xfrm>
          <a:custGeom>
            <a:avLst/>
            <a:gdLst>
              <a:gd name="T0" fmla="*/ 1665296 w 1321"/>
              <a:gd name="T1" fmla="*/ 360928 h 1322"/>
              <a:gd name="T2" fmla="*/ 1665296 w 1321"/>
              <a:gd name="T3" fmla="*/ 1667948 h 1322"/>
              <a:gd name="T4" fmla="*/ 360354 w 1321"/>
              <a:gd name="T5" fmla="*/ 1667948 h 1322"/>
              <a:gd name="T6" fmla="*/ 360354 w 1321"/>
              <a:gd name="T7" fmla="*/ 360928 h 1322"/>
              <a:gd name="T8" fmla="*/ 1665296 w 1321"/>
              <a:gd name="T9" fmla="*/ 360928 h 13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21" h="1322">
                <a:moveTo>
                  <a:pt x="1086" y="235"/>
                </a:moveTo>
                <a:cubicBezTo>
                  <a:pt x="1321" y="470"/>
                  <a:pt x="1321" y="851"/>
                  <a:pt x="1086" y="1086"/>
                </a:cubicBezTo>
                <a:cubicBezTo>
                  <a:pt x="851" y="1322"/>
                  <a:pt x="470" y="1322"/>
                  <a:pt x="235" y="1086"/>
                </a:cubicBezTo>
                <a:cubicBezTo>
                  <a:pt x="0" y="851"/>
                  <a:pt x="0" y="470"/>
                  <a:pt x="235" y="235"/>
                </a:cubicBezTo>
                <a:cubicBezTo>
                  <a:pt x="470" y="0"/>
                  <a:pt x="851" y="0"/>
                  <a:pt x="1086" y="235"/>
                </a:cubicBezTo>
                <a:close/>
              </a:path>
            </a:pathLst>
          </a:custGeom>
          <a:solidFill>
            <a:srgbClr val="2D4454"/>
          </a:solidFill>
          <a:ln w="30226" cap="flat">
            <a:solidFill>
              <a:srgbClr val="F9F9F6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7" name="Freeform 52">
            <a:extLst>
              <a:ext uri="{FF2B5EF4-FFF2-40B4-BE49-F238E27FC236}">
                <a16:creationId xmlns:a16="http://schemas.microsoft.com/office/drawing/2014/main" xmlns="" id="{510AB9B1-40A1-4AAF-96C1-989CEB6282B1}"/>
              </a:ext>
            </a:extLst>
          </p:cNvPr>
          <p:cNvSpPr>
            <a:spLocks/>
          </p:cNvSpPr>
          <p:nvPr/>
        </p:nvSpPr>
        <p:spPr bwMode="auto">
          <a:xfrm>
            <a:off x="1811867" y="3609977"/>
            <a:ext cx="2700867" cy="2705100"/>
          </a:xfrm>
          <a:custGeom>
            <a:avLst/>
            <a:gdLst>
              <a:gd name="T0" fmla="*/ 1665296 w 1321"/>
              <a:gd name="T1" fmla="*/ 360919 h 1321"/>
              <a:gd name="T2" fmla="*/ 1665296 w 1321"/>
              <a:gd name="T3" fmla="*/ 1667906 h 1321"/>
              <a:gd name="T4" fmla="*/ 360354 w 1321"/>
              <a:gd name="T5" fmla="*/ 1667906 h 1321"/>
              <a:gd name="T6" fmla="*/ 360354 w 1321"/>
              <a:gd name="T7" fmla="*/ 360919 h 1321"/>
              <a:gd name="T8" fmla="*/ 1665296 w 1321"/>
              <a:gd name="T9" fmla="*/ 360919 h 13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21" h="1321">
                <a:moveTo>
                  <a:pt x="1086" y="235"/>
                </a:moveTo>
                <a:cubicBezTo>
                  <a:pt x="1321" y="470"/>
                  <a:pt x="1321" y="851"/>
                  <a:pt x="1086" y="1086"/>
                </a:cubicBezTo>
                <a:cubicBezTo>
                  <a:pt x="851" y="1321"/>
                  <a:pt x="470" y="1321"/>
                  <a:pt x="235" y="1086"/>
                </a:cubicBezTo>
                <a:cubicBezTo>
                  <a:pt x="0" y="851"/>
                  <a:pt x="0" y="470"/>
                  <a:pt x="235" y="235"/>
                </a:cubicBezTo>
                <a:cubicBezTo>
                  <a:pt x="470" y="0"/>
                  <a:pt x="851" y="0"/>
                  <a:pt x="1086" y="235"/>
                </a:cubicBezTo>
                <a:close/>
              </a:path>
            </a:pathLst>
          </a:custGeom>
          <a:solidFill>
            <a:srgbClr val="33CCFF"/>
          </a:solidFill>
          <a:ln w="30226" cap="flat">
            <a:solidFill>
              <a:srgbClr val="F9F9F6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8" name="Freeform 53">
            <a:extLst>
              <a:ext uri="{FF2B5EF4-FFF2-40B4-BE49-F238E27FC236}">
                <a16:creationId xmlns:a16="http://schemas.microsoft.com/office/drawing/2014/main" xmlns="" id="{8E4C7F7E-F74A-4DF7-877B-1AD12CFA178C}"/>
              </a:ext>
            </a:extLst>
          </p:cNvPr>
          <p:cNvSpPr>
            <a:spLocks/>
          </p:cNvSpPr>
          <p:nvPr/>
        </p:nvSpPr>
        <p:spPr bwMode="auto">
          <a:xfrm>
            <a:off x="3198285" y="2219326"/>
            <a:ext cx="2702983" cy="2705100"/>
          </a:xfrm>
          <a:custGeom>
            <a:avLst/>
            <a:gdLst>
              <a:gd name="T0" fmla="*/ 1666873 w 1322"/>
              <a:gd name="T1" fmla="*/ 360919 h 1321"/>
              <a:gd name="T2" fmla="*/ 1666873 w 1322"/>
              <a:gd name="T3" fmla="*/ 1667906 h 1321"/>
              <a:gd name="T4" fmla="*/ 360364 w 1322"/>
              <a:gd name="T5" fmla="*/ 1667906 h 1321"/>
              <a:gd name="T6" fmla="*/ 360364 w 1322"/>
              <a:gd name="T7" fmla="*/ 360919 h 1321"/>
              <a:gd name="T8" fmla="*/ 1666873 w 1322"/>
              <a:gd name="T9" fmla="*/ 360919 h 13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22" h="1321">
                <a:moveTo>
                  <a:pt x="1087" y="235"/>
                </a:moveTo>
                <a:cubicBezTo>
                  <a:pt x="1322" y="470"/>
                  <a:pt x="1322" y="851"/>
                  <a:pt x="1087" y="1086"/>
                </a:cubicBezTo>
                <a:cubicBezTo>
                  <a:pt x="852" y="1321"/>
                  <a:pt x="471" y="1321"/>
                  <a:pt x="235" y="1086"/>
                </a:cubicBezTo>
                <a:cubicBezTo>
                  <a:pt x="0" y="851"/>
                  <a:pt x="0" y="470"/>
                  <a:pt x="235" y="235"/>
                </a:cubicBezTo>
                <a:cubicBezTo>
                  <a:pt x="471" y="0"/>
                  <a:pt x="852" y="0"/>
                  <a:pt x="1087" y="235"/>
                </a:cubicBezTo>
                <a:close/>
              </a:path>
            </a:pathLst>
          </a:custGeom>
          <a:solidFill>
            <a:srgbClr val="FF9900"/>
          </a:solidFill>
          <a:ln w="30226" cap="flat">
            <a:solidFill>
              <a:srgbClr val="F9F9F6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9" name="Text Box 57">
            <a:extLst>
              <a:ext uri="{FF2B5EF4-FFF2-40B4-BE49-F238E27FC236}">
                <a16:creationId xmlns:a16="http://schemas.microsoft.com/office/drawing/2014/main" xmlns="" id="{064D2D00-714C-4D49-896C-1CA060F97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3567" y="2756959"/>
            <a:ext cx="10727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29%</a:t>
            </a:r>
          </a:p>
        </p:txBody>
      </p:sp>
      <p:sp>
        <p:nvSpPr>
          <p:cNvPr id="10" name="Text Box 58">
            <a:extLst>
              <a:ext uri="{FF2B5EF4-FFF2-40B4-BE49-F238E27FC236}">
                <a16:creationId xmlns:a16="http://schemas.microsoft.com/office/drawing/2014/main" xmlns="" id="{3C3E0813-741E-4CC6-9939-5AD762310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4700" y="2257426"/>
            <a:ext cx="10727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54%</a:t>
            </a:r>
          </a:p>
        </p:txBody>
      </p:sp>
      <p:sp>
        <p:nvSpPr>
          <p:cNvPr id="11" name="Text Box 59">
            <a:extLst>
              <a:ext uri="{FF2B5EF4-FFF2-40B4-BE49-F238E27FC236}">
                <a16:creationId xmlns:a16="http://schemas.microsoft.com/office/drawing/2014/main" xmlns="" id="{DA5A8142-323F-4102-9244-4D320AB00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1984" y="4363510"/>
            <a:ext cx="10727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77%</a:t>
            </a:r>
          </a:p>
        </p:txBody>
      </p:sp>
      <p:sp>
        <p:nvSpPr>
          <p:cNvPr id="12" name="Rectangle 61">
            <a:extLst>
              <a:ext uri="{FF2B5EF4-FFF2-40B4-BE49-F238E27FC236}">
                <a16:creationId xmlns:a16="http://schemas.microsoft.com/office/drawing/2014/main" xmlns="" id="{41E34D5F-EAB5-480C-BF02-7D04EE7AD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1400" y="4964643"/>
            <a:ext cx="1620957" cy="362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积极性有所提高</a:t>
            </a:r>
          </a:p>
        </p:txBody>
      </p:sp>
      <p:sp>
        <p:nvSpPr>
          <p:cNvPr id="13" name="Rectangle 62">
            <a:extLst>
              <a:ext uri="{FF2B5EF4-FFF2-40B4-BE49-F238E27FC236}">
                <a16:creationId xmlns:a16="http://schemas.microsoft.com/office/drawing/2014/main" xmlns="" id="{AA5D215B-385F-4E5F-9354-92D708CC7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8100" y="3370792"/>
            <a:ext cx="1210588" cy="657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放牧式管理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有所改善</a:t>
            </a:r>
          </a:p>
        </p:txBody>
      </p:sp>
      <p:sp>
        <p:nvSpPr>
          <p:cNvPr id="14" name="Rectangle 63">
            <a:extLst>
              <a:ext uri="{FF2B5EF4-FFF2-40B4-BE49-F238E27FC236}">
                <a16:creationId xmlns:a16="http://schemas.microsoft.com/office/drawing/2014/main" xmlns="" id="{26207D9C-374D-4BBB-9F95-A0535759B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2017" y="2845859"/>
            <a:ext cx="1826141" cy="362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执行能力有所增强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xmlns="" id="{1FBA9943-D665-4FCA-AF30-239C5D9AB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7324" y="4607205"/>
            <a:ext cx="437996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2D4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坚持“让能干事者有机会、干成事者有舞台”的原则，进行一系列人事改革，团队的执行力，积极性均有所提高。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xmlns="" id="{0FFAC5B1-91F5-4247-9D26-DB45267A3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7324" y="3091442"/>
            <a:ext cx="437996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强化考核，严明纪律，精细化管理，销售人员的“放牧式”现象基本消除，营销团队的管理加强。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xmlns="" id="{776EC37C-15AC-44A5-A5AC-8845B0E80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7324" y="1700743"/>
            <a:ext cx="43799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33CC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待遇方面，基本消费了“大锅饭现象”，薪资待遇的挑战性增强，标准更科学合理。</a:t>
            </a:r>
          </a:p>
        </p:txBody>
      </p:sp>
      <p:sp>
        <p:nvSpPr>
          <p:cNvPr id="2" name="泪滴形 1">
            <a:extLst>
              <a:ext uri="{FF2B5EF4-FFF2-40B4-BE49-F238E27FC236}">
                <a16:creationId xmlns:a16="http://schemas.microsoft.com/office/drawing/2014/main" xmlns="" id="{10D2DE31-E013-4880-B88A-F5A1D34C43B3}"/>
              </a:ext>
            </a:extLst>
          </p:cNvPr>
          <p:cNvSpPr/>
          <p:nvPr/>
        </p:nvSpPr>
        <p:spPr>
          <a:xfrm>
            <a:off x="6386286" y="1791216"/>
            <a:ext cx="403828" cy="403828"/>
          </a:xfrm>
          <a:prstGeom prst="teardrop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泪滴形 18">
            <a:extLst>
              <a:ext uri="{FF2B5EF4-FFF2-40B4-BE49-F238E27FC236}">
                <a16:creationId xmlns:a16="http://schemas.microsoft.com/office/drawing/2014/main" xmlns="" id="{C8C23301-4B71-433C-94C2-8612BF75E001}"/>
              </a:ext>
            </a:extLst>
          </p:cNvPr>
          <p:cNvSpPr/>
          <p:nvPr/>
        </p:nvSpPr>
        <p:spPr>
          <a:xfrm>
            <a:off x="6386286" y="3214886"/>
            <a:ext cx="403828" cy="403828"/>
          </a:xfrm>
          <a:prstGeom prst="teardrop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泪滴形 19">
            <a:extLst>
              <a:ext uri="{FF2B5EF4-FFF2-40B4-BE49-F238E27FC236}">
                <a16:creationId xmlns:a16="http://schemas.microsoft.com/office/drawing/2014/main" xmlns="" id="{5803258C-29E5-421D-9CE4-6C3A90A4077B}"/>
              </a:ext>
            </a:extLst>
          </p:cNvPr>
          <p:cNvSpPr/>
          <p:nvPr/>
        </p:nvSpPr>
        <p:spPr>
          <a:xfrm>
            <a:off x="6386286" y="4638556"/>
            <a:ext cx="403828" cy="403828"/>
          </a:xfrm>
          <a:prstGeom prst="teardrop">
            <a:avLst/>
          </a:prstGeom>
          <a:solidFill>
            <a:srgbClr val="2D4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2352886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6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EBA41FF5-D5AE-4B46-9DB8-5014038718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培训学习情况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F6A0819-8586-4062-BC4C-64F475D5E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7325" y="2060575"/>
            <a:ext cx="2735263" cy="194468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727272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7107D2BA-6B25-4034-89F2-2C87780B0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7263" y="2060575"/>
            <a:ext cx="2736850" cy="1944688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727272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BF1BB6A9-757F-4664-8399-E101D0138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8788" y="2060575"/>
            <a:ext cx="2736850" cy="1944688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727272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2DCF9FD7-314C-465E-9DD0-D813EE8E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21163"/>
            <a:ext cx="12196763" cy="6477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72727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1E7560F-38E9-4F54-88BC-97C604C24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25" y="4321175"/>
            <a:ext cx="2176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solidFill>
                  <a:srgbClr val="7272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日常例会</a:t>
            </a:r>
            <a:endParaRPr lang="en-US" altLang="zh-CN" sz="2400" dirty="0">
              <a:solidFill>
                <a:srgbClr val="7272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711D129-37EE-4B73-B13F-DBC5759F8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5575" y="5067300"/>
            <a:ext cx="276701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7272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通过例会，及时分享日常心得，提出问题，共同想办法解决。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FA3CDE5-6F29-4485-BB3E-C4A117AE2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3650" y="4321175"/>
            <a:ext cx="2174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>
                <a:solidFill>
                  <a:srgbClr val="7272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思想交流会</a:t>
            </a:r>
            <a:endParaRPr lang="en-US" altLang="zh-CN" sz="2400">
              <a:solidFill>
                <a:srgbClr val="7272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F8F5653-BAB9-4208-AEA0-F15C9F4B4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00" y="5067300"/>
            <a:ext cx="276701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7272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通过月度之星的经验传播，带动团队共同提高，营造共同进步的氛围。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4454D0E-CDBD-4970-B6E1-90AE36478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463" y="4321175"/>
            <a:ext cx="2176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>
                <a:solidFill>
                  <a:srgbClr val="7272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专家见面会</a:t>
            </a:r>
            <a:endParaRPr lang="en-US" altLang="zh-CN" sz="2400">
              <a:solidFill>
                <a:srgbClr val="7272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D111AB6-14B3-4AF0-A831-C504DC989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2913" y="5067300"/>
            <a:ext cx="2767012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dirty="0">
                <a:solidFill>
                  <a:srgbClr val="7272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定期邀请知名专家进行理论学习，提升团队的理论水平。</a:t>
            </a:r>
          </a:p>
        </p:txBody>
      </p:sp>
    </p:spTree>
    <p:extLst>
      <p:ext uri="{BB962C8B-B14F-4D97-AF65-F5344CB8AC3E}">
        <p14:creationId xmlns:p14="http://schemas.microsoft.com/office/powerpoint/2010/main" val="4160347605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B11945D8-CB8E-48DC-BE16-8666D5DFB314}"/>
              </a:ext>
            </a:extLst>
          </p:cNvPr>
          <p:cNvCxnSpPr>
            <a:cxnSpLocks/>
          </p:cNvCxnSpPr>
          <p:nvPr/>
        </p:nvCxnSpPr>
        <p:spPr>
          <a:xfrm flipV="1">
            <a:off x="3042100" y="3053724"/>
            <a:ext cx="2762254" cy="659194"/>
          </a:xfrm>
          <a:prstGeom prst="line">
            <a:avLst/>
          </a:prstGeom>
          <a:ln w="28575">
            <a:solidFill>
              <a:srgbClr val="319C8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FAF3B9CC-5C55-4F57-A06B-BFF1EB0E7417}"/>
              </a:ext>
            </a:extLst>
          </p:cNvPr>
          <p:cNvCxnSpPr>
            <a:cxnSpLocks/>
          </p:cNvCxnSpPr>
          <p:nvPr/>
        </p:nvCxnSpPr>
        <p:spPr>
          <a:xfrm>
            <a:off x="3084797" y="3767984"/>
            <a:ext cx="2601570" cy="605998"/>
          </a:xfrm>
          <a:prstGeom prst="line">
            <a:avLst/>
          </a:prstGeom>
          <a:ln w="28575">
            <a:solidFill>
              <a:srgbClr val="319C8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97AC02D3-A882-4BF8-AB9D-A20A39C74240}"/>
              </a:ext>
            </a:extLst>
          </p:cNvPr>
          <p:cNvCxnSpPr>
            <a:cxnSpLocks/>
          </p:cNvCxnSpPr>
          <p:nvPr/>
        </p:nvCxnSpPr>
        <p:spPr>
          <a:xfrm>
            <a:off x="3084797" y="3747861"/>
            <a:ext cx="1935896" cy="1903641"/>
          </a:xfrm>
          <a:prstGeom prst="line">
            <a:avLst/>
          </a:prstGeom>
          <a:ln w="28575">
            <a:solidFill>
              <a:srgbClr val="319C8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D38289D0-1C78-4302-9CCC-CCFF068ABDD6}"/>
              </a:ext>
            </a:extLst>
          </p:cNvPr>
          <p:cNvCxnSpPr/>
          <p:nvPr/>
        </p:nvCxnSpPr>
        <p:spPr>
          <a:xfrm flipV="1">
            <a:off x="2960914" y="1816390"/>
            <a:ext cx="2033361" cy="2011753"/>
          </a:xfrm>
          <a:prstGeom prst="line">
            <a:avLst/>
          </a:prstGeom>
          <a:ln w="28575">
            <a:solidFill>
              <a:srgbClr val="319C8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0F9FC305-9296-45C0-A034-EFADB7A567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存在的问题</a:t>
            </a:r>
          </a:p>
        </p:txBody>
      </p:sp>
      <p:sp>
        <p:nvSpPr>
          <p:cNvPr id="5" name="TextBox 26">
            <a:extLst>
              <a:ext uri="{FF2B5EF4-FFF2-40B4-BE49-F238E27FC236}">
                <a16:creationId xmlns:a16="http://schemas.microsoft.com/office/drawing/2014/main" xmlns="" id="{749B48BC-DF43-4588-A667-154EE8DD9E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2213" y="1414753"/>
            <a:ext cx="379412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rgbClr val="7272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部分管理人员意识保守</a:t>
            </a:r>
            <a:endParaRPr lang="en-US" altLang="zh-CN" sz="2000" b="1" dirty="0">
              <a:solidFill>
                <a:srgbClr val="7272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27">
            <a:extLst>
              <a:ext uri="{FF2B5EF4-FFF2-40B4-BE49-F238E27FC236}">
                <a16:creationId xmlns:a16="http://schemas.microsoft.com/office/drawing/2014/main" xmlns="" id="{CDFBB9E5-08B5-478C-9378-51129E689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275" y="1737015"/>
            <a:ext cx="64295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>
                <a:solidFill>
                  <a:srgbClr val="7272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公司部份管理人员管理意识保守，团队管理实效降低。管理配合不到位，团队管理实效降低。</a:t>
            </a:r>
          </a:p>
        </p:txBody>
      </p:sp>
      <p:sp>
        <p:nvSpPr>
          <p:cNvPr id="7" name="TextBox 28">
            <a:extLst>
              <a:ext uri="{FF2B5EF4-FFF2-40B4-BE49-F238E27FC236}">
                <a16:creationId xmlns:a16="http://schemas.microsoft.com/office/drawing/2014/main" xmlns="" id="{D14A7F20-533C-4B15-9B42-4B171DAA0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0" y="2723855"/>
            <a:ext cx="3794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7272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存在一些坏典型</a:t>
            </a:r>
            <a:endParaRPr lang="en-US" altLang="zh-CN" sz="2000" b="1">
              <a:solidFill>
                <a:srgbClr val="7272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9">
            <a:extLst>
              <a:ext uri="{FF2B5EF4-FFF2-40B4-BE49-F238E27FC236}">
                <a16:creationId xmlns:a16="http://schemas.microsoft.com/office/drawing/2014/main" xmlns="" id="{688276BF-7B3F-40AA-8E87-2B116972B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2313" y="3046118"/>
            <a:ext cx="55504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>
                <a:solidFill>
                  <a:srgbClr val="7272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部分人存在“老油条”观念，有一定优越感，因此对于公司加强管理有“和稀泥”的想法存在。</a:t>
            </a:r>
          </a:p>
        </p:txBody>
      </p:sp>
      <p:sp>
        <p:nvSpPr>
          <p:cNvPr id="9" name="TextBox 30">
            <a:extLst>
              <a:ext uri="{FF2B5EF4-FFF2-40B4-BE49-F238E27FC236}">
                <a16:creationId xmlns:a16="http://schemas.microsoft.com/office/drawing/2014/main" xmlns="" id="{11243A5E-93A8-4914-94E4-24AC38424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0" y="4032250"/>
            <a:ext cx="3794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7272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管理透明度较低</a:t>
            </a:r>
            <a:endParaRPr lang="en-US" altLang="zh-CN" sz="2000" b="1">
              <a:solidFill>
                <a:srgbClr val="7272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33">
            <a:extLst>
              <a:ext uri="{FF2B5EF4-FFF2-40B4-BE49-F238E27FC236}">
                <a16:creationId xmlns:a16="http://schemas.microsoft.com/office/drawing/2014/main" xmlns="" id="{92384AA9-D9A7-437B-B943-443CDD486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2313" y="4354513"/>
            <a:ext cx="55504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7272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性特点的普遍反映：被管理者希望公司管理的能见度、透明度一致较低。因此对能见度逐渐增强的管理有一定抵触心理。</a:t>
            </a:r>
          </a:p>
        </p:txBody>
      </p:sp>
      <p:sp>
        <p:nvSpPr>
          <p:cNvPr id="11" name="TextBox 34">
            <a:extLst>
              <a:ext uri="{FF2B5EF4-FFF2-40B4-BE49-F238E27FC236}">
                <a16:creationId xmlns:a16="http://schemas.microsoft.com/office/drawing/2014/main" xmlns="" id="{E8C2FE70-3D02-48B5-B39C-E9F42CA3C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2213" y="5342249"/>
            <a:ext cx="3794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rgbClr val="7272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制度监管有漏洞</a:t>
            </a:r>
            <a:endParaRPr lang="en-US" altLang="zh-CN" sz="2000" b="1" dirty="0">
              <a:solidFill>
                <a:srgbClr val="7272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35">
            <a:extLst>
              <a:ext uri="{FF2B5EF4-FFF2-40B4-BE49-F238E27FC236}">
                <a16:creationId xmlns:a16="http://schemas.microsoft.com/office/drawing/2014/main" xmlns="" id="{FCD38556-11BC-48F5-84CF-AB66E2D99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275" y="5664512"/>
            <a:ext cx="64295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7272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部分人心存不轨，希望钻公司管理的漏洞。所以希望公司管理的漏洞一直存在，甚至增加。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78FC3CD3-BC2C-45DB-8DD1-E7EF380327FB}"/>
              </a:ext>
            </a:extLst>
          </p:cNvPr>
          <p:cNvGrpSpPr/>
          <p:nvPr/>
        </p:nvGrpSpPr>
        <p:grpSpPr>
          <a:xfrm>
            <a:off x="1414463" y="2195286"/>
            <a:ext cx="3265714" cy="3265714"/>
            <a:chOff x="1331336" y="2458610"/>
            <a:chExt cx="3265714" cy="326571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00C3EA80-8003-4924-92C6-0A392F434F17}"/>
                </a:ext>
              </a:extLst>
            </p:cNvPr>
            <p:cNvSpPr/>
            <p:nvPr/>
          </p:nvSpPr>
          <p:spPr>
            <a:xfrm>
              <a:off x="1331336" y="2458610"/>
              <a:ext cx="3265714" cy="3265714"/>
            </a:xfrm>
            <a:prstGeom prst="ellipse">
              <a:avLst/>
            </a:prstGeom>
            <a:solidFill>
              <a:srgbClr val="FBBD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speech-bubble-with-question-mark_62024">
              <a:extLst>
                <a:ext uri="{FF2B5EF4-FFF2-40B4-BE49-F238E27FC236}">
                  <a16:creationId xmlns:a16="http://schemas.microsoft.com/office/drawing/2014/main" xmlns="" id="{BF4DD85C-3AB2-4AF9-A99D-FFC35B178F3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28866" y="2944764"/>
              <a:ext cx="1145608" cy="1040468"/>
            </a:xfrm>
            <a:custGeom>
              <a:avLst/>
              <a:gdLst>
                <a:gd name="T0" fmla="*/ 5223 w 5399"/>
                <a:gd name="T1" fmla="*/ 0 h 4911"/>
                <a:gd name="T2" fmla="*/ 177 w 5399"/>
                <a:gd name="T3" fmla="*/ 0 h 4911"/>
                <a:gd name="T4" fmla="*/ 0 w 5399"/>
                <a:gd name="T5" fmla="*/ 176 h 4911"/>
                <a:gd name="T6" fmla="*/ 0 w 5399"/>
                <a:gd name="T7" fmla="*/ 3410 h 4911"/>
                <a:gd name="T8" fmla="*/ 177 w 5399"/>
                <a:gd name="T9" fmla="*/ 3586 h 4911"/>
                <a:gd name="T10" fmla="*/ 2879 w 5399"/>
                <a:gd name="T11" fmla="*/ 3586 h 4911"/>
                <a:gd name="T12" fmla="*/ 2879 w 5399"/>
                <a:gd name="T13" fmla="*/ 4735 h 4911"/>
                <a:gd name="T14" fmla="*/ 2988 w 5399"/>
                <a:gd name="T15" fmla="*/ 4898 h 4911"/>
                <a:gd name="T16" fmla="*/ 3056 w 5399"/>
                <a:gd name="T17" fmla="*/ 4911 h 4911"/>
                <a:gd name="T18" fmla="*/ 3181 w 5399"/>
                <a:gd name="T19" fmla="*/ 4860 h 4911"/>
                <a:gd name="T20" fmla="*/ 4463 w 5399"/>
                <a:gd name="T21" fmla="*/ 3586 h 4911"/>
                <a:gd name="T22" fmla="*/ 5223 w 5399"/>
                <a:gd name="T23" fmla="*/ 3586 h 4911"/>
                <a:gd name="T24" fmla="*/ 5399 w 5399"/>
                <a:gd name="T25" fmla="*/ 3410 h 4911"/>
                <a:gd name="T26" fmla="*/ 5399 w 5399"/>
                <a:gd name="T27" fmla="*/ 176 h 4911"/>
                <a:gd name="T28" fmla="*/ 5223 w 5399"/>
                <a:gd name="T29" fmla="*/ 0 h 4911"/>
                <a:gd name="T30" fmla="*/ 2700 w 5399"/>
                <a:gd name="T31" fmla="*/ 3090 h 4911"/>
                <a:gd name="T32" fmla="*/ 2428 w 5399"/>
                <a:gd name="T33" fmla="*/ 2819 h 4911"/>
                <a:gd name="T34" fmla="*/ 2700 w 5399"/>
                <a:gd name="T35" fmla="*/ 2547 h 4911"/>
                <a:gd name="T36" fmla="*/ 2971 w 5399"/>
                <a:gd name="T37" fmla="*/ 2819 h 4911"/>
                <a:gd name="T38" fmla="*/ 2700 w 5399"/>
                <a:gd name="T39" fmla="*/ 3090 h 4911"/>
                <a:gd name="T40" fmla="*/ 2984 w 5399"/>
                <a:gd name="T41" fmla="*/ 1799 h 4911"/>
                <a:gd name="T42" fmla="*/ 2910 w 5399"/>
                <a:gd name="T43" fmla="*/ 1853 h 4911"/>
                <a:gd name="T44" fmla="*/ 2910 w 5399"/>
                <a:gd name="T45" fmla="*/ 2136 h 4911"/>
                <a:gd name="T46" fmla="*/ 2700 w 5399"/>
                <a:gd name="T47" fmla="*/ 2347 h 4911"/>
                <a:gd name="T48" fmla="*/ 2489 w 5399"/>
                <a:gd name="T49" fmla="*/ 2136 h 4911"/>
                <a:gd name="T50" fmla="*/ 2489 w 5399"/>
                <a:gd name="T51" fmla="*/ 1831 h 4911"/>
                <a:gd name="T52" fmla="*/ 2746 w 5399"/>
                <a:gd name="T53" fmla="*/ 1451 h 4911"/>
                <a:gd name="T54" fmla="*/ 2941 w 5399"/>
                <a:gd name="T55" fmla="*/ 1153 h 4911"/>
                <a:gd name="T56" fmla="*/ 2700 w 5399"/>
                <a:gd name="T57" fmla="*/ 912 h 4911"/>
                <a:gd name="T58" fmla="*/ 2458 w 5399"/>
                <a:gd name="T59" fmla="*/ 1153 h 4911"/>
                <a:gd name="T60" fmla="*/ 2248 w 5399"/>
                <a:gd name="T61" fmla="*/ 1364 h 4911"/>
                <a:gd name="T62" fmla="*/ 2037 w 5399"/>
                <a:gd name="T63" fmla="*/ 1153 h 4911"/>
                <a:gd name="T64" fmla="*/ 2700 w 5399"/>
                <a:gd name="T65" fmla="*/ 491 h 4911"/>
                <a:gd name="T66" fmla="*/ 3362 w 5399"/>
                <a:gd name="T67" fmla="*/ 1153 h 4911"/>
                <a:gd name="T68" fmla="*/ 2984 w 5399"/>
                <a:gd name="T69" fmla="*/ 1799 h 4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399" h="4911">
                  <a:moveTo>
                    <a:pt x="5223" y="0"/>
                  </a:moveTo>
                  <a:lnTo>
                    <a:pt x="177" y="0"/>
                  </a:lnTo>
                  <a:cubicBezTo>
                    <a:pt x="79" y="0"/>
                    <a:pt x="0" y="79"/>
                    <a:pt x="0" y="176"/>
                  </a:cubicBezTo>
                  <a:lnTo>
                    <a:pt x="0" y="3410"/>
                  </a:lnTo>
                  <a:cubicBezTo>
                    <a:pt x="0" y="3507"/>
                    <a:pt x="79" y="3586"/>
                    <a:pt x="177" y="3586"/>
                  </a:cubicBezTo>
                  <a:lnTo>
                    <a:pt x="2879" y="3586"/>
                  </a:lnTo>
                  <a:lnTo>
                    <a:pt x="2879" y="4735"/>
                  </a:lnTo>
                  <a:cubicBezTo>
                    <a:pt x="2879" y="4806"/>
                    <a:pt x="2922" y="4871"/>
                    <a:pt x="2988" y="4898"/>
                  </a:cubicBezTo>
                  <a:cubicBezTo>
                    <a:pt x="3010" y="4907"/>
                    <a:pt x="3033" y="4911"/>
                    <a:pt x="3056" y="4911"/>
                  </a:cubicBezTo>
                  <a:cubicBezTo>
                    <a:pt x="3102" y="4911"/>
                    <a:pt x="3147" y="4893"/>
                    <a:pt x="3181" y="4860"/>
                  </a:cubicBezTo>
                  <a:lnTo>
                    <a:pt x="4463" y="3586"/>
                  </a:lnTo>
                  <a:lnTo>
                    <a:pt x="5223" y="3586"/>
                  </a:lnTo>
                  <a:cubicBezTo>
                    <a:pt x="5320" y="3586"/>
                    <a:pt x="5399" y="3507"/>
                    <a:pt x="5399" y="3410"/>
                  </a:cubicBezTo>
                  <a:lnTo>
                    <a:pt x="5399" y="176"/>
                  </a:lnTo>
                  <a:cubicBezTo>
                    <a:pt x="5399" y="79"/>
                    <a:pt x="5320" y="0"/>
                    <a:pt x="5223" y="0"/>
                  </a:cubicBezTo>
                  <a:close/>
                  <a:moveTo>
                    <a:pt x="2700" y="3090"/>
                  </a:moveTo>
                  <a:cubicBezTo>
                    <a:pt x="2550" y="3090"/>
                    <a:pt x="2428" y="2969"/>
                    <a:pt x="2428" y="2819"/>
                  </a:cubicBezTo>
                  <a:cubicBezTo>
                    <a:pt x="2428" y="2669"/>
                    <a:pt x="2550" y="2547"/>
                    <a:pt x="2700" y="2547"/>
                  </a:cubicBezTo>
                  <a:cubicBezTo>
                    <a:pt x="2849" y="2547"/>
                    <a:pt x="2971" y="2669"/>
                    <a:pt x="2971" y="2819"/>
                  </a:cubicBezTo>
                  <a:cubicBezTo>
                    <a:pt x="2971" y="2969"/>
                    <a:pt x="2849" y="3090"/>
                    <a:pt x="2700" y="3090"/>
                  </a:cubicBezTo>
                  <a:close/>
                  <a:moveTo>
                    <a:pt x="2984" y="1799"/>
                  </a:moveTo>
                  <a:cubicBezTo>
                    <a:pt x="2948" y="1823"/>
                    <a:pt x="2924" y="1841"/>
                    <a:pt x="2910" y="1853"/>
                  </a:cubicBezTo>
                  <a:lnTo>
                    <a:pt x="2910" y="2136"/>
                  </a:lnTo>
                  <a:cubicBezTo>
                    <a:pt x="2910" y="2253"/>
                    <a:pt x="2816" y="2347"/>
                    <a:pt x="2700" y="2347"/>
                  </a:cubicBezTo>
                  <a:cubicBezTo>
                    <a:pt x="2583" y="2347"/>
                    <a:pt x="2489" y="2253"/>
                    <a:pt x="2489" y="2136"/>
                  </a:cubicBezTo>
                  <a:lnTo>
                    <a:pt x="2489" y="1831"/>
                  </a:lnTo>
                  <a:cubicBezTo>
                    <a:pt x="2489" y="1627"/>
                    <a:pt x="2638" y="1525"/>
                    <a:pt x="2746" y="1451"/>
                  </a:cubicBezTo>
                  <a:cubicBezTo>
                    <a:pt x="2863" y="1371"/>
                    <a:pt x="2941" y="1318"/>
                    <a:pt x="2941" y="1153"/>
                  </a:cubicBezTo>
                  <a:cubicBezTo>
                    <a:pt x="2941" y="1020"/>
                    <a:pt x="2833" y="912"/>
                    <a:pt x="2700" y="912"/>
                  </a:cubicBezTo>
                  <a:cubicBezTo>
                    <a:pt x="2567" y="912"/>
                    <a:pt x="2458" y="1020"/>
                    <a:pt x="2458" y="1153"/>
                  </a:cubicBezTo>
                  <a:cubicBezTo>
                    <a:pt x="2458" y="1269"/>
                    <a:pt x="2364" y="1364"/>
                    <a:pt x="2248" y="1364"/>
                  </a:cubicBezTo>
                  <a:cubicBezTo>
                    <a:pt x="2132" y="1364"/>
                    <a:pt x="2037" y="1269"/>
                    <a:pt x="2037" y="1153"/>
                  </a:cubicBezTo>
                  <a:cubicBezTo>
                    <a:pt x="2037" y="788"/>
                    <a:pt x="2334" y="491"/>
                    <a:pt x="2700" y="491"/>
                  </a:cubicBezTo>
                  <a:cubicBezTo>
                    <a:pt x="3065" y="491"/>
                    <a:pt x="3362" y="788"/>
                    <a:pt x="3362" y="1153"/>
                  </a:cubicBezTo>
                  <a:cubicBezTo>
                    <a:pt x="3362" y="1541"/>
                    <a:pt x="3125" y="1702"/>
                    <a:pt x="2984" y="17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about-us_15659">
              <a:extLst>
                <a:ext uri="{FF2B5EF4-FFF2-40B4-BE49-F238E27FC236}">
                  <a16:creationId xmlns:a16="http://schemas.microsoft.com/office/drawing/2014/main" xmlns="" id="{37ECADD9-DE0F-4F7F-A64E-6C3AE98DDF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26680" y="4091467"/>
              <a:ext cx="1875027" cy="1100247"/>
            </a:xfrm>
            <a:custGeom>
              <a:avLst/>
              <a:gdLst>
                <a:gd name="connsiteX0" fmla="*/ 470937 w 609100"/>
                <a:gd name="connsiteY0" fmla="*/ 211414 h 357414"/>
                <a:gd name="connsiteX1" fmla="*/ 575196 w 609100"/>
                <a:gd name="connsiteY1" fmla="*/ 211414 h 357414"/>
                <a:gd name="connsiteX2" fmla="*/ 609100 w 609100"/>
                <a:gd name="connsiteY2" fmla="*/ 249525 h 357414"/>
                <a:gd name="connsiteX3" fmla="*/ 609100 w 609100"/>
                <a:gd name="connsiteY3" fmla="*/ 354057 h 357414"/>
                <a:gd name="connsiteX4" fmla="*/ 608464 w 609100"/>
                <a:gd name="connsiteY4" fmla="*/ 357414 h 357414"/>
                <a:gd name="connsiteX5" fmla="*/ 437577 w 609100"/>
                <a:gd name="connsiteY5" fmla="*/ 357414 h 357414"/>
                <a:gd name="connsiteX6" fmla="*/ 436941 w 609100"/>
                <a:gd name="connsiteY6" fmla="*/ 354057 h 357414"/>
                <a:gd name="connsiteX7" fmla="*/ 436941 w 609100"/>
                <a:gd name="connsiteY7" fmla="*/ 249525 h 357414"/>
                <a:gd name="connsiteX8" fmla="*/ 470937 w 609100"/>
                <a:gd name="connsiteY8" fmla="*/ 211414 h 357414"/>
                <a:gd name="connsiteX9" fmla="*/ 33895 w 609100"/>
                <a:gd name="connsiteY9" fmla="*/ 211414 h 357414"/>
                <a:gd name="connsiteX10" fmla="*/ 138214 w 609100"/>
                <a:gd name="connsiteY10" fmla="*/ 211414 h 357414"/>
                <a:gd name="connsiteX11" fmla="*/ 172109 w 609100"/>
                <a:gd name="connsiteY11" fmla="*/ 249525 h 357414"/>
                <a:gd name="connsiteX12" fmla="*/ 172109 w 609100"/>
                <a:gd name="connsiteY12" fmla="*/ 354057 h 357414"/>
                <a:gd name="connsiteX13" fmla="*/ 171564 w 609100"/>
                <a:gd name="connsiteY13" fmla="*/ 357414 h 357414"/>
                <a:gd name="connsiteX14" fmla="*/ 636 w 609100"/>
                <a:gd name="connsiteY14" fmla="*/ 357414 h 357414"/>
                <a:gd name="connsiteX15" fmla="*/ 0 w 609100"/>
                <a:gd name="connsiteY15" fmla="*/ 354057 h 357414"/>
                <a:gd name="connsiteX16" fmla="*/ 0 w 609100"/>
                <a:gd name="connsiteY16" fmla="*/ 249525 h 357414"/>
                <a:gd name="connsiteX17" fmla="*/ 33895 w 609100"/>
                <a:gd name="connsiteY17" fmla="*/ 211414 h 357414"/>
                <a:gd name="connsiteX18" fmla="*/ 239490 w 609100"/>
                <a:gd name="connsiteY18" fmla="*/ 175285 h 357414"/>
                <a:gd name="connsiteX19" fmla="*/ 369631 w 609100"/>
                <a:gd name="connsiteY19" fmla="*/ 175285 h 357414"/>
                <a:gd name="connsiteX20" fmla="*/ 411799 w 609100"/>
                <a:gd name="connsiteY20" fmla="*/ 222746 h 357414"/>
                <a:gd name="connsiteX21" fmla="*/ 411799 w 609100"/>
                <a:gd name="connsiteY21" fmla="*/ 353240 h 357414"/>
                <a:gd name="connsiteX22" fmla="*/ 411072 w 609100"/>
                <a:gd name="connsiteY22" fmla="*/ 357414 h 357414"/>
                <a:gd name="connsiteX23" fmla="*/ 198048 w 609100"/>
                <a:gd name="connsiteY23" fmla="*/ 357414 h 357414"/>
                <a:gd name="connsiteX24" fmla="*/ 197230 w 609100"/>
                <a:gd name="connsiteY24" fmla="*/ 353240 h 357414"/>
                <a:gd name="connsiteX25" fmla="*/ 197230 w 609100"/>
                <a:gd name="connsiteY25" fmla="*/ 222746 h 357414"/>
                <a:gd name="connsiteX26" fmla="*/ 239490 w 609100"/>
                <a:gd name="connsiteY26" fmla="*/ 175285 h 357414"/>
                <a:gd name="connsiteX27" fmla="*/ 523031 w 609100"/>
                <a:gd name="connsiteY27" fmla="*/ 70777 h 357414"/>
                <a:gd name="connsiteX28" fmla="*/ 588092 w 609100"/>
                <a:gd name="connsiteY28" fmla="*/ 135859 h 357414"/>
                <a:gd name="connsiteX29" fmla="*/ 523031 w 609100"/>
                <a:gd name="connsiteY29" fmla="*/ 200759 h 357414"/>
                <a:gd name="connsiteX30" fmla="*/ 458060 w 609100"/>
                <a:gd name="connsiteY30" fmla="*/ 135859 h 357414"/>
                <a:gd name="connsiteX31" fmla="*/ 523031 w 609100"/>
                <a:gd name="connsiteY31" fmla="*/ 70777 h 357414"/>
                <a:gd name="connsiteX32" fmla="*/ 86080 w 609100"/>
                <a:gd name="connsiteY32" fmla="*/ 70777 h 357414"/>
                <a:gd name="connsiteX33" fmla="*/ 151151 w 609100"/>
                <a:gd name="connsiteY33" fmla="*/ 135859 h 357414"/>
                <a:gd name="connsiteX34" fmla="*/ 86080 w 609100"/>
                <a:gd name="connsiteY34" fmla="*/ 200759 h 357414"/>
                <a:gd name="connsiteX35" fmla="*/ 21099 w 609100"/>
                <a:gd name="connsiteY35" fmla="*/ 135859 h 357414"/>
                <a:gd name="connsiteX36" fmla="*/ 86080 w 609100"/>
                <a:gd name="connsiteY36" fmla="*/ 70777 h 357414"/>
                <a:gd name="connsiteX37" fmla="*/ 304459 w 609100"/>
                <a:gd name="connsiteY37" fmla="*/ 0 h 357414"/>
                <a:gd name="connsiteX38" fmla="*/ 385690 w 609100"/>
                <a:gd name="connsiteY38" fmla="*/ 81044 h 357414"/>
                <a:gd name="connsiteX39" fmla="*/ 304459 w 609100"/>
                <a:gd name="connsiteY39" fmla="*/ 162089 h 357414"/>
                <a:gd name="connsiteX40" fmla="*/ 223410 w 609100"/>
                <a:gd name="connsiteY40" fmla="*/ 81044 h 357414"/>
                <a:gd name="connsiteX41" fmla="*/ 304459 w 609100"/>
                <a:gd name="connsiteY41" fmla="*/ 0 h 35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609100" h="357414">
                  <a:moveTo>
                    <a:pt x="470937" y="211414"/>
                  </a:moveTo>
                  <a:lnTo>
                    <a:pt x="575196" y="211414"/>
                  </a:lnTo>
                  <a:cubicBezTo>
                    <a:pt x="593920" y="211414"/>
                    <a:pt x="609191" y="228473"/>
                    <a:pt x="609100" y="249525"/>
                  </a:cubicBezTo>
                  <a:lnTo>
                    <a:pt x="609100" y="354057"/>
                  </a:lnTo>
                  <a:cubicBezTo>
                    <a:pt x="609100" y="355146"/>
                    <a:pt x="608555" y="356234"/>
                    <a:pt x="608464" y="357414"/>
                  </a:cubicBezTo>
                  <a:lnTo>
                    <a:pt x="437577" y="357414"/>
                  </a:lnTo>
                  <a:cubicBezTo>
                    <a:pt x="437486" y="356234"/>
                    <a:pt x="436941" y="355146"/>
                    <a:pt x="436941" y="354057"/>
                  </a:cubicBezTo>
                  <a:lnTo>
                    <a:pt x="436941" y="249525"/>
                  </a:lnTo>
                  <a:cubicBezTo>
                    <a:pt x="436941" y="228473"/>
                    <a:pt x="452212" y="211414"/>
                    <a:pt x="470937" y="211414"/>
                  </a:cubicBezTo>
                  <a:close/>
                  <a:moveTo>
                    <a:pt x="33895" y="211414"/>
                  </a:moveTo>
                  <a:lnTo>
                    <a:pt x="138214" y="211414"/>
                  </a:lnTo>
                  <a:cubicBezTo>
                    <a:pt x="156934" y="211414"/>
                    <a:pt x="172109" y="228473"/>
                    <a:pt x="172109" y="249525"/>
                  </a:cubicBezTo>
                  <a:lnTo>
                    <a:pt x="172109" y="354057"/>
                  </a:lnTo>
                  <a:cubicBezTo>
                    <a:pt x="172109" y="355146"/>
                    <a:pt x="171564" y="356234"/>
                    <a:pt x="171564" y="357414"/>
                  </a:cubicBezTo>
                  <a:lnTo>
                    <a:pt x="636" y="357414"/>
                  </a:lnTo>
                  <a:cubicBezTo>
                    <a:pt x="545" y="356234"/>
                    <a:pt x="0" y="355146"/>
                    <a:pt x="0" y="354057"/>
                  </a:cubicBezTo>
                  <a:lnTo>
                    <a:pt x="0" y="249525"/>
                  </a:lnTo>
                  <a:cubicBezTo>
                    <a:pt x="0" y="228473"/>
                    <a:pt x="15266" y="211414"/>
                    <a:pt x="33895" y="211414"/>
                  </a:cubicBezTo>
                  <a:close/>
                  <a:moveTo>
                    <a:pt x="239490" y="175285"/>
                  </a:moveTo>
                  <a:lnTo>
                    <a:pt x="369631" y="175285"/>
                  </a:lnTo>
                  <a:cubicBezTo>
                    <a:pt x="392805" y="175285"/>
                    <a:pt x="411890" y="196611"/>
                    <a:pt x="411799" y="222746"/>
                  </a:cubicBezTo>
                  <a:lnTo>
                    <a:pt x="411799" y="353240"/>
                  </a:lnTo>
                  <a:cubicBezTo>
                    <a:pt x="411799" y="354692"/>
                    <a:pt x="411254" y="355962"/>
                    <a:pt x="411072" y="357414"/>
                  </a:cubicBezTo>
                  <a:lnTo>
                    <a:pt x="198048" y="357414"/>
                  </a:lnTo>
                  <a:cubicBezTo>
                    <a:pt x="197957" y="355962"/>
                    <a:pt x="197230" y="354692"/>
                    <a:pt x="197230" y="353240"/>
                  </a:cubicBezTo>
                  <a:lnTo>
                    <a:pt x="197230" y="222746"/>
                  </a:lnTo>
                  <a:cubicBezTo>
                    <a:pt x="197230" y="196611"/>
                    <a:pt x="216224" y="175285"/>
                    <a:pt x="239490" y="175285"/>
                  </a:cubicBezTo>
                  <a:close/>
                  <a:moveTo>
                    <a:pt x="523031" y="70777"/>
                  </a:moveTo>
                  <a:cubicBezTo>
                    <a:pt x="559105" y="70777"/>
                    <a:pt x="588092" y="99914"/>
                    <a:pt x="588092" y="135859"/>
                  </a:cubicBezTo>
                  <a:cubicBezTo>
                    <a:pt x="588092" y="171713"/>
                    <a:pt x="559105" y="200759"/>
                    <a:pt x="523031" y="200759"/>
                  </a:cubicBezTo>
                  <a:cubicBezTo>
                    <a:pt x="487138" y="200759"/>
                    <a:pt x="457969" y="171713"/>
                    <a:pt x="458060" y="135859"/>
                  </a:cubicBezTo>
                  <a:cubicBezTo>
                    <a:pt x="458060" y="99914"/>
                    <a:pt x="487138" y="70777"/>
                    <a:pt x="523031" y="70777"/>
                  </a:cubicBezTo>
                  <a:close/>
                  <a:moveTo>
                    <a:pt x="86080" y="70777"/>
                  </a:moveTo>
                  <a:cubicBezTo>
                    <a:pt x="122160" y="70777"/>
                    <a:pt x="151151" y="99914"/>
                    <a:pt x="151151" y="135859"/>
                  </a:cubicBezTo>
                  <a:cubicBezTo>
                    <a:pt x="151151" y="171713"/>
                    <a:pt x="122160" y="200759"/>
                    <a:pt x="86080" y="200759"/>
                  </a:cubicBezTo>
                  <a:cubicBezTo>
                    <a:pt x="50181" y="200759"/>
                    <a:pt x="21099" y="171713"/>
                    <a:pt x="21099" y="135859"/>
                  </a:cubicBezTo>
                  <a:cubicBezTo>
                    <a:pt x="21099" y="99914"/>
                    <a:pt x="50181" y="70777"/>
                    <a:pt x="86080" y="70777"/>
                  </a:cubicBezTo>
                  <a:close/>
                  <a:moveTo>
                    <a:pt x="304459" y="0"/>
                  </a:moveTo>
                  <a:cubicBezTo>
                    <a:pt x="349527" y="0"/>
                    <a:pt x="385781" y="36211"/>
                    <a:pt x="385690" y="81044"/>
                  </a:cubicBezTo>
                  <a:cubicBezTo>
                    <a:pt x="385690" y="125696"/>
                    <a:pt x="349527" y="162089"/>
                    <a:pt x="304459" y="162089"/>
                  </a:cubicBezTo>
                  <a:cubicBezTo>
                    <a:pt x="259755" y="162089"/>
                    <a:pt x="223410" y="125787"/>
                    <a:pt x="223410" y="81044"/>
                  </a:cubicBezTo>
                  <a:cubicBezTo>
                    <a:pt x="223410" y="36211"/>
                    <a:pt x="259755" y="0"/>
                    <a:pt x="3044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A7F5CEBE-EE14-48A8-9C76-573A3EB071EC}"/>
                </a:ext>
              </a:extLst>
            </p:cNvPr>
            <p:cNvSpPr/>
            <p:nvPr/>
          </p:nvSpPr>
          <p:spPr>
            <a:xfrm>
              <a:off x="1619075" y="2728034"/>
              <a:ext cx="2679796" cy="2724807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9883127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BB5923C-016E-4114-9C0E-5E6337A42E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下一步措施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D88A6725-A0C8-490D-B102-34D781E694BE}"/>
              </a:ext>
            </a:extLst>
          </p:cNvPr>
          <p:cNvGrpSpPr/>
          <p:nvPr/>
        </p:nvGrpSpPr>
        <p:grpSpPr>
          <a:xfrm>
            <a:off x="803275" y="2173184"/>
            <a:ext cx="2058678" cy="3992666"/>
            <a:chOff x="803275" y="2173184"/>
            <a:chExt cx="2058678" cy="399266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B3E39401-5F31-48BB-91FD-14D4B63C636F}"/>
                </a:ext>
              </a:extLst>
            </p:cNvPr>
            <p:cNvSpPr/>
            <p:nvPr/>
          </p:nvSpPr>
          <p:spPr>
            <a:xfrm>
              <a:off x="803275" y="2173184"/>
              <a:ext cx="2046803" cy="39926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>
              <a:extLst>
                <a:ext uri="{FF2B5EF4-FFF2-40B4-BE49-F238E27FC236}">
                  <a16:creationId xmlns:a16="http://schemas.microsoft.com/office/drawing/2014/main" xmlns="" id="{E1CAF9FB-A839-4364-8809-D92118A2F74B}"/>
                </a:ext>
              </a:extLst>
            </p:cNvPr>
            <p:cNvSpPr/>
            <p:nvPr/>
          </p:nvSpPr>
          <p:spPr>
            <a:xfrm rot="16200000">
              <a:off x="2382911" y="2165342"/>
              <a:ext cx="471200" cy="486885"/>
            </a:xfrm>
            <a:prstGeom prst="triangle">
              <a:avLst>
                <a:gd name="adj" fmla="val 100000"/>
              </a:avLst>
            </a:prstGeom>
            <a:solidFill>
              <a:srgbClr val="FBBD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479F6846-4050-4337-9EB9-823E5EECAFF4}"/>
                </a:ext>
              </a:extLst>
            </p:cNvPr>
            <p:cNvSpPr/>
            <p:nvPr/>
          </p:nvSpPr>
          <p:spPr>
            <a:xfrm>
              <a:off x="973776" y="3215757"/>
              <a:ext cx="1710047" cy="2769407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03EC139A-CBFF-4E3B-AC2B-ED00F2727FC0}"/>
                </a:ext>
              </a:extLst>
            </p:cNvPr>
            <p:cNvSpPr txBox="1"/>
            <p:nvPr/>
          </p:nvSpPr>
          <p:spPr>
            <a:xfrm>
              <a:off x="1104405" y="2446317"/>
              <a:ext cx="136566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</a:rPr>
                <a:t>01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59F87128-44A0-4059-A93F-89FBA55AAE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2584" y="3486933"/>
              <a:ext cx="126748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建章立制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25638912-DB35-4509-A846-FE362446FD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2584" y="3883808"/>
              <a:ext cx="1365664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加强制度管理，将特权行为、混水摸鱼行为约束起来。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6FBFFF0-D5BE-441C-BE2B-82F89A6710C8}"/>
              </a:ext>
            </a:extLst>
          </p:cNvPr>
          <p:cNvGrpSpPr/>
          <p:nvPr/>
        </p:nvGrpSpPr>
        <p:grpSpPr>
          <a:xfrm>
            <a:off x="2928832" y="2173184"/>
            <a:ext cx="2058678" cy="3992666"/>
            <a:chOff x="803275" y="2173184"/>
            <a:chExt cx="2058678" cy="3992666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75D80E66-D5DE-40CE-9699-4A6B54F9390F}"/>
                </a:ext>
              </a:extLst>
            </p:cNvPr>
            <p:cNvSpPr/>
            <p:nvPr/>
          </p:nvSpPr>
          <p:spPr>
            <a:xfrm>
              <a:off x="803275" y="2173184"/>
              <a:ext cx="2046803" cy="39926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>
              <a:extLst>
                <a:ext uri="{FF2B5EF4-FFF2-40B4-BE49-F238E27FC236}">
                  <a16:creationId xmlns:a16="http://schemas.microsoft.com/office/drawing/2014/main" xmlns="" id="{8BFDBB5B-BA66-440D-A338-26F49979062D}"/>
                </a:ext>
              </a:extLst>
            </p:cNvPr>
            <p:cNvSpPr/>
            <p:nvPr/>
          </p:nvSpPr>
          <p:spPr>
            <a:xfrm rot="16200000">
              <a:off x="2382911" y="2165342"/>
              <a:ext cx="471200" cy="486885"/>
            </a:xfrm>
            <a:prstGeom prst="triangle">
              <a:avLst>
                <a:gd name="adj" fmla="val 100000"/>
              </a:avLst>
            </a:prstGeom>
            <a:solidFill>
              <a:srgbClr val="FBBD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4D67F1A1-14BB-473C-8DA4-D6C80451D54D}"/>
                </a:ext>
              </a:extLst>
            </p:cNvPr>
            <p:cNvSpPr/>
            <p:nvPr/>
          </p:nvSpPr>
          <p:spPr>
            <a:xfrm>
              <a:off x="973776" y="3215757"/>
              <a:ext cx="1710047" cy="2769407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08E5FF1B-E01D-4B82-AF02-6DBBCD80E8D3}"/>
                </a:ext>
              </a:extLst>
            </p:cNvPr>
            <p:cNvSpPr txBox="1"/>
            <p:nvPr/>
          </p:nvSpPr>
          <p:spPr>
            <a:xfrm>
              <a:off x="1104405" y="2446317"/>
              <a:ext cx="136566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</a:rPr>
                <a:t>02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xmlns="" id="{9166B62F-9279-40EA-B345-23DD2AAC39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58910" y="3486933"/>
              <a:ext cx="121115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人事改革</a:t>
              </a:r>
            </a:p>
          </p:txBody>
        </p:sp>
        <p:sp>
          <p:nvSpPr>
            <p:cNvPr id="18" name="TextBox 10">
              <a:extLst>
                <a:ext uri="{FF2B5EF4-FFF2-40B4-BE49-F238E27FC236}">
                  <a16:creationId xmlns:a16="http://schemas.microsoft.com/office/drawing/2014/main" xmlns="" id="{379D594E-9997-4BD6-A5A7-A66B9A9C51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2584" y="3883808"/>
              <a:ext cx="1365664" cy="1754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对破坏团队团结、破坏制度的老油条、特权思想者予以处分。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80398163-43B4-47BF-AA6B-5E31462053A4}"/>
              </a:ext>
            </a:extLst>
          </p:cNvPr>
          <p:cNvGrpSpPr/>
          <p:nvPr/>
        </p:nvGrpSpPr>
        <p:grpSpPr>
          <a:xfrm>
            <a:off x="5054388" y="2173184"/>
            <a:ext cx="2058678" cy="3992666"/>
            <a:chOff x="803275" y="2173184"/>
            <a:chExt cx="2058678" cy="3992666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174043AE-468C-49F4-979A-685B9323D100}"/>
                </a:ext>
              </a:extLst>
            </p:cNvPr>
            <p:cNvSpPr/>
            <p:nvPr/>
          </p:nvSpPr>
          <p:spPr>
            <a:xfrm>
              <a:off x="803275" y="2173184"/>
              <a:ext cx="2046803" cy="39926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>
              <a:extLst>
                <a:ext uri="{FF2B5EF4-FFF2-40B4-BE49-F238E27FC236}">
                  <a16:creationId xmlns:a16="http://schemas.microsoft.com/office/drawing/2014/main" xmlns="" id="{452B81A9-83FD-49EF-9899-2E8EEF5D0A9C}"/>
                </a:ext>
              </a:extLst>
            </p:cNvPr>
            <p:cNvSpPr/>
            <p:nvPr/>
          </p:nvSpPr>
          <p:spPr>
            <a:xfrm rot="16200000">
              <a:off x="2382911" y="2165342"/>
              <a:ext cx="471200" cy="486885"/>
            </a:xfrm>
            <a:prstGeom prst="triangle">
              <a:avLst>
                <a:gd name="adj" fmla="val 100000"/>
              </a:avLst>
            </a:prstGeom>
            <a:solidFill>
              <a:srgbClr val="FBBD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18C348A0-CD71-45A3-B51D-856978A55FFB}"/>
                </a:ext>
              </a:extLst>
            </p:cNvPr>
            <p:cNvSpPr/>
            <p:nvPr/>
          </p:nvSpPr>
          <p:spPr>
            <a:xfrm>
              <a:off x="973776" y="3215757"/>
              <a:ext cx="1710047" cy="2769407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2E965706-0D66-47D5-9CE2-922F60E15CEC}"/>
                </a:ext>
              </a:extLst>
            </p:cNvPr>
            <p:cNvSpPr txBox="1"/>
            <p:nvPr/>
          </p:nvSpPr>
          <p:spPr>
            <a:xfrm>
              <a:off x="1104405" y="2446317"/>
              <a:ext cx="136566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</a:rPr>
                <a:t>03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9">
              <a:extLst>
                <a:ext uri="{FF2B5EF4-FFF2-40B4-BE49-F238E27FC236}">
                  <a16:creationId xmlns:a16="http://schemas.microsoft.com/office/drawing/2014/main" xmlns="" id="{87D73DCF-86AA-4E6D-BE74-C588FFDD38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2584" y="3486933"/>
              <a:ext cx="126748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建章立制</a:t>
              </a:r>
            </a:p>
          </p:txBody>
        </p:sp>
        <p:sp>
          <p:nvSpPr>
            <p:cNvPr id="25" name="TextBox 10">
              <a:extLst>
                <a:ext uri="{FF2B5EF4-FFF2-40B4-BE49-F238E27FC236}">
                  <a16:creationId xmlns:a16="http://schemas.microsoft.com/office/drawing/2014/main" xmlns="" id="{96493999-5D99-4949-8099-A973430FD6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2584" y="3883808"/>
              <a:ext cx="1365664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加强制度管理，将特权行为、混水摸鱼行为约束起来。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A15A4041-E0A0-4454-B78D-474CC6A0D0AD}"/>
              </a:ext>
            </a:extLst>
          </p:cNvPr>
          <p:cNvGrpSpPr/>
          <p:nvPr/>
        </p:nvGrpSpPr>
        <p:grpSpPr>
          <a:xfrm>
            <a:off x="7179945" y="2173184"/>
            <a:ext cx="2058678" cy="3992666"/>
            <a:chOff x="803275" y="2173184"/>
            <a:chExt cx="2058678" cy="3992666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74D8857B-9AA0-4B82-9F64-698A1581C0E3}"/>
                </a:ext>
              </a:extLst>
            </p:cNvPr>
            <p:cNvSpPr/>
            <p:nvPr/>
          </p:nvSpPr>
          <p:spPr>
            <a:xfrm>
              <a:off x="803275" y="2173184"/>
              <a:ext cx="2046803" cy="39926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>
              <a:extLst>
                <a:ext uri="{FF2B5EF4-FFF2-40B4-BE49-F238E27FC236}">
                  <a16:creationId xmlns:a16="http://schemas.microsoft.com/office/drawing/2014/main" xmlns="" id="{832A034B-5627-4808-ADA4-3A246B781B12}"/>
                </a:ext>
              </a:extLst>
            </p:cNvPr>
            <p:cNvSpPr/>
            <p:nvPr/>
          </p:nvSpPr>
          <p:spPr>
            <a:xfrm rot="16200000">
              <a:off x="2382911" y="2165342"/>
              <a:ext cx="471200" cy="486885"/>
            </a:xfrm>
            <a:prstGeom prst="triangle">
              <a:avLst>
                <a:gd name="adj" fmla="val 100000"/>
              </a:avLst>
            </a:prstGeom>
            <a:solidFill>
              <a:srgbClr val="FBBD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15A66BC1-452B-4614-A8A7-FB460E36A24C}"/>
                </a:ext>
              </a:extLst>
            </p:cNvPr>
            <p:cNvSpPr/>
            <p:nvPr/>
          </p:nvSpPr>
          <p:spPr>
            <a:xfrm>
              <a:off x="973776" y="3215757"/>
              <a:ext cx="1710047" cy="2769407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67BE06FC-BA1D-4FF8-A70C-86E0002B75BA}"/>
                </a:ext>
              </a:extLst>
            </p:cNvPr>
            <p:cNvSpPr txBox="1"/>
            <p:nvPr/>
          </p:nvSpPr>
          <p:spPr>
            <a:xfrm>
              <a:off x="1104405" y="2446317"/>
              <a:ext cx="136566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</a:rPr>
                <a:t>04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  <p:sp>
          <p:nvSpPr>
            <p:cNvPr id="31" name="TextBox 9">
              <a:extLst>
                <a:ext uri="{FF2B5EF4-FFF2-40B4-BE49-F238E27FC236}">
                  <a16:creationId xmlns:a16="http://schemas.microsoft.com/office/drawing/2014/main" xmlns="" id="{BD409024-8ACC-4F3C-A064-527956AE9E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2584" y="3486933"/>
              <a:ext cx="126748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建章立制</a:t>
              </a:r>
            </a:p>
          </p:txBody>
        </p:sp>
        <p:sp>
          <p:nvSpPr>
            <p:cNvPr id="32" name="TextBox 10">
              <a:extLst>
                <a:ext uri="{FF2B5EF4-FFF2-40B4-BE49-F238E27FC236}">
                  <a16:creationId xmlns:a16="http://schemas.microsoft.com/office/drawing/2014/main" xmlns="" id="{68DF49D2-5398-4AE7-96A2-28A7871E87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2584" y="3883808"/>
              <a:ext cx="1365664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加强制度管理，将特权行为、混水摸鱼行为约束起来。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41E1E5A4-7424-4F0F-BB06-447311986A99}"/>
              </a:ext>
            </a:extLst>
          </p:cNvPr>
          <p:cNvGrpSpPr/>
          <p:nvPr/>
        </p:nvGrpSpPr>
        <p:grpSpPr>
          <a:xfrm>
            <a:off x="9305502" y="2173184"/>
            <a:ext cx="2058678" cy="3992666"/>
            <a:chOff x="803275" y="2173184"/>
            <a:chExt cx="2058678" cy="3992666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ADDEB43B-6C97-44DD-8044-397DB448716B}"/>
                </a:ext>
              </a:extLst>
            </p:cNvPr>
            <p:cNvSpPr/>
            <p:nvPr/>
          </p:nvSpPr>
          <p:spPr>
            <a:xfrm>
              <a:off x="803275" y="2173184"/>
              <a:ext cx="2046803" cy="39926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4">
              <a:extLst>
                <a:ext uri="{FF2B5EF4-FFF2-40B4-BE49-F238E27FC236}">
                  <a16:creationId xmlns:a16="http://schemas.microsoft.com/office/drawing/2014/main" xmlns="" id="{09F42524-E6C5-48D3-9378-BDD86E9BE799}"/>
                </a:ext>
              </a:extLst>
            </p:cNvPr>
            <p:cNvSpPr/>
            <p:nvPr/>
          </p:nvSpPr>
          <p:spPr>
            <a:xfrm rot="16200000">
              <a:off x="2382911" y="2165342"/>
              <a:ext cx="471200" cy="486885"/>
            </a:xfrm>
            <a:prstGeom prst="triangle">
              <a:avLst>
                <a:gd name="adj" fmla="val 100000"/>
              </a:avLst>
            </a:prstGeom>
            <a:solidFill>
              <a:srgbClr val="FBBD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28173FE7-16D0-404B-8E6B-07BCD82CA037}"/>
                </a:ext>
              </a:extLst>
            </p:cNvPr>
            <p:cNvSpPr/>
            <p:nvPr/>
          </p:nvSpPr>
          <p:spPr>
            <a:xfrm>
              <a:off x="973776" y="3215757"/>
              <a:ext cx="1710047" cy="2769407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xmlns="" id="{77CB881F-503F-471B-8650-39270A687F3C}"/>
                </a:ext>
              </a:extLst>
            </p:cNvPr>
            <p:cNvSpPr txBox="1"/>
            <p:nvPr/>
          </p:nvSpPr>
          <p:spPr>
            <a:xfrm>
              <a:off x="1104405" y="2446317"/>
              <a:ext cx="136566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</a:rPr>
                <a:t>05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  <p:sp>
          <p:nvSpPr>
            <p:cNvPr id="38" name="TextBox 9">
              <a:extLst>
                <a:ext uri="{FF2B5EF4-FFF2-40B4-BE49-F238E27FC236}">
                  <a16:creationId xmlns:a16="http://schemas.microsoft.com/office/drawing/2014/main" xmlns="" id="{71A6BAEE-B4C1-49CE-99B0-CC25E8D1C3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2584" y="3486933"/>
              <a:ext cx="126748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建章立制</a:t>
              </a:r>
            </a:p>
          </p:txBody>
        </p:sp>
        <p:sp>
          <p:nvSpPr>
            <p:cNvPr id="39" name="TextBox 10">
              <a:extLst>
                <a:ext uri="{FF2B5EF4-FFF2-40B4-BE49-F238E27FC236}">
                  <a16:creationId xmlns:a16="http://schemas.microsoft.com/office/drawing/2014/main" xmlns="" id="{141DDCAA-149D-43C8-8DE0-1B6DC221FA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2584" y="3883808"/>
              <a:ext cx="1365664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加强制度管理，将特权行为、混水摸鱼行为约束起来。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8612128"/>
      </p:ext>
    </p:extLst>
  </p:cSld>
  <p:clrMapOvr>
    <a:masterClrMapping/>
  </p:clrMapOvr>
  <p:transition spd="slow" advTm="2000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7A56C833-5222-4ECD-BCE2-DA06F302AA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36898" y="3420006"/>
            <a:ext cx="3806825" cy="692150"/>
          </a:xfrm>
        </p:spPr>
        <p:txBody>
          <a:bodyPr/>
          <a:lstStyle/>
          <a:p>
            <a:r>
              <a:rPr lang="zh-CN" altLang="en-US" dirty="0"/>
              <a:t>内部管理</a:t>
            </a:r>
            <a:endParaRPr lang="en-US" altLang="zh-CN" dirty="0"/>
          </a:p>
          <a:p>
            <a:r>
              <a:rPr lang="zh-CN" altLang="en-US" dirty="0"/>
              <a:t>回顾及分析</a:t>
            </a:r>
          </a:p>
          <a:p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AA89AF36-7E5B-4627-9B87-55E491C65E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04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5703447"/>
      </p:ext>
    </p:extLst>
  </p:cSld>
  <p:clrMapOvr>
    <a:masterClrMapping/>
  </p:clrMapOvr>
  <p:transition spd="slow" advTm="2000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3EC2411E-C0E6-4B62-B9F4-C1295B586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内务管理情况</a:t>
            </a:r>
          </a:p>
        </p:txBody>
      </p:sp>
      <p:grpSp>
        <p:nvGrpSpPr>
          <p:cNvPr id="5" name="d85120d9-3b6f-429b-8a6e-ad308469543a">
            <a:extLst>
              <a:ext uri="{FF2B5EF4-FFF2-40B4-BE49-F238E27FC236}">
                <a16:creationId xmlns:a16="http://schemas.microsoft.com/office/drawing/2014/main" xmlns="" id="{1ACC1FBF-4EA7-4FE6-9F2F-C2E7F7FF8BED}"/>
              </a:ext>
            </a:extLst>
          </p:cNvPr>
          <p:cNvGrpSpPr>
            <a:grpSpLocks noChangeAspect="1"/>
          </p:cNvGrpSpPr>
          <p:nvPr/>
        </p:nvGrpSpPr>
        <p:grpSpPr>
          <a:xfrm>
            <a:off x="719138" y="1827803"/>
            <a:ext cx="10753725" cy="3487147"/>
            <a:chOff x="719138" y="1827803"/>
            <a:chExt cx="10753725" cy="3487147"/>
          </a:xfrm>
        </p:grpSpPr>
        <p:sp>
          <p:nvSpPr>
            <p:cNvPr id="6" name="íślíḋè-Rectangle 2">
              <a:extLst>
                <a:ext uri="{FF2B5EF4-FFF2-40B4-BE49-F238E27FC236}">
                  <a16:creationId xmlns:a16="http://schemas.microsoft.com/office/drawing/2014/main" xmlns="" id="{697BFD11-7D23-4375-8F29-E2C62065B74E}"/>
                </a:ext>
              </a:extLst>
            </p:cNvPr>
            <p:cNvSpPr/>
            <p:nvPr/>
          </p:nvSpPr>
          <p:spPr bwMode="gray">
            <a:xfrm>
              <a:off x="1330888" y="3723650"/>
              <a:ext cx="1789844" cy="15913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anchor="t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/>
                  </a:solidFill>
                </a:rPr>
                <a:t>解决了困扰很久的及时发货问题，基本实现</a:t>
              </a:r>
              <a:r>
                <a:rPr lang="en-US" altLang="zh-CN" sz="1600" dirty="0">
                  <a:solidFill>
                    <a:schemeClr val="tx1"/>
                  </a:solidFill>
                </a:rPr>
                <a:t>24</a:t>
              </a:r>
              <a:r>
                <a:rPr lang="zh-CN" altLang="en-US" sz="1600" dirty="0">
                  <a:solidFill>
                    <a:schemeClr val="tx1"/>
                  </a:solidFill>
                </a:rPr>
                <a:t>小时内准时发货。</a:t>
              </a:r>
            </a:p>
          </p:txBody>
        </p:sp>
        <p:sp>
          <p:nvSpPr>
            <p:cNvPr id="7" name="íślíḋè-Pentagon 3">
              <a:extLst>
                <a:ext uri="{FF2B5EF4-FFF2-40B4-BE49-F238E27FC236}">
                  <a16:creationId xmlns:a16="http://schemas.microsoft.com/office/drawing/2014/main" xmlns="" id="{807DE01A-7BE8-46CC-B40C-D5F84D9F5C9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9138" y="1827803"/>
              <a:ext cx="10753725" cy="903968"/>
            </a:xfrm>
            <a:prstGeom prst="homePlate">
              <a:avLst>
                <a:gd name="adj" fmla="val 35856"/>
              </a:avLst>
            </a:prstGeom>
            <a:solidFill>
              <a:srgbClr val="FBBD02">
                <a:alpha val="48000"/>
              </a:srgbClr>
            </a:solidFill>
            <a:ln w="25400" algn="ctr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ślíḋè-Rectangle 4">
              <a:extLst>
                <a:ext uri="{FF2B5EF4-FFF2-40B4-BE49-F238E27FC236}">
                  <a16:creationId xmlns:a16="http://schemas.microsoft.com/office/drawing/2014/main" xmlns="" id="{2F91C657-4422-4193-BD3D-FA240DF5BCF7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3211819" y="2279787"/>
              <a:ext cx="1789844" cy="1381750"/>
            </a:xfrm>
            <a:prstGeom prst="rect">
              <a:avLst/>
            </a:prstGeom>
            <a:solidFill>
              <a:schemeClr val="accent3"/>
            </a:solidFill>
            <a:ln w="19050">
              <a:solidFill>
                <a:schemeClr val="accent3"/>
              </a:solidFill>
              <a:miter lim="800000"/>
              <a:headEnd/>
              <a:tailEnd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45720" tIns="45720" rIns="45720" bIns="45720" anchor="ctr">
              <a:noAutofit/>
            </a:bodyPr>
            <a:lstStyle/>
            <a:p>
              <a:pPr algn="ctr">
                <a:defRPr/>
              </a:pPr>
              <a:r>
                <a:rPr lang="zh-CN" altLang="en-US" b="1" kern="0" dirty="0">
                  <a:solidFill>
                    <a:schemeClr val="bg1"/>
                  </a:solidFill>
                </a:rPr>
                <a:t>内勤分工有序</a:t>
              </a:r>
            </a:p>
          </p:txBody>
        </p:sp>
        <p:sp>
          <p:nvSpPr>
            <p:cNvPr id="9" name="íślíḋè-Rectangle 5">
              <a:extLst>
                <a:ext uri="{FF2B5EF4-FFF2-40B4-BE49-F238E27FC236}">
                  <a16:creationId xmlns:a16="http://schemas.microsoft.com/office/drawing/2014/main" xmlns="" id="{4F2885D2-6049-4635-A12B-9D3845AF0020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5092749" y="2279787"/>
              <a:ext cx="1789844" cy="138175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  <a:miter lim="800000"/>
              <a:headEnd/>
              <a:tailEnd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45720" tIns="45720" rIns="45720" bIns="45720" anchor="ctr">
              <a:noAutofit/>
            </a:bodyPr>
            <a:lstStyle/>
            <a:p>
              <a:pPr algn="ctr">
                <a:defRPr/>
              </a:pPr>
              <a:r>
                <a:rPr lang="zh-CN" altLang="en-US" b="1" kern="0" dirty="0">
                  <a:solidFill>
                    <a:schemeClr val="bg1"/>
                  </a:solidFill>
                </a:rPr>
                <a:t>客户档案</a:t>
              </a:r>
              <a:endParaRPr lang="en-US" altLang="zh-CN" b="1" kern="0" dirty="0">
                <a:solidFill>
                  <a:schemeClr val="bg1"/>
                </a:solidFill>
              </a:endParaRPr>
            </a:p>
            <a:p>
              <a:pPr algn="ctr">
                <a:defRPr/>
              </a:pPr>
              <a:r>
                <a:rPr lang="zh-CN" altLang="en-US" b="1" kern="0" dirty="0">
                  <a:solidFill>
                    <a:schemeClr val="bg1"/>
                  </a:solidFill>
                </a:rPr>
                <a:t>基本建立</a:t>
              </a:r>
            </a:p>
          </p:txBody>
        </p:sp>
        <p:sp>
          <p:nvSpPr>
            <p:cNvPr id="10" name="íślíḋè-Rectangle 6">
              <a:extLst>
                <a:ext uri="{FF2B5EF4-FFF2-40B4-BE49-F238E27FC236}">
                  <a16:creationId xmlns:a16="http://schemas.microsoft.com/office/drawing/2014/main" xmlns="" id="{B45AC2DE-873A-4157-8CDC-B8BE97495555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6982086" y="2279787"/>
              <a:ext cx="1789844" cy="1381750"/>
            </a:xfrm>
            <a:prstGeom prst="rect">
              <a:avLst/>
            </a:prstGeom>
            <a:solidFill>
              <a:schemeClr val="accent3"/>
            </a:solidFill>
            <a:ln w="19050">
              <a:solidFill>
                <a:schemeClr val="accent3"/>
              </a:solidFill>
              <a:miter lim="800000"/>
              <a:headEnd/>
              <a:tailEnd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45720" tIns="45720" rIns="45720" bIns="45720" anchor="ctr">
              <a:noAutofit/>
            </a:bodyPr>
            <a:lstStyle/>
            <a:p>
              <a:pPr algn="ctr">
                <a:defRPr/>
              </a:pPr>
              <a:r>
                <a:rPr lang="zh-CN" altLang="en-US" b="1" kern="0" dirty="0">
                  <a:solidFill>
                    <a:schemeClr val="bg1"/>
                  </a:solidFill>
                </a:rPr>
                <a:t>统一着装</a:t>
              </a:r>
              <a:endParaRPr lang="en-US" altLang="zh-CN" b="1" kern="0" dirty="0">
                <a:solidFill>
                  <a:schemeClr val="bg1"/>
                </a:solidFill>
              </a:endParaRPr>
            </a:p>
            <a:p>
              <a:pPr algn="ctr">
                <a:defRPr/>
              </a:pPr>
              <a:r>
                <a:rPr lang="zh-CN" altLang="en-US" b="1" kern="0" dirty="0">
                  <a:solidFill>
                    <a:schemeClr val="bg1"/>
                  </a:solidFill>
                </a:rPr>
                <a:t>统一形象</a:t>
              </a:r>
            </a:p>
          </p:txBody>
        </p:sp>
        <p:sp>
          <p:nvSpPr>
            <p:cNvPr id="11" name="íślíḋè-Rectangle 7">
              <a:extLst>
                <a:ext uri="{FF2B5EF4-FFF2-40B4-BE49-F238E27FC236}">
                  <a16:creationId xmlns:a16="http://schemas.microsoft.com/office/drawing/2014/main" xmlns="" id="{25A02481-666F-4916-8AC9-41A3AF31B570}"/>
                </a:ext>
              </a:extLst>
            </p:cNvPr>
            <p:cNvSpPr>
              <a:spLocks/>
            </p:cNvSpPr>
            <p:nvPr/>
          </p:nvSpPr>
          <p:spPr bwMode="gray">
            <a:xfrm>
              <a:off x="3211818" y="3724656"/>
              <a:ext cx="1791757" cy="1590294"/>
            </a:xfrm>
            <a:prstGeom prst="rect">
              <a:avLst/>
            </a:prstGeom>
            <a:noFill/>
            <a:ln w="19050" algn="ctr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lIns="91440" tIns="91440" rIns="91440" anchor="t" anchorCtr="0">
              <a:noAutofit/>
            </a:bodyPr>
            <a:lstStyle/>
            <a:p>
              <a:pPr algn="ctr">
                <a:lnSpc>
                  <a:spcPct val="120000"/>
                </a:lnSpc>
                <a:buSzPct val="100000"/>
                <a:defRPr/>
              </a:pPr>
              <a:r>
                <a:rPr lang="zh-CN" altLang="en-US" sz="1600" kern="0" dirty="0"/>
                <a:t>对内勤人员、文员重新明确分工，各司其责，明确岗位职责。</a:t>
              </a:r>
            </a:p>
          </p:txBody>
        </p:sp>
        <p:sp>
          <p:nvSpPr>
            <p:cNvPr id="12" name="íślíḋè-Rectangle 8">
              <a:extLst>
                <a:ext uri="{FF2B5EF4-FFF2-40B4-BE49-F238E27FC236}">
                  <a16:creationId xmlns:a16="http://schemas.microsoft.com/office/drawing/2014/main" xmlns="" id="{496F52FB-213B-4E73-840B-1336507DB611}"/>
                </a:ext>
              </a:extLst>
            </p:cNvPr>
            <p:cNvSpPr>
              <a:spLocks/>
            </p:cNvSpPr>
            <p:nvPr/>
          </p:nvSpPr>
          <p:spPr bwMode="gray">
            <a:xfrm>
              <a:off x="5092749" y="3724656"/>
              <a:ext cx="1789844" cy="1590294"/>
            </a:xfrm>
            <a:prstGeom prst="rect">
              <a:avLst/>
            </a:prstGeom>
            <a:noFill/>
            <a:ln w="19050" algn="ctr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lIns="91440" tIns="91440" rIns="91440" anchor="t" anchorCtr="0">
              <a:noAutofit/>
            </a:bodyPr>
            <a:lstStyle/>
            <a:p>
              <a:pPr algn="ctr">
                <a:lnSpc>
                  <a:spcPct val="120000"/>
                </a:lnSpc>
                <a:buSzPct val="100000"/>
                <a:defRPr/>
              </a:pPr>
              <a:r>
                <a:rPr lang="zh-CN" altLang="en-US" sz="1600" kern="0" dirty="0"/>
                <a:t>客户档案已有专人专岗负责，经过前期大量的工作，并成为一项长期制度。</a:t>
              </a:r>
            </a:p>
          </p:txBody>
        </p:sp>
        <p:sp>
          <p:nvSpPr>
            <p:cNvPr id="13" name="íślíḋè-Rectangle 9">
              <a:extLst>
                <a:ext uri="{FF2B5EF4-FFF2-40B4-BE49-F238E27FC236}">
                  <a16:creationId xmlns:a16="http://schemas.microsoft.com/office/drawing/2014/main" xmlns="" id="{2C632C47-50A1-45C3-BE59-3513E11B515B}"/>
                </a:ext>
              </a:extLst>
            </p:cNvPr>
            <p:cNvSpPr>
              <a:spLocks/>
            </p:cNvSpPr>
            <p:nvPr/>
          </p:nvSpPr>
          <p:spPr bwMode="gray">
            <a:xfrm>
              <a:off x="6982085" y="3724655"/>
              <a:ext cx="1791757" cy="1590293"/>
            </a:xfrm>
            <a:prstGeom prst="rect">
              <a:avLst/>
            </a:prstGeom>
            <a:noFill/>
            <a:ln w="19050" algn="ctr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lIns="91440" tIns="91440" rIns="91440" anchor="t" anchorCtr="0">
              <a:noAutofit/>
            </a:bodyPr>
            <a:lstStyle/>
            <a:p>
              <a:pPr algn="ctr">
                <a:lnSpc>
                  <a:spcPct val="120000"/>
                </a:lnSpc>
                <a:buSzPct val="100000"/>
                <a:defRPr/>
              </a:pPr>
              <a:r>
                <a:rPr lang="zh-CN" altLang="en-US" sz="1600" kern="0" dirty="0"/>
                <a:t>配备统一工装，统一生产器具，规范日常用语。</a:t>
              </a:r>
            </a:p>
          </p:txBody>
        </p:sp>
        <p:sp>
          <p:nvSpPr>
            <p:cNvPr id="14" name="íślíḋè-Rectangle 10">
              <a:extLst>
                <a:ext uri="{FF2B5EF4-FFF2-40B4-BE49-F238E27FC236}">
                  <a16:creationId xmlns:a16="http://schemas.microsoft.com/office/drawing/2014/main" xmlns="" id="{5198A7F5-2DE9-4DD7-AB82-D020BC0C8B59}"/>
                </a:ext>
              </a:extLst>
            </p:cNvPr>
            <p:cNvSpPr>
              <a:spLocks/>
            </p:cNvSpPr>
            <p:nvPr/>
          </p:nvSpPr>
          <p:spPr bwMode="gray">
            <a:xfrm>
              <a:off x="8869510" y="3724656"/>
              <a:ext cx="1791757" cy="1590292"/>
            </a:xfrm>
            <a:prstGeom prst="rect">
              <a:avLst/>
            </a:prstGeom>
            <a:noFill/>
            <a:ln w="19050" algn="ctr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lIns="91440" tIns="91440" rIns="91440" anchor="t" anchorCtr="0">
              <a:noAutofit/>
            </a:bodyPr>
            <a:lstStyle/>
            <a:p>
              <a:pPr algn="ctr">
                <a:lnSpc>
                  <a:spcPct val="120000"/>
                </a:lnSpc>
                <a:buSzPct val="100000"/>
                <a:defRPr/>
              </a:pPr>
              <a:r>
                <a:rPr lang="zh-CN" altLang="en-US" sz="1600" kern="0" dirty="0"/>
                <a:t>对日常各项制作都做了不同程度的补充，使之更合理高效。</a:t>
              </a:r>
            </a:p>
          </p:txBody>
        </p:sp>
        <p:sp>
          <p:nvSpPr>
            <p:cNvPr id="15" name="íślíḋè-Rectangle 11">
              <a:extLst>
                <a:ext uri="{FF2B5EF4-FFF2-40B4-BE49-F238E27FC236}">
                  <a16:creationId xmlns:a16="http://schemas.microsoft.com/office/drawing/2014/main" xmlns="" id="{6F5C7C76-E1B2-41F5-ADE1-347AF8A41009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1330886" y="2279787"/>
              <a:ext cx="1789844" cy="138175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  <a:miter lim="800000"/>
              <a:headEnd/>
              <a:tailEnd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45720" tIns="45720" rIns="45720" bIns="45720" anchor="ctr">
              <a:noAutofit/>
            </a:bodyPr>
            <a:lstStyle/>
            <a:p>
              <a:pPr algn="ctr">
                <a:defRPr/>
              </a:pPr>
              <a:r>
                <a:rPr lang="zh-CN" altLang="en-US" b="1" kern="0" dirty="0">
                  <a:solidFill>
                    <a:schemeClr val="bg1"/>
                  </a:solidFill>
                </a:rPr>
                <a:t>保障按时发货</a:t>
              </a:r>
            </a:p>
          </p:txBody>
        </p:sp>
        <p:sp>
          <p:nvSpPr>
            <p:cNvPr id="16" name="íślíḋè-Rectangle 12">
              <a:extLst>
                <a:ext uri="{FF2B5EF4-FFF2-40B4-BE49-F238E27FC236}">
                  <a16:creationId xmlns:a16="http://schemas.microsoft.com/office/drawing/2014/main" xmlns="" id="{4A736CF6-B23D-4C92-AF55-4537742E5455}"/>
                </a:ext>
              </a:extLst>
            </p:cNvPr>
            <p:cNvSpPr/>
            <p:nvPr/>
          </p:nvSpPr>
          <p:spPr bwMode="gray">
            <a:xfrm>
              <a:off x="8869510" y="2279787"/>
              <a:ext cx="1791757" cy="138175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</a:rPr>
                <a:t>各项制度</a:t>
              </a:r>
              <a:endParaRPr lang="en-US" altLang="zh-CN" b="1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b="1" dirty="0">
                  <a:solidFill>
                    <a:schemeClr val="bg1"/>
                  </a:solidFill>
                </a:rPr>
                <a:t>趋于完善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2633464"/>
      </p:ext>
    </p:extLst>
  </p:cSld>
  <p:clrMapOvr>
    <a:masterClrMapping/>
  </p:clrMapOvr>
  <p:transition spd="slow" advTm="2000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3ED6649-C099-4F3A-9105-58540AB142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存在的主要问题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1F81BCBC-63D6-4630-9C92-688DDE71278A}"/>
              </a:ext>
            </a:extLst>
          </p:cNvPr>
          <p:cNvSpPr/>
          <p:nvPr/>
        </p:nvSpPr>
        <p:spPr bwMode="auto">
          <a:xfrm>
            <a:off x="8362950" y="4518025"/>
            <a:ext cx="2646363" cy="85566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CCDFD7AE-4DFC-4AB1-BDCE-0EFFC557DEB4}"/>
              </a:ext>
            </a:extLst>
          </p:cNvPr>
          <p:cNvSpPr/>
          <p:nvPr/>
        </p:nvSpPr>
        <p:spPr bwMode="auto">
          <a:xfrm>
            <a:off x="4854575" y="4518025"/>
            <a:ext cx="2646363" cy="85566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656F3DFF-786A-4D95-90A0-5FF4764635AB}"/>
              </a:ext>
            </a:extLst>
          </p:cNvPr>
          <p:cNvSpPr/>
          <p:nvPr/>
        </p:nvSpPr>
        <p:spPr bwMode="auto">
          <a:xfrm>
            <a:off x="1409700" y="4518025"/>
            <a:ext cx="2646363" cy="85566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E28B27ED-3784-491B-B2A2-6A8E45B62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5600" y="1989138"/>
            <a:ext cx="2327275" cy="23272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8B1F70C2-B8E8-4FFA-9835-41AB5852B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4600" y="1989138"/>
            <a:ext cx="2327275" cy="23272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C74295C5-0004-4D0E-B813-A8B762609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3600" y="1989138"/>
            <a:ext cx="2327275" cy="2327275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xmlns="" id="{47098C62-A22F-4F90-9EF5-69DD40F46CBC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371725" y="2546350"/>
            <a:ext cx="836613" cy="1214438"/>
          </a:xfrm>
          <a:custGeom>
            <a:avLst/>
            <a:gdLst>
              <a:gd name="T0" fmla="*/ 671865 w 650"/>
              <a:gd name="T1" fmla="*/ 265283 h 911"/>
              <a:gd name="T2" fmla="*/ 90097 w 650"/>
              <a:gd name="T3" fmla="*/ 265283 h 911"/>
              <a:gd name="T4" fmla="*/ 278013 w 650"/>
              <a:gd name="T5" fmla="*/ 90650 h 911"/>
              <a:gd name="T6" fmla="*/ 723348 w 650"/>
              <a:gd name="T7" fmla="*/ 262617 h 911"/>
              <a:gd name="T8" fmla="*/ 557313 w 650"/>
              <a:gd name="T9" fmla="*/ 806515 h 911"/>
              <a:gd name="T10" fmla="*/ 46335 w 650"/>
              <a:gd name="T11" fmla="*/ 1027806 h 911"/>
              <a:gd name="T12" fmla="*/ 557313 w 650"/>
              <a:gd name="T13" fmla="*/ 806515 h 911"/>
              <a:gd name="T14" fmla="*/ 791565 w 650"/>
              <a:gd name="T15" fmla="*/ 387927 h 911"/>
              <a:gd name="T16" fmla="*/ 704042 w 650"/>
              <a:gd name="T17" fmla="*/ 325272 h 911"/>
              <a:gd name="T18" fmla="*/ 655132 w 650"/>
              <a:gd name="T19" fmla="*/ 350601 h 911"/>
              <a:gd name="T20" fmla="*/ 688597 w 650"/>
              <a:gd name="T21" fmla="*/ 455914 h 911"/>
              <a:gd name="T22" fmla="*/ 689884 w 650"/>
              <a:gd name="T23" fmla="*/ 473244 h 911"/>
              <a:gd name="T24" fmla="*/ 689884 w 650"/>
              <a:gd name="T25" fmla="*/ 493240 h 911"/>
              <a:gd name="T26" fmla="*/ 689884 w 650"/>
              <a:gd name="T27" fmla="*/ 515903 h 911"/>
              <a:gd name="T28" fmla="*/ 687310 w 650"/>
              <a:gd name="T29" fmla="*/ 533233 h 911"/>
              <a:gd name="T30" fmla="*/ 658994 w 650"/>
              <a:gd name="T31" fmla="*/ 591889 h 911"/>
              <a:gd name="T32" fmla="*/ 592065 w 650"/>
              <a:gd name="T33" fmla="*/ 602553 h 911"/>
              <a:gd name="T34" fmla="*/ 541868 w 650"/>
              <a:gd name="T35" fmla="*/ 579891 h 911"/>
              <a:gd name="T36" fmla="*/ 455632 w 650"/>
              <a:gd name="T37" fmla="*/ 622549 h 911"/>
              <a:gd name="T38" fmla="*/ 541868 w 650"/>
              <a:gd name="T39" fmla="*/ 665208 h 911"/>
              <a:gd name="T40" fmla="*/ 592065 w 650"/>
              <a:gd name="T41" fmla="*/ 639880 h 911"/>
              <a:gd name="T42" fmla="*/ 595926 w 650"/>
              <a:gd name="T43" fmla="*/ 639880 h 911"/>
              <a:gd name="T44" fmla="*/ 597213 w 650"/>
              <a:gd name="T45" fmla="*/ 639880 h 911"/>
              <a:gd name="T46" fmla="*/ 610084 w 650"/>
              <a:gd name="T47" fmla="*/ 643879 h 911"/>
              <a:gd name="T48" fmla="*/ 648697 w 650"/>
              <a:gd name="T49" fmla="*/ 638546 h 911"/>
              <a:gd name="T50" fmla="*/ 665429 w 650"/>
              <a:gd name="T51" fmla="*/ 633214 h 911"/>
              <a:gd name="T52" fmla="*/ 679587 w 650"/>
              <a:gd name="T53" fmla="*/ 629215 h 911"/>
              <a:gd name="T54" fmla="*/ 706616 w 650"/>
              <a:gd name="T55" fmla="*/ 618550 h 911"/>
              <a:gd name="T56" fmla="*/ 718200 w 650"/>
              <a:gd name="T57" fmla="*/ 614551 h 911"/>
              <a:gd name="T58" fmla="*/ 728497 w 650"/>
              <a:gd name="T59" fmla="*/ 607886 h 911"/>
              <a:gd name="T60" fmla="*/ 738794 w 650"/>
              <a:gd name="T61" fmla="*/ 601220 h 911"/>
              <a:gd name="T62" fmla="*/ 791565 w 650"/>
              <a:gd name="T63" fmla="*/ 535899 h 911"/>
              <a:gd name="T64" fmla="*/ 836613 w 650"/>
              <a:gd name="T65" fmla="*/ 497240 h 911"/>
              <a:gd name="T66" fmla="*/ 791565 w 650"/>
              <a:gd name="T67" fmla="*/ 387927 h 911"/>
              <a:gd name="T68" fmla="*/ 129997 w 650"/>
              <a:gd name="T69" fmla="*/ 325272 h 911"/>
              <a:gd name="T70" fmla="*/ 43761 w 650"/>
              <a:gd name="T71" fmla="*/ 386594 h 911"/>
              <a:gd name="T72" fmla="*/ 0 w 650"/>
              <a:gd name="T73" fmla="*/ 423920 h 911"/>
              <a:gd name="T74" fmla="*/ 43761 w 650"/>
              <a:gd name="T75" fmla="*/ 531900 h 911"/>
              <a:gd name="T76" fmla="*/ 102968 w 650"/>
              <a:gd name="T77" fmla="*/ 593222 h 911"/>
              <a:gd name="T78" fmla="*/ 137719 w 650"/>
              <a:gd name="T79" fmla="*/ 591889 h 911"/>
              <a:gd name="T80" fmla="*/ 164748 w 650"/>
              <a:gd name="T81" fmla="*/ 335937 h 911"/>
              <a:gd name="T82" fmla="*/ 608797 w 650"/>
              <a:gd name="T83" fmla="*/ 347934 h 911"/>
              <a:gd name="T84" fmla="*/ 410584 w 650"/>
              <a:gd name="T85" fmla="*/ 237289 h 911"/>
              <a:gd name="T86" fmla="*/ 158313 w 650"/>
              <a:gd name="T87" fmla="*/ 506571 h 911"/>
              <a:gd name="T88" fmla="*/ 463355 w 650"/>
              <a:gd name="T89" fmla="*/ 742527 h 911"/>
              <a:gd name="T90" fmla="*/ 536719 w 650"/>
              <a:gd name="T91" fmla="*/ 697202 h 911"/>
              <a:gd name="T92" fmla="*/ 465929 w 650"/>
              <a:gd name="T93" fmla="*/ 691870 h 911"/>
              <a:gd name="T94" fmla="*/ 207223 w 650"/>
              <a:gd name="T95" fmla="*/ 451915 h 911"/>
              <a:gd name="T96" fmla="*/ 525136 w 650"/>
              <a:gd name="T97" fmla="*/ 325272 h 911"/>
              <a:gd name="T98" fmla="*/ 607510 w 650"/>
              <a:gd name="T99" fmla="*/ 486575 h 911"/>
              <a:gd name="T100" fmla="*/ 597213 w 650"/>
              <a:gd name="T101" fmla="*/ 557228 h 911"/>
              <a:gd name="T102" fmla="*/ 646123 w 650"/>
              <a:gd name="T103" fmla="*/ 549230 h 911"/>
              <a:gd name="T104" fmla="*/ 608797 w 650"/>
              <a:gd name="T105" fmla="*/ 347934 h 91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650" h="911">
                <a:moveTo>
                  <a:pt x="541" y="207"/>
                </a:moveTo>
                <a:cubicBezTo>
                  <a:pt x="534" y="207"/>
                  <a:pt x="527" y="204"/>
                  <a:pt x="522" y="199"/>
                </a:cubicBezTo>
                <a:cubicBezTo>
                  <a:pt x="305" y="0"/>
                  <a:pt x="118" y="190"/>
                  <a:pt x="110" y="198"/>
                </a:cubicBezTo>
                <a:cubicBezTo>
                  <a:pt x="99" y="209"/>
                  <a:pt x="81" y="210"/>
                  <a:pt x="70" y="199"/>
                </a:cubicBezTo>
                <a:cubicBezTo>
                  <a:pt x="58" y="188"/>
                  <a:pt x="58" y="170"/>
                  <a:pt x="69" y="158"/>
                </a:cubicBezTo>
                <a:cubicBezTo>
                  <a:pt x="71" y="156"/>
                  <a:pt x="127" y="97"/>
                  <a:pt x="216" y="68"/>
                </a:cubicBezTo>
                <a:cubicBezTo>
                  <a:pt x="299" y="40"/>
                  <a:pt x="426" y="33"/>
                  <a:pt x="560" y="157"/>
                </a:cubicBezTo>
                <a:cubicBezTo>
                  <a:pt x="572" y="167"/>
                  <a:pt x="573" y="186"/>
                  <a:pt x="562" y="197"/>
                </a:cubicBezTo>
                <a:cubicBezTo>
                  <a:pt x="556" y="203"/>
                  <a:pt x="549" y="207"/>
                  <a:pt x="541" y="207"/>
                </a:cubicBezTo>
                <a:close/>
                <a:moveTo>
                  <a:pt x="433" y="605"/>
                </a:moveTo>
                <a:lnTo>
                  <a:pt x="197" y="605"/>
                </a:lnTo>
                <a:cubicBezTo>
                  <a:pt x="108" y="605"/>
                  <a:pt x="36" y="679"/>
                  <a:pt x="36" y="771"/>
                </a:cubicBezTo>
                <a:cubicBezTo>
                  <a:pt x="36" y="771"/>
                  <a:pt x="283" y="911"/>
                  <a:pt x="594" y="771"/>
                </a:cubicBezTo>
                <a:cubicBezTo>
                  <a:pt x="594" y="679"/>
                  <a:pt x="522" y="605"/>
                  <a:pt x="433" y="605"/>
                </a:cubicBezTo>
                <a:close/>
                <a:moveTo>
                  <a:pt x="615" y="291"/>
                </a:moveTo>
                <a:lnTo>
                  <a:pt x="615" y="291"/>
                </a:lnTo>
                <a:cubicBezTo>
                  <a:pt x="615" y="265"/>
                  <a:pt x="594" y="244"/>
                  <a:pt x="568" y="244"/>
                </a:cubicBezTo>
                <a:lnTo>
                  <a:pt x="547" y="244"/>
                </a:lnTo>
                <a:cubicBezTo>
                  <a:pt x="531" y="244"/>
                  <a:pt x="518" y="252"/>
                  <a:pt x="509" y="263"/>
                </a:cubicBezTo>
                <a:cubicBezTo>
                  <a:pt x="509" y="263"/>
                  <a:pt x="509" y="263"/>
                  <a:pt x="509" y="263"/>
                </a:cubicBezTo>
                <a:cubicBezTo>
                  <a:pt x="510" y="264"/>
                  <a:pt x="510" y="265"/>
                  <a:pt x="510" y="265"/>
                </a:cubicBezTo>
                <a:cubicBezTo>
                  <a:pt x="523" y="289"/>
                  <a:pt x="531" y="315"/>
                  <a:pt x="535" y="342"/>
                </a:cubicBezTo>
                <a:lnTo>
                  <a:pt x="535" y="343"/>
                </a:lnTo>
                <a:cubicBezTo>
                  <a:pt x="535" y="347"/>
                  <a:pt x="536" y="351"/>
                  <a:pt x="536" y="355"/>
                </a:cubicBezTo>
                <a:lnTo>
                  <a:pt x="536" y="357"/>
                </a:lnTo>
                <a:cubicBezTo>
                  <a:pt x="536" y="362"/>
                  <a:pt x="536" y="366"/>
                  <a:pt x="536" y="370"/>
                </a:cubicBezTo>
                <a:cubicBezTo>
                  <a:pt x="536" y="375"/>
                  <a:pt x="536" y="379"/>
                  <a:pt x="536" y="383"/>
                </a:cubicBezTo>
                <a:cubicBezTo>
                  <a:pt x="536" y="384"/>
                  <a:pt x="536" y="385"/>
                  <a:pt x="536" y="387"/>
                </a:cubicBezTo>
                <a:cubicBezTo>
                  <a:pt x="536" y="390"/>
                  <a:pt x="535" y="394"/>
                  <a:pt x="535" y="398"/>
                </a:cubicBezTo>
                <a:cubicBezTo>
                  <a:pt x="535" y="398"/>
                  <a:pt x="534" y="400"/>
                  <a:pt x="534" y="400"/>
                </a:cubicBezTo>
                <a:cubicBezTo>
                  <a:pt x="533" y="411"/>
                  <a:pt x="531" y="421"/>
                  <a:pt x="528" y="429"/>
                </a:cubicBezTo>
                <a:cubicBezTo>
                  <a:pt x="526" y="436"/>
                  <a:pt x="519" y="442"/>
                  <a:pt x="512" y="444"/>
                </a:cubicBezTo>
                <a:cubicBezTo>
                  <a:pt x="495" y="447"/>
                  <a:pt x="477" y="450"/>
                  <a:pt x="462" y="451"/>
                </a:cubicBezTo>
                <a:cubicBezTo>
                  <a:pt x="461" y="452"/>
                  <a:pt x="461" y="452"/>
                  <a:pt x="460" y="452"/>
                </a:cubicBezTo>
                <a:cubicBezTo>
                  <a:pt x="454" y="452"/>
                  <a:pt x="448" y="449"/>
                  <a:pt x="444" y="445"/>
                </a:cubicBezTo>
                <a:cubicBezTo>
                  <a:pt x="438" y="438"/>
                  <a:pt x="430" y="435"/>
                  <a:pt x="421" y="435"/>
                </a:cubicBezTo>
                <a:lnTo>
                  <a:pt x="386" y="435"/>
                </a:lnTo>
                <a:cubicBezTo>
                  <a:pt x="368" y="435"/>
                  <a:pt x="354" y="449"/>
                  <a:pt x="354" y="467"/>
                </a:cubicBezTo>
                <a:cubicBezTo>
                  <a:pt x="354" y="484"/>
                  <a:pt x="368" y="499"/>
                  <a:pt x="386" y="499"/>
                </a:cubicBezTo>
                <a:lnTo>
                  <a:pt x="421" y="499"/>
                </a:lnTo>
                <a:cubicBezTo>
                  <a:pt x="430" y="499"/>
                  <a:pt x="439" y="495"/>
                  <a:pt x="445" y="488"/>
                </a:cubicBezTo>
                <a:cubicBezTo>
                  <a:pt x="449" y="483"/>
                  <a:pt x="454" y="480"/>
                  <a:pt x="460" y="480"/>
                </a:cubicBezTo>
                <a:lnTo>
                  <a:pt x="462" y="480"/>
                </a:lnTo>
                <a:cubicBezTo>
                  <a:pt x="462" y="480"/>
                  <a:pt x="462" y="480"/>
                  <a:pt x="463" y="480"/>
                </a:cubicBezTo>
                <a:cubicBezTo>
                  <a:pt x="463" y="480"/>
                  <a:pt x="464" y="480"/>
                  <a:pt x="464" y="480"/>
                </a:cubicBezTo>
                <a:cubicBezTo>
                  <a:pt x="464" y="480"/>
                  <a:pt x="464" y="480"/>
                  <a:pt x="464" y="480"/>
                </a:cubicBezTo>
                <a:lnTo>
                  <a:pt x="465" y="480"/>
                </a:lnTo>
                <a:cubicBezTo>
                  <a:pt x="468" y="480"/>
                  <a:pt x="471" y="481"/>
                  <a:pt x="474" y="483"/>
                </a:cubicBezTo>
                <a:cubicBezTo>
                  <a:pt x="485" y="482"/>
                  <a:pt x="495" y="480"/>
                  <a:pt x="504" y="479"/>
                </a:cubicBezTo>
                <a:cubicBezTo>
                  <a:pt x="508" y="478"/>
                  <a:pt x="512" y="477"/>
                  <a:pt x="516" y="476"/>
                </a:cubicBezTo>
                <a:cubicBezTo>
                  <a:pt x="516" y="475"/>
                  <a:pt x="517" y="475"/>
                  <a:pt x="517" y="475"/>
                </a:cubicBezTo>
                <a:cubicBezTo>
                  <a:pt x="521" y="475"/>
                  <a:pt x="524" y="474"/>
                  <a:pt x="527" y="473"/>
                </a:cubicBezTo>
                <a:cubicBezTo>
                  <a:pt x="528" y="472"/>
                  <a:pt x="528" y="472"/>
                  <a:pt x="528" y="472"/>
                </a:cubicBezTo>
                <a:cubicBezTo>
                  <a:pt x="536" y="470"/>
                  <a:pt x="542" y="468"/>
                  <a:pt x="548" y="465"/>
                </a:cubicBezTo>
                <a:cubicBezTo>
                  <a:pt x="548" y="465"/>
                  <a:pt x="549" y="465"/>
                  <a:pt x="549" y="464"/>
                </a:cubicBezTo>
                <a:cubicBezTo>
                  <a:pt x="552" y="463"/>
                  <a:pt x="554" y="462"/>
                  <a:pt x="557" y="461"/>
                </a:cubicBezTo>
                <a:cubicBezTo>
                  <a:pt x="557" y="461"/>
                  <a:pt x="557" y="461"/>
                  <a:pt x="558" y="461"/>
                </a:cubicBezTo>
                <a:cubicBezTo>
                  <a:pt x="560" y="459"/>
                  <a:pt x="563" y="458"/>
                  <a:pt x="565" y="457"/>
                </a:cubicBezTo>
                <a:cubicBezTo>
                  <a:pt x="566" y="457"/>
                  <a:pt x="566" y="456"/>
                  <a:pt x="566" y="456"/>
                </a:cubicBezTo>
                <a:cubicBezTo>
                  <a:pt x="568" y="455"/>
                  <a:pt x="570" y="454"/>
                  <a:pt x="572" y="452"/>
                </a:cubicBezTo>
                <a:cubicBezTo>
                  <a:pt x="573" y="452"/>
                  <a:pt x="573" y="452"/>
                  <a:pt x="574" y="451"/>
                </a:cubicBezTo>
                <a:cubicBezTo>
                  <a:pt x="576" y="450"/>
                  <a:pt x="577" y="449"/>
                  <a:pt x="579" y="447"/>
                </a:cubicBezTo>
                <a:cubicBezTo>
                  <a:pt x="600" y="442"/>
                  <a:pt x="615" y="424"/>
                  <a:pt x="615" y="402"/>
                </a:cubicBezTo>
                <a:lnTo>
                  <a:pt x="615" y="401"/>
                </a:lnTo>
                <a:cubicBezTo>
                  <a:pt x="631" y="401"/>
                  <a:pt x="650" y="389"/>
                  <a:pt x="650" y="373"/>
                </a:cubicBezTo>
                <a:lnTo>
                  <a:pt x="650" y="319"/>
                </a:lnTo>
                <a:cubicBezTo>
                  <a:pt x="650" y="304"/>
                  <a:pt x="631" y="292"/>
                  <a:pt x="615" y="291"/>
                </a:cubicBezTo>
                <a:close/>
                <a:moveTo>
                  <a:pt x="128" y="252"/>
                </a:moveTo>
                <a:cubicBezTo>
                  <a:pt x="120" y="247"/>
                  <a:pt x="111" y="244"/>
                  <a:pt x="101" y="244"/>
                </a:cubicBezTo>
                <a:lnTo>
                  <a:pt x="80" y="244"/>
                </a:lnTo>
                <a:cubicBezTo>
                  <a:pt x="55" y="244"/>
                  <a:pt x="34" y="264"/>
                  <a:pt x="34" y="290"/>
                </a:cubicBezTo>
                <a:cubicBezTo>
                  <a:pt x="19" y="291"/>
                  <a:pt x="0" y="303"/>
                  <a:pt x="0" y="318"/>
                </a:cubicBezTo>
                <a:lnTo>
                  <a:pt x="0" y="370"/>
                </a:lnTo>
                <a:cubicBezTo>
                  <a:pt x="0" y="386"/>
                  <a:pt x="19" y="398"/>
                  <a:pt x="34" y="399"/>
                </a:cubicBezTo>
                <a:cubicBezTo>
                  <a:pt x="34" y="424"/>
                  <a:pt x="55" y="445"/>
                  <a:pt x="80" y="445"/>
                </a:cubicBezTo>
                <a:lnTo>
                  <a:pt x="101" y="445"/>
                </a:lnTo>
                <a:cubicBezTo>
                  <a:pt x="103" y="445"/>
                  <a:pt x="105" y="444"/>
                  <a:pt x="107" y="444"/>
                </a:cubicBezTo>
                <a:cubicBezTo>
                  <a:pt x="98" y="421"/>
                  <a:pt x="93" y="396"/>
                  <a:pt x="93" y="370"/>
                </a:cubicBezTo>
                <a:cubicBezTo>
                  <a:pt x="93" y="327"/>
                  <a:pt x="106" y="286"/>
                  <a:pt x="128" y="252"/>
                </a:cubicBezTo>
                <a:close/>
                <a:moveTo>
                  <a:pt x="473" y="261"/>
                </a:moveTo>
                <a:lnTo>
                  <a:pt x="473" y="261"/>
                </a:lnTo>
                <a:cubicBezTo>
                  <a:pt x="469" y="255"/>
                  <a:pt x="464" y="248"/>
                  <a:pt x="459" y="243"/>
                </a:cubicBezTo>
                <a:cubicBezTo>
                  <a:pt x="424" y="203"/>
                  <a:pt x="373" y="179"/>
                  <a:pt x="319" y="178"/>
                </a:cubicBezTo>
                <a:cubicBezTo>
                  <a:pt x="266" y="176"/>
                  <a:pt x="214" y="198"/>
                  <a:pt x="177" y="236"/>
                </a:cubicBezTo>
                <a:cubicBezTo>
                  <a:pt x="140" y="274"/>
                  <a:pt x="120" y="327"/>
                  <a:pt x="123" y="380"/>
                </a:cubicBezTo>
                <a:cubicBezTo>
                  <a:pt x="126" y="432"/>
                  <a:pt x="150" y="482"/>
                  <a:pt x="190" y="516"/>
                </a:cubicBezTo>
                <a:cubicBezTo>
                  <a:pt x="237" y="556"/>
                  <a:pt x="300" y="570"/>
                  <a:pt x="360" y="557"/>
                </a:cubicBezTo>
                <a:cubicBezTo>
                  <a:pt x="386" y="550"/>
                  <a:pt x="412" y="538"/>
                  <a:pt x="433" y="521"/>
                </a:cubicBezTo>
                <a:cubicBezTo>
                  <a:pt x="428" y="522"/>
                  <a:pt x="423" y="523"/>
                  <a:pt x="417" y="523"/>
                </a:cubicBezTo>
                <a:lnTo>
                  <a:pt x="383" y="523"/>
                </a:lnTo>
                <a:cubicBezTo>
                  <a:pt x="376" y="523"/>
                  <a:pt x="369" y="522"/>
                  <a:pt x="362" y="519"/>
                </a:cubicBezTo>
                <a:cubicBezTo>
                  <a:pt x="308" y="535"/>
                  <a:pt x="249" y="523"/>
                  <a:pt x="207" y="484"/>
                </a:cubicBezTo>
                <a:cubicBezTo>
                  <a:pt x="168" y="447"/>
                  <a:pt x="151" y="392"/>
                  <a:pt x="161" y="339"/>
                </a:cubicBezTo>
                <a:cubicBezTo>
                  <a:pt x="171" y="287"/>
                  <a:pt x="208" y="244"/>
                  <a:pt x="257" y="224"/>
                </a:cubicBezTo>
                <a:cubicBezTo>
                  <a:pt x="307" y="204"/>
                  <a:pt x="365" y="212"/>
                  <a:pt x="408" y="244"/>
                </a:cubicBezTo>
                <a:cubicBezTo>
                  <a:pt x="433" y="262"/>
                  <a:pt x="452" y="288"/>
                  <a:pt x="463" y="318"/>
                </a:cubicBezTo>
                <a:cubicBezTo>
                  <a:pt x="468" y="333"/>
                  <a:pt x="471" y="349"/>
                  <a:pt x="472" y="365"/>
                </a:cubicBezTo>
                <a:cubicBezTo>
                  <a:pt x="472" y="375"/>
                  <a:pt x="471" y="385"/>
                  <a:pt x="470" y="395"/>
                </a:cubicBezTo>
                <a:cubicBezTo>
                  <a:pt x="468" y="402"/>
                  <a:pt x="468" y="411"/>
                  <a:pt x="464" y="418"/>
                </a:cubicBezTo>
                <a:cubicBezTo>
                  <a:pt x="471" y="417"/>
                  <a:pt x="477" y="416"/>
                  <a:pt x="484" y="415"/>
                </a:cubicBezTo>
                <a:cubicBezTo>
                  <a:pt x="490" y="415"/>
                  <a:pt x="497" y="414"/>
                  <a:pt x="502" y="412"/>
                </a:cubicBezTo>
                <a:cubicBezTo>
                  <a:pt x="516" y="362"/>
                  <a:pt x="503" y="303"/>
                  <a:pt x="473" y="261"/>
                </a:cubicBezTo>
                <a:cubicBezTo>
                  <a:pt x="473" y="261"/>
                  <a:pt x="494" y="292"/>
                  <a:pt x="473" y="261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5B09F9B1-5525-4F15-89B8-B5375F0E6BC0}"/>
              </a:ext>
            </a:extLst>
          </p:cNvPr>
          <p:cNvSpPr/>
          <p:nvPr/>
        </p:nvSpPr>
        <p:spPr>
          <a:xfrm>
            <a:off x="1725613" y="4518025"/>
            <a:ext cx="201612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dirty="0">
                <a:latin typeface="+mj-ea"/>
                <a:ea typeface="+mj-ea"/>
              </a:rPr>
              <a:t>缺少熟练优秀的售后人员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B8EAC17D-5DBF-44DE-A2BC-C351A13FC47C}"/>
              </a:ext>
            </a:extLst>
          </p:cNvPr>
          <p:cNvSpPr/>
          <p:nvPr/>
        </p:nvSpPr>
        <p:spPr>
          <a:xfrm>
            <a:off x="5054600" y="4541838"/>
            <a:ext cx="2327275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dirty="0">
                <a:latin typeface="+mj-ea"/>
                <a:ea typeface="+mj-ea"/>
              </a:rPr>
              <a:t>客户档案管理有待完善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6E9C133F-E929-4DB0-985A-2E5D5ACD257F}"/>
              </a:ext>
            </a:extLst>
          </p:cNvPr>
          <p:cNvSpPr/>
          <p:nvPr/>
        </p:nvSpPr>
        <p:spPr>
          <a:xfrm>
            <a:off x="8605838" y="4541838"/>
            <a:ext cx="2160587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dirty="0">
                <a:latin typeface="+mj-ea"/>
                <a:ea typeface="+mj-ea"/>
              </a:rPr>
              <a:t>缺少有深度的培训学习</a:t>
            </a:r>
          </a:p>
        </p:txBody>
      </p:sp>
      <p:sp>
        <p:nvSpPr>
          <p:cNvPr id="15" name="Oval 7">
            <a:extLst>
              <a:ext uri="{FF2B5EF4-FFF2-40B4-BE49-F238E27FC236}">
                <a16:creationId xmlns:a16="http://schemas.microsoft.com/office/drawing/2014/main" xmlns="" id="{5090DF59-DFEE-447B-972D-10C4FDC29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613" y="2130425"/>
            <a:ext cx="444500" cy="442913"/>
          </a:xfrm>
          <a:prstGeom prst="ellipse">
            <a:avLst/>
          </a:prstGeom>
          <a:solidFill>
            <a:schemeClr val="bg1"/>
          </a:solidFill>
          <a:ln w="38100" cap="flat">
            <a:solidFill>
              <a:schemeClr val="bg1"/>
            </a:solidFill>
            <a:prstDash val="solid"/>
            <a:miter lim="800000"/>
          </a:ln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 dirty="0">
                <a:solidFill>
                  <a:schemeClr val="accent2"/>
                </a:solidFill>
                <a:latin typeface="+mn-ea"/>
                <a:ea typeface="+mn-ea"/>
              </a:rPr>
              <a:t>A</a:t>
            </a:r>
            <a:endParaRPr lang="zh-CN" altLang="en-US" b="1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  <p:sp>
        <p:nvSpPr>
          <p:cNvPr id="16" name="Oval 9">
            <a:extLst>
              <a:ext uri="{FF2B5EF4-FFF2-40B4-BE49-F238E27FC236}">
                <a16:creationId xmlns:a16="http://schemas.microsoft.com/office/drawing/2014/main" xmlns="" id="{F7ED67DD-EDDE-483C-AE06-655AD079A8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550" y="2130425"/>
            <a:ext cx="442913" cy="442913"/>
          </a:xfrm>
          <a:prstGeom prst="ellipse">
            <a:avLst/>
          </a:prstGeom>
          <a:solidFill>
            <a:schemeClr val="bg1"/>
          </a:solidFill>
          <a:ln w="38100" cap="flat">
            <a:solidFill>
              <a:schemeClr val="bg1"/>
            </a:solidFill>
            <a:prstDash val="solid"/>
            <a:miter lim="800000"/>
          </a:ln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 dirty="0">
                <a:solidFill>
                  <a:schemeClr val="accent2"/>
                </a:solidFill>
                <a:latin typeface="+mn-ea"/>
                <a:ea typeface="+mn-ea"/>
              </a:rPr>
              <a:t>B</a:t>
            </a:r>
            <a:endParaRPr lang="zh-CN" altLang="en-US" b="1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  <p:sp>
        <p:nvSpPr>
          <p:cNvPr id="17" name="Oval 11">
            <a:extLst>
              <a:ext uri="{FF2B5EF4-FFF2-40B4-BE49-F238E27FC236}">
                <a16:creationId xmlns:a16="http://schemas.microsoft.com/office/drawing/2014/main" xmlns="" id="{104EE8D3-42EE-42AC-8721-663C6EDE4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5838" y="2130425"/>
            <a:ext cx="442912" cy="442913"/>
          </a:xfrm>
          <a:prstGeom prst="ellipse">
            <a:avLst/>
          </a:prstGeom>
          <a:solidFill>
            <a:schemeClr val="bg1"/>
          </a:solidFill>
          <a:ln w="38100" cap="flat">
            <a:solidFill>
              <a:schemeClr val="bg1"/>
            </a:solidFill>
            <a:prstDash val="solid"/>
            <a:miter lim="800000"/>
          </a:ln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 dirty="0">
                <a:solidFill>
                  <a:schemeClr val="accent2"/>
                </a:solidFill>
                <a:latin typeface="+mn-ea"/>
                <a:ea typeface="+mn-ea"/>
              </a:rPr>
              <a:t>C</a:t>
            </a:r>
            <a:endParaRPr lang="zh-CN" altLang="en-US" b="1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  <p:sp>
        <p:nvSpPr>
          <p:cNvPr id="18" name="Freeform 19">
            <a:extLst>
              <a:ext uri="{FF2B5EF4-FFF2-40B4-BE49-F238E27FC236}">
                <a16:creationId xmlns:a16="http://schemas.microsoft.com/office/drawing/2014/main" xmlns="" id="{684A8E13-D68C-48E0-A802-7F30E15181DD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9131300" y="2587625"/>
            <a:ext cx="1111250" cy="1052513"/>
          </a:xfrm>
          <a:custGeom>
            <a:avLst/>
            <a:gdLst>
              <a:gd name="T0" fmla="*/ 909205 w 638"/>
              <a:gd name="T1" fmla="*/ 102982 h 603"/>
              <a:gd name="T2" fmla="*/ 905721 w 638"/>
              <a:gd name="T3" fmla="*/ 324656 h 603"/>
              <a:gd name="T4" fmla="*/ 524273 w 638"/>
              <a:gd name="T5" fmla="*/ 324656 h 603"/>
              <a:gd name="T6" fmla="*/ 520790 w 638"/>
              <a:gd name="T7" fmla="*/ 225164 h 603"/>
              <a:gd name="T8" fmla="*/ 520790 w 638"/>
              <a:gd name="T9" fmla="*/ 207710 h 603"/>
              <a:gd name="T10" fmla="*/ 524273 w 638"/>
              <a:gd name="T11" fmla="*/ 94255 h 603"/>
              <a:gd name="T12" fmla="*/ 531240 w 638"/>
              <a:gd name="T13" fmla="*/ 47127 h 603"/>
              <a:gd name="T14" fmla="*/ 475504 w 638"/>
              <a:gd name="T15" fmla="*/ 102982 h 603"/>
              <a:gd name="T16" fmla="*/ 458086 w 638"/>
              <a:gd name="T17" fmla="*/ 197237 h 603"/>
              <a:gd name="T18" fmla="*/ 193337 w 638"/>
              <a:gd name="T19" fmla="*/ 164073 h 603"/>
              <a:gd name="T20" fmla="*/ 195078 w 638"/>
              <a:gd name="T21" fmla="*/ 361310 h 603"/>
              <a:gd name="T22" fmla="*/ 203787 w 638"/>
              <a:gd name="T23" fmla="*/ 361310 h 603"/>
              <a:gd name="T24" fmla="*/ 257782 w 638"/>
              <a:gd name="T25" fmla="*/ 591711 h 603"/>
              <a:gd name="T26" fmla="*/ 269975 w 638"/>
              <a:gd name="T27" fmla="*/ 591711 h 603"/>
              <a:gd name="T28" fmla="*/ 322228 w 638"/>
              <a:gd name="T29" fmla="*/ 389238 h 603"/>
              <a:gd name="T30" fmla="*/ 322228 w 638"/>
              <a:gd name="T31" fmla="*/ 221674 h 603"/>
              <a:gd name="T32" fmla="*/ 458086 w 638"/>
              <a:gd name="T33" fmla="*/ 237383 h 603"/>
              <a:gd name="T34" fmla="*/ 491179 w 638"/>
              <a:gd name="T35" fmla="*/ 356074 h 603"/>
              <a:gd name="T36" fmla="*/ 531240 w 638"/>
              <a:gd name="T37" fmla="*/ 373529 h 603"/>
              <a:gd name="T38" fmla="*/ 938815 w 638"/>
              <a:gd name="T39" fmla="*/ 356074 h 603"/>
              <a:gd name="T40" fmla="*/ 938815 w 638"/>
              <a:gd name="T41" fmla="*/ 62837 h 603"/>
              <a:gd name="T42" fmla="*/ 905721 w 638"/>
              <a:gd name="T43" fmla="*/ 385747 h 603"/>
              <a:gd name="T44" fmla="*/ 910946 w 638"/>
              <a:gd name="T45" fmla="*/ 595202 h 603"/>
              <a:gd name="T46" fmla="*/ 639230 w 638"/>
              <a:gd name="T47" fmla="*/ 434620 h 603"/>
              <a:gd name="T48" fmla="*/ 581752 w 638"/>
              <a:gd name="T49" fmla="*/ 434620 h 603"/>
              <a:gd name="T50" fmla="*/ 905721 w 638"/>
              <a:gd name="T51" fmla="*/ 385747 h 603"/>
              <a:gd name="T52" fmla="*/ 275200 w 638"/>
              <a:gd name="T53" fmla="*/ 764512 h 603"/>
              <a:gd name="T54" fmla="*/ 196820 w 638"/>
              <a:gd name="T55" fmla="*/ 651057 h 603"/>
              <a:gd name="T56" fmla="*/ 628779 w 638"/>
              <a:gd name="T57" fmla="*/ 764512 h 603"/>
              <a:gd name="T58" fmla="*/ 550400 w 638"/>
              <a:gd name="T59" fmla="*/ 651057 h 603"/>
              <a:gd name="T60" fmla="*/ 987584 w 638"/>
              <a:gd name="T61" fmla="*/ 764512 h 603"/>
              <a:gd name="T62" fmla="*/ 909205 w 638"/>
              <a:gd name="T63" fmla="*/ 651057 h 603"/>
              <a:gd name="T64" fmla="*/ 348354 w 638"/>
              <a:gd name="T65" fmla="*/ 850040 h 603"/>
              <a:gd name="T66" fmla="*/ 384931 w 638"/>
              <a:gd name="T67" fmla="*/ 919858 h 603"/>
              <a:gd name="T68" fmla="*/ 461569 w 638"/>
              <a:gd name="T69" fmla="*/ 781967 h 603"/>
              <a:gd name="T70" fmla="*/ 701934 w 638"/>
              <a:gd name="T71" fmla="*/ 919858 h 603"/>
              <a:gd name="T72" fmla="*/ 754187 w 638"/>
              <a:gd name="T73" fmla="*/ 919858 h 603"/>
              <a:gd name="T74" fmla="*/ 992810 w 638"/>
              <a:gd name="T75" fmla="*/ 781967 h 603"/>
              <a:gd name="T76" fmla="*/ 1069447 w 638"/>
              <a:gd name="T77" fmla="*/ 919858 h 603"/>
              <a:gd name="T78" fmla="*/ 1111250 w 638"/>
              <a:gd name="T79" fmla="*/ 958258 h 603"/>
              <a:gd name="T80" fmla="*/ 1058997 w 638"/>
              <a:gd name="T81" fmla="*/ 958258 h 603"/>
              <a:gd name="T82" fmla="*/ 754187 w 638"/>
              <a:gd name="T83" fmla="*/ 958258 h 603"/>
              <a:gd name="T84" fmla="*/ 701934 w 638"/>
              <a:gd name="T85" fmla="*/ 958258 h 603"/>
              <a:gd name="T86" fmla="*/ 395382 w 638"/>
              <a:gd name="T87" fmla="*/ 958258 h 603"/>
              <a:gd name="T88" fmla="*/ 348354 w 638"/>
              <a:gd name="T89" fmla="*/ 958258 h 603"/>
              <a:gd name="T90" fmla="*/ 41803 w 638"/>
              <a:gd name="T91" fmla="*/ 958258 h 603"/>
              <a:gd name="T92" fmla="*/ 41803 w 638"/>
              <a:gd name="T93" fmla="*/ 919858 h 603"/>
              <a:gd name="T94" fmla="*/ 264749 w 638"/>
              <a:gd name="T95" fmla="*/ 0 h 603"/>
              <a:gd name="T96" fmla="*/ 188111 w 638"/>
              <a:gd name="T97" fmla="*/ 76800 h 60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638" h="603">
                <a:moveTo>
                  <a:pt x="516" y="53"/>
                </a:moveTo>
                <a:cubicBezTo>
                  <a:pt x="517" y="53"/>
                  <a:pt x="519" y="53"/>
                  <a:pt x="520" y="54"/>
                </a:cubicBezTo>
                <a:cubicBezTo>
                  <a:pt x="522" y="56"/>
                  <a:pt x="522" y="57"/>
                  <a:pt x="522" y="59"/>
                </a:cubicBezTo>
                <a:lnTo>
                  <a:pt x="522" y="181"/>
                </a:lnTo>
                <a:cubicBezTo>
                  <a:pt x="522" y="183"/>
                  <a:pt x="522" y="185"/>
                  <a:pt x="520" y="186"/>
                </a:cubicBezTo>
                <a:cubicBezTo>
                  <a:pt x="519" y="187"/>
                  <a:pt x="517" y="188"/>
                  <a:pt x="516" y="188"/>
                </a:cubicBezTo>
                <a:lnTo>
                  <a:pt x="305" y="188"/>
                </a:lnTo>
                <a:cubicBezTo>
                  <a:pt x="303" y="188"/>
                  <a:pt x="302" y="187"/>
                  <a:pt x="301" y="186"/>
                </a:cubicBezTo>
                <a:lnTo>
                  <a:pt x="300" y="186"/>
                </a:lnTo>
                <a:cubicBezTo>
                  <a:pt x="299" y="185"/>
                  <a:pt x="299" y="183"/>
                  <a:pt x="299" y="181"/>
                </a:cubicBezTo>
                <a:lnTo>
                  <a:pt x="299" y="129"/>
                </a:lnTo>
                <a:lnTo>
                  <a:pt x="403" y="107"/>
                </a:lnTo>
                <a:lnTo>
                  <a:pt x="403" y="105"/>
                </a:lnTo>
                <a:lnTo>
                  <a:pt x="299" y="119"/>
                </a:lnTo>
                <a:lnTo>
                  <a:pt x="299" y="59"/>
                </a:lnTo>
                <a:cubicBezTo>
                  <a:pt x="299" y="57"/>
                  <a:pt x="299" y="56"/>
                  <a:pt x="300" y="54"/>
                </a:cubicBezTo>
                <a:lnTo>
                  <a:pt x="301" y="54"/>
                </a:lnTo>
                <a:cubicBezTo>
                  <a:pt x="302" y="53"/>
                  <a:pt x="303" y="53"/>
                  <a:pt x="305" y="53"/>
                </a:cubicBezTo>
                <a:lnTo>
                  <a:pt x="516" y="53"/>
                </a:lnTo>
                <a:close/>
                <a:moveTo>
                  <a:pt x="305" y="27"/>
                </a:moveTo>
                <a:cubicBezTo>
                  <a:pt x="296" y="27"/>
                  <a:pt x="288" y="30"/>
                  <a:pt x="282" y="36"/>
                </a:cubicBezTo>
                <a:cubicBezTo>
                  <a:pt x="276" y="42"/>
                  <a:pt x="273" y="50"/>
                  <a:pt x="273" y="59"/>
                </a:cubicBezTo>
                <a:lnTo>
                  <a:pt x="273" y="122"/>
                </a:lnTo>
                <a:lnTo>
                  <a:pt x="263" y="124"/>
                </a:lnTo>
                <a:lnTo>
                  <a:pt x="263" y="113"/>
                </a:lnTo>
                <a:lnTo>
                  <a:pt x="217" y="113"/>
                </a:lnTo>
                <a:lnTo>
                  <a:pt x="185" y="94"/>
                </a:lnTo>
                <a:lnTo>
                  <a:pt x="111" y="94"/>
                </a:lnTo>
                <a:cubicBezTo>
                  <a:pt x="96" y="94"/>
                  <a:pt x="84" y="106"/>
                  <a:pt x="84" y="121"/>
                </a:cubicBezTo>
                <a:lnTo>
                  <a:pt x="84" y="207"/>
                </a:lnTo>
                <a:lnTo>
                  <a:pt x="112" y="207"/>
                </a:lnTo>
                <a:lnTo>
                  <a:pt x="112" y="144"/>
                </a:lnTo>
                <a:lnTo>
                  <a:pt x="117" y="144"/>
                </a:lnTo>
                <a:lnTo>
                  <a:pt x="117" y="207"/>
                </a:lnTo>
                <a:lnTo>
                  <a:pt x="117" y="223"/>
                </a:lnTo>
                <a:lnTo>
                  <a:pt x="117" y="339"/>
                </a:lnTo>
                <a:lnTo>
                  <a:pt x="148" y="339"/>
                </a:lnTo>
                <a:lnTo>
                  <a:pt x="148" y="243"/>
                </a:lnTo>
                <a:lnTo>
                  <a:pt x="155" y="243"/>
                </a:lnTo>
                <a:lnTo>
                  <a:pt x="155" y="339"/>
                </a:lnTo>
                <a:lnTo>
                  <a:pt x="185" y="339"/>
                </a:lnTo>
                <a:lnTo>
                  <a:pt x="185" y="322"/>
                </a:lnTo>
                <a:lnTo>
                  <a:pt x="185" y="223"/>
                </a:lnTo>
                <a:lnTo>
                  <a:pt x="185" y="207"/>
                </a:lnTo>
                <a:lnTo>
                  <a:pt x="185" y="144"/>
                </a:lnTo>
                <a:lnTo>
                  <a:pt x="185" y="127"/>
                </a:lnTo>
                <a:lnTo>
                  <a:pt x="217" y="144"/>
                </a:lnTo>
                <a:lnTo>
                  <a:pt x="263" y="144"/>
                </a:lnTo>
                <a:lnTo>
                  <a:pt x="263" y="136"/>
                </a:lnTo>
                <a:lnTo>
                  <a:pt x="273" y="134"/>
                </a:lnTo>
                <a:lnTo>
                  <a:pt x="273" y="181"/>
                </a:lnTo>
                <a:cubicBezTo>
                  <a:pt x="273" y="190"/>
                  <a:pt x="276" y="198"/>
                  <a:pt x="282" y="204"/>
                </a:cubicBezTo>
                <a:cubicBezTo>
                  <a:pt x="288" y="210"/>
                  <a:pt x="296" y="214"/>
                  <a:pt x="305" y="214"/>
                </a:cubicBezTo>
                <a:lnTo>
                  <a:pt x="516" y="214"/>
                </a:lnTo>
                <a:cubicBezTo>
                  <a:pt x="525" y="214"/>
                  <a:pt x="533" y="210"/>
                  <a:pt x="539" y="204"/>
                </a:cubicBezTo>
                <a:cubicBezTo>
                  <a:pt x="545" y="198"/>
                  <a:pt x="548" y="190"/>
                  <a:pt x="548" y="181"/>
                </a:cubicBezTo>
                <a:lnTo>
                  <a:pt x="548" y="59"/>
                </a:lnTo>
                <a:cubicBezTo>
                  <a:pt x="548" y="50"/>
                  <a:pt x="545" y="42"/>
                  <a:pt x="539" y="36"/>
                </a:cubicBezTo>
                <a:cubicBezTo>
                  <a:pt x="533" y="30"/>
                  <a:pt x="525" y="27"/>
                  <a:pt x="516" y="27"/>
                </a:cubicBezTo>
                <a:lnTo>
                  <a:pt x="305" y="27"/>
                </a:lnTo>
                <a:close/>
                <a:moveTo>
                  <a:pt x="520" y="221"/>
                </a:moveTo>
                <a:lnTo>
                  <a:pt x="520" y="249"/>
                </a:lnTo>
                <a:lnTo>
                  <a:pt x="497" y="249"/>
                </a:lnTo>
                <a:lnTo>
                  <a:pt x="523" y="341"/>
                </a:lnTo>
                <a:lnTo>
                  <a:pt x="490" y="341"/>
                </a:lnTo>
                <a:lnTo>
                  <a:pt x="464" y="249"/>
                </a:lnTo>
                <a:lnTo>
                  <a:pt x="367" y="249"/>
                </a:lnTo>
                <a:lnTo>
                  <a:pt x="341" y="341"/>
                </a:lnTo>
                <a:lnTo>
                  <a:pt x="308" y="341"/>
                </a:lnTo>
                <a:lnTo>
                  <a:pt x="334" y="249"/>
                </a:lnTo>
                <a:lnTo>
                  <a:pt x="306" y="249"/>
                </a:lnTo>
                <a:lnTo>
                  <a:pt x="306" y="221"/>
                </a:lnTo>
                <a:lnTo>
                  <a:pt x="520" y="221"/>
                </a:lnTo>
                <a:close/>
                <a:moveTo>
                  <a:pt x="113" y="373"/>
                </a:moveTo>
                <a:cubicBezTo>
                  <a:pt x="139" y="373"/>
                  <a:pt x="161" y="394"/>
                  <a:pt x="161" y="421"/>
                </a:cubicBezTo>
                <a:cubicBezTo>
                  <a:pt x="161" y="427"/>
                  <a:pt x="160" y="433"/>
                  <a:pt x="158" y="438"/>
                </a:cubicBezTo>
                <a:lnTo>
                  <a:pt x="68" y="438"/>
                </a:lnTo>
                <a:cubicBezTo>
                  <a:pt x="66" y="433"/>
                  <a:pt x="65" y="427"/>
                  <a:pt x="65" y="421"/>
                </a:cubicBezTo>
                <a:cubicBezTo>
                  <a:pt x="65" y="394"/>
                  <a:pt x="86" y="373"/>
                  <a:pt x="113" y="373"/>
                </a:cubicBezTo>
                <a:close/>
                <a:moveTo>
                  <a:pt x="316" y="373"/>
                </a:moveTo>
                <a:cubicBezTo>
                  <a:pt x="342" y="373"/>
                  <a:pt x="364" y="394"/>
                  <a:pt x="364" y="421"/>
                </a:cubicBezTo>
                <a:cubicBezTo>
                  <a:pt x="364" y="427"/>
                  <a:pt x="363" y="433"/>
                  <a:pt x="361" y="438"/>
                </a:cubicBezTo>
                <a:lnTo>
                  <a:pt x="271" y="438"/>
                </a:lnTo>
                <a:cubicBezTo>
                  <a:pt x="269" y="433"/>
                  <a:pt x="268" y="427"/>
                  <a:pt x="268" y="421"/>
                </a:cubicBezTo>
                <a:cubicBezTo>
                  <a:pt x="268" y="394"/>
                  <a:pt x="289" y="373"/>
                  <a:pt x="316" y="373"/>
                </a:cubicBezTo>
                <a:close/>
                <a:moveTo>
                  <a:pt x="522" y="373"/>
                </a:moveTo>
                <a:cubicBezTo>
                  <a:pt x="548" y="373"/>
                  <a:pt x="570" y="394"/>
                  <a:pt x="570" y="421"/>
                </a:cubicBezTo>
                <a:cubicBezTo>
                  <a:pt x="570" y="427"/>
                  <a:pt x="569" y="433"/>
                  <a:pt x="567" y="438"/>
                </a:cubicBezTo>
                <a:lnTo>
                  <a:pt x="477" y="438"/>
                </a:lnTo>
                <a:cubicBezTo>
                  <a:pt x="475" y="433"/>
                  <a:pt x="474" y="427"/>
                  <a:pt x="474" y="421"/>
                </a:cubicBezTo>
                <a:cubicBezTo>
                  <a:pt x="474" y="394"/>
                  <a:pt x="495" y="373"/>
                  <a:pt x="522" y="373"/>
                </a:cubicBezTo>
                <a:close/>
                <a:moveTo>
                  <a:pt x="62" y="448"/>
                </a:moveTo>
                <a:lnTo>
                  <a:pt x="161" y="448"/>
                </a:lnTo>
                <a:cubicBezTo>
                  <a:pt x="182" y="448"/>
                  <a:pt x="200" y="466"/>
                  <a:pt x="200" y="487"/>
                </a:cubicBezTo>
                <a:lnTo>
                  <a:pt x="200" y="527"/>
                </a:lnTo>
                <a:lnTo>
                  <a:pt x="203" y="527"/>
                </a:lnTo>
                <a:lnTo>
                  <a:pt x="221" y="527"/>
                </a:lnTo>
                <a:lnTo>
                  <a:pt x="227" y="527"/>
                </a:lnTo>
                <a:lnTo>
                  <a:pt x="227" y="487"/>
                </a:lnTo>
                <a:cubicBezTo>
                  <a:pt x="227" y="466"/>
                  <a:pt x="244" y="448"/>
                  <a:pt x="265" y="448"/>
                </a:cubicBezTo>
                <a:lnTo>
                  <a:pt x="364" y="448"/>
                </a:lnTo>
                <a:cubicBezTo>
                  <a:pt x="385" y="448"/>
                  <a:pt x="403" y="466"/>
                  <a:pt x="403" y="487"/>
                </a:cubicBezTo>
                <a:lnTo>
                  <a:pt x="403" y="527"/>
                </a:lnTo>
                <a:lnTo>
                  <a:pt x="409" y="527"/>
                </a:lnTo>
                <a:lnTo>
                  <a:pt x="424" y="527"/>
                </a:lnTo>
                <a:lnTo>
                  <a:pt x="433" y="527"/>
                </a:lnTo>
                <a:lnTo>
                  <a:pt x="433" y="487"/>
                </a:lnTo>
                <a:cubicBezTo>
                  <a:pt x="433" y="466"/>
                  <a:pt x="450" y="448"/>
                  <a:pt x="471" y="448"/>
                </a:cubicBezTo>
                <a:lnTo>
                  <a:pt x="570" y="448"/>
                </a:lnTo>
                <a:cubicBezTo>
                  <a:pt x="591" y="448"/>
                  <a:pt x="608" y="466"/>
                  <a:pt x="608" y="487"/>
                </a:cubicBezTo>
                <a:lnTo>
                  <a:pt x="608" y="527"/>
                </a:lnTo>
                <a:lnTo>
                  <a:pt x="614" y="527"/>
                </a:lnTo>
                <a:lnTo>
                  <a:pt x="630" y="527"/>
                </a:lnTo>
                <a:lnTo>
                  <a:pt x="638" y="527"/>
                </a:lnTo>
                <a:lnTo>
                  <a:pt x="638" y="549"/>
                </a:lnTo>
                <a:lnTo>
                  <a:pt x="630" y="549"/>
                </a:lnTo>
                <a:lnTo>
                  <a:pt x="614" y="549"/>
                </a:lnTo>
                <a:lnTo>
                  <a:pt x="608" y="549"/>
                </a:lnTo>
                <a:lnTo>
                  <a:pt x="608" y="603"/>
                </a:lnTo>
                <a:lnTo>
                  <a:pt x="433" y="603"/>
                </a:lnTo>
                <a:lnTo>
                  <a:pt x="433" y="549"/>
                </a:lnTo>
                <a:lnTo>
                  <a:pt x="424" y="549"/>
                </a:lnTo>
                <a:lnTo>
                  <a:pt x="409" y="549"/>
                </a:lnTo>
                <a:lnTo>
                  <a:pt x="403" y="549"/>
                </a:lnTo>
                <a:lnTo>
                  <a:pt x="403" y="603"/>
                </a:lnTo>
                <a:lnTo>
                  <a:pt x="227" y="603"/>
                </a:lnTo>
                <a:lnTo>
                  <a:pt x="227" y="549"/>
                </a:lnTo>
                <a:lnTo>
                  <a:pt x="221" y="549"/>
                </a:lnTo>
                <a:lnTo>
                  <a:pt x="203" y="549"/>
                </a:lnTo>
                <a:lnTo>
                  <a:pt x="200" y="549"/>
                </a:lnTo>
                <a:lnTo>
                  <a:pt x="200" y="603"/>
                </a:lnTo>
                <a:lnTo>
                  <a:pt x="24" y="603"/>
                </a:lnTo>
                <a:lnTo>
                  <a:pt x="24" y="549"/>
                </a:lnTo>
                <a:lnTo>
                  <a:pt x="0" y="549"/>
                </a:lnTo>
                <a:lnTo>
                  <a:pt x="0" y="527"/>
                </a:lnTo>
                <a:lnTo>
                  <a:pt x="24" y="527"/>
                </a:lnTo>
                <a:lnTo>
                  <a:pt x="24" y="487"/>
                </a:lnTo>
                <a:cubicBezTo>
                  <a:pt x="24" y="466"/>
                  <a:pt x="41" y="448"/>
                  <a:pt x="62" y="448"/>
                </a:cubicBezTo>
                <a:close/>
                <a:moveTo>
                  <a:pt x="152" y="0"/>
                </a:moveTo>
                <a:cubicBezTo>
                  <a:pt x="176" y="0"/>
                  <a:pt x="196" y="20"/>
                  <a:pt x="196" y="44"/>
                </a:cubicBezTo>
                <a:cubicBezTo>
                  <a:pt x="196" y="69"/>
                  <a:pt x="176" y="88"/>
                  <a:pt x="152" y="88"/>
                </a:cubicBezTo>
                <a:cubicBezTo>
                  <a:pt x="127" y="88"/>
                  <a:pt x="108" y="69"/>
                  <a:pt x="108" y="44"/>
                </a:cubicBezTo>
                <a:cubicBezTo>
                  <a:pt x="108" y="20"/>
                  <a:pt x="127" y="0"/>
                  <a:pt x="1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26">
            <a:extLst>
              <a:ext uri="{FF2B5EF4-FFF2-40B4-BE49-F238E27FC236}">
                <a16:creationId xmlns:a16="http://schemas.microsoft.com/office/drawing/2014/main" xmlns="" id="{2F4E79C5-7BE9-402B-B899-84D501C2AE8D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5749925" y="2573338"/>
            <a:ext cx="1047750" cy="974725"/>
          </a:xfrm>
          <a:custGeom>
            <a:avLst/>
            <a:gdLst>
              <a:gd name="T0" fmla="*/ 576417 w 678"/>
              <a:gd name="T1" fmla="*/ 852498 h 630"/>
              <a:gd name="T2" fmla="*/ 432699 w 678"/>
              <a:gd name="T3" fmla="*/ 917479 h 630"/>
              <a:gd name="T4" fmla="*/ 293617 w 678"/>
              <a:gd name="T5" fmla="*/ 32491 h 630"/>
              <a:gd name="T6" fmla="*/ 324524 w 678"/>
              <a:gd name="T7" fmla="*/ 52604 h 630"/>
              <a:gd name="T8" fmla="*/ 528511 w 678"/>
              <a:gd name="T9" fmla="*/ 1547 h 630"/>
              <a:gd name="T10" fmla="*/ 261165 w 678"/>
              <a:gd name="T11" fmla="*/ 38680 h 630"/>
              <a:gd name="T12" fmla="*/ 319888 w 678"/>
              <a:gd name="T13" fmla="*/ 95925 h 630"/>
              <a:gd name="T14" fmla="*/ 307525 w 678"/>
              <a:gd name="T15" fmla="*/ 526042 h 630"/>
              <a:gd name="T16" fmla="*/ 248802 w 678"/>
              <a:gd name="T17" fmla="*/ 470343 h 630"/>
              <a:gd name="T18" fmla="*/ 261165 w 678"/>
              <a:gd name="T19" fmla="*/ 38680 h 630"/>
              <a:gd name="T20" fmla="*/ 477514 w 678"/>
              <a:gd name="T21" fmla="*/ 185662 h 630"/>
              <a:gd name="T22" fmla="*/ 721680 w 678"/>
              <a:gd name="T23" fmla="*/ 157813 h 630"/>
              <a:gd name="T24" fmla="*/ 449698 w 678"/>
              <a:gd name="T25" fmla="*/ 168643 h 630"/>
              <a:gd name="T26" fmla="*/ 463606 w 678"/>
              <a:gd name="T27" fmla="*/ 205775 h 630"/>
              <a:gd name="T28" fmla="*/ 475969 w 678"/>
              <a:gd name="T29" fmla="*/ 652911 h 630"/>
              <a:gd name="T30" fmla="*/ 417246 w 678"/>
              <a:gd name="T31" fmla="*/ 634345 h 630"/>
              <a:gd name="T32" fmla="*/ 406428 w 678"/>
              <a:gd name="T33" fmla="*/ 188756 h 630"/>
              <a:gd name="T34" fmla="*/ 497604 w 678"/>
              <a:gd name="T35" fmla="*/ 224341 h 630"/>
              <a:gd name="T36" fmla="*/ 789676 w 678"/>
              <a:gd name="T37" fmla="*/ 224341 h 630"/>
              <a:gd name="T38" fmla="*/ 751042 w 678"/>
              <a:gd name="T39" fmla="*/ 628156 h 630"/>
              <a:gd name="T40" fmla="*/ 497604 w 678"/>
              <a:gd name="T41" fmla="*/ 224341 h 630"/>
              <a:gd name="T42" fmla="*/ 743315 w 678"/>
              <a:gd name="T43" fmla="*/ 256832 h 630"/>
              <a:gd name="T44" fmla="*/ 547055 w 678"/>
              <a:gd name="T45" fmla="*/ 371324 h 630"/>
              <a:gd name="T46" fmla="*/ 341523 w 678"/>
              <a:gd name="T47" fmla="*/ 86642 h 630"/>
              <a:gd name="T48" fmla="*/ 633595 w 678"/>
              <a:gd name="T49" fmla="*/ 86642 h 630"/>
              <a:gd name="T50" fmla="*/ 394065 w 678"/>
              <a:gd name="T51" fmla="*/ 128416 h 630"/>
              <a:gd name="T52" fmla="*/ 370885 w 678"/>
              <a:gd name="T53" fmla="*/ 518306 h 630"/>
              <a:gd name="T54" fmla="*/ 341523 w 678"/>
              <a:gd name="T55" fmla="*/ 86642 h 630"/>
              <a:gd name="T56" fmla="*/ 207077 w 678"/>
              <a:gd name="T57" fmla="*/ 290870 h 630"/>
              <a:gd name="T58" fmla="*/ 160717 w 678"/>
              <a:gd name="T59" fmla="*/ 208870 h 630"/>
              <a:gd name="T60" fmla="*/ 83449 w 678"/>
              <a:gd name="T61" fmla="*/ 722534 h 630"/>
              <a:gd name="T62" fmla="*/ 139082 w 678"/>
              <a:gd name="T63" fmla="*/ 796799 h 630"/>
              <a:gd name="T64" fmla="*/ 0 w 678"/>
              <a:gd name="T65" fmla="*/ 974725 h 630"/>
              <a:gd name="T66" fmla="*/ 1047750 w 678"/>
              <a:gd name="T67" fmla="*/ 906649 h 630"/>
              <a:gd name="T68" fmla="*/ 959665 w 678"/>
              <a:gd name="T69" fmla="*/ 722534 h 630"/>
              <a:gd name="T70" fmla="*/ 882397 w 678"/>
              <a:gd name="T71" fmla="*/ 208870 h 630"/>
              <a:gd name="T72" fmla="*/ 836037 w 678"/>
              <a:gd name="T73" fmla="*/ 290870 h 630"/>
              <a:gd name="T74" fmla="*/ 885488 w 678"/>
              <a:gd name="T75" fmla="*/ 733365 h 630"/>
              <a:gd name="T76" fmla="*/ 156081 w 678"/>
              <a:gd name="T77" fmla="*/ 290870 h 63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678" h="630">
                <a:moveTo>
                  <a:pt x="301" y="551"/>
                </a:moveTo>
                <a:lnTo>
                  <a:pt x="373" y="551"/>
                </a:lnTo>
                <a:lnTo>
                  <a:pt x="398" y="593"/>
                </a:lnTo>
                <a:lnTo>
                  <a:pt x="280" y="593"/>
                </a:lnTo>
                <a:lnTo>
                  <a:pt x="301" y="551"/>
                </a:lnTo>
                <a:close/>
                <a:moveTo>
                  <a:pt x="190" y="21"/>
                </a:moveTo>
                <a:lnTo>
                  <a:pt x="207" y="32"/>
                </a:lnTo>
                <a:cubicBezTo>
                  <a:pt x="208" y="32"/>
                  <a:pt x="209" y="33"/>
                  <a:pt x="210" y="34"/>
                </a:cubicBezTo>
                <a:lnTo>
                  <a:pt x="366" y="14"/>
                </a:lnTo>
                <a:cubicBezTo>
                  <a:pt x="362" y="5"/>
                  <a:pt x="353" y="0"/>
                  <a:pt x="342" y="1"/>
                </a:cubicBezTo>
                <a:lnTo>
                  <a:pt x="190" y="21"/>
                </a:lnTo>
                <a:close/>
                <a:moveTo>
                  <a:pt x="169" y="25"/>
                </a:moveTo>
                <a:lnTo>
                  <a:pt x="199" y="44"/>
                </a:lnTo>
                <a:cubicBezTo>
                  <a:pt x="203" y="47"/>
                  <a:pt x="207" y="55"/>
                  <a:pt x="207" y="62"/>
                </a:cubicBezTo>
                <a:lnTo>
                  <a:pt x="207" y="333"/>
                </a:lnTo>
                <a:cubicBezTo>
                  <a:pt x="207" y="340"/>
                  <a:pt x="203" y="343"/>
                  <a:pt x="199" y="340"/>
                </a:cubicBezTo>
                <a:lnTo>
                  <a:pt x="169" y="322"/>
                </a:lnTo>
                <a:cubicBezTo>
                  <a:pt x="165" y="319"/>
                  <a:pt x="161" y="311"/>
                  <a:pt x="161" y="304"/>
                </a:cubicBezTo>
                <a:lnTo>
                  <a:pt x="161" y="33"/>
                </a:lnTo>
                <a:cubicBezTo>
                  <a:pt x="161" y="26"/>
                  <a:pt x="165" y="23"/>
                  <a:pt x="169" y="25"/>
                </a:cubicBezTo>
                <a:close/>
                <a:moveTo>
                  <a:pt x="291" y="109"/>
                </a:moveTo>
                <a:lnTo>
                  <a:pt x="309" y="120"/>
                </a:lnTo>
                <a:cubicBezTo>
                  <a:pt x="310" y="121"/>
                  <a:pt x="310" y="122"/>
                  <a:pt x="311" y="122"/>
                </a:cubicBezTo>
                <a:lnTo>
                  <a:pt x="467" y="102"/>
                </a:lnTo>
                <a:cubicBezTo>
                  <a:pt x="464" y="94"/>
                  <a:pt x="454" y="88"/>
                  <a:pt x="443" y="90"/>
                </a:cubicBezTo>
                <a:lnTo>
                  <a:pt x="291" y="109"/>
                </a:lnTo>
                <a:close/>
                <a:moveTo>
                  <a:pt x="270" y="114"/>
                </a:moveTo>
                <a:lnTo>
                  <a:pt x="300" y="133"/>
                </a:lnTo>
                <a:cubicBezTo>
                  <a:pt x="304" y="136"/>
                  <a:pt x="308" y="144"/>
                  <a:pt x="308" y="151"/>
                </a:cubicBezTo>
                <a:lnTo>
                  <a:pt x="308" y="422"/>
                </a:lnTo>
                <a:cubicBezTo>
                  <a:pt x="308" y="428"/>
                  <a:pt x="304" y="432"/>
                  <a:pt x="300" y="429"/>
                </a:cubicBezTo>
                <a:lnTo>
                  <a:pt x="270" y="410"/>
                </a:lnTo>
                <a:cubicBezTo>
                  <a:pt x="266" y="407"/>
                  <a:pt x="263" y="400"/>
                  <a:pt x="263" y="393"/>
                </a:cubicBezTo>
                <a:lnTo>
                  <a:pt x="263" y="122"/>
                </a:lnTo>
                <a:cubicBezTo>
                  <a:pt x="263" y="115"/>
                  <a:pt x="266" y="111"/>
                  <a:pt x="270" y="114"/>
                </a:cubicBezTo>
                <a:close/>
                <a:moveTo>
                  <a:pt x="322" y="145"/>
                </a:moveTo>
                <a:lnTo>
                  <a:pt x="486" y="124"/>
                </a:lnTo>
                <a:cubicBezTo>
                  <a:pt x="500" y="122"/>
                  <a:pt x="511" y="131"/>
                  <a:pt x="511" y="145"/>
                </a:cubicBezTo>
                <a:lnTo>
                  <a:pt x="511" y="378"/>
                </a:lnTo>
                <a:cubicBezTo>
                  <a:pt x="511" y="391"/>
                  <a:pt x="500" y="404"/>
                  <a:pt x="486" y="406"/>
                </a:cubicBezTo>
                <a:lnTo>
                  <a:pt x="322" y="426"/>
                </a:lnTo>
                <a:lnTo>
                  <a:pt x="322" y="145"/>
                </a:lnTo>
                <a:close/>
                <a:moveTo>
                  <a:pt x="354" y="183"/>
                </a:moveTo>
                <a:lnTo>
                  <a:pt x="481" y="166"/>
                </a:lnTo>
                <a:lnTo>
                  <a:pt x="481" y="224"/>
                </a:lnTo>
                <a:lnTo>
                  <a:pt x="354" y="240"/>
                </a:lnTo>
                <a:lnTo>
                  <a:pt x="354" y="183"/>
                </a:lnTo>
                <a:close/>
                <a:moveTo>
                  <a:pt x="221" y="56"/>
                </a:moveTo>
                <a:lnTo>
                  <a:pt x="384" y="35"/>
                </a:lnTo>
                <a:cubicBezTo>
                  <a:pt x="398" y="33"/>
                  <a:pt x="410" y="43"/>
                  <a:pt x="410" y="56"/>
                </a:cubicBezTo>
                <a:lnTo>
                  <a:pt x="410" y="63"/>
                </a:lnTo>
                <a:lnTo>
                  <a:pt x="255" y="83"/>
                </a:lnTo>
                <a:cubicBezTo>
                  <a:pt x="244" y="86"/>
                  <a:pt x="240" y="93"/>
                  <a:pt x="240" y="107"/>
                </a:cubicBezTo>
                <a:lnTo>
                  <a:pt x="240" y="335"/>
                </a:lnTo>
                <a:lnTo>
                  <a:pt x="221" y="338"/>
                </a:lnTo>
                <a:lnTo>
                  <a:pt x="221" y="56"/>
                </a:lnTo>
                <a:close/>
                <a:moveTo>
                  <a:pt x="101" y="188"/>
                </a:moveTo>
                <a:lnTo>
                  <a:pt x="134" y="188"/>
                </a:lnTo>
                <a:lnTo>
                  <a:pt x="134" y="135"/>
                </a:lnTo>
                <a:lnTo>
                  <a:pt x="104" y="135"/>
                </a:lnTo>
                <a:cubicBezTo>
                  <a:pt x="76" y="135"/>
                  <a:pt x="54" y="158"/>
                  <a:pt x="54" y="186"/>
                </a:cubicBezTo>
                <a:lnTo>
                  <a:pt x="54" y="467"/>
                </a:lnTo>
                <a:cubicBezTo>
                  <a:pt x="54" y="490"/>
                  <a:pt x="69" y="509"/>
                  <a:pt x="90" y="515"/>
                </a:cubicBezTo>
                <a:lnTo>
                  <a:pt x="0" y="586"/>
                </a:lnTo>
                <a:lnTo>
                  <a:pt x="0" y="630"/>
                </a:lnTo>
                <a:lnTo>
                  <a:pt x="678" y="630"/>
                </a:lnTo>
                <a:lnTo>
                  <a:pt x="678" y="586"/>
                </a:lnTo>
                <a:lnTo>
                  <a:pt x="582" y="516"/>
                </a:lnTo>
                <a:cubicBezTo>
                  <a:pt x="604" y="511"/>
                  <a:pt x="621" y="491"/>
                  <a:pt x="621" y="467"/>
                </a:cubicBezTo>
                <a:lnTo>
                  <a:pt x="621" y="186"/>
                </a:lnTo>
                <a:cubicBezTo>
                  <a:pt x="621" y="158"/>
                  <a:pt x="598" y="135"/>
                  <a:pt x="571" y="135"/>
                </a:cubicBezTo>
                <a:lnTo>
                  <a:pt x="541" y="135"/>
                </a:lnTo>
                <a:lnTo>
                  <a:pt x="541" y="188"/>
                </a:lnTo>
                <a:lnTo>
                  <a:pt x="573" y="188"/>
                </a:lnTo>
                <a:lnTo>
                  <a:pt x="573" y="474"/>
                </a:lnTo>
                <a:lnTo>
                  <a:pt x="101" y="474"/>
                </a:lnTo>
                <a:lnTo>
                  <a:pt x="101" y="1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0188881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00"/>
                            </p:stCondLst>
                            <p:childTnLst>
                              <p:par>
                                <p:cTn id="3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700"/>
                            </p:stCondLst>
                            <p:childTnLst>
                              <p:par>
                                <p:cTn id="6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/>
      <p:bldP spid="13" grpId="0"/>
      <p:bldP spid="14" grpId="0"/>
      <p:bldP spid="15" grpId="0" animBg="1"/>
      <p:bldP spid="16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634BC034-91FD-4E9F-88B4-F4B82BEB8D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强化责任提升效率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11365F83-3F17-4695-AF74-FCF39F984DB3}"/>
              </a:ext>
            </a:extLst>
          </p:cNvPr>
          <p:cNvSpPr/>
          <p:nvPr/>
        </p:nvSpPr>
        <p:spPr bwMode="auto">
          <a:xfrm>
            <a:off x="6357938" y="1343025"/>
            <a:ext cx="4679950" cy="19431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300C1E0C-83B4-489E-84FF-59E3B80285D9}"/>
              </a:ext>
            </a:extLst>
          </p:cNvPr>
          <p:cNvSpPr/>
          <p:nvPr/>
        </p:nvSpPr>
        <p:spPr bwMode="auto">
          <a:xfrm>
            <a:off x="1173163" y="1343025"/>
            <a:ext cx="4679950" cy="19431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85753389-CE1C-4C8E-91F4-8D65F0892163}"/>
              </a:ext>
            </a:extLst>
          </p:cNvPr>
          <p:cNvSpPr/>
          <p:nvPr/>
        </p:nvSpPr>
        <p:spPr bwMode="auto">
          <a:xfrm>
            <a:off x="6357938" y="3502025"/>
            <a:ext cx="4679950" cy="19446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BE7B899B-55A0-4D5A-AA26-7FC634B76C2A}"/>
              </a:ext>
            </a:extLst>
          </p:cNvPr>
          <p:cNvSpPr/>
          <p:nvPr/>
        </p:nvSpPr>
        <p:spPr bwMode="auto">
          <a:xfrm>
            <a:off x="1173163" y="3502025"/>
            <a:ext cx="4679950" cy="19446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9" name="Oval 12">
            <a:extLst>
              <a:ext uri="{FF2B5EF4-FFF2-40B4-BE49-F238E27FC236}">
                <a16:creationId xmlns:a16="http://schemas.microsoft.com/office/drawing/2014/main" xmlns="" id="{14A01A5F-9CEE-47B2-9D68-E65425213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4925" y="1689100"/>
            <a:ext cx="1236663" cy="1238250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10" name="Oval 13">
            <a:extLst>
              <a:ext uri="{FF2B5EF4-FFF2-40B4-BE49-F238E27FC236}">
                <a16:creationId xmlns:a16="http://schemas.microsoft.com/office/drawing/2014/main" xmlns="" id="{3D7C4C97-9B38-412C-9F4A-799052869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638" y="1803400"/>
            <a:ext cx="1011237" cy="1011238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xmlns="" id="{47C513F7-9406-4F5F-AF3A-60433C175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0025" y="1935163"/>
            <a:ext cx="8683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400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xmlns="" id="{74839E5F-8417-4FC9-8652-82F7A5308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6050" y="1558925"/>
            <a:ext cx="175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招聘售后人员</a:t>
            </a:r>
            <a:endParaRPr lang="en-US" altLang="zh-CN" sz="2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xmlns="" id="{35C5E1BD-92D9-4C4D-9610-0AD749776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1963738"/>
            <a:ext cx="2936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通过招聘、培训的方式，加强售后力量。</a:t>
            </a:r>
          </a:p>
        </p:txBody>
      </p:sp>
      <p:sp>
        <p:nvSpPr>
          <p:cNvPr id="14" name="Oval 12">
            <a:extLst>
              <a:ext uri="{FF2B5EF4-FFF2-40B4-BE49-F238E27FC236}">
                <a16:creationId xmlns:a16="http://schemas.microsoft.com/office/drawing/2014/main" xmlns="" id="{099D97D4-F99B-4063-B963-2C3A08F0F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5263" y="1689100"/>
            <a:ext cx="1236662" cy="1238250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15" name="Oval 13">
            <a:extLst>
              <a:ext uri="{FF2B5EF4-FFF2-40B4-BE49-F238E27FC236}">
                <a16:creationId xmlns:a16="http://schemas.microsoft.com/office/drawing/2014/main" xmlns="" id="{235E2645-B836-41BC-A970-FB62174D61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7975" y="1803400"/>
            <a:ext cx="1011238" cy="101123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xmlns="" id="{29F0B22E-4E6C-4835-B267-35EC5A1D8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0363" y="1935163"/>
            <a:ext cx="8683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40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xmlns="" id="{952327BB-A25A-40E7-9701-AA2EC4A0A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6388" y="1558925"/>
            <a:ext cx="17605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强化日常管理</a:t>
            </a:r>
            <a:endParaRPr lang="en-US" altLang="zh-CN" sz="2000" b="1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xmlns="" id="{C1CD5D2E-398B-468C-82F4-E2B99CCAD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2263" y="1963738"/>
            <a:ext cx="29368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建章立制，明晰责权，强化日常事务的管理，做到事有人管。</a:t>
            </a:r>
          </a:p>
        </p:txBody>
      </p:sp>
      <p:sp>
        <p:nvSpPr>
          <p:cNvPr id="19" name="Oval 12">
            <a:extLst>
              <a:ext uri="{FF2B5EF4-FFF2-40B4-BE49-F238E27FC236}">
                <a16:creationId xmlns:a16="http://schemas.microsoft.com/office/drawing/2014/main" xmlns="" id="{577C33B1-5E33-4061-AD60-1AB427E40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4925" y="3848100"/>
            <a:ext cx="1236663" cy="1238250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20" name="Oval 13">
            <a:extLst>
              <a:ext uri="{FF2B5EF4-FFF2-40B4-BE49-F238E27FC236}">
                <a16:creationId xmlns:a16="http://schemas.microsoft.com/office/drawing/2014/main" xmlns="" id="{D3AC8534-3FA0-4323-B248-62914B6B4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638" y="3962400"/>
            <a:ext cx="1011237" cy="1011238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xmlns="" id="{819631E0-F16D-423C-BAC5-0C1CD48253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0025" y="4094163"/>
            <a:ext cx="8683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400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0">
            <a:extLst>
              <a:ext uri="{FF2B5EF4-FFF2-40B4-BE49-F238E27FC236}">
                <a16:creationId xmlns:a16="http://schemas.microsoft.com/office/drawing/2014/main" xmlns="" id="{2691935B-52F2-4888-9798-6E1077B63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6050" y="3717925"/>
            <a:ext cx="175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完善客户档案</a:t>
            </a:r>
            <a:endParaRPr lang="en-US" altLang="zh-CN" sz="2000" b="1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xmlns="" id="{CE86E382-7075-4775-98CE-5047C6109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4122738"/>
            <a:ext cx="29368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客户档案制度刚刚建立，很多方法还处于探索阶段，需要一段时间的完善。</a:t>
            </a:r>
            <a:endParaRPr lang="en-US" altLang="zh-CN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Oval 12">
            <a:extLst>
              <a:ext uri="{FF2B5EF4-FFF2-40B4-BE49-F238E27FC236}">
                <a16:creationId xmlns:a16="http://schemas.microsoft.com/office/drawing/2014/main" xmlns="" id="{DD44D3B2-DF3E-4ACE-BF40-F5F31E5C3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5263" y="3848100"/>
            <a:ext cx="1236662" cy="1238250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25" name="Oval 13">
            <a:extLst>
              <a:ext uri="{FF2B5EF4-FFF2-40B4-BE49-F238E27FC236}">
                <a16:creationId xmlns:a16="http://schemas.microsoft.com/office/drawing/2014/main" xmlns="" id="{E6629E8C-DD65-4E4E-8CB2-6E27D26CF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7975" y="3962400"/>
            <a:ext cx="1011238" cy="1011238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6" name="TextBox 24">
            <a:extLst>
              <a:ext uri="{FF2B5EF4-FFF2-40B4-BE49-F238E27FC236}">
                <a16:creationId xmlns:a16="http://schemas.microsoft.com/office/drawing/2014/main" xmlns="" id="{5968E5E9-FA35-41C8-89AE-5E0B9A8D7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0363" y="4094163"/>
            <a:ext cx="8683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400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xmlns="" id="{20DD8540-9545-4ECA-A8D5-D2285931E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6388" y="3717925"/>
            <a:ext cx="17605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增加日常学习</a:t>
            </a:r>
            <a:endParaRPr lang="en-US" altLang="zh-CN" sz="2000" b="1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6">
            <a:extLst>
              <a:ext uri="{FF2B5EF4-FFF2-40B4-BE49-F238E27FC236}">
                <a16:creationId xmlns:a16="http://schemas.microsoft.com/office/drawing/2014/main" xmlns="" id="{EED3CE99-1573-458D-8D70-41097DBC9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2263" y="4122738"/>
            <a:ext cx="29368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增加日常学习，扩大学习的广度和深度，邀请行业专家授课。</a:t>
            </a:r>
          </a:p>
        </p:txBody>
      </p:sp>
    </p:spTree>
    <p:extLst>
      <p:ext uri="{BB962C8B-B14F-4D97-AF65-F5344CB8AC3E}">
        <p14:creationId xmlns:p14="http://schemas.microsoft.com/office/powerpoint/2010/main" val="2991600032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19" grpId="0" animBg="1"/>
      <p:bldP spid="20" grpId="0" animBg="1"/>
      <p:bldP spid="21" grpId="0"/>
      <p:bldP spid="22" grpId="0"/>
      <p:bldP spid="23" grpId="0"/>
      <p:bldP spid="24" grpId="0" animBg="1"/>
      <p:bldP spid="25" grpId="0" animBg="1"/>
      <p:bldP spid="26" grpId="0"/>
      <p:bldP spid="27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106E43D7-142A-4B32-B51C-886F870DFE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存在的主要问题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CDCA874D-3D05-465F-B03E-756F154BD5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05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7568900"/>
      </p:ext>
    </p:extLst>
  </p:cSld>
  <p:clrMapOvr>
    <a:masterClrMapping/>
  </p:clrMapOvr>
  <p:transition spd="slow" advTm="2000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764E712-B24F-44FE-B44A-DB6885F3C1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5" name="AreaShape">
            <a:extLst>
              <a:ext uri="{FF2B5EF4-FFF2-40B4-BE49-F238E27FC236}">
                <a16:creationId xmlns:a16="http://schemas.microsoft.com/office/drawing/2014/main" xmlns="" id="{D0CE301C-EECA-46D6-A35D-74A7DF51E37D}"/>
              </a:ext>
            </a:extLst>
          </p:cNvPr>
          <p:cNvGrpSpPr/>
          <p:nvPr/>
        </p:nvGrpSpPr>
        <p:grpSpPr>
          <a:xfrm>
            <a:off x="5274304" y="3333945"/>
            <a:ext cx="2167372" cy="1690077"/>
            <a:chOff x="4993780" y="3396381"/>
            <a:chExt cx="2167372" cy="1690077"/>
          </a:xfrm>
        </p:grpSpPr>
        <p:sp>
          <p:nvSpPr>
            <p:cNvPr id="6" name="AreaShape8">
              <a:extLst>
                <a:ext uri="{FF2B5EF4-FFF2-40B4-BE49-F238E27FC236}">
                  <a16:creationId xmlns:a16="http://schemas.microsoft.com/office/drawing/2014/main" xmlns="" id="{03C026E4-2E6C-42AC-83ED-129FF33FB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9992" y="3396381"/>
              <a:ext cx="1692445" cy="1068289"/>
            </a:xfrm>
            <a:prstGeom prst="rect">
              <a:avLst/>
            </a:prstGeom>
            <a:solidFill>
              <a:srgbClr val="3D4D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AreaShape9">
              <a:extLst>
                <a:ext uri="{FF2B5EF4-FFF2-40B4-BE49-F238E27FC236}">
                  <a16:creationId xmlns:a16="http://schemas.microsoft.com/office/drawing/2014/main" xmlns="" id="{00983C44-3076-45B8-9A90-E26641B71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16" y="3454415"/>
              <a:ext cx="1559798" cy="926166"/>
            </a:xfrm>
            <a:prstGeom prst="rect">
              <a:avLst/>
            </a:prstGeom>
            <a:solidFill>
              <a:schemeClr val="tx2">
                <a:lumMod val="75000"/>
                <a:alpha val="56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AreaShape">
              <a:extLst>
                <a:ext uri="{FF2B5EF4-FFF2-40B4-BE49-F238E27FC236}">
                  <a16:creationId xmlns:a16="http://schemas.microsoft.com/office/drawing/2014/main" xmlns="" id="{30582AF1-7168-4E48-924E-6BB7924FA661}"/>
                </a:ext>
              </a:extLst>
            </p:cNvPr>
            <p:cNvGrpSpPr/>
            <p:nvPr/>
          </p:nvGrpSpPr>
          <p:grpSpPr>
            <a:xfrm>
              <a:off x="4993780" y="4461118"/>
              <a:ext cx="2167372" cy="625340"/>
              <a:chOff x="4993780" y="4461118"/>
              <a:chExt cx="2167372" cy="625340"/>
            </a:xfrm>
          </p:grpSpPr>
          <p:sp>
            <p:nvSpPr>
              <p:cNvPr id="11" name="AreaShape7">
                <a:extLst>
                  <a:ext uri="{FF2B5EF4-FFF2-40B4-BE49-F238E27FC236}">
                    <a16:creationId xmlns:a16="http://schemas.microsoft.com/office/drawing/2014/main" xmlns="" id="{78971533-A7DA-4FDC-A71A-319C72099A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3780" y="4552313"/>
                <a:ext cx="2167372" cy="534145"/>
              </a:xfrm>
              <a:custGeom>
                <a:avLst/>
                <a:gdLst>
                  <a:gd name="T0" fmla="*/ 578 w 592"/>
                  <a:gd name="T1" fmla="*/ 146 h 146"/>
                  <a:gd name="T2" fmla="*/ 14 w 592"/>
                  <a:gd name="T3" fmla="*/ 146 h 146"/>
                  <a:gd name="T4" fmla="*/ 0 w 592"/>
                  <a:gd name="T5" fmla="*/ 133 h 146"/>
                  <a:gd name="T6" fmla="*/ 0 w 592"/>
                  <a:gd name="T7" fmla="*/ 125 h 146"/>
                  <a:gd name="T8" fmla="*/ 62 w 592"/>
                  <a:gd name="T9" fmla="*/ 11 h 146"/>
                  <a:gd name="T10" fmla="*/ 79 w 592"/>
                  <a:gd name="T11" fmla="*/ 0 h 146"/>
                  <a:gd name="T12" fmla="*/ 511 w 592"/>
                  <a:gd name="T13" fmla="*/ 0 h 146"/>
                  <a:gd name="T14" fmla="*/ 541 w 592"/>
                  <a:gd name="T15" fmla="*/ 23 h 146"/>
                  <a:gd name="T16" fmla="*/ 592 w 592"/>
                  <a:gd name="T17" fmla="*/ 127 h 146"/>
                  <a:gd name="T18" fmla="*/ 592 w 592"/>
                  <a:gd name="T19" fmla="*/ 130 h 146"/>
                  <a:gd name="T20" fmla="*/ 578 w 592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2" h="146">
                    <a:moveTo>
                      <a:pt x="578" y="146"/>
                    </a:moveTo>
                    <a:cubicBezTo>
                      <a:pt x="14" y="146"/>
                      <a:pt x="14" y="146"/>
                      <a:pt x="14" y="146"/>
                    </a:cubicBezTo>
                    <a:cubicBezTo>
                      <a:pt x="7" y="146"/>
                      <a:pt x="1" y="142"/>
                      <a:pt x="0" y="133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5" y="4"/>
                      <a:pt x="72" y="0"/>
                      <a:pt x="79" y="0"/>
                    </a:cubicBezTo>
                    <a:cubicBezTo>
                      <a:pt x="511" y="0"/>
                      <a:pt x="511" y="0"/>
                      <a:pt x="511" y="0"/>
                    </a:cubicBezTo>
                    <a:cubicBezTo>
                      <a:pt x="519" y="0"/>
                      <a:pt x="537" y="16"/>
                      <a:pt x="541" y="23"/>
                    </a:cubicBezTo>
                    <a:cubicBezTo>
                      <a:pt x="592" y="127"/>
                      <a:pt x="592" y="127"/>
                      <a:pt x="592" y="127"/>
                    </a:cubicBezTo>
                    <a:cubicBezTo>
                      <a:pt x="592" y="130"/>
                      <a:pt x="592" y="130"/>
                      <a:pt x="592" y="130"/>
                    </a:cubicBezTo>
                    <a:cubicBezTo>
                      <a:pt x="592" y="141"/>
                      <a:pt x="585" y="146"/>
                      <a:pt x="578" y="146"/>
                    </a:cubicBezTo>
                    <a:close/>
                  </a:path>
                </a:pathLst>
              </a:custGeom>
              <a:solidFill>
                <a:srgbClr val="3D4D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Freeform 56">
                <a:extLst>
                  <a:ext uri="{FF2B5EF4-FFF2-40B4-BE49-F238E27FC236}">
                    <a16:creationId xmlns:a16="http://schemas.microsoft.com/office/drawing/2014/main" xmlns="" id="{C18A98DB-B50E-4854-BD7A-DF4D68DB30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321" y="4834189"/>
                <a:ext cx="633631" cy="185944"/>
              </a:xfrm>
              <a:custGeom>
                <a:avLst/>
                <a:gdLst>
                  <a:gd name="T0" fmla="*/ 170 w 173"/>
                  <a:gd name="T1" fmla="*/ 51 h 51"/>
                  <a:gd name="T2" fmla="*/ 3 w 173"/>
                  <a:gd name="T3" fmla="*/ 51 h 51"/>
                  <a:gd name="T4" fmla="*/ 0 w 173"/>
                  <a:gd name="T5" fmla="*/ 48 h 51"/>
                  <a:gd name="T6" fmla="*/ 7 w 173"/>
                  <a:gd name="T7" fmla="*/ 4 h 51"/>
                  <a:gd name="T8" fmla="*/ 12 w 173"/>
                  <a:gd name="T9" fmla="*/ 0 h 51"/>
                  <a:gd name="T10" fmla="*/ 162 w 173"/>
                  <a:gd name="T11" fmla="*/ 0 h 51"/>
                  <a:gd name="T12" fmla="*/ 166 w 173"/>
                  <a:gd name="T13" fmla="*/ 4 h 51"/>
                  <a:gd name="T14" fmla="*/ 173 w 173"/>
                  <a:gd name="T15" fmla="*/ 48 h 51"/>
                  <a:gd name="T16" fmla="*/ 170 w 173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3" h="51">
                    <a:moveTo>
                      <a:pt x="170" y="51"/>
                    </a:moveTo>
                    <a:cubicBezTo>
                      <a:pt x="3" y="51"/>
                      <a:pt x="3" y="51"/>
                      <a:pt x="3" y="51"/>
                    </a:cubicBezTo>
                    <a:cubicBezTo>
                      <a:pt x="1" y="51"/>
                      <a:pt x="0" y="50"/>
                      <a:pt x="0" y="48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2"/>
                      <a:pt x="10" y="0"/>
                      <a:pt x="12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64" y="0"/>
                      <a:pt x="166" y="1"/>
                      <a:pt x="166" y="4"/>
                    </a:cubicBezTo>
                    <a:cubicBezTo>
                      <a:pt x="173" y="48"/>
                      <a:pt x="173" y="48"/>
                      <a:pt x="173" y="48"/>
                    </a:cubicBezTo>
                    <a:cubicBezTo>
                      <a:pt x="173" y="50"/>
                      <a:pt x="172" y="51"/>
                      <a:pt x="170" y="51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Freeform 57">
                <a:extLst>
                  <a:ext uri="{FF2B5EF4-FFF2-40B4-BE49-F238E27FC236}">
                    <a16:creationId xmlns:a16="http://schemas.microsoft.com/office/drawing/2014/main" xmlns="" id="{EE30E818-FD56-4E0C-BE31-D2A3F33CFC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3422" y="4581922"/>
                <a:ext cx="106592" cy="21318"/>
              </a:xfrm>
              <a:custGeom>
                <a:avLst/>
                <a:gdLst>
                  <a:gd name="T0" fmla="*/ 23 w 29"/>
                  <a:gd name="T1" fmla="*/ 6 h 6"/>
                  <a:gd name="T2" fmla="*/ 5 w 29"/>
                  <a:gd name="T3" fmla="*/ 6 h 6"/>
                  <a:gd name="T4" fmla="*/ 1 w 29"/>
                  <a:gd name="T5" fmla="*/ 4 h 6"/>
                  <a:gd name="T6" fmla="*/ 2 w 29"/>
                  <a:gd name="T7" fmla="*/ 2 h 6"/>
                  <a:gd name="T8" fmla="*/ 7 w 29"/>
                  <a:gd name="T9" fmla="*/ 0 h 6"/>
                  <a:gd name="T10" fmla="*/ 25 w 29"/>
                  <a:gd name="T11" fmla="*/ 0 h 6"/>
                  <a:gd name="T12" fmla="*/ 29 w 29"/>
                  <a:gd name="T13" fmla="*/ 2 h 6"/>
                  <a:gd name="T14" fmla="*/ 28 w 29"/>
                  <a:gd name="T15" fmla="*/ 4 h 6"/>
                  <a:gd name="T16" fmla="*/ 23 w 29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6">
                    <a:moveTo>
                      <a:pt x="23" y="6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2" y="6"/>
                      <a:pt x="0" y="5"/>
                      <a:pt x="1" y="4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4" y="0"/>
                      <a:pt x="7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7" y="0"/>
                      <a:pt x="29" y="1"/>
                      <a:pt x="29" y="2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7" y="5"/>
                      <a:pt x="25" y="6"/>
                      <a:pt x="23" y="6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Freeform 58">
                <a:extLst>
                  <a:ext uri="{FF2B5EF4-FFF2-40B4-BE49-F238E27FC236}">
                    <a16:creationId xmlns:a16="http://schemas.microsoft.com/office/drawing/2014/main" xmlns="" id="{01F640C7-16B8-4458-9BC1-2D324B740F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7120" y="4581922"/>
                <a:ext cx="103040" cy="21318"/>
              </a:xfrm>
              <a:custGeom>
                <a:avLst/>
                <a:gdLst>
                  <a:gd name="T0" fmla="*/ 22 w 28"/>
                  <a:gd name="T1" fmla="*/ 6 h 6"/>
                  <a:gd name="T2" fmla="*/ 4 w 28"/>
                  <a:gd name="T3" fmla="*/ 6 h 6"/>
                  <a:gd name="T4" fmla="*/ 0 w 28"/>
                  <a:gd name="T5" fmla="*/ 4 h 6"/>
                  <a:gd name="T6" fmla="*/ 1 w 28"/>
                  <a:gd name="T7" fmla="*/ 2 h 6"/>
                  <a:gd name="T8" fmla="*/ 6 w 28"/>
                  <a:gd name="T9" fmla="*/ 0 h 6"/>
                  <a:gd name="T10" fmla="*/ 24 w 28"/>
                  <a:gd name="T11" fmla="*/ 0 h 6"/>
                  <a:gd name="T12" fmla="*/ 28 w 28"/>
                  <a:gd name="T13" fmla="*/ 2 h 6"/>
                  <a:gd name="T14" fmla="*/ 27 w 28"/>
                  <a:gd name="T15" fmla="*/ 4 h 6"/>
                  <a:gd name="T16" fmla="*/ 22 w 28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6">
                    <a:moveTo>
                      <a:pt x="22" y="6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1" y="6"/>
                      <a:pt x="0" y="5"/>
                      <a:pt x="0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3" y="0"/>
                      <a:pt x="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0"/>
                      <a:pt x="28" y="1"/>
                      <a:pt x="28" y="2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5"/>
                      <a:pt x="24" y="6"/>
                      <a:pt x="22" y="6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Freeform 59">
                <a:extLst>
                  <a:ext uri="{FF2B5EF4-FFF2-40B4-BE49-F238E27FC236}">
                    <a16:creationId xmlns:a16="http://schemas.microsoft.com/office/drawing/2014/main" xmlns="" id="{B347135D-BC8E-4E75-ADD4-F74B64091B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7265" y="4581922"/>
                <a:ext cx="101855" cy="21318"/>
              </a:xfrm>
              <a:custGeom>
                <a:avLst/>
                <a:gdLst>
                  <a:gd name="T0" fmla="*/ 22 w 28"/>
                  <a:gd name="T1" fmla="*/ 6 h 6"/>
                  <a:gd name="T2" fmla="*/ 4 w 28"/>
                  <a:gd name="T3" fmla="*/ 6 h 6"/>
                  <a:gd name="T4" fmla="*/ 0 w 28"/>
                  <a:gd name="T5" fmla="*/ 4 h 6"/>
                  <a:gd name="T6" fmla="*/ 1 w 28"/>
                  <a:gd name="T7" fmla="*/ 2 h 6"/>
                  <a:gd name="T8" fmla="*/ 6 w 28"/>
                  <a:gd name="T9" fmla="*/ 0 h 6"/>
                  <a:gd name="T10" fmla="*/ 24 w 28"/>
                  <a:gd name="T11" fmla="*/ 0 h 6"/>
                  <a:gd name="T12" fmla="*/ 28 w 28"/>
                  <a:gd name="T13" fmla="*/ 2 h 6"/>
                  <a:gd name="T14" fmla="*/ 27 w 28"/>
                  <a:gd name="T15" fmla="*/ 4 h 6"/>
                  <a:gd name="T16" fmla="*/ 22 w 28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6">
                    <a:moveTo>
                      <a:pt x="22" y="6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0" y="5"/>
                      <a:pt x="0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4" y="0"/>
                      <a:pt x="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0"/>
                      <a:pt x="28" y="1"/>
                      <a:pt x="28" y="2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5"/>
                      <a:pt x="25" y="6"/>
                      <a:pt x="22" y="6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Freeform 60">
                <a:extLst>
                  <a:ext uri="{FF2B5EF4-FFF2-40B4-BE49-F238E27FC236}">
                    <a16:creationId xmlns:a16="http://schemas.microsoft.com/office/drawing/2014/main" xmlns="" id="{7BB48198-1DE9-4504-A1FB-B641A2653D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7410" y="4581922"/>
                <a:ext cx="101855" cy="21318"/>
              </a:xfrm>
              <a:custGeom>
                <a:avLst/>
                <a:gdLst>
                  <a:gd name="T0" fmla="*/ 23 w 28"/>
                  <a:gd name="T1" fmla="*/ 6 h 6"/>
                  <a:gd name="T2" fmla="*/ 5 w 28"/>
                  <a:gd name="T3" fmla="*/ 6 h 6"/>
                  <a:gd name="T4" fmla="*/ 1 w 28"/>
                  <a:gd name="T5" fmla="*/ 4 h 6"/>
                  <a:gd name="T6" fmla="*/ 1 w 28"/>
                  <a:gd name="T7" fmla="*/ 2 h 6"/>
                  <a:gd name="T8" fmla="*/ 6 w 28"/>
                  <a:gd name="T9" fmla="*/ 0 h 6"/>
                  <a:gd name="T10" fmla="*/ 24 w 28"/>
                  <a:gd name="T11" fmla="*/ 0 h 6"/>
                  <a:gd name="T12" fmla="*/ 28 w 28"/>
                  <a:gd name="T13" fmla="*/ 2 h 6"/>
                  <a:gd name="T14" fmla="*/ 28 w 28"/>
                  <a:gd name="T15" fmla="*/ 4 h 6"/>
                  <a:gd name="T16" fmla="*/ 23 w 28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6">
                    <a:moveTo>
                      <a:pt x="23" y="6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2" y="6"/>
                      <a:pt x="0" y="5"/>
                      <a:pt x="1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4" y="0"/>
                      <a:pt x="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0"/>
                      <a:pt x="28" y="1"/>
                      <a:pt x="28" y="2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5"/>
                      <a:pt x="25" y="6"/>
                      <a:pt x="23" y="6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Freeform 61">
                <a:extLst>
                  <a:ext uri="{FF2B5EF4-FFF2-40B4-BE49-F238E27FC236}">
                    <a16:creationId xmlns:a16="http://schemas.microsoft.com/office/drawing/2014/main" xmlns="" id="{CD160372-614B-4AAA-80AA-F7CA45726B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9924" y="4581922"/>
                <a:ext cx="99486" cy="21318"/>
              </a:xfrm>
              <a:custGeom>
                <a:avLst/>
                <a:gdLst>
                  <a:gd name="T0" fmla="*/ 22 w 27"/>
                  <a:gd name="T1" fmla="*/ 6 h 6"/>
                  <a:gd name="T2" fmla="*/ 4 w 27"/>
                  <a:gd name="T3" fmla="*/ 6 h 6"/>
                  <a:gd name="T4" fmla="*/ 0 w 27"/>
                  <a:gd name="T5" fmla="*/ 4 h 6"/>
                  <a:gd name="T6" fmla="*/ 0 w 27"/>
                  <a:gd name="T7" fmla="*/ 2 h 6"/>
                  <a:gd name="T8" fmla="*/ 5 w 27"/>
                  <a:gd name="T9" fmla="*/ 0 h 6"/>
                  <a:gd name="T10" fmla="*/ 23 w 27"/>
                  <a:gd name="T11" fmla="*/ 0 h 6"/>
                  <a:gd name="T12" fmla="*/ 27 w 27"/>
                  <a:gd name="T13" fmla="*/ 2 h 6"/>
                  <a:gd name="T14" fmla="*/ 27 w 27"/>
                  <a:gd name="T15" fmla="*/ 4 h 6"/>
                  <a:gd name="T16" fmla="*/ 22 w 27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6">
                    <a:moveTo>
                      <a:pt x="22" y="6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0" y="5"/>
                      <a:pt x="0" y="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3" y="0"/>
                      <a:pt x="5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6" y="0"/>
                      <a:pt x="27" y="1"/>
                      <a:pt x="27" y="2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5"/>
                      <a:pt x="25" y="6"/>
                      <a:pt x="22" y="6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Freeform 62">
                <a:extLst>
                  <a:ext uri="{FF2B5EF4-FFF2-40B4-BE49-F238E27FC236}">
                    <a16:creationId xmlns:a16="http://schemas.microsoft.com/office/drawing/2014/main" xmlns="" id="{F3287D67-B0FE-40B9-9EEB-B7A3F1818A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0069" y="4581922"/>
                <a:ext cx="103040" cy="21318"/>
              </a:xfrm>
              <a:custGeom>
                <a:avLst/>
                <a:gdLst>
                  <a:gd name="T0" fmla="*/ 23 w 28"/>
                  <a:gd name="T1" fmla="*/ 6 h 6"/>
                  <a:gd name="T2" fmla="*/ 5 w 28"/>
                  <a:gd name="T3" fmla="*/ 6 h 6"/>
                  <a:gd name="T4" fmla="*/ 0 w 28"/>
                  <a:gd name="T5" fmla="*/ 4 h 6"/>
                  <a:gd name="T6" fmla="*/ 1 w 28"/>
                  <a:gd name="T7" fmla="*/ 2 h 6"/>
                  <a:gd name="T8" fmla="*/ 5 w 28"/>
                  <a:gd name="T9" fmla="*/ 0 h 6"/>
                  <a:gd name="T10" fmla="*/ 23 w 28"/>
                  <a:gd name="T11" fmla="*/ 0 h 6"/>
                  <a:gd name="T12" fmla="*/ 28 w 28"/>
                  <a:gd name="T13" fmla="*/ 2 h 6"/>
                  <a:gd name="T14" fmla="*/ 27 w 28"/>
                  <a:gd name="T15" fmla="*/ 4 h 6"/>
                  <a:gd name="T16" fmla="*/ 23 w 28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6">
                    <a:moveTo>
                      <a:pt x="23" y="6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2" y="6"/>
                      <a:pt x="0" y="5"/>
                      <a:pt x="0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3" y="0"/>
                      <a:pt x="5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6" y="0"/>
                      <a:pt x="28" y="1"/>
                      <a:pt x="28" y="2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5"/>
                      <a:pt x="25" y="6"/>
                      <a:pt x="23" y="6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 63">
                <a:extLst>
                  <a:ext uri="{FF2B5EF4-FFF2-40B4-BE49-F238E27FC236}">
                    <a16:creationId xmlns:a16="http://schemas.microsoft.com/office/drawing/2014/main" xmlns="" id="{869BC0D6-EA54-4516-AE23-A56DE3FFAC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3768" y="4581922"/>
                <a:ext cx="98302" cy="21318"/>
              </a:xfrm>
              <a:custGeom>
                <a:avLst/>
                <a:gdLst>
                  <a:gd name="T0" fmla="*/ 22 w 27"/>
                  <a:gd name="T1" fmla="*/ 6 h 6"/>
                  <a:gd name="T2" fmla="*/ 4 w 27"/>
                  <a:gd name="T3" fmla="*/ 6 h 6"/>
                  <a:gd name="T4" fmla="*/ 0 w 27"/>
                  <a:gd name="T5" fmla="*/ 4 h 6"/>
                  <a:gd name="T6" fmla="*/ 0 w 27"/>
                  <a:gd name="T7" fmla="*/ 2 h 6"/>
                  <a:gd name="T8" fmla="*/ 4 w 27"/>
                  <a:gd name="T9" fmla="*/ 0 h 6"/>
                  <a:gd name="T10" fmla="*/ 22 w 27"/>
                  <a:gd name="T11" fmla="*/ 0 h 6"/>
                  <a:gd name="T12" fmla="*/ 27 w 27"/>
                  <a:gd name="T13" fmla="*/ 2 h 6"/>
                  <a:gd name="T14" fmla="*/ 27 w 27"/>
                  <a:gd name="T15" fmla="*/ 4 h 6"/>
                  <a:gd name="T16" fmla="*/ 22 w 27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6">
                    <a:moveTo>
                      <a:pt x="22" y="6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0" y="5"/>
                      <a:pt x="0" y="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7" y="1"/>
                      <a:pt x="27" y="2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5"/>
                      <a:pt x="25" y="6"/>
                      <a:pt x="22" y="6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 64">
                <a:extLst>
                  <a:ext uri="{FF2B5EF4-FFF2-40B4-BE49-F238E27FC236}">
                    <a16:creationId xmlns:a16="http://schemas.microsoft.com/office/drawing/2014/main" xmlns="" id="{26E6A4A4-B838-40C5-BDDB-4E5BE9E79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912" y="4581922"/>
                <a:ext cx="98302" cy="21318"/>
              </a:xfrm>
              <a:custGeom>
                <a:avLst/>
                <a:gdLst>
                  <a:gd name="T0" fmla="*/ 23 w 27"/>
                  <a:gd name="T1" fmla="*/ 6 h 6"/>
                  <a:gd name="T2" fmla="*/ 4 w 27"/>
                  <a:gd name="T3" fmla="*/ 6 h 6"/>
                  <a:gd name="T4" fmla="*/ 0 w 27"/>
                  <a:gd name="T5" fmla="*/ 4 h 6"/>
                  <a:gd name="T6" fmla="*/ 0 w 27"/>
                  <a:gd name="T7" fmla="*/ 2 h 6"/>
                  <a:gd name="T8" fmla="*/ 4 w 27"/>
                  <a:gd name="T9" fmla="*/ 0 h 6"/>
                  <a:gd name="T10" fmla="*/ 22 w 27"/>
                  <a:gd name="T11" fmla="*/ 0 h 6"/>
                  <a:gd name="T12" fmla="*/ 27 w 27"/>
                  <a:gd name="T13" fmla="*/ 2 h 6"/>
                  <a:gd name="T14" fmla="*/ 27 w 27"/>
                  <a:gd name="T15" fmla="*/ 4 h 6"/>
                  <a:gd name="T16" fmla="*/ 23 w 27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6">
                    <a:moveTo>
                      <a:pt x="23" y="6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0" y="5"/>
                      <a:pt x="0" y="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7" y="1"/>
                      <a:pt x="27" y="2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5"/>
                      <a:pt x="25" y="6"/>
                      <a:pt x="23" y="6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 65">
                <a:extLst>
                  <a:ext uri="{FF2B5EF4-FFF2-40B4-BE49-F238E27FC236}">
                    <a16:creationId xmlns:a16="http://schemas.microsoft.com/office/drawing/2014/main" xmlns="" id="{2A4DF831-4E92-477A-AF82-360CB1C3C9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4058" y="4581922"/>
                <a:ext cx="98302" cy="21318"/>
              </a:xfrm>
              <a:custGeom>
                <a:avLst/>
                <a:gdLst>
                  <a:gd name="T0" fmla="*/ 23 w 27"/>
                  <a:gd name="T1" fmla="*/ 6 h 6"/>
                  <a:gd name="T2" fmla="*/ 5 w 27"/>
                  <a:gd name="T3" fmla="*/ 6 h 6"/>
                  <a:gd name="T4" fmla="*/ 0 w 27"/>
                  <a:gd name="T5" fmla="*/ 4 h 6"/>
                  <a:gd name="T6" fmla="*/ 0 w 27"/>
                  <a:gd name="T7" fmla="*/ 2 h 6"/>
                  <a:gd name="T8" fmla="*/ 4 w 27"/>
                  <a:gd name="T9" fmla="*/ 0 h 6"/>
                  <a:gd name="T10" fmla="*/ 22 w 27"/>
                  <a:gd name="T11" fmla="*/ 0 h 6"/>
                  <a:gd name="T12" fmla="*/ 27 w 27"/>
                  <a:gd name="T13" fmla="*/ 2 h 6"/>
                  <a:gd name="T14" fmla="*/ 27 w 27"/>
                  <a:gd name="T15" fmla="*/ 4 h 6"/>
                  <a:gd name="T16" fmla="*/ 23 w 27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6">
                    <a:moveTo>
                      <a:pt x="23" y="6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2" y="6"/>
                      <a:pt x="0" y="5"/>
                      <a:pt x="0" y="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7" y="1"/>
                      <a:pt x="27" y="2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5"/>
                      <a:pt x="25" y="6"/>
                      <a:pt x="23" y="6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 66">
                <a:extLst>
                  <a:ext uri="{FF2B5EF4-FFF2-40B4-BE49-F238E27FC236}">
                    <a16:creationId xmlns:a16="http://schemas.microsoft.com/office/drawing/2014/main" xmlns="" id="{A68F32DC-EB5B-4B69-96B8-981A8C5A77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3018" y="4581922"/>
                <a:ext cx="103040" cy="21318"/>
              </a:xfrm>
              <a:custGeom>
                <a:avLst/>
                <a:gdLst>
                  <a:gd name="T0" fmla="*/ 23 w 28"/>
                  <a:gd name="T1" fmla="*/ 6 h 6"/>
                  <a:gd name="T2" fmla="*/ 5 w 28"/>
                  <a:gd name="T3" fmla="*/ 6 h 6"/>
                  <a:gd name="T4" fmla="*/ 1 w 28"/>
                  <a:gd name="T5" fmla="*/ 4 h 6"/>
                  <a:gd name="T6" fmla="*/ 0 w 28"/>
                  <a:gd name="T7" fmla="*/ 2 h 6"/>
                  <a:gd name="T8" fmla="*/ 5 w 28"/>
                  <a:gd name="T9" fmla="*/ 0 h 6"/>
                  <a:gd name="T10" fmla="*/ 22 w 28"/>
                  <a:gd name="T11" fmla="*/ 0 h 6"/>
                  <a:gd name="T12" fmla="*/ 27 w 28"/>
                  <a:gd name="T13" fmla="*/ 2 h 6"/>
                  <a:gd name="T14" fmla="*/ 28 w 28"/>
                  <a:gd name="T15" fmla="*/ 4 h 6"/>
                  <a:gd name="T16" fmla="*/ 23 w 28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6">
                    <a:moveTo>
                      <a:pt x="23" y="6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3" y="6"/>
                      <a:pt x="1" y="5"/>
                      <a:pt x="1" y="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7" y="1"/>
                      <a:pt x="27" y="2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5"/>
                      <a:pt x="26" y="6"/>
                      <a:pt x="23" y="6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 67">
                <a:extLst>
                  <a:ext uri="{FF2B5EF4-FFF2-40B4-BE49-F238E27FC236}">
                    <a16:creationId xmlns:a16="http://schemas.microsoft.com/office/drawing/2014/main" xmlns="" id="{FDDD4A7A-339D-4D84-A5B2-F7F5F397F9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3164" y="4581922"/>
                <a:ext cx="103040" cy="21318"/>
              </a:xfrm>
              <a:custGeom>
                <a:avLst/>
                <a:gdLst>
                  <a:gd name="T0" fmla="*/ 24 w 28"/>
                  <a:gd name="T1" fmla="*/ 6 h 6"/>
                  <a:gd name="T2" fmla="*/ 6 w 28"/>
                  <a:gd name="T3" fmla="*/ 6 h 6"/>
                  <a:gd name="T4" fmla="*/ 1 w 28"/>
                  <a:gd name="T5" fmla="*/ 4 h 6"/>
                  <a:gd name="T6" fmla="*/ 0 w 28"/>
                  <a:gd name="T7" fmla="*/ 2 h 6"/>
                  <a:gd name="T8" fmla="*/ 5 w 28"/>
                  <a:gd name="T9" fmla="*/ 0 h 6"/>
                  <a:gd name="T10" fmla="*/ 22 w 28"/>
                  <a:gd name="T11" fmla="*/ 0 h 6"/>
                  <a:gd name="T12" fmla="*/ 27 w 28"/>
                  <a:gd name="T13" fmla="*/ 2 h 6"/>
                  <a:gd name="T14" fmla="*/ 28 w 28"/>
                  <a:gd name="T15" fmla="*/ 4 h 6"/>
                  <a:gd name="T16" fmla="*/ 24 w 28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6">
                    <a:moveTo>
                      <a:pt x="24" y="6"/>
                    </a:moveTo>
                    <a:cubicBezTo>
                      <a:pt x="6" y="6"/>
                      <a:pt x="6" y="6"/>
                      <a:pt x="6" y="6"/>
                    </a:cubicBezTo>
                    <a:cubicBezTo>
                      <a:pt x="3" y="6"/>
                      <a:pt x="1" y="5"/>
                      <a:pt x="1" y="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7" y="1"/>
                      <a:pt x="27" y="2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5"/>
                      <a:pt x="26" y="6"/>
                      <a:pt x="24" y="6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 68">
                <a:extLst>
                  <a:ext uri="{FF2B5EF4-FFF2-40B4-BE49-F238E27FC236}">
                    <a16:creationId xmlns:a16="http://schemas.microsoft.com/office/drawing/2014/main" xmlns="" id="{C00FCCD6-FD11-44D8-9C7A-545F514957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3309" y="4581922"/>
                <a:ext cx="105408" cy="21318"/>
              </a:xfrm>
              <a:custGeom>
                <a:avLst/>
                <a:gdLst>
                  <a:gd name="T0" fmla="*/ 24 w 29"/>
                  <a:gd name="T1" fmla="*/ 6 h 6"/>
                  <a:gd name="T2" fmla="*/ 6 w 29"/>
                  <a:gd name="T3" fmla="*/ 6 h 6"/>
                  <a:gd name="T4" fmla="*/ 1 w 29"/>
                  <a:gd name="T5" fmla="*/ 4 h 6"/>
                  <a:gd name="T6" fmla="*/ 1 w 29"/>
                  <a:gd name="T7" fmla="*/ 2 h 6"/>
                  <a:gd name="T8" fmla="*/ 5 w 29"/>
                  <a:gd name="T9" fmla="*/ 0 h 6"/>
                  <a:gd name="T10" fmla="*/ 23 w 29"/>
                  <a:gd name="T11" fmla="*/ 0 h 6"/>
                  <a:gd name="T12" fmla="*/ 28 w 29"/>
                  <a:gd name="T13" fmla="*/ 2 h 6"/>
                  <a:gd name="T14" fmla="*/ 28 w 29"/>
                  <a:gd name="T15" fmla="*/ 4 h 6"/>
                  <a:gd name="T16" fmla="*/ 24 w 29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6">
                    <a:moveTo>
                      <a:pt x="24" y="6"/>
                    </a:moveTo>
                    <a:cubicBezTo>
                      <a:pt x="6" y="6"/>
                      <a:pt x="6" y="6"/>
                      <a:pt x="6" y="6"/>
                    </a:cubicBezTo>
                    <a:cubicBezTo>
                      <a:pt x="4" y="6"/>
                      <a:pt x="1" y="5"/>
                      <a:pt x="1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5" y="0"/>
                      <a:pt x="27" y="1"/>
                      <a:pt x="28" y="2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9" y="5"/>
                      <a:pt x="27" y="6"/>
                      <a:pt x="24" y="6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 69">
                <a:extLst>
                  <a:ext uri="{FF2B5EF4-FFF2-40B4-BE49-F238E27FC236}">
                    <a16:creationId xmlns:a16="http://schemas.microsoft.com/office/drawing/2014/main" xmlns="" id="{28B87616-04FB-4B1E-BB70-80277A3243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7008" y="4581922"/>
                <a:ext cx="101855" cy="21318"/>
              </a:xfrm>
              <a:custGeom>
                <a:avLst/>
                <a:gdLst>
                  <a:gd name="T0" fmla="*/ 24 w 28"/>
                  <a:gd name="T1" fmla="*/ 6 h 6"/>
                  <a:gd name="T2" fmla="*/ 6 w 28"/>
                  <a:gd name="T3" fmla="*/ 6 h 6"/>
                  <a:gd name="T4" fmla="*/ 1 w 28"/>
                  <a:gd name="T5" fmla="*/ 4 h 6"/>
                  <a:gd name="T6" fmla="*/ 0 w 28"/>
                  <a:gd name="T7" fmla="*/ 2 h 6"/>
                  <a:gd name="T8" fmla="*/ 4 w 28"/>
                  <a:gd name="T9" fmla="*/ 0 h 6"/>
                  <a:gd name="T10" fmla="*/ 22 w 28"/>
                  <a:gd name="T11" fmla="*/ 0 h 6"/>
                  <a:gd name="T12" fmla="*/ 27 w 28"/>
                  <a:gd name="T13" fmla="*/ 2 h 6"/>
                  <a:gd name="T14" fmla="*/ 28 w 28"/>
                  <a:gd name="T15" fmla="*/ 4 h 6"/>
                  <a:gd name="T16" fmla="*/ 24 w 28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6">
                    <a:moveTo>
                      <a:pt x="24" y="6"/>
                    </a:moveTo>
                    <a:cubicBezTo>
                      <a:pt x="6" y="6"/>
                      <a:pt x="6" y="6"/>
                      <a:pt x="6" y="6"/>
                    </a:cubicBezTo>
                    <a:cubicBezTo>
                      <a:pt x="3" y="6"/>
                      <a:pt x="1" y="5"/>
                      <a:pt x="1" y="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4" y="0"/>
                      <a:pt x="26" y="1"/>
                      <a:pt x="27" y="2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5"/>
                      <a:pt x="26" y="6"/>
                      <a:pt x="24" y="6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 70">
                <a:extLst>
                  <a:ext uri="{FF2B5EF4-FFF2-40B4-BE49-F238E27FC236}">
                    <a16:creationId xmlns:a16="http://schemas.microsoft.com/office/drawing/2014/main" xmlns="" id="{02CB812E-B9B8-4130-9293-455D7F7BBD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5968" y="4581922"/>
                <a:ext cx="103040" cy="21318"/>
              </a:xfrm>
              <a:custGeom>
                <a:avLst/>
                <a:gdLst>
                  <a:gd name="T0" fmla="*/ 24 w 28"/>
                  <a:gd name="T1" fmla="*/ 6 h 6"/>
                  <a:gd name="T2" fmla="*/ 6 w 28"/>
                  <a:gd name="T3" fmla="*/ 6 h 6"/>
                  <a:gd name="T4" fmla="*/ 1 w 28"/>
                  <a:gd name="T5" fmla="*/ 4 h 6"/>
                  <a:gd name="T6" fmla="*/ 0 w 28"/>
                  <a:gd name="T7" fmla="*/ 2 h 6"/>
                  <a:gd name="T8" fmla="*/ 4 w 28"/>
                  <a:gd name="T9" fmla="*/ 0 h 6"/>
                  <a:gd name="T10" fmla="*/ 22 w 28"/>
                  <a:gd name="T11" fmla="*/ 0 h 6"/>
                  <a:gd name="T12" fmla="*/ 27 w 28"/>
                  <a:gd name="T13" fmla="*/ 2 h 6"/>
                  <a:gd name="T14" fmla="*/ 28 w 28"/>
                  <a:gd name="T15" fmla="*/ 4 h 6"/>
                  <a:gd name="T16" fmla="*/ 24 w 28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6">
                    <a:moveTo>
                      <a:pt x="24" y="6"/>
                    </a:moveTo>
                    <a:cubicBezTo>
                      <a:pt x="6" y="6"/>
                      <a:pt x="6" y="6"/>
                      <a:pt x="6" y="6"/>
                    </a:cubicBezTo>
                    <a:cubicBezTo>
                      <a:pt x="4" y="6"/>
                      <a:pt x="1" y="5"/>
                      <a:pt x="1" y="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4" y="0"/>
                      <a:pt x="27" y="1"/>
                      <a:pt x="27" y="2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5"/>
                      <a:pt x="27" y="6"/>
                      <a:pt x="24" y="6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 71">
                <a:extLst>
                  <a:ext uri="{FF2B5EF4-FFF2-40B4-BE49-F238E27FC236}">
                    <a16:creationId xmlns:a16="http://schemas.microsoft.com/office/drawing/2014/main" xmlns="" id="{36E71F91-11BB-455B-AA29-3DF7AD28A8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2762" y="4606794"/>
                <a:ext cx="101855" cy="33162"/>
              </a:xfrm>
              <a:custGeom>
                <a:avLst/>
                <a:gdLst>
                  <a:gd name="T0" fmla="*/ 24 w 28"/>
                  <a:gd name="T1" fmla="*/ 9 h 9"/>
                  <a:gd name="T2" fmla="*/ 1 w 28"/>
                  <a:gd name="T3" fmla="*/ 9 h 9"/>
                  <a:gd name="T4" fmla="*/ 0 w 28"/>
                  <a:gd name="T5" fmla="*/ 9 h 9"/>
                  <a:gd name="T6" fmla="*/ 3 w 28"/>
                  <a:gd name="T7" fmla="*/ 0 h 9"/>
                  <a:gd name="T8" fmla="*/ 5 w 28"/>
                  <a:gd name="T9" fmla="*/ 0 h 9"/>
                  <a:gd name="T10" fmla="*/ 27 w 28"/>
                  <a:gd name="T11" fmla="*/ 0 h 9"/>
                  <a:gd name="T12" fmla="*/ 28 w 28"/>
                  <a:gd name="T13" fmla="*/ 0 h 9"/>
                  <a:gd name="T14" fmla="*/ 25 w 28"/>
                  <a:gd name="T15" fmla="*/ 9 h 9"/>
                  <a:gd name="T16" fmla="*/ 24 w 28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9">
                    <a:moveTo>
                      <a:pt x="24" y="9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4" y="0"/>
                      <a:pt x="5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4" y="9"/>
                      <a:pt x="24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 72">
                <a:extLst>
                  <a:ext uri="{FF2B5EF4-FFF2-40B4-BE49-F238E27FC236}">
                    <a16:creationId xmlns:a16="http://schemas.microsoft.com/office/drawing/2014/main" xmlns="" id="{A220C4D3-F5A0-4015-BC18-EBF62AEB97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6729" y="4647062"/>
                <a:ext cx="101855" cy="33162"/>
              </a:xfrm>
              <a:custGeom>
                <a:avLst/>
                <a:gdLst>
                  <a:gd name="T0" fmla="*/ 24 w 28"/>
                  <a:gd name="T1" fmla="*/ 9 h 9"/>
                  <a:gd name="T2" fmla="*/ 1 w 28"/>
                  <a:gd name="T3" fmla="*/ 9 h 9"/>
                  <a:gd name="T4" fmla="*/ 0 w 28"/>
                  <a:gd name="T5" fmla="*/ 9 h 9"/>
                  <a:gd name="T6" fmla="*/ 3 w 28"/>
                  <a:gd name="T7" fmla="*/ 0 h 9"/>
                  <a:gd name="T8" fmla="*/ 4 w 28"/>
                  <a:gd name="T9" fmla="*/ 0 h 9"/>
                  <a:gd name="T10" fmla="*/ 27 w 28"/>
                  <a:gd name="T11" fmla="*/ 0 h 9"/>
                  <a:gd name="T12" fmla="*/ 28 w 28"/>
                  <a:gd name="T13" fmla="*/ 0 h 9"/>
                  <a:gd name="T14" fmla="*/ 26 w 28"/>
                  <a:gd name="T15" fmla="*/ 9 h 9"/>
                  <a:gd name="T16" fmla="*/ 24 w 28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9">
                    <a:moveTo>
                      <a:pt x="24" y="9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4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5" y="9"/>
                      <a:pt x="25" y="9"/>
                      <a:pt x="24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 73">
                <a:extLst>
                  <a:ext uri="{FF2B5EF4-FFF2-40B4-BE49-F238E27FC236}">
                    <a16:creationId xmlns:a16="http://schemas.microsoft.com/office/drawing/2014/main" xmlns="" id="{7E98C27B-7E71-4798-989F-3ECAF3936B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7388" y="4687330"/>
                <a:ext cx="106592" cy="36715"/>
              </a:xfrm>
              <a:custGeom>
                <a:avLst/>
                <a:gdLst>
                  <a:gd name="T0" fmla="*/ 25 w 29"/>
                  <a:gd name="T1" fmla="*/ 10 h 10"/>
                  <a:gd name="T2" fmla="*/ 1 w 29"/>
                  <a:gd name="T3" fmla="*/ 10 h 10"/>
                  <a:gd name="T4" fmla="*/ 0 w 29"/>
                  <a:gd name="T5" fmla="*/ 9 h 10"/>
                  <a:gd name="T6" fmla="*/ 3 w 29"/>
                  <a:gd name="T7" fmla="*/ 0 h 10"/>
                  <a:gd name="T8" fmla="*/ 4 w 29"/>
                  <a:gd name="T9" fmla="*/ 0 h 10"/>
                  <a:gd name="T10" fmla="*/ 28 w 29"/>
                  <a:gd name="T11" fmla="*/ 0 h 10"/>
                  <a:gd name="T12" fmla="*/ 29 w 29"/>
                  <a:gd name="T13" fmla="*/ 0 h 10"/>
                  <a:gd name="T14" fmla="*/ 26 w 29"/>
                  <a:gd name="T15" fmla="*/ 9 h 10"/>
                  <a:gd name="T16" fmla="*/ 25 w 29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10">
                    <a:moveTo>
                      <a:pt x="25" y="10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0" y="9"/>
                      <a:pt x="0" y="9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9" y="0"/>
                      <a:pt x="29" y="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10"/>
                      <a:pt x="25" y="10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 74">
                <a:extLst>
                  <a:ext uri="{FF2B5EF4-FFF2-40B4-BE49-F238E27FC236}">
                    <a16:creationId xmlns:a16="http://schemas.microsoft.com/office/drawing/2014/main" xmlns="" id="{4157DD45-29FD-484D-A42D-EB7616B651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4763" y="4727598"/>
                <a:ext cx="106592" cy="40268"/>
              </a:xfrm>
              <a:custGeom>
                <a:avLst/>
                <a:gdLst>
                  <a:gd name="T0" fmla="*/ 26 w 29"/>
                  <a:gd name="T1" fmla="*/ 11 h 11"/>
                  <a:gd name="T2" fmla="*/ 1 w 29"/>
                  <a:gd name="T3" fmla="*/ 11 h 11"/>
                  <a:gd name="T4" fmla="*/ 0 w 29"/>
                  <a:gd name="T5" fmla="*/ 10 h 11"/>
                  <a:gd name="T6" fmla="*/ 3 w 29"/>
                  <a:gd name="T7" fmla="*/ 1 h 11"/>
                  <a:gd name="T8" fmla="*/ 4 w 29"/>
                  <a:gd name="T9" fmla="*/ 0 h 11"/>
                  <a:gd name="T10" fmla="*/ 28 w 29"/>
                  <a:gd name="T11" fmla="*/ 0 h 11"/>
                  <a:gd name="T12" fmla="*/ 29 w 29"/>
                  <a:gd name="T13" fmla="*/ 1 h 11"/>
                  <a:gd name="T14" fmla="*/ 27 w 29"/>
                  <a:gd name="T15" fmla="*/ 10 h 11"/>
                  <a:gd name="T16" fmla="*/ 26 w 29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11">
                    <a:moveTo>
                      <a:pt x="26" y="11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0" y="10"/>
                      <a:pt x="0" y="1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9" y="0"/>
                      <a:pt x="29" y="0"/>
                      <a:pt x="29" y="1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0"/>
                      <a:pt x="26" y="11"/>
                      <a:pt x="26" y="11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 75">
                <a:extLst>
                  <a:ext uri="{FF2B5EF4-FFF2-40B4-BE49-F238E27FC236}">
                    <a16:creationId xmlns:a16="http://schemas.microsoft.com/office/drawing/2014/main" xmlns="" id="{7C0B963B-E1CE-4B95-A1B5-B32E6200DF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9332" y="4771420"/>
                <a:ext cx="117252" cy="47374"/>
              </a:xfrm>
              <a:custGeom>
                <a:avLst/>
                <a:gdLst>
                  <a:gd name="T0" fmla="*/ 26 w 32"/>
                  <a:gd name="T1" fmla="*/ 13 h 13"/>
                  <a:gd name="T2" fmla="*/ 1 w 32"/>
                  <a:gd name="T3" fmla="*/ 13 h 13"/>
                  <a:gd name="T4" fmla="*/ 0 w 32"/>
                  <a:gd name="T5" fmla="*/ 12 h 13"/>
                  <a:gd name="T6" fmla="*/ 5 w 32"/>
                  <a:gd name="T7" fmla="*/ 1 h 13"/>
                  <a:gd name="T8" fmla="*/ 6 w 32"/>
                  <a:gd name="T9" fmla="*/ 0 h 13"/>
                  <a:gd name="T10" fmla="*/ 31 w 32"/>
                  <a:gd name="T11" fmla="*/ 0 h 13"/>
                  <a:gd name="T12" fmla="*/ 32 w 32"/>
                  <a:gd name="T13" fmla="*/ 1 h 13"/>
                  <a:gd name="T14" fmla="*/ 28 w 32"/>
                  <a:gd name="T15" fmla="*/ 12 h 13"/>
                  <a:gd name="T16" fmla="*/ 26 w 32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13">
                    <a:moveTo>
                      <a:pt x="26" y="13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3"/>
                      <a:pt x="0" y="12"/>
                      <a:pt x="0" y="1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6" y="0"/>
                      <a:pt x="6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2" y="1"/>
                      <a:pt x="32" y="1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12"/>
                      <a:pt x="27" y="13"/>
                      <a:pt x="26" y="13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 76">
                <a:extLst>
                  <a:ext uri="{FF2B5EF4-FFF2-40B4-BE49-F238E27FC236}">
                    <a16:creationId xmlns:a16="http://schemas.microsoft.com/office/drawing/2014/main" xmlns="" id="{CFDE1570-FF2A-4CD4-B6BC-02BD2F0CA8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3690" y="4771420"/>
                <a:ext cx="113698" cy="47374"/>
              </a:xfrm>
              <a:custGeom>
                <a:avLst/>
                <a:gdLst>
                  <a:gd name="T0" fmla="*/ 26 w 31"/>
                  <a:gd name="T1" fmla="*/ 13 h 13"/>
                  <a:gd name="T2" fmla="*/ 1 w 31"/>
                  <a:gd name="T3" fmla="*/ 13 h 13"/>
                  <a:gd name="T4" fmla="*/ 0 w 31"/>
                  <a:gd name="T5" fmla="*/ 12 h 13"/>
                  <a:gd name="T6" fmla="*/ 4 w 31"/>
                  <a:gd name="T7" fmla="*/ 1 h 13"/>
                  <a:gd name="T8" fmla="*/ 5 w 31"/>
                  <a:gd name="T9" fmla="*/ 0 h 13"/>
                  <a:gd name="T10" fmla="*/ 29 w 31"/>
                  <a:gd name="T11" fmla="*/ 0 h 13"/>
                  <a:gd name="T12" fmla="*/ 30 w 31"/>
                  <a:gd name="T13" fmla="*/ 1 h 13"/>
                  <a:gd name="T14" fmla="*/ 27 w 31"/>
                  <a:gd name="T15" fmla="*/ 12 h 13"/>
                  <a:gd name="T16" fmla="*/ 26 w 31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13">
                    <a:moveTo>
                      <a:pt x="26" y="13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2"/>
                      <a:pt x="0" y="1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0"/>
                      <a:pt x="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1" y="1"/>
                      <a:pt x="30" y="1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6" y="13"/>
                      <a:pt x="26" y="13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 77">
                <a:extLst>
                  <a:ext uri="{FF2B5EF4-FFF2-40B4-BE49-F238E27FC236}">
                    <a16:creationId xmlns:a16="http://schemas.microsoft.com/office/drawing/2014/main" xmlns="" id="{AF013816-54BC-42BE-AEC3-6663F10D9E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0941" y="4771420"/>
                <a:ext cx="110145" cy="47374"/>
              </a:xfrm>
              <a:custGeom>
                <a:avLst/>
                <a:gdLst>
                  <a:gd name="T0" fmla="*/ 26 w 30"/>
                  <a:gd name="T1" fmla="*/ 13 h 13"/>
                  <a:gd name="T2" fmla="*/ 1 w 30"/>
                  <a:gd name="T3" fmla="*/ 13 h 13"/>
                  <a:gd name="T4" fmla="*/ 0 w 30"/>
                  <a:gd name="T5" fmla="*/ 12 h 13"/>
                  <a:gd name="T6" fmla="*/ 3 w 30"/>
                  <a:gd name="T7" fmla="*/ 1 h 13"/>
                  <a:gd name="T8" fmla="*/ 5 w 30"/>
                  <a:gd name="T9" fmla="*/ 0 h 13"/>
                  <a:gd name="T10" fmla="*/ 29 w 30"/>
                  <a:gd name="T11" fmla="*/ 0 h 13"/>
                  <a:gd name="T12" fmla="*/ 30 w 30"/>
                  <a:gd name="T13" fmla="*/ 1 h 13"/>
                  <a:gd name="T14" fmla="*/ 27 w 30"/>
                  <a:gd name="T15" fmla="*/ 12 h 13"/>
                  <a:gd name="T16" fmla="*/ 26 w 30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13">
                    <a:moveTo>
                      <a:pt x="26" y="13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2"/>
                      <a:pt x="0" y="1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0"/>
                      <a:pt x="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0" y="1"/>
                      <a:pt x="30" y="1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3"/>
                      <a:pt x="26" y="13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 78">
                <a:extLst>
                  <a:ext uri="{FF2B5EF4-FFF2-40B4-BE49-F238E27FC236}">
                    <a16:creationId xmlns:a16="http://schemas.microsoft.com/office/drawing/2014/main" xmlns="" id="{25088CED-7322-401B-AC53-5B7B28B31B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1745" y="4771420"/>
                <a:ext cx="136201" cy="47374"/>
              </a:xfrm>
              <a:custGeom>
                <a:avLst/>
                <a:gdLst>
                  <a:gd name="T0" fmla="*/ 34 w 37"/>
                  <a:gd name="T1" fmla="*/ 13 h 13"/>
                  <a:gd name="T2" fmla="*/ 1 w 37"/>
                  <a:gd name="T3" fmla="*/ 13 h 13"/>
                  <a:gd name="T4" fmla="*/ 0 w 37"/>
                  <a:gd name="T5" fmla="*/ 12 h 13"/>
                  <a:gd name="T6" fmla="*/ 2 w 37"/>
                  <a:gd name="T7" fmla="*/ 1 h 13"/>
                  <a:gd name="T8" fmla="*/ 4 w 37"/>
                  <a:gd name="T9" fmla="*/ 0 h 13"/>
                  <a:gd name="T10" fmla="*/ 36 w 37"/>
                  <a:gd name="T11" fmla="*/ 0 h 13"/>
                  <a:gd name="T12" fmla="*/ 37 w 37"/>
                  <a:gd name="T13" fmla="*/ 1 h 13"/>
                  <a:gd name="T14" fmla="*/ 35 w 37"/>
                  <a:gd name="T15" fmla="*/ 12 h 13"/>
                  <a:gd name="T16" fmla="*/ 34 w 37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3">
                    <a:moveTo>
                      <a:pt x="34" y="13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2"/>
                      <a:pt x="0" y="1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4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7" y="0"/>
                      <a:pt x="37" y="1"/>
                      <a:pt x="37" y="1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3"/>
                      <a:pt x="34" y="13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 79">
                <a:extLst>
                  <a:ext uri="{FF2B5EF4-FFF2-40B4-BE49-F238E27FC236}">
                    <a16:creationId xmlns:a16="http://schemas.microsoft.com/office/drawing/2014/main" xmlns="" id="{49E3EE0D-BFD1-4F92-B682-036C610172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8415" y="4771420"/>
                <a:ext cx="135016" cy="47374"/>
              </a:xfrm>
              <a:custGeom>
                <a:avLst/>
                <a:gdLst>
                  <a:gd name="T0" fmla="*/ 36 w 37"/>
                  <a:gd name="T1" fmla="*/ 13 h 13"/>
                  <a:gd name="T2" fmla="*/ 3 w 37"/>
                  <a:gd name="T3" fmla="*/ 13 h 13"/>
                  <a:gd name="T4" fmla="*/ 1 w 37"/>
                  <a:gd name="T5" fmla="*/ 12 h 13"/>
                  <a:gd name="T6" fmla="*/ 0 w 37"/>
                  <a:gd name="T7" fmla="*/ 1 h 13"/>
                  <a:gd name="T8" fmla="*/ 1 w 37"/>
                  <a:gd name="T9" fmla="*/ 0 h 13"/>
                  <a:gd name="T10" fmla="*/ 34 w 37"/>
                  <a:gd name="T11" fmla="*/ 0 h 13"/>
                  <a:gd name="T12" fmla="*/ 35 w 37"/>
                  <a:gd name="T13" fmla="*/ 1 h 13"/>
                  <a:gd name="T14" fmla="*/ 37 w 37"/>
                  <a:gd name="T15" fmla="*/ 12 h 13"/>
                  <a:gd name="T16" fmla="*/ 36 w 37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3">
                    <a:moveTo>
                      <a:pt x="36" y="13"/>
                    </a:move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2" y="12"/>
                      <a:pt x="1" y="1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5" y="1"/>
                      <a:pt x="35" y="1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2"/>
                      <a:pt x="37" y="13"/>
                      <a:pt x="36" y="13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 80">
                <a:extLst>
                  <a:ext uri="{FF2B5EF4-FFF2-40B4-BE49-F238E27FC236}">
                    <a16:creationId xmlns:a16="http://schemas.microsoft.com/office/drawing/2014/main" xmlns="" id="{E1444832-3AA1-4DCF-B60D-1999B26EE9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7644" y="4771420"/>
                <a:ext cx="106592" cy="47374"/>
              </a:xfrm>
              <a:custGeom>
                <a:avLst/>
                <a:gdLst>
                  <a:gd name="T0" fmla="*/ 28 w 29"/>
                  <a:gd name="T1" fmla="*/ 13 h 13"/>
                  <a:gd name="T2" fmla="*/ 4 w 29"/>
                  <a:gd name="T3" fmla="*/ 13 h 13"/>
                  <a:gd name="T4" fmla="*/ 2 w 29"/>
                  <a:gd name="T5" fmla="*/ 12 h 13"/>
                  <a:gd name="T6" fmla="*/ 0 w 29"/>
                  <a:gd name="T7" fmla="*/ 1 h 13"/>
                  <a:gd name="T8" fmla="*/ 1 w 29"/>
                  <a:gd name="T9" fmla="*/ 0 h 13"/>
                  <a:gd name="T10" fmla="*/ 25 w 29"/>
                  <a:gd name="T11" fmla="*/ 0 h 13"/>
                  <a:gd name="T12" fmla="*/ 27 w 29"/>
                  <a:gd name="T13" fmla="*/ 1 h 13"/>
                  <a:gd name="T14" fmla="*/ 29 w 29"/>
                  <a:gd name="T15" fmla="*/ 12 h 13"/>
                  <a:gd name="T16" fmla="*/ 28 w 29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13">
                    <a:moveTo>
                      <a:pt x="28" y="13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3" y="13"/>
                      <a:pt x="2" y="12"/>
                      <a:pt x="2" y="1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7" y="1"/>
                      <a:pt x="27" y="1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9" y="12"/>
                      <a:pt x="29" y="13"/>
                      <a:pt x="28" y="13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 81">
                <a:extLst>
                  <a:ext uri="{FF2B5EF4-FFF2-40B4-BE49-F238E27FC236}">
                    <a16:creationId xmlns:a16="http://schemas.microsoft.com/office/drawing/2014/main" xmlns="" id="{7D48CB33-3581-4DEC-8114-125E324BF9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159" y="4771420"/>
                <a:ext cx="577966" cy="47374"/>
              </a:xfrm>
              <a:custGeom>
                <a:avLst/>
                <a:gdLst>
                  <a:gd name="T0" fmla="*/ 155 w 158"/>
                  <a:gd name="T1" fmla="*/ 13 h 13"/>
                  <a:gd name="T2" fmla="*/ 2 w 158"/>
                  <a:gd name="T3" fmla="*/ 13 h 13"/>
                  <a:gd name="T4" fmla="*/ 0 w 158"/>
                  <a:gd name="T5" fmla="*/ 11 h 13"/>
                  <a:gd name="T6" fmla="*/ 1 w 158"/>
                  <a:gd name="T7" fmla="*/ 1 h 13"/>
                  <a:gd name="T8" fmla="*/ 4 w 158"/>
                  <a:gd name="T9" fmla="*/ 0 h 13"/>
                  <a:gd name="T10" fmla="*/ 153 w 158"/>
                  <a:gd name="T11" fmla="*/ 0 h 13"/>
                  <a:gd name="T12" fmla="*/ 156 w 158"/>
                  <a:gd name="T13" fmla="*/ 1 h 13"/>
                  <a:gd name="T14" fmla="*/ 157 w 158"/>
                  <a:gd name="T15" fmla="*/ 11 h 13"/>
                  <a:gd name="T16" fmla="*/ 155 w 158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8" h="13">
                    <a:moveTo>
                      <a:pt x="155" y="13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1" y="13"/>
                      <a:pt x="0" y="12"/>
                      <a:pt x="0" y="1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153" y="0"/>
                      <a:pt x="153" y="0"/>
                      <a:pt x="153" y="0"/>
                    </a:cubicBezTo>
                    <a:cubicBezTo>
                      <a:pt x="155" y="0"/>
                      <a:pt x="156" y="1"/>
                      <a:pt x="156" y="1"/>
                    </a:cubicBezTo>
                    <a:cubicBezTo>
                      <a:pt x="157" y="11"/>
                      <a:pt x="157" y="11"/>
                      <a:pt x="157" y="11"/>
                    </a:cubicBezTo>
                    <a:cubicBezTo>
                      <a:pt x="158" y="12"/>
                      <a:pt x="156" y="13"/>
                      <a:pt x="155" y="13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 82">
                <a:extLst>
                  <a:ext uri="{FF2B5EF4-FFF2-40B4-BE49-F238E27FC236}">
                    <a16:creationId xmlns:a16="http://schemas.microsoft.com/office/drawing/2014/main" xmlns="" id="{5A9F7FC9-E2A6-4F4C-BDE7-1258DF8DEC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2013" y="4727598"/>
                <a:ext cx="103040" cy="40268"/>
              </a:xfrm>
              <a:custGeom>
                <a:avLst/>
                <a:gdLst>
                  <a:gd name="T0" fmla="*/ 26 w 28"/>
                  <a:gd name="T1" fmla="*/ 11 h 11"/>
                  <a:gd name="T2" fmla="*/ 1 w 28"/>
                  <a:gd name="T3" fmla="*/ 11 h 11"/>
                  <a:gd name="T4" fmla="*/ 0 w 28"/>
                  <a:gd name="T5" fmla="*/ 10 h 11"/>
                  <a:gd name="T6" fmla="*/ 2 w 28"/>
                  <a:gd name="T7" fmla="*/ 1 h 11"/>
                  <a:gd name="T8" fmla="*/ 3 w 28"/>
                  <a:gd name="T9" fmla="*/ 0 h 11"/>
                  <a:gd name="T10" fmla="*/ 27 w 28"/>
                  <a:gd name="T11" fmla="*/ 0 h 11"/>
                  <a:gd name="T12" fmla="*/ 28 w 28"/>
                  <a:gd name="T13" fmla="*/ 1 h 11"/>
                  <a:gd name="T14" fmla="*/ 27 w 28"/>
                  <a:gd name="T15" fmla="*/ 10 h 11"/>
                  <a:gd name="T16" fmla="*/ 26 w 28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11">
                    <a:moveTo>
                      <a:pt x="26" y="11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8" y="0"/>
                      <a:pt x="28" y="0"/>
                      <a:pt x="28" y="1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0"/>
                      <a:pt x="26" y="11"/>
                      <a:pt x="26" y="11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 83">
                <a:extLst>
                  <a:ext uri="{FF2B5EF4-FFF2-40B4-BE49-F238E27FC236}">
                    <a16:creationId xmlns:a16="http://schemas.microsoft.com/office/drawing/2014/main" xmlns="" id="{C8A3B034-11D5-47DB-9F44-1E2BB6718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9265" y="4727598"/>
                <a:ext cx="103040" cy="40268"/>
              </a:xfrm>
              <a:custGeom>
                <a:avLst/>
                <a:gdLst>
                  <a:gd name="T0" fmla="*/ 25 w 28"/>
                  <a:gd name="T1" fmla="*/ 11 h 11"/>
                  <a:gd name="T2" fmla="*/ 1 w 28"/>
                  <a:gd name="T3" fmla="*/ 11 h 11"/>
                  <a:gd name="T4" fmla="*/ 0 w 28"/>
                  <a:gd name="T5" fmla="*/ 10 h 11"/>
                  <a:gd name="T6" fmla="*/ 1 w 28"/>
                  <a:gd name="T7" fmla="*/ 1 h 11"/>
                  <a:gd name="T8" fmla="*/ 3 w 28"/>
                  <a:gd name="T9" fmla="*/ 0 h 11"/>
                  <a:gd name="T10" fmla="*/ 27 w 28"/>
                  <a:gd name="T11" fmla="*/ 0 h 11"/>
                  <a:gd name="T12" fmla="*/ 28 w 28"/>
                  <a:gd name="T13" fmla="*/ 1 h 11"/>
                  <a:gd name="T14" fmla="*/ 27 w 28"/>
                  <a:gd name="T15" fmla="*/ 10 h 11"/>
                  <a:gd name="T16" fmla="*/ 25 w 28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11">
                    <a:moveTo>
                      <a:pt x="25" y="11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8" y="0"/>
                      <a:pt x="28" y="1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0"/>
                      <a:pt x="26" y="11"/>
                      <a:pt x="25" y="11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 84">
                <a:extLst>
                  <a:ext uri="{FF2B5EF4-FFF2-40B4-BE49-F238E27FC236}">
                    <a16:creationId xmlns:a16="http://schemas.microsoft.com/office/drawing/2014/main" xmlns="" id="{BB321B81-D3C9-4872-90AD-050AB8FE4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516" y="4727598"/>
                <a:ext cx="99486" cy="40268"/>
              </a:xfrm>
              <a:custGeom>
                <a:avLst/>
                <a:gdLst>
                  <a:gd name="T0" fmla="*/ 25 w 27"/>
                  <a:gd name="T1" fmla="*/ 11 h 11"/>
                  <a:gd name="T2" fmla="*/ 1 w 27"/>
                  <a:gd name="T3" fmla="*/ 11 h 11"/>
                  <a:gd name="T4" fmla="*/ 0 w 27"/>
                  <a:gd name="T5" fmla="*/ 10 h 11"/>
                  <a:gd name="T6" fmla="*/ 1 w 27"/>
                  <a:gd name="T7" fmla="*/ 1 h 11"/>
                  <a:gd name="T8" fmla="*/ 2 w 27"/>
                  <a:gd name="T9" fmla="*/ 0 h 11"/>
                  <a:gd name="T10" fmla="*/ 26 w 27"/>
                  <a:gd name="T11" fmla="*/ 0 h 11"/>
                  <a:gd name="T12" fmla="*/ 27 w 27"/>
                  <a:gd name="T13" fmla="*/ 1 h 11"/>
                  <a:gd name="T14" fmla="*/ 26 w 27"/>
                  <a:gd name="T15" fmla="*/ 10 h 11"/>
                  <a:gd name="T16" fmla="*/ 25 w 27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11">
                    <a:moveTo>
                      <a:pt x="25" y="11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7" y="0"/>
                      <a:pt x="27" y="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0"/>
                      <a:pt x="26" y="11"/>
                      <a:pt x="25" y="11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 85">
                <a:extLst>
                  <a:ext uri="{FF2B5EF4-FFF2-40B4-BE49-F238E27FC236}">
                    <a16:creationId xmlns:a16="http://schemas.microsoft.com/office/drawing/2014/main" xmlns="" id="{9A3EF893-BC60-4486-88A6-E68855DE95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3768" y="4727598"/>
                <a:ext cx="94748" cy="40268"/>
              </a:xfrm>
              <a:custGeom>
                <a:avLst/>
                <a:gdLst>
                  <a:gd name="T0" fmla="*/ 25 w 26"/>
                  <a:gd name="T1" fmla="*/ 11 h 11"/>
                  <a:gd name="T2" fmla="*/ 1 w 26"/>
                  <a:gd name="T3" fmla="*/ 11 h 11"/>
                  <a:gd name="T4" fmla="*/ 0 w 26"/>
                  <a:gd name="T5" fmla="*/ 10 h 11"/>
                  <a:gd name="T6" fmla="*/ 0 w 26"/>
                  <a:gd name="T7" fmla="*/ 1 h 11"/>
                  <a:gd name="T8" fmla="*/ 1 w 26"/>
                  <a:gd name="T9" fmla="*/ 0 h 11"/>
                  <a:gd name="T10" fmla="*/ 25 w 26"/>
                  <a:gd name="T11" fmla="*/ 0 h 11"/>
                  <a:gd name="T12" fmla="*/ 26 w 26"/>
                  <a:gd name="T13" fmla="*/ 1 h 11"/>
                  <a:gd name="T14" fmla="*/ 26 w 26"/>
                  <a:gd name="T15" fmla="*/ 10 h 11"/>
                  <a:gd name="T16" fmla="*/ 25 w 26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1">
                    <a:moveTo>
                      <a:pt x="25" y="11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6" y="0"/>
                      <a:pt x="26" y="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0"/>
                      <a:pt x="26" y="11"/>
                      <a:pt x="25" y="11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 86">
                <a:extLst>
                  <a:ext uri="{FF2B5EF4-FFF2-40B4-BE49-F238E27FC236}">
                    <a16:creationId xmlns:a16="http://schemas.microsoft.com/office/drawing/2014/main" xmlns="" id="{CB76FB0D-4EB8-4EAD-9D54-1520C76EEF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7466" y="4727598"/>
                <a:ext cx="98302" cy="40268"/>
              </a:xfrm>
              <a:custGeom>
                <a:avLst/>
                <a:gdLst>
                  <a:gd name="T0" fmla="*/ 26 w 27"/>
                  <a:gd name="T1" fmla="*/ 11 h 11"/>
                  <a:gd name="T2" fmla="*/ 2 w 27"/>
                  <a:gd name="T3" fmla="*/ 11 h 11"/>
                  <a:gd name="T4" fmla="*/ 0 w 27"/>
                  <a:gd name="T5" fmla="*/ 10 h 11"/>
                  <a:gd name="T6" fmla="*/ 0 w 27"/>
                  <a:gd name="T7" fmla="*/ 1 h 11"/>
                  <a:gd name="T8" fmla="*/ 1 w 27"/>
                  <a:gd name="T9" fmla="*/ 0 h 11"/>
                  <a:gd name="T10" fmla="*/ 26 w 27"/>
                  <a:gd name="T11" fmla="*/ 0 h 11"/>
                  <a:gd name="T12" fmla="*/ 27 w 27"/>
                  <a:gd name="T13" fmla="*/ 1 h 11"/>
                  <a:gd name="T14" fmla="*/ 27 w 27"/>
                  <a:gd name="T15" fmla="*/ 10 h 11"/>
                  <a:gd name="T16" fmla="*/ 26 w 27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11">
                    <a:moveTo>
                      <a:pt x="26" y="11"/>
                    </a:moveTo>
                    <a:cubicBezTo>
                      <a:pt x="2" y="11"/>
                      <a:pt x="2" y="11"/>
                      <a:pt x="2" y="11"/>
                    </a:cubicBezTo>
                    <a:cubicBezTo>
                      <a:pt x="1" y="11"/>
                      <a:pt x="0" y="10"/>
                      <a:pt x="0" y="1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7" y="0"/>
                      <a:pt x="27" y="1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0"/>
                      <a:pt x="27" y="11"/>
                      <a:pt x="26" y="11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 87">
                <a:extLst>
                  <a:ext uri="{FF2B5EF4-FFF2-40B4-BE49-F238E27FC236}">
                    <a16:creationId xmlns:a16="http://schemas.microsoft.com/office/drawing/2014/main" xmlns="" id="{3FBC6E23-088B-4C1C-A8B3-D9A539E9FE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4717" y="4727598"/>
                <a:ext cx="98302" cy="40268"/>
              </a:xfrm>
              <a:custGeom>
                <a:avLst/>
                <a:gdLst>
                  <a:gd name="T0" fmla="*/ 26 w 27"/>
                  <a:gd name="T1" fmla="*/ 11 h 11"/>
                  <a:gd name="T2" fmla="*/ 1 w 27"/>
                  <a:gd name="T3" fmla="*/ 11 h 11"/>
                  <a:gd name="T4" fmla="*/ 0 w 27"/>
                  <a:gd name="T5" fmla="*/ 10 h 11"/>
                  <a:gd name="T6" fmla="*/ 0 w 27"/>
                  <a:gd name="T7" fmla="*/ 1 h 11"/>
                  <a:gd name="T8" fmla="*/ 1 w 27"/>
                  <a:gd name="T9" fmla="*/ 0 h 11"/>
                  <a:gd name="T10" fmla="*/ 25 w 27"/>
                  <a:gd name="T11" fmla="*/ 0 h 11"/>
                  <a:gd name="T12" fmla="*/ 26 w 27"/>
                  <a:gd name="T13" fmla="*/ 1 h 11"/>
                  <a:gd name="T14" fmla="*/ 27 w 27"/>
                  <a:gd name="T15" fmla="*/ 10 h 11"/>
                  <a:gd name="T16" fmla="*/ 26 w 27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11">
                    <a:moveTo>
                      <a:pt x="26" y="11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0" y="10"/>
                      <a:pt x="0" y="1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6" y="0"/>
                      <a:pt x="26" y="1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0"/>
                      <a:pt x="27" y="11"/>
                      <a:pt x="26" y="11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 88">
                <a:extLst>
                  <a:ext uri="{FF2B5EF4-FFF2-40B4-BE49-F238E27FC236}">
                    <a16:creationId xmlns:a16="http://schemas.microsoft.com/office/drawing/2014/main" xmlns="" id="{CBBD107C-47FC-4CF5-99E3-2E8E47FD61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8415" y="4727598"/>
                <a:ext cx="101855" cy="40268"/>
              </a:xfrm>
              <a:custGeom>
                <a:avLst/>
                <a:gdLst>
                  <a:gd name="T0" fmla="*/ 27 w 28"/>
                  <a:gd name="T1" fmla="*/ 11 h 11"/>
                  <a:gd name="T2" fmla="*/ 2 w 28"/>
                  <a:gd name="T3" fmla="*/ 11 h 11"/>
                  <a:gd name="T4" fmla="*/ 1 w 28"/>
                  <a:gd name="T5" fmla="*/ 10 h 11"/>
                  <a:gd name="T6" fmla="*/ 0 w 28"/>
                  <a:gd name="T7" fmla="*/ 1 h 11"/>
                  <a:gd name="T8" fmla="*/ 1 w 28"/>
                  <a:gd name="T9" fmla="*/ 0 h 11"/>
                  <a:gd name="T10" fmla="*/ 25 w 28"/>
                  <a:gd name="T11" fmla="*/ 0 h 11"/>
                  <a:gd name="T12" fmla="*/ 26 w 28"/>
                  <a:gd name="T13" fmla="*/ 1 h 11"/>
                  <a:gd name="T14" fmla="*/ 28 w 28"/>
                  <a:gd name="T15" fmla="*/ 10 h 11"/>
                  <a:gd name="T16" fmla="*/ 27 w 28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11">
                    <a:moveTo>
                      <a:pt x="27" y="11"/>
                    </a:move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1" y="10"/>
                      <a:pt x="1" y="1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6" y="0"/>
                      <a:pt x="26" y="1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0"/>
                      <a:pt x="27" y="11"/>
                      <a:pt x="27" y="11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 89">
                <a:extLst>
                  <a:ext uri="{FF2B5EF4-FFF2-40B4-BE49-F238E27FC236}">
                    <a16:creationId xmlns:a16="http://schemas.microsoft.com/office/drawing/2014/main" xmlns="" id="{DDABD77A-984B-4FB5-9C0F-84555004E6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2113" y="4727598"/>
                <a:ext cx="105408" cy="40268"/>
              </a:xfrm>
              <a:custGeom>
                <a:avLst/>
                <a:gdLst>
                  <a:gd name="T0" fmla="*/ 28 w 29"/>
                  <a:gd name="T1" fmla="*/ 11 h 11"/>
                  <a:gd name="T2" fmla="*/ 3 w 29"/>
                  <a:gd name="T3" fmla="*/ 11 h 11"/>
                  <a:gd name="T4" fmla="*/ 2 w 29"/>
                  <a:gd name="T5" fmla="*/ 10 h 11"/>
                  <a:gd name="T6" fmla="*/ 0 w 29"/>
                  <a:gd name="T7" fmla="*/ 1 h 11"/>
                  <a:gd name="T8" fmla="*/ 1 w 29"/>
                  <a:gd name="T9" fmla="*/ 0 h 11"/>
                  <a:gd name="T10" fmla="*/ 25 w 29"/>
                  <a:gd name="T11" fmla="*/ 0 h 11"/>
                  <a:gd name="T12" fmla="*/ 26 w 29"/>
                  <a:gd name="T13" fmla="*/ 1 h 11"/>
                  <a:gd name="T14" fmla="*/ 29 w 29"/>
                  <a:gd name="T15" fmla="*/ 10 h 11"/>
                  <a:gd name="T16" fmla="*/ 28 w 29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11">
                    <a:moveTo>
                      <a:pt x="28" y="11"/>
                    </a:move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0"/>
                      <a:pt x="2" y="1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6" y="0"/>
                      <a:pt x="26" y="1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0"/>
                      <a:pt x="28" y="11"/>
                      <a:pt x="28" y="11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 90">
                <a:extLst>
                  <a:ext uri="{FF2B5EF4-FFF2-40B4-BE49-F238E27FC236}">
                    <a16:creationId xmlns:a16="http://schemas.microsoft.com/office/drawing/2014/main" xmlns="" id="{B13FBE1C-AD4F-4839-A44F-EB3EFBA4CC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8448" y="4793921"/>
                <a:ext cx="106592" cy="24872"/>
              </a:xfrm>
              <a:custGeom>
                <a:avLst/>
                <a:gdLst>
                  <a:gd name="T0" fmla="*/ 25 w 29"/>
                  <a:gd name="T1" fmla="*/ 7 h 7"/>
                  <a:gd name="T2" fmla="*/ 6 w 29"/>
                  <a:gd name="T3" fmla="*/ 7 h 7"/>
                  <a:gd name="T4" fmla="*/ 1 w 29"/>
                  <a:gd name="T5" fmla="*/ 5 h 7"/>
                  <a:gd name="T6" fmla="*/ 0 w 29"/>
                  <a:gd name="T7" fmla="*/ 2 h 7"/>
                  <a:gd name="T8" fmla="*/ 4 w 29"/>
                  <a:gd name="T9" fmla="*/ 0 h 7"/>
                  <a:gd name="T10" fmla="*/ 23 w 29"/>
                  <a:gd name="T11" fmla="*/ 0 h 7"/>
                  <a:gd name="T12" fmla="*/ 28 w 29"/>
                  <a:gd name="T13" fmla="*/ 2 h 7"/>
                  <a:gd name="T14" fmla="*/ 29 w 29"/>
                  <a:gd name="T15" fmla="*/ 5 h 7"/>
                  <a:gd name="T16" fmla="*/ 25 w 29"/>
                  <a:gd name="T1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7">
                    <a:moveTo>
                      <a:pt x="25" y="7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3" y="7"/>
                      <a:pt x="1" y="6"/>
                      <a:pt x="1" y="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5" y="0"/>
                      <a:pt x="28" y="1"/>
                      <a:pt x="28" y="2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6"/>
                      <a:pt x="27" y="7"/>
                      <a:pt x="25" y="7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 91">
                <a:extLst>
                  <a:ext uri="{FF2B5EF4-FFF2-40B4-BE49-F238E27FC236}">
                    <a16:creationId xmlns:a16="http://schemas.microsoft.com/office/drawing/2014/main" xmlns="" id="{1D3DE71C-CAED-4E20-88BB-AD918FA4A5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5700" y="4793921"/>
                <a:ext cx="110145" cy="24872"/>
              </a:xfrm>
              <a:custGeom>
                <a:avLst/>
                <a:gdLst>
                  <a:gd name="T0" fmla="*/ 26 w 30"/>
                  <a:gd name="T1" fmla="*/ 7 h 7"/>
                  <a:gd name="T2" fmla="*/ 6 w 30"/>
                  <a:gd name="T3" fmla="*/ 7 h 7"/>
                  <a:gd name="T4" fmla="*/ 2 w 30"/>
                  <a:gd name="T5" fmla="*/ 5 h 7"/>
                  <a:gd name="T6" fmla="*/ 1 w 30"/>
                  <a:gd name="T7" fmla="*/ 2 h 7"/>
                  <a:gd name="T8" fmla="*/ 4 w 30"/>
                  <a:gd name="T9" fmla="*/ 0 h 7"/>
                  <a:gd name="T10" fmla="*/ 23 w 30"/>
                  <a:gd name="T11" fmla="*/ 0 h 7"/>
                  <a:gd name="T12" fmla="*/ 28 w 30"/>
                  <a:gd name="T13" fmla="*/ 2 h 7"/>
                  <a:gd name="T14" fmla="*/ 29 w 30"/>
                  <a:gd name="T15" fmla="*/ 5 h 7"/>
                  <a:gd name="T16" fmla="*/ 26 w 30"/>
                  <a:gd name="T1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7">
                    <a:moveTo>
                      <a:pt x="26" y="7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4" y="7"/>
                      <a:pt x="2" y="6"/>
                      <a:pt x="2" y="5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6" y="0"/>
                      <a:pt x="28" y="1"/>
                      <a:pt x="28" y="2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30" y="6"/>
                      <a:pt x="28" y="7"/>
                      <a:pt x="26" y="7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 92">
                <a:extLst>
                  <a:ext uri="{FF2B5EF4-FFF2-40B4-BE49-F238E27FC236}">
                    <a16:creationId xmlns:a16="http://schemas.microsoft.com/office/drawing/2014/main" xmlns="" id="{31930A80-6F99-42F8-BB10-F91306C649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8594" y="4767866"/>
                <a:ext cx="106592" cy="26056"/>
              </a:xfrm>
              <a:custGeom>
                <a:avLst/>
                <a:gdLst>
                  <a:gd name="T0" fmla="*/ 25 w 29"/>
                  <a:gd name="T1" fmla="*/ 7 h 7"/>
                  <a:gd name="T2" fmla="*/ 6 w 29"/>
                  <a:gd name="T3" fmla="*/ 7 h 7"/>
                  <a:gd name="T4" fmla="*/ 1 w 29"/>
                  <a:gd name="T5" fmla="*/ 5 h 7"/>
                  <a:gd name="T6" fmla="*/ 1 w 29"/>
                  <a:gd name="T7" fmla="*/ 2 h 7"/>
                  <a:gd name="T8" fmla="*/ 4 w 29"/>
                  <a:gd name="T9" fmla="*/ 0 h 7"/>
                  <a:gd name="T10" fmla="*/ 23 w 29"/>
                  <a:gd name="T11" fmla="*/ 0 h 7"/>
                  <a:gd name="T12" fmla="*/ 28 w 29"/>
                  <a:gd name="T13" fmla="*/ 2 h 7"/>
                  <a:gd name="T14" fmla="*/ 29 w 29"/>
                  <a:gd name="T15" fmla="*/ 5 h 7"/>
                  <a:gd name="T16" fmla="*/ 25 w 29"/>
                  <a:gd name="T1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7">
                    <a:moveTo>
                      <a:pt x="25" y="7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4" y="7"/>
                      <a:pt x="2" y="6"/>
                      <a:pt x="1" y="5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5" y="0"/>
                      <a:pt x="28" y="1"/>
                      <a:pt x="28" y="2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6"/>
                      <a:pt x="28" y="7"/>
                      <a:pt x="25" y="7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 93">
                <a:extLst>
                  <a:ext uri="{FF2B5EF4-FFF2-40B4-BE49-F238E27FC236}">
                    <a16:creationId xmlns:a16="http://schemas.microsoft.com/office/drawing/2014/main" xmlns="" id="{CAC03E39-DA16-4F61-85AD-AB0EEC1005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6505" y="4793921"/>
                <a:ext cx="106592" cy="24872"/>
              </a:xfrm>
              <a:custGeom>
                <a:avLst/>
                <a:gdLst>
                  <a:gd name="T0" fmla="*/ 25 w 29"/>
                  <a:gd name="T1" fmla="*/ 7 h 7"/>
                  <a:gd name="T2" fmla="*/ 6 w 29"/>
                  <a:gd name="T3" fmla="*/ 7 h 7"/>
                  <a:gd name="T4" fmla="*/ 1 w 29"/>
                  <a:gd name="T5" fmla="*/ 5 h 7"/>
                  <a:gd name="T6" fmla="*/ 0 w 29"/>
                  <a:gd name="T7" fmla="*/ 2 h 7"/>
                  <a:gd name="T8" fmla="*/ 4 w 29"/>
                  <a:gd name="T9" fmla="*/ 0 h 7"/>
                  <a:gd name="T10" fmla="*/ 23 w 29"/>
                  <a:gd name="T11" fmla="*/ 0 h 7"/>
                  <a:gd name="T12" fmla="*/ 28 w 29"/>
                  <a:gd name="T13" fmla="*/ 2 h 7"/>
                  <a:gd name="T14" fmla="*/ 29 w 29"/>
                  <a:gd name="T15" fmla="*/ 5 h 7"/>
                  <a:gd name="T16" fmla="*/ 25 w 29"/>
                  <a:gd name="T1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7">
                    <a:moveTo>
                      <a:pt x="25" y="7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4" y="7"/>
                      <a:pt x="2" y="6"/>
                      <a:pt x="1" y="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4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5" y="0"/>
                      <a:pt x="27" y="1"/>
                      <a:pt x="28" y="2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6"/>
                      <a:pt x="28" y="7"/>
                      <a:pt x="25" y="7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 94">
                <a:extLst>
                  <a:ext uri="{FF2B5EF4-FFF2-40B4-BE49-F238E27FC236}">
                    <a16:creationId xmlns:a16="http://schemas.microsoft.com/office/drawing/2014/main" xmlns="" id="{C3972C77-C178-42B1-B10D-0EF361A6D7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4639" y="4687330"/>
                <a:ext cx="103040" cy="36715"/>
              </a:xfrm>
              <a:custGeom>
                <a:avLst/>
                <a:gdLst>
                  <a:gd name="T0" fmla="*/ 25 w 28"/>
                  <a:gd name="T1" fmla="*/ 10 h 10"/>
                  <a:gd name="T2" fmla="*/ 1 w 28"/>
                  <a:gd name="T3" fmla="*/ 10 h 10"/>
                  <a:gd name="T4" fmla="*/ 0 w 28"/>
                  <a:gd name="T5" fmla="*/ 9 h 10"/>
                  <a:gd name="T6" fmla="*/ 2 w 28"/>
                  <a:gd name="T7" fmla="*/ 0 h 10"/>
                  <a:gd name="T8" fmla="*/ 3 w 28"/>
                  <a:gd name="T9" fmla="*/ 0 h 10"/>
                  <a:gd name="T10" fmla="*/ 27 w 28"/>
                  <a:gd name="T11" fmla="*/ 0 h 10"/>
                  <a:gd name="T12" fmla="*/ 28 w 28"/>
                  <a:gd name="T13" fmla="*/ 0 h 10"/>
                  <a:gd name="T14" fmla="*/ 26 w 28"/>
                  <a:gd name="T15" fmla="*/ 9 h 10"/>
                  <a:gd name="T16" fmla="*/ 25 w 28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10">
                    <a:moveTo>
                      <a:pt x="25" y="10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9"/>
                      <a:pt x="0" y="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8" y="0"/>
                      <a:pt x="28" y="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5" y="10"/>
                      <a:pt x="25" y="10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 95">
                <a:extLst>
                  <a:ext uri="{FF2B5EF4-FFF2-40B4-BE49-F238E27FC236}">
                    <a16:creationId xmlns:a16="http://schemas.microsoft.com/office/drawing/2014/main" xmlns="" id="{B1D76E3A-DD09-42D8-8AB7-B841D3A9AC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8338" y="4687330"/>
                <a:ext cx="101855" cy="36715"/>
              </a:xfrm>
              <a:custGeom>
                <a:avLst/>
                <a:gdLst>
                  <a:gd name="T0" fmla="*/ 25 w 28"/>
                  <a:gd name="T1" fmla="*/ 10 h 10"/>
                  <a:gd name="T2" fmla="*/ 1 w 28"/>
                  <a:gd name="T3" fmla="*/ 10 h 10"/>
                  <a:gd name="T4" fmla="*/ 0 w 28"/>
                  <a:gd name="T5" fmla="*/ 9 h 10"/>
                  <a:gd name="T6" fmla="*/ 2 w 28"/>
                  <a:gd name="T7" fmla="*/ 0 h 10"/>
                  <a:gd name="T8" fmla="*/ 3 w 28"/>
                  <a:gd name="T9" fmla="*/ 0 h 10"/>
                  <a:gd name="T10" fmla="*/ 27 w 28"/>
                  <a:gd name="T11" fmla="*/ 0 h 10"/>
                  <a:gd name="T12" fmla="*/ 28 w 28"/>
                  <a:gd name="T13" fmla="*/ 0 h 10"/>
                  <a:gd name="T14" fmla="*/ 26 w 28"/>
                  <a:gd name="T15" fmla="*/ 9 h 10"/>
                  <a:gd name="T16" fmla="*/ 25 w 28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10">
                    <a:moveTo>
                      <a:pt x="25" y="10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0" y="9"/>
                      <a:pt x="0" y="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8" y="0"/>
                      <a:pt x="28" y="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10"/>
                      <a:pt x="25" y="10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 96">
                <a:extLst>
                  <a:ext uri="{FF2B5EF4-FFF2-40B4-BE49-F238E27FC236}">
                    <a16:creationId xmlns:a16="http://schemas.microsoft.com/office/drawing/2014/main" xmlns="" id="{7FB7CC08-5E2F-462F-93FE-3C3F99655A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5589" y="4687330"/>
                <a:ext cx="98302" cy="36715"/>
              </a:xfrm>
              <a:custGeom>
                <a:avLst/>
                <a:gdLst>
                  <a:gd name="T0" fmla="*/ 25 w 27"/>
                  <a:gd name="T1" fmla="*/ 10 h 10"/>
                  <a:gd name="T2" fmla="*/ 1 w 27"/>
                  <a:gd name="T3" fmla="*/ 10 h 10"/>
                  <a:gd name="T4" fmla="*/ 0 w 27"/>
                  <a:gd name="T5" fmla="*/ 9 h 10"/>
                  <a:gd name="T6" fmla="*/ 1 w 27"/>
                  <a:gd name="T7" fmla="*/ 0 h 10"/>
                  <a:gd name="T8" fmla="*/ 2 w 27"/>
                  <a:gd name="T9" fmla="*/ 0 h 10"/>
                  <a:gd name="T10" fmla="*/ 26 w 27"/>
                  <a:gd name="T11" fmla="*/ 0 h 10"/>
                  <a:gd name="T12" fmla="*/ 27 w 27"/>
                  <a:gd name="T13" fmla="*/ 0 h 10"/>
                  <a:gd name="T14" fmla="*/ 26 w 27"/>
                  <a:gd name="T15" fmla="*/ 9 h 10"/>
                  <a:gd name="T16" fmla="*/ 25 w 27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10">
                    <a:moveTo>
                      <a:pt x="25" y="10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9"/>
                      <a:pt x="0" y="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7" y="0"/>
                      <a:pt x="27" y="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5" y="10"/>
                      <a:pt x="25" y="10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 97">
                <a:extLst>
                  <a:ext uri="{FF2B5EF4-FFF2-40B4-BE49-F238E27FC236}">
                    <a16:creationId xmlns:a16="http://schemas.microsoft.com/office/drawing/2014/main" xmlns="" id="{9F90B4A5-9920-472D-90B1-6CCEA8D0C0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9287" y="4687330"/>
                <a:ext cx="94748" cy="36715"/>
              </a:xfrm>
              <a:custGeom>
                <a:avLst/>
                <a:gdLst>
                  <a:gd name="T0" fmla="*/ 25 w 26"/>
                  <a:gd name="T1" fmla="*/ 10 h 10"/>
                  <a:gd name="T2" fmla="*/ 1 w 26"/>
                  <a:gd name="T3" fmla="*/ 10 h 10"/>
                  <a:gd name="T4" fmla="*/ 0 w 26"/>
                  <a:gd name="T5" fmla="*/ 9 h 10"/>
                  <a:gd name="T6" fmla="*/ 1 w 26"/>
                  <a:gd name="T7" fmla="*/ 0 h 10"/>
                  <a:gd name="T8" fmla="*/ 2 w 26"/>
                  <a:gd name="T9" fmla="*/ 0 h 10"/>
                  <a:gd name="T10" fmla="*/ 25 w 26"/>
                  <a:gd name="T11" fmla="*/ 0 h 10"/>
                  <a:gd name="T12" fmla="*/ 26 w 26"/>
                  <a:gd name="T13" fmla="*/ 0 h 10"/>
                  <a:gd name="T14" fmla="*/ 26 w 26"/>
                  <a:gd name="T15" fmla="*/ 9 h 10"/>
                  <a:gd name="T16" fmla="*/ 25 w 26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0">
                    <a:moveTo>
                      <a:pt x="25" y="10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9"/>
                      <a:pt x="0" y="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10"/>
                      <a:pt x="25" y="10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 98">
                <a:extLst>
                  <a:ext uri="{FF2B5EF4-FFF2-40B4-BE49-F238E27FC236}">
                    <a16:creationId xmlns:a16="http://schemas.microsoft.com/office/drawing/2014/main" xmlns="" id="{B5374DCA-7051-4E71-AAB6-7ADC04F9AC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1801" y="4687330"/>
                <a:ext cx="95933" cy="36715"/>
              </a:xfrm>
              <a:custGeom>
                <a:avLst/>
                <a:gdLst>
                  <a:gd name="T0" fmla="*/ 25 w 26"/>
                  <a:gd name="T1" fmla="*/ 10 h 10"/>
                  <a:gd name="T2" fmla="*/ 1 w 26"/>
                  <a:gd name="T3" fmla="*/ 10 h 10"/>
                  <a:gd name="T4" fmla="*/ 0 w 26"/>
                  <a:gd name="T5" fmla="*/ 9 h 10"/>
                  <a:gd name="T6" fmla="*/ 0 w 26"/>
                  <a:gd name="T7" fmla="*/ 0 h 10"/>
                  <a:gd name="T8" fmla="*/ 2 w 26"/>
                  <a:gd name="T9" fmla="*/ 0 h 10"/>
                  <a:gd name="T10" fmla="*/ 25 w 26"/>
                  <a:gd name="T11" fmla="*/ 0 h 10"/>
                  <a:gd name="T12" fmla="*/ 26 w 26"/>
                  <a:gd name="T13" fmla="*/ 0 h 10"/>
                  <a:gd name="T14" fmla="*/ 26 w 26"/>
                  <a:gd name="T15" fmla="*/ 9 h 10"/>
                  <a:gd name="T16" fmla="*/ 25 w 26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0">
                    <a:moveTo>
                      <a:pt x="25" y="10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0" y="9"/>
                      <a:pt x="0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10"/>
                      <a:pt x="25" y="10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 99">
                <a:extLst>
                  <a:ext uri="{FF2B5EF4-FFF2-40B4-BE49-F238E27FC236}">
                    <a16:creationId xmlns:a16="http://schemas.microsoft.com/office/drawing/2014/main" xmlns="" id="{4518BD97-2A9C-4101-B531-4E145D6262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1946" y="4687330"/>
                <a:ext cx="99486" cy="36715"/>
              </a:xfrm>
              <a:custGeom>
                <a:avLst/>
                <a:gdLst>
                  <a:gd name="T0" fmla="*/ 25 w 27"/>
                  <a:gd name="T1" fmla="*/ 10 h 10"/>
                  <a:gd name="T2" fmla="*/ 1 w 27"/>
                  <a:gd name="T3" fmla="*/ 10 h 10"/>
                  <a:gd name="T4" fmla="*/ 0 w 27"/>
                  <a:gd name="T5" fmla="*/ 9 h 10"/>
                  <a:gd name="T6" fmla="*/ 0 w 27"/>
                  <a:gd name="T7" fmla="*/ 0 h 10"/>
                  <a:gd name="T8" fmla="*/ 1 w 27"/>
                  <a:gd name="T9" fmla="*/ 0 h 10"/>
                  <a:gd name="T10" fmla="*/ 25 w 27"/>
                  <a:gd name="T11" fmla="*/ 0 h 10"/>
                  <a:gd name="T12" fmla="*/ 26 w 27"/>
                  <a:gd name="T13" fmla="*/ 0 h 10"/>
                  <a:gd name="T14" fmla="*/ 27 w 27"/>
                  <a:gd name="T15" fmla="*/ 9 h 10"/>
                  <a:gd name="T16" fmla="*/ 25 w 27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10">
                    <a:moveTo>
                      <a:pt x="25" y="10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0" y="9"/>
                      <a:pt x="0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6" y="0"/>
                      <a:pt x="26" y="0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9"/>
                      <a:pt x="26" y="10"/>
                      <a:pt x="25" y="10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 100">
                <a:extLst>
                  <a:ext uri="{FF2B5EF4-FFF2-40B4-BE49-F238E27FC236}">
                    <a16:creationId xmlns:a16="http://schemas.microsoft.com/office/drawing/2014/main" xmlns="" id="{018AD88E-A77B-498E-9839-59A5936A62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5645" y="4687330"/>
                <a:ext cx="99486" cy="36715"/>
              </a:xfrm>
              <a:custGeom>
                <a:avLst/>
                <a:gdLst>
                  <a:gd name="T0" fmla="*/ 26 w 27"/>
                  <a:gd name="T1" fmla="*/ 10 h 10"/>
                  <a:gd name="T2" fmla="*/ 2 w 27"/>
                  <a:gd name="T3" fmla="*/ 10 h 10"/>
                  <a:gd name="T4" fmla="*/ 1 w 27"/>
                  <a:gd name="T5" fmla="*/ 9 h 10"/>
                  <a:gd name="T6" fmla="*/ 0 w 27"/>
                  <a:gd name="T7" fmla="*/ 0 h 10"/>
                  <a:gd name="T8" fmla="*/ 1 w 27"/>
                  <a:gd name="T9" fmla="*/ 0 h 10"/>
                  <a:gd name="T10" fmla="*/ 24 w 27"/>
                  <a:gd name="T11" fmla="*/ 0 h 10"/>
                  <a:gd name="T12" fmla="*/ 25 w 27"/>
                  <a:gd name="T13" fmla="*/ 0 h 10"/>
                  <a:gd name="T14" fmla="*/ 27 w 27"/>
                  <a:gd name="T15" fmla="*/ 9 h 10"/>
                  <a:gd name="T16" fmla="*/ 26 w 27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10">
                    <a:moveTo>
                      <a:pt x="26" y="10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1" y="10"/>
                      <a:pt x="1" y="9"/>
                      <a:pt x="1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9"/>
                      <a:pt x="26" y="10"/>
                      <a:pt x="26" y="10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 101">
                <a:extLst>
                  <a:ext uri="{FF2B5EF4-FFF2-40B4-BE49-F238E27FC236}">
                    <a16:creationId xmlns:a16="http://schemas.microsoft.com/office/drawing/2014/main" xmlns="" id="{F17BB110-9BD7-4830-8F9A-569C82A314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5789" y="4687330"/>
                <a:ext cx="101855" cy="36715"/>
              </a:xfrm>
              <a:custGeom>
                <a:avLst/>
                <a:gdLst>
                  <a:gd name="T0" fmla="*/ 27 w 28"/>
                  <a:gd name="T1" fmla="*/ 10 h 10"/>
                  <a:gd name="T2" fmla="*/ 3 w 28"/>
                  <a:gd name="T3" fmla="*/ 10 h 10"/>
                  <a:gd name="T4" fmla="*/ 2 w 28"/>
                  <a:gd name="T5" fmla="*/ 9 h 10"/>
                  <a:gd name="T6" fmla="*/ 0 w 28"/>
                  <a:gd name="T7" fmla="*/ 0 h 10"/>
                  <a:gd name="T8" fmla="*/ 1 w 28"/>
                  <a:gd name="T9" fmla="*/ 0 h 10"/>
                  <a:gd name="T10" fmla="*/ 25 w 28"/>
                  <a:gd name="T11" fmla="*/ 0 h 10"/>
                  <a:gd name="T12" fmla="*/ 26 w 28"/>
                  <a:gd name="T13" fmla="*/ 0 h 10"/>
                  <a:gd name="T14" fmla="*/ 28 w 28"/>
                  <a:gd name="T15" fmla="*/ 9 h 10"/>
                  <a:gd name="T16" fmla="*/ 27 w 28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10">
                    <a:moveTo>
                      <a:pt x="27" y="10"/>
                    </a:moveTo>
                    <a:cubicBezTo>
                      <a:pt x="3" y="10"/>
                      <a:pt x="3" y="10"/>
                      <a:pt x="3" y="10"/>
                    </a:cubicBezTo>
                    <a:cubicBezTo>
                      <a:pt x="2" y="10"/>
                      <a:pt x="2" y="9"/>
                      <a:pt x="2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8" y="9"/>
                      <a:pt x="27" y="10"/>
                      <a:pt x="27" y="10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 102">
                <a:extLst>
                  <a:ext uri="{FF2B5EF4-FFF2-40B4-BE49-F238E27FC236}">
                    <a16:creationId xmlns:a16="http://schemas.microsoft.com/office/drawing/2014/main" xmlns="" id="{7FE42ADB-E23F-4BB5-972D-D70AF7C891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9488" y="4687330"/>
                <a:ext cx="101855" cy="36715"/>
              </a:xfrm>
              <a:custGeom>
                <a:avLst/>
                <a:gdLst>
                  <a:gd name="T0" fmla="*/ 27 w 28"/>
                  <a:gd name="T1" fmla="*/ 10 h 10"/>
                  <a:gd name="T2" fmla="*/ 3 w 28"/>
                  <a:gd name="T3" fmla="*/ 10 h 10"/>
                  <a:gd name="T4" fmla="*/ 2 w 28"/>
                  <a:gd name="T5" fmla="*/ 9 h 10"/>
                  <a:gd name="T6" fmla="*/ 0 w 28"/>
                  <a:gd name="T7" fmla="*/ 0 h 10"/>
                  <a:gd name="T8" fmla="*/ 1 w 28"/>
                  <a:gd name="T9" fmla="*/ 0 h 10"/>
                  <a:gd name="T10" fmla="*/ 24 w 28"/>
                  <a:gd name="T11" fmla="*/ 0 h 10"/>
                  <a:gd name="T12" fmla="*/ 26 w 28"/>
                  <a:gd name="T13" fmla="*/ 0 h 10"/>
                  <a:gd name="T14" fmla="*/ 28 w 28"/>
                  <a:gd name="T15" fmla="*/ 9 h 10"/>
                  <a:gd name="T16" fmla="*/ 27 w 28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10">
                    <a:moveTo>
                      <a:pt x="27" y="10"/>
                    </a:moveTo>
                    <a:cubicBezTo>
                      <a:pt x="3" y="10"/>
                      <a:pt x="3" y="10"/>
                      <a:pt x="3" y="10"/>
                    </a:cubicBezTo>
                    <a:cubicBezTo>
                      <a:pt x="2" y="10"/>
                      <a:pt x="2" y="9"/>
                      <a:pt x="2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5" y="0"/>
                      <a:pt x="26" y="0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8" y="9"/>
                      <a:pt x="27" y="10"/>
                      <a:pt x="27" y="10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 103">
                <a:extLst>
                  <a:ext uri="{FF2B5EF4-FFF2-40B4-BE49-F238E27FC236}">
                    <a16:creationId xmlns:a16="http://schemas.microsoft.com/office/drawing/2014/main" xmlns="" id="{D6AF467F-43CF-4212-981F-3730FFCE9B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8448" y="4687330"/>
                <a:ext cx="106592" cy="36715"/>
              </a:xfrm>
              <a:custGeom>
                <a:avLst/>
                <a:gdLst>
                  <a:gd name="T0" fmla="*/ 28 w 29"/>
                  <a:gd name="T1" fmla="*/ 10 h 10"/>
                  <a:gd name="T2" fmla="*/ 4 w 29"/>
                  <a:gd name="T3" fmla="*/ 10 h 10"/>
                  <a:gd name="T4" fmla="*/ 3 w 29"/>
                  <a:gd name="T5" fmla="*/ 9 h 10"/>
                  <a:gd name="T6" fmla="*/ 0 w 29"/>
                  <a:gd name="T7" fmla="*/ 0 h 10"/>
                  <a:gd name="T8" fmla="*/ 1 w 29"/>
                  <a:gd name="T9" fmla="*/ 0 h 10"/>
                  <a:gd name="T10" fmla="*/ 25 w 29"/>
                  <a:gd name="T11" fmla="*/ 0 h 10"/>
                  <a:gd name="T12" fmla="*/ 26 w 29"/>
                  <a:gd name="T13" fmla="*/ 0 h 10"/>
                  <a:gd name="T14" fmla="*/ 29 w 29"/>
                  <a:gd name="T15" fmla="*/ 9 h 10"/>
                  <a:gd name="T16" fmla="*/ 28 w 29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10">
                    <a:moveTo>
                      <a:pt x="28" y="10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3" y="9"/>
                      <a:pt x="3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6" y="0"/>
                      <a:pt x="26" y="0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9" y="9"/>
                      <a:pt x="28" y="10"/>
                      <a:pt x="28" y="10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 104">
                <a:extLst>
                  <a:ext uri="{FF2B5EF4-FFF2-40B4-BE49-F238E27FC236}">
                    <a16:creationId xmlns:a16="http://schemas.microsoft.com/office/drawing/2014/main" xmlns="" id="{35F198DC-190E-4EBF-BB25-8066226A00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4627" y="4727598"/>
                <a:ext cx="106592" cy="40268"/>
              </a:xfrm>
              <a:custGeom>
                <a:avLst/>
                <a:gdLst>
                  <a:gd name="T0" fmla="*/ 28 w 29"/>
                  <a:gd name="T1" fmla="*/ 11 h 11"/>
                  <a:gd name="T2" fmla="*/ 4 w 29"/>
                  <a:gd name="T3" fmla="*/ 11 h 11"/>
                  <a:gd name="T4" fmla="*/ 2 w 29"/>
                  <a:gd name="T5" fmla="*/ 10 h 11"/>
                  <a:gd name="T6" fmla="*/ 0 w 29"/>
                  <a:gd name="T7" fmla="*/ 1 h 11"/>
                  <a:gd name="T8" fmla="*/ 1 w 29"/>
                  <a:gd name="T9" fmla="*/ 0 h 11"/>
                  <a:gd name="T10" fmla="*/ 25 w 29"/>
                  <a:gd name="T11" fmla="*/ 0 h 11"/>
                  <a:gd name="T12" fmla="*/ 26 w 29"/>
                  <a:gd name="T13" fmla="*/ 1 h 11"/>
                  <a:gd name="T14" fmla="*/ 29 w 29"/>
                  <a:gd name="T15" fmla="*/ 10 h 11"/>
                  <a:gd name="T16" fmla="*/ 28 w 29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11">
                    <a:moveTo>
                      <a:pt x="28" y="11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3" y="11"/>
                      <a:pt x="2" y="10"/>
                      <a:pt x="2" y="1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6" y="0"/>
                      <a:pt x="26" y="1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0"/>
                      <a:pt x="29" y="11"/>
                      <a:pt x="28" y="11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 105">
                <a:extLst>
                  <a:ext uri="{FF2B5EF4-FFF2-40B4-BE49-F238E27FC236}">
                    <a16:creationId xmlns:a16="http://schemas.microsoft.com/office/drawing/2014/main" xmlns="" id="{0D80CBEB-BABD-4F42-A850-BA9C3BB4A4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5700" y="4687330"/>
                <a:ext cx="190681" cy="36715"/>
              </a:xfrm>
              <a:custGeom>
                <a:avLst/>
                <a:gdLst>
                  <a:gd name="T0" fmla="*/ 51 w 52"/>
                  <a:gd name="T1" fmla="*/ 10 h 10"/>
                  <a:gd name="T2" fmla="*/ 4 w 52"/>
                  <a:gd name="T3" fmla="*/ 10 h 10"/>
                  <a:gd name="T4" fmla="*/ 3 w 52"/>
                  <a:gd name="T5" fmla="*/ 9 h 10"/>
                  <a:gd name="T6" fmla="*/ 0 w 52"/>
                  <a:gd name="T7" fmla="*/ 0 h 10"/>
                  <a:gd name="T8" fmla="*/ 1 w 52"/>
                  <a:gd name="T9" fmla="*/ 0 h 10"/>
                  <a:gd name="T10" fmla="*/ 47 w 52"/>
                  <a:gd name="T11" fmla="*/ 0 h 10"/>
                  <a:gd name="T12" fmla="*/ 48 w 52"/>
                  <a:gd name="T13" fmla="*/ 0 h 10"/>
                  <a:gd name="T14" fmla="*/ 52 w 52"/>
                  <a:gd name="T15" fmla="*/ 9 h 10"/>
                  <a:gd name="T16" fmla="*/ 51 w 52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10">
                    <a:moveTo>
                      <a:pt x="51" y="10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3" y="9"/>
                      <a:pt x="3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0"/>
                      <a:pt x="48" y="0"/>
                      <a:pt x="48" y="0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9"/>
                      <a:pt x="52" y="10"/>
                      <a:pt x="51" y="10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Freeform 106">
                <a:extLst>
                  <a:ext uri="{FF2B5EF4-FFF2-40B4-BE49-F238E27FC236}">
                    <a16:creationId xmlns:a16="http://schemas.microsoft.com/office/drawing/2014/main" xmlns="" id="{03FBEECA-3014-449B-A562-DE2C9F0FE6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8326" y="4727598"/>
                <a:ext cx="257006" cy="40268"/>
              </a:xfrm>
              <a:custGeom>
                <a:avLst/>
                <a:gdLst>
                  <a:gd name="T0" fmla="*/ 68 w 70"/>
                  <a:gd name="T1" fmla="*/ 11 h 11"/>
                  <a:gd name="T2" fmla="*/ 5 w 70"/>
                  <a:gd name="T3" fmla="*/ 11 h 11"/>
                  <a:gd name="T4" fmla="*/ 3 w 70"/>
                  <a:gd name="T5" fmla="*/ 10 h 11"/>
                  <a:gd name="T6" fmla="*/ 0 w 70"/>
                  <a:gd name="T7" fmla="*/ 1 h 11"/>
                  <a:gd name="T8" fmla="*/ 2 w 70"/>
                  <a:gd name="T9" fmla="*/ 0 h 11"/>
                  <a:gd name="T10" fmla="*/ 64 w 70"/>
                  <a:gd name="T11" fmla="*/ 0 h 11"/>
                  <a:gd name="T12" fmla="*/ 66 w 70"/>
                  <a:gd name="T13" fmla="*/ 1 h 11"/>
                  <a:gd name="T14" fmla="*/ 70 w 70"/>
                  <a:gd name="T15" fmla="*/ 10 h 11"/>
                  <a:gd name="T16" fmla="*/ 68 w 70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11">
                    <a:moveTo>
                      <a:pt x="68" y="11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4" y="11"/>
                      <a:pt x="3" y="10"/>
                      <a:pt x="3" y="1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5" y="0"/>
                      <a:pt x="66" y="1"/>
                      <a:pt x="66" y="1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0" y="10"/>
                      <a:pt x="69" y="11"/>
                      <a:pt x="68" y="11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 107">
                <a:extLst>
                  <a:ext uri="{FF2B5EF4-FFF2-40B4-BE49-F238E27FC236}">
                    <a16:creationId xmlns:a16="http://schemas.microsoft.com/office/drawing/2014/main" xmlns="" id="{65F0BD01-8492-4BE0-AE32-BAE66F9E36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9601" y="4687330"/>
                <a:ext cx="194234" cy="36715"/>
              </a:xfrm>
              <a:custGeom>
                <a:avLst/>
                <a:gdLst>
                  <a:gd name="T0" fmla="*/ 48 w 53"/>
                  <a:gd name="T1" fmla="*/ 10 h 10"/>
                  <a:gd name="T2" fmla="*/ 1 w 53"/>
                  <a:gd name="T3" fmla="*/ 10 h 10"/>
                  <a:gd name="T4" fmla="*/ 0 w 53"/>
                  <a:gd name="T5" fmla="*/ 9 h 10"/>
                  <a:gd name="T6" fmla="*/ 3 w 53"/>
                  <a:gd name="T7" fmla="*/ 0 h 10"/>
                  <a:gd name="T8" fmla="*/ 5 w 53"/>
                  <a:gd name="T9" fmla="*/ 0 h 10"/>
                  <a:gd name="T10" fmla="*/ 51 w 53"/>
                  <a:gd name="T11" fmla="*/ 0 h 10"/>
                  <a:gd name="T12" fmla="*/ 52 w 53"/>
                  <a:gd name="T13" fmla="*/ 0 h 10"/>
                  <a:gd name="T14" fmla="*/ 50 w 53"/>
                  <a:gd name="T15" fmla="*/ 9 h 10"/>
                  <a:gd name="T16" fmla="*/ 48 w 53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10">
                    <a:moveTo>
                      <a:pt x="48" y="10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9"/>
                      <a:pt x="0" y="9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5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2" y="0"/>
                      <a:pt x="53" y="0"/>
                      <a:pt x="52" y="0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9"/>
                      <a:pt x="49" y="10"/>
                      <a:pt x="48" y="10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 108">
                <a:extLst>
                  <a:ext uri="{FF2B5EF4-FFF2-40B4-BE49-F238E27FC236}">
                    <a16:creationId xmlns:a16="http://schemas.microsoft.com/office/drawing/2014/main" xmlns="" id="{100A68E2-9EEC-43E1-A9C7-3563D97F2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7098" y="4727598"/>
                <a:ext cx="260558" cy="40268"/>
              </a:xfrm>
              <a:custGeom>
                <a:avLst/>
                <a:gdLst>
                  <a:gd name="T0" fmla="*/ 66 w 71"/>
                  <a:gd name="T1" fmla="*/ 11 h 11"/>
                  <a:gd name="T2" fmla="*/ 2 w 71"/>
                  <a:gd name="T3" fmla="*/ 11 h 11"/>
                  <a:gd name="T4" fmla="*/ 1 w 71"/>
                  <a:gd name="T5" fmla="*/ 10 h 11"/>
                  <a:gd name="T6" fmla="*/ 4 w 71"/>
                  <a:gd name="T7" fmla="*/ 1 h 11"/>
                  <a:gd name="T8" fmla="*/ 6 w 71"/>
                  <a:gd name="T9" fmla="*/ 0 h 11"/>
                  <a:gd name="T10" fmla="*/ 69 w 71"/>
                  <a:gd name="T11" fmla="*/ 0 h 11"/>
                  <a:gd name="T12" fmla="*/ 71 w 71"/>
                  <a:gd name="T13" fmla="*/ 1 h 11"/>
                  <a:gd name="T14" fmla="*/ 68 w 71"/>
                  <a:gd name="T15" fmla="*/ 10 h 11"/>
                  <a:gd name="T16" fmla="*/ 66 w 71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11">
                    <a:moveTo>
                      <a:pt x="66" y="11"/>
                    </a:moveTo>
                    <a:cubicBezTo>
                      <a:pt x="2" y="11"/>
                      <a:pt x="2" y="11"/>
                      <a:pt x="2" y="11"/>
                    </a:cubicBezTo>
                    <a:cubicBezTo>
                      <a:pt x="1" y="11"/>
                      <a:pt x="0" y="10"/>
                      <a:pt x="1" y="1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70" y="0"/>
                      <a:pt x="71" y="1"/>
                      <a:pt x="71" y="1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10"/>
                      <a:pt x="67" y="11"/>
                      <a:pt x="66" y="11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 109">
                <a:extLst>
                  <a:ext uri="{FF2B5EF4-FFF2-40B4-BE49-F238E27FC236}">
                    <a16:creationId xmlns:a16="http://schemas.microsoft.com/office/drawing/2014/main" xmlns="" id="{137E40C7-2382-42EF-80A3-B42AAC5039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0427" y="4647062"/>
                <a:ext cx="98302" cy="33162"/>
              </a:xfrm>
              <a:custGeom>
                <a:avLst/>
                <a:gdLst>
                  <a:gd name="T0" fmla="*/ 24 w 27"/>
                  <a:gd name="T1" fmla="*/ 9 h 9"/>
                  <a:gd name="T2" fmla="*/ 1 w 27"/>
                  <a:gd name="T3" fmla="*/ 9 h 9"/>
                  <a:gd name="T4" fmla="*/ 0 w 27"/>
                  <a:gd name="T5" fmla="*/ 9 h 9"/>
                  <a:gd name="T6" fmla="*/ 2 w 27"/>
                  <a:gd name="T7" fmla="*/ 0 h 9"/>
                  <a:gd name="T8" fmla="*/ 3 w 27"/>
                  <a:gd name="T9" fmla="*/ 0 h 9"/>
                  <a:gd name="T10" fmla="*/ 26 w 27"/>
                  <a:gd name="T11" fmla="*/ 0 h 9"/>
                  <a:gd name="T12" fmla="*/ 27 w 27"/>
                  <a:gd name="T13" fmla="*/ 0 h 9"/>
                  <a:gd name="T14" fmla="*/ 25 w 27"/>
                  <a:gd name="T15" fmla="*/ 9 h 9"/>
                  <a:gd name="T16" fmla="*/ 24 w 27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9">
                    <a:moveTo>
                      <a:pt x="24" y="9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9"/>
                      <a:pt x="24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Freeform 110">
                <a:extLst>
                  <a:ext uri="{FF2B5EF4-FFF2-40B4-BE49-F238E27FC236}">
                    <a16:creationId xmlns:a16="http://schemas.microsoft.com/office/drawing/2014/main" xmlns="" id="{DB2A5337-32D1-40B8-9165-FF61A9421C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9388" y="4647062"/>
                <a:ext cx="99486" cy="33162"/>
              </a:xfrm>
              <a:custGeom>
                <a:avLst/>
                <a:gdLst>
                  <a:gd name="T0" fmla="*/ 24 w 27"/>
                  <a:gd name="T1" fmla="*/ 9 h 9"/>
                  <a:gd name="T2" fmla="*/ 1 w 27"/>
                  <a:gd name="T3" fmla="*/ 9 h 9"/>
                  <a:gd name="T4" fmla="*/ 0 w 27"/>
                  <a:gd name="T5" fmla="*/ 9 h 9"/>
                  <a:gd name="T6" fmla="*/ 2 w 27"/>
                  <a:gd name="T7" fmla="*/ 0 h 9"/>
                  <a:gd name="T8" fmla="*/ 3 w 27"/>
                  <a:gd name="T9" fmla="*/ 0 h 9"/>
                  <a:gd name="T10" fmla="*/ 26 w 27"/>
                  <a:gd name="T11" fmla="*/ 0 h 9"/>
                  <a:gd name="T12" fmla="*/ 27 w 27"/>
                  <a:gd name="T13" fmla="*/ 0 h 9"/>
                  <a:gd name="T14" fmla="*/ 26 w 27"/>
                  <a:gd name="T15" fmla="*/ 9 h 9"/>
                  <a:gd name="T16" fmla="*/ 24 w 27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9">
                    <a:moveTo>
                      <a:pt x="24" y="9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5" y="9"/>
                      <a:pt x="24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 111">
                <a:extLst>
                  <a:ext uri="{FF2B5EF4-FFF2-40B4-BE49-F238E27FC236}">
                    <a16:creationId xmlns:a16="http://schemas.microsoft.com/office/drawing/2014/main" xmlns="" id="{3756B5AE-376B-45E1-A185-8013DB95E9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3086" y="4647062"/>
                <a:ext cx="95933" cy="33162"/>
              </a:xfrm>
              <a:custGeom>
                <a:avLst/>
                <a:gdLst>
                  <a:gd name="T0" fmla="*/ 24 w 26"/>
                  <a:gd name="T1" fmla="*/ 9 h 9"/>
                  <a:gd name="T2" fmla="*/ 1 w 26"/>
                  <a:gd name="T3" fmla="*/ 9 h 9"/>
                  <a:gd name="T4" fmla="*/ 0 w 26"/>
                  <a:gd name="T5" fmla="*/ 9 h 9"/>
                  <a:gd name="T6" fmla="*/ 1 w 26"/>
                  <a:gd name="T7" fmla="*/ 0 h 9"/>
                  <a:gd name="T8" fmla="*/ 2 w 26"/>
                  <a:gd name="T9" fmla="*/ 0 h 9"/>
                  <a:gd name="T10" fmla="*/ 25 w 26"/>
                  <a:gd name="T11" fmla="*/ 0 h 9"/>
                  <a:gd name="T12" fmla="*/ 26 w 26"/>
                  <a:gd name="T13" fmla="*/ 0 h 9"/>
                  <a:gd name="T14" fmla="*/ 25 w 26"/>
                  <a:gd name="T15" fmla="*/ 9 h 9"/>
                  <a:gd name="T16" fmla="*/ 24 w 26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9">
                    <a:moveTo>
                      <a:pt x="24" y="9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9"/>
                      <a:pt x="24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Freeform 112">
                <a:extLst>
                  <a:ext uri="{FF2B5EF4-FFF2-40B4-BE49-F238E27FC236}">
                    <a16:creationId xmlns:a16="http://schemas.microsoft.com/office/drawing/2014/main" xmlns="" id="{B5327194-33B2-4855-82A9-FEDE255758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3232" y="4647062"/>
                <a:ext cx="94748" cy="33162"/>
              </a:xfrm>
              <a:custGeom>
                <a:avLst/>
                <a:gdLst>
                  <a:gd name="T0" fmla="*/ 25 w 26"/>
                  <a:gd name="T1" fmla="*/ 9 h 9"/>
                  <a:gd name="T2" fmla="*/ 1 w 26"/>
                  <a:gd name="T3" fmla="*/ 9 h 9"/>
                  <a:gd name="T4" fmla="*/ 0 w 26"/>
                  <a:gd name="T5" fmla="*/ 9 h 9"/>
                  <a:gd name="T6" fmla="*/ 1 w 26"/>
                  <a:gd name="T7" fmla="*/ 0 h 9"/>
                  <a:gd name="T8" fmla="*/ 2 w 26"/>
                  <a:gd name="T9" fmla="*/ 0 h 9"/>
                  <a:gd name="T10" fmla="*/ 25 w 26"/>
                  <a:gd name="T11" fmla="*/ 0 h 9"/>
                  <a:gd name="T12" fmla="*/ 26 w 26"/>
                  <a:gd name="T13" fmla="*/ 0 h 9"/>
                  <a:gd name="T14" fmla="*/ 26 w 26"/>
                  <a:gd name="T15" fmla="*/ 9 h 9"/>
                  <a:gd name="T16" fmla="*/ 25 w 26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9">
                    <a:moveTo>
                      <a:pt x="25" y="9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5" y="9"/>
                      <a:pt x="25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 113">
                <a:extLst>
                  <a:ext uri="{FF2B5EF4-FFF2-40B4-BE49-F238E27FC236}">
                    <a16:creationId xmlns:a16="http://schemas.microsoft.com/office/drawing/2014/main" xmlns="" id="{455DAEB1-D17C-4927-8DEB-FCBF48A44E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6930" y="4647062"/>
                <a:ext cx="91196" cy="33162"/>
              </a:xfrm>
              <a:custGeom>
                <a:avLst/>
                <a:gdLst>
                  <a:gd name="T0" fmla="*/ 24 w 25"/>
                  <a:gd name="T1" fmla="*/ 9 h 9"/>
                  <a:gd name="T2" fmla="*/ 1 w 25"/>
                  <a:gd name="T3" fmla="*/ 9 h 9"/>
                  <a:gd name="T4" fmla="*/ 0 w 25"/>
                  <a:gd name="T5" fmla="*/ 9 h 9"/>
                  <a:gd name="T6" fmla="*/ 0 w 25"/>
                  <a:gd name="T7" fmla="*/ 0 h 9"/>
                  <a:gd name="T8" fmla="*/ 1 w 25"/>
                  <a:gd name="T9" fmla="*/ 0 h 9"/>
                  <a:gd name="T10" fmla="*/ 24 w 25"/>
                  <a:gd name="T11" fmla="*/ 0 h 9"/>
                  <a:gd name="T12" fmla="*/ 25 w 25"/>
                  <a:gd name="T13" fmla="*/ 0 h 9"/>
                  <a:gd name="T14" fmla="*/ 25 w 25"/>
                  <a:gd name="T15" fmla="*/ 9 h 9"/>
                  <a:gd name="T16" fmla="*/ 24 w 25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9">
                    <a:moveTo>
                      <a:pt x="24" y="9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9"/>
                      <a:pt x="24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Freeform 114">
                <a:extLst>
                  <a:ext uri="{FF2B5EF4-FFF2-40B4-BE49-F238E27FC236}">
                    <a16:creationId xmlns:a16="http://schemas.microsoft.com/office/drawing/2014/main" xmlns="" id="{F4E2B51A-EE7F-42B5-82CB-6B1FCF2EA0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2337" y="4647062"/>
                <a:ext cx="95933" cy="33162"/>
              </a:xfrm>
              <a:custGeom>
                <a:avLst/>
                <a:gdLst>
                  <a:gd name="T0" fmla="*/ 25 w 26"/>
                  <a:gd name="T1" fmla="*/ 9 h 9"/>
                  <a:gd name="T2" fmla="*/ 2 w 26"/>
                  <a:gd name="T3" fmla="*/ 9 h 9"/>
                  <a:gd name="T4" fmla="*/ 0 w 26"/>
                  <a:gd name="T5" fmla="*/ 9 h 9"/>
                  <a:gd name="T6" fmla="*/ 0 w 26"/>
                  <a:gd name="T7" fmla="*/ 0 h 9"/>
                  <a:gd name="T8" fmla="*/ 1 w 26"/>
                  <a:gd name="T9" fmla="*/ 0 h 9"/>
                  <a:gd name="T10" fmla="*/ 24 w 26"/>
                  <a:gd name="T11" fmla="*/ 0 h 9"/>
                  <a:gd name="T12" fmla="*/ 25 w 26"/>
                  <a:gd name="T13" fmla="*/ 0 h 9"/>
                  <a:gd name="T14" fmla="*/ 26 w 26"/>
                  <a:gd name="T15" fmla="*/ 9 h 9"/>
                  <a:gd name="T16" fmla="*/ 25 w 26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9">
                    <a:moveTo>
                      <a:pt x="25" y="9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9"/>
                      <a:pt x="25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Freeform 115">
                <a:extLst>
                  <a:ext uri="{FF2B5EF4-FFF2-40B4-BE49-F238E27FC236}">
                    <a16:creationId xmlns:a16="http://schemas.microsoft.com/office/drawing/2014/main" xmlns="" id="{2ADA23A5-618E-4967-865D-BD50E9625C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6035" y="4647062"/>
                <a:ext cx="95933" cy="33162"/>
              </a:xfrm>
              <a:custGeom>
                <a:avLst/>
                <a:gdLst>
                  <a:gd name="T0" fmla="*/ 25 w 26"/>
                  <a:gd name="T1" fmla="*/ 9 h 9"/>
                  <a:gd name="T2" fmla="*/ 1 w 26"/>
                  <a:gd name="T3" fmla="*/ 9 h 9"/>
                  <a:gd name="T4" fmla="*/ 0 w 26"/>
                  <a:gd name="T5" fmla="*/ 9 h 9"/>
                  <a:gd name="T6" fmla="*/ 0 w 26"/>
                  <a:gd name="T7" fmla="*/ 0 h 9"/>
                  <a:gd name="T8" fmla="*/ 1 w 26"/>
                  <a:gd name="T9" fmla="*/ 0 h 9"/>
                  <a:gd name="T10" fmla="*/ 24 w 26"/>
                  <a:gd name="T11" fmla="*/ 0 h 9"/>
                  <a:gd name="T12" fmla="*/ 25 w 26"/>
                  <a:gd name="T13" fmla="*/ 0 h 9"/>
                  <a:gd name="T14" fmla="*/ 26 w 26"/>
                  <a:gd name="T15" fmla="*/ 9 h 9"/>
                  <a:gd name="T16" fmla="*/ 25 w 26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9">
                    <a:moveTo>
                      <a:pt x="25" y="9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5" y="0"/>
                      <a:pt x="25" y="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9"/>
                      <a:pt x="25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Freeform 116">
                <a:extLst>
                  <a:ext uri="{FF2B5EF4-FFF2-40B4-BE49-F238E27FC236}">
                    <a16:creationId xmlns:a16="http://schemas.microsoft.com/office/drawing/2014/main" xmlns="" id="{499AF6E8-6C99-40C8-B295-9C24FB67EB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6181" y="4647062"/>
                <a:ext cx="95933" cy="33162"/>
              </a:xfrm>
              <a:custGeom>
                <a:avLst/>
                <a:gdLst>
                  <a:gd name="T0" fmla="*/ 25 w 26"/>
                  <a:gd name="T1" fmla="*/ 9 h 9"/>
                  <a:gd name="T2" fmla="*/ 2 w 26"/>
                  <a:gd name="T3" fmla="*/ 9 h 9"/>
                  <a:gd name="T4" fmla="*/ 1 w 26"/>
                  <a:gd name="T5" fmla="*/ 9 h 9"/>
                  <a:gd name="T6" fmla="*/ 0 w 26"/>
                  <a:gd name="T7" fmla="*/ 0 h 9"/>
                  <a:gd name="T8" fmla="*/ 1 w 26"/>
                  <a:gd name="T9" fmla="*/ 0 h 9"/>
                  <a:gd name="T10" fmla="*/ 24 w 26"/>
                  <a:gd name="T11" fmla="*/ 0 h 9"/>
                  <a:gd name="T12" fmla="*/ 25 w 26"/>
                  <a:gd name="T13" fmla="*/ 0 h 9"/>
                  <a:gd name="T14" fmla="*/ 26 w 26"/>
                  <a:gd name="T15" fmla="*/ 9 h 9"/>
                  <a:gd name="T16" fmla="*/ 25 w 26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9">
                    <a:moveTo>
                      <a:pt x="25" y="9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5" y="0"/>
                      <a:pt x="25" y="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9"/>
                      <a:pt x="25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Freeform 117">
                <a:extLst>
                  <a:ext uri="{FF2B5EF4-FFF2-40B4-BE49-F238E27FC236}">
                    <a16:creationId xmlns:a16="http://schemas.microsoft.com/office/drawing/2014/main" xmlns="" id="{03135078-480F-459A-B413-8D531C8D2B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773" y="4647062"/>
                <a:ext cx="101855" cy="33162"/>
              </a:xfrm>
              <a:custGeom>
                <a:avLst/>
                <a:gdLst>
                  <a:gd name="T0" fmla="*/ 26 w 28"/>
                  <a:gd name="T1" fmla="*/ 9 h 9"/>
                  <a:gd name="T2" fmla="*/ 3 w 28"/>
                  <a:gd name="T3" fmla="*/ 9 h 9"/>
                  <a:gd name="T4" fmla="*/ 2 w 28"/>
                  <a:gd name="T5" fmla="*/ 9 h 9"/>
                  <a:gd name="T6" fmla="*/ 0 w 28"/>
                  <a:gd name="T7" fmla="*/ 0 h 9"/>
                  <a:gd name="T8" fmla="*/ 1 w 28"/>
                  <a:gd name="T9" fmla="*/ 0 h 9"/>
                  <a:gd name="T10" fmla="*/ 24 w 28"/>
                  <a:gd name="T11" fmla="*/ 0 h 9"/>
                  <a:gd name="T12" fmla="*/ 25 w 28"/>
                  <a:gd name="T13" fmla="*/ 0 h 9"/>
                  <a:gd name="T14" fmla="*/ 27 w 28"/>
                  <a:gd name="T15" fmla="*/ 9 h 9"/>
                  <a:gd name="T16" fmla="*/ 26 w 28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9">
                    <a:moveTo>
                      <a:pt x="26" y="9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8" y="9"/>
                      <a:pt x="27" y="9"/>
                      <a:pt x="26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Freeform 118">
                <a:extLst>
                  <a:ext uri="{FF2B5EF4-FFF2-40B4-BE49-F238E27FC236}">
                    <a16:creationId xmlns:a16="http://schemas.microsoft.com/office/drawing/2014/main" xmlns="" id="{4702C60F-4AEA-4EB7-9CEB-25E42B3584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6471" y="4647062"/>
                <a:ext cx="101855" cy="33162"/>
              </a:xfrm>
              <a:custGeom>
                <a:avLst/>
                <a:gdLst>
                  <a:gd name="T0" fmla="*/ 27 w 28"/>
                  <a:gd name="T1" fmla="*/ 9 h 9"/>
                  <a:gd name="T2" fmla="*/ 3 w 28"/>
                  <a:gd name="T3" fmla="*/ 9 h 9"/>
                  <a:gd name="T4" fmla="*/ 2 w 28"/>
                  <a:gd name="T5" fmla="*/ 9 h 9"/>
                  <a:gd name="T6" fmla="*/ 0 w 28"/>
                  <a:gd name="T7" fmla="*/ 0 h 9"/>
                  <a:gd name="T8" fmla="*/ 1 w 28"/>
                  <a:gd name="T9" fmla="*/ 0 h 9"/>
                  <a:gd name="T10" fmla="*/ 24 w 28"/>
                  <a:gd name="T11" fmla="*/ 0 h 9"/>
                  <a:gd name="T12" fmla="*/ 25 w 28"/>
                  <a:gd name="T13" fmla="*/ 0 h 9"/>
                  <a:gd name="T14" fmla="*/ 28 w 28"/>
                  <a:gd name="T15" fmla="*/ 9 h 9"/>
                  <a:gd name="T16" fmla="*/ 27 w 28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9">
                    <a:moveTo>
                      <a:pt x="27" y="9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2" y="9"/>
                      <a:pt x="2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8" y="9"/>
                      <a:pt x="27" y="9"/>
                      <a:pt x="27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Freeform 119">
                <a:extLst>
                  <a:ext uri="{FF2B5EF4-FFF2-40B4-BE49-F238E27FC236}">
                    <a16:creationId xmlns:a16="http://schemas.microsoft.com/office/drawing/2014/main" xmlns="" id="{594010A0-9482-43E7-AE2A-0336E840B2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1879" y="4647062"/>
                <a:ext cx="106592" cy="33162"/>
              </a:xfrm>
              <a:custGeom>
                <a:avLst/>
                <a:gdLst>
                  <a:gd name="T0" fmla="*/ 28 w 29"/>
                  <a:gd name="T1" fmla="*/ 9 h 9"/>
                  <a:gd name="T2" fmla="*/ 4 w 29"/>
                  <a:gd name="T3" fmla="*/ 9 h 9"/>
                  <a:gd name="T4" fmla="*/ 3 w 29"/>
                  <a:gd name="T5" fmla="*/ 9 h 9"/>
                  <a:gd name="T6" fmla="*/ 0 w 29"/>
                  <a:gd name="T7" fmla="*/ 0 h 9"/>
                  <a:gd name="T8" fmla="*/ 1 w 29"/>
                  <a:gd name="T9" fmla="*/ 0 h 9"/>
                  <a:gd name="T10" fmla="*/ 24 w 29"/>
                  <a:gd name="T11" fmla="*/ 0 h 9"/>
                  <a:gd name="T12" fmla="*/ 25 w 29"/>
                  <a:gd name="T13" fmla="*/ 0 h 9"/>
                  <a:gd name="T14" fmla="*/ 29 w 29"/>
                  <a:gd name="T15" fmla="*/ 9 h 9"/>
                  <a:gd name="T16" fmla="*/ 28 w 29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9">
                    <a:moveTo>
                      <a:pt x="28" y="9"/>
                    </a:move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3" y="9"/>
                      <a:pt x="3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9" y="9"/>
                      <a:pt x="28" y="9"/>
                      <a:pt x="28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Freeform 120">
                <a:extLst>
                  <a:ext uri="{FF2B5EF4-FFF2-40B4-BE49-F238E27FC236}">
                    <a16:creationId xmlns:a16="http://schemas.microsoft.com/office/drawing/2014/main" xmlns="" id="{62AFE113-FDBC-4211-B894-378099C913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2024" y="4647062"/>
                <a:ext cx="106592" cy="33162"/>
              </a:xfrm>
              <a:custGeom>
                <a:avLst/>
                <a:gdLst>
                  <a:gd name="T0" fmla="*/ 28 w 29"/>
                  <a:gd name="T1" fmla="*/ 9 h 9"/>
                  <a:gd name="T2" fmla="*/ 5 w 29"/>
                  <a:gd name="T3" fmla="*/ 9 h 9"/>
                  <a:gd name="T4" fmla="*/ 4 w 29"/>
                  <a:gd name="T5" fmla="*/ 9 h 9"/>
                  <a:gd name="T6" fmla="*/ 1 w 29"/>
                  <a:gd name="T7" fmla="*/ 0 h 9"/>
                  <a:gd name="T8" fmla="*/ 1 w 29"/>
                  <a:gd name="T9" fmla="*/ 0 h 9"/>
                  <a:gd name="T10" fmla="*/ 25 w 29"/>
                  <a:gd name="T11" fmla="*/ 0 h 9"/>
                  <a:gd name="T12" fmla="*/ 26 w 29"/>
                  <a:gd name="T13" fmla="*/ 0 h 9"/>
                  <a:gd name="T14" fmla="*/ 29 w 29"/>
                  <a:gd name="T15" fmla="*/ 9 h 9"/>
                  <a:gd name="T16" fmla="*/ 28 w 29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9">
                    <a:moveTo>
                      <a:pt x="28" y="9"/>
                    </a:moveTo>
                    <a:cubicBezTo>
                      <a:pt x="5" y="9"/>
                      <a:pt x="5" y="9"/>
                      <a:pt x="5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6" y="0"/>
                      <a:pt x="26" y="0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9" y="9"/>
                      <a:pt x="29" y="9"/>
                      <a:pt x="28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Freeform 121">
                <a:extLst>
                  <a:ext uri="{FF2B5EF4-FFF2-40B4-BE49-F238E27FC236}">
                    <a16:creationId xmlns:a16="http://schemas.microsoft.com/office/drawing/2014/main" xmlns="" id="{400065E0-CF76-4156-9F74-430BBFCFF0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2908" y="4606794"/>
                <a:ext cx="101855" cy="33162"/>
              </a:xfrm>
              <a:custGeom>
                <a:avLst/>
                <a:gdLst>
                  <a:gd name="T0" fmla="*/ 24 w 28"/>
                  <a:gd name="T1" fmla="*/ 9 h 9"/>
                  <a:gd name="T2" fmla="*/ 1 w 28"/>
                  <a:gd name="T3" fmla="*/ 9 h 9"/>
                  <a:gd name="T4" fmla="*/ 0 w 28"/>
                  <a:gd name="T5" fmla="*/ 9 h 9"/>
                  <a:gd name="T6" fmla="*/ 3 w 28"/>
                  <a:gd name="T7" fmla="*/ 0 h 9"/>
                  <a:gd name="T8" fmla="*/ 4 w 28"/>
                  <a:gd name="T9" fmla="*/ 0 h 9"/>
                  <a:gd name="T10" fmla="*/ 27 w 28"/>
                  <a:gd name="T11" fmla="*/ 0 h 9"/>
                  <a:gd name="T12" fmla="*/ 28 w 28"/>
                  <a:gd name="T13" fmla="*/ 0 h 9"/>
                  <a:gd name="T14" fmla="*/ 25 w 28"/>
                  <a:gd name="T15" fmla="*/ 9 h 9"/>
                  <a:gd name="T16" fmla="*/ 24 w 28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9">
                    <a:moveTo>
                      <a:pt x="24" y="9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9"/>
                      <a:pt x="24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Freeform 122">
                <a:extLst>
                  <a:ext uri="{FF2B5EF4-FFF2-40B4-BE49-F238E27FC236}">
                    <a16:creationId xmlns:a16="http://schemas.microsoft.com/office/drawing/2014/main" xmlns="" id="{54054079-84FF-4DBE-AE01-3152A35273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1869" y="4606794"/>
                <a:ext cx="99486" cy="33162"/>
              </a:xfrm>
              <a:custGeom>
                <a:avLst/>
                <a:gdLst>
                  <a:gd name="T0" fmla="*/ 24 w 27"/>
                  <a:gd name="T1" fmla="*/ 9 h 9"/>
                  <a:gd name="T2" fmla="*/ 1 w 27"/>
                  <a:gd name="T3" fmla="*/ 9 h 9"/>
                  <a:gd name="T4" fmla="*/ 0 w 27"/>
                  <a:gd name="T5" fmla="*/ 9 h 9"/>
                  <a:gd name="T6" fmla="*/ 2 w 27"/>
                  <a:gd name="T7" fmla="*/ 0 h 9"/>
                  <a:gd name="T8" fmla="*/ 3 w 27"/>
                  <a:gd name="T9" fmla="*/ 0 h 9"/>
                  <a:gd name="T10" fmla="*/ 26 w 27"/>
                  <a:gd name="T11" fmla="*/ 0 h 9"/>
                  <a:gd name="T12" fmla="*/ 27 w 27"/>
                  <a:gd name="T13" fmla="*/ 0 h 9"/>
                  <a:gd name="T14" fmla="*/ 25 w 27"/>
                  <a:gd name="T15" fmla="*/ 9 h 9"/>
                  <a:gd name="T16" fmla="*/ 24 w 27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9">
                    <a:moveTo>
                      <a:pt x="24" y="9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4" y="9"/>
                      <a:pt x="24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Freeform 123">
                <a:extLst>
                  <a:ext uri="{FF2B5EF4-FFF2-40B4-BE49-F238E27FC236}">
                    <a16:creationId xmlns:a16="http://schemas.microsoft.com/office/drawing/2014/main" xmlns="" id="{AD09B868-09B9-489B-99BD-64B9F9ACE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2013" y="4606794"/>
                <a:ext cx="99486" cy="33162"/>
              </a:xfrm>
              <a:custGeom>
                <a:avLst/>
                <a:gdLst>
                  <a:gd name="T0" fmla="*/ 24 w 27"/>
                  <a:gd name="T1" fmla="*/ 9 h 9"/>
                  <a:gd name="T2" fmla="*/ 1 w 27"/>
                  <a:gd name="T3" fmla="*/ 9 h 9"/>
                  <a:gd name="T4" fmla="*/ 0 w 27"/>
                  <a:gd name="T5" fmla="*/ 9 h 9"/>
                  <a:gd name="T6" fmla="*/ 2 w 27"/>
                  <a:gd name="T7" fmla="*/ 0 h 9"/>
                  <a:gd name="T8" fmla="*/ 3 w 27"/>
                  <a:gd name="T9" fmla="*/ 0 h 9"/>
                  <a:gd name="T10" fmla="*/ 26 w 27"/>
                  <a:gd name="T11" fmla="*/ 0 h 9"/>
                  <a:gd name="T12" fmla="*/ 27 w 27"/>
                  <a:gd name="T13" fmla="*/ 0 h 9"/>
                  <a:gd name="T14" fmla="*/ 25 w 27"/>
                  <a:gd name="T15" fmla="*/ 9 h 9"/>
                  <a:gd name="T16" fmla="*/ 24 w 27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9">
                    <a:moveTo>
                      <a:pt x="24" y="9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7" y="0"/>
                      <a:pt x="27" y="0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9"/>
                      <a:pt x="24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Freeform 124">
                <a:extLst>
                  <a:ext uri="{FF2B5EF4-FFF2-40B4-BE49-F238E27FC236}">
                    <a16:creationId xmlns:a16="http://schemas.microsoft.com/office/drawing/2014/main" xmlns="" id="{69ECCA85-767B-42E3-B5AD-B8A8BC9A61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159" y="4606794"/>
                <a:ext cx="94748" cy="33162"/>
              </a:xfrm>
              <a:custGeom>
                <a:avLst/>
                <a:gdLst>
                  <a:gd name="T0" fmla="*/ 24 w 26"/>
                  <a:gd name="T1" fmla="*/ 9 h 9"/>
                  <a:gd name="T2" fmla="*/ 1 w 26"/>
                  <a:gd name="T3" fmla="*/ 9 h 9"/>
                  <a:gd name="T4" fmla="*/ 0 w 26"/>
                  <a:gd name="T5" fmla="*/ 9 h 9"/>
                  <a:gd name="T6" fmla="*/ 1 w 26"/>
                  <a:gd name="T7" fmla="*/ 0 h 9"/>
                  <a:gd name="T8" fmla="*/ 2 w 26"/>
                  <a:gd name="T9" fmla="*/ 0 h 9"/>
                  <a:gd name="T10" fmla="*/ 25 w 26"/>
                  <a:gd name="T11" fmla="*/ 0 h 9"/>
                  <a:gd name="T12" fmla="*/ 26 w 26"/>
                  <a:gd name="T13" fmla="*/ 0 h 9"/>
                  <a:gd name="T14" fmla="*/ 25 w 26"/>
                  <a:gd name="T15" fmla="*/ 9 h 9"/>
                  <a:gd name="T16" fmla="*/ 24 w 26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9">
                    <a:moveTo>
                      <a:pt x="24" y="9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6" y="0"/>
                      <a:pt x="26" y="0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4" y="9"/>
                      <a:pt x="24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Freeform 125">
                <a:extLst>
                  <a:ext uri="{FF2B5EF4-FFF2-40B4-BE49-F238E27FC236}">
                    <a16:creationId xmlns:a16="http://schemas.microsoft.com/office/drawing/2014/main" xmlns="" id="{CE978156-03D7-4D46-A4C3-CE2DE5C9F2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2304" y="4606794"/>
                <a:ext cx="94748" cy="33162"/>
              </a:xfrm>
              <a:custGeom>
                <a:avLst/>
                <a:gdLst>
                  <a:gd name="T0" fmla="*/ 24 w 26"/>
                  <a:gd name="T1" fmla="*/ 9 h 9"/>
                  <a:gd name="T2" fmla="*/ 1 w 26"/>
                  <a:gd name="T3" fmla="*/ 9 h 9"/>
                  <a:gd name="T4" fmla="*/ 0 w 26"/>
                  <a:gd name="T5" fmla="*/ 9 h 9"/>
                  <a:gd name="T6" fmla="*/ 1 w 26"/>
                  <a:gd name="T7" fmla="*/ 0 h 9"/>
                  <a:gd name="T8" fmla="*/ 2 w 26"/>
                  <a:gd name="T9" fmla="*/ 0 h 9"/>
                  <a:gd name="T10" fmla="*/ 25 w 26"/>
                  <a:gd name="T11" fmla="*/ 0 h 9"/>
                  <a:gd name="T12" fmla="*/ 26 w 26"/>
                  <a:gd name="T13" fmla="*/ 0 h 9"/>
                  <a:gd name="T14" fmla="*/ 25 w 26"/>
                  <a:gd name="T15" fmla="*/ 9 h 9"/>
                  <a:gd name="T16" fmla="*/ 24 w 26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9">
                    <a:moveTo>
                      <a:pt x="24" y="9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6" y="0"/>
                      <a:pt x="26" y="0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9"/>
                      <a:pt x="24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Freeform 126">
                <a:extLst>
                  <a:ext uri="{FF2B5EF4-FFF2-40B4-BE49-F238E27FC236}">
                    <a16:creationId xmlns:a16="http://schemas.microsoft.com/office/drawing/2014/main" xmlns="" id="{727AE94A-E8D6-48DF-B587-DD29183A0A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7712" y="4606794"/>
                <a:ext cx="95933" cy="33162"/>
              </a:xfrm>
              <a:custGeom>
                <a:avLst/>
                <a:gdLst>
                  <a:gd name="T0" fmla="*/ 24 w 26"/>
                  <a:gd name="T1" fmla="*/ 9 h 9"/>
                  <a:gd name="T2" fmla="*/ 1 w 26"/>
                  <a:gd name="T3" fmla="*/ 9 h 9"/>
                  <a:gd name="T4" fmla="*/ 0 w 26"/>
                  <a:gd name="T5" fmla="*/ 9 h 9"/>
                  <a:gd name="T6" fmla="*/ 1 w 26"/>
                  <a:gd name="T7" fmla="*/ 0 h 9"/>
                  <a:gd name="T8" fmla="*/ 2 w 26"/>
                  <a:gd name="T9" fmla="*/ 0 h 9"/>
                  <a:gd name="T10" fmla="*/ 25 w 26"/>
                  <a:gd name="T11" fmla="*/ 0 h 9"/>
                  <a:gd name="T12" fmla="*/ 26 w 26"/>
                  <a:gd name="T13" fmla="*/ 0 h 9"/>
                  <a:gd name="T14" fmla="*/ 25 w 26"/>
                  <a:gd name="T15" fmla="*/ 9 h 9"/>
                  <a:gd name="T16" fmla="*/ 24 w 26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9">
                    <a:moveTo>
                      <a:pt x="24" y="9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6" y="0"/>
                      <a:pt x="26" y="0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9"/>
                      <a:pt x="24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Freeform 127">
                <a:extLst>
                  <a:ext uri="{FF2B5EF4-FFF2-40B4-BE49-F238E27FC236}">
                    <a16:creationId xmlns:a16="http://schemas.microsoft.com/office/drawing/2014/main" xmlns="" id="{5A12B05C-0766-48BF-953A-EFD443407E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1410" y="4606794"/>
                <a:ext cx="92380" cy="33162"/>
              </a:xfrm>
              <a:custGeom>
                <a:avLst/>
                <a:gdLst>
                  <a:gd name="T0" fmla="*/ 24 w 25"/>
                  <a:gd name="T1" fmla="*/ 9 h 9"/>
                  <a:gd name="T2" fmla="*/ 1 w 25"/>
                  <a:gd name="T3" fmla="*/ 9 h 9"/>
                  <a:gd name="T4" fmla="*/ 0 w 25"/>
                  <a:gd name="T5" fmla="*/ 9 h 9"/>
                  <a:gd name="T6" fmla="*/ 0 w 25"/>
                  <a:gd name="T7" fmla="*/ 0 h 9"/>
                  <a:gd name="T8" fmla="*/ 1 w 25"/>
                  <a:gd name="T9" fmla="*/ 0 h 9"/>
                  <a:gd name="T10" fmla="*/ 23 w 25"/>
                  <a:gd name="T11" fmla="*/ 0 h 9"/>
                  <a:gd name="T12" fmla="*/ 24 w 25"/>
                  <a:gd name="T13" fmla="*/ 0 h 9"/>
                  <a:gd name="T14" fmla="*/ 25 w 25"/>
                  <a:gd name="T15" fmla="*/ 9 h 9"/>
                  <a:gd name="T16" fmla="*/ 24 w 25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9">
                    <a:moveTo>
                      <a:pt x="24" y="9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4" y="9"/>
                      <a:pt x="24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Freeform 128">
                <a:extLst>
                  <a:ext uri="{FF2B5EF4-FFF2-40B4-BE49-F238E27FC236}">
                    <a16:creationId xmlns:a16="http://schemas.microsoft.com/office/drawing/2014/main" xmlns="" id="{8A878A97-C68F-4398-82D2-51B61D5C98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8002" y="4606794"/>
                <a:ext cx="91196" cy="33162"/>
              </a:xfrm>
              <a:custGeom>
                <a:avLst/>
                <a:gdLst>
                  <a:gd name="T0" fmla="*/ 24 w 25"/>
                  <a:gd name="T1" fmla="*/ 9 h 9"/>
                  <a:gd name="T2" fmla="*/ 1 w 25"/>
                  <a:gd name="T3" fmla="*/ 9 h 9"/>
                  <a:gd name="T4" fmla="*/ 0 w 25"/>
                  <a:gd name="T5" fmla="*/ 9 h 9"/>
                  <a:gd name="T6" fmla="*/ 0 w 25"/>
                  <a:gd name="T7" fmla="*/ 0 h 9"/>
                  <a:gd name="T8" fmla="*/ 1 w 25"/>
                  <a:gd name="T9" fmla="*/ 0 h 9"/>
                  <a:gd name="T10" fmla="*/ 23 w 25"/>
                  <a:gd name="T11" fmla="*/ 0 h 9"/>
                  <a:gd name="T12" fmla="*/ 24 w 25"/>
                  <a:gd name="T13" fmla="*/ 0 h 9"/>
                  <a:gd name="T14" fmla="*/ 25 w 25"/>
                  <a:gd name="T15" fmla="*/ 9 h 9"/>
                  <a:gd name="T16" fmla="*/ 24 w 25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9">
                    <a:moveTo>
                      <a:pt x="24" y="9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9"/>
                      <a:pt x="24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Freeform 129">
                <a:extLst>
                  <a:ext uri="{FF2B5EF4-FFF2-40B4-BE49-F238E27FC236}">
                    <a16:creationId xmlns:a16="http://schemas.microsoft.com/office/drawing/2014/main" xmlns="" id="{53E0A36D-BE0D-466F-93B8-D13307C2B9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8147" y="4606794"/>
                <a:ext cx="94748" cy="33162"/>
              </a:xfrm>
              <a:custGeom>
                <a:avLst/>
                <a:gdLst>
                  <a:gd name="T0" fmla="*/ 25 w 26"/>
                  <a:gd name="T1" fmla="*/ 9 h 9"/>
                  <a:gd name="T2" fmla="*/ 2 w 26"/>
                  <a:gd name="T3" fmla="*/ 9 h 9"/>
                  <a:gd name="T4" fmla="*/ 0 w 26"/>
                  <a:gd name="T5" fmla="*/ 9 h 9"/>
                  <a:gd name="T6" fmla="*/ 0 w 26"/>
                  <a:gd name="T7" fmla="*/ 0 h 9"/>
                  <a:gd name="T8" fmla="*/ 1 w 26"/>
                  <a:gd name="T9" fmla="*/ 0 h 9"/>
                  <a:gd name="T10" fmla="*/ 23 w 26"/>
                  <a:gd name="T11" fmla="*/ 0 h 9"/>
                  <a:gd name="T12" fmla="*/ 24 w 26"/>
                  <a:gd name="T13" fmla="*/ 0 h 9"/>
                  <a:gd name="T14" fmla="*/ 26 w 26"/>
                  <a:gd name="T15" fmla="*/ 9 h 9"/>
                  <a:gd name="T16" fmla="*/ 25 w 26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9">
                    <a:moveTo>
                      <a:pt x="25" y="9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5" y="9"/>
                      <a:pt x="25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Freeform 130">
                <a:extLst>
                  <a:ext uri="{FF2B5EF4-FFF2-40B4-BE49-F238E27FC236}">
                    <a16:creationId xmlns:a16="http://schemas.microsoft.com/office/drawing/2014/main" xmlns="" id="{2B247002-5231-4953-8731-512ED21A60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3555" y="4606794"/>
                <a:ext cx="99486" cy="33162"/>
              </a:xfrm>
              <a:custGeom>
                <a:avLst/>
                <a:gdLst>
                  <a:gd name="T0" fmla="*/ 26 w 27"/>
                  <a:gd name="T1" fmla="*/ 9 h 9"/>
                  <a:gd name="T2" fmla="*/ 3 w 27"/>
                  <a:gd name="T3" fmla="*/ 9 h 9"/>
                  <a:gd name="T4" fmla="*/ 2 w 27"/>
                  <a:gd name="T5" fmla="*/ 9 h 9"/>
                  <a:gd name="T6" fmla="*/ 0 w 27"/>
                  <a:gd name="T7" fmla="*/ 0 h 9"/>
                  <a:gd name="T8" fmla="*/ 1 w 27"/>
                  <a:gd name="T9" fmla="*/ 0 h 9"/>
                  <a:gd name="T10" fmla="*/ 24 w 27"/>
                  <a:gd name="T11" fmla="*/ 0 h 9"/>
                  <a:gd name="T12" fmla="*/ 25 w 27"/>
                  <a:gd name="T13" fmla="*/ 0 h 9"/>
                  <a:gd name="T14" fmla="*/ 27 w 27"/>
                  <a:gd name="T15" fmla="*/ 9 h 9"/>
                  <a:gd name="T16" fmla="*/ 26 w 27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9">
                    <a:moveTo>
                      <a:pt x="26" y="9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5" y="0"/>
                      <a:pt x="25" y="0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9"/>
                      <a:pt x="26" y="9"/>
                      <a:pt x="26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Freeform 131">
                <a:extLst>
                  <a:ext uri="{FF2B5EF4-FFF2-40B4-BE49-F238E27FC236}">
                    <a16:creationId xmlns:a16="http://schemas.microsoft.com/office/drawing/2014/main" xmlns="" id="{A39A9C20-9DC5-4727-A3C3-64793984F4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3700" y="4606794"/>
                <a:ext cx="99486" cy="33162"/>
              </a:xfrm>
              <a:custGeom>
                <a:avLst/>
                <a:gdLst>
                  <a:gd name="T0" fmla="*/ 26 w 27"/>
                  <a:gd name="T1" fmla="*/ 9 h 9"/>
                  <a:gd name="T2" fmla="*/ 3 w 27"/>
                  <a:gd name="T3" fmla="*/ 9 h 9"/>
                  <a:gd name="T4" fmla="*/ 2 w 27"/>
                  <a:gd name="T5" fmla="*/ 9 h 9"/>
                  <a:gd name="T6" fmla="*/ 0 w 27"/>
                  <a:gd name="T7" fmla="*/ 0 h 9"/>
                  <a:gd name="T8" fmla="*/ 1 w 27"/>
                  <a:gd name="T9" fmla="*/ 0 h 9"/>
                  <a:gd name="T10" fmla="*/ 23 w 27"/>
                  <a:gd name="T11" fmla="*/ 0 h 9"/>
                  <a:gd name="T12" fmla="*/ 24 w 27"/>
                  <a:gd name="T13" fmla="*/ 0 h 9"/>
                  <a:gd name="T14" fmla="*/ 27 w 27"/>
                  <a:gd name="T15" fmla="*/ 9 h 9"/>
                  <a:gd name="T16" fmla="*/ 26 w 27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9">
                    <a:moveTo>
                      <a:pt x="26" y="9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9"/>
                      <a:pt x="26" y="9"/>
                      <a:pt x="26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Freeform 132">
                <a:extLst>
                  <a:ext uri="{FF2B5EF4-FFF2-40B4-BE49-F238E27FC236}">
                    <a16:creationId xmlns:a16="http://schemas.microsoft.com/office/drawing/2014/main" xmlns="" id="{82DBE071-BDE4-4887-B67C-9484DF1172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739" y="4606794"/>
                <a:ext cx="101855" cy="33162"/>
              </a:xfrm>
              <a:custGeom>
                <a:avLst/>
                <a:gdLst>
                  <a:gd name="T0" fmla="*/ 27 w 28"/>
                  <a:gd name="T1" fmla="*/ 9 h 9"/>
                  <a:gd name="T2" fmla="*/ 4 w 28"/>
                  <a:gd name="T3" fmla="*/ 9 h 9"/>
                  <a:gd name="T4" fmla="*/ 2 w 28"/>
                  <a:gd name="T5" fmla="*/ 9 h 9"/>
                  <a:gd name="T6" fmla="*/ 0 w 28"/>
                  <a:gd name="T7" fmla="*/ 0 h 9"/>
                  <a:gd name="T8" fmla="*/ 1 w 28"/>
                  <a:gd name="T9" fmla="*/ 0 h 9"/>
                  <a:gd name="T10" fmla="*/ 24 w 28"/>
                  <a:gd name="T11" fmla="*/ 0 h 9"/>
                  <a:gd name="T12" fmla="*/ 25 w 28"/>
                  <a:gd name="T13" fmla="*/ 0 h 9"/>
                  <a:gd name="T14" fmla="*/ 28 w 28"/>
                  <a:gd name="T15" fmla="*/ 9 h 9"/>
                  <a:gd name="T16" fmla="*/ 27 w 28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9">
                    <a:moveTo>
                      <a:pt x="27" y="9"/>
                    </a:moveTo>
                    <a:cubicBezTo>
                      <a:pt x="4" y="9"/>
                      <a:pt x="4" y="9"/>
                      <a:pt x="4" y="9"/>
                    </a:cubicBezTo>
                    <a:cubicBezTo>
                      <a:pt x="3" y="9"/>
                      <a:pt x="2" y="9"/>
                      <a:pt x="2" y="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5" y="0"/>
                      <a:pt x="25" y="0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8" y="9"/>
                      <a:pt x="27" y="9"/>
                      <a:pt x="27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Freeform 133">
                <a:extLst>
                  <a:ext uri="{FF2B5EF4-FFF2-40B4-BE49-F238E27FC236}">
                    <a16:creationId xmlns:a16="http://schemas.microsoft.com/office/drawing/2014/main" xmlns="" id="{AEB6C98A-FB34-40B4-98FD-19BBA34048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5700" y="4606794"/>
                <a:ext cx="153966" cy="33162"/>
              </a:xfrm>
              <a:custGeom>
                <a:avLst/>
                <a:gdLst>
                  <a:gd name="T0" fmla="*/ 40 w 42"/>
                  <a:gd name="T1" fmla="*/ 9 h 9"/>
                  <a:gd name="T2" fmla="*/ 5 w 42"/>
                  <a:gd name="T3" fmla="*/ 9 h 9"/>
                  <a:gd name="T4" fmla="*/ 2 w 42"/>
                  <a:gd name="T5" fmla="*/ 8 h 9"/>
                  <a:gd name="T6" fmla="*/ 0 w 42"/>
                  <a:gd name="T7" fmla="*/ 1 h 9"/>
                  <a:gd name="T8" fmla="*/ 2 w 42"/>
                  <a:gd name="T9" fmla="*/ 0 h 9"/>
                  <a:gd name="T10" fmla="*/ 36 w 42"/>
                  <a:gd name="T11" fmla="*/ 0 h 9"/>
                  <a:gd name="T12" fmla="*/ 39 w 42"/>
                  <a:gd name="T13" fmla="*/ 1 h 9"/>
                  <a:gd name="T14" fmla="*/ 42 w 42"/>
                  <a:gd name="T15" fmla="*/ 8 h 9"/>
                  <a:gd name="T16" fmla="*/ 40 w 42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9">
                    <a:moveTo>
                      <a:pt x="40" y="9"/>
                    </a:moveTo>
                    <a:cubicBezTo>
                      <a:pt x="5" y="9"/>
                      <a:pt x="5" y="9"/>
                      <a:pt x="5" y="9"/>
                    </a:cubicBezTo>
                    <a:cubicBezTo>
                      <a:pt x="4" y="9"/>
                      <a:pt x="2" y="9"/>
                      <a:pt x="2" y="8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8" y="0"/>
                      <a:pt x="39" y="0"/>
                      <a:pt x="39" y="1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1" y="9"/>
                      <a:pt x="40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Freeform 134">
                <a:extLst>
                  <a:ext uri="{FF2B5EF4-FFF2-40B4-BE49-F238E27FC236}">
                    <a16:creationId xmlns:a16="http://schemas.microsoft.com/office/drawing/2014/main" xmlns="" id="{3787973F-DBE4-4DB7-96B4-B62E5C703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7366" y="4647062"/>
                <a:ext cx="157520" cy="33162"/>
              </a:xfrm>
              <a:custGeom>
                <a:avLst/>
                <a:gdLst>
                  <a:gd name="T0" fmla="*/ 37 w 43"/>
                  <a:gd name="T1" fmla="*/ 9 h 9"/>
                  <a:gd name="T2" fmla="*/ 2 w 43"/>
                  <a:gd name="T3" fmla="*/ 9 h 9"/>
                  <a:gd name="T4" fmla="*/ 0 w 43"/>
                  <a:gd name="T5" fmla="*/ 8 h 9"/>
                  <a:gd name="T6" fmla="*/ 3 w 43"/>
                  <a:gd name="T7" fmla="*/ 1 h 9"/>
                  <a:gd name="T8" fmla="*/ 6 w 43"/>
                  <a:gd name="T9" fmla="*/ 0 h 9"/>
                  <a:gd name="T10" fmla="*/ 41 w 43"/>
                  <a:gd name="T11" fmla="*/ 0 h 9"/>
                  <a:gd name="T12" fmla="*/ 43 w 43"/>
                  <a:gd name="T13" fmla="*/ 1 h 9"/>
                  <a:gd name="T14" fmla="*/ 41 w 43"/>
                  <a:gd name="T15" fmla="*/ 8 h 9"/>
                  <a:gd name="T16" fmla="*/ 37 w 43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9">
                    <a:moveTo>
                      <a:pt x="37" y="9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0" y="9"/>
                      <a:pt x="0" y="8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5" y="0"/>
                      <a:pt x="6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2" y="0"/>
                      <a:pt x="43" y="0"/>
                      <a:pt x="43" y="1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9"/>
                      <a:pt x="39" y="9"/>
                      <a:pt x="37" y="9"/>
                    </a:cubicBezTo>
                    <a:close/>
                  </a:path>
                </a:pathLst>
              </a:cu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Rectangle 135">
                <a:extLst>
                  <a:ext uri="{FF2B5EF4-FFF2-40B4-BE49-F238E27FC236}">
                    <a16:creationId xmlns:a16="http://schemas.microsoft.com/office/drawing/2014/main" xmlns="" id="{9BC5CAE0-AB0C-4148-A740-3CF00C0ECA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3690" y="4464671"/>
                <a:ext cx="252269" cy="43822"/>
              </a:xfrm>
              <a:prstGeom prst="rect">
                <a:avLst/>
              </a:pr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Rectangle 136">
                <a:extLst>
                  <a:ext uri="{FF2B5EF4-FFF2-40B4-BE49-F238E27FC236}">
                    <a16:creationId xmlns:a16="http://schemas.microsoft.com/office/drawing/2014/main" xmlns="" id="{D69C3893-A637-418E-B9FD-DE7E708D68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2918" y="4461118"/>
                <a:ext cx="252269" cy="47374"/>
              </a:xfrm>
              <a:prstGeom prst="rect">
                <a:avLst/>
              </a:prstGeom>
              <a:solidFill>
                <a:srgbClr val="526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9" name="AreaShape10">
              <a:extLst>
                <a:ext uri="{FF2B5EF4-FFF2-40B4-BE49-F238E27FC236}">
                  <a16:creationId xmlns:a16="http://schemas.microsoft.com/office/drawing/2014/main" xmlns="" id="{53686561-DF50-4B88-90E7-A81866F49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7656" y="3564560"/>
              <a:ext cx="1135798" cy="709430"/>
            </a:xfrm>
            <a:custGeom>
              <a:avLst/>
              <a:gdLst>
                <a:gd name="T0" fmla="*/ 310 w 310"/>
                <a:gd name="T1" fmla="*/ 130 h 194"/>
                <a:gd name="T2" fmla="*/ 271 w 310"/>
                <a:gd name="T3" fmla="*/ 189 h 194"/>
                <a:gd name="T4" fmla="*/ 253 w 310"/>
                <a:gd name="T5" fmla="*/ 194 h 194"/>
                <a:gd name="T6" fmla="*/ 62 w 310"/>
                <a:gd name="T7" fmla="*/ 194 h 194"/>
                <a:gd name="T8" fmla="*/ 57 w 310"/>
                <a:gd name="T9" fmla="*/ 194 h 194"/>
                <a:gd name="T10" fmla="*/ 21 w 310"/>
                <a:gd name="T11" fmla="*/ 178 h 194"/>
                <a:gd name="T12" fmla="*/ 21 w 310"/>
                <a:gd name="T13" fmla="*/ 178 h 194"/>
                <a:gd name="T14" fmla="*/ 0 w 310"/>
                <a:gd name="T15" fmla="*/ 130 h 194"/>
                <a:gd name="T16" fmla="*/ 55 w 310"/>
                <a:gd name="T17" fmla="*/ 67 h 194"/>
                <a:gd name="T18" fmla="*/ 108 w 310"/>
                <a:gd name="T19" fmla="*/ 23 h 194"/>
                <a:gd name="T20" fmla="*/ 133 w 310"/>
                <a:gd name="T21" fmla="*/ 29 h 194"/>
                <a:gd name="T22" fmla="*/ 192 w 310"/>
                <a:gd name="T23" fmla="*/ 0 h 194"/>
                <a:gd name="T24" fmla="*/ 228 w 310"/>
                <a:gd name="T25" fmla="*/ 9 h 194"/>
                <a:gd name="T26" fmla="*/ 228 w 310"/>
                <a:gd name="T27" fmla="*/ 9 h 194"/>
                <a:gd name="T28" fmla="*/ 228 w 310"/>
                <a:gd name="T29" fmla="*/ 9 h 194"/>
                <a:gd name="T30" fmla="*/ 267 w 310"/>
                <a:gd name="T31" fmla="*/ 59 h 194"/>
                <a:gd name="T32" fmla="*/ 267 w 310"/>
                <a:gd name="T33" fmla="*/ 59 h 194"/>
                <a:gd name="T34" fmla="*/ 287 w 310"/>
                <a:gd name="T35" fmla="*/ 81 h 194"/>
                <a:gd name="T36" fmla="*/ 303 w 310"/>
                <a:gd name="T37" fmla="*/ 100 h 194"/>
                <a:gd name="T38" fmla="*/ 310 w 310"/>
                <a:gd name="T39" fmla="*/ 13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0" h="194">
                  <a:moveTo>
                    <a:pt x="310" y="130"/>
                  </a:moveTo>
                  <a:cubicBezTo>
                    <a:pt x="310" y="157"/>
                    <a:pt x="294" y="180"/>
                    <a:pt x="271" y="189"/>
                  </a:cubicBezTo>
                  <a:cubicBezTo>
                    <a:pt x="266" y="192"/>
                    <a:pt x="260" y="194"/>
                    <a:pt x="253" y="194"/>
                  </a:cubicBezTo>
                  <a:cubicBezTo>
                    <a:pt x="62" y="194"/>
                    <a:pt x="62" y="194"/>
                    <a:pt x="62" y="194"/>
                  </a:cubicBezTo>
                  <a:cubicBezTo>
                    <a:pt x="60" y="194"/>
                    <a:pt x="59" y="194"/>
                    <a:pt x="57" y="194"/>
                  </a:cubicBezTo>
                  <a:cubicBezTo>
                    <a:pt x="43" y="193"/>
                    <a:pt x="31" y="187"/>
                    <a:pt x="21" y="178"/>
                  </a:cubicBezTo>
                  <a:cubicBezTo>
                    <a:pt x="21" y="178"/>
                    <a:pt x="21" y="178"/>
                    <a:pt x="21" y="178"/>
                  </a:cubicBezTo>
                  <a:cubicBezTo>
                    <a:pt x="8" y="166"/>
                    <a:pt x="0" y="149"/>
                    <a:pt x="0" y="130"/>
                  </a:cubicBezTo>
                  <a:cubicBezTo>
                    <a:pt x="0" y="98"/>
                    <a:pt x="24" y="71"/>
                    <a:pt x="55" y="67"/>
                  </a:cubicBezTo>
                  <a:cubicBezTo>
                    <a:pt x="59" y="42"/>
                    <a:pt x="81" y="23"/>
                    <a:pt x="108" y="23"/>
                  </a:cubicBezTo>
                  <a:cubicBezTo>
                    <a:pt x="117" y="23"/>
                    <a:pt x="125" y="25"/>
                    <a:pt x="133" y="29"/>
                  </a:cubicBezTo>
                  <a:cubicBezTo>
                    <a:pt x="147" y="11"/>
                    <a:pt x="168" y="0"/>
                    <a:pt x="192" y="0"/>
                  </a:cubicBezTo>
                  <a:cubicBezTo>
                    <a:pt x="205" y="0"/>
                    <a:pt x="217" y="3"/>
                    <a:pt x="228" y="9"/>
                  </a:cubicBezTo>
                  <a:cubicBezTo>
                    <a:pt x="228" y="9"/>
                    <a:pt x="228" y="9"/>
                    <a:pt x="228" y="9"/>
                  </a:cubicBezTo>
                  <a:cubicBezTo>
                    <a:pt x="228" y="9"/>
                    <a:pt x="228" y="9"/>
                    <a:pt x="228" y="9"/>
                  </a:cubicBezTo>
                  <a:cubicBezTo>
                    <a:pt x="247" y="19"/>
                    <a:pt x="262" y="37"/>
                    <a:pt x="267" y="59"/>
                  </a:cubicBezTo>
                  <a:cubicBezTo>
                    <a:pt x="267" y="59"/>
                    <a:pt x="267" y="59"/>
                    <a:pt x="267" y="59"/>
                  </a:cubicBezTo>
                  <a:cubicBezTo>
                    <a:pt x="278" y="60"/>
                    <a:pt x="287" y="70"/>
                    <a:pt x="287" y="81"/>
                  </a:cubicBezTo>
                  <a:cubicBezTo>
                    <a:pt x="293" y="86"/>
                    <a:pt x="299" y="92"/>
                    <a:pt x="303" y="100"/>
                  </a:cubicBezTo>
                  <a:cubicBezTo>
                    <a:pt x="308" y="109"/>
                    <a:pt x="310" y="119"/>
                    <a:pt x="310" y="1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AreaShape">
              <a:extLst>
                <a:ext uri="{FF2B5EF4-FFF2-40B4-BE49-F238E27FC236}">
                  <a16:creationId xmlns:a16="http://schemas.microsoft.com/office/drawing/2014/main" xmlns="" id="{70BD976C-9E58-4279-97FD-3C4BA1F89A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4639" y="3597722"/>
              <a:ext cx="1106189" cy="705876"/>
            </a:xfrm>
            <a:custGeom>
              <a:avLst/>
              <a:gdLst>
                <a:gd name="T0" fmla="*/ 289 w 302"/>
                <a:gd name="T1" fmla="*/ 121 h 193"/>
                <a:gd name="T2" fmla="*/ 250 w 302"/>
                <a:gd name="T3" fmla="*/ 180 h 193"/>
                <a:gd name="T4" fmla="*/ 232 w 302"/>
                <a:gd name="T5" fmla="*/ 185 h 193"/>
                <a:gd name="T6" fmla="*/ 41 w 302"/>
                <a:gd name="T7" fmla="*/ 185 h 193"/>
                <a:gd name="T8" fmla="*/ 36 w 302"/>
                <a:gd name="T9" fmla="*/ 185 h 193"/>
                <a:gd name="T10" fmla="*/ 0 w 302"/>
                <a:gd name="T11" fmla="*/ 169 h 193"/>
                <a:gd name="T12" fmla="*/ 76 w 302"/>
                <a:gd name="T13" fmla="*/ 149 h 193"/>
                <a:gd name="T14" fmla="*/ 81 w 302"/>
                <a:gd name="T15" fmla="*/ 122 h 193"/>
                <a:gd name="T16" fmla="*/ 134 w 302"/>
                <a:gd name="T17" fmla="*/ 90 h 193"/>
                <a:gd name="T18" fmla="*/ 215 w 302"/>
                <a:gd name="T19" fmla="*/ 82 h 193"/>
                <a:gd name="T20" fmla="*/ 207 w 302"/>
                <a:gd name="T21" fmla="*/ 0 h 193"/>
                <a:gd name="T22" fmla="*/ 207 w 302"/>
                <a:gd name="T23" fmla="*/ 0 h 193"/>
                <a:gd name="T24" fmla="*/ 246 w 302"/>
                <a:gd name="T25" fmla="*/ 50 h 193"/>
                <a:gd name="T26" fmla="*/ 239 w 302"/>
                <a:gd name="T27" fmla="*/ 101 h 193"/>
                <a:gd name="T28" fmla="*/ 197 w 302"/>
                <a:gd name="T29" fmla="*/ 140 h 193"/>
                <a:gd name="T30" fmla="*/ 257 w 302"/>
                <a:gd name="T31" fmla="*/ 161 h 193"/>
                <a:gd name="T32" fmla="*/ 281 w 302"/>
                <a:gd name="T33" fmla="*/ 91 h 193"/>
                <a:gd name="T34" fmla="*/ 282 w 302"/>
                <a:gd name="T35" fmla="*/ 91 h 193"/>
                <a:gd name="T36" fmla="*/ 289 w 302"/>
                <a:gd name="T37" fmla="*/ 121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2" h="193">
                  <a:moveTo>
                    <a:pt x="289" y="121"/>
                  </a:moveTo>
                  <a:cubicBezTo>
                    <a:pt x="289" y="148"/>
                    <a:pt x="273" y="171"/>
                    <a:pt x="250" y="180"/>
                  </a:cubicBezTo>
                  <a:cubicBezTo>
                    <a:pt x="245" y="183"/>
                    <a:pt x="239" y="185"/>
                    <a:pt x="232" y="185"/>
                  </a:cubicBezTo>
                  <a:cubicBezTo>
                    <a:pt x="41" y="185"/>
                    <a:pt x="41" y="185"/>
                    <a:pt x="41" y="185"/>
                  </a:cubicBezTo>
                  <a:cubicBezTo>
                    <a:pt x="39" y="185"/>
                    <a:pt x="38" y="185"/>
                    <a:pt x="36" y="185"/>
                  </a:cubicBezTo>
                  <a:cubicBezTo>
                    <a:pt x="22" y="184"/>
                    <a:pt x="10" y="178"/>
                    <a:pt x="0" y="169"/>
                  </a:cubicBezTo>
                  <a:cubicBezTo>
                    <a:pt x="1" y="169"/>
                    <a:pt x="45" y="193"/>
                    <a:pt x="76" y="149"/>
                  </a:cubicBezTo>
                  <a:cubicBezTo>
                    <a:pt x="76" y="149"/>
                    <a:pt x="87" y="137"/>
                    <a:pt x="81" y="122"/>
                  </a:cubicBezTo>
                  <a:cubicBezTo>
                    <a:pt x="81" y="122"/>
                    <a:pt x="131" y="135"/>
                    <a:pt x="134" y="90"/>
                  </a:cubicBezTo>
                  <a:cubicBezTo>
                    <a:pt x="134" y="90"/>
                    <a:pt x="179" y="131"/>
                    <a:pt x="215" y="82"/>
                  </a:cubicBezTo>
                  <a:cubicBezTo>
                    <a:pt x="215" y="82"/>
                    <a:pt x="239" y="47"/>
                    <a:pt x="207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08" y="0"/>
                    <a:pt x="239" y="15"/>
                    <a:pt x="246" y="50"/>
                  </a:cubicBezTo>
                  <a:cubicBezTo>
                    <a:pt x="249" y="63"/>
                    <a:pt x="248" y="80"/>
                    <a:pt x="239" y="101"/>
                  </a:cubicBezTo>
                  <a:cubicBezTo>
                    <a:pt x="239" y="101"/>
                    <a:pt x="235" y="123"/>
                    <a:pt x="197" y="140"/>
                  </a:cubicBezTo>
                  <a:cubicBezTo>
                    <a:pt x="197" y="140"/>
                    <a:pt x="201" y="188"/>
                    <a:pt x="257" y="161"/>
                  </a:cubicBezTo>
                  <a:cubicBezTo>
                    <a:pt x="257" y="161"/>
                    <a:pt x="302" y="139"/>
                    <a:pt x="281" y="91"/>
                  </a:cubicBezTo>
                  <a:cubicBezTo>
                    <a:pt x="282" y="91"/>
                    <a:pt x="282" y="91"/>
                    <a:pt x="282" y="91"/>
                  </a:cubicBezTo>
                  <a:cubicBezTo>
                    <a:pt x="287" y="100"/>
                    <a:pt x="289" y="110"/>
                    <a:pt x="289" y="121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93" name="AreaShape2">
            <a:extLst>
              <a:ext uri="{FF2B5EF4-FFF2-40B4-BE49-F238E27FC236}">
                <a16:creationId xmlns:a16="http://schemas.microsoft.com/office/drawing/2014/main" xmlns="" id="{478D5AF7-0CAA-4141-B208-0C1E1AC73435}"/>
              </a:ext>
            </a:extLst>
          </p:cNvPr>
          <p:cNvSpPr>
            <a:spLocks/>
          </p:cNvSpPr>
          <p:nvPr/>
        </p:nvSpPr>
        <p:spPr bwMode="auto">
          <a:xfrm>
            <a:off x="6947799" y="2565299"/>
            <a:ext cx="823127" cy="570860"/>
          </a:xfrm>
          <a:custGeom>
            <a:avLst/>
            <a:gdLst>
              <a:gd name="T0" fmla="*/ 181 w 225"/>
              <a:gd name="T1" fmla="*/ 150 h 156"/>
              <a:gd name="T2" fmla="*/ 194 w 225"/>
              <a:gd name="T3" fmla="*/ 156 h 156"/>
              <a:gd name="T4" fmla="*/ 155 w 225"/>
              <a:gd name="T5" fmla="*/ 156 h 156"/>
              <a:gd name="T6" fmla="*/ 168 w 225"/>
              <a:gd name="T7" fmla="*/ 150 h 156"/>
              <a:gd name="T8" fmla="*/ 155 w 225"/>
              <a:gd name="T9" fmla="*/ 156 h 156"/>
              <a:gd name="T10" fmla="*/ 129 w 225"/>
              <a:gd name="T11" fmla="*/ 150 h 156"/>
              <a:gd name="T12" fmla="*/ 142 w 225"/>
              <a:gd name="T13" fmla="*/ 156 h 156"/>
              <a:gd name="T14" fmla="*/ 103 w 225"/>
              <a:gd name="T15" fmla="*/ 156 h 156"/>
              <a:gd name="T16" fmla="*/ 116 w 225"/>
              <a:gd name="T17" fmla="*/ 150 h 156"/>
              <a:gd name="T18" fmla="*/ 103 w 225"/>
              <a:gd name="T19" fmla="*/ 156 h 156"/>
              <a:gd name="T20" fmla="*/ 78 w 225"/>
              <a:gd name="T21" fmla="*/ 150 h 156"/>
              <a:gd name="T22" fmla="*/ 91 w 225"/>
              <a:gd name="T23" fmla="*/ 156 h 156"/>
              <a:gd name="T24" fmla="*/ 52 w 225"/>
              <a:gd name="T25" fmla="*/ 156 h 156"/>
              <a:gd name="T26" fmla="*/ 65 w 225"/>
              <a:gd name="T27" fmla="*/ 150 h 156"/>
              <a:gd name="T28" fmla="*/ 52 w 225"/>
              <a:gd name="T29" fmla="*/ 156 h 156"/>
              <a:gd name="T30" fmla="*/ 26 w 225"/>
              <a:gd name="T31" fmla="*/ 150 h 156"/>
              <a:gd name="T32" fmla="*/ 39 w 225"/>
              <a:gd name="T33" fmla="*/ 156 h 156"/>
              <a:gd name="T34" fmla="*/ 0 w 225"/>
              <a:gd name="T35" fmla="*/ 156 h 156"/>
              <a:gd name="T36" fmla="*/ 13 w 225"/>
              <a:gd name="T37" fmla="*/ 150 h 156"/>
              <a:gd name="T38" fmla="*/ 0 w 225"/>
              <a:gd name="T39" fmla="*/ 156 h 156"/>
              <a:gd name="T40" fmla="*/ 207 w 225"/>
              <a:gd name="T41" fmla="*/ 153 h 156"/>
              <a:gd name="T42" fmla="*/ 207 w 225"/>
              <a:gd name="T43" fmla="*/ 153 h 156"/>
              <a:gd name="T44" fmla="*/ 205 w 225"/>
              <a:gd name="T45" fmla="*/ 149 h 156"/>
              <a:gd name="T46" fmla="*/ 214 w 225"/>
              <a:gd name="T47" fmla="*/ 142 h 156"/>
              <a:gd name="T48" fmla="*/ 207 w 225"/>
              <a:gd name="T49" fmla="*/ 153 h 156"/>
              <a:gd name="T50" fmla="*/ 205 w 225"/>
              <a:gd name="T51" fmla="*/ 149 h 156"/>
              <a:gd name="T52" fmla="*/ 219 w 225"/>
              <a:gd name="T53" fmla="*/ 127 h 156"/>
              <a:gd name="T54" fmla="*/ 219 w 225"/>
              <a:gd name="T55" fmla="*/ 119 h 156"/>
              <a:gd name="T56" fmla="*/ 225 w 225"/>
              <a:gd name="T57" fmla="*/ 127 h 156"/>
              <a:gd name="T58" fmla="*/ 224 w 225"/>
              <a:gd name="T59" fmla="*/ 132 h 156"/>
              <a:gd name="T60" fmla="*/ 219 w 225"/>
              <a:gd name="T61" fmla="*/ 106 h 156"/>
              <a:gd name="T62" fmla="*/ 225 w 225"/>
              <a:gd name="T63" fmla="*/ 93 h 156"/>
              <a:gd name="T64" fmla="*/ 219 w 225"/>
              <a:gd name="T65" fmla="*/ 106 h 156"/>
              <a:gd name="T66" fmla="*/ 219 w 225"/>
              <a:gd name="T67" fmla="*/ 67 h 156"/>
              <a:gd name="T68" fmla="*/ 225 w 225"/>
              <a:gd name="T69" fmla="*/ 80 h 156"/>
              <a:gd name="T70" fmla="*/ 219 w 225"/>
              <a:gd name="T71" fmla="*/ 54 h 156"/>
              <a:gd name="T72" fmla="*/ 225 w 225"/>
              <a:gd name="T73" fmla="*/ 41 h 156"/>
              <a:gd name="T74" fmla="*/ 219 w 225"/>
              <a:gd name="T75" fmla="*/ 54 h 156"/>
              <a:gd name="T76" fmla="*/ 219 w 225"/>
              <a:gd name="T77" fmla="*/ 16 h 156"/>
              <a:gd name="T78" fmla="*/ 225 w 225"/>
              <a:gd name="T79" fmla="*/ 29 h 156"/>
              <a:gd name="T80" fmla="*/ 219 w 225"/>
              <a:gd name="T81" fmla="*/ 3 h 156"/>
              <a:gd name="T82" fmla="*/ 225 w 225"/>
              <a:gd name="T83" fmla="*/ 0 h 156"/>
              <a:gd name="T84" fmla="*/ 219 w 225"/>
              <a:gd name="T85" fmla="*/ 3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25" h="156">
                <a:moveTo>
                  <a:pt x="181" y="156"/>
                </a:moveTo>
                <a:cubicBezTo>
                  <a:pt x="181" y="150"/>
                  <a:pt x="181" y="150"/>
                  <a:pt x="181" y="150"/>
                </a:cubicBezTo>
                <a:cubicBezTo>
                  <a:pt x="194" y="150"/>
                  <a:pt x="194" y="150"/>
                  <a:pt x="194" y="150"/>
                </a:cubicBezTo>
                <a:cubicBezTo>
                  <a:pt x="194" y="156"/>
                  <a:pt x="194" y="156"/>
                  <a:pt x="194" y="156"/>
                </a:cubicBezTo>
                <a:cubicBezTo>
                  <a:pt x="181" y="156"/>
                  <a:pt x="181" y="156"/>
                  <a:pt x="181" y="156"/>
                </a:cubicBezTo>
                <a:close/>
                <a:moveTo>
                  <a:pt x="155" y="156"/>
                </a:moveTo>
                <a:cubicBezTo>
                  <a:pt x="155" y="150"/>
                  <a:pt x="155" y="150"/>
                  <a:pt x="155" y="150"/>
                </a:cubicBezTo>
                <a:cubicBezTo>
                  <a:pt x="168" y="150"/>
                  <a:pt x="168" y="150"/>
                  <a:pt x="168" y="150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55" y="156"/>
                  <a:pt x="155" y="156"/>
                  <a:pt x="155" y="156"/>
                </a:cubicBezTo>
                <a:close/>
                <a:moveTo>
                  <a:pt x="129" y="156"/>
                </a:moveTo>
                <a:cubicBezTo>
                  <a:pt x="129" y="150"/>
                  <a:pt x="129" y="150"/>
                  <a:pt x="129" y="150"/>
                </a:cubicBezTo>
                <a:cubicBezTo>
                  <a:pt x="142" y="150"/>
                  <a:pt x="142" y="150"/>
                  <a:pt x="142" y="150"/>
                </a:cubicBezTo>
                <a:cubicBezTo>
                  <a:pt x="142" y="156"/>
                  <a:pt x="142" y="156"/>
                  <a:pt x="142" y="156"/>
                </a:cubicBezTo>
                <a:cubicBezTo>
                  <a:pt x="129" y="156"/>
                  <a:pt x="129" y="156"/>
                  <a:pt x="129" y="156"/>
                </a:cubicBezTo>
                <a:close/>
                <a:moveTo>
                  <a:pt x="103" y="156"/>
                </a:moveTo>
                <a:cubicBezTo>
                  <a:pt x="103" y="150"/>
                  <a:pt x="103" y="150"/>
                  <a:pt x="103" y="150"/>
                </a:cubicBezTo>
                <a:cubicBezTo>
                  <a:pt x="116" y="150"/>
                  <a:pt x="116" y="150"/>
                  <a:pt x="116" y="150"/>
                </a:cubicBezTo>
                <a:cubicBezTo>
                  <a:pt x="116" y="156"/>
                  <a:pt x="116" y="156"/>
                  <a:pt x="116" y="156"/>
                </a:cubicBezTo>
                <a:cubicBezTo>
                  <a:pt x="103" y="156"/>
                  <a:pt x="103" y="156"/>
                  <a:pt x="103" y="156"/>
                </a:cubicBezTo>
                <a:close/>
                <a:moveTo>
                  <a:pt x="78" y="156"/>
                </a:moveTo>
                <a:cubicBezTo>
                  <a:pt x="78" y="150"/>
                  <a:pt x="78" y="150"/>
                  <a:pt x="78" y="150"/>
                </a:cubicBezTo>
                <a:cubicBezTo>
                  <a:pt x="91" y="150"/>
                  <a:pt x="91" y="150"/>
                  <a:pt x="91" y="150"/>
                </a:cubicBezTo>
                <a:cubicBezTo>
                  <a:pt x="91" y="156"/>
                  <a:pt x="91" y="156"/>
                  <a:pt x="91" y="156"/>
                </a:cubicBezTo>
                <a:cubicBezTo>
                  <a:pt x="78" y="156"/>
                  <a:pt x="78" y="156"/>
                  <a:pt x="78" y="156"/>
                </a:cubicBezTo>
                <a:close/>
                <a:moveTo>
                  <a:pt x="52" y="156"/>
                </a:moveTo>
                <a:cubicBezTo>
                  <a:pt x="52" y="150"/>
                  <a:pt x="52" y="150"/>
                  <a:pt x="52" y="150"/>
                </a:cubicBezTo>
                <a:cubicBezTo>
                  <a:pt x="65" y="150"/>
                  <a:pt x="65" y="150"/>
                  <a:pt x="65" y="150"/>
                </a:cubicBezTo>
                <a:cubicBezTo>
                  <a:pt x="65" y="156"/>
                  <a:pt x="65" y="156"/>
                  <a:pt x="65" y="156"/>
                </a:cubicBezTo>
                <a:cubicBezTo>
                  <a:pt x="52" y="156"/>
                  <a:pt x="52" y="156"/>
                  <a:pt x="52" y="156"/>
                </a:cubicBezTo>
                <a:close/>
                <a:moveTo>
                  <a:pt x="26" y="156"/>
                </a:moveTo>
                <a:cubicBezTo>
                  <a:pt x="26" y="150"/>
                  <a:pt x="26" y="150"/>
                  <a:pt x="26" y="150"/>
                </a:cubicBezTo>
                <a:cubicBezTo>
                  <a:pt x="39" y="150"/>
                  <a:pt x="39" y="150"/>
                  <a:pt x="39" y="150"/>
                </a:cubicBezTo>
                <a:cubicBezTo>
                  <a:pt x="39" y="156"/>
                  <a:pt x="39" y="156"/>
                  <a:pt x="39" y="156"/>
                </a:cubicBezTo>
                <a:cubicBezTo>
                  <a:pt x="26" y="156"/>
                  <a:pt x="26" y="156"/>
                  <a:pt x="26" y="156"/>
                </a:cubicBezTo>
                <a:close/>
                <a:moveTo>
                  <a:pt x="0" y="156"/>
                </a:moveTo>
                <a:cubicBezTo>
                  <a:pt x="0" y="150"/>
                  <a:pt x="0" y="150"/>
                  <a:pt x="0" y="150"/>
                </a:cubicBezTo>
                <a:cubicBezTo>
                  <a:pt x="13" y="150"/>
                  <a:pt x="13" y="150"/>
                  <a:pt x="13" y="150"/>
                </a:cubicBezTo>
                <a:cubicBezTo>
                  <a:pt x="13" y="156"/>
                  <a:pt x="13" y="156"/>
                  <a:pt x="13" y="156"/>
                </a:cubicBezTo>
                <a:cubicBezTo>
                  <a:pt x="0" y="156"/>
                  <a:pt x="0" y="156"/>
                  <a:pt x="0" y="156"/>
                </a:cubicBezTo>
                <a:close/>
                <a:moveTo>
                  <a:pt x="207" y="153"/>
                </a:moveTo>
                <a:cubicBezTo>
                  <a:pt x="207" y="153"/>
                  <a:pt x="207" y="153"/>
                  <a:pt x="207" y="153"/>
                </a:cubicBezTo>
                <a:cubicBezTo>
                  <a:pt x="207" y="153"/>
                  <a:pt x="207" y="153"/>
                  <a:pt x="207" y="153"/>
                </a:cubicBezTo>
                <a:cubicBezTo>
                  <a:pt x="207" y="153"/>
                  <a:pt x="207" y="153"/>
                  <a:pt x="207" y="153"/>
                </a:cubicBezTo>
                <a:cubicBezTo>
                  <a:pt x="207" y="153"/>
                  <a:pt x="207" y="153"/>
                  <a:pt x="207" y="153"/>
                </a:cubicBezTo>
                <a:close/>
                <a:moveTo>
                  <a:pt x="205" y="149"/>
                </a:moveTo>
                <a:cubicBezTo>
                  <a:pt x="209" y="147"/>
                  <a:pt x="212" y="145"/>
                  <a:pt x="214" y="142"/>
                </a:cubicBezTo>
                <a:cubicBezTo>
                  <a:pt x="214" y="142"/>
                  <a:pt x="214" y="142"/>
                  <a:pt x="214" y="142"/>
                </a:cubicBezTo>
                <a:cubicBezTo>
                  <a:pt x="218" y="145"/>
                  <a:pt x="218" y="145"/>
                  <a:pt x="218" y="145"/>
                </a:cubicBezTo>
                <a:cubicBezTo>
                  <a:pt x="216" y="149"/>
                  <a:pt x="212" y="151"/>
                  <a:pt x="207" y="153"/>
                </a:cubicBezTo>
                <a:cubicBezTo>
                  <a:pt x="207" y="153"/>
                  <a:pt x="207" y="153"/>
                  <a:pt x="207" y="153"/>
                </a:cubicBezTo>
                <a:cubicBezTo>
                  <a:pt x="205" y="149"/>
                  <a:pt x="205" y="149"/>
                  <a:pt x="205" y="149"/>
                </a:cubicBezTo>
                <a:close/>
                <a:moveTo>
                  <a:pt x="219" y="131"/>
                </a:moveTo>
                <a:cubicBezTo>
                  <a:pt x="219" y="130"/>
                  <a:pt x="219" y="129"/>
                  <a:pt x="219" y="127"/>
                </a:cubicBezTo>
                <a:cubicBezTo>
                  <a:pt x="219" y="127"/>
                  <a:pt x="219" y="127"/>
                  <a:pt x="219" y="127"/>
                </a:cubicBezTo>
                <a:cubicBezTo>
                  <a:pt x="219" y="119"/>
                  <a:pt x="219" y="119"/>
                  <a:pt x="219" y="119"/>
                </a:cubicBezTo>
                <a:cubicBezTo>
                  <a:pt x="225" y="119"/>
                  <a:pt x="225" y="119"/>
                  <a:pt x="225" y="119"/>
                </a:cubicBezTo>
                <a:cubicBezTo>
                  <a:pt x="225" y="127"/>
                  <a:pt x="225" y="127"/>
                  <a:pt x="225" y="127"/>
                </a:cubicBezTo>
                <a:cubicBezTo>
                  <a:pt x="225" y="129"/>
                  <a:pt x="224" y="130"/>
                  <a:pt x="224" y="132"/>
                </a:cubicBezTo>
                <a:cubicBezTo>
                  <a:pt x="224" y="132"/>
                  <a:pt x="224" y="132"/>
                  <a:pt x="224" y="132"/>
                </a:cubicBezTo>
                <a:cubicBezTo>
                  <a:pt x="219" y="131"/>
                  <a:pt x="219" y="131"/>
                  <a:pt x="219" y="131"/>
                </a:cubicBezTo>
                <a:close/>
                <a:moveTo>
                  <a:pt x="219" y="106"/>
                </a:moveTo>
                <a:cubicBezTo>
                  <a:pt x="219" y="93"/>
                  <a:pt x="219" y="93"/>
                  <a:pt x="219" y="93"/>
                </a:cubicBezTo>
                <a:cubicBezTo>
                  <a:pt x="225" y="93"/>
                  <a:pt x="225" y="93"/>
                  <a:pt x="225" y="93"/>
                </a:cubicBezTo>
                <a:cubicBezTo>
                  <a:pt x="225" y="106"/>
                  <a:pt x="225" y="106"/>
                  <a:pt x="225" y="106"/>
                </a:cubicBezTo>
                <a:cubicBezTo>
                  <a:pt x="219" y="106"/>
                  <a:pt x="219" y="106"/>
                  <a:pt x="219" y="106"/>
                </a:cubicBezTo>
                <a:close/>
                <a:moveTo>
                  <a:pt x="219" y="80"/>
                </a:moveTo>
                <a:cubicBezTo>
                  <a:pt x="219" y="67"/>
                  <a:pt x="219" y="67"/>
                  <a:pt x="219" y="67"/>
                </a:cubicBezTo>
                <a:cubicBezTo>
                  <a:pt x="225" y="67"/>
                  <a:pt x="225" y="67"/>
                  <a:pt x="225" y="67"/>
                </a:cubicBezTo>
                <a:cubicBezTo>
                  <a:pt x="225" y="80"/>
                  <a:pt x="225" y="80"/>
                  <a:pt x="225" y="80"/>
                </a:cubicBezTo>
                <a:cubicBezTo>
                  <a:pt x="219" y="80"/>
                  <a:pt x="219" y="80"/>
                  <a:pt x="219" y="80"/>
                </a:cubicBezTo>
                <a:close/>
                <a:moveTo>
                  <a:pt x="219" y="54"/>
                </a:moveTo>
                <a:cubicBezTo>
                  <a:pt x="219" y="41"/>
                  <a:pt x="219" y="41"/>
                  <a:pt x="219" y="41"/>
                </a:cubicBezTo>
                <a:cubicBezTo>
                  <a:pt x="225" y="41"/>
                  <a:pt x="225" y="41"/>
                  <a:pt x="225" y="41"/>
                </a:cubicBezTo>
                <a:cubicBezTo>
                  <a:pt x="225" y="54"/>
                  <a:pt x="225" y="54"/>
                  <a:pt x="225" y="54"/>
                </a:cubicBezTo>
                <a:cubicBezTo>
                  <a:pt x="219" y="54"/>
                  <a:pt x="219" y="54"/>
                  <a:pt x="219" y="54"/>
                </a:cubicBezTo>
                <a:close/>
                <a:moveTo>
                  <a:pt x="219" y="29"/>
                </a:moveTo>
                <a:cubicBezTo>
                  <a:pt x="219" y="16"/>
                  <a:pt x="219" y="16"/>
                  <a:pt x="219" y="16"/>
                </a:cubicBezTo>
                <a:cubicBezTo>
                  <a:pt x="225" y="16"/>
                  <a:pt x="225" y="16"/>
                  <a:pt x="225" y="16"/>
                </a:cubicBezTo>
                <a:cubicBezTo>
                  <a:pt x="225" y="29"/>
                  <a:pt x="225" y="29"/>
                  <a:pt x="225" y="29"/>
                </a:cubicBezTo>
                <a:cubicBezTo>
                  <a:pt x="219" y="29"/>
                  <a:pt x="219" y="29"/>
                  <a:pt x="219" y="29"/>
                </a:cubicBezTo>
                <a:close/>
                <a:moveTo>
                  <a:pt x="219" y="3"/>
                </a:moveTo>
                <a:cubicBezTo>
                  <a:pt x="219" y="0"/>
                  <a:pt x="219" y="0"/>
                  <a:pt x="219" y="0"/>
                </a:cubicBezTo>
                <a:cubicBezTo>
                  <a:pt x="225" y="0"/>
                  <a:pt x="225" y="0"/>
                  <a:pt x="225" y="0"/>
                </a:cubicBezTo>
                <a:cubicBezTo>
                  <a:pt x="225" y="3"/>
                  <a:pt x="225" y="3"/>
                  <a:pt x="225" y="3"/>
                </a:cubicBezTo>
                <a:cubicBezTo>
                  <a:pt x="219" y="3"/>
                  <a:pt x="219" y="3"/>
                  <a:pt x="219" y="3"/>
                </a:cubicBezTo>
                <a:close/>
              </a:path>
            </a:pathLst>
          </a:custGeom>
          <a:solidFill>
            <a:srgbClr val="FC8D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4" name="AreaShape3">
            <a:extLst>
              <a:ext uri="{FF2B5EF4-FFF2-40B4-BE49-F238E27FC236}">
                <a16:creationId xmlns:a16="http://schemas.microsoft.com/office/drawing/2014/main" xmlns="" id="{09B56F67-8F3A-4098-B6F4-F4CF894F8BB5}"/>
              </a:ext>
            </a:extLst>
          </p:cNvPr>
          <p:cNvSpPr>
            <a:spLocks/>
          </p:cNvSpPr>
          <p:nvPr/>
        </p:nvSpPr>
        <p:spPr bwMode="auto">
          <a:xfrm>
            <a:off x="4878728" y="2950214"/>
            <a:ext cx="516379" cy="1192647"/>
          </a:xfrm>
          <a:custGeom>
            <a:avLst/>
            <a:gdLst>
              <a:gd name="T0" fmla="*/ 129 w 141"/>
              <a:gd name="T1" fmla="*/ 320 h 326"/>
              <a:gd name="T2" fmla="*/ 141 w 141"/>
              <a:gd name="T3" fmla="*/ 326 h 326"/>
              <a:gd name="T4" fmla="*/ 103 w 141"/>
              <a:gd name="T5" fmla="*/ 326 h 326"/>
              <a:gd name="T6" fmla="*/ 116 w 141"/>
              <a:gd name="T7" fmla="*/ 320 h 326"/>
              <a:gd name="T8" fmla="*/ 103 w 141"/>
              <a:gd name="T9" fmla="*/ 326 h 326"/>
              <a:gd name="T10" fmla="*/ 78 w 141"/>
              <a:gd name="T11" fmla="*/ 320 h 326"/>
              <a:gd name="T12" fmla="*/ 90 w 141"/>
              <a:gd name="T13" fmla="*/ 326 h 326"/>
              <a:gd name="T14" fmla="*/ 52 w 141"/>
              <a:gd name="T15" fmla="*/ 326 h 326"/>
              <a:gd name="T16" fmla="*/ 65 w 141"/>
              <a:gd name="T17" fmla="*/ 320 h 326"/>
              <a:gd name="T18" fmla="*/ 52 w 141"/>
              <a:gd name="T19" fmla="*/ 326 h 326"/>
              <a:gd name="T20" fmla="*/ 26 w 141"/>
              <a:gd name="T21" fmla="*/ 325 h 326"/>
              <a:gd name="T22" fmla="*/ 26 w 141"/>
              <a:gd name="T23" fmla="*/ 320 h 326"/>
              <a:gd name="T24" fmla="*/ 29 w 141"/>
              <a:gd name="T25" fmla="*/ 320 h 326"/>
              <a:gd name="T26" fmla="*/ 39 w 141"/>
              <a:gd name="T27" fmla="*/ 326 h 326"/>
              <a:gd name="T28" fmla="*/ 3 w 141"/>
              <a:gd name="T29" fmla="*/ 310 h 326"/>
              <a:gd name="T30" fmla="*/ 8 w 141"/>
              <a:gd name="T31" fmla="*/ 308 h 326"/>
              <a:gd name="T32" fmla="*/ 16 w 141"/>
              <a:gd name="T33" fmla="*/ 316 h 326"/>
              <a:gd name="T34" fmla="*/ 3 w 141"/>
              <a:gd name="T35" fmla="*/ 310 h 326"/>
              <a:gd name="T36" fmla="*/ 0 w 141"/>
              <a:gd name="T37" fmla="*/ 283 h 326"/>
              <a:gd name="T38" fmla="*/ 5 w 141"/>
              <a:gd name="T39" fmla="*/ 296 h 326"/>
              <a:gd name="T40" fmla="*/ 0 w 141"/>
              <a:gd name="T41" fmla="*/ 271 h 326"/>
              <a:gd name="T42" fmla="*/ 5 w 141"/>
              <a:gd name="T43" fmla="*/ 258 h 326"/>
              <a:gd name="T44" fmla="*/ 0 w 141"/>
              <a:gd name="T45" fmla="*/ 271 h 326"/>
              <a:gd name="T46" fmla="*/ 0 w 141"/>
              <a:gd name="T47" fmla="*/ 232 h 326"/>
              <a:gd name="T48" fmla="*/ 5 w 141"/>
              <a:gd name="T49" fmla="*/ 245 h 326"/>
              <a:gd name="T50" fmla="*/ 0 w 141"/>
              <a:gd name="T51" fmla="*/ 219 h 326"/>
              <a:gd name="T52" fmla="*/ 5 w 141"/>
              <a:gd name="T53" fmla="*/ 206 h 326"/>
              <a:gd name="T54" fmla="*/ 0 w 141"/>
              <a:gd name="T55" fmla="*/ 219 h 326"/>
              <a:gd name="T56" fmla="*/ 0 w 141"/>
              <a:gd name="T57" fmla="*/ 180 h 326"/>
              <a:gd name="T58" fmla="*/ 5 w 141"/>
              <a:gd name="T59" fmla="*/ 193 h 326"/>
              <a:gd name="T60" fmla="*/ 0 w 141"/>
              <a:gd name="T61" fmla="*/ 167 h 326"/>
              <a:gd name="T62" fmla="*/ 5 w 141"/>
              <a:gd name="T63" fmla="*/ 155 h 326"/>
              <a:gd name="T64" fmla="*/ 0 w 141"/>
              <a:gd name="T65" fmla="*/ 167 h 326"/>
              <a:gd name="T66" fmla="*/ 0 w 141"/>
              <a:gd name="T67" fmla="*/ 129 h 326"/>
              <a:gd name="T68" fmla="*/ 5 w 141"/>
              <a:gd name="T69" fmla="*/ 142 h 326"/>
              <a:gd name="T70" fmla="*/ 0 w 141"/>
              <a:gd name="T71" fmla="*/ 116 h 326"/>
              <a:gd name="T72" fmla="*/ 5 w 141"/>
              <a:gd name="T73" fmla="*/ 103 h 326"/>
              <a:gd name="T74" fmla="*/ 0 w 141"/>
              <a:gd name="T75" fmla="*/ 116 h 326"/>
              <a:gd name="T76" fmla="*/ 0 w 141"/>
              <a:gd name="T77" fmla="*/ 77 h 326"/>
              <a:gd name="T78" fmla="*/ 5 w 141"/>
              <a:gd name="T79" fmla="*/ 90 h 326"/>
              <a:gd name="T80" fmla="*/ 0 w 141"/>
              <a:gd name="T81" fmla="*/ 64 h 326"/>
              <a:gd name="T82" fmla="*/ 5 w 141"/>
              <a:gd name="T83" fmla="*/ 51 h 326"/>
              <a:gd name="T84" fmla="*/ 0 w 141"/>
              <a:gd name="T85" fmla="*/ 64 h 326"/>
              <a:gd name="T86" fmla="*/ 0 w 141"/>
              <a:gd name="T87" fmla="*/ 26 h 326"/>
              <a:gd name="T88" fmla="*/ 5 w 141"/>
              <a:gd name="T89" fmla="*/ 39 h 326"/>
              <a:gd name="T90" fmla="*/ 0 w 141"/>
              <a:gd name="T91" fmla="*/ 13 h 326"/>
              <a:gd name="T92" fmla="*/ 5 w 141"/>
              <a:gd name="T93" fmla="*/ 0 h 326"/>
              <a:gd name="T94" fmla="*/ 0 w 141"/>
              <a:gd name="T95" fmla="*/ 13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1" h="326">
                <a:moveTo>
                  <a:pt x="129" y="326"/>
                </a:moveTo>
                <a:cubicBezTo>
                  <a:pt x="129" y="320"/>
                  <a:pt x="129" y="320"/>
                  <a:pt x="129" y="320"/>
                </a:cubicBezTo>
                <a:cubicBezTo>
                  <a:pt x="141" y="320"/>
                  <a:pt x="141" y="320"/>
                  <a:pt x="141" y="320"/>
                </a:cubicBezTo>
                <a:cubicBezTo>
                  <a:pt x="141" y="326"/>
                  <a:pt x="141" y="326"/>
                  <a:pt x="141" y="326"/>
                </a:cubicBezTo>
                <a:cubicBezTo>
                  <a:pt x="129" y="326"/>
                  <a:pt x="129" y="326"/>
                  <a:pt x="129" y="326"/>
                </a:cubicBezTo>
                <a:close/>
                <a:moveTo>
                  <a:pt x="103" y="326"/>
                </a:moveTo>
                <a:cubicBezTo>
                  <a:pt x="103" y="320"/>
                  <a:pt x="103" y="320"/>
                  <a:pt x="103" y="320"/>
                </a:cubicBezTo>
                <a:cubicBezTo>
                  <a:pt x="116" y="320"/>
                  <a:pt x="116" y="320"/>
                  <a:pt x="116" y="320"/>
                </a:cubicBezTo>
                <a:cubicBezTo>
                  <a:pt x="116" y="326"/>
                  <a:pt x="116" y="326"/>
                  <a:pt x="116" y="326"/>
                </a:cubicBezTo>
                <a:cubicBezTo>
                  <a:pt x="103" y="326"/>
                  <a:pt x="103" y="326"/>
                  <a:pt x="103" y="326"/>
                </a:cubicBezTo>
                <a:close/>
                <a:moveTo>
                  <a:pt x="78" y="326"/>
                </a:moveTo>
                <a:cubicBezTo>
                  <a:pt x="78" y="320"/>
                  <a:pt x="78" y="320"/>
                  <a:pt x="78" y="320"/>
                </a:cubicBezTo>
                <a:cubicBezTo>
                  <a:pt x="90" y="320"/>
                  <a:pt x="90" y="320"/>
                  <a:pt x="90" y="320"/>
                </a:cubicBezTo>
                <a:cubicBezTo>
                  <a:pt x="90" y="326"/>
                  <a:pt x="90" y="326"/>
                  <a:pt x="90" y="326"/>
                </a:cubicBezTo>
                <a:cubicBezTo>
                  <a:pt x="78" y="326"/>
                  <a:pt x="78" y="326"/>
                  <a:pt x="78" y="326"/>
                </a:cubicBezTo>
                <a:close/>
                <a:moveTo>
                  <a:pt x="52" y="326"/>
                </a:moveTo>
                <a:cubicBezTo>
                  <a:pt x="52" y="320"/>
                  <a:pt x="52" y="320"/>
                  <a:pt x="52" y="320"/>
                </a:cubicBezTo>
                <a:cubicBezTo>
                  <a:pt x="65" y="320"/>
                  <a:pt x="65" y="320"/>
                  <a:pt x="65" y="320"/>
                </a:cubicBezTo>
                <a:cubicBezTo>
                  <a:pt x="65" y="326"/>
                  <a:pt x="65" y="326"/>
                  <a:pt x="65" y="326"/>
                </a:cubicBezTo>
                <a:cubicBezTo>
                  <a:pt x="52" y="326"/>
                  <a:pt x="52" y="326"/>
                  <a:pt x="52" y="326"/>
                </a:cubicBezTo>
                <a:close/>
                <a:moveTo>
                  <a:pt x="29" y="326"/>
                </a:moveTo>
                <a:cubicBezTo>
                  <a:pt x="28" y="326"/>
                  <a:pt x="27" y="326"/>
                  <a:pt x="26" y="325"/>
                </a:cubicBezTo>
                <a:cubicBezTo>
                  <a:pt x="26" y="325"/>
                  <a:pt x="26" y="325"/>
                  <a:pt x="26" y="325"/>
                </a:cubicBezTo>
                <a:cubicBezTo>
                  <a:pt x="26" y="320"/>
                  <a:pt x="26" y="320"/>
                  <a:pt x="26" y="320"/>
                </a:cubicBezTo>
                <a:cubicBezTo>
                  <a:pt x="27" y="320"/>
                  <a:pt x="28" y="320"/>
                  <a:pt x="29" y="320"/>
                </a:cubicBezTo>
                <a:cubicBezTo>
                  <a:pt x="29" y="320"/>
                  <a:pt x="29" y="320"/>
                  <a:pt x="29" y="320"/>
                </a:cubicBezTo>
                <a:cubicBezTo>
                  <a:pt x="39" y="320"/>
                  <a:pt x="39" y="320"/>
                  <a:pt x="39" y="320"/>
                </a:cubicBezTo>
                <a:cubicBezTo>
                  <a:pt x="39" y="326"/>
                  <a:pt x="39" y="326"/>
                  <a:pt x="39" y="326"/>
                </a:cubicBezTo>
                <a:cubicBezTo>
                  <a:pt x="29" y="326"/>
                  <a:pt x="29" y="326"/>
                  <a:pt x="29" y="326"/>
                </a:cubicBezTo>
                <a:close/>
                <a:moveTo>
                  <a:pt x="3" y="310"/>
                </a:moveTo>
                <a:cubicBezTo>
                  <a:pt x="3" y="310"/>
                  <a:pt x="3" y="310"/>
                  <a:pt x="3" y="310"/>
                </a:cubicBezTo>
                <a:cubicBezTo>
                  <a:pt x="8" y="308"/>
                  <a:pt x="8" y="308"/>
                  <a:pt x="8" y="308"/>
                </a:cubicBezTo>
                <a:cubicBezTo>
                  <a:pt x="10" y="311"/>
                  <a:pt x="12" y="314"/>
                  <a:pt x="16" y="316"/>
                </a:cubicBezTo>
                <a:cubicBezTo>
                  <a:pt x="16" y="316"/>
                  <a:pt x="16" y="316"/>
                  <a:pt x="16" y="316"/>
                </a:cubicBezTo>
                <a:cubicBezTo>
                  <a:pt x="13" y="321"/>
                  <a:pt x="13" y="321"/>
                  <a:pt x="13" y="321"/>
                </a:cubicBezTo>
                <a:cubicBezTo>
                  <a:pt x="9" y="318"/>
                  <a:pt x="6" y="314"/>
                  <a:pt x="3" y="310"/>
                </a:cubicBezTo>
                <a:close/>
                <a:moveTo>
                  <a:pt x="0" y="296"/>
                </a:moveTo>
                <a:cubicBezTo>
                  <a:pt x="0" y="283"/>
                  <a:pt x="0" y="283"/>
                  <a:pt x="0" y="283"/>
                </a:cubicBezTo>
                <a:cubicBezTo>
                  <a:pt x="5" y="283"/>
                  <a:pt x="5" y="283"/>
                  <a:pt x="5" y="283"/>
                </a:cubicBezTo>
                <a:cubicBezTo>
                  <a:pt x="5" y="296"/>
                  <a:pt x="5" y="296"/>
                  <a:pt x="5" y="296"/>
                </a:cubicBezTo>
                <a:cubicBezTo>
                  <a:pt x="0" y="296"/>
                  <a:pt x="0" y="296"/>
                  <a:pt x="0" y="296"/>
                </a:cubicBezTo>
                <a:close/>
                <a:moveTo>
                  <a:pt x="0" y="271"/>
                </a:moveTo>
                <a:cubicBezTo>
                  <a:pt x="0" y="258"/>
                  <a:pt x="0" y="258"/>
                  <a:pt x="0" y="258"/>
                </a:cubicBezTo>
                <a:cubicBezTo>
                  <a:pt x="5" y="258"/>
                  <a:pt x="5" y="258"/>
                  <a:pt x="5" y="258"/>
                </a:cubicBezTo>
                <a:cubicBezTo>
                  <a:pt x="5" y="271"/>
                  <a:pt x="5" y="271"/>
                  <a:pt x="5" y="271"/>
                </a:cubicBezTo>
                <a:cubicBezTo>
                  <a:pt x="0" y="271"/>
                  <a:pt x="0" y="271"/>
                  <a:pt x="0" y="271"/>
                </a:cubicBezTo>
                <a:close/>
                <a:moveTo>
                  <a:pt x="0" y="245"/>
                </a:moveTo>
                <a:cubicBezTo>
                  <a:pt x="0" y="232"/>
                  <a:pt x="0" y="232"/>
                  <a:pt x="0" y="232"/>
                </a:cubicBezTo>
                <a:cubicBezTo>
                  <a:pt x="5" y="232"/>
                  <a:pt x="5" y="232"/>
                  <a:pt x="5" y="232"/>
                </a:cubicBezTo>
                <a:cubicBezTo>
                  <a:pt x="5" y="245"/>
                  <a:pt x="5" y="245"/>
                  <a:pt x="5" y="245"/>
                </a:cubicBezTo>
                <a:cubicBezTo>
                  <a:pt x="0" y="245"/>
                  <a:pt x="0" y="245"/>
                  <a:pt x="0" y="245"/>
                </a:cubicBezTo>
                <a:close/>
                <a:moveTo>
                  <a:pt x="0" y="219"/>
                </a:moveTo>
                <a:cubicBezTo>
                  <a:pt x="0" y="206"/>
                  <a:pt x="0" y="206"/>
                  <a:pt x="0" y="206"/>
                </a:cubicBezTo>
                <a:cubicBezTo>
                  <a:pt x="5" y="206"/>
                  <a:pt x="5" y="206"/>
                  <a:pt x="5" y="206"/>
                </a:cubicBezTo>
                <a:cubicBezTo>
                  <a:pt x="5" y="219"/>
                  <a:pt x="5" y="219"/>
                  <a:pt x="5" y="219"/>
                </a:cubicBezTo>
                <a:cubicBezTo>
                  <a:pt x="0" y="219"/>
                  <a:pt x="0" y="219"/>
                  <a:pt x="0" y="219"/>
                </a:cubicBezTo>
                <a:close/>
                <a:moveTo>
                  <a:pt x="0" y="193"/>
                </a:moveTo>
                <a:cubicBezTo>
                  <a:pt x="0" y="180"/>
                  <a:pt x="0" y="180"/>
                  <a:pt x="0" y="180"/>
                </a:cubicBezTo>
                <a:cubicBezTo>
                  <a:pt x="5" y="180"/>
                  <a:pt x="5" y="180"/>
                  <a:pt x="5" y="180"/>
                </a:cubicBezTo>
                <a:cubicBezTo>
                  <a:pt x="5" y="193"/>
                  <a:pt x="5" y="193"/>
                  <a:pt x="5" y="193"/>
                </a:cubicBezTo>
                <a:cubicBezTo>
                  <a:pt x="0" y="193"/>
                  <a:pt x="0" y="193"/>
                  <a:pt x="0" y="193"/>
                </a:cubicBezTo>
                <a:close/>
                <a:moveTo>
                  <a:pt x="0" y="167"/>
                </a:moveTo>
                <a:cubicBezTo>
                  <a:pt x="0" y="155"/>
                  <a:pt x="0" y="155"/>
                  <a:pt x="0" y="155"/>
                </a:cubicBezTo>
                <a:cubicBezTo>
                  <a:pt x="5" y="155"/>
                  <a:pt x="5" y="155"/>
                  <a:pt x="5" y="155"/>
                </a:cubicBezTo>
                <a:cubicBezTo>
                  <a:pt x="5" y="167"/>
                  <a:pt x="5" y="167"/>
                  <a:pt x="5" y="167"/>
                </a:cubicBezTo>
                <a:cubicBezTo>
                  <a:pt x="0" y="167"/>
                  <a:pt x="0" y="167"/>
                  <a:pt x="0" y="167"/>
                </a:cubicBezTo>
                <a:close/>
                <a:moveTo>
                  <a:pt x="0" y="142"/>
                </a:moveTo>
                <a:cubicBezTo>
                  <a:pt x="0" y="129"/>
                  <a:pt x="0" y="129"/>
                  <a:pt x="0" y="129"/>
                </a:cubicBezTo>
                <a:cubicBezTo>
                  <a:pt x="5" y="129"/>
                  <a:pt x="5" y="129"/>
                  <a:pt x="5" y="129"/>
                </a:cubicBezTo>
                <a:cubicBezTo>
                  <a:pt x="5" y="142"/>
                  <a:pt x="5" y="142"/>
                  <a:pt x="5" y="142"/>
                </a:cubicBezTo>
                <a:cubicBezTo>
                  <a:pt x="0" y="142"/>
                  <a:pt x="0" y="142"/>
                  <a:pt x="0" y="142"/>
                </a:cubicBezTo>
                <a:close/>
                <a:moveTo>
                  <a:pt x="0" y="116"/>
                </a:moveTo>
                <a:cubicBezTo>
                  <a:pt x="0" y="103"/>
                  <a:pt x="0" y="103"/>
                  <a:pt x="0" y="103"/>
                </a:cubicBezTo>
                <a:cubicBezTo>
                  <a:pt x="5" y="103"/>
                  <a:pt x="5" y="103"/>
                  <a:pt x="5" y="103"/>
                </a:cubicBezTo>
                <a:cubicBezTo>
                  <a:pt x="5" y="116"/>
                  <a:pt x="5" y="116"/>
                  <a:pt x="5" y="116"/>
                </a:cubicBezTo>
                <a:cubicBezTo>
                  <a:pt x="0" y="116"/>
                  <a:pt x="0" y="116"/>
                  <a:pt x="0" y="116"/>
                </a:cubicBezTo>
                <a:close/>
                <a:moveTo>
                  <a:pt x="0" y="90"/>
                </a:moveTo>
                <a:cubicBezTo>
                  <a:pt x="0" y="77"/>
                  <a:pt x="0" y="77"/>
                  <a:pt x="0" y="77"/>
                </a:cubicBezTo>
                <a:cubicBezTo>
                  <a:pt x="5" y="77"/>
                  <a:pt x="5" y="77"/>
                  <a:pt x="5" y="77"/>
                </a:cubicBezTo>
                <a:cubicBezTo>
                  <a:pt x="5" y="90"/>
                  <a:pt x="5" y="90"/>
                  <a:pt x="5" y="90"/>
                </a:cubicBezTo>
                <a:cubicBezTo>
                  <a:pt x="0" y="90"/>
                  <a:pt x="0" y="90"/>
                  <a:pt x="0" y="90"/>
                </a:cubicBezTo>
                <a:close/>
                <a:moveTo>
                  <a:pt x="0" y="64"/>
                </a:moveTo>
                <a:cubicBezTo>
                  <a:pt x="0" y="51"/>
                  <a:pt x="0" y="51"/>
                  <a:pt x="0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5" y="64"/>
                  <a:pt x="5" y="64"/>
                  <a:pt x="5" y="64"/>
                </a:cubicBezTo>
                <a:cubicBezTo>
                  <a:pt x="0" y="64"/>
                  <a:pt x="0" y="64"/>
                  <a:pt x="0" y="64"/>
                </a:cubicBezTo>
                <a:close/>
                <a:moveTo>
                  <a:pt x="0" y="39"/>
                </a:moveTo>
                <a:cubicBezTo>
                  <a:pt x="0" y="26"/>
                  <a:pt x="0" y="26"/>
                  <a:pt x="0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39"/>
                  <a:pt x="5" y="39"/>
                  <a:pt x="5" y="39"/>
                </a:cubicBezTo>
                <a:cubicBezTo>
                  <a:pt x="0" y="39"/>
                  <a:pt x="0" y="39"/>
                  <a:pt x="0" y="39"/>
                </a:cubicBezTo>
                <a:close/>
                <a:moveTo>
                  <a:pt x="0" y="13"/>
                </a:move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3"/>
                  <a:pt x="0" y="13"/>
                  <a:pt x="0" y="13"/>
                </a:cubicBezTo>
                <a:close/>
              </a:path>
            </a:pathLst>
          </a:custGeom>
          <a:solidFill>
            <a:srgbClr val="FC8D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5" name="ValueShape5">
            <a:extLst>
              <a:ext uri="{FF2B5EF4-FFF2-40B4-BE49-F238E27FC236}">
                <a16:creationId xmlns:a16="http://schemas.microsoft.com/office/drawing/2014/main" xmlns="" id="{5C226B52-8FE6-4CFE-89A4-BEB6E4B5663B}"/>
              </a:ext>
            </a:extLst>
          </p:cNvPr>
          <p:cNvSpPr>
            <a:spLocks/>
          </p:cNvSpPr>
          <p:nvPr/>
        </p:nvSpPr>
        <p:spPr bwMode="auto">
          <a:xfrm>
            <a:off x="7284600" y="1709036"/>
            <a:ext cx="984200" cy="523485"/>
          </a:xfrm>
          <a:custGeom>
            <a:avLst/>
            <a:gdLst>
              <a:gd name="T0" fmla="*/ 234 w 269"/>
              <a:gd name="T1" fmla="*/ 143 h 143"/>
              <a:gd name="T2" fmla="*/ 45 w 269"/>
              <a:gd name="T3" fmla="*/ 143 h 143"/>
              <a:gd name="T4" fmla="*/ 0 w 269"/>
              <a:gd name="T5" fmla="*/ 99 h 143"/>
              <a:gd name="T6" fmla="*/ 45 w 269"/>
              <a:gd name="T7" fmla="*/ 54 h 143"/>
              <a:gd name="T8" fmla="*/ 53 w 269"/>
              <a:gd name="T9" fmla="*/ 55 h 143"/>
              <a:gd name="T10" fmla="*/ 67 w 269"/>
              <a:gd name="T11" fmla="*/ 57 h 143"/>
              <a:gd name="T12" fmla="*/ 72 w 269"/>
              <a:gd name="T13" fmla="*/ 45 h 143"/>
              <a:gd name="T14" fmla="*/ 138 w 269"/>
              <a:gd name="T15" fmla="*/ 0 h 143"/>
              <a:gd name="T16" fmla="*/ 184 w 269"/>
              <a:gd name="T17" fmla="*/ 18 h 143"/>
              <a:gd name="T18" fmla="*/ 209 w 269"/>
              <a:gd name="T19" fmla="*/ 60 h 143"/>
              <a:gd name="T20" fmla="*/ 211 w 269"/>
              <a:gd name="T21" fmla="*/ 77 h 143"/>
              <a:gd name="T22" fmla="*/ 228 w 269"/>
              <a:gd name="T23" fmla="*/ 74 h 143"/>
              <a:gd name="T24" fmla="*/ 234 w 269"/>
              <a:gd name="T25" fmla="*/ 74 h 143"/>
              <a:gd name="T26" fmla="*/ 269 w 269"/>
              <a:gd name="T27" fmla="*/ 109 h 143"/>
              <a:gd name="T28" fmla="*/ 234 w 269"/>
              <a:gd name="T29" fmla="*/ 143 h 143"/>
              <a:gd name="T30" fmla="*/ 234 w 269"/>
              <a:gd name="T31" fmla="*/ 143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69" h="143">
                <a:moveTo>
                  <a:pt x="234" y="143"/>
                </a:moveTo>
                <a:cubicBezTo>
                  <a:pt x="45" y="143"/>
                  <a:pt x="45" y="143"/>
                  <a:pt x="45" y="143"/>
                </a:cubicBezTo>
                <a:cubicBezTo>
                  <a:pt x="20" y="143"/>
                  <a:pt x="0" y="123"/>
                  <a:pt x="0" y="99"/>
                </a:cubicBezTo>
                <a:cubicBezTo>
                  <a:pt x="0" y="74"/>
                  <a:pt x="20" y="54"/>
                  <a:pt x="45" y="54"/>
                </a:cubicBezTo>
                <a:cubicBezTo>
                  <a:pt x="48" y="54"/>
                  <a:pt x="50" y="54"/>
                  <a:pt x="53" y="55"/>
                </a:cubicBezTo>
                <a:cubicBezTo>
                  <a:pt x="67" y="57"/>
                  <a:pt x="67" y="57"/>
                  <a:pt x="67" y="57"/>
                </a:cubicBezTo>
                <a:cubicBezTo>
                  <a:pt x="72" y="45"/>
                  <a:pt x="72" y="45"/>
                  <a:pt x="72" y="45"/>
                </a:cubicBezTo>
                <a:cubicBezTo>
                  <a:pt x="83" y="18"/>
                  <a:pt x="109" y="0"/>
                  <a:pt x="138" y="0"/>
                </a:cubicBezTo>
                <a:cubicBezTo>
                  <a:pt x="155" y="0"/>
                  <a:pt x="172" y="7"/>
                  <a:pt x="184" y="18"/>
                </a:cubicBezTo>
                <a:cubicBezTo>
                  <a:pt x="197" y="29"/>
                  <a:pt x="206" y="44"/>
                  <a:pt x="209" y="60"/>
                </a:cubicBezTo>
                <a:cubicBezTo>
                  <a:pt x="211" y="77"/>
                  <a:pt x="211" y="77"/>
                  <a:pt x="211" y="77"/>
                </a:cubicBezTo>
                <a:cubicBezTo>
                  <a:pt x="228" y="74"/>
                  <a:pt x="228" y="74"/>
                  <a:pt x="228" y="74"/>
                </a:cubicBezTo>
                <a:cubicBezTo>
                  <a:pt x="230" y="74"/>
                  <a:pt x="232" y="74"/>
                  <a:pt x="234" y="74"/>
                </a:cubicBezTo>
                <a:cubicBezTo>
                  <a:pt x="253" y="74"/>
                  <a:pt x="269" y="89"/>
                  <a:pt x="269" y="109"/>
                </a:cubicBezTo>
                <a:cubicBezTo>
                  <a:pt x="269" y="128"/>
                  <a:pt x="253" y="143"/>
                  <a:pt x="234" y="143"/>
                </a:cubicBezTo>
                <a:cubicBezTo>
                  <a:pt x="234" y="143"/>
                  <a:pt x="234" y="143"/>
                  <a:pt x="234" y="143"/>
                </a:cubicBezTo>
                <a:close/>
              </a:path>
            </a:pathLst>
          </a:custGeom>
          <a:gradFill flip="none" rotWithShape="1">
            <a:gsLst>
              <a:gs pos="0">
                <a:srgbClr val="FBAF3E"/>
              </a:gs>
              <a:gs pos="100000">
                <a:srgbClr val="F0FAF9"/>
              </a:gs>
              <a:gs pos="89000">
                <a:srgbClr val="FBAF3E"/>
              </a:gs>
              <a:gs pos="89100">
                <a:srgbClr val="F0FAF9"/>
              </a:gs>
            </a:gsLst>
            <a:lin ang="16200000" scaled="1"/>
            <a:tileRect/>
          </a:gradFill>
          <a:ln w="38100">
            <a:solidFill>
              <a:schemeClr val="bg1">
                <a:lumMod val="85000"/>
                <a:alpha val="28000"/>
              </a:schemeClr>
            </a:solidFill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6" name="BackShape4">
            <a:extLst>
              <a:ext uri="{FF2B5EF4-FFF2-40B4-BE49-F238E27FC236}">
                <a16:creationId xmlns:a16="http://schemas.microsoft.com/office/drawing/2014/main" xmlns="" id="{8777DDCC-D938-414A-A530-BAFB692696DC}"/>
              </a:ext>
            </a:extLst>
          </p:cNvPr>
          <p:cNvSpPr>
            <a:spLocks/>
          </p:cNvSpPr>
          <p:nvPr/>
        </p:nvSpPr>
        <p:spPr bwMode="auto">
          <a:xfrm>
            <a:off x="7211170" y="1640343"/>
            <a:ext cx="1131060" cy="665608"/>
          </a:xfrm>
          <a:custGeom>
            <a:avLst/>
            <a:gdLst>
              <a:gd name="T0" fmla="*/ 61 w 309"/>
              <a:gd name="T1" fmla="*/ 182 h 182"/>
              <a:gd name="T2" fmla="*/ 61 w 309"/>
              <a:gd name="T3" fmla="*/ 182 h 182"/>
              <a:gd name="T4" fmla="*/ 0 w 309"/>
              <a:gd name="T5" fmla="*/ 118 h 182"/>
              <a:gd name="T6" fmla="*/ 0 w 309"/>
              <a:gd name="T7" fmla="*/ 118 h 182"/>
              <a:gd name="T8" fmla="*/ 65 w 309"/>
              <a:gd name="T9" fmla="*/ 53 h 182"/>
              <a:gd name="T10" fmla="*/ 65 w 309"/>
              <a:gd name="T11" fmla="*/ 53 h 182"/>
              <a:gd name="T12" fmla="*/ 75 w 309"/>
              <a:gd name="T13" fmla="*/ 54 h 182"/>
              <a:gd name="T14" fmla="*/ 75 w 309"/>
              <a:gd name="T15" fmla="*/ 54 h 182"/>
              <a:gd name="T16" fmla="*/ 158 w 309"/>
              <a:gd name="T17" fmla="*/ 0 h 182"/>
              <a:gd name="T18" fmla="*/ 158 w 309"/>
              <a:gd name="T19" fmla="*/ 0 h 182"/>
              <a:gd name="T20" fmla="*/ 248 w 309"/>
              <a:gd name="T21" fmla="*/ 73 h 182"/>
              <a:gd name="T22" fmla="*/ 248 w 309"/>
              <a:gd name="T23" fmla="*/ 73 h 182"/>
              <a:gd name="T24" fmla="*/ 254 w 309"/>
              <a:gd name="T25" fmla="*/ 73 h 182"/>
              <a:gd name="T26" fmla="*/ 254 w 309"/>
              <a:gd name="T27" fmla="*/ 73 h 182"/>
              <a:gd name="T28" fmla="*/ 309 w 309"/>
              <a:gd name="T29" fmla="*/ 128 h 182"/>
              <a:gd name="T30" fmla="*/ 309 w 309"/>
              <a:gd name="T31" fmla="*/ 128 h 182"/>
              <a:gd name="T32" fmla="*/ 258 w 309"/>
              <a:gd name="T33" fmla="*/ 182 h 182"/>
              <a:gd name="T34" fmla="*/ 258 w 309"/>
              <a:gd name="T35" fmla="*/ 182 h 182"/>
              <a:gd name="T36" fmla="*/ 258 w 309"/>
              <a:gd name="T37" fmla="*/ 182 h 182"/>
              <a:gd name="T38" fmla="*/ 61 w 309"/>
              <a:gd name="T39" fmla="*/ 182 h 182"/>
              <a:gd name="T40" fmla="*/ 253 w 309"/>
              <a:gd name="T41" fmla="*/ 176 h 182"/>
              <a:gd name="T42" fmla="*/ 254 w 309"/>
              <a:gd name="T43" fmla="*/ 176 h 182"/>
              <a:gd name="T44" fmla="*/ 302 w 309"/>
              <a:gd name="T45" fmla="*/ 128 h 182"/>
              <a:gd name="T46" fmla="*/ 302 w 309"/>
              <a:gd name="T47" fmla="*/ 128 h 182"/>
              <a:gd name="T48" fmla="*/ 288 w 309"/>
              <a:gd name="T49" fmla="*/ 93 h 182"/>
              <a:gd name="T50" fmla="*/ 288 w 309"/>
              <a:gd name="T51" fmla="*/ 93 h 182"/>
              <a:gd name="T52" fmla="*/ 254 w 309"/>
              <a:gd name="T53" fmla="*/ 79 h 182"/>
              <a:gd name="T54" fmla="*/ 254 w 309"/>
              <a:gd name="T55" fmla="*/ 79 h 182"/>
              <a:gd name="T56" fmla="*/ 246 w 309"/>
              <a:gd name="T57" fmla="*/ 80 h 182"/>
              <a:gd name="T58" fmla="*/ 246 w 309"/>
              <a:gd name="T59" fmla="*/ 80 h 182"/>
              <a:gd name="T60" fmla="*/ 242 w 309"/>
              <a:gd name="T61" fmla="*/ 80 h 182"/>
              <a:gd name="T62" fmla="*/ 242 w 309"/>
              <a:gd name="T63" fmla="*/ 77 h 182"/>
              <a:gd name="T64" fmla="*/ 158 w 309"/>
              <a:gd name="T65" fmla="*/ 6 h 182"/>
              <a:gd name="T66" fmla="*/ 158 w 309"/>
              <a:gd name="T67" fmla="*/ 6 h 182"/>
              <a:gd name="T68" fmla="*/ 79 w 309"/>
              <a:gd name="T69" fmla="*/ 58 h 182"/>
              <a:gd name="T70" fmla="*/ 79 w 309"/>
              <a:gd name="T71" fmla="*/ 58 h 182"/>
              <a:gd name="T72" fmla="*/ 78 w 309"/>
              <a:gd name="T73" fmla="*/ 61 h 182"/>
              <a:gd name="T74" fmla="*/ 76 w 309"/>
              <a:gd name="T75" fmla="*/ 60 h 182"/>
              <a:gd name="T76" fmla="*/ 65 w 309"/>
              <a:gd name="T77" fmla="*/ 59 h 182"/>
              <a:gd name="T78" fmla="*/ 65 w 309"/>
              <a:gd name="T79" fmla="*/ 59 h 182"/>
              <a:gd name="T80" fmla="*/ 23 w 309"/>
              <a:gd name="T81" fmla="*/ 76 h 182"/>
              <a:gd name="T82" fmla="*/ 23 w 309"/>
              <a:gd name="T83" fmla="*/ 76 h 182"/>
              <a:gd name="T84" fmla="*/ 6 w 309"/>
              <a:gd name="T85" fmla="*/ 118 h 182"/>
              <a:gd name="T86" fmla="*/ 6 w 309"/>
              <a:gd name="T87" fmla="*/ 118 h 182"/>
              <a:gd name="T88" fmla="*/ 65 w 309"/>
              <a:gd name="T89" fmla="*/ 176 h 182"/>
              <a:gd name="T90" fmla="*/ 65 w 309"/>
              <a:gd name="T91" fmla="*/ 176 h 182"/>
              <a:gd name="T92" fmla="*/ 67 w 309"/>
              <a:gd name="T93" fmla="*/ 176 h 182"/>
              <a:gd name="T94" fmla="*/ 253 w 309"/>
              <a:gd name="T95" fmla="*/ 176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09" h="182">
                <a:moveTo>
                  <a:pt x="61" y="182"/>
                </a:moveTo>
                <a:cubicBezTo>
                  <a:pt x="61" y="182"/>
                  <a:pt x="61" y="182"/>
                  <a:pt x="61" y="182"/>
                </a:cubicBezTo>
                <a:cubicBezTo>
                  <a:pt x="27" y="180"/>
                  <a:pt x="0" y="152"/>
                  <a:pt x="0" y="118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82"/>
                  <a:pt x="29" y="53"/>
                  <a:pt x="65" y="53"/>
                </a:cubicBezTo>
                <a:cubicBezTo>
                  <a:pt x="65" y="53"/>
                  <a:pt x="65" y="53"/>
                  <a:pt x="65" y="53"/>
                </a:cubicBezTo>
                <a:cubicBezTo>
                  <a:pt x="68" y="53"/>
                  <a:pt x="71" y="53"/>
                  <a:pt x="75" y="54"/>
                </a:cubicBezTo>
                <a:cubicBezTo>
                  <a:pt x="75" y="54"/>
                  <a:pt x="75" y="54"/>
                  <a:pt x="75" y="54"/>
                </a:cubicBezTo>
                <a:cubicBezTo>
                  <a:pt x="89" y="22"/>
                  <a:pt x="121" y="0"/>
                  <a:pt x="158" y="0"/>
                </a:cubicBezTo>
                <a:cubicBezTo>
                  <a:pt x="158" y="0"/>
                  <a:pt x="158" y="0"/>
                  <a:pt x="158" y="0"/>
                </a:cubicBezTo>
                <a:cubicBezTo>
                  <a:pt x="202" y="0"/>
                  <a:pt x="239" y="31"/>
                  <a:pt x="248" y="73"/>
                </a:cubicBezTo>
                <a:cubicBezTo>
                  <a:pt x="248" y="73"/>
                  <a:pt x="248" y="73"/>
                  <a:pt x="248" y="73"/>
                </a:cubicBezTo>
                <a:cubicBezTo>
                  <a:pt x="250" y="73"/>
                  <a:pt x="252" y="73"/>
                  <a:pt x="254" y="73"/>
                </a:cubicBezTo>
                <a:cubicBezTo>
                  <a:pt x="254" y="73"/>
                  <a:pt x="254" y="73"/>
                  <a:pt x="254" y="73"/>
                </a:cubicBezTo>
                <a:cubicBezTo>
                  <a:pt x="284" y="73"/>
                  <a:pt x="309" y="97"/>
                  <a:pt x="309" y="128"/>
                </a:cubicBezTo>
                <a:cubicBezTo>
                  <a:pt x="309" y="128"/>
                  <a:pt x="309" y="128"/>
                  <a:pt x="309" y="128"/>
                </a:cubicBezTo>
                <a:cubicBezTo>
                  <a:pt x="309" y="156"/>
                  <a:pt x="286" y="180"/>
                  <a:pt x="258" y="182"/>
                </a:cubicBezTo>
                <a:cubicBezTo>
                  <a:pt x="258" y="182"/>
                  <a:pt x="258" y="182"/>
                  <a:pt x="258" y="182"/>
                </a:cubicBezTo>
                <a:cubicBezTo>
                  <a:pt x="258" y="182"/>
                  <a:pt x="258" y="182"/>
                  <a:pt x="258" y="182"/>
                </a:cubicBezTo>
                <a:cubicBezTo>
                  <a:pt x="61" y="182"/>
                  <a:pt x="61" y="182"/>
                  <a:pt x="61" y="182"/>
                </a:cubicBezTo>
                <a:close/>
                <a:moveTo>
                  <a:pt x="253" y="176"/>
                </a:moveTo>
                <a:cubicBezTo>
                  <a:pt x="254" y="176"/>
                  <a:pt x="254" y="176"/>
                  <a:pt x="254" y="176"/>
                </a:cubicBezTo>
                <a:cubicBezTo>
                  <a:pt x="281" y="176"/>
                  <a:pt x="302" y="154"/>
                  <a:pt x="302" y="128"/>
                </a:cubicBezTo>
                <a:cubicBezTo>
                  <a:pt x="302" y="128"/>
                  <a:pt x="302" y="128"/>
                  <a:pt x="302" y="128"/>
                </a:cubicBezTo>
                <a:cubicBezTo>
                  <a:pt x="302" y="114"/>
                  <a:pt x="297" y="102"/>
                  <a:pt x="288" y="93"/>
                </a:cubicBezTo>
                <a:cubicBezTo>
                  <a:pt x="288" y="93"/>
                  <a:pt x="288" y="93"/>
                  <a:pt x="288" y="93"/>
                </a:cubicBezTo>
                <a:cubicBezTo>
                  <a:pt x="279" y="85"/>
                  <a:pt x="267" y="79"/>
                  <a:pt x="254" y="79"/>
                </a:cubicBezTo>
                <a:cubicBezTo>
                  <a:pt x="254" y="79"/>
                  <a:pt x="254" y="79"/>
                  <a:pt x="254" y="79"/>
                </a:cubicBezTo>
                <a:cubicBezTo>
                  <a:pt x="251" y="79"/>
                  <a:pt x="248" y="79"/>
                  <a:pt x="246" y="80"/>
                </a:cubicBezTo>
                <a:cubicBezTo>
                  <a:pt x="246" y="80"/>
                  <a:pt x="246" y="80"/>
                  <a:pt x="246" y="80"/>
                </a:cubicBezTo>
                <a:cubicBezTo>
                  <a:pt x="242" y="80"/>
                  <a:pt x="242" y="80"/>
                  <a:pt x="242" y="80"/>
                </a:cubicBezTo>
                <a:cubicBezTo>
                  <a:pt x="242" y="77"/>
                  <a:pt x="242" y="77"/>
                  <a:pt x="242" y="77"/>
                </a:cubicBezTo>
                <a:cubicBezTo>
                  <a:pt x="235" y="37"/>
                  <a:pt x="200" y="6"/>
                  <a:pt x="158" y="6"/>
                </a:cubicBezTo>
                <a:cubicBezTo>
                  <a:pt x="158" y="6"/>
                  <a:pt x="158" y="6"/>
                  <a:pt x="158" y="6"/>
                </a:cubicBezTo>
                <a:cubicBezTo>
                  <a:pt x="123" y="6"/>
                  <a:pt x="92" y="28"/>
                  <a:pt x="79" y="58"/>
                </a:cubicBezTo>
                <a:cubicBezTo>
                  <a:pt x="79" y="58"/>
                  <a:pt x="79" y="58"/>
                  <a:pt x="79" y="58"/>
                </a:cubicBezTo>
                <a:cubicBezTo>
                  <a:pt x="78" y="61"/>
                  <a:pt x="78" y="61"/>
                  <a:pt x="78" y="61"/>
                </a:cubicBezTo>
                <a:cubicBezTo>
                  <a:pt x="76" y="60"/>
                  <a:pt x="76" y="60"/>
                  <a:pt x="76" y="60"/>
                </a:cubicBezTo>
                <a:cubicBezTo>
                  <a:pt x="72" y="60"/>
                  <a:pt x="69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ubicBezTo>
                  <a:pt x="49" y="59"/>
                  <a:pt x="34" y="66"/>
                  <a:pt x="23" y="76"/>
                </a:cubicBezTo>
                <a:cubicBezTo>
                  <a:pt x="23" y="76"/>
                  <a:pt x="23" y="76"/>
                  <a:pt x="23" y="76"/>
                </a:cubicBezTo>
                <a:cubicBezTo>
                  <a:pt x="13" y="87"/>
                  <a:pt x="6" y="101"/>
                  <a:pt x="6" y="118"/>
                </a:cubicBezTo>
                <a:cubicBezTo>
                  <a:pt x="6" y="118"/>
                  <a:pt x="6" y="118"/>
                  <a:pt x="6" y="118"/>
                </a:cubicBezTo>
                <a:cubicBezTo>
                  <a:pt x="6" y="150"/>
                  <a:pt x="32" y="176"/>
                  <a:pt x="65" y="176"/>
                </a:cubicBezTo>
                <a:cubicBezTo>
                  <a:pt x="65" y="176"/>
                  <a:pt x="65" y="176"/>
                  <a:pt x="65" y="176"/>
                </a:cubicBezTo>
                <a:cubicBezTo>
                  <a:pt x="67" y="176"/>
                  <a:pt x="67" y="176"/>
                  <a:pt x="67" y="176"/>
                </a:cubicBezTo>
                <a:cubicBezTo>
                  <a:pt x="253" y="176"/>
                  <a:pt x="253" y="176"/>
                  <a:pt x="253" y="176"/>
                </a:cubicBezTo>
                <a:close/>
              </a:path>
            </a:pathLst>
          </a:custGeom>
          <a:solidFill>
            <a:srgbClr val="FC8D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7" name="ValueShape2">
            <a:extLst>
              <a:ext uri="{FF2B5EF4-FFF2-40B4-BE49-F238E27FC236}">
                <a16:creationId xmlns:a16="http://schemas.microsoft.com/office/drawing/2014/main" xmlns="" id="{FAD34D1C-3DA7-4046-94FD-A351577D0400}"/>
              </a:ext>
            </a:extLst>
          </p:cNvPr>
          <p:cNvSpPr>
            <a:spLocks/>
          </p:cNvSpPr>
          <p:nvPr/>
        </p:nvSpPr>
        <p:spPr bwMode="auto">
          <a:xfrm>
            <a:off x="4095796" y="1731576"/>
            <a:ext cx="1428333" cy="760357"/>
          </a:xfrm>
          <a:custGeom>
            <a:avLst/>
            <a:gdLst>
              <a:gd name="T0" fmla="*/ 341 w 390"/>
              <a:gd name="T1" fmla="*/ 208 h 208"/>
              <a:gd name="T2" fmla="*/ 65 w 390"/>
              <a:gd name="T3" fmla="*/ 208 h 208"/>
              <a:gd name="T4" fmla="*/ 0 w 390"/>
              <a:gd name="T5" fmla="*/ 143 h 208"/>
              <a:gd name="T6" fmla="*/ 65 w 390"/>
              <a:gd name="T7" fmla="*/ 78 h 208"/>
              <a:gd name="T8" fmla="*/ 78 w 390"/>
              <a:gd name="T9" fmla="*/ 79 h 208"/>
              <a:gd name="T10" fmla="*/ 97 w 390"/>
              <a:gd name="T11" fmla="*/ 82 h 208"/>
              <a:gd name="T12" fmla="*/ 105 w 390"/>
              <a:gd name="T13" fmla="*/ 64 h 208"/>
              <a:gd name="T14" fmla="*/ 201 w 390"/>
              <a:gd name="T15" fmla="*/ 0 h 208"/>
              <a:gd name="T16" fmla="*/ 268 w 390"/>
              <a:gd name="T17" fmla="*/ 25 h 208"/>
              <a:gd name="T18" fmla="*/ 303 w 390"/>
              <a:gd name="T19" fmla="*/ 87 h 208"/>
              <a:gd name="T20" fmla="*/ 307 w 390"/>
              <a:gd name="T21" fmla="*/ 111 h 208"/>
              <a:gd name="T22" fmla="*/ 331 w 390"/>
              <a:gd name="T23" fmla="*/ 107 h 208"/>
              <a:gd name="T24" fmla="*/ 340 w 390"/>
              <a:gd name="T25" fmla="*/ 107 h 208"/>
              <a:gd name="T26" fmla="*/ 390 w 390"/>
              <a:gd name="T27" fmla="*/ 157 h 208"/>
              <a:gd name="T28" fmla="*/ 340 w 390"/>
              <a:gd name="T29" fmla="*/ 208 h 208"/>
              <a:gd name="T30" fmla="*/ 341 w 390"/>
              <a:gd name="T31" fmla="*/ 208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90" h="208">
                <a:moveTo>
                  <a:pt x="341" y="208"/>
                </a:moveTo>
                <a:cubicBezTo>
                  <a:pt x="65" y="208"/>
                  <a:pt x="65" y="208"/>
                  <a:pt x="65" y="208"/>
                </a:cubicBezTo>
                <a:cubicBezTo>
                  <a:pt x="29" y="208"/>
                  <a:pt x="0" y="179"/>
                  <a:pt x="0" y="143"/>
                </a:cubicBezTo>
                <a:cubicBezTo>
                  <a:pt x="0" y="107"/>
                  <a:pt x="29" y="78"/>
                  <a:pt x="65" y="78"/>
                </a:cubicBezTo>
                <a:cubicBezTo>
                  <a:pt x="69" y="78"/>
                  <a:pt x="74" y="78"/>
                  <a:pt x="78" y="79"/>
                </a:cubicBezTo>
                <a:cubicBezTo>
                  <a:pt x="97" y="82"/>
                  <a:pt x="97" y="82"/>
                  <a:pt x="97" y="82"/>
                </a:cubicBezTo>
                <a:cubicBezTo>
                  <a:pt x="105" y="64"/>
                  <a:pt x="105" y="64"/>
                  <a:pt x="105" y="64"/>
                </a:cubicBezTo>
                <a:cubicBezTo>
                  <a:pt x="121" y="25"/>
                  <a:pt x="158" y="0"/>
                  <a:pt x="201" y="0"/>
                </a:cubicBezTo>
                <a:cubicBezTo>
                  <a:pt x="225" y="0"/>
                  <a:pt x="249" y="9"/>
                  <a:pt x="268" y="25"/>
                </a:cubicBezTo>
                <a:cubicBezTo>
                  <a:pt x="287" y="41"/>
                  <a:pt x="299" y="63"/>
                  <a:pt x="303" y="87"/>
                </a:cubicBezTo>
                <a:cubicBezTo>
                  <a:pt x="307" y="111"/>
                  <a:pt x="307" y="111"/>
                  <a:pt x="307" y="111"/>
                </a:cubicBezTo>
                <a:cubicBezTo>
                  <a:pt x="331" y="107"/>
                  <a:pt x="331" y="107"/>
                  <a:pt x="331" y="107"/>
                </a:cubicBezTo>
                <a:cubicBezTo>
                  <a:pt x="334" y="107"/>
                  <a:pt x="337" y="107"/>
                  <a:pt x="340" y="107"/>
                </a:cubicBezTo>
                <a:cubicBezTo>
                  <a:pt x="368" y="107"/>
                  <a:pt x="390" y="129"/>
                  <a:pt x="390" y="157"/>
                </a:cubicBezTo>
                <a:cubicBezTo>
                  <a:pt x="390" y="185"/>
                  <a:pt x="368" y="207"/>
                  <a:pt x="340" y="208"/>
                </a:cubicBezTo>
                <a:cubicBezTo>
                  <a:pt x="341" y="208"/>
                  <a:pt x="341" y="208"/>
                  <a:pt x="341" y="208"/>
                </a:cubicBezTo>
                <a:close/>
              </a:path>
            </a:pathLst>
          </a:custGeom>
          <a:gradFill flip="none" rotWithShape="1">
            <a:gsLst>
              <a:gs pos="0">
                <a:srgbClr val="FBAF3E"/>
              </a:gs>
              <a:gs pos="100000">
                <a:srgbClr val="F0FAF9"/>
              </a:gs>
              <a:gs pos="48000">
                <a:srgbClr val="FBAF3E"/>
              </a:gs>
              <a:gs pos="48100">
                <a:srgbClr val="F0FAF9"/>
              </a:gs>
            </a:gsLst>
            <a:lin ang="16200000" scaled="1"/>
            <a:tileRect/>
          </a:gradFill>
          <a:ln w="38100">
            <a:solidFill>
              <a:schemeClr val="bg1">
                <a:lumMod val="85000"/>
                <a:alpha val="28000"/>
              </a:schemeClr>
            </a:solidFill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8" name="BackShape6">
            <a:extLst>
              <a:ext uri="{FF2B5EF4-FFF2-40B4-BE49-F238E27FC236}">
                <a16:creationId xmlns:a16="http://schemas.microsoft.com/office/drawing/2014/main" xmlns="" id="{2C16A0F6-96C4-4649-BCCB-2B6BEA50CDC1}"/>
              </a:ext>
            </a:extLst>
          </p:cNvPr>
          <p:cNvSpPr>
            <a:spLocks/>
          </p:cNvSpPr>
          <p:nvPr/>
        </p:nvSpPr>
        <p:spPr bwMode="auto">
          <a:xfrm>
            <a:off x="3989204" y="1624983"/>
            <a:ext cx="1640334" cy="973541"/>
          </a:xfrm>
          <a:custGeom>
            <a:avLst/>
            <a:gdLst>
              <a:gd name="T0" fmla="*/ 89 w 448"/>
              <a:gd name="T1" fmla="*/ 266 h 266"/>
              <a:gd name="T2" fmla="*/ 89 w 448"/>
              <a:gd name="T3" fmla="*/ 265 h 266"/>
              <a:gd name="T4" fmla="*/ 0 w 448"/>
              <a:gd name="T5" fmla="*/ 172 h 266"/>
              <a:gd name="T6" fmla="*/ 0 w 448"/>
              <a:gd name="T7" fmla="*/ 172 h 266"/>
              <a:gd name="T8" fmla="*/ 94 w 448"/>
              <a:gd name="T9" fmla="*/ 78 h 266"/>
              <a:gd name="T10" fmla="*/ 94 w 448"/>
              <a:gd name="T11" fmla="*/ 78 h 266"/>
              <a:gd name="T12" fmla="*/ 109 w 448"/>
              <a:gd name="T13" fmla="*/ 79 h 266"/>
              <a:gd name="T14" fmla="*/ 109 w 448"/>
              <a:gd name="T15" fmla="*/ 79 h 266"/>
              <a:gd name="T16" fmla="*/ 230 w 448"/>
              <a:gd name="T17" fmla="*/ 0 h 266"/>
              <a:gd name="T18" fmla="*/ 230 w 448"/>
              <a:gd name="T19" fmla="*/ 0 h 266"/>
              <a:gd name="T20" fmla="*/ 360 w 448"/>
              <a:gd name="T21" fmla="*/ 107 h 266"/>
              <a:gd name="T22" fmla="*/ 360 w 448"/>
              <a:gd name="T23" fmla="*/ 107 h 266"/>
              <a:gd name="T24" fmla="*/ 369 w 448"/>
              <a:gd name="T25" fmla="*/ 107 h 266"/>
              <a:gd name="T26" fmla="*/ 369 w 448"/>
              <a:gd name="T27" fmla="*/ 107 h 266"/>
              <a:gd name="T28" fmla="*/ 448 w 448"/>
              <a:gd name="T29" fmla="*/ 186 h 266"/>
              <a:gd name="T30" fmla="*/ 448 w 448"/>
              <a:gd name="T31" fmla="*/ 186 h 266"/>
              <a:gd name="T32" fmla="*/ 374 w 448"/>
              <a:gd name="T33" fmla="*/ 265 h 266"/>
              <a:gd name="T34" fmla="*/ 374 w 448"/>
              <a:gd name="T35" fmla="*/ 265 h 266"/>
              <a:gd name="T36" fmla="*/ 374 w 448"/>
              <a:gd name="T37" fmla="*/ 266 h 266"/>
              <a:gd name="T38" fmla="*/ 89 w 448"/>
              <a:gd name="T39" fmla="*/ 266 h 266"/>
              <a:gd name="T40" fmla="*/ 368 w 448"/>
              <a:gd name="T41" fmla="*/ 256 h 266"/>
              <a:gd name="T42" fmla="*/ 370 w 448"/>
              <a:gd name="T43" fmla="*/ 256 h 266"/>
              <a:gd name="T44" fmla="*/ 439 w 448"/>
              <a:gd name="T45" fmla="*/ 186 h 266"/>
              <a:gd name="T46" fmla="*/ 439 w 448"/>
              <a:gd name="T47" fmla="*/ 186 h 266"/>
              <a:gd name="T48" fmla="*/ 418 w 448"/>
              <a:gd name="T49" fmla="*/ 136 h 266"/>
              <a:gd name="T50" fmla="*/ 418 w 448"/>
              <a:gd name="T51" fmla="*/ 136 h 266"/>
              <a:gd name="T52" fmla="*/ 369 w 448"/>
              <a:gd name="T53" fmla="*/ 116 h 266"/>
              <a:gd name="T54" fmla="*/ 369 w 448"/>
              <a:gd name="T55" fmla="*/ 116 h 266"/>
              <a:gd name="T56" fmla="*/ 357 w 448"/>
              <a:gd name="T57" fmla="*/ 117 h 266"/>
              <a:gd name="T58" fmla="*/ 357 w 448"/>
              <a:gd name="T59" fmla="*/ 117 h 266"/>
              <a:gd name="T60" fmla="*/ 352 w 448"/>
              <a:gd name="T61" fmla="*/ 118 h 266"/>
              <a:gd name="T62" fmla="*/ 351 w 448"/>
              <a:gd name="T63" fmla="*/ 113 h 266"/>
              <a:gd name="T64" fmla="*/ 230 w 448"/>
              <a:gd name="T65" fmla="*/ 10 h 266"/>
              <a:gd name="T66" fmla="*/ 230 w 448"/>
              <a:gd name="T67" fmla="*/ 10 h 266"/>
              <a:gd name="T68" fmla="*/ 116 w 448"/>
              <a:gd name="T69" fmla="*/ 86 h 266"/>
              <a:gd name="T70" fmla="*/ 116 w 448"/>
              <a:gd name="T71" fmla="*/ 86 h 266"/>
              <a:gd name="T72" fmla="*/ 114 w 448"/>
              <a:gd name="T73" fmla="*/ 89 h 266"/>
              <a:gd name="T74" fmla="*/ 110 w 448"/>
              <a:gd name="T75" fmla="*/ 88 h 266"/>
              <a:gd name="T76" fmla="*/ 94 w 448"/>
              <a:gd name="T77" fmla="*/ 87 h 266"/>
              <a:gd name="T78" fmla="*/ 94 w 448"/>
              <a:gd name="T79" fmla="*/ 87 h 266"/>
              <a:gd name="T80" fmla="*/ 34 w 448"/>
              <a:gd name="T81" fmla="*/ 112 h 266"/>
              <a:gd name="T82" fmla="*/ 34 w 448"/>
              <a:gd name="T83" fmla="*/ 112 h 266"/>
              <a:gd name="T84" fmla="*/ 10 w 448"/>
              <a:gd name="T85" fmla="*/ 172 h 266"/>
              <a:gd name="T86" fmla="*/ 10 w 448"/>
              <a:gd name="T87" fmla="*/ 172 h 266"/>
              <a:gd name="T88" fmla="*/ 94 w 448"/>
              <a:gd name="T89" fmla="*/ 256 h 266"/>
              <a:gd name="T90" fmla="*/ 94 w 448"/>
              <a:gd name="T91" fmla="*/ 256 h 266"/>
              <a:gd name="T92" fmla="*/ 97 w 448"/>
              <a:gd name="T93" fmla="*/ 256 h 266"/>
              <a:gd name="T94" fmla="*/ 368 w 448"/>
              <a:gd name="T95" fmla="*/ 256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48" h="266">
                <a:moveTo>
                  <a:pt x="89" y="266"/>
                </a:moveTo>
                <a:cubicBezTo>
                  <a:pt x="89" y="265"/>
                  <a:pt x="89" y="265"/>
                  <a:pt x="89" y="265"/>
                </a:cubicBezTo>
                <a:cubicBezTo>
                  <a:pt x="40" y="263"/>
                  <a:pt x="0" y="222"/>
                  <a:pt x="0" y="172"/>
                </a:cubicBezTo>
                <a:cubicBezTo>
                  <a:pt x="0" y="172"/>
                  <a:pt x="0" y="172"/>
                  <a:pt x="0" y="172"/>
                </a:cubicBezTo>
                <a:cubicBezTo>
                  <a:pt x="0" y="120"/>
                  <a:pt x="42" y="78"/>
                  <a:pt x="94" y="78"/>
                </a:cubicBezTo>
                <a:cubicBezTo>
                  <a:pt x="94" y="78"/>
                  <a:pt x="94" y="78"/>
                  <a:pt x="94" y="78"/>
                </a:cubicBezTo>
                <a:cubicBezTo>
                  <a:pt x="99" y="78"/>
                  <a:pt x="104" y="78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129" y="33"/>
                  <a:pt x="176" y="0"/>
                  <a:pt x="230" y="0"/>
                </a:cubicBezTo>
                <a:cubicBezTo>
                  <a:pt x="230" y="0"/>
                  <a:pt x="230" y="0"/>
                  <a:pt x="230" y="0"/>
                </a:cubicBezTo>
                <a:cubicBezTo>
                  <a:pt x="294" y="0"/>
                  <a:pt x="348" y="46"/>
                  <a:pt x="360" y="107"/>
                </a:cubicBezTo>
                <a:cubicBezTo>
                  <a:pt x="360" y="107"/>
                  <a:pt x="360" y="107"/>
                  <a:pt x="360" y="107"/>
                </a:cubicBezTo>
                <a:cubicBezTo>
                  <a:pt x="363" y="107"/>
                  <a:pt x="366" y="107"/>
                  <a:pt x="369" y="107"/>
                </a:cubicBezTo>
                <a:cubicBezTo>
                  <a:pt x="369" y="107"/>
                  <a:pt x="369" y="107"/>
                  <a:pt x="369" y="107"/>
                </a:cubicBezTo>
                <a:cubicBezTo>
                  <a:pt x="412" y="107"/>
                  <a:pt x="448" y="142"/>
                  <a:pt x="448" y="186"/>
                </a:cubicBezTo>
                <a:cubicBezTo>
                  <a:pt x="448" y="186"/>
                  <a:pt x="448" y="186"/>
                  <a:pt x="448" y="186"/>
                </a:cubicBezTo>
                <a:cubicBezTo>
                  <a:pt x="448" y="228"/>
                  <a:pt x="415" y="263"/>
                  <a:pt x="374" y="265"/>
                </a:cubicBezTo>
                <a:cubicBezTo>
                  <a:pt x="374" y="265"/>
                  <a:pt x="374" y="265"/>
                  <a:pt x="374" y="265"/>
                </a:cubicBezTo>
                <a:cubicBezTo>
                  <a:pt x="374" y="266"/>
                  <a:pt x="374" y="266"/>
                  <a:pt x="374" y="266"/>
                </a:cubicBezTo>
                <a:cubicBezTo>
                  <a:pt x="89" y="266"/>
                  <a:pt x="89" y="266"/>
                  <a:pt x="89" y="266"/>
                </a:cubicBezTo>
                <a:close/>
                <a:moveTo>
                  <a:pt x="368" y="256"/>
                </a:moveTo>
                <a:cubicBezTo>
                  <a:pt x="370" y="256"/>
                  <a:pt x="370" y="256"/>
                  <a:pt x="370" y="256"/>
                </a:cubicBezTo>
                <a:cubicBezTo>
                  <a:pt x="408" y="256"/>
                  <a:pt x="439" y="225"/>
                  <a:pt x="439" y="186"/>
                </a:cubicBezTo>
                <a:cubicBezTo>
                  <a:pt x="439" y="186"/>
                  <a:pt x="439" y="186"/>
                  <a:pt x="439" y="186"/>
                </a:cubicBezTo>
                <a:cubicBezTo>
                  <a:pt x="439" y="167"/>
                  <a:pt x="431" y="149"/>
                  <a:pt x="418" y="136"/>
                </a:cubicBezTo>
                <a:cubicBezTo>
                  <a:pt x="418" y="136"/>
                  <a:pt x="418" y="136"/>
                  <a:pt x="418" y="136"/>
                </a:cubicBezTo>
                <a:cubicBezTo>
                  <a:pt x="406" y="124"/>
                  <a:pt x="388" y="116"/>
                  <a:pt x="369" y="116"/>
                </a:cubicBezTo>
                <a:cubicBezTo>
                  <a:pt x="369" y="116"/>
                  <a:pt x="369" y="116"/>
                  <a:pt x="369" y="116"/>
                </a:cubicBezTo>
                <a:cubicBezTo>
                  <a:pt x="365" y="116"/>
                  <a:pt x="361" y="116"/>
                  <a:pt x="357" y="117"/>
                </a:cubicBezTo>
                <a:cubicBezTo>
                  <a:pt x="357" y="117"/>
                  <a:pt x="357" y="117"/>
                  <a:pt x="357" y="117"/>
                </a:cubicBezTo>
                <a:cubicBezTo>
                  <a:pt x="352" y="118"/>
                  <a:pt x="352" y="118"/>
                  <a:pt x="352" y="118"/>
                </a:cubicBezTo>
                <a:cubicBezTo>
                  <a:pt x="351" y="113"/>
                  <a:pt x="351" y="113"/>
                  <a:pt x="351" y="113"/>
                </a:cubicBezTo>
                <a:cubicBezTo>
                  <a:pt x="342" y="54"/>
                  <a:pt x="291" y="10"/>
                  <a:pt x="230" y="10"/>
                </a:cubicBezTo>
                <a:cubicBezTo>
                  <a:pt x="230" y="10"/>
                  <a:pt x="230" y="10"/>
                  <a:pt x="230" y="10"/>
                </a:cubicBezTo>
                <a:cubicBezTo>
                  <a:pt x="178" y="10"/>
                  <a:pt x="134" y="41"/>
                  <a:pt x="116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14" y="89"/>
                  <a:pt x="114" y="89"/>
                  <a:pt x="114" y="89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105" y="87"/>
                  <a:pt x="100" y="87"/>
                  <a:pt x="94" y="87"/>
                </a:cubicBezTo>
                <a:cubicBezTo>
                  <a:pt x="94" y="87"/>
                  <a:pt x="94" y="87"/>
                  <a:pt x="94" y="87"/>
                </a:cubicBezTo>
                <a:cubicBezTo>
                  <a:pt x="71" y="87"/>
                  <a:pt x="50" y="96"/>
                  <a:pt x="34" y="112"/>
                </a:cubicBezTo>
                <a:cubicBezTo>
                  <a:pt x="34" y="112"/>
                  <a:pt x="34" y="112"/>
                  <a:pt x="34" y="112"/>
                </a:cubicBezTo>
                <a:cubicBezTo>
                  <a:pt x="19" y="127"/>
                  <a:pt x="10" y="148"/>
                  <a:pt x="10" y="172"/>
                </a:cubicBezTo>
                <a:cubicBezTo>
                  <a:pt x="10" y="172"/>
                  <a:pt x="10" y="172"/>
                  <a:pt x="10" y="172"/>
                </a:cubicBezTo>
                <a:cubicBezTo>
                  <a:pt x="10" y="218"/>
                  <a:pt x="47" y="256"/>
                  <a:pt x="94" y="256"/>
                </a:cubicBezTo>
                <a:cubicBezTo>
                  <a:pt x="94" y="256"/>
                  <a:pt x="94" y="256"/>
                  <a:pt x="94" y="256"/>
                </a:cubicBezTo>
                <a:cubicBezTo>
                  <a:pt x="97" y="256"/>
                  <a:pt x="97" y="256"/>
                  <a:pt x="97" y="256"/>
                </a:cubicBezTo>
                <a:cubicBezTo>
                  <a:pt x="368" y="256"/>
                  <a:pt x="368" y="256"/>
                  <a:pt x="368" y="256"/>
                </a:cubicBezTo>
                <a:close/>
              </a:path>
            </a:pathLst>
          </a:custGeom>
          <a:solidFill>
            <a:srgbClr val="FC8D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9" name="ValueText5">
            <a:extLst>
              <a:ext uri="{FF2B5EF4-FFF2-40B4-BE49-F238E27FC236}">
                <a16:creationId xmlns:a16="http://schemas.microsoft.com/office/drawing/2014/main" xmlns="" id="{603D8310-FC0F-48F7-8E90-7515D650AD93}"/>
              </a:ext>
            </a:extLst>
          </p:cNvPr>
          <p:cNvSpPr txBox="1"/>
          <p:nvPr/>
        </p:nvSpPr>
        <p:spPr>
          <a:xfrm>
            <a:off x="7593313" y="1372388"/>
            <a:ext cx="366461" cy="194526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800" dirty="0">
                <a:solidFill>
                  <a:srgbClr val="DDDDDD"/>
                </a:solidFill>
                <a:latin typeface="Impact" panose="020B0806030902050204" pitchFamily="34" charset="0"/>
              </a:rPr>
              <a:t>50</a:t>
            </a:r>
            <a:r>
              <a:rPr kumimoji="0" lang="en-US" altLang="zh-CN" sz="4800" b="0" i="0" u="none" strike="noStrike" kern="1200" cap="none" spc="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Impact" panose="020B0806030902050204" pitchFamily="34" charset="0"/>
              </a:rPr>
              <a:t>%</a:t>
            </a:r>
          </a:p>
        </p:txBody>
      </p:sp>
      <p:sp>
        <p:nvSpPr>
          <p:cNvPr id="100" name="ValueText2">
            <a:extLst>
              <a:ext uri="{FF2B5EF4-FFF2-40B4-BE49-F238E27FC236}">
                <a16:creationId xmlns:a16="http://schemas.microsoft.com/office/drawing/2014/main" xmlns="" id="{CA83E13F-1528-47DB-8EB2-5EBACB5B142D}"/>
              </a:ext>
            </a:extLst>
          </p:cNvPr>
          <p:cNvSpPr txBox="1"/>
          <p:nvPr/>
        </p:nvSpPr>
        <p:spPr>
          <a:xfrm>
            <a:off x="4626141" y="1377161"/>
            <a:ext cx="366461" cy="194526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800" dirty="0">
                <a:solidFill>
                  <a:srgbClr val="DDDDDD"/>
                </a:solidFill>
                <a:latin typeface="Impact" panose="020B0806030902050204" pitchFamily="34" charset="0"/>
              </a:rPr>
              <a:t>50</a:t>
            </a:r>
            <a:r>
              <a:rPr kumimoji="0" lang="en-US" altLang="zh-CN" sz="4800" b="0" i="0" u="none" strike="noStrike" kern="1200" cap="none" spc="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Impact" panose="020B0806030902050204" pitchFamily="34" charset="0"/>
              </a:rPr>
              <a:t>%</a:t>
            </a:r>
          </a:p>
        </p:txBody>
      </p:sp>
      <p:sp>
        <p:nvSpPr>
          <p:cNvPr id="101" name="CustomText1">
            <a:extLst>
              <a:ext uri="{FF2B5EF4-FFF2-40B4-BE49-F238E27FC236}">
                <a16:creationId xmlns:a16="http://schemas.microsoft.com/office/drawing/2014/main" xmlns="" id="{0BE7C29A-A4BC-4B98-A3BC-5071A251F548}"/>
              </a:ext>
            </a:extLst>
          </p:cNvPr>
          <p:cNvSpPr/>
          <p:nvPr/>
        </p:nvSpPr>
        <p:spPr>
          <a:xfrm>
            <a:off x="4878430" y="5665433"/>
            <a:ext cx="2995918" cy="289804"/>
          </a:xfrm>
          <a:prstGeom prst="rect">
            <a:avLst/>
          </a:prstGeom>
          <a:noFill/>
        </p:spPr>
        <p:txBody>
          <a:bodyPr wrap="none" lIns="0" tIns="0" rIns="0" bIns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Supporting text here</a:t>
            </a:r>
          </a:p>
        </p:txBody>
      </p:sp>
      <p:sp>
        <p:nvSpPr>
          <p:cNvPr id="102" name="CustomText2">
            <a:extLst>
              <a:ext uri="{FF2B5EF4-FFF2-40B4-BE49-F238E27FC236}">
                <a16:creationId xmlns:a16="http://schemas.microsoft.com/office/drawing/2014/main" xmlns="" id="{FC7AA6B8-8E14-4E88-B139-CF465CE568D0}"/>
              </a:ext>
            </a:extLst>
          </p:cNvPr>
          <p:cNvSpPr/>
          <p:nvPr/>
        </p:nvSpPr>
        <p:spPr>
          <a:xfrm>
            <a:off x="5314786" y="5302345"/>
            <a:ext cx="2123206" cy="393544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年度工作总结报告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cxnSp>
        <p:nvCxnSpPr>
          <p:cNvPr id="103" name="AreaShape">
            <a:extLst>
              <a:ext uri="{FF2B5EF4-FFF2-40B4-BE49-F238E27FC236}">
                <a16:creationId xmlns:a16="http://schemas.microsoft.com/office/drawing/2014/main" xmlns="" id="{C8EF32BA-6461-4E59-A1A9-4F52B3611700}"/>
              </a:ext>
            </a:extLst>
          </p:cNvPr>
          <p:cNvCxnSpPr>
            <a:cxnSpLocks/>
          </p:cNvCxnSpPr>
          <p:nvPr/>
        </p:nvCxnSpPr>
        <p:spPr>
          <a:xfrm flipH="1">
            <a:off x="5252406" y="5650661"/>
            <a:ext cx="2070407" cy="0"/>
          </a:xfrm>
          <a:prstGeom prst="straightConnector1">
            <a:avLst/>
          </a:prstGeom>
          <a:noFill/>
          <a:ln w="12700" cap="flat" cmpd="sng">
            <a:solidFill>
              <a:schemeClr val="tx1">
                <a:lumMod val="95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04" name="矩形 103">
            <a:extLst>
              <a:ext uri="{FF2B5EF4-FFF2-40B4-BE49-F238E27FC236}">
                <a16:creationId xmlns:a16="http://schemas.microsoft.com/office/drawing/2014/main" xmlns="" id="{D5B38BFF-40CE-4E1E-8CA1-F534CED9CB92}"/>
              </a:ext>
            </a:extLst>
          </p:cNvPr>
          <p:cNvSpPr/>
          <p:nvPr/>
        </p:nvSpPr>
        <p:spPr>
          <a:xfrm>
            <a:off x="6907532" y="2296544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销售回款的管理</a:t>
            </a: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xmlns="" id="{987EDED0-6487-43BA-BC08-406FDE119CB5}"/>
              </a:ext>
            </a:extLst>
          </p:cNvPr>
          <p:cNvSpPr/>
          <p:nvPr/>
        </p:nvSpPr>
        <p:spPr>
          <a:xfrm>
            <a:off x="3935443" y="2579576"/>
            <a:ext cx="18004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销售费用的管理</a:t>
            </a: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xmlns="" id="{2B20C1AD-A49F-4DA6-9394-2428915D386C}"/>
              </a:ext>
            </a:extLst>
          </p:cNvPr>
          <p:cNvSpPr/>
          <p:nvPr/>
        </p:nvSpPr>
        <p:spPr>
          <a:xfrm>
            <a:off x="839706" y="3546537"/>
            <a:ext cx="3478895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/>
              <a:t>管理需要</a:t>
            </a:r>
            <a:r>
              <a:rPr lang="zh-CN" altLang="en-US" sz="5400" dirty="0">
                <a:solidFill>
                  <a:srgbClr val="FBBD02"/>
                </a:solidFill>
              </a:rPr>
              <a:t>数据</a:t>
            </a:r>
            <a:r>
              <a:rPr lang="zh-CN" altLang="en-US" sz="1600" dirty="0"/>
              <a:t>支持，就相当于打靶需要有望远镜帮助看靶心一样。每次放枪，都应当检查结果，以便于不断调整而尽量达到最高目标准确度。而公司现时的销售管理，就等于闭着眼睛瞎放枪，只知道靶子的方向在哪里，至于每一枪的结果，只能凭着经验去判断，去调整射击位置。</a:t>
            </a: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xmlns="" id="{FD8DB2B6-4038-43F6-9EE3-6E7C14FD0642}"/>
              </a:ext>
            </a:extLst>
          </p:cNvPr>
          <p:cNvSpPr/>
          <p:nvPr/>
        </p:nvSpPr>
        <p:spPr>
          <a:xfrm>
            <a:off x="8507916" y="3892909"/>
            <a:ext cx="29635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dirty="0">
                <a:solidFill>
                  <a:srgbClr val="FBBD02"/>
                </a:solidFill>
              </a:rPr>
              <a:t>所以</a:t>
            </a:r>
            <a:endParaRPr lang="en-US" altLang="zh-CN" sz="4800" dirty="0">
              <a:solidFill>
                <a:srgbClr val="FBBD02"/>
              </a:solidFill>
            </a:endParaRPr>
          </a:p>
          <a:p>
            <a:r>
              <a:rPr lang="zh-CN" altLang="en-US" sz="1600" dirty="0"/>
              <a:t>目标的命中率可想而知！所以我认为，正确地管理应当是每半个月，财务部门应当向销售部门提供详尽的数据，帮助销售管理的判断和调整，以达到最高管理实效！ </a:t>
            </a:r>
          </a:p>
        </p:txBody>
      </p:sp>
    </p:spTree>
    <p:extLst>
      <p:ext uri="{BB962C8B-B14F-4D97-AF65-F5344CB8AC3E}">
        <p14:creationId xmlns:p14="http://schemas.microsoft.com/office/powerpoint/2010/main" val="3106801582"/>
      </p:ext>
    </p:extLst>
  </p:cSld>
  <p:clrMapOvr>
    <a:masterClrMapping/>
  </p:clrMapOvr>
  <p:transition spd="slow" advTm="2000">
    <p:cov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B60B1C83-DAD6-40C8-94C0-DE101E1520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层级责任划分不清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D16A85FC-916F-47B3-B95C-84F0AD8E3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8" t="1723" r="9508" b="2"/>
          <a:stretch>
            <a:fillRect/>
          </a:stretch>
        </p:blipFill>
        <p:spPr bwMode="auto">
          <a:xfrm>
            <a:off x="6180138" y="1052513"/>
            <a:ext cx="6018212" cy="48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占位符 2">
            <a:extLst>
              <a:ext uri="{FF2B5EF4-FFF2-40B4-BE49-F238E27FC236}">
                <a16:creationId xmlns:a16="http://schemas.microsoft.com/office/drawing/2014/main" xmlns="" id="{96D49F07-0F96-40D6-845B-B27A53844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3675" y="1403350"/>
            <a:ext cx="4443413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2000" dirty="0">
                <a:solidFill>
                  <a:srgbClr val="4B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我们的职务的目的是为公司创造剩余价值、所以应当是员工主动帮老板分析问题，解决问题，把老板“藏到幕后”。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DE28A711-DD22-4FF3-AD92-6FE82D639BDB}"/>
              </a:ext>
            </a:extLst>
          </p:cNvPr>
          <p:cNvGrpSpPr>
            <a:grpSpLocks/>
          </p:cNvGrpSpPr>
          <p:nvPr/>
        </p:nvGrpSpPr>
        <p:grpSpPr bwMode="auto">
          <a:xfrm>
            <a:off x="952500" y="1481138"/>
            <a:ext cx="550863" cy="550862"/>
            <a:chOff x="890988" y="1767939"/>
            <a:chExt cx="551018" cy="551018"/>
          </a:xfrm>
        </p:grpSpPr>
        <p:sp>
          <p:nvSpPr>
            <p:cNvPr id="9" name="椭圆 6">
              <a:extLst>
                <a:ext uri="{FF2B5EF4-FFF2-40B4-BE49-F238E27FC236}">
                  <a16:creationId xmlns:a16="http://schemas.microsoft.com/office/drawing/2014/main" xmlns="" id="{CFEFC145-8842-478D-AB5B-5E3DDC2E3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988" y="1767939"/>
              <a:ext cx="551018" cy="55101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4B5050"/>
                </a:solidFill>
              </a:endParaRPr>
            </a:p>
          </p:txBody>
        </p:sp>
        <p:sp>
          <p:nvSpPr>
            <p:cNvPr id="10" name="TextBox 7">
              <a:extLst>
                <a:ext uri="{FF2B5EF4-FFF2-40B4-BE49-F238E27FC236}">
                  <a16:creationId xmlns:a16="http://schemas.microsoft.com/office/drawing/2014/main" xmlns="" id="{5291B568-5AD0-4267-9FF3-D62E0530C9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3557" y="1781838"/>
              <a:ext cx="40588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b="1">
                  <a:solidFill>
                    <a:srgbClr val="4B5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800" b="1">
                <a:solidFill>
                  <a:srgbClr val="4B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文本占位符 2">
            <a:extLst>
              <a:ext uri="{FF2B5EF4-FFF2-40B4-BE49-F238E27FC236}">
                <a16:creationId xmlns:a16="http://schemas.microsoft.com/office/drawing/2014/main" xmlns="" id="{29D3960D-1031-49B5-BDF7-C7A532D7B3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488" y="3146425"/>
            <a:ext cx="4419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2000">
                <a:solidFill>
                  <a:srgbClr val="4B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管理人员应当各司其职，主动为老板承提相应的责任。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E7F6D944-D30B-485D-8DA1-97D16F504498}"/>
              </a:ext>
            </a:extLst>
          </p:cNvPr>
          <p:cNvGrpSpPr>
            <a:grpSpLocks/>
          </p:cNvGrpSpPr>
          <p:nvPr/>
        </p:nvGrpSpPr>
        <p:grpSpPr bwMode="auto">
          <a:xfrm>
            <a:off x="952500" y="3225800"/>
            <a:ext cx="550863" cy="550863"/>
            <a:chOff x="890988" y="1767939"/>
            <a:chExt cx="551018" cy="551018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261416B0-B89E-4E8B-8B48-C9512A8E4EC7}"/>
                </a:ext>
              </a:extLst>
            </p:cNvPr>
            <p:cNvSpPr/>
            <p:nvPr/>
          </p:nvSpPr>
          <p:spPr bwMode="auto">
            <a:xfrm>
              <a:off x="890988" y="1767939"/>
              <a:ext cx="551018" cy="551018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4B5050"/>
                </a:solidFill>
              </a:endParaRPr>
            </a:p>
          </p:txBody>
        </p:sp>
        <p:sp>
          <p:nvSpPr>
            <p:cNvPr id="14" name="TextBox 11">
              <a:extLst>
                <a:ext uri="{FF2B5EF4-FFF2-40B4-BE49-F238E27FC236}">
                  <a16:creationId xmlns:a16="http://schemas.microsoft.com/office/drawing/2014/main" xmlns="" id="{5957DE82-612A-4411-A06F-EEF4FEEB03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3557" y="1781838"/>
              <a:ext cx="40588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b="1">
                  <a:solidFill>
                    <a:srgbClr val="4B5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800" b="1">
                <a:solidFill>
                  <a:srgbClr val="4B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文本占位符 2">
            <a:extLst>
              <a:ext uri="{FF2B5EF4-FFF2-40B4-BE49-F238E27FC236}">
                <a16:creationId xmlns:a16="http://schemas.microsoft.com/office/drawing/2014/main" xmlns="" id="{1AC5629D-9B84-4F83-8CF9-0264314DC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3675" y="4462463"/>
            <a:ext cx="44434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2000">
                <a:solidFill>
                  <a:srgbClr val="4B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制度制定后要落实到实处，如果制度执行难，要么是制度问题，要么是人的问题。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D414D4A1-C86B-4712-BF0A-4257D077D77A}"/>
              </a:ext>
            </a:extLst>
          </p:cNvPr>
          <p:cNvGrpSpPr>
            <a:grpSpLocks/>
          </p:cNvGrpSpPr>
          <p:nvPr/>
        </p:nvGrpSpPr>
        <p:grpSpPr bwMode="auto">
          <a:xfrm>
            <a:off x="952500" y="4694238"/>
            <a:ext cx="550863" cy="550862"/>
            <a:chOff x="890988" y="1767939"/>
            <a:chExt cx="551018" cy="551018"/>
          </a:xfrm>
        </p:grpSpPr>
        <p:sp>
          <p:nvSpPr>
            <p:cNvPr id="17" name="椭圆 14">
              <a:extLst>
                <a:ext uri="{FF2B5EF4-FFF2-40B4-BE49-F238E27FC236}">
                  <a16:creationId xmlns:a16="http://schemas.microsoft.com/office/drawing/2014/main" xmlns="" id="{434AAB3F-5D68-46EC-8F7B-1725EDAB83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988" y="1767939"/>
              <a:ext cx="551018" cy="55101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4B5050"/>
                </a:solidFill>
              </a:endParaRPr>
            </a:p>
          </p:txBody>
        </p:sp>
        <p:sp>
          <p:nvSpPr>
            <p:cNvPr id="18" name="TextBox 15">
              <a:extLst>
                <a:ext uri="{FF2B5EF4-FFF2-40B4-BE49-F238E27FC236}">
                  <a16:creationId xmlns:a16="http://schemas.microsoft.com/office/drawing/2014/main" xmlns="" id="{3FE79709-2A3F-468D-9067-E3E4883116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3557" y="1781838"/>
              <a:ext cx="40588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b="1">
                  <a:solidFill>
                    <a:srgbClr val="4B5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800" b="1">
                <a:solidFill>
                  <a:srgbClr val="4B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5854828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E134932-5E90-4F62-AB3A-4849907D99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管理流程混乱</a:t>
            </a: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B481090E-BAC3-4D59-89B9-43D611B62279}"/>
              </a:ext>
            </a:extLst>
          </p:cNvPr>
          <p:cNvSpPr/>
          <p:nvPr/>
        </p:nvSpPr>
        <p:spPr>
          <a:xfrm>
            <a:off x="962026" y="2630487"/>
            <a:ext cx="10194923" cy="3319464"/>
          </a:xfrm>
          <a:custGeom>
            <a:avLst/>
            <a:gdLst>
              <a:gd name="connsiteX0" fmla="*/ 1000122 w 10194923"/>
              <a:gd name="connsiteY0" fmla="*/ 1544639 h 3319464"/>
              <a:gd name="connsiteX1" fmla="*/ 9302747 w 10194923"/>
              <a:gd name="connsiteY1" fmla="*/ 1544639 h 3319464"/>
              <a:gd name="connsiteX2" fmla="*/ 9302747 w 10194923"/>
              <a:gd name="connsiteY2" fmla="*/ 1784351 h 3319464"/>
              <a:gd name="connsiteX3" fmla="*/ 1000122 w 10194923"/>
              <a:gd name="connsiteY3" fmla="*/ 1784351 h 3319464"/>
              <a:gd name="connsiteX4" fmla="*/ 985838 w 10194923"/>
              <a:gd name="connsiteY4" fmla="*/ 1535114 h 3319464"/>
              <a:gd name="connsiteX5" fmla="*/ 985838 w 10194923"/>
              <a:gd name="connsiteY5" fmla="*/ 1771647 h 3319464"/>
              <a:gd name="connsiteX6" fmla="*/ 236533 w 10194923"/>
              <a:gd name="connsiteY6" fmla="*/ 2427289 h 3319464"/>
              <a:gd name="connsiteX7" fmla="*/ 834827 w 10194923"/>
              <a:gd name="connsiteY7" fmla="*/ 3069610 h 3319464"/>
              <a:gd name="connsiteX8" fmla="*/ 982661 w 10194923"/>
              <a:gd name="connsiteY8" fmla="*/ 3082651 h 3319464"/>
              <a:gd name="connsiteX9" fmla="*/ 982661 w 10194923"/>
              <a:gd name="connsiteY9" fmla="*/ 3079752 h 3319464"/>
              <a:gd name="connsiteX10" fmla="*/ 9285285 w 10194923"/>
              <a:gd name="connsiteY10" fmla="*/ 3079752 h 3319464"/>
              <a:gd name="connsiteX11" fmla="*/ 9285285 w 10194923"/>
              <a:gd name="connsiteY11" fmla="*/ 3319464 h 3319464"/>
              <a:gd name="connsiteX12" fmla="*/ 985838 w 10194923"/>
              <a:gd name="connsiteY12" fmla="*/ 3319464 h 3319464"/>
              <a:gd name="connsiteX13" fmla="*/ 982661 w 10194923"/>
              <a:gd name="connsiteY13" fmla="*/ 3319464 h 3319464"/>
              <a:gd name="connsiteX14" fmla="*/ 982661 w 10194923"/>
              <a:gd name="connsiteY14" fmla="*/ 3319319 h 3319464"/>
              <a:gd name="connsiteX15" fmla="*/ 885042 w 10194923"/>
              <a:gd name="connsiteY15" fmla="*/ 3314858 h 3319464"/>
              <a:gd name="connsiteX16" fmla="*/ 0 w 10194923"/>
              <a:gd name="connsiteY16" fmla="*/ 2427289 h 3319464"/>
              <a:gd name="connsiteX17" fmla="*/ 985838 w 10194923"/>
              <a:gd name="connsiteY17" fmla="*/ 1535114 h 3319464"/>
              <a:gd name="connsiteX18" fmla="*/ 1000123 w 10194923"/>
              <a:gd name="connsiteY18" fmla="*/ 0 h 3319464"/>
              <a:gd name="connsiteX19" fmla="*/ 9331323 w 10194923"/>
              <a:gd name="connsiteY19" fmla="*/ 0 h 3319464"/>
              <a:gd name="connsiteX20" fmla="*/ 9331323 w 10194923"/>
              <a:gd name="connsiteY20" fmla="*/ 1444 h 3319464"/>
              <a:gd name="connsiteX21" fmla="*/ 9393968 w 10194923"/>
              <a:gd name="connsiteY21" fmla="*/ 4607 h 3319464"/>
              <a:gd name="connsiteX22" fmla="*/ 10194923 w 10194923"/>
              <a:gd name="connsiteY22" fmla="*/ 892176 h 3319464"/>
              <a:gd name="connsiteX23" fmla="*/ 9302748 w 10194923"/>
              <a:gd name="connsiteY23" fmla="*/ 1784351 h 3319464"/>
              <a:gd name="connsiteX24" fmla="*/ 9302748 w 10194923"/>
              <a:gd name="connsiteY24" fmla="*/ 1547818 h 3319464"/>
              <a:gd name="connsiteX25" fmla="*/ 9958390 w 10194923"/>
              <a:gd name="connsiteY25" fmla="*/ 892176 h 3319464"/>
              <a:gd name="connsiteX26" fmla="*/ 9434883 w 10194923"/>
              <a:gd name="connsiteY26" fmla="*/ 249854 h 3319464"/>
              <a:gd name="connsiteX27" fmla="*/ 9331323 w 10194923"/>
              <a:gd name="connsiteY27" fmla="*/ 239415 h 3319464"/>
              <a:gd name="connsiteX28" fmla="*/ 9331323 w 10194923"/>
              <a:gd name="connsiteY28" fmla="*/ 249238 h 3319464"/>
              <a:gd name="connsiteX29" fmla="*/ 1000123 w 10194923"/>
              <a:gd name="connsiteY29" fmla="*/ 249238 h 3319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194923" h="3319464">
                <a:moveTo>
                  <a:pt x="1000122" y="1544639"/>
                </a:moveTo>
                <a:lnTo>
                  <a:pt x="9302747" y="1544639"/>
                </a:lnTo>
                <a:lnTo>
                  <a:pt x="9302747" y="1784351"/>
                </a:lnTo>
                <a:lnTo>
                  <a:pt x="1000122" y="1784351"/>
                </a:lnTo>
                <a:close/>
                <a:moveTo>
                  <a:pt x="985838" y="1535114"/>
                </a:moveTo>
                <a:lnTo>
                  <a:pt x="985838" y="1771647"/>
                </a:lnTo>
                <a:cubicBezTo>
                  <a:pt x="572008" y="1771647"/>
                  <a:pt x="236533" y="2065188"/>
                  <a:pt x="236533" y="2427289"/>
                </a:cubicBezTo>
                <a:cubicBezTo>
                  <a:pt x="236533" y="2744127"/>
                  <a:pt x="493381" y="3008474"/>
                  <a:pt x="834827" y="3069610"/>
                </a:cubicBezTo>
                <a:lnTo>
                  <a:pt x="982661" y="3082651"/>
                </a:lnTo>
                <a:lnTo>
                  <a:pt x="982661" y="3079752"/>
                </a:lnTo>
                <a:lnTo>
                  <a:pt x="9285285" y="3079752"/>
                </a:lnTo>
                <a:lnTo>
                  <a:pt x="9285285" y="3319464"/>
                </a:lnTo>
                <a:lnTo>
                  <a:pt x="985838" y="3319464"/>
                </a:lnTo>
                <a:lnTo>
                  <a:pt x="982661" y="3319464"/>
                </a:lnTo>
                <a:lnTo>
                  <a:pt x="982661" y="3319319"/>
                </a:lnTo>
                <a:lnTo>
                  <a:pt x="885042" y="3314858"/>
                </a:lnTo>
                <a:cubicBezTo>
                  <a:pt x="387927" y="3269170"/>
                  <a:pt x="0" y="2889228"/>
                  <a:pt x="0" y="2427289"/>
                </a:cubicBezTo>
                <a:cubicBezTo>
                  <a:pt x="0" y="1934554"/>
                  <a:pt x="441375" y="1535114"/>
                  <a:pt x="985838" y="1535114"/>
                </a:cubicBezTo>
                <a:close/>
                <a:moveTo>
                  <a:pt x="1000123" y="0"/>
                </a:moveTo>
                <a:lnTo>
                  <a:pt x="9331323" y="0"/>
                </a:lnTo>
                <a:lnTo>
                  <a:pt x="9331323" y="1444"/>
                </a:lnTo>
                <a:lnTo>
                  <a:pt x="9393968" y="4607"/>
                </a:lnTo>
                <a:cubicBezTo>
                  <a:pt x="9843853" y="50295"/>
                  <a:pt x="10194923" y="430237"/>
                  <a:pt x="10194923" y="892176"/>
                </a:cubicBezTo>
                <a:cubicBezTo>
                  <a:pt x="10194923" y="1384911"/>
                  <a:pt x="9795483" y="1784351"/>
                  <a:pt x="9302748" y="1784351"/>
                </a:cubicBezTo>
                <a:lnTo>
                  <a:pt x="9302748" y="1547818"/>
                </a:lnTo>
                <a:cubicBezTo>
                  <a:pt x="9664849" y="1547818"/>
                  <a:pt x="9958390" y="1254277"/>
                  <a:pt x="9958390" y="892176"/>
                </a:cubicBezTo>
                <a:cubicBezTo>
                  <a:pt x="9958390" y="575338"/>
                  <a:pt x="9733648" y="310991"/>
                  <a:pt x="9434883" y="249854"/>
                </a:cubicBezTo>
                <a:lnTo>
                  <a:pt x="9331323" y="239415"/>
                </a:lnTo>
                <a:lnTo>
                  <a:pt x="9331323" y="249238"/>
                </a:lnTo>
                <a:lnTo>
                  <a:pt x="1000123" y="24923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流程图: 顺序访问存储器 11">
            <a:extLst>
              <a:ext uri="{FF2B5EF4-FFF2-40B4-BE49-F238E27FC236}">
                <a16:creationId xmlns:a16="http://schemas.microsoft.com/office/drawing/2014/main" xmlns="" id="{169CF980-BF52-40DD-8D54-E8FD7F236CC4}"/>
              </a:ext>
            </a:extLst>
          </p:cNvPr>
          <p:cNvSpPr/>
          <p:nvPr/>
        </p:nvSpPr>
        <p:spPr>
          <a:xfrm>
            <a:off x="839788" y="1281423"/>
            <a:ext cx="2152650" cy="1589202"/>
          </a:xfrm>
          <a:prstGeom prst="flowChartMagneticTap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42">
            <a:extLst>
              <a:ext uri="{FF2B5EF4-FFF2-40B4-BE49-F238E27FC236}">
                <a16:creationId xmlns:a16="http://schemas.microsoft.com/office/drawing/2014/main" xmlns="" id="{1DD54DBC-A22F-4DB3-B007-3CE1D97F4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725" y="1807950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六大流程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C8291EAA-7C90-4A58-B804-94E3752A3862}"/>
              </a:ext>
            </a:extLst>
          </p:cNvPr>
          <p:cNvGrpSpPr/>
          <p:nvPr/>
        </p:nvGrpSpPr>
        <p:grpSpPr>
          <a:xfrm>
            <a:off x="3625850" y="1805298"/>
            <a:ext cx="2654302" cy="1129988"/>
            <a:chOff x="3625850" y="1805298"/>
            <a:chExt cx="2654302" cy="1129988"/>
          </a:xfrm>
        </p:grpSpPr>
        <p:sp>
          <p:nvSpPr>
            <p:cNvPr id="15" name="TextBox 22">
              <a:extLst>
                <a:ext uri="{FF2B5EF4-FFF2-40B4-BE49-F238E27FC236}">
                  <a16:creationId xmlns:a16="http://schemas.microsoft.com/office/drawing/2014/main" xmlns="" id="{BD2D9E3E-769F-45DF-9EE0-11DC939299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5523" y="2566986"/>
              <a:ext cx="135413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收发货流程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812CBE82-BBED-4FD8-A2A5-1F7BB0D40AE7}"/>
                </a:ext>
              </a:extLst>
            </p:cNvPr>
            <p:cNvSpPr/>
            <p:nvPr/>
          </p:nvSpPr>
          <p:spPr>
            <a:xfrm>
              <a:off x="3625850" y="1805298"/>
              <a:ext cx="2286000" cy="8251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TextBox 23">
              <a:extLst>
                <a:ext uri="{FF2B5EF4-FFF2-40B4-BE49-F238E27FC236}">
                  <a16:creationId xmlns:a16="http://schemas.microsoft.com/office/drawing/2014/main" xmlns="" id="{76FBAAAE-21A0-4A5E-BF5F-0AC314FAD7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4764" y="1895616"/>
              <a:ext cx="2465388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存在过程复杂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容易积单的问题。</a:t>
              </a: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507F151C-DC87-438D-8D3F-EE8BD31F5909}"/>
              </a:ext>
            </a:extLst>
          </p:cNvPr>
          <p:cNvGrpSpPr/>
          <p:nvPr/>
        </p:nvGrpSpPr>
        <p:grpSpPr>
          <a:xfrm>
            <a:off x="6800850" y="1805298"/>
            <a:ext cx="2611439" cy="1129988"/>
            <a:chOff x="6800850" y="1805298"/>
            <a:chExt cx="2611439" cy="1129988"/>
          </a:xfrm>
        </p:grpSpPr>
        <p:sp>
          <p:nvSpPr>
            <p:cNvPr id="16" name="TextBox 25">
              <a:extLst>
                <a:ext uri="{FF2B5EF4-FFF2-40B4-BE49-F238E27FC236}">
                  <a16:creationId xmlns:a16="http://schemas.microsoft.com/office/drawing/2014/main" xmlns="" id="{7DC374F2-2522-4826-BA1C-ACDD00BD59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26073" y="2566986"/>
              <a:ext cx="192087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内务管理流程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8E278FA6-7ED9-4E75-AFED-34EDCAADA0B4}"/>
                </a:ext>
              </a:extLst>
            </p:cNvPr>
            <p:cNvSpPr/>
            <p:nvPr/>
          </p:nvSpPr>
          <p:spPr>
            <a:xfrm>
              <a:off x="6800850" y="1805298"/>
              <a:ext cx="2286000" cy="8251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TextBox 26">
              <a:extLst>
                <a:ext uri="{FF2B5EF4-FFF2-40B4-BE49-F238E27FC236}">
                  <a16:creationId xmlns:a16="http://schemas.microsoft.com/office/drawing/2014/main" xmlns="" id="{AF681C95-11D7-4525-B2F9-37912D3BD6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45314" y="1895616"/>
              <a:ext cx="246697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存在有的事无人管，有的人管事太多。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74B68928-E92C-47EC-BC44-324092102310}"/>
              </a:ext>
            </a:extLst>
          </p:cNvPr>
          <p:cNvGrpSpPr/>
          <p:nvPr/>
        </p:nvGrpSpPr>
        <p:grpSpPr>
          <a:xfrm>
            <a:off x="2406650" y="3338752"/>
            <a:ext cx="2616202" cy="1172921"/>
            <a:chOff x="2406650" y="3338752"/>
            <a:chExt cx="2616202" cy="1172921"/>
          </a:xfrm>
        </p:grpSpPr>
        <p:sp>
          <p:nvSpPr>
            <p:cNvPr id="17" name="TextBox 28">
              <a:extLst>
                <a:ext uri="{FF2B5EF4-FFF2-40B4-BE49-F238E27FC236}">
                  <a16:creationId xmlns:a16="http://schemas.microsoft.com/office/drawing/2014/main" xmlns="" id="{A642EAC9-A0E2-4EE0-B35D-E9139061C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6323" y="4141786"/>
              <a:ext cx="1919288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订单处理流程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67B5FA1E-96EC-4C1B-94B4-F5EC138F079B}"/>
                </a:ext>
              </a:extLst>
            </p:cNvPr>
            <p:cNvSpPr/>
            <p:nvPr/>
          </p:nvSpPr>
          <p:spPr>
            <a:xfrm>
              <a:off x="2406650" y="3338752"/>
              <a:ext cx="2286000" cy="8251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TextBox 29">
              <a:extLst>
                <a:ext uri="{FF2B5EF4-FFF2-40B4-BE49-F238E27FC236}">
                  <a16:creationId xmlns:a16="http://schemas.microsoft.com/office/drawing/2014/main" xmlns="" id="{8B85C215-0735-4362-9B5A-FCCEC222F5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7464" y="3464066"/>
              <a:ext cx="2465388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订单处理流程过于复杂，可以适当简化。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2D9FCF66-5251-4689-BE81-7EE730838977}"/>
              </a:ext>
            </a:extLst>
          </p:cNvPr>
          <p:cNvGrpSpPr/>
          <p:nvPr/>
        </p:nvGrpSpPr>
        <p:grpSpPr>
          <a:xfrm>
            <a:off x="5581650" y="3338752"/>
            <a:ext cx="2573339" cy="1172921"/>
            <a:chOff x="5581650" y="3338752"/>
            <a:chExt cx="2573339" cy="1172921"/>
          </a:xfrm>
        </p:grpSpPr>
        <p:sp>
          <p:nvSpPr>
            <p:cNvPr id="18" name="TextBox 33">
              <a:extLst>
                <a:ext uri="{FF2B5EF4-FFF2-40B4-BE49-F238E27FC236}">
                  <a16:creationId xmlns:a16="http://schemas.microsoft.com/office/drawing/2014/main" xmlns="" id="{A102591F-B27F-49CB-9F6D-25D10FCAA7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6873" y="4141786"/>
              <a:ext cx="192087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拜访客户流程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3307594B-B544-4DA5-95DD-6054C44CAA2E}"/>
                </a:ext>
              </a:extLst>
            </p:cNvPr>
            <p:cNvSpPr/>
            <p:nvPr/>
          </p:nvSpPr>
          <p:spPr>
            <a:xfrm>
              <a:off x="5581650" y="3338752"/>
              <a:ext cx="2286000" cy="8251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TextBox 34">
              <a:extLst>
                <a:ext uri="{FF2B5EF4-FFF2-40B4-BE49-F238E27FC236}">
                  <a16:creationId xmlns:a16="http://schemas.microsoft.com/office/drawing/2014/main" xmlns="" id="{DFD1E45C-8239-4482-8FB7-026744D9EC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88014" y="3464066"/>
              <a:ext cx="2466975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客户拜访流程不够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还有改进空间。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DFB7EAD6-E143-4C0C-85B8-CCEE618C0F6B}"/>
              </a:ext>
            </a:extLst>
          </p:cNvPr>
          <p:cNvGrpSpPr/>
          <p:nvPr/>
        </p:nvGrpSpPr>
        <p:grpSpPr>
          <a:xfrm>
            <a:off x="4730750" y="4872207"/>
            <a:ext cx="2681969" cy="1132939"/>
            <a:chOff x="4730750" y="4872207"/>
            <a:chExt cx="2681969" cy="1132939"/>
          </a:xfrm>
        </p:grpSpPr>
        <p:sp>
          <p:nvSpPr>
            <p:cNvPr id="19" name="TextBox 36">
              <a:extLst>
                <a:ext uri="{FF2B5EF4-FFF2-40B4-BE49-F238E27FC236}">
                  <a16:creationId xmlns:a16="http://schemas.microsoft.com/office/drawing/2014/main" xmlns="" id="{2AAF20B5-D092-4522-A24F-11A630C69A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0423" y="5636846"/>
              <a:ext cx="191928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回访客户流程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A9F1AF41-A91B-4865-892F-A4D1D9D601A2}"/>
                </a:ext>
              </a:extLst>
            </p:cNvPr>
            <p:cNvSpPr/>
            <p:nvPr/>
          </p:nvSpPr>
          <p:spPr>
            <a:xfrm>
              <a:off x="4730750" y="4872207"/>
              <a:ext cx="2286000" cy="8251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35ADA855-B4B4-4383-BB7C-5C2E604518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7331" y="4982989"/>
              <a:ext cx="2465388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文字内容文字内容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文字内容文字内容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91B9AC3C-F6FC-4769-AA2B-23C0796F9E05}"/>
              </a:ext>
            </a:extLst>
          </p:cNvPr>
          <p:cNvGrpSpPr/>
          <p:nvPr/>
        </p:nvGrpSpPr>
        <p:grpSpPr>
          <a:xfrm>
            <a:off x="7905750" y="4872207"/>
            <a:ext cx="2639106" cy="1132939"/>
            <a:chOff x="7905750" y="4872207"/>
            <a:chExt cx="2639106" cy="1132939"/>
          </a:xfrm>
        </p:grpSpPr>
        <p:sp>
          <p:nvSpPr>
            <p:cNvPr id="20" name="TextBox 39">
              <a:extLst>
                <a:ext uri="{FF2B5EF4-FFF2-40B4-BE49-F238E27FC236}">
                  <a16:creationId xmlns:a16="http://schemas.microsoft.com/office/drawing/2014/main" xmlns="" id="{387F816F-1863-4479-A696-78B4B59180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30973" y="5636846"/>
              <a:ext cx="192087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信息回馈流程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F47C4054-4459-4FE2-A6D6-87E936177293}"/>
                </a:ext>
              </a:extLst>
            </p:cNvPr>
            <p:cNvSpPr/>
            <p:nvPr/>
          </p:nvSpPr>
          <p:spPr>
            <a:xfrm>
              <a:off x="7905750" y="4872207"/>
              <a:ext cx="2286000" cy="8251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TextBox 40">
              <a:extLst>
                <a:ext uri="{FF2B5EF4-FFF2-40B4-BE49-F238E27FC236}">
                  <a16:creationId xmlns:a16="http://schemas.microsoft.com/office/drawing/2014/main" xmlns="" id="{F3EBE121-E65B-4DFD-AE24-DA8DD08CF1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7881" y="4982989"/>
              <a:ext cx="2466975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文字内容文字内容</a:t>
              </a:r>
              <a:endPara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 eaLnBrk="1" hangingPunct="1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6004701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4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80FC6BAB-DDDD-40C1-8F68-57218B2A4E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完善管理的建议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94B1E961-0314-46CA-AE32-CEA3599D71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06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4342771"/>
      </p:ext>
    </p:extLst>
  </p:cSld>
  <p:clrMapOvr>
    <a:masterClrMapping/>
  </p:clrMapOvr>
  <p:transition spd="slow" advTm="2000">
    <p:cove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F040E5C-3565-4761-9BA1-56FF8FFD58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xmlns="" id="{474C754E-E65E-4344-A48C-E85D341758C4}"/>
              </a:ext>
            </a:extLst>
          </p:cNvPr>
          <p:cNvSpPr>
            <a:spLocks/>
          </p:cNvSpPr>
          <p:nvPr/>
        </p:nvSpPr>
        <p:spPr bwMode="auto">
          <a:xfrm flipH="1">
            <a:off x="4858172" y="2401114"/>
            <a:ext cx="2402632" cy="3028136"/>
          </a:xfrm>
          <a:custGeom>
            <a:avLst/>
            <a:gdLst/>
            <a:ahLst/>
            <a:cxnLst>
              <a:cxn ang="0">
                <a:pos x="534" y="1813"/>
              </a:cxn>
              <a:cxn ang="0">
                <a:pos x="439" y="1553"/>
              </a:cxn>
              <a:cxn ang="0">
                <a:pos x="148" y="1532"/>
              </a:cxn>
              <a:cxn ang="0">
                <a:pos x="135" y="1370"/>
              </a:cxn>
              <a:cxn ang="0">
                <a:pos x="109" y="1290"/>
              </a:cxn>
              <a:cxn ang="0">
                <a:pos x="109" y="1154"/>
              </a:cxn>
              <a:cxn ang="0">
                <a:pos x="5" y="1059"/>
              </a:cxn>
              <a:cxn ang="0">
                <a:pos x="136" y="870"/>
              </a:cxn>
              <a:cxn ang="0">
                <a:pos x="343" y="190"/>
              </a:cxn>
              <a:cxn ang="0">
                <a:pos x="1150" y="116"/>
              </a:cxn>
              <a:cxn ang="0">
                <a:pos x="1461" y="453"/>
              </a:cxn>
              <a:cxn ang="0">
                <a:pos x="1451" y="937"/>
              </a:cxn>
              <a:cxn ang="0">
                <a:pos x="1173" y="1321"/>
              </a:cxn>
              <a:cxn ang="0">
                <a:pos x="1301" y="1807"/>
              </a:cxn>
              <a:cxn ang="0">
                <a:pos x="534" y="1813"/>
              </a:cxn>
            </a:cxnLst>
            <a:rect l="0" t="0" r="r" b="b"/>
            <a:pathLst>
              <a:path w="1522" h="1813">
                <a:moveTo>
                  <a:pt x="534" y="1813"/>
                </a:moveTo>
                <a:cubicBezTo>
                  <a:pt x="534" y="1813"/>
                  <a:pt x="464" y="1592"/>
                  <a:pt x="439" y="1553"/>
                </a:cubicBezTo>
                <a:cubicBezTo>
                  <a:pt x="413" y="1514"/>
                  <a:pt x="212" y="1576"/>
                  <a:pt x="148" y="1532"/>
                </a:cubicBezTo>
                <a:cubicBezTo>
                  <a:pt x="83" y="1489"/>
                  <a:pt x="135" y="1370"/>
                  <a:pt x="135" y="1370"/>
                </a:cubicBezTo>
                <a:cubicBezTo>
                  <a:pt x="135" y="1370"/>
                  <a:pt x="32" y="1362"/>
                  <a:pt x="109" y="1290"/>
                </a:cubicBezTo>
                <a:cubicBezTo>
                  <a:pt x="32" y="1272"/>
                  <a:pt x="117" y="1182"/>
                  <a:pt x="109" y="1154"/>
                </a:cubicBezTo>
                <a:cubicBezTo>
                  <a:pt x="47" y="1144"/>
                  <a:pt x="0" y="1100"/>
                  <a:pt x="5" y="1059"/>
                </a:cubicBezTo>
                <a:cubicBezTo>
                  <a:pt x="11" y="1018"/>
                  <a:pt x="154" y="906"/>
                  <a:pt x="136" y="870"/>
                </a:cubicBezTo>
                <a:cubicBezTo>
                  <a:pt x="118" y="834"/>
                  <a:pt x="8" y="466"/>
                  <a:pt x="343" y="190"/>
                </a:cubicBezTo>
                <a:cubicBezTo>
                  <a:pt x="553" y="18"/>
                  <a:pt x="897" y="0"/>
                  <a:pt x="1150" y="116"/>
                </a:cubicBezTo>
                <a:cubicBezTo>
                  <a:pt x="1301" y="185"/>
                  <a:pt x="1415" y="320"/>
                  <a:pt x="1461" y="453"/>
                </a:cubicBezTo>
                <a:cubicBezTo>
                  <a:pt x="1517" y="612"/>
                  <a:pt x="1522" y="801"/>
                  <a:pt x="1451" y="937"/>
                </a:cubicBezTo>
                <a:cubicBezTo>
                  <a:pt x="1363" y="1106"/>
                  <a:pt x="1187" y="1215"/>
                  <a:pt x="1173" y="1321"/>
                </a:cubicBezTo>
                <a:cubicBezTo>
                  <a:pt x="1147" y="1514"/>
                  <a:pt x="1301" y="1807"/>
                  <a:pt x="1301" y="1807"/>
                </a:cubicBezTo>
                <a:lnTo>
                  <a:pt x="534" y="181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xmlns="" id="{022E3252-9FC0-44C8-85F5-B86B7B35B6DD}"/>
              </a:ext>
            </a:extLst>
          </p:cNvPr>
          <p:cNvSpPr>
            <a:spLocks/>
          </p:cNvSpPr>
          <p:nvPr/>
        </p:nvSpPr>
        <p:spPr bwMode="auto">
          <a:xfrm flipH="1">
            <a:off x="6349342" y="2658416"/>
            <a:ext cx="483669" cy="540337"/>
          </a:xfrm>
          <a:custGeom>
            <a:avLst/>
            <a:gdLst/>
            <a:ahLst/>
            <a:cxnLst>
              <a:cxn ang="0">
                <a:pos x="18" y="225"/>
              </a:cxn>
              <a:cxn ang="0">
                <a:pos x="0" y="371"/>
              </a:cxn>
              <a:cxn ang="0">
                <a:pos x="169" y="371"/>
              </a:cxn>
              <a:cxn ang="0">
                <a:pos x="260" y="196"/>
              </a:cxn>
              <a:cxn ang="0">
                <a:pos x="164" y="138"/>
              </a:cxn>
              <a:cxn ang="0">
                <a:pos x="306" y="136"/>
              </a:cxn>
              <a:cxn ang="0">
                <a:pos x="306" y="0"/>
              </a:cxn>
              <a:cxn ang="0">
                <a:pos x="108" y="104"/>
              </a:cxn>
              <a:cxn ang="0">
                <a:pos x="43" y="165"/>
              </a:cxn>
              <a:cxn ang="0">
                <a:pos x="196" y="225"/>
              </a:cxn>
              <a:cxn ang="0">
                <a:pos x="18" y="225"/>
              </a:cxn>
            </a:cxnLst>
            <a:rect l="0" t="0" r="r" b="b"/>
            <a:pathLst>
              <a:path w="306" h="371">
                <a:moveTo>
                  <a:pt x="18" y="225"/>
                </a:moveTo>
                <a:cubicBezTo>
                  <a:pt x="9" y="225"/>
                  <a:pt x="0" y="371"/>
                  <a:pt x="0" y="371"/>
                </a:cubicBezTo>
                <a:cubicBezTo>
                  <a:pt x="169" y="371"/>
                  <a:pt x="169" y="371"/>
                  <a:pt x="169" y="371"/>
                </a:cubicBezTo>
                <a:cubicBezTo>
                  <a:pt x="260" y="196"/>
                  <a:pt x="260" y="196"/>
                  <a:pt x="260" y="196"/>
                </a:cubicBezTo>
                <a:cubicBezTo>
                  <a:pt x="164" y="138"/>
                  <a:pt x="164" y="138"/>
                  <a:pt x="164" y="138"/>
                </a:cubicBezTo>
                <a:cubicBezTo>
                  <a:pt x="306" y="136"/>
                  <a:pt x="306" y="136"/>
                  <a:pt x="306" y="136"/>
                </a:cubicBezTo>
                <a:cubicBezTo>
                  <a:pt x="306" y="0"/>
                  <a:pt x="306" y="0"/>
                  <a:pt x="306" y="0"/>
                </a:cubicBezTo>
                <a:cubicBezTo>
                  <a:pt x="233" y="23"/>
                  <a:pt x="165" y="57"/>
                  <a:pt x="108" y="104"/>
                </a:cubicBezTo>
                <a:cubicBezTo>
                  <a:pt x="84" y="124"/>
                  <a:pt x="63" y="144"/>
                  <a:pt x="43" y="165"/>
                </a:cubicBezTo>
                <a:cubicBezTo>
                  <a:pt x="196" y="225"/>
                  <a:pt x="196" y="225"/>
                  <a:pt x="196" y="225"/>
                </a:cubicBezTo>
                <a:cubicBezTo>
                  <a:pt x="196" y="225"/>
                  <a:pt x="26" y="225"/>
                  <a:pt x="18" y="2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xmlns="" id="{E75EE4C5-4311-4958-9B2C-9889CEEEE116}"/>
              </a:ext>
            </a:extLst>
          </p:cNvPr>
          <p:cNvSpPr>
            <a:spLocks/>
          </p:cNvSpPr>
          <p:nvPr/>
        </p:nvSpPr>
        <p:spPr bwMode="auto">
          <a:xfrm flipH="1">
            <a:off x="6375533" y="3250214"/>
            <a:ext cx="450494" cy="221924"/>
          </a:xfrm>
          <a:custGeom>
            <a:avLst/>
            <a:gdLst/>
            <a:ahLst/>
            <a:cxnLst>
              <a:cxn ang="0">
                <a:pos x="112" y="0"/>
              </a:cxn>
              <a:cxn ang="0">
                <a:pos x="0" y="0"/>
              </a:cxn>
              <a:cxn ang="0">
                <a:pos x="164" y="138"/>
              </a:cxn>
              <a:cxn ang="0">
                <a:pos x="258" y="101"/>
              </a:cxn>
              <a:cxn ang="0">
                <a:pos x="112" y="0"/>
              </a:cxn>
            </a:cxnLst>
            <a:rect l="0" t="0" r="r" b="b"/>
            <a:pathLst>
              <a:path w="258" h="138">
                <a:moveTo>
                  <a:pt x="112" y="0"/>
                </a:moveTo>
                <a:lnTo>
                  <a:pt x="0" y="0"/>
                </a:lnTo>
                <a:lnTo>
                  <a:pt x="164" y="138"/>
                </a:lnTo>
                <a:lnTo>
                  <a:pt x="258" y="101"/>
                </a:lnTo>
                <a:lnTo>
                  <a:pt x="112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xmlns="" id="{FF7BD99B-568D-436F-820A-C8761BEA59D6}"/>
              </a:ext>
            </a:extLst>
          </p:cNvPr>
          <p:cNvSpPr>
            <a:spLocks/>
          </p:cNvSpPr>
          <p:nvPr/>
        </p:nvSpPr>
        <p:spPr bwMode="auto">
          <a:xfrm flipH="1">
            <a:off x="4987385" y="3071710"/>
            <a:ext cx="1470215" cy="644866"/>
          </a:xfrm>
          <a:custGeom>
            <a:avLst/>
            <a:gdLst/>
            <a:ahLst/>
            <a:cxnLst>
              <a:cxn ang="0">
                <a:pos x="923" y="194"/>
              </a:cxn>
              <a:cxn ang="0">
                <a:pos x="733" y="201"/>
              </a:cxn>
              <a:cxn ang="0">
                <a:pos x="719" y="248"/>
              </a:cxn>
              <a:cxn ang="0">
                <a:pos x="786" y="280"/>
              </a:cxn>
              <a:cxn ang="0">
                <a:pos x="689" y="268"/>
              </a:cxn>
              <a:cxn ang="0">
                <a:pos x="724" y="178"/>
              </a:cxn>
              <a:cxn ang="0">
                <a:pos x="919" y="164"/>
              </a:cxn>
              <a:cxn ang="0">
                <a:pos x="891" y="59"/>
              </a:cxn>
              <a:cxn ang="0">
                <a:pos x="866" y="0"/>
              </a:cxn>
              <a:cxn ang="0">
                <a:pos x="684" y="134"/>
              </a:cxn>
              <a:cxn ang="0">
                <a:pos x="529" y="87"/>
              </a:cxn>
              <a:cxn ang="0">
                <a:pos x="374" y="177"/>
              </a:cxn>
              <a:cxn ang="0">
                <a:pos x="198" y="172"/>
              </a:cxn>
              <a:cxn ang="0">
                <a:pos x="190" y="251"/>
              </a:cxn>
              <a:cxn ang="0">
                <a:pos x="307" y="296"/>
              </a:cxn>
              <a:cxn ang="0">
                <a:pos x="295" y="341"/>
              </a:cxn>
              <a:cxn ang="0">
                <a:pos x="204" y="312"/>
              </a:cxn>
              <a:cxn ang="0">
                <a:pos x="58" y="251"/>
              </a:cxn>
              <a:cxn ang="0">
                <a:pos x="0" y="283"/>
              </a:cxn>
              <a:cxn ang="0">
                <a:pos x="0" y="382"/>
              </a:cxn>
              <a:cxn ang="0">
                <a:pos x="90" y="443"/>
              </a:cxn>
              <a:cxn ang="0">
                <a:pos x="371" y="443"/>
              </a:cxn>
              <a:cxn ang="0">
                <a:pos x="423" y="327"/>
              </a:cxn>
              <a:cxn ang="0">
                <a:pos x="364" y="252"/>
              </a:cxn>
              <a:cxn ang="0">
                <a:pos x="532" y="259"/>
              </a:cxn>
              <a:cxn ang="0">
                <a:pos x="457" y="331"/>
              </a:cxn>
              <a:cxn ang="0">
                <a:pos x="543" y="334"/>
              </a:cxn>
              <a:cxn ang="0">
                <a:pos x="654" y="291"/>
              </a:cxn>
              <a:cxn ang="0">
                <a:pos x="733" y="359"/>
              </a:cxn>
              <a:cxn ang="0">
                <a:pos x="925" y="356"/>
              </a:cxn>
              <a:cxn ang="0">
                <a:pos x="923" y="194"/>
              </a:cxn>
            </a:cxnLst>
            <a:rect l="0" t="0" r="r" b="b"/>
            <a:pathLst>
              <a:path w="932" h="443">
                <a:moveTo>
                  <a:pt x="923" y="194"/>
                </a:moveTo>
                <a:cubicBezTo>
                  <a:pt x="733" y="201"/>
                  <a:pt x="733" y="201"/>
                  <a:pt x="733" y="201"/>
                </a:cubicBezTo>
                <a:cubicBezTo>
                  <a:pt x="719" y="248"/>
                  <a:pt x="719" y="248"/>
                  <a:pt x="719" y="248"/>
                </a:cubicBezTo>
                <a:cubicBezTo>
                  <a:pt x="786" y="280"/>
                  <a:pt x="786" y="280"/>
                  <a:pt x="786" y="280"/>
                </a:cubicBezTo>
                <a:cubicBezTo>
                  <a:pt x="689" y="268"/>
                  <a:pt x="689" y="268"/>
                  <a:pt x="689" y="268"/>
                </a:cubicBezTo>
                <a:cubicBezTo>
                  <a:pt x="724" y="178"/>
                  <a:pt x="724" y="178"/>
                  <a:pt x="724" y="178"/>
                </a:cubicBezTo>
                <a:cubicBezTo>
                  <a:pt x="919" y="164"/>
                  <a:pt x="919" y="164"/>
                  <a:pt x="919" y="164"/>
                </a:cubicBezTo>
                <a:cubicBezTo>
                  <a:pt x="912" y="128"/>
                  <a:pt x="903" y="93"/>
                  <a:pt x="891" y="59"/>
                </a:cubicBezTo>
                <a:cubicBezTo>
                  <a:pt x="884" y="40"/>
                  <a:pt x="876" y="20"/>
                  <a:pt x="866" y="0"/>
                </a:cubicBezTo>
                <a:cubicBezTo>
                  <a:pt x="684" y="134"/>
                  <a:pt x="684" y="134"/>
                  <a:pt x="684" y="134"/>
                </a:cubicBezTo>
                <a:cubicBezTo>
                  <a:pt x="529" y="87"/>
                  <a:pt x="529" y="87"/>
                  <a:pt x="529" y="87"/>
                </a:cubicBezTo>
                <a:cubicBezTo>
                  <a:pt x="374" y="177"/>
                  <a:pt x="374" y="177"/>
                  <a:pt x="374" y="177"/>
                </a:cubicBezTo>
                <a:cubicBezTo>
                  <a:pt x="198" y="172"/>
                  <a:pt x="198" y="172"/>
                  <a:pt x="198" y="172"/>
                </a:cubicBezTo>
                <a:cubicBezTo>
                  <a:pt x="190" y="251"/>
                  <a:pt x="190" y="251"/>
                  <a:pt x="190" y="251"/>
                </a:cubicBezTo>
                <a:cubicBezTo>
                  <a:pt x="307" y="296"/>
                  <a:pt x="307" y="296"/>
                  <a:pt x="307" y="296"/>
                </a:cubicBezTo>
                <a:cubicBezTo>
                  <a:pt x="295" y="341"/>
                  <a:pt x="295" y="341"/>
                  <a:pt x="295" y="341"/>
                </a:cubicBezTo>
                <a:cubicBezTo>
                  <a:pt x="204" y="312"/>
                  <a:pt x="204" y="312"/>
                  <a:pt x="204" y="312"/>
                </a:cubicBezTo>
                <a:cubicBezTo>
                  <a:pt x="58" y="251"/>
                  <a:pt x="58" y="251"/>
                  <a:pt x="58" y="251"/>
                </a:cubicBezTo>
                <a:cubicBezTo>
                  <a:pt x="0" y="283"/>
                  <a:pt x="0" y="283"/>
                  <a:pt x="0" y="283"/>
                </a:cubicBezTo>
                <a:cubicBezTo>
                  <a:pt x="0" y="382"/>
                  <a:pt x="0" y="382"/>
                  <a:pt x="0" y="382"/>
                </a:cubicBezTo>
                <a:cubicBezTo>
                  <a:pt x="90" y="443"/>
                  <a:pt x="90" y="443"/>
                  <a:pt x="90" y="443"/>
                </a:cubicBezTo>
                <a:cubicBezTo>
                  <a:pt x="371" y="443"/>
                  <a:pt x="371" y="443"/>
                  <a:pt x="371" y="443"/>
                </a:cubicBezTo>
                <a:cubicBezTo>
                  <a:pt x="423" y="327"/>
                  <a:pt x="423" y="327"/>
                  <a:pt x="423" y="327"/>
                </a:cubicBezTo>
                <a:cubicBezTo>
                  <a:pt x="364" y="252"/>
                  <a:pt x="364" y="252"/>
                  <a:pt x="364" y="252"/>
                </a:cubicBezTo>
                <a:cubicBezTo>
                  <a:pt x="532" y="259"/>
                  <a:pt x="532" y="259"/>
                  <a:pt x="532" y="259"/>
                </a:cubicBezTo>
                <a:cubicBezTo>
                  <a:pt x="457" y="331"/>
                  <a:pt x="457" y="331"/>
                  <a:pt x="457" y="331"/>
                </a:cubicBezTo>
                <a:cubicBezTo>
                  <a:pt x="543" y="334"/>
                  <a:pt x="543" y="334"/>
                  <a:pt x="543" y="334"/>
                </a:cubicBezTo>
                <a:cubicBezTo>
                  <a:pt x="654" y="291"/>
                  <a:pt x="654" y="291"/>
                  <a:pt x="654" y="291"/>
                </a:cubicBezTo>
                <a:cubicBezTo>
                  <a:pt x="733" y="359"/>
                  <a:pt x="733" y="359"/>
                  <a:pt x="733" y="359"/>
                </a:cubicBezTo>
                <a:cubicBezTo>
                  <a:pt x="925" y="356"/>
                  <a:pt x="925" y="356"/>
                  <a:pt x="925" y="356"/>
                </a:cubicBezTo>
                <a:cubicBezTo>
                  <a:pt x="932" y="304"/>
                  <a:pt x="931" y="248"/>
                  <a:pt x="923" y="19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xmlns="" id="{1E1C4ED9-1501-49AE-AB7C-949FBE57C5E5}"/>
              </a:ext>
            </a:extLst>
          </p:cNvPr>
          <p:cNvSpPr>
            <a:spLocks/>
          </p:cNvSpPr>
          <p:nvPr/>
        </p:nvSpPr>
        <p:spPr bwMode="auto">
          <a:xfrm flipH="1">
            <a:off x="5619473" y="3755171"/>
            <a:ext cx="387634" cy="278209"/>
          </a:xfrm>
          <a:custGeom>
            <a:avLst/>
            <a:gdLst/>
            <a:ahLst/>
            <a:cxnLst>
              <a:cxn ang="0">
                <a:pos x="0" y="26"/>
              </a:cxn>
              <a:cxn ang="0">
                <a:pos x="158" y="191"/>
              </a:cxn>
              <a:cxn ang="0">
                <a:pos x="246" y="150"/>
              </a:cxn>
              <a:cxn ang="0">
                <a:pos x="111" y="0"/>
              </a:cxn>
              <a:cxn ang="0">
                <a:pos x="0" y="26"/>
              </a:cxn>
            </a:cxnLst>
            <a:rect l="0" t="0" r="r" b="b"/>
            <a:pathLst>
              <a:path w="246" h="191">
                <a:moveTo>
                  <a:pt x="0" y="26"/>
                </a:moveTo>
                <a:cubicBezTo>
                  <a:pt x="158" y="191"/>
                  <a:pt x="158" y="191"/>
                  <a:pt x="158" y="191"/>
                </a:cubicBezTo>
                <a:cubicBezTo>
                  <a:pt x="246" y="150"/>
                  <a:pt x="246" y="150"/>
                  <a:pt x="246" y="15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20" y="26"/>
                  <a:pt x="0" y="2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xmlns="" id="{970C6167-16B6-491A-B451-1A3D9667D70B}"/>
              </a:ext>
            </a:extLst>
          </p:cNvPr>
          <p:cNvSpPr>
            <a:spLocks/>
          </p:cNvSpPr>
          <p:nvPr/>
        </p:nvSpPr>
        <p:spPr bwMode="auto">
          <a:xfrm flipH="1">
            <a:off x="5347081" y="3599181"/>
            <a:ext cx="450494" cy="229964"/>
          </a:xfrm>
          <a:custGeom>
            <a:avLst/>
            <a:gdLst/>
            <a:ahLst/>
            <a:cxnLst>
              <a:cxn ang="0">
                <a:pos x="0" y="72"/>
              </a:cxn>
              <a:cxn ang="0">
                <a:pos x="80" y="143"/>
              </a:cxn>
              <a:cxn ang="0">
                <a:pos x="258" y="103"/>
              </a:cxn>
              <a:cxn ang="0">
                <a:pos x="258" y="0"/>
              </a:cxn>
              <a:cxn ang="0">
                <a:pos x="28" y="0"/>
              </a:cxn>
              <a:cxn ang="0">
                <a:pos x="0" y="72"/>
              </a:cxn>
            </a:cxnLst>
            <a:rect l="0" t="0" r="r" b="b"/>
            <a:pathLst>
              <a:path w="258" h="143">
                <a:moveTo>
                  <a:pt x="0" y="72"/>
                </a:moveTo>
                <a:lnTo>
                  <a:pt x="80" y="143"/>
                </a:lnTo>
                <a:lnTo>
                  <a:pt x="258" y="103"/>
                </a:lnTo>
                <a:lnTo>
                  <a:pt x="258" y="0"/>
                </a:lnTo>
                <a:lnTo>
                  <a:pt x="28" y="0"/>
                </a:lnTo>
                <a:lnTo>
                  <a:pt x="0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xmlns="" id="{54FBAF1D-A254-4639-A768-6EB0E79ED42D}"/>
              </a:ext>
            </a:extLst>
          </p:cNvPr>
          <p:cNvSpPr>
            <a:spLocks/>
          </p:cNvSpPr>
          <p:nvPr/>
        </p:nvSpPr>
        <p:spPr bwMode="auto">
          <a:xfrm flipH="1">
            <a:off x="5492007" y="2642335"/>
            <a:ext cx="401603" cy="511390"/>
          </a:xfrm>
          <a:custGeom>
            <a:avLst/>
            <a:gdLst/>
            <a:ahLst/>
            <a:cxnLst>
              <a:cxn ang="0">
                <a:pos x="128" y="202"/>
              </a:cxn>
              <a:cxn ang="0">
                <a:pos x="121" y="333"/>
              </a:cxn>
              <a:cxn ang="0">
                <a:pos x="171" y="352"/>
              </a:cxn>
              <a:cxn ang="0">
                <a:pos x="247" y="238"/>
              </a:cxn>
              <a:cxn ang="0">
                <a:pos x="254" y="50"/>
              </a:cxn>
              <a:cxn ang="0">
                <a:pos x="249" y="48"/>
              </a:cxn>
              <a:cxn ang="0">
                <a:pos x="107" y="0"/>
              </a:cxn>
              <a:cxn ang="0">
                <a:pos x="0" y="162"/>
              </a:cxn>
              <a:cxn ang="0">
                <a:pos x="128" y="202"/>
              </a:cxn>
            </a:cxnLst>
            <a:rect l="0" t="0" r="r" b="b"/>
            <a:pathLst>
              <a:path w="254" h="352">
                <a:moveTo>
                  <a:pt x="128" y="202"/>
                </a:moveTo>
                <a:cubicBezTo>
                  <a:pt x="121" y="333"/>
                  <a:pt x="121" y="333"/>
                  <a:pt x="121" y="333"/>
                </a:cubicBezTo>
                <a:cubicBezTo>
                  <a:pt x="171" y="352"/>
                  <a:pt x="171" y="352"/>
                  <a:pt x="171" y="352"/>
                </a:cubicBezTo>
                <a:cubicBezTo>
                  <a:pt x="247" y="238"/>
                  <a:pt x="247" y="238"/>
                  <a:pt x="247" y="238"/>
                </a:cubicBezTo>
                <a:cubicBezTo>
                  <a:pt x="254" y="50"/>
                  <a:pt x="254" y="50"/>
                  <a:pt x="254" y="50"/>
                </a:cubicBezTo>
                <a:cubicBezTo>
                  <a:pt x="252" y="49"/>
                  <a:pt x="251" y="48"/>
                  <a:pt x="249" y="48"/>
                </a:cubicBezTo>
                <a:cubicBezTo>
                  <a:pt x="204" y="27"/>
                  <a:pt x="156" y="11"/>
                  <a:pt x="107" y="0"/>
                </a:cubicBezTo>
                <a:cubicBezTo>
                  <a:pt x="0" y="162"/>
                  <a:pt x="0" y="162"/>
                  <a:pt x="0" y="162"/>
                </a:cubicBezTo>
                <a:lnTo>
                  <a:pt x="128" y="20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xmlns="" id="{70224B9A-5C90-4E64-8713-0F1A2FB4536A}"/>
              </a:ext>
            </a:extLst>
          </p:cNvPr>
          <p:cNvSpPr>
            <a:spLocks/>
          </p:cNvSpPr>
          <p:nvPr/>
        </p:nvSpPr>
        <p:spPr bwMode="auto">
          <a:xfrm flipH="1">
            <a:off x="5135803" y="2780635"/>
            <a:ext cx="354458" cy="395604"/>
          </a:xfrm>
          <a:custGeom>
            <a:avLst/>
            <a:gdLst/>
            <a:ahLst/>
            <a:cxnLst>
              <a:cxn ang="0">
                <a:pos x="47" y="133"/>
              </a:cxn>
              <a:cxn ang="0">
                <a:pos x="0" y="193"/>
              </a:cxn>
              <a:cxn ang="0">
                <a:pos x="0" y="272"/>
              </a:cxn>
              <a:cxn ang="0">
                <a:pos x="82" y="272"/>
              </a:cxn>
              <a:cxn ang="0">
                <a:pos x="225" y="152"/>
              </a:cxn>
              <a:cxn ang="0">
                <a:pos x="77" y="0"/>
              </a:cxn>
              <a:cxn ang="0">
                <a:pos x="41" y="33"/>
              </a:cxn>
              <a:cxn ang="0">
                <a:pos x="47" y="133"/>
              </a:cxn>
            </a:cxnLst>
            <a:rect l="0" t="0" r="r" b="b"/>
            <a:pathLst>
              <a:path w="225" h="272">
                <a:moveTo>
                  <a:pt x="47" y="133"/>
                </a:moveTo>
                <a:cubicBezTo>
                  <a:pt x="0" y="193"/>
                  <a:pt x="0" y="193"/>
                  <a:pt x="0" y="193"/>
                </a:cubicBezTo>
                <a:cubicBezTo>
                  <a:pt x="0" y="272"/>
                  <a:pt x="0" y="272"/>
                  <a:pt x="0" y="272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225" y="152"/>
                  <a:pt x="225" y="152"/>
                  <a:pt x="225" y="152"/>
                </a:cubicBezTo>
                <a:cubicBezTo>
                  <a:pt x="187" y="95"/>
                  <a:pt x="137" y="42"/>
                  <a:pt x="77" y="0"/>
                </a:cubicBezTo>
                <a:cubicBezTo>
                  <a:pt x="41" y="33"/>
                  <a:pt x="41" y="33"/>
                  <a:pt x="41" y="33"/>
                </a:cubicBezTo>
                <a:lnTo>
                  <a:pt x="47" y="13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3" name="Freeform 14">
            <a:extLst>
              <a:ext uri="{FF2B5EF4-FFF2-40B4-BE49-F238E27FC236}">
                <a16:creationId xmlns:a16="http://schemas.microsoft.com/office/drawing/2014/main" xmlns="" id="{B257A6EF-3A8C-4A4B-99FD-2E0D9C6E9F09}"/>
              </a:ext>
            </a:extLst>
          </p:cNvPr>
          <p:cNvSpPr>
            <a:spLocks/>
          </p:cNvSpPr>
          <p:nvPr/>
        </p:nvSpPr>
        <p:spPr bwMode="auto">
          <a:xfrm flipH="1">
            <a:off x="5771383" y="2608564"/>
            <a:ext cx="768283" cy="768693"/>
          </a:xfrm>
          <a:custGeom>
            <a:avLst/>
            <a:gdLst/>
            <a:ahLst/>
            <a:cxnLst>
              <a:cxn ang="0">
                <a:pos x="321" y="283"/>
              </a:cxn>
              <a:cxn ang="0">
                <a:pos x="276" y="304"/>
              </a:cxn>
              <a:cxn ang="0">
                <a:pos x="124" y="252"/>
              </a:cxn>
              <a:cxn ang="0">
                <a:pos x="97" y="304"/>
              </a:cxn>
              <a:cxn ang="0">
                <a:pos x="136" y="333"/>
              </a:cxn>
              <a:cxn ang="0">
                <a:pos x="124" y="377"/>
              </a:cxn>
              <a:cxn ang="0">
                <a:pos x="51" y="352"/>
              </a:cxn>
              <a:cxn ang="0">
                <a:pos x="0" y="442"/>
              </a:cxn>
              <a:cxn ang="0">
                <a:pos x="120" y="529"/>
              </a:cxn>
              <a:cxn ang="0">
                <a:pos x="208" y="494"/>
              </a:cxn>
              <a:cxn ang="0">
                <a:pos x="242" y="391"/>
              </a:cxn>
              <a:cxn ang="0">
                <a:pos x="276" y="406"/>
              </a:cxn>
              <a:cxn ang="0">
                <a:pos x="276" y="438"/>
              </a:cxn>
              <a:cxn ang="0">
                <a:pos x="457" y="426"/>
              </a:cxn>
              <a:cxn ang="0">
                <a:pos x="486" y="345"/>
              </a:cxn>
              <a:cxn ang="0">
                <a:pos x="486" y="254"/>
              </a:cxn>
              <a:cxn ang="0">
                <a:pos x="346" y="210"/>
              </a:cxn>
              <a:cxn ang="0">
                <a:pos x="393" y="144"/>
              </a:cxn>
              <a:cxn ang="0">
                <a:pos x="450" y="54"/>
              </a:cxn>
              <a:cxn ang="0">
                <a:pos x="392" y="5"/>
              </a:cxn>
              <a:cxn ang="0">
                <a:pos x="172" y="21"/>
              </a:cxn>
              <a:cxn ang="0">
                <a:pos x="170" y="193"/>
              </a:cxn>
              <a:cxn ang="0">
                <a:pos x="321" y="283"/>
              </a:cxn>
            </a:cxnLst>
            <a:rect l="0" t="0" r="r" b="b"/>
            <a:pathLst>
              <a:path w="486" h="529">
                <a:moveTo>
                  <a:pt x="321" y="283"/>
                </a:moveTo>
                <a:cubicBezTo>
                  <a:pt x="276" y="304"/>
                  <a:pt x="276" y="304"/>
                  <a:pt x="276" y="304"/>
                </a:cubicBezTo>
                <a:cubicBezTo>
                  <a:pt x="124" y="252"/>
                  <a:pt x="124" y="252"/>
                  <a:pt x="124" y="252"/>
                </a:cubicBezTo>
                <a:cubicBezTo>
                  <a:pt x="97" y="304"/>
                  <a:pt x="97" y="304"/>
                  <a:pt x="97" y="304"/>
                </a:cubicBezTo>
                <a:cubicBezTo>
                  <a:pt x="136" y="333"/>
                  <a:pt x="136" y="333"/>
                  <a:pt x="136" y="333"/>
                </a:cubicBezTo>
                <a:cubicBezTo>
                  <a:pt x="124" y="377"/>
                  <a:pt x="124" y="377"/>
                  <a:pt x="124" y="377"/>
                </a:cubicBezTo>
                <a:cubicBezTo>
                  <a:pt x="51" y="352"/>
                  <a:pt x="51" y="352"/>
                  <a:pt x="51" y="352"/>
                </a:cubicBezTo>
                <a:cubicBezTo>
                  <a:pt x="0" y="442"/>
                  <a:pt x="0" y="442"/>
                  <a:pt x="0" y="442"/>
                </a:cubicBezTo>
                <a:cubicBezTo>
                  <a:pt x="120" y="529"/>
                  <a:pt x="120" y="529"/>
                  <a:pt x="120" y="529"/>
                </a:cubicBezTo>
                <a:cubicBezTo>
                  <a:pt x="208" y="494"/>
                  <a:pt x="208" y="494"/>
                  <a:pt x="208" y="494"/>
                </a:cubicBezTo>
                <a:cubicBezTo>
                  <a:pt x="242" y="391"/>
                  <a:pt x="242" y="391"/>
                  <a:pt x="242" y="391"/>
                </a:cubicBezTo>
                <a:cubicBezTo>
                  <a:pt x="276" y="406"/>
                  <a:pt x="276" y="406"/>
                  <a:pt x="276" y="406"/>
                </a:cubicBezTo>
                <a:cubicBezTo>
                  <a:pt x="276" y="438"/>
                  <a:pt x="276" y="438"/>
                  <a:pt x="276" y="438"/>
                </a:cubicBezTo>
                <a:cubicBezTo>
                  <a:pt x="457" y="426"/>
                  <a:pt x="457" y="426"/>
                  <a:pt x="457" y="426"/>
                </a:cubicBezTo>
                <a:cubicBezTo>
                  <a:pt x="486" y="345"/>
                  <a:pt x="486" y="345"/>
                  <a:pt x="486" y="345"/>
                </a:cubicBezTo>
                <a:cubicBezTo>
                  <a:pt x="486" y="254"/>
                  <a:pt x="486" y="254"/>
                  <a:pt x="486" y="254"/>
                </a:cubicBezTo>
                <a:cubicBezTo>
                  <a:pt x="346" y="210"/>
                  <a:pt x="346" y="210"/>
                  <a:pt x="346" y="210"/>
                </a:cubicBezTo>
                <a:cubicBezTo>
                  <a:pt x="393" y="144"/>
                  <a:pt x="393" y="144"/>
                  <a:pt x="393" y="144"/>
                </a:cubicBezTo>
                <a:cubicBezTo>
                  <a:pt x="450" y="54"/>
                  <a:pt x="450" y="54"/>
                  <a:pt x="450" y="54"/>
                </a:cubicBezTo>
                <a:cubicBezTo>
                  <a:pt x="392" y="5"/>
                  <a:pt x="392" y="5"/>
                  <a:pt x="392" y="5"/>
                </a:cubicBezTo>
                <a:cubicBezTo>
                  <a:pt x="318" y="0"/>
                  <a:pt x="243" y="6"/>
                  <a:pt x="172" y="21"/>
                </a:cubicBezTo>
                <a:cubicBezTo>
                  <a:pt x="170" y="193"/>
                  <a:pt x="170" y="193"/>
                  <a:pt x="170" y="193"/>
                </a:cubicBezTo>
                <a:lnTo>
                  <a:pt x="321" y="28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4" name="TextBox 22">
            <a:extLst>
              <a:ext uri="{FF2B5EF4-FFF2-40B4-BE49-F238E27FC236}">
                <a16:creationId xmlns:a16="http://schemas.microsoft.com/office/drawing/2014/main" xmlns="" id="{9CB3E1B7-1327-4DD2-B9DE-17BDB506C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194" y="1597995"/>
            <a:ext cx="19986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客观务实</a:t>
            </a:r>
          </a:p>
        </p:txBody>
      </p:sp>
      <p:sp>
        <p:nvSpPr>
          <p:cNvPr id="15" name="TextBox 23">
            <a:extLst>
              <a:ext uri="{FF2B5EF4-FFF2-40B4-BE49-F238E27FC236}">
                <a16:creationId xmlns:a16="http://schemas.microsoft.com/office/drawing/2014/main" xmlns="" id="{4A776EB5-F673-4593-B5F5-224ADE291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0879" y="2024944"/>
            <a:ext cx="306539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唯物主义者和实干家们最注重的就是客观务实，这是一种一切从实际出发的工作理念，脱离了实际的行动都是不切实际的。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8DD4EBC8-FDA3-4EDB-8E4C-1B387F995376}"/>
              </a:ext>
            </a:extLst>
          </p:cNvPr>
          <p:cNvGrpSpPr>
            <a:grpSpLocks/>
          </p:cNvGrpSpPr>
          <p:nvPr/>
        </p:nvGrpSpPr>
        <p:grpSpPr bwMode="auto">
          <a:xfrm>
            <a:off x="1113957" y="1648140"/>
            <a:ext cx="831850" cy="831850"/>
            <a:chOff x="2725738" y="1484313"/>
            <a:chExt cx="831850" cy="831850"/>
          </a:xfrm>
        </p:grpSpPr>
        <p:sp>
          <p:nvSpPr>
            <p:cNvPr id="17" name="Oval 6">
              <a:extLst>
                <a:ext uri="{FF2B5EF4-FFF2-40B4-BE49-F238E27FC236}">
                  <a16:creationId xmlns:a16="http://schemas.microsoft.com/office/drawing/2014/main" xmlns="" id="{28CB864F-F0A2-4B57-A062-D54584C823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5738" y="1484313"/>
              <a:ext cx="831850" cy="83185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xmlns="" id="{EA598DC4-A296-49DF-932B-6CDE859DD4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6125" y="1978025"/>
              <a:ext cx="30162" cy="3175"/>
            </a:xfrm>
            <a:custGeom>
              <a:avLst/>
              <a:gdLst>
                <a:gd name="T0" fmla="*/ 0 w 43"/>
                <a:gd name="T1" fmla="*/ 0 h 5"/>
                <a:gd name="T2" fmla="*/ 701 w 43"/>
                <a:gd name="T3" fmla="*/ 3175 h 5"/>
                <a:gd name="T4" fmla="*/ 30162 w 43"/>
                <a:gd name="T5" fmla="*/ 1905 h 5"/>
                <a:gd name="T6" fmla="*/ 0 w 43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" h="5">
                  <a:moveTo>
                    <a:pt x="0" y="0"/>
                  </a:moveTo>
                  <a:lnTo>
                    <a:pt x="1" y="5"/>
                  </a:lnTo>
                  <a:lnTo>
                    <a:pt x="4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xmlns="" id="{EC599867-776A-4380-8DE5-6D16259C03B7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2805905" y="1617819"/>
              <a:ext cx="671513" cy="558800"/>
            </a:xfrm>
            <a:custGeom>
              <a:avLst/>
              <a:gdLst>
                <a:gd name="T0" fmla="*/ 470921 w 857"/>
                <a:gd name="T1" fmla="*/ 346549 h 724"/>
                <a:gd name="T2" fmla="*/ 372192 w 857"/>
                <a:gd name="T3" fmla="*/ 346549 h 724"/>
                <a:gd name="T4" fmla="*/ 372192 w 857"/>
                <a:gd name="T5" fmla="*/ 444570 h 724"/>
                <a:gd name="T6" fmla="*/ 299321 w 857"/>
                <a:gd name="T7" fmla="*/ 444570 h 724"/>
                <a:gd name="T8" fmla="*/ 299321 w 857"/>
                <a:gd name="T9" fmla="*/ 346549 h 724"/>
                <a:gd name="T10" fmla="*/ 200592 w 857"/>
                <a:gd name="T11" fmla="*/ 346549 h 724"/>
                <a:gd name="T12" fmla="*/ 200592 w 857"/>
                <a:gd name="T13" fmla="*/ 275541 h 724"/>
                <a:gd name="T14" fmla="*/ 299321 w 857"/>
                <a:gd name="T15" fmla="*/ 275541 h 724"/>
                <a:gd name="T16" fmla="*/ 299321 w 857"/>
                <a:gd name="T17" fmla="*/ 177519 h 724"/>
                <a:gd name="T18" fmla="*/ 372192 w 857"/>
                <a:gd name="T19" fmla="*/ 177519 h 724"/>
                <a:gd name="T20" fmla="*/ 372192 w 857"/>
                <a:gd name="T21" fmla="*/ 275541 h 724"/>
                <a:gd name="T22" fmla="*/ 470921 w 857"/>
                <a:gd name="T23" fmla="*/ 275541 h 724"/>
                <a:gd name="T24" fmla="*/ 470921 w 857"/>
                <a:gd name="T25" fmla="*/ 346549 h 724"/>
                <a:gd name="T26" fmla="*/ 616664 w 857"/>
                <a:gd name="T27" fmla="*/ 179063 h 724"/>
                <a:gd name="T28" fmla="*/ 335365 w 857"/>
                <a:gd name="T29" fmla="*/ 132754 h 724"/>
                <a:gd name="T30" fmla="*/ 54849 w 857"/>
                <a:gd name="T31" fmla="*/ 179835 h 724"/>
                <a:gd name="T32" fmla="*/ 336148 w 857"/>
                <a:gd name="T33" fmla="*/ 558800 h 724"/>
                <a:gd name="T34" fmla="*/ 616664 w 857"/>
                <a:gd name="T35" fmla="*/ 179063 h 7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857" h="724">
                  <a:moveTo>
                    <a:pt x="601" y="449"/>
                  </a:moveTo>
                  <a:lnTo>
                    <a:pt x="475" y="449"/>
                  </a:lnTo>
                  <a:lnTo>
                    <a:pt x="475" y="576"/>
                  </a:lnTo>
                  <a:lnTo>
                    <a:pt x="382" y="576"/>
                  </a:lnTo>
                  <a:lnTo>
                    <a:pt x="382" y="449"/>
                  </a:lnTo>
                  <a:lnTo>
                    <a:pt x="256" y="449"/>
                  </a:lnTo>
                  <a:lnTo>
                    <a:pt x="256" y="357"/>
                  </a:lnTo>
                  <a:lnTo>
                    <a:pt x="382" y="357"/>
                  </a:lnTo>
                  <a:lnTo>
                    <a:pt x="382" y="230"/>
                  </a:lnTo>
                  <a:lnTo>
                    <a:pt x="475" y="230"/>
                  </a:lnTo>
                  <a:lnTo>
                    <a:pt x="475" y="357"/>
                  </a:lnTo>
                  <a:lnTo>
                    <a:pt x="601" y="357"/>
                  </a:lnTo>
                  <a:lnTo>
                    <a:pt x="601" y="449"/>
                  </a:lnTo>
                  <a:close/>
                  <a:moveTo>
                    <a:pt x="787" y="232"/>
                  </a:moveTo>
                  <a:cubicBezTo>
                    <a:pt x="725" y="0"/>
                    <a:pt x="470" y="147"/>
                    <a:pt x="428" y="172"/>
                  </a:cubicBezTo>
                  <a:cubicBezTo>
                    <a:pt x="385" y="146"/>
                    <a:pt x="131" y="2"/>
                    <a:pt x="70" y="233"/>
                  </a:cubicBezTo>
                  <a:cubicBezTo>
                    <a:pt x="0" y="500"/>
                    <a:pt x="427" y="721"/>
                    <a:pt x="429" y="724"/>
                  </a:cubicBezTo>
                  <a:cubicBezTo>
                    <a:pt x="429" y="724"/>
                    <a:pt x="857" y="497"/>
                    <a:pt x="787" y="2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3" name="TextBox 28">
            <a:extLst>
              <a:ext uri="{FF2B5EF4-FFF2-40B4-BE49-F238E27FC236}">
                <a16:creationId xmlns:a16="http://schemas.microsoft.com/office/drawing/2014/main" xmlns="" id="{08ED92C8-7A1E-4433-AE5A-7407BEE1E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4550" y="4204216"/>
            <a:ext cx="19986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开拓进取</a:t>
            </a:r>
          </a:p>
        </p:txBody>
      </p:sp>
      <p:sp>
        <p:nvSpPr>
          <p:cNvPr id="24" name="TextBox 29">
            <a:extLst>
              <a:ext uri="{FF2B5EF4-FFF2-40B4-BE49-F238E27FC236}">
                <a16:creationId xmlns:a16="http://schemas.microsoft.com/office/drawing/2014/main" xmlns="" id="{D0EEC0CD-1CBD-4770-8168-816F13AC7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4465" y="4752271"/>
            <a:ext cx="294292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在其位谋其政，在新岗位上努力将自身的业绩提升到一个新的层次，将自身的能力提升到一个新的层次。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4F3E73D2-728A-4F94-8F8E-E3CF71302559}"/>
              </a:ext>
            </a:extLst>
          </p:cNvPr>
          <p:cNvGrpSpPr>
            <a:grpSpLocks/>
          </p:cNvGrpSpPr>
          <p:nvPr/>
        </p:nvGrpSpPr>
        <p:grpSpPr bwMode="auto">
          <a:xfrm>
            <a:off x="1113957" y="5014118"/>
            <a:ext cx="831850" cy="830263"/>
            <a:chOff x="3241675" y="2678113"/>
            <a:chExt cx="831850" cy="830262"/>
          </a:xfrm>
          <a:solidFill>
            <a:srgbClr val="319C8B"/>
          </a:solidFill>
        </p:grpSpPr>
        <p:sp>
          <p:nvSpPr>
            <p:cNvPr id="26" name="Oval 7">
              <a:extLst>
                <a:ext uri="{FF2B5EF4-FFF2-40B4-BE49-F238E27FC236}">
                  <a16:creationId xmlns:a16="http://schemas.microsoft.com/office/drawing/2014/main" xmlns="" id="{8539A74B-7218-47FC-BB8C-A270B54360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1675" y="2678113"/>
              <a:ext cx="831850" cy="8302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xmlns="" id="{8B56812A-BF17-4A21-A0AC-BCA1FFB77535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3350418" y="2787259"/>
              <a:ext cx="614363" cy="604837"/>
            </a:xfrm>
            <a:custGeom>
              <a:avLst/>
              <a:gdLst>
                <a:gd name="T0" fmla="*/ 307182 w 782"/>
                <a:gd name="T1" fmla="*/ 0 h 782"/>
                <a:gd name="T2" fmla="*/ 0 w 782"/>
                <a:gd name="T3" fmla="*/ 302419 h 782"/>
                <a:gd name="T4" fmla="*/ 307182 w 782"/>
                <a:gd name="T5" fmla="*/ 604837 h 782"/>
                <a:gd name="T6" fmla="*/ 614363 w 782"/>
                <a:gd name="T7" fmla="*/ 302419 h 782"/>
                <a:gd name="T8" fmla="*/ 307182 w 782"/>
                <a:gd name="T9" fmla="*/ 0 h 782"/>
                <a:gd name="T10" fmla="*/ 307182 w 782"/>
                <a:gd name="T11" fmla="*/ 529812 h 782"/>
                <a:gd name="T12" fmla="*/ 307182 w 782"/>
                <a:gd name="T13" fmla="*/ 529812 h 782"/>
                <a:gd name="T14" fmla="*/ 76992 w 782"/>
                <a:gd name="T15" fmla="*/ 302419 h 782"/>
                <a:gd name="T16" fmla="*/ 307182 w 782"/>
                <a:gd name="T17" fmla="*/ 75798 h 782"/>
                <a:gd name="T18" fmla="*/ 538157 w 782"/>
                <a:gd name="T19" fmla="*/ 302419 h 782"/>
                <a:gd name="T20" fmla="*/ 307182 w 782"/>
                <a:gd name="T21" fmla="*/ 529812 h 782"/>
                <a:gd name="T22" fmla="*/ 422669 w 782"/>
                <a:gd name="T23" fmla="*/ 274574 h 782"/>
                <a:gd name="T24" fmla="*/ 323680 w 782"/>
                <a:gd name="T25" fmla="*/ 274574 h 782"/>
                <a:gd name="T26" fmla="*/ 254544 w 782"/>
                <a:gd name="T27" fmla="*/ 167838 h 782"/>
                <a:gd name="T28" fmla="*/ 212120 w 782"/>
                <a:gd name="T29" fmla="*/ 160877 h 782"/>
                <a:gd name="T30" fmla="*/ 205835 w 782"/>
                <a:gd name="T31" fmla="*/ 198776 h 782"/>
                <a:gd name="T32" fmla="*/ 282827 w 782"/>
                <a:gd name="T33" fmla="*/ 317887 h 782"/>
                <a:gd name="T34" fmla="*/ 307182 w 782"/>
                <a:gd name="T35" fmla="*/ 331036 h 782"/>
                <a:gd name="T36" fmla="*/ 422669 w 782"/>
                <a:gd name="T37" fmla="*/ 331036 h 782"/>
                <a:gd name="T38" fmla="*/ 451738 w 782"/>
                <a:gd name="T39" fmla="*/ 302419 h 782"/>
                <a:gd name="T40" fmla="*/ 422669 w 782"/>
                <a:gd name="T41" fmla="*/ 274574 h 78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82" h="782">
                  <a:moveTo>
                    <a:pt x="391" y="0"/>
                  </a:moveTo>
                  <a:cubicBezTo>
                    <a:pt x="176" y="0"/>
                    <a:pt x="0" y="175"/>
                    <a:pt x="0" y="391"/>
                  </a:cubicBezTo>
                  <a:cubicBezTo>
                    <a:pt x="0" y="607"/>
                    <a:pt x="176" y="782"/>
                    <a:pt x="391" y="782"/>
                  </a:cubicBezTo>
                  <a:cubicBezTo>
                    <a:pt x="607" y="782"/>
                    <a:pt x="782" y="607"/>
                    <a:pt x="782" y="391"/>
                  </a:cubicBezTo>
                  <a:cubicBezTo>
                    <a:pt x="782" y="175"/>
                    <a:pt x="607" y="0"/>
                    <a:pt x="391" y="0"/>
                  </a:cubicBezTo>
                  <a:close/>
                  <a:moveTo>
                    <a:pt x="391" y="685"/>
                  </a:moveTo>
                  <a:lnTo>
                    <a:pt x="391" y="685"/>
                  </a:lnTo>
                  <a:cubicBezTo>
                    <a:pt x="230" y="685"/>
                    <a:pt x="98" y="553"/>
                    <a:pt x="98" y="391"/>
                  </a:cubicBezTo>
                  <a:cubicBezTo>
                    <a:pt x="98" y="230"/>
                    <a:pt x="230" y="98"/>
                    <a:pt x="391" y="98"/>
                  </a:cubicBezTo>
                  <a:cubicBezTo>
                    <a:pt x="553" y="98"/>
                    <a:pt x="685" y="230"/>
                    <a:pt x="685" y="391"/>
                  </a:cubicBezTo>
                  <a:cubicBezTo>
                    <a:pt x="685" y="553"/>
                    <a:pt x="553" y="685"/>
                    <a:pt x="391" y="685"/>
                  </a:cubicBezTo>
                  <a:close/>
                  <a:moveTo>
                    <a:pt x="538" y="355"/>
                  </a:moveTo>
                  <a:lnTo>
                    <a:pt x="412" y="355"/>
                  </a:lnTo>
                  <a:lnTo>
                    <a:pt x="324" y="217"/>
                  </a:lnTo>
                  <a:cubicBezTo>
                    <a:pt x="312" y="199"/>
                    <a:pt x="287" y="195"/>
                    <a:pt x="270" y="208"/>
                  </a:cubicBezTo>
                  <a:cubicBezTo>
                    <a:pt x="256" y="220"/>
                    <a:pt x="252" y="241"/>
                    <a:pt x="262" y="257"/>
                  </a:cubicBezTo>
                  <a:lnTo>
                    <a:pt x="360" y="411"/>
                  </a:lnTo>
                  <a:cubicBezTo>
                    <a:pt x="367" y="421"/>
                    <a:pt x="378" y="428"/>
                    <a:pt x="391" y="428"/>
                  </a:cubicBezTo>
                  <a:lnTo>
                    <a:pt x="538" y="428"/>
                  </a:lnTo>
                  <a:cubicBezTo>
                    <a:pt x="558" y="428"/>
                    <a:pt x="575" y="412"/>
                    <a:pt x="575" y="391"/>
                  </a:cubicBezTo>
                  <a:cubicBezTo>
                    <a:pt x="575" y="371"/>
                    <a:pt x="558" y="355"/>
                    <a:pt x="538" y="3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8" name="Freeform 29">
            <a:extLst>
              <a:ext uri="{FF2B5EF4-FFF2-40B4-BE49-F238E27FC236}">
                <a16:creationId xmlns:a16="http://schemas.microsoft.com/office/drawing/2014/main" xmlns="" id="{F34B38F2-E06E-43BD-AD85-3B98DDFA15CA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1222700" y="5123264"/>
            <a:ext cx="614363" cy="604838"/>
          </a:xfrm>
          <a:custGeom>
            <a:avLst/>
            <a:gdLst>
              <a:gd name="T0" fmla="*/ 307182 w 782"/>
              <a:gd name="T1" fmla="*/ 0 h 782"/>
              <a:gd name="T2" fmla="*/ 0 w 782"/>
              <a:gd name="T3" fmla="*/ 302419 h 782"/>
              <a:gd name="T4" fmla="*/ 307182 w 782"/>
              <a:gd name="T5" fmla="*/ 604837 h 782"/>
              <a:gd name="T6" fmla="*/ 614363 w 782"/>
              <a:gd name="T7" fmla="*/ 302419 h 782"/>
              <a:gd name="T8" fmla="*/ 307182 w 782"/>
              <a:gd name="T9" fmla="*/ 0 h 782"/>
              <a:gd name="T10" fmla="*/ 307182 w 782"/>
              <a:gd name="T11" fmla="*/ 529812 h 782"/>
              <a:gd name="T12" fmla="*/ 307182 w 782"/>
              <a:gd name="T13" fmla="*/ 529812 h 782"/>
              <a:gd name="T14" fmla="*/ 76992 w 782"/>
              <a:gd name="T15" fmla="*/ 302419 h 782"/>
              <a:gd name="T16" fmla="*/ 307182 w 782"/>
              <a:gd name="T17" fmla="*/ 75798 h 782"/>
              <a:gd name="T18" fmla="*/ 538157 w 782"/>
              <a:gd name="T19" fmla="*/ 302419 h 782"/>
              <a:gd name="T20" fmla="*/ 307182 w 782"/>
              <a:gd name="T21" fmla="*/ 529812 h 782"/>
              <a:gd name="T22" fmla="*/ 422669 w 782"/>
              <a:gd name="T23" fmla="*/ 274574 h 782"/>
              <a:gd name="T24" fmla="*/ 323680 w 782"/>
              <a:gd name="T25" fmla="*/ 274574 h 782"/>
              <a:gd name="T26" fmla="*/ 254544 w 782"/>
              <a:gd name="T27" fmla="*/ 167838 h 782"/>
              <a:gd name="T28" fmla="*/ 212120 w 782"/>
              <a:gd name="T29" fmla="*/ 160877 h 782"/>
              <a:gd name="T30" fmla="*/ 205835 w 782"/>
              <a:gd name="T31" fmla="*/ 198776 h 782"/>
              <a:gd name="T32" fmla="*/ 282827 w 782"/>
              <a:gd name="T33" fmla="*/ 317887 h 782"/>
              <a:gd name="T34" fmla="*/ 307182 w 782"/>
              <a:gd name="T35" fmla="*/ 331036 h 782"/>
              <a:gd name="T36" fmla="*/ 422669 w 782"/>
              <a:gd name="T37" fmla="*/ 331036 h 782"/>
              <a:gd name="T38" fmla="*/ 451738 w 782"/>
              <a:gd name="T39" fmla="*/ 302419 h 782"/>
              <a:gd name="T40" fmla="*/ 422669 w 782"/>
              <a:gd name="T41" fmla="*/ 274574 h 78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782" h="782">
                <a:moveTo>
                  <a:pt x="391" y="0"/>
                </a:moveTo>
                <a:cubicBezTo>
                  <a:pt x="176" y="0"/>
                  <a:pt x="0" y="175"/>
                  <a:pt x="0" y="391"/>
                </a:cubicBezTo>
                <a:cubicBezTo>
                  <a:pt x="0" y="607"/>
                  <a:pt x="176" y="782"/>
                  <a:pt x="391" y="782"/>
                </a:cubicBezTo>
                <a:cubicBezTo>
                  <a:pt x="607" y="782"/>
                  <a:pt x="782" y="607"/>
                  <a:pt x="782" y="391"/>
                </a:cubicBezTo>
                <a:cubicBezTo>
                  <a:pt x="782" y="175"/>
                  <a:pt x="607" y="0"/>
                  <a:pt x="391" y="0"/>
                </a:cubicBezTo>
                <a:close/>
                <a:moveTo>
                  <a:pt x="391" y="685"/>
                </a:moveTo>
                <a:lnTo>
                  <a:pt x="391" y="685"/>
                </a:lnTo>
                <a:cubicBezTo>
                  <a:pt x="230" y="685"/>
                  <a:pt x="98" y="553"/>
                  <a:pt x="98" y="391"/>
                </a:cubicBezTo>
                <a:cubicBezTo>
                  <a:pt x="98" y="230"/>
                  <a:pt x="230" y="98"/>
                  <a:pt x="391" y="98"/>
                </a:cubicBezTo>
                <a:cubicBezTo>
                  <a:pt x="553" y="98"/>
                  <a:pt x="685" y="230"/>
                  <a:pt x="685" y="391"/>
                </a:cubicBezTo>
                <a:cubicBezTo>
                  <a:pt x="685" y="553"/>
                  <a:pt x="553" y="685"/>
                  <a:pt x="391" y="685"/>
                </a:cubicBezTo>
                <a:close/>
                <a:moveTo>
                  <a:pt x="538" y="355"/>
                </a:moveTo>
                <a:lnTo>
                  <a:pt x="412" y="355"/>
                </a:lnTo>
                <a:lnTo>
                  <a:pt x="324" y="217"/>
                </a:lnTo>
                <a:cubicBezTo>
                  <a:pt x="312" y="199"/>
                  <a:pt x="287" y="195"/>
                  <a:pt x="270" y="208"/>
                </a:cubicBezTo>
                <a:cubicBezTo>
                  <a:pt x="256" y="220"/>
                  <a:pt x="252" y="241"/>
                  <a:pt x="262" y="257"/>
                </a:cubicBezTo>
                <a:lnTo>
                  <a:pt x="360" y="411"/>
                </a:lnTo>
                <a:cubicBezTo>
                  <a:pt x="367" y="421"/>
                  <a:pt x="378" y="428"/>
                  <a:pt x="391" y="428"/>
                </a:cubicBezTo>
                <a:lnTo>
                  <a:pt x="538" y="428"/>
                </a:lnTo>
                <a:cubicBezTo>
                  <a:pt x="558" y="428"/>
                  <a:pt x="575" y="412"/>
                  <a:pt x="575" y="391"/>
                </a:cubicBezTo>
                <a:cubicBezTo>
                  <a:pt x="575" y="371"/>
                  <a:pt x="558" y="355"/>
                  <a:pt x="538" y="3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TextBox 26">
            <a:extLst>
              <a:ext uri="{FF2B5EF4-FFF2-40B4-BE49-F238E27FC236}">
                <a16:creationId xmlns:a16="http://schemas.microsoft.com/office/drawing/2014/main" xmlns="" id="{B51C8C99-0C80-406B-A835-3F27E8F78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0469" y="1551582"/>
            <a:ext cx="19986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服务大局</a:t>
            </a:r>
          </a:p>
        </p:txBody>
      </p:sp>
      <p:sp>
        <p:nvSpPr>
          <p:cNvPr id="30" name="TextBox 27">
            <a:extLst>
              <a:ext uri="{FF2B5EF4-FFF2-40B4-BE49-F238E27FC236}">
                <a16:creationId xmlns:a16="http://schemas.microsoft.com/office/drawing/2014/main" xmlns="" id="{B707B871-DB35-49FC-8E9B-2B3A7111A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7161" y="2062477"/>
            <a:ext cx="27495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坚决服务公司制定的发展大局，找准部门的位置，摆正自身的位置，做好该做的事，管好该管的人。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59F35F80-4B52-47CB-B07E-910304E97AD9}"/>
              </a:ext>
            </a:extLst>
          </p:cNvPr>
          <p:cNvGrpSpPr>
            <a:grpSpLocks/>
          </p:cNvGrpSpPr>
          <p:nvPr/>
        </p:nvGrpSpPr>
        <p:grpSpPr bwMode="auto">
          <a:xfrm>
            <a:off x="10246193" y="1645121"/>
            <a:ext cx="831850" cy="831850"/>
            <a:chOff x="3241675" y="4133850"/>
            <a:chExt cx="831850" cy="831850"/>
          </a:xfrm>
        </p:grpSpPr>
        <p:sp>
          <p:nvSpPr>
            <p:cNvPr id="32" name="Oval 9">
              <a:extLst>
                <a:ext uri="{FF2B5EF4-FFF2-40B4-BE49-F238E27FC236}">
                  <a16:creationId xmlns:a16="http://schemas.microsoft.com/office/drawing/2014/main" xmlns="" id="{D66AC888-CADE-4A33-8EB1-8C7103DD6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1675" y="4133850"/>
              <a:ext cx="831850" cy="83185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xmlns="" id="{85D6FA91-B6C0-4748-9A2D-D3DEC7218D9A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3376092" y="4240336"/>
              <a:ext cx="619125" cy="552450"/>
            </a:xfrm>
            <a:custGeom>
              <a:avLst/>
              <a:gdLst>
                <a:gd name="T0" fmla="*/ 189112 w 789"/>
                <a:gd name="T1" fmla="*/ 188265 h 716"/>
                <a:gd name="T2" fmla="*/ 189112 w 789"/>
                <a:gd name="T3" fmla="*/ 0 h 716"/>
                <a:gd name="T4" fmla="*/ 102010 w 789"/>
                <a:gd name="T5" fmla="*/ 233788 h 716"/>
                <a:gd name="T6" fmla="*/ 167925 w 789"/>
                <a:gd name="T7" fmla="*/ 276997 h 716"/>
                <a:gd name="T8" fmla="*/ 190681 w 789"/>
                <a:gd name="T9" fmla="*/ 516957 h 716"/>
                <a:gd name="T10" fmla="*/ 204021 w 789"/>
                <a:gd name="T11" fmla="*/ 276997 h 716"/>
                <a:gd name="T12" fmla="*/ 275428 w 789"/>
                <a:gd name="T13" fmla="*/ 233788 h 716"/>
                <a:gd name="T14" fmla="*/ 371161 w 789"/>
                <a:gd name="T15" fmla="*/ 339494 h 716"/>
                <a:gd name="T16" fmla="*/ 262088 w 789"/>
                <a:gd name="T17" fmla="*/ 552450 h 716"/>
                <a:gd name="T18" fmla="*/ 20402 w 789"/>
                <a:gd name="T19" fmla="*/ 446744 h 716"/>
                <a:gd name="T20" fmla="*/ 102010 w 789"/>
                <a:gd name="T21" fmla="*/ 233788 h 716"/>
                <a:gd name="T22" fmla="*/ 404903 w 789"/>
                <a:gd name="T23" fmla="*/ 315575 h 716"/>
                <a:gd name="T24" fmla="*/ 404903 w 789"/>
                <a:gd name="T25" fmla="*/ 343352 h 716"/>
                <a:gd name="T26" fmla="*/ 396271 w 789"/>
                <a:gd name="T27" fmla="*/ 407393 h 716"/>
                <a:gd name="T28" fmla="*/ 481803 w 789"/>
                <a:gd name="T29" fmla="*/ 364185 h 716"/>
                <a:gd name="T30" fmla="*/ 534378 w 789"/>
                <a:gd name="T31" fmla="*/ 275453 h 716"/>
                <a:gd name="T32" fmla="*/ 619125 w 789"/>
                <a:gd name="T33" fmla="*/ 225301 h 716"/>
                <a:gd name="T34" fmla="*/ 568120 w 789"/>
                <a:gd name="T35" fmla="*/ 175148 h 716"/>
                <a:gd name="T36" fmla="*/ 517899 w 789"/>
                <a:gd name="T37" fmla="*/ 258479 h 716"/>
                <a:gd name="T38" fmla="*/ 427659 w 789"/>
                <a:gd name="T39" fmla="*/ 310946 h 716"/>
                <a:gd name="T40" fmla="*/ 500636 w 789"/>
                <a:gd name="T41" fmla="*/ 209098 h 716"/>
                <a:gd name="T42" fmla="*/ 427659 w 789"/>
                <a:gd name="T43" fmla="*/ 175148 h 716"/>
                <a:gd name="T44" fmla="*/ 355467 w 789"/>
                <a:gd name="T45" fmla="*/ 228387 h 716"/>
                <a:gd name="T46" fmla="*/ 493574 w 789"/>
                <a:gd name="T47" fmla="*/ 225301 h 716"/>
                <a:gd name="T48" fmla="*/ 585383 w 789"/>
                <a:gd name="T49" fmla="*/ 292428 h 716"/>
                <a:gd name="T50" fmla="*/ 583029 w 789"/>
                <a:gd name="T51" fmla="*/ 364185 h 716"/>
                <a:gd name="T52" fmla="*/ 373515 w 789"/>
                <a:gd name="T53" fmla="*/ 507698 h 716"/>
                <a:gd name="T54" fmla="*/ 427659 w 789"/>
                <a:gd name="T55" fmla="*/ 552450 h 716"/>
                <a:gd name="T56" fmla="*/ 598723 w 789"/>
                <a:gd name="T57" fmla="*/ 279311 h 716"/>
                <a:gd name="T58" fmla="*/ 533593 w 789"/>
                <a:gd name="T59" fmla="*/ 309403 h 716"/>
                <a:gd name="T60" fmla="*/ 514760 w 789"/>
                <a:gd name="T61" fmla="*/ 364185 h 716"/>
                <a:gd name="T62" fmla="*/ 392348 w 789"/>
                <a:gd name="T63" fmla="*/ 442114 h 716"/>
                <a:gd name="T64" fmla="*/ 390779 w 789"/>
                <a:gd name="T65" fmla="*/ 452916 h 716"/>
                <a:gd name="T66" fmla="*/ 386070 w 789"/>
                <a:gd name="T67" fmla="*/ 474521 h 716"/>
                <a:gd name="T68" fmla="*/ 547718 w 789"/>
                <a:gd name="T69" fmla="*/ 364185 h 716"/>
                <a:gd name="T70" fmla="*/ 458262 w 789"/>
                <a:gd name="T71" fmla="*/ 283941 h 716"/>
                <a:gd name="T72" fmla="*/ 427659 w 789"/>
                <a:gd name="T73" fmla="*/ 246133 h 716"/>
                <a:gd name="T74" fmla="*/ 397056 w 789"/>
                <a:gd name="T75" fmla="*/ 283941 h 71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789" h="716">
                  <a:moveTo>
                    <a:pt x="119" y="122"/>
                  </a:moveTo>
                  <a:cubicBezTo>
                    <a:pt x="119" y="189"/>
                    <a:pt x="173" y="244"/>
                    <a:pt x="241" y="244"/>
                  </a:cubicBezTo>
                  <a:cubicBezTo>
                    <a:pt x="308" y="244"/>
                    <a:pt x="363" y="189"/>
                    <a:pt x="363" y="122"/>
                  </a:cubicBezTo>
                  <a:cubicBezTo>
                    <a:pt x="363" y="54"/>
                    <a:pt x="308" y="0"/>
                    <a:pt x="241" y="0"/>
                  </a:cubicBezTo>
                  <a:cubicBezTo>
                    <a:pt x="173" y="0"/>
                    <a:pt x="119" y="54"/>
                    <a:pt x="119" y="122"/>
                  </a:cubicBezTo>
                  <a:close/>
                  <a:moveTo>
                    <a:pt x="130" y="303"/>
                  </a:moveTo>
                  <a:lnTo>
                    <a:pt x="197" y="303"/>
                  </a:lnTo>
                  <a:cubicBezTo>
                    <a:pt x="197" y="310"/>
                    <a:pt x="196" y="344"/>
                    <a:pt x="214" y="359"/>
                  </a:cubicBezTo>
                  <a:cubicBezTo>
                    <a:pt x="214" y="359"/>
                    <a:pt x="185" y="532"/>
                    <a:pt x="197" y="588"/>
                  </a:cubicBezTo>
                  <a:cubicBezTo>
                    <a:pt x="202" y="611"/>
                    <a:pt x="221" y="670"/>
                    <a:pt x="243" y="670"/>
                  </a:cubicBezTo>
                  <a:cubicBezTo>
                    <a:pt x="264" y="669"/>
                    <a:pt x="280" y="611"/>
                    <a:pt x="285" y="588"/>
                  </a:cubicBezTo>
                  <a:cubicBezTo>
                    <a:pt x="295" y="531"/>
                    <a:pt x="260" y="359"/>
                    <a:pt x="260" y="359"/>
                  </a:cubicBezTo>
                  <a:cubicBezTo>
                    <a:pt x="265" y="357"/>
                    <a:pt x="275" y="346"/>
                    <a:pt x="278" y="303"/>
                  </a:cubicBezTo>
                  <a:lnTo>
                    <a:pt x="351" y="303"/>
                  </a:lnTo>
                  <a:cubicBezTo>
                    <a:pt x="419" y="303"/>
                    <a:pt x="482" y="365"/>
                    <a:pt x="473" y="440"/>
                  </a:cubicBezTo>
                  <a:lnTo>
                    <a:pt x="456" y="581"/>
                  </a:lnTo>
                  <a:cubicBezTo>
                    <a:pt x="442" y="656"/>
                    <a:pt x="401" y="716"/>
                    <a:pt x="334" y="716"/>
                  </a:cubicBezTo>
                  <a:lnTo>
                    <a:pt x="148" y="716"/>
                  </a:lnTo>
                  <a:cubicBezTo>
                    <a:pt x="80" y="716"/>
                    <a:pt x="39" y="654"/>
                    <a:pt x="26" y="579"/>
                  </a:cubicBezTo>
                  <a:lnTo>
                    <a:pt x="8" y="438"/>
                  </a:lnTo>
                  <a:cubicBezTo>
                    <a:pt x="0" y="364"/>
                    <a:pt x="63" y="303"/>
                    <a:pt x="130" y="303"/>
                  </a:cubicBezTo>
                  <a:close/>
                  <a:moveTo>
                    <a:pt x="545" y="403"/>
                  </a:moveTo>
                  <a:cubicBezTo>
                    <a:pt x="535" y="403"/>
                    <a:pt x="525" y="405"/>
                    <a:pt x="516" y="409"/>
                  </a:cubicBezTo>
                  <a:cubicBezTo>
                    <a:pt x="517" y="421"/>
                    <a:pt x="517" y="433"/>
                    <a:pt x="516" y="444"/>
                  </a:cubicBezTo>
                  <a:lnTo>
                    <a:pt x="516" y="445"/>
                  </a:lnTo>
                  <a:lnTo>
                    <a:pt x="505" y="528"/>
                  </a:lnTo>
                  <a:cubicBezTo>
                    <a:pt x="517" y="536"/>
                    <a:pt x="530" y="540"/>
                    <a:pt x="545" y="540"/>
                  </a:cubicBezTo>
                  <a:cubicBezTo>
                    <a:pt x="583" y="540"/>
                    <a:pt x="614" y="509"/>
                    <a:pt x="614" y="472"/>
                  </a:cubicBezTo>
                  <a:cubicBezTo>
                    <a:pt x="614" y="458"/>
                    <a:pt x="610" y="446"/>
                    <a:pt x="603" y="435"/>
                  </a:cubicBezTo>
                  <a:lnTo>
                    <a:pt x="681" y="357"/>
                  </a:lnTo>
                  <a:lnTo>
                    <a:pt x="724" y="357"/>
                  </a:lnTo>
                  <a:lnTo>
                    <a:pt x="789" y="292"/>
                  </a:lnTo>
                  <a:lnTo>
                    <a:pt x="727" y="290"/>
                  </a:lnTo>
                  <a:lnTo>
                    <a:pt x="724" y="227"/>
                  </a:lnTo>
                  <a:lnTo>
                    <a:pt x="660" y="292"/>
                  </a:lnTo>
                  <a:lnTo>
                    <a:pt x="660" y="335"/>
                  </a:lnTo>
                  <a:lnTo>
                    <a:pt x="581" y="414"/>
                  </a:lnTo>
                  <a:cubicBezTo>
                    <a:pt x="571" y="407"/>
                    <a:pt x="558" y="403"/>
                    <a:pt x="545" y="403"/>
                  </a:cubicBezTo>
                  <a:close/>
                  <a:moveTo>
                    <a:pt x="629" y="292"/>
                  </a:moveTo>
                  <a:cubicBezTo>
                    <a:pt x="629" y="284"/>
                    <a:pt x="632" y="276"/>
                    <a:pt x="638" y="271"/>
                  </a:cubicBezTo>
                  <a:lnTo>
                    <a:pt x="655" y="254"/>
                  </a:lnTo>
                  <a:cubicBezTo>
                    <a:pt x="622" y="237"/>
                    <a:pt x="585" y="227"/>
                    <a:pt x="545" y="227"/>
                  </a:cubicBezTo>
                  <a:cubicBezTo>
                    <a:pt x="494" y="227"/>
                    <a:pt x="446" y="243"/>
                    <a:pt x="407" y="270"/>
                  </a:cubicBezTo>
                  <a:cubicBezTo>
                    <a:pt x="423" y="276"/>
                    <a:pt x="439" y="285"/>
                    <a:pt x="453" y="296"/>
                  </a:cubicBezTo>
                  <a:cubicBezTo>
                    <a:pt x="480" y="282"/>
                    <a:pt x="512" y="273"/>
                    <a:pt x="545" y="273"/>
                  </a:cubicBezTo>
                  <a:cubicBezTo>
                    <a:pt x="575" y="273"/>
                    <a:pt x="604" y="280"/>
                    <a:pt x="629" y="292"/>
                  </a:cubicBezTo>
                  <a:close/>
                  <a:moveTo>
                    <a:pt x="763" y="362"/>
                  </a:moveTo>
                  <a:lnTo>
                    <a:pt x="746" y="379"/>
                  </a:lnTo>
                  <a:cubicBezTo>
                    <a:pt x="740" y="384"/>
                    <a:pt x="733" y="388"/>
                    <a:pt x="725" y="388"/>
                  </a:cubicBezTo>
                  <a:cubicBezTo>
                    <a:pt x="737" y="413"/>
                    <a:pt x="743" y="442"/>
                    <a:pt x="743" y="472"/>
                  </a:cubicBezTo>
                  <a:cubicBezTo>
                    <a:pt x="743" y="581"/>
                    <a:pt x="654" y="670"/>
                    <a:pt x="545" y="670"/>
                  </a:cubicBezTo>
                  <a:cubicBezTo>
                    <a:pt x="521" y="670"/>
                    <a:pt x="498" y="666"/>
                    <a:pt x="476" y="658"/>
                  </a:cubicBezTo>
                  <a:cubicBezTo>
                    <a:pt x="470" y="673"/>
                    <a:pt x="462" y="686"/>
                    <a:pt x="453" y="698"/>
                  </a:cubicBezTo>
                  <a:cubicBezTo>
                    <a:pt x="481" y="709"/>
                    <a:pt x="512" y="716"/>
                    <a:pt x="545" y="716"/>
                  </a:cubicBezTo>
                  <a:cubicBezTo>
                    <a:pt x="680" y="716"/>
                    <a:pt x="789" y="607"/>
                    <a:pt x="789" y="472"/>
                  </a:cubicBezTo>
                  <a:cubicBezTo>
                    <a:pt x="789" y="432"/>
                    <a:pt x="780" y="395"/>
                    <a:pt x="763" y="362"/>
                  </a:cubicBezTo>
                  <a:close/>
                  <a:moveTo>
                    <a:pt x="698" y="472"/>
                  </a:moveTo>
                  <a:cubicBezTo>
                    <a:pt x="698" y="446"/>
                    <a:pt x="691" y="422"/>
                    <a:pt x="680" y="401"/>
                  </a:cubicBezTo>
                  <a:lnTo>
                    <a:pt x="648" y="433"/>
                  </a:lnTo>
                  <a:cubicBezTo>
                    <a:pt x="653" y="445"/>
                    <a:pt x="656" y="458"/>
                    <a:pt x="656" y="472"/>
                  </a:cubicBezTo>
                  <a:cubicBezTo>
                    <a:pt x="656" y="533"/>
                    <a:pt x="606" y="582"/>
                    <a:pt x="545" y="582"/>
                  </a:cubicBezTo>
                  <a:cubicBezTo>
                    <a:pt x="529" y="582"/>
                    <a:pt x="514" y="579"/>
                    <a:pt x="500" y="573"/>
                  </a:cubicBezTo>
                  <a:lnTo>
                    <a:pt x="498" y="586"/>
                  </a:lnTo>
                  <a:lnTo>
                    <a:pt x="498" y="587"/>
                  </a:lnTo>
                  <a:lnTo>
                    <a:pt x="498" y="589"/>
                  </a:lnTo>
                  <a:cubicBezTo>
                    <a:pt x="496" y="598"/>
                    <a:pt x="494" y="607"/>
                    <a:pt x="492" y="615"/>
                  </a:cubicBezTo>
                  <a:cubicBezTo>
                    <a:pt x="509" y="621"/>
                    <a:pt x="526" y="624"/>
                    <a:pt x="545" y="624"/>
                  </a:cubicBezTo>
                  <a:cubicBezTo>
                    <a:pt x="629" y="624"/>
                    <a:pt x="698" y="556"/>
                    <a:pt x="698" y="472"/>
                  </a:cubicBezTo>
                  <a:close/>
                  <a:moveTo>
                    <a:pt x="545" y="361"/>
                  </a:moveTo>
                  <a:cubicBezTo>
                    <a:pt x="559" y="361"/>
                    <a:pt x="572" y="364"/>
                    <a:pt x="584" y="368"/>
                  </a:cubicBezTo>
                  <a:lnTo>
                    <a:pt x="615" y="336"/>
                  </a:lnTo>
                  <a:cubicBezTo>
                    <a:pt x="594" y="325"/>
                    <a:pt x="570" y="319"/>
                    <a:pt x="545" y="319"/>
                  </a:cubicBezTo>
                  <a:cubicBezTo>
                    <a:pt x="524" y="319"/>
                    <a:pt x="504" y="323"/>
                    <a:pt x="486" y="331"/>
                  </a:cubicBezTo>
                  <a:cubicBezTo>
                    <a:pt x="494" y="343"/>
                    <a:pt x="501" y="355"/>
                    <a:pt x="506" y="368"/>
                  </a:cubicBezTo>
                  <a:cubicBezTo>
                    <a:pt x="518" y="364"/>
                    <a:pt x="531" y="361"/>
                    <a:pt x="545" y="3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4" name="TextBox 24">
            <a:extLst>
              <a:ext uri="{FF2B5EF4-FFF2-40B4-BE49-F238E27FC236}">
                <a16:creationId xmlns:a16="http://schemas.microsoft.com/office/drawing/2014/main" xmlns="" id="{9EBD4290-E9CA-49BC-9997-10A2A9CD2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1616" y="4381030"/>
            <a:ext cx="19970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科学管理</a:t>
            </a:r>
          </a:p>
        </p:txBody>
      </p:sp>
      <p:sp>
        <p:nvSpPr>
          <p:cNvPr id="35" name="TextBox 25">
            <a:extLst>
              <a:ext uri="{FF2B5EF4-FFF2-40B4-BE49-F238E27FC236}">
                <a16:creationId xmlns:a16="http://schemas.microsoft.com/office/drawing/2014/main" xmlns="" id="{64CC0412-B060-4F36-AD45-361361A641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6804" y="4830370"/>
            <a:ext cx="27495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运用最新的科技手段和管理理念，结合部门现实状况，将部门的管理、业绩提升到一个新的层次。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3342844B-EB52-4BE5-B243-615A9464D2D8}"/>
              </a:ext>
            </a:extLst>
          </p:cNvPr>
          <p:cNvGrpSpPr>
            <a:grpSpLocks/>
          </p:cNvGrpSpPr>
          <p:nvPr/>
        </p:nvGrpSpPr>
        <p:grpSpPr bwMode="auto">
          <a:xfrm>
            <a:off x="10294217" y="4937304"/>
            <a:ext cx="831850" cy="830262"/>
            <a:chOff x="2725738" y="5327650"/>
            <a:chExt cx="831850" cy="830262"/>
          </a:xfrm>
        </p:grpSpPr>
        <p:sp>
          <p:nvSpPr>
            <p:cNvPr id="37" name="Oval 8">
              <a:extLst>
                <a:ext uri="{FF2B5EF4-FFF2-40B4-BE49-F238E27FC236}">
                  <a16:creationId xmlns:a16="http://schemas.microsoft.com/office/drawing/2014/main" xmlns="" id="{695D310D-C4DA-4263-94C2-BC7581660A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5738" y="5327650"/>
              <a:ext cx="831850" cy="83026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xmlns="" id="{34D92C7D-F694-4684-8A6D-05D8B4D2D25D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2834481" y="5476875"/>
              <a:ext cx="614363" cy="603250"/>
            </a:xfrm>
            <a:custGeom>
              <a:avLst/>
              <a:gdLst>
                <a:gd name="T0" fmla="*/ 435239 w 782"/>
                <a:gd name="T1" fmla="*/ 301625 h 782"/>
                <a:gd name="T2" fmla="*/ 327608 w 782"/>
                <a:gd name="T3" fmla="*/ 234512 h 782"/>
                <a:gd name="T4" fmla="*/ 183838 w 782"/>
                <a:gd name="T5" fmla="*/ 268454 h 782"/>
                <a:gd name="T6" fmla="*/ 362176 w 782"/>
                <a:gd name="T7" fmla="*/ 415795 h 782"/>
                <a:gd name="T8" fmla="*/ 546013 w 782"/>
                <a:gd name="T9" fmla="*/ 475194 h 782"/>
                <a:gd name="T10" fmla="*/ 491805 w 782"/>
                <a:gd name="T11" fmla="*/ 502965 h 782"/>
                <a:gd name="T12" fmla="*/ 513017 w 782"/>
                <a:gd name="T13" fmla="*/ 523794 h 782"/>
                <a:gd name="T14" fmla="*/ 534229 w 782"/>
                <a:gd name="T15" fmla="*/ 246083 h 782"/>
                <a:gd name="T16" fmla="*/ 499661 w 782"/>
                <a:gd name="T17" fmla="*/ 208283 h 782"/>
                <a:gd name="T18" fmla="*/ 514588 w 782"/>
                <a:gd name="T19" fmla="*/ 178969 h 782"/>
                <a:gd name="T20" fmla="*/ 537371 w 782"/>
                <a:gd name="T21" fmla="*/ 101827 h 782"/>
                <a:gd name="T22" fmla="*/ 447809 w 782"/>
                <a:gd name="T23" fmla="*/ 84085 h 782"/>
                <a:gd name="T24" fmla="*/ 388101 w 782"/>
                <a:gd name="T25" fmla="*/ 109542 h 782"/>
                <a:gd name="T26" fmla="*/ 365318 w 782"/>
                <a:gd name="T27" fmla="*/ 70199 h 782"/>
                <a:gd name="T28" fmla="*/ 326037 w 782"/>
                <a:gd name="T29" fmla="*/ 0 h 782"/>
                <a:gd name="T30" fmla="*/ 249830 w 782"/>
                <a:gd name="T31" fmla="*/ 50142 h 782"/>
                <a:gd name="T32" fmla="*/ 249830 w 782"/>
                <a:gd name="T33" fmla="*/ 78685 h 782"/>
                <a:gd name="T34" fmla="*/ 249045 w 782"/>
                <a:gd name="T35" fmla="*/ 82542 h 782"/>
                <a:gd name="T36" fmla="*/ 247474 w 782"/>
                <a:gd name="T37" fmla="*/ 88713 h 782"/>
                <a:gd name="T38" fmla="*/ 245902 w 782"/>
                <a:gd name="T39" fmla="*/ 91799 h 782"/>
                <a:gd name="T40" fmla="*/ 187766 w 782"/>
                <a:gd name="T41" fmla="*/ 104142 h 782"/>
                <a:gd name="T42" fmla="*/ 158697 w 782"/>
                <a:gd name="T43" fmla="*/ 74828 h 782"/>
                <a:gd name="T44" fmla="*/ 76992 w 782"/>
                <a:gd name="T45" fmla="*/ 154284 h 782"/>
                <a:gd name="T46" fmla="*/ 107631 w 782"/>
                <a:gd name="T47" fmla="*/ 185141 h 782"/>
                <a:gd name="T48" fmla="*/ 109988 w 782"/>
                <a:gd name="T49" fmla="*/ 189769 h 782"/>
                <a:gd name="T50" fmla="*/ 112345 w 782"/>
                <a:gd name="T51" fmla="*/ 194398 h 782"/>
                <a:gd name="T52" fmla="*/ 113916 w 782"/>
                <a:gd name="T53" fmla="*/ 199026 h 782"/>
                <a:gd name="T54" fmla="*/ 102918 w 782"/>
                <a:gd name="T55" fmla="*/ 233740 h 782"/>
                <a:gd name="T56" fmla="*/ 51066 w 782"/>
                <a:gd name="T57" fmla="*/ 244540 h 782"/>
                <a:gd name="T58" fmla="*/ 0 w 782"/>
                <a:gd name="T59" fmla="*/ 318596 h 782"/>
                <a:gd name="T60" fmla="*/ 80134 w 782"/>
                <a:gd name="T61" fmla="*/ 357939 h 782"/>
                <a:gd name="T62" fmla="*/ 87205 w 782"/>
                <a:gd name="T63" fmla="*/ 359481 h 782"/>
                <a:gd name="T64" fmla="*/ 106060 w 782"/>
                <a:gd name="T65" fmla="*/ 418109 h 782"/>
                <a:gd name="T66" fmla="*/ 84848 w 782"/>
                <a:gd name="T67" fmla="*/ 438938 h 782"/>
                <a:gd name="T68" fmla="*/ 102132 w 782"/>
                <a:gd name="T69" fmla="*/ 526879 h 782"/>
                <a:gd name="T70" fmla="*/ 186980 w 782"/>
                <a:gd name="T71" fmla="*/ 499108 h 782"/>
                <a:gd name="T72" fmla="*/ 189337 w 782"/>
                <a:gd name="T73" fmla="*/ 496794 h 782"/>
                <a:gd name="T74" fmla="*/ 194836 w 782"/>
                <a:gd name="T75" fmla="*/ 493708 h 782"/>
                <a:gd name="T76" fmla="*/ 198765 w 782"/>
                <a:gd name="T77" fmla="*/ 492166 h 782"/>
                <a:gd name="T78" fmla="*/ 202693 w 782"/>
                <a:gd name="T79" fmla="*/ 491394 h 782"/>
                <a:gd name="T80" fmla="*/ 208978 w 782"/>
                <a:gd name="T81" fmla="*/ 490623 h 782"/>
                <a:gd name="T82" fmla="*/ 249045 w 782"/>
                <a:gd name="T83" fmla="*/ 533051 h 782"/>
                <a:gd name="T84" fmla="*/ 288326 w 782"/>
                <a:gd name="T85" fmla="*/ 603250 h 782"/>
                <a:gd name="T86" fmla="*/ 363747 w 782"/>
                <a:gd name="T87" fmla="*/ 553108 h 782"/>
                <a:gd name="T88" fmla="*/ 363747 w 782"/>
                <a:gd name="T89" fmla="*/ 524565 h 782"/>
                <a:gd name="T90" fmla="*/ 373960 w 782"/>
                <a:gd name="T91" fmla="*/ 502965 h 782"/>
                <a:gd name="T92" fmla="*/ 384173 w 782"/>
                <a:gd name="T93" fmla="*/ 495251 h 782"/>
                <a:gd name="T94" fmla="*/ 388101 w 782"/>
                <a:gd name="T95" fmla="*/ 493708 h 782"/>
                <a:gd name="T96" fmla="*/ 139057 w 782"/>
                <a:gd name="T97" fmla="*/ 301625 h 782"/>
                <a:gd name="T98" fmla="*/ 469021 w 782"/>
                <a:gd name="T99" fmla="*/ 347139 h 782"/>
                <a:gd name="T100" fmla="*/ 523230 w 782"/>
                <a:gd name="T101" fmla="*/ 361796 h 782"/>
                <a:gd name="T102" fmla="*/ 562511 w 782"/>
                <a:gd name="T103" fmla="*/ 358710 h 782"/>
                <a:gd name="T104" fmla="*/ 614363 w 782"/>
                <a:gd name="T105" fmla="*/ 284654 h 7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782" h="782">
                  <a:moveTo>
                    <a:pt x="695" y="616"/>
                  </a:moveTo>
                  <a:lnTo>
                    <a:pt x="538" y="461"/>
                  </a:lnTo>
                  <a:cubicBezTo>
                    <a:pt x="548" y="440"/>
                    <a:pt x="554" y="416"/>
                    <a:pt x="554" y="391"/>
                  </a:cubicBezTo>
                  <a:cubicBezTo>
                    <a:pt x="554" y="301"/>
                    <a:pt x="481" y="228"/>
                    <a:pt x="391" y="228"/>
                  </a:cubicBezTo>
                  <a:cubicBezTo>
                    <a:pt x="376" y="228"/>
                    <a:pt x="361" y="230"/>
                    <a:pt x="347" y="234"/>
                  </a:cubicBezTo>
                  <a:lnTo>
                    <a:pt x="417" y="304"/>
                  </a:lnTo>
                  <a:cubicBezTo>
                    <a:pt x="446" y="332"/>
                    <a:pt x="444" y="381"/>
                    <a:pt x="412" y="413"/>
                  </a:cubicBezTo>
                  <a:cubicBezTo>
                    <a:pt x="381" y="444"/>
                    <a:pt x="332" y="446"/>
                    <a:pt x="303" y="417"/>
                  </a:cubicBezTo>
                  <a:lnTo>
                    <a:pt x="234" y="348"/>
                  </a:lnTo>
                  <a:cubicBezTo>
                    <a:pt x="230" y="361"/>
                    <a:pt x="228" y="376"/>
                    <a:pt x="228" y="391"/>
                  </a:cubicBezTo>
                  <a:cubicBezTo>
                    <a:pt x="228" y="481"/>
                    <a:pt x="301" y="554"/>
                    <a:pt x="391" y="554"/>
                  </a:cubicBezTo>
                  <a:cubicBezTo>
                    <a:pt x="416" y="554"/>
                    <a:pt x="439" y="549"/>
                    <a:pt x="461" y="539"/>
                  </a:cubicBezTo>
                  <a:lnTo>
                    <a:pt x="617" y="694"/>
                  </a:lnTo>
                  <a:cubicBezTo>
                    <a:pt x="637" y="714"/>
                    <a:pt x="670" y="712"/>
                    <a:pt x="692" y="691"/>
                  </a:cubicBezTo>
                  <a:cubicBezTo>
                    <a:pt x="713" y="669"/>
                    <a:pt x="715" y="636"/>
                    <a:pt x="695" y="616"/>
                  </a:cubicBezTo>
                  <a:close/>
                  <a:moveTo>
                    <a:pt x="653" y="679"/>
                  </a:moveTo>
                  <a:lnTo>
                    <a:pt x="653" y="679"/>
                  </a:lnTo>
                  <a:cubicBezTo>
                    <a:pt x="638" y="679"/>
                    <a:pt x="626" y="667"/>
                    <a:pt x="626" y="652"/>
                  </a:cubicBezTo>
                  <a:cubicBezTo>
                    <a:pt x="626" y="637"/>
                    <a:pt x="638" y="625"/>
                    <a:pt x="653" y="625"/>
                  </a:cubicBezTo>
                  <a:cubicBezTo>
                    <a:pt x="668" y="625"/>
                    <a:pt x="681" y="637"/>
                    <a:pt x="681" y="652"/>
                  </a:cubicBezTo>
                  <a:cubicBezTo>
                    <a:pt x="681" y="667"/>
                    <a:pt x="668" y="679"/>
                    <a:pt x="653" y="679"/>
                  </a:cubicBezTo>
                  <a:close/>
                  <a:moveTo>
                    <a:pt x="733" y="319"/>
                  </a:moveTo>
                  <a:lnTo>
                    <a:pt x="717" y="319"/>
                  </a:lnTo>
                  <a:lnTo>
                    <a:pt x="680" y="319"/>
                  </a:lnTo>
                  <a:cubicBezTo>
                    <a:pt x="672" y="318"/>
                    <a:pt x="665" y="315"/>
                    <a:pt x="659" y="311"/>
                  </a:cubicBezTo>
                  <a:cubicBezTo>
                    <a:pt x="659" y="311"/>
                    <a:pt x="658" y="311"/>
                    <a:pt x="658" y="311"/>
                  </a:cubicBezTo>
                  <a:cubicBezTo>
                    <a:pt x="645" y="302"/>
                    <a:pt x="636" y="287"/>
                    <a:pt x="636" y="270"/>
                  </a:cubicBezTo>
                  <a:cubicBezTo>
                    <a:pt x="636" y="265"/>
                    <a:pt x="637" y="259"/>
                    <a:pt x="639" y="255"/>
                  </a:cubicBezTo>
                  <a:cubicBezTo>
                    <a:pt x="641" y="249"/>
                    <a:pt x="643" y="244"/>
                    <a:pt x="647" y="240"/>
                  </a:cubicBezTo>
                  <a:lnTo>
                    <a:pt x="655" y="232"/>
                  </a:lnTo>
                  <a:lnTo>
                    <a:pt x="673" y="213"/>
                  </a:lnTo>
                  <a:lnTo>
                    <a:pt x="685" y="202"/>
                  </a:lnTo>
                  <a:cubicBezTo>
                    <a:pt x="700" y="181"/>
                    <a:pt x="700" y="152"/>
                    <a:pt x="684" y="132"/>
                  </a:cubicBezTo>
                  <a:lnTo>
                    <a:pt x="652" y="99"/>
                  </a:lnTo>
                  <a:cubicBezTo>
                    <a:pt x="631" y="83"/>
                    <a:pt x="602" y="82"/>
                    <a:pt x="581" y="98"/>
                  </a:cubicBezTo>
                  <a:lnTo>
                    <a:pt x="570" y="109"/>
                  </a:lnTo>
                  <a:lnTo>
                    <a:pt x="544" y="136"/>
                  </a:lnTo>
                  <a:cubicBezTo>
                    <a:pt x="529" y="147"/>
                    <a:pt x="510" y="149"/>
                    <a:pt x="494" y="142"/>
                  </a:cubicBezTo>
                  <a:cubicBezTo>
                    <a:pt x="488" y="140"/>
                    <a:pt x="483" y="136"/>
                    <a:pt x="479" y="132"/>
                  </a:cubicBezTo>
                  <a:cubicBezTo>
                    <a:pt x="471" y="124"/>
                    <a:pt x="466" y="114"/>
                    <a:pt x="465" y="103"/>
                  </a:cubicBezTo>
                  <a:lnTo>
                    <a:pt x="465" y="91"/>
                  </a:lnTo>
                  <a:lnTo>
                    <a:pt x="465" y="65"/>
                  </a:lnTo>
                  <a:lnTo>
                    <a:pt x="465" y="50"/>
                  </a:lnTo>
                  <a:cubicBezTo>
                    <a:pt x="461" y="24"/>
                    <a:pt x="441" y="3"/>
                    <a:pt x="415" y="0"/>
                  </a:cubicBezTo>
                  <a:lnTo>
                    <a:pt x="369" y="0"/>
                  </a:lnTo>
                  <a:cubicBezTo>
                    <a:pt x="343" y="3"/>
                    <a:pt x="322" y="23"/>
                    <a:pt x="318" y="49"/>
                  </a:cubicBezTo>
                  <a:lnTo>
                    <a:pt x="318" y="65"/>
                  </a:lnTo>
                  <a:lnTo>
                    <a:pt x="318" y="91"/>
                  </a:lnTo>
                  <a:lnTo>
                    <a:pt x="318" y="102"/>
                  </a:lnTo>
                  <a:cubicBezTo>
                    <a:pt x="318" y="104"/>
                    <a:pt x="318" y="105"/>
                    <a:pt x="318" y="106"/>
                  </a:cubicBezTo>
                  <a:cubicBezTo>
                    <a:pt x="318" y="106"/>
                    <a:pt x="317" y="107"/>
                    <a:pt x="317" y="107"/>
                  </a:cubicBezTo>
                  <a:cubicBezTo>
                    <a:pt x="317" y="108"/>
                    <a:pt x="317" y="109"/>
                    <a:pt x="316" y="111"/>
                  </a:cubicBezTo>
                  <a:cubicBezTo>
                    <a:pt x="316" y="111"/>
                    <a:pt x="316" y="111"/>
                    <a:pt x="316" y="111"/>
                  </a:cubicBezTo>
                  <a:cubicBezTo>
                    <a:pt x="316" y="112"/>
                    <a:pt x="315" y="114"/>
                    <a:pt x="315" y="115"/>
                  </a:cubicBezTo>
                  <a:cubicBezTo>
                    <a:pt x="315" y="115"/>
                    <a:pt x="315" y="115"/>
                    <a:pt x="315" y="115"/>
                  </a:cubicBezTo>
                  <a:cubicBezTo>
                    <a:pt x="314" y="117"/>
                    <a:pt x="314" y="118"/>
                    <a:pt x="313" y="119"/>
                  </a:cubicBezTo>
                  <a:cubicBezTo>
                    <a:pt x="313" y="119"/>
                    <a:pt x="313" y="119"/>
                    <a:pt x="313" y="119"/>
                  </a:cubicBezTo>
                  <a:cubicBezTo>
                    <a:pt x="310" y="125"/>
                    <a:pt x="306" y="130"/>
                    <a:pt x="301" y="134"/>
                  </a:cubicBezTo>
                  <a:cubicBezTo>
                    <a:pt x="293" y="141"/>
                    <a:pt x="282" y="146"/>
                    <a:pt x="270" y="146"/>
                  </a:cubicBezTo>
                  <a:cubicBezTo>
                    <a:pt x="258" y="146"/>
                    <a:pt x="248" y="142"/>
                    <a:pt x="239" y="135"/>
                  </a:cubicBezTo>
                  <a:lnTo>
                    <a:pt x="231" y="127"/>
                  </a:lnTo>
                  <a:lnTo>
                    <a:pt x="213" y="108"/>
                  </a:lnTo>
                  <a:lnTo>
                    <a:pt x="202" y="97"/>
                  </a:lnTo>
                  <a:cubicBezTo>
                    <a:pt x="181" y="81"/>
                    <a:pt x="152" y="81"/>
                    <a:pt x="131" y="98"/>
                  </a:cubicBezTo>
                  <a:lnTo>
                    <a:pt x="99" y="130"/>
                  </a:lnTo>
                  <a:cubicBezTo>
                    <a:pt x="82" y="151"/>
                    <a:pt x="82" y="180"/>
                    <a:pt x="98" y="200"/>
                  </a:cubicBezTo>
                  <a:lnTo>
                    <a:pt x="109" y="212"/>
                  </a:lnTo>
                  <a:lnTo>
                    <a:pt x="135" y="238"/>
                  </a:lnTo>
                  <a:cubicBezTo>
                    <a:pt x="136" y="239"/>
                    <a:pt x="136" y="239"/>
                    <a:pt x="137" y="240"/>
                  </a:cubicBezTo>
                  <a:cubicBezTo>
                    <a:pt x="137" y="241"/>
                    <a:pt x="137" y="241"/>
                    <a:pt x="138" y="242"/>
                  </a:cubicBezTo>
                  <a:cubicBezTo>
                    <a:pt x="138" y="243"/>
                    <a:pt x="139" y="243"/>
                    <a:pt x="139" y="244"/>
                  </a:cubicBezTo>
                  <a:cubicBezTo>
                    <a:pt x="139" y="244"/>
                    <a:pt x="140" y="245"/>
                    <a:pt x="140" y="246"/>
                  </a:cubicBezTo>
                  <a:cubicBezTo>
                    <a:pt x="141" y="246"/>
                    <a:pt x="141" y="247"/>
                    <a:pt x="141" y="248"/>
                  </a:cubicBezTo>
                  <a:cubicBezTo>
                    <a:pt x="142" y="249"/>
                    <a:pt x="142" y="249"/>
                    <a:pt x="142" y="250"/>
                  </a:cubicBezTo>
                  <a:cubicBezTo>
                    <a:pt x="142" y="251"/>
                    <a:pt x="143" y="252"/>
                    <a:pt x="143" y="252"/>
                  </a:cubicBezTo>
                  <a:cubicBezTo>
                    <a:pt x="143" y="253"/>
                    <a:pt x="143" y="253"/>
                    <a:pt x="144" y="254"/>
                  </a:cubicBezTo>
                  <a:cubicBezTo>
                    <a:pt x="144" y="255"/>
                    <a:pt x="144" y="257"/>
                    <a:pt x="145" y="258"/>
                  </a:cubicBezTo>
                  <a:cubicBezTo>
                    <a:pt x="145" y="258"/>
                    <a:pt x="145" y="258"/>
                    <a:pt x="145" y="258"/>
                  </a:cubicBezTo>
                  <a:cubicBezTo>
                    <a:pt x="145" y="260"/>
                    <a:pt x="145" y="261"/>
                    <a:pt x="145" y="262"/>
                  </a:cubicBezTo>
                  <a:cubicBezTo>
                    <a:pt x="145" y="262"/>
                    <a:pt x="145" y="262"/>
                    <a:pt x="145" y="262"/>
                  </a:cubicBezTo>
                  <a:cubicBezTo>
                    <a:pt x="147" y="277"/>
                    <a:pt x="143" y="292"/>
                    <a:pt x="131" y="303"/>
                  </a:cubicBezTo>
                  <a:cubicBezTo>
                    <a:pt x="123" y="311"/>
                    <a:pt x="113" y="316"/>
                    <a:pt x="103" y="317"/>
                  </a:cubicBezTo>
                  <a:lnTo>
                    <a:pt x="91" y="317"/>
                  </a:lnTo>
                  <a:lnTo>
                    <a:pt x="65" y="317"/>
                  </a:lnTo>
                  <a:lnTo>
                    <a:pt x="49" y="317"/>
                  </a:lnTo>
                  <a:cubicBezTo>
                    <a:pt x="23" y="320"/>
                    <a:pt x="3" y="341"/>
                    <a:pt x="0" y="367"/>
                  </a:cubicBezTo>
                  <a:lnTo>
                    <a:pt x="0" y="413"/>
                  </a:lnTo>
                  <a:cubicBezTo>
                    <a:pt x="3" y="439"/>
                    <a:pt x="23" y="460"/>
                    <a:pt x="49" y="463"/>
                  </a:cubicBezTo>
                  <a:lnTo>
                    <a:pt x="65" y="463"/>
                  </a:lnTo>
                  <a:lnTo>
                    <a:pt x="102" y="464"/>
                  </a:lnTo>
                  <a:cubicBezTo>
                    <a:pt x="103" y="464"/>
                    <a:pt x="105" y="464"/>
                    <a:pt x="106" y="464"/>
                  </a:cubicBezTo>
                  <a:cubicBezTo>
                    <a:pt x="107" y="464"/>
                    <a:pt x="107" y="465"/>
                    <a:pt x="107" y="465"/>
                  </a:cubicBezTo>
                  <a:cubicBezTo>
                    <a:pt x="109" y="465"/>
                    <a:pt x="110" y="465"/>
                    <a:pt x="111" y="466"/>
                  </a:cubicBezTo>
                  <a:cubicBezTo>
                    <a:pt x="131" y="472"/>
                    <a:pt x="145" y="490"/>
                    <a:pt x="145" y="512"/>
                  </a:cubicBezTo>
                  <a:cubicBezTo>
                    <a:pt x="145" y="524"/>
                    <a:pt x="141" y="534"/>
                    <a:pt x="135" y="542"/>
                  </a:cubicBezTo>
                  <a:lnTo>
                    <a:pt x="126" y="551"/>
                  </a:lnTo>
                  <a:lnTo>
                    <a:pt x="108" y="569"/>
                  </a:lnTo>
                  <a:lnTo>
                    <a:pt x="97" y="580"/>
                  </a:lnTo>
                  <a:cubicBezTo>
                    <a:pt x="81" y="601"/>
                    <a:pt x="81" y="630"/>
                    <a:pt x="97" y="650"/>
                  </a:cubicBezTo>
                  <a:lnTo>
                    <a:pt x="130" y="683"/>
                  </a:lnTo>
                  <a:cubicBezTo>
                    <a:pt x="150" y="699"/>
                    <a:pt x="179" y="700"/>
                    <a:pt x="200" y="684"/>
                  </a:cubicBezTo>
                  <a:lnTo>
                    <a:pt x="211" y="673"/>
                  </a:lnTo>
                  <a:lnTo>
                    <a:pt x="238" y="647"/>
                  </a:lnTo>
                  <a:cubicBezTo>
                    <a:pt x="238" y="646"/>
                    <a:pt x="238" y="646"/>
                    <a:pt x="238" y="646"/>
                  </a:cubicBezTo>
                  <a:cubicBezTo>
                    <a:pt x="239" y="645"/>
                    <a:pt x="241" y="645"/>
                    <a:pt x="241" y="644"/>
                  </a:cubicBezTo>
                  <a:cubicBezTo>
                    <a:pt x="242" y="644"/>
                    <a:pt x="242" y="643"/>
                    <a:pt x="243" y="643"/>
                  </a:cubicBezTo>
                  <a:cubicBezTo>
                    <a:pt x="244" y="643"/>
                    <a:pt x="245" y="642"/>
                    <a:pt x="245" y="642"/>
                  </a:cubicBezTo>
                  <a:cubicBezTo>
                    <a:pt x="246" y="641"/>
                    <a:pt x="247" y="641"/>
                    <a:pt x="248" y="640"/>
                  </a:cubicBezTo>
                  <a:cubicBezTo>
                    <a:pt x="248" y="640"/>
                    <a:pt x="249" y="640"/>
                    <a:pt x="249" y="640"/>
                  </a:cubicBezTo>
                  <a:cubicBezTo>
                    <a:pt x="251" y="639"/>
                    <a:pt x="252" y="639"/>
                    <a:pt x="253" y="638"/>
                  </a:cubicBezTo>
                  <a:cubicBezTo>
                    <a:pt x="253" y="638"/>
                    <a:pt x="253" y="638"/>
                    <a:pt x="253" y="638"/>
                  </a:cubicBezTo>
                  <a:cubicBezTo>
                    <a:pt x="253" y="638"/>
                    <a:pt x="253" y="638"/>
                    <a:pt x="253" y="638"/>
                  </a:cubicBezTo>
                  <a:cubicBezTo>
                    <a:pt x="255" y="638"/>
                    <a:pt x="256" y="637"/>
                    <a:pt x="257" y="637"/>
                  </a:cubicBezTo>
                  <a:cubicBezTo>
                    <a:pt x="258" y="637"/>
                    <a:pt x="258" y="637"/>
                    <a:pt x="258" y="637"/>
                  </a:cubicBezTo>
                  <a:cubicBezTo>
                    <a:pt x="259" y="637"/>
                    <a:pt x="260" y="637"/>
                    <a:pt x="262" y="637"/>
                  </a:cubicBezTo>
                  <a:cubicBezTo>
                    <a:pt x="262" y="636"/>
                    <a:pt x="262" y="636"/>
                    <a:pt x="262" y="636"/>
                  </a:cubicBezTo>
                  <a:cubicBezTo>
                    <a:pt x="263" y="636"/>
                    <a:pt x="264" y="636"/>
                    <a:pt x="266" y="636"/>
                  </a:cubicBezTo>
                  <a:cubicBezTo>
                    <a:pt x="279" y="635"/>
                    <a:pt x="293" y="640"/>
                    <a:pt x="303" y="650"/>
                  </a:cubicBezTo>
                  <a:cubicBezTo>
                    <a:pt x="311" y="659"/>
                    <a:pt x="315" y="669"/>
                    <a:pt x="317" y="679"/>
                  </a:cubicBezTo>
                  <a:lnTo>
                    <a:pt x="317" y="691"/>
                  </a:lnTo>
                  <a:lnTo>
                    <a:pt x="317" y="717"/>
                  </a:lnTo>
                  <a:lnTo>
                    <a:pt x="317" y="733"/>
                  </a:lnTo>
                  <a:cubicBezTo>
                    <a:pt x="320" y="758"/>
                    <a:pt x="341" y="779"/>
                    <a:pt x="367" y="782"/>
                  </a:cubicBezTo>
                  <a:lnTo>
                    <a:pt x="413" y="782"/>
                  </a:lnTo>
                  <a:cubicBezTo>
                    <a:pt x="439" y="779"/>
                    <a:pt x="460" y="759"/>
                    <a:pt x="463" y="733"/>
                  </a:cubicBezTo>
                  <a:lnTo>
                    <a:pt x="463" y="717"/>
                  </a:lnTo>
                  <a:lnTo>
                    <a:pt x="463" y="691"/>
                  </a:lnTo>
                  <a:lnTo>
                    <a:pt x="463" y="680"/>
                  </a:lnTo>
                  <a:cubicBezTo>
                    <a:pt x="464" y="671"/>
                    <a:pt x="468" y="662"/>
                    <a:pt x="473" y="656"/>
                  </a:cubicBezTo>
                  <a:cubicBezTo>
                    <a:pt x="474" y="655"/>
                    <a:pt x="474" y="654"/>
                    <a:pt x="475" y="654"/>
                  </a:cubicBezTo>
                  <a:cubicBezTo>
                    <a:pt x="475" y="653"/>
                    <a:pt x="476" y="653"/>
                    <a:pt x="476" y="652"/>
                  </a:cubicBezTo>
                  <a:cubicBezTo>
                    <a:pt x="479" y="649"/>
                    <a:pt x="482" y="646"/>
                    <a:pt x="486" y="644"/>
                  </a:cubicBezTo>
                  <a:cubicBezTo>
                    <a:pt x="487" y="643"/>
                    <a:pt x="488" y="643"/>
                    <a:pt x="489" y="642"/>
                  </a:cubicBezTo>
                  <a:cubicBezTo>
                    <a:pt x="489" y="642"/>
                    <a:pt x="490" y="642"/>
                    <a:pt x="490" y="642"/>
                  </a:cubicBezTo>
                  <a:cubicBezTo>
                    <a:pt x="490" y="642"/>
                    <a:pt x="491" y="641"/>
                    <a:pt x="491" y="641"/>
                  </a:cubicBezTo>
                  <a:cubicBezTo>
                    <a:pt x="492" y="641"/>
                    <a:pt x="493" y="641"/>
                    <a:pt x="494" y="640"/>
                  </a:cubicBezTo>
                  <a:lnTo>
                    <a:pt x="450" y="597"/>
                  </a:lnTo>
                  <a:cubicBezTo>
                    <a:pt x="431" y="602"/>
                    <a:pt x="411" y="605"/>
                    <a:pt x="390" y="605"/>
                  </a:cubicBezTo>
                  <a:cubicBezTo>
                    <a:pt x="272" y="605"/>
                    <a:pt x="176" y="509"/>
                    <a:pt x="177" y="391"/>
                  </a:cubicBezTo>
                  <a:cubicBezTo>
                    <a:pt x="177" y="272"/>
                    <a:pt x="273" y="177"/>
                    <a:pt x="391" y="177"/>
                  </a:cubicBezTo>
                  <a:cubicBezTo>
                    <a:pt x="510" y="177"/>
                    <a:pt x="605" y="273"/>
                    <a:pt x="605" y="392"/>
                  </a:cubicBezTo>
                  <a:cubicBezTo>
                    <a:pt x="605" y="412"/>
                    <a:pt x="602" y="431"/>
                    <a:pt x="597" y="450"/>
                  </a:cubicBezTo>
                  <a:lnTo>
                    <a:pt x="640" y="493"/>
                  </a:lnTo>
                  <a:cubicBezTo>
                    <a:pt x="643" y="488"/>
                    <a:pt x="646" y="483"/>
                    <a:pt x="650" y="479"/>
                  </a:cubicBezTo>
                  <a:cubicBezTo>
                    <a:pt x="655" y="474"/>
                    <a:pt x="660" y="471"/>
                    <a:pt x="666" y="469"/>
                  </a:cubicBezTo>
                  <a:cubicBezTo>
                    <a:pt x="670" y="467"/>
                    <a:pt x="674" y="466"/>
                    <a:pt x="679" y="465"/>
                  </a:cubicBezTo>
                  <a:lnTo>
                    <a:pt x="690" y="465"/>
                  </a:lnTo>
                  <a:lnTo>
                    <a:pt x="716" y="465"/>
                  </a:lnTo>
                  <a:lnTo>
                    <a:pt x="732" y="465"/>
                  </a:lnTo>
                  <a:cubicBezTo>
                    <a:pt x="758" y="462"/>
                    <a:pt x="779" y="441"/>
                    <a:pt x="782" y="415"/>
                  </a:cubicBezTo>
                  <a:lnTo>
                    <a:pt x="782" y="369"/>
                  </a:lnTo>
                  <a:cubicBezTo>
                    <a:pt x="779" y="343"/>
                    <a:pt x="758" y="322"/>
                    <a:pt x="733" y="3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2647847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3E-6 -3.33333E-6 L -0.11175 0.28588 " pathEditMode="relative" rAng="0" ptsTypes="AA">
                                      <p:cBhvr>
                                        <p:cTn id="8" dur="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600" y="14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6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1885E-6 4.07407E-6 L -0.15403 0.11203 " pathEditMode="relative" rAng="0" ptsTypes="AA">
                                      <p:cBhvr>
                                        <p:cTn id="23" dur="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7700" y="5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6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1885E-6 4.07407E-6 L -0.15403 -0.10047 " pathEditMode="relative" rAng="0" ptsTypes="AA">
                                      <p:cBhvr>
                                        <p:cTn id="38" dur="5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7700" y="-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4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6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36113E-6 1.48148E-6 L -0.11175 -0.27431 " pathEditMode="relative" rAng="0" ptsTypes="AA">
                                      <p:cBhvr>
                                        <p:cTn id="53" dur="5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600" y="-1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8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3" grpId="0"/>
      <p:bldP spid="24" grpId="0"/>
      <p:bldP spid="29" grpId="0"/>
      <p:bldP spid="30" grpId="0"/>
      <p:bldP spid="34" grpId="0"/>
      <p:bldP spid="3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6728C58-3E29-451D-ADA4-AB27C6CA00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AutoShape 593">
            <a:extLst>
              <a:ext uri="{FF2B5EF4-FFF2-40B4-BE49-F238E27FC236}">
                <a16:creationId xmlns:a16="http://schemas.microsoft.com/office/drawing/2014/main" xmlns="" id="{4F652134-068E-4622-93B7-C0E38D5FA47F}"/>
              </a:ext>
            </a:extLst>
          </p:cNvPr>
          <p:cNvSpPr>
            <a:spLocks noChangeArrowheads="1"/>
          </p:cNvSpPr>
          <p:nvPr/>
        </p:nvSpPr>
        <p:spPr bwMode="auto">
          <a:xfrm rot="10800000" flipH="1" flipV="1">
            <a:off x="2433638" y="3094038"/>
            <a:ext cx="630237" cy="503237"/>
          </a:xfrm>
          <a:prstGeom prst="rightArrow">
            <a:avLst>
              <a:gd name="adj1" fmla="val 60861"/>
              <a:gd name="adj2" fmla="val 57012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Oval 2">
            <a:extLst>
              <a:ext uri="{FF2B5EF4-FFF2-40B4-BE49-F238E27FC236}">
                <a16:creationId xmlns:a16="http://schemas.microsoft.com/office/drawing/2014/main" xmlns="" id="{92A7E7DD-4330-4260-96C2-A91E1F8608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6125" y="2562225"/>
            <a:ext cx="1633538" cy="1635125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fr-FR" altLang="zh-CN">
              <a:solidFill>
                <a:schemeClr val="bg1"/>
              </a:solidFill>
            </a:endParaRPr>
          </a:p>
        </p:txBody>
      </p:sp>
      <p:sp>
        <p:nvSpPr>
          <p:cNvPr id="7" name="TextBox 147">
            <a:extLst>
              <a:ext uri="{FF2B5EF4-FFF2-40B4-BE49-F238E27FC236}">
                <a16:creationId xmlns:a16="http://schemas.microsoft.com/office/drawing/2014/main" xmlns="" id="{27D63A6D-B087-4E7F-9EEA-A0095FE1C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688" y="2941638"/>
            <a:ext cx="1422400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初级目标：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万销售任务</a:t>
            </a:r>
          </a:p>
        </p:txBody>
      </p:sp>
      <p:sp>
        <p:nvSpPr>
          <p:cNvPr id="8" name="Oval 6">
            <a:extLst>
              <a:ext uri="{FF2B5EF4-FFF2-40B4-BE49-F238E27FC236}">
                <a16:creationId xmlns:a16="http://schemas.microsoft.com/office/drawing/2014/main" xmlns="" id="{881EDBEC-FA7A-4234-8224-B1DACE3882A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074988" y="2478088"/>
            <a:ext cx="1806575" cy="1804987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xmlns="" id="{EFB14CD3-7C69-4F13-B4DE-D6921D465B8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307138" y="1303338"/>
            <a:ext cx="1292225" cy="4079875"/>
          </a:xfrm>
          <a:custGeom>
            <a:avLst/>
            <a:gdLst>
              <a:gd name="T0" fmla="*/ 1292225 w 1750"/>
              <a:gd name="T1" fmla="*/ 200783 h 5527"/>
              <a:gd name="T2" fmla="*/ 231862 w 1750"/>
              <a:gd name="T3" fmla="*/ 2050641 h 5527"/>
              <a:gd name="T4" fmla="*/ 1254566 w 1750"/>
              <a:gd name="T5" fmla="*/ 3878354 h 5527"/>
              <a:gd name="T6" fmla="*/ 1138635 w 1750"/>
              <a:gd name="T7" fmla="*/ 4079875 h 5527"/>
              <a:gd name="T8" fmla="*/ 0 w 1750"/>
              <a:gd name="T9" fmla="*/ 2050641 h 5527"/>
              <a:gd name="T10" fmla="*/ 1176294 w 1750"/>
              <a:gd name="T11" fmla="*/ 0 h 5527"/>
              <a:gd name="T12" fmla="*/ 1292225 w 1750"/>
              <a:gd name="T13" fmla="*/ 200783 h 552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Oval 8">
            <a:extLst>
              <a:ext uri="{FF2B5EF4-FFF2-40B4-BE49-F238E27FC236}">
                <a16:creationId xmlns:a16="http://schemas.microsoft.com/office/drawing/2014/main" xmlns="" id="{8C338E1A-784C-40F3-8DFF-3C7FF969A57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980113" y="865188"/>
            <a:ext cx="1219200" cy="122078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Oval 9">
            <a:extLst>
              <a:ext uri="{FF2B5EF4-FFF2-40B4-BE49-F238E27FC236}">
                <a16:creationId xmlns:a16="http://schemas.microsoft.com/office/drawing/2014/main" xmlns="" id="{16C3C8F8-0893-48D4-9690-00DD2425F1B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854825" y="2724150"/>
            <a:ext cx="1220788" cy="12192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Oval 10">
            <a:extLst>
              <a:ext uri="{FF2B5EF4-FFF2-40B4-BE49-F238E27FC236}">
                <a16:creationId xmlns:a16="http://schemas.microsoft.com/office/drawing/2014/main" xmlns="" id="{1EB4A6D5-E69D-4F4C-9439-2B46B6254CE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854700" y="4525963"/>
            <a:ext cx="1220788" cy="12192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Line 11">
            <a:extLst>
              <a:ext uri="{FF2B5EF4-FFF2-40B4-BE49-F238E27FC236}">
                <a16:creationId xmlns:a16="http://schemas.microsoft.com/office/drawing/2014/main" xmlns="" id="{52FE5164-7457-4D83-A18C-7B15999B005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14875" y="1797050"/>
            <a:ext cx="1254125" cy="901700"/>
          </a:xfrm>
          <a:prstGeom prst="line">
            <a:avLst/>
          </a:prstGeom>
          <a:noFill/>
          <a:ln w="12700">
            <a:solidFill>
              <a:srgbClr val="2E2C2C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Line 12">
            <a:extLst>
              <a:ext uri="{FF2B5EF4-FFF2-40B4-BE49-F238E27FC236}">
                <a16:creationId xmlns:a16="http://schemas.microsoft.com/office/drawing/2014/main" xmlns="" id="{03DA974B-9083-4CCD-9B15-97FF4322DA5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86300" y="4103688"/>
            <a:ext cx="1201738" cy="709612"/>
          </a:xfrm>
          <a:prstGeom prst="line">
            <a:avLst/>
          </a:prstGeom>
          <a:noFill/>
          <a:ln w="12700">
            <a:solidFill>
              <a:srgbClr val="2E2C2C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Line 13">
            <a:extLst>
              <a:ext uri="{FF2B5EF4-FFF2-40B4-BE49-F238E27FC236}">
                <a16:creationId xmlns:a16="http://schemas.microsoft.com/office/drawing/2014/main" xmlns="" id="{24BEB225-22E1-40CB-99CC-701B98BBC1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89513" y="3330575"/>
            <a:ext cx="1668462" cy="0"/>
          </a:xfrm>
          <a:prstGeom prst="line">
            <a:avLst/>
          </a:prstGeom>
          <a:noFill/>
          <a:ln w="12700">
            <a:solidFill>
              <a:srgbClr val="2E2C2C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Oval 14">
            <a:extLst>
              <a:ext uri="{FF2B5EF4-FFF2-40B4-BE49-F238E27FC236}">
                <a16:creationId xmlns:a16="http://schemas.microsoft.com/office/drawing/2014/main" xmlns="" id="{593124DA-208D-4B5B-85C0-37EC218E5C8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165475" y="2566988"/>
            <a:ext cx="1625600" cy="162560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xmlns="" id="{1B166E53-D49C-4BC1-A06D-0CE94B45766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103938" y="1122363"/>
            <a:ext cx="971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分支目标一</a:t>
            </a:r>
            <a:endParaRPr lang="en-US" altLang="zh-CN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xmlns="" id="{12E10173-25E2-4E4F-8E55-7DC29BD3EF7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904038" y="2992438"/>
            <a:ext cx="11223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分支目标二</a:t>
            </a:r>
            <a:endParaRPr lang="en-US" altLang="zh-CN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7">
            <a:extLst>
              <a:ext uri="{FF2B5EF4-FFF2-40B4-BE49-F238E27FC236}">
                <a16:creationId xmlns:a16="http://schemas.microsoft.com/office/drawing/2014/main" xmlns="" id="{38032AE7-026D-4863-902B-006DE53C5CC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953125" y="4792663"/>
            <a:ext cx="1000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分支目标三</a:t>
            </a:r>
            <a:endParaRPr lang="en-US" altLang="zh-CN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xmlns="" id="{C68008A2-0AF7-4DB6-A09F-26837A6B1A6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255963" y="2959100"/>
            <a:ext cx="1625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进一步目标：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</a:t>
            </a:r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350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万销售任务</a:t>
            </a:r>
            <a:endParaRPr lang="en-US" altLang="zh-CN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xmlns="" id="{E970205F-CDF9-4609-8DDB-10B7A1EDCED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231063" y="981075"/>
            <a:ext cx="41290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对现有的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173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家存量客户进行全面梳理，逐一走访，一方面维系感情，另一方面挖掘潜在需求。</a:t>
            </a:r>
          </a:p>
        </p:txBody>
      </p:sp>
      <p:sp>
        <p:nvSpPr>
          <p:cNvPr id="22" name="TextBox 20">
            <a:extLst>
              <a:ext uri="{FF2B5EF4-FFF2-40B4-BE49-F238E27FC236}">
                <a16:creationId xmlns:a16="http://schemas.microsoft.com/office/drawing/2014/main" xmlns="" id="{EB5BDD1F-58E0-4E1A-AD7D-AA0EE3068A3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8131175" y="2903538"/>
            <a:ext cx="3429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研究新的开辟新客户的渠道和方法，力争将新客户的数量由现在的每月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家拓展到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家。</a:t>
            </a: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xmlns="" id="{181D2D89-454C-402A-9942-D2CDED3C63A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121525" y="4953000"/>
            <a:ext cx="421481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在天猫和京东开辟官方旗舰店，力争在一年内让电商的销量达到总销量的</a:t>
            </a:r>
            <a:r>
              <a: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40%.</a:t>
            </a:r>
            <a:endParaRPr lang="zh-CN" altLang="en-US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7445001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0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3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10" grpId="0" animBg="1"/>
      <p:bldP spid="11" grpId="0" animBg="1"/>
      <p:bldP spid="12" grpId="0" animBg="1"/>
      <p:bldP spid="16" grpId="0" animBg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1" grpId="0"/>
      <p:bldP spid="22" grpId="0"/>
      <p:bldP spid="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D9D5EF1A-A788-4D47-B864-5B1CEB05FE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xmlns="" id="{2B80C946-6F26-4C4A-97CE-5655D444D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6388" y="1633538"/>
            <a:ext cx="388937" cy="388937"/>
          </a:xfrm>
          <a:custGeom>
            <a:avLst/>
            <a:gdLst>
              <a:gd name="T0" fmla="*/ 388937 w 477"/>
              <a:gd name="T1" fmla="*/ 0 h 476"/>
              <a:gd name="T2" fmla="*/ 336753 w 477"/>
              <a:gd name="T3" fmla="*/ 194469 h 476"/>
              <a:gd name="T4" fmla="*/ 284568 w 477"/>
              <a:gd name="T5" fmla="*/ 388937 h 476"/>
              <a:gd name="T6" fmla="*/ 142692 w 477"/>
              <a:gd name="T7" fmla="*/ 246763 h 476"/>
              <a:gd name="T8" fmla="*/ 0 w 477"/>
              <a:gd name="T9" fmla="*/ 103771 h 476"/>
              <a:gd name="T10" fmla="*/ 194876 w 477"/>
              <a:gd name="T11" fmla="*/ 51477 h 476"/>
              <a:gd name="T12" fmla="*/ 388937 w 477"/>
              <a:gd name="T13" fmla="*/ 0 h 4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77" h="476">
                <a:moveTo>
                  <a:pt x="477" y="0"/>
                </a:moveTo>
                <a:lnTo>
                  <a:pt x="413" y="238"/>
                </a:lnTo>
                <a:lnTo>
                  <a:pt x="349" y="476"/>
                </a:lnTo>
                <a:lnTo>
                  <a:pt x="175" y="302"/>
                </a:lnTo>
                <a:lnTo>
                  <a:pt x="0" y="127"/>
                </a:lnTo>
                <a:lnTo>
                  <a:pt x="239" y="63"/>
                </a:lnTo>
                <a:lnTo>
                  <a:pt x="47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xmlns="" id="{87F2BD17-EAB4-41BA-BEA2-127621B2A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3213" y="1633538"/>
            <a:ext cx="388937" cy="388937"/>
          </a:xfrm>
          <a:custGeom>
            <a:avLst/>
            <a:gdLst>
              <a:gd name="T0" fmla="*/ 0 w 476"/>
              <a:gd name="T1" fmla="*/ 0 h 476"/>
              <a:gd name="T2" fmla="*/ 51477 w 476"/>
              <a:gd name="T3" fmla="*/ 194469 h 476"/>
              <a:gd name="T4" fmla="*/ 103771 w 476"/>
              <a:gd name="T5" fmla="*/ 388937 h 476"/>
              <a:gd name="T6" fmla="*/ 246763 w 476"/>
              <a:gd name="T7" fmla="*/ 246763 h 476"/>
              <a:gd name="T8" fmla="*/ 388937 w 476"/>
              <a:gd name="T9" fmla="*/ 103771 h 476"/>
              <a:gd name="T10" fmla="*/ 194469 w 476"/>
              <a:gd name="T11" fmla="*/ 51477 h 476"/>
              <a:gd name="T12" fmla="*/ 0 w 476"/>
              <a:gd name="T13" fmla="*/ 0 h 4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76" h="476">
                <a:moveTo>
                  <a:pt x="0" y="0"/>
                </a:moveTo>
                <a:lnTo>
                  <a:pt x="63" y="238"/>
                </a:lnTo>
                <a:lnTo>
                  <a:pt x="127" y="476"/>
                </a:lnTo>
                <a:lnTo>
                  <a:pt x="302" y="302"/>
                </a:lnTo>
                <a:lnTo>
                  <a:pt x="476" y="127"/>
                </a:lnTo>
                <a:lnTo>
                  <a:pt x="238" y="63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Freeform 12">
            <a:extLst>
              <a:ext uri="{FF2B5EF4-FFF2-40B4-BE49-F238E27FC236}">
                <a16:creationId xmlns:a16="http://schemas.microsoft.com/office/drawing/2014/main" xmlns="" id="{ED72F766-953E-4B6B-B683-F4B26EE75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2263" y="5260975"/>
            <a:ext cx="388937" cy="387350"/>
          </a:xfrm>
          <a:custGeom>
            <a:avLst/>
            <a:gdLst>
              <a:gd name="T0" fmla="*/ 104369 w 477"/>
              <a:gd name="T1" fmla="*/ 0 h 476"/>
              <a:gd name="T2" fmla="*/ 52184 w 477"/>
              <a:gd name="T3" fmla="*/ 193675 h 476"/>
              <a:gd name="T4" fmla="*/ 0 w 477"/>
              <a:gd name="T5" fmla="*/ 387350 h 476"/>
              <a:gd name="T6" fmla="*/ 194061 w 477"/>
              <a:gd name="T7" fmla="*/ 336083 h 476"/>
              <a:gd name="T8" fmla="*/ 388937 w 477"/>
              <a:gd name="T9" fmla="*/ 284002 h 476"/>
              <a:gd name="T10" fmla="*/ 246245 w 477"/>
              <a:gd name="T11" fmla="*/ 141594 h 476"/>
              <a:gd name="T12" fmla="*/ 104369 w 477"/>
              <a:gd name="T13" fmla="*/ 0 h 4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77" h="476">
                <a:moveTo>
                  <a:pt x="128" y="0"/>
                </a:moveTo>
                <a:lnTo>
                  <a:pt x="64" y="238"/>
                </a:lnTo>
                <a:lnTo>
                  <a:pt x="0" y="476"/>
                </a:lnTo>
                <a:lnTo>
                  <a:pt x="238" y="413"/>
                </a:lnTo>
                <a:lnTo>
                  <a:pt x="477" y="349"/>
                </a:lnTo>
                <a:lnTo>
                  <a:pt x="302" y="174"/>
                </a:lnTo>
                <a:lnTo>
                  <a:pt x="128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Freeform 13">
            <a:extLst>
              <a:ext uri="{FF2B5EF4-FFF2-40B4-BE49-F238E27FC236}">
                <a16:creationId xmlns:a16="http://schemas.microsoft.com/office/drawing/2014/main" xmlns="" id="{16E54EF4-6F4D-4411-8DCB-96C283C9D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8925" y="5260975"/>
            <a:ext cx="387350" cy="387350"/>
          </a:xfrm>
          <a:custGeom>
            <a:avLst/>
            <a:gdLst>
              <a:gd name="T0" fmla="*/ 283407 w 477"/>
              <a:gd name="T1" fmla="*/ 0 h 476"/>
              <a:gd name="T2" fmla="*/ 335379 w 477"/>
              <a:gd name="T3" fmla="*/ 193675 h 476"/>
              <a:gd name="T4" fmla="*/ 387350 w 477"/>
              <a:gd name="T5" fmla="*/ 387350 h 476"/>
              <a:gd name="T6" fmla="*/ 193269 w 477"/>
              <a:gd name="T7" fmla="*/ 336083 h 476"/>
              <a:gd name="T8" fmla="*/ 0 w 477"/>
              <a:gd name="T9" fmla="*/ 284002 h 476"/>
              <a:gd name="T10" fmla="*/ 142110 w 477"/>
              <a:gd name="T11" fmla="*/ 141594 h 476"/>
              <a:gd name="T12" fmla="*/ 283407 w 477"/>
              <a:gd name="T13" fmla="*/ 0 h 4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77" h="476">
                <a:moveTo>
                  <a:pt x="349" y="0"/>
                </a:moveTo>
                <a:lnTo>
                  <a:pt x="413" y="238"/>
                </a:lnTo>
                <a:lnTo>
                  <a:pt x="477" y="476"/>
                </a:lnTo>
                <a:lnTo>
                  <a:pt x="238" y="413"/>
                </a:lnTo>
                <a:lnTo>
                  <a:pt x="0" y="349"/>
                </a:lnTo>
                <a:lnTo>
                  <a:pt x="175" y="174"/>
                </a:lnTo>
                <a:lnTo>
                  <a:pt x="349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DD9215D6-C5C2-43F7-81A9-4F9FEBA0B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1300" y="3289300"/>
            <a:ext cx="18573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团队文化建设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xmlns="" id="{7117584F-A584-4EDC-A6E4-D85E8712C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5838" y="1228725"/>
            <a:ext cx="2398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学习型团队</a:t>
            </a:r>
            <a:endParaRPr lang="en-US" altLang="zh-CN" sz="20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xmlns="" id="{24BAAAD5-4E74-4CA1-9D90-586549539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5838" y="1635125"/>
            <a:ext cx="31099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将学习纳入日常工作中，学以致用。</a:t>
            </a: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xmlns="" id="{A6D0A87F-73B5-49E0-BA2A-2941C96F3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5838" y="4576763"/>
            <a:ext cx="2398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创新型团队</a:t>
            </a:r>
            <a:endParaRPr lang="en-US" altLang="zh-CN" sz="20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xmlns="" id="{925C795E-D6A1-4C3B-9FFD-7CA51F357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5838" y="4983163"/>
            <a:ext cx="31099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产品创新，管理创新，营销创新。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xmlns="" id="{42382572-35DA-479F-A6CB-CEA3E37334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7938" y="4165600"/>
            <a:ext cx="2400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服务型团队</a:t>
            </a:r>
            <a:endParaRPr lang="en-US" altLang="zh-CN" sz="20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xmlns="" id="{C9835D63-3ECD-447A-9F5F-064E95287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600" y="4572000"/>
            <a:ext cx="31083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做营销就是做服务，做好了服务可赢得口碑。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xmlns="" id="{8528FCB9-2AAF-4C60-BF78-25C342F97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963" y="1228725"/>
            <a:ext cx="28305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竞争型团队</a:t>
            </a:r>
            <a:endParaRPr lang="en-US" altLang="zh-CN" sz="20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xmlns="" id="{F66242AF-F45A-4557-B8A2-2A1F3C9A2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838" y="1635125"/>
            <a:ext cx="31083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培养团队的竞争意识，打造一支能征善战的狼性团队。</a:t>
            </a:r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xmlns="" id="{916FB96D-24C3-4880-9611-86C0EC3D0E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5563" y="1268413"/>
            <a:ext cx="2311400" cy="2312987"/>
          </a:xfrm>
          <a:custGeom>
            <a:avLst/>
            <a:gdLst>
              <a:gd name="T0" fmla="*/ 0 w 2839"/>
              <a:gd name="T1" fmla="*/ 2312987 h 2839"/>
              <a:gd name="T2" fmla="*/ 2311400 w 2839"/>
              <a:gd name="T3" fmla="*/ 0 h 2839"/>
              <a:gd name="T4" fmla="*/ 2311400 w 2839"/>
              <a:gd name="T5" fmla="*/ 710435 h 2839"/>
              <a:gd name="T6" fmla="*/ 709947 w 2839"/>
              <a:gd name="T7" fmla="*/ 2312987 h 2839"/>
              <a:gd name="T8" fmla="*/ 0 w 2839"/>
              <a:gd name="T9" fmla="*/ 2312987 h 28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39" h="2839">
                <a:moveTo>
                  <a:pt x="0" y="2839"/>
                </a:moveTo>
                <a:cubicBezTo>
                  <a:pt x="37" y="1288"/>
                  <a:pt x="1288" y="37"/>
                  <a:pt x="2839" y="0"/>
                </a:cubicBezTo>
                <a:lnTo>
                  <a:pt x="2839" y="872"/>
                </a:lnTo>
                <a:cubicBezTo>
                  <a:pt x="1770" y="909"/>
                  <a:pt x="909" y="1770"/>
                  <a:pt x="872" y="2839"/>
                </a:cubicBezTo>
                <a:lnTo>
                  <a:pt x="0" y="283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xmlns="" id="{FB8E3095-D310-4F46-90A7-26F19CC62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5563" y="3697288"/>
            <a:ext cx="2311400" cy="2312987"/>
          </a:xfrm>
          <a:custGeom>
            <a:avLst/>
            <a:gdLst>
              <a:gd name="T0" fmla="*/ 2311400 w 2839"/>
              <a:gd name="T1" fmla="*/ 2312987 h 2839"/>
              <a:gd name="T2" fmla="*/ 0 w 2839"/>
              <a:gd name="T3" fmla="*/ 0 h 2839"/>
              <a:gd name="T4" fmla="*/ 709947 w 2839"/>
              <a:gd name="T5" fmla="*/ 0 h 2839"/>
              <a:gd name="T6" fmla="*/ 2311400 w 2839"/>
              <a:gd name="T7" fmla="*/ 1602552 h 2839"/>
              <a:gd name="T8" fmla="*/ 2311400 w 2839"/>
              <a:gd name="T9" fmla="*/ 2312987 h 28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39" h="2839">
                <a:moveTo>
                  <a:pt x="2839" y="2839"/>
                </a:moveTo>
                <a:cubicBezTo>
                  <a:pt x="1288" y="2802"/>
                  <a:pt x="37" y="1551"/>
                  <a:pt x="0" y="0"/>
                </a:cubicBezTo>
                <a:lnTo>
                  <a:pt x="872" y="0"/>
                </a:lnTo>
                <a:cubicBezTo>
                  <a:pt x="909" y="1069"/>
                  <a:pt x="1770" y="1930"/>
                  <a:pt x="2839" y="1967"/>
                </a:cubicBezTo>
                <a:lnTo>
                  <a:pt x="2839" y="283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Freeform 8">
            <a:extLst>
              <a:ext uri="{FF2B5EF4-FFF2-40B4-BE49-F238E27FC236}">
                <a16:creationId xmlns:a16="http://schemas.microsoft.com/office/drawing/2014/main" xmlns="" id="{8CEF311B-1749-4D7F-85A5-4D3747960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4438" y="3697288"/>
            <a:ext cx="2311400" cy="2312987"/>
          </a:xfrm>
          <a:custGeom>
            <a:avLst/>
            <a:gdLst>
              <a:gd name="T0" fmla="*/ 2311400 w 2839"/>
              <a:gd name="T1" fmla="*/ 0 h 2839"/>
              <a:gd name="T2" fmla="*/ 0 w 2839"/>
              <a:gd name="T3" fmla="*/ 2312987 h 2839"/>
              <a:gd name="T4" fmla="*/ 0 w 2839"/>
              <a:gd name="T5" fmla="*/ 1602552 h 2839"/>
              <a:gd name="T6" fmla="*/ 1601453 w 2839"/>
              <a:gd name="T7" fmla="*/ 0 h 2839"/>
              <a:gd name="T8" fmla="*/ 2311400 w 2839"/>
              <a:gd name="T9" fmla="*/ 0 h 28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39" h="2839">
                <a:moveTo>
                  <a:pt x="2839" y="0"/>
                </a:moveTo>
                <a:cubicBezTo>
                  <a:pt x="2802" y="1551"/>
                  <a:pt x="1551" y="2802"/>
                  <a:pt x="0" y="2839"/>
                </a:cubicBezTo>
                <a:lnTo>
                  <a:pt x="0" y="1967"/>
                </a:lnTo>
                <a:cubicBezTo>
                  <a:pt x="1069" y="1930"/>
                  <a:pt x="1930" y="1069"/>
                  <a:pt x="1967" y="0"/>
                </a:cubicBezTo>
                <a:lnTo>
                  <a:pt x="283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Freeform 9">
            <a:extLst>
              <a:ext uri="{FF2B5EF4-FFF2-40B4-BE49-F238E27FC236}">
                <a16:creationId xmlns:a16="http://schemas.microsoft.com/office/drawing/2014/main" xmlns="" id="{C94165D1-3FA3-46DD-80AF-14A44FAD5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4438" y="1268413"/>
            <a:ext cx="2311400" cy="2312987"/>
          </a:xfrm>
          <a:custGeom>
            <a:avLst/>
            <a:gdLst>
              <a:gd name="T0" fmla="*/ 0 w 2839"/>
              <a:gd name="T1" fmla="*/ 0 h 2839"/>
              <a:gd name="T2" fmla="*/ 2311400 w 2839"/>
              <a:gd name="T3" fmla="*/ 2312987 h 2839"/>
              <a:gd name="T4" fmla="*/ 1601453 w 2839"/>
              <a:gd name="T5" fmla="*/ 2312987 h 2839"/>
              <a:gd name="T6" fmla="*/ 0 w 2839"/>
              <a:gd name="T7" fmla="*/ 710435 h 2839"/>
              <a:gd name="T8" fmla="*/ 0 w 2839"/>
              <a:gd name="T9" fmla="*/ 0 h 28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39" h="2839">
                <a:moveTo>
                  <a:pt x="0" y="0"/>
                </a:moveTo>
                <a:cubicBezTo>
                  <a:pt x="1551" y="37"/>
                  <a:pt x="2802" y="1288"/>
                  <a:pt x="2839" y="2839"/>
                </a:cubicBezTo>
                <a:lnTo>
                  <a:pt x="1967" y="2839"/>
                </a:lnTo>
                <a:cubicBezTo>
                  <a:pt x="1930" y="1770"/>
                  <a:pt x="1069" y="909"/>
                  <a:pt x="0" y="87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048688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2413E-6 4.81481E-6 L 0.06414 0.09699 " pathEditMode="relative" rAng="0" ptsTypes="AA">
                                      <p:cBhvr>
                                        <p:cTn id="25" dur="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200" y="48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7699E-7 4.81481E-6 L -0.05945 0.09699 " pathEditMode="relative" rAng="0" ptsTypes="AA">
                                      <p:cBhvr>
                                        <p:cTn id="29" dur="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000" y="480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5508E-6 -3.7037E-7 L -0.05802 -0.08542 " pathEditMode="relative" rAng="0" ptsTypes="AA">
                                      <p:cBhvr>
                                        <p:cTn id="33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900" y="-43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60127E-6 -3.7037E-7 L 0.06258 -0.08542 " pathEditMode="relative" rAng="0" ptsTypes="AA">
                                      <p:cBhvr>
                                        <p:cTn id="37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100" y="-4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1161">
            <a:extLst>
              <a:ext uri="{FF2B5EF4-FFF2-40B4-BE49-F238E27FC236}">
                <a16:creationId xmlns:a16="http://schemas.microsoft.com/office/drawing/2014/main" xmlns="" id="{47602ECC-DE64-4D13-9FD1-98FC249D594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961592"/>
            <a:ext cx="12192000" cy="21168"/>
          </a:xfrm>
          <a:prstGeom prst="line">
            <a:avLst/>
          </a:prstGeom>
          <a:noFill/>
          <a:ln w="2540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 dirty="0"/>
          </a:p>
        </p:txBody>
      </p:sp>
      <p:grpSp>
        <p:nvGrpSpPr>
          <p:cNvPr id="12" name="Group 41152">
            <a:extLst>
              <a:ext uri="{FF2B5EF4-FFF2-40B4-BE49-F238E27FC236}">
                <a16:creationId xmlns:a16="http://schemas.microsoft.com/office/drawing/2014/main" xmlns="" id="{8114FC32-B32A-444F-BD77-1A0F769C34D6}"/>
              </a:ext>
            </a:extLst>
          </p:cNvPr>
          <p:cNvGrpSpPr>
            <a:grpSpLocks/>
          </p:cNvGrpSpPr>
          <p:nvPr/>
        </p:nvGrpSpPr>
        <p:grpSpPr bwMode="auto">
          <a:xfrm>
            <a:off x="10337801" y="4346576"/>
            <a:ext cx="1606551" cy="99483"/>
            <a:chOff x="4886" y="1938"/>
            <a:chExt cx="759" cy="47"/>
          </a:xfrm>
        </p:grpSpPr>
        <p:sp>
          <p:nvSpPr>
            <p:cNvPr id="13" name="Rectangle 41009">
              <a:extLst>
                <a:ext uri="{FF2B5EF4-FFF2-40B4-BE49-F238E27FC236}">
                  <a16:creationId xmlns:a16="http://schemas.microsoft.com/office/drawing/2014/main" xmlns="" id="{6D5848D5-C8F5-4667-AA79-7BCB10DC6F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8" y="1938"/>
              <a:ext cx="177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4" name="Rectangle 41011">
              <a:extLst>
                <a:ext uri="{FF2B5EF4-FFF2-40B4-BE49-F238E27FC236}">
                  <a16:creationId xmlns:a16="http://schemas.microsoft.com/office/drawing/2014/main" xmlns="" id="{B29F0C0E-44EA-431E-88DF-89196D2207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6" y="1938"/>
              <a:ext cx="524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27" name="Group 41148">
            <a:extLst>
              <a:ext uri="{FF2B5EF4-FFF2-40B4-BE49-F238E27FC236}">
                <a16:creationId xmlns:a16="http://schemas.microsoft.com/office/drawing/2014/main" xmlns="" id="{5DE65A2B-38B9-45A9-B84E-B56E05A4A945}"/>
              </a:ext>
            </a:extLst>
          </p:cNvPr>
          <p:cNvGrpSpPr>
            <a:grpSpLocks/>
          </p:cNvGrpSpPr>
          <p:nvPr/>
        </p:nvGrpSpPr>
        <p:grpSpPr bwMode="auto">
          <a:xfrm>
            <a:off x="6989234" y="2481792"/>
            <a:ext cx="5202767" cy="349251"/>
            <a:chOff x="3304" y="1057"/>
            <a:chExt cx="2458" cy="165"/>
          </a:xfrm>
        </p:grpSpPr>
        <p:sp>
          <p:nvSpPr>
            <p:cNvPr id="28" name="Rectangle 41017">
              <a:extLst>
                <a:ext uri="{FF2B5EF4-FFF2-40B4-BE49-F238E27FC236}">
                  <a16:creationId xmlns:a16="http://schemas.microsoft.com/office/drawing/2014/main" xmlns="" id="{CFFF234A-1A9D-4B00-8398-C4C0EAF13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6" y="1175"/>
              <a:ext cx="176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9" name="Rectangle 41019">
              <a:extLst>
                <a:ext uri="{FF2B5EF4-FFF2-40B4-BE49-F238E27FC236}">
                  <a16:creationId xmlns:a16="http://schemas.microsoft.com/office/drawing/2014/main" xmlns="" id="{27D2A258-DB42-477E-AAC3-D4A619F968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5" y="1175"/>
              <a:ext cx="524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0" name="Freeform 41120">
              <a:extLst>
                <a:ext uri="{FF2B5EF4-FFF2-40B4-BE49-F238E27FC236}">
                  <a16:creationId xmlns:a16="http://schemas.microsoft.com/office/drawing/2014/main" xmlns="" id="{E1CEC82C-FFC1-4FE6-A641-8A3CE793D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4" y="1057"/>
              <a:ext cx="365" cy="47"/>
            </a:xfrm>
            <a:custGeom>
              <a:avLst/>
              <a:gdLst>
                <a:gd name="T0" fmla="*/ 365 w 210"/>
                <a:gd name="T1" fmla="*/ 0 h 27"/>
                <a:gd name="T2" fmla="*/ 0 w 210"/>
                <a:gd name="T3" fmla="*/ 0 h 27"/>
                <a:gd name="T4" fmla="*/ 0 w 210"/>
                <a:gd name="T5" fmla="*/ 47 h 27"/>
                <a:gd name="T6" fmla="*/ 351 w 210"/>
                <a:gd name="T7" fmla="*/ 47 h 27"/>
                <a:gd name="T8" fmla="*/ 365 w 210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0" h="27">
                  <a:moveTo>
                    <a:pt x="2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4" y="18"/>
                    <a:pt x="207" y="9"/>
                    <a:pt x="210" y="0"/>
                  </a:cubicBezTo>
                </a:path>
              </a:pathLst>
            </a:cu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125" name="Group 41149">
            <a:extLst>
              <a:ext uri="{FF2B5EF4-FFF2-40B4-BE49-F238E27FC236}">
                <a16:creationId xmlns:a16="http://schemas.microsoft.com/office/drawing/2014/main" xmlns="" id="{703ED9AE-05AB-46A0-B2F8-CA8731E3E0AB}"/>
              </a:ext>
            </a:extLst>
          </p:cNvPr>
          <p:cNvGrpSpPr>
            <a:grpSpLocks/>
          </p:cNvGrpSpPr>
          <p:nvPr/>
        </p:nvGrpSpPr>
        <p:grpSpPr bwMode="auto">
          <a:xfrm>
            <a:off x="4751918" y="2979209"/>
            <a:ext cx="1606549" cy="99483"/>
            <a:chOff x="2247" y="1292"/>
            <a:chExt cx="759" cy="47"/>
          </a:xfrm>
        </p:grpSpPr>
        <p:sp>
          <p:nvSpPr>
            <p:cNvPr id="126" name="Rectangle 41123">
              <a:extLst>
                <a:ext uri="{FF2B5EF4-FFF2-40B4-BE49-F238E27FC236}">
                  <a16:creationId xmlns:a16="http://schemas.microsoft.com/office/drawing/2014/main" xmlns="" id="{61F138BC-5E4C-4C01-A980-4E90B8BE06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8" y="1292"/>
              <a:ext cx="178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27" name="Rectangle 41125">
              <a:extLst>
                <a:ext uri="{FF2B5EF4-FFF2-40B4-BE49-F238E27FC236}">
                  <a16:creationId xmlns:a16="http://schemas.microsoft.com/office/drawing/2014/main" xmlns="" id="{0DCE9535-D3D4-42AC-BAF2-78C1D70DEF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7" y="1292"/>
              <a:ext cx="524" cy="47"/>
            </a:xfrm>
            <a:prstGeom prst="rect">
              <a:avLst/>
            </a:prstGeom>
            <a:solidFill>
              <a:srgbClr val="B9EDF3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180" name="Rectangle 40985">
            <a:extLst>
              <a:ext uri="{FF2B5EF4-FFF2-40B4-BE49-F238E27FC236}">
                <a16:creationId xmlns:a16="http://schemas.microsoft.com/office/drawing/2014/main" xmlns="" id="{CE833AB8-1FB9-4CAD-B037-749D8FB2B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18226"/>
            <a:ext cx="12192000" cy="7387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181" name="Text Box 40994">
            <a:extLst>
              <a:ext uri="{FF2B5EF4-FFF2-40B4-BE49-F238E27FC236}">
                <a16:creationId xmlns:a16="http://schemas.microsoft.com/office/drawing/2014/main" xmlns="" id="{F8490601-C534-4928-A6FF-AC1A373F9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73" y="2705558"/>
            <a:ext cx="2922595" cy="91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5333" b="1" dirty="0">
                <a:solidFill>
                  <a:schemeClr val="tx1"/>
                </a:solidFill>
                <a:ea typeface="微软雅黑" panose="020B0503020204020204" pitchFamily="34" charset="-122"/>
              </a:rPr>
              <a:t>感谢聆听</a:t>
            </a:r>
            <a:endParaRPr lang="en-US" altLang="zh-CN" sz="5333" b="1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82" name="Text Box 41140">
            <a:extLst>
              <a:ext uri="{FF2B5EF4-FFF2-40B4-BE49-F238E27FC236}">
                <a16:creationId xmlns:a16="http://schemas.microsoft.com/office/drawing/2014/main" xmlns="" id="{101D8235-0682-4523-8F0B-85BC28907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72" y="3499308"/>
            <a:ext cx="4623382" cy="502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2667">
                <a:solidFill>
                  <a:srgbClr val="2A323B"/>
                </a:solidFill>
                <a:ea typeface="微软雅黑" panose="020B0503020204020204" pitchFamily="34" charset="-122"/>
              </a:rPr>
              <a:t>适用于年终汇报、工作总结等</a:t>
            </a:r>
            <a:endParaRPr lang="zh-CN" altLang="en-US" sz="2667" b="1">
              <a:solidFill>
                <a:srgbClr val="2A323B"/>
              </a:solidFill>
              <a:ea typeface="微软雅黑" panose="020B0503020204020204" pitchFamily="34" charset="-122"/>
            </a:endParaRPr>
          </a:p>
        </p:txBody>
      </p:sp>
      <p:sp>
        <p:nvSpPr>
          <p:cNvPr id="183" name="Rectangle 41159">
            <a:extLst>
              <a:ext uri="{FF2B5EF4-FFF2-40B4-BE49-F238E27FC236}">
                <a16:creationId xmlns:a16="http://schemas.microsoft.com/office/drawing/2014/main" xmlns="" id="{FDB53FF2-EE4F-4F4D-AD82-E30FDA5CA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73" y="2178508"/>
            <a:ext cx="2101857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3733" dirty="0">
                <a:solidFill>
                  <a:schemeClr val="tx1"/>
                </a:solidFill>
                <a:ea typeface="微软雅黑" panose="020B0503020204020204" pitchFamily="34" charset="-122"/>
              </a:rPr>
              <a:t>扁平商务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8819ACD-9040-4117-9514-8A6FE94A8E3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CFBD"/>
              </a:clrFrom>
              <a:clrTo>
                <a:srgbClr val="EACF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299" y="488385"/>
            <a:ext cx="5604440" cy="560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689642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124 L 0.49861 -0.00093 " pathEditMode="relative" ptsTypes="AA">
                                      <p:cBhvr>
                                        <p:cTn id="3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1" grpId="0"/>
      <p:bldP spid="182" grpId="0"/>
      <p:bldP spid="18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a597827-6b16-4730-8e35-b5f5b3ece29a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319C8B"/>
      </a:accent1>
      <a:accent2>
        <a:srgbClr val="1D1D1B"/>
      </a:accent2>
      <a:accent3>
        <a:srgbClr val="FF9500"/>
      </a:accent3>
      <a:accent4>
        <a:srgbClr val="00D3C4"/>
      </a:accent4>
      <a:accent5>
        <a:srgbClr val="FFA800"/>
      </a:accent5>
      <a:accent6>
        <a:srgbClr val="6ABFBA"/>
      </a:accent6>
      <a:hlink>
        <a:srgbClr val="319C8B"/>
      </a:hlink>
      <a:folHlink>
        <a:srgbClr val="BFBFBF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19C8B"/>
    </a:accent1>
    <a:accent2>
      <a:srgbClr val="1D1D1B"/>
    </a:accent2>
    <a:accent3>
      <a:srgbClr val="FF9500"/>
    </a:accent3>
    <a:accent4>
      <a:srgbClr val="00D3C4"/>
    </a:accent4>
    <a:accent5>
      <a:srgbClr val="FFA800"/>
    </a:accent5>
    <a:accent6>
      <a:srgbClr val="6ABFBA"/>
    </a:accent6>
    <a:hlink>
      <a:srgbClr val="319C8B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1851</Words>
  <Application>Microsoft Office PowerPoint</Application>
  <PresentationFormat>宽屏</PresentationFormat>
  <Paragraphs>304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0" baseType="lpstr">
      <vt:lpstr>Alternate Gothic No.2</vt:lpstr>
      <vt:lpstr>等线</vt:lpstr>
      <vt:lpstr>等线 Light</vt:lpstr>
      <vt:lpstr>黑体</vt:lpstr>
      <vt:lpstr>宋体</vt:lpstr>
      <vt:lpstr>微软雅黑</vt:lpstr>
      <vt:lpstr>Arial</vt:lpstr>
      <vt:lpstr>Impact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faith123</cp:lastModifiedBy>
  <cp:revision>20</cp:revision>
  <dcterms:created xsi:type="dcterms:W3CDTF">2017-11-19T09:37:15Z</dcterms:created>
  <dcterms:modified xsi:type="dcterms:W3CDTF">2018-11-29T03:13:29Z</dcterms:modified>
</cp:coreProperties>
</file>