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75" r:id="rId12"/>
    <p:sldId id="259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8D8"/>
    <a:srgbClr val="B89505"/>
    <a:srgbClr val="E4BA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3400546-5C07-4C24-AF27-0890196EB8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93DB1C6E-09BE-43B9-986D-E3AFED9ED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D3ED61F-30AD-4CC2-9F85-1B60D43E9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2F19980-0787-4705-9E6B-051F5E3B5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DB7E607-C9DE-42AC-8E56-07378D606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68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A91BF31-1627-4B32-8DE3-BFC968B02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0F984A6-7BF0-469F-BBF0-06C111344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BECABE-D595-4596-8B8A-9A289B602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DAF2C21-2161-404C-8FD3-997B2CF4F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BA92024-9A89-4845-BD06-1F7DE3020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747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74AFA2F-887C-43ED-8B7F-8D0571736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449CA15-D8EB-4A48-8104-D9AEE5D07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A430C4D-B79F-45D9-AFF8-FAE7BF6C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281114C-444E-45B8-B503-79F0BEAB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CB9D090-B4E3-4A38-ADAC-06CD9C66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5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2239091-5D20-477F-8303-E1CEFA9A0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A0D888A-D0A2-45FD-BF4A-A73C87DFDF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B3C060D-A0CA-481D-98A8-BA292EDA6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FA5E022-939A-4739-9EB0-AE863308C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4F020D6-DE7A-4F59-B662-9C663D3C0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4F3064C-0046-4B45-A8E1-A7AB1B3E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91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3DF745-6A12-4A95-9081-4349782D7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DE6606B-B2B6-4C72-A85B-ED2816A3C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0DA70A2-FFF6-4B50-A615-833A2ADFB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D0593BE-2486-4EA5-98EF-5083B3BFBD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95C07CE-8FC2-44FA-B211-A1D082EBEA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0704E650-002B-4E51-8FEB-0844A066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F3D69B9B-1184-4F89-8FD3-2AC27B778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03BF335F-0891-4AC9-819A-8B3483190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383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96C4CAC-9673-4DAB-8013-E69F8B33C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39A0D4DC-6BA5-4241-A70C-9E197F63F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7D1B8E1-E1B7-419B-A803-32C1088BD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7F250C0D-541C-42CB-B03A-84BA4401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250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1DA10FC7-DA57-499B-A9B6-05726174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1317678-DD87-484C-ADEA-B4298D414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821AE24-EB27-4827-825F-43F48930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795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CF7195-DD1B-46D5-B08C-08D629230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56991BB-EF93-438B-9655-8791A5A2F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DD4CE79-4B8D-4C67-9D65-7F6FB875F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3582C51-2E05-4E08-8DEB-4275EEFD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3AA5A8A-A628-4990-9BA3-15B3943F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754DE3E-6786-4A42-AB0D-487F68F7C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322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A1DC4C9-74C5-4332-A9C3-903A9391E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D3BB66E-BE6A-4694-B283-5B920BF8F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C5D1771-9728-46F5-A162-C59385688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2F74AA7-B2A8-44E1-BEE8-3E5BDD9EF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8C7FDF8-9554-40F0-81CC-0B0A94A1C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0A34BBF-BB01-476E-9E00-655D4EF78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379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0BC7FD-F00D-4EB3-8B55-58C27D92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9294C81-53FD-45F6-8E29-A284FF4E6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2746771-5387-45DC-889F-160A27FDD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4890055-AF18-4990-9B5F-8E6F9293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3DFDB46-A130-4179-8443-B5D704EC4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38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53C08E1-3B8C-47B5-ABB2-C456D5F68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4ADBFB96-B7F3-45EF-83DC-79AB2D7DE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514F4A9-3796-4129-9F4F-4EFB76609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065EA40-56F6-4B7D-978A-8673FB2DA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21BCB98-4F78-4378-82EA-2BD0ABD87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140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5D44F4A-7AFE-4E67-B84F-AEFA31DED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F2DFEDB-20DD-46FD-B00E-2266F0B87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15C633A-0ECA-46C8-B24E-6918D7AF6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68D68-FD4F-4781-B0B5-8273872C675E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3D5D35E-6F2E-4056-9DA1-DAEFAF69C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2EA7D22-ACE7-4D96-915D-953AA2386A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A7D47-B7E1-4DBC-B284-2D61F69CD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76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A392B52-3C4A-4E18-BC15-975A3FBDD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095"/>
            <a:ext cx="12192000" cy="50867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A5455D3-C5E5-49CB-ACFF-767A2015A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07232"/>
            <a:ext cx="12192000" cy="50867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27397670-A1C3-451E-B718-D8E4960DC3D2}"/>
              </a:ext>
            </a:extLst>
          </p:cNvPr>
          <p:cNvSpPr txBox="1"/>
          <p:nvPr/>
        </p:nvSpPr>
        <p:spPr>
          <a:xfrm>
            <a:off x="2060280" y="2670102"/>
            <a:ext cx="807144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800" b="1" dirty="0">
                <a:ln/>
                <a:solidFill>
                  <a:srgbClr val="E4BA06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灿烂的青铜文明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5BCDDD6-0B41-4E2C-8155-9D13F1536006}"/>
              </a:ext>
            </a:extLst>
          </p:cNvPr>
          <p:cNvSpPr/>
          <p:nvPr/>
        </p:nvSpPr>
        <p:spPr>
          <a:xfrm>
            <a:off x="2821436" y="2155272"/>
            <a:ext cx="6761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24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第二单元 国家的产生和社会的变革 </a:t>
            </a:r>
            <a:r>
              <a:rPr lang="en-US" altLang="zh-CN" sz="24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zh-CN" altLang="en-US" sz="2400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1C99E46-5A74-4D70-A70C-36A86CBF84BE}"/>
              </a:ext>
            </a:extLst>
          </p:cNvPr>
          <p:cNvGrpSpPr/>
          <p:nvPr/>
        </p:nvGrpSpPr>
        <p:grpSpPr>
          <a:xfrm>
            <a:off x="2629882" y="4279120"/>
            <a:ext cx="508673" cy="508673"/>
            <a:chOff x="2721935" y="4414201"/>
            <a:chExt cx="508673" cy="508673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09C89CCC-782C-4DAD-BF9B-B8F9F07BEBBD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C5DCAF9E-2913-4DCC-A828-4E3C40B38B8D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781D1D80-7511-4831-8924-BA60B31FDDBB}"/>
              </a:ext>
            </a:extLst>
          </p:cNvPr>
          <p:cNvGrpSpPr/>
          <p:nvPr/>
        </p:nvGrpSpPr>
        <p:grpSpPr>
          <a:xfrm>
            <a:off x="3547534" y="4279120"/>
            <a:ext cx="508673" cy="508673"/>
            <a:chOff x="2721935" y="4414201"/>
            <a:chExt cx="508673" cy="508673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C87E7F87-366B-4669-8F20-DC769A294B30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1A12CE53-BD45-4226-BADC-8288D8CF7562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8047E5B-153B-49F5-87B6-9CCFB094A661}"/>
              </a:ext>
            </a:extLst>
          </p:cNvPr>
          <p:cNvGrpSpPr/>
          <p:nvPr/>
        </p:nvGrpSpPr>
        <p:grpSpPr>
          <a:xfrm>
            <a:off x="4465186" y="4279120"/>
            <a:ext cx="508673" cy="508673"/>
            <a:chOff x="2721935" y="4414201"/>
            <a:chExt cx="508673" cy="508673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1D3D9A98-5E19-48DF-BC93-3151A4452E21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FDDBA476-1445-476A-A6C6-11F5A981AA21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历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D868621E-EED4-426F-8CF8-CF3FC7E988CA}"/>
              </a:ext>
            </a:extLst>
          </p:cNvPr>
          <p:cNvGrpSpPr/>
          <p:nvPr/>
        </p:nvGrpSpPr>
        <p:grpSpPr>
          <a:xfrm>
            <a:off x="5382838" y="4279120"/>
            <a:ext cx="508673" cy="508673"/>
            <a:chOff x="2721935" y="4414201"/>
            <a:chExt cx="508673" cy="508673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B0E26F34-3AAA-4AC2-8DEB-E183D00BB667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EBD2E6E6-3131-4DFA-861D-333BF36A80CD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史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2D23821-9E01-4D69-8934-E705290EAB20}"/>
              </a:ext>
            </a:extLst>
          </p:cNvPr>
          <p:cNvGrpSpPr/>
          <p:nvPr/>
        </p:nvGrpSpPr>
        <p:grpSpPr>
          <a:xfrm>
            <a:off x="6300490" y="4279120"/>
            <a:ext cx="508673" cy="508673"/>
            <a:chOff x="2721935" y="4414201"/>
            <a:chExt cx="508673" cy="508673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06F0A574-28AA-4ACC-A8FF-D8708CDB7303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CC2FDA7F-8C34-4029-B4FE-E5D3CC37069D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2DA7C798-1A28-48B0-BF65-F90A6A75C7BA}"/>
              </a:ext>
            </a:extLst>
          </p:cNvPr>
          <p:cNvGrpSpPr/>
          <p:nvPr/>
        </p:nvGrpSpPr>
        <p:grpSpPr>
          <a:xfrm>
            <a:off x="7218142" y="4279120"/>
            <a:ext cx="508673" cy="508673"/>
            <a:chOff x="2721935" y="4414201"/>
            <a:chExt cx="508673" cy="508673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EEC6B93B-B435-41F5-A7E5-E6DB0215795C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56443861-DC0E-473A-92A3-BE3B0E772469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列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C01CF7CE-F9AD-4927-9315-665C39735D67}"/>
              </a:ext>
            </a:extLst>
          </p:cNvPr>
          <p:cNvGrpSpPr/>
          <p:nvPr/>
        </p:nvGrpSpPr>
        <p:grpSpPr>
          <a:xfrm>
            <a:off x="8135794" y="4279120"/>
            <a:ext cx="508673" cy="508673"/>
            <a:chOff x="2721935" y="4414201"/>
            <a:chExt cx="508673" cy="508673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9BD40C28-4D6E-4014-85A8-ACE21F2182ED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47D22D35-3FCD-4369-BA07-7B7A0D57D3E8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8ABB779-3AF9-4F9E-836C-6AB1857EA184}"/>
              </a:ext>
            </a:extLst>
          </p:cNvPr>
          <p:cNvGrpSpPr/>
          <p:nvPr/>
        </p:nvGrpSpPr>
        <p:grpSpPr>
          <a:xfrm>
            <a:off x="9053445" y="4279120"/>
            <a:ext cx="508673" cy="508673"/>
            <a:chOff x="2721935" y="4414201"/>
            <a:chExt cx="508673" cy="508673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F63E0A3E-9488-4D2B-8CEB-07DD58C87D99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0D879456-5ECC-49CC-ADCB-D59E1B8579CF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8365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F904900-9A3A-4904-8582-37D8101F2DA3}"/>
              </a:ext>
            </a:extLst>
          </p:cNvPr>
          <p:cNvSpPr/>
          <p:nvPr/>
        </p:nvSpPr>
        <p:spPr>
          <a:xfrm>
            <a:off x="1416788" y="1792161"/>
            <a:ext cx="9358424" cy="1429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青铜时代就是人类使用青铜制作生产工具、武器及生活用具的物质文化发展阶段。它介于“石器时代”和“铁器时代”之间。在青铜时代人们所创造的物质文化，便被称作“青铜文明”。</a:t>
            </a:r>
          </a:p>
        </p:txBody>
      </p:sp>
      <p:pic>
        <p:nvPicPr>
          <p:cNvPr id="1026" name="Picture 2" descr="https://timgsa.baidu.com/timg?image&amp;quality=80&amp;size=b9999_10000&amp;sec=1512968630820&amp;di=057b57b459a69a1b5288d10a2dfcc4fd&amp;imgtype=0&amp;src=http%3A%2F%2Fimg.mp.itc.cn%2Fupload%2F20161229%2Fecc919c4edb44a7ba97f6a3e2f3d4a5b.jpeg">
            <a:extLst>
              <a:ext uri="{FF2B5EF4-FFF2-40B4-BE49-F238E27FC236}">
                <a16:creationId xmlns:a16="http://schemas.microsoft.com/office/drawing/2014/main" xmlns="" id="{116830E0-7D64-4839-996B-2B08A2EF8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44"/>
          <a:stretch/>
        </p:blipFill>
        <p:spPr bwMode="auto">
          <a:xfrm>
            <a:off x="0" y="4089070"/>
            <a:ext cx="12192000" cy="276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59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pic>
        <p:nvPicPr>
          <p:cNvPr id="6146" name="Picture 2" descr="https://timgsa.baidu.com/timg?image&amp;quality=80&amp;size=b10000_10000&amp;sec=1512959727&amp;di=f9fa2f88cd06105d7dd2cada03bf56f5&amp;src=http://img1.artron.net/auction/old/art5065/d/art50650276.jpg">
            <a:extLst>
              <a:ext uri="{FF2B5EF4-FFF2-40B4-BE49-F238E27FC236}">
                <a16:creationId xmlns:a16="http://schemas.microsoft.com/office/drawing/2014/main" xmlns="" id="{D0FD3127-2F9C-4162-AA67-33FF49D27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80" y="1831879"/>
            <a:ext cx="3646968" cy="440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AB4FB85-DE66-4BB5-940D-4B69F9327CB6}"/>
              </a:ext>
            </a:extLst>
          </p:cNvPr>
          <p:cNvSpPr/>
          <p:nvPr/>
        </p:nvSpPr>
        <p:spPr>
          <a:xfrm>
            <a:off x="1445752" y="2836266"/>
            <a:ext cx="48558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距今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5000-4000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年，相当于尧舜禹传说时代。古文献上记载当时人们已开始冶铸青铜器。黄河、长江中下游地区的龙山时代遗址里，经考古发掘，在几十处遗址里发现了青铜器制品。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E0AEF0E1-D611-43C7-A5DF-3B2E9A381B1F}"/>
              </a:ext>
            </a:extLst>
          </p:cNvPr>
          <p:cNvCxnSpPr/>
          <p:nvPr/>
        </p:nvCxnSpPr>
        <p:spPr>
          <a:xfrm>
            <a:off x="0" y="5465135"/>
            <a:ext cx="6301564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446335"/>
      </p:ext>
    </p:extLst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248B50B7-1434-4900-95D9-D292A090C0FA}"/>
              </a:ext>
            </a:extLst>
          </p:cNvPr>
          <p:cNvSpPr/>
          <p:nvPr/>
        </p:nvSpPr>
        <p:spPr>
          <a:xfrm>
            <a:off x="3567752" y="3934047"/>
            <a:ext cx="5044621" cy="191386"/>
          </a:xfrm>
          <a:prstGeom prst="rect">
            <a:avLst/>
          </a:prstGeom>
          <a:solidFill>
            <a:srgbClr val="E4B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76962A3-9731-4861-989D-3ED1FD078354}"/>
              </a:ext>
            </a:extLst>
          </p:cNvPr>
          <p:cNvGrpSpPr/>
          <p:nvPr/>
        </p:nvGrpSpPr>
        <p:grpSpPr>
          <a:xfrm>
            <a:off x="3157875" y="1924495"/>
            <a:ext cx="5844349" cy="667591"/>
            <a:chOff x="3157875" y="1669311"/>
            <a:chExt cx="5844349" cy="66759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AB914581-2C2D-4B03-A87E-3825BC49F8A2}"/>
                </a:ext>
              </a:extLst>
            </p:cNvPr>
            <p:cNvSpPr txBox="1"/>
            <p:nvPr/>
          </p:nvSpPr>
          <p:spPr>
            <a:xfrm>
              <a:off x="3695342" y="1669312"/>
              <a:ext cx="48013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青铜器的发展演变过程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7204AF2C-3CA3-4E46-8752-3D01121E4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3022114" y="1826338"/>
              <a:ext cx="646325" cy="374804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05D1EDE8-8E73-4525-A3D1-0C799CE3A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8491659" y="1805072"/>
              <a:ext cx="646325" cy="374804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DF79689-321E-4859-A7CF-AC65C1D35886}"/>
              </a:ext>
            </a:extLst>
          </p:cNvPr>
          <p:cNvGrpSpPr/>
          <p:nvPr/>
        </p:nvGrpSpPr>
        <p:grpSpPr>
          <a:xfrm>
            <a:off x="2008886" y="3572546"/>
            <a:ext cx="1737895" cy="2383940"/>
            <a:chOff x="2182598" y="3572546"/>
            <a:chExt cx="1737895" cy="2383940"/>
          </a:xfrm>
        </p:grpSpPr>
        <p:sp>
          <p:nvSpPr>
            <p:cNvPr id="12" name="箭头: 下 11">
              <a:extLst>
                <a:ext uri="{FF2B5EF4-FFF2-40B4-BE49-F238E27FC236}">
                  <a16:creationId xmlns:a16="http://schemas.microsoft.com/office/drawing/2014/main" xmlns="" id="{074BD7F6-AB8A-40AB-A8AC-76A545760261}"/>
                </a:ext>
              </a:extLst>
            </p:cNvPr>
            <p:cNvSpPr/>
            <p:nvPr/>
          </p:nvSpPr>
          <p:spPr>
            <a:xfrm>
              <a:off x="2864142" y="4510461"/>
              <a:ext cx="374806" cy="508110"/>
            </a:xfrm>
            <a:prstGeom prst="downArrow">
              <a:avLst/>
            </a:prstGeom>
            <a:solidFill>
              <a:srgbClr val="E4B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7666D952-88ED-497D-B4CB-53C15FB6FE34}"/>
                </a:ext>
              </a:extLst>
            </p:cNvPr>
            <p:cNvSpPr/>
            <p:nvPr/>
          </p:nvSpPr>
          <p:spPr>
            <a:xfrm>
              <a:off x="2182598" y="3572546"/>
              <a:ext cx="1737895" cy="937915"/>
            </a:xfrm>
            <a:prstGeom prst="roundRect">
              <a:avLst>
                <a:gd name="adj" fmla="val 24602"/>
              </a:avLst>
            </a:prstGeom>
            <a:solidFill>
              <a:srgbClr val="E4BA0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出现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11F1AC1C-AC15-4907-B1D1-AE76D1CD6453}"/>
                </a:ext>
              </a:extLst>
            </p:cNvPr>
            <p:cNvSpPr txBox="1"/>
            <p:nvPr/>
          </p:nvSpPr>
          <p:spPr>
            <a:xfrm>
              <a:off x="2343659" y="5125489"/>
              <a:ext cx="14157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原始社会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末期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A3BFACA4-BC14-4179-BCCB-22D62B7FF0F4}"/>
              </a:ext>
            </a:extLst>
          </p:cNvPr>
          <p:cNvGrpSpPr/>
          <p:nvPr/>
        </p:nvGrpSpPr>
        <p:grpSpPr>
          <a:xfrm>
            <a:off x="5227053" y="3572546"/>
            <a:ext cx="1737895" cy="2014608"/>
            <a:chOff x="2182598" y="3572546"/>
            <a:chExt cx="1737895" cy="2014608"/>
          </a:xfrm>
        </p:grpSpPr>
        <p:sp>
          <p:nvSpPr>
            <p:cNvPr id="17" name="箭头: 下 16">
              <a:extLst>
                <a:ext uri="{FF2B5EF4-FFF2-40B4-BE49-F238E27FC236}">
                  <a16:creationId xmlns:a16="http://schemas.microsoft.com/office/drawing/2014/main" xmlns="" id="{DA8A6878-3D8B-4391-9E31-0710BC86A7CB}"/>
                </a:ext>
              </a:extLst>
            </p:cNvPr>
            <p:cNvSpPr/>
            <p:nvPr/>
          </p:nvSpPr>
          <p:spPr>
            <a:xfrm>
              <a:off x="2864142" y="4510461"/>
              <a:ext cx="374806" cy="508110"/>
            </a:xfrm>
            <a:prstGeom prst="downArrow">
              <a:avLst/>
            </a:prstGeom>
            <a:solidFill>
              <a:srgbClr val="E4B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xmlns="" id="{FDFB3542-2A65-45B2-841F-F599FBF934A9}"/>
                </a:ext>
              </a:extLst>
            </p:cNvPr>
            <p:cNvSpPr/>
            <p:nvPr/>
          </p:nvSpPr>
          <p:spPr>
            <a:xfrm>
              <a:off x="2182598" y="3572546"/>
              <a:ext cx="1737895" cy="937915"/>
            </a:xfrm>
            <a:prstGeom prst="roundRect">
              <a:avLst>
                <a:gd name="adj" fmla="val 24602"/>
              </a:avLst>
            </a:prstGeom>
            <a:solidFill>
              <a:srgbClr val="E4BA0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251F1CD-2754-479D-824B-0529194BE730}"/>
                </a:ext>
              </a:extLst>
            </p:cNvPr>
            <p:cNvSpPr txBox="1"/>
            <p:nvPr/>
          </p:nvSpPr>
          <p:spPr>
            <a:xfrm>
              <a:off x="2651436" y="5125489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夏朝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975F8857-0C39-420F-9A39-5E2EAE9EBDCE}"/>
              </a:ext>
            </a:extLst>
          </p:cNvPr>
          <p:cNvGrpSpPr/>
          <p:nvPr/>
        </p:nvGrpSpPr>
        <p:grpSpPr>
          <a:xfrm>
            <a:off x="8445220" y="3572546"/>
            <a:ext cx="1737895" cy="2014608"/>
            <a:chOff x="2182598" y="3572546"/>
            <a:chExt cx="1737895" cy="2014608"/>
          </a:xfrm>
        </p:grpSpPr>
        <p:sp>
          <p:nvSpPr>
            <p:cNvPr id="21" name="箭头: 下 20">
              <a:extLst>
                <a:ext uri="{FF2B5EF4-FFF2-40B4-BE49-F238E27FC236}">
                  <a16:creationId xmlns:a16="http://schemas.microsoft.com/office/drawing/2014/main" xmlns="" id="{56D26635-3E60-4F34-BA4B-34FFD1102F3E}"/>
                </a:ext>
              </a:extLst>
            </p:cNvPr>
            <p:cNvSpPr/>
            <p:nvPr/>
          </p:nvSpPr>
          <p:spPr>
            <a:xfrm>
              <a:off x="2864142" y="4510461"/>
              <a:ext cx="374806" cy="508110"/>
            </a:xfrm>
            <a:prstGeom prst="downArrow">
              <a:avLst/>
            </a:prstGeom>
            <a:solidFill>
              <a:srgbClr val="E4B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C3E3FD8D-0CC8-410F-AE57-0086885A07A9}"/>
                </a:ext>
              </a:extLst>
            </p:cNvPr>
            <p:cNvSpPr/>
            <p:nvPr/>
          </p:nvSpPr>
          <p:spPr>
            <a:xfrm>
              <a:off x="2182598" y="3572546"/>
              <a:ext cx="1737895" cy="937915"/>
            </a:xfrm>
            <a:prstGeom prst="roundRect">
              <a:avLst>
                <a:gd name="adj" fmla="val 24602"/>
              </a:avLst>
            </a:prstGeom>
            <a:solidFill>
              <a:srgbClr val="E4BA0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繁荣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C7F6CD6B-0B71-4B14-BC4F-C94DAAE7981B}"/>
                </a:ext>
              </a:extLst>
            </p:cNvPr>
            <p:cNvSpPr txBox="1"/>
            <p:nvPr/>
          </p:nvSpPr>
          <p:spPr>
            <a:xfrm>
              <a:off x="2651436" y="5125489"/>
              <a:ext cx="8002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3816806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timgsa.baidu.com/timg?image&amp;quality=80&amp;size=b9999_10000&amp;sec=1512970191825&amp;di=b78274e307a791b5ffda4895b358430a&amp;imgtype=0&amp;src=http%3A%2F%2Ffile7.gucn.com%2Ffile3%2FCurioPicfile%2F20160819%2FGucnP_U287386T500754011471610348328.jpg">
            <a:extLst>
              <a:ext uri="{FF2B5EF4-FFF2-40B4-BE49-F238E27FC236}">
                <a16:creationId xmlns:a16="http://schemas.microsoft.com/office/drawing/2014/main" xmlns="" id="{693C61C1-198E-4865-80C1-4993AC50FD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6" t="-11" r="24321" b="11"/>
          <a:stretch/>
        </p:blipFill>
        <p:spPr bwMode="auto">
          <a:xfrm flipH="1">
            <a:off x="-1" y="597302"/>
            <a:ext cx="4387839" cy="626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B43A70A-2E0A-4188-A840-94B162779AE4}"/>
              </a:ext>
            </a:extLst>
          </p:cNvPr>
          <p:cNvSpPr/>
          <p:nvPr/>
        </p:nvSpPr>
        <p:spPr>
          <a:xfrm>
            <a:off x="5853222" y="2552504"/>
            <a:ext cx="509299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青铜器的颜色真正做出来的时候是很漂亮的，是黄金般的土黄色，因为埋在土里生锈才一点一点变成绿色的。由于青铜器完全是由手工制造所以没有任何两件是一模一样的，每一件都是独一无二、举世无双的。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2EB6AC54-5B26-4D76-849F-4DD30A5D4BD5}"/>
              </a:ext>
            </a:extLst>
          </p:cNvPr>
          <p:cNvCxnSpPr>
            <a:cxnSpLocks/>
          </p:cNvCxnSpPr>
          <p:nvPr/>
        </p:nvCxnSpPr>
        <p:spPr>
          <a:xfrm>
            <a:off x="5677784" y="2254101"/>
            <a:ext cx="5443870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BA8A003E-8164-4D31-B705-FB0E52910CBC}"/>
              </a:ext>
            </a:extLst>
          </p:cNvPr>
          <p:cNvCxnSpPr>
            <a:cxnSpLocks/>
          </p:cNvCxnSpPr>
          <p:nvPr/>
        </p:nvCxnSpPr>
        <p:spPr>
          <a:xfrm>
            <a:off x="5677784" y="5649431"/>
            <a:ext cx="5443870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498136"/>
      </p:ext>
    </p:extLst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A6527561-A6E1-4D22-A725-0001573362D6}"/>
              </a:ext>
            </a:extLst>
          </p:cNvPr>
          <p:cNvSpPr/>
          <p:nvPr/>
        </p:nvSpPr>
        <p:spPr>
          <a:xfrm>
            <a:off x="3567752" y="3934047"/>
            <a:ext cx="5044621" cy="191386"/>
          </a:xfrm>
          <a:prstGeom prst="rect">
            <a:avLst/>
          </a:prstGeom>
          <a:solidFill>
            <a:srgbClr val="E4B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CD181B3-97FB-4B23-A530-8F91C56975AF}"/>
              </a:ext>
            </a:extLst>
          </p:cNvPr>
          <p:cNvGrpSpPr/>
          <p:nvPr/>
        </p:nvGrpSpPr>
        <p:grpSpPr>
          <a:xfrm>
            <a:off x="3157875" y="1924495"/>
            <a:ext cx="5844349" cy="667591"/>
            <a:chOff x="3157875" y="1669311"/>
            <a:chExt cx="5844349" cy="66759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6D180406-0D5D-4FC8-BD0E-9C842E81FE25}"/>
                </a:ext>
              </a:extLst>
            </p:cNvPr>
            <p:cNvSpPr txBox="1"/>
            <p:nvPr/>
          </p:nvSpPr>
          <p:spPr>
            <a:xfrm>
              <a:off x="3695345" y="1669312"/>
              <a:ext cx="48013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青铜器的主要制作工艺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2F3430FA-4C92-41F9-9868-8C4C78F55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3022114" y="1826338"/>
              <a:ext cx="646325" cy="374804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45127037-7E54-448A-9ECF-6333C4CD3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8491659" y="1805072"/>
              <a:ext cx="646325" cy="374804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9AEA0B4B-59A6-4E42-A622-3B78635163C7}"/>
              </a:ext>
            </a:extLst>
          </p:cNvPr>
          <p:cNvGrpSpPr/>
          <p:nvPr/>
        </p:nvGrpSpPr>
        <p:grpSpPr>
          <a:xfrm>
            <a:off x="2008886" y="3572546"/>
            <a:ext cx="1737895" cy="2383940"/>
            <a:chOff x="2182598" y="3572546"/>
            <a:chExt cx="1737895" cy="2383940"/>
          </a:xfrm>
        </p:grpSpPr>
        <p:sp>
          <p:nvSpPr>
            <p:cNvPr id="11" name="箭头: 下 10">
              <a:extLst>
                <a:ext uri="{FF2B5EF4-FFF2-40B4-BE49-F238E27FC236}">
                  <a16:creationId xmlns:a16="http://schemas.microsoft.com/office/drawing/2014/main" xmlns="" id="{5B3AF1D6-A568-4624-B72D-310D4CBE9495}"/>
                </a:ext>
              </a:extLst>
            </p:cNvPr>
            <p:cNvSpPr/>
            <p:nvPr/>
          </p:nvSpPr>
          <p:spPr>
            <a:xfrm>
              <a:off x="2864142" y="4510461"/>
              <a:ext cx="374806" cy="508110"/>
            </a:xfrm>
            <a:prstGeom prst="downArrow">
              <a:avLst/>
            </a:prstGeom>
            <a:solidFill>
              <a:srgbClr val="E4B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xmlns="" id="{C40CA948-5271-4038-A2FE-78666BEC9027}"/>
                </a:ext>
              </a:extLst>
            </p:cNvPr>
            <p:cNvSpPr/>
            <p:nvPr/>
          </p:nvSpPr>
          <p:spPr>
            <a:xfrm>
              <a:off x="2182598" y="3572546"/>
              <a:ext cx="1737895" cy="937915"/>
            </a:xfrm>
            <a:prstGeom prst="roundRect">
              <a:avLst>
                <a:gd name="adj" fmla="val 24602"/>
              </a:avLst>
            </a:prstGeom>
            <a:solidFill>
              <a:srgbClr val="E4BA0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范铸法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4A816900-9E27-49CD-954C-692932A96BD3}"/>
                </a:ext>
              </a:extLst>
            </p:cNvPr>
            <p:cNvSpPr txBox="1"/>
            <p:nvPr/>
          </p:nvSpPr>
          <p:spPr>
            <a:xfrm>
              <a:off x="2651438" y="5125489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普遍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作法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356053DB-2EF4-4979-BC1B-AFC7638BDC47}"/>
              </a:ext>
            </a:extLst>
          </p:cNvPr>
          <p:cNvGrpSpPr/>
          <p:nvPr/>
        </p:nvGrpSpPr>
        <p:grpSpPr>
          <a:xfrm>
            <a:off x="5227053" y="3572546"/>
            <a:ext cx="1737895" cy="2383940"/>
            <a:chOff x="2182598" y="3572546"/>
            <a:chExt cx="1737895" cy="2383940"/>
          </a:xfrm>
        </p:grpSpPr>
        <p:sp>
          <p:nvSpPr>
            <p:cNvPr id="15" name="箭头: 下 14">
              <a:extLst>
                <a:ext uri="{FF2B5EF4-FFF2-40B4-BE49-F238E27FC236}">
                  <a16:creationId xmlns:a16="http://schemas.microsoft.com/office/drawing/2014/main" xmlns="" id="{4E82C307-908A-4891-9A4D-D444D4EC41A5}"/>
                </a:ext>
              </a:extLst>
            </p:cNvPr>
            <p:cNvSpPr/>
            <p:nvPr/>
          </p:nvSpPr>
          <p:spPr>
            <a:xfrm>
              <a:off x="2864142" y="4510461"/>
              <a:ext cx="374806" cy="508110"/>
            </a:xfrm>
            <a:prstGeom prst="downArrow">
              <a:avLst/>
            </a:prstGeom>
            <a:solidFill>
              <a:srgbClr val="E4B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F3F0FEBE-F7B0-41E8-914C-FE019E3CD501}"/>
                </a:ext>
              </a:extLst>
            </p:cNvPr>
            <p:cNvSpPr/>
            <p:nvPr/>
          </p:nvSpPr>
          <p:spPr>
            <a:xfrm>
              <a:off x="2182598" y="3572546"/>
              <a:ext cx="1737895" cy="937915"/>
            </a:xfrm>
            <a:prstGeom prst="roundRect">
              <a:avLst>
                <a:gd name="adj" fmla="val 24602"/>
              </a:avLst>
            </a:prstGeom>
            <a:solidFill>
              <a:srgbClr val="E4BA0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失蜡法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D18386BD-E299-4336-A6B6-C6AD166FEC96}"/>
                </a:ext>
              </a:extLst>
            </p:cNvPr>
            <p:cNvSpPr txBox="1"/>
            <p:nvPr/>
          </p:nvSpPr>
          <p:spPr>
            <a:xfrm>
              <a:off x="2651437" y="5125489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精密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铸造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C7FA195-35C8-4C59-81E3-20CE2AC57982}"/>
              </a:ext>
            </a:extLst>
          </p:cNvPr>
          <p:cNvGrpSpPr/>
          <p:nvPr/>
        </p:nvGrpSpPr>
        <p:grpSpPr>
          <a:xfrm>
            <a:off x="8445220" y="3572546"/>
            <a:ext cx="1737895" cy="2383940"/>
            <a:chOff x="2182598" y="3572546"/>
            <a:chExt cx="1737895" cy="2383940"/>
          </a:xfrm>
        </p:grpSpPr>
        <p:sp>
          <p:nvSpPr>
            <p:cNvPr id="19" name="箭头: 下 18">
              <a:extLst>
                <a:ext uri="{FF2B5EF4-FFF2-40B4-BE49-F238E27FC236}">
                  <a16:creationId xmlns:a16="http://schemas.microsoft.com/office/drawing/2014/main" xmlns="" id="{CEA6655A-6356-45A2-8E26-F0619853AFEE}"/>
                </a:ext>
              </a:extLst>
            </p:cNvPr>
            <p:cNvSpPr/>
            <p:nvPr/>
          </p:nvSpPr>
          <p:spPr>
            <a:xfrm>
              <a:off x="2864142" y="4510461"/>
              <a:ext cx="374806" cy="508110"/>
            </a:xfrm>
            <a:prstGeom prst="downArrow">
              <a:avLst/>
            </a:prstGeom>
            <a:solidFill>
              <a:srgbClr val="E4BA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xmlns="" id="{E95C3364-C212-4968-A4EC-E64CAACA7675}"/>
                </a:ext>
              </a:extLst>
            </p:cNvPr>
            <p:cNvSpPr/>
            <p:nvPr/>
          </p:nvSpPr>
          <p:spPr>
            <a:xfrm>
              <a:off x="2182598" y="3572546"/>
              <a:ext cx="1737895" cy="937915"/>
            </a:xfrm>
            <a:prstGeom prst="roundRect">
              <a:avLst>
                <a:gd name="adj" fmla="val 24602"/>
              </a:avLst>
            </a:prstGeom>
            <a:solidFill>
              <a:srgbClr val="E4BA0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浑铸法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9DC96A3A-932A-4995-B73D-C33CCC1F11C6}"/>
                </a:ext>
              </a:extLst>
            </p:cNvPr>
            <p:cNvSpPr txBox="1"/>
            <p:nvPr/>
          </p:nvSpPr>
          <p:spPr>
            <a:xfrm>
              <a:off x="2651436" y="5125489"/>
              <a:ext cx="80021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一次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浇铸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7640639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timgsa.baidu.com/timg?image&amp;quality=80&amp;size=b9999_10000&amp;sec=1512970826682&amp;di=af22799b46f119324ce5e94dc93022fe&amp;imgtype=0&amp;src=http%3A%2F%2Ffile8.gucn.com%2Ffile%2FCurioPicfile%2F20170310%2FGucnP_U279855T302174321489149219384.jpg">
            <a:extLst>
              <a:ext uri="{FF2B5EF4-FFF2-40B4-BE49-F238E27FC236}">
                <a16:creationId xmlns:a16="http://schemas.microsoft.com/office/drawing/2014/main" xmlns="" id="{A275F672-C20E-4F37-89C3-7D7DFCE983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8" r="37079"/>
          <a:stretch/>
        </p:blipFill>
        <p:spPr bwMode="auto">
          <a:xfrm>
            <a:off x="7804160" y="656278"/>
            <a:ext cx="4387839" cy="620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F754717-7008-4555-8117-1AFCFCF434B9}"/>
              </a:ext>
            </a:extLst>
          </p:cNvPr>
          <p:cNvSpPr/>
          <p:nvPr/>
        </p:nvSpPr>
        <p:spPr>
          <a:xfrm>
            <a:off x="1196230" y="2440858"/>
            <a:ext cx="54756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随着原始社会的发展，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鼎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由最初的烧煮食物的炊具逐步演变为一种礼器，成为权利与财富的象征。鼎的多少，反映了地位的高低；鼎的轻重，标志着权力的大小。在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商周时期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，中国的青铜器形成了独特的造型系列：容器、乐器、兵器、车马器等。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39E5DE54-D5B0-4F9F-A3A1-EE8B645FE11A}"/>
              </a:ext>
            </a:extLst>
          </p:cNvPr>
          <p:cNvCxnSpPr>
            <a:cxnSpLocks/>
          </p:cNvCxnSpPr>
          <p:nvPr/>
        </p:nvCxnSpPr>
        <p:spPr>
          <a:xfrm>
            <a:off x="1031357" y="2158405"/>
            <a:ext cx="5805377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E6956F8D-F2FD-467D-A47C-DF220F3F2DB0}"/>
              </a:ext>
            </a:extLst>
          </p:cNvPr>
          <p:cNvCxnSpPr>
            <a:cxnSpLocks/>
          </p:cNvCxnSpPr>
          <p:nvPr/>
        </p:nvCxnSpPr>
        <p:spPr>
          <a:xfrm>
            <a:off x="1031357" y="5585633"/>
            <a:ext cx="5805377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178893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pic>
        <p:nvPicPr>
          <p:cNvPr id="10242" name="Picture 2" descr="https://timgsa.baidu.com/timg?image&amp;quality=80&amp;size=b9999_10000&amp;sec=1512971096571&amp;di=683ebb1801f85e543535df949f802961&amp;imgtype=0&amp;src=http%3A%2F%2Fwww.kaogu.cn%2Fuploads%2Fcn%2F201412%2F20141212taotie12.jpg">
            <a:extLst>
              <a:ext uri="{FF2B5EF4-FFF2-40B4-BE49-F238E27FC236}">
                <a16:creationId xmlns:a16="http://schemas.microsoft.com/office/drawing/2014/main" xmlns="" id="{7A85D578-187C-4846-BCDA-3097D593A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682" y="1662606"/>
            <a:ext cx="2860157" cy="457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B1E7A87B-9C4F-4489-BD2F-15B63CDF41BC}"/>
              </a:ext>
            </a:extLst>
          </p:cNvPr>
          <p:cNvSpPr txBox="1"/>
          <p:nvPr/>
        </p:nvSpPr>
        <p:spPr>
          <a:xfrm>
            <a:off x="5696195" y="230838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鸮尊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782956F1-4FE1-46E1-8289-191E19EDE6E5}"/>
              </a:ext>
            </a:extLst>
          </p:cNvPr>
          <p:cNvCxnSpPr>
            <a:cxnSpLocks/>
          </p:cNvCxnSpPr>
          <p:nvPr/>
        </p:nvCxnSpPr>
        <p:spPr>
          <a:xfrm>
            <a:off x="5794744" y="3094081"/>
            <a:ext cx="6397256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3CD0FDF-C33C-44AB-A3D0-9DDB11C52D92}"/>
              </a:ext>
            </a:extLst>
          </p:cNvPr>
          <p:cNvSpPr/>
          <p:nvPr/>
        </p:nvSpPr>
        <p:spPr>
          <a:xfrm>
            <a:off x="5696195" y="3233449"/>
            <a:ext cx="385184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鸮尊为古代盛酒器。铜尊，最早见于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商代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。鸮，俗称猫头鹰。在古代，鸮是人们最喜爱和崇拜的神鸟。鸮的形象是古代艺术品经常采用的原形。</a:t>
            </a:r>
          </a:p>
        </p:txBody>
      </p:sp>
    </p:spTree>
    <p:extLst>
      <p:ext uri="{BB962C8B-B14F-4D97-AF65-F5344CB8AC3E}">
        <p14:creationId xmlns:p14="http://schemas.microsoft.com/office/powerpoint/2010/main" val="2591619903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pic>
        <p:nvPicPr>
          <p:cNvPr id="9218" name="Picture 2" descr="https://timgsa.baidu.com/timg?image&amp;quality=80&amp;size=b9999_10000&amp;sec=1512971302036&amp;di=58c22b86f360cd7b1faa8f3d7562b43d&amp;imgtype=0&amp;src=http%3A%2F%2Fimg1.gtimg.com%2Fhenan%2Fpics%2Fhv1%2F144%2F205%2F1020%2F66377919.jpg">
            <a:extLst>
              <a:ext uri="{FF2B5EF4-FFF2-40B4-BE49-F238E27FC236}">
                <a16:creationId xmlns:a16="http://schemas.microsoft.com/office/drawing/2014/main" xmlns="" id="{0F25FC52-F934-463E-8E53-56E8E70F8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307" y="1342729"/>
            <a:ext cx="4082902" cy="50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3D2B0AB-143D-4DD8-8A64-9F5A8C810A21}"/>
              </a:ext>
            </a:extLst>
          </p:cNvPr>
          <p:cNvSpPr txBox="1"/>
          <p:nvPr/>
        </p:nvSpPr>
        <p:spPr>
          <a:xfrm>
            <a:off x="3969894" y="2251078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毛公鼎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D8E37F2F-58D7-4BA8-8513-ACC352F56A17}"/>
              </a:ext>
            </a:extLst>
          </p:cNvPr>
          <p:cNvCxnSpPr>
            <a:cxnSpLocks/>
          </p:cNvCxnSpPr>
          <p:nvPr/>
        </p:nvCxnSpPr>
        <p:spPr>
          <a:xfrm>
            <a:off x="-21279" y="3019650"/>
            <a:ext cx="5560833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67435E5-B38A-4BF8-9360-D36E90639E43}"/>
              </a:ext>
            </a:extLst>
          </p:cNvPr>
          <p:cNvSpPr/>
          <p:nvPr/>
        </p:nvSpPr>
        <p:spPr>
          <a:xfrm>
            <a:off x="1485005" y="3141892"/>
            <a:ext cx="40545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西周晚期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青铜器，因作器者毛公而得名，现藏于台北故宫博物院。毛公鼎铭文长度接近五百字（有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497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字、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499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字、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字三说），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在目前所见青铜器铭文中为最长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43300296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pic>
        <p:nvPicPr>
          <p:cNvPr id="8194" name="Picture 2" descr="https://timgsa.baidu.com/timg?image&amp;quality=80&amp;size=b9999_10000&amp;sec=1512971786890&amp;di=c2d3c830126083504a5daa0c5496c291&amp;imgtype=0&amp;src=http%3A%2F%2Fww1.rs.fanjian.net%2Fc%2F82%2F27%2F08%2Ff082ba45d927b593e1089fc644955f48.jpg">
            <a:extLst>
              <a:ext uri="{FF2B5EF4-FFF2-40B4-BE49-F238E27FC236}">
                <a16:creationId xmlns:a16="http://schemas.microsoft.com/office/drawing/2014/main" xmlns="" id="{DD203B1B-4519-410F-86AB-86BDC13B3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4" r="267" b="10233"/>
          <a:stretch/>
        </p:blipFill>
        <p:spPr bwMode="auto">
          <a:xfrm>
            <a:off x="627322" y="1740434"/>
            <a:ext cx="4423144" cy="450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31B26E6-AB12-4BF7-8264-EE8E8458AE11}"/>
              </a:ext>
            </a:extLst>
          </p:cNvPr>
          <p:cNvSpPr txBox="1"/>
          <p:nvPr/>
        </p:nvSpPr>
        <p:spPr>
          <a:xfrm>
            <a:off x="5696195" y="230838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龙虎尊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D75F5440-67AD-4F6B-B9C4-3014AC88BE98}"/>
              </a:ext>
            </a:extLst>
          </p:cNvPr>
          <p:cNvCxnSpPr>
            <a:cxnSpLocks/>
          </p:cNvCxnSpPr>
          <p:nvPr/>
        </p:nvCxnSpPr>
        <p:spPr>
          <a:xfrm>
            <a:off x="5794744" y="3094081"/>
            <a:ext cx="6397256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1B7AEDC-F15B-4DD8-BAA0-400815DD276A}"/>
              </a:ext>
            </a:extLst>
          </p:cNvPr>
          <p:cNvSpPr/>
          <p:nvPr/>
        </p:nvSpPr>
        <p:spPr>
          <a:xfrm>
            <a:off x="5696195" y="3233449"/>
            <a:ext cx="514901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青铜器在当时是十分重要的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礼器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，这样的纹饰应是巫师作法的情景纪实。张开的虎口在古代是分割生死两界的象征。此尊是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商代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青铜器中与四羊方尊齐名的珍品。</a:t>
            </a:r>
          </a:p>
        </p:txBody>
      </p:sp>
    </p:spTree>
    <p:extLst>
      <p:ext uri="{BB962C8B-B14F-4D97-AF65-F5344CB8AC3E}">
        <p14:creationId xmlns:p14="http://schemas.microsoft.com/office/powerpoint/2010/main" val="3847923210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3D2B0AB-143D-4DD8-8A64-9F5A8C810A21}"/>
              </a:ext>
            </a:extLst>
          </p:cNvPr>
          <p:cNvSpPr txBox="1"/>
          <p:nvPr/>
        </p:nvSpPr>
        <p:spPr>
          <a:xfrm>
            <a:off x="3512279" y="225107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四羊方尊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D8E37F2F-58D7-4BA8-8513-ACC352F56A17}"/>
              </a:ext>
            </a:extLst>
          </p:cNvPr>
          <p:cNvCxnSpPr>
            <a:cxnSpLocks/>
          </p:cNvCxnSpPr>
          <p:nvPr/>
        </p:nvCxnSpPr>
        <p:spPr>
          <a:xfrm>
            <a:off x="-21279" y="3019650"/>
            <a:ext cx="5560833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67435E5-B38A-4BF8-9360-D36E90639E43}"/>
              </a:ext>
            </a:extLst>
          </p:cNvPr>
          <p:cNvSpPr/>
          <p:nvPr/>
        </p:nvSpPr>
        <p:spPr>
          <a:xfrm>
            <a:off x="1485005" y="3141892"/>
            <a:ext cx="40545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四羊方尊是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商朝晚期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青铜礼器，祭祀用品。四羊方尊是中国仍存商代青铜方尊中最大的一件，被史学界称为“臻于极致的青铜典范”，位列十大传世国宝之一。</a:t>
            </a:r>
          </a:p>
        </p:txBody>
      </p:sp>
      <p:pic>
        <p:nvPicPr>
          <p:cNvPr id="18434" name="Picture 2" descr="https://timgsa.baidu.com/timg?image&amp;quality=80&amp;size=b9999_10000&amp;sec=1512973000089&amp;di=c5cc298676a38dd144a313850e1a6529&amp;imgtype=0&amp;src=http%3A%2F%2Fwww.artx.cn%2Fuploadpic%2F20057%2F200572250970501.jpg">
            <a:extLst>
              <a:ext uri="{FF2B5EF4-FFF2-40B4-BE49-F238E27FC236}">
                <a16:creationId xmlns:a16="http://schemas.microsoft.com/office/drawing/2014/main" xmlns="" id="{A38BE5EB-497E-4CE6-88AC-A7A7BB42F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724" y="1801030"/>
            <a:ext cx="4473258" cy="446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741670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pic>
        <p:nvPicPr>
          <p:cNvPr id="2050" name="Picture 2" descr="https://timgsa.baidu.com/timg?image&amp;quality=80&amp;size=b9999_10000&amp;sec=1512968806497&amp;di=7a5f8bf996b0a79d8c985c813b62a89f&amp;imgtype=0&amp;src=http%3A%2F%2Fimg0.dili360.com%2Frw9%2Fga%2FM01%2F00%2F4B%2FwKgBy1Q2YVeAPVYHAAc4pATQTGM444.jpg">
            <a:extLst>
              <a:ext uri="{FF2B5EF4-FFF2-40B4-BE49-F238E27FC236}">
                <a16:creationId xmlns:a16="http://schemas.microsoft.com/office/drawing/2014/main" xmlns="" id="{A63CCDE4-149F-4263-96C7-479378612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585" y="1733105"/>
            <a:ext cx="4009381" cy="450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150A5FF0-E1DE-417E-AD51-A8D15BCCD507}"/>
              </a:ext>
            </a:extLst>
          </p:cNvPr>
          <p:cNvSpPr txBox="1"/>
          <p:nvPr/>
        </p:nvSpPr>
        <p:spPr>
          <a:xfrm>
            <a:off x="6397942" y="196702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司母戊鼎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90177179-DFB4-43CC-B900-9997B2403E8D}"/>
              </a:ext>
            </a:extLst>
          </p:cNvPr>
          <p:cNvCxnSpPr>
            <a:cxnSpLocks/>
          </p:cNvCxnSpPr>
          <p:nvPr/>
        </p:nvCxnSpPr>
        <p:spPr>
          <a:xfrm>
            <a:off x="6464595" y="2753835"/>
            <a:ext cx="5727405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56F8FCE-DE3D-4CE0-A96A-078CE1A5279B}"/>
              </a:ext>
            </a:extLst>
          </p:cNvPr>
          <p:cNvSpPr/>
          <p:nvPr/>
        </p:nvSpPr>
        <p:spPr>
          <a:xfrm>
            <a:off x="6397942" y="2923956"/>
            <a:ext cx="49299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司母戊鼎因鼎腹内壁上铸有“司母戊”三字得名，鼎呈长方形，口长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112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厘米、口宽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79.2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厘米，壁厚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厘米，连耳高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133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厘米，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重达</a:t>
            </a:r>
            <a:r>
              <a:rPr lang="en-US" altLang="zh-CN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832.84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公斤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。鼎身雷纹为地，四周浮雕刻出盘龙及饕餮纹样，反映了中国青铜铸造的超高工艺水平。</a:t>
            </a:r>
          </a:p>
        </p:txBody>
      </p:sp>
    </p:spTree>
    <p:extLst>
      <p:ext uri="{BB962C8B-B14F-4D97-AF65-F5344CB8AC3E}">
        <p14:creationId xmlns:p14="http://schemas.microsoft.com/office/powerpoint/2010/main" val="551156811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pic>
        <p:nvPicPr>
          <p:cNvPr id="13314" name="Picture 2" descr="https://timgsa.baidu.com/timg?image&amp;quality=80&amp;size=b9999_10000&amp;sec=1512972106491&amp;di=41444a3998874427bb60a8149d5fca5f&amp;imgtype=0&amp;src=http%3A%2F%2Fnews.xinhuanet.com%2Fscience%2F2016-07%2F19%2F135524153_14688977744741n.jpg">
            <a:extLst>
              <a:ext uri="{FF2B5EF4-FFF2-40B4-BE49-F238E27FC236}">
                <a16:creationId xmlns:a16="http://schemas.microsoft.com/office/drawing/2014/main" xmlns="" id="{A6C9693D-CD0B-46B2-9217-1A8FB8474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5160"/>
            <a:ext cx="12192000" cy="489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397785"/>
      </p:ext>
    </p:extLst>
  </p:cSld>
  <p:clrMapOvr>
    <a:masterClrMapping/>
  </p:clrMapOvr>
  <p:transition spd="slow" advClick="0" advTm="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B163750-EE8D-4E80-9C6B-75D8509EFA26}"/>
              </a:ext>
            </a:extLst>
          </p:cNvPr>
          <p:cNvSpPr/>
          <p:nvPr/>
        </p:nvSpPr>
        <p:spPr>
          <a:xfrm>
            <a:off x="1387547" y="1819448"/>
            <a:ext cx="941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这套编钟是至今为止发现的最雄伟、最庞大的乐器，被誉为古代世界的“第八大奇迹”。此套编钟共六十五件，总重量达到</a:t>
            </a:r>
            <a:r>
              <a:rPr lang="en-US" altLang="zh-CN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2500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千克，编钟分三层八组挂在钟架上。经过对编钟测音，</a:t>
            </a:r>
            <a:r>
              <a:rPr lang="zh-CN" altLang="en-US" sz="2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证实了战国时代已具有完整的十二乐音体系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，打破了过去认为十二律是古希腊传入的说法，从而改写了世界音乐史。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384F93B-5829-493B-9D2C-71A312F7A66F}"/>
              </a:ext>
            </a:extLst>
          </p:cNvPr>
          <p:cNvSpPr/>
          <p:nvPr/>
        </p:nvSpPr>
        <p:spPr>
          <a:xfrm>
            <a:off x="0" y="4699590"/>
            <a:ext cx="12192000" cy="2158409"/>
          </a:xfrm>
          <a:prstGeom prst="rect">
            <a:avLst/>
          </a:prstGeom>
          <a:solidFill>
            <a:srgbClr val="E4B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7E5DF78A-0730-4E9E-A530-859710D7B2F1}"/>
              </a:ext>
            </a:extLst>
          </p:cNvPr>
          <p:cNvGrpSpPr/>
          <p:nvPr/>
        </p:nvGrpSpPr>
        <p:grpSpPr>
          <a:xfrm>
            <a:off x="3391790" y="5270962"/>
            <a:ext cx="5440318" cy="1015663"/>
            <a:chOff x="3391790" y="5270962"/>
            <a:chExt cx="5440318" cy="1015663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302C70E1-9257-4DEC-88DA-696F05C3BC6E}"/>
                </a:ext>
              </a:extLst>
            </p:cNvPr>
            <p:cNvSpPr txBox="1"/>
            <p:nvPr/>
          </p:nvSpPr>
          <p:spPr>
            <a:xfrm>
              <a:off x="4080062" y="5270962"/>
              <a:ext cx="403187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曾侯乙编钟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A2A3A900-5F7F-4E94-8EA9-315D3A43C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 rot="16200000">
              <a:off x="3232921" y="5559492"/>
              <a:ext cx="756337" cy="4386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C8CE2FFC-7CEA-46CB-8A06-DB04E2344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 rot="5400000" flipH="1">
              <a:off x="8234639" y="5559494"/>
              <a:ext cx="756337" cy="43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0946187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6E84311-661E-4764-8ACB-C8C6116CF945}"/>
              </a:ext>
            </a:extLst>
          </p:cNvPr>
          <p:cNvSpPr/>
          <p:nvPr/>
        </p:nvSpPr>
        <p:spPr>
          <a:xfrm>
            <a:off x="-1" y="2175261"/>
            <a:ext cx="12192000" cy="2175969"/>
          </a:xfrm>
          <a:prstGeom prst="rect">
            <a:avLst/>
          </a:prstGeom>
          <a:solidFill>
            <a:srgbClr val="E4B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52D8EEE9-E269-4040-804F-EEA40FEBF4EC}"/>
              </a:ext>
            </a:extLst>
          </p:cNvPr>
          <p:cNvGrpSpPr/>
          <p:nvPr/>
        </p:nvGrpSpPr>
        <p:grpSpPr>
          <a:xfrm>
            <a:off x="1645234" y="2251408"/>
            <a:ext cx="2190358" cy="3790901"/>
            <a:chOff x="1180215" y="2230142"/>
            <a:chExt cx="2190358" cy="3790901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EFF9DFD3-929E-4220-AF8B-2BF7CF9013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2" t="16622" b="15038"/>
            <a:stretch/>
          </p:blipFill>
          <p:spPr>
            <a:xfrm>
              <a:off x="1180215" y="2230142"/>
              <a:ext cx="2190358" cy="2066206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D297406A-CFB6-4591-BE8D-7D6E2782E41E}"/>
                </a:ext>
              </a:extLst>
            </p:cNvPr>
            <p:cNvGrpSpPr/>
            <p:nvPr/>
          </p:nvGrpSpPr>
          <p:grpSpPr>
            <a:xfrm>
              <a:off x="1309391" y="4606434"/>
              <a:ext cx="1932005" cy="1414609"/>
              <a:chOff x="7704709" y="4351253"/>
              <a:chExt cx="1932005" cy="1414609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21B639D4-90A0-48D8-9F6E-5DAA3080794B}"/>
                  </a:ext>
                </a:extLst>
              </p:cNvPr>
              <p:cNvSpPr txBox="1"/>
              <p:nvPr/>
            </p:nvSpPr>
            <p:spPr>
              <a:xfrm>
                <a:off x="7860233" y="4351253"/>
                <a:ext cx="16209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青铜早期</a:t>
                </a: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EB972DE0-0CFD-4608-8420-21F282CC5B3A}"/>
                  </a:ext>
                </a:extLst>
              </p:cNvPr>
              <p:cNvSpPr/>
              <p:nvPr/>
            </p:nvSpPr>
            <p:spPr>
              <a:xfrm>
                <a:off x="7719169" y="5057976"/>
                <a:ext cx="190308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公元前</a:t>
                </a:r>
                <a:endParaRPr lang="en-US" altLang="zh-CN" sz="20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2080</a:t>
                </a:r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～</a:t>
                </a:r>
                <a:r>
                  <a:rPr lang="en-US" altLang="zh-CN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1580</a:t>
                </a:r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8B1CCD11-254E-4F3A-BFFE-112D42D4B143}"/>
                  </a:ext>
                </a:extLst>
              </p:cNvPr>
              <p:cNvCxnSpPr/>
              <p:nvPr/>
            </p:nvCxnSpPr>
            <p:spPr>
              <a:xfrm>
                <a:off x="7704709" y="4959536"/>
                <a:ext cx="1932005" cy="0"/>
              </a:xfrm>
              <a:prstGeom prst="line">
                <a:avLst/>
              </a:prstGeom>
              <a:ln>
                <a:solidFill>
                  <a:srgbClr val="B8950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6E2CFDFE-F7A1-4E0C-87B4-05974E11E167}"/>
              </a:ext>
            </a:extLst>
          </p:cNvPr>
          <p:cNvGrpSpPr/>
          <p:nvPr/>
        </p:nvGrpSpPr>
        <p:grpSpPr>
          <a:xfrm>
            <a:off x="5000822" y="2251408"/>
            <a:ext cx="2190358" cy="3790901"/>
            <a:chOff x="1180215" y="2230142"/>
            <a:chExt cx="2190358" cy="3790901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D702D6DA-F821-4748-8D85-EA0F9FF033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2" t="16622" b="15038"/>
            <a:stretch/>
          </p:blipFill>
          <p:spPr>
            <a:xfrm>
              <a:off x="1180215" y="2230142"/>
              <a:ext cx="2190358" cy="2066206"/>
            </a:xfrm>
            <a:prstGeom prst="rect">
              <a:avLst/>
            </a:prstGeom>
          </p:spPr>
        </p:pic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0F1BE680-740D-47A5-ADF2-D169B6C640C1}"/>
                </a:ext>
              </a:extLst>
            </p:cNvPr>
            <p:cNvGrpSpPr/>
            <p:nvPr/>
          </p:nvGrpSpPr>
          <p:grpSpPr>
            <a:xfrm>
              <a:off x="1309391" y="4606434"/>
              <a:ext cx="1932005" cy="1414609"/>
              <a:chOff x="7704709" y="4351253"/>
              <a:chExt cx="1932005" cy="1414609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3B78F937-A8B2-427B-96DD-3B57B5D6E5DC}"/>
                  </a:ext>
                </a:extLst>
              </p:cNvPr>
              <p:cNvSpPr txBox="1"/>
              <p:nvPr/>
            </p:nvSpPr>
            <p:spPr>
              <a:xfrm>
                <a:off x="7860233" y="4351253"/>
                <a:ext cx="16209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青铜中期</a:t>
                </a: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8125BE4B-DA95-4ED7-A6A4-1F1A1BE3A158}"/>
                  </a:ext>
                </a:extLst>
              </p:cNvPr>
              <p:cNvSpPr/>
              <p:nvPr/>
            </p:nvSpPr>
            <p:spPr>
              <a:xfrm>
                <a:off x="7892294" y="5057976"/>
                <a:ext cx="155683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公元前</a:t>
                </a:r>
                <a:endParaRPr lang="en-US" altLang="zh-CN" sz="20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16</a:t>
                </a:r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～</a:t>
                </a:r>
                <a:r>
                  <a:rPr lang="en-US" altLang="zh-CN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13</a:t>
                </a:r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世纪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000353F0-A8C9-4441-BD85-272C3423912F}"/>
                  </a:ext>
                </a:extLst>
              </p:cNvPr>
              <p:cNvCxnSpPr/>
              <p:nvPr/>
            </p:nvCxnSpPr>
            <p:spPr>
              <a:xfrm>
                <a:off x="7704709" y="4959536"/>
                <a:ext cx="1932005" cy="0"/>
              </a:xfrm>
              <a:prstGeom prst="line">
                <a:avLst/>
              </a:prstGeom>
              <a:ln>
                <a:solidFill>
                  <a:srgbClr val="B8950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54B4376-CC7E-4679-AC2D-C702D94BD257}"/>
              </a:ext>
            </a:extLst>
          </p:cNvPr>
          <p:cNvGrpSpPr/>
          <p:nvPr/>
        </p:nvGrpSpPr>
        <p:grpSpPr>
          <a:xfrm>
            <a:off x="8356409" y="2251408"/>
            <a:ext cx="2190358" cy="3790901"/>
            <a:chOff x="1180215" y="2230142"/>
            <a:chExt cx="2190358" cy="3790901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9BA22238-4952-4AF5-88A6-89A2BBF669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2" t="16622" b="15038"/>
            <a:stretch/>
          </p:blipFill>
          <p:spPr>
            <a:xfrm>
              <a:off x="1180215" y="2230142"/>
              <a:ext cx="2190358" cy="2066206"/>
            </a:xfrm>
            <a:prstGeom prst="rect">
              <a:avLst/>
            </a:prstGeom>
          </p:spPr>
        </p:pic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D357618D-01F7-4EDF-BAD6-D5A2DDB303E9}"/>
                </a:ext>
              </a:extLst>
            </p:cNvPr>
            <p:cNvGrpSpPr/>
            <p:nvPr/>
          </p:nvGrpSpPr>
          <p:grpSpPr>
            <a:xfrm>
              <a:off x="1309391" y="4606434"/>
              <a:ext cx="1932005" cy="1414609"/>
              <a:chOff x="7704709" y="4351253"/>
              <a:chExt cx="1932005" cy="1414609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195DDCC5-6819-4CC6-9A9E-6BD613834AFC}"/>
                  </a:ext>
                </a:extLst>
              </p:cNvPr>
              <p:cNvSpPr txBox="1"/>
              <p:nvPr/>
            </p:nvSpPr>
            <p:spPr>
              <a:xfrm>
                <a:off x="7860233" y="4351253"/>
                <a:ext cx="16209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青铜后期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="" id="{5CCCBFF9-2512-4693-BC9C-631CF88DCFD5}"/>
                  </a:ext>
                </a:extLst>
              </p:cNvPr>
              <p:cNvSpPr/>
              <p:nvPr/>
            </p:nvSpPr>
            <p:spPr>
              <a:xfrm>
                <a:off x="7764054" y="5057976"/>
                <a:ext cx="181331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公元前</a:t>
                </a:r>
                <a:endParaRPr lang="en-US" altLang="zh-CN" sz="2000" b="0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13</a:t>
                </a:r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～前</a:t>
                </a:r>
                <a:r>
                  <a:rPr lang="en-US" altLang="zh-CN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</a:t>
                </a:r>
                <a:r>
                  <a:rPr lang="zh-CN" altLang="en-US" sz="20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世纪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36BD48C5-7C17-4D2B-8D09-4BABB614A7D7}"/>
                  </a:ext>
                </a:extLst>
              </p:cNvPr>
              <p:cNvCxnSpPr/>
              <p:nvPr/>
            </p:nvCxnSpPr>
            <p:spPr>
              <a:xfrm>
                <a:off x="7704709" y="4959536"/>
                <a:ext cx="1932005" cy="0"/>
              </a:xfrm>
              <a:prstGeom prst="line">
                <a:avLst/>
              </a:prstGeom>
              <a:ln>
                <a:solidFill>
                  <a:srgbClr val="B8950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16521092"/>
      </p:ext>
    </p:extLst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389F932-9262-46D2-8ED4-6A06C1343F56}"/>
              </a:ext>
            </a:extLst>
          </p:cNvPr>
          <p:cNvGrpSpPr/>
          <p:nvPr/>
        </p:nvGrpSpPr>
        <p:grpSpPr>
          <a:xfrm>
            <a:off x="4146703" y="1645249"/>
            <a:ext cx="3898591" cy="1015663"/>
            <a:chOff x="4146703" y="1645249"/>
            <a:chExt cx="3898591" cy="101566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C66CCCC5-844B-44E7-93D9-9D7DFE9D0343}"/>
                </a:ext>
              </a:extLst>
            </p:cNvPr>
            <p:cNvSpPr txBox="1"/>
            <p:nvPr/>
          </p:nvSpPr>
          <p:spPr>
            <a:xfrm>
              <a:off x="4856720" y="1645249"/>
              <a:ext cx="247856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想一想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FBEFCC18-B252-4ECD-8738-CEB1AF9FC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3987834" y="1933779"/>
              <a:ext cx="756337" cy="4386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7CBFA475-A39C-437A-9FE6-93B27A6C9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7447825" y="1933781"/>
              <a:ext cx="756337" cy="438600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5772DF1-2574-4F9D-9AC7-7833D4542ECF}"/>
              </a:ext>
            </a:extLst>
          </p:cNvPr>
          <p:cNvSpPr txBox="1"/>
          <p:nvPr/>
        </p:nvSpPr>
        <p:spPr>
          <a:xfrm>
            <a:off x="2825178" y="3315231"/>
            <a:ext cx="6647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我国古代的青铜器都有哪些用途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2AE73AA2-6F43-4C69-A2E3-E2A54E2AEDA5}"/>
              </a:ext>
            </a:extLst>
          </p:cNvPr>
          <p:cNvSpPr/>
          <p:nvPr/>
        </p:nvSpPr>
        <p:spPr>
          <a:xfrm>
            <a:off x="1521757" y="4742129"/>
            <a:ext cx="1737895" cy="937915"/>
          </a:xfrm>
          <a:prstGeom prst="roundRect">
            <a:avLst>
              <a:gd name="adj" fmla="val 24602"/>
            </a:avLst>
          </a:prstGeom>
          <a:solidFill>
            <a:srgbClr val="E4BA0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礼器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7D808B0D-8A64-4B00-9F60-FB0225FA9753}"/>
              </a:ext>
            </a:extLst>
          </p:cNvPr>
          <p:cNvSpPr/>
          <p:nvPr/>
        </p:nvSpPr>
        <p:spPr>
          <a:xfrm>
            <a:off x="3991954" y="4742128"/>
            <a:ext cx="1737895" cy="937915"/>
          </a:xfrm>
          <a:prstGeom prst="roundRect">
            <a:avLst>
              <a:gd name="adj" fmla="val 24602"/>
            </a:avLst>
          </a:prstGeom>
          <a:solidFill>
            <a:srgbClr val="E4BA0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食器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2EA0EE49-C9BB-4C6B-AFAD-62FA2C24475B}"/>
              </a:ext>
            </a:extLst>
          </p:cNvPr>
          <p:cNvSpPr/>
          <p:nvPr/>
        </p:nvSpPr>
        <p:spPr>
          <a:xfrm>
            <a:off x="6462151" y="4742128"/>
            <a:ext cx="1737895" cy="937915"/>
          </a:xfrm>
          <a:prstGeom prst="roundRect">
            <a:avLst>
              <a:gd name="adj" fmla="val 24602"/>
            </a:avLst>
          </a:prstGeom>
          <a:solidFill>
            <a:srgbClr val="E4BA0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酒器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8EE1B853-A606-4099-B36A-88E5832E85EA}"/>
              </a:ext>
            </a:extLst>
          </p:cNvPr>
          <p:cNvSpPr/>
          <p:nvPr/>
        </p:nvSpPr>
        <p:spPr>
          <a:xfrm>
            <a:off x="8932349" y="4742128"/>
            <a:ext cx="1737895" cy="937915"/>
          </a:xfrm>
          <a:prstGeom prst="roundRect">
            <a:avLst>
              <a:gd name="adj" fmla="val 24602"/>
            </a:avLst>
          </a:prstGeom>
          <a:solidFill>
            <a:srgbClr val="E4BA0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乐器</a:t>
            </a:r>
          </a:p>
        </p:txBody>
      </p:sp>
    </p:spTree>
    <p:extLst>
      <p:ext uri="{BB962C8B-B14F-4D97-AF65-F5344CB8AC3E}">
        <p14:creationId xmlns:p14="http://schemas.microsoft.com/office/powerpoint/2010/main" val="153110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timgsa.baidu.com/timg?image&amp;quality=80&amp;size=b9999_10000&amp;sec=1512974220760&amp;di=cb5661efc1211c55645cfde235c3bcd4&amp;imgtype=0&amp;src=http%3A%2F%2Ffile5.gucn.com%2Ffile%2FCurioPicfile%2F20111230%2FGucn_20111230119820195911Pic5.jpg">
            <a:extLst>
              <a:ext uri="{FF2B5EF4-FFF2-40B4-BE49-F238E27FC236}">
                <a16:creationId xmlns:a16="http://schemas.microsoft.com/office/drawing/2014/main" xmlns="" id="{E073FAAD-C2A4-4C36-BAE0-5D775AD90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5" r="39610"/>
          <a:stretch/>
        </p:blipFill>
        <p:spPr bwMode="auto">
          <a:xfrm>
            <a:off x="7804160" y="616688"/>
            <a:ext cx="4387839" cy="623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00748F7-C7A8-4C6A-ABDE-B5730D5730D0}"/>
              </a:ext>
            </a:extLst>
          </p:cNvPr>
          <p:cNvSpPr/>
          <p:nvPr/>
        </p:nvSpPr>
        <p:spPr>
          <a:xfrm>
            <a:off x="1212109" y="2531237"/>
            <a:ext cx="53800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纳是青铜器的第一位的基本功用，而纳的基本目的是“示和”。所纳对象即古文献所谓“实物（所实之物）”，就是上面所说“三牲鱼腊”，“四时之和气”之属，实际就是牺牲（肉食）、黍稷（主食）以及酒醴之类祖先生前生活必需品。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7684CFC4-5882-4E91-AE29-E1D6475C2E1C}"/>
              </a:ext>
            </a:extLst>
          </p:cNvPr>
          <p:cNvCxnSpPr/>
          <p:nvPr/>
        </p:nvCxnSpPr>
        <p:spPr>
          <a:xfrm>
            <a:off x="1127049" y="2339161"/>
            <a:ext cx="5550195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788B2F77-810F-46BE-BBEB-C7E1B7D046D5}"/>
              </a:ext>
            </a:extLst>
          </p:cNvPr>
          <p:cNvCxnSpPr/>
          <p:nvPr/>
        </p:nvCxnSpPr>
        <p:spPr>
          <a:xfrm>
            <a:off x="1127049" y="5585635"/>
            <a:ext cx="5550195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656379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184ACE6-A870-4C2A-B255-A91394FE0971}"/>
              </a:ext>
            </a:extLst>
          </p:cNvPr>
          <p:cNvSpPr/>
          <p:nvPr/>
        </p:nvSpPr>
        <p:spPr>
          <a:xfrm>
            <a:off x="5706137" y="2708907"/>
            <a:ext cx="514615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原来铸鼎，制作青铜器不仅用来盛装和调剂牺牲等给祖先奉献的礼物，还有一个重要作用是“象物”，也就是在铜器外表刻画“物”的图像。通常所说铜器花纹实质就是图物象物。</a:t>
            </a:r>
          </a:p>
        </p:txBody>
      </p:sp>
      <p:pic>
        <p:nvPicPr>
          <p:cNvPr id="15362" name="Picture 2" descr="https://timgsa.baidu.com/timg?image&amp;quality=80&amp;size=b9999_10000&amp;sec=1512974614779&amp;di=bd38ab7b13d461c1f0adbae8f28ea71c&amp;imgtype=0&amp;src=http%3A%2F%2Fimg004.hc360.cn%2Fm8%2FM0D%2FD8%2F47%2FwKhQplZeojSEFJjwAAAAANfdrQg318.JPG">
            <a:extLst>
              <a:ext uri="{FF2B5EF4-FFF2-40B4-BE49-F238E27FC236}">
                <a16:creationId xmlns:a16="http://schemas.microsoft.com/office/drawing/2014/main" xmlns="" id="{506F7D0F-EB92-44E1-B922-2C3B36824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7" r="30285"/>
          <a:stretch/>
        </p:blipFill>
        <p:spPr bwMode="auto">
          <a:xfrm>
            <a:off x="0" y="623034"/>
            <a:ext cx="4387840" cy="623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F04F2351-AC37-4CAC-8192-ED9DB01A6DD4}"/>
              </a:ext>
            </a:extLst>
          </p:cNvPr>
          <p:cNvCxnSpPr/>
          <p:nvPr/>
        </p:nvCxnSpPr>
        <p:spPr>
          <a:xfrm>
            <a:off x="5504119" y="2477384"/>
            <a:ext cx="5550195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A785D0BE-2948-4B62-B81D-49A982E0C7A4}"/>
              </a:ext>
            </a:extLst>
          </p:cNvPr>
          <p:cNvCxnSpPr/>
          <p:nvPr/>
        </p:nvCxnSpPr>
        <p:spPr>
          <a:xfrm>
            <a:off x="5504119" y="5341086"/>
            <a:ext cx="5550195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739387"/>
      </p:ext>
    </p:extLst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8B8A1A18-938C-44E3-8AD9-868A35D80B64}"/>
              </a:ext>
            </a:extLst>
          </p:cNvPr>
          <p:cNvGrpSpPr/>
          <p:nvPr/>
        </p:nvGrpSpPr>
        <p:grpSpPr>
          <a:xfrm>
            <a:off x="4146703" y="1645249"/>
            <a:ext cx="3898591" cy="1015663"/>
            <a:chOff x="4146703" y="1645249"/>
            <a:chExt cx="3898591" cy="101566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0198A36B-F298-41D6-87E2-241C56E9B2FE}"/>
                </a:ext>
              </a:extLst>
            </p:cNvPr>
            <p:cNvSpPr txBox="1"/>
            <p:nvPr/>
          </p:nvSpPr>
          <p:spPr>
            <a:xfrm>
              <a:off x="4856720" y="1645249"/>
              <a:ext cx="247856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想一想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03252378-00F7-4781-AA5C-366A84DD6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3987834" y="1933779"/>
              <a:ext cx="756337" cy="4386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63D73F8B-514F-4F6F-AD8B-938903A23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7447825" y="1933781"/>
              <a:ext cx="756337" cy="438600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4B016170-3831-4510-825B-56E22B6B9A05}"/>
              </a:ext>
            </a:extLst>
          </p:cNvPr>
          <p:cNvSpPr txBox="1"/>
          <p:nvPr/>
        </p:nvSpPr>
        <p:spPr>
          <a:xfrm>
            <a:off x="2243500" y="3234358"/>
            <a:ext cx="783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青铜文明就是指的青铜器工艺高超么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15508434-020C-4D1A-A6BC-30D50FA6308A}"/>
              </a:ext>
            </a:extLst>
          </p:cNvPr>
          <p:cNvSpPr/>
          <p:nvPr/>
        </p:nvSpPr>
        <p:spPr>
          <a:xfrm>
            <a:off x="0" y="4583798"/>
            <a:ext cx="12192000" cy="2274202"/>
          </a:xfrm>
          <a:prstGeom prst="rect">
            <a:avLst/>
          </a:prstGeom>
          <a:solidFill>
            <a:srgbClr val="E4B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94BAEBA-1E4F-4CCC-9133-238A6278C504}"/>
              </a:ext>
            </a:extLst>
          </p:cNvPr>
          <p:cNvSpPr/>
          <p:nvPr/>
        </p:nvSpPr>
        <p:spPr>
          <a:xfrm>
            <a:off x="1490934" y="5148917"/>
            <a:ext cx="93377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夏商西周灿烂的青铜文明不仅仅表现在青铜制造业的兴盛上，农业、畜牧业、手工业和商业的繁荣共同形成了这一时期灿烂的青铜文明。 </a:t>
            </a:r>
          </a:p>
        </p:txBody>
      </p:sp>
    </p:spTree>
    <p:extLst>
      <p:ext uri="{BB962C8B-B14F-4D97-AF65-F5344CB8AC3E}">
        <p14:creationId xmlns:p14="http://schemas.microsoft.com/office/powerpoint/2010/main" val="26797602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67F1BB5-BF1B-4A9F-975F-21643BD2614F}"/>
              </a:ext>
            </a:extLst>
          </p:cNvPr>
          <p:cNvSpPr txBox="1"/>
          <p:nvPr/>
        </p:nvSpPr>
        <p:spPr>
          <a:xfrm>
            <a:off x="6397942" y="231790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农业和畜牧业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C764EA64-6184-45FB-982A-909354B725CB}"/>
              </a:ext>
            </a:extLst>
          </p:cNvPr>
          <p:cNvCxnSpPr>
            <a:cxnSpLocks/>
          </p:cNvCxnSpPr>
          <p:nvPr/>
        </p:nvCxnSpPr>
        <p:spPr>
          <a:xfrm>
            <a:off x="6464595" y="3104712"/>
            <a:ext cx="5727405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704A6B0-7EC1-495C-AEC8-B61AEBE85D3D}"/>
              </a:ext>
            </a:extLst>
          </p:cNvPr>
          <p:cNvSpPr/>
          <p:nvPr/>
        </p:nvSpPr>
        <p:spPr>
          <a:xfrm>
            <a:off x="6397942" y="3274833"/>
            <a:ext cx="492996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那时已经五谷齐备，人们已经知道如何进行选种、施肥、治虫害，并且开始使用青铜农具。我们今天家畜家禽的主要品种，在商朝时已有了专供商王室和贵族的牧场。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90C3652-31D8-41DE-A8CC-2222C3BD7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37" y="1626781"/>
            <a:ext cx="5231219" cy="523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47415"/>
      </p:ext>
    </p:extLst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0C69938-E25B-4D27-BBCC-CAF7C6229FC6}"/>
              </a:ext>
            </a:extLst>
          </p:cNvPr>
          <p:cNvSpPr txBox="1"/>
          <p:nvPr/>
        </p:nvSpPr>
        <p:spPr>
          <a:xfrm>
            <a:off x="3969894" y="2251078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陶瓷业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8486C1B5-0769-4F97-8CC0-7D729C39725F}"/>
              </a:ext>
            </a:extLst>
          </p:cNvPr>
          <p:cNvCxnSpPr>
            <a:cxnSpLocks/>
          </p:cNvCxnSpPr>
          <p:nvPr/>
        </p:nvCxnSpPr>
        <p:spPr>
          <a:xfrm>
            <a:off x="-21279" y="3019650"/>
            <a:ext cx="5560833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8F33E90-6FE7-47B8-AB8A-6E6A45F2F3F8}"/>
              </a:ext>
            </a:extLst>
          </p:cNvPr>
          <p:cNvSpPr/>
          <p:nvPr/>
        </p:nvSpPr>
        <p:spPr>
          <a:xfrm>
            <a:off x="1485005" y="3141892"/>
            <a:ext cx="40545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在商朝，有理论认为是当时印欧语系的游牧民族带来陶轮的技术，令陶器量产化。在周朝，以陶轮制作的陶器会以更高温烧制，令其硬度增加，同时亦会使用绿色的釉料。</a:t>
            </a:r>
          </a:p>
        </p:txBody>
      </p:sp>
      <p:pic>
        <p:nvPicPr>
          <p:cNvPr id="22530" name="Picture 2" descr="http://www.gsyongjing.gov.cn/pic/105_6729.jpg">
            <a:extLst>
              <a:ext uri="{FF2B5EF4-FFF2-40B4-BE49-F238E27FC236}">
                <a16:creationId xmlns:a16="http://schemas.microsoft.com/office/drawing/2014/main" xmlns="" id="{C68CB758-5D14-4247-83C5-E5D98FDE5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208" y="1801123"/>
            <a:ext cx="3810135" cy="444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807562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37E8982-3FB7-485F-964F-ABDAF483D236}"/>
              </a:ext>
            </a:extLst>
          </p:cNvPr>
          <p:cNvSpPr txBox="1"/>
          <p:nvPr/>
        </p:nvSpPr>
        <p:spPr>
          <a:xfrm>
            <a:off x="5826642" y="229889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玉器业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8FB08C7D-C778-4405-90B5-FBF47A35870F}"/>
              </a:ext>
            </a:extLst>
          </p:cNvPr>
          <p:cNvCxnSpPr>
            <a:cxnSpLocks/>
          </p:cNvCxnSpPr>
          <p:nvPr/>
        </p:nvCxnSpPr>
        <p:spPr>
          <a:xfrm>
            <a:off x="5826642" y="3104712"/>
            <a:ext cx="6365358" cy="0"/>
          </a:xfrm>
          <a:prstGeom prst="line">
            <a:avLst/>
          </a:prstGeom>
          <a:ln>
            <a:solidFill>
              <a:srgbClr val="B89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854C5E5-023D-4916-991A-F22DC913DF99}"/>
              </a:ext>
            </a:extLst>
          </p:cNvPr>
          <p:cNvSpPr/>
          <p:nvPr/>
        </p:nvSpPr>
        <p:spPr>
          <a:xfrm>
            <a:off x="5826642" y="3274833"/>
            <a:ext cx="550126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中华文明从传说中的三皇五帝传承至今从未中断，这是人类文明史上一大奇迹，而作为文化载体的玉器真实地记录了中华文明诞生、延续和发展的整个历史进程，须臾不曾分离，这是奇迹中的奇迹。</a:t>
            </a:r>
          </a:p>
        </p:txBody>
      </p:sp>
      <p:pic>
        <p:nvPicPr>
          <p:cNvPr id="21506" name="Picture 2" descr="http://wximg1.artimg.net/news/201302/2013022220080537600.jpg">
            <a:extLst>
              <a:ext uri="{FF2B5EF4-FFF2-40B4-BE49-F238E27FC236}">
                <a16:creationId xmlns:a16="http://schemas.microsoft.com/office/drawing/2014/main" xmlns="" id="{D528D35C-4B1D-4824-8F67-AA15BEC3D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917" y="1770133"/>
            <a:ext cx="3020922" cy="430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66744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2D13C5D-C23A-426C-9A6E-98F443373D0B}"/>
              </a:ext>
            </a:extLst>
          </p:cNvPr>
          <p:cNvSpPr/>
          <p:nvPr/>
        </p:nvSpPr>
        <p:spPr>
          <a:xfrm>
            <a:off x="1481468" y="4636393"/>
            <a:ext cx="92290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中国出土最早的青铜器物属于甘肃马家窑文化。中国南方也在商朝前期进入了青铜时代。在青铜时代，中国已经建立了国家，有了发达的农业和手工业，并且汉字也已经发展成熟。</a:t>
            </a:r>
          </a:p>
        </p:txBody>
      </p:sp>
      <p:pic>
        <p:nvPicPr>
          <p:cNvPr id="20482" name="Picture 2" descr="https://timgsa.baidu.com/timg?image&amp;quality=80&amp;size=b9999_10000&amp;sec=1512976573892&amp;di=723e1cb2c56a1bd00d1e26aef4090d5a&amp;imgtype=0&amp;src=http%3A%2F%2F58pic.ooopic.com%2F58pic%2F18%2F83%2F16%2F56557acd1cc7b.jpg">
            <a:extLst>
              <a:ext uri="{FF2B5EF4-FFF2-40B4-BE49-F238E27FC236}">
                <a16:creationId xmlns:a16="http://schemas.microsoft.com/office/drawing/2014/main" xmlns="" id="{21E7E8CA-2BF4-49B2-AD44-F803656610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09"/>
          <a:stretch/>
        </p:blipFill>
        <p:spPr bwMode="auto">
          <a:xfrm>
            <a:off x="-2" y="1804009"/>
            <a:ext cx="12192000" cy="229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49792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8470A6-B57C-40FE-995F-F7E69C48E235}"/>
              </a:ext>
            </a:extLst>
          </p:cNvPr>
          <p:cNvCxnSpPr/>
          <p:nvPr/>
        </p:nvCxnSpPr>
        <p:spPr>
          <a:xfrm>
            <a:off x="0" y="616688"/>
            <a:ext cx="12192000" cy="0"/>
          </a:xfrm>
          <a:prstGeom prst="line">
            <a:avLst/>
          </a:prstGeom>
          <a:ln w="127000">
            <a:solidFill>
              <a:srgbClr val="E4B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文本框 1">
            <a:extLst>
              <a:ext uri="{FF2B5EF4-FFF2-40B4-BE49-F238E27FC236}">
                <a16:creationId xmlns:a16="http://schemas.microsoft.com/office/drawing/2014/main" xmlns="" id="{931C5503-BC39-4EFC-82A2-3717F705C22C}"/>
              </a:ext>
            </a:extLst>
          </p:cNvPr>
          <p:cNvSpPr txBox="1"/>
          <p:nvPr/>
        </p:nvSpPr>
        <p:spPr>
          <a:xfrm>
            <a:off x="4387839" y="355078"/>
            <a:ext cx="341632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青铜时代与青铜文明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684B9BA-3D9D-4368-9888-526E1E1905E8}"/>
              </a:ext>
            </a:extLst>
          </p:cNvPr>
          <p:cNvGrpSpPr/>
          <p:nvPr/>
        </p:nvGrpSpPr>
        <p:grpSpPr>
          <a:xfrm>
            <a:off x="4146703" y="1645249"/>
            <a:ext cx="3898591" cy="1015663"/>
            <a:chOff x="4146703" y="1645249"/>
            <a:chExt cx="3898591" cy="101566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1FBD3FE6-8497-427A-80CC-3587ACA884B7}"/>
                </a:ext>
              </a:extLst>
            </p:cNvPr>
            <p:cNvSpPr txBox="1"/>
            <p:nvPr/>
          </p:nvSpPr>
          <p:spPr>
            <a:xfrm>
              <a:off x="4856722" y="1645249"/>
              <a:ext cx="247856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说一说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6010668D-325D-4F27-857B-1AF82141C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3987834" y="1933779"/>
              <a:ext cx="756337" cy="4386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9FE9044D-CCA4-4ECD-B6AC-5D914AD43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7447825" y="1933781"/>
              <a:ext cx="756337" cy="438600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EC9C410-30C5-4297-8310-28DD5B4A9257}"/>
              </a:ext>
            </a:extLst>
          </p:cNvPr>
          <p:cNvSpPr txBox="1"/>
          <p:nvPr/>
        </p:nvSpPr>
        <p:spPr>
          <a:xfrm>
            <a:off x="2143323" y="3234358"/>
            <a:ext cx="8032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选一件你熟悉的青铜器向大家进行介绍</a:t>
            </a:r>
          </a:p>
        </p:txBody>
      </p:sp>
      <p:pic>
        <p:nvPicPr>
          <p:cNvPr id="19458" name="Picture 2" descr="https://timgsa.baidu.com/timg?image&amp;quality=80&amp;size=b9999_10000&amp;sec=1512974452733&amp;di=1d8658e82e3fea60568a95f0fcb73528&amp;imgtype=0&amp;src=http%3A%2F%2Fpic12.huitu.com%2Fres%2F20130913%2F182057_20130913095358834200_1.jpg">
            <a:extLst>
              <a:ext uri="{FF2B5EF4-FFF2-40B4-BE49-F238E27FC236}">
                <a16:creationId xmlns:a16="http://schemas.microsoft.com/office/drawing/2014/main" xmlns="" id="{AF80B025-09E7-4A21-9D5A-F0160B8BD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8" b="35121"/>
          <a:stretch/>
        </p:blipFill>
        <p:spPr bwMode="auto">
          <a:xfrm>
            <a:off x="0" y="4454135"/>
            <a:ext cx="12192000" cy="240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841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A392B52-3C4A-4E18-BC15-975A3FBDD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095"/>
            <a:ext cx="12192000" cy="50867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A5455D3-C5E5-49CB-ACFF-767A2015A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07232"/>
            <a:ext cx="12192000" cy="50867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27397670-A1C3-451E-B718-D8E4960DC3D2}"/>
              </a:ext>
            </a:extLst>
          </p:cNvPr>
          <p:cNvSpPr txBox="1"/>
          <p:nvPr/>
        </p:nvSpPr>
        <p:spPr>
          <a:xfrm>
            <a:off x="2603701" y="2670102"/>
            <a:ext cx="6984604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8800" b="1" dirty="0">
                <a:ln/>
                <a:solidFill>
                  <a:srgbClr val="E4BA06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感谢您的观看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5BCDDD6-0B41-4E2C-8155-9D13F1536006}"/>
              </a:ext>
            </a:extLst>
          </p:cNvPr>
          <p:cNvSpPr/>
          <p:nvPr/>
        </p:nvSpPr>
        <p:spPr>
          <a:xfrm>
            <a:off x="2821436" y="2155272"/>
            <a:ext cx="6761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24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第二单元 国家的产生和社会的变革 </a:t>
            </a:r>
            <a:r>
              <a:rPr lang="en-US" altLang="zh-CN" sz="24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zh-CN" altLang="en-US" sz="2400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1C99E46-5A74-4D70-A70C-36A86CBF84BE}"/>
              </a:ext>
            </a:extLst>
          </p:cNvPr>
          <p:cNvGrpSpPr/>
          <p:nvPr/>
        </p:nvGrpSpPr>
        <p:grpSpPr>
          <a:xfrm>
            <a:off x="2629882" y="4279120"/>
            <a:ext cx="508673" cy="508673"/>
            <a:chOff x="2721935" y="4414201"/>
            <a:chExt cx="508673" cy="508673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09C89CCC-782C-4DAD-BF9B-B8F9F07BEBBD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C5DCAF9E-2913-4DCC-A828-4E3C40B38B8D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781D1D80-7511-4831-8924-BA60B31FDDBB}"/>
              </a:ext>
            </a:extLst>
          </p:cNvPr>
          <p:cNvGrpSpPr/>
          <p:nvPr/>
        </p:nvGrpSpPr>
        <p:grpSpPr>
          <a:xfrm>
            <a:off x="3547534" y="4279120"/>
            <a:ext cx="508673" cy="508673"/>
            <a:chOff x="2721935" y="4414201"/>
            <a:chExt cx="508673" cy="508673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C87E7F87-366B-4669-8F20-DC769A294B30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1A12CE53-BD45-4226-BADC-8288D8CF7562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8047E5B-153B-49F5-87B6-9CCFB094A661}"/>
              </a:ext>
            </a:extLst>
          </p:cNvPr>
          <p:cNvGrpSpPr/>
          <p:nvPr/>
        </p:nvGrpSpPr>
        <p:grpSpPr>
          <a:xfrm>
            <a:off x="4465186" y="4279120"/>
            <a:ext cx="508673" cy="508673"/>
            <a:chOff x="2721935" y="4414201"/>
            <a:chExt cx="508673" cy="508673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1D3D9A98-5E19-48DF-BC93-3151A4452E21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FDDBA476-1445-476A-A6C6-11F5A981AA21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历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D868621E-EED4-426F-8CF8-CF3FC7E988CA}"/>
              </a:ext>
            </a:extLst>
          </p:cNvPr>
          <p:cNvGrpSpPr/>
          <p:nvPr/>
        </p:nvGrpSpPr>
        <p:grpSpPr>
          <a:xfrm>
            <a:off x="5382838" y="4279120"/>
            <a:ext cx="508673" cy="508673"/>
            <a:chOff x="2721935" y="4414201"/>
            <a:chExt cx="508673" cy="508673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B0E26F34-3AAA-4AC2-8DEB-E183D00BB667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EBD2E6E6-3131-4DFA-861D-333BF36A80CD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史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2D23821-9E01-4D69-8934-E705290EAB20}"/>
              </a:ext>
            </a:extLst>
          </p:cNvPr>
          <p:cNvGrpSpPr/>
          <p:nvPr/>
        </p:nvGrpSpPr>
        <p:grpSpPr>
          <a:xfrm>
            <a:off x="6300490" y="4279120"/>
            <a:ext cx="508673" cy="508673"/>
            <a:chOff x="2721935" y="4414201"/>
            <a:chExt cx="508673" cy="508673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06F0A574-28AA-4ACC-A8FF-D8708CDB7303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CC2FDA7F-8C34-4029-B4FE-E5D3CC37069D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2DA7C798-1A28-48B0-BF65-F90A6A75C7BA}"/>
              </a:ext>
            </a:extLst>
          </p:cNvPr>
          <p:cNvGrpSpPr/>
          <p:nvPr/>
        </p:nvGrpSpPr>
        <p:grpSpPr>
          <a:xfrm>
            <a:off x="7218142" y="4279120"/>
            <a:ext cx="508673" cy="508673"/>
            <a:chOff x="2721935" y="4414201"/>
            <a:chExt cx="508673" cy="508673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EEC6B93B-B435-41F5-A7E5-E6DB0215795C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56443861-DC0E-473A-92A3-BE3B0E772469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列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C01CF7CE-F9AD-4927-9315-665C39735D67}"/>
              </a:ext>
            </a:extLst>
          </p:cNvPr>
          <p:cNvGrpSpPr/>
          <p:nvPr/>
        </p:nvGrpSpPr>
        <p:grpSpPr>
          <a:xfrm>
            <a:off x="8135794" y="4279120"/>
            <a:ext cx="508673" cy="508673"/>
            <a:chOff x="2721935" y="4414201"/>
            <a:chExt cx="508673" cy="508673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9BD40C28-4D6E-4014-85A8-ACE21F2182ED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47D22D35-3FCD-4369-BA07-7B7A0D57D3E8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8ABB779-3AF9-4F9E-836C-6AB1857EA184}"/>
              </a:ext>
            </a:extLst>
          </p:cNvPr>
          <p:cNvGrpSpPr/>
          <p:nvPr/>
        </p:nvGrpSpPr>
        <p:grpSpPr>
          <a:xfrm>
            <a:off x="9053445" y="4279120"/>
            <a:ext cx="508673" cy="508673"/>
            <a:chOff x="2721935" y="4414201"/>
            <a:chExt cx="508673" cy="508673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F63E0A3E-9488-4D2B-8CEB-07DD58C87D99}"/>
                </a:ext>
              </a:extLst>
            </p:cNvPr>
            <p:cNvSpPr/>
            <p:nvPr/>
          </p:nvSpPr>
          <p:spPr>
            <a:xfrm>
              <a:off x="2721935" y="4414201"/>
              <a:ext cx="508673" cy="508673"/>
            </a:xfrm>
            <a:prstGeom prst="ellipse">
              <a:avLst/>
            </a:prstGeom>
            <a:solidFill>
              <a:srgbClr val="EFE8D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0D879456-5ECC-49CC-ADCB-D59E1B8579CF}"/>
                </a:ext>
              </a:extLst>
            </p:cNvPr>
            <p:cNvSpPr txBox="1"/>
            <p:nvPr/>
          </p:nvSpPr>
          <p:spPr>
            <a:xfrm>
              <a:off x="2768522" y="44838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B8950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824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1198</Words>
  <Application>Microsoft Office PowerPoint</Application>
  <PresentationFormat>宽屏</PresentationFormat>
  <Paragraphs>106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等线 Light</vt:lpstr>
      <vt:lpstr>微软雅黑</vt:lpstr>
      <vt:lpstr>文悦古体仿宋 (非商业使用)</vt:lpstr>
      <vt:lpstr>叶根友特楷简体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高志远</dc:creator>
  <cp:lastModifiedBy>Administrator</cp:lastModifiedBy>
  <cp:revision>122</cp:revision>
  <dcterms:created xsi:type="dcterms:W3CDTF">2017-12-11T01:56:56Z</dcterms:created>
  <dcterms:modified xsi:type="dcterms:W3CDTF">2017-12-26T05:36:14Z</dcterms:modified>
</cp:coreProperties>
</file>