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6" r:id="rId19"/>
    <p:sldId id="277" r:id="rId20"/>
    <p:sldId id="278" r:id="rId21"/>
    <p:sldId id="279" r:id="rId22"/>
    <p:sldId id="281" r:id="rId23"/>
    <p:sldId id="282" r:id="rId24"/>
    <p:sldId id="283" r:id="rId25"/>
    <p:sldId id="284" r:id="rId26"/>
    <p:sldId id="285" r:id="rId27"/>
    <p:sldId id="288"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1118" userDrawn="1">
          <p15:clr>
            <a:srgbClr val="A4A3A4"/>
          </p15:clr>
        </p15:guide>
        <p15:guide id="3" pos="1504" userDrawn="1">
          <p15:clr>
            <a:srgbClr val="A4A3A4"/>
          </p15:clr>
        </p15:guide>
        <p15:guide id="4"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9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362" autoAdjust="0"/>
    <p:restoredTop sz="94660"/>
  </p:normalViewPr>
  <p:slideViewPr>
    <p:cSldViewPr snapToGrid="0" showGuides="1">
      <p:cViewPr varScale="1">
        <p:scale>
          <a:sx n="92" d="100"/>
          <a:sy n="92" d="100"/>
        </p:scale>
        <p:origin x="192" y="78"/>
      </p:cViewPr>
      <p:guideLst>
        <p:guide orient="horz" pos="2183"/>
        <p:guide pos="1118"/>
        <p:guide pos="1504"/>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B10430-E336-462C-948D-B141FAF0B9F3}" type="datetimeFigureOut">
              <a:rPr lang="zh-CN" altLang="en-US" smtClean="0"/>
              <a:t>2019/1/14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083C92-011B-4FD0-87DD-E6CE42527E81}" type="slidenum">
              <a:rPr lang="zh-CN" altLang="en-US" smtClean="0"/>
              <a:t>‹#›</a:t>
            </a:fld>
            <a:endParaRPr lang="zh-CN" altLang="en-US"/>
          </a:p>
        </p:txBody>
      </p:sp>
    </p:spTree>
    <p:extLst>
      <p:ext uri="{BB962C8B-B14F-4D97-AF65-F5344CB8AC3E}">
        <p14:creationId xmlns:p14="http://schemas.microsoft.com/office/powerpoint/2010/main" val="1875672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1</a:t>
            </a:fld>
            <a:endParaRPr lang="zh-CN" altLang="en-US"/>
          </a:p>
        </p:txBody>
      </p:sp>
    </p:spTree>
    <p:extLst>
      <p:ext uri="{BB962C8B-B14F-4D97-AF65-F5344CB8AC3E}">
        <p14:creationId xmlns:p14="http://schemas.microsoft.com/office/powerpoint/2010/main" val="2028657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2</a:t>
            </a:fld>
            <a:endParaRPr lang="zh-CN" altLang="en-US"/>
          </a:p>
        </p:txBody>
      </p:sp>
    </p:spTree>
    <p:extLst>
      <p:ext uri="{BB962C8B-B14F-4D97-AF65-F5344CB8AC3E}">
        <p14:creationId xmlns:p14="http://schemas.microsoft.com/office/powerpoint/2010/main" val="439977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3</a:t>
            </a:fld>
            <a:endParaRPr lang="zh-CN" altLang="en-US"/>
          </a:p>
        </p:txBody>
      </p:sp>
    </p:spTree>
    <p:extLst>
      <p:ext uri="{BB962C8B-B14F-4D97-AF65-F5344CB8AC3E}">
        <p14:creationId xmlns:p14="http://schemas.microsoft.com/office/powerpoint/2010/main" val="3824399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4</a:t>
            </a:fld>
            <a:endParaRPr lang="zh-CN" altLang="en-US"/>
          </a:p>
        </p:txBody>
      </p:sp>
    </p:spTree>
    <p:extLst>
      <p:ext uri="{BB962C8B-B14F-4D97-AF65-F5344CB8AC3E}">
        <p14:creationId xmlns:p14="http://schemas.microsoft.com/office/powerpoint/2010/main" val="191912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5</a:t>
            </a:fld>
            <a:endParaRPr lang="zh-CN" altLang="en-US"/>
          </a:p>
        </p:txBody>
      </p:sp>
    </p:spTree>
    <p:extLst>
      <p:ext uri="{BB962C8B-B14F-4D97-AF65-F5344CB8AC3E}">
        <p14:creationId xmlns:p14="http://schemas.microsoft.com/office/powerpoint/2010/main" val="754353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6</a:t>
            </a:fld>
            <a:endParaRPr lang="zh-CN" altLang="en-US"/>
          </a:p>
        </p:txBody>
      </p:sp>
    </p:spTree>
    <p:extLst>
      <p:ext uri="{BB962C8B-B14F-4D97-AF65-F5344CB8AC3E}">
        <p14:creationId xmlns:p14="http://schemas.microsoft.com/office/powerpoint/2010/main" val="3715584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7</a:t>
            </a:fld>
            <a:endParaRPr lang="zh-CN" altLang="en-US"/>
          </a:p>
        </p:txBody>
      </p:sp>
    </p:spTree>
    <p:extLst>
      <p:ext uri="{BB962C8B-B14F-4D97-AF65-F5344CB8AC3E}">
        <p14:creationId xmlns:p14="http://schemas.microsoft.com/office/powerpoint/2010/main" val="2734326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8</a:t>
            </a:fld>
            <a:endParaRPr lang="zh-CN" altLang="en-US"/>
          </a:p>
        </p:txBody>
      </p:sp>
    </p:spTree>
    <p:extLst>
      <p:ext uri="{BB962C8B-B14F-4D97-AF65-F5344CB8AC3E}">
        <p14:creationId xmlns:p14="http://schemas.microsoft.com/office/powerpoint/2010/main" val="3306640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9</a:t>
            </a:fld>
            <a:endParaRPr lang="zh-CN" altLang="en-US"/>
          </a:p>
        </p:txBody>
      </p:sp>
    </p:spTree>
    <p:extLst>
      <p:ext uri="{BB962C8B-B14F-4D97-AF65-F5344CB8AC3E}">
        <p14:creationId xmlns:p14="http://schemas.microsoft.com/office/powerpoint/2010/main" val="1492123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10</a:t>
            </a:fld>
            <a:endParaRPr lang="zh-CN" altLang="en-US"/>
          </a:p>
        </p:txBody>
      </p:sp>
    </p:spTree>
    <p:extLst>
      <p:ext uri="{BB962C8B-B14F-4D97-AF65-F5344CB8AC3E}">
        <p14:creationId xmlns:p14="http://schemas.microsoft.com/office/powerpoint/2010/main" val="1362025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11</a:t>
            </a:fld>
            <a:endParaRPr lang="zh-CN" altLang="en-US"/>
          </a:p>
        </p:txBody>
      </p:sp>
    </p:spTree>
    <p:extLst>
      <p:ext uri="{BB962C8B-B14F-4D97-AF65-F5344CB8AC3E}">
        <p14:creationId xmlns:p14="http://schemas.microsoft.com/office/powerpoint/2010/main" val="818605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12</a:t>
            </a:fld>
            <a:endParaRPr lang="zh-CN" altLang="en-US"/>
          </a:p>
        </p:txBody>
      </p:sp>
    </p:spTree>
    <p:extLst>
      <p:ext uri="{BB962C8B-B14F-4D97-AF65-F5344CB8AC3E}">
        <p14:creationId xmlns:p14="http://schemas.microsoft.com/office/powerpoint/2010/main" val="2851688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13</a:t>
            </a:fld>
            <a:endParaRPr lang="zh-CN" altLang="en-US"/>
          </a:p>
        </p:txBody>
      </p:sp>
    </p:spTree>
    <p:extLst>
      <p:ext uri="{BB962C8B-B14F-4D97-AF65-F5344CB8AC3E}">
        <p14:creationId xmlns:p14="http://schemas.microsoft.com/office/powerpoint/2010/main" val="553325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14</a:t>
            </a:fld>
            <a:endParaRPr lang="zh-CN" altLang="en-US"/>
          </a:p>
        </p:txBody>
      </p:sp>
    </p:spTree>
    <p:extLst>
      <p:ext uri="{BB962C8B-B14F-4D97-AF65-F5344CB8AC3E}">
        <p14:creationId xmlns:p14="http://schemas.microsoft.com/office/powerpoint/2010/main" val="1683826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15</a:t>
            </a:fld>
            <a:endParaRPr lang="zh-CN" altLang="en-US"/>
          </a:p>
        </p:txBody>
      </p:sp>
    </p:spTree>
    <p:extLst>
      <p:ext uri="{BB962C8B-B14F-4D97-AF65-F5344CB8AC3E}">
        <p14:creationId xmlns:p14="http://schemas.microsoft.com/office/powerpoint/2010/main" val="2606602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16</a:t>
            </a:fld>
            <a:endParaRPr lang="zh-CN" altLang="en-US"/>
          </a:p>
        </p:txBody>
      </p:sp>
    </p:spTree>
    <p:extLst>
      <p:ext uri="{BB962C8B-B14F-4D97-AF65-F5344CB8AC3E}">
        <p14:creationId xmlns:p14="http://schemas.microsoft.com/office/powerpoint/2010/main" val="2053733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17</a:t>
            </a:fld>
            <a:endParaRPr lang="zh-CN" altLang="en-US"/>
          </a:p>
        </p:txBody>
      </p:sp>
    </p:spTree>
    <p:extLst>
      <p:ext uri="{BB962C8B-B14F-4D97-AF65-F5344CB8AC3E}">
        <p14:creationId xmlns:p14="http://schemas.microsoft.com/office/powerpoint/2010/main" val="2539074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18</a:t>
            </a:fld>
            <a:endParaRPr lang="zh-CN" altLang="en-US"/>
          </a:p>
        </p:txBody>
      </p:sp>
    </p:spTree>
    <p:extLst>
      <p:ext uri="{BB962C8B-B14F-4D97-AF65-F5344CB8AC3E}">
        <p14:creationId xmlns:p14="http://schemas.microsoft.com/office/powerpoint/2010/main" val="618733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19</a:t>
            </a:fld>
            <a:endParaRPr lang="zh-CN" altLang="en-US"/>
          </a:p>
        </p:txBody>
      </p:sp>
    </p:spTree>
    <p:extLst>
      <p:ext uri="{BB962C8B-B14F-4D97-AF65-F5344CB8AC3E}">
        <p14:creationId xmlns:p14="http://schemas.microsoft.com/office/powerpoint/2010/main" val="384210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20</a:t>
            </a:fld>
            <a:endParaRPr lang="zh-CN" altLang="en-US"/>
          </a:p>
        </p:txBody>
      </p:sp>
    </p:spTree>
    <p:extLst>
      <p:ext uri="{BB962C8B-B14F-4D97-AF65-F5344CB8AC3E}">
        <p14:creationId xmlns:p14="http://schemas.microsoft.com/office/powerpoint/2010/main" val="640180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21</a:t>
            </a:fld>
            <a:endParaRPr lang="zh-CN" altLang="en-US"/>
          </a:p>
        </p:txBody>
      </p:sp>
    </p:spTree>
    <p:extLst>
      <p:ext uri="{BB962C8B-B14F-4D97-AF65-F5344CB8AC3E}">
        <p14:creationId xmlns:p14="http://schemas.microsoft.com/office/powerpoint/2010/main" val="3405805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22</a:t>
            </a:fld>
            <a:endParaRPr lang="zh-CN" altLang="en-US"/>
          </a:p>
        </p:txBody>
      </p:sp>
    </p:spTree>
    <p:extLst>
      <p:ext uri="{BB962C8B-B14F-4D97-AF65-F5344CB8AC3E}">
        <p14:creationId xmlns:p14="http://schemas.microsoft.com/office/powerpoint/2010/main" val="1958529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23</a:t>
            </a:fld>
            <a:endParaRPr lang="zh-CN" altLang="en-US"/>
          </a:p>
        </p:txBody>
      </p:sp>
    </p:spTree>
    <p:extLst>
      <p:ext uri="{BB962C8B-B14F-4D97-AF65-F5344CB8AC3E}">
        <p14:creationId xmlns:p14="http://schemas.microsoft.com/office/powerpoint/2010/main" val="337543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24</a:t>
            </a:fld>
            <a:endParaRPr lang="zh-CN" altLang="en-US"/>
          </a:p>
        </p:txBody>
      </p:sp>
    </p:spTree>
    <p:extLst>
      <p:ext uri="{BB962C8B-B14F-4D97-AF65-F5344CB8AC3E}">
        <p14:creationId xmlns:p14="http://schemas.microsoft.com/office/powerpoint/2010/main" val="32612488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25</a:t>
            </a:fld>
            <a:endParaRPr lang="zh-CN" altLang="en-US"/>
          </a:p>
        </p:txBody>
      </p:sp>
    </p:spTree>
    <p:extLst>
      <p:ext uri="{BB962C8B-B14F-4D97-AF65-F5344CB8AC3E}">
        <p14:creationId xmlns:p14="http://schemas.microsoft.com/office/powerpoint/2010/main" val="3382941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26</a:t>
            </a:fld>
            <a:endParaRPr lang="zh-CN" altLang="en-US"/>
          </a:p>
        </p:txBody>
      </p:sp>
    </p:spTree>
    <p:extLst>
      <p:ext uri="{BB962C8B-B14F-4D97-AF65-F5344CB8AC3E}">
        <p14:creationId xmlns:p14="http://schemas.microsoft.com/office/powerpoint/2010/main" val="399026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27</a:t>
            </a:fld>
            <a:endParaRPr lang="zh-CN" altLang="en-US"/>
          </a:p>
        </p:txBody>
      </p:sp>
    </p:spTree>
    <p:extLst>
      <p:ext uri="{BB962C8B-B14F-4D97-AF65-F5344CB8AC3E}">
        <p14:creationId xmlns:p14="http://schemas.microsoft.com/office/powerpoint/2010/main" val="1116714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8712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43357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3026539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966086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60320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41921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28899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993923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171074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99186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210865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ACF24-9AF1-4C7E-8B5A-A05D6A12687B}" type="datetimeFigureOut">
              <a:rPr lang="zh-CN" altLang="en-US" smtClean="0"/>
              <a:t>2019/1/14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595784-3666-4A5E-A6BA-D7026A277E65}" type="slidenum">
              <a:rPr lang="zh-CN" altLang="en-US" smtClean="0"/>
              <a:t>‹#›</a:t>
            </a:fld>
            <a:endParaRPr lang="zh-CN" altLang="en-US"/>
          </a:p>
        </p:txBody>
      </p:sp>
      <p:sp>
        <p:nvSpPr>
          <p:cNvPr id="7" name="矩形 6"/>
          <p:cNvSpPr/>
          <p:nvPr userDrawn="1"/>
        </p:nvSpPr>
        <p:spPr>
          <a:xfrm>
            <a:off x="10205338" y="630279"/>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spTree>
    <p:extLst>
      <p:ext uri="{BB962C8B-B14F-4D97-AF65-F5344CB8AC3E}">
        <p14:creationId xmlns:p14="http://schemas.microsoft.com/office/powerpoint/2010/main" val="3791697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print">
            <a:extLst>
              <a:ext uri="{28A0092B-C50C-407E-A947-70E740481C1C}">
                <a14:useLocalDpi xmlns:a14="http://schemas.microsoft.com/office/drawing/2010/main" val="0"/>
              </a:ext>
            </a:extLst>
          </a:blip>
          <a:srcRect l="818" t="22575" r="10331" b="28347"/>
          <a:stretch/>
        </p:blipFill>
        <p:spPr>
          <a:xfrm rot="10800000" flipV="1">
            <a:off x="-19050" y="-18834"/>
            <a:ext cx="12344400" cy="6876833"/>
          </a:xfrm>
          <a:prstGeom prst="rect">
            <a:avLst/>
          </a:prstGeom>
        </p:spPr>
      </p:pic>
      <p:sp>
        <p:nvSpPr>
          <p:cNvPr id="29" name="矩形 28"/>
          <p:cNvSpPr/>
          <p:nvPr/>
        </p:nvSpPr>
        <p:spPr>
          <a:xfrm>
            <a:off x="2003879" y="3339139"/>
            <a:ext cx="4557658" cy="477054"/>
          </a:xfrm>
          <a:prstGeom prst="rect">
            <a:avLst/>
          </a:prstGeom>
        </p:spPr>
        <p:txBody>
          <a:bodyPr wrap="none">
            <a:spAutoFit/>
          </a:bodyPr>
          <a:lstStyle/>
          <a:p>
            <a:r>
              <a:rPr lang="zh-CN" altLang="en-US" sz="1500" b="1" spc="300" dirty="0">
                <a:solidFill>
                  <a:schemeClr val="tx1">
                    <a:lumMod val="50000"/>
                    <a:lumOff val="50000"/>
                  </a:schemeClr>
                </a:solidFill>
                <a:latin typeface="微软雅黑" panose="020B0503020204020204" pitchFamily="34" charset="-122"/>
                <a:ea typeface="微软雅黑" panose="020B0503020204020204" pitchFamily="34" charset="-122"/>
              </a:rPr>
              <a:t>公司篇</a:t>
            </a:r>
            <a:r>
              <a:rPr lang="en-US" altLang="zh-CN" sz="1500" b="1" spc="3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500" b="1" spc="300" dirty="0">
                <a:solidFill>
                  <a:schemeClr val="tx1">
                    <a:lumMod val="50000"/>
                    <a:lumOff val="50000"/>
                  </a:schemeClr>
                </a:solidFill>
                <a:latin typeface="微软雅黑" panose="020B0503020204020204" pitchFamily="34" charset="-122"/>
                <a:ea typeface="微软雅黑" panose="020B0503020204020204" pitchFamily="34" charset="-122"/>
              </a:rPr>
              <a:t> 人员篇</a:t>
            </a:r>
            <a:r>
              <a:rPr lang="en-US" altLang="zh-CN" sz="1500" b="1" spc="3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500" b="1" spc="300" dirty="0">
                <a:solidFill>
                  <a:schemeClr val="tx1">
                    <a:lumMod val="50000"/>
                    <a:lumOff val="50000"/>
                  </a:schemeClr>
                </a:solidFill>
                <a:latin typeface="微软雅黑" panose="020B0503020204020204" pitchFamily="34" charset="-122"/>
                <a:ea typeface="微软雅黑" panose="020B0503020204020204" pitchFamily="34" charset="-122"/>
              </a:rPr>
              <a:t> 制度篇</a:t>
            </a:r>
            <a:r>
              <a:rPr lang="en-US" altLang="zh-CN" sz="1500" b="1" spc="3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500" b="1" spc="300" dirty="0">
                <a:solidFill>
                  <a:schemeClr val="tx1">
                    <a:lumMod val="50000"/>
                    <a:lumOff val="50000"/>
                  </a:schemeClr>
                </a:solidFill>
                <a:latin typeface="微软雅黑" panose="020B0503020204020204" pitchFamily="34" charset="-122"/>
                <a:ea typeface="微软雅黑" panose="020B0503020204020204" pitchFamily="34" charset="-122"/>
              </a:rPr>
              <a:t> 规划篇</a:t>
            </a:r>
            <a:endParaRPr lang="en-US" altLang="zh-CN" sz="1500" b="1" spc="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000" spc="300" dirty="0">
                <a:solidFill>
                  <a:schemeClr val="bg1">
                    <a:lumMod val="65000"/>
                  </a:schemeClr>
                </a:solidFill>
                <a:latin typeface="微软雅黑" panose="020B0503020204020204" pitchFamily="34" charset="-122"/>
                <a:ea typeface="微软雅黑" panose="020B0503020204020204" pitchFamily="34" charset="-122"/>
              </a:rPr>
              <a:t>COMPANY/PAPER/ARTICLE/PLANNING SYSTEM</a:t>
            </a:r>
            <a:endParaRPr lang="zh-CN" altLang="en-US" sz="10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1925401" y="2401964"/>
            <a:ext cx="9816655" cy="1092607"/>
          </a:xfrm>
          <a:prstGeom prst="rect">
            <a:avLst/>
          </a:prstGeom>
        </p:spPr>
        <p:txBody>
          <a:bodyPr wrap="square">
            <a:spAutoFit/>
          </a:bodyPr>
          <a:lstStyle/>
          <a:p>
            <a:pPr algn="ctr"/>
            <a:r>
              <a:rPr lang="zh-CN" altLang="en-US" sz="6500" spc="600" dirty="0">
                <a:solidFill>
                  <a:srgbClr val="0070C0"/>
                </a:solidFill>
                <a:latin typeface="方正正大黑简体" panose="02000000000000000000" pitchFamily="2" charset="-122"/>
                <a:ea typeface="方正正大黑简体" panose="02000000000000000000" pitchFamily="2" charset="-122"/>
              </a:rPr>
              <a:t>班组培训</a:t>
            </a:r>
            <a:r>
              <a:rPr lang="en-US" altLang="zh-CN" sz="6500" spc="600" dirty="0" err="1">
                <a:solidFill>
                  <a:srgbClr val="0070C0"/>
                </a:solidFill>
                <a:latin typeface="方正正大黑简体" panose="02000000000000000000" pitchFamily="2" charset="-122"/>
                <a:ea typeface="方正正大黑简体" panose="02000000000000000000" pitchFamily="2" charset="-122"/>
              </a:rPr>
              <a:t>ppt</a:t>
            </a:r>
            <a:r>
              <a:rPr lang="zh-CN" altLang="en-US" sz="6500" spc="600" dirty="0">
                <a:solidFill>
                  <a:srgbClr val="0070C0"/>
                </a:solidFill>
                <a:latin typeface="方正正大黑简体" panose="02000000000000000000" pitchFamily="2" charset="-122"/>
                <a:ea typeface="方正正大黑简体" panose="02000000000000000000" pitchFamily="2" charset="-122"/>
              </a:rPr>
              <a:t>模版</a:t>
            </a:r>
            <a:endParaRPr lang="zh-CN" altLang="en-US" sz="6500" spc="600" dirty="0">
              <a:solidFill>
                <a:srgbClr val="0070C0"/>
              </a:solidFill>
              <a:latin typeface="方正正大黑简体" panose="02000000000000000000" pitchFamily="2" charset="-122"/>
              <a:ea typeface="方正正大黑简体" panose="02000000000000000000" pitchFamily="2" charset="-122"/>
            </a:endParaRPr>
          </a:p>
        </p:txBody>
      </p:sp>
      <p:sp>
        <p:nvSpPr>
          <p:cNvPr id="34" name="矩形 33"/>
          <p:cNvSpPr/>
          <p:nvPr/>
        </p:nvSpPr>
        <p:spPr>
          <a:xfrm>
            <a:off x="3987742" y="1469833"/>
            <a:ext cx="3637534" cy="861774"/>
          </a:xfrm>
          <a:prstGeom prst="rect">
            <a:avLst/>
          </a:prstGeom>
        </p:spPr>
        <p:txBody>
          <a:bodyPr wrap="none">
            <a:spAutoFit/>
          </a:bodyPr>
          <a:lstStyle/>
          <a:p>
            <a:r>
              <a:rPr lang="en-US" altLang="zh-CN" sz="2500" i="0" spc="300" dirty="0">
                <a:solidFill>
                  <a:schemeClr val="tx1">
                    <a:lumMod val="65000"/>
                    <a:lumOff val="35000"/>
                  </a:schemeClr>
                </a:solidFill>
                <a:effectLst/>
                <a:latin typeface="方正中等线_GBK" panose="03000509000000000000" pitchFamily="65" charset="-122"/>
                <a:ea typeface="方正中等线_GBK" panose="03000509000000000000" pitchFamily="65" charset="-122"/>
              </a:rPr>
              <a:t>TEAM BUILDING</a:t>
            </a:r>
          </a:p>
          <a:p>
            <a:r>
              <a:rPr lang="en-US" altLang="zh-CN" sz="2500" i="0" spc="300" dirty="0">
                <a:solidFill>
                  <a:schemeClr val="tx1">
                    <a:lumMod val="65000"/>
                    <a:lumOff val="35000"/>
                  </a:schemeClr>
                </a:solidFill>
                <a:effectLst/>
                <a:latin typeface="方正中等线_GBK" panose="03000509000000000000" pitchFamily="65" charset="-122"/>
                <a:ea typeface="方正中等线_GBK" panose="03000509000000000000" pitchFamily="65" charset="-122"/>
              </a:rPr>
              <a:t>AND ORIENTATION</a:t>
            </a:r>
            <a:endParaRPr lang="zh-CN" altLang="en-US" sz="2500" spc="300" dirty="0">
              <a:solidFill>
                <a:schemeClr val="tx1">
                  <a:lumMod val="65000"/>
                  <a:lumOff val="35000"/>
                </a:schemeClr>
              </a:solidFill>
              <a:latin typeface="方正中等线_GBK" panose="03000509000000000000" pitchFamily="65" charset="-122"/>
              <a:ea typeface="方正中等线_GBK" panose="03000509000000000000" pitchFamily="65" charset="-122"/>
            </a:endParaRPr>
          </a:p>
        </p:txBody>
      </p:sp>
      <p:sp>
        <p:nvSpPr>
          <p:cNvPr id="37" name="矩形 36"/>
          <p:cNvSpPr/>
          <p:nvPr/>
        </p:nvSpPr>
        <p:spPr>
          <a:xfrm>
            <a:off x="10417130" y="38377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sp>
        <p:nvSpPr>
          <p:cNvPr id="38" name="TextBox 65"/>
          <p:cNvSpPr txBox="1"/>
          <p:nvPr/>
        </p:nvSpPr>
        <p:spPr>
          <a:xfrm>
            <a:off x="8774399" y="8332409"/>
            <a:ext cx="857927" cy="362087"/>
          </a:xfrm>
          <a:prstGeom prst="rect">
            <a:avLst/>
          </a:prstGeom>
          <a:noFill/>
        </p:spPr>
        <p:txBody>
          <a:bodyPr wrap="none" rtlCol="0">
            <a:spAutoFit/>
          </a:bodyPr>
          <a:lstStyle/>
          <a:p>
            <a:r>
              <a:rPr lang="zh-CN" altLang="en-US" sz="1753" dirty="0"/>
              <a:t>延时符</a:t>
            </a:r>
          </a:p>
        </p:txBody>
      </p:sp>
    </p:spTree>
    <p:extLst>
      <p:ext uri="{BB962C8B-B14F-4D97-AF65-F5344CB8AC3E}">
        <p14:creationId xmlns:p14="http://schemas.microsoft.com/office/powerpoint/2010/main" val="8957179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30">
                                            <p:txEl>
                                              <p:pRg st="0" end="0"/>
                                            </p:txEl>
                                          </p:spTgt>
                                        </p:tgtEl>
                                        <p:attrNameLst>
                                          <p:attrName>style.visibility</p:attrName>
                                        </p:attrNameLst>
                                      </p:cBhvr>
                                      <p:to>
                                        <p:strVal val="visible"/>
                                      </p:to>
                                    </p:set>
                                    <p:anim calcmode="lin" valueType="num">
                                      <p:cBhvr>
                                        <p:cTn id="7" dur="500" fill="hold"/>
                                        <p:tgtEl>
                                          <p:spTgt spid="3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0">
                                            <p:txEl>
                                              <p:pRg st="0" end="0"/>
                                            </p:txEl>
                                          </p:spTgt>
                                        </p:tgtEl>
                                      </p:cBhvr>
                                    </p:animEffect>
                                  </p:childTnLst>
                                </p:cTn>
                              </p:par>
                            </p:childTnLst>
                          </p:cTn>
                        </p:par>
                        <p:par>
                          <p:cTn id="12" fill="hold">
                            <p:stCondLst>
                              <p:cond delay="900"/>
                            </p:stCondLst>
                            <p:childTnLst>
                              <p:par>
                                <p:cTn id="13" presetID="10" presetClass="entr" presetSubtype="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40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1900"/>
                            </p:stCondLst>
                            <p:childTnLst>
                              <p:par>
                                <p:cTn id="21" presetID="10" presetClass="entr" presetSubtype="0"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1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4" grpId="0"/>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556743" y="464227"/>
            <a:ext cx="3188040" cy="635239"/>
            <a:chOff x="-3965474" y="185507"/>
            <a:chExt cx="3163258" cy="630301"/>
          </a:xfrm>
        </p:grpSpPr>
        <p:sp>
          <p:nvSpPr>
            <p:cNvPr id="10" name="Text Box 7"/>
            <p:cNvSpPr txBox="1">
              <a:spLocks noChangeArrowheads="1"/>
            </p:cNvSpPr>
            <p:nvPr/>
          </p:nvSpPr>
          <p:spPr bwMode="auto">
            <a:xfrm>
              <a:off x="-2483311" y="504691"/>
              <a:ext cx="1681095" cy="259938"/>
            </a:xfrm>
            <a:prstGeom prst="rect">
              <a:avLst/>
            </a:prstGeom>
            <a:noFill/>
            <a:ln w="9525">
              <a:noFill/>
              <a:miter lim="800000"/>
              <a:headEnd/>
              <a:tailEnd/>
            </a:ln>
          </p:spPr>
          <p:txBody>
            <a:bodyPr wrap="none" lIns="46078" tIns="23040" rIns="46078" bIns="23040">
              <a:spAutoFit/>
            </a:bodyPr>
            <a:lstStyle/>
            <a:p>
              <a:pPr algn="ctr" defTabSz="1096833"/>
              <a:r>
                <a:rPr lang="en-CA" sz="1400" b="1" spc="604" dirty="0">
                  <a:solidFill>
                    <a:srgbClr val="0070C0"/>
                  </a:solidFill>
                  <a:latin typeface="造字工房悦黑演示版常规体" pitchFamily="50" charset="-122"/>
                  <a:ea typeface="造字工房悦黑演示版常规体" pitchFamily="50" charset="-122"/>
                  <a:cs typeface="Open Sans" pitchFamily="34" charset="0"/>
                </a:rPr>
                <a:t>DIRECTORY</a:t>
              </a:r>
            </a:p>
          </p:txBody>
        </p:sp>
        <p:sp>
          <p:nvSpPr>
            <p:cNvPr id="11" name="矩形 10"/>
            <p:cNvSpPr/>
            <p:nvPr/>
          </p:nvSpPr>
          <p:spPr>
            <a:xfrm>
              <a:off x="-3965474" y="185507"/>
              <a:ext cx="1363414" cy="630301"/>
            </a:xfrm>
            <a:prstGeom prst="rect">
              <a:avLst/>
            </a:prstGeom>
          </p:spPr>
          <p:txBody>
            <a:bodyPr wrap="none">
              <a:spAutoFit/>
            </a:bodyPr>
            <a:lstStyle/>
            <a:p>
              <a:pPr algn="ctr" defTabSz="1096833"/>
              <a:r>
                <a:rPr lang="zh-CN" altLang="en-US" sz="3528" b="1" dirty="0">
                  <a:solidFill>
                    <a:srgbClr val="0070C0"/>
                  </a:solidFill>
                  <a:latin typeface="微软雅黑" panose="020B0503020204020204" pitchFamily="34" charset="-122"/>
                  <a:ea typeface="微软雅黑" panose="020B0503020204020204" pitchFamily="34" charset="-122"/>
                  <a:cs typeface="Open Sans" pitchFamily="34" charset="0"/>
                </a:rPr>
                <a:t>目  录</a:t>
              </a:r>
              <a:endParaRPr lang="en-CA" altLang="zh-CN" sz="3528" b="1" dirty="0">
                <a:solidFill>
                  <a:srgbClr val="0070C0"/>
                </a:solidFill>
                <a:latin typeface="微软雅黑" panose="020B0503020204020204" pitchFamily="34" charset="-122"/>
                <a:ea typeface="微软雅黑" panose="020B0503020204020204" pitchFamily="34" charset="-122"/>
                <a:cs typeface="Open Sans" pitchFamily="34" charset="0"/>
              </a:endParaRPr>
            </a:p>
          </p:txBody>
        </p:sp>
      </p:grpSp>
      <p:sp>
        <p:nvSpPr>
          <p:cNvPr id="259" name="Freeform 5"/>
          <p:cNvSpPr>
            <a:spLocks/>
          </p:cNvSpPr>
          <p:nvPr/>
        </p:nvSpPr>
        <p:spPr bwMode="auto">
          <a:xfrm>
            <a:off x="-216150" y="3954399"/>
            <a:ext cx="12696415" cy="2449200"/>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260" name="Group 4"/>
          <p:cNvGrpSpPr>
            <a:grpSpLocks noChangeAspect="1"/>
          </p:cNvGrpSpPr>
          <p:nvPr/>
        </p:nvGrpSpPr>
        <p:grpSpPr bwMode="auto">
          <a:xfrm>
            <a:off x="-110997" y="4471641"/>
            <a:ext cx="12593620" cy="1940400"/>
            <a:chOff x="2434" y="1457"/>
            <a:chExt cx="878" cy="308"/>
          </a:xfrm>
        </p:grpSpPr>
        <p:sp>
          <p:nvSpPr>
            <p:cNvPr id="261" name="AutoShape 3"/>
            <p:cNvSpPr>
              <a:spLocks noChangeAspect="1" noChangeArrowheads="1" noTextEdit="1"/>
            </p:cNvSpPr>
            <p:nvPr/>
          </p:nvSpPr>
          <p:spPr bwMode="auto">
            <a:xfrm>
              <a:off x="2462" y="1457"/>
              <a:ext cx="850" cy="290"/>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2" name="Freeform 5"/>
            <p:cNvSpPr>
              <a:spLocks/>
            </p:cNvSpPr>
            <p:nvPr/>
          </p:nvSpPr>
          <p:spPr bwMode="auto">
            <a:xfrm>
              <a:off x="2434" y="1473"/>
              <a:ext cx="871" cy="292"/>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tx1">
                <a:alpha val="6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63" name="Group 4"/>
          <p:cNvGrpSpPr>
            <a:grpSpLocks noChangeAspect="1"/>
          </p:cNvGrpSpPr>
          <p:nvPr/>
        </p:nvGrpSpPr>
        <p:grpSpPr bwMode="auto">
          <a:xfrm>
            <a:off x="9855200" y="5980664"/>
            <a:ext cx="2336800" cy="439215"/>
            <a:chOff x="4057" y="2625"/>
            <a:chExt cx="1269" cy="273"/>
          </a:xfrm>
          <a:solidFill>
            <a:schemeClr val="bg1">
              <a:lumMod val="75000"/>
            </a:schemeClr>
          </a:solidFill>
        </p:grpSpPr>
        <p:sp>
          <p:nvSpPr>
            <p:cNvPr id="26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78" name="Group 4"/>
          <p:cNvGrpSpPr>
            <a:grpSpLocks noChangeAspect="1"/>
          </p:cNvGrpSpPr>
          <p:nvPr/>
        </p:nvGrpSpPr>
        <p:grpSpPr bwMode="auto">
          <a:xfrm>
            <a:off x="7416800" y="5978305"/>
            <a:ext cx="2336800" cy="439215"/>
            <a:chOff x="4057" y="2625"/>
            <a:chExt cx="1269" cy="273"/>
          </a:xfrm>
          <a:solidFill>
            <a:schemeClr val="bg1">
              <a:lumMod val="75000"/>
            </a:schemeClr>
          </a:solidFill>
        </p:grpSpPr>
        <p:sp>
          <p:nvSpPr>
            <p:cNvPr id="27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93" name="Group 4"/>
          <p:cNvGrpSpPr>
            <a:grpSpLocks noChangeAspect="1"/>
          </p:cNvGrpSpPr>
          <p:nvPr/>
        </p:nvGrpSpPr>
        <p:grpSpPr bwMode="auto">
          <a:xfrm>
            <a:off x="4876800" y="5978305"/>
            <a:ext cx="2336800" cy="439215"/>
            <a:chOff x="4057" y="2625"/>
            <a:chExt cx="1269" cy="273"/>
          </a:xfrm>
          <a:solidFill>
            <a:schemeClr val="bg1">
              <a:lumMod val="75000"/>
            </a:schemeClr>
          </a:solidFill>
        </p:grpSpPr>
        <p:sp>
          <p:nvSpPr>
            <p:cNvPr id="29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08" name="Group 4"/>
          <p:cNvGrpSpPr>
            <a:grpSpLocks noChangeAspect="1"/>
          </p:cNvGrpSpPr>
          <p:nvPr/>
        </p:nvGrpSpPr>
        <p:grpSpPr bwMode="auto">
          <a:xfrm>
            <a:off x="2641600" y="5980664"/>
            <a:ext cx="2336800" cy="439215"/>
            <a:chOff x="4057" y="2625"/>
            <a:chExt cx="1269" cy="273"/>
          </a:xfrm>
          <a:solidFill>
            <a:schemeClr val="bg1">
              <a:lumMod val="75000"/>
            </a:schemeClr>
          </a:solidFill>
        </p:grpSpPr>
        <p:sp>
          <p:nvSpPr>
            <p:cNvPr id="30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23" name="Group 4"/>
          <p:cNvGrpSpPr>
            <a:grpSpLocks noChangeAspect="1"/>
          </p:cNvGrpSpPr>
          <p:nvPr/>
        </p:nvGrpSpPr>
        <p:grpSpPr bwMode="auto">
          <a:xfrm>
            <a:off x="101600" y="5990381"/>
            <a:ext cx="2336800" cy="439215"/>
            <a:chOff x="4057" y="2625"/>
            <a:chExt cx="1269" cy="273"/>
          </a:xfrm>
          <a:solidFill>
            <a:schemeClr val="bg1">
              <a:lumMod val="75000"/>
            </a:schemeClr>
          </a:solidFill>
        </p:grpSpPr>
        <p:sp>
          <p:nvSpPr>
            <p:cNvPr id="32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38" name="Group 130"/>
          <p:cNvGrpSpPr/>
          <p:nvPr/>
        </p:nvGrpSpPr>
        <p:grpSpPr>
          <a:xfrm>
            <a:off x="463559" y="2312877"/>
            <a:ext cx="3163777" cy="1309801"/>
            <a:chOff x="347669" y="1363183"/>
            <a:chExt cx="2372833" cy="982350"/>
          </a:xfrm>
        </p:grpSpPr>
        <p:sp>
          <p:nvSpPr>
            <p:cNvPr id="339" name="Content Placeholder 2"/>
            <p:cNvSpPr txBox="1">
              <a:spLocks/>
            </p:cNvSpPr>
            <p:nvPr/>
          </p:nvSpPr>
          <p:spPr>
            <a:xfrm>
              <a:off x="347669" y="1735933"/>
              <a:ext cx="2372833"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公司篇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altLang="zh-CN" sz="1600" dirty="0"/>
                <a:t>COMPANY ARTICLES</a:t>
              </a:r>
              <a:endParaRPr lang="en-US" sz="1067" dirty="0"/>
            </a:p>
          </p:txBody>
        </p:sp>
        <p:sp>
          <p:nvSpPr>
            <p:cNvPr id="340" name="TextBox 100"/>
            <p:cNvSpPr txBox="1"/>
            <p:nvPr/>
          </p:nvSpPr>
          <p:spPr>
            <a:xfrm>
              <a:off x="1229833" y="1363183"/>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0 1</a:t>
              </a:r>
            </a:p>
          </p:txBody>
        </p:sp>
      </p:grpSp>
      <p:grpSp>
        <p:nvGrpSpPr>
          <p:cNvPr id="341" name="Group 131"/>
          <p:cNvGrpSpPr/>
          <p:nvPr/>
        </p:nvGrpSpPr>
        <p:grpSpPr>
          <a:xfrm>
            <a:off x="3773378" y="2298700"/>
            <a:ext cx="2272749" cy="1314618"/>
            <a:chOff x="2830034" y="1352550"/>
            <a:chExt cx="1704562" cy="985963"/>
          </a:xfrm>
        </p:grpSpPr>
        <p:sp>
          <p:nvSpPr>
            <p:cNvPr id="342" name="Content Placeholder 2"/>
            <p:cNvSpPr txBox="1">
              <a:spLocks/>
            </p:cNvSpPr>
            <p:nvPr/>
          </p:nvSpPr>
          <p:spPr>
            <a:xfrm>
              <a:off x="2830034" y="1728913"/>
              <a:ext cx="1704562"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人员篇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RESEARCHERS REPORT</a:t>
              </a:r>
            </a:p>
          </p:txBody>
        </p:sp>
        <p:sp>
          <p:nvSpPr>
            <p:cNvPr id="343" name="TextBox 101"/>
            <p:cNvSpPr txBox="1"/>
            <p:nvPr/>
          </p:nvSpPr>
          <p:spPr>
            <a:xfrm>
              <a:off x="3363433" y="1352550"/>
              <a:ext cx="609600" cy="377074"/>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0 2</a:t>
              </a:r>
            </a:p>
          </p:txBody>
        </p:sp>
      </p:grpSp>
      <p:grpSp>
        <p:nvGrpSpPr>
          <p:cNvPr id="344" name="Group 132"/>
          <p:cNvGrpSpPr/>
          <p:nvPr/>
        </p:nvGrpSpPr>
        <p:grpSpPr>
          <a:xfrm>
            <a:off x="5861835" y="2343591"/>
            <a:ext cx="2381691" cy="1271098"/>
            <a:chOff x="4396375" y="1386218"/>
            <a:chExt cx="1786268" cy="953323"/>
          </a:xfrm>
        </p:grpSpPr>
        <p:sp>
          <p:nvSpPr>
            <p:cNvPr id="345" name="Content Placeholder 2"/>
            <p:cNvSpPr txBox="1">
              <a:spLocks/>
            </p:cNvSpPr>
            <p:nvPr/>
          </p:nvSpPr>
          <p:spPr>
            <a:xfrm>
              <a:off x="4396375" y="1729941"/>
              <a:ext cx="1786268"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制度篇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SYSTEM OF POST</a:t>
              </a:r>
            </a:p>
          </p:txBody>
        </p:sp>
        <p:sp>
          <p:nvSpPr>
            <p:cNvPr id="346" name="TextBox 102"/>
            <p:cNvSpPr txBox="1"/>
            <p:nvPr/>
          </p:nvSpPr>
          <p:spPr>
            <a:xfrm>
              <a:off x="4963633"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0 3</a:t>
              </a:r>
            </a:p>
          </p:txBody>
        </p:sp>
      </p:grpSp>
      <p:grpSp>
        <p:nvGrpSpPr>
          <p:cNvPr id="347" name="Group 133"/>
          <p:cNvGrpSpPr/>
          <p:nvPr/>
        </p:nvGrpSpPr>
        <p:grpSpPr>
          <a:xfrm>
            <a:off x="8154046" y="2343591"/>
            <a:ext cx="2417288" cy="1267910"/>
            <a:chOff x="6115534" y="1386218"/>
            <a:chExt cx="1812966" cy="950932"/>
          </a:xfrm>
        </p:grpSpPr>
        <p:sp>
          <p:nvSpPr>
            <p:cNvPr id="348" name="Content Placeholder 2"/>
            <p:cNvSpPr txBox="1">
              <a:spLocks/>
            </p:cNvSpPr>
            <p:nvPr/>
          </p:nvSpPr>
          <p:spPr>
            <a:xfrm>
              <a:off x="6115534" y="1727550"/>
              <a:ext cx="1812966"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规划篇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PLANNING REPORT</a:t>
              </a:r>
            </a:p>
          </p:txBody>
        </p:sp>
        <p:sp>
          <p:nvSpPr>
            <p:cNvPr id="349" name="TextBox 103"/>
            <p:cNvSpPr txBox="1"/>
            <p:nvPr/>
          </p:nvSpPr>
          <p:spPr>
            <a:xfrm>
              <a:off x="6705600"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0 4</a:t>
              </a:r>
            </a:p>
          </p:txBody>
        </p:sp>
      </p:grpSp>
      <p:grpSp>
        <p:nvGrpSpPr>
          <p:cNvPr id="350" name="Group 129"/>
          <p:cNvGrpSpPr/>
          <p:nvPr/>
        </p:nvGrpSpPr>
        <p:grpSpPr>
          <a:xfrm>
            <a:off x="1698846" y="3731683"/>
            <a:ext cx="7995289" cy="1348759"/>
            <a:chOff x="1274134" y="2355849"/>
            <a:chExt cx="5996467" cy="1011569"/>
          </a:xfrm>
        </p:grpSpPr>
        <p:cxnSp>
          <p:nvCxnSpPr>
            <p:cNvPr id="351" name="Straight Connector 12"/>
            <p:cNvCxnSpPr/>
            <p:nvPr/>
          </p:nvCxnSpPr>
          <p:spPr>
            <a:xfrm rot="5400000">
              <a:off x="6552406" y="2909424"/>
              <a:ext cx="914400" cy="1588"/>
            </a:xfrm>
            <a:prstGeom prst="line">
              <a:avLst/>
            </a:prstGeom>
            <a:ln w="6350">
              <a:solidFill>
                <a:srgbClr val="7030A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2" name="Straight Connector 14"/>
            <p:cNvCxnSpPr/>
            <p:nvPr/>
          </p:nvCxnSpPr>
          <p:spPr>
            <a:xfrm rot="5400000">
              <a:off x="4801394" y="2909424"/>
              <a:ext cx="914400" cy="1588"/>
            </a:xfrm>
            <a:prstGeom prst="line">
              <a:avLst/>
            </a:prstGeom>
            <a:ln w="6350">
              <a:solidFill>
                <a:srgbClr val="388E8E"/>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3" name="Straight Connector 15"/>
            <p:cNvCxnSpPr/>
            <p:nvPr/>
          </p:nvCxnSpPr>
          <p:spPr>
            <a:xfrm rot="5400000">
              <a:off x="1067594" y="2909424"/>
              <a:ext cx="914400" cy="1588"/>
            </a:xfrm>
            <a:prstGeom prst="line">
              <a:avLst/>
            </a:prstGeom>
            <a:ln w="6350">
              <a:solidFill>
                <a:srgbClr val="FFC00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4" name="Straight Connector 16"/>
            <p:cNvCxnSpPr/>
            <p:nvPr/>
          </p:nvCxnSpPr>
          <p:spPr>
            <a:xfrm rot="5400000">
              <a:off x="3201194" y="2909424"/>
              <a:ext cx="914400" cy="1588"/>
            </a:xfrm>
            <a:prstGeom prst="line">
              <a:avLst/>
            </a:prstGeom>
            <a:ln w="6350">
              <a:solidFill>
                <a:srgbClr val="AD3E48"/>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grpSp>
          <p:nvGrpSpPr>
            <p:cNvPr id="355" name="Group 104"/>
            <p:cNvGrpSpPr/>
            <p:nvPr/>
          </p:nvGrpSpPr>
          <p:grpSpPr>
            <a:xfrm>
              <a:off x="3397101" y="2355849"/>
              <a:ext cx="519113" cy="520701"/>
              <a:chOff x="4229100" y="1752600"/>
              <a:chExt cx="519113" cy="520701"/>
            </a:xfrm>
          </p:grpSpPr>
          <p:sp>
            <p:nvSpPr>
              <p:cNvPr id="376" name="Oval 18"/>
              <p:cNvSpPr>
                <a:spLocks noChangeArrowheads="1"/>
              </p:cNvSpPr>
              <p:nvPr/>
            </p:nvSpPr>
            <p:spPr bwMode="auto">
              <a:xfrm>
                <a:off x="4229100" y="1752600"/>
                <a:ext cx="519113"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7" name="Freeform 19"/>
              <p:cNvSpPr>
                <a:spLocks/>
              </p:cNvSpPr>
              <p:nvPr/>
            </p:nvSpPr>
            <p:spPr bwMode="auto">
              <a:xfrm>
                <a:off x="4330700" y="1836738"/>
                <a:ext cx="417513" cy="436563"/>
              </a:xfrm>
              <a:custGeom>
                <a:avLst/>
                <a:gdLst/>
                <a:ahLst/>
                <a:cxnLst>
                  <a:cxn ang="0">
                    <a:pos x="233" y="103"/>
                  </a:cxn>
                  <a:cxn ang="0">
                    <a:pos x="171" y="36"/>
                  </a:cxn>
                  <a:cxn ang="0">
                    <a:pos x="139" y="33"/>
                  </a:cxn>
                  <a:cxn ang="0">
                    <a:pos x="109" y="0"/>
                  </a:cxn>
                  <a:cxn ang="0">
                    <a:pos x="70" y="3"/>
                  </a:cxn>
                  <a:cxn ang="0">
                    <a:pos x="56" y="24"/>
                  </a:cxn>
                  <a:cxn ang="0">
                    <a:pos x="16" y="28"/>
                  </a:cxn>
                  <a:cxn ang="0">
                    <a:pos x="3" y="50"/>
                  </a:cxn>
                  <a:cxn ang="0">
                    <a:pos x="9" y="96"/>
                  </a:cxn>
                  <a:cxn ang="0">
                    <a:pos x="0" y="131"/>
                  </a:cxn>
                  <a:cxn ang="0">
                    <a:pos x="1" y="159"/>
                  </a:cxn>
                  <a:cxn ang="0">
                    <a:pos x="79" y="244"/>
                  </a:cxn>
                  <a:cxn ang="0">
                    <a:pos x="88" y="244"/>
                  </a:cxn>
                  <a:cxn ang="0">
                    <a:pos x="233" y="103"/>
                  </a:cxn>
                </a:cxnLst>
                <a:rect l="0" t="0" r="r" b="b"/>
                <a:pathLst>
                  <a:path w="233" h="244">
                    <a:moveTo>
                      <a:pt x="233" y="103"/>
                    </a:moveTo>
                    <a:cubicBezTo>
                      <a:pt x="171" y="36"/>
                      <a:pt x="171" y="36"/>
                      <a:pt x="171" y="36"/>
                    </a:cubicBezTo>
                    <a:cubicBezTo>
                      <a:pt x="139" y="33"/>
                      <a:pt x="139" y="33"/>
                      <a:pt x="139" y="33"/>
                    </a:cubicBezTo>
                    <a:cubicBezTo>
                      <a:pt x="109" y="0"/>
                      <a:pt x="109" y="0"/>
                      <a:pt x="109" y="0"/>
                    </a:cubicBezTo>
                    <a:cubicBezTo>
                      <a:pt x="70" y="3"/>
                      <a:pt x="70" y="3"/>
                      <a:pt x="70" y="3"/>
                    </a:cubicBezTo>
                    <a:cubicBezTo>
                      <a:pt x="56" y="24"/>
                      <a:pt x="56" y="24"/>
                      <a:pt x="56" y="24"/>
                    </a:cubicBezTo>
                    <a:cubicBezTo>
                      <a:pt x="16" y="28"/>
                      <a:pt x="16" y="28"/>
                      <a:pt x="16" y="28"/>
                    </a:cubicBezTo>
                    <a:cubicBezTo>
                      <a:pt x="3" y="50"/>
                      <a:pt x="3" y="50"/>
                      <a:pt x="3" y="50"/>
                    </a:cubicBezTo>
                    <a:cubicBezTo>
                      <a:pt x="9" y="96"/>
                      <a:pt x="9" y="96"/>
                      <a:pt x="9" y="96"/>
                    </a:cubicBezTo>
                    <a:cubicBezTo>
                      <a:pt x="0" y="131"/>
                      <a:pt x="0" y="131"/>
                      <a:pt x="0" y="131"/>
                    </a:cubicBezTo>
                    <a:cubicBezTo>
                      <a:pt x="1" y="159"/>
                      <a:pt x="1" y="159"/>
                      <a:pt x="1" y="159"/>
                    </a:cubicBezTo>
                    <a:cubicBezTo>
                      <a:pt x="79" y="244"/>
                      <a:pt x="79" y="244"/>
                      <a:pt x="79" y="244"/>
                    </a:cubicBezTo>
                    <a:cubicBezTo>
                      <a:pt x="82" y="244"/>
                      <a:pt x="85" y="244"/>
                      <a:pt x="88" y="244"/>
                    </a:cubicBezTo>
                    <a:cubicBezTo>
                      <a:pt x="167" y="244"/>
                      <a:pt x="230" y="181"/>
                      <a:pt x="233" y="10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8" name="Freeform 20"/>
              <p:cNvSpPr>
                <a:spLocks noEditPoints="1"/>
              </p:cNvSpPr>
              <p:nvPr/>
            </p:nvSpPr>
            <p:spPr bwMode="auto">
              <a:xfrm>
                <a:off x="4313237" y="1824037"/>
                <a:ext cx="352425" cy="379413"/>
              </a:xfrm>
              <a:custGeom>
                <a:avLst/>
                <a:gdLst/>
                <a:ahLst/>
                <a:cxnLst>
                  <a:cxn ang="0">
                    <a:pos x="187" y="48"/>
                  </a:cxn>
                  <a:cxn ang="0">
                    <a:pos x="139" y="30"/>
                  </a:cxn>
                  <a:cxn ang="0">
                    <a:pos x="59" y="26"/>
                  </a:cxn>
                  <a:cxn ang="0">
                    <a:pos x="14" y="40"/>
                  </a:cxn>
                  <a:cxn ang="0">
                    <a:pos x="19" y="102"/>
                  </a:cxn>
                  <a:cxn ang="0">
                    <a:pos x="9" y="164"/>
                  </a:cxn>
                  <a:cxn ang="0">
                    <a:pos x="57" y="181"/>
                  </a:cxn>
                  <a:cxn ang="0">
                    <a:pos x="137" y="185"/>
                  </a:cxn>
                  <a:cxn ang="0">
                    <a:pos x="182" y="171"/>
                  </a:cxn>
                  <a:cxn ang="0">
                    <a:pos x="177" y="109"/>
                  </a:cxn>
                  <a:cxn ang="0">
                    <a:pos x="180" y="52"/>
                  </a:cxn>
                  <a:cxn ang="0">
                    <a:pos x="154" y="78"/>
                  </a:cxn>
                  <a:cxn ang="0">
                    <a:pos x="146" y="38"/>
                  </a:cxn>
                  <a:cxn ang="0">
                    <a:pos x="96" y="163"/>
                  </a:cxn>
                  <a:cxn ang="0">
                    <a:pos x="49" y="129"/>
                  </a:cxn>
                  <a:cxn ang="0">
                    <a:pos x="50" y="79"/>
                  </a:cxn>
                  <a:cxn ang="0">
                    <a:pos x="100" y="48"/>
                  </a:cxn>
                  <a:cxn ang="0">
                    <a:pos x="147" y="82"/>
                  </a:cxn>
                  <a:cxn ang="0">
                    <a:pos x="146" y="132"/>
                  </a:cxn>
                  <a:cxn ang="0">
                    <a:pos x="144" y="144"/>
                  </a:cxn>
                  <a:cxn ang="0">
                    <a:pos x="105" y="168"/>
                  </a:cxn>
                  <a:cxn ang="0">
                    <a:pos x="144" y="144"/>
                  </a:cxn>
                  <a:cxn ang="0">
                    <a:pos x="61" y="173"/>
                  </a:cxn>
                  <a:cxn ang="0">
                    <a:pos x="62" y="151"/>
                  </a:cxn>
                  <a:cxn ang="0">
                    <a:pos x="40" y="120"/>
                  </a:cxn>
                  <a:cxn ang="0">
                    <a:pos x="41" y="88"/>
                  </a:cxn>
                  <a:cxn ang="0">
                    <a:pos x="40" y="120"/>
                  </a:cxn>
                  <a:cxn ang="0">
                    <a:pos x="63" y="35"/>
                  </a:cxn>
                  <a:cxn ang="0">
                    <a:pos x="66" y="57"/>
                  </a:cxn>
                  <a:cxn ang="0">
                    <a:pos x="110" y="44"/>
                  </a:cxn>
                  <a:cxn ang="0">
                    <a:pos x="144" y="69"/>
                  </a:cxn>
                  <a:cxn ang="0">
                    <a:pos x="110" y="44"/>
                  </a:cxn>
                  <a:cxn ang="0">
                    <a:pos x="168" y="109"/>
                  </a:cxn>
                  <a:cxn ang="0">
                    <a:pos x="156" y="106"/>
                  </a:cxn>
                  <a:cxn ang="0">
                    <a:pos x="98" y="7"/>
                  </a:cxn>
                  <a:cxn ang="0">
                    <a:pos x="101" y="39"/>
                  </a:cxn>
                  <a:cxn ang="0">
                    <a:pos x="98" y="7"/>
                  </a:cxn>
                  <a:cxn ang="0">
                    <a:pos x="20" y="45"/>
                  </a:cxn>
                  <a:cxn ang="0">
                    <a:pos x="55" y="34"/>
                  </a:cxn>
                  <a:cxn ang="0">
                    <a:pos x="24" y="95"/>
                  </a:cxn>
                  <a:cxn ang="0">
                    <a:pos x="50" y="174"/>
                  </a:cxn>
                  <a:cxn ang="0">
                    <a:pos x="20" y="115"/>
                  </a:cxn>
                  <a:cxn ang="0">
                    <a:pos x="42" y="133"/>
                  </a:cxn>
                  <a:cxn ang="0">
                    <a:pos x="50" y="174"/>
                  </a:cxn>
                  <a:cxn ang="0">
                    <a:pos x="65" y="180"/>
                  </a:cxn>
                  <a:cxn ang="0">
                    <a:pos x="128" y="184"/>
                  </a:cxn>
                  <a:cxn ang="0">
                    <a:pos x="176" y="166"/>
                  </a:cxn>
                  <a:cxn ang="0">
                    <a:pos x="141" y="178"/>
                  </a:cxn>
                  <a:cxn ang="0">
                    <a:pos x="172" y="116"/>
                  </a:cxn>
                  <a:cxn ang="0">
                    <a:pos x="176" y="166"/>
                  </a:cxn>
                </a:cxnLst>
                <a:rect l="0" t="0" r="r" b="b"/>
                <a:pathLst>
                  <a:path w="197" h="212">
                    <a:moveTo>
                      <a:pt x="177" y="109"/>
                    </a:moveTo>
                    <a:cubicBezTo>
                      <a:pt x="193" y="87"/>
                      <a:pt x="197" y="64"/>
                      <a:pt x="187" y="48"/>
                    </a:cubicBezTo>
                    <a:cubicBezTo>
                      <a:pt x="179" y="36"/>
                      <a:pt x="165" y="30"/>
                      <a:pt x="146" y="30"/>
                    </a:cubicBezTo>
                    <a:cubicBezTo>
                      <a:pt x="144" y="30"/>
                      <a:pt x="141" y="30"/>
                      <a:pt x="139" y="30"/>
                    </a:cubicBezTo>
                    <a:cubicBezTo>
                      <a:pt x="129" y="11"/>
                      <a:pt x="114" y="0"/>
                      <a:pt x="98" y="0"/>
                    </a:cubicBezTo>
                    <a:cubicBezTo>
                      <a:pt x="83" y="0"/>
                      <a:pt x="69" y="10"/>
                      <a:pt x="59" y="26"/>
                    </a:cubicBezTo>
                    <a:cubicBezTo>
                      <a:pt x="56" y="26"/>
                      <a:pt x="53" y="26"/>
                      <a:pt x="50" y="26"/>
                    </a:cubicBezTo>
                    <a:cubicBezTo>
                      <a:pt x="34" y="26"/>
                      <a:pt x="22" y="31"/>
                      <a:pt x="14" y="40"/>
                    </a:cubicBezTo>
                    <a:cubicBezTo>
                      <a:pt x="4" y="53"/>
                      <a:pt x="4" y="72"/>
                      <a:pt x="14" y="93"/>
                    </a:cubicBezTo>
                    <a:cubicBezTo>
                      <a:pt x="15" y="96"/>
                      <a:pt x="17" y="99"/>
                      <a:pt x="19" y="102"/>
                    </a:cubicBezTo>
                    <a:cubicBezTo>
                      <a:pt x="17" y="105"/>
                      <a:pt x="15" y="108"/>
                      <a:pt x="13" y="111"/>
                    </a:cubicBezTo>
                    <a:cubicBezTo>
                      <a:pt x="2" y="132"/>
                      <a:pt x="0" y="150"/>
                      <a:pt x="9" y="164"/>
                    </a:cubicBezTo>
                    <a:cubicBezTo>
                      <a:pt x="16" y="175"/>
                      <a:pt x="31" y="181"/>
                      <a:pt x="50" y="181"/>
                    </a:cubicBezTo>
                    <a:cubicBezTo>
                      <a:pt x="52" y="181"/>
                      <a:pt x="55" y="181"/>
                      <a:pt x="57" y="181"/>
                    </a:cubicBezTo>
                    <a:cubicBezTo>
                      <a:pt x="67" y="200"/>
                      <a:pt x="82" y="212"/>
                      <a:pt x="98" y="212"/>
                    </a:cubicBezTo>
                    <a:cubicBezTo>
                      <a:pt x="113" y="212"/>
                      <a:pt x="127" y="202"/>
                      <a:pt x="137" y="185"/>
                    </a:cubicBezTo>
                    <a:cubicBezTo>
                      <a:pt x="140" y="185"/>
                      <a:pt x="143" y="186"/>
                      <a:pt x="146" y="186"/>
                    </a:cubicBezTo>
                    <a:cubicBezTo>
                      <a:pt x="162" y="186"/>
                      <a:pt x="174" y="180"/>
                      <a:pt x="182" y="171"/>
                    </a:cubicBezTo>
                    <a:cubicBezTo>
                      <a:pt x="191" y="158"/>
                      <a:pt x="192" y="140"/>
                      <a:pt x="182" y="118"/>
                    </a:cubicBezTo>
                    <a:cubicBezTo>
                      <a:pt x="181" y="115"/>
                      <a:pt x="179" y="112"/>
                      <a:pt x="177" y="109"/>
                    </a:cubicBezTo>
                    <a:close/>
                    <a:moveTo>
                      <a:pt x="146" y="38"/>
                    </a:moveTo>
                    <a:cubicBezTo>
                      <a:pt x="162" y="38"/>
                      <a:pt x="174" y="43"/>
                      <a:pt x="180" y="52"/>
                    </a:cubicBezTo>
                    <a:cubicBezTo>
                      <a:pt x="189" y="65"/>
                      <a:pt x="185" y="83"/>
                      <a:pt x="173" y="102"/>
                    </a:cubicBezTo>
                    <a:cubicBezTo>
                      <a:pt x="168" y="94"/>
                      <a:pt x="161" y="86"/>
                      <a:pt x="154" y="78"/>
                    </a:cubicBezTo>
                    <a:cubicBezTo>
                      <a:pt x="152" y="63"/>
                      <a:pt x="148" y="49"/>
                      <a:pt x="143" y="38"/>
                    </a:cubicBezTo>
                    <a:cubicBezTo>
                      <a:pt x="144" y="38"/>
                      <a:pt x="145" y="38"/>
                      <a:pt x="146" y="38"/>
                    </a:cubicBezTo>
                    <a:close/>
                    <a:moveTo>
                      <a:pt x="125" y="148"/>
                    </a:moveTo>
                    <a:cubicBezTo>
                      <a:pt x="116" y="154"/>
                      <a:pt x="105" y="159"/>
                      <a:pt x="96" y="163"/>
                    </a:cubicBezTo>
                    <a:cubicBezTo>
                      <a:pt x="86" y="158"/>
                      <a:pt x="76" y="152"/>
                      <a:pt x="67" y="145"/>
                    </a:cubicBezTo>
                    <a:cubicBezTo>
                      <a:pt x="61" y="140"/>
                      <a:pt x="55" y="135"/>
                      <a:pt x="49" y="129"/>
                    </a:cubicBezTo>
                    <a:cubicBezTo>
                      <a:pt x="48" y="122"/>
                      <a:pt x="48" y="114"/>
                      <a:pt x="48" y="106"/>
                    </a:cubicBezTo>
                    <a:cubicBezTo>
                      <a:pt x="48" y="97"/>
                      <a:pt x="48" y="88"/>
                      <a:pt x="50" y="79"/>
                    </a:cubicBezTo>
                    <a:cubicBezTo>
                      <a:pt x="56" y="74"/>
                      <a:pt x="63" y="69"/>
                      <a:pt x="71" y="64"/>
                    </a:cubicBezTo>
                    <a:cubicBezTo>
                      <a:pt x="80" y="57"/>
                      <a:pt x="90" y="52"/>
                      <a:pt x="100" y="48"/>
                    </a:cubicBezTo>
                    <a:cubicBezTo>
                      <a:pt x="110" y="53"/>
                      <a:pt x="120" y="59"/>
                      <a:pt x="129" y="66"/>
                    </a:cubicBezTo>
                    <a:cubicBezTo>
                      <a:pt x="135" y="71"/>
                      <a:pt x="141" y="76"/>
                      <a:pt x="147" y="82"/>
                    </a:cubicBezTo>
                    <a:cubicBezTo>
                      <a:pt x="148" y="90"/>
                      <a:pt x="148" y="97"/>
                      <a:pt x="148" y="106"/>
                    </a:cubicBezTo>
                    <a:cubicBezTo>
                      <a:pt x="148" y="115"/>
                      <a:pt x="147" y="124"/>
                      <a:pt x="146" y="132"/>
                    </a:cubicBezTo>
                    <a:cubicBezTo>
                      <a:pt x="140" y="137"/>
                      <a:pt x="133" y="143"/>
                      <a:pt x="125" y="148"/>
                    </a:cubicBezTo>
                    <a:close/>
                    <a:moveTo>
                      <a:pt x="144" y="144"/>
                    </a:moveTo>
                    <a:cubicBezTo>
                      <a:pt x="142" y="156"/>
                      <a:pt x="138" y="167"/>
                      <a:pt x="133" y="177"/>
                    </a:cubicBezTo>
                    <a:cubicBezTo>
                      <a:pt x="124" y="175"/>
                      <a:pt x="114" y="172"/>
                      <a:pt x="105" y="168"/>
                    </a:cubicBezTo>
                    <a:cubicBezTo>
                      <a:pt x="113" y="164"/>
                      <a:pt x="121" y="160"/>
                      <a:pt x="130" y="154"/>
                    </a:cubicBezTo>
                    <a:cubicBezTo>
                      <a:pt x="135" y="151"/>
                      <a:pt x="140" y="147"/>
                      <a:pt x="144" y="144"/>
                    </a:cubicBezTo>
                    <a:close/>
                    <a:moveTo>
                      <a:pt x="86" y="167"/>
                    </a:moveTo>
                    <a:cubicBezTo>
                      <a:pt x="77" y="170"/>
                      <a:pt x="69" y="172"/>
                      <a:pt x="61" y="173"/>
                    </a:cubicBezTo>
                    <a:cubicBezTo>
                      <a:pt x="57" y="164"/>
                      <a:pt x="54" y="154"/>
                      <a:pt x="51" y="142"/>
                    </a:cubicBezTo>
                    <a:cubicBezTo>
                      <a:pt x="55" y="145"/>
                      <a:pt x="59" y="148"/>
                      <a:pt x="62" y="151"/>
                    </a:cubicBezTo>
                    <a:cubicBezTo>
                      <a:pt x="70" y="157"/>
                      <a:pt x="78" y="163"/>
                      <a:pt x="86" y="167"/>
                    </a:cubicBezTo>
                    <a:close/>
                    <a:moveTo>
                      <a:pt x="40" y="120"/>
                    </a:moveTo>
                    <a:cubicBezTo>
                      <a:pt x="36" y="114"/>
                      <a:pt x="32" y="108"/>
                      <a:pt x="28" y="103"/>
                    </a:cubicBezTo>
                    <a:cubicBezTo>
                      <a:pt x="32" y="98"/>
                      <a:pt x="36" y="93"/>
                      <a:pt x="41" y="88"/>
                    </a:cubicBezTo>
                    <a:cubicBezTo>
                      <a:pt x="40" y="94"/>
                      <a:pt x="40" y="100"/>
                      <a:pt x="40" y="106"/>
                    </a:cubicBezTo>
                    <a:cubicBezTo>
                      <a:pt x="40" y="110"/>
                      <a:pt x="40" y="115"/>
                      <a:pt x="40" y="120"/>
                    </a:cubicBezTo>
                    <a:close/>
                    <a:moveTo>
                      <a:pt x="52" y="68"/>
                    </a:moveTo>
                    <a:cubicBezTo>
                      <a:pt x="54" y="55"/>
                      <a:pt x="58" y="44"/>
                      <a:pt x="63" y="35"/>
                    </a:cubicBezTo>
                    <a:cubicBezTo>
                      <a:pt x="72" y="36"/>
                      <a:pt x="82" y="39"/>
                      <a:pt x="91" y="43"/>
                    </a:cubicBezTo>
                    <a:cubicBezTo>
                      <a:pt x="83" y="47"/>
                      <a:pt x="74" y="52"/>
                      <a:pt x="66" y="57"/>
                    </a:cubicBezTo>
                    <a:cubicBezTo>
                      <a:pt x="61" y="60"/>
                      <a:pt x="56" y="64"/>
                      <a:pt x="52" y="68"/>
                    </a:cubicBezTo>
                    <a:close/>
                    <a:moveTo>
                      <a:pt x="110" y="44"/>
                    </a:moveTo>
                    <a:cubicBezTo>
                      <a:pt x="118" y="41"/>
                      <a:pt x="127" y="39"/>
                      <a:pt x="135" y="38"/>
                    </a:cubicBezTo>
                    <a:cubicBezTo>
                      <a:pt x="139" y="47"/>
                      <a:pt x="142" y="58"/>
                      <a:pt x="144" y="69"/>
                    </a:cubicBezTo>
                    <a:cubicBezTo>
                      <a:pt x="141" y="66"/>
                      <a:pt x="137" y="63"/>
                      <a:pt x="134" y="60"/>
                    </a:cubicBezTo>
                    <a:cubicBezTo>
                      <a:pt x="126" y="54"/>
                      <a:pt x="118" y="49"/>
                      <a:pt x="110" y="44"/>
                    </a:cubicBezTo>
                    <a:close/>
                    <a:moveTo>
                      <a:pt x="155" y="91"/>
                    </a:moveTo>
                    <a:cubicBezTo>
                      <a:pt x="160" y="97"/>
                      <a:pt x="164" y="103"/>
                      <a:pt x="168" y="109"/>
                    </a:cubicBezTo>
                    <a:cubicBezTo>
                      <a:pt x="164" y="114"/>
                      <a:pt x="160" y="119"/>
                      <a:pt x="155" y="124"/>
                    </a:cubicBezTo>
                    <a:cubicBezTo>
                      <a:pt x="156" y="118"/>
                      <a:pt x="156" y="112"/>
                      <a:pt x="156" y="106"/>
                    </a:cubicBezTo>
                    <a:cubicBezTo>
                      <a:pt x="156" y="101"/>
                      <a:pt x="156" y="96"/>
                      <a:pt x="155" y="91"/>
                    </a:cubicBezTo>
                    <a:close/>
                    <a:moveTo>
                      <a:pt x="98" y="7"/>
                    </a:moveTo>
                    <a:cubicBezTo>
                      <a:pt x="110" y="7"/>
                      <a:pt x="122" y="16"/>
                      <a:pt x="131" y="31"/>
                    </a:cubicBezTo>
                    <a:cubicBezTo>
                      <a:pt x="121" y="33"/>
                      <a:pt x="111" y="35"/>
                      <a:pt x="101" y="39"/>
                    </a:cubicBezTo>
                    <a:cubicBezTo>
                      <a:pt x="89" y="34"/>
                      <a:pt x="78" y="30"/>
                      <a:pt x="67" y="28"/>
                    </a:cubicBezTo>
                    <a:cubicBezTo>
                      <a:pt x="76" y="15"/>
                      <a:pt x="86" y="7"/>
                      <a:pt x="98" y="7"/>
                    </a:cubicBezTo>
                    <a:close/>
                    <a:moveTo>
                      <a:pt x="21" y="90"/>
                    </a:moveTo>
                    <a:cubicBezTo>
                      <a:pt x="13" y="71"/>
                      <a:pt x="12" y="55"/>
                      <a:pt x="20" y="45"/>
                    </a:cubicBezTo>
                    <a:cubicBezTo>
                      <a:pt x="26" y="38"/>
                      <a:pt x="36" y="34"/>
                      <a:pt x="50" y="34"/>
                    </a:cubicBezTo>
                    <a:cubicBezTo>
                      <a:pt x="51" y="34"/>
                      <a:pt x="53" y="34"/>
                      <a:pt x="55" y="34"/>
                    </a:cubicBezTo>
                    <a:cubicBezTo>
                      <a:pt x="49" y="46"/>
                      <a:pt x="45" y="60"/>
                      <a:pt x="42" y="76"/>
                    </a:cubicBezTo>
                    <a:cubicBezTo>
                      <a:pt x="35" y="82"/>
                      <a:pt x="29" y="88"/>
                      <a:pt x="24" y="95"/>
                    </a:cubicBezTo>
                    <a:cubicBezTo>
                      <a:pt x="23" y="93"/>
                      <a:pt x="22" y="92"/>
                      <a:pt x="21" y="90"/>
                    </a:cubicBezTo>
                    <a:close/>
                    <a:moveTo>
                      <a:pt x="50" y="174"/>
                    </a:moveTo>
                    <a:cubicBezTo>
                      <a:pt x="34" y="174"/>
                      <a:pt x="22" y="169"/>
                      <a:pt x="16" y="159"/>
                    </a:cubicBezTo>
                    <a:cubicBezTo>
                      <a:pt x="8" y="148"/>
                      <a:pt x="10" y="133"/>
                      <a:pt x="20" y="115"/>
                    </a:cubicBezTo>
                    <a:cubicBezTo>
                      <a:pt x="21" y="113"/>
                      <a:pt x="22" y="111"/>
                      <a:pt x="23" y="110"/>
                    </a:cubicBezTo>
                    <a:cubicBezTo>
                      <a:pt x="28" y="118"/>
                      <a:pt x="35" y="125"/>
                      <a:pt x="42" y="133"/>
                    </a:cubicBezTo>
                    <a:cubicBezTo>
                      <a:pt x="44" y="148"/>
                      <a:pt x="48" y="162"/>
                      <a:pt x="53" y="174"/>
                    </a:cubicBezTo>
                    <a:cubicBezTo>
                      <a:pt x="52" y="174"/>
                      <a:pt x="51" y="174"/>
                      <a:pt x="50" y="174"/>
                    </a:cubicBezTo>
                    <a:close/>
                    <a:moveTo>
                      <a:pt x="98" y="204"/>
                    </a:moveTo>
                    <a:cubicBezTo>
                      <a:pt x="85" y="204"/>
                      <a:pt x="74" y="195"/>
                      <a:pt x="65" y="180"/>
                    </a:cubicBezTo>
                    <a:cubicBezTo>
                      <a:pt x="75" y="179"/>
                      <a:pt x="85" y="176"/>
                      <a:pt x="95" y="172"/>
                    </a:cubicBezTo>
                    <a:cubicBezTo>
                      <a:pt x="106" y="178"/>
                      <a:pt x="118" y="181"/>
                      <a:pt x="128" y="184"/>
                    </a:cubicBezTo>
                    <a:cubicBezTo>
                      <a:pt x="120" y="196"/>
                      <a:pt x="109" y="204"/>
                      <a:pt x="98" y="204"/>
                    </a:cubicBezTo>
                    <a:close/>
                    <a:moveTo>
                      <a:pt x="176" y="166"/>
                    </a:moveTo>
                    <a:cubicBezTo>
                      <a:pt x="170" y="174"/>
                      <a:pt x="159" y="178"/>
                      <a:pt x="146" y="178"/>
                    </a:cubicBezTo>
                    <a:cubicBezTo>
                      <a:pt x="144" y="178"/>
                      <a:pt x="143" y="178"/>
                      <a:pt x="141" y="178"/>
                    </a:cubicBezTo>
                    <a:cubicBezTo>
                      <a:pt x="147" y="166"/>
                      <a:pt x="151" y="152"/>
                      <a:pt x="154" y="136"/>
                    </a:cubicBezTo>
                    <a:cubicBezTo>
                      <a:pt x="161" y="129"/>
                      <a:pt x="167" y="123"/>
                      <a:pt x="172" y="116"/>
                    </a:cubicBezTo>
                    <a:cubicBezTo>
                      <a:pt x="173" y="118"/>
                      <a:pt x="174" y="120"/>
                      <a:pt x="175" y="122"/>
                    </a:cubicBezTo>
                    <a:cubicBezTo>
                      <a:pt x="183" y="140"/>
                      <a:pt x="183" y="156"/>
                      <a:pt x="176" y="166"/>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9" name="Oval 21"/>
              <p:cNvSpPr>
                <a:spLocks noChangeArrowheads="1"/>
              </p:cNvSpPr>
              <p:nvPr/>
            </p:nvSpPr>
            <p:spPr bwMode="auto">
              <a:xfrm>
                <a:off x="4459287" y="1984375"/>
                <a:ext cx="57150" cy="58738"/>
              </a:xfrm>
              <a:prstGeom prst="ellipse">
                <a:avLst/>
              </a:prstGeom>
              <a:solidFill>
                <a:srgbClr val="F1F1F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6" name="Group 109"/>
            <p:cNvGrpSpPr/>
            <p:nvPr/>
          </p:nvGrpSpPr>
          <p:grpSpPr>
            <a:xfrm>
              <a:off x="4997301" y="2355850"/>
              <a:ext cx="520700" cy="520700"/>
              <a:chOff x="4811712" y="1752600"/>
              <a:chExt cx="520700" cy="520700"/>
            </a:xfrm>
          </p:grpSpPr>
          <p:sp>
            <p:nvSpPr>
              <p:cNvPr id="372" name="Oval 22"/>
              <p:cNvSpPr>
                <a:spLocks noChangeArrowheads="1"/>
              </p:cNvSpPr>
              <p:nvPr/>
            </p:nvSpPr>
            <p:spPr bwMode="auto">
              <a:xfrm>
                <a:off x="481171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3" name="Freeform 23"/>
              <p:cNvSpPr>
                <a:spLocks/>
              </p:cNvSpPr>
              <p:nvPr/>
            </p:nvSpPr>
            <p:spPr bwMode="auto">
              <a:xfrm>
                <a:off x="4949825" y="1817687"/>
                <a:ext cx="381000" cy="455613"/>
              </a:xfrm>
              <a:custGeom>
                <a:avLst/>
                <a:gdLst/>
                <a:ahLst/>
                <a:cxnLst>
                  <a:cxn ang="0">
                    <a:pos x="213" y="124"/>
                  </a:cxn>
                  <a:cxn ang="0">
                    <a:pos x="99" y="0"/>
                  </a:cxn>
                  <a:cxn ang="0">
                    <a:pos x="44" y="7"/>
                  </a:cxn>
                  <a:cxn ang="0">
                    <a:pos x="44" y="74"/>
                  </a:cxn>
                  <a:cxn ang="0">
                    <a:pos x="13" y="95"/>
                  </a:cxn>
                  <a:cxn ang="0">
                    <a:pos x="0" y="130"/>
                  </a:cxn>
                  <a:cxn ang="0">
                    <a:pos x="13" y="181"/>
                  </a:cxn>
                  <a:cxn ang="0">
                    <a:pos x="82" y="255"/>
                  </a:cxn>
                  <a:cxn ang="0">
                    <a:pos x="213" y="124"/>
                  </a:cxn>
                </a:cxnLst>
                <a:rect l="0" t="0" r="r" b="b"/>
                <a:pathLst>
                  <a:path w="213" h="255">
                    <a:moveTo>
                      <a:pt x="213" y="124"/>
                    </a:moveTo>
                    <a:cubicBezTo>
                      <a:pt x="99" y="0"/>
                      <a:pt x="99" y="0"/>
                      <a:pt x="99" y="0"/>
                    </a:cubicBezTo>
                    <a:cubicBezTo>
                      <a:pt x="44" y="7"/>
                      <a:pt x="44" y="7"/>
                      <a:pt x="44" y="7"/>
                    </a:cubicBezTo>
                    <a:cubicBezTo>
                      <a:pt x="44" y="74"/>
                      <a:pt x="44" y="74"/>
                      <a:pt x="44" y="74"/>
                    </a:cubicBezTo>
                    <a:cubicBezTo>
                      <a:pt x="13" y="95"/>
                      <a:pt x="13" y="95"/>
                      <a:pt x="13" y="95"/>
                    </a:cubicBezTo>
                    <a:cubicBezTo>
                      <a:pt x="0" y="130"/>
                      <a:pt x="0" y="130"/>
                      <a:pt x="0" y="130"/>
                    </a:cubicBezTo>
                    <a:cubicBezTo>
                      <a:pt x="13" y="181"/>
                      <a:pt x="13" y="181"/>
                      <a:pt x="13" y="181"/>
                    </a:cubicBezTo>
                    <a:cubicBezTo>
                      <a:pt x="82" y="255"/>
                      <a:pt x="82" y="255"/>
                      <a:pt x="82" y="255"/>
                    </a:cubicBezTo>
                    <a:cubicBezTo>
                      <a:pt x="151" y="249"/>
                      <a:pt x="207" y="193"/>
                      <a:pt x="213" y="124"/>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4" name="Freeform 24"/>
              <p:cNvSpPr>
                <a:spLocks noEditPoints="1"/>
              </p:cNvSpPr>
              <p:nvPr/>
            </p:nvSpPr>
            <p:spPr bwMode="auto">
              <a:xfrm>
                <a:off x="4943475" y="1817687"/>
                <a:ext cx="258763" cy="366713"/>
              </a:xfrm>
              <a:custGeom>
                <a:avLst/>
                <a:gdLst/>
                <a:ahLst/>
                <a:cxnLst>
                  <a:cxn ang="0">
                    <a:pos x="72" y="205"/>
                  </a:cxn>
                  <a:cxn ang="0">
                    <a:pos x="0" y="135"/>
                  </a:cxn>
                  <a:cxn ang="0">
                    <a:pos x="41" y="72"/>
                  </a:cxn>
                  <a:cxn ang="0">
                    <a:pos x="41" y="0"/>
                  </a:cxn>
                  <a:cxn ang="0">
                    <a:pos x="103" y="0"/>
                  </a:cxn>
                  <a:cxn ang="0">
                    <a:pos x="103" y="72"/>
                  </a:cxn>
                  <a:cxn ang="0">
                    <a:pos x="145" y="135"/>
                  </a:cxn>
                  <a:cxn ang="0">
                    <a:pos x="72" y="205"/>
                  </a:cxn>
                  <a:cxn ang="0">
                    <a:pos x="50" y="9"/>
                  </a:cxn>
                  <a:cxn ang="0">
                    <a:pos x="50" y="78"/>
                  </a:cxn>
                  <a:cxn ang="0">
                    <a:pos x="47" y="79"/>
                  </a:cxn>
                  <a:cxn ang="0">
                    <a:pos x="9" y="135"/>
                  </a:cxn>
                  <a:cxn ang="0">
                    <a:pos x="72" y="196"/>
                  </a:cxn>
                  <a:cxn ang="0">
                    <a:pos x="136" y="135"/>
                  </a:cxn>
                  <a:cxn ang="0">
                    <a:pos x="97" y="79"/>
                  </a:cxn>
                  <a:cxn ang="0">
                    <a:pos x="95" y="78"/>
                  </a:cxn>
                  <a:cxn ang="0">
                    <a:pos x="95" y="9"/>
                  </a:cxn>
                  <a:cxn ang="0">
                    <a:pos x="50" y="9"/>
                  </a:cxn>
                </a:cxnLst>
                <a:rect l="0" t="0" r="r" b="b"/>
                <a:pathLst>
                  <a:path w="145" h="205">
                    <a:moveTo>
                      <a:pt x="72" y="205"/>
                    </a:moveTo>
                    <a:cubicBezTo>
                      <a:pt x="32" y="205"/>
                      <a:pt x="0" y="174"/>
                      <a:pt x="0" y="135"/>
                    </a:cubicBezTo>
                    <a:cubicBezTo>
                      <a:pt x="0" y="108"/>
                      <a:pt x="16" y="84"/>
                      <a:pt x="41" y="72"/>
                    </a:cubicBezTo>
                    <a:cubicBezTo>
                      <a:pt x="41" y="0"/>
                      <a:pt x="41" y="0"/>
                      <a:pt x="41" y="0"/>
                    </a:cubicBezTo>
                    <a:cubicBezTo>
                      <a:pt x="103" y="0"/>
                      <a:pt x="103" y="0"/>
                      <a:pt x="103" y="0"/>
                    </a:cubicBezTo>
                    <a:cubicBezTo>
                      <a:pt x="103" y="72"/>
                      <a:pt x="103" y="72"/>
                      <a:pt x="103" y="72"/>
                    </a:cubicBezTo>
                    <a:cubicBezTo>
                      <a:pt x="128" y="84"/>
                      <a:pt x="145" y="108"/>
                      <a:pt x="145" y="135"/>
                    </a:cubicBezTo>
                    <a:cubicBezTo>
                      <a:pt x="145" y="174"/>
                      <a:pt x="112" y="205"/>
                      <a:pt x="72" y="205"/>
                    </a:cubicBezTo>
                    <a:close/>
                    <a:moveTo>
                      <a:pt x="50" y="9"/>
                    </a:moveTo>
                    <a:cubicBezTo>
                      <a:pt x="50" y="78"/>
                      <a:pt x="50" y="78"/>
                      <a:pt x="50" y="78"/>
                    </a:cubicBezTo>
                    <a:cubicBezTo>
                      <a:pt x="47" y="79"/>
                      <a:pt x="47" y="79"/>
                      <a:pt x="47" y="79"/>
                    </a:cubicBezTo>
                    <a:cubicBezTo>
                      <a:pt x="24" y="88"/>
                      <a:pt x="9" y="111"/>
                      <a:pt x="9" y="135"/>
                    </a:cubicBezTo>
                    <a:cubicBezTo>
                      <a:pt x="9" y="169"/>
                      <a:pt x="37" y="196"/>
                      <a:pt x="72" y="196"/>
                    </a:cubicBezTo>
                    <a:cubicBezTo>
                      <a:pt x="107" y="196"/>
                      <a:pt x="136" y="169"/>
                      <a:pt x="136" y="135"/>
                    </a:cubicBezTo>
                    <a:cubicBezTo>
                      <a:pt x="136" y="111"/>
                      <a:pt x="121" y="88"/>
                      <a:pt x="97" y="79"/>
                    </a:cubicBezTo>
                    <a:cubicBezTo>
                      <a:pt x="95" y="78"/>
                      <a:pt x="95" y="78"/>
                      <a:pt x="95" y="78"/>
                    </a:cubicBezTo>
                    <a:cubicBezTo>
                      <a:pt x="95" y="9"/>
                      <a:pt x="95" y="9"/>
                      <a:pt x="95" y="9"/>
                    </a:cubicBezTo>
                    <a:lnTo>
                      <a:pt x="50" y="9"/>
                    </a:ln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5" name="Freeform 25"/>
              <p:cNvSpPr>
                <a:spLocks/>
              </p:cNvSpPr>
              <p:nvPr/>
            </p:nvSpPr>
            <p:spPr bwMode="auto">
              <a:xfrm>
                <a:off x="5113337" y="1985963"/>
                <a:ext cx="101600" cy="157163"/>
              </a:xfrm>
              <a:custGeom>
                <a:avLst/>
                <a:gdLst/>
                <a:ahLst/>
                <a:cxnLst>
                  <a:cxn ang="0">
                    <a:pos x="19" y="0"/>
                  </a:cxn>
                  <a:cxn ang="0">
                    <a:pos x="10" y="88"/>
                  </a:cxn>
                  <a:cxn ang="0">
                    <a:pos x="0" y="85"/>
                  </a:cxn>
                  <a:cxn ang="0">
                    <a:pos x="19" y="0"/>
                  </a:cxn>
                </a:cxnLst>
                <a:rect l="0" t="0" r="r" b="b"/>
                <a:pathLst>
                  <a:path w="57" h="88">
                    <a:moveTo>
                      <a:pt x="19" y="0"/>
                    </a:moveTo>
                    <a:cubicBezTo>
                      <a:pt x="46" y="30"/>
                      <a:pt x="43" y="62"/>
                      <a:pt x="10" y="88"/>
                    </a:cubicBezTo>
                    <a:cubicBezTo>
                      <a:pt x="6" y="87"/>
                      <a:pt x="3" y="86"/>
                      <a:pt x="0" y="85"/>
                    </a:cubicBezTo>
                    <a:cubicBezTo>
                      <a:pt x="57" y="51"/>
                      <a:pt x="16" y="0"/>
                      <a:pt x="19" y="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7" name="Group 114"/>
            <p:cNvGrpSpPr/>
            <p:nvPr/>
          </p:nvGrpSpPr>
          <p:grpSpPr>
            <a:xfrm>
              <a:off x="1274134" y="2355850"/>
              <a:ext cx="520700" cy="520700"/>
              <a:chOff x="5427662" y="1752600"/>
              <a:chExt cx="520700" cy="520700"/>
            </a:xfrm>
          </p:grpSpPr>
          <p:sp>
            <p:nvSpPr>
              <p:cNvPr id="367" name="Oval 26"/>
              <p:cNvSpPr>
                <a:spLocks noChangeArrowheads="1"/>
              </p:cNvSpPr>
              <p:nvPr/>
            </p:nvSpPr>
            <p:spPr bwMode="auto">
              <a:xfrm>
                <a:off x="542766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368" name="Group 794"/>
              <p:cNvGrpSpPr/>
              <p:nvPr/>
            </p:nvGrpSpPr>
            <p:grpSpPr>
              <a:xfrm>
                <a:off x="5513387" y="1828800"/>
                <a:ext cx="414338" cy="430213"/>
                <a:chOff x="5513387" y="1828800"/>
                <a:chExt cx="414338" cy="430213"/>
              </a:xfrm>
            </p:grpSpPr>
            <p:sp>
              <p:nvSpPr>
                <p:cNvPr id="369" name="Freeform 27"/>
                <p:cNvSpPr>
                  <a:spLocks/>
                </p:cNvSpPr>
                <p:nvPr/>
              </p:nvSpPr>
              <p:spPr bwMode="auto">
                <a:xfrm>
                  <a:off x="5532437" y="1849438"/>
                  <a:ext cx="395288" cy="409575"/>
                </a:xfrm>
                <a:custGeom>
                  <a:avLst/>
                  <a:gdLst/>
                  <a:ahLst/>
                  <a:cxnLst>
                    <a:cxn ang="0">
                      <a:pos x="221" y="153"/>
                    </a:cxn>
                    <a:cxn ang="0">
                      <a:pos x="87" y="7"/>
                    </a:cxn>
                    <a:cxn ang="0">
                      <a:pos x="48" y="0"/>
                    </a:cxn>
                    <a:cxn ang="0">
                      <a:pos x="15" y="11"/>
                    </a:cxn>
                    <a:cxn ang="0">
                      <a:pos x="0" y="41"/>
                    </a:cxn>
                    <a:cxn ang="0">
                      <a:pos x="6" y="81"/>
                    </a:cxn>
                    <a:cxn ang="0">
                      <a:pos x="141" y="229"/>
                    </a:cxn>
                    <a:cxn ang="0">
                      <a:pos x="221" y="153"/>
                    </a:cxn>
                  </a:cxnLst>
                  <a:rect l="0" t="0" r="r" b="b"/>
                  <a:pathLst>
                    <a:path w="221" h="229">
                      <a:moveTo>
                        <a:pt x="221" y="153"/>
                      </a:moveTo>
                      <a:cubicBezTo>
                        <a:pt x="87" y="7"/>
                        <a:pt x="87" y="7"/>
                        <a:pt x="87" y="7"/>
                      </a:cubicBezTo>
                      <a:cubicBezTo>
                        <a:pt x="48" y="0"/>
                        <a:pt x="48" y="0"/>
                        <a:pt x="48" y="0"/>
                      </a:cubicBezTo>
                      <a:cubicBezTo>
                        <a:pt x="15" y="11"/>
                        <a:pt x="15" y="11"/>
                        <a:pt x="15" y="11"/>
                      </a:cubicBezTo>
                      <a:cubicBezTo>
                        <a:pt x="0" y="41"/>
                        <a:pt x="0" y="41"/>
                        <a:pt x="0" y="41"/>
                      </a:cubicBezTo>
                      <a:cubicBezTo>
                        <a:pt x="6" y="81"/>
                        <a:pt x="6" y="81"/>
                        <a:pt x="6" y="81"/>
                      </a:cubicBezTo>
                      <a:cubicBezTo>
                        <a:pt x="141" y="229"/>
                        <a:pt x="141" y="229"/>
                        <a:pt x="141" y="229"/>
                      </a:cubicBezTo>
                      <a:cubicBezTo>
                        <a:pt x="177" y="215"/>
                        <a:pt x="205" y="188"/>
                        <a:pt x="221" y="15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0" name="Freeform 28"/>
                <p:cNvSpPr>
                  <a:spLocks/>
                </p:cNvSpPr>
                <p:nvPr/>
              </p:nvSpPr>
              <p:spPr bwMode="auto">
                <a:xfrm>
                  <a:off x="5546725" y="1860550"/>
                  <a:ext cx="71438" cy="103188"/>
                </a:xfrm>
                <a:custGeom>
                  <a:avLst/>
                  <a:gdLst/>
                  <a:ahLst/>
                  <a:cxnLst>
                    <a:cxn ang="0">
                      <a:pos x="40" y="3"/>
                    </a:cxn>
                    <a:cxn ang="0">
                      <a:pos x="3" y="31"/>
                    </a:cxn>
                    <a:cxn ang="0">
                      <a:pos x="2" y="34"/>
                    </a:cxn>
                    <a:cxn ang="0">
                      <a:pos x="5" y="58"/>
                    </a:cxn>
                    <a:cxn ang="0">
                      <a:pos x="6" y="38"/>
                    </a:cxn>
                    <a:cxn ang="0">
                      <a:pos x="40" y="3"/>
                    </a:cxn>
                  </a:cxnLst>
                  <a:rect l="0" t="0" r="r" b="b"/>
                  <a:pathLst>
                    <a:path w="40" h="58">
                      <a:moveTo>
                        <a:pt x="40" y="3"/>
                      </a:moveTo>
                      <a:cubicBezTo>
                        <a:pt x="24" y="0"/>
                        <a:pt x="7" y="12"/>
                        <a:pt x="3" y="31"/>
                      </a:cubicBezTo>
                      <a:cubicBezTo>
                        <a:pt x="2" y="32"/>
                        <a:pt x="2" y="33"/>
                        <a:pt x="2" y="34"/>
                      </a:cubicBezTo>
                      <a:cubicBezTo>
                        <a:pt x="0" y="43"/>
                        <a:pt x="2" y="51"/>
                        <a:pt x="5" y="58"/>
                      </a:cubicBezTo>
                      <a:cubicBezTo>
                        <a:pt x="4" y="52"/>
                        <a:pt x="5" y="45"/>
                        <a:pt x="6" y="38"/>
                      </a:cubicBezTo>
                      <a:cubicBezTo>
                        <a:pt x="11" y="19"/>
                        <a:pt x="25" y="6"/>
                        <a:pt x="40" y="3"/>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1" name="Freeform 29"/>
                <p:cNvSpPr>
                  <a:spLocks noEditPoints="1"/>
                </p:cNvSpPr>
                <p:nvPr/>
              </p:nvSpPr>
              <p:spPr bwMode="auto">
                <a:xfrm>
                  <a:off x="5513387" y="1828800"/>
                  <a:ext cx="342900" cy="355600"/>
                </a:xfrm>
                <a:custGeom>
                  <a:avLst/>
                  <a:gdLst/>
                  <a:ahLst/>
                  <a:cxnLst>
                    <a:cxn ang="0">
                      <a:pos x="185" y="169"/>
                    </a:cxn>
                    <a:cxn ang="0">
                      <a:pos x="127" y="107"/>
                    </a:cxn>
                    <a:cxn ang="0">
                      <a:pos x="107" y="103"/>
                    </a:cxn>
                    <a:cxn ang="0">
                      <a:pos x="100" y="95"/>
                    </a:cxn>
                    <a:cxn ang="0">
                      <a:pos x="99" y="23"/>
                    </a:cxn>
                    <a:cxn ang="0">
                      <a:pos x="23" y="20"/>
                    </a:cxn>
                    <a:cxn ang="0">
                      <a:pos x="20" y="97"/>
                    </a:cxn>
                    <a:cxn ang="0">
                      <a:pos x="92" y="103"/>
                    </a:cxn>
                    <a:cxn ang="0">
                      <a:pos x="99" y="110"/>
                    </a:cxn>
                    <a:cxn ang="0">
                      <a:pos x="102" y="130"/>
                    </a:cxn>
                    <a:cxn ang="0">
                      <a:pos x="159" y="192"/>
                    </a:cxn>
                    <a:cxn ang="0">
                      <a:pos x="184" y="193"/>
                    </a:cxn>
                    <a:cxn ang="0">
                      <a:pos x="185" y="169"/>
                    </a:cxn>
                    <a:cxn ang="0">
                      <a:pos x="27" y="90"/>
                    </a:cxn>
                    <a:cxn ang="0">
                      <a:pos x="29" y="28"/>
                    </a:cxn>
                    <a:cxn ang="0">
                      <a:pos x="92" y="30"/>
                    </a:cxn>
                    <a:cxn ang="0">
                      <a:pos x="90" y="92"/>
                    </a:cxn>
                    <a:cxn ang="0">
                      <a:pos x="27" y="90"/>
                    </a:cxn>
                  </a:cxnLst>
                  <a:rect l="0" t="0" r="r" b="b"/>
                  <a:pathLst>
                    <a:path w="191" h="199">
                      <a:moveTo>
                        <a:pt x="185" y="169"/>
                      </a:moveTo>
                      <a:cubicBezTo>
                        <a:pt x="127" y="107"/>
                        <a:pt x="127" y="107"/>
                        <a:pt x="127" y="107"/>
                      </a:cubicBezTo>
                      <a:cubicBezTo>
                        <a:pt x="125" y="105"/>
                        <a:pt x="115" y="101"/>
                        <a:pt x="107" y="103"/>
                      </a:cubicBezTo>
                      <a:cubicBezTo>
                        <a:pt x="100" y="95"/>
                        <a:pt x="100" y="95"/>
                        <a:pt x="100" y="95"/>
                      </a:cubicBezTo>
                      <a:cubicBezTo>
                        <a:pt x="118" y="75"/>
                        <a:pt x="118" y="43"/>
                        <a:pt x="99" y="23"/>
                      </a:cubicBezTo>
                      <a:cubicBezTo>
                        <a:pt x="79" y="1"/>
                        <a:pt x="44" y="0"/>
                        <a:pt x="23" y="20"/>
                      </a:cubicBezTo>
                      <a:cubicBezTo>
                        <a:pt x="1" y="41"/>
                        <a:pt x="0" y="75"/>
                        <a:pt x="20" y="97"/>
                      </a:cubicBezTo>
                      <a:cubicBezTo>
                        <a:pt x="39" y="117"/>
                        <a:pt x="70" y="119"/>
                        <a:pt x="92" y="103"/>
                      </a:cubicBezTo>
                      <a:cubicBezTo>
                        <a:pt x="99" y="110"/>
                        <a:pt x="99" y="110"/>
                        <a:pt x="99" y="110"/>
                      </a:cubicBezTo>
                      <a:cubicBezTo>
                        <a:pt x="96" y="118"/>
                        <a:pt x="99" y="128"/>
                        <a:pt x="102" y="130"/>
                      </a:cubicBezTo>
                      <a:cubicBezTo>
                        <a:pt x="159" y="192"/>
                        <a:pt x="159" y="192"/>
                        <a:pt x="159" y="192"/>
                      </a:cubicBezTo>
                      <a:cubicBezTo>
                        <a:pt x="166" y="199"/>
                        <a:pt x="177" y="199"/>
                        <a:pt x="184" y="193"/>
                      </a:cubicBezTo>
                      <a:cubicBezTo>
                        <a:pt x="191" y="186"/>
                        <a:pt x="191" y="176"/>
                        <a:pt x="185" y="169"/>
                      </a:cubicBezTo>
                      <a:close/>
                      <a:moveTo>
                        <a:pt x="27" y="90"/>
                      </a:moveTo>
                      <a:cubicBezTo>
                        <a:pt x="11" y="72"/>
                        <a:pt x="12" y="44"/>
                        <a:pt x="29" y="28"/>
                      </a:cubicBezTo>
                      <a:cubicBezTo>
                        <a:pt x="47" y="11"/>
                        <a:pt x="75" y="12"/>
                        <a:pt x="92" y="30"/>
                      </a:cubicBezTo>
                      <a:cubicBezTo>
                        <a:pt x="108" y="48"/>
                        <a:pt x="107" y="75"/>
                        <a:pt x="90" y="92"/>
                      </a:cubicBezTo>
                      <a:cubicBezTo>
                        <a:pt x="72" y="109"/>
                        <a:pt x="44" y="108"/>
                        <a:pt x="27" y="9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358" name="Group 120"/>
            <p:cNvGrpSpPr/>
            <p:nvPr/>
          </p:nvGrpSpPr>
          <p:grpSpPr>
            <a:xfrm>
              <a:off x="6749901" y="2355850"/>
              <a:ext cx="520700" cy="520700"/>
              <a:chOff x="6034087" y="1752600"/>
              <a:chExt cx="520700" cy="520700"/>
            </a:xfrm>
          </p:grpSpPr>
          <p:sp>
            <p:nvSpPr>
              <p:cNvPr id="359" name="Oval 30"/>
              <p:cNvSpPr>
                <a:spLocks noChangeArrowheads="1"/>
              </p:cNvSpPr>
              <p:nvPr/>
            </p:nvSpPr>
            <p:spPr bwMode="auto">
              <a:xfrm>
                <a:off x="6034087"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0" name="Freeform 31"/>
              <p:cNvSpPr>
                <a:spLocks/>
              </p:cNvSpPr>
              <p:nvPr/>
            </p:nvSpPr>
            <p:spPr bwMode="auto">
              <a:xfrm>
                <a:off x="6156325" y="1863725"/>
                <a:ext cx="396875" cy="409575"/>
              </a:xfrm>
              <a:custGeom>
                <a:avLst/>
                <a:gdLst/>
                <a:ahLst/>
                <a:cxnLst>
                  <a:cxn ang="0">
                    <a:pos x="222" y="83"/>
                  </a:cxn>
                  <a:cxn ang="0">
                    <a:pos x="221" y="67"/>
                  </a:cxn>
                  <a:cxn ang="0">
                    <a:pos x="158" y="0"/>
                  </a:cxn>
                  <a:cxn ang="0">
                    <a:pos x="155" y="3"/>
                  </a:cxn>
                  <a:cxn ang="0">
                    <a:pos x="95" y="4"/>
                  </a:cxn>
                  <a:cxn ang="0">
                    <a:pos x="1" y="10"/>
                  </a:cxn>
                  <a:cxn ang="0">
                    <a:pos x="0" y="107"/>
                  </a:cxn>
                  <a:cxn ang="0">
                    <a:pos x="42" y="153"/>
                  </a:cxn>
                  <a:cxn ang="0">
                    <a:pos x="27" y="194"/>
                  </a:cxn>
                  <a:cxn ang="0">
                    <a:pos x="58" y="227"/>
                  </a:cxn>
                  <a:cxn ang="0">
                    <a:pos x="77" y="229"/>
                  </a:cxn>
                  <a:cxn ang="0">
                    <a:pos x="222" y="83"/>
                  </a:cxn>
                </a:cxnLst>
                <a:rect l="0" t="0" r="r" b="b"/>
                <a:pathLst>
                  <a:path w="222" h="229">
                    <a:moveTo>
                      <a:pt x="222" y="83"/>
                    </a:moveTo>
                    <a:cubicBezTo>
                      <a:pt x="222" y="78"/>
                      <a:pt x="222" y="72"/>
                      <a:pt x="221" y="67"/>
                    </a:cubicBezTo>
                    <a:cubicBezTo>
                      <a:pt x="158" y="0"/>
                      <a:pt x="158" y="0"/>
                      <a:pt x="158" y="0"/>
                    </a:cubicBezTo>
                    <a:cubicBezTo>
                      <a:pt x="155" y="3"/>
                      <a:pt x="155" y="3"/>
                      <a:pt x="155" y="3"/>
                    </a:cubicBezTo>
                    <a:cubicBezTo>
                      <a:pt x="95" y="4"/>
                      <a:pt x="95" y="4"/>
                      <a:pt x="95" y="4"/>
                    </a:cubicBezTo>
                    <a:cubicBezTo>
                      <a:pt x="1" y="10"/>
                      <a:pt x="1" y="10"/>
                      <a:pt x="1" y="10"/>
                    </a:cubicBezTo>
                    <a:cubicBezTo>
                      <a:pt x="0" y="107"/>
                      <a:pt x="0" y="107"/>
                      <a:pt x="0" y="107"/>
                    </a:cubicBezTo>
                    <a:cubicBezTo>
                      <a:pt x="42" y="153"/>
                      <a:pt x="42" y="153"/>
                      <a:pt x="42" y="153"/>
                    </a:cubicBezTo>
                    <a:cubicBezTo>
                      <a:pt x="27" y="194"/>
                      <a:pt x="27" y="194"/>
                      <a:pt x="27" y="194"/>
                    </a:cubicBezTo>
                    <a:cubicBezTo>
                      <a:pt x="58" y="227"/>
                      <a:pt x="58" y="227"/>
                      <a:pt x="58" y="227"/>
                    </a:cubicBezTo>
                    <a:cubicBezTo>
                      <a:pt x="65" y="228"/>
                      <a:pt x="71" y="229"/>
                      <a:pt x="77" y="229"/>
                    </a:cubicBezTo>
                    <a:cubicBezTo>
                      <a:pt x="157" y="229"/>
                      <a:pt x="222" y="164"/>
                      <a:pt x="222" y="8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1" name="Freeform 32"/>
              <p:cNvSpPr>
                <a:spLocks/>
              </p:cNvSpPr>
              <p:nvPr/>
            </p:nvSpPr>
            <p:spPr bwMode="auto">
              <a:xfrm>
                <a:off x="6235700" y="1933575"/>
                <a:ext cx="22225" cy="42863"/>
              </a:xfrm>
              <a:custGeom>
                <a:avLst/>
                <a:gdLst/>
                <a:ahLst/>
                <a:cxnLst>
                  <a:cxn ang="0">
                    <a:pos x="13" y="6"/>
                  </a:cxn>
                  <a:cxn ang="0">
                    <a:pos x="12" y="1"/>
                  </a:cxn>
                  <a:cxn ang="0">
                    <a:pos x="6" y="0"/>
                  </a:cxn>
                  <a:cxn ang="0">
                    <a:pos x="3" y="0"/>
                  </a:cxn>
                  <a:cxn ang="0">
                    <a:pos x="1" y="2"/>
                  </a:cxn>
                  <a:cxn ang="0">
                    <a:pos x="0" y="4"/>
                  </a:cxn>
                  <a:cxn ang="0">
                    <a:pos x="0" y="7"/>
                  </a:cxn>
                  <a:cxn ang="0">
                    <a:pos x="0" y="8"/>
                  </a:cxn>
                  <a:cxn ang="0">
                    <a:pos x="5" y="8"/>
                  </a:cxn>
                  <a:cxn ang="0">
                    <a:pos x="5" y="6"/>
                  </a:cxn>
                  <a:cxn ang="0">
                    <a:pos x="6" y="4"/>
                  </a:cxn>
                  <a:cxn ang="0">
                    <a:pos x="7" y="3"/>
                  </a:cxn>
                  <a:cxn ang="0">
                    <a:pos x="8" y="4"/>
                  </a:cxn>
                  <a:cxn ang="0">
                    <a:pos x="8" y="5"/>
                  </a:cxn>
                  <a:cxn ang="0">
                    <a:pos x="7" y="9"/>
                  </a:cxn>
                  <a:cxn ang="0">
                    <a:pos x="0" y="20"/>
                  </a:cxn>
                  <a:cxn ang="0">
                    <a:pos x="0" y="24"/>
                  </a:cxn>
                  <a:cxn ang="0">
                    <a:pos x="13" y="24"/>
                  </a:cxn>
                  <a:cxn ang="0">
                    <a:pos x="13" y="20"/>
                  </a:cxn>
                  <a:cxn ang="0">
                    <a:pos x="6" y="20"/>
                  </a:cxn>
                  <a:cxn ang="0">
                    <a:pos x="12" y="10"/>
                  </a:cxn>
                  <a:cxn ang="0">
                    <a:pos x="13" y="6"/>
                  </a:cxn>
                </a:cxnLst>
                <a:rect l="0" t="0" r="r" b="b"/>
                <a:pathLst>
                  <a:path w="13" h="24">
                    <a:moveTo>
                      <a:pt x="13" y="6"/>
                    </a:moveTo>
                    <a:cubicBezTo>
                      <a:pt x="13" y="4"/>
                      <a:pt x="13" y="3"/>
                      <a:pt x="12" y="1"/>
                    </a:cubicBezTo>
                    <a:cubicBezTo>
                      <a:pt x="10" y="0"/>
                      <a:pt x="9" y="0"/>
                      <a:pt x="6" y="0"/>
                    </a:cubicBezTo>
                    <a:cubicBezTo>
                      <a:pt x="5" y="0"/>
                      <a:pt x="4" y="0"/>
                      <a:pt x="3" y="0"/>
                    </a:cubicBezTo>
                    <a:cubicBezTo>
                      <a:pt x="2" y="1"/>
                      <a:pt x="2" y="1"/>
                      <a:pt x="1" y="2"/>
                    </a:cubicBezTo>
                    <a:cubicBezTo>
                      <a:pt x="1" y="3"/>
                      <a:pt x="0" y="3"/>
                      <a:pt x="0" y="4"/>
                    </a:cubicBezTo>
                    <a:cubicBezTo>
                      <a:pt x="0" y="5"/>
                      <a:pt x="0" y="6"/>
                      <a:pt x="0" y="7"/>
                    </a:cubicBezTo>
                    <a:cubicBezTo>
                      <a:pt x="0" y="8"/>
                      <a:pt x="0" y="8"/>
                      <a:pt x="0" y="8"/>
                    </a:cubicBezTo>
                    <a:cubicBezTo>
                      <a:pt x="5" y="8"/>
                      <a:pt x="5" y="8"/>
                      <a:pt x="5" y="8"/>
                    </a:cubicBezTo>
                    <a:cubicBezTo>
                      <a:pt x="5" y="6"/>
                      <a:pt x="5" y="6"/>
                      <a:pt x="5" y="6"/>
                    </a:cubicBezTo>
                    <a:cubicBezTo>
                      <a:pt x="5" y="5"/>
                      <a:pt x="5" y="4"/>
                      <a:pt x="6" y="4"/>
                    </a:cubicBezTo>
                    <a:cubicBezTo>
                      <a:pt x="6" y="4"/>
                      <a:pt x="6" y="3"/>
                      <a:pt x="7" y="3"/>
                    </a:cubicBezTo>
                    <a:cubicBezTo>
                      <a:pt x="7" y="3"/>
                      <a:pt x="7" y="4"/>
                      <a:pt x="8" y="4"/>
                    </a:cubicBezTo>
                    <a:cubicBezTo>
                      <a:pt x="8" y="4"/>
                      <a:pt x="8" y="5"/>
                      <a:pt x="8" y="5"/>
                    </a:cubicBezTo>
                    <a:cubicBezTo>
                      <a:pt x="8" y="6"/>
                      <a:pt x="8" y="7"/>
                      <a:pt x="7" y="9"/>
                    </a:cubicBezTo>
                    <a:cubicBezTo>
                      <a:pt x="6" y="10"/>
                      <a:pt x="4" y="14"/>
                      <a:pt x="0" y="20"/>
                    </a:cubicBezTo>
                    <a:cubicBezTo>
                      <a:pt x="0" y="24"/>
                      <a:pt x="0" y="24"/>
                      <a:pt x="0" y="24"/>
                    </a:cubicBezTo>
                    <a:cubicBezTo>
                      <a:pt x="13" y="24"/>
                      <a:pt x="13" y="24"/>
                      <a:pt x="13" y="24"/>
                    </a:cubicBezTo>
                    <a:cubicBezTo>
                      <a:pt x="13" y="20"/>
                      <a:pt x="13" y="20"/>
                      <a:pt x="13" y="20"/>
                    </a:cubicBezTo>
                    <a:cubicBezTo>
                      <a:pt x="6" y="20"/>
                      <a:pt x="6" y="20"/>
                      <a:pt x="6" y="20"/>
                    </a:cubicBezTo>
                    <a:cubicBezTo>
                      <a:pt x="10" y="15"/>
                      <a:pt x="12" y="12"/>
                      <a:pt x="12" y="10"/>
                    </a:cubicBezTo>
                    <a:cubicBezTo>
                      <a:pt x="13" y="9"/>
                      <a:pt x="13" y="7"/>
                      <a:pt x="13"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2" name="Freeform 33"/>
              <p:cNvSpPr>
                <a:spLocks/>
              </p:cNvSpPr>
              <p:nvPr/>
            </p:nvSpPr>
            <p:spPr bwMode="auto">
              <a:xfrm>
                <a:off x="6269037" y="1941513"/>
                <a:ext cx="25400" cy="34925"/>
              </a:xfrm>
              <a:custGeom>
                <a:avLst/>
                <a:gdLst/>
                <a:ahLst/>
                <a:cxnLst>
                  <a:cxn ang="0">
                    <a:pos x="13" y="0"/>
                  </a:cxn>
                  <a:cxn ang="0">
                    <a:pos x="8" y="0"/>
                  </a:cxn>
                  <a:cxn ang="0">
                    <a:pos x="7" y="7"/>
                  </a:cxn>
                  <a:cxn ang="0">
                    <a:pos x="5" y="0"/>
                  </a:cxn>
                  <a:cxn ang="0">
                    <a:pos x="0" y="0"/>
                  </a:cxn>
                  <a:cxn ang="0">
                    <a:pos x="3" y="10"/>
                  </a:cxn>
                  <a:cxn ang="0">
                    <a:pos x="0" y="20"/>
                  </a:cxn>
                  <a:cxn ang="0">
                    <a:pos x="5" y="20"/>
                  </a:cxn>
                  <a:cxn ang="0">
                    <a:pos x="7" y="13"/>
                  </a:cxn>
                  <a:cxn ang="0">
                    <a:pos x="8" y="20"/>
                  </a:cxn>
                  <a:cxn ang="0">
                    <a:pos x="14" y="20"/>
                  </a:cxn>
                  <a:cxn ang="0">
                    <a:pos x="11" y="10"/>
                  </a:cxn>
                  <a:cxn ang="0">
                    <a:pos x="13" y="0"/>
                  </a:cxn>
                </a:cxnLst>
                <a:rect l="0" t="0" r="r" b="b"/>
                <a:pathLst>
                  <a:path w="14" h="20">
                    <a:moveTo>
                      <a:pt x="13" y="0"/>
                    </a:moveTo>
                    <a:cubicBezTo>
                      <a:pt x="8" y="0"/>
                      <a:pt x="8" y="0"/>
                      <a:pt x="8" y="0"/>
                    </a:cubicBezTo>
                    <a:cubicBezTo>
                      <a:pt x="8" y="2"/>
                      <a:pt x="7" y="4"/>
                      <a:pt x="7" y="7"/>
                    </a:cubicBezTo>
                    <a:cubicBezTo>
                      <a:pt x="7" y="7"/>
                      <a:pt x="6" y="4"/>
                      <a:pt x="5" y="0"/>
                    </a:cubicBezTo>
                    <a:cubicBezTo>
                      <a:pt x="0" y="0"/>
                      <a:pt x="0" y="0"/>
                      <a:pt x="0" y="0"/>
                    </a:cubicBezTo>
                    <a:cubicBezTo>
                      <a:pt x="3" y="10"/>
                      <a:pt x="3" y="10"/>
                      <a:pt x="3" y="10"/>
                    </a:cubicBezTo>
                    <a:cubicBezTo>
                      <a:pt x="0" y="20"/>
                      <a:pt x="0" y="20"/>
                      <a:pt x="0" y="20"/>
                    </a:cubicBezTo>
                    <a:cubicBezTo>
                      <a:pt x="5" y="20"/>
                      <a:pt x="5" y="20"/>
                      <a:pt x="5" y="20"/>
                    </a:cubicBezTo>
                    <a:cubicBezTo>
                      <a:pt x="6" y="18"/>
                      <a:pt x="6" y="16"/>
                      <a:pt x="7" y="13"/>
                    </a:cubicBezTo>
                    <a:cubicBezTo>
                      <a:pt x="7" y="15"/>
                      <a:pt x="7" y="17"/>
                      <a:pt x="8" y="20"/>
                    </a:cubicBezTo>
                    <a:cubicBezTo>
                      <a:pt x="14" y="20"/>
                      <a:pt x="14" y="20"/>
                      <a:pt x="14" y="20"/>
                    </a:cubicBezTo>
                    <a:cubicBezTo>
                      <a:pt x="11" y="10"/>
                      <a:pt x="11" y="10"/>
                      <a:pt x="11" y="10"/>
                    </a:cubicBezTo>
                    <a:lnTo>
                      <a:pt x="13" y="0"/>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3" name="Freeform 34"/>
              <p:cNvSpPr>
                <a:spLocks/>
              </p:cNvSpPr>
              <p:nvPr/>
            </p:nvSpPr>
            <p:spPr bwMode="auto">
              <a:xfrm>
                <a:off x="6302375" y="1933575"/>
                <a:ext cx="25400" cy="42863"/>
              </a:xfrm>
              <a:custGeom>
                <a:avLst/>
                <a:gdLst/>
                <a:ahLst/>
                <a:cxnLst>
                  <a:cxn ang="0">
                    <a:pos x="14" y="6"/>
                  </a:cxn>
                  <a:cxn ang="0">
                    <a:pos x="12" y="1"/>
                  </a:cxn>
                  <a:cxn ang="0">
                    <a:pos x="7" y="0"/>
                  </a:cxn>
                  <a:cxn ang="0">
                    <a:pos x="4" y="0"/>
                  </a:cxn>
                  <a:cxn ang="0">
                    <a:pos x="2" y="2"/>
                  </a:cxn>
                  <a:cxn ang="0">
                    <a:pos x="1" y="4"/>
                  </a:cxn>
                  <a:cxn ang="0">
                    <a:pos x="0" y="7"/>
                  </a:cxn>
                  <a:cxn ang="0">
                    <a:pos x="0" y="8"/>
                  </a:cxn>
                  <a:cxn ang="0">
                    <a:pos x="6" y="8"/>
                  </a:cxn>
                  <a:cxn ang="0">
                    <a:pos x="6" y="6"/>
                  </a:cxn>
                  <a:cxn ang="0">
                    <a:pos x="6" y="4"/>
                  </a:cxn>
                  <a:cxn ang="0">
                    <a:pos x="7" y="3"/>
                  </a:cxn>
                  <a:cxn ang="0">
                    <a:pos x="8" y="4"/>
                  </a:cxn>
                  <a:cxn ang="0">
                    <a:pos x="8" y="5"/>
                  </a:cxn>
                  <a:cxn ang="0">
                    <a:pos x="7" y="9"/>
                  </a:cxn>
                  <a:cxn ang="0">
                    <a:pos x="0" y="20"/>
                  </a:cxn>
                  <a:cxn ang="0">
                    <a:pos x="0" y="24"/>
                  </a:cxn>
                  <a:cxn ang="0">
                    <a:pos x="13" y="24"/>
                  </a:cxn>
                  <a:cxn ang="0">
                    <a:pos x="13" y="20"/>
                  </a:cxn>
                  <a:cxn ang="0">
                    <a:pos x="7" y="20"/>
                  </a:cxn>
                  <a:cxn ang="0">
                    <a:pos x="13" y="10"/>
                  </a:cxn>
                  <a:cxn ang="0">
                    <a:pos x="14" y="6"/>
                  </a:cxn>
                </a:cxnLst>
                <a:rect l="0" t="0" r="r" b="b"/>
                <a:pathLst>
                  <a:path w="14" h="24">
                    <a:moveTo>
                      <a:pt x="14" y="6"/>
                    </a:moveTo>
                    <a:cubicBezTo>
                      <a:pt x="14" y="4"/>
                      <a:pt x="13" y="3"/>
                      <a:pt x="12" y="1"/>
                    </a:cubicBezTo>
                    <a:cubicBezTo>
                      <a:pt x="11" y="0"/>
                      <a:pt x="9" y="0"/>
                      <a:pt x="7" y="0"/>
                    </a:cubicBezTo>
                    <a:cubicBezTo>
                      <a:pt x="6" y="0"/>
                      <a:pt x="5" y="0"/>
                      <a:pt x="4" y="0"/>
                    </a:cubicBezTo>
                    <a:cubicBezTo>
                      <a:pt x="3" y="1"/>
                      <a:pt x="2" y="1"/>
                      <a:pt x="2" y="2"/>
                    </a:cubicBezTo>
                    <a:cubicBezTo>
                      <a:pt x="1" y="3"/>
                      <a:pt x="1" y="3"/>
                      <a:pt x="1" y="4"/>
                    </a:cubicBezTo>
                    <a:cubicBezTo>
                      <a:pt x="0" y="5"/>
                      <a:pt x="0" y="6"/>
                      <a:pt x="0" y="7"/>
                    </a:cubicBezTo>
                    <a:cubicBezTo>
                      <a:pt x="0" y="8"/>
                      <a:pt x="0" y="8"/>
                      <a:pt x="0" y="8"/>
                    </a:cubicBezTo>
                    <a:cubicBezTo>
                      <a:pt x="6" y="8"/>
                      <a:pt x="6" y="8"/>
                      <a:pt x="6" y="8"/>
                    </a:cubicBezTo>
                    <a:cubicBezTo>
                      <a:pt x="6" y="6"/>
                      <a:pt x="6" y="6"/>
                      <a:pt x="6" y="6"/>
                    </a:cubicBezTo>
                    <a:cubicBezTo>
                      <a:pt x="6" y="5"/>
                      <a:pt x="6" y="4"/>
                      <a:pt x="6" y="4"/>
                    </a:cubicBezTo>
                    <a:cubicBezTo>
                      <a:pt x="6" y="4"/>
                      <a:pt x="7" y="3"/>
                      <a:pt x="7" y="3"/>
                    </a:cubicBezTo>
                    <a:cubicBezTo>
                      <a:pt x="7" y="3"/>
                      <a:pt x="8" y="4"/>
                      <a:pt x="8" y="4"/>
                    </a:cubicBezTo>
                    <a:cubicBezTo>
                      <a:pt x="8" y="4"/>
                      <a:pt x="8" y="5"/>
                      <a:pt x="8" y="5"/>
                    </a:cubicBezTo>
                    <a:cubicBezTo>
                      <a:pt x="8" y="6"/>
                      <a:pt x="8" y="7"/>
                      <a:pt x="7" y="9"/>
                    </a:cubicBezTo>
                    <a:cubicBezTo>
                      <a:pt x="7" y="10"/>
                      <a:pt x="4" y="14"/>
                      <a:pt x="0" y="20"/>
                    </a:cubicBezTo>
                    <a:cubicBezTo>
                      <a:pt x="0" y="24"/>
                      <a:pt x="0" y="24"/>
                      <a:pt x="0" y="24"/>
                    </a:cubicBezTo>
                    <a:cubicBezTo>
                      <a:pt x="13" y="24"/>
                      <a:pt x="13" y="24"/>
                      <a:pt x="13" y="24"/>
                    </a:cubicBezTo>
                    <a:cubicBezTo>
                      <a:pt x="13" y="20"/>
                      <a:pt x="13" y="20"/>
                      <a:pt x="13" y="20"/>
                    </a:cubicBezTo>
                    <a:cubicBezTo>
                      <a:pt x="7" y="20"/>
                      <a:pt x="7" y="20"/>
                      <a:pt x="7" y="20"/>
                    </a:cubicBezTo>
                    <a:cubicBezTo>
                      <a:pt x="10" y="15"/>
                      <a:pt x="12" y="12"/>
                      <a:pt x="13" y="10"/>
                    </a:cubicBezTo>
                    <a:cubicBezTo>
                      <a:pt x="14" y="9"/>
                      <a:pt x="14" y="7"/>
                      <a:pt x="14"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4" name="Rectangle 35"/>
              <p:cNvSpPr>
                <a:spLocks noChangeArrowheads="1"/>
              </p:cNvSpPr>
              <p:nvPr/>
            </p:nvSpPr>
            <p:spPr bwMode="auto">
              <a:xfrm>
                <a:off x="6340475" y="1946275"/>
                <a:ext cx="25400" cy="7938"/>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5" name="Rectangle 36"/>
              <p:cNvSpPr>
                <a:spLocks noChangeArrowheads="1"/>
              </p:cNvSpPr>
              <p:nvPr/>
            </p:nvSpPr>
            <p:spPr bwMode="auto">
              <a:xfrm>
                <a:off x="6340475" y="1957388"/>
                <a:ext cx="25400" cy="6350"/>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6" name="Freeform 37"/>
              <p:cNvSpPr>
                <a:spLocks noEditPoints="1"/>
              </p:cNvSpPr>
              <p:nvPr/>
            </p:nvSpPr>
            <p:spPr bwMode="auto">
              <a:xfrm>
                <a:off x="6153150" y="1863725"/>
                <a:ext cx="293688" cy="352425"/>
              </a:xfrm>
              <a:custGeom>
                <a:avLst/>
                <a:gdLst/>
                <a:ahLst/>
                <a:cxnLst>
                  <a:cxn ang="0">
                    <a:pos x="158" y="0"/>
                  </a:cxn>
                  <a:cxn ang="0">
                    <a:pos x="7" y="0"/>
                  </a:cxn>
                  <a:cxn ang="0">
                    <a:pos x="0" y="8"/>
                  </a:cxn>
                  <a:cxn ang="0">
                    <a:pos x="0" y="102"/>
                  </a:cxn>
                  <a:cxn ang="0">
                    <a:pos x="7" y="110"/>
                  </a:cxn>
                  <a:cxn ang="0">
                    <a:pos x="55" y="110"/>
                  </a:cxn>
                  <a:cxn ang="0">
                    <a:pos x="29" y="189"/>
                  </a:cxn>
                  <a:cxn ang="0">
                    <a:pos x="32" y="196"/>
                  </a:cxn>
                  <a:cxn ang="0">
                    <a:pos x="32" y="196"/>
                  </a:cxn>
                  <a:cxn ang="0">
                    <a:pos x="39" y="192"/>
                  </a:cxn>
                  <a:cxn ang="0">
                    <a:pos x="46" y="170"/>
                  </a:cxn>
                  <a:cxn ang="0">
                    <a:pos x="80" y="170"/>
                  </a:cxn>
                  <a:cxn ang="0">
                    <a:pos x="80" y="190"/>
                  </a:cxn>
                  <a:cxn ang="0">
                    <a:pos x="85" y="197"/>
                  </a:cxn>
                  <a:cxn ang="0">
                    <a:pos x="85" y="197"/>
                  </a:cxn>
                  <a:cxn ang="0">
                    <a:pos x="90" y="190"/>
                  </a:cxn>
                  <a:cxn ang="0">
                    <a:pos x="90" y="170"/>
                  </a:cxn>
                  <a:cxn ang="0">
                    <a:pos x="119" y="170"/>
                  </a:cxn>
                  <a:cxn ang="0">
                    <a:pos x="126" y="192"/>
                  </a:cxn>
                  <a:cxn ang="0">
                    <a:pos x="132" y="196"/>
                  </a:cxn>
                  <a:cxn ang="0">
                    <a:pos x="133" y="196"/>
                  </a:cxn>
                  <a:cxn ang="0">
                    <a:pos x="136" y="189"/>
                  </a:cxn>
                  <a:cxn ang="0">
                    <a:pos x="111" y="110"/>
                  </a:cxn>
                  <a:cxn ang="0">
                    <a:pos x="158" y="110"/>
                  </a:cxn>
                  <a:cxn ang="0">
                    <a:pos x="164" y="102"/>
                  </a:cxn>
                  <a:cxn ang="0">
                    <a:pos x="164" y="8"/>
                  </a:cxn>
                  <a:cxn ang="0">
                    <a:pos x="158" y="0"/>
                  </a:cxn>
                  <a:cxn ang="0">
                    <a:pos x="49" y="162"/>
                  </a:cxn>
                  <a:cxn ang="0">
                    <a:pos x="66" y="110"/>
                  </a:cxn>
                  <a:cxn ang="0">
                    <a:pos x="80" y="110"/>
                  </a:cxn>
                  <a:cxn ang="0">
                    <a:pos x="80" y="162"/>
                  </a:cxn>
                  <a:cxn ang="0">
                    <a:pos x="49" y="162"/>
                  </a:cxn>
                  <a:cxn ang="0">
                    <a:pos x="116" y="162"/>
                  </a:cxn>
                  <a:cxn ang="0">
                    <a:pos x="90" y="162"/>
                  </a:cxn>
                  <a:cxn ang="0">
                    <a:pos x="90" y="110"/>
                  </a:cxn>
                  <a:cxn ang="0">
                    <a:pos x="100" y="110"/>
                  </a:cxn>
                  <a:cxn ang="0">
                    <a:pos x="116" y="162"/>
                  </a:cxn>
                  <a:cxn ang="0">
                    <a:pos x="154" y="95"/>
                  </a:cxn>
                  <a:cxn ang="0">
                    <a:pos x="148" y="101"/>
                  </a:cxn>
                  <a:cxn ang="0">
                    <a:pos x="16" y="101"/>
                  </a:cxn>
                  <a:cxn ang="0">
                    <a:pos x="11" y="95"/>
                  </a:cxn>
                  <a:cxn ang="0">
                    <a:pos x="11" y="16"/>
                  </a:cxn>
                  <a:cxn ang="0">
                    <a:pos x="16" y="9"/>
                  </a:cxn>
                  <a:cxn ang="0">
                    <a:pos x="148" y="9"/>
                  </a:cxn>
                  <a:cxn ang="0">
                    <a:pos x="154" y="16"/>
                  </a:cxn>
                  <a:cxn ang="0">
                    <a:pos x="154" y="95"/>
                  </a:cxn>
                </a:cxnLst>
                <a:rect l="0" t="0" r="r" b="b"/>
                <a:pathLst>
                  <a:path w="164" h="197">
                    <a:moveTo>
                      <a:pt x="158" y="0"/>
                    </a:moveTo>
                    <a:cubicBezTo>
                      <a:pt x="7" y="0"/>
                      <a:pt x="7" y="0"/>
                      <a:pt x="7" y="0"/>
                    </a:cubicBezTo>
                    <a:cubicBezTo>
                      <a:pt x="4" y="0"/>
                      <a:pt x="0" y="3"/>
                      <a:pt x="0" y="8"/>
                    </a:cubicBezTo>
                    <a:cubicBezTo>
                      <a:pt x="0" y="102"/>
                      <a:pt x="0" y="102"/>
                      <a:pt x="0" y="102"/>
                    </a:cubicBezTo>
                    <a:cubicBezTo>
                      <a:pt x="0" y="107"/>
                      <a:pt x="4" y="110"/>
                      <a:pt x="7" y="110"/>
                    </a:cubicBezTo>
                    <a:cubicBezTo>
                      <a:pt x="55" y="110"/>
                      <a:pt x="55" y="110"/>
                      <a:pt x="55" y="110"/>
                    </a:cubicBezTo>
                    <a:cubicBezTo>
                      <a:pt x="29" y="189"/>
                      <a:pt x="29" y="189"/>
                      <a:pt x="29" y="189"/>
                    </a:cubicBezTo>
                    <a:cubicBezTo>
                      <a:pt x="28" y="192"/>
                      <a:pt x="29" y="195"/>
                      <a:pt x="32" y="196"/>
                    </a:cubicBezTo>
                    <a:cubicBezTo>
                      <a:pt x="32" y="196"/>
                      <a:pt x="32" y="196"/>
                      <a:pt x="32" y="196"/>
                    </a:cubicBezTo>
                    <a:cubicBezTo>
                      <a:pt x="35" y="197"/>
                      <a:pt x="38" y="195"/>
                      <a:pt x="39" y="192"/>
                    </a:cubicBezTo>
                    <a:cubicBezTo>
                      <a:pt x="46" y="170"/>
                      <a:pt x="46" y="170"/>
                      <a:pt x="46" y="170"/>
                    </a:cubicBezTo>
                    <a:cubicBezTo>
                      <a:pt x="80" y="170"/>
                      <a:pt x="80" y="170"/>
                      <a:pt x="80" y="170"/>
                    </a:cubicBezTo>
                    <a:cubicBezTo>
                      <a:pt x="80" y="190"/>
                      <a:pt x="80" y="190"/>
                      <a:pt x="80" y="190"/>
                    </a:cubicBezTo>
                    <a:cubicBezTo>
                      <a:pt x="80" y="194"/>
                      <a:pt x="82" y="197"/>
                      <a:pt x="85" y="197"/>
                    </a:cubicBezTo>
                    <a:cubicBezTo>
                      <a:pt x="85" y="197"/>
                      <a:pt x="85" y="197"/>
                      <a:pt x="85" y="197"/>
                    </a:cubicBezTo>
                    <a:cubicBezTo>
                      <a:pt x="88" y="197"/>
                      <a:pt x="90" y="194"/>
                      <a:pt x="90" y="190"/>
                    </a:cubicBezTo>
                    <a:cubicBezTo>
                      <a:pt x="90" y="170"/>
                      <a:pt x="90" y="170"/>
                      <a:pt x="90" y="170"/>
                    </a:cubicBezTo>
                    <a:cubicBezTo>
                      <a:pt x="119" y="170"/>
                      <a:pt x="119" y="170"/>
                      <a:pt x="119" y="170"/>
                    </a:cubicBezTo>
                    <a:cubicBezTo>
                      <a:pt x="126" y="192"/>
                      <a:pt x="126" y="192"/>
                      <a:pt x="126" y="192"/>
                    </a:cubicBezTo>
                    <a:cubicBezTo>
                      <a:pt x="127" y="195"/>
                      <a:pt x="130" y="197"/>
                      <a:pt x="132" y="196"/>
                    </a:cubicBezTo>
                    <a:cubicBezTo>
                      <a:pt x="133" y="196"/>
                      <a:pt x="133" y="196"/>
                      <a:pt x="133" y="196"/>
                    </a:cubicBezTo>
                    <a:cubicBezTo>
                      <a:pt x="135" y="195"/>
                      <a:pt x="137" y="192"/>
                      <a:pt x="136" y="189"/>
                    </a:cubicBezTo>
                    <a:cubicBezTo>
                      <a:pt x="111" y="110"/>
                      <a:pt x="111" y="110"/>
                      <a:pt x="111" y="110"/>
                    </a:cubicBezTo>
                    <a:cubicBezTo>
                      <a:pt x="158" y="110"/>
                      <a:pt x="158" y="110"/>
                      <a:pt x="158" y="110"/>
                    </a:cubicBezTo>
                    <a:cubicBezTo>
                      <a:pt x="161" y="110"/>
                      <a:pt x="164" y="107"/>
                      <a:pt x="164" y="102"/>
                    </a:cubicBezTo>
                    <a:cubicBezTo>
                      <a:pt x="164" y="8"/>
                      <a:pt x="164" y="8"/>
                      <a:pt x="164" y="8"/>
                    </a:cubicBezTo>
                    <a:cubicBezTo>
                      <a:pt x="164" y="3"/>
                      <a:pt x="161" y="0"/>
                      <a:pt x="158" y="0"/>
                    </a:cubicBezTo>
                    <a:close/>
                    <a:moveTo>
                      <a:pt x="49" y="162"/>
                    </a:moveTo>
                    <a:cubicBezTo>
                      <a:pt x="66" y="110"/>
                      <a:pt x="66" y="110"/>
                      <a:pt x="66" y="110"/>
                    </a:cubicBezTo>
                    <a:cubicBezTo>
                      <a:pt x="80" y="110"/>
                      <a:pt x="80" y="110"/>
                      <a:pt x="80" y="110"/>
                    </a:cubicBezTo>
                    <a:cubicBezTo>
                      <a:pt x="80" y="162"/>
                      <a:pt x="80" y="162"/>
                      <a:pt x="80" y="162"/>
                    </a:cubicBezTo>
                    <a:lnTo>
                      <a:pt x="49" y="162"/>
                    </a:lnTo>
                    <a:close/>
                    <a:moveTo>
                      <a:pt x="116" y="162"/>
                    </a:moveTo>
                    <a:cubicBezTo>
                      <a:pt x="90" y="162"/>
                      <a:pt x="90" y="162"/>
                      <a:pt x="90" y="162"/>
                    </a:cubicBezTo>
                    <a:cubicBezTo>
                      <a:pt x="90" y="110"/>
                      <a:pt x="90" y="110"/>
                      <a:pt x="90" y="110"/>
                    </a:cubicBezTo>
                    <a:cubicBezTo>
                      <a:pt x="100" y="110"/>
                      <a:pt x="100" y="110"/>
                      <a:pt x="100" y="110"/>
                    </a:cubicBezTo>
                    <a:lnTo>
                      <a:pt x="116" y="162"/>
                    </a:lnTo>
                    <a:close/>
                    <a:moveTo>
                      <a:pt x="154" y="95"/>
                    </a:moveTo>
                    <a:cubicBezTo>
                      <a:pt x="154" y="98"/>
                      <a:pt x="152" y="101"/>
                      <a:pt x="148" y="101"/>
                    </a:cubicBezTo>
                    <a:cubicBezTo>
                      <a:pt x="16" y="101"/>
                      <a:pt x="16" y="101"/>
                      <a:pt x="16" y="101"/>
                    </a:cubicBezTo>
                    <a:cubicBezTo>
                      <a:pt x="13" y="101"/>
                      <a:pt x="11" y="98"/>
                      <a:pt x="11" y="95"/>
                    </a:cubicBezTo>
                    <a:cubicBezTo>
                      <a:pt x="11" y="16"/>
                      <a:pt x="11" y="16"/>
                      <a:pt x="11" y="16"/>
                    </a:cubicBezTo>
                    <a:cubicBezTo>
                      <a:pt x="11" y="12"/>
                      <a:pt x="13" y="9"/>
                      <a:pt x="16" y="9"/>
                    </a:cubicBezTo>
                    <a:cubicBezTo>
                      <a:pt x="148" y="9"/>
                      <a:pt x="148" y="9"/>
                      <a:pt x="148" y="9"/>
                    </a:cubicBezTo>
                    <a:cubicBezTo>
                      <a:pt x="152" y="9"/>
                      <a:pt x="154" y="12"/>
                      <a:pt x="154" y="16"/>
                    </a:cubicBezTo>
                    <a:lnTo>
                      <a:pt x="154" y="95"/>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spTree>
    <p:extLst>
      <p:ext uri="{BB962C8B-B14F-4D97-AF65-F5344CB8AC3E}">
        <p14:creationId xmlns:p14="http://schemas.microsoft.com/office/powerpoint/2010/main" val="35298193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18" presetClass="entr" presetSubtype="3" fill="hold" nodeType="withEffect">
                                  <p:stCondLst>
                                    <p:cond delay="700"/>
                                  </p:stCondLst>
                                  <p:childTnLst>
                                    <p:set>
                                      <p:cBhvr>
                                        <p:cTn id="9" dur="1" fill="hold">
                                          <p:stCondLst>
                                            <p:cond delay="0"/>
                                          </p:stCondLst>
                                        </p:cTn>
                                        <p:tgtEl>
                                          <p:spTgt spid="260"/>
                                        </p:tgtEl>
                                        <p:attrNameLst>
                                          <p:attrName>style.visibility</p:attrName>
                                        </p:attrNameLst>
                                      </p:cBhvr>
                                      <p:to>
                                        <p:strVal val="visible"/>
                                      </p:to>
                                    </p:set>
                                    <p:animEffect transition="in" filter="strips(upRight)">
                                      <p:cBhvr>
                                        <p:cTn id="10" dur="2000"/>
                                        <p:tgtEl>
                                          <p:spTgt spid="260"/>
                                        </p:tgtEl>
                                      </p:cBhvr>
                                    </p:animEffect>
                                  </p:childTnLst>
                                </p:cTn>
                              </p:par>
                              <p:par>
                                <p:cTn id="11" presetID="12" presetClass="entr" presetSubtype="4" fill="hold" nodeType="withEffect">
                                  <p:stCondLst>
                                    <p:cond delay="2700"/>
                                  </p:stCondLst>
                                  <p:childTnLst>
                                    <p:set>
                                      <p:cBhvr>
                                        <p:cTn id="12" dur="1" fill="hold">
                                          <p:stCondLst>
                                            <p:cond delay="0"/>
                                          </p:stCondLst>
                                        </p:cTn>
                                        <p:tgtEl>
                                          <p:spTgt spid="350"/>
                                        </p:tgtEl>
                                        <p:attrNameLst>
                                          <p:attrName>style.visibility</p:attrName>
                                        </p:attrNameLst>
                                      </p:cBhvr>
                                      <p:to>
                                        <p:strVal val="visible"/>
                                      </p:to>
                                    </p:set>
                                    <p:animEffect transition="in" filter="slide(fromBottom)">
                                      <p:cBhvr>
                                        <p:cTn id="13" dur="1000"/>
                                        <p:tgtEl>
                                          <p:spTgt spid="350"/>
                                        </p:tgtEl>
                                      </p:cBhvr>
                                    </p:animEffect>
                                  </p:childTnLst>
                                </p:cTn>
                              </p:par>
                              <p:par>
                                <p:cTn id="14" presetID="29" presetClass="entr" presetSubtype="0" fill="hold" nodeType="withEffect">
                                  <p:stCondLst>
                                    <p:cond delay="3800"/>
                                  </p:stCondLst>
                                  <p:childTnLst>
                                    <p:set>
                                      <p:cBhvr>
                                        <p:cTn id="15" dur="1" fill="hold">
                                          <p:stCondLst>
                                            <p:cond delay="0"/>
                                          </p:stCondLst>
                                        </p:cTn>
                                        <p:tgtEl>
                                          <p:spTgt spid="338"/>
                                        </p:tgtEl>
                                        <p:attrNameLst>
                                          <p:attrName>style.visibility</p:attrName>
                                        </p:attrNameLst>
                                      </p:cBhvr>
                                      <p:to>
                                        <p:strVal val="visible"/>
                                      </p:to>
                                    </p:set>
                                    <p:anim calcmode="lin" valueType="num">
                                      <p:cBhvr>
                                        <p:cTn id="16" dur="1000" fill="hold"/>
                                        <p:tgtEl>
                                          <p:spTgt spid="338"/>
                                        </p:tgtEl>
                                        <p:attrNameLst>
                                          <p:attrName>ppt_x</p:attrName>
                                        </p:attrNameLst>
                                      </p:cBhvr>
                                      <p:tavLst>
                                        <p:tav tm="0">
                                          <p:val>
                                            <p:strVal val="#ppt_x-.2"/>
                                          </p:val>
                                        </p:tav>
                                        <p:tav tm="100000">
                                          <p:val>
                                            <p:strVal val="#ppt_x"/>
                                          </p:val>
                                        </p:tav>
                                      </p:tavLst>
                                    </p:anim>
                                    <p:anim calcmode="lin" valueType="num">
                                      <p:cBhvr>
                                        <p:cTn id="17" dur="1000" fill="hold"/>
                                        <p:tgtEl>
                                          <p:spTgt spid="338"/>
                                        </p:tgtEl>
                                        <p:attrNameLst>
                                          <p:attrName>ppt_y</p:attrName>
                                        </p:attrNameLst>
                                      </p:cBhvr>
                                      <p:tavLst>
                                        <p:tav tm="0">
                                          <p:val>
                                            <p:strVal val="#ppt_y"/>
                                          </p:val>
                                        </p:tav>
                                        <p:tav tm="100000">
                                          <p:val>
                                            <p:strVal val="#ppt_y"/>
                                          </p:val>
                                        </p:tav>
                                      </p:tavLst>
                                    </p:anim>
                                    <p:animEffect transition="in" filter="wipe(right)" prLst="gradientSize: 0.1">
                                      <p:cBhvr>
                                        <p:cTn id="18" dur="1000"/>
                                        <p:tgtEl>
                                          <p:spTgt spid="338"/>
                                        </p:tgtEl>
                                      </p:cBhvr>
                                    </p:animEffect>
                                  </p:childTnLst>
                                </p:cTn>
                              </p:par>
                              <p:par>
                                <p:cTn id="19" presetID="37" presetClass="entr" presetSubtype="0" fill="hold" nodeType="withEffect">
                                  <p:stCondLst>
                                    <p:cond delay="4900"/>
                                  </p:stCondLst>
                                  <p:childTnLst>
                                    <p:set>
                                      <p:cBhvr>
                                        <p:cTn id="20" dur="1" fill="hold">
                                          <p:stCondLst>
                                            <p:cond delay="0"/>
                                          </p:stCondLst>
                                        </p:cTn>
                                        <p:tgtEl>
                                          <p:spTgt spid="341"/>
                                        </p:tgtEl>
                                        <p:attrNameLst>
                                          <p:attrName>style.visibility</p:attrName>
                                        </p:attrNameLst>
                                      </p:cBhvr>
                                      <p:to>
                                        <p:strVal val="visible"/>
                                      </p:to>
                                    </p:set>
                                    <p:animEffect transition="in" filter="fade">
                                      <p:cBhvr>
                                        <p:cTn id="21" dur="1000"/>
                                        <p:tgtEl>
                                          <p:spTgt spid="341"/>
                                        </p:tgtEl>
                                      </p:cBhvr>
                                    </p:animEffect>
                                    <p:anim calcmode="lin" valueType="num">
                                      <p:cBhvr>
                                        <p:cTn id="22" dur="1000" fill="hold"/>
                                        <p:tgtEl>
                                          <p:spTgt spid="341"/>
                                        </p:tgtEl>
                                        <p:attrNameLst>
                                          <p:attrName>ppt_x</p:attrName>
                                        </p:attrNameLst>
                                      </p:cBhvr>
                                      <p:tavLst>
                                        <p:tav tm="0">
                                          <p:val>
                                            <p:strVal val="#ppt_x"/>
                                          </p:val>
                                        </p:tav>
                                        <p:tav tm="100000">
                                          <p:val>
                                            <p:strVal val="#ppt_x"/>
                                          </p:val>
                                        </p:tav>
                                      </p:tavLst>
                                    </p:anim>
                                    <p:anim calcmode="lin" valueType="num">
                                      <p:cBhvr>
                                        <p:cTn id="23" dur="900" decel="100000" fill="hold"/>
                                        <p:tgtEl>
                                          <p:spTgt spid="341"/>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41"/>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900"/>
                                  </p:stCondLst>
                                  <p:childTnLst>
                                    <p:set>
                                      <p:cBhvr>
                                        <p:cTn id="26" dur="1" fill="hold">
                                          <p:stCondLst>
                                            <p:cond delay="0"/>
                                          </p:stCondLst>
                                        </p:cTn>
                                        <p:tgtEl>
                                          <p:spTgt spid="344"/>
                                        </p:tgtEl>
                                        <p:attrNameLst>
                                          <p:attrName>style.visibility</p:attrName>
                                        </p:attrNameLst>
                                      </p:cBhvr>
                                      <p:to>
                                        <p:strVal val="visible"/>
                                      </p:to>
                                    </p:set>
                                    <p:animEffect transition="in" filter="fade">
                                      <p:cBhvr>
                                        <p:cTn id="27" dur="1000"/>
                                        <p:tgtEl>
                                          <p:spTgt spid="344"/>
                                        </p:tgtEl>
                                      </p:cBhvr>
                                    </p:animEffect>
                                    <p:anim calcmode="lin" valueType="num">
                                      <p:cBhvr>
                                        <p:cTn id="28" dur="1000" fill="hold"/>
                                        <p:tgtEl>
                                          <p:spTgt spid="344"/>
                                        </p:tgtEl>
                                        <p:attrNameLst>
                                          <p:attrName>ppt_x</p:attrName>
                                        </p:attrNameLst>
                                      </p:cBhvr>
                                      <p:tavLst>
                                        <p:tav tm="0">
                                          <p:val>
                                            <p:strVal val="#ppt_x"/>
                                          </p:val>
                                        </p:tav>
                                        <p:tav tm="100000">
                                          <p:val>
                                            <p:strVal val="#ppt_x"/>
                                          </p:val>
                                        </p:tav>
                                      </p:tavLst>
                                    </p:anim>
                                    <p:anim calcmode="lin" valueType="num">
                                      <p:cBhvr>
                                        <p:cTn id="29" dur="900" decel="100000" fill="hold"/>
                                        <p:tgtEl>
                                          <p:spTgt spid="344"/>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44"/>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7100"/>
                                  </p:stCondLst>
                                  <p:childTnLst>
                                    <p:set>
                                      <p:cBhvr>
                                        <p:cTn id="32" dur="1" fill="hold">
                                          <p:stCondLst>
                                            <p:cond delay="0"/>
                                          </p:stCondLst>
                                        </p:cTn>
                                        <p:tgtEl>
                                          <p:spTgt spid="347"/>
                                        </p:tgtEl>
                                        <p:attrNameLst>
                                          <p:attrName>style.visibility</p:attrName>
                                        </p:attrNameLst>
                                      </p:cBhvr>
                                      <p:to>
                                        <p:strVal val="visible"/>
                                      </p:to>
                                    </p:set>
                                    <p:animEffect transition="in" filter="fade">
                                      <p:cBhvr>
                                        <p:cTn id="33" dur="1000"/>
                                        <p:tgtEl>
                                          <p:spTgt spid="347"/>
                                        </p:tgtEl>
                                      </p:cBhvr>
                                    </p:animEffect>
                                    <p:anim calcmode="lin" valueType="num">
                                      <p:cBhvr>
                                        <p:cTn id="34" dur="1000" fill="hold"/>
                                        <p:tgtEl>
                                          <p:spTgt spid="347"/>
                                        </p:tgtEl>
                                        <p:attrNameLst>
                                          <p:attrName>ppt_x</p:attrName>
                                        </p:attrNameLst>
                                      </p:cBhvr>
                                      <p:tavLst>
                                        <p:tav tm="0">
                                          <p:val>
                                            <p:strVal val="#ppt_x"/>
                                          </p:val>
                                        </p:tav>
                                        <p:tav tm="100000">
                                          <p:val>
                                            <p:strVal val="#ppt_x"/>
                                          </p:val>
                                        </p:tav>
                                      </p:tavLst>
                                    </p:anim>
                                    <p:anim calcmode="lin" valueType="num">
                                      <p:cBhvr>
                                        <p:cTn id="35" dur="900" decel="100000" fill="hold"/>
                                        <p:tgtEl>
                                          <p:spTgt spid="347"/>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34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9" y="0"/>
            <a:ext cx="12233656" cy="6896100"/>
          </a:xfrm>
          <a:prstGeom prst="rect">
            <a:avLst/>
          </a:prstGeom>
        </p:spPr>
      </p:pic>
      <p:grpSp>
        <p:nvGrpSpPr>
          <p:cNvPr id="24" name="组合 23"/>
          <p:cNvGrpSpPr/>
          <p:nvPr/>
        </p:nvGrpSpPr>
        <p:grpSpPr>
          <a:xfrm>
            <a:off x="1249688" y="1652789"/>
            <a:ext cx="9692625" cy="3320231"/>
            <a:chOff x="1249688" y="1640089"/>
            <a:chExt cx="9692625" cy="3320231"/>
          </a:xfrm>
        </p:grpSpPr>
        <p:sp>
          <p:nvSpPr>
            <p:cNvPr id="25" name="矩形 24"/>
            <p:cNvSpPr/>
            <p:nvPr/>
          </p:nvSpPr>
          <p:spPr>
            <a:xfrm>
              <a:off x="1315909" y="1652789"/>
              <a:ext cx="9626404" cy="3289491"/>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26"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1436458" y="2471929"/>
            <a:ext cx="1515158"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01</a:t>
            </a:r>
            <a:endParaRPr lang="zh-CN" altLang="en-US" sz="10000" spc="600" dirty="0">
              <a:solidFill>
                <a:schemeClr val="bg1"/>
              </a:solidFill>
              <a:latin typeface="Impact" panose="020B0806030902050204" pitchFamily="34" charset="0"/>
            </a:endParaRPr>
          </a:p>
        </p:txBody>
      </p:sp>
      <p:grpSp>
        <p:nvGrpSpPr>
          <p:cNvPr id="28" name="组合 27"/>
          <p:cNvGrpSpPr/>
          <p:nvPr/>
        </p:nvGrpSpPr>
        <p:grpSpPr>
          <a:xfrm>
            <a:off x="4891314" y="1751694"/>
            <a:ext cx="5919954" cy="2078061"/>
            <a:chOff x="4891314" y="1751694"/>
            <a:chExt cx="5919954" cy="2078061"/>
          </a:xfrm>
        </p:grpSpPr>
        <p:grpSp>
          <p:nvGrpSpPr>
            <p:cNvPr id="29" name="组合 28"/>
            <p:cNvGrpSpPr/>
            <p:nvPr/>
          </p:nvGrpSpPr>
          <p:grpSpPr>
            <a:xfrm>
              <a:off x="4891314" y="2783315"/>
              <a:ext cx="3229546" cy="1046440"/>
              <a:chOff x="4891314" y="3025151"/>
              <a:chExt cx="3229546" cy="1046440"/>
            </a:xfrm>
          </p:grpSpPr>
          <p:sp>
            <p:nvSpPr>
              <p:cNvPr id="31" name="矩形 30"/>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COMPANY ARTICLES</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公司篇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30" name="矩形 29"/>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92589523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7">
                                            <p:txEl>
                                              <p:pRg st="0" end="0"/>
                                            </p:txEl>
                                          </p:spTgt>
                                        </p:tgtEl>
                                        <p:attrNameLst>
                                          <p:attrName>style.visibility</p:attrName>
                                        </p:attrNameLst>
                                      </p:cBhvr>
                                      <p:to>
                                        <p:strVal val="visible"/>
                                      </p:to>
                                    </p:set>
                                    <p:animEffect transition="in" filter="wipe(left)">
                                      <p:cBhvr>
                                        <p:cTn id="13" dur="500"/>
                                        <p:tgtEl>
                                          <p:spTgt spid="27">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1407019" y="507678"/>
            <a:ext cx="5020491" cy="756936"/>
            <a:chOff x="1582138" y="578932"/>
            <a:chExt cx="5020491" cy="756936"/>
          </a:xfrm>
        </p:grpSpPr>
        <p:sp>
          <p:nvSpPr>
            <p:cNvPr id="26"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公司介绍</a:t>
              </a:r>
              <a:endParaRPr lang="id-ID" sz="2600" b="1" spc="300" dirty="0">
                <a:latin typeface="微软雅黑" panose="020B0503020204020204" pitchFamily="34" charset="-122"/>
                <a:ea typeface="微软雅黑" panose="020B0503020204020204" pitchFamily="34" charset="-122"/>
              </a:endParaRPr>
            </a:p>
          </p:txBody>
        </p:sp>
        <p:sp>
          <p:nvSpPr>
            <p:cNvPr id="46" name="Text Box 7"/>
            <p:cNvSpPr txBox="1">
              <a:spLocks noChangeArrowheads="1"/>
            </p:cNvSpPr>
            <p:nvPr/>
          </p:nvSpPr>
          <p:spPr bwMode="auto">
            <a:xfrm>
              <a:off x="1620238" y="1058869"/>
              <a:ext cx="2631553" cy="276999"/>
            </a:xfrm>
            <a:prstGeom prst="rect">
              <a:avLst/>
            </a:prstGeom>
            <a:noFill/>
            <a:ln w="9525">
              <a:noFill/>
              <a:miter lim="800000"/>
              <a:headEnd/>
              <a:tailEnd/>
            </a:ln>
          </p:spPr>
          <p:txBody>
            <a:bodyPr wrap="none" lIns="45720" tIns="22860" rIns="45720" bIns="22860">
              <a:spAutoFit/>
            </a:bodyPr>
            <a:lstStyle/>
            <a:p>
              <a:pPr algn="ct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INTRODUCTION</a:t>
              </a:r>
            </a:p>
          </p:txBody>
        </p:sp>
      </p:grpSp>
      <p:pic>
        <p:nvPicPr>
          <p:cNvPr id="48" name="图片 47"/>
          <p:cNvPicPr>
            <a:picLocks noChangeAspect="1"/>
          </p:cNvPicPr>
          <p:nvPr/>
        </p:nvPicPr>
        <p:blipFill rotWithShape="1">
          <a:blip r:embed="rId3">
            <a:extLst>
              <a:ext uri="{28A0092B-C50C-407E-A947-70E740481C1C}">
                <a14:useLocalDpi xmlns:a14="http://schemas.microsoft.com/office/drawing/2010/main" val="0"/>
              </a:ext>
            </a:extLst>
          </a:blip>
          <a:srcRect l="40329" r="17411" b="5886"/>
          <a:stretch/>
        </p:blipFill>
        <p:spPr>
          <a:xfrm>
            <a:off x="1104900" y="2156237"/>
            <a:ext cx="2300749" cy="3413919"/>
          </a:xfrm>
          <a:prstGeom prst="rect">
            <a:avLst/>
          </a:prstGeom>
          <a:effectLst>
            <a:outerShdw blurRad="50800" dist="38100" dir="5400000" algn="t" rotWithShape="0">
              <a:prstClr val="black">
                <a:alpha val="40000"/>
              </a:prstClr>
            </a:outerShdw>
          </a:effectLst>
        </p:spPr>
      </p:pic>
      <p:pic>
        <p:nvPicPr>
          <p:cNvPr id="49" name="图片 48"/>
          <p:cNvPicPr>
            <a:picLocks noChangeAspect="1"/>
          </p:cNvPicPr>
          <p:nvPr/>
        </p:nvPicPr>
        <p:blipFill rotWithShape="1">
          <a:blip r:embed="rId4" cstate="print">
            <a:extLst>
              <a:ext uri="{28A0092B-C50C-407E-A947-70E740481C1C}">
                <a14:useLocalDpi xmlns:a14="http://schemas.microsoft.com/office/drawing/2010/main" val="0"/>
              </a:ext>
            </a:extLst>
          </a:blip>
          <a:srcRect r="33529"/>
          <a:stretch/>
        </p:blipFill>
        <p:spPr>
          <a:xfrm>
            <a:off x="3479802" y="2144025"/>
            <a:ext cx="2324100" cy="3426132"/>
          </a:xfrm>
          <a:prstGeom prst="rect">
            <a:avLst/>
          </a:prstGeom>
          <a:effectLst>
            <a:outerShdw blurRad="50800" dist="38100" dir="5400000" algn="t" rotWithShape="0">
              <a:prstClr val="black">
                <a:alpha val="40000"/>
              </a:prstClr>
            </a:outerShdw>
          </a:effectLst>
        </p:spPr>
      </p:pic>
      <p:grpSp>
        <p:nvGrpSpPr>
          <p:cNvPr id="74" name="组合 73"/>
          <p:cNvGrpSpPr/>
          <p:nvPr/>
        </p:nvGrpSpPr>
        <p:grpSpPr>
          <a:xfrm>
            <a:off x="6503710" y="2058600"/>
            <a:ext cx="4767540" cy="3348908"/>
            <a:chOff x="6503710" y="2058600"/>
            <a:chExt cx="4767540" cy="3348908"/>
          </a:xfrm>
        </p:grpSpPr>
        <p:grpSp>
          <p:nvGrpSpPr>
            <p:cNvPr id="54" name="组合 53"/>
            <p:cNvGrpSpPr/>
            <p:nvPr/>
          </p:nvGrpSpPr>
          <p:grpSpPr>
            <a:xfrm>
              <a:off x="6503710" y="2058600"/>
              <a:ext cx="4767540" cy="773784"/>
              <a:chOff x="1964947" y="471471"/>
              <a:chExt cx="3575655" cy="580338"/>
            </a:xfrm>
          </p:grpSpPr>
          <p:sp>
            <p:nvSpPr>
              <p:cNvPr id="61" name="文本框 60"/>
              <p:cNvSpPr txBox="1"/>
              <p:nvPr/>
            </p:nvSpPr>
            <p:spPr bwMode="auto">
              <a:xfrm>
                <a:off x="1964947" y="788660"/>
                <a:ext cx="3575655" cy="2631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r>
                  <a:rPr lang="zh-CN" altLang="en-US" sz="1400" spc="300" dirty="0">
                    <a:solidFill>
                      <a:schemeClr val="bg1">
                        <a:lumMod val="50000"/>
                      </a:schemeClr>
                    </a:solidFill>
                    <a:latin typeface="Impact" panose="020B0806030902050204" pitchFamily="34" charset="0"/>
                    <a:sym typeface="微软雅黑" pitchFamily="34" charset="-122"/>
                  </a:rPr>
                  <a:t>。</a:t>
                </a:r>
              </a:p>
            </p:txBody>
          </p:sp>
          <p:sp>
            <p:nvSpPr>
              <p:cNvPr id="62"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63" name="组合 62"/>
            <p:cNvGrpSpPr/>
            <p:nvPr/>
          </p:nvGrpSpPr>
          <p:grpSpPr>
            <a:xfrm>
              <a:off x="6503710" y="3463086"/>
              <a:ext cx="4767540" cy="717166"/>
              <a:chOff x="1964947" y="471471"/>
              <a:chExt cx="3575655" cy="537875"/>
            </a:xfrm>
          </p:grpSpPr>
          <p:sp>
            <p:nvSpPr>
              <p:cNvPr id="64" name="文本框 63"/>
              <p:cNvSpPr txBox="1"/>
              <p:nvPr/>
            </p:nvSpPr>
            <p:spPr bwMode="auto">
              <a:xfrm>
                <a:off x="1964947" y="788660"/>
                <a:ext cx="3575655" cy="2206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5"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rgbClr val="0070C0"/>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rgbClr val="0070C0"/>
                  </a:solidFill>
                  <a:latin typeface="微软雅黑" panose="020B0503020204020204" pitchFamily="34" charset="-122"/>
                  <a:ea typeface="微软雅黑" panose="020B0503020204020204" pitchFamily="34" charset="-122"/>
                  <a:cs typeface="Lato Regular"/>
                </a:endParaRPr>
              </a:p>
            </p:txBody>
          </p:sp>
        </p:grpSp>
        <p:grpSp>
          <p:nvGrpSpPr>
            <p:cNvPr id="67" name="组合 66"/>
            <p:cNvGrpSpPr/>
            <p:nvPr/>
          </p:nvGrpSpPr>
          <p:grpSpPr>
            <a:xfrm>
              <a:off x="6503710" y="4690342"/>
              <a:ext cx="4767540" cy="717166"/>
              <a:chOff x="1964947" y="471471"/>
              <a:chExt cx="3575655" cy="537875"/>
            </a:xfrm>
          </p:grpSpPr>
          <p:sp>
            <p:nvSpPr>
              <p:cNvPr id="68" name="文本框 67"/>
              <p:cNvSpPr txBox="1"/>
              <p:nvPr/>
            </p:nvSpPr>
            <p:spPr bwMode="auto">
              <a:xfrm>
                <a:off x="1964947" y="788660"/>
                <a:ext cx="3575655" cy="2206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9"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sp>
        <p:nvSpPr>
          <p:cNvPr id="47" name="矩形 46"/>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9787200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407019" y="507678"/>
            <a:ext cx="5020491" cy="750776"/>
            <a:chOff x="1582138" y="578932"/>
            <a:chExt cx="5020491" cy="750776"/>
          </a:xfrm>
        </p:grpSpPr>
        <p:sp>
          <p:nvSpPr>
            <p:cNvPr id="25"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企业理念</a:t>
              </a:r>
              <a:endParaRPr lang="id-ID" sz="2600" b="1" spc="300" dirty="0">
                <a:latin typeface="微软雅黑" panose="020B0503020204020204" pitchFamily="34" charset="-122"/>
                <a:ea typeface="微软雅黑" panose="020B0503020204020204" pitchFamily="34" charset="-122"/>
              </a:endParaRPr>
            </a:p>
          </p:txBody>
        </p:sp>
        <p:sp>
          <p:nvSpPr>
            <p:cNvPr id="47" name="Text Box 7"/>
            <p:cNvSpPr txBox="1">
              <a:spLocks noChangeArrowheads="1"/>
            </p:cNvSpPr>
            <p:nvPr/>
          </p:nvSpPr>
          <p:spPr bwMode="auto">
            <a:xfrm>
              <a:off x="1639288" y="1052709"/>
              <a:ext cx="171239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ENTERPRISE IDEA</a:t>
              </a:r>
            </a:p>
          </p:txBody>
        </p:sp>
      </p:grpSp>
      <p:sp>
        <p:nvSpPr>
          <p:cNvPr id="48" name="矩形 47"/>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5761264" y="2456266"/>
            <a:ext cx="6096000" cy="2400657"/>
          </a:xfrm>
          <a:prstGeom prst="rect">
            <a:avLst/>
          </a:prstGeom>
        </p:spPr>
        <p:txBody>
          <a:bodyPr>
            <a:spAutoFit/>
          </a:bodyPr>
          <a:lstStyle/>
          <a:p>
            <a:r>
              <a:rPr lang="zh-CN" altLang="en-US" sz="2500" b="1" spc="-150" dirty="0">
                <a:latin typeface="陈继世-硬笔行书" panose="02010609030101010101" pitchFamily="49" charset="-122"/>
                <a:ea typeface="陈继世-硬笔行书" panose="02010609030101010101" pitchFamily="49" charset="-122"/>
              </a:rPr>
              <a:t>发展理念--创新务实 超越自我 追求卓越</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技术理念--日新月异 领先一步</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服务理念--人至上,客至尊 </a:t>
            </a:r>
          </a:p>
          <a:p>
            <a:endParaRPr lang="zh-CN" altLang="en-US" sz="2500" b="1" spc="-150" dirty="0">
              <a:latin typeface="陈继世-硬笔行书" panose="02010609030101010101" pitchFamily="49" charset="-122"/>
              <a:ea typeface="陈继世-硬笔行书" panose="02010609030101010101" pitchFamily="49" charset="-122"/>
            </a:endParaRPr>
          </a:p>
        </p:txBody>
      </p:sp>
      <p:sp>
        <p:nvSpPr>
          <p:cNvPr id="2" name="矩形 1"/>
          <p:cNvSpPr/>
          <p:nvPr/>
        </p:nvSpPr>
        <p:spPr>
          <a:xfrm>
            <a:off x="1407019" y="2456266"/>
            <a:ext cx="3910264" cy="2226696"/>
          </a:xfrm>
          <a:prstGeom prst="rect">
            <a:avLst/>
          </a:prstGeom>
          <a:no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0" name="图片 49"/>
          <p:cNvPicPr>
            <a:picLocks noChangeAspect="1"/>
          </p:cNvPicPr>
          <p:nvPr/>
        </p:nvPicPr>
        <p:blipFill rotWithShape="1">
          <a:blip r:embed="rId3">
            <a:extLst>
              <a:ext uri="{28A0092B-C50C-407E-A947-70E740481C1C}">
                <a14:useLocalDpi xmlns:a14="http://schemas.microsoft.com/office/drawing/2010/main" val="0"/>
              </a:ext>
            </a:extLst>
          </a:blip>
          <a:srcRect b="11924"/>
          <a:stretch/>
        </p:blipFill>
        <p:spPr>
          <a:xfrm>
            <a:off x="1236373" y="2336458"/>
            <a:ext cx="3880375" cy="2177775"/>
          </a:xfrm>
          <a:prstGeom prst="rect">
            <a:avLst/>
          </a:prstGeom>
          <a:ln>
            <a:noFill/>
          </a:ln>
          <a:effectLst>
            <a:outerShdw blurRad="292100" dist="139700" dir="2700000" algn="tl" rotWithShape="0">
              <a:srgbClr val="333333">
                <a:alpha val="65000"/>
              </a:srgbClr>
            </a:outerShdw>
          </a:effectLst>
        </p:spPr>
      </p:pic>
      <p:sp>
        <p:nvSpPr>
          <p:cNvPr id="51" name="矩形 50"/>
          <p:cNvSpPr/>
          <p:nvPr/>
        </p:nvSpPr>
        <p:spPr>
          <a:xfrm>
            <a:off x="10008" y="5467351"/>
            <a:ext cx="12192000" cy="1390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5089464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down)">
                                      <p:cBhvr>
                                        <p:cTn id="15" dur="500"/>
                                        <p:tgtEl>
                                          <p:spTgt spid="50"/>
                                        </p:tgtEl>
                                      </p:cBhvr>
                                    </p:animEffect>
                                  </p:childTnLst>
                                </p:cTn>
                              </p:par>
                              <p:par>
                                <p:cTn id="16" presetID="22" presetClass="entr" presetSubtype="8" fill="hold" nodeType="withEffect">
                                  <p:stCondLst>
                                    <p:cond delay="0"/>
                                  </p:stCondLst>
                                  <p:childTnLst>
                                    <p:set>
                                      <p:cBhvr>
                                        <p:cTn id="17" dur="1" fill="hold">
                                          <p:stCondLst>
                                            <p:cond delay="0"/>
                                          </p:stCondLst>
                                        </p:cTn>
                                        <p:tgtEl>
                                          <p:spTgt spid="49">
                                            <p:txEl>
                                              <p:pRg st="0" end="0"/>
                                            </p:txEl>
                                          </p:spTgt>
                                        </p:tgtEl>
                                        <p:attrNameLst>
                                          <p:attrName>style.visibility</p:attrName>
                                        </p:attrNameLst>
                                      </p:cBhvr>
                                      <p:to>
                                        <p:strVal val="visible"/>
                                      </p:to>
                                    </p:set>
                                    <p:animEffect transition="in" filter="wipe(left)">
                                      <p:cBhvr>
                                        <p:cTn id="18" dur="500"/>
                                        <p:tgtEl>
                                          <p:spTgt spid="49">
                                            <p:txEl>
                                              <p:pRg st="0" end="0"/>
                                            </p:txEl>
                                          </p:spTgt>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par>
                                <p:cTn id="23" presetID="22" presetClass="entr" presetSubtype="8" fill="hold" nodeType="withEffect">
                                  <p:stCondLst>
                                    <p:cond delay="0"/>
                                  </p:stCondLst>
                                  <p:childTnLst>
                                    <p:set>
                                      <p:cBhvr>
                                        <p:cTn id="24" dur="1" fill="hold">
                                          <p:stCondLst>
                                            <p:cond delay="0"/>
                                          </p:stCondLst>
                                        </p:cTn>
                                        <p:tgtEl>
                                          <p:spTgt spid="49">
                                            <p:txEl>
                                              <p:pRg st="2" end="2"/>
                                            </p:txEl>
                                          </p:spTgt>
                                        </p:tgtEl>
                                        <p:attrNameLst>
                                          <p:attrName>style.visibility</p:attrName>
                                        </p:attrNameLst>
                                      </p:cBhvr>
                                      <p:to>
                                        <p:strVal val="visible"/>
                                      </p:to>
                                    </p:set>
                                    <p:animEffect transition="in" filter="wipe(left)">
                                      <p:cBhvr>
                                        <p:cTn id="25" dur="500"/>
                                        <p:tgtEl>
                                          <p:spTgt spid="49">
                                            <p:txEl>
                                              <p:pRg st="2" end="2"/>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49">
                                            <p:txEl>
                                              <p:pRg st="4" end="4"/>
                                            </p:txEl>
                                          </p:spTgt>
                                        </p:tgtEl>
                                        <p:attrNameLst>
                                          <p:attrName>style.visibility</p:attrName>
                                        </p:attrNameLst>
                                      </p:cBhvr>
                                      <p:to>
                                        <p:strVal val="visible"/>
                                      </p:to>
                                    </p:set>
                                    <p:animEffect transition="in" filter="wipe(left)">
                                      <p:cBhvr>
                                        <p:cTn id="28" dur="500"/>
                                        <p:tgtEl>
                                          <p:spTgt spid="49">
                                            <p:txEl>
                                              <p:pRg st="4" end="4"/>
                                            </p:txEl>
                                          </p:spTgt>
                                        </p:tgtEl>
                                      </p:cBhvr>
                                    </p:animEffect>
                                  </p:childTnLst>
                                </p:cTn>
                              </p:par>
                            </p:childTnLst>
                          </p:cTn>
                        </p:par>
                        <p:par>
                          <p:cTn id="29" fill="hold">
                            <p:stCondLst>
                              <p:cond delay="3500"/>
                            </p:stCondLst>
                            <p:childTnLst>
                              <p:par>
                                <p:cTn id="30" presetID="22" presetClass="entr" presetSubtype="4"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down)">
                                      <p:cBhvr>
                                        <p:cTn id="3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2" grpId="0" animBg="1"/>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07019" y="507678"/>
            <a:ext cx="5020491" cy="750776"/>
            <a:chOff x="1582138" y="578932"/>
            <a:chExt cx="5020491" cy="750776"/>
          </a:xfrm>
        </p:grpSpPr>
        <p:sp>
          <p:nvSpPr>
            <p:cNvPr id="10"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员工特质</a:t>
              </a:r>
              <a:endParaRPr lang="id-ID" sz="2600" b="1" spc="300" dirty="0">
                <a:latin typeface="微软雅黑" panose="020B0503020204020204" pitchFamily="34" charset="-122"/>
                <a:ea typeface="微软雅黑" panose="020B0503020204020204" pitchFamily="34" charset="-122"/>
              </a:endParaRPr>
            </a:p>
          </p:txBody>
        </p:sp>
        <p:sp>
          <p:nvSpPr>
            <p:cNvPr id="11" name="Text Box 7"/>
            <p:cNvSpPr txBox="1">
              <a:spLocks noChangeArrowheads="1"/>
            </p:cNvSpPr>
            <p:nvPr/>
          </p:nvSpPr>
          <p:spPr bwMode="auto">
            <a:xfrm>
              <a:off x="1639288" y="1052709"/>
              <a:ext cx="151182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QUALITY</a:t>
              </a:r>
            </a:p>
          </p:txBody>
        </p:sp>
      </p:grpSp>
      <p:sp>
        <p:nvSpPr>
          <p:cNvPr id="12" name="矩形 11"/>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5755161" y="2006901"/>
            <a:ext cx="5830604" cy="3532620"/>
            <a:chOff x="5755161" y="2006901"/>
            <a:chExt cx="5830604" cy="3532620"/>
          </a:xfrm>
          <a:effectLst>
            <a:outerShdw blurRad="50800" dist="38100" dir="2700000" algn="tl" rotWithShape="0">
              <a:prstClr val="black">
                <a:alpha val="40000"/>
              </a:prstClr>
            </a:outerShdw>
          </a:effectLst>
        </p:grpSpPr>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b="9277"/>
            <a:stretch/>
          </p:blipFill>
          <p:spPr>
            <a:xfrm>
              <a:off x="5755161" y="2006901"/>
              <a:ext cx="2876491" cy="173874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b="9277"/>
            <a:stretch/>
          </p:blipFill>
          <p:spPr>
            <a:xfrm>
              <a:off x="8709273" y="2006902"/>
              <a:ext cx="2876492" cy="1738745"/>
            </a:xfrm>
            <a:prstGeom prst="rect">
              <a:avLst/>
            </a:prstGeom>
          </p:spPr>
        </p:pic>
        <p:pic>
          <p:nvPicPr>
            <p:cNvPr id="23" name="图片 22"/>
            <p:cNvPicPr>
              <a:picLocks noChangeAspect="1"/>
            </p:cNvPicPr>
            <p:nvPr/>
          </p:nvPicPr>
          <p:blipFill rotWithShape="1">
            <a:blip r:embed="rId5" cstate="print">
              <a:extLst>
                <a:ext uri="{28A0092B-C50C-407E-A947-70E740481C1C}">
                  <a14:useLocalDpi xmlns:a14="http://schemas.microsoft.com/office/drawing/2010/main" val="0"/>
                </a:ext>
              </a:extLst>
            </a:blip>
            <a:srcRect r="14087" b="22132"/>
            <a:stretch/>
          </p:blipFill>
          <p:spPr>
            <a:xfrm>
              <a:off x="8699749" y="3815950"/>
              <a:ext cx="2854142" cy="1723571"/>
            </a:xfrm>
            <a:prstGeom prst="rect">
              <a:avLst/>
            </a:prstGeom>
          </p:spPr>
        </p:pic>
        <p:pic>
          <p:nvPicPr>
            <p:cNvPr id="24" name="图片 23"/>
            <p:cNvPicPr>
              <a:picLocks noChangeAspect="1"/>
            </p:cNvPicPr>
            <p:nvPr/>
          </p:nvPicPr>
          <p:blipFill rotWithShape="1">
            <a:blip r:embed="rId6" cstate="print">
              <a:extLst>
                <a:ext uri="{28A0092B-C50C-407E-A947-70E740481C1C}">
                  <a14:useLocalDpi xmlns:a14="http://schemas.microsoft.com/office/drawing/2010/main" val="0"/>
                </a:ext>
              </a:extLst>
            </a:blip>
            <a:srcRect r="19215" b="19371"/>
            <a:stretch/>
          </p:blipFill>
          <p:spPr>
            <a:xfrm>
              <a:off x="5774211" y="3815157"/>
              <a:ext cx="2847793" cy="1715293"/>
            </a:xfrm>
            <a:prstGeom prst="rect">
              <a:avLst/>
            </a:prstGeom>
          </p:spPr>
        </p:pic>
      </p:grpSp>
      <p:grpSp>
        <p:nvGrpSpPr>
          <p:cNvPr id="27" name="组合 26"/>
          <p:cNvGrpSpPr/>
          <p:nvPr/>
        </p:nvGrpSpPr>
        <p:grpSpPr>
          <a:xfrm>
            <a:off x="1047751" y="3562350"/>
            <a:ext cx="4038600" cy="2001203"/>
            <a:chOff x="1047751" y="3562350"/>
            <a:chExt cx="4038600" cy="2001203"/>
          </a:xfrm>
        </p:grpSpPr>
        <p:sp>
          <p:nvSpPr>
            <p:cNvPr id="13" name="矩形 12"/>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19"/>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6"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55334568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发展历程</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333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DEVELOPMENT COURSE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026769" y="3084716"/>
            <a:ext cx="8746189" cy="1906384"/>
            <a:chOff x="2083919" y="2951366"/>
            <a:chExt cx="8746189" cy="1906384"/>
          </a:xfrm>
        </p:grpSpPr>
        <p:grpSp>
          <p:nvGrpSpPr>
            <p:cNvPr id="13" name="组合 12"/>
            <p:cNvGrpSpPr/>
            <p:nvPr/>
          </p:nvGrpSpPr>
          <p:grpSpPr>
            <a:xfrm>
              <a:off x="2083919" y="3613653"/>
              <a:ext cx="588770" cy="581811"/>
              <a:chOff x="1343863" y="2676902"/>
              <a:chExt cx="441577" cy="436358"/>
            </a:xfrm>
          </p:grpSpPr>
          <p:sp>
            <p:nvSpPr>
              <p:cNvPr id="35" name="Oval 11"/>
              <p:cNvSpPr>
                <a:spLocks noChangeArrowheads="1"/>
              </p:cNvSpPr>
              <p:nvPr/>
            </p:nvSpPr>
            <p:spPr bwMode="auto">
              <a:xfrm>
                <a:off x="1352188" y="2676902"/>
                <a:ext cx="433252" cy="436358"/>
              </a:xfrm>
              <a:prstGeom prst="ellipse">
                <a:avLst/>
              </a:prstGeom>
              <a:solidFill>
                <a:schemeClr val="tx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6" name="矩形 35"/>
              <p:cNvSpPr/>
              <p:nvPr/>
            </p:nvSpPr>
            <p:spPr>
              <a:xfrm>
                <a:off x="134386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4" name="组合 13"/>
            <p:cNvGrpSpPr/>
            <p:nvPr/>
          </p:nvGrpSpPr>
          <p:grpSpPr>
            <a:xfrm>
              <a:off x="2866103" y="3522866"/>
              <a:ext cx="760669" cy="763384"/>
              <a:chOff x="1930502" y="2608812"/>
              <a:chExt cx="570502" cy="572538"/>
            </a:xfrm>
          </p:grpSpPr>
          <p:sp>
            <p:nvSpPr>
              <p:cNvPr id="33" name="Oval 12"/>
              <p:cNvSpPr>
                <a:spLocks noChangeArrowheads="1"/>
              </p:cNvSpPr>
              <p:nvPr/>
            </p:nvSpPr>
            <p:spPr bwMode="auto">
              <a:xfrm>
                <a:off x="1930502" y="2608812"/>
                <a:ext cx="570502" cy="572538"/>
              </a:xfrm>
              <a:prstGeom prst="ellipse">
                <a:avLst/>
              </a:prstGeom>
              <a:solidFill>
                <a:schemeClr val="bg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4" name="矩形 33"/>
              <p:cNvSpPr/>
              <p:nvPr/>
            </p:nvSpPr>
            <p:spPr>
              <a:xfrm>
                <a:off x="201061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5" name="组合 14"/>
            <p:cNvGrpSpPr/>
            <p:nvPr/>
          </p:nvGrpSpPr>
          <p:grpSpPr>
            <a:xfrm>
              <a:off x="3820189" y="3508006"/>
              <a:ext cx="790283" cy="793104"/>
              <a:chOff x="2646066" y="2597667"/>
              <a:chExt cx="592712" cy="594828"/>
            </a:xfrm>
          </p:grpSpPr>
          <p:sp>
            <p:nvSpPr>
              <p:cNvPr id="31" name="Oval 13"/>
              <p:cNvSpPr>
                <a:spLocks noChangeArrowheads="1"/>
              </p:cNvSpPr>
              <p:nvPr/>
            </p:nvSpPr>
            <p:spPr bwMode="auto">
              <a:xfrm>
                <a:off x="2646066" y="2597667"/>
                <a:ext cx="592712" cy="594828"/>
              </a:xfrm>
              <a:prstGeom prst="ellipse">
                <a:avLst/>
              </a:prstGeom>
              <a:solidFill>
                <a:schemeClr val="accent1"/>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2" name="矩形 31"/>
              <p:cNvSpPr/>
              <p:nvPr/>
            </p:nvSpPr>
            <p:spPr>
              <a:xfrm>
                <a:off x="2696413" y="274903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grpSp>
        <p:grpSp>
          <p:nvGrpSpPr>
            <p:cNvPr id="16" name="组合 15"/>
            <p:cNvGrpSpPr/>
            <p:nvPr/>
          </p:nvGrpSpPr>
          <p:grpSpPr>
            <a:xfrm>
              <a:off x="4803885" y="3421266"/>
              <a:ext cx="963146" cy="966584"/>
              <a:chOff x="3383840" y="2532612"/>
              <a:chExt cx="722360" cy="724938"/>
            </a:xfrm>
          </p:grpSpPr>
          <p:sp>
            <p:nvSpPr>
              <p:cNvPr id="29" name="Oval 14"/>
              <p:cNvSpPr>
                <a:spLocks noChangeArrowheads="1"/>
              </p:cNvSpPr>
              <p:nvPr/>
            </p:nvSpPr>
            <p:spPr bwMode="auto">
              <a:xfrm>
                <a:off x="3383840" y="2532612"/>
                <a:ext cx="722360" cy="724938"/>
              </a:xfrm>
              <a:prstGeom prst="ellipse">
                <a:avLst/>
              </a:prstGeom>
              <a:solidFill>
                <a:schemeClr val="accent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0" name="矩形 29"/>
              <p:cNvSpPr/>
              <p:nvPr/>
            </p:nvSpPr>
            <p:spPr>
              <a:xfrm>
                <a:off x="3440173" y="2720331"/>
                <a:ext cx="561356" cy="346249"/>
              </a:xfrm>
              <a:prstGeom prst="rect">
                <a:avLst/>
              </a:prstGeom>
            </p:spPr>
            <p:txBody>
              <a:bodyPr wrap="none">
                <a:spAutoFit/>
              </a:bodyPr>
              <a:lstStyle/>
              <a:p>
                <a:pPr defTabSz="1219170" eaLnBrk="0" fontAlgn="base" hangingPunct="0">
                  <a:spcBef>
                    <a:spcPct val="0"/>
                  </a:spcBef>
                  <a:spcAft>
                    <a:spcPct val="0"/>
                  </a:spcAft>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400" dirty="0">
                  <a:solidFill>
                    <a:prstClr val="white"/>
                  </a:solidFill>
                </a:endParaRPr>
              </a:p>
            </p:txBody>
          </p:sp>
        </p:grpSp>
        <p:grpSp>
          <p:nvGrpSpPr>
            <p:cNvPr id="17" name="组合 16"/>
            <p:cNvGrpSpPr/>
            <p:nvPr/>
          </p:nvGrpSpPr>
          <p:grpSpPr>
            <a:xfrm>
              <a:off x="5960448" y="3332928"/>
              <a:ext cx="1139194" cy="1143261"/>
              <a:chOff x="4251262" y="2466358"/>
              <a:chExt cx="854396" cy="857446"/>
            </a:xfrm>
          </p:grpSpPr>
          <p:sp>
            <p:nvSpPr>
              <p:cNvPr id="26" name="Oval 15"/>
              <p:cNvSpPr>
                <a:spLocks noChangeArrowheads="1"/>
              </p:cNvSpPr>
              <p:nvPr/>
            </p:nvSpPr>
            <p:spPr bwMode="auto">
              <a:xfrm>
                <a:off x="4251262" y="2466358"/>
                <a:ext cx="854396" cy="857446"/>
              </a:xfrm>
              <a:prstGeom prst="ellipse">
                <a:avLst/>
              </a:prstGeom>
              <a:solidFill>
                <a:schemeClr val="accent3"/>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7" name="矩形 26"/>
              <p:cNvSpPr/>
              <p:nvPr/>
            </p:nvSpPr>
            <p:spPr>
              <a:xfrm>
                <a:off x="440138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8" name="矩形 27"/>
              <p:cNvSpPr/>
              <p:nvPr/>
            </p:nvSpPr>
            <p:spPr>
              <a:xfrm>
                <a:off x="4401388"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1867" dirty="0">
                  <a:solidFill>
                    <a:prstClr val="white"/>
                  </a:solidFill>
                </a:endParaRPr>
              </a:p>
            </p:txBody>
          </p:sp>
        </p:grpSp>
        <p:grpSp>
          <p:nvGrpSpPr>
            <p:cNvPr id="18" name="组合 17"/>
            <p:cNvGrpSpPr/>
            <p:nvPr/>
          </p:nvGrpSpPr>
          <p:grpSpPr>
            <a:xfrm>
              <a:off x="7293060" y="3179966"/>
              <a:ext cx="1444029" cy="1449184"/>
              <a:chOff x="5250720" y="2351637"/>
              <a:chExt cx="1083022" cy="1086888"/>
            </a:xfrm>
          </p:grpSpPr>
          <p:sp>
            <p:nvSpPr>
              <p:cNvPr id="23" name="Oval 16"/>
              <p:cNvSpPr>
                <a:spLocks noChangeArrowheads="1"/>
              </p:cNvSpPr>
              <p:nvPr/>
            </p:nvSpPr>
            <p:spPr bwMode="auto">
              <a:xfrm>
                <a:off x="5250720" y="2351637"/>
                <a:ext cx="1083022" cy="1086888"/>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4" name="矩形 23"/>
              <p:cNvSpPr/>
              <p:nvPr/>
            </p:nvSpPr>
            <p:spPr>
              <a:xfrm>
                <a:off x="5515813"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5" name="矩形 24"/>
              <p:cNvSpPr/>
              <p:nvPr/>
            </p:nvSpPr>
            <p:spPr>
              <a:xfrm>
                <a:off x="5501125"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1867" dirty="0">
                  <a:solidFill>
                    <a:prstClr val="white"/>
                  </a:solidFill>
                </a:endParaRPr>
              </a:p>
            </p:txBody>
          </p:sp>
        </p:grpSp>
        <p:grpSp>
          <p:nvGrpSpPr>
            <p:cNvPr id="19" name="组合 18"/>
            <p:cNvGrpSpPr/>
            <p:nvPr/>
          </p:nvGrpSpPr>
          <p:grpSpPr>
            <a:xfrm>
              <a:off x="8930505" y="2951366"/>
              <a:ext cx="1899603" cy="1906384"/>
              <a:chOff x="6478804" y="2180187"/>
              <a:chExt cx="1424702" cy="1429788"/>
            </a:xfrm>
          </p:grpSpPr>
          <p:sp>
            <p:nvSpPr>
              <p:cNvPr id="20" name="Oval 17"/>
              <p:cNvSpPr>
                <a:spLocks noChangeArrowheads="1"/>
              </p:cNvSpPr>
              <p:nvPr/>
            </p:nvSpPr>
            <p:spPr bwMode="auto">
              <a:xfrm>
                <a:off x="6478804" y="2180187"/>
                <a:ext cx="1424702" cy="1429788"/>
              </a:xfrm>
              <a:prstGeom prst="ellipse">
                <a:avLst/>
              </a:prstGeom>
              <a:solidFill>
                <a:schemeClr val="accent5"/>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1" name="矩形 20"/>
              <p:cNvSpPr/>
              <p:nvPr/>
            </p:nvSpPr>
            <p:spPr>
              <a:xfrm>
                <a:off x="695126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2" name="矩形 21"/>
              <p:cNvSpPr/>
              <p:nvPr/>
            </p:nvSpPr>
            <p:spPr>
              <a:xfrm>
                <a:off x="6910825" y="2882384"/>
                <a:ext cx="595355" cy="315423"/>
              </a:xfrm>
              <a:prstGeom prst="rect">
                <a:avLst/>
              </a:prstGeom>
            </p:spPr>
            <p:txBody>
              <a:bodyPr wrap="none">
                <a:spAutoFit/>
              </a:bodyPr>
              <a:lstStyle/>
              <a:p>
                <a:pPr defTabSz="1219170" eaLnBrk="0" fontAlgn="base" hangingPunct="0">
                  <a:spcBef>
                    <a:spcPct val="0"/>
                  </a:spcBef>
                  <a:spcAft>
                    <a:spcPct val="0"/>
                  </a:spcAft>
                </a:pPr>
                <a:r>
                  <a:rPr lang="en-US" altLang="zh-CN" sz="2133" dirty="0">
                    <a:solidFill>
                      <a:prstClr val="white"/>
                    </a:solidFill>
                    <a:latin typeface="Arial" panose="020B0604020202020204" pitchFamily="34" charset="0"/>
                    <a:ea typeface="微软雅黑" panose="020B0503020204020204" pitchFamily="34" charset="-122"/>
                    <a:cs typeface="Arial" panose="020B0604020202020204" pitchFamily="34" charset="0"/>
                  </a:rPr>
                  <a:t>2015</a:t>
                </a:r>
                <a:endParaRPr lang="zh-CN" altLang="en-US" sz="2133" dirty="0">
                  <a:solidFill>
                    <a:prstClr val="white"/>
                  </a:solidFill>
                </a:endParaRPr>
              </a:p>
            </p:txBody>
          </p:sp>
        </p:grpSp>
      </p:grpSp>
      <p:grpSp>
        <p:nvGrpSpPr>
          <p:cNvPr id="37" name="组合 36"/>
          <p:cNvGrpSpPr/>
          <p:nvPr/>
        </p:nvGrpSpPr>
        <p:grpSpPr>
          <a:xfrm>
            <a:off x="1921854" y="1987964"/>
            <a:ext cx="7480804" cy="1644236"/>
            <a:chOff x="1979004" y="1854614"/>
            <a:chExt cx="7480804" cy="1644236"/>
          </a:xfrm>
        </p:grpSpPr>
        <p:sp>
          <p:nvSpPr>
            <p:cNvPr id="38" name="任意多边形 37"/>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39" name="任意多边形 38"/>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40" name="任意多边形 39"/>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41" name="组合 40"/>
            <p:cNvGrpSpPr/>
            <p:nvPr/>
          </p:nvGrpSpPr>
          <p:grpSpPr>
            <a:xfrm>
              <a:off x="1979004" y="1854614"/>
              <a:ext cx="2261104" cy="629025"/>
              <a:chOff x="1964947" y="597930"/>
              <a:chExt cx="1695828" cy="471769"/>
            </a:xfrm>
          </p:grpSpPr>
          <p:sp>
            <p:nvSpPr>
              <p:cNvPr id="48" name="文本框 47"/>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9"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2" name="组合 41"/>
            <p:cNvGrpSpPr/>
            <p:nvPr/>
          </p:nvGrpSpPr>
          <p:grpSpPr>
            <a:xfrm>
              <a:off x="4531704" y="1854614"/>
              <a:ext cx="2261104" cy="629025"/>
              <a:chOff x="1964947" y="597930"/>
              <a:chExt cx="1695828" cy="471769"/>
            </a:xfrm>
          </p:grpSpPr>
          <p:sp>
            <p:nvSpPr>
              <p:cNvPr id="46" name="文本框 45"/>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7"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3" name="组合 42"/>
            <p:cNvGrpSpPr/>
            <p:nvPr/>
          </p:nvGrpSpPr>
          <p:grpSpPr>
            <a:xfrm>
              <a:off x="7198704" y="1854614"/>
              <a:ext cx="2261104" cy="629025"/>
              <a:chOff x="1964947" y="597930"/>
              <a:chExt cx="1695828" cy="471769"/>
            </a:xfrm>
          </p:grpSpPr>
          <p:sp>
            <p:nvSpPr>
              <p:cNvPr id="44" name="文本框 43"/>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5"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grpSp>
        <p:nvGrpSpPr>
          <p:cNvPr id="50" name="组合 49"/>
          <p:cNvGrpSpPr/>
          <p:nvPr/>
        </p:nvGrpSpPr>
        <p:grpSpPr>
          <a:xfrm>
            <a:off x="943954" y="4330700"/>
            <a:ext cx="9970004" cy="1423189"/>
            <a:chOff x="1001104" y="4197350"/>
            <a:chExt cx="9970004" cy="1423189"/>
          </a:xfrm>
        </p:grpSpPr>
        <p:sp>
          <p:nvSpPr>
            <p:cNvPr id="51" name="任意多边形 50"/>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2" name="任意多边形 51"/>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3" name="任意多边形 52"/>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4" name="任意多边形 53"/>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55" name="组合 54"/>
            <p:cNvGrpSpPr/>
            <p:nvPr/>
          </p:nvGrpSpPr>
          <p:grpSpPr>
            <a:xfrm>
              <a:off x="1001104" y="4991514"/>
              <a:ext cx="2261104" cy="629025"/>
              <a:chOff x="1964947" y="597930"/>
              <a:chExt cx="1695828" cy="471769"/>
            </a:xfrm>
          </p:grpSpPr>
          <p:sp>
            <p:nvSpPr>
              <p:cNvPr id="65" name="文本框 64"/>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6"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6" name="组合 55"/>
            <p:cNvGrpSpPr/>
            <p:nvPr/>
          </p:nvGrpSpPr>
          <p:grpSpPr>
            <a:xfrm>
              <a:off x="3452204" y="4991514"/>
              <a:ext cx="2261104" cy="629025"/>
              <a:chOff x="1964947" y="597930"/>
              <a:chExt cx="1695828" cy="471769"/>
            </a:xfrm>
          </p:grpSpPr>
          <p:sp>
            <p:nvSpPr>
              <p:cNvPr id="63" name="文本框 62"/>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4"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7" name="组合 56"/>
            <p:cNvGrpSpPr/>
            <p:nvPr/>
          </p:nvGrpSpPr>
          <p:grpSpPr>
            <a:xfrm>
              <a:off x="5966804" y="4991514"/>
              <a:ext cx="2261104" cy="629025"/>
              <a:chOff x="1964947" y="597930"/>
              <a:chExt cx="1695828" cy="471769"/>
            </a:xfrm>
          </p:grpSpPr>
          <p:sp>
            <p:nvSpPr>
              <p:cNvPr id="61" name="文本框 60"/>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2"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8" name="组合 57"/>
            <p:cNvGrpSpPr/>
            <p:nvPr/>
          </p:nvGrpSpPr>
          <p:grpSpPr>
            <a:xfrm>
              <a:off x="8710004" y="4991514"/>
              <a:ext cx="2261104" cy="629025"/>
              <a:chOff x="1964947" y="597930"/>
              <a:chExt cx="1695828" cy="471769"/>
            </a:xfrm>
          </p:grpSpPr>
          <p:sp>
            <p:nvSpPr>
              <p:cNvPr id="59" name="文本框 58"/>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0"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spTree>
    <p:extLst>
      <p:ext uri="{BB962C8B-B14F-4D97-AF65-F5344CB8AC3E}">
        <p14:creationId xmlns:p14="http://schemas.microsoft.com/office/powerpoint/2010/main" val="200988601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500"/>
                                        <p:tgtEl>
                                          <p:spTgt spid="50"/>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3370110"/>
            <a:ext cx="12192000" cy="27855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28010" r="23604"/>
          <a:stretch/>
        </p:blipFill>
        <p:spPr>
          <a:xfrm>
            <a:off x="191573" y="155448"/>
            <a:ext cx="4784495" cy="6588252"/>
          </a:xfrm>
          <a:prstGeom prst="rect">
            <a:avLst/>
          </a:prstGeom>
        </p:spPr>
      </p:pic>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主要客户</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0113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MAJOR CUSTOMERS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427510" y="1783830"/>
            <a:ext cx="3505256" cy="4175990"/>
            <a:chOff x="6427510" y="1783830"/>
            <a:chExt cx="3505256" cy="4175990"/>
          </a:xfrm>
        </p:grpSpPr>
        <p:sp>
          <p:nvSpPr>
            <p:cNvPr id="13" name="KSO_Shape"/>
            <p:cNvSpPr>
              <a:spLocks/>
            </p:cNvSpPr>
            <p:nvPr/>
          </p:nvSpPr>
          <p:spPr bwMode="auto">
            <a:xfrm>
              <a:off x="6427510" y="3601456"/>
              <a:ext cx="822322" cy="618109"/>
            </a:xfrm>
            <a:custGeom>
              <a:avLst/>
              <a:gdLst>
                <a:gd name="T0" fmla="*/ 2147483646 w 108"/>
                <a:gd name="T1" fmla="*/ 2147483646 h 81"/>
                <a:gd name="T2" fmla="*/ 2147483646 w 108"/>
                <a:gd name="T3" fmla="*/ 2147483646 h 81"/>
                <a:gd name="T4" fmla="*/ 2147483646 w 108"/>
                <a:gd name="T5" fmla="*/ 2147483646 h 81"/>
                <a:gd name="T6" fmla="*/ 2147483646 w 108"/>
                <a:gd name="T7" fmla="*/ 2147483646 h 81"/>
                <a:gd name="T8" fmla="*/ 2147483646 w 108"/>
                <a:gd name="T9" fmla="*/ 2147483646 h 81"/>
                <a:gd name="T10" fmla="*/ 2147483646 w 108"/>
                <a:gd name="T11" fmla="*/ 2147483646 h 81"/>
                <a:gd name="T12" fmla="*/ 2147483646 w 108"/>
                <a:gd name="T13" fmla="*/ 2147483646 h 81"/>
                <a:gd name="T14" fmla="*/ 2147483646 w 108"/>
                <a:gd name="T15" fmla="*/ 2147483646 h 81"/>
                <a:gd name="T16" fmla="*/ 2147483646 w 108"/>
                <a:gd name="T17" fmla="*/ 2147483646 h 81"/>
                <a:gd name="T18" fmla="*/ 2147483646 w 108"/>
                <a:gd name="T19" fmla="*/ 2147483646 h 81"/>
                <a:gd name="T20" fmla="*/ 2147483646 w 108"/>
                <a:gd name="T21" fmla="*/ 2147483646 h 81"/>
                <a:gd name="T22" fmla="*/ 2147483646 w 108"/>
                <a:gd name="T23" fmla="*/ 2147483646 h 81"/>
                <a:gd name="T24" fmla="*/ 2147483646 w 108"/>
                <a:gd name="T25" fmla="*/ 2147483646 h 81"/>
                <a:gd name="T26" fmla="*/ 2147483646 w 108"/>
                <a:gd name="T27" fmla="*/ 2147483646 h 81"/>
                <a:gd name="T28" fmla="*/ 2147483646 w 108"/>
                <a:gd name="T29" fmla="*/ 2147483646 h 81"/>
                <a:gd name="T30" fmla="*/ 0 w 108"/>
                <a:gd name="T31" fmla="*/ 2147483646 h 81"/>
                <a:gd name="T32" fmla="*/ 2147483646 w 108"/>
                <a:gd name="T33" fmla="*/ 2147483646 h 81"/>
                <a:gd name="T34" fmla="*/ 2147483646 w 108"/>
                <a:gd name="T35" fmla="*/ 2147483646 h 81"/>
                <a:gd name="T36" fmla="*/ 2147483646 w 108"/>
                <a:gd name="T37" fmla="*/ 2147483646 h 81"/>
                <a:gd name="T38" fmla="*/ 2147483646 w 108"/>
                <a:gd name="T39" fmla="*/ 2147483646 h 81"/>
                <a:gd name="T40" fmla="*/ 2147483646 w 108"/>
                <a:gd name="T41" fmla="*/ 2147483646 h 81"/>
                <a:gd name="T42" fmla="*/ 2147483646 w 108"/>
                <a:gd name="T43" fmla="*/ 2147483646 h 81"/>
                <a:gd name="T44" fmla="*/ 2147483646 w 108"/>
                <a:gd name="T45" fmla="*/ 2147483646 h 81"/>
                <a:gd name="T46" fmla="*/ 2147483646 w 108"/>
                <a:gd name="T47" fmla="*/ 2147483646 h 81"/>
                <a:gd name="T48" fmla="*/ 2147483646 w 108"/>
                <a:gd name="T49" fmla="*/ 2147483646 h 81"/>
                <a:gd name="T50" fmla="*/ 2147483646 w 108"/>
                <a:gd name="T51" fmla="*/ 2147483646 h 81"/>
                <a:gd name="T52" fmla="*/ 2147483646 w 108"/>
                <a:gd name="T53" fmla="*/ 2147483646 h 81"/>
                <a:gd name="T54" fmla="*/ 2147483646 w 108"/>
                <a:gd name="T55" fmla="*/ 2147483646 h 81"/>
                <a:gd name="T56" fmla="*/ 2147483646 w 108"/>
                <a:gd name="T57" fmla="*/ 2147483646 h 81"/>
                <a:gd name="T58" fmla="*/ 2147483646 w 108"/>
                <a:gd name="T59" fmla="*/ 2147483646 h 81"/>
                <a:gd name="T60" fmla="*/ 2147483646 w 108"/>
                <a:gd name="T61" fmla="*/ 2147483646 h 81"/>
                <a:gd name="T62" fmla="*/ 2147483646 w 108"/>
                <a:gd name="T63" fmla="*/ 2147483646 h 81"/>
                <a:gd name="T64" fmla="*/ 2147483646 w 108"/>
                <a:gd name="T65" fmla="*/ 2147483646 h 81"/>
                <a:gd name="T66" fmla="*/ 2147483646 w 108"/>
                <a:gd name="T67" fmla="*/ 2147483646 h 81"/>
                <a:gd name="T68" fmla="*/ 2147483646 w 108"/>
                <a:gd name="T69" fmla="*/ 2147483646 h 81"/>
                <a:gd name="T70" fmla="*/ 2147483646 w 108"/>
                <a:gd name="T71" fmla="*/ 2147483646 h 81"/>
                <a:gd name="T72" fmla="*/ 2147483646 w 108"/>
                <a:gd name="T73" fmla="*/ 2147483646 h 81"/>
                <a:gd name="T74" fmla="*/ 2147483646 w 108"/>
                <a:gd name="T75" fmla="*/ 2147483646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rgbClr val="0070C0"/>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5" name="KSO_Shape"/>
            <p:cNvSpPr>
              <a:spLocks/>
            </p:cNvSpPr>
            <p:nvPr/>
          </p:nvSpPr>
          <p:spPr bwMode="auto">
            <a:xfrm>
              <a:off x="6598960" y="5320255"/>
              <a:ext cx="463461" cy="578811"/>
            </a:xfrm>
            <a:custGeom>
              <a:avLst/>
              <a:gdLst>
                <a:gd name="T0" fmla="*/ 123184 w 2623"/>
                <a:gd name="T1" fmla="*/ 1800397 h 3273"/>
                <a:gd name="T2" fmla="*/ 0 w 2623"/>
                <a:gd name="T3" fmla="*/ 112765 h 3273"/>
                <a:gd name="T4" fmla="*/ 1329723 w 2623"/>
                <a:gd name="T5" fmla="*/ 0 h 3273"/>
                <a:gd name="T6" fmla="*/ 1442458 w 2623"/>
                <a:gd name="T7" fmla="*/ 1688182 h 3273"/>
                <a:gd name="T8" fmla="*/ 973920 w 2623"/>
                <a:gd name="T9" fmla="*/ 1623823 h 3273"/>
                <a:gd name="T10" fmla="*/ 1190592 w 2623"/>
                <a:gd name="T11" fmla="*/ 1695883 h 3273"/>
                <a:gd name="T12" fmla="*/ 1262632 w 2623"/>
                <a:gd name="T13" fmla="*/ 1479703 h 3273"/>
                <a:gd name="T14" fmla="*/ 1046511 w 2623"/>
                <a:gd name="T15" fmla="*/ 1407643 h 3273"/>
                <a:gd name="T16" fmla="*/ 973920 w 2623"/>
                <a:gd name="T17" fmla="*/ 1623823 h 3273"/>
                <a:gd name="T18" fmla="*/ 1046511 w 2623"/>
                <a:gd name="T19" fmla="*/ 1299278 h 3273"/>
                <a:gd name="T20" fmla="*/ 1262632 w 2623"/>
                <a:gd name="T21" fmla="*/ 1227218 h 3273"/>
                <a:gd name="T22" fmla="*/ 1190592 w 2623"/>
                <a:gd name="T23" fmla="*/ 1010489 h 3273"/>
                <a:gd name="T24" fmla="*/ 973920 w 2623"/>
                <a:gd name="T25" fmla="*/ 1082549 h 3273"/>
                <a:gd name="T26" fmla="*/ 973920 w 2623"/>
                <a:gd name="T27" fmla="*/ 830064 h 3273"/>
                <a:gd name="T28" fmla="*/ 1190592 w 2623"/>
                <a:gd name="T29" fmla="*/ 902124 h 3273"/>
                <a:gd name="T30" fmla="*/ 1262632 w 2623"/>
                <a:gd name="T31" fmla="*/ 685944 h 3273"/>
                <a:gd name="T32" fmla="*/ 1046511 w 2623"/>
                <a:gd name="T33" fmla="*/ 613884 h 3273"/>
                <a:gd name="T34" fmla="*/ 973920 w 2623"/>
                <a:gd name="T35" fmla="*/ 830064 h 3273"/>
                <a:gd name="T36" fmla="*/ 649464 w 2623"/>
                <a:gd name="T37" fmla="*/ 1695883 h 3273"/>
                <a:gd name="T38" fmla="*/ 866135 w 2623"/>
                <a:gd name="T39" fmla="*/ 1623823 h 3273"/>
                <a:gd name="T40" fmla="*/ 794094 w 2623"/>
                <a:gd name="T41" fmla="*/ 1407643 h 3273"/>
                <a:gd name="T42" fmla="*/ 577423 w 2623"/>
                <a:gd name="T43" fmla="*/ 1479703 h 3273"/>
                <a:gd name="T44" fmla="*/ 577423 w 2623"/>
                <a:gd name="T45" fmla="*/ 1227218 h 3273"/>
                <a:gd name="T46" fmla="*/ 794094 w 2623"/>
                <a:gd name="T47" fmla="*/ 1299278 h 3273"/>
                <a:gd name="T48" fmla="*/ 866135 w 2623"/>
                <a:gd name="T49" fmla="*/ 1082549 h 3273"/>
                <a:gd name="T50" fmla="*/ 649464 w 2623"/>
                <a:gd name="T51" fmla="*/ 1010489 h 3273"/>
                <a:gd name="T52" fmla="*/ 577423 w 2623"/>
                <a:gd name="T53" fmla="*/ 1227218 h 3273"/>
                <a:gd name="T54" fmla="*/ 649464 w 2623"/>
                <a:gd name="T55" fmla="*/ 902124 h 3273"/>
                <a:gd name="T56" fmla="*/ 866135 w 2623"/>
                <a:gd name="T57" fmla="*/ 830064 h 3273"/>
                <a:gd name="T58" fmla="*/ 794094 w 2623"/>
                <a:gd name="T59" fmla="*/ 613884 h 3273"/>
                <a:gd name="T60" fmla="*/ 577423 w 2623"/>
                <a:gd name="T61" fmla="*/ 685944 h 3273"/>
                <a:gd name="T62" fmla="*/ 180376 w 2623"/>
                <a:gd name="T63" fmla="*/ 1623823 h 3273"/>
                <a:gd name="T64" fmla="*/ 397047 w 2623"/>
                <a:gd name="T65" fmla="*/ 1695883 h 3273"/>
                <a:gd name="T66" fmla="*/ 469088 w 2623"/>
                <a:gd name="T67" fmla="*/ 1479703 h 3273"/>
                <a:gd name="T68" fmla="*/ 252966 w 2623"/>
                <a:gd name="T69" fmla="*/ 1407643 h 3273"/>
                <a:gd name="T70" fmla="*/ 180376 w 2623"/>
                <a:gd name="T71" fmla="*/ 1623823 h 3273"/>
                <a:gd name="T72" fmla="*/ 252966 w 2623"/>
                <a:gd name="T73" fmla="*/ 1299278 h 3273"/>
                <a:gd name="T74" fmla="*/ 469088 w 2623"/>
                <a:gd name="T75" fmla="*/ 1227218 h 3273"/>
                <a:gd name="T76" fmla="*/ 397047 w 2623"/>
                <a:gd name="T77" fmla="*/ 1010489 h 3273"/>
                <a:gd name="T78" fmla="*/ 180376 w 2623"/>
                <a:gd name="T79" fmla="*/ 1082549 h 3273"/>
                <a:gd name="T80" fmla="*/ 180376 w 2623"/>
                <a:gd name="T81" fmla="*/ 830064 h 3273"/>
                <a:gd name="T82" fmla="*/ 397047 w 2623"/>
                <a:gd name="T83" fmla="*/ 902124 h 3273"/>
                <a:gd name="T84" fmla="*/ 469088 w 2623"/>
                <a:gd name="T85" fmla="*/ 685944 h 3273"/>
                <a:gd name="T86" fmla="*/ 252966 w 2623"/>
                <a:gd name="T87" fmla="*/ 613884 h 3273"/>
                <a:gd name="T88" fmla="*/ 180376 w 2623"/>
                <a:gd name="T89" fmla="*/ 830064 h 3273"/>
                <a:gd name="T90" fmla="*/ 179276 w 2623"/>
                <a:gd name="T91" fmla="*/ 179325 h 3273"/>
                <a:gd name="T92" fmla="*/ 1263182 w 2623"/>
                <a:gd name="T93" fmla="*/ 470865 h 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623" h="3273">
                  <a:moveTo>
                    <a:pt x="2418" y="3273"/>
                  </a:moveTo>
                  <a:cubicBezTo>
                    <a:pt x="224" y="3273"/>
                    <a:pt x="224" y="3273"/>
                    <a:pt x="224" y="3273"/>
                  </a:cubicBezTo>
                  <a:cubicBezTo>
                    <a:pt x="111" y="3273"/>
                    <a:pt x="0" y="3181"/>
                    <a:pt x="0" y="3069"/>
                  </a:cubicBezTo>
                  <a:cubicBezTo>
                    <a:pt x="0" y="205"/>
                    <a:pt x="0" y="205"/>
                    <a:pt x="0" y="205"/>
                  </a:cubicBezTo>
                  <a:cubicBezTo>
                    <a:pt x="0" y="92"/>
                    <a:pt x="92" y="0"/>
                    <a:pt x="205" y="0"/>
                  </a:cubicBezTo>
                  <a:cubicBezTo>
                    <a:pt x="2418" y="0"/>
                    <a:pt x="2418" y="0"/>
                    <a:pt x="2418" y="0"/>
                  </a:cubicBezTo>
                  <a:cubicBezTo>
                    <a:pt x="2531" y="0"/>
                    <a:pt x="2623" y="92"/>
                    <a:pt x="2623" y="205"/>
                  </a:cubicBezTo>
                  <a:cubicBezTo>
                    <a:pt x="2623" y="3069"/>
                    <a:pt x="2623" y="3069"/>
                    <a:pt x="2623" y="3069"/>
                  </a:cubicBezTo>
                  <a:cubicBezTo>
                    <a:pt x="2623" y="3181"/>
                    <a:pt x="2531" y="3273"/>
                    <a:pt x="2418" y="3273"/>
                  </a:cubicBezTo>
                  <a:close/>
                  <a:moveTo>
                    <a:pt x="1771" y="2952"/>
                  </a:moveTo>
                  <a:cubicBezTo>
                    <a:pt x="1771" y="3024"/>
                    <a:pt x="1830" y="3083"/>
                    <a:pt x="1903" y="3083"/>
                  </a:cubicBezTo>
                  <a:cubicBezTo>
                    <a:pt x="2165" y="3083"/>
                    <a:pt x="2165" y="3083"/>
                    <a:pt x="2165" y="3083"/>
                  </a:cubicBezTo>
                  <a:cubicBezTo>
                    <a:pt x="2237" y="3083"/>
                    <a:pt x="2296" y="3024"/>
                    <a:pt x="2296" y="2952"/>
                  </a:cubicBezTo>
                  <a:cubicBezTo>
                    <a:pt x="2296" y="2690"/>
                    <a:pt x="2296" y="2690"/>
                    <a:pt x="2296" y="2690"/>
                  </a:cubicBezTo>
                  <a:cubicBezTo>
                    <a:pt x="2296" y="2617"/>
                    <a:pt x="2237" y="2559"/>
                    <a:pt x="2165" y="2559"/>
                  </a:cubicBezTo>
                  <a:cubicBezTo>
                    <a:pt x="1903" y="2559"/>
                    <a:pt x="1903" y="2559"/>
                    <a:pt x="1903" y="2559"/>
                  </a:cubicBezTo>
                  <a:cubicBezTo>
                    <a:pt x="1830" y="2559"/>
                    <a:pt x="1771" y="2617"/>
                    <a:pt x="1771" y="2690"/>
                  </a:cubicBezTo>
                  <a:lnTo>
                    <a:pt x="1771" y="2952"/>
                  </a:lnTo>
                  <a:close/>
                  <a:moveTo>
                    <a:pt x="1771" y="2231"/>
                  </a:moveTo>
                  <a:cubicBezTo>
                    <a:pt x="1771" y="2303"/>
                    <a:pt x="1830" y="2362"/>
                    <a:pt x="1903" y="2362"/>
                  </a:cubicBezTo>
                  <a:cubicBezTo>
                    <a:pt x="2165" y="2362"/>
                    <a:pt x="2165" y="2362"/>
                    <a:pt x="2165" y="2362"/>
                  </a:cubicBezTo>
                  <a:cubicBezTo>
                    <a:pt x="2237" y="2362"/>
                    <a:pt x="2296" y="2303"/>
                    <a:pt x="2296" y="2231"/>
                  </a:cubicBezTo>
                  <a:cubicBezTo>
                    <a:pt x="2296" y="1968"/>
                    <a:pt x="2296" y="1968"/>
                    <a:pt x="2296" y="1968"/>
                  </a:cubicBezTo>
                  <a:cubicBezTo>
                    <a:pt x="2296" y="1896"/>
                    <a:pt x="2237" y="1837"/>
                    <a:pt x="2165" y="1837"/>
                  </a:cubicBezTo>
                  <a:cubicBezTo>
                    <a:pt x="1903" y="1837"/>
                    <a:pt x="1903" y="1837"/>
                    <a:pt x="1903" y="1837"/>
                  </a:cubicBezTo>
                  <a:cubicBezTo>
                    <a:pt x="1830" y="1837"/>
                    <a:pt x="1771" y="1896"/>
                    <a:pt x="1771" y="1968"/>
                  </a:cubicBezTo>
                  <a:lnTo>
                    <a:pt x="1771" y="2231"/>
                  </a:lnTo>
                  <a:close/>
                  <a:moveTo>
                    <a:pt x="1771" y="1509"/>
                  </a:moveTo>
                  <a:cubicBezTo>
                    <a:pt x="1771" y="1581"/>
                    <a:pt x="1830" y="1640"/>
                    <a:pt x="1903" y="1640"/>
                  </a:cubicBezTo>
                  <a:cubicBezTo>
                    <a:pt x="2165" y="1640"/>
                    <a:pt x="2165" y="1640"/>
                    <a:pt x="2165" y="1640"/>
                  </a:cubicBezTo>
                  <a:cubicBezTo>
                    <a:pt x="2237" y="1640"/>
                    <a:pt x="2296" y="1581"/>
                    <a:pt x="2296" y="1509"/>
                  </a:cubicBezTo>
                  <a:cubicBezTo>
                    <a:pt x="2296" y="1247"/>
                    <a:pt x="2296" y="1247"/>
                    <a:pt x="2296" y="1247"/>
                  </a:cubicBezTo>
                  <a:cubicBezTo>
                    <a:pt x="2296" y="1174"/>
                    <a:pt x="2237" y="1116"/>
                    <a:pt x="2165" y="1116"/>
                  </a:cubicBezTo>
                  <a:cubicBezTo>
                    <a:pt x="1903" y="1116"/>
                    <a:pt x="1903" y="1116"/>
                    <a:pt x="1903" y="1116"/>
                  </a:cubicBezTo>
                  <a:cubicBezTo>
                    <a:pt x="1830" y="1116"/>
                    <a:pt x="1771" y="1174"/>
                    <a:pt x="1771" y="1247"/>
                  </a:cubicBezTo>
                  <a:lnTo>
                    <a:pt x="1771" y="1509"/>
                  </a:lnTo>
                  <a:close/>
                  <a:moveTo>
                    <a:pt x="1050" y="2952"/>
                  </a:moveTo>
                  <a:cubicBezTo>
                    <a:pt x="1050" y="3024"/>
                    <a:pt x="1109" y="3083"/>
                    <a:pt x="1181" y="3083"/>
                  </a:cubicBezTo>
                  <a:cubicBezTo>
                    <a:pt x="1444" y="3083"/>
                    <a:pt x="1444" y="3083"/>
                    <a:pt x="1444" y="3083"/>
                  </a:cubicBezTo>
                  <a:cubicBezTo>
                    <a:pt x="1516" y="3083"/>
                    <a:pt x="1575" y="3024"/>
                    <a:pt x="1575" y="2952"/>
                  </a:cubicBezTo>
                  <a:cubicBezTo>
                    <a:pt x="1575" y="2690"/>
                    <a:pt x="1575" y="2690"/>
                    <a:pt x="1575" y="2690"/>
                  </a:cubicBezTo>
                  <a:cubicBezTo>
                    <a:pt x="1575" y="2617"/>
                    <a:pt x="1516" y="2559"/>
                    <a:pt x="1444" y="2559"/>
                  </a:cubicBezTo>
                  <a:cubicBezTo>
                    <a:pt x="1181" y="2559"/>
                    <a:pt x="1181" y="2559"/>
                    <a:pt x="1181" y="2559"/>
                  </a:cubicBezTo>
                  <a:cubicBezTo>
                    <a:pt x="1109" y="2559"/>
                    <a:pt x="1050" y="2617"/>
                    <a:pt x="1050" y="2690"/>
                  </a:cubicBezTo>
                  <a:lnTo>
                    <a:pt x="1050" y="2952"/>
                  </a:lnTo>
                  <a:close/>
                  <a:moveTo>
                    <a:pt x="1050" y="2231"/>
                  </a:moveTo>
                  <a:cubicBezTo>
                    <a:pt x="1050" y="2303"/>
                    <a:pt x="1109" y="2362"/>
                    <a:pt x="1181" y="2362"/>
                  </a:cubicBezTo>
                  <a:cubicBezTo>
                    <a:pt x="1444" y="2362"/>
                    <a:pt x="1444" y="2362"/>
                    <a:pt x="1444" y="2362"/>
                  </a:cubicBezTo>
                  <a:cubicBezTo>
                    <a:pt x="1516" y="2362"/>
                    <a:pt x="1575" y="2303"/>
                    <a:pt x="1575" y="2231"/>
                  </a:cubicBezTo>
                  <a:cubicBezTo>
                    <a:pt x="1575" y="1968"/>
                    <a:pt x="1575" y="1968"/>
                    <a:pt x="1575" y="1968"/>
                  </a:cubicBezTo>
                  <a:cubicBezTo>
                    <a:pt x="1575" y="1896"/>
                    <a:pt x="1516" y="1837"/>
                    <a:pt x="1444" y="1837"/>
                  </a:cubicBezTo>
                  <a:cubicBezTo>
                    <a:pt x="1181" y="1837"/>
                    <a:pt x="1181" y="1837"/>
                    <a:pt x="1181" y="1837"/>
                  </a:cubicBezTo>
                  <a:cubicBezTo>
                    <a:pt x="1109" y="1837"/>
                    <a:pt x="1050" y="1896"/>
                    <a:pt x="1050" y="1968"/>
                  </a:cubicBezTo>
                  <a:lnTo>
                    <a:pt x="1050" y="2231"/>
                  </a:lnTo>
                  <a:close/>
                  <a:moveTo>
                    <a:pt x="1050" y="1509"/>
                  </a:moveTo>
                  <a:cubicBezTo>
                    <a:pt x="1050" y="1581"/>
                    <a:pt x="1109" y="1640"/>
                    <a:pt x="1181" y="1640"/>
                  </a:cubicBezTo>
                  <a:cubicBezTo>
                    <a:pt x="1444" y="1640"/>
                    <a:pt x="1444" y="1640"/>
                    <a:pt x="1444" y="1640"/>
                  </a:cubicBezTo>
                  <a:cubicBezTo>
                    <a:pt x="1516" y="1640"/>
                    <a:pt x="1575" y="1581"/>
                    <a:pt x="1575" y="1509"/>
                  </a:cubicBezTo>
                  <a:cubicBezTo>
                    <a:pt x="1575" y="1247"/>
                    <a:pt x="1575" y="1247"/>
                    <a:pt x="1575" y="1247"/>
                  </a:cubicBezTo>
                  <a:cubicBezTo>
                    <a:pt x="1575" y="1174"/>
                    <a:pt x="1516" y="1116"/>
                    <a:pt x="1444" y="1116"/>
                  </a:cubicBezTo>
                  <a:cubicBezTo>
                    <a:pt x="1181" y="1116"/>
                    <a:pt x="1181" y="1116"/>
                    <a:pt x="1181" y="1116"/>
                  </a:cubicBezTo>
                  <a:cubicBezTo>
                    <a:pt x="1109" y="1116"/>
                    <a:pt x="1050" y="1174"/>
                    <a:pt x="1050" y="1247"/>
                  </a:cubicBezTo>
                  <a:lnTo>
                    <a:pt x="1050" y="1509"/>
                  </a:lnTo>
                  <a:close/>
                  <a:moveTo>
                    <a:pt x="328" y="2952"/>
                  </a:moveTo>
                  <a:cubicBezTo>
                    <a:pt x="328" y="3024"/>
                    <a:pt x="387" y="3083"/>
                    <a:pt x="460" y="3083"/>
                  </a:cubicBezTo>
                  <a:cubicBezTo>
                    <a:pt x="722" y="3083"/>
                    <a:pt x="722" y="3083"/>
                    <a:pt x="722" y="3083"/>
                  </a:cubicBezTo>
                  <a:cubicBezTo>
                    <a:pt x="794" y="3083"/>
                    <a:pt x="853" y="3024"/>
                    <a:pt x="853" y="2952"/>
                  </a:cubicBezTo>
                  <a:cubicBezTo>
                    <a:pt x="853" y="2690"/>
                    <a:pt x="853" y="2690"/>
                    <a:pt x="853" y="2690"/>
                  </a:cubicBezTo>
                  <a:cubicBezTo>
                    <a:pt x="853" y="2617"/>
                    <a:pt x="794" y="2559"/>
                    <a:pt x="722" y="2559"/>
                  </a:cubicBezTo>
                  <a:cubicBezTo>
                    <a:pt x="460" y="2559"/>
                    <a:pt x="460" y="2559"/>
                    <a:pt x="460" y="2559"/>
                  </a:cubicBezTo>
                  <a:cubicBezTo>
                    <a:pt x="387" y="2559"/>
                    <a:pt x="328" y="2617"/>
                    <a:pt x="328" y="2690"/>
                  </a:cubicBezTo>
                  <a:lnTo>
                    <a:pt x="328" y="2952"/>
                  </a:lnTo>
                  <a:close/>
                  <a:moveTo>
                    <a:pt x="328" y="2231"/>
                  </a:moveTo>
                  <a:cubicBezTo>
                    <a:pt x="328" y="2303"/>
                    <a:pt x="387" y="2362"/>
                    <a:pt x="460" y="2362"/>
                  </a:cubicBezTo>
                  <a:cubicBezTo>
                    <a:pt x="722" y="2362"/>
                    <a:pt x="722" y="2362"/>
                    <a:pt x="722" y="2362"/>
                  </a:cubicBezTo>
                  <a:cubicBezTo>
                    <a:pt x="794" y="2362"/>
                    <a:pt x="853" y="2303"/>
                    <a:pt x="853" y="2231"/>
                  </a:cubicBezTo>
                  <a:cubicBezTo>
                    <a:pt x="853" y="1968"/>
                    <a:pt x="853" y="1968"/>
                    <a:pt x="853" y="1968"/>
                  </a:cubicBezTo>
                  <a:cubicBezTo>
                    <a:pt x="853" y="1896"/>
                    <a:pt x="794" y="1837"/>
                    <a:pt x="722" y="1837"/>
                  </a:cubicBezTo>
                  <a:cubicBezTo>
                    <a:pt x="460" y="1837"/>
                    <a:pt x="460" y="1837"/>
                    <a:pt x="460" y="1837"/>
                  </a:cubicBezTo>
                  <a:cubicBezTo>
                    <a:pt x="387" y="1837"/>
                    <a:pt x="328" y="1896"/>
                    <a:pt x="328" y="1968"/>
                  </a:cubicBezTo>
                  <a:lnTo>
                    <a:pt x="328" y="2231"/>
                  </a:lnTo>
                  <a:close/>
                  <a:moveTo>
                    <a:pt x="328" y="1509"/>
                  </a:moveTo>
                  <a:cubicBezTo>
                    <a:pt x="328" y="1581"/>
                    <a:pt x="387" y="1640"/>
                    <a:pt x="460" y="1640"/>
                  </a:cubicBezTo>
                  <a:cubicBezTo>
                    <a:pt x="722" y="1640"/>
                    <a:pt x="722" y="1640"/>
                    <a:pt x="722" y="1640"/>
                  </a:cubicBezTo>
                  <a:cubicBezTo>
                    <a:pt x="794" y="1640"/>
                    <a:pt x="853" y="1581"/>
                    <a:pt x="853" y="1509"/>
                  </a:cubicBezTo>
                  <a:cubicBezTo>
                    <a:pt x="853" y="1247"/>
                    <a:pt x="853" y="1247"/>
                    <a:pt x="853" y="1247"/>
                  </a:cubicBezTo>
                  <a:cubicBezTo>
                    <a:pt x="853" y="1174"/>
                    <a:pt x="794" y="1116"/>
                    <a:pt x="722" y="1116"/>
                  </a:cubicBezTo>
                  <a:cubicBezTo>
                    <a:pt x="460" y="1116"/>
                    <a:pt x="460" y="1116"/>
                    <a:pt x="460" y="1116"/>
                  </a:cubicBezTo>
                  <a:cubicBezTo>
                    <a:pt x="387" y="1116"/>
                    <a:pt x="328" y="1174"/>
                    <a:pt x="328" y="1247"/>
                  </a:cubicBezTo>
                  <a:lnTo>
                    <a:pt x="328" y="1509"/>
                  </a:lnTo>
                  <a:close/>
                  <a:moveTo>
                    <a:pt x="2297" y="326"/>
                  </a:moveTo>
                  <a:cubicBezTo>
                    <a:pt x="326" y="326"/>
                    <a:pt x="326" y="326"/>
                    <a:pt x="326" y="326"/>
                  </a:cubicBezTo>
                  <a:cubicBezTo>
                    <a:pt x="326" y="856"/>
                    <a:pt x="326" y="856"/>
                    <a:pt x="326" y="856"/>
                  </a:cubicBezTo>
                  <a:cubicBezTo>
                    <a:pt x="2297" y="856"/>
                    <a:pt x="2297" y="856"/>
                    <a:pt x="2297" y="856"/>
                  </a:cubicBezTo>
                  <a:lnTo>
                    <a:pt x="2297" y="32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6" name="KSO_Shape"/>
            <p:cNvSpPr>
              <a:spLocks/>
            </p:cNvSpPr>
            <p:nvPr/>
          </p:nvSpPr>
          <p:spPr bwMode="auto">
            <a:xfrm>
              <a:off x="6427510" y="1783830"/>
              <a:ext cx="822322" cy="743017"/>
            </a:xfrm>
            <a:custGeom>
              <a:avLst/>
              <a:gdLst>
                <a:gd name="T0" fmla="*/ 191431 w 4204"/>
                <a:gd name="T1" fmla="*/ 115682 h 4123"/>
                <a:gd name="T2" fmla="*/ 335754 w 4204"/>
                <a:gd name="T3" fmla="*/ 98972 h 4123"/>
                <a:gd name="T4" fmla="*/ 1317750 w 4204"/>
                <a:gd name="T5" fmla="*/ 1455447 h 4123"/>
                <a:gd name="T6" fmla="*/ 1239379 w 4204"/>
                <a:gd name="T7" fmla="*/ 1766502 h 4123"/>
                <a:gd name="T8" fmla="*/ 912618 w 4204"/>
                <a:gd name="T9" fmla="*/ 1646536 h 4123"/>
                <a:gd name="T10" fmla="*/ 635107 w 4204"/>
                <a:gd name="T11" fmla="*/ 1377469 h 4123"/>
                <a:gd name="T12" fmla="*/ 516908 w 4204"/>
                <a:gd name="T13" fmla="*/ 725795 h 4123"/>
                <a:gd name="T14" fmla="*/ 626542 w 4204"/>
                <a:gd name="T15" fmla="*/ 883037 h 4123"/>
                <a:gd name="T16" fmla="*/ 657376 w 4204"/>
                <a:gd name="T17" fmla="*/ 1056131 h 4123"/>
                <a:gd name="T18" fmla="*/ 781999 w 4204"/>
                <a:gd name="T19" fmla="*/ 1372756 h 4123"/>
                <a:gd name="T20" fmla="*/ 853518 w 4204"/>
                <a:gd name="T21" fmla="*/ 1481582 h 4123"/>
                <a:gd name="T22" fmla="*/ 1078354 w 4204"/>
                <a:gd name="T23" fmla="*/ 1136680 h 4123"/>
                <a:gd name="T24" fmla="*/ 934459 w 4204"/>
                <a:gd name="T25" fmla="*/ 936165 h 4123"/>
                <a:gd name="T26" fmla="*/ 652237 w 4204"/>
                <a:gd name="T27" fmla="*/ 851760 h 4123"/>
                <a:gd name="T28" fmla="*/ 560590 w 4204"/>
                <a:gd name="T29" fmla="*/ 742505 h 4123"/>
                <a:gd name="T30" fmla="*/ 755447 w 4204"/>
                <a:gd name="T31" fmla="*/ 616112 h 4123"/>
                <a:gd name="T32" fmla="*/ 997413 w 4204"/>
                <a:gd name="T33" fmla="*/ 393318 h 4123"/>
                <a:gd name="T34" fmla="*/ 1360148 w 4204"/>
                <a:gd name="T35" fmla="*/ 386462 h 4123"/>
                <a:gd name="T36" fmla="*/ 1256509 w 4204"/>
                <a:gd name="T37" fmla="*/ 505143 h 4123"/>
                <a:gd name="T38" fmla="*/ 1260792 w 4204"/>
                <a:gd name="T39" fmla="*/ 608828 h 4123"/>
                <a:gd name="T40" fmla="*/ 1423530 w 4204"/>
                <a:gd name="T41" fmla="*/ 592119 h 4123"/>
                <a:gd name="T42" fmla="*/ 1566140 w 4204"/>
                <a:gd name="T43" fmla="*/ 558700 h 4123"/>
                <a:gd name="T44" fmla="*/ 1722454 w 4204"/>
                <a:gd name="T45" fmla="*/ 972155 h 4123"/>
                <a:gd name="T46" fmla="*/ 1587553 w 4204"/>
                <a:gd name="T47" fmla="*/ 424595 h 4123"/>
                <a:gd name="T48" fmla="*/ 1074071 w 4204"/>
                <a:gd name="T49" fmla="*/ 211655 h 4123"/>
                <a:gd name="T50" fmla="*/ 802127 w 4204"/>
                <a:gd name="T51" fmla="*/ 292632 h 4123"/>
                <a:gd name="T52" fmla="*/ 515623 w 4204"/>
                <a:gd name="T53" fmla="*/ 614827 h 4123"/>
                <a:gd name="T54" fmla="*/ 560590 w 4204"/>
                <a:gd name="T55" fmla="*/ 1451591 h 4123"/>
                <a:gd name="T56" fmla="*/ 1247088 w 4204"/>
                <a:gd name="T57" fmla="*/ 922883 h 4123"/>
                <a:gd name="T58" fmla="*/ 1487340 w 4204"/>
                <a:gd name="T59" fmla="*/ 1313201 h 4123"/>
                <a:gd name="T60" fmla="*/ 1535734 w 4204"/>
                <a:gd name="T61" fmla="*/ 654244 h 4123"/>
                <a:gd name="T62" fmla="*/ 1318607 w 4204"/>
                <a:gd name="T63" fmla="*/ 609685 h 4123"/>
                <a:gd name="T64" fmla="*/ 1198266 w 4204"/>
                <a:gd name="T65" fmla="*/ 715513 h 4123"/>
                <a:gd name="T66" fmla="*/ 215414 w 4204"/>
                <a:gd name="T67" fmla="*/ 203514 h 4123"/>
                <a:gd name="T68" fmla="*/ 173016 w 4204"/>
                <a:gd name="T69" fmla="*/ 365897 h 4123"/>
                <a:gd name="T70" fmla="*/ 494210 w 4204"/>
                <a:gd name="T71" fmla="*/ 533421 h 4123"/>
                <a:gd name="T72" fmla="*/ 792706 w 4204"/>
                <a:gd name="T73" fmla="*/ 208227 h 4123"/>
                <a:gd name="T74" fmla="*/ 1076641 w 4204"/>
                <a:gd name="T75" fmla="*/ 59983 h 4123"/>
                <a:gd name="T76" fmla="*/ 743456 w 4204"/>
                <a:gd name="T77" fmla="*/ 68981 h 4123"/>
                <a:gd name="T78" fmla="*/ 215414 w 4204"/>
                <a:gd name="T79" fmla="*/ 203514 h 4123"/>
                <a:gd name="T80" fmla="*/ 473225 w 4204"/>
                <a:gd name="T81" fmla="*/ 0 h 4123"/>
                <a:gd name="T82" fmla="*/ 333613 w 4204"/>
                <a:gd name="T83" fmla="*/ 488862 h 4123"/>
                <a:gd name="T84" fmla="*/ 104067 w 4204"/>
                <a:gd name="T85" fmla="*/ 507286 h 4123"/>
                <a:gd name="T86" fmla="*/ 325048 w 4204"/>
                <a:gd name="T87" fmla="*/ 580979 h 4123"/>
                <a:gd name="T88" fmla="*/ 104067 w 4204"/>
                <a:gd name="T89" fmla="*/ 597260 h 4123"/>
                <a:gd name="T90" fmla="*/ 341750 w 4204"/>
                <a:gd name="T91" fmla="*/ 401030 h 4123"/>
                <a:gd name="T92" fmla="*/ 104495 w 4204"/>
                <a:gd name="T93" fmla="*/ 421595 h 4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04" h="4123">
                  <a:moveTo>
                    <a:pt x="784" y="231"/>
                  </a:moveTo>
                  <a:cubicBezTo>
                    <a:pt x="502" y="303"/>
                    <a:pt x="502" y="303"/>
                    <a:pt x="502" y="303"/>
                  </a:cubicBezTo>
                  <a:cubicBezTo>
                    <a:pt x="478" y="309"/>
                    <a:pt x="453" y="294"/>
                    <a:pt x="447" y="270"/>
                  </a:cubicBezTo>
                  <a:cubicBezTo>
                    <a:pt x="441" y="246"/>
                    <a:pt x="456" y="221"/>
                    <a:pt x="480" y="215"/>
                  </a:cubicBezTo>
                  <a:cubicBezTo>
                    <a:pt x="742" y="148"/>
                    <a:pt x="742" y="148"/>
                    <a:pt x="742" y="148"/>
                  </a:cubicBezTo>
                  <a:cubicBezTo>
                    <a:pt x="784" y="231"/>
                    <a:pt x="784" y="231"/>
                    <a:pt x="784" y="231"/>
                  </a:cubicBezTo>
                  <a:close/>
                  <a:moveTo>
                    <a:pt x="2230" y="3422"/>
                  </a:moveTo>
                  <a:cubicBezTo>
                    <a:pt x="3135" y="3165"/>
                    <a:pt x="3135" y="3165"/>
                    <a:pt x="3135" y="3165"/>
                  </a:cubicBezTo>
                  <a:cubicBezTo>
                    <a:pt x="3077" y="3397"/>
                    <a:pt x="3077" y="3397"/>
                    <a:pt x="3077" y="3397"/>
                  </a:cubicBezTo>
                  <a:cubicBezTo>
                    <a:pt x="3603" y="3412"/>
                    <a:pt x="4062" y="3121"/>
                    <a:pt x="4119" y="2472"/>
                  </a:cubicBezTo>
                  <a:cubicBezTo>
                    <a:pt x="4102" y="3278"/>
                    <a:pt x="3686" y="3902"/>
                    <a:pt x="2948" y="3907"/>
                  </a:cubicBezTo>
                  <a:cubicBezTo>
                    <a:pt x="2894" y="4123"/>
                    <a:pt x="2894" y="4123"/>
                    <a:pt x="2894" y="4123"/>
                  </a:cubicBezTo>
                  <a:cubicBezTo>
                    <a:pt x="2230" y="3422"/>
                    <a:pt x="2230" y="3422"/>
                    <a:pt x="2230" y="3422"/>
                  </a:cubicBezTo>
                  <a:close/>
                  <a:moveTo>
                    <a:pt x="1810" y="3735"/>
                  </a:moveTo>
                  <a:cubicBezTo>
                    <a:pt x="1924" y="3786"/>
                    <a:pt x="2029" y="3818"/>
                    <a:pt x="2131" y="3843"/>
                  </a:cubicBezTo>
                  <a:cubicBezTo>
                    <a:pt x="2217" y="3862"/>
                    <a:pt x="2304" y="3875"/>
                    <a:pt x="2394" y="3881"/>
                  </a:cubicBezTo>
                  <a:cubicBezTo>
                    <a:pt x="2114" y="3586"/>
                    <a:pt x="2114" y="3586"/>
                    <a:pt x="2114" y="3586"/>
                  </a:cubicBezTo>
                  <a:cubicBezTo>
                    <a:pt x="1872" y="3518"/>
                    <a:pt x="1656" y="3388"/>
                    <a:pt x="1483" y="3215"/>
                  </a:cubicBezTo>
                  <a:cubicBezTo>
                    <a:pt x="1220" y="2953"/>
                    <a:pt x="1058" y="2590"/>
                    <a:pt x="1058" y="2190"/>
                  </a:cubicBezTo>
                  <a:cubicBezTo>
                    <a:pt x="1058" y="1944"/>
                    <a:pt x="1118" y="1713"/>
                    <a:pt x="1226" y="1511"/>
                  </a:cubicBezTo>
                  <a:cubicBezTo>
                    <a:pt x="1198" y="1605"/>
                    <a:pt x="1204" y="1668"/>
                    <a:pt x="1207" y="1694"/>
                  </a:cubicBezTo>
                  <a:cubicBezTo>
                    <a:pt x="1213" y="1745"/>
                    <a:pt x="1189" y="1814"/>
                    <a:pt x="1256" y="1856"/>
                  </a:cubicBezTo>
                  <a:cubicBezTo>
                    <a:pt x="1322" y="1898"/>
                    <a:pt x="1391" y="1928"/>
                    <a:pt x="1397" y="1958"/>
                  </a:cubicBezTo>
                  <a:cubicBezTo>
                    <a:pt x="1403" y="1988"/>
                    <a:pt x="1406" y="2031"/>
                    <a:pt x="1463" y="2061"/>
                  </a:cubicBezTo>
                  <a:cubicBezTo>
                    <a:pt x="1493" y="2077"/>
                    <a:pt x="1531" y="2099"/>
                    <a:pt x="1559" y="2116"/>
                  </a:cubicBezTo>
                  <a:cubicBezTo>
                    <a:pt x="1553" y="2124"/>
                    <a:pt x="1546" y="2132"/>
                    <a:pt x="1540" y="2141"/>
                  </a:cubicBezTo>
                  <a:cubicBezTo>
                    <a:pt x="1475" y="2229"/>
                    <a:pt x="1527" y="2406"/>
                    <a:pt x="1535" y="2465"/>
                  </a:cubicBezTo>
                  <a:cubicBezTo>
                    <a:pt x="1543" y="2525"/>
                    <a:pt x="1642" y="2642"/>
                    <a:pt x="1699" y="2686"/>
                  </a:cubicBezTo>
                  <a:cubicBezTo>
                    <a:pt x="1756" y="2731"/>
                    <a:pt x="1769" y="2866"/>
                    <a:pt x="1766" y="2915"/>
                  </a:cubicBezTo>
                  <a:cubicBezTo>
                    <a:pt x="1764" y="2965"/>
                    <a:pt x="1826" y="3139"/>
                    <a:pt x="1826" y="3204"/>
                  </a:cubicBezTo>
                  <a:cubicBezTo>
                    <a:pt x="1826" y="3269"/>
                    <a:pt x="1884" y="3440"/>
                    <a:pt x="1884" y="3440"/>
                  </a:cubicBezTo>
                  <a:cubicBezTo>
                    <a:pt x="1884" y="3440"/>
                    <a:pt x="1930" y="3485"/>
                    <a:pt x="1964" y="3490"/>
                  </a:cubicBezTo>
                  <a:cubicBezTo>
                    <a:pt x="1980" y="3492"/>
                    <a:pt x="1987" y="3480"/>
                    <a:pt x="1993" y="3458"/>
                  </a:cubicBezTo>
                  <a:cubicBezTo>
                    <a:pt x="2082" y="3260"/>
                    <a:pt x="2082" y="3260"/>
                    <a:pt x="2082" y="3260"/>
                  </a:cubicBezTo>
                  <a:cubicBezTo>
                    <a:pt x="2106" y="3231"/>
                    <a:pt x="2141" y="3200"/>
                    <a:pt x="2209" y="3147"/>
                  </a:cubicBezTo>
                  <a:cubicBezTo>
                    <a:pt x="2336" y="3045"/>
                    <a:pt x="2466" y="2751"/>
                    <a:pt x="2518" y="2653"/>
                  </a:cubicBezTo>
                  <a:cubicBezTo>
                    <a:pt x="2570" y="2554"/>
                    <a:pt x="2591" y="2530"/>
                    <a:pt x="2620" y="2473"/>
                  </a:cubicBezTo>
                  <a:cubicBezTo>
                    <a:pt x="2648" y="2416"/>
                    <a:pt x="2507" y="2390"/>
                    <a:pt x="2469" y="2362"/>
                  </a:cubicBezTo>
                  <a:cubicBezTo>
                    <a:pt x="2429" y="2333"/>
                    <a:pt x="2247" y="2255"/>
                    <a:pt x="2182" y="2185"/>
                  </a:cubicBezTo>
                  <a:cubicBezTo>
                    <a:pt x="2118" y="2114"/>
                    <a:pt x="1933" y="2044"/>
                    <a:pt x="1821" y="1995"/>
                  </a:cubicBezTo>
                  <a:cubicBezTo>
                    <a:pt x="1735" y="1957"/>
                    <a:pt x="1653" y="2011"/>
                    <a:pt x="1591" y="2079"/>
                  </a:cubicBezTo>
                  <a:cubicBezTo>
                    <a:pt x="1557" y="2056"/>
                    <a:pt x="1516" y="2021"/>
                    <a:pt x="1523" y="1988"/>
                  </a:cubicBezTo>
                  <a:cubicBezTo>
                    <a:pt x="1535" y="1934"/>
                    <a:pt x="1508" y="1850"/>
                    <a:pt x="1505" y="1820"/>
                  </a:cubicBezTo>
                  <a:cubicBezTo>
                    <a:pt x="1502" y="1790"/>
                    <a:pt x="1553" y="1700"/>
                    <a:pt x="1490" y="1721"/>
                  </a:cubicBezTo>
                  <a:cubicBezTo>
                    <a:pt x="1427" y="1742"/>
                    <a:pt x="1291" y="1814"/>
                    <a:pt x="1309" y="1733"/>
                  </a:cubicBezTo>
                  <a:cubicBezTo>
                    <a:pt x="1327" y="1652"/>
                    <a:pt x="1345" y="1450"/>
                    <a:pt x="1481" y="1474"/>
                  </a:cubicBezTo>
                  <a:cubicBezTo>
                    <a:pt x="1616" y="1498"/>
                    <a:pt x="1574" y="1637"/>
                    <a:pt x="1634" y="1622"/>
                  </a:cubicBezTo>
                  <a:cubicBezTo>
                    <a:pt x="1694" y="1607"/>
                    <a:pt x="1731" y="1480"/>
                    <a:pt x="1764" y="1438"/>
                  </a:cubicBezTo>
                  <a:cubicBezTo>
                    <a:pt x="1796" y="1396"/>
                    <a:pt x="1968" y="1186"/>
                    <a:pt x="2034" y="1168"/>
                  </a:cubicBezTo>
                  <a:cubicBezTo>
                    <a:pt x="2100" y="1150"/>
                    <a:pt x="2130" y="1084"/>
                    <a:pt x="2200" y="1041"/>
                  </a:cubicBezTo>
                  <a:cubicBezTo>
                    <a:pt x="2269" y="999"/>
                    <a:pt x="2332" y="1062"/>
                    <a:pt x="2329" y="918"/>
                  </a:cubicBezTo>
                  <a:cubicBezTo>
                    <a:pt x="2327" y="850"/>
                    <a:pt x="2331" y="792"/>
                    <a:pt x="2329" y="750"/>
                  </a:cubicBezTo>
                  <a:cubicBezTo>
                    <a:pt x="2388" y="743"/>
                    <a:pt x="2448" y="739"/>
                    <a:pt x="2508" y="739"/>
                  </a:cubicBezTo>
                  <a:cubicBezTo>
                    <a:pt x="2749" y="739"/>
                    <a:pt x="2976" y="798"/>
                    <a:pt x="3176" y="902"/>
                  </a:cubicBezTo>
                  <a:cubicBezTo>
                    <a:pt x="3124" y="939"/>
                    <a:pt x="3066" y="988"/>
                    <a:pt x="3058" y="1013"/>
                  </a:cubicBezTo>
                  <a:cubicBezTo>
                    <a:pt x="3046" y="1057"/>
                    <a:pt x="3014" y="1153"/>
                    <a:pt x="2986" y="1158"/>
                  </a:cubicBezTo>
                  <a:cubicBezTo>
                    <a:pt x="2957" y="1164"/>
                    <a:pt x="2928" y="1145"/>
                    <a:pt x="2934" y="1179"/>
                  </a:cubicBezTo>
                  <a:cubicBezTo>
                    <a:pt x="2939" y="1213"/>
                    <a:pt x="2902" y="1281"/>
                    <a:pt x="2902" y="1281"/>
                  </a:cubicBezTo>
                  <a:cubicBezTo>
                    <a:pt x="2858" y="1236"/>
                    <a:pt x="2858" y="1236"/>
                    <a:pt x="2858" y="1236"/>
                  </a:cubicBezTo>
                  <a:cubicBezTo>
                    <a:pt x="2858" y="1236"/>
                    <a:pt x="2889" y="1421"/>
                    <a:pt x="2944" y="1421"/>
                  </a:cubicBezTo>
                  <a:cubicBezTo>
                    <a:pt x="2998" y="1421"/>
                    <a:pt x="3040" y="1346"/>
                    <a:pt x="3071" y="1317"/>
                  </a:cubicBezTo>
                  <a:cubicBezTo>
                    <a:pt x="3103" y="1288"/>
                    <a:pt x="3139" y="1182"/>
                    <a:pt x="3178" y="1226"/>
                  </a:cubicBezTo>
                  <a:cubicBezTo>
                    <a:pt x="3217" y="1270"/>
                    <a:pt x="3290" y="1374"/>
                    <a:pt x="3324" y="1382"/>
                  </a:cubicBezTo>
                  <a:cubicBezTo>
                    <a:pt x="3357" y="1390"/>
                    <a:pt x="3467" y="1374"/>
                    <a:pt x="3490" y="1400"/>
                  </a:cubicBezTo>
                  <a:cubicBezTo>
                    <a:pt x="3513" y="1426"/>
                    <a:pt x="3568" y="1468"/>
                    <a:pt x="3586" y="1421"/>
                  </a:cubicBezTo>
                  <a:cubicBezTo>
                    <a:pt x="3596" y="1396"/>
                    <a:pt x="3631" y="1347"/>
                    <a:pt x="3657" y="1304"/>
                  </a:cubicBezTo>
                  <a:cubicBezTo>
                    <a:pt x="3815" y="1508"/>
                    <a:pt x="3919" y="1755"/>
                    <a:pt x="3949" y="2024"/>
                  </a:cubicBezTo>
                  <a:cubicBezTo>
                    <a:pt x="3964" y="2151"/>
                    <a:pt x="3959" y="2422"/>
                    <a:pt x="3918" y="2608"/>
                  </a:cubicBezTo>
                  <a:cubicBezTo>
                    <a:pt x="3966" y="2508"/>
                    <a:pt x="4005" y="2399"/>
                    <a:pt x="4022" y="2269"/>
                  </a:cubicBezTo>
                  <a:cubicBezTo>
                    <a:pt x="4201" y="2279"/>
                    <a:pt x="4201" y="2279"/>
                    <a:pt x="4201" y="2279"/>
                  </a:cubicBezTo>
                  <a:cubicBezTo>
                    <a:pt x="4203" y="2249"/>
                    <a:pt x="4204" y="2220"/>
                    <a:pt x="4204" y="2190"/>
                  </a:cubicBezTo>
                  <a:cubicBezTo>
                    <a:pt x="4204" y="1722"/>
                    <a:pt x="4014" y="1298"/>
                    <a:pt x="3707" y="991"/>
                  </a:cubicBezTo>
                  <a:cubicBezTo>
                    <a:pt x="3543" y="827"/>
                    <a:pt x="3346" y="696"/>
                    <a:pt x="3126" y="610"/>
                  </a:cubicBezTo>
                  <a:cubicBezTo>
                    <a:pt x="3018" y="569"/>
                    <a:pt x="2910" y="538"/>
                    <a:pt x="2799" y="519"/>
                  </a:cubicBezTo>
                  <a:cubicBezTo>
                    <a:pt x="2705" y="503"/>
                    <a:pt x="2607" y="494"/>
                    <a:pt x="2508" y="494"/>
                  </a:cubicBezTo>
                  <a:cubicBezTo>
                    <a:pt x="2487" y="494"/>
                    <a:pt x="2466" y="495"/>
                    <a:pt x="2445" y="496"/>
                  </a:cubicBezTo>
                  <a:cubicBezTo>
                    <a:pt x="2380" y="534"/>
                    <a:pt x="2299" y="575"/>
                    <a:pt x="2229" y="593"/>
                  </a:cubicBezTo>
                  <a:cubicBezTo>
                    <a:pt x="1873" y="683"/>
                    <a:pt x="1873" y="683"/>
                    <a:pt x="1873" y="683"/>
                  </a:cubicBezTo>
                  <a:cubicBezTo>
                    <a:pt x="1709" y="940"/>
                    <a:pt x="1516" y="1162"/>
                    <a:pt x="1293" y="1384"/>
                  </a:cubicBezTo>
                  <a:cubicBezTo>
                    <a:pt x="1255" y="1422"/>
                    <a:pt x="1255" y="1422"/>
                    <a:pt x="1255" y="1422"/>
                  </a:cubicBezTo>
                  <a:cubicBezTo>
                    <a:pt x="1204" y="1435"/>
                    <a:pt x="1204" y="1435"/>
                    <a:pt x="1204" y="1435"/>
                  </a:cubicBezTo>
                  <a:cubicBezTo>
                    <a:pt x="1122" y="1457"/>
                    <a:pt x="1040" y="1480"/>
                    <a:pt x="958" y="1502"/>
                  </a:cubicBezTo>
                  <a:cubicBezTo>
                    <a:pt x="865" y="1712"/>
                    <a:pt x="813" y="1945"/>
                    <a:pt x="813" y="2190"/>
                  </a:cubicBezTo>
                  <a:cubicBezTo>
                    <a:pt x="813" y="2658"/>
                    <a:pt x="1003" y="3082"/>
                    <a:pt x="1309" y="3388"/>
                  </a:cubicBezTo>
                  <a:cubicBezTo>
                    <a:pt x="1453" y="3532"/>
                    <a:pt x="1622" y="3650"/>
                    <a:pt x="1810" y="3735"/>
                  </a:cubicBezTo>
                  <a:close/>
                  <a:moveTo>
                    <a:pt x="2778" y="1925"/>
                  </a:moveTo>
                  <a:cubicBezTo>
                    <a:pt x="2778" y="1925"/>
                    <a:pt x="2865" y="2097"/>
                    <a:pt x="2912" y="2154"/>
                  </a:cubicBezTo>
                  <a:cubicBezTo>
                    <a:pt x="2958" y="2212"/>
                    <a:pt x="3276" y="2134"/>
                    <a:pt x="3323" y="2144"/>
                  </a:cubicBezTo>
                  <a:cubicBezTo>
                    <a:pt x="3369" y="2154"/>
                    <a:pt x="3331" y="2241"/>
                    <a:pt x="3385" y="2352"/>
                  </a:cubicBezTo>
                  <a:cubicBezTo>
                    <a:pt x="3439" y="2463"/>
                    <a:pt x="3396" y="3039"/>
                    <a:pt x="3473" y="3065"/>
                  </a:cubicBezTo>
                  <a:cubicBezTo>
                    <a:pt x="3551" y="3091"/>
                    <a:pt x="3744" y="2763"/>
                    <a:pt x="3780" y="2690"/>
                  </a:cubicBezTo>
                  <a:cubicBezTo>
                    <a:pt x="3817" y="2617"/>
                    <a:pt x="3890" y="2019"/>
                    <a:pt x="3890" y="1915"/>
                  </a:cubicBezTo>
                  <a:cubicBezTo>
                    <a:pt x="3890" y="1811"/>
                    <a:pt x="3607" y="1543"/>
                    <a:pt x="3586" y="1527"/>
                  </a:cubicBezTo>
                  <a:cubicBezTo>
                    <a:pt x="3566" y="1511"/>
                    <a:pt x="3394" y="1511"/>
                    <a:pt x="3337" y="1496"/>
                  </a:cubicBezTo>
                  <a:cubicBezTo>
                    <a:pt x="3279" y="1480"/>
                    <a:pt x="3225" y="1423"/>
                    <a:pt x="3202" y="1418"/>
                  </a:cubicBezTo>
                  <a:cubicBezTo>
                    <a:pt x="3178" y="1413"/>
                    <a:pt x="3129" y="1428"/>
                    <a:pt x="3079" y="1423"/>
                  </a:cubicBezTo>
                  <a:cubicBezTo>
                    <a:pt x="3030" y="1418"/>
                    <a:pt x="2973" y="1454"/>
                    <a:pt x="2944" y="1472"/>
                  </a:cubicBezTo>
                  <a:cubicBezTo>
                    <a:pt x="2915" y="1490"/>
                    <a:pt x="2902" y="1545"/>
                    <a:pt x="2882" y="1576"/>
                  </a:cubicBezTo>
                  <a:cubicBezTo>
                    <a:pt x="2861" y="1607"/>
                    <a:pt x="2845" y="1626"/>
                    <a:pt x="2798" y="1670"/>
                  </a:cubicBezTo>
                  <a:cubicBezTo>
                    <a:pt x="2752" y="1714"/>
                    <a:pt x="2783" y="1753"/>
                    <a:pt x="2791" y="1813"/>
                  </a:cubicBezTo>
                  <a:cubicBezTo>
                    <a:pt x="2798" y="1873"/>
                    <a:pt x="2778" y="1925"/>
                    <a:pt x="2778" y="1925"/>
                  </a:cubicBezTo>
                  <a:close/>
                  <a:moveTo>
                    <a:pt x="503" y="475"/>
                  </a:moveTo>
                  <a:cubicBezTo>
                    <a:pt x="234" y="235"/>
                    <a:pt x="234" y="235"/>
                    <a:pt x="234" y="235"/>
                  </a:cubicBezTo>
                  <a:cubicBezTo>
                    <a:pt x="0" y="295"/>
                    <a:pt x="0" y="295"/>
                    <a:pt x="0" y="295"/>
                  </a:cubicBezTo>
                  <a:cubicBezTo>
                    <a:pt x="40" y="362"/>
                    <a:pt x="208" y="904"/>
                    <a:pt x="404" y="854"/>
                  </a:cubicBezTo>
                  <a:cubicBezTo>
                    <a:pt x="956" y="713"/>
                    <a:pt x="956" y="713"/>
                    <a:pt x="956" y="713"/>
                  </a:cubicBezTo>
                  <a:cubicBezTo>
                    <a:pt x="896" y="1314"/>
                    <a:pt x="896" y="1314"/>
                    <a:pt x="896" y="1314"/>
                  </a:cubicBezTo>
                  <a:cubicBezTo>
                    <a:pt x="1012" y="1284"/>
                    <a:pt x="1038" y="1275"/>
                    <a:pt x="1154" y="1245"/>
                  </a:cubicBezTo>
                  <a:cubicBezTo>
                    <a:pt x="1429" y="971"/>
                    <a:pt x="1653" y="704"/>
                    <a:pt x="1838" y="353"/>
                  </a:cubicBezTo>
                  <a:cubicBezTo>
                    <a:pt x="1930" y="335"/>
                    <a:pt x="1930" y="335"/>
                    <a:pt x="1930" y="335"/>
                  </a:cubicBezTo>
                  <a:cubicBezTo>
                    <a:pt x="1912" y="372"/>
                    <a:pt x="1868" y="455"/>
                    <a:pt x="1851" y="486"/>
                  </a:cubicBezTo>
                  <a:cubicBezTo>
                    <a:pt x="2181" y="402"/>
                    <a:pt x="2181" y="402"/>
                    <a:pt x="2181" y="402"/>
                  </a:cubicBezTo>
                  <a:cubicBezTo>
                    <a:pt x="2272" y="379"/>
                    <a:pt x="2538" y="232"/>
                    <a:pt x="2514" y="140"/>
                  </a:cubicBezTo>
                  <a:cubicBezTo>
                    <a:pt x="2514" y="140"/>
                    <a:pt x="2514" y="140"/>
                    <a:pt x="2514" y="140"/>
                  </a:cubicBezTo>
                  <a:cubicBezTo>
                    <a:pt x="2491" y="49"/>
                    <a:pt x="2187" y="46"/>
                    <a:pt x="2096" y="70"/>
                  </a:cubicBezTo>
                  <a:cubicBezTo>
                    <a:pt x="1890" y="122"/>
                    <a:pt x="1890" y="122"/>
                    <a:pt x="1890" y="122"/>
                  </a:cubicBezTo>
                  <a:cubicBezTo>
                    <a:pt x="1736" y="161"/>
                    <a:pt x="1736" y="161"/>
                    <a:pt x="1736" y="161"/>
                  </a:cubicBezTo>
                  <a:cubicBezTo>
                    <a:pt x="950" y="361"/>
                    <a:pt x="950" y="361"/>
                    <a:pt x="950" y="361"/>
                  </a:cubicBezTo>
                  <a:cubicBezTo>
                    <a:pt x="849" y="387"/>
                    <a:pt x="849" y="387"/>
                    <a:pt x="849" y="387"/>
                  </a:cubicBezTo>
                  <a:cubicBezTo>
                    <a:pt x="503" y="475"/>
                    <a:pt x="503" y="475"/>
                    <a:pt x="503" y="475"/>
                  </a:cubicBezTo>
                  <a:close/>
                  <a:moveTo>
                    <a:pt x="927" y="297"/>
                  </a:moveTo>
                  <a:cubicBezTo>
                    <a:pt x="813" y="78"/>
                    <a:pt x="813" y="78"/>
                    <a:pt x="813" y="78"/>
                  </a:cubicBezTo>
                  <a:cubicBezTo>
                    <a:pt x="1105" y="0"/>
                    <a:pt x="1105" y="0"/>
                    <a:pt x="1105" y="0"/>
                  </a:cubicBezTo>
                  <a:cubicBezTo>
                    <a:pt x="1661" y="110"/>
                    <a:pt x="1661" y="110"/>
                    <a:pt x="1661" y="110"/>
                  </a:cubicBezTo>
                  <a:cubicBezTo>
                    <a:pt x="927" y="297"/>
                    <a:pt x="927" y="297"/>
                    <a:pt x="927" y="297"/>
                  </a:cubicBezTo>
                  <a:close/>
                  <a:moveTo>
                    <a:pt x="779" y="1141"/>
                  </a:moveTo>
                  <a:cubicBezTo>
                    <a:pt x="266" y="1272"/>
                    <a:pt x="266" y="1272"/>
                    <a:pt x="266" y="1272"/>
                  </a:cubicBezTo>
                  <a:cubicBezTo>
                    <a:pt x="242" y="1278"/>
                    <a:pt x="217" y="1263"/>
                    <a:pt x="211" y="1239"/>
                  </a:cubicBezTo>
                  <a:cubicBezTo>
                    <a:pt x="205" y="1215"/>
                    <a:pt x="219" y="1191"/>
                    <a:pt x="243" y="1184"/>
                  </a:cubicBezTo>
                  <a:cubicBezTo>
                    <a:pt x="788" y="1046"/>
                    <a:pt x="788" y="1046"/>
                    <a:pt x="788" y="1046"/>
                  </a:cubicBezTo>
                  <a:cubicBezTo>
                    <a:pt x="779" y="1141"/>
                    <a:pt x="779" y="1141"/>
                    <a:pt x="779" y="1141"/>
                  </a:cubicBezTo>
                  <a:close/>
                  <a:moveTo>
                    <a:pt x="759" y="1356"/>
                  </a:moveTo>
                  <a:cubicBezTo>
                    <a:pt x="265" y="1482"/>
                    <a:pt x="265" y="1482"/>
                    <a:pt x="265" y="1482"/>
                  </a:cubicBezTo>
                  <a:cubicBezTo>
                    <a:pt x="241" y="1488"/>
                    <a:pt x="217" y="1473"/>
                    <a:pt x="210" y="1449"/>
                  </a:cubicBezTo>
                  <a:cubicBezTo>
                    <a:pt x="204" y="1425"/>
                    <a:pt x="219" y="1400"/>
                    <a:pt x="243" y="1394"/>
                  </a:cubicBezTo>
                  <a:cubicBezTo>
                    <a:pt x="768" y="1261"/>
                    <a:pt x="768" y="1261"/>
                    <a:pt x="768" y="1261"/>
                  </a:cubicBezTo>
                  <a:cubicBezTo>
                    <a:pt x="759" y="1356"/>
                    <a:pt x="759" y="1356"/>
                    <a:pt x="759" y="1356"/>
                  </a:cubicBezTo>
                  <a:close/>
                  <a:moveTo>
                    <a:pt x="798" y="936"/>
                  </a:moveTo>
                  <a:cubicBezTo>
                    <a:pt x="266" y="1071"/>
                    <a:pt x="266" y="1071"/>
                    <a:pt x="266" y="1071"/>
                  </a:cubicBezTo>
                  <a:cubicBezTo>
                    <a:pt x="242" y="1078"/>
                    <a:pt x="217" y="1063"/>
                    <a:pt x="211" y="1039"/>
                  </a:cubicBezTo>
                  <a:cubicBezTo>
                    <a:pt x="205" y="1015"/>
                    <a:pt x="220" y="990"/>
                    <a:pt x="244" y="984"/>
                  </a:cubicBezTo>
                  <a:cubicBezTo>
                    <a:pt x="807" y="841"/>
                    <a:pt x="807" y="841"/>
                    <a:pt x="807" y="841"/>
                  </a:cubicBezTo>
                  <a:lnTo>
                    <a:pt x="798" y="93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7" name="文本框 16"/>
            <p:cNvSpPr txBox="1"/>
            <p:nvPr/>
          </p:nvSpPr>
          <p:spPr bwMode="auto">
            <a:xfrm>
              <a:off x="7671662" y="2084467"/>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7677282" y="1830160"/>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666042" y="3965990"/>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671662" y="3711683"/>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7666042" y="5585102"/>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7671662" y="5330795"/>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74102453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组织架构</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977546"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ORGANIZATIONAL STRUCTURE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ine 104"/>
          <p:cNvSpPr>
            <a:spLocks noChangeShapeType="1"/>
          </p:cNvSpPr>
          <p:nvPr/>
        </p:nvSpPr>
        <p:spPr bwMode="auto">
          <a:xfrm>
            <a:off x="6312741" y="2779040"/>
            <a:ext cx="0" cy="3380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 name="Line 105"/>
          <p:cNvSpPr>
            <a:spLocks noChangeShapeType="1"/>
          </p:cNvSpPr>
          <p:nvPr/>
        </p:nvSpPr>
        <p:spPr bwMode="auto">
          <a:xfrm>
            <a:off x="6312741" y="3672570"/>
            <a:ext cx="0" cy="46977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856202" y="3907459"/>
            <a:ext cx="7808467" cy="763389"/>
            <a:chOff x="1900238" y="2728913"/>
            <a:chExt cx="7810500" cy="763588"/>
          </a:xfrm>
        </p:grpSpPr>
        <p:sp>
          <p:nvSpPr>
            <p:cNvPr id="13" name="Line 106"/>
            <p:cNvSpPr>
              <a:spLocks noChangeShapeType="1"/>
            </p:cNvSpPr>
            <p:nvPr/>
          </p:nvSpPr>
          <p:spPr bwMode="auto">
            <a:xfrm flipH="1">
              <a:off x="1900238" y="2728913"/>
              <a:ext cx="781050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4" name="Line 107"/>
            <p:cNvSpPr>
              <a:spLocks noChangeShapeType="1"/>
            </p:cNvSpPr>
            <p:nvPr/>
          </p:nvSpPr>
          <p:spPr bwMode="auto">
            <a:xfrm>
              <a:off x="9709151" y="2728913"/>
              <a:ext cx="0" cy="2349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5" name="Line 108"/>
            <p:cNvSpPr>
              <a:spLocks noChangeShapeType="1"/>
            </p:cNvSpPr>
            <p:nvPr/>
          </p:nvSpPr>
          <p:spPr bwMode="auto">
            <a:xfrm>
              <a:off x="367506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6" name="Line 109"/>
            <p:cNvSpPr>
              <a:spLocks noChangeShapeType="1"/>
            </p:cNvSpPr>
            <p:nvPr/>
          </p:nvSpPr>
          <p:spPr bwMode="auto">
            <a:xfrm>
              <a:off x="3244851"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7" name="Line 110"/>
            <p:cNvSpPr>
              <a:spLocks noChangeShapeType="1"/>
            </p:cNvSpPr>
            <p:nvPr/>
          </p:nvSpPr>
          <p:spPr bwMode="auto">
            <a:xfrm>
              <a:off x="279241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8" name="Line 111"/>
            <p:cNvSpPr>
              <a:spLocks noChangeShapeType="1"/>
            </p:cNvSpPr>
            <p:nvPr/>
          </p:nvSpPr>
          <p:spPr bwMode="auto">
            <a:xfrm>
              <a:off x="2332038"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9" name="Line 112"/>
            <p:cNvSpPr>
              <a:spLocks noChangeShapeType="1"/>
            </p:cNvSpPr>
            <p:nvPr/>
          </p:nvSpPr>
          <p:spPr bwMode="auto">
            <a:xfrm>
              <a:off x="1901826" y="2728913"/>
              <a:ext cx="0" cy="163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993873" y="4456591"/>
            <a:ext cx="2472681" cy="423752"/>
            <a:chOff x="5038726" y="3278188"/>
            <a:chExt cx="2473325" cy="423862"/>
          </a:xfrm>
        </p:grpSpPr>
        <p:sp>
          <p:nvSpPr>
            <p:cNvPr id="21" name="Line 116"/>
            <p:cNvSpPr>
              <a:spLocks noChangeShapeType="1"/>
            </p:cNvSpPr>
            <p:nvPr/>
          </p:nvSpPr>
          <p:spPr bwMode="auto">
            <a:xfrm>
              <a:off x="750887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2" name="Line 117"/>
            <p:cNvSpPr>
              <a:spLocks noChangeShapeType="1"/>
            </p:cNvSpPr>
            <p:nvPr/>
          </p:nvSpPr>
          <p:spPr bwMode="auto">
            <a:xfrm>
              <a:off x="503872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3" name="Line 118"/>
            <p:cNvSpPr>
              <a:spLocks noChangeShapeType="1"/>
            </p:cNvSpPr>
            <p:nvPr/>
          </p:nvSpPr>
          <p:spPr bwMode="auto">
            <a:xfrm flipH="1">
              <a:off x="5040313" y="3492500"/>
              <a:ext cx="2471738"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4" name="Line 119"/>
            <p:cNvSpPr>
              <a:spLocks noChangeShapeType="1"/>
            </p:cNvSpPr>
            <p:nvPr/>
          </p:nvSpPr>
          <p:spPr bwMode="auto">
            <a:xfrm>
              <a:off x="6357938" y="3278188"/>
              <a:ext cx="0" cy="2143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958415" y="4456591"/>
            <a:ext cx="1339501" cy="418991"/>
            <a:chOff x="9004301" y="3278188"/>
            <a:chExt cx="1339850" cy="419100"/>
          </a:xfrm>
        </p:grpSpPr>
        <p:sp>
          <p:nvSpPr>
            <p:cNvPr id="26" name="Line 128"/>
            <p:cNvSpPr>
              <a:spLocks noChangeShapeType="1"/>
            </p:cNvSpPr>
            <p:nvPr/>
          </p:nvSpPr>
          <p:spPr bwMode="auto">
            <a:xfrm>
              <a:off x="9702801" y="3278188"/>
              <a:ext cx="0" cy="417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7" name="Line 129"/>
            <p:cNvSpPr>
              <a:spLocks noChangeShapeType="1"/>
            </p:cNvSpPr>
            <p:nvPr/>
          </p:nvSpPr>
          <p:spPr bwMode="auto">
            <a:xfrm flipH="1">
              <a:off x="9004301" y="3492500"/>
              <a:ext cx="133985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8" name="Line 130"/>
            <p:cNvSpPr>
              <a:spLocks noChangeShapeType="1"/>
            </p:cNvSpPr>
            <p:nvPr/>
          </p:nvSpPr>
          <p:spPr bwMode="auto">
            <a:xfrm>
              <a:off x="9005888"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9" name="Line 131"/>
            <p:cNvSpPr>
              <a:spLocks noChangeShapeType="1"/>
            </p:cNvSpPr>
            <p:nvPr/>
          </p:nvSpPr>
          <p:spPr bwMode="auto">
            <a:xfrm>
              <a:off x="10334626"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sp>
        <p:nvSpPr>
          <p:cNvPr id="30" name="Line 132"/>
          <p:cNvSpPr>
            <a:spLocks noChangeShapeType="1"/>
          </p:cNvSpPr>
          <p:nvPr/>
        </p:nvSpPr>
        <p:spPr bwMode="auto">
          <a:xfrm flipH="1">
            <a:off x="5430321" y="2988535"/>
            <a:ext cx="1885459"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689017" y="2068026"/>
            <a:ext cx="1255386" cy="709428"/>
            <a:chOff x="5734051" y="889000"/>
            <a:chExt cx="1255713" cy="709613"/>
          </a:xfrm>
          <a:solidFill>
            <a:srgbClr val="44CEB9"/>
          </a:solidFill>
        </p:grpSpPr>
        <p:sp>
          <p:nvSpPr>
            <p:cNvPr id="32"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33"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799" dirty="0">
                  <a:solidFill>
                    <a:schemeClr val="bg1"/>
                  </a:solidFill>
                  <a:latin typeface="微软雅黑" panose="020B0503020204020204" pitchFamily="34" charset="-122"/>
                  <a:ea typeface="微软雅黑" panose="020B0503020204020204" pitchFamily="34" charset="-122"/>
                </a:rPr>
                <a:t>董事会</a:t>
              </a:r>
            </a:p>
          </p:txBody>
        </p:sp>
      </p:grpSp>
      <p:grpSp>
        <p:nvGrpSpPr>
          <p:cNvPr id="34" name="组合 33"/>
          <p:cNvGrpSpPr/>
          <p:nvPr/>
        </p:nvGrpSpPr>
        <p:grpSpPr>
          <a:xfrm>
            <a:off x="3724204" y="2761582"/>
            <a:ext cx="1704531" cy="476126"/>
            <a:chOff x="3768726" y="1582738"/>
            <a:chExt cx="1704975" cy="476250"/>
          </a:xfrm>
          <a:solidFill>
            <a:schemeClr val="bg1">
              <a:lumMod val="85000"/>
            </a:schemeClr>
          </a:solidFill>
        </p:grpSpPr>
        <p:sp>
          <p:nvSpPr>
            <p:cNvPr id="35"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6" name="Rectangle 15"/>
            <p:cNvSpPr>
              <a:spLocks noChangeArrowheads="1"/>
            </p:cNvSpPr>
            <p:nvPr/>
          </p:nvSpPr>
          <p:spPr bwMode="auto">
            <a:xfrm>
              <a:off x="3894138"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特许授权合作伙伴</a:t>
              </a:r>
            </a:p>
          </p:txBody>
        </p:sp>
      </p:grpSp>
      <p:grpSp>
        <p:nvGrpSpPr>
          <p:cNvPr id="37" name="组合 36"/>
          <p:cNvGrpSpPr/>
          <p:nvPr/>
        </p:nvGrpSpPr>
        <p:grpSpPr>
          <a:xfrm>
            <a:off x="7330065" y="2761582"/>
            <a:ext cx="1704531" cy="476126"/>
            <a:chOff x="7375526" y="1582738"/>
            <a:chExt cx="1704975" cy="476250"/>
          </a:xfrm>
          <a:solidFill>
            <a:schemeClr val="bg1">
              <a:lumMod val="85000"/>
            </a:schemeClr>
          </a:solidFill>
        </p:grpSpPr>
        <p:sp>
          <p:nvSpPr>
            <p:cNvPr id="38"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9" name="Rectangle 15"/>
            <p:cNvSpPr>
              <a:spLocks noChangeArrowheads="1"/>
            </p:cNvSpPr>
            <p:nvPr/>
          </p:nvSpPr>
          <p:spPr bwMode="auto">
            <a:xfrm>
              <a:off x="7492362"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法务部</a:t>
              </a:r>
            </a:p>
          </p:txBody>
        </p:sp>
      </p:grpSp>
      <p:grpSp>
        <p:nvGrpSpPr>
          <p:cNvPr id="40" name="组合 39"/>
          <p:cNvGrpSpPr/>
          <p:nvPr/>
        </p:nvGrpSpPr>
        <p:grpSpPr>
          <a:xfrm>
            <a:off x="5822332" y="3115502"/>
            <a:ext cx="990342" cy="560242"/>
            <a:chOff x="5867401" y="1936750"/>
            <a:chExt cx="990600" cy="560388"/>
          </a:xfrm>
          <a:solidFill>
            <a:schemeClr val="bg1">
              <a:lumMod val="85000"/>
            </a:schemeClr>
          </a:solidFill>
        </p:grpSpPr>
        <p:sp>
          <p:nvSpPr>
            <p:cNvPr id="41"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2" name="Rectangle 15"/>
            <p:cNvSpPr>
              <a:spLocks noChangeArrowheads="1"/>
            </p:cNvSpPr>
            <p:nvPr/>
          </p:nvSpPr>
          <p:spPr bwMode="auto">
            <a:xfrm>
              <a:off x="5919290" y="2035066"/>
              <a:ext cx="848615" cy="317531"/>
            </a:xfrm>
            <a:prstGeom prst="rect">
              <a:avLst/>
            </a:prstGeom>
            <a:grpFill/>
            <a:ln>
              <a:noFill/>
            </a:ln>
            <a:effectLst/>
            <a:extLst/>
          </p:spPr>
          <p:txBody>
            <a:bodyPr wrap="none" anchor="ctr"/>
            <a:lstStyle/>
            <a:p>
              <a:pPr algn="ctr"/>
              <a:r>
                <a:rPr lang="zh-CN" altLang="en-US" sz="1799" dirty="0">
                  <a:latin typeface="微软雅黑" panose="020B0503020204020204" pitchFamily="34" charset="-122"/>
                  <a:ea typeface="微软雅黑" panose="020B0503020204020204" pitchFamily="34" charset="-122"/>
                </a:rPr>
                <a:t>总经理</a:t>
              </a:r>
            </a:p>
          </p:txBody>
        </p:sp>
      </p:grpSp>
      <p:grpSp>
        <p:nvGrpSpPr>
          <p:cNvPr id="43" name="组合 42"/>
          <p:cNvGrpSpPr/>
          <p:nvPr/>
        </p:nvGrpSpPr>
        <p:grpSpPr>
          <a:xfrm>
            <a:off x="1549895" y="4066168"/>
            <a:ext cx="628486" cy="436449"/>
            <a:chOff x="1593851" y="2887663"/>
            <a:chExt cx="628650" cy="436563"/>
          </a:xfrm>
          <a:solidFill>
            <a:srgbClr val="0070C0"/>
          </a:solidFill>
        </p:grpSpPr>
        <p:sp>
          <p:nvSpPr>
            <p:cNvPr id="44"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5"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46" name="组合 45"/>
          <p:cNvGrpSpPr/>
          <p:nvPr/>
        </p:nvGrpSpPr>
        <p:grpSpPr>
          <a:xfrm>
            <a:off x="5312877" y="4147109"/>
            <a:ext cx="1831498" cy="317859"/>
            <a:chOff x="5357813" y="2968625"/>
            <a:chExt cx="1831975" cy="317942"/>
          </a:xfrm>
          <a:solidFill>
            <a:srgbClr val="44CEB9"/>
          </a:solidFill>
        </p:grpSpPr>
        <p:sp>
          <p:nvSpPr>
            <p:cNvPr id="47"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48"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49" name="组合 48"/>
          <p:cNvGrpSpPr/>
          <p:nvPr/>
        </p:nvGrpSpPr>
        <p:grpSpPr>
          <a:xfrm>
            <a:off x="8733049" y="4147109"/>
            <a:ext cx="1833086" cy="317859"/>
            <a:chOff x="8778876" y="2968625"/>
            <a:chExt cx="1833563" cy="317942"/>
          </a:xfrm>
          <a:solidFill>
            <a:srgbClr val="A8C932"/>
          </a:solidFill>
        </p:grpSpPr>
        <p:sp>
          <p:nvSpPr>
            <p:cNvPr id="50"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51"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科技有限公司</a:t>
              </a:r>
            </a:p>
          </p:txBody>
        </p:sp>
      </p:grpSp>
      <p:grpSp>
        <p:nvGrpSpPr>
          <p:cNvPr id="52" name="组合 51"/>
          <p:cNvGrpSpPr/>
          <p:nvPr/>
        </p:nvGrpSpPr>
        <p:grpSpPr>
          <a:xfrm>
            <a:off x="1653998" y="4502616"/>
            <a:ext cx="400110" cy="1109374"/>
            <a:chOff x="1697982" y="3324225"/>
            <a:chExt cx="400214" cy="1109663"/>
          </a:xfrm>
          <a:solidFill>
            <a:schemeClr val="bg1">
              <a:lumMod val="85000"/>
            </a:schemeClr>
          </a:solidFill>
        </p:grpSpPr>
        <p:sp>
          <p:nvSpPr>
            <p:cNvPr id="53"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4" name="Line 113"/>
            <p:cNvSpPr>
              <a:spLocks noChangeShapeType="1"/>
            </p:cNvSpPr>
            <p:nvPr/>
          </p:nvSpPr>
          <p:spPr bwMode="auto">
            <a:xfrm>
              <a:off x="1901826" y="3324225"/>
              <a:ext cx="0" cy="174625"/>
            </a:xfrm>
            <a:prstGeom prst="line">
              <a:avLst/>
            </a:prstGeom>
            <a:grpFill/>
            <a:ln w="12700" cap="flat">
              <a:solidFill>
                <a:schemeClr val="bg1">
                  <a:lumMod val="75000"/>
                </a:schemeClr>
              </a:solidFill>
              <a:prstDash val="dashDot"/>
              <a:miter lim="800000"/>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5" name="TextBox 92"/>
            <p:cNvSpPr txBox="1"/>
            <p:nvPr/>
          </p:nvSpPr>
          <p:spPr>
            <a:xfrm>
              <a:off x="1697982" y="3554682"/>
              <a:ext cx="400214" cy="631106"/>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市场部</a:t>
              </a:r>
            </a:p>
          </p:txBody>
        </p:sp>
      </p:grpSp>
      <p:grpSp>
        <p:nvGrpSpPr>
          <p:cNvPr id="56" name="组合 55"/>
          <p:cNvGrpSpPr/>
          <p:nvPr/>
        </p:nvGrpSpPr>
        <p:grpSpPr>
          <a:xfrm>
            <a:off x="2107010" y="4672435"/>
            <a:ext cx="400110" cy="939555"/>
            <a:chOff x="2151112" y="3494088"/>
            <a:chExt cx="400214" cy="939800"/>
          </a:xfrm>
          <a:solidFill>
            <a:schemeClr val="bg1">
              <a:lumMod val="85000"/>
            </a:schemeClr>
          </a:solidFill>
        </p:grpSpPr>
        <p:sp>
          <p:nvSpPr>
            <p:cNvPr id="57"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8" name="TextBox 95"/>
            <p:cNvSpPr txBox="1"/>
            <p:nvPr/>
          </p:nvSpPr>
          <p:spPr>
            <a:xfrm>
              <a:off x="215111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品质部</a:t>
              </a:r>
            </a:p>
          </p:txBody>
        </p:sp>
      </p:grpSp>
      <p:grpSp>
        <p:nvGrpSpPr>
          <p:cNvPr id="59" name="组合 58"/>
          <p:cNvGrpSpPr/>
          <p:nvPr/>
        </p:nvGrpSpPr>
        <p:grpSpPr>
          <a:xfrm>
            <a:off x="2555468" y="4672435"/>
            <a:ext cx="400110" cy="939555"/>
            <a:chOff x="2599686" y="3494088"/>
            <a:chExt cx="400214" cy="939800"/>
          </a:xfrm>
          <a:solidFill>
            <a:schemeClr val="bg1">
              <a:lumMod val="85000"/>
            </a:schemeClr>
          </a:solidFill>
        </p:grpSpPr>
        <p:sp>
          <p:nvSpPr>
            <p:cNvPr id="60"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1" name="TextBox 98"/>
            <p:cNvSpPr txBox="1"/>
            <p:nvPr/>
          </p:nvSpPr>
          <p:spPr>
            <a:xfrm>
              <a:off x="259968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采购部</a:t>
              </a:r>
            </a:p>
          </p:txBody>
        </p:sp>
      </p:grpSp>
      <p:grpSp>
        <p:nvGrpSpPr>
          <p:cNvPr id="62" name="组合 61"/>
          <p:cNvGrpSpPr/>
          <p:nvPr/>
        </p:nvGrpSpPr>
        <p:grpSpPr>
          <a:xfrm>
            <a:off x="2995299" y="4672435"/>
            <a:ext cx="400110" cy="939555"/>
            <a:chOff x="3039632" y="3494088"/>
            <a:chExt cx="400214" cy="939800"/>
          </a:xfrm>
          <a:solidFill>
            <a:schemeClr val="bg1">
              <a:lumMod val="85000"/>
            </a:schemeClr>
          </a:solidFill>
        </p:grpSpPr>
        <p:sp>
          <p:nvSpPr>
            <p:cNvPr id="63"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4" name="TextBox 101"/>
            <p:cNvSpPr txBox="1"/>
            <p:nvPr/>
          </p:nvSpPr>
          <p:spPr>
            <a:xfrm>
              <a:off x="303963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综合部</a:t>
              </a:r>
            </a:p>
          </p:txBody>
        </p:sp>
      </p:grpSp>
      <p:grpSp>
        <p:nvGrpSpPr>
          <p:cNvPr id="65" name="组合 64"/>
          <p:cNvGrpSpPr/>
          <p:nvPr/>
        </p:nvGrpSpPr>
        <p:grpSpPr>
          <a:xfrm>
            <a:off x="3443756" y="4672435"/>
            <a:ext cx="400110" cy="939555"/>
            <a:chOff x="3488206" y="3494088"/>
            <a:chExt cx="400214" cy="939800"/>
          </a:xfrm>
          <a:solidFill>
            <a:schemeClr val="bg1">
              <a:lumMod val="85000"/>
            </a:schemeClr>
          </a:solidFill>
        </p:grpSpPr>
        <p:sp>
          <p:nvSpPr>
            <p:cNvPr id="66"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7" name="TextBox 104"/>
            <p:cNvSpPr txBox="1"/>
            <p:nvPr/>
          </p:nvSpPr>
          <p:spPr>
            <a:xfrm>
              <a:off x="348820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财务部</a:t>
              </a:r>
            </a:p>
          </p:txBody>
        </p:sp>
      </p:grpSp>
      <p:grpSp>
        <p:nvGrpSpPr>
          <p:cNvPr id="68" name="组合 67"/>
          <p:cNvGrpSpPr/>
          <p:nvPr/>
        </p:nvGrpSpPr>
        <p:grpSpPr>
          <a:xfrm>
            <a:off x="4795351" y="4867646"/>
            <a:ext cx="400110" cy="939555"/>
            <a:chOff x="4840153" y="3689350"/>
            <a:chExt cx="400214" cy="939800"/>
          </a:xfrm>
          <a:solidFill>
            <a:schemeClr val="bg1">
              <a:lumMod val="85000"/>
            </a:schemeClr>
          </a:solidFill>
        </p:grpSpPr>
        <p:sp>
          <p:nvSpPr>
            <p:cNvPr id="69"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0" name="TextBox 107"/>
            <p:cNvSpPr txBox="1"/>
            <p:nvPr/>
          </p:nvSpPr>
          <p:spPr>
            <a:xfrm>
              <a:off x="4840153" y="3744463"/>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研发部</a:t>
              </a:r>
            </a:p>
          </p:txBody>
        </p:sp>
      </p:grpSp>
      <p:grpSp>
        <p:nvGrpSpPr>
          <p:cNvPr id="71" name="组合 70"/>
          <p:cNvGrpSpPr/>
          <p:nvPr/>
        </p:nvGrpSpPr>
        <p:grpSpPr>
          <a:xfrm>
            <a:off x="7253240" y="4867646"/>
            <a:ext cx="400110" cy="939555"/>
            <a:chOff x="7298681" y="3689350"/>
            <a:chExt cx="400214" cy="939800"/>
          </a:xfrm>
          <a:solidFill>
            <a:schemeClr val="bg1">
              <a:lumMod val="85000"/>
            </a:schemeClr>
          </a:solidFill>
        </p:grpSpPr>
        <p:sp>
          <p:nvSpPr>
            <p:cNvPr id="72"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3" name="TextBox 110"/>
            <p:cNvSpPr txBox="1"/>
            <p:nvPr/>
          </p:nvSpPr>
          <p:spPr>
            <a:xfrm>
              <a:off x="7298681" y="3744463"/>
              <a:ext cx="400214" cy="810689"/>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售后中心</a:t>
              </a:r>
            </a:p>
          </p:txBody>
        </p:sp>
      </p:grpSp>
      <p:grpSp>
        <p:nvGrpSpPr>
          <p:cNvPr id="74" name="组合 73"/>
          <p:cNvGrpSpPr/>
          <p:nvPr/>
        </p:nvGrpSpPr>
        <p:grpSpPr>
          <a:xfrm>
            <a:off x="8745222" y="4841423"/>
            <a:ext cx="400110" cy="1205726"/>
            <a:chOff x="8791051" y="3663121"/>
            <a:chExt cx="400214" cy="997780"/>
          </a:xfrm>
          <a:solidFill>
            <a:schemeClr val="bg1">
              <a:lumMod val="85000"/>
            </a:schemeClr>
          </a:solidFill>
        </p:grpSpPr>
        <p:sp>
          <p:nvSpPr>
            <p:cNvPr id="75"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6" name="TextBox 113"/>
            <p:cNvSpPr txBox="1"/>
            <p:nvPr/>
          </p:nvSpPr>
          <p:spPr>
            <a:xfrm>
              <a:off x="8791051" y="3663121"/>
              <a:ext cx="400214" cy="878633"/>
            </a:xfrm>
            <a:prstGeom prst="rect">
              <a:avLst/>
            </a:prstGeom>
            <a:noFill/>
            <a:ln>
              <a:noFill/>
            </a:ln>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硬件测试部</a:t>
              </a:r>
            </a:p>
          </p:txBody>
        </p:sp>
      </p:grpSp>
      <p:grpSp>
        <p:nvGrpSpPr>
          <p:cNvPr id="77" name="组合 76"/>
          <p:cNvGrpSpPr/>
          <p:nvPr/>
        </p:nvGrpSpPr>
        <p:grpSpPr>
          <a:xfrm>
            <a:off x="9449485" y="4841423"/>
            <a:ext cx="400110" cy="1205726"/>
            <a:chOff x="9498417" y="3663121"/>
            <a:chExt cx="400214" cy="997780"/>
          </a:xfrm>
          <a:solidFill>
            <a:schemeClr val="bg1">
              <a:lumMod val="85000"/>
            </a:schemeClr>
          </a:solidFill>
        </p:grpSpPr>
        <p:sp>
          <p:nvSpPr>
            <p:cNvPr id="78"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9" name="TextBox 116"/>
            <p:cNvSpPr txBox="1"/>
            <p:nvPr/>
          </p:nvSpPr>
          <p:spPr>
            <a:xfrm>
              <a:off x="9498417" y="3663121"/>
              <a:ext cx="400214" cy="878633"/>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工程监督部</a:t>
              </a:r>
            </a:p>
          </p:txBody>
        </p:sp>
      </p:grpSp>
      <p:grpSp>
        <p:nvGrpSpPr>
          <p:cNvPr id="80" name="组合 79"/>
          <p:cNvGrpSpPr/>
          <p:nvPr/>
        </p:nvGrpSpPr>
        <p:grpSpPr>
          <a:xfrm>
            <a:off x="10097853" y="4841423"/>
            <a:ext cx="400110" cy="1205726"/>
            <a:chOff x="10144035" y="3663121"/>
            <a:chExt cx="400214" cy="997780"/>
          </a:xfrm>
          <a:solidFill>
            <a:schemeClr val="bg1">
              <a:lumMod val="85000"/>
            </a:schemeClr>
          </a:solidFill>
        </p:grpSpPr>
        <p:sp>
          <p:nvSpPr>
            <p:cNvPr id="81"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82" name="TextBox 119"/>
            <p:cNvSpPr txBox="1"/>
            <p:nvPr/>
          </p:nvSpPr>
          <p:spPr>
            <a:xfrm>
              <a:off x="10144035" y="3663121"/>
              <a:ext cx="400214" cy="819059"/>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客服事业部</a:t>
              </a:r>
            </a:p>
          </p:txBody>
        </p:sp>
      </p:grpSp>
    </p:spTree>
    <p:extLst>
      <p:ext uri="{BB962C8B-B14F-4D97-AF65-F5344CB8AC3E}">
        <p14:creationId xmlns:p14="http://schemas.microsoft.com/office/powerpoint/2010/main" val="41858412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 calcmode="lin" valueType="num">
                                      <p:cBhvr>
                                        <p:cTn id="17" dur="500" fill="hold"/>
                                        <p:tgtEl>
                                          <p:spTgt spid="31"/>
                                        </p:tgtEl>
                                        <p:attrNameLst>
                                          <p:attrName>style.rotation</p:attrName>
                                        </p:attrNameLst>
                                      </p:cBhvr>
                                      <p:tavLst>
                                        <p:tav tm="0">
                                          <p:val>
                                            <p:fltVal val="90"/>
                                          </p:val>
                                        </p:tav>
                                        <p:tav tm="100000">
                                          <p:val>
                                            <p:fltVal val="0"/>
                                          </p:val>
                                        </p:tav>
                                      </p:tavLst>
                                    </p:anim>
                                    <p:animEffect transition="in" filter="fade">
                                      <p:cBhvr>
                                        <p:cTn id="18" dur="500"/>
                                        <p:tgtEl>
                                          <p:spTgt spid="31"/>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outVertical)">
                                      <p:cBhvr>
                                        <p:cTn id="26" dur="500"/>
                                        <p:tgtEl>
                                          <p:spTgt spid="30"/>
                                        </p:tgtEl>
                                      </p:cBhvr>
                                    </p:animEffect>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anim calcmode="lin" valueType="num">
                                      <p:cBhvr>
                                        <p:cTn id="30" dur="500" fill="hold"/>
                                        <p:tgtEl>
                                          <p:spTgt spid="40"/>
                                        </p:tgtEl>
                                        <p:attrNameLst>
                                          <p:attrName>ppt_x</p:attrName>
                                        </p:attrNameLst>
                                      </p:cBhvr>
                                      <p:tavLst>
                                        <p:tav tm="0">
                                          <p:val>
                                            <p:strVal val="#ppt_x"/>
                                          </p:val>
                                        </p:tav>
                                        <p:tav tm="100000">
                                          <p:val>
                                            <p:strVal val="#ppt_x"/>
                                          </p:val>
                                        </p:tav>
                                      </p:tavLst>
                                    </p:anim>
                                    <p:anim calcmode="lin" valueType="num">
                                      <p:cBhvr>
                                        <p:cTn id="31" dur="500" fill="hold"/>
                                        <p:tgtEl>
                                          <p:spTgt spid="40"/>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1+#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anim calcmode="lin" valueType="num">
                                      <p:cBhvr>
                                        <p:cTn id="53" dur="500" fill="hold"/>
                                        <p:tgtEl>
                                          <p:spTgt spid="43"/>
                                        </p:tgtEl>
                                        <p:attrNameLst>
                                          <p:attrName>ppt_x</p:attrName>
                                        </p:attrNameLst>
                                      </p:cBhvr>
                                      <p:tavLst>
                                        <p:tav tm="0">
                                          <p:val>
                                            <p:strVal val="#ppt_x"/>
                                          </p:val>
                                        </p:tav>
                                        <p:tav tm="100000">
                                          <p:val>
                                            <p:strVal val="#ppt_x"/>
                                          </p:val>
                                        </p:tav>
                                      </p:tavLst>
                                    </p:anim>
                                    <p:anim calcmode="lin" valueType="num">
                                      <p:cBhvr>
                                        <p:cTn id="54" dur="5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anim calcmode="lin" valueType="num">
                                      <p:cBhvr>
                                        <p:cTn id="63" dur="500" fill="hold"/>
                                        <p:tgtEl>
                                          <p:spTgt spid="49"/>
                                        </p:tgtEl>
                                        <p:attrNameLst>
                                          <p:attrName>ppt_x</p:attrName>
                                        </p:attrNameLst>
                                      </p:cBhvr>
                                      <p:tavLst>
                                        <p:tav tm="0">
                                          <p:val>
                                            <p:strVal val="#ppt_x"/>
                                          </p:val>
                                        </p:tav>
                                        <p:tav tm="100000">
                                          <p:val>
                                            <p:strVal val="#ppt_x"/>
                                          </p:val>
                                        </p:tav>
                                      </p:tavLst>
                                    </p:anim>
                                    <p:anim calcmode="lin" valueType="num">
                                      <p:cBhvr>
                                        <p:cTn id="64" dur="5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4700"/>
                            </p:stCondLst>
                            <p:childTnLst>
                              <p:par>
                                <p:cTn id="66" presetID="42" presetClass="entr" presetSubtype="0"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400"/>
                                        <p:tgtEl>
                                          <p:spTgt spid="52"/>
                                        </p:tgtEl>
                                      </p:cBhvr>
                                    </p:animEffect>
                                    <p:anim calcmode="lin" valueType="num">
                                      <p:cBhvr>
                                        <p:cTn id="69" dur="400" fill="hold"/>
                                        <p:tgtEl>
                                          <p:spTgt spid="52"/>
                                        </p:tgtEl>
                                        <p:attrNameLst>
                                          <p:attrName>ppt_x</p:attrName>
                                        </p:attrNameLst>
                                      </p:cBhvr>
                                      <p:tavLst>
                                        <p:tav tm="0">
                                          <p:val>
                                            <p:strVal val="#ppt_x"/>
                                          </p:val>
                                        </p:tav>
                                        <p:tav tm="100000">
                                          <p:val>
                                            <p:strVal val="#ppt_x"/>
                                          </p:val>
                                        </p:tav>
                                      </p:tavLst>
                                    </p:anim>
                                    <p:anim calcmode="lin" valueType="num">
                                      <p:cBhvr>
                                        <p:cTn id="70" dur="400" fill="hold"/>
                                        <p:tgtEl>
                                          <p:spTgt spid="52"/>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400"/>
                                        <p:tgtEl>
                                          <p:spTgt spid="56"/>
                                        </p:tgtEl>
                                      </p:cBhvr>
                                    </p:animEffect>
                                    <p:anim calcmode="lin" valueType="num">
                                      <p:cBhvr>
                                        <p:cTn id="74" dur="400" fill="hold"/>
                                        <p:tgtEl>
                                          <p:spTgt spid="56"/>
                                        </p:tgtEl>
                                        <p:attrNameLst>
                                          <p:attrName>ppt_x</p:attrName>
                                        </p:attrNameLst>
                                      </p:cBhvr>
                                      <p:tavLst>
                                        <p:tav tm="0">
                                          <p:val>
                                            <p:strVal val="#ppt_x"/>
                                          </p:val>
                                        </p:tav>
                                        <p:tav tm="100000">
                                          <p:val>
                                            <p:strVal val="#ppt_x"/>
                                          </p:val>
                                        </p:tav>
                                      </p:tavLst>
                                    </p:anim>
                                    <p:anim calcmode="lin" valueType="num">
                                      <p:cBhvr>
                                        <p:cTn id="75" dur="400" fill="hold"/>
                                        <p:tgtEl>
                                          <p:spTgt spid="5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400"/>
                                        <p:tgtEl>
                                          <p:spTgt spid="59"/>
                                        </p:tgtEl>
                                      </p:cBhvr>
                                    </p:animEffect>
                                    <p:anim calcmode="lin" valueType="num">
                                      <p:cBhvr>
                                        <p:cTn id="79" dur="400" fill="hold"/>
                                        <p:tgtEl>
                                          <p:spTgt spid="59"/>
                                        </p:tgtEl>
                                        <p:attrNameLst>
                                          <p:attrName>ppt_x</p:attrName>
                                        </p:attrNameLst>
                                      </p:cBhvr>
                                      <p:tavLst>
                                        <p:tav tm="0">
                                          <p:val>
                                            <p:strVal val="#ppt_x"/>
                                          </p:val>
                                        </p:tav>
                                        <p:tav tm="100000">
                                          <p:val>
                                            <p:strVal val="#ppt_x"/>
                                          </p:val>
                                        </p:tav>
                                      </p:tavLst>
                                    </p:anim>
                                    <p:anim calcmode="lin" valueType="num">
                                      <p:cBhvr>
                                        <p:cTn id="80" dur="400" fill="hold"/>
                                        <p:tgtEl>
                                          <p:spTgt spid="59"/>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400"/>
                                        <p:tgtEl>
                                          <p:spTgt spid="62"/>
                                        </p:tgtEl>
                                      </p:cBhvr>
                                    </p:animEffect>
                                    <p:anim calcmode="lin" valueType="num">
                                      <p:cBhvr>
                                        <p:cTn id="84" dur="400" fill="hold"/>
                                        <p:tgtEl>
                                          <p:spTgt spid="62"/>
                                        </p:tgtEl>
                                        <p:attrNameLst>
                                          <p:attrName>ppt_x</p:attrName>
                                        </p:attrNameLst>
                                      </p:cBhvr>
                                      <p:tavLst>
                                        <p:tav tm="0">
                                          <p:val>
                                            <p:strVal val="#ppt_x"/>
                                          </p:val>
                                        </p:tav>
                                        <p:tav tm="100000">
                                          <p:val>
                                            <p:strVal val="#ppt_x"/>
                                          </p:val>
                                        </p:tav>
                                      </p:tavLst>
                                    </p:anim>
                                    <p:anim calcmode="lin" valueType="num">
                                      <p:cBhvr>
                                        <p:cTn id="85" dur="400" fill="hold"/>
                                        <p:tgtEl>
                                          <p:spTgt spid="6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65"/>
                                        </p:tgtEl>
                                        <p:attrNameLst>
                                          <p:attrName>style.visibility</p:attrName>
                                        </p:attrNameLst>
                                      </p:cBhvr>
                                      <p:to>
                                        <p:strVal val="visible"/>
                                      </p:to>
                                    </p:set>
                                    <p:animEffect transition="in" filter="fade">
                                      <p:cBhvr>
                                        <p:cTn id="88" dur="400"/>
                                        <p:tgtEl>
                                          <p:spTgt spid="65"/>
                                        </p:tgtEl>
                                      </p:cBhvr>
                                    </p:animEffect>
                                    <p:anim calcmode="lin" valueType="num">
                                      <p:cBhvr>
                                        <p:cTn id="89" dur="400" fill="hold"/>
                                        <p:tgtEl>
                                          <p:spTgt spid="65"/>
                                        </p:tgtEl>
                                        <p:attrNameLst>
                                          <p:attrName>ppt_x</p:attrName>
                                        </p:attrNameLst>
                                      </p:cBhvr>
                                      <p:tavLst>
                                        <p:tav tm="0">
                                          <p:val>
                                            <p:strVal val="#ppt_x"/>
                                          </p:val>
                                        </p:tav>
                                        <p:tav tm="100000">
                                          <p:val>
                                            <p:strVal val="#ppt_x"/>
                                          </p:val>
                                        </p:tav>
                                      </p:tavLst>
                                    </p:anim>
                                    <p:anim calcmode="lin" valueType="num">
                                      <p:cBhvr>
                                        <p:cTn id="90" dur="400" fill="hold"/>
                                        <p:tgtEl>
                                          <p:spTgt spid="65"/>
                                        </p:tgtEl>
                                        <p:attrNameLst>
                                          <p:attrName>ppt_y</p:attrName>
                                        </p:attrNameLst>
                                      </p:cBhvr>
                                      <p:tavLst>
                                        <p:tav tm="0">
                                          <p:val>
                                            <p:strVal val="#ppt_y+.1"/>
                                          </p:val>
                                        </p:tav>
                                        <p:tav tm="100000">
                                          <p:val>
                                            <p:strVal val="#ppt_y"/>
                                          </p:val>
                                        </p:tav>
                                      </p:tavLst>
                                    </p:anim>
                                  </p:childTnLst>
                                </p:cTn>
                              </p:par>
                            </p:childTnLst>
                          </p:cTn>
                        </p:par>
                        <p:par>
                          <p:cTn id="91" fill="hold">
                            <p:stCondLst>
                              <p:cond delay="5500"/>
                            </p:stCondLst>
                            <p:childTnLst>
                              <p:par>
                                <p:cTn id="92" presetID="22" presetClass="entr" presetSubtype="1"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up)">
                                      <p:cBhvr>
                                        <p:cTn id="94" dur="500"/>
                                        <p:tgtEl>
                                          <p:spTgt spid="20"/>
                                        </p:tgtEl>
                                      </p:cBhvr>
                                    </p:animEffect>
                                  </p:childTnLst>
                                </p:cTn>
                              </p:par>
                            </p:childTnLst>
                          </p:cTn>
                        </p:par>
                        <p:par>
                          <p:cTn id="95" fill="hold">
                            <p:stCondLst>
                              <p:cond delay="6000"/>
                            </p:stCondLst>
                            <p:childTnLst>
                              <p:par>
                                <p:cTn id="96" presetID="42" presetClass="entr" presetSubtype="0" fill="hold"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400"/>
                                        <p:tgtEl>
                                          <p:spTgt spid="68"/>
                                        </p:tgtEl>
                                      </p:cBhvr>
                                    </p:animEffect>
                                    <p:anim calcmode="lin" valueType="num">
                                      <p:cBhvr>
                                        <p:cTn id="99" dur="400" fill="hold"/>
                                        <p:tgtEl>
                                          <p:spTgt spid="68"/>
                                        </p:tgtEl>
                                        <p:attrNameLst>
                                          <p:attrName>ppt_x</p:attrName>
                                        </p:attrNameLst>
                                      </p:cBhvr>
                                      <p:tavLst>
                                        <p:tav tm="0">
                                          <p:val>
                                            <p:strVal val="#ppt_x"/>
                                          </p:val>
                                        </p:tav>
                                        <p:tav tm="100000">
                                          <p:val>
                                            <p:strVal val="#ppt_x"/>
                                          </p:val>
                                        </p:tav>
                                      </p:tavLst>
                                    </p:anim>
                                    <p:anim calcmode="lin" valueType="num">
                                      <p:cBhvr>
                                        <p:cTn id="100" dur="4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400"/>
                                        <p:tgtEl>
                                          <p:spTgt spid="71"/>
                                        </p:tgtEl>
                                      </p:cBhvr>
                                    </p:animEffect>
                                    <p:anim calcmode="lin" valueType="num">
                                      <p:cBhvr>
                                        <p:cTn id="104" dur="400" fill="hold"/>
                                        <p:tgtEl>
                                          <p:spTgt spid="71"/>
                                        </p:tgtEl>
                                        <p:attrNameLst>
                                          <p:attrName>ppt_x</p:attrName>
                                        </p:attrNameLst>
                                      </p:cBhvr>
                                      <p:tavLst>
                                        <p:tav tm="0">
                                          <p:val>
                                            <p:strVal val="#ppt_x"/>
                                          </p:val>
                                        </p:tav>
                                        <p:tav tm="100000">
                                          <p:val>
                                            <p:strVal val="#ppt_x"/>
                                          </p:val>
                                        </p:tav>
                                      </p:tavLst>
                                    </p:anim>
                                    <p:anim calcmode="lin" valueType="num">
                                      <p:cBhvr>
                                        <p:cTn id="105" dur="400" fill="hold"/>
                                        <p:tgtEl>
                                          <p:spTgt spid="71"/>
                                        </p:tgtEl>
                                        <p:attrNameLst>
                                          <p:attrName>ppt_y</p:attrName>
                                        </p:attrNameLst>
                                      </p:cBhvr>
                                      <p:tavLst>
                                        <p:tav tm="0">
                                          <p:val>
                                            <p:strVal val="#ppt_y+.1"/>
                                          </p:val>
                                        </p:tav>
                                        <p:tav tm="100000">
                                          <p:val>
                                            <p:strVal val="#ppt_y"/>
                                          </p:val>
                                        </p:tav>
                                      </p:tavLst>
                                    </p:anim>
                                  </p:childTnLst>
                                </p:cTn>
                              </p:par>
                            </p:childTnLst>
                          </p:cTn>
                        </p:par>
                        <p:par>
                          <p:cTn id="106" fill="hold">
                            <p:stCondLst>
                              <p:cond delay="6400"/>
                            </p:stCondLst>
                            <p:childTnLst>
                              <p:par>
                                <p:cTn id="107" presetID="22" presetClass="entr" presetSubtype="1"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wipe(up)">
                                      <p:cBhvr>
                                        <p:cTn id="109" dur="500"/>
                                        <p:tgtEl>
                                          <p:spTgt spid="25"/>
                                        </p:tgtEl>
                                      </p:cBhvr>
                                    </p:animEffect>
                                  </p:childTnLst>
                                </p:cTn>
                              </p:par>
                            </p:childTnLst>
                          </p:cTn>
                        </p:par>
                        <p:par>
                          <p:cTn id="110" fill="hold">
                            <p:stCondLst>
                              <p:cond delay="6900"/>
                            </p:stCondLst>
                            <p:childTnLst>
                              <p:par>
                                <p:cTn id="111" presetID="42" presetClass="entr" presetSubtype="0" fill="hold" nodeType="after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400"/>
                                        <p:tgtEl>
                                          <p:spTgt spid="74"/>
                                        </p:tgtEl>
                                      </p:cBhvr>
                                    </p:animEffect>
                                    <p:anim calcmode="lin" valueType="num">
                                      <p:cBhvr>
                                        <p:cTn id="114" dur="400" fill="hold"/>
                                        <p:tgtEl>
                                          <p:spTgt spid="74"/>
                                        </p:tgtEl>
                                        <p:attrNameLst>
                                          <p:attrName>ppt_x</p:attrName>
                                        </p:attrNameLst>
                                      </p:cBhvr>
                                      <p:tavLst>
                                        <p:tav tm="0">
                                          <p:val>
                                            <p:strVal val="#ppt_x"/>
                                          </p:val>
                                        </p:tav>
                                        <p:tav tm="100000">
                                          <p:val>
                                            <p:strVal val="#ppt_x"/>
                                          </p:val>
                                        </p:tav>
                                      </p:tavLst>
                                    </p:anim>
                                    <p:anim calcmode="lin" valueType="num">
                                      <p:cBhvr>
                                        <p:cTn id="115" dur="400" fill="hold"/>
                                        <p:tgtEl>
                                          <p:spTgt spid="74"/>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77"/>
                                        </p:tgtEl>
                                        <p:attrNameLst>
                                          <p:attrName>style.visibility</p:attrName>
                                        </p:attrNameLst>
                                      </p:cBhvr>
                                      <p:to>
                                        <p:strVal val="visible"/>
                                      </p:to>
                                    </p:set>
                                    <p:animEffect transition="in" filter="fade">
                                      <p:cBhvr>
                                        <p:cTn id="118" dur="400"/>
                                        <p:tgtEl>
                                          <p:spTgt spid="77"/>
                                        </p:tgtEl>
                                      </p:cBhvr>
                                    </p:animEffect>
                                    <p:anim calcmode="lin" valueType="num">
                                      <p:cBhvr>
                                        <p:cTn id="119" dur="400" fill="hold"/>
                                        <p:tgtEl>
                                          <p:spTgt spid="77"/>
                                        </p:tgtEl>
                                        <p:attrNameLst>
                                          <p:attrName>ppt_x</p:attrName>
                                        </p:attrNameLst>
                                      </p:cBhvr>
                                      <p:tavLst>
                                        <p:tav tm="0">
                                          <p:val>
                                            <p:strVal val="#ppt_x"/>
                                          </p:val>
                                        </p:tav>
                                        <p:tav tm="100000">
                                          <p:val>
                                            <p:strVal val="#ppt_x"/>
                                          </p:val>
                                        </p:tav>
                                      </p:tavLst>
                                    </p:anim>
                                    <p:anim calcmode="lin" valueType="num">
                                      <p:cBhvr>
                                        <p:cTn id="120" dur="400" fill="hold"/>
                                        <p:tgtEl>
                                          <p:spTgt spid="7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80"/>
                                        </p:tgtEl>
                                        <p:attrNameLst>
                                          <p:attrName>style.visibility</p:attrName>
                                        </p:attrNameLst>
                                      </p:cBhvr>
                                      <p:to>
                                        <p:strVal val="visible"/>
                                      </p:to>
                                    </p:set>
                                    <p:animEffect transition="in" filter="fade">
                                      <p:cBhvr>
                                        <p:cTn id="123" dur="400"/>
                                        <p:tgtEl>
                                          <p:spTgt spid="80"/>
                                        </p:tgtEl>
                                      </p:cBhvr>
                                    </p:animEffect>
                                    <p:anim calcmode="lin" valueType="num">
                                      <p:cBhvr>
                                        <p:cTn id="124" dur="400" fill="hold"/>
                                        <p:tgtEl>
                                          <p:spTgt spid="80"/>
                                        </p:tgtEl>
                                        <p:attrNameLst>
                                          <p:attrName>ppt_x</p:attrName>
                                        </p:attrNameLst>
                                      </p:cBhvr>
                                      <p:tavLst>
                                        <p:tav tm="0">
                                          <p:val>
                                            <p:strVal val="#ppt_x"/>
                                          </p:val>
                                        </p:tav>
                                        <p:tav tm="100000">
                                          <p:val>
                                            <p:strVal val="#ppt_x"/>
                                          </p:val>
                                        </p:tav>
                                      </p:tavLst>
                                    </p:anim>
                                    <p:anim calcmode="lin" valueType="num">
                                      <p:cBhvr>
                                        <p:cTn id="125" dur="4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36" y="0"/>
            <a:ext cx="12229931" cy="6877050"/>
          </a:xfrm>
          <a:prstGeom prst="rect">
            <a:avLst/>
          </a:prstGeom>
        </p:spPr>
      </p:pic>
      <p:grpSp>
        <p:nvGrpSpPr>
          <p:cNvPr id="19" name="组合 18"/>
          <p:cNvGrpSpPr/>
          <p:nvPr/>
        </p:nvGrpSpPr>
        <p:grpSpPr>
          <a:xfrm>
            <a:off x="1249688" y="1630981"/>
            <a:ext cx="9692625" cy="3329339"/>
            <a:chOff x="1249688" y="1630981"/>
            <a:chExt cx="9692625" cy="3329339"/>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70650"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02</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4"/>
            <a:ext cx="5919954" cy="2078061"/>
            <a:chOff x="4891314" y="1751694"/>
            <a:chExt cx="5919954"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RESEARCHERS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人员篇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46721503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051" y="-8479"/>
            <a:ext cx="3949572" cy="6847075"/>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53180" y="-10780"/>
            <a:ext cx="4237149" cy="6858000"/>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1834" y="-10780"/>
            <a:ext cx="4241346" cy="6885321"/>
          </a:xfrm>
          <a:prstGeom prst="rect">
            <a:avLst/>
          </a:prstGeom>
        </p:spPr>
      </p:pic>
      <p:sp>
        <p:nvSpPr>
          <p:cNvPr id="6" name="矩形 5"/>
          <p:cNvSpPr/>
          <p:nvPr/>
        </p:nvSpPr>
        <p:spPr>
          <a:xfrm>
            <a:off x="-210765" y="4972050"/>
            <a:ext cx="12382837" cy="1885950"/>
          </a:xfrm>
          <a:prstGeom prst="rect">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07710" y="5516375"/>
            <a:ext cx="2269998" cy="812926"/>
            <a:chOff x="607710" y="5516375"/>
            <a:chExt cx="2269998" cy="812926"/>
          </a:xfrm>
        </p:grpSpPr>
        <p:sp>
          <p:nvSpPr>
            <p:cNvPr id="12" name="文本框 11"/>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13"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9" name="组合 18"/>
          <p:cNvGrpSpPr/>
          <p:nvPr/>
        </p:nvGrpSpPr>
        <p:grpSpPr>
          <a:xfrm>
            <a:off x="4853115" y="5516375"/>
            <a:ext cx="2269998" cy="812926"/>
            <a:chOff x="607710" y="5516375"/>
            <a:chExt cx="2269998" cy="812926"/>
          </a:xfrm>
        </p:grpSpPr>
        <p:sp>
          <p:nvSpPr>
            <p:cNvPr id="20" name="文本框 19"/>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1"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3" name="组合 22"/>
          <p:cNvGrpSpPr/>
          <p:nvPr/>
        </p:nvGrpSpPr>
        <p:grpSpPr>
          <a:xfrm>
            <a:off x="9077208" y="5516375"/>
            <a:ext cx="2269998" cy="812926"/>
            <a:chOff x="607710" y="5516375"/>
            <a:chExt cx="2269998" cy="812926"/>
          </a:xfrm>
        </p:grpSpPr>
        <p:sp>
          <p:nvSpPr>
            <p:cNvPr id="24" name="文本框 23"/>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5"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8" name="组合 7"/>
          <p:cNvGrpSpPr/>
          <p:nvPr/>
        </p:nvGrpSpPr>
        <p:grpSpPr>
          <a:xfrm>
            <a:off x="549769" y="4695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公司管理层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54915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MANAGEMENT</a:t>
              </a:r>
            </a:p>
          </p:txBody>
        </p:sp>
      </p:grpSp>
      <p:sp>
        <p:nvSpPr>
          <p:cNvPr id="11" name="矩形 10"/>
          <p:cNvSpPr/>
          <p:nvPr/>
        </p:nvSpPr>
        <p:spPr>
          <a:xfrm>
            <a:off x="247650" y="4520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4285549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员工风采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65090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PRESENCE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6"/>
          <p:cNvSpPr>
            <a:spLocks noChangeArrowheads="1"/>
          </p:cNvSpPr>
          <p:nvPr/>
        </p:nvSpPr>
        <p:spPr bwMode="auto">
          <a:xfrm>
            <a:off x="992413" y="3322411"/>
            <a:ext cx="1076325" cy="1082675"/>
          </a:xfrm>
          <a:prstGeom prst="rect">
            <a:avLst/>
          </a:prstGeom>
          <a:blipFill>
            <a:blip r:embed="rId3"/>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2" name="Rectangle 9"/>
          <p:cNvSpPr>
            <a:spLocks noChangeArrowheads="1"/>
          </p:cNvSpPr>
          <p:nvPr/>
        </p:nvSpPr>
        <p:spPr bwMode="auto">
          <a:xfrm>
            <a:off x="3529239" y="2058760"/>
            <a:ext cx="1076325" cy="1081088"/>
          </a:xfrm>
          <a:prstGeom prst="rect">
            <a:avLst/>
          </a:prstGeom>
          <a:blipFill>
            <a:blip r:embed="rId4"/>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3" name="Rectangle 11"/>
          <p:cNvSpPr>
            <a:spLocks noChangeArrowheads="1"/>
          </p:cNvSpPr>
          <p:nvPr/>
        </p:nvSpPr>
        <p:spPr bwMode="auto">
          <a:xfrm>
            <a:off x="6066064" y="2058760"/>
            <a:ext cx="1079500" cy="1081088"/>
          </a:xfrm>
          <a:prstGeom prst="rect">
            <a:avLst/>
          </a:prstGeom>
          <a:blipFill>
            <a:blip r:embed="rId5"/>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4" name="Rectangle 12"/>
          <p:cNvSpPr>
            <a:spLocks noChangeArrowheads="1"/>
          </p:cNvSpPr>
          <p:nvPr/>
        </p:nvSpPr>
        <p:spPr bwMode="auto">
          <a:xfrm>
            <a:off x="4797652" y="3309712"/>
            <a:ext cx="1076325" cy="1077913"/>
          </a:xfrm>
          <a:prstGeom prst="rect">
            <a:avLst/>
          </a:prstGeom>
          <a:blipFill>
            <a:blip r:embed="rId3"/>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5" name="Rectangle 15"/>
          <p:cNvSpPr>
            <a:spLocks noChangeArrowheads="1"/>
          </p:cNvSpPr>
          <p:nvPr/>
        </p:nvSpPr>
        <p:spPr bwMode="auto">
          <a:xfrm>
            <a:off x="6066064" y="4557486"/>
            <a:ext cx="1079500" cy="1081088"/>
          </a:xfrm>
          <a:prstGeom prst="rect">
            <a:avLst/>
          </a:prstGeom>
          <a:blipFill>
            <a:blip r:embed="rId5"/>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6" name="Rectangle 18"/>
          <p:cNvSpPr>
            <a:spLocks noChangeArrowheads="1"/>
          </p:cNvSpPr>
          <p:nvPr/>
        </p:nvSpPr>
        <p:spPr bwMode="auto">
          <a:xfrm>
            <a:off x="2260826" y="3343048"/>
            <a:ext cx="2344739" cy="2319339"/>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8" name="组合 17"/>
          <p:cNvGrpSpPr/>
          <p:nvPr/>
        </p:nvGrpSpPr>
        <p:grpSpPr>
          <a:xfrm>
            <a:off x="6066064" y="3309712"/>
            <a:ext cx="1079500" cy="1077913"/>
            <a:chOff x="6851650" y="3394075"/>
            <a:chExt cx="1079500" cy="1077913"/>
          </a:xfrm>
        </p:grpSpPr>
        <p:sp>
          <p:nvSpPr>
            <p:cNvPr id="48" name="Rectangle 13"/>
            <p:cNvSpPr>
              <a:spLocks noChangeArrowheads="1"/>
            </p:cNvSpPr>
            <p:nvPr/>
          </p:nvSpPr>
          <p:spPr bwMode="auto">
            <a:xfrm>
              <a:off x="6851650" y="3394075"/>
              <a:ext cx="1079500" cy="1077913"/>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9" name="Freeform 70"/>
            <p:cNvSpPr>
              <a:spLocks/>
            </p:cNvSpPr>
            <p:nvPr/>
          </p:nvSpPr>
          <p:spPr bwMode="auto">
            <a:xfrm>
              <a:off x="7064375" y="3649663"/>
              <a:ext cx="574675" cy="546100"/>
            </a:xfrm>
            <a:custGeom>
              <a:avLst/>
              <a:gdLst>
                <a:gd name="T0" fmla="*/ 82 w 173"/>
                <a:gd name="T1" fmla="*/ 5 h 164"/>
                <a:gd name="T2" fmla="*/ 92 w 173"/>
                <a:gd name="T3" fmla="*/ 5 h 164"/>
                <a:gd name="T4" fmla="*/ 110 w 173"/>
                <a:gd name="T5" fmla="*/ 42 h 164"/>
                <a:gd name="T6" fmla="*/ 125 w 173"/>
                <a:gd name="T7" fmla="*/ 53 h 164"/>
                <a:gd name="T8" fmla="*/ 166 w 173"/>
                <a:gd name="T9" fmla="*/ 59 h 164"/>
                <a:gd name="T10" fmla="*/ 169 w 173"/>
                <a:gd name="T11" fmla="*/ 68 h 164"/>
                <a:gd name="T12" fmla="*/ 140 w 173"/>
                <a:gd name="T13" fmla="*/ 97 h 164"/>
                <a:gd name="T14" fmla="*/ 134 w 173"/>
                <a:gd name="T15" fmla="*/ 115 h 164"/>
                <a:gd name="T16" fmla="*/ 140 w 173"/>
                <a:gd name="T17" fmla="*/ 155 h 164"/>
                <a:gd name="T18" fmla="*/ 132 w 173"/>
                <a:gd name="T19" fmla="*/ 161 h 164"/>
                <a:gd name="T20" fmla="*/ 97 w 173"/>
                <a:gd name="T21" fmla="*/ 142 h 164"/>
                <a:gd name="T22" fmla="*/ 77 w 173"/>
                <a:gd name="T23" fmla="*/ 142 h 164"/>
                <a:gd name="T24" fmla="*/ 41 w 173"/>
                <a:gd name="T25" fmla="*/ 161 h 164"/>
                <a:gd name="T26" fmla="*/ 33 w 173"/>
                <a:gd name="T27" fmla="*/ 155 h 164"/>
                <a:gd name="T28" fmla="*/ 40 w 173"/>
                <a:gd name="T29" fmla="*/ 115 h 164"/>
                <a:gd name="T30" fmla="*/ 34 w 173"/>
                <a:gd name="T31" fmla="*/ 97 h 164"/>
                <a:gd name="T32" fmla="*/ 5 w 173"/>
                <a:gd name="T33" fmla="*/ 68 h 164"/>
                <a:gd name="T34" fmla="*/ 8 w 173"/>
                <a:gd name="T35" fmla="*/ 59 h 164"/>
                <a:gd name="T36" fmla="*/ 48 w 173"/>
                <a:gd name="T37" fmla="*/ 53 h 164"/>
                <a:gd name="T38" fmla="*/ 64 w 173"/>
                <a:gd name="T39" fmla="*/ 42 h 164"/>
                <a:gd name="T40" fmla="*/ 82 w 173"/>
                <a:gd name="T41" fmla="*/ 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164">
                  <a:moveTo>
                    <a:pt x="82" y="5"/>
                  </a:moveTo>
                  <a:cubicBezTo>
                    <a:pt x="85" y="0"/>
                    <a:pt x="89" y="0"/>
                    <a:pt x="92" y="5"/>
                  </a:cubicBezTo>
                  <a:cubicBezTo>
                    <a:pt x="110" y="42"/>
                    <a:pt x="110" y="42"/>
                    <a:pt x="110" y="42"/>
                  </a:cubicBezTo>
                  <a:cubicBezTo>
                    <a:pt x="112" y="47"/>
                    <a:pt x="119" y="52"/>
                    <a:pt x="125" y="53"/>
                  </a:cubicBezTo>
                  <a:cubicBezTo>
                    <a:pt x="166" y="59"/>
                    <a:pt x="166" y="59"/>
                    <a:pt x="166" y="59"/>
                  </a:cubicBezTo>
                  <a:cubicBezTo>
                    <a:pt x="172" y="60"/>
                    <a:pt x="173" y="64"/>
                    <a:pt x="169" y="68"/>
                  </a:cubicBezTo>
                  <a:cubicBezTo>
                    <a:pt x="140" y="97"/>
                    <a:pt x="140" y="97"/>
                    <a:pt x="140" y="97"/>
                  </a:cubicBezTo>
                  <a:cubicBezTo>
                    <a:pt x="135" y="101"/>
                    <a:pt x="133" y="109"/>
                    <a:pt x="134" y="115"/>
                  </a:cubicBezTo>
                  <a:cubicBezTo>
                    <a:pt x="140" y="155"/>
                    <a:pt x="140" y="155"/>
                    <a:pt x="140" y="155"/>
                  </a:cubicBezTo>
                  <a:cubicBezTo>
                    <a:pt x="141" y="161"/>
                    <a:pt x="138" y="164"/>
                    <a:pt x="132" y="161"/>
                  </a:cubicBezTo>
                  <a:cubicBezTo>
                    <a:pt x="97" y="142"/>
                    <a:pt x="97" y="142"/>
                    <a:pt x="97" y="142"/>
                  </a:cubicBezTo>
                  <a:cubicBezTo>
                    <a:pt x="91" y="139"/>
                    <a:pt x="82" y="139"/>
                    <a:pt x="77" y="142"/>
                  </a:cubicBezTo>
                  <a:cubicBezTo>
                    <a:pt x="41" y="161"/>
                    <a:pt x="41" y="161"/>
                    <a:pt x="41" y="161"/>
                  </a:cubicBezTo>
                  <a:cubicBezTo>
                    <a:pt x="36" y="164"/>
                    <a:pt x="32" y="161"/>
                    <a:pt x="33" y="155"/>
                  </a:cubicBezTo>
                  <a:cubicBezTo>
                    <a:pt x="40" y="115"/>
                    <a:pt x="40" y="115"/>
                    <a:pt x="40" y="115"/>
                  </a:cubicBezTo>
                  <a:cubicBezTo>
                    <a:pt x="41" y="109"/>
                    <a:pt x="38" y="101"/>
                    <a:pt x="34" y="97"/>
                  </a:cubicBezTo>
                  <a:cubicBezTo>
                    <a:pt x="5" y="68"/>
                    <a:pt x="5" y="68"/>
                    <a:pt x="5" y="68"/>
                  </a:cubicBezTo>
                  <a:cubicBezTo>
                    <a:pt x="0" y="64"/>
                    <a:pt x="2" y="60"/>
                    <a:pt x="8" y="59"/>
                  </a:cubicBezTo>
                  <a:cubicBezTo>
                    <a:pt x="48" y="53"/>
                    <a:pt x="48" y="53"/>
                    <a:pt x="48" y="53"/>
                  </a:cubicBezTo>
                  <a:cubicBezTo>
                    <a:pt x="54" y="52"/>
                    <a:pt x="61" y="47"/>
                    <a:pt x="64" y="42"/>
                  </a:cubicBezTo>
                  <a:lnTo>
                    <a:pt x="82"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19" name="组合 18"/>
          <p:cNvGrpSpPr/>
          <p:nvPr/>
        </p:nvGrpSpPr>
        <p:grpSpPr>
          <a:xfrm>
            <a:off x="2260827" y="2058760"/>
            <a:ext cx="1076325" cy="1081088"/>
            <a:chOff x="3046413" y="2143125"/>
            <a:chExt cx="1076325" cy="1081088"/>
          </a:xfrm>
        </p:grpSpPr>
        <p:sp>
          <p:nvSpPr>
            <p:cNvPr id="44" name="Rectangle 8"/>
            <p:cNvSpPr>
              <a:spLocks noChangeArrowheads="1"/>
            </p:cNvSpPr>
            <p:nvPr/>
          </p:nvSpPr>
          <p:spPr bwMode="auto">
            <a:xfrm>
              <a:off x="3046413"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5" name="组合 44"/>
            <p:cNvGrpSpPr/>
            <p:nvPr/>
          </p:nvGrpSpPr>
          <p:grpSpPr>
            <a:xfrm>
              <a:off x="3428547" y="2329135"/>
              <a:ext cx="316138" cy="678226"/>
              <a:chOff x="3421063" y="2346325"/>
              <a:chExt cx="273050" cy="585788"/>
            </a:xfrm>
          </p:grpSpPr>
          <p:sp>
            <p:nvSpPr>
              <p:cNvPr id="46" name="Oval 71"/>
              <p:cNvSpPr>
                <a:spLocks noChangeArrowheads="1"/>
              </p:cNvSpPr>
              <p:nvPr/>
            </p:nvSpPr>
            <p:spPr bwMode="auto">
              <a:xfrm>
                <a:off x="3514725" y="2346325"/>
                <a:ext cx="85725"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7" name="Freeform 72"/>
              <p:cNvSpPr>
                <a:spLocks/>
              </p:cNvSpPr>
              <p:nvPr/>
            </p:nvSpPr>
            <p:spPr bwMode="auto">
              <a:xfrm>
                <a:off x="3421063" y="2452688"/>
                <a:ext cx="273050" cy="479425"/>
              </a:xfrm>
              <a:custGeom>
                <a:avLst/>
                <a:gdLst>
                  <a:gd name="T0" fmla="*/ 81 w 82"/>
                  <a:gd name="T1" fmla="*/ 53 h 144"/>
                  <a:gd name="T2" fmla="*/ 67 w 82"/>
                  <a:gd name="T3" fmla="*/ 9 h 144"/>
                  <a:gd name="T4" fmla="*/ 57 w 82"/>
                  <a:gd name="T5" fmla="*/ 0 h 144"/>
                  <a:gd name="T6" fmla="*/ 25 w 82"/>
                  <a:gd name="T7" fmla="*/ 0 h 144"/>
                  <a:gd name="T8" fmla="*/ 17 w 82"/>
                  <a:gd name="T9" fmla="*/ 4 h 144"/>
                  <a:gd name="T10" fmla="*/ 16 w 82"/>
                  <a:gd name="T11" fmla="*/ 6 h 144"/>
                  <a:gd name="T12" fmla="*/ 16 w 82"/>
                  <a:gd name="T13" fmla="*/ 6 h 144"/>
                  <a:gd name="T14" fmla="*/ 16 w 82"/>
                  <a:gd name="T15" fmla="*/ 7 h 144"/>
                  <a:gd name="T16" fmla="*/ 1 w 82"/>
                  <a:gd name="T17" fmla="*/ 53 h 144"/>
                  <a:gd name="T18" fmla="*/ 5 w 82"/>
                  <a:gd name="T19" fmla="*/ 61 h 144"/>
                  <a:gd name="T20" fmla="*/ 12 w 82"/>
                  <a:gd name="T21" fmla="*/ 57 h 144"/>
                  <a:gd name="T22" fmla="*/ 24 w 82"/>
                  <a:gd name="T23" fmla="*/ 20 h 144"/>
                  <a:gd name="T24" fmla="*/ 25 w 82"/>
                  <a:gd name="T25" fmla="*/ 20 h 144"/>
                  <a:gd name="T26" fmla="*/ 26 w 82"/>
                  <a:gd name="T27" fmla="*/ 20 h 144"/>
                  <a:gd name="T28" fmla="*/ 8 w 82"/>
                  <a:gd name="T29" fmla="*/ 86 h 144"/>
                  <a:gd name="T30" fmla="*/ 26 w 82"/>
                  <a:gd name="T31" fmla="*/ 86 h 144"/>
                  <a:gd name="T32" fmla="*/ 26 w 82"/>
                  <a:gd name="T33" fmla="*/ 138 h 144"/>
                  <a:gd name="T34" fmla="*/ 33 w 82"/>
                  <a:gd name="T35" fmla="*/ 144 h 144"/>
                  <a:gd name="T36" fmla="*/ 40 w 82"/>
                  <a:gd name="T37" fmla="*/ 138 h 144"/>
                  <a:gd name="T38" fmla="*/ 40 w 82"/>
                  <a:gd name="T39" fmla="*/ 86 h 144"/>
                  <a:gd name="T40" fmla="*/ 43 w 82"/>
                  <a:gd name="T41" fmla="*/ 86 h 144"/>
                  <a:gd name="T42" fmla="*/ 43 w 82"/>
                  <a:gd name="T43" fmla="*/ 138 h 144"/>
                  <a:gd name="T44" fmla="*/ 50 w 82"/>
                  <a:gd name="T45" fmla="*/ 144 h 144"/>
                  <a:gd name="T46" fmla="*/ 57 w 82"/>
                  <a:gd name="T47" fmla="*/ 138 h 144"/>
                  <a:gd name="T48" fmla="*/ 57 w 82"/>
                  <a:gd name="T49" fmla="*/ 86 h 144"/>
                  <a:gd name="T50" fmla="*/ 74 w 82"/>
                  <a:gd name="T51" fmla="*/ 86 h 144"/>
                  <a:gd name="T52" fmla="*/ 56 w 82"/>
                  <a:gd name="T53" fmla="*/ 20 h 144"/>
                  <a:gd name="T54" fmla="*/ 57 w 82"/>
                  <a:gd name="T55" fmla="*/ 20 h 144"/>
                  <a:gd name="T56" fmla="*/ 58 w 82"/>
                  <a:gd name="T57" fmla="*/ 20 h 144"/>
                  <a:gd name="T58" fmla="*/ 70 w 82"/>
                  <a:gd name="T59" fmla="*/ 57 h 144"/>
                  <a:gd name="T60" fmla="*/ 78 w 82"/>
                  <a:gd name="T61" fmla="*/ 61 h 144"/>
                  <a:gd name="T62" fmla="*/ 81 w 82"/>
                  <a:gd name="T63"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144">
                    <a:moveTo>
                      <a:pt x="81" y="53"/>
                    </a:moveTo>
                    <a:cubicBezTo>
                      <a:pt x="67" y="9"/>
                      <a:pt x="67" y="9"/>
                      <a:pt x="67" y="9"/>
                    </a:cubicBezTo>
                    <a:cubicBezTo>
                      <a:pt x="66" y="4"/>
                      <a:pt x="62" y="0"/>
                      <a:pt x="57" y="0"/>
                    </a:cubicBezTo>
                    <a:cubicBezTo>
                      <a:pt x="25" y="0"/>
                      <a:pt x="25" y="0"/>
                      <a:pt x="25" y="0"/>
                    </a:cubicBezTo>
                    <a:cubicBezTo>
                      <a:pt x="21" y="0"/>
                      <a:pt x="18" y="2"/>
                      <a:pt x="17" y="4"/>
                    </a:cubicBezTo>
                    <a:cubicBezTo>
                      <a:pt x="16" y="5"/>
                      <a:pt x="16" y="6"/>
                      <a:pt x="16" y="6"/>
                    </a:cubicBezTo>
                    <a:cubicBezTo>
                      <a:pt x="16" y="6"/>
                      <a:pt x="16" y="6"/>
                      <a:pt x="16" y="6"/>
                    </a:cubicBezTo>
                    <a:cubicBezTo>
                      <a:pt x="16" y="7"/>
                      <a:pt x="16" y="7"/>
                      <a:pt x="16" y="7"/>
                    </a:cubicBezTo>
                    <a:cubicBezTo>
                      <a:pt x="1" y="53"/>
                      <a:pt x="1" y="53"/>
                      <a:pt x="1" y="53"/>
                    </a:cubicBezTo>
                    <a:cubicBezTo>
                      <a:pt x="0" y="56"/>
                      <a:pt x="2" y="60"/>
                      <a:pt x="5" y="61"/>
                    </a:cubicBezTo>
                    <a:cubicBezTo>
                      <a:pt x="8" y="62"/>
                      <a:pt x="11" y="60"/>
                      <a:pt x="12" y="57"/>
                    </a:cubicBezTo>
                    <a:cubicBezTo>
                      <a:pt x="24" y="20"/>
                      <a:pt x="24" y="20"/>
                      <a:pt x="24" y="20"/>
                    </a:cubicBezTo>
                    <a:cubicBezTo>
                      <a:pt x="24" y="20"/>
                      <a:pt x="24" y="20"/>
                      <a:pt x="25" y="20"/>
                    </a:cubicBezTo>
                    <a:cubicBezTo>
                      <a:pt x="26" y="20"/>
                      <a:pt x="26" y="20"/>
                      <a:pt x="26" y="20"/>
                    </a:cubicBezTo>
                    <a:cubicBezTo>
                      <a:pt x="8" y="86"/>
                      <a:pt x="8" y="86"/>
                      <a:pt x="8" y="86"/>
                    </a:cubicBezTo>
                    <a:cubicBezTo>
                      <a:pt x="26" y="86"/>
                      <a:pt x="26" y="86"/>
                      <a:pt x="26" y="86"/>
                    </a:cubicBezTo>
                    <a:cubicBezTo>
                      <a:pt x="26" y="138"/>
                      <a:pt x="26" y="138"/>
                      <a:pt x="26" y="138"/>
                    </a:cubicBezTo>
                    <a:cubicBezTo>
                      <a:pt x="26" y="141"/>
                      <a:pt x="29" y="144"/>
                      <a:pt x="33" y="144"/>
                    </a:cubicBezTo>
                    <a:cubicBezTo>
                      <a:pt x="37" y="144"/>
                      <a:pt x="40" y="141"/>
                      <a:pt x="40" y="138"/>
                    </a:cubicBezTo>
                    <a:cubicBezTo>
                      <a:pt x="40" y="86"/>
                      <a:pt x="40" y="86"/>
                      <a:pt x="40" y="86"/>
                    </a:cubicBezTo>
                    <a:cubicBezTo>
                      <a:pt x="43" y="86"/>
                      <a:pt x="43" y="86"/>
                      <a:pt x="43" y="86"/>
                    </a:cubicBezTo>
                    <a:cubicBezTo>
                      <a:pt x="43" y="138"/>
                      <a:pt x="43" y="138"/>
                      <a:pt x="43" y="138"/>
                    </a:cubicBezTo>
                    <a:cubicBezTo>
                      <a:pt x="43" y="141"/>
                      <a:pt x="46" y="144"/>
                      <a:pt x="50" y="144"/>
                    </a:cubicBezTo>
                    <a:cubicBezTo>
                      <a:pt x="54" y="144"/>
                      <a:pt x="57" y="141"/>
                      <a:pt x="57" y="138"/>
                    </a:cubicBezTo>
                    <a:cubicBezTo>
                      <a:pt x="57" y="86"/>
                      <a:pt x="57" y="86"/>
                      <a:pt x="57" y="86"/>
                    </a:cubicBezTo>
                    <a:cubicBezTo>
                      <a:pt x="74" y="86"/>
                      <a:pt x="74" y="86"/>
                      <a:pt x="74" y="86"/>
                    </a:cubicBezTo>
                    <a:cubicBezTo>
                      <a:pt x="56" y="20"/>
                      <a:pt x="56" y="20"/>
                      <a:pt x="56" y="20"/>
                    </a:cubicBezTo>
                    <a:cubicBezTo>
                      <a:pt x="57" y="20"/>
                      <a:pt x="57" y="20"/>
                      <a:pt x="57" y="20"/>
                    </a:cubicBezTo>
                    <a:cubicBezTo>
                      <a:pt x="58" y="20"/>
                      <a:pt x="58" y="20"/>
                      <a:pt x="58" y="20"/>
                    </a:cubicBezTo>
                    <a:cubicBezTo>
                      <a:pt x="70" y="57"/>
                      <a:pt x="70" y="57"/>
                      <a:pt x="70" y="57"/>
                    </a:cubicBezTo>
                    <a:cubicBezTo>
                      <a:pt x="72" y="60"/>
                      <a:pt x="75" y="62"/>
                      <a:pt x="78" y="61"/>
                    </a:cubicBezTo>
                    <a:cubicBezTo>
                      <a:pt x="81" y="60"/>
                      <a:pt x="82" y="56"/>
                      <a:pt x="81"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0" name="组合 19"/>
          <p:cNvGrpSpPr/>
          <p:nvPr/>
        </p:nvGrpSpPr>
        <p:grpSpPr>
          <a:xfrm>
            <a:off x="992413" y="4587648"/>
            <a:ext cx="1076325" cy="1081088"/>
            <a:chOff x="1778000" y="4672013"/>
            <a:chExt cx="1076325" cy="1081088"/>
          </a:xfrm>
        </p:grpSpPr>
        <p:sp>
          <p:nvSpPr>
            <p:cNvPr id="39" name="Rectangle 5"/>
            <p:cNvSpPr>
              <a:spLocks noChangeArrowheads="1"/>
            </p:cNvSpPr>
            <p:nvPr/>
          </p:nvSpPr>
          <p:spPr bwMode="auto">
            <a:xfrm>
              <a:off x="1778000" y="4672013"/>
              <a:ext cx="1076325" cy="1081088"/>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0" name="组合 39"/>
            <p:cNvGrpSpPr/>
            <p:nvPr/>
          </p:nvGrpSpPr>
          <p:grpSpPr>
            <a:xfrm>
              <a:off x="2102701" y="4931003"/>
              <a:ext cx="426922" cy="542698"/>
              <a:chOff x="2079625" y="4960938"/>
              <a:chExt cx="468313" cy="595313"/>
            </a:xfrm>
          </p:grpSpPr>
          <p:sp>
            <p:nvSpPr>
              <p:cNvPr id="41" name="Freeform 73"/>
              <p:cNvSpPr>
                <a:spLocks/>
              </p:cNvSpPr>
              <p:nvPr/>
            </p:nvSpPr>
            <p:spPr bwMode="auto">
              <a:xfrm>
                <a:off x="2130425" y="5110163"/>
                <a:ext cx="368300" cy="446088"/>
              </a:xfrm>
              <a:custGeom>
                <a:avLst/>
                <a:gdLst>
                  <a:gd name="T0" fmla="*/ 0 w 111"/>
                  <a:gd name="T1" fmla="*/ 0 h 134"/>
                  <a:gd name="T2" fmla="*/ 0 w 111"/>
                  <a:gd name="T3" fmla="*/ 23 h 134"/>
                  <a:gd name="T4" fmla="*/ 0 w 111"/>
                  <a:gd name="T5" fmla="*/ 36 h 134"/>
                  <a:gd name="T6" fmla="*/ 0 w 111"/>
                  <a:gd name="T7" fmla="*/ 121 h 134"/>
                  <a:gd name="T8" fmla="*/ 13 w 111"/>
                  <a:gd name="T9" fmla="*/ 134 h 134"/>
                  <a:gd name="T10" fmla="*/ 98 w 111"/>
                  <a:gd name="T11" fmla="*/ 134 h 134"/>
                  <a:gd name="T12" fmla="*/ 111 w 111"/>
                  <a:gd name="T13" fmla="*/ 121 h 134"/>
                  <a:gd name="T14" fmla="*/ 111 w 111"/>
                  <a:gd name="T15" fmla="*/ 36 h 134"/>
                  <a:gd name="T16" fmla="*/ 111 w 111"/>
                  <a:gd name="T17" fmla="*/ 23 h 134"/>
                  <a:gd name="T18" fmla="*/ 111 w 111"/>
                  <a:gd name="T19" fmla="*/ 0 h 134"/>
                  <a:gd name="T20" fmla="*/ 0 w 111"/>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34">
                    <a:moveTo>
                      <a:pt x="0" y="0"/>
                    </a:moveTo>
                    <a:cubicBezTo>
                      <a:pt x="0" y="23"/>
                      <a:pt x="0" y="23"/>
                      <a:pt x="0" y="23"/>
                    </a:cubicBezTo>
                    <a:cubicBezTo>
                      <a:pt x="0" y="36"/>
                      <a:pt x="0" y="36"/>
                      <a:pt x="0" y="36"/>
                    </a:cubicBezTo>
                    <a:cubicBezTo>
                      <a:pt x="0" y="121"/>
                      <a:pt x="0" y="121"/>
                      <a:pt x="0" y="121"/>
                    </a:cubicBezTo>
                    <a:cubicBezTo>
                      <a:pt x="0" y="128"/>
                      <a:pt x="6" y="134"/>
                      <a:pt x="13" y="134"/>
                    </a:cubicBezTo>
                    <a:cubicBezTo>
                      <a:pt x="98" y="134"/>
                      <a:pt x="98" y="134"/>
                      <a:pt x="98" y="134"/>
                    </a:cubicBezTo>
                    <a:cubicBezTo>
                      <a:pt x="105" y="134"/>
                      <a:pt x="111" y="128"/>
                      <a:pt x="111" y="121"/>
                    </a:cubicBezTo>
                    <a:cubicBezTo>
                      <a:pt x="111" y="36"/>
                      <a:pt x="111" y="36"/>
                      <a:pt x="111" y="36"/>
                    </a:cubicBezTo>
                    <a:cubicBezTo>
                      <a:pt x="111" y="23"/>
                      <a:pt x="111" y="23"/>
                      <a:pt x="111" y="23"/>
                    </a:cubicBezTo>
                    <a:cubicBezTo>
                      <a:pt x="111" y="0"/>
                      <a:pt x="111" y="0"/>
                      <a:pt x="11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2" name="Freeform 74"/>
              <p:cNvSpPr>
                <a:spLocks/>
              </p:cNvSpPr>
              <p:nvPr/>
            </p:nvSpPr>
            <p:spPr bwMode="auto">
              <a:xfrm>
                <a:off x="2079625" y="5018088"/>
                <a:ext cx="468313" cy="60325"/>
              </a:xfrm>
              <a:custGeom>
                <a:avLst/>
                <a:gdLst>
                  <a:gd name="T0" fmla="*/ 141 w 141"/>
                  <a:gd name="T1" fmla="*/ 18 h 18"/>
                  <a:gd name="T2" fmla="*/ 141 w 141"/>
                  <a:gd name="T3" fmla="*/ 13 h 18"/>
                  <a:gd name="T4" fmla="*/ 128 w 141"/>
                  <a:gd name="T5" fmla="*/ 0 h 18"/>
                  <a:gd name="T6" fmla="*/ 13 w 141"/>
                  <a:gd name="T7" fmla="*/ 0 h 18"/>
                  <a:gd name="T8" fmla="*/ 0 w 141"/>
                  <a:gd name="T9" fmla="*/ 13 h 18"/>
                  <a:gd name="T10" fmla="*/ 0 w 141"/>
                  <a:gd name="T11" fmla="*/ 18 h 18"/>
                  <a:gd name="T12" fmla="*/ 141 w 141"/>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1" h="18">
                    <a:moveTo>
                      <a:pt x="141" y="18"/>
                    </a:moveTo>
                    <a:cubicBezTo>
                      <a:pt x="141" y="13"/>
                      <a:pt x="141" y="13"/>
                      <a:pt x="141" y="13"/>
                    </a:cubicBezTo>
                    <a:cubicBezTo>
                      <a:pt x="141" y="5"/>
                      <a:pt x="135" y="0"/>
                      <a:pt x="128" y="0"/>
                    </a:cubicBezTo>
                    <a:cubicBezTo>
                      <a:pt x="13" y="0"/>
                      <a:pt x="13" y="0"/>
                      <a:pt x="13" y="0"/>
                    </a:cubicBezTo>
                    <a:cubicBezTo>
                      <a:pt x="6" y="0"/>
                      <a:pt x="0" y="5"/>
                      <a:pt x="0" y="13"/>
                    </a:cubicBezTo>
                    <a:cubicBezTo>
                      <a:pt x="0" y="18"/>
                      <a:pt x="0" y="18"/>
                      <a:pt x="0" y="18"/>
                    </a:cubicBezTo>
                    <a:lnTo>
                      <a:pt x="14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3" name="Freeform 75"/>
              <p:cNvSpPr>
                <a:spLocks/>
              </p:cNvSpPr>
              <p:nvPr/>
            </p:nvSpPr>
            <p:spPr bwMode="auto">
              <a:xfrm>
                <a:off x="2246313" y="4960938"/>
                <a:ext cx="136525" cy="30163"/>
              </a:xfrm>
              <a:custGeom>
                <a:avLst/>
                <a:gdLst>
                  <a:gd name="T0" fmla="*/ 41 w 41"/>
                  <a:gd name="T1" fmla="*/ 9 h 9"/>
                  <a:gd name="T2" fmla="*/ 41 w 41"/>
                  <a:gd name="T3" fmla="*/ 7 h 9"/>
                  <a:gd name="T4" fmla="*/ 37 w 41"/>
                  <a:gd name="T5" fmla="*/ 0 h 9"/>
                  <a:gd name="T6" fmla="*/ 4 w 41"/>
                  <a:gd name="T7" fmla="*/ 0 h 9"/>
                  <a:gd name="T8" fmla="*/ 0 w 41"/>
                  <a:gd name="T9" fmla="*/ 7 h 9"/>
                  <a:gd name="T10" fmla="*/ 0 w 41"/>
                  <a:gd name="T11" fmla="*/ 9 h 9"/>
                  <a:gd name="T12" fmla="*/ 41 w 41"/>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1" h="9">
                    <a:moveTo>
                      <a:pt x="41" y="9"/>
                    </a:moveTo>
                    <a:cubicBezTo>
                      <a:pt x="41" y="7"/>
                      <a:pt x="41" y="7"/>
                      <a:pt x="41" y="7"/>
                    </a:cubicBezTo>
                    <a:cubicBezTo>
                      <a:pt x="41" y="3"/>
                      <a:pt x="39" y="0"/>
                      <a:pt x="37" y="0"/>
                    </a:cubicBezTo>
                    <a:cubicBezTo>
                      <a:pt x="4" y="0"/>
                      <a:pt x="4" y="0"/>
                      <a:pt x="4" y="0"/>
                    </a:cubicBezTo>
                    <a:cubicBezTo>
                      <a:pt x="2" y="0"/>
                      <a:pt x="0" y="3"/>
                      <a:pt x="0" y="7"/>
                    </a:cubicBezTo>
                    <a:cubicBezTo>
                      <a:pt x="0" y="9"/>
                      <a:pt x="0" y="9"/>
                      <a:pt x="0" y="9"/>
                    </a:cubicBezTo>
                    <a:lnTo>
                      <a:pt x="41"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1" name="组合 20"/>
          <p:cNvGrpSpPr/>
          <p:nvPr/>
        </p:nvGrpSpPr>
        <p:grpSpPr>
          <a:xfrm>
            <a:off x="4797652" y="4557486"/>
            <a:ext cx="1076325" cy="1081088"/>
            <a:chOff x="5583238" y="4641850"/>
            <a:chExt cx="1076325" cy="1081088"/>
          </a:xfrm>
        </p:grpSpPr>
        <p:sp>
          <p:nvSpPr>
            <p:cNvPr id="34" name="Rectangle 14"/>
            <p:cNvSpPr>
              <a:spLocks noChangeArrowheads="1"/>
            </p:cNvSpPr>
            <p:nvPr/>
          </p:nvSpPr>
          <p:spPr bwMode="auto">
            <a:xfrm>
              <a:off x="5583238" y="4641850"/>
              <a:ext cx="1076325" cy="108108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5" name="Freeform 77"/>
            <p:cNvSpPr>
              <a:spLocks noEditPoints="1"/>
            </p:cNvSpPr>
            <p:nvPr/>
          </p:nvSpPr>
          <p:spPr bwMode="auto">
            <a:xfrm>
              <a:off x="5792788" y="4945063"/>
              <a:ext cx="684213" cy="528638"/>
            </a:xfrm>
            <a:custGeom>
              <a:avLst/>
              <a:gdLst>
                <a:gd name="T0" fmla="*/ 431 w 431"/>
                <a:gd name="T1" fmla="*/ 333 h 333"/>
                <a:gd name="T2" fmla="*/ 0 w 431"/>
                <a:gd name="T3" fmla="*/ 333 h 333"/>
                <a:gd name="T4" fmla="*/ 0 w 431"/>
                <a:gd name="T5" fmla="*/ 0 h 333"/>
                <a:gd name="T6" fmla="*/ 431 w 431"/>
                <a:gd name="T7" fmla="*/ 0 h 333"/>
                <a:gd name="T8" fmla="*/ 431 w 431"/>
                <a:gd name="T9" fmla="*/ 333 h 333"/>
                <a:gd name="T10" fmla="*/ 31 w 431"/>
                <a:gd name="T11" fmla="*/ 301 h 333"/>
                <a:gd name="T12" fmla="*/ 401 w 431"/>
                <a:gd name="T13" fmla="*/ 301 h 333"/>
                <a:gd name="T14" fmla="*/ 401 w 431"/>
                <a:gd name="T15" fmla="*/ 31 h 333"/>
                <a:gd name="T16" fmla="*/ 31 w 431"/>
                <a:gd name="T17" fmla="*/ 31 h 333"/>
                <a:gd name="T18" fmla="*/ 31 w 431"/>
                <a:gd name="T19" fmla="*/ 30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 h="333">
                  <a:moveTo>
                    <a:pt x="431" y="333"/>
                  </a:moveTo>
                  <a:lnTo>
                    <a:pt x="0" y="333"/>
                  </a:lnTo>
                  <a:lnTo>
                    <a:pt x="0" y="0"/>
                  </a:lnTo>
                  <a:lnTo>
                    <a:pt x="431" y="0"/>
                  </a:lnTo>
                  <a:lnTo>
                    <a:pt x="431" y="333"/>
                  </a:lnTo>
                  <a:close/>
                  <a:moveTo>
                    <a:pt x="31" y="301"/>
                  </a:moveTo>
                  <a:lnTo>
                    <a:pt x="401" y="301"/>
                  </a:lnTo>
                  <a:lnTo>
                    <a:pt x="401" y="31"/>
                  </a:lnTo>
                  <a:lnTo>
                    <a:pt x="31" y="31"/>
                  </a:lnTo>
                  <a:lnTo>
                    <a:pt x="31" y="301"/>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6" name="Freeform 78"/>
            <p:cNvSpPr>
              <a:spLocks/>
            </p:cNvSpPr>
            <p:nvPr/>
          </p:nvSpPr>
          <p:spPr bwMode="auto">
            <a:xfrm>
              <a:off x="5921375" y="5249863"/>
              <a:ext cx="300038" cy="144463"/>
            </a:xfrm>
            <a:custGeom>
              <a:avLst/>
              <a:gdLst>
                <a:gd name="T0" fmla="*/ 95 w 189"/>
                <a:gd name="T1" fmla="*/ 0 h 91"/>
                <a:gd name="T2" fmla="*/ 141 w 189"/>
                <a:gd name="T3" fmla="*/ 44 h 91"/>
                <a:gd name="T4" fmla="*/ 189 w 189"/>
                <a:gd name="T5" fmla="*/ 91 h 91"/>
                <a:gd name="T6" fmla="*/ 95 w 189"/>
                <a:gd name="T7" fmla="*/ 91 h 91"/>
                <a:gd name="T8" fmla="*/ 0 w 189"/>
                <a:gd name="T9" fmla="*/ 91 h 91"/>
                <a:gd name="T10" fmla="*/ 46 w 189"/>
                <a:gd name="T11" fmla="*/ 44 h 91"/>
                <a:gd name="T12" fmla="*/ 95 w 189"/>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189" h="91">
                  <a:moveTo>
                    <a:pt x="95" y="0"/>
                  </a:moveTo>
                  <a:lnTo>
                    <a:pt x="141" y="44"/>
                  </a:lnTo>
                  <a:lnTo>
                    <a:pt x="189" y="91"/>
                  </a:lnTo>
                  <a:lnTo>
                    <a:pt x="95" y="91"/>
                  </a:lnTo>
                  <a:lnTo>
                    <a:pt x="0" y="91"/>
                  </a:lnTo>
                  <a:lnTo>
                    <a:pt x="46" y="44"/>
                  </a:lnTo>
                  <a:lnTo>
                    <a:pt x="95"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7" name="Freeform 79"/>
            <p:cNvSpPr>
              <a:spLocks/>
            </p:cNvSpPr>
            <p:nvPr/>
          </p:nvSpPr>
          <p:spPr bwMode="auto">
            <a:xfrm>
              <a:off x="6072188" y="5167313"/>
              <a:ext cx="298450" cy="227013"/>
            </a:xfrm>
            <a:custGeom>
              <a:avLst/>
              <a:gdLst>
                <a:gd name="T0" fmla="*/ 94 w 188"/>
                <a:gd name="T1" fmla="*/ 0 h 143"/>
                <a:gd name="T2" fmla="*/ 140 w 188"/>
                <a:gd name="T3" fmla="*/ 71 h 143"/>
                <a:gd name="T4" fmla="*/ 188 w 188"/>
                <a:gd name="T5" fmla="*/ 143 h 143"/>
                <a:gd name="T6" fmla="*/ 94 w 188"/>
                <a:gd name="T7" fmla="*/ 143 h 143"/>
                <a:gd name="T8" fmla="*/ 0 w 188"/>
                <a:gd name="T9" fmla="*/ 143 h 143"/>
                <a:gd name="T10" fmla="*/ 46 w 188"/>
                <a:gd name="T11" fmla="*/ 71 h 143"/>
                <a:gd name="T12" fmla="*/ 94 w 188"/>
                <a:gd name="T13" fmla="*/ 0 h 143"/>
              </a:gdLst>
              <a:ahLst/>
              <a:cxnLst>
                <a:cxn ang="0">
                  <a:pos x="T0" y="T1"/>
                </a:cxn>
                <a:cxn ang="0">
                  <a:pos x="T2" y="T3"/>
                </a:cxn>
                <a:cxn ang="0">
                  <a:pos x="T4" y="T5"/>
                </a:cxn>
                <a:cxn ang="0">
                  <a:pos x="T6" y="T7"/>
                </a:cxn>
                <a:cxn ang="0">
                  <a:pos x="T8" y="T9"/>
                </a:cxn>
                <a:cxn ang="0">
                  <a:pos x="T10" y="T11"/>
                </a:cxn>
                <a:cxn ang="0">
                  <a:pos x="T12" y="T13"/>
                </a:cxn>
              </a:cxnLst>
              <a:rect l="0" t="0" r="r" b="b"/>
              <a:pathLst>
                <a:path w="188" h="143">
                  <a:moveTo>
                    <a:pt x="94" y="0"/>
                  </a:moveTo>
                  <a:lnTo>
                    <a:pt x="140" y="71"/>
                  </a:lnTo>
                  <a:lnTo>
                    <a:pt x="188" y="143"/>
                  </a:lnTo>
                  <a:lnTo>
                    <a:pt x="94" y="143"/>
                  </a:lnTo>
                  <a:lnTo>
                    <a:pt x="0" y="143"/>
                  </a:lnTo>
                  <a:lnTo>
                    <a:pt x="46" y="71"/>
                  </a:lnTo>
                  <a:lnTo>
                    <a:pt x="94"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8" name="Oval 80"/>
            <p:cNvSpPr>
              <a:spLocks noChangeArrowheads="1"/>
            </p:cNvSpPr>
            <p:nvPr/>
          </p:nvSpPr>
          <p:spPr bwMode="auto">
            <a:xfrm>
              <a:off x="5957888" y="5048250"/>
              <a:ext cx="127000" cy="125413"/>
            </a:xfrm>
            <a:prstGeom prst="ellipse">
              <a:avLst/>
            </a:pr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grpSp>
      <p:grpSp>
        <p:nvGrpSpPr>
          <p:cNvPr id="22" name="组合 21"/>
          <p:cNvGrpSpPr/>
          <p:nvPr/>
        </p:nvGrpSpPr>
        <p:grpSpPr>
          <a:xfrm>
            <a:off x="992413" y="2058760"/>
            <a:ext cx="1076325" cy="1081088"/>
            <a:chOff x="1778000" y="2143125"/>
            <a:chExt cx="1076325" cy="1081088"/>
          </a:xfrm>
        </p:grpSpPr>
        <p:sp>
          <p:nvSpPr>
            <p:cNvPr id="32" name="Rectangle 7"/>
            <p:cNvSpPr>
              <a:spLocks noChangeArrowheads="1"/>
            </p:cNvSpPr>
            <p:nvPr/>
          </p:nvSpPr>
          <p:spPr bwMode="auto">
            <a:xfrm>
              <a:off x="1778000" y="2143125"/>
              <a:ext cx="1076325" cy="1081088"/>
            </a:xfrm>
            <a:prstGeom prst="rect">
              <a:avLst/>
            </a:prstGeom>
            <a:solidFill>
              <a:srgbClr val="0070C0"/>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3" name="Freeform 9"/>
            <p:cNvSpPr>
              <a:spLocks noEditPoints="1"/>
            </p:cNvSpPr>
            <p:nvPr/>
          </p:nvSpPr>
          <p:spPr bwMode="auto">
            <a:xfrm>
              <a:off x="1987032" y="2340217"/>
              <a:ext cx="662308" cy="726144"/>
            </a:xfrm>
            <a:custGeom>
              <a:avLst/>
              <a:gdLst>
                <a:gd name="T0" fmla="*/ 2210 w 2210"/>
                <a:gd name="T1" fmla="*/ 1381 h 2427"/>
                <a:gd name="T2" fmla="*/ 2210 w 2210"/>
                <a:gd name="T3" fmla="*/ 1372 h 2427"/>
                <a:gd name="T4" fmla="*/ 2204 w 2210"/>
                <a:gd name="T5" fmla="*/ 1305 h 2427"/>
                <a:gd name="T6" fmla="*/ 1459 w 2210"/>
                <a:gd name="T7" fmla="*/ 266 h 2427"/>
                <a:gd name="T8" fmla="*/ 1378 w 2210"/>
                <a:gd name="T9" fmla="*/ 314 h 2427"/>
                <a:gd name="T10" fmla="*/ 2076 w 2210"/>
                <a:gd name="T11" fmla="*/ 1120 h 2427"/>
                <a:gd name="T12" fmla="*/ 1634 w 2210"/>
                <a:gd name="T13" fmla="*/ 1209 h 2427"/>
                <a:gd name="T14" fmla="*/ 1111 w 2210"/>
                <a:gd name="T15" fmla="*/ 1209 h 2427"/>
                <a:gd name="T16" fmla="*/ 588 w 2210"/>
                <a:gd name="T17" fmla="*/ 1209 h 2427"/>
                <a:gd name="T18" fmla="*/ 125 w 2210"/>
                <a:gd name="T19" fmla="*/ 1137 h 2427"/>
                <a:gd name="T20" fmla="*/ 1102 w 2210"/>
                <a:gd name="T21" fmla="*/ 316 h 2427"/>
                <a:gd name="T22" fmla="*/ 1157 w 2210"/>
                <a:gd name="T23" fmla="*/ 53 h 2427"/>
                <a:gd name="T24" fmla="*/ 1047 w 2210"/>
                <a:gd name="T25" fmla="*/ 53 h 2427"/>
                <a:gd name="T26" fmla="*/ 1 w 2210"/>
                <a:gd name="T27" fmla="*/ 1305 h 2427"/>
                <a:gd name="T28" fmla="*/ 0 w 2210"/>
                <a:gd name="T29" fmla="*/ 1381 h 2427"/>
                <a:gd name="T30" fmla="*/ 115 w 2210"/>
                <a:gd name="T31" fmla="*/ 1388 h 2427"/>
                <a:gd name="T32" fmla="*/ 326 w 2210"/>
                <a:gd name="T33" fmla="*/ 1163 h 2427"/>
                <a:gd name="T34" fmla="*/ 535 w 2210"/>
                <a:gd name="T35" fmla="*/ 1384 h 2427"/>
                <a:gd name="T36" fmla="*/ 535 w 2210"/>
                <a:gd name="T37" fmla="*/ 1387 h 2427"/>
                <a:gd name="T38" fmla="*/ 535 w 2210"/>
                <a:gd name="T39" fmla="*/ 1388 h 2427"/>
                <a:gd name="T40" fmla="*/ 641 w 2210"/>
                <a:gd name="T41" fmla="*/ 1388 h 2427"/>
                <a:gd name="T42" fmla="*/ 641 w 2210"/>
                <a:gd name="T43" fmla="*/ 1387 h 2427"/>
                <a:gd name="T44" fmla="*/ 640 w 2210"/>
                <a:gd name="T45" fmla="*/ 1383 h 2427"/>
                <a:gd name="T46" fmla="*/ 850 w 2210"/>
                <a:gd name="T47" fmla="*/ 1163 h 2427"/>
                <a:gd name="T48" fmla="*/ 1054 w 2210"/>
                <a:gd name="T49" fmla="*/ 2030 h 2427"/>
                <a:gd name="T50" fmla="*/ 827 w 2210"/>
                <a:gd name="T51" fmla="*/ 2317 h 2427"/>
                <a:gd name="T52" fmla="*/ 524 w 2210"/>
                <a:gd name="T53" fmla="*/ 2014 h 2427"/>
                <a:gd name="T54" fmla="*/ 827 w 2210"/>
                <a:gd name="T55" fmla="*/ 2427 h 2427"/>
                <a:gd name="T56" fmla="*/ 1164 w 2210"/>
                <a:gd name="T57" fmla="*/ 2042 h 2427"/>
                <a:gd name="T58" fmla="*/ 1373 w 2210"/>
                <a:gd name="T59" fmla="*/ 1163 h 2427"/>
                <a:gd name="T60" fmla="*/ 1582 w 2210"/>
                <a:gd name="T61" fmla="*/ 1383 h 2427"/>
                <a:gd name="T62" fmla="*/ 1582 w 2210"/>
                <a:gd name="T63" fmla="*/ 1387 h 2427"/>
                <a:gd name="T64" fmla="*/ 1582 w 2210"/>
                <a:gd name="T65" fmla="*/ 1388 h 2427"/>
                <a:gd name="T66" fmla="*/ 1687 w 2210"/>
                <a:gd name="T67" fmla="*/ 1388 h 2427"/>
                <a:gd name="T68" fmla="*/ 1687 w 2210"/>
                <a:gd name="T69" fmla="*/ 1387 h 2427"/>
                <a:gd name="T70" fmla="*/ 1687 w 2210"/>
                <a:gd name="T71" fmla="*/ 1384 h 2427"/>
                <a:gd name="T72" fmla="*/ 1896 w 2210"/>
                <a:gd name="T73" fmla="*/ 1163 h 2427"/>
                <a:gd name="T74" fmla="*/ 2100 w 2210"/>
                <a:gd name="T75" fmla="*/ 1381 h 2427"/>
                <a:gd name="T76" fmla="*/ 2100 w 2210"/>
                <a:gd name="T77" fmla="*/ 1381 h 2427"/>
                <a:gd name="T78" fmla="*/ 2210 w 2210"/>
                <a:gd name="T79" fmla="*/ 1388 h 2427"/>
                <a:gd name="T80" fmla="*/ 2210 w 2210"/>
                <a:gd name="T81" fmla="*/ 1383 h 2427"/>
                <a:gd name="T82" fmla="*/ 2210 w 2210"/>
                <a:gd name="T83" fmla="*/ 1381 h 2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23" name="组合 22"/>
          <p:cNvGrpSpPr/>
          <p:nvPr/>
        </p:nvGrpSpPr>
        <p:grpSpPr>
          <a:xfrm>
            <a:off x="4797652" y="2058760"/>
            <a:ext cx="1076325" cy="1081088"/>
            <a:chOff x="5583238" y="2143125"/>
            <a:chExt cx="1076325" cy="1081088"/>
          </a:xfrm>
        </p:grpSpPr>
        <p:sp>
          <p:nvSpPr>
            <p:cNvPr id="30" name="Rectangle 10"/>
            <p:cNvSpPr>
              <a:spLocks noChangeArrowheads="1"/>
            </p:cNvSpPr>
            <p:nvPr/>
          </p:nvSpPr>
          <p:spPr bwMode="auto">
            <a:xfrm>
              <a:off x="5583238"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1" name="Freeform 5"/>
            <p:cNvSpPr>
              <a:spLocks noEditPoints="1"/>
            </p:cNvSpPr>
            <p:nvPr/>
          </p:nvSpPr>
          <p:spPr bwMode="auto">
            <a:xfrm>
              <a:off x="5826464" y="2431148"/>
              <a:ext cx="580762" cy="544282"/>
            </a:xfrm>
            <a:custGeom>
              <a:avLst/>
              <a:gdLst>
                <a:gd name="T0" fmla="*/ 2926 w 2950"/>
                <a:gd name="T1" fmla="*/ 825 h 2765"/>
                <a:gd name="T2" fmla="*/ 2401 w 2950"/>
                <a:gd name="T3" fmla="*/ 45 h 2765"/>
                <a:gd name="T4" fmla="*/ 2316 w 2950"/>
                <a:gd name="T5" fmla="*/ 0 h 2765"/>
                <a:gd name="T6" fmla="*/ 635 w 2950"/>
                <a:gd name="T7" fmla="*/ 0 h 2765"/>
                <a:gd name="T8" fmla="*/ 550 w 2950"/>
                <a:gd name="T9" fmla="*/ 45 h 2765"/>
                <a:gd name="T10" fmla="*/ 25 w 2950"/>
                <a:gd name="T11" fmla="*/ 825 h 2765"/>
                <a:gd name="T12" fmla="*/ 28 w 2950"/>
                <a:gd name="T13" fmla="*/ 944 h 2765"/>
                <a:gd name="T14" fmla="*/ 1394 w 2950"/>
                <a:gd name="T15" fmla="*/ 2725 h 2765"/>
                <a:gd name="T16" fmla="*/ 1475 w 2950"/>
                <a:gd name="T17" fmla="*/ 2765 h 2765"/>
                <a:gd name="T18" fmla="*/ 1556 w 2950"/>
                <a:gd name="T19" fmla="*/ 2725 h 2765"/>
                <a:gd name="T20" fmla="*/ 2922 w 2950"/>
                <a:gd name="T21" fmla="*/ 944 h 2765"/>
                <a:gd name="T22" fmla="*/ 2926 w 2950"/>
                <a:gd name="T23" fmla="*/ 825 h 2765"/>
                <a:gd name="T24" fmla="*/ 1882 w 2950"/>
                <a:gd name="T25" fmla="*/ 943 h 2765"/>
                <a:gd name="T26" fmla="*/ 1475 w 2950"/>
                <a:gd name="T27" fmla="*/ 2430 h 2765"/>
                <a:gd name="T28" fmla="*/ 1069 w 2950"/>
                <a:gd name="T29" fmla="*/ 943 h 2765"/>
                <a:gd name="T30" fmla="*/ 1882 w 2950"/>
                <a:gd name="T31" fmla="*/ 943 h 2765"/>
                <a:gd name="T32" fmla="*/ 1099 w 2950"/>
                <a:gd name="T33" fmla="*/ 820 h 2765"/>
                <a:gd name="T34" fmla="*/ 1475 w 2950"/>
                <a:gd name="T35" fmla="*/ 218 h 2765"/>
                <a:gd name="T36" fmla="*/ 1851 w 2950"/>
                <a:gd name="T37" fmla="*/ 820 h 2765"/>
                <a:gd name="T38" fmla="*/ 1099 w 2950"/>
                <a:gd name="T39" fmla="*/ 820 h 2765"/>
                <a:gd name="T40" fmla="*/ 1612 w 2950"/>
                <a:gd name="T41" fmla="*/ 205 h 2765"/>
                <a:gd name="T42" fmla="*/ 2202 w 2950"/>
                <a:gd name="T43" fmla="*/ 205 h 2765"/>
                <a:gd name="T44" fmla="*/ 1954 w 2950"/>
                <a:gd name="T45" fmla="*/ 752 h 2765"/>
                <a:gd name="T46" fmla="*/ 1612 w 2950"/>
                <a:gd name="T47" fmla="*/ 205 h 2765"/>
                <a:gd name="T48" fmla="*/ 997 w 2950"/>
                <a:gd name="T49" fmla="*/ 752 h 2765"/>
                <a:gd name="T50" fmla="*/ 749 w 2950"/>
                <a:gd name="T51" fmla="*/ 205 h 2765"/>
                <a:gd name="T52" fmla="*/ 1339 w 2950"/>
                <a:gd name="T53" fmla="*/ 205 h 2765"/>
                <a:gd name="T54" fmla="*/ 997 w 2950"/>
                <a:gd name="T55" fmla="*/ 752 h 2765"/>
                <a:gd name="T56" fmla="*/ 1305 w 2950"/>
                <a:gd name="T57" fmla="*/ 2272 h 2765"/>
                <a:gd name="T58" fmla="*/ 285 w 2950"/>
                <a:gd name="T59" fmla="*/ 943 h 2765"/>
                <a:gd name="T60" fmla="*/ 941 w 2950"/>
                <a:gd name="T61" fmla="*/ 943 h 2765"/>
                <a:gd name="T62" fmla="*/ 1305 w 2950"/>
                <a:gd name="T63" fmla="*/ 2272 h 2765"/>
                <a:gd name="T64" fmla="*/ 2009 w 2950"/>
                <a:gd name="T65" fmla="*/ 943 h 2765"/>
                <a:gd name="T66" fmla="*/ 2665 w 2950"/>
                <a:gd name="T67" fmla="*/ 943 h 2765"/>
                <a:gd name="T68" fmla="*/ 1646 w 2950"/>
                <a:gd name="T69" fmla="*/ 2272 h 2765"/>
                <a:gd name="T70" fmla="*/ 2009 w 2950"/>
                <a:gd name="T71" fmla="*/ 943 h 2765"/>
                <a:gd name="T72" fmla="*/ 2676 w 2950"/>
                <a:gd name="T73" fmla="*/ 820 h 2765"/>
                <a:gd name="T74" fmla="*/ 2058 w 2950"/>
                <a:gd name="T75" fmla="*/ 820 h 2765"/>
                <a:gd name="T76" fmla="*/ 2306 w 2950"/>
                <a:gd name="T77" fmla="*/ 272 h 2765"/>
                <a:gd name="T78" fmla="*/ 2676 w 2950"/>
                <a:gd name="T79" fmla="*/ 820 h 2765"/>
                <a:gd name="T80" fmla="*/ 644 w 2950"/>
                <a:gd name="T81" fmla="*/ 272 h 2765"/>
                <a:gd name="T82" fmla="*/ 893 w 2950"/>
                <a:gd name="T83" fmla="*/ 820 h 2765"/>
                <a:gd name="T84" fmla="*/ 274 w 2950"/>
                <a:gd name="T85" fmla="*/ 820 h 2765"/>
                <a:gd name="T86" fmla="*/ 644 w 2950"/>
                <a:gd name="T87" fmla="*/ 272 h 2765"/>
                <a:gd name="T88" fmla="*/ 644 w 2950"/>
                <a:gd name="T89" fmla="*/ 272 h 2765"/>
                <a:gd name="T90" fmla="*/ 644 w 2950"/>
                <a:gd name="T91" fmla="*/ 272 h 2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sp>
        <p:nvSpPr>
          <p:cNvPr id="50" name="TextBox 28"/>
          <p:cNvSpPr txBox="1"/>
          <p:nvPr/>
        </p:nvSpPr>
        <p:spPr>
          <a:xfrm>
            <a:off x="8332790" y="2795063"/>
            <a:ext cx="1056700" cy="307777"/>
          </a:xfrm>
          <a:prstGeom prst="rect">
            <a:avLst/>
          </a:prstGeom>
          <a:solidFill>
            <a:srgbClr val="0070C0"/>
          </a:solidFill>
        </p:spPr>
        <p:txBody>
          <a:bodyPr wrap="none">
            <a:spAutoFit/>
          </a:bodyPr>
          <a:lstStyle/>
          <a:p>
            <a:pPr>
              <a:defRPr/>
            </a:pPr>
            <a:r>
              <a:rPr lang="zh-CN" alt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rPr>
              <a:t>员工队伍</a:t>
            </a:r>
            <a:endParaRPr lang="en-US" altLang="zh-CN"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51" name="Rectangle 29"/>
          <p:cNvSpPr/>
          <p:nvPr/>
        </p:nvSpPr>
        <p:spPr>
          <a:xfrm>
            <a:off x="8231190" y="3333679"/>
            <a:ext cx="2736850" cy="1892826"/>
          </a:xfrm>
          <a:prstGeom prst="rect">
            <a:avLst/>
          </a:prstGeom>
        </p:spPr>
        <p:txBody>
          <a:bodyPr>
            <a:spAutoFit/>
          </a:bodyPr>
          <a:lstStyle/>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endParaRPr>
          </a:p>
          <a:p>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47094446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1000"/>
                                        <p:tgtEl>
                                          <p:spTgt spid="50"/>
                                        </p:tgtEl>
                                      </p:cBhvr>
                                    </p:animEffect>
                                    <p:anim calcmode="lin" valueType="num">
                                      <p:cBhvr>
                                        <p:cTn id="16" dur="1000" fill="hold"/>
                                        <p:tgtEl>
                                          <p:spTgt spid="50"/>
                                        </p:tgtEl>
                                        <p:attrNameLst>
                                          <p:attrName>ppt_x</p:attrName>
                                        </p:attrNameLst>
                                      </p:cBhvr>
                                      <p:tavLst>
                                        <p:tav tm="0">
                                          <p:val>
                                            <p:strVal val="#ppt_x"/>
                                          </p:val>
                                        </p:tav>
                                        <p:tav tm="100000">
                                          <p:val>
                                            <p:strVal val="#ppt_x"/>
                                          </p:val>
                                        </p:tav>
                                      </p:tavLst>
                                    </p:anim>
                                    <p:anim calcmode="lin" valueType="num">
                                      <p:cBhvr>
                                        <p:cTn id="17" dur="1000" fill="hold"/>
                                        <p:tgtEl>
                                          <p:spTgt spid="5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up)">
                                      <p:cBhvr>
                                        <p:cTn id="2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0" grpId="0" animBg="1"/>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年会采风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165097" cy="276999"/>
            </a:xfrm>
            <a:prstGeom prst="rect">
              <a:avLst/>
            </a:prstGeom>
            <a:noFill/>
            <a:ln w="9525">
              <a:noFill/>
              <a:miter lim="800000"/>
              <a:headEnd/>
              <a:tailEnd/>
            </a:ln>
          </p:spPr>
          <p:txBody>
            <a:bodyPr wrap="none" lIns="45720" tIns="22860" rIns="45720" bIns="22860">
              <a:spAutoFit/>
            </a:bodyPr>
            <a:lstStyle/>
            <a:p>
              <a:pPr defTabSz="1088232"/>
              <a:r>
                <a:rPr lang="en-US"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ANNUAL MEETING OF THE TOUR</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a:stretch>
            <a:fillRect/>
          </a:stretch>
        </p:blipFill>
        <p:spPr>
          <a:xfrm>
            <a:off x="641949" y="1713418"/>
            <a:ext cx="8035002" cy="4517672"/>
          </a:xfrm>
          <a:prstGeom prst="rect">
            <a:avLst/>
          </a:prstGeom>
        </p:spPr>
      </p:pic>
      <p:sp>
        <p:nvSpPr>
          <p:cNvPr id="7" name="矩形 6"/>
          <p:cNvSpPr/>
          <p:nvPr/>
        </p:nvSpPr>
        <p:spPr>
          <a:xfrm>
            <a:off x="8676951" y="1833261"/>
            <a:ext cx="3116779" cy="43978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sp>
        <p:nvSpPr>
          <p:cNvPr id="12" name="Rectangle 29"/>
          <p:cNvSpPr/>
          <p:nvPr/>
        </p:nvSpPr>
        <p:spPr>
          <a:xfrm>
            <a:off x="8999263" y="2798801"/>
            <a:ext cx="2472155" cy="2554545"/>
          </a:xfrm>
          <a:prstGeom prst="rect">
            <a:avLst/>
          </a:prstGeom>
        </p:spPr>
        <p:txBody>
          <a:bodyPr wrap="square">
            <a:spAutoFit/>
          </a:bodyPr>
          <a:lstStyle/>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spc="300" dirty="0">
              <a:solidFill>
                <a:schemeClr val="bg1"/>
              </a:solidFill>
              <a:latin typeface="微软雅黑 Light" panose="020B0502040204020203" pitchFamily="34" charset="-122"/>
              <a:ea typeface="微软雅黑 Light" panose="020B0502040204020203" pitchFamily="34" charset="-122"/>
              <a:cs typeface="微软雅黑 Light"/>
            </a:endParaRPr>
          </a:p>
          <a:p>
            <a:endParaRPr lang="en-US" altLang="zh-CN" sz="1000" spc="3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15372791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活动采风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673728"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TOUR ACTIVITIES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a:srcRect b="30908"/>
          <a:stretch/>
        </p:blipFill>
        <p:spPr>
          <a:xfrm>
            <a:off x="0" y="1484276"/>
            <a:ext cx="12190975" cy="4812202"/>
          </a:xfrm>
          <a:prstGeom prst="rect">
            <a:avLst/>
          </a:prstGeom>
        </p:spPr>
      </p:pic>
      <p:sp>
        <p:nvSpPr>
          <p:cNvPr id="7" name="矩形 6"/>
          <p:cNvSpPr/>
          <p:nvPr/>
        </p:nvSpPr>
        <p:spPr>
          <a:xfrm>
            <a:off x="8620254" y="1484276"/>
            <a:ext cx="3570721" cy="250715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97942" y="4058105"/>
            <a:ext cx="3348927" cy="223837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29"/>
          <p:cNvSpPr/>
          <p:nvPr/>
        </p:nvSpPr>
        <p:spPr>
          <a:xfrm>
            <a:off x="6248404" y="4669461"/>
            <a:ext cx="3903302"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
        <p:nvSpPr>
          <p:cNvPr id="16" name="Rectangle 29"/>
          <p:cNvSpPr/>
          <p:nvPr/>
        </p:nvSpPr>
        <p:spPr>
          <a:xfrm>
            <a:off x="8940800" y="2318998"/>
            <a:ext cx="3903302"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Tree>
    <p:extLst>
      <p:ext uri="{BB962C8B-B14F-4D97-AF65-F5344CB8AC3E}">
        <p14:creationId xmlns:p14="http://schemas.microsoft.com/office/powerpoint/2010/main" val="2240443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Effect transition="in" filter="wipe(left)">
                                      <p:cBhvr>
                                        <p:cTn id="36" dur="500"/>
                                        <p:tgtEl>
                                          <p:spTgt spid="14">
                                            <p:txEl>
                                              <p:pRg st="0" end="0"/>
                                            </p:txEl>
                                          </p:spTgt>
                                        </p:tgtEl>
                                      </p:cBhvr>
                                    </p:animEffect>
                                  </p:childTnLst>
                                </p:cTn>
                              </p:par>
                              <p:par>
                                <p:cTn id="37" presetID="22" presetClass="entr" presetSubtype="8" fill="hold" nodeType="withEffect">
                                  <p:stCondLst>
                                    <p:cond delay="0"/>
                                  </p:stCondLst>
                                  <p:childTnLst>
                                    <p:set>
                                      <p:cBhvr>
                                        <p:cTn id="38" dur="1" fill="hold">
                                          <p:stCondLst>
                                            <p:cond delay="0"/>
                                          </p:stCondLst>
                                        </p:cTn>
                                        <p:tgtEl>
                                          <p:spTgt spid="14">
                                            <p:txEl>
                                              <p:pRg st="1" end="1"/>
                                            </p:txEl>
                                          </p:spTgt>
                                        </p:tgtEl>
                                        <p:attrNameLst>
                                          <p:attrName>style.visibility</p:attrName>
                                        </p:attrNameLst>
                                      </p:cBhvr>
                                      <p:to>
                                        <p:strVal val="visible"/>
                                      </p:to>
                                    </p:set>
                                    <p:animEffect transition="in" filter="wipe(left)">
                                      <p:cBhvr>
                                        <p:cTn id="39"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animBg="1"/>
      <p:bldP spid="14"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1" y="-18669"/>
            <a:ext cx="12211051" cy="6876288"/>
          </a:xfrm>
          <a:prstGeom prst="rect">
            <a:avLst/>
          </a:prstGeom>
        </p:spPr>
      </p:pic>
      <p:grpSp>
        <p:nvGrpSpPr>
          <p:cNvPr id="19" name="组合 18"/>
          <p:cNvGrpSpPr/>
          <p:nvPr/>
        </p:nvGrpSpPr>
        <p:grpSpPr>
          <a:xfrm>
            <a:off x="1298684" y="1614689"/>
            <a:ext cx="9643629" cy="3335755"/>
            <a:chOff x="1298684" y="1614689"/>
            <a:chExt cx="9643629" cy="3335755"/>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684" y="1614689"/>
              <a:ext cx="2454959" cy="3335755"/>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591064"/>
                <a:gd name="connsiteY0" fmla="*/ 0 h 6878879"/>
                <a:gd name="connsiteX1" fmla="*/ 2385978 w 2591064"/>
                <a:gd name="connsiteY1" fmla="*/ 13156 h 6878879"/>
                <a:gd name="connsiteX2" fmla="*/ 2591064 w 2591064"/>
                <a:gd name="connsiteY2" fmla="*/ 6878879 h 6878879"/>
                <a:gd name="connsiteX3" fmla="*/ 955301 w 2591064"/>
                <a:gd name="connsiteY3" fmla="*/ 6845262 h 6878879"/>
                <a:gd name="connsiteX4" fmla="*/ 0 w 2591064"/>
                <a:gd name="connsiteY4" fmla="*/ 0 h 6878879"/>
                <a:gd name="connsiteX0" fmla="*/ 0 w 2591064"/>
                <a:gd name="connsiteY0" fmla="*/ 13156 h 6892035"/>
                <a:gd name="connsiteX1" fmla="*/ 2582370 w 2591064"/>
                <a:gd name="connsiteY1" fmla="*/ 0 h 6892035"/>
                <a:gd name="connsiteX2" fmla="*/ 2591064 w 2591064"/>
                <a:gd name="connsiteY2" fmla="*/ 6892035 h 6892035"/>
                <a:gd name="connsiteX3" fmla="*/ 955301 w 2591064"/>
                <a:gd name="connsiteY3" fmla="*/ 6858418 h 6892035"/>
                <a:gd name="connsiteX4" fmla="*/ 0 w 2591064"/>
                <a:gd name="connsiteY4" fmla="*/ 13156 h 6892035"/>
                <a:gd name="connsiteX0" fmla="*/ 0 w 2618152"/>
                <a:gd name="connsiteY0" fmla="*/ 0 h 6892035"/>
                <a:gd name="connsiteX1" fmla="*/ 2609458 w 2618152"/>
                <a:gd name="connsiteY1" fmla="*/ 0 h 6892035"/>
                <a:gd name="connsiteX2" fmla="*/ 2618152 w 2618152"/>
                <a:gd name="connsiteY2" fmla="*/ 6892035 h 6892035"/>
                <a:gd name="connsiteX3" fmla="*/ 982389 w 2618152"/>
                <a:gd name="connsiteY3" fmla="*/ 6858418 h 6892035"/>
                <a:gd name="connsiteX4" fmla="*/ 0 w 2618152"/>
                <a:gd name="connsiteY4" fmla="*/ 0 h 6892035"/>
                <a:gd name="connsiteX0" fmla="*/ 0 w 2609458"/>
                <a:gd name="connsiteY0" fmla="*/ 0 h 6858418"/>
                <a:gd name="connsiteX1" fmla="*/ 2609458 w 2609458"/>
                <a:gd name="connsiteY1" fmla="*/ 0 h 6858418"/>
                <a:gd name="connsiteX2" fmla="*/ 2367584 w 2609458"/>
                <a:gd name="connsiteY2" fmla="*/ 6300016 h 6858418"/>
                <a:gd name="connsiteX3" fmla="*/ 982389 w 2609458"/>
                <a:gd name="connsiteY3" fmla="*/ 6858418 h 6858418"/>
                <a:gd name="connsiteX4" fmla="*/ 0 w 2609458"/>
                <a:gd name="connsiteY4" fmla="*/ 0 h 6858418"/>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858418 h 6865723"/>
                <a:gd name="connsiteX4" fmla="*/ 0 w 2618153"/>
                <a:gd name="connsiteY4" fmla="*/ 0 h 6865723"/>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437427 h 6865723"/>
                <a:gd name="connsiteX4" fmla="*/ 0 w 2618153"/>
                <a:gd name="connsiteY4" fmla="*/ 0 h 6865723"/>
                <a:gd name="connsiteX0" fmla="*/ 0 w 2618153"/>
                <a:gd name="connsiteY0" fmla="*/ 0 h 6871574"/>
                <a:gd name="connsiteX1" fmla="*/ 2609458 w 2618153"/>
                <a:gd name="connsiteY1" fmla="*/ 0 h 6871574"/>
                <a:gd name="connsiteX2" fmla="*/ 2618153 w 2618153"/>
                <a:gd name="connsiteY2" fmla="*/ 6865723 h 6871574"/>
                <a:gd name="connsiteX3" fmla="*/ 1029794 w 2618153"/>
                <a:gd name="connsiteY3" fmla="*/ 6871574 h 6871574"/>
                <a:gd name="connsiteX4" fmla="*/ 0 w 2618153"/>
                <a:gd name="connsiteY4" fmla="*/ 0 h 6871574"/>
                <a:gd name="connsiteX0" fmla="*/ 0 w 2618153"/>
                <a:gd name="connsiteY0" fmla="*/ 39468 h 6911042"/>
                <a:gd name="connsiteX1" fmla="*/ 2609458 w 2618153"/>
                <a:gd name="connsiteY1" fmla="*/ 0 h 6911042"/>
                <a:gd name="connsiteX2" fmla="*/ 2618153 w 2618153"/>
                <a:gd name="connsiteY2" fmla="*/ 6905191 h 6911042"/>
                <a:gd name="connsiteX3" fmla="*/ 1029794 w 2618153"/>
                <a:gd name="connsiteY3" fmla="*/ 6911042 h 6911042"/>
                <a:gd name="connsiteX4" fmla="*/ 0 w 2618153"/>
                <a:gd name="connsiteY4" fmla="*/ 39468 h 6911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153" h="6911042">
                  <a:moveTo>
                    <a:pt x="0" y="39468"/>
                  </a:moveTo>
                  <a:lnTo>
                    <a:pt x="2609458" y="0"/>
                  </a:lnTo>
                  <a:cubicBezTo>
                    <a:pt x="2612356" y="2288574"/>
                    <a:pt x="2615255" y="4616617"/>
                    <a:pt x="2618153" y="6905191"/>
                  </a:cubicBezTo>
                  <a:lnTo>
                    <a:pt x="1029794" y="6911042"/>
                  </a:lnTo>
                  <a:lnTo>
                    <a:pt x="0" y="39468"/>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705916"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03</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4"/>
            <a:ext cx="5919954" cy="2078061"/>
            <a:chOff x="4891314" y="1751694"/>
            <a:chExt cx="5919954"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SYSTEM OF POST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制度篇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89233078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考勤管理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846870"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ATTENDANCE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14665" y="1973487"/>
            <a:ext cx="3960133" cy="4201150"/>
          </a:xfrm>
          <a:prstGeom prst="rect">
            <a:avLst/>
          </a:prstGeom>
        </p:spPr>
        <p:txBody>
          <a:bodyPr wrap="square">
            <a:spAutoFit/>
          </a:bodyPr>
          <a:lstStyle/>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第一条</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为维护正常的工作秩序，强化全体职工的纪律观念，结合公司实际情况，制定本制度。</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第二条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考勤制度是加强公司劳动纪律，维护正常的生产秩序和工作秩序，提高劳动生产效率，搞好企业管理的一项重要工作。全体员工要提高认识，自觉地、认真地执行考勤制度。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第三条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公司的考勤管理由人力资源部负责实施。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第四条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各部门经理、主管对本部门人员的考勤工作负有监督的义务。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第五条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公司考勤实行打卡制度，员工上、下班均需打卡（共计每日2次）。员工应亲自打卡，不得帮助他人打卡和接受他人帮助打卡。</a:t>
            </a:r>
          </a:p>
        </p:txBody>
      </p:sp>
      <p:sp>
        <p:nvSpPr>
          <p:cNvPr id="7" name="矩形 6"/>
          <p:cNvSpPr/>
          <p:nvPr/>
        </p:nvSpPr>
        <p:spPr>
          <a:xfrm>
            <a:off x="5866002" y="1973487"/>
            <a:ext cx="5243014" cy="3985706"/>
          </a:xfrm>
          <a:prstGeom prst="rect">
            <a:avLst/>
          </a:prstGeom>
        </p:spPr>
        <p:txBody>
          <a:bodyPr wrap="square">
            <a:spAutoFit/>
          </a:bodyPr>
          <a:lstStyle/>
          <a:p>
            <a:pPr algn="just"/>
            <a:r>
              <a:rPr lang="zh-CN" altLang="en-US" sz="1500" b="1" dirty="0">
                <a:solidFill>
                  <a:srgbClr val="0070C0"/>
                </a:solidFill>
                <a:latin typeface="微软雅黑" panose="020B0503020204020204" pitchFamily="34" charset="-122"/>
                <a:ea typeface="微软雅黑" panose="020B0503020204020204" pitchFamily="34" charset="-122"/>
              </a:rPr>
              <a:t>第六条 </a:t>
            </a:r>
            <a:endParaRPr lang="en-US" altLang="zh-CN" sz="1500" b="1" dirty="0">
              <a:solidFill>
                <a:srgbClr val="0070C0"/>
              </a:solidFill>
              <a:latin typeface="微软雅黑" panose="020B0503020204020204" pitchFamily="34" charset="-122"/>
              <a:ea typeface="微软雅黑" panose="020B0503020204020204" pitchFamily="34" charset="-122"/>
            </a:endParaRPr>
          </a:p>
          <a:p>
            <a:pPr algn="just"/>
            <a:endParaRPr lang="en-US" altLang="zh-CN" sz="20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spc="300" dirty="0">
                <a:latin typeface="微软雅黑" panose="020B0503020204020204" pitchFamily="34" charset="-122"/>
                <a:ea typeface="微软雅黑" panose="020B0503020204020204" pitchFamily="34" charset="-122"/>
              </a:rPr>
              <a:t>考勤记录作为年度个人工作考评的参考依据。 </a:t>
            </a:r>
          </a:p>
          <a:p>
            <a:pPr algn="just"/>
            <a:endParaRPr lang="zh-CN" altLang="en-US" sz="16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第七条 工作时间</a:t>
            </a:r>
          </a:p>
          <a:p>
            <a:pPr algn="just"/>
            <a:r>
              <a:rPr lang="zh-CN" altLang="en-US" sz="1200" spc="300" dirty="0">
                <a:latin typeface="微软雅黑" panose="020B0503020204020204" pitchFamily="34" charset="-122"/>
                <a:ea typeface="微软雅黑" panose="020B0503020204020204" pitchFamily="34" charset="-122"/>
              </a:rPr>
              <a:t>1、本企业全体员工每日工作时间一律以八小时为标准。 </a:t>
            </a:r>
          </a:p>
          <a:p>
            <a:pPr algn="just"/>
            <a:r>
              <a:rPr lang="zh-CN" altLang="en-US" sz="1200" spc="300" dirty="0">
                <a:latin typeface="微软雅黑" panose="020B0503020204020204" pitchFamily="34" charset="-122"/>
                <a:ea typeface="微软雅黑" panose="020B0503020204020204" pitchFamily="34" charset="-122"/>
              </a:rPr>
              <a:t>2、上午上班时间为8时30分，下班时间为12时；下午上班时间为13时，下班时间为17时30分。</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第八条 迟到、早退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en-US" altLang="zh-CN" sz="1200" spc="300" dirty="0">
                <a:latin typeface="微软雅黑" panose="020B0503020204020204" pitchFamily="34" charset="-122"/>
                <a:ea typeface="微软雅黑" panose="020B0503020204020204" pitchFamily="34" charset="-122"/>
              </a:rPr>
              <a:t>1</a:t>
            </a:r>
            <a:r>
              <a:rPr lang="zh-CN" altLang="en-US" sz="1200" spc="300" dirty="0">
                <a:latin typeface="微软雅黑" panose="020B0503020204020204" pitchFamily="34" charset="-122"/>
                <a:ea typeface="微软雅黑" panose="020B0503020204020204" pitchFamily="34" charset="-122"/>
              </a:rPr>
              <a:t>、班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分钟以后到达，视为迟到，下班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分钟以前离开，视为早退。 </a:t>
            </a:r>
          </a:p>
          <a:p>
            <a:pPr algn="just"/>
            <a:r>
              <a:rPr lang="en-US" altLang="zh-CN" sz="1200" spc="300" dirty="0">
                <a:latin typeface="微软雅黑" panose="020B0503020204020204" pitchFamily="34" charset="-122"/>
                <a:ea typeface="微软雅黑" panose="020B0503020204020204" pitchFamily="34" charset="-122"/>
              </a:rPr>
              <a:t>2</a:t>
            </a:r>
            <a:r>
              <a:rPr lang="zh-CN" altLang="en-US" sz="1200" spc="300" dirty="0">
                <a:latin typeface="微软雅黑" panose="020B0503020204020204" pitchFamily="34" charset="-122"/>
                <a:ea typeface="微软雅黑" panose="020B0503020204020204" pitchFamily="34" charset="-122"/>
              </a:rPr>
              <a:t>、以月为计算单位，第一次迟到早退扣款</a:t>
            </a:r>
            <a:r>
              <a:rPr lang="en-US" altLang="zh-CN" sz="1200" spc="300" dirty="0">
                <a:latin typeface="微软雅黑" panose="020B0503020204020204" pitchFamily="34" charset="-122"/>
                <a:ea typeface="微软雅黑" panose="020B0503020204020204" pitchFamily="34" charset="-122"/>
              </a:rPr>
              <a:t>10</a:t>
            </a:r>
            <a:r>
              <a:rPr lang="zh-CN" altLang="en-US" sz="1200" spc="300" dirty="0">
                <a:latin typeface="微软雅黑" panose="020B0503020204020204" pitchFamily="34" charset="-122"/>
                <a:ea typeface="微软雅黑" panose="020B0503020204020204" pitchFamily="34" charset="-122"/>
              </a:rPr>
              <a:t>元，第二次迟到早退扣款</a:t>
            </a:r>
            <a:r>
              <a:rPr lang="en-US" altLang="zh-CN" sz="1200" spc="300" dirty="0">
                <a:latin typeface="微软雅黑" panose="020B0503020204020204" pitchFamily="34" charset="-122"/>
                <a:ea typeface="微软雅黑" panose="020B0503020204020204" pitchFamily="34" charset="-122"/>
              </a:rPr>
              <a:t>20</a:t>
            </a:r>
            <a:r>
              <a:rPr lang="zh-CN" altLang="en-US" sz="1200" spc="300" dirty="0">
                <a:latin typeface="微软雅黑" panose="020B0503020204020204" pitchFamily="34" charset="-122"/>
                <a:ea typeface="微软雅黑" panose="020B0503020204020204" pitchFamily="34" charset="-122"/>
              </a:rPr>
              <a:t>元；第三次迟到早退扣款</a:t>
            </a:r>
            <a:r>
              <a:rPr lang="en-US" altLang="zh-CN" sz="1200" spc="300" dirty="0">
                <a:latin typeface="微软雅黑" panose="020B0503020204020204" pitchFamily="34" charset="-122"/>
                <a:ea typeface="微软雅黑" panose="020B0503020204020204" pitchFamily="34" charset="-122"/>
              </a:rPr>
              <a:t>30</a:t>
            </a:r>
            <a:r>
              <a:rPr lang="zh-CN" altLang="en-US" sz="1200" spc="300" dirty="0">
                <a:latin typeface="微软雅黑" panose="020B0503020204020204" pitchFamily="34" charset="-122"/>
                <a:ea typeface="微软雅黑" panose="020B0503020204020204" pitchFamily="34" charset="-122"/>
              </a:rPr>
              <a:t>元，累计增加。 </a:t>
            </a:r>
          </a:p>
          <a:p>
            <a:pPr algn="just"/>
            <a:r>
              <a:rPr lang="en-US" altLang="zh-CN" sz="1200" spc="300" dirty="0">
                <a:latin typeface="微软雅黑" panose="020B0503020204020204" pitchFamily="34" charset="-122"/>
                <a:ea typeface="微软雅黑" panose="020B0503020204020204" pitchFamily="34" charset="-122"/>
              </a:rPr>
              <a:t>3</a:t>
            </a:r>
            <a:r>
              <a:rPr lang="zh-CN" altLang="en-US" sz="1200" spc="300" dirty="0">
                <a:latin typeface="微软雅黑" panose="020B0503020204020204" pitchFamily="34" charset="-122"/>
                <a:ea typeface="微软雅黑" panose="020B0503020204020204" pitchFamily="34" charset="-122"/>
              </a:rPr>
              <a:t>、迟到早退情节严重屡教不改者，将给予通报批评、扣除绩效工资、直至解除劳动合同处理。 </a:t>
            </a:r>
          </a:p>
          <a:p>
            <a:pPr algn="just"/>
            <a:r>
              <a:rPr lang="en-US" altLang="zh-CN" sz="1200" spc="300" dirty="0">
                <a:latin typeface="微软雅黑" panose="020B0503020204020204" pitchFamily="34" charset="-122"/>
                <a:ea typeface="微软雅黑" panose="020B0503020204020204" pitchFamily="34" charset="-122"/>
              </a:rPr>
              <a:t>4</a:t>
            </a:r>
            <a:r>
              <a:rPr lang="zh-CN" altLang="en-US" sz="1200" spc="300" dirty="0">
                <a:latin typeface="微软雅黑" panose="020B0503020204020204" pitchFamily="34" charset="-122"/>
                <a:ea typeface="微软雅黑" panose="020B0503020204020204" pitchFamily="34" charset="-122"/>
              </a:rPr>
              <a:t>、遇到恶劣天气、交通事故等特殊情况，属实的，经公司领导批准可不按迟到早退处理。</a:t>
            </a:r>
            <a:endParaRPr lang="zh-CN" altLang="en-US" sz="1200" spc="300" dirty="0"/>
          </a:p>
        </p:txBody>
      </p:sp>
    </p:spTree>
    <p:extLst>
      <p:ext uri="{BB962C8B-B14F-4D97-AF65-F5344CB8AC3E}">
        <p14:creationId xmlns:p14="http://schemas.microsoft.com/office/powerpoint/2010/main" val="335201460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请假流程</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04793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LEAVE THE PROCESS </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774" y="1807200"/>
            <a:ext cx="11052452" cy="4703689"/>
          </a:xfrm>
          <a:prstGeom prst="rect">
            <a:avLst/>
          </a:prstGeom>
        </p:spPr>
      </p:pic>
    </p:spTree>
    <p:extLst>
      <p:ext uri="{BB962C8B-B14F-4D97-AF65-F5344CB8AC3E}">
        <p14:creationId xmlns:p14="http://schemas.microsoft.com/office/powerpoint/2010/main" val="39774629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5702" y="0"/>
            <a:ext cx="6565392" cy="6858000"/>
          </a:xfrm>
          <a:prstGeom prst="rect">
            <a:avLst/>
          </a:prstGeom>
        </p:spPr>
      </p:pic>
      <p:sp>
        <p:nvSpPr>
          <p:cNvPr id="4" name="矩形 3"/>
          <p:cNvSpPr/>
          <p:nvPr/>
        </p:nvSpPr>
        <p:spPr>
          <a:xfrm flipH="1">
            <a:off x="-2" y="0"/>
            <a:ext cx="8443200" cy="6858000"/>
          </a:xfrm>
          <a:custGeom>
            <a:avLst/>
            <a:gdLst>
              <a:gd name="connsiteX0" fmla="*/ 0 w 8495228"/>
              <a:gd name="connsiteY0" fmla="*/ 0 h 6858000"/>
              <a:gd name="connsiteX1" fmla="*/ 8495228 w 8495228"/>
              <a:gd name="connsiteY1" fmla="*/ 0 h 6858000"/>
              <a:gd name="connsiteX2" fmla="*/ 8495228 w 8495228"/>
              <a:gd name="connsiteY2" fmla="*/ 6858000 h 6858000"/>
              <a:gd name="connsiteX3" fmla="*/ 0 w 8495228"/>
              <a:gd name="connsiteY3" fmla="*/ 685800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752850 w 8495228"/>
              <a:gd name="connsiteY3" fmla="*/ 626745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143250 w 8495228"/>
              <a:gd name="connsiteY3" fmla="*/ 6838950 h 6858000"/>
              <a:gd name="connsiteX4" fmla="*/ 0 w 849522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5228" h="6858000">
                <a:moveTo>
                  <a:pt x="0" y="0"/>
                </a:moveTo>
                <a:lnTo>
                  <a:pt x="8495228" y="0"/>
                </a:lnTo>
                <a:lnTo>
                  <a:pt x="8495228" y="6858000"/>
                </a:lnTo>
                <a:lnTo>
                  <a:pt x="3143250" y="683895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试用期管理 </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45338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PROBATION PERIOD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469789" y="1978883"/>
            <a:ext cx="2261104" cy="3967103"/>
            <a:chOff x="1469789" y="1978883"/>
            <a:chExt cx="2261104" cy="3967103"/>
          </a:xfrm>
        </p:grpSpPr>
        <p:sp>
          <p:nvSpPr>
            <p:cNvPr id="13" name="文本框 12"/>
            <p:cNvSpPr txBox="1"/>
            <p:nvPr/>
          </p:nvSpPr>
          <p:spPr bwMode="auto">
            <a:xfrm>
              <a:off x="1469789" y="2276732"/>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4" name="文本框 24"/>
            <p:cNvSpPr txBox="1">
              <a:spLocks noChangeArrowheads="1"/>
            </p:cNvSpPr>
            <p:nvPr/>
          </p:nvSpPr>
          <p:spPr bwMode="auto">
            <a:xfrm>
              <a:off x="1475409" y="1978883"/>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1469789" y="3732794"/>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1475409" y="343494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469789" y="5188856"/>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475409" y="4891007"/>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412732125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66" y="891"/>
            <a:ext cx="12231066" cy="3877845"/>
          </a:xfrm>
          <a:prstGeom prst="rect">
            <a:avLst/>
          </a:prstGeom>
        </p:spPr>
      </p:pic>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转正条件</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22644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POSITIVE CONDITIONS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14"/>
          <p:cNvGrpSpPr>
            <a:grpSpLocks/>
          </p:cNvGrpSpPr>
          <p:nvPr/>
        </p:nvGrpSpPr>
        <p:grpSpPr bwMode="auto">
          <a:xfrm>
            <a:off x="1141611" y="4500528"/>
            <a:ext cx="3213624" cy="1792659"/>
            <a:chOff x="2828745" y="1643564"/>
            <a:chExt cx="2410406" cy="1345003"/>
          </a:xfrm>
        </p:grpSpPr>
        <p:sp>
          <p:nvSpPr>
            <p:cNvPr id="7" name="Title 20"/>
            <p:cNvSpPr txBox="1">
              <a:spLocks/>
            </p:cNvSpPr>
            <p:nvPr/>
          </p:nvSpPr>
          <p:spPr bwMode="auto">
            <a:xfrm>
              <a:off x="2849438" y="1643564"/>
              <a:ext cx="650761" cy="415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01</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2" name="Title 20"/>
            <p:cNvSpPr txBox="1">
              <a:spLocks/>
            </p:cNvSpPr>
            <p:nvPr/>
          </p:nvSpPr>
          <p:spPr bwMode="auto">
            <a:xfrm>
              <a:off x="3374566" y="1761180"/>
              <a:ext cx="1864585" cy="24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提交转正申请</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3" name="Title 20"/>
            <p:cNvSpPr txBox="1">
              <a:spLocks/>
            </p:cNvSpPr>
            <p:nvPr/>
          </p:nvSpPr>
          <p:spPr bwMode="auto">
            <a:xfrm>
              <a:off x="2828745" y="2238077"/>
              <a:ext cx="1992021" cy="750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员工职后有一定时间的试用期，一般为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个月，试用期结束前</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天，员工提出转正申请，经公司考核合格后，方可转正。</a:t>
              </a:r>
            </a:p>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员工可申请提前转正，经过人力资源部测评，得分少于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95</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分的，不予以转正。</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14" name="Group 54"/>
          <p:cNvGrpSpPr>
            <a:grpSpLocks/>
          </p:cNvGrpSpPr>
          <p:nvPr/>
        </p:nvGrpSpPr>
        <p:grpSpPr bwMode="auto">
          <a:xfrm>
            <a:off x="4452700" y="4501524"/>
            <a:ext cx="3489567" cy="1774076"/>
            <a:chOff x="2606680" y="1643612"/>
            <a:chExt cx="2616723" cy="1330684"/>
          </a:xfrm>
        </p:grpSpPr>
        <p:sp>
          <p:nvSpPr>
            <p:cNvPr id="15" name="Title 20"/>
            <p:cNvSpPr txBox="1">
              <a:spLocks/>
            </p:cNvSpPr>
            <p:nvPr/>
          </p:nvSpPr>
          <p:spPr bwMode="auto">
            <a:xfrm>
              <a:off x="2827670" y="1643612"/>
              <a:ext cx="650761" cy="41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02</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6" name="Title 20"/>
            <p:cNvSpPr txBox="1">
              <a:spLocks/>
            </p:cNvSpPr>
            <p:nvPr/>
          </p:nvSpPr>
          <p:spPr bwMode="auto">
            <a:xfrm>
              <a:off x="3358818" y="1761418"/>
              <a:ext cx="1864585" cy="24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转正测评</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7" name="Title 20"/>
            <p:cNvSpPr txBox="1">
              <a:spLocks/>
            </p:cNvSpPr>
            <p:nvPr/>
          </p:nvSpPr>
          <p:spPr bwMode="auto">
            <a:xfrm>
              <a:off x="2606680" y="2224019"/>
              <a:ext cx="1992852" cy="75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试用期结束申请转正者，人力资源部对其进行</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360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度测评，得分低于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分者不予以转正，人力资源部将对其做相应调整，延长试用期、调岗或劝退处理。得分</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分以上者予以转正，并缴纳社会保险。</a:t>
              </a:r>
            </a:p>
          </p:txBody>
        </p:sp>
      </p:grpSp>
      <p:grpSp>
        <p:nvGrpSpPr>
          <p:cNvPr id="18" name="Group 58"/>
          <p:cNvGrpSpPr>
            <a:grpSpLocks/>
          </p:cNvGrpSpPr>
          <p:nvPr/>
        </p:nvGrpSpPr>
        <p:grpSpPr bwMode="auto">
          <a:xfrm>
            <a:off x="8096951" y="4489149"/>
            <a:ext cx="3591671" cy="1523960"/>
            <a:chOff x="2751135" y="1447858"/>
            <a:chExt cx="2693965" cy="1143238"/>
          </a:xfrm>
        </p:grpSpPr>
        <p:sp>
          <p:nvSpPr>
            <p:cNvPr id="19" name="Title 20"/>
            <p:cNvSpPr txBox="1">
              <a:spLocks/>
            </p:cNvSpPr>
            <p:nvPr/>
          </p:nvSpPr>
          <p:spPr bwMode="auto">
            <a:xfrm>
              <a:off x="3006202" y="1447858"/>
              <a:ext cx="650761" cy="41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03</a:t>
              </a:r>
              <a:r>
                <a:rPr lang="en-US" altLang="zh-CN" sz="2999"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20" name="Title 20"/>
            <p:cNvSpPr txBox="1">
              <a:spLocks/>
            </p:cNvSpPr>
            <p:nvPr/>
          </p:nvSpPr>
          <p:spPr bwMode="auto">
            <a:xfrm>
              <a:off x="3580515" y="1575546"/>
              <a:ext cx="1864585" cy="24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转正待遇</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21" name="Title 20"/>
            <p:cNvSpPr txBox="1">
              <a:spLocks/>
            </p:cNvSpPr>
            <p:nvPr/>
          </p:nvSpPr>
          <p:spPr bwMode="auto">
            <a:xfrm>
              <a:off x="2751135" y="2050821"/>
              <a:ext cx="2102219" cy="5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转正后员工享受各项正式员工待遇并根据公司规定进行相应考核作为工资发放及晋升依据。</a:t>
              </a:r>
            </a:p>
          </p:txBody>
        </p:sp>
      </p:grpSp>
    </p:spTree>
    <p:extLst>
      <p:ext uri="{BB962C8B-B14F-4D97-AF65-F5344CB8AC3E}">
        <p14:creationId xmlns:p14="http://schemas.microsoft.com/office/powerpoint/2010/main" val="412876113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薪酬管理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132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COMPENSATION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04900" y="1969671"/>
            <a:ext cx="5700994" cy="4555093"/>
          </a:xfrm>
          <a:prstGeom prst="rect">
            <a:avLst/>
          </a:prstGeom>
        </p:spPr>
        <p:txBody>
          <a:bodyPr wrap="square">
            <a:spAutoFit/>
          </a:bodyPr>
          <a:lstStyle/>
          <a:p>
            <a:pPr algn="just"/>
            <a:r>
              <a:rPr lang="zh-CN" altLang="en-US" sz="1600" b="1" spc="300" dirty="0">
                <a:solidFill>
                  <a:srgbClr val="0070C0"/>
                </a:solidFill>
                <a:latin typeface="微软雅黑" panose="020B0503020204020204" pitchFamily="34" charset="-122"/>
                <a:ea typeface="微软雅黑" panose="020B0503020204020204" pitchFamily="34" charset="-122"/>
              </a:rPr>
              <a:t>一、工资: </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每月固定工资--基准内工资+奖金</a:t>
            </a:r>
          </a:p>
          <a:p>
            <a:pPr algn="just"/>
            <a:r>
              <a:rPr lang="zh-CN" altLang="en-US" sz="1400" spc="300" dirty="0">
                <a:latin typeface="微软雅黑" panose="020B0503020204020204" pitchFamily="34" charset="-122"/>
                <a:ea typeface="微软雅黑" panose="020B0503020204020204" pitchFamily="34" charset="-122"/>
              </a:rPr>
              <a:t>基准内工资:基本工资+职能工资+补贴+津贴+基准外工资</a:t>
            </a: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b="1" spc="300" dirty="0">
                <a:solidFill>
                  <a:srgbClr val="0070C0"/>
                </a:solidFill>
                <a:latin typeface="微软雅黑" panose="020B0503020204020204" pitchFamily="34" charset="-122"/>
                <a:ea typeface="微软雅黑" panose="020B0503020204020204" pitchFamily="34" charset="-122"/>
              </a:rPr>
              <a:t>二、工资计算期间及支付规定:</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 1</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工资计算期间月26起至月26止并于每月28支付。</a:t>
            </a:r>
          </a:p>
          <a:p>
            <a:pPr algn="just"/>
            <a:r>
              <a:rPr lang="zh-CN" altLang="en-US" sz="1400" spc="300" dirty="0">
                <a:latin typeface="微软雅黑" panose="020B0503020204020204" pitchFamily="34" charset="-122"/>
                <a:ea typeface="微软雅黑" panose="020B0503020204020204" pitchFamily="34" charset="-122"/>
              </a:rPr>
              <a:t> 2</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采用工作绩效工资制订计算期间则月11起至月10止并于每月15支付。</a:t>
            </a:r>
          </a:p>
          <a:p>
            <a:pPr algn="just"/>
            <a:r>
              <a:rPr lang="zh-CN" altLang="en-US" sz="1400" spc="300" dirty="0">
                <a:latin typeface="微软雅黑" panose="020B0503020204020204" pitchFamily="34" charset="-122"/>
                <a:ea typeface="微软雅黑" panose="020B0503020204020204" pitchFamily="34" charset="-122"/>
              </a:rPr>
              <a:t> 3</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工作支付遇休假或星期假则提早于前发放若遇连续两休假则销假班第发放。</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三</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基于公司业绩与社经济变考虑、或者员工工作努力程度、使工资变必要与工取协议前提员工基本工资实施加算或减算处置。</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四</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每11月21实施定期加薪加薪决定11月21定于工资支付追补。</a:t>
            </a:r>
          </a:p>
          <a:p>
            <a:pPr algn="just"/>
            <a:endParaRPr lang="zh-CN" altLang="en-US" sz="1400" spc="3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b="13650"/>
          <a:stretch/>
        </p:blipFill>
        <p:spPr>
          <a:xfrm>
            <a:off x="7109566" y="2785864"/>
            <a:ext cx="4765193" cy="27415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5540094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wipe(left)">
                                      <p:cBhvr>
                                        <p:cTn id="25" dur="500"/>
                                        <p:tgtEl>
                                          <p:spTgt spid="6">
                                            <p:txEl>
                                              <p:pRg st="2" end="2"/>
                                            </p:txEl>
                                          </p:spTgt>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wipe(left)">
                                      <p:cBhvr>
                                        <p:cTn id="29" dur="500"/>
                                        <p:tgtEl>
                                          <p:spTgt spid="6">
                                            <p:txEl>
                                              <p:pRg st="3" end="3"/>
                                            </p:txEl>
                                          </p:spTgt>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wipe(left)">
                                      <p:cBhvr>
                                        <p:cTn id="33" dur="500"/>
                                        <p:tgtEl>
                                          <p:spTgt spid="6">
                                            <p:txEl>
                                              <p:pRg st="5" end="5"/>
                                            </p:txEl>
                                          </p:spTgt>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wipe(left)">
                                      <p:cBhvr>
                                        <p:cTn id="37" dur="500"/>
                                        <p:tgtEl>
                                          <p:spTgt spid="6">
                                            <p:txEl>
                                              <p:pRg st="7" end="7"/>
                                            </p:txEl>
                                          </p:spTgt>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animEffect transition="in" filter="wipe(left)">
                                      <p:cBhvr>
                                        <p:cTn id="41" dur="500"/>
                                        <p:tgtEl>
                                          <p:spTgt spid="6">
                                            <p:txEl>
                                              <p:pRg st="8" end="8"/>
                                            </p:txEl>
                                          </p:spTgt>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6">
                                            <p:txEl>
                                              <p:pRg st="9" end="9"/>
                                            </p:txEl>
                                          </p:spTgt>
                                        </p:tgtEl>
                                        <p:attrNameLst>
                                          <p:attrName>style.visibility</p:attrName>
                                        </p:attrNameLst>
                                      </p:cBhvr>
                                      <p:to>
                                        <p:strVal val="visible"/>
                                      </p:to>
                                    </p:set>
                                    <p:animEffect transition="in" filter="wipe(left)">
                                      <p:cBhvr>
                                        <p:cTn id="45" dur="500"/>
                                        <p:tgtEl>
                                          <p:spTgt spid="6">
                                            <p:txEl>
                                              <p:pRg st="9" end="9"/>
                                            </p:txEl>
                                          </p:spTgt>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6">
                                            <p:txEl>
                                              <p:pRg st="11" end="11"/>
                                            </p:txEl>
                                          </p:spTgt>
                                        </p:tgtEl>
                                        <p:attrNameLst>
                                          <p:attrName>style.visibility</p:attrName>
                                        </p:attrNameLst>
                                      </p:cBhvr>
                                      <p:to>
                                        <p:strVal val="visible"/>
                                      </p:to>
                                    </p:set>
                                    <p:animEffect transition="in" filter="wipe(left)">
                                      <p:cBhvr>
                                        <p:cTn id="49" dur="500"/>
                                        <p:tgtEl>
                                          <p:spTgt spid="6">
                                            <p:txEl>
                                              <p:pRg st="11" end="11"/>
                                            </p:txEl>
                                          </p:spTgt>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6">
                                            <p:txEl>
                                              <p:pRg st="13" end="13"/>
                                            </p:txEl>
                                          </p:spTgt>
                                        </p:tgtEl>
                                        <p:attrNameLst>
                                          <p:attrName>style.visibility</p:attrName>
                                        </p:attrNameLst>
                                      </p:cBhvr>
                                      <p:to>
                                        <p:strVal val="visible"/>
                                      </p:to>
                                    </p:set>
                                    <p:animEffect transition="in" filter="wipe(left)">
                                      <p:cBhvr>
                                        <p:cTn id="53"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奖励处罚管理 </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75109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REWARD MANAGEMENT PUNISHMENT</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矩形 5"/>
          <p:cNvSpPr/>
          <p:nvPr/>
        </p:nvSpPr>
        <p:spPr>
          <a:xfrm>
            <a:off x="2677347" y="2266219"/>
            <a:ext cx="6837306" cy="3785652"/>
          </a:xfrm>
          <a:prstGeom prst="rect">
            <a:avLst/>
          </a:prstGeom>
        </p:spPr>
        <p:txBody>
          <a:bodyPr wrap="square">
            <a:spAutoFit/>
          </a:bodyPr>
          <a:lstStyle/>
          <a:p>
            <a:pPr algn="ctr">
              <a:lnSpc>
                <a:spcPct val="150000"/>
              </a:lnSpc>
            </a:pPr>
            <a:r>
              <a:rPr lang="zh-CN" altLang="en-US" b="1" dirty="0">
                <a:latin typeface="微软雅黑" panose="020B0503020204020204" pitchFamily="34" charset="-122"/>
                <a:ea typeface="微软雅黑" panose="020B0503020204020204" pitchFamily="34" charset="-122"/>
              </a:rPr>
              <a:t>目的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为创建公司高效工作团队，奖励先进，促进落后，规范员工行为与调动员工工作积极性，提高工作效益和经济效益，特制订本制度</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适用范围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适用于XXX公司全体在职员工。</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职责</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（一）公司行政处负责按公司行政制度对全体员工执行奖惩；负责受理各部门提报的奖惩申请；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（二）各部门最高负责人负责提报部门员工各项考核的奖惩申请；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（三）行政处协理负责奖罚项目的初审，总经理或授权人员负责奖罚项目的最后审批。</a:t>
            </a:r>
          </a:p>
          <a:p>
            <a:pPr algn="ctr">
              <a:lnSpc>
                <a:spcPct val="150000"/>
              </a:lnSpc>
            </a:pPr>
            <a:r>
              <a:rPr lang="zh-CN" altLang="en-US" b="1" dirty="0">
                <a:latin typeface="微软雅黑" panose="020B0503020204020204" pitchFamily="34" charset="-122"/>
                <a:ea typeface="微软雅黑" panose="020B0503020204020204" pitchFamily="34" charset="-122"/>
              </a:rPr>
              <a:t>管理要求</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（一）奖励分为五大类：1、嘉奖；2、记功；3、记大功；4、调薪 ；5、晋升。</a:t>
            </a:r>
          </a:p>
        </p:txBody>
      </p:sp>
    </p:spTree>
    <p:extLst>
      <p:ext uri="{BB962C8B-B14F-4D97-AF65-F5344CB8AC3E}">
        <p14:creationId xmlns:p14="http://schemas.microsoft.com/office/powerpoint/2010/main" val="1883863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up)">
                                      <p:cBhvr>
                                        <p:cTn id="15" dur="500"/>
                                        <p:tgtEl>
                                          <p:spTgt spid="6">
                                            <p:txEl>
                                              <p:pRg st="0" end="0"/>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ipe(up)">
                                      <p:cBhvr>
                                        <p:cTn id="19" dur="500"/>
                                        <p:tgtEl>
                                          <p:spTgt spid="6">
                                            <p:txEl>
                                              <p:pRg st="1" end="1"/>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wipe(up)">
                                      <p:cBhvr>
                                        <p:cTn id="23" dur="500"/>
                                        <p:tgtEl>
                                          <p:spTgt spid="6">
                                            <p:txEl>
                                              <p:pRg st="2" end="2"/>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up)">
                                      <p:cBhvr>
                                        <p:cTn id="27" dur="500"/>
                                        <p:tgtEl>
                                          <p:spTgt spid="6">
                                            <p:txEl>
                                              <p:pRg st="3" end="3"/>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wipe(up)">
                                      <p:cBhvr>
                                        <p:cTn id="31" dur="500"/>
                                        <p:tgtEl>
                                          <p:spTgt spid="6">
                                            <p:txEl>
                                              <p:pRg st="4" end="4"/>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wipe(up)">
                                      <p:cBhvr>
                                        <p:cTn id="35" dur="500"/>
                                        <p:tgtEl>
                                          <p:spTgt spid="6">
                                            <p:txEl>
                                              <p:pRg st="5" end="5"/>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wipe(up)">
                                      <p:cBhvr>
                                        <p:cTn id="39" dur="500"/>
                                        <p:tgtEl>
                                          <p:spTgt spid="6">
                                            <p:txEl>
                                              <p:pRg st="6" end="6"/>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Effect transition="in" filter="wipe(up)">
                                      <p:cBhvr>
                                        <p:cTn id="43" dur="500"/>
                                        <p:tgtEl>
                                          <p:spTgt spid="6">
                                            <p:txEl>
                                              <p:pRg st="7" end="7"/>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wipe(up)">
                                      <p:cBhvr>
                                        <p:cTn id="47" dur="500"/>
                                        <p:tgtEl>
                                          <p:spTgt spid="6">
                                            <p:txEl>
                                              <p:pRg st="8" end="8"/>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6">
                                            <p:txEl>
                                              <p:pRg st="9" end="9"/>
                                            </p:txEl>
                                          </p:spTgt>
                                        </p:tgtEl>
                                        <p:attrNameLst>
                                          <p:attrName>style.visibility</p:attrName>
                                        </p:attrNameLst>
                                      </p:cBhvr>
                                      <p:to>
                                        <p:strVal val="visible"/>
                                      </p:to>
                                    </p:set>
                                    <p:animEffect transition="in" filter="wipe(up)">
                                      <p:cBhvr>
                                        <p:cTn id="51"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2"/>
            <a:ext cx="12223491" cy="6857855"/>
          </a:xfrm>
          <a:prstGeom prst="rect">
            <a:avLst/>
          </a:prstGeom>
        </p:spPr>
      </p:pic>
      <p:grpSp>
        <p:nvGrpSpPr>
          <p:cNvPr id="19" name="组合 18"/>
          <p:cNvGrpSpPr/>
          <p:nvPr/>
        </p:nvGrpSpPr>
        <p:grpSpPr>
          <a:xfrm>
            <a:off x="1298014" y="1624617"/>
            <a:ext cx="9644299" cy="3322337"/>
            <a:chOff x="1298014" y="1624617"/>
            <a:chExt cx="9644299" cy="3322337"/>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014" y="1624617"/>
              <a:ext cx="2261320" cy="3322337"/>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643319"/>
                <a:gd name="connsiteY0" fmla="*/ 0 h 6884815"/>
                <a:gd name="connsiteX1" fmla="*/ 2643319 w 2643319"/>
                <a:gd name="connsiteY1" fmla="*/ 13156 h 6884815"/>
                <a:gd name="connsiteX2" fmla="*/ 2591064 w 2643319"/>
                <a:gd name="connsiteY2" fmla="*/ 6878879 h 6884815"/>
                <a:gd name="connsiteX3" fmla="*/ 940750 w 2643319"/>
                <a:gd name="connsiteY3" fmla="*/ 6884815 h 6884815"/>
                <a:gd name="connsiteX4" fmla="*/ 0 w 2643319"/>
                <a:gd name="connsiteY4" fmla="*/ 0 h 6884815"/>
                <a:gd name="connsiteX0" fmla="*/ 0 w 2591064"/>
                <a:gd name="connsiteY0" fmla="*/ 26398 h 6911213"/>
                <a:gd name="connsiteX1" fmla="*/ 2563284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26398 h 6911213"/>
                <a:gd name="connsiteX1" fmla="*/ 2577836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13214 h 6898029"/>
                <a:gd name="connsiteX1" fmla="*/ 2585113 w 2591064"/>
                <a:gd name="connsiteY1" fmla="*/ 0 h 6898029"/>
                <a:gd name="connsiteX2" fmla="*/ 2591064 w 2591064"/>
                <a:gd name="connsiteY2" fmla="*/ 6892093 h 6898029"/>
                <a:gd name="connsiteX3" fmla="*/ 940750 w 2591064"/>
                <a:gd name="connsiteY3" fmla="*/ 6898029 h 6898029"/>
                <a:gd name="connsiteX4" fmla="*/ 0 w 2591064"/>
                <a:gd name="connsiteY4" fmla="*/ 13214 h 6898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064" h="6898029">
                  <a:moveTo>
                    <a:pt x="0" y="13214"/>
                  </a:moveTo>
                  <a:lnTo>
                    <a:pt x="2585113" y="0"/>
                  </a:lnTo>
                  <a:cubicBezTo>
                    <a:pt x="2589522" y="2301759"/>
                    <a:pt x="2586655" y="4590334"/>
                    <a:pt x="2591064" y="6892093"/>
                  </a:cubicBezTo>
                  <a:lnTo>
                    <a:pt x="940750" y="6898029"/>
                  </a:lnTo>
                  <a:lnTo>
                    <a:pt x="0" y="1321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67444"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04</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3" y="1751694"/>
            <a:ext cx="5919955" cy="2078061"/>
            <a:chOff x="4891313" y="1751694"/>
            <a:chExt cx="5919955" cy="2078061"/>
          </a:xfrm>
        </p:grpSpPr>
        <p:grpSp>
          <p:nvGrpSpPr>
            <p:cNvPr id="17" name="组合 16"/>
            <p:cNvGrpSpPr/>
            <p:nvPr/>
          </p:nvGrpSpPr>
          <p:grpSpPr>
            <a:xfrm>
              <a:off x="4891313" y="2783315"/>
              <a:ext cx="3229547" cy="1046440"/>
              <a:chOff x="4891313" y="3025151"/>
              <a:chExt cx="3229547"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PLANNING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3"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规划篇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59041069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自我评估</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87006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SELF ASSESSMENT </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9"/>
          <p:cNvSpPr>
            <a:spLocks noEditPoints="1"/>
          </p:cNvSpPr>
          <p:nvPr/>
        </p:nvSpPr>
        <p:spPr bwMode="auto">
          <a:xfrm>
            <a:off x="5157116" y="1669486"/>
            <a:ext cx="1974593" cy="4665055"/>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2"/>
          </a:solidFill>
          <a:ln>
            <a:noFill/>
          </a:ln>
          <a:effectLst>
            <a:outerShdw blurRad="76200" sy="23000" kx="1199993" algn="br" rotWithShape="0">
              <a:srgbClr val="000000">
                <a:alpha val="6000"/>
              </a:srgbClr>
            </a:outerShdw>
          </a:effectLst>
          <a:extLst>
            <a:ext uri="{91240B29-F687-4F45-9708-019B960494DF}">
              <a14:hiddenLine xmlns:a14="http://schemas.microsoft.com/office/drawing/2010/main" w="9525">
                <a:solidFill>
                  <a:srgbClr val="000000"/>
                </a:solidFill>
                <a:round/>
                <a:headEnd/>
                <a:tailEnd/>
              </a14:hiddenLine>
            </a:ext>
          </a:extLst>
        </p:spPr>
        <p:txBody>
          <a:bodyPr lIns="60952" tIns="30476" rIns="60952" bIns="30476"/>
          <a:lstStyle/>
          <a:p>
            <a:endParaRPr lang="zh-CN" altLang="en-US" sz="1075"/>
          </a:p>
        </p:txBody>
      </p:sp>
      <p:grpSp>
        <p:nvGrpSpPr>
          <p:cNvPr id="7" name="Group 2"/>
          <p:cNvGrpSpPr>
            <a:grpSpLocks/>
          </p:cNvGrpSpPr>
          <p:nvPr/>
        </p:nvGrpSpPr>
        <p:grpSpPr bwMode="auto">
          <a:xfrm>
            <a:off x="1904752" y="2655195"/>
            <a:ext cx="2886493" cy="326189"/>
            <a:chOff x="1848067" y="2697524"/>
            <a:chExt cx="2311184" cy="316190"/>
          </a:xfrm>
        </p:grpSpPr>
        <p:cxnSp>
          <p:nvCxnSpPr>
            <p:cNvPr id="12" name="Straight Connector 56"/>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3" name="Straight Connector 57"/>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14" name="Group 58"/>
          <p:cNvGrpSpPr>
            <a:grpSpLocks/>
          </p:cNvGrpSpPr>
          <p:nvPr/>
        </p:nvGrpSpPr>
        <p:grpSpPr bwMode="auto">
          <a:xfrm>
            <a:off x="1913483" y="2278212"/>
            <a:ext cx="2134116" cy="1136502"/>
            <a:chOff x="838200" y="2992185"/>
            <a:chExt cx="1600200" cy="852868"/>
          </a:xfrm>
        </p:grpSpPr>
        <p:sp>
          <p:nvSpPr>
            <p:cNvPr id="15" name="TextBox 59"/>
            <p:cNvSpPr txBox="1">
              <a:spLocks noChangeArrowheads="1"/>
            </p:cNvSpPr>
            <p:nvPr/>
          </p:nvSpPr>
          <p:spPr bwMode="auto">
            <a:xfrm>
              <a:off x="838200" y="2992185"/>
              <a:ext cx="1600200" cy="2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16" name="TextBox 6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17" name="Group 3"/>
          <p:cNvGrpSpPr>
            <a:grpSpLocks/>
          </p:cNvGrpSpPr>
          <p:nvPr/>
        </p:nvGrpSpPr>
        <p:grpSpPr bwMode="auto">
          <a:xfrm>
            <a:off x="7269010" y="2705194"/>
            <a:ext cx="2673002" cy="254761"/>
            <a:chOff x="7528087" y="2680840"/>
            <a:chExt cx="2061939" cy="316190"/>
          </a:xfrm>
        </p:grpSpPr>
        <p:cxnSp>
          <p:nvCxnSpPr>
            <p:cNvPr id="18" name="Straight Connector 6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6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0" name="Group 66"/>
          <p:cNvGrpSpPr>
            <a:grpSpLocks/>
          </p:cNvGrpSpPr>
          <p:nvPr/>
        </p:nvGrpSpPr>
        <p:grpSpPr bwMode="auto">
          <a:xfrm>
            <a:off x="7795198" y="2305991"/>
            <a:ext cx="2133322" cy="1137295"/>
            <a:chOff x="838200" y="2992185"/>
            <a:chExt cx="1600200" cy="852868"/>
          </a:xfrm>
        </p:grpSpPr>
        <p:sp>
          <p:nvSpPr>
            <p:cNvPr id="21" name="TextBox 67"/>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2" name="TextBox 6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3" name="Group 70"/>
          <p:cNvGrpSpPr>
            <a:grpSpLocks/>
          </p:cNvGrpSpPr>
          <p:nvPr/>
        </p:nvGrpSpPr>
        <p:grpSpPr bwMode="auto">
          <a:xfrm flipV="1">
            <a:off x="7269010" y="3967887"/>
            <a:ext cx="2673002" cy="433331"/>
            <a:chOff x="7528087" y="2680840"/>
            <a:chExt cx="2061939" cy="316190"/>
          </a:xfrm>
        </p:grpSpPr>
        <p:cxnSp>
          <p:nvCxnSpPr>
            <p:cNvPr id="24" name="Straight Connector 7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5" name="Straight Connector 7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6" name="Group 73"/>
          <p:cNvGrpSpPr>
            <a:grpSpLocks/>
          </p:cNvGrpSpPr>
          <p:nvPr/>
        </p:nvGrpSpPr>
        <p:grpSpPr bwMode="auto">
          <a:xfrm>
            <a:off x="7795198" y="4002013"/>
            <a:ext cx="2133322" cy="1137296"/>
            <a:chOff x="838200" y="2992185"/>
            <a:chExt cx="1600200" cy="852868"/>
          </a:xfrm>
        </p:grpSpPr>
        <p:sp>
          <p:nvSpPr>
            <p:cNvPr id="27" name="TextBox 74"/>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8" name="TextBox 75"/>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9" name="Group 76"/>
          <p:cNvGrpSpPr>
            <a:grpSpLocks/>
          </p:cNvGrpSpPr>
          <p:nvPr/>
        </p:nvGrpSpPr>
        <p:grpSpPr bwMode="auto">
          <a:xfrm flipV="1">
            <a:off x="1904752" y="3967886"/>
            <a:ext cx="2886493" cy="428569"/>
            <a:chOff x="1848067" y="2697524"/>
            <a:chExt cx="2311184" cy="316190"/>
          </a:xfrm>
        </p:grpSpPr>
        <p:cxnSp>
          <p:nvCxnSpPr>
            <p:cNvPr id="30" name="Straight Connector 77"/>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1" name="Straight Connector 78"/>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32" name="Group 79"/>
          <p:cNvGrpSpPr>
            <a:grpSpLocks/>
          </p:cNvGrpSpPr>
          <p:nvPr/>
        </p:nvGrpSpPr>
        <p:grpSpPr bwMode="auto">
          <a:xfrm>
            <a:off x="1913483" y="4006775"/>
            <a:ext cx="2134116" cy="1137296"/>
            <a:chOff x="838200" y="2992185"/>
            <a:chExt cx="1600200" cy="852868"/>
          </a:xfrm>
        </p:grpSpPr>
        <p:sp>
          <p:nvSpPr>
            <p:cNvPr id="33" name="TextBox 80"/>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34" name="TextBox 81"/>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sp>
        <p:nvSpPr>
          <p:cNvPr id="35" name="AutoShape 34"/>
          <p:cNvSpPr>
            <a:spLocks/>
          </p:cNvSpPr>
          <p:nvPr/>
        </p:nvSpPr>
        <p:spPr bwMode="auto">
          <a:xfrm>
            <a:off x="1270629" y="2327418"/>
            <a:ext cx="392855" cy="3849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accent1"/>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6" name="AutoShape 14"/>
          <p:cNvSpPr>
            <a:spLocks/>
          </p:cNvSpPr>
          <p:nvPr/>
        </p:nvSpPr>
        <p:spPr bwMode="auto">
          <a:xfrm>
            <a:off x="10149948" y="2354402"/>
            <a:ext cx="276982" cy="476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accent2"/>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7" name="AutoShape 81"/>
          <p:cNvSpPr>
            <a:spLocks/>
          </p:cNvSpPr>
          <p:nvPr/>
        </p:nvSpPr>
        <p:spPr bwMode="auto">
          <a:xfrm>
            <a:off x="1298406" y="4086139"/>
            <a:ext cx="362697" cy="2920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accent4"/>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92"/>
          <p:cNvSpPr>
            <a:spLocks/>
          </p:cNvSpPr>
          <p:nvPr/>
        </p:nvSpPr>
        <p:spPr bwMode="auto">
          <a:xfrm>
            <a:off x="10150741" y="4021061"/>
            <a:ext cx="385712" cy="32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accent5"/>
          </a:solidFill>
          <a:ln>
            <a:noFill/>
          </a:ln>
          <a:effectLst/>
          <a:extLst/>
        </p:spPr>
        <p:txBody>
          <a:bodyPr lIns="19048" tIns="19048" rIns="19048" bIns="19048" anchor="ctr"/>
          <a:lstStyle/>
          <a:p>
            <a:pPr defTabSz="171230" fontAlgn="auto">
              <a:spcBef>
                <a:spcPts val="0"/>
              </a:spcBef>
              <a:spcAft>
                <a:spcPts val="0"/>
              </a:spcAft>
              <a:defRPr/>
            </a:pPr>
            <a:endParaRPr lang="es-ES" sz="105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Tree>
    <p:extLst>
      <p:ext uri="{BB962C8B-B14F-4D97-AF65-F5344CB8AC3E}">
        <p14:creationId xmlns:p14="http://schemas.microsoft.com/office/powerpoint/2010/main" val="237725260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5000"/>
                            </p:stCondLst>
                            <p:childTnLst>
                              <p:par>
                                <p:cTn id="51" presetID="10" presetClass="entr" presetSubtype="0"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p:cTn id="61" dur="500" fill="hold"/>
                                        <p:tgtEl>
                                          <p:spTgt spid="38"/>
                                        </p:tgtEl>
                                        <p:attrNameLst>
                                          <p:attrName>ppt_w</p:attrName>
                                        </p:attrNameLst>
                                      </p:cBhvr>
                                      <p:tavLst>
                                        <p:tav tm="0">
                                          <p:val>
                                            <p:fltVal val="0"/>
                                          </p:val>
                                        </p:tav>
                                        <p:tav tm="100000">
                                          <p:val>
                                            <p:strVal val="#ppt_w"/>
                                          </p:val>
                                        </p:tav>
                                      </p:tavLst>
                                    </p:anim>
                                    <p:anim calcmode="lin" valueType="num">
                                      <p:cBhvr>
                                        <p:cTn id="62" dur="500" fill="hold"/>
                                        <p:tgtEl>
                                          <p:spTgt spid="38"/>
                                        </p:tgtEl>
                                        <p:attrNameLst>
                                          <p:attrName>ppt_h</p:attrName>
                                        </p:attrNameLst>
                                      </p:cBhvr>
                                      <p:tavLst>
                                        <p:tav tm="0">
                                          <p:val>
                                            <p:fltVal val="0"/>
                                          </p:val>
                                        </p:tav>
                                        <p:tav tm="100000">
                                          <p:val>
                                            <p:strVal val="#ppt_h"/>
                                          </p:val>
                                        </p:tav>
                                      </p:tavLst>
                                    </p:anim>
                                    <p:animEffect transition="in" filter="fade">
                                      <p:cBhvr>
                                        <p:cTn id="63" dur="500"/>
                                        <p:tgtEl>
                                          <p:spTgt spid="38"/>
                                        </p:tgtEl>
                                      </p:cBhvr>
                                    </p:animEffect>
                                  </p:childTnLst>
                                </p:cTn>
                              </p:par>
                            </p:childTnLst>
                          </p:cTn>
                        </p:par>
                        <p:par>
                          <p:cTn id="64" fill="hold">
                            <p:stCondLst>
                              <p:cond delay="6500"/>
                            </p:stCondLst>
                            <p:childTnLst>
                              <p:par>
                                <p:cTn id="65" presetID="10"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par>
                          <p:cTn id="68" fill="hold">
                            <p:stCondLst>
                              <p:cond delay="7000"/>
                            </p:stCondLst>
                            <p:childTnLst>
                              <p:par>
                                <p:cTn id="69" presetID="10" presetClass="entr" presetSubtype="0"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准确认清自己</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01188" y="1052709"/>
              <a:ext cx="2842317"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 ACCURATELY IDENTIFY YOUR</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3466449"/>
            <a:ext cx="12192000" cy="254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69"/>
          <p:cNvSpPr>
            <a:spLocks noEditPoints="1"/>
          </p:cNvSpPr>
          <p:nvPr/>
        </p:nvSpPr>
        <p:spPr bwMode="auto">
          <a:xfrm>
            <a:off x="1464170" y="2104723"/>
            <a:ext cx="1888629" cy="3907008"/>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bg1">
              <a:lumMod val="85000"/>
            </a:schemeClr>
          </a:solidFill>
          <a:ln>
            <a:noFill/>
          </a:ln>
          <a:effectLst>
            <a:outerShdw blurRad="76200" sy="23000" kx="1199993" algn="br" rotWithShape="0">
              <a:srgbClr val="000000">
                <a:alpha val="6000"/>
              </a:srgbClr>
            </a:outerShdw>
          </a:effectLst>
          <a:extLst/>
        </p:spPr>
        <p:txBody>
          <a:bodyPr lIns="60952" tIns="30476" rIns="60952" bIns="30476"/>
          <a:lstStyle/>
          <a:p>
            <a:endParaRPr lang="zh-CN" altLang="en-US" sz="1075"/>
          </a:p>
        </p:txBody>
      </p:sp>
      <p:grpSp>
        <p:nvGrpSpPr>
          <p:cNvPr id="6" name="组合 5"/>
          <p:cNvGrpSpPr/>
          <p:nvPr/>
        </p:nvGrpSpPr>
        <p:grpSpPr>
          <a:xfrm>
            <a:off x="4887286" y="1866414"/>
            <a:ext cx="5517417" cy="1245806"/>
            <a:chOff x="4887286" y="1866414"/>
            <a:chExt cx="5517417" cy="1245806"/>
          </a:xfrm>
        </p:grpSpPr>
        <p:sp>
          <p:nvSpPr>
            <p:cNvPr id="12" name="TextBox 67"/>
            <p:cNvSpPr txBox="1">
              <a:spLocks noChangeArrowheads="1"/>
            </p:cNvSpPr>
            <p:nvPr/>
          </p:nvSpPr>
          <p:spPr bwMode="auto">
            <a:xfrm>
              <a:off x="4887286" y="1866414"/>
              <a:ext cx="279660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3000" b="1" spc="300" dirty="0">
                  <a:latin typeface="微软雅黑" panose="020B0503020204020204" pitchFamily="34" charset="-122"/>
                  <a:ea typeface="微软雅黑" panose="020B0503020204020204" pitchFamily="34" charset="-122"/>
                  <a:cs typeface="Lato Regular"/>
                </a:rPr>
                <a:t>在此添加标题</a:t>
              </a:r>
              <a:endParaRPr lang="id-ID" altLang="zh-CN" sz="3000" b="1" spc="300" dirty="0">
                <a:latin typeface="微软雅黑" panose="020B0503020204020204" pitchFamily="34" charset="-122"/>
                <a:ea typeface="微软雅黑" panose="020B0503020204020204" pitchFamily="34" charset="-122"/>
                <a:cs typeface="Lato Regular"/>
              </a:endParaRPr>
            </a:p>
          </p:txBody>
        </p:sp>
        <p:sp>
          <p:nvSpPr>
            <p:cNvPr id="13" name="TextBox 68"/>
            <p:cNvSpPr txBox="1">
              <a:spLocks noChangeArrowheads="1"/>
            </p:cNvSpPr>
            <p:nvPr/>
          </p:nvSpPr>
          <p:spPr bwMode="auto">
            <a:xfrm>
              <a:off x="5013691" y="2420412"/>
              <a:ext cx="5391012" cy="691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5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5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4" name="组合 3"/>
          <p:cNvGrpSpPr/>
          <p:nvPr/>
        </p:nvGrpSpPr>
        <p:grpSpPr>
          <a:xfrm>
            <a:off x="5013691" y="3572357"/>
            <a:ext cx="5944062" cy="2302174"/>
            <a:chOff x="4184408" y="3135881"/>
            <a:chExt cx="8620763" cy="3338876"/>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4408" y="3135882"/>
              <a:ext cx="2090057" cy="2090057"/>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9473" y="3135881"/>
              <a:ext cx="2090057" cy="2090057"/>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00576" y="3349514"/>
              <a:ext cx="2090057" cy="1876424"/>
            </a:xfrm>
            <a:prstGeom prst="rect">
              <a:avLst/>
            </a:prstGeom>
          </p:spPr>
        </p:pic>
        <p:sp>
          <p:nvSpPr>
            <p:cNvPr id="17" name="文本框 16"/>
            <p:cNvSpPr txBox="1"/>
            <p:nvPr/>
          </p:nvSpPr>
          <p:spPr bwMode="auto">
            <a:xfrm>
              <a:off x="4184408" y="5698067"/>
              <a:ext cx="2261104" cy="77669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4190028" y="5275357"/>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518310" y="5698067"/>
              <a:ext cx="2261104" cy="77669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523930" y="5275357"/>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0544067" y="5698066"/>
              <a:ext cx="2261104" cy="77668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0549687" y="5275360"/>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grpSp>
      <p:sp>
        <p:nvSpPr>
          <p:cNvPr id="5" name="矩形 4"/>
          <p:cNvSpPr/>
          <p:nvPr/>
        </p:nvSpPr>
        <p:spPr>
          <a:xfrm>
            <a:off x="5152572" y="3112220"/>
            <a:ext cx="567157"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461606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7"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职业价值观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2908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VALUES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30930" r="18198"/>
          <a:stretch/>
        </p:blipFill>
        <p:spPr>
          <a:xfrm>
            <a:off x="453867" y="2266950"/>
            <a:ext cx="5453719" cy="3069906"/>
          </a:xfrm>
          <a:prstGeom prst="rect">
            <a:avLst/>
          </a:prstGeom>
          <a:ln>
            <a:noFill/>
          </a:ln>
          <a:effectLst>
            <a:outerShdw blurRad="292100" dist="139700" dir="2700000" algn="tl" rotWithShape="0">
              <a:srgbClr val="333333">
                <a:alpha val="65000"/>
              </a:srgbClr>
            </a:outerShdw>
          </a:effectLst>
        </p:spPr>
      </p:pic>
      <p:grpSp>
        <p:nvGrpSpPr>
          <p:cNvPr id="7" name="组合 6"/>
          <p:cNvGrpSpPr/>
          <p:nvPr/>
        </p:nvGrpSpPr>
        <p:grpSpPr>
          <a:xfrm>
            <a:off x="6552617" y="2265112"/>
            <a:ext cx="4464959" cy="707887"/>
            <a:chOff x="7393215" y="2266694"/>
            <a:chExt cx="4464958" cy="707886"/>
          </a:xfrm>
        </p:grpSpPr>
        <p:sp>
          <p:nvSpPr>
            <p:cNvPr id="12" name="矩形 11"/>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3" name="文本框 12"/>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4" name="矩形 13"/>
          <p:cNvSpPr/>
          <p:nvPr/>
        </p:nvSpPr>
        <p:spPr>
          <a:xfrm>
            <a:off x="6652402" y="3138593"/>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5" name="组合 14"/>
          <p:cNvGrpSpPr/>
          <p:nvPr/>
        </p:nvGrpSpPr>
        <p:grpSpPr>
          <a:xfrm>
            <a:off x="6552617" y="3321025"/>
            <a:ext cx="4464959" cy="707887"/>
            <a:chOff x="7393215" y="2266694"/>
            <a:chExt cx="4464958" cy="707886"/>
          </a:xfrm>
        </p:grpSpPr>
        <p:sp>
          <p:nvSpPr>
            <p:cNvPr id="16" name="矩形 15"/>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7" name="文本框 16"/>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8" name="矩形 17"/>
          <p:cNvSpPr/>
          <p:nvPr/>
        </p:nvSpPr>
        <p:spPr>
          <a:xfrm>
            <a:off x="6652402" y="4194506"/>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9" name="组合 18"/>
          <p:cNvGrpSpPr/>
          <p:nvPr/>
        </p:nvGrpSpPr>
        <p:grpSpPr>
          <a:xfrm>
            <a:off x="6552617" y="4373311"/>
            <a:ext cx="4464959" cy="707887"/>
            <a:chOff x="7393215" y="2266694"/>
            <a:chExt cx="4464958" cy="707886"/>
          </a:xfrm>
        </p:grpSpPr>
        <p:sp>
          <p:nvSpPr>
            <p:cNvPr id="20" name="矩形 19"/>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22" name="矩形 21"/>
          <p:cNvSpPr/>
          <p:nvPr/>
        </p:nvSpPr>
        <p:spPr>
          <a:xfrm>
            <a:off x="6652402" y="5246792"/>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Tree>
    <p:extLst>
      <p:ext uri="{BB962C8B-B14F-4D97-AF65-F5344CB8AC3E}">
        <p14:creationId xmlns:p14="http://schemas.microsoft.com/office/powerpoint/2010/main" val="208328725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8"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职业发展目标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69524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DEVELOPMENT GOALS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print">
            <a:extLst>
              <a:ext uri="{BEBA8EAE-BF5A-486C-A8C5-ECC9F3942E4B}">
                <a14:imgProps xmlns:a14="http://schemas.microsoft.com/office/drawing/2010/main">
                  <a14:imgLayer>
                    <a14:imgEffect>
                      <a14:saturation sat="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2990" y="3124200"/>
            <a:ext cx="6546616" cy="3733800"/>
          </a:xfrm>
          <a:prstGeom prst="rect">
            <a:avLst/>
          </a:prstGeom>
        </p:spPr>
      </p:pic>
      <p:sp>
        <p:nvSpPr>
          <p:cNvPr id="7" name="TextBox 12"/>
          <p:cNvSpPr txBox="1"/>
          <p:nvPr/>
        </p:nvSpPr>
        <p:spPr>
          <a:xfrm>
            <a:off x="1533154" y="1899696"/>
            <a:ext cx="2219883"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高瞻远瞩</a:t>
            </a:r>
          </a:p>
        </p:txBody>
      </p:sp>
      <p:sp>
        <p:nvSpPr>
          <p:cNvPr id="12" name="TextBox 13"/>
          <p:cNvSpPr txBox="1"/>
          <p:nvPr/>
        </p:nvSpPr>
        <p:spPr>
          <a:xfrm>
            <a:off x="3179426" y="2497761"/>
            <a:ext cx="2096554"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制胜未来</a:t>
            </a:r>
          </a:p>
        </p:txBody>
      </p:sp>
      <p:sp>
        <p:nvSpPr>
          <p:cNvPr id="13" name="TextBox 4"/>
          <p:cNvSpPr txBox="1"/>
          <p:nvPr/>
        </p:nvSpPr>
        <p:spPr>
          <a:xfrm>
            <a:off x="8259537" y="2411580"/>
            <a:ext cx="2427644" cy="461665"/>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1800"/>
              </a:lnSpc>
            </a:pPr>
            <a:r>
              <a:rPr lang="zh-CN" altLang="en-US" sz="1400" dirty="0">
                <a:solidFill>
                  <a:schemeClr val="tx1"/>
                </a:solidFill>
              </a:rPr>
              <a:t>无论一小步还是一大步</a:t>
            </a:r>
            <a:endParaRPr lang="en-US" altLang="zh-CN" sz="1400" dirty="0">
              <a:solidFill>
                <a:schemeClr val="tx1"/>
              </a:solidFill>
            </a:endParaRPr>
          </a:p>
          <a:p>
            <a:pPr>
              <a:lnSpc>
                <a:spcPts val="1800"/>
              </a:lnSpc>
            </a:pPr>
            <a:r>
              <a:rPr lang="zh-CN" altLang="en-US" sz="1400" dirty="0">
                <a:solidFill>
                  <a:schemeClr val="tx1"/>
                </a:solidFill>
              </a:rPr>
              <a:t>都要带动人类的进步</a:t>
            </a:r>
            <a:endParaRPr lang="en-US" altLang="zh-CN" sz="1400" dirty="0">
              <a:solidFill>
                <a:schemeClr val="tx1"/>
              </a:solidFill>
            </a:endParaRPr>
          </a:p>
        </p:txBody>
      </p:sp>
      <p:sp>
        <p:nvSpPr>
          <p:cNvPr id="14" name="TextBox 5"/>
          <p:cNvSpPr txBox="1"/>
          <p:nvPr/>
        </p:nvSpPr>
        <p:spPr>
          <a:xfrm>
            <a:off x="8259537" y="3372838"/>
            <a:ext cx="2427644" cy="461665"/>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1"/>
                </a:solidFill>
              </a:rPr>
              <a:t>发展员工  成就客户</a:t>
            </a:r>
            <a:endParaRPr lang="en-US" altLang="zh-CN" sz="1400" dirty="0">
              <a:solidFill>
                <a:schemeClr val="tx1"/>
              </a:solidFill>
            </a:endParaRPr>
          </a:p>
          <a:p>
            <a:r>
              <a:rPr lang="zh-CN" altLang="en-US" sz="1400" dirty="0">
                <a:solidFill>
                  <a:schemeClr val="tx1"/>
                </a:solidFill>
              </a:rPr>
              <a:t>回报股东  强大国家</a:t>
            </a:r>
            <a:endParaRPr lang="en-US" altLang="zh-CN" sz="1400" dirty="0">
              <a:solidFill>
                <a:schemeClr val="tx1"/>
              </a:solidFill>
            </a:endParaRPr>
          </a:p>
        </p:txBody>
      </p:sp>
      <p:sp>
        <p:nvSpPr>
          <p:cNvPr id="15" name="TextBox 6"/>
          <p:cNvSpPr txBox="1"/>
          <p:nvPr/>
        </p:nvSpPr>
        <p:spPr>
          <a:xfrm>
            <a:off x="8259537" y="4457014"/>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合作共赢  务实创新</a:t>
            </a:r>
            <a:endParaRPr lang="en-US" altLang="zh-CN" dirty="0">
              <a:solidFill>
                <a:schemeClr val="tx1"/>
              </a:solidFill>
            </a:endParaRPr>
          </a:p>
        </p:txBody>
      </p:sp>
      <p:sp>
        <p:nvSpPr>
          <p:cNvPr id="16" name="Oval 13"/>
          <p:cNvSpPr>
            <a:spLocks noChangeArrowheads="1"/>
          </p:cNvSpPr>
          <p:nvPr/>
        </p:nvSpPr>
        <p:spPr bwMode="auto">
          <a:xfrm>
            <a:off x="7265719" y="2263831"/>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企业使命</a:t>
            </a:r>
            <a:endParaRPr lang="en-US" altLang="zh-CN" sz="1700" b="1" dirty="0">
              <a:solidFill>
                <a:schemeClr val="bg1"/>
              </a:solidFill>
              <a:latin typeface="微软雅黑" pitchFamily="34" charset="-122"/>
              <a:ea typeface="微软雅黑" pitchFamily="34" charset="-122"/>
            </a:endParaRPr>
          </a:p>
        </p:txBody>
      </p:sp>
      <p:sp>
        <p:nvSpPr>
          <p:cNvPr id="17" name="Oval 13"/>
          <p:cNvSpPr>
            <a:spLocks noChangeArrowheads="1"/>
          </p:cNvSpPr>
          <p:nvPr/>
        </p:nvSpPr>
        <p:spPr bwMode="auto">
          <a:xfrm>
            <a:off x="7265719" y="3225089"/>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企业宗旨</a:t>
            </a:r>
            <a:endParaRPr lang="en-US" altLang="zh-CN" sz="1700" b="1" dirty="0">
              <a:solidFill>
                <a:schemeClr val="bg1"/>
              </a:solidFill>
              <a:latin typeface="微软雅黑" pitchFamily="34" charset="-122"/>
              <a:ea typeface="微软雅黑" pitchFamily="34" charset="-122"/>
            </a:endParaRPr>
          </a:p>
        </p:txBody>
      </p:sp>
      <p:sp>
        <p:nvSpPr>
          <p:cNvPr id="18" name="Oval 13"/>
          <p:cNvSpPr>
            <a:spLocks noChangeArrowheads="1"/>
          </p:cNvSpPr>
          <p:nvPr/>
        </p:nvSpPr>
        <p:spPr bwMode="auto">
          <a:xfrm>
            <a:off x="7265719" y="4186347"/>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核心价值</a:t>
            </a:r>
            <a:endParaRPr lang="en-US" altLang="zh-CN" sz="1700" b="1" dirty="0">
              <a:solidFill>
                <a:schemeClr val="bg1"/>
              </a:solidFill>
              <a:latin typeface="微软雅黑" pitchFamily="34" charset="-122"/>
              <a:ea typeface="微软雅黑" pitchFamily="34" charset="-122"/>
            </a:endParaRPr>
          </a:p>
        </p:txBody>
      </p:sp>
      <p:sp>
        <p:nvSpPr>
          <p:cNvPr id="19" name="Oval 13"/>
          <p:cNvSpPr>
            <a:spLocks noChangeArrowheads="1"/>
          </p:cNvSpPr>
          <p:nvPr/>
        </p:nvSpPr>
        <p:spPr bwMode="auto">
          <a:xfrm>
            <a:off x="7265719" y="5147604"/>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经营理念</a:t>
            </a:r>
            <a:endParaRPr lang="en-US" altLang="zh-CN" sz="1700" b="1" dirty="0">
              <a:solidFill>
                <a:schemeClr val="bg1"/>
              </a:solidFill>
              <a:latin typeface="微软雅黑" pitchFamily="34" charset="-122"/>
              <a:ea typeface="微软雅黑" pitchFamily="34" charset="-122"/>
            </a:endParaRPr>
          </a:p>
        </p:txBody>
      </p:sp>
      <p:sp>
        <p:nvSpPr>
          <p:cNvPr id="20" name="TextBox 30"/>
          <p:cNvSpPr txBox="1"/>
          <p:nvPr/>
        </p:nvSpPr>
        <p:spPr>
          <a:xfrm>
            <a:off x="8259537" y="5418271"/>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诚信  务实  敬业  创新</a:t>
            </a:r>
            <a:endParaRPr lang="en-US" altLang="zh-CN" dirty="0">
              <a:solidFill>
                <a:schemeClr val="tx1"/>
              </a:solidFill>
            </a:endParaRPr>
          </a:p>
        </p:txBody>
      </p:sp>
    </p:spTree>
    <p:extLst>
      <p:ext uri="{BB962C8B-B14F-4D97-AF65-F5344CB8AC3E}">
        <p14:creationId xmlns:p14="http://schemas.microsoft.com/office/powerpoint/2010/main" val="8344500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300" fill="hold"/>
                                        <p:tgtEl>
                                          <p:spTgt spid="7"/>
                                        </p:tgtEl>
                                        <p:attrNameLst>
                                          <p:attrName>ppt_x</p:attrName>
                                        </p:attrNameLst>
                                      </p:cBhvr>
                                      <p:tavLst>
                                        <p:tav tm="0">
                                          <p:val>
                                            <p:strVal val="1+#ppt_w/2"/>
                                          </p:val>
                                        </p:tav>
                                        <p:tav tm="100000">
                                          <p:val>
                                            <p:strVal val="#ppt_x"/>
                                          </p:val>
                                        </p:tav>
                                      </p:tavLst>
                                    </p:anim>
                                    <p:anim calcmode="lin" valueType="num">
                                      <p:cBhvr additive="base">
                                        <p:cTn id="19" dur="3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300"/>
                            </p:stCondLst>
                            <p:childTnLst>
                              <p:par>
                                <p:cTn id="21" presetID="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300" fill="hold"/>
                                        <p:tgtEl>
                                          <p:spTgt spid="12"/>
                                        </p:tgtEl>
                                        <p:attrNameLst>
                                          <p:attrName>ppt_x</p:attrName>
                                        </p:attrNameLst>
                                      </p:cBhvr>
                                      <p:tavLst>
                                        <p:tav tm="0">
                                          <p:val>
                                            <p:strVal val="1+#ppt_w/2"/>
                                          </p:val>
                                        </p:tav>
                                        <p:tav tm="100000">
                                          <p:val>
                                            <p:strVal val="#ppt_x"/>
                                          </p:val>
                                        </p:tav>
                                      </p:tavLst>
                                    </p:anim>
                                    <p:anim calcmode="lin" valueType="num">
                                      <p:cBhvr additive="base">
                                        <p:cTn id="24" dur="30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16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60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9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1+#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1+#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p:bldP spid="12" grpId="0"/>
      <p:bldP spid="13" grpId="0"/>
      <p:bldP spid="14" grpId="0"/>
      <p:bldP spid="15" grpId="0"/>
      <p:bldP spid="16" grpId="0" animBg="1"/>
      <p:bldP spid="17" grpId="0" animBg="1"/>
      <p:bldP spid="18" grpId="0" animBg="1"/>
      <p:bldP spid="19" grpId="0" animBg="1"/>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38150" y="1219200"/>
            <a:ext cx="11277600" cy="4914900"/>
          </a:xfrm>
          <a:prstGeom prst="rect">
            <a:avLst/>
          </a:prstGeom>
          <a:ln>
            <a:noFill/>
          </a:ln>
          <a:effectLst>
            <a:outerShdw blurRad="203200" dist="63500" dir="3960000" sx="102000" sy="102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0600" y="2495550"/>
            <a:ext cx="1047750" cy="2228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16038" y="3339700"/>
            <a:ext cx="4176849" cy="1631216"/>
          </a:xfrm>
          <a:prstGeom prst="rect">
            <a:avLst/>
          </a:prstGeom>
          <a:noFill/>
        </p:spPr>
        <p:txBody>
          <a:bodyPr wrap="none" rtlCol="0">
            <a:spAutoFit/>
          </a:bodyPr>
          <a:lstStyle/>
          <a:p>
            <a:r>
              <a:rPr lang="zh-CN" altLang="en-US" sz="5000" dirty="0">
                <a:solidFill>
                  <a:schemeClr val="bg1"/>
                </a:solidFill>
                <a:latin typeface="微软雅黑" panose="020B0503020204020204" pitchFamily="34" charset="-122"/>
                <a:ea typeface="微软雅黑" panose="020B0503020204020204" pitchFamily="34" charset="-122"/>
              </a:rPr>
              <a:t>谢谢欣赏</a:t>
            </a:r>
            <a:endParaRPr lang="en-US" altLang="zh-CN" sz="5000" dirty="0">
              <a:solidFill>
                <a:schemeClr val="bg1"/>
              </a:solidFill>
              <a:latin typeface="微软雅黑" panose="020B0503020204020204" pitchFamily="34" charset="-122"/>
              <a:ea typeface="微软雅黑" panose="020B0503020204020204" pitchFamily="34" charset="-122"/>
            </a:endParaRPr>
          </a:p>
          <a:p>
            <a:r>
              <a:rPr lang="en-US" altLang="zh-CN" sz="5000" dirty="0">
                <a:solidFill>
                  <a:schemeClr val="bg1"/>
                </a:solidFill>
                <a:latin typeface="微软雅黑" panose="020B0503020204020204" pitchFamily="34" charset="-122"/>
                <a:ea typeface="微软雅黑" panose="020B0503020204020204" pitchFamily="34" charset="-122"/>
              </a:rPr>
              <a:t>THANK  YOU</a:t>
            </a:r>
            <a:endParaRPr lang="zh-CN" altLang="en-US" sz="5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184152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797979"/>
      </a:dk2>
      <a:lt2>
        <a:srgbClr val="43B4E3"/>
      </a:lt2>
      <a:accent1>
        <a:srgbClr val="0070C0"/>
      </a:accent1>
      <a:accent2>
        <a:srgbClr val="CECECE"/>
      </a:accent2>
      <a:accent3>
        <a:srgbClr val="329FD1"/>
      </a:accent3>
      <a:accent4>
        <a:srgbClr val="CECECE"/>
      </a:accent4>
      <a:accent5>
        <a:srgbClr val="0070C0"/>
      </a:accent5>
      <a:accent6>
        <a:srgbClr val="CECECE"/>
      </a:accent6>
      <a:hlink>
        <a:srgbClr val="169EBE"/>
      </a:hlink>
      <a:folHlink>
        <a:srgbClr val="0070C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337</TotalTime>
  <Words>1822</Words>
  <Application>Microsoft Office PowerPoint</Application>
  <PresentationFormat>宽屏</PresentationFormat>
  <Paragraphs>293</Paragraphs>
  <Slides>27</Slides>
  <Notes>27</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27</vt:i4>
      </vt:variant>
    </vt:vector>
  </HeadingPairs>
  <TitlesOfParts>
    <vt:vector size="49" baseType="lpstr">
      <vt:lpstr>Gill Sans</vt:lpstr>
      <vt:lpstr>Lato Regular</vt:lpstr>
      <vt:lpstr>ＭＳ Ｐゴシック</vt:lpstr>
      <vt:lpstr>PT Sans</vt:lpstr>
      <vt:lpstr>陈继世-硬笔行书</vt:lpstr>
      <vt:lpstr>方正黄草_GBK</vt:lpstr>
      <vt:lpstr>方正正大黑简体</vt:lpstr>
      <vt:lpstr>方正中等线_GBK</vt:lpstr>
      <vt:lpstr>黑体</vt:lpstr>
      <vt:lpstr>宋体</vt:lpstr>
      <vt:lpstr>微软雅黑</vt:lpstr>
      <vt:lpstr>微软雅黑 Light</vt:lpstr>
      <vt:lpstr>造字工房悦黑演示版常规体</vt:lpstr>
      <vt:lpstr>造字工房悦圆演示版常规体</vt:lpstr>
      <vt:lpstr>Arial</vt:lpstr>
      <vt:lpstr>Bauhaus 93</vt:lpstr>
      <vt:lpstr>Calibri</vt:lpstr>
      <vt:lpstr>Calibri Light</vt:lpstr>
      <vt:lpstr>Impact</vt:lpstr>
      <vt:lpstr>Open Sans</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30</cp:revision>
  <dcterms:created xsi:type="dcterms:W3CDTF">2017-01-20T08:23:58Z</dcterms:created>
  <dcterms:modified xsi:type="dcterms:W3CDTF">2019-01-14T05:17:13Z</dcterms:modified>
</cp:coreProperties>
</file>