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01" r:id="rId3"/>
    <p:sldId id="357" r:id="rId5"/>
    <p:sldId id="395" r:id="rId6"/>
    <p:sldId id="359" r:id="rId7"/>
    <p:sldId id="363" r:id="rId8"/>
    <p:sldId id="364" r:id="rId9"/>
    <p:sldId id="365" r:id="rId10"/>
    <p:sldId id="369" r:id="rId11"/>
    <p:sldId id="368" r:id="rId12"/>
    <p:sldId id="370" r:id="rId13"/>
    <p:sldId id="371" r:id="rId14"/>
    <p:sldId id="372" r:id="rId15"/>
    <p:sldId id="373" r:id="rId16"/>
    <p:sldId id="374" r:id="rId17"/>
    <p:sldId id="396" r:id="rId18"/>
    <p:sldId id="317" r:id="rId19"/>
    <p:sldId id="381" r:id="rId20"/>
    <p:sldId id="378" r:id="rId21"/>
    <p:sldId id="379" r:id="rId22"/>
    <p:sldId id="380" r:id="rId23"/>
    <p:sldId id="382" r:id="rId24"/>
    <p:sldId id="399" r:id="rId25"/>
    <p:sldId id="258" r:id="rId26"/>
    <p:sldId id="387" r:id="rId27"/>
    <p:sldId id="388" r:id="rId28"/>
    <p:sldId id="389" r:id="rId29"/>
    <p:sldId id="390" r:id="rId30"/>
    <p:sldId id="400" r:id="rId31"/>
    <p:sldId id="392" r:id="rId32"/>
    <p:sldId id="393" r:id="rId33"/>
    <p:sldId id="402" r:id="rId34"/>
  </p:sldIdLst>
  <p:sldSz cx="12192000" cy="6858000"/>
  <p:notesSz cx="6858000" cy="9144000"/>
  <p:embeddedFontLst>
    <p:embeddedFont>
      <p:font typeface="方正兰亭黑简体" panose="02000000000000000000" pitchFamily="2" charset="-122"/>
      <p:regular r:id="rId38"/>
    </p:embeddedFont>
    <p:embeddedFont>
      <p:font typeface="华文隶书" panose="02010800040101010101" pitchFamily="2" charset="-122"/>
      <p:regular r:id="rId39"/>
    </p:embeddedFont>
    <p:embeddedFont>
      <p:font typeface="华文细黑" panose="02010600040101010101" pitchFamily="2" charset="-122"/>
      <p:regular r:id="rId40"/>
    </p:embeddedFont>
    <p:embeddedFont>
      <p:font typeface="微软雅黑" panose="020B0503020204020204" pitchFamily="34" charset="-122"/>
      <p:regular r:id="rId41"/>
    </p:embeddedFont>
    <p:embeddedFont>
      <p:font typeface="黑体" panose="02010609060101010101" pitchFamily="49" charset="-122"/>
      <p:regular r:id="rId42"/>
    </p:embeddedFont>
    <p:embeddedFont>
      <p:font typeface="Arial Unicode MS" panose="020B0604020202020204" charset="-122"/>
      <p:regular r:id="rId43"/>
    </p:embeddedFont>
    <p:embeddedFont>
      <p:font typeface="Calibri" panose="020F0502020204030204" charset="0"/>
      <p:regular r:id="rId44"/>
      <p:bold r:id="rId45"/>
      <p:italic r:id="rId46"/>
      <p:boldItalic r:id="rId47"/>
    </p:embeddedFont>
    <p:embeddedFont>
      <p:font typeface="Gulim" panose="020B0600000101010101" pitchFamily="34" charset="-127"/>
      <p:regular r:id="rId48"/>
    </p:embeddedFont>
    <p:embeddedFont>
      <p:font typeface="华文新魏" panose="02010800040101010101" pitchFamily="2" charset="-122"/>
      <p:regular r:id="rId4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78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9" Type="http://schemas.openxmlformats.org/officeDocument/2006/relationships/font" Target="fonts/font12.fntdata"/><Relationship Id="rId48" Type="http://schemas.openxmlformats.org/officeDocument/2006/relationships/font" Target="fonts/font11.fntdata"/><Relationship Id="rId47" Type="http://schemas.openxmlformats.org/officeDocument/2006/relationships/font" Target="fonts/font10.fntdata"/><Relationship Id="rId46" Type="http://schemas.openxmlformats.org/officeDocument/2006/relationships/font" Target="fonts/font9.fntdata"/><Relationship Id="rId45" Type="http://schemas.openxmlformats.org/officeDocument/2006/relationships/font" Target="fonts/font8.fntdata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845F-6FAE-4584-881E-0A19736D4D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5D051-88F7-4393-BF36-2CE53BE103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C8172-9A32-44CC-BF0E-CF1E8C3C3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5D051-88F7-4393-BF36-2CE53BE103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855588" y="6068361"/>
            <a:ext cx="2756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中国某某集团有限责任公司</a:t>
            </a:r>
            <a:endParaRPr lang="zh-CN" altLang="en-US" sz="14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855588" y="6330987"/>
            <a:ext cx="28111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China Sky Culture Media XX Group Co., Ltd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855588" y="6534625"/>
            <a:ext cx="28111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地址：上海市</a:t>
            </a:r>
            <a:r>
              <a:rPr lang="zh-CN" altLang="en-US" sz="1000" dirty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浦东新区浦东大道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275</a:t>
            </a:r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弄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8</a:t>
            </a:r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号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9390043" y="6080965"/>
            <a:ext cx="22027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zh-CN" alt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021-81795815/6/7/8</a:t>
            </a:r>
            <a:endParaRPr lang="zh-CN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9390043" y="6315143"/>
            <a:ext cx="22027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传真：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021-81795815/6/7/8-8088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9390043" y="6521915"/>
            <a:ext cx="2706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网址：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WWW. Shanghai Technology.com 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300000" y="5980176"/>
            <a:ext cx="115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213477" y="6119878"/>
            <a:ext cx="667512" cy="647970"/>
            <a:chOff x="4149346" y="6100429"/>
            <a:chExt cx="667512" cy="647970"/>
          </a:xfrm>
        </p:grpSpPr>
        <p:sp>
          <p:nvSpPr>
            <p:cNvPr id="15" name="圆角矩形 14"/>
            <p:cNvSpPr/>
            <p:nvPr/>
          </p:nvSpPr>
          <p:spPr>
            <a:xfrm>
              <a:off x="4160520" y="6100429"/>
              <a:ext cx="621792" cy="6217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149346" y="6102068"/>
              <a:ext cx="667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某某公司</a:t>
              </a:r>
              <a:endParaRPr lang="zh-CN" altLang="en-US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 userDrawn="1"/>
        </p:nvSpPr>
        <p:spPr>
          <a:xfrm>
            <a:off x="855588" y="6068361"/>
            <a:ext cx="2756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中国某某集团有限责任公司</a:t>
            </a:r>
            <a:endParaRPr lang="zh-CN" altLang="en-US" sz="14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 userDrawn="1"/>
        </p:nvSpPr>
        <p:spPr>
          <a:xfrm>
            <a:off x="855588" y="6330987"/>
            <a:ext cx="28111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China Sky Culture Media XX Group Co., Ltd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 userDrawn="1"/>
        </p:nvSpPr>
        <p:spPr>
          <a:xfrm>
            <a:off x="855588" y="6534625"/>
            <a:ext cx="28111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地址：上海市</a:t>
            </a:r>
            <a:r>
              <a:rPr lang="zh-CN" altLang="en-US" sz="1000" dirty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浦东新区浦东大道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275</a:t>
            </a:r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弄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8</a:t>
            </a:r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号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 userDrawn="1"/>
        </p:nvSpPr>
        <p:spPr>
          <a:xfrm>
            <a:off x="9390043" y="6080965"/>
            <a:ext cx="22027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zh-CN" altLang="en-U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021-81795815/6/7/8</a:t>
            </a:r>
            <a:endParaRPr lang="zh-CN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 userDrawn="1"/>
        </p:nvSpPr>
        <p:spPr>
          <a:xfrm>
            <a:off x="9390043" y="6315143"/>
            <a:ext cx="22027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传真：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021-81795815/6/7/8-8088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 userDrawn="1"/>
        </p:nvSpPr>
        <p:spPr>
          <a:xfrm>
            <a:off x="9390043" y="6521915"/>
            <a:ext cx="2706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网址：</a:t>
            </a:r>
            <a:r>
              <a:rPr lang="en-US" altLang="zh-CN" sz="1000" dirty="0" smtClean="0"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WWW. Shanghai Technology.com </a:t>
            </a:r>
            <a:endParaRPr lang="zh-CN" altLang="en-US" sz="1000" dirty="0"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23" name="直接连接符 22"/>
          <p:cNvCxnSpPr/>
          <p:nvPr userDrawn="1"/>
        </p:nvCxnSpPr>
        <p:spPr>
          <a:xfrm>
            <a:off x="300000" y="5980176"/>
            <a:ext cx="115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 userDrawn="1"/>
        </p:nvGrpSpPr>
        <p:grpSpPr>
          <a:xfrm>
            <a:off x="196543" y="6119878"/>
            <a:ext cx="667512" cy="647970"/>
            <a:chOff x="4132412" y="6100429"/>
            <a:chExt cx="667512" cy="647970"/>
          </a:xfrm>
        </p:grpSpPr>
        <p:sp>
          <p:nvSpPr>
            <p:cNvPr id="25" name="圆角矩形 24"/>
            <p:cNvSpPr/>
            <p:nvPr/>
          </p:nvSpPr>
          <p:spPr>
            <a:xfrm>
              <a:off x="4160520" y="6100429"/>
              <a:ext cx="621792" cy="6217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132412" y="6102068"/>
              <a:ext cx="667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某某公司</a:t>
              </a:r>
              <a:endParaRPr lang="zh-CN" altLang="en-US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600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707737" y="-30770"/>
            <a:ext cx="2892296" cy="6902605"/>
          </a:xfrm>
          <a:custGeom>
            <a:avLst/>
            <a:gdLst>
              <a:gd name="connsiteX0" fmla="*/ 1739590 w 3010829"/>
              <a:gd name="connsiteY0" fmla="*/ 0 h 6902604"/>
              <a:gd name="connsiteX1" fmla="*/ 3010829 w 3010829"/>
              <a:gd name="connsiteY1" fmla="*/ 22302 h 6902604"/>
              <a:gd name="connsiteX2" fmla="*/ 1393903 w 3010829"/>
              <a:gd name="connsiteY2" fmla="*/ 6880302 h 6902604"/>
              <a:gd name="connsiteX3" fmla="*/ 0 w 3010829"/>
              <a:gd name="connsiteY3" fmla="*/ 6902604 h 6902604"/>
              <a:gd name="connsiteX4" fmla="*/ 1739590 w 3010829"/>
              <a:gd name="connsiteY4" fmla="*/ 0 h 6902604"/>
              <a:gd name="connsiteX0-1" fmla="*/ 2069790 w 3010829"/>
              <a:gd name="connsiteY0-2" fmla="*/ 0 h 6911071"/>
              <a:gd name="connsiteX1-3" fmla="*/ 3010829 w 3010829"/>
              <a:gd name="connsiteY1-4" fmla="*/ 30769 h 6911071"/>
              <a:gd name="connsiteX2-5" fmla="*/ 1393903 w 3010829"/>
              <a:gd name="connsiteY2-6" fmla="*/ 6888769 h 6911071"/>
              <a:gd name="connsiteX3-7" fmla="*/ 0 w 3010829"/>
              <a:gd name="connsiteY3-8" fmla="*/ 6911071 h 6911071"/>
              <a:gd name="connsiteX4-9" fmla="*/ 2069790 w 3010829"/>
              <a:gd name="connsiteY4-10" fmla="*/ 0 h 6911071"/>
              <a:gd name="connsiteX0-11" fmla="*/ 1942790 w 2883829"/>
              <a:gd name="connsiteY0-12" fmla="*/ 0 h 6936471"/>
              <a:gd name="connsiteX1-13" fmla="*/ 2883829 w 2883829"/>
              <a:gd name="connsiteY1-14" fmla="*/ 30769 h 6936471"/>
              <a:gd name="connsiteX2-15" fmla="*/ 1266903 w 2883829"/>
              <a:gd name="connsiteY2-16" fmla="*/ 6888769 h 6936471"/>
              <a:gd name="connsiteX3-17" fmla="*/ 0 w 2883829"/>
              <a:gd name="connsiteY3-18" fmla="*/ 6936471 h 6936471"/>
              <a:gd name="connsiteX4-19" fmla="*/ 1942790 w 2883829"/>
              <a:gd name="connsiteY4-20" fmla="*/ 0 h 6936471"/>
              <a:gd name="connsiteX0-21" fmla="*/ 1951257 w 2892296"/>
              <a:gd name="connsiteY0-22" fmla="*/ 0 h 6902605"/>
              <a:gd name="connsiteX1-23" fmla="*/ 2892296 w 2892296"/>
              <a:gd name="connsiteY1-24" fmla="*/ 30769 h 6902605"/>
              <a:gd name="connsiteX2-25" fmla="*/ 1275370 w 2892296"/>
              <a:gd name="connsiteY2-26" fmla="*/ 6888769 h 6902605"/>
              <a:gd name="connsiteX3-27" fmla="*/ 0 w 2892296"/>
              <a:gd name="connsiteY3-28" fmla="*/ 6902605 h 6902605"/>
              <a:gd name="connsiteX4-29" fmla="*/ 1951257 w 2892296"/>
              <a:gd name="connsiteY4-30" fmla="*/ 0 h 6902605"/>
              <a:gd name="connsiteX0-31" fmla="*/ 1951257 w 2892296"/>
              <a:gd name="connsiteY0-32" fmla="*/ 0 h 6902605"/>
              <a:gd name="connsiteX1-33" fmla="*/ 2892296 w 2892296"/>
              <a:gd name="connsiteY1-34" fmla="*/ 30769 h 6902605"/>
              <a:gd name="connsiteX2-35" fmla="*/ 970570 w 2892296"/>
              <a:gd name="connsiteY2-36" fmla="*/ 6897236 h 6902605"/>
              <a:gd name="connsiteX3-37" fmla="*/ 0 w 2892296"/>
              <a:gd name="connsiteY3-38" fmla="*/ 6902605 h 6902605"/>
              <a:gd name="connsiteX4-39" fmla="*/ 1951257 w 2892296"/>
              <a:gd name="connsiteY4-40" fmla="*/ 0 h 6902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92296" h="6902605">
                <a:moveTo>
                  <a:pt x="1951257" y="0"/>
                </a:moveTo>
                <a:lnTo>
                  <a:pt x="2892296" y="30769"/>
                </a:lnTo>
                <a:lnTo>
                  <a:pt x="970570" y="6897236"/>
                </a:lnTo>
                <a:lnTo>
                  <a:pt x="0" y="6902605"/>
                </a:lnTo>
                <a:lnTo>
                  <a:pt x="1951257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-22302" y="-22302"/>
            <a:ext cx="8683702" cy="6902604"/>
          </a:xfrm>
          <a:custGeom>
            <a:avLst/>
            <a:gdLst>
              <a:gd name="connsiteX0" fmla="*/ 0 w 7783551"/>
              <a:gd name="connsiteY0" fmla="*/ 22302 h 6902604"/>
              <a:gd name="connsiteX1" fmla="*/ 7783551 w 7783551"/>
              <a:gd name="connsiteY1" fmla="*/ 0 h 6902604"/>
              <a:gd name="connsiteX2" fmla="*/ 6032810 w 7783551"/>
              <a:gd name="connsiteY2" fmla="*/ 6902604 h 6902604"/>
              <a:gd name="connsiteX3" fmla="*/ 11151 w 7783551"/>
              <a:gd name="connsiteY3" fmla="*/ 6891453 h 6902604"/>
              <a:gd name="connsiteX4" fmla="*/ 0 w 7783551"/>
              <a:gd name="connsiteY4" fmla="*/ 22302 h 690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3551" h="6902604">
                <a:moveTo>
                  <a:pt x="0" y="22302"/>
                </a:moveTo>
                <a:lnTo>
                  <a:pt x="7783551" y="0"/>
                </a:lnTo>
                <a:lnTo>
                  <a:pt x="6032810" y="6902604"/>
                </a:lnTo>
                <a:lnTo>
                  <a:pt x="11151" y="6891453"/>
                </a:lnTo>
                <a:lnTo>
                  <a:pt x="0" y="2230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4"/>
          <p:cNvSpPr txBox="1"/>
          <p:nvPr/>
        </p:nvSpPr>
        <p:spPr>
          <a:xfrm>
            <a:off x="320743" y="2116245"/>
            <a:ext cx="6888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200" dirty="0" smtClean="0">
                <a:solidFill>
                  <a:schemeClr val="bg1"/>
                </a:solidFill>
                <a:latin typeface="+mn-ea"/>
              </a:rPr>
              <a:t>校园招聘宣讲会</a:t>
            </a:r>
            <a:endParaRPr lang="zh-CN" altLang="en-US" sz="7200" spc="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1481" y="1534041"/>
            <a:ext cx="6782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Campus Recruiting and </a:t>
            </a:r>
            <a:r>
              <a:rPr lang="en-US" altLang="zh-CN" sz="24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Seminar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1987" y="3636499"/>
            <a:ext cx="6238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适用于校园招聘 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高校宣讲会 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校招等场合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953669" y="4701435"/>
            <a:ext cx="252695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 smtClean="0">
                <a:solidFill>
                  <a:schemeClr val="bg1"/>
                </a:solidFill>
                <a:latin typeface="+mn-ea"/>
              </a:rPr>
              <a:t>汇报人：人事部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5"/>
          <p:cNvSpPr txBox="1"/>
          <p:nvPr/>
        </p:nvSpPr>
        <p:spPr>
          <a:xfrm>
            <a:off x="953669" y="5368879"/>
            <a:ext cx="3093397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时间：</a:t>
            </a:r>
            <a:r>
              <a:rPr lang="en-US" altLang="zh-CN" sz="1865" dirty="0">
                <a:solidFill>
                  <a:schemeClr val="bg1"/>
                </a:solidFill>
                <a:latin typeface="+mn-ea"/>
              </a:rPr>
              <a:t>2019</a:t>
            </a:r>
            <a:r>
              <a:rPr lang="zh-CN" altLang="en-US" sz="1865" dirty="0" smtClean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1865" dirty="0" smtClean="0">
                <a:solidFill>
                  <a:schemeClr val="bg1"/>
                </a:solidFill>
                <a:latin typeface="+mn-ea"/>
              </a:rPr>
              <a:t>11</a:t>
            </a:r>
            <a:r>
              <a:rPr lang="zh-CN" altLang="en-US" sz="1865" dirty="0" smtClean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zh-CN" sz="1865" dirty="0" smtClean="0">
                <a:solidFill>
                  <a:schemeClr val="bg1"/>
                </a:solidFill>
                <a:latin typeface="+mn-ea"/>
              </a:rPr>
              <a:t>16</a:t>
            </a:r>
            <a:r>
              <a:rPr lang="zh-CN" altLang="en-US" sz="1865" dirty="0" smtClean="0">
                <a:solidFill>
                  <a:schemeClr val="bg1"/>
                </a:solidFill>
                <a:latin typeface="+mn-ea"/>
              </a:rPr>
              <a:t>日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Go Time-震撼、激扬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589204" y="-101894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954910" y="2466679"/>
            <a:ext cx="16658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公司简介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552739" y="3715898"/>
            <a:ext cx="32736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职业发展与薪酬福利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0" y="3427941"/>
            <a:ext cx="12192000" cy="0"/>
          </a:xfrm>
          <a:prstGeom prst="line">
            <a:avLst/>
          </a:prstGeom>
          <a:noFill/>
          <a:ln w="12700" cmpd="sng">
            <a:solidFill>
              <a:srgbClr val="80808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1721144" y="3328428"/>
            <a:ext cx="192616" cy="192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4318975" y="3328428"/>
            <a:ext cx="192617" cy="192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473938" y="2466679"/>
            <a:ext cx="32736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校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招岗位与招聘流程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7240171" y="3328428"/>
            <a:ext cx="192617" cy="192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  <p:grpSp>
        <p:nvGrpSpPr>
          <p:cNvPr id="2" name="组合 1"/>
          <p:cNvGrpSpPr/>
          <p:nvPr/>
        </p:nvGrpSpPr>
        <p:grpSpPr>
          <a:xfrm>
            <a:off x="0" y="-1"/>
            <a:ext cx="12192000" cy="714103"/>
            <a:chOff x="0" y="-1"/>
            <a:chExt cx="12192000" cy="714103"/>
          </a:xfrm>
        </p:grpSpPr>
        <p:sp>
          <p:nvSpPr>
            <p:cNvPr id="12" name="矩形 11"/>
            <p:cNvSpPr/>
            <p:nvPr/>
          </p:nvSpPr>
          <p:spPr>
            <a:xfrm>
              <a:off x="0" y="-1"/>
              <a:ext cx="12192000" cy="71410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69796" y="64662"/>
              <a:ext cx="40524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ea typeface="方正兰亭黑简体" panose="02000000000000000000" pitchFamily="2" charset="-122"/>
                </a:rPr>
                <a:t>目录 </a:t>
              </a:r>
              <a:r>
                <a:rPr lang="en-US" altLang="zh-CN" sz="3200" dirty="0" smtClean="0">
                  <a:solidFill>
                    <a:schemeClr val="bg1"/>
                  </a:solidFill>
                  <a:ea typeface="方正兰亭黑简体" panose="02000000000000000000" pitchFamily="2" charset="-122"/>
                </a:rPr>
                <a:t>/ CONTENTS</a:t>
              </a:r>
              <a:endParaRPr lang="zh-CN" altLang="en-US" sz="3200" dirty="0">
                <a:solidFill>
                  <a:schemeClr val="bg1"/>
                </a:solidFill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9316232" y="3715898"/>
            <a:ext cx="17427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</a:t>
            </a:r>
            <a:r>
              <a:rPr 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联系方式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9789860" y="3328428"/>
            <a:ext cx="192617" cy="192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Oval 3"/>
          <p:cNvSpPr/>
          <p:nvPr/>
        </p:nvSpPr>
        <p:spPr>
          <a:xfrm>
            <a:off x="-862309" y="693285"/>
            <a:ext cx="8006992" cy="8043603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Oval 2"/>
          <p:cNvSpPr/>
          <p:nvPr/>
        </p:nvSpPr>
        <p:spPr>
          <a:xfrm>
            <a:off x="285382" y="1859282"/>
            <a:ext cx="5711612" cy="5711612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801175" y="3889010"/>
            <a:ext cx="4680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bg1"/>
                </a:solidFill>
              </a:rPr>
              <a:t>公司简介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08272" y="5063630"/>
            <a:ext cx="3877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i="1" dirty="0">
                <a:solidFill>
                  <a:schemeClr val="bg1"/>
                </a:solidFill>
                <a:cs typeface="Arial" panose="020B0604020202020204" pitchFamily="34" charset="0"/>
              </a:rPr>
              <a:t>Company Profile</a:t>
            </a:r>
            <a:endParaRPr lang="en-US" altLang="zh-CN" sz="36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椭圆 82"/>
          <p:cNvSpPr/>
          <p:nvPr/>
        </p:nvSpPr>
        <p:spPr bwMode="auto">
          <a:xfrm>
            <a:off x="5615947" y="1411834"/>
            <a:ext cx="1152620" cy="1153071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12"/>
          <p:cNvSpPr txBox="1"/>
          <p:nvPr/>
        </p:nvSpPr>
        <p:spPr>
          <a:xfrm>
            <a:off x="5782272" y="1496033"/>
            <a:ext cx="94356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40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5655772" y="2059904"/>
            <a:ext cx="1042225" cy="29742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年风雨兼程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椭圆 85"/>
          <p:cNvSpPr/>
          <p:nvPr/>
        </p:nvSpPr>
        <p:spPr bwMode="auto">
          <a:xfrm>
            <a:off x="7055615" y="1411834"/>
            <a:ext cx="1152620" cy="1153071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solidFill>
                <a:srgbClr val="F12F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15"/>
          <p:cNvSpPr txBox="1"/>
          <p:nvPr/>
        </p:nvSpPr>
        <p:spPr>
          <a:xfrm>
            <a:off x="7221940" y="1472031"/>
            <a:ext cx="94356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40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16"/>
          <p:cNvSpPr txBox="1"/>
          <p:nvPr/>
        </p:nvSpPr>
        <p:spPr>
          <a:xfrm>
            <a:off x="7197345" y="1987896"/>
            <a:ext cx="901159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</a:t>
            </a:r>
            <a:r>
              <a:rPr lang="en-US" altLang="zh-CN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en-US" altLang="zh-CN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营业网点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椭圆 88"/>
          <p:cNvSpPr/>
          <p:nvPr/>
        </p:nvSpPr>
        <p:spPr bwMode="auto">
          <a:xfrm>
            <a:off x="8495775" y="1411834"/>
            <a:ext cx="1152620" cy="1153071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18"/>
          <p:cNvSpPr txBox="1"/>
          <p:nvPr/>
        </p:nvSpPr>
        <p:spPr>
          <a:xfrm>
            <a:off x="8504033" y="1513093"/>
            <a:ext cx="1106248" cy="584751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32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19"/>
          <p:cNvSpPr txBox="1"/>
          <p:nvPr/>
        </p:nvSpPr>
        <p:spPr>
          <a:xfrm>
            <a:off x="8566973" y="1987896"/>
            <a:ext cx="1042224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接待人数超</a:t>
            </a:r>
            <a:endParaRPr lang="en-US" altLang="zh-CN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r>
              <a:rPr lang="en-US" altLang="zh-CN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91"/>
          <p:cNvSpPr/>
          <p:nvPr/>
        </p:nvSpPr>
        <p:spPr bwMode="auto">
          <a:xfrm>
            <a:off x="9884195" y="1411834"/>
            <a:ext cx="1152620" cy="1153071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21"/>
          <p:cNvSpPr txBox="1"/>
          <p:nvPr/>
        </p:nvSpPr>
        <p:spPr>
          <a:xfrm>
            <a:off x="9982307" y="1434854"/>
            <a:ext cx="110624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16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6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22"/>
          <p:cNvSpPr txBox="1"/>
          <p:nvPr/>
        </p:nvSpPr>
        <p:spPr>
          <a:xfrm>
            <a:off x="9904900" y="1987896"/>
            <a:ext cx="1143213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</a:t>
            </a:r>
            <a:r>
              <a:rPr lang="en-US" altLang="zh-CN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年增长</a:t>
            </a:r>
            <a:endParaRPr lang="en-US" altLang="zh-CN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</a:t>
            </a:r>
            <a:r>
              <a:rPr lang="en-US" altLang="zh-CN" sz="1335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335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Picture 4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834263" y="1411834"/>
            <a:ext cx="3726722" cy="496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TextBox 24"/>
          <p:cNvSpPr txBox="1"/>
          <p:nvPr/>
        </p:nvSpPr>
        <p:spPr>
          <a:xfrm>
            <a:off x="5519936" y="2715905"/>
            <a:ext cx="6720747" cy="3828716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中国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某某总公司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简介</a:t>
            </a:r>
            <a:endParaRPr lang="zh-CN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一、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1984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年，由邓朴方创立的国企，注册资金超过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亿元。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现在隶属与首旅集团，首旅股份（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600258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）是上海上市公司。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二、经营出境、入境、国内、商旅会展等全方位旅游产品和服务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。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广州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某某公司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简介</a:t>
            </a:r>
            <a:endParaRPr lang="zh-CN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一、接待国内及海外人数超过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100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万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二、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2002-08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年成为销售业绩广州第四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三、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2013-14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年连续成为 “广州地区最受欢迎的旅行社”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四、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2007-2012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年获南方航空国际组团旅行社金奖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五、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2010-13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年连续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年获工商局“守合同重信用企业”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六、营业网点广州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60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多个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七、珠三角网点东莞、佛山、深圳、惠州、肇庆、汕头、梅州、珠海</a:t>
            </a:r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endParaRPr lang="zh-CN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公司简介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Company Profile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41" name="矩形 40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sosceles Triangle 45"/>
          <p:cNvSpPr/>
          <p:nvPr/>
        </p:nvSpPr>
        <p:spPr>
          <a:xfrm rot="5400000">
            <a:off x="6235217" y="1774992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1" name="Isosceles Triangle 48"/>
          <p:cNvSpPr/>
          <p:nvPr/>
        </p:nvSpPr>
        <p:spPr>
          <a:xfrm rot="16200000" flipH="1">
            <a:off x="5903269" y="3480485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2" name="文本框 51"/>
          <p:cNvSpPr txBox="1"/>
          <p:nvPr/>
        </p:nvSpPr>
        <p:spPr>
          <a:xfrm>
            <a:off x="6436050" y="1651282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27 Jan,2014</a:t>
            </a:r>
            <a:endParaRPr lang="zh-CN" altLang="en-US" sz="1465" dirty="0"/>
          </a:p>
        </p:txBody>
      </p:sp>
      <p:grpSp>
        <p:nvGrpSpPr>
          <p:cNvPr id="53" name="组合 52"/>
          <p:cNvGrpSpPr/>
          <p:nvPr/>
        </p:nvGrpSpPr>
        <p:grpSpPr>
          <a:xfrm>
            <a:off x="2537927" y="1750010"/>
            <a:ext cx="3077028" cy="1393372"/>
            <a:chOff x="1903445" y="1480457"/>
            <a:chExt cx="2307771" cy="1045029"/>
          </a:xfrm>
        </p:grpSpPr>
        <p:sp>
          <p:nvSpPr>
            <p:cNvPr id="54" name="文本框 53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/>
                <a:t>重大事件名称</a:t>
              </a:r>
              <a:endParaRPr lang="zh-CN" altLang="en-US" sz="1465" dirty="0"/>
            </a:p>
          </p:txBody>
        </p:sp>
        <p:sp>
          <p:nvSpPr>
            <p:cNvPr id="55" name="矩形 54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6" name="Rectangle 23"/>
            <p:cNvSpPr/>
            <p:nvPr/>
          </p:nvSpPr>
          <p:spPr>
            <a:xfrm>
              <a:off x="1903445" y="1722845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541881" y="3470496"/>
            <a:ext cx="3077028" cy="1393372"/>
            <a:chOff x="1903445" y="1480457"/>
            <a:chExt cx="2307771" cy="1045029"/>
          </a:xfrm>
        </p:grpSpPr>
        <p:sp>
          <p:nvSpPr>
            <p:cNvPr id="58" name="文本框 57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65" dirty="0"/>
                <a:t>重大事件名称</a:t>
              </a:r>
              <a:endParaRPr lang="zh-CN" altLang="en-US" sz="1465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60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4460221" y="3388102"/>
            <a:ext cx="133194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14 Feb,2014</a:t>
            </a:r>
            <a:endParaRPr lang="zh-CN" altLang="en-US" sz="1465" dirty="0"/>
          </a:p>
        </p:txBody>
      </p:sp>
      <p:sp>
        <p:nvSpPr>
          <p:cNvPr id="62" name="Isosceles Triangle 45"/>
          <p:cNvSpPr/>
          <p:nvPr/>
        </p:nvSpPr>
        <p:spPr>
          <a:xfrm rot="5400000">
            <a:off x="6233281" y="5170253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63" name="文本框 62"/>
          <p:cNvSpPr txBox="1"/>
          <p:nvPr/>
        </p:nvSpPr>
        <p:spPr>
          <a:xfrm>
            <a:off x="6408954" y="5078267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09 Mar,2014</a:t>
            </a:r>
            <a:endParaRPr lang="zh-CN" altLang="en-US" sz="1465" dirty="0"/>
          </a:p>
        </p:txBody>
      </p:sp>
      <p:grpSp>
        <p:nvGrpSpPr>
          <p:cNvPr id="64" name="组合 63"/>
          <p:cNvGrpSpPr/>
          <p:nvPr/>
        </p:nvGrpSpPr>
        <p:grpSpPr>
          <a:xfrm>
            <a:off x="2510831" y="5176995"/>
            <a:ext cx="3077028" cy="1393372"/>
            <a:chOff x="1903445" y="1480457"/>
            <a:chExt cx="2307771" cy="1045029"/>
          </a:xfrm>
        </p:grpSpPr>
        <p:sp>
          <p:nvSpPr>
            <p:cNvPr id="65" name="文本框 64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/>
                <a:t>重大事件名称</a:t>
              </a:r>
              <a:endParaRPr lang="zh-CN" altLang="en-US" sz="1465" dirty="0"/>
            </a:p>
          </p:txBody>
        </p:sp>
        <p:sp>
          <p:nvSpPr>
            <p:cNvPr id="66" name="矩形 65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7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027907" y="1757595"/>
            <a:ext cx="136188" cy="5100407"/>
            <a:chOff x="4520930" y="1318196"/>
            <a:chExt cx="102141" cy="3825305"/>
          </a:xfrm>
        </p:grpSpPr>
        <p:grpSp>
          <p:nvGrpSpPr>
            <p:cNvPr id="69" name="Group 1"/>
            <p:cNvGrpSpPr/>
            <p:nvPr/>
          </p:nvGrpSpPr>
          <p:grpSpPr>
            <a:xfrm>
              <a:off x="4558420" y="1357431"/>
              <a:ext cx="27161" cy="1512000"/>
              <a:chOff x="6077893" y="2108487"/>
              <a:chExt cx="36214" cy="1552769"/>
            </a:xfrm>
          </p:grpSpPr>
          <p:cxnSp>
            <p:nvCxnSpPr>
              <p:cNvPr id="79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2"/>
            <p:cNvGrpSpPr/>
            <p:nvPr/>
          </p:nvGrpSpPr>
          <p:grpSpPr>
            <a:xfrm>
              <a:off x="4558420" y="2848083"/>
              <a:ext cx="27161" cy="1116000"/>
              <a:chOff x="6077893" y="3797444"/>
              <a:chExt cx="36214" cy="1371599"/>
            </a:xfrm>
          </p:grpSpPr>
          <p:cxnSp>
            <p:nvCxnSpPr>
              <p:cNvPr id="77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3"/>
            <p:cNvGrpSpPr/>
            <p:nvPr/>
          </p:nvGrpSpPr>
          <p:grpSpPr>
            <a:xfrm>
              <a:off x="4558420" y="3978924"/>
              <a:ext cx="27161" cy="1164577"/>
              <a:chOff x="6077893" y="5305231"/>
              <a:chExt cx="36214" cy="1552769"/>
            </a:xfrm>
          </p:grpSpPr>
          <p:cxnSp>
            <p:nvCxnSpPr>
              <p:cNvPr id="75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Oval 40"/>
            <p:cNvSpPr/>
            <p:nvPr/>
          </p:nvSpPr>
          <p:spPr>
            <a:xfrm>
              <a:off x="4520930" y="1318196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3" name="Oval 41"/>
            <p:cNvSpPr/>
            <p:nvPr/>
          </p:nvSpPr>
          <p:spPr>
            <a:xfrm>
              <a:off x="4520930" y="387019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4" name="Oval 16"/>
            <p:cNvSpPr/>
            <p:nvPr/>
          </p:nvSpPr>
          <p:spPr>
            <a:xfrm>
              <a:off x="4520930" y="261229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sp>
        <p:nvSpPr>
          <p:cNvPr id="84" name="文本框 8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发展历程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5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Development </a:t>
            </a:r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path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87" name="矩形 86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Isosceles Triangle 48"/>
          <p:cNvSpPr/>
          <p:nvPr/>
        </p:nvSpPr>
        <p:spPr>
          <a:xfrm rot="16200000" flipH="1">
            <a:off x="5903145" y="295770"/>
            <a:ext cx="69259" cy="11596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5" name="文本框 54"/>
          <p:cNvSpPr txBox="1"/>
          <p:nvPr/>
        </p:nvSpPr>
        <p:spPr>
          <a:xfrm>
            <a:off x="4460221" y="203262"/>
            <a:ext cx="136958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19 July,2014</a:t>
            </a:r>
            <a:endParaRPr lang="zh-CN" altLang="en-US" sz="1465" dirty="0"/>
          </a:p>
        </p:txBody>
      </p:sp>
      <p:sp>
        <p:nvSpPr>
          <p:cNvPr id="56" name="Isosceles Triangle 45"/>
          <p:cNvSpPr/>
          <p:nvPr/>
        </p:nvSpPr>
        <p:spPr>
          <a:xfrm rot="5400000">
            <a:off x="6233157" y="2760068"/>
            <a:ext cx="69259" cy="11596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7" name="文本框 56"/>
          <p:cNvSpPr txBox="1"/>
          <p:nvPr/>
        </p:nvSpPr>
        <p:spPr>
          <a:xfrm>
            <a:off x="6408954" y="2667956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25 Jan,2015</a:t>
            </a:r>
            <a:endParaRPr lang="zh-CN" altLang="en-US" sz="1465" dirty="0"/>
          </a:p>
        </p:txBody>
      </p:sp>
      <p:grpSp>
        <p:nvGrpSpPr>
          <p:cNvPr id="58" name="组合 57"/>
          <p:cNvGrpSpPr/>
          <p:nvPr/>
        </p:nvGrpSpPr>
        <p:grpSpPr>
          <a:xfrm>
            <a:off x="6411358" y="4975996"/>
            <a:ext cx="3077028" cy="1390594"/>
            <a:chOff x="1903445" y="1482540"/>
            <a:chExt cx="2307771" cy="1042946"/>
          </a:xfrm>
        </p:grpSpPr>
        <p:sp>
          <p:nvSpPr>
            <p:cNvPr id="59" name="文本框 58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903445" y="1744150"/>
              <a:ext cx="2307771" cy="781336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61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1880" y="288433"/>
            <a:ext cx="3103077" cy="2041000"/>
            <a:chOff x="4906410" y="216325"/>
            <a:chExt cx="2327308" cy="1530750"/>
          </a:xfrm>
        </p:grpSpPr>
        <p:sp>
          <p:nvSpPr>
            <p:cNvPr id="51" name="文本框 50"/>
            <p:cNvSpPr txBox="1"/>
            <p:nvPr/>
          </p:nvSpPr>
          <p:spPr>
            <a:xfrm>
              <a:off x="4906410" y="216325"/>
              <a:ext cx="2307771" cy="23857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906410" y="477935"/>
              <a:ext cx="2307771" cy="1269140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/>
            </a:p>
          </p:txBody>
        </p:sp>
        <p:sp>
          <p:nvSpPr>
            <p:cNvPr id="53" name="Rectangle 23"/>
            <p:cNvSpPr/>
            <p:nvPr/>
          </p:nvSpPr>
          <p:spPr>
            <a:xfrm>
              <a:off x="4925947" y="1327169"/>
              <a:ext cx="2307771" cy="401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</a:rPr>
                <a:t>单击添加文本，这一年公司发生的大记事在某某创始人的领到下大家齐心协力</a:t>
              </a:r>
              <a:endParaRPr lang="zh-CN" altLang="en-US" sz="1200" dirty="0">
                <a:latin typeface="+mn-ea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906410" y="477935"/>
              <a:ext cx="2307771" cy="853232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38" name="Isosceles Triangle 48"/>
          <p:cNvSpPr/>
          <p:nvPr/>
        </p:nvSpPr>
        <p:spPr>
          <a:xfrm rot="16200000" flipH="1">
            <a:off x="5903269" y="4970639"/>
            <a:ext cx="69259" cy="11621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42" name="文本框 41"/>
          <p:cNvSpPr txBox="1"/>
          <p:nvPr/>
        </p:nvSpPr>
        <p:spPr>
          <a:xfrm>
            <a:off x="4460221" y="4878255"/>
            <a:ext cx="132042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/>
              <a:t>16 Feb,2015</a:t>
            </a:r>
            <a:endParaRPr lang="zh-CN" altLang="en-US" sz="1465" dirty="0"/>
          </a:p>
        </p:txBody>
      </p:sp>
      <p:grpSp>
        <p:nvGrpSpPr>
          <p:cNvPr id="2" name="组合 1"/>
          <p:cNvGrpSpPr/>
          <p:nvPr/>
        </p:nvGrpSpPr>
        <p:grpSpPr>
          <a:xfrm>
            <a:off x="6027907" y="-6441"/>
            <a:ext cx="136188" cy="6894629"/>
            <a:chOff x="4520930" y="-4831"/>
            <a:chExt cx="102141" cy="5170972"/>
          </a:xfrm>
        </p:grpSpPr>
        <p:grpSp>
          <p:nvGrpSpPr>
            <p:cNvPr id="11" name="Group 1"/>
            <p:cNvGrpSpPr/>
            <p:nvPr/>
          </p:nvGrpSpPr>
          <p:grpSpPr>
            <a:xfrm>
              <a:off x="4558420" y="-4831"/>
              <a:ext cx="27161" cy="2664000"/>
              <a:chOff x="6077893" y="2108487"/>
              <a:chExt cx="36214" cy="1552769"/>
            </a:xfrm>
          </p:grpSpPr>
          <p:cxnSp>
            <p:nvCxnSpPr>
              <p:cNvPr id="12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2"/>
            <p:cNvGrpSpPr/>
            <p:nvPr/>
          </p:nvGrpSpPr>
          <p:grpSpPr>
            <a:xfrm>
              <a:off x="4558420" y="1747075"/>
              <a:ext cx="27161" cy="2160000"/>
              <a:chOff x="6077893" y="3797444"/>
              <a:chExt cx="36214" cy="1371599"/>
            </a:xfrm>
          </p:grpSpPr>
          <p:cxnSp>
            <p:nvCxnSpPr>
              <p:cNvPr id="15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"/>
            <p:cNvGrpSpPr/>
            <p:nvPr/>
          </p:nvGrpSpPr>
          <p:grpSpPr>
            <a:xfrm>
              <a:off x="4558420" y="3618141"/>
              <a:ext cx="27161" cy="1548000"/>
              <a:chOff x="6077893" y="5305231"/>
              <a:chExt cx="36214" cy="1552769"/>
            </a:xfrm>
          </p:grpSpPr>
          <p:cxnSp>
            <p:nvCxnSpPr>
              <p:cNvPr id="18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accent2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41"/>
            <p:cNvSpPr/>
            <p:nvPr/>
          </p:nvSpPr>
          <p:spPr>
            <a:xfrm>
              <a:off x="4520930" y="2062466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" name="Oval 16"/>
            <p:cNvSpPr/>
            <p:nvPr/>
          </p:nvSpPr>
          <p:spPr>
            <a:xfrm>
              <a:off x="4520930" y="22366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3" name="Oval 16"/>
            <p:cNvSpPr/>
            <p:nvPr/>
          </p:nvSpPr>
          <p:spPr>
            <a:xfrm>
              <a:off x="4520930" y="3729914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39360" y="2749955"/>
            <a:ext cx="3077029" cy="1681511"/>
            <a:chOff x="2129520" y="2062466"/>
            <a:chExt cx="2307772" cy="1261133"/>
          </a:xfrm>
        </p:grpSpPr>
        <p:sp>
          <p:nvSpPr>
            <p:cNvPr id="39" name="文本框 38"/>
            <p:cNvSpPr txBox="1"/>
            <p:nvPr/>
          </p:nvSpPr>
          <p:spPr>
            <a:xfrm>
              <a:off x="2129521" y="2062466"/>
              <a:ext cx="2307771" cy="23857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129522" y="2324076"/>
              <a:ext cx="2307770" cy="9995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/>
            <p:cNvSpPr/>
            <p:nvPr/>
          </p:nvSpPr>
          <p:spPr>
            <a:xfrm>
              <a:off x="2129520" y="2324077"/>
              <a:ext cx="2307771" cy="999522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4" name="Oval 53"/>
            <p:cNvSpPr>
              <a:spLocks noChangeAspect="1"/>
            </p:cNvSpPr>
            <p:nvPr/>
          </p:nvSpPr>
          <p:spPr>
            <a:xfrm rot="10800000" flipV="1">
              <a:off x="3108793" y="2649225"/>
              <a:ext cx="349223" cy="34922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1865" dirty="0">
                  <a:solidFill>
                    <a:schemeClr val="bg1"/>
                  </a:solidFill>
                  <a:latin typeface="FontAwesome" pitchFamily="2" charset="0"/>
                </a:rPr>
                <a:t></a:t>
              </a:r>
              <a:endParaRPr lang="en-US" sz="186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944837" y="1924953"/>
            <a:ext cx="6591396" cy="4022388"/>
            <a:chOff x="3948933" y="1420202"/>
            <a:chExt cx="4943547" cy="3016791"/>
          </a:xfrm>
        </p:grpSpPr>
        <p:sp>
          <p:nvSpPr>
            <p:cNvPr id="83" name="TextBox 26"/>
            <p:cNvSpPr txBox="1"/>
            <p:nvPr/>
          </p:nvSpPr>
          <p:spPr>
            <a:xfrm>
              <a:off x="3948933" y="1851670"/>
              <a:ext cx="4943547" cy="2585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1600" dirty="0">
                  <a:latin typeface="+mn-ea"/>
                </a:rPr>
                <a:t>1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2011</a:t>
              </a:r>
              <a:r>
                <a:rPr lang="zh-CN" altLang="zh-CN" sz="1600" dirty="0">
                  <a:latin typeface="+mn-ea"/>
                </a:rPr>
                <a:t>年起至今，成为中国康辉国际旅行社集团有限责任公司供应商。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2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2012</a:t>
              </a:r>
              <a:r>
                <a:rPr lang="zh-CN" altLang="zh-CN" sz="1600" dirty="0">
                  <a:latin typeface="+mn-ea"/>
                </a:rPr>
                <a:t>年起至今，成为中旅国际会议展览有限公司供应商。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3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2012</a:t>
              </a:r>
              <a:r>
                <a:rPr lang="zh-CN" altLang="zh-CN" sz="1600" dirty="0">
                  <a:latin typeface="+mn-ea"/>
                </a:rPr>
                <a:t>年起至今，成为大新华国际会议展览有限公司供应商。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4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2013</a:t>
              </a:r>
              <a:r>
                <a:rPr lang="zh-CN" altLang="zh-CN" sz="1600" dirty="0">
                  <a:latin typeface="+mn-ea"/>
                </a:rPr>
                <a:t>年起至今，成为北京神舟国际旅行社集团有限公司供应商。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5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2014</a:t>
              </a:r>
              <a:r>
                <a:rPr lang="zh-CN" altLang="zh-CN" sz="1600" dirty="0">
                  <a:latin typeface="+mn-ea"/>
                </a:rPr>
                <a:t>年起至今，成为京燕航旅会议展览有限公司供应商。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 </a:t>
              </a:r>
              <a:endParaRPr lang="zh-CN" altLang="zh-CN" sz="1600" dirty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6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2015</a:t>
              </a:r>
              <a:r>
                <a:rPr lang="zh-CN" altLang="zh-CN" sz="1600" dirty="0">
                  <a:latin typeface="+mn-ea"/>
                </a:rPr>
                <a:t>年起至今，成为北京中智国际旅行社有限公司供应商</a:t>
              </a:r>
              <a:r>
                <a:rPr lang="zh-CN" altLang="zh-CN" sz="1600" dirty="0" smtClean="0">
                  <a:latin typeface="+mn-ea"/>
                </a:rPr>
                <a:t>。</a:t>
              </a:r>
              <a:endParaRPr lang="zh-CN" altLang="zh-CN" sz="1600" dirty="0" smtClean="0">
                <a:latin typeface="+mn-ea"/>
              </a:endParaRPr>
            </a:p>
            <a:p>
              <a:r>
                <a:rPr lang="en-US" altLang="zh-CN" sz="1600" dirty="0" smtClean="0">
                  <a:latin typeface="+mn-ea"/>
                </a:rPr>
                <a:t> </a:t>
              </a:r>
              <a:endParaRPr lang="zh-CN" altLang="zh-CN" sz="1600" dirty="0" smtClean="0">
                <a:latin typeface="+mn-ea"/>
              </a:endParaRPr>
            </a:p>
            <a:p>
              <a:r>
                <a:rPr lang="en-US" altLang="zh-CN" sz="1600" dirty="0">
                  <a:latin typeface="+mn-ea"/>
                </a:rPr>
                <a:t>7</a:t>
              </a:r>
              <a:r>
                <a:rPr lang="zh-CN" altLang="zh-CN" sz="1600" dirty="0">
                  <a:latin typeface="+mn-ea"/>
                </a:rPr>
                <a:t>、</a:t>
              </a:r>
              <a:r>
                <a:rPr lang="en-US" altLang="zh-CN" sz="1600" dirty="0">
                  <a:latin typeface="+mn-ea"/>
                </a:rPr>
                <a:t>2011</a:t>
              </a:r>
              <a:r>
                <a:rPr lang="zh-CN" altLang="zh-CN" sz="1600" dirty="0">
                  <a:latin typeface="+mn-ea"/>
                </a:rPr>
                <a:t>年至今，跟国旅会展、招商会展，中航嘉信等知名会议展览企业有业务往来。</a:t>
              </a:r>
              <a:endParaRPr lang="zh-CN" altLang="zh-CN" sz="1600" dirty="0">
                <a:latin typeface="+mn-ea"/>
              </a:endParaRPr>
            </a:p>
          </p:txBody>
        </p:sp>
        <p:sp>
          <p:nvSpPr>
            <p:cNvPr id="84" name="矩形 83"/>
            <p:cNvSpPr>
              <a:spLocks noChangeArrowheads="1"/>
            </p:cNvSpPr>
            <p:nvPr/>
          </p:nvSpPr>
          <p:spPr bwMode="auto">
            <a:xfrm>
              <a:off x="3965214" y="1420202"/>
              <a:ext cx="2687034" cy="215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865" dirty="0">
                  <a:latin typeface="+mn-ea"/>
                </a:rPr>
                <a:t>与中国品牌会展公司的经历和背景</a:t>
              </a:r>
              <a:endParaRPr lang="zh-CN" altLang="zh-CN" sz="1865" dirty="0">
                <a:latin typeface="+mn-ea"/>
              </a:endParaRPr>
            </a:p>
          </p:txBody>
        </p:sp>
      </p:grpSp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59102" y="1924952"/>
            <a:ext cx="2969255" cy="393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合作公司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Partner </a:t>
            </a:r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company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35" name="矩形 34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2"/>
          <p:cNvGrpSpPr/>
          <p:nvPr/>
        </p:nvGrpSpPr>
        <p:grpSpPr bwMode="auto">
          <a:xfrm>
            <a:off x="606232" y="1895688"/>
            <a:ext cx="4881789" cy="1089589"/>
            <a:chOff x="154352" y="-45380"/>
            <a:chExt cx="3662274" cy="816542"/>
          </a:xfrm>
        </p:grpSpPr>
        <p:sp>
          <p:nvSpPr>
            <p:cNvPr id="35" name="TextBox 96"/>
            <p:cNvSpPr>
              <a:spLocks noChangeArrowheads="1"/>
            </p:cNvSpPr>
            <p:nvPr/>
          </p:nvSpPr>
          <p:spPr bwMode="auto">
            <a:xfrm>
              <a:off x="154352" y="-45380"/>
              <a:ext cx="3662274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追求客户利益最大化</a:t>
              </a:r>
              <a:endParaRPr lang="zh-CN" altLang="en-US" sz="21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37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6"/>
          <p:cNvGrpSpPr/>
          <p:nvPr/>
        </p:nvGrpSpPr>
        <p:grpSpPr bwMode="auto">
          <a:xfrm>
            <a:off x="606231" y="3207233"/>
            <a:ext cx="5467659" cy="1114288"/>
            <a:chOff x="154352" y="-63890"/>
            <a:chExt cx="3158016" cy="835051"/>
          </a:xfrm>
        </p:grpSpPr>
        <p:sp>
          <p:nvSpPr>
            <p:cNvPr id="40" name="TextBox 91"/>
            <p:cNvSpPr>
              <a:spLocks noChangeArrowheads="1"/>
            </p:cNvSpPr>
            <p:nvPr/>
          </p:nvSpPr>
          <p:spPr bwMode="auto">
            <a:xfrm>
              <a:off x="154352" y="-63890"/>
              <a:ext cx="3112542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追求可持续发展的战略方针</a:t>
              </a:r>
              <a:endParaRPr lang="zh-CN" altLang="en-US" sz="21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55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 bwMode="auto">
          <a:xfrm>
            <a:off x="606232" y="4506983"/>
            <a:ext cx="5841896" cy="1097238"/>
            <a:chOff x="154352" y="-51112"/>
            <a:chExt cx="3374169" cy="822273"/>
          </a:xfrm>
        </p:grpSpPr>
        <p:sp>
          <p:nvSpPr>
            <p:cNvPr id="57" name="TextBox 87"/>
            <p:cNvSpPr>
              <a:spLocks noChangeArrowheads="1"/>
            </p:cNvSpPr>
            <p:nvPr/>
          </p:nvSpPr>
          <p:spPr bwMode="auto">
            <a:xfrm>
              <a:off x="154352" y="-51112"/>
              <a:ext cx="3374169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追求以人为本的生存之道</a:t>
              </a:r>
              <a:endParaRPr lang="zh-CN" altLang="en-US" sz="21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58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6354618" y="1796819"/>
            <a:ext cx="5837383" cy="412845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文本框 40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企业文化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Company </a:t>
            </a:r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culture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44" name="矩形 4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9"/>
          <p:cNvGrpSpPr/>
          <p:nvPr/>
        </p:nvGrpSpPr>
        <p:grpSpPr bwMode="auto">
          <a:xfrm>
            <a:off x="1894359" y="2408767"/>
            <a:ext cx="3359149" cy="3517900"/>
            <a:chOff x="0" y="0"/>
            <a:chExt cx="2520000" cy="2636995"/>
          </a:xfrm>
          <a:solidFill>
            <a:schemeClr val="bg1">
              <a:lumMod val="85000"/>
            </a:schemeClr>
          </a:solidFill>
        </p:grpSpPr>
        <p:sp>
          <p:nvSpPr>
            <p:cNvPr id="33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2520000" cy="2520000"/>
            </a:xfrm>
            <a:custGeom>
              <a:avLst/>
              <a:gdLst>
                <a:gd name="G0" fmla="+- 411 0 0"/>
                <a:gd name="G1" fmla="+- 21600 0 411"/>
                <a:gd name="G2" fmla="+- 21600 0 4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411" y="10800"/>
                  </a:moveTo>
                  <a:cubicBezTo>
                    <a:pt x="411" y="16538"/>
                    <a:pt x="5062" y="21189"/>
                    <a:pt x="10800" y="21189"/>
                  </a:cubicBezTo>
                  <a:cubicBezTo>
                    <a:pt x="16538" y="21189"/>
                    <a:pt x="21189" y="16538"/>
                    <a:pt x="21189" y="10800"/>
                  </a:cubicBezTo>
                  <a:cubicBezTo>
                    <a:pt x="21189" y="5062"/>
                    <a:pt x="16538" y="411"/>
                    <a:pt x="10800" y="411"/>
                  </a:cubicBezTo>
                  <a:cubicBezTo>
                    <a:pt x="5062" y="411"/>
                    <a:pt x="411" y="5062"/>
                    <a:pt x="411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等腰三角形 103"/>
            <p:cNvSpPr>
              <a:spLocks noChangeArrowheads="1"/>
            </p:cNvSpPr>
            <p:nvPr/>
          </p:nvSpPr>
          <p:spPr bwMode="auto">
            <a:xfrm rot="8911463">
              <a:off x="2189868" y="530437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等腰三角形 104"/>
            <p:cNvSpPr>
              <a:spLocks noChangeArrowheads="1"/>
            </p:cNvSpPr>
            <p:nvPr/>
          </p:nvSpPr>
          <p:spPr bwMode="auto">
            <a:xfrm rot="16200000">
              <a:off x="1153284" y="2348963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等腰三角形 105"/>
            <p:cNvSpPr>
              <a:spLocks noChangeArrowheads="1"/>
            </p:cNvSpPr>
            <p:nvPr/>
          </p:nvSpPr>
          <p:spPr bwMode="auto">
            <a:xfrm rot="1626189">
              <a:off x="42101" y="505016"/>
              <a:ext cx="288032" cy="288032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4" name="Group 14"/>
          <p:cNvGrpSpPr/>
          <p:nvPr/>
        </p:nvGrpSpPr>
        <p:grpSpPr bwMode="auto">
          <a:xfrm>
            <a:off x="2800293" y="1682751"/>
            <a:ext cx="1536700" cy="1534583"/>
            <a:chOff x="0" y="0"/>
            <a:chExt cx="1152000" cy="1152000"/>
          </a:xfrm>
        </p:grpSpPr>
        <p:sp>
          <p:nvSpPr>
            <p:cNvPr id="46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椭圆 111"/>
            <p:cNvSpPr>
              <a:spLocks noChangeArrowheads="1"/>
            </p:cNvSpPr>
            <p:nvPr/>
          </p:nvSpPr>
          <p:spPr bwMode="auto">
            <a:xfrm>
              <a:off x="75419" y="67304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矩形 113"/>
            <p:cNvSpPr>
              <a:spLocks noChangeArrowheads="1"/>
            </p:cNvSpPr>
            <p:nvPr/>
          </p:nvSpPr>
          <p:spPr bwMode="auto">
            <a:xfrm>
              <a:off x="87777" y="435482"/>
              <a:ext cx="986691" cy="290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zh-CN" altLang="en-US" sz="18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尊重人才</a:t>
              </a:r>
              <a:endParaRPr lang="zh-CN" altLang="en-US" sz="18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" name="Group 19"/>
          <p:cNvGrpSpPr/>
          <p:nvPr/>
        </p:nvGrpSpPr>
        <p:grpSpPr bwMode="auto">
          <a:xfrm>
            <a:off x="2614025" y="3128434"/>
            <a:ext cx="1919816" cy="1921933"/>
            <a:chOff x="0" y="0"/>
            <a:chExt cx="1440000" cy="1440000"/>
          </a:xfrm>
          <a:solidFill>
            <a:schemeClr val="bg1">
              <a:lumMod val="85000"/>
            </a:schemeClr>
          </a:solidFill>
        </p:grpSpPr>
        <p:sp>
          <p:nvSpPr>
            <p:cNvPr id="51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440000" cy="1440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2" name="矩形 108"/>
            <p:cNvSpPr>
              <a:spLocks noChangeArrowheads="1"/>
            </p:cNvSpPr>
            <p:nvPr/>
          </p:nvSpPr>
          <p:spPr bwMode="auto">
            <a:xfrm>
              <a:off x="33039" y="490822"/>
              <a:ext cx="1377331" cy="3862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3335"/>
                </a:lnSpc>
              </a:pPr>
              <a:r>
                <a:rPr lang="zh-CN" altLang="en-US" sz="2665" dirty="0">
                  <a:solidFill>
                    <a:srgbClr val="0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人文精神</a:t>
              </a:r>
              <a:endParaRPr lang="zh-CN" altLang="en-US" sz="2665" dirty="0">
                <a:solidFill>
                  <a:srgbClr val="0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Group 22"/>
          <p:cNvGrpSpPr/>
          <p:nvPr/>
        </p:nvGrpSpPr>
        <p:grpSpPr bwMode="auto">
          <a:xfrm>
            <a:off x="4237509" y="4148667"/>
            <a:ext cx="1536700" cy="1536700"/>
            <a:chOff x="0" y="0"/>
            <a:chExt cx="1152000" cy="1152000"/>
          </a:xfrm>
        </p:grpSpPr>
        <p:sp>
          <p:nvSpPr>
            <p:cNvPr id="54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椭圆 116"/>
            <p:cNvSpPr>
              <a:spLocks noChangeArrowheads="1"/>
            </p:cNvSpPr>
            <p:nvPr/>
          </p:nvSpPr>
          <p:spPr bwMode="auto">
            <a:xfrm>
              <a:off x="72000" y="69125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矩形 118"/>
            <p:cNvSpPr>
              <a:spLocks noChangeArrowheads="1"/>
            </p:cNvSpPr>
            <p:nvPr/>
          </p:nvSpPr>
          <p:spPr bwMode="auto">
            <a:xfrm>
              <a:off x="82655" y="453988"/>
              <a:ext cx="986691" cy="29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zh-CN" altLang="en-US" sz="1865" dirty="0">
                  <a:solidFill>
                    <a:schemeClr val="bg1"/>
                  </a:solidFill>
                </a:rPr>
                <a:t>策略先导</a:t>
              </a:r>
              <a:endParaRPr lang="zh-CN" altLang="en-US" sz="186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Group 27"/>
          <p:cNvGrpSpPr/>
          <p:nvPr/>
        </p:nvGrpSpPr>
        <p:grpSpPr bwMode="auto">
          <a:xfrm>
            <a:off x="1377893" y="4148667"/>
            <a:ext cx="1536700" cy="1536700"/>
            <a:chOff x="0" y="0"/>
            <a:chExt cx="1152000" cy="1152000"/>
          </a:xfrm>
        </p:grpSpPr>
        <p:sp>
          <p:nvSpPr>
            <p:cNvPr id="63" name="灰色圆形背景"/>
            <p:cNvSpPr>
              <a:spLocks noChangeArrowheads="1"/>
            </p:cNvSpPr>
            <p:nvPr/>
          </p:nvSpPr>
          <p:spPr bwMode="auto">
            <a:xfrm>
              <a:off x="0" y="0"/>
              <a:ext cx="1152000" cy="115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椭圆 121"/>
            <p:cNvSpPr>
              <a:spLocks noChangeArrowheads="1"/>
            </p:cNvSpPr>
            <p:nvPr/>
          </p:nvSpPr>
          <p:spPr bwMode="auto">
            <a:xfrm>
              <a:off x="68592" y="69125"/>
              <a:ext cx="1008000" cy="100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395E8A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665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5" name="矩形 123"/>
            <p:cNvSpPr>
              <a:spLocks noChangeArrowheads="1"/>
            </p:cNvSpPr>
            <p:nvPr/>
          </p:nvSpPr>
          <p:spPr bwMode="auto">
            <a:xfrm>
              <a:off x="79245" y="396173"/>
              <a:ext cx="986691" cy="29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ts val="2265"/>
                </a:lnSpc>
              </a:pPr>
              <a:r>
                <a:rPr lang="zh-CN" altLang="en-US" sz="1865" dirty="0">
                  <a:solidFill>
                    <a:schemeClr val="bg1"/>
                  </a:solidFill>
                </a:rPr>
                <a:t>人文感知</a:t>
              </a:r>
              <a:endParaRPr lang="zh-CN" altLang="en-US" sz="186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6" name="Group 32"/>
          <p:cNvGrpSpPr/>
          <p:nvPr/>
        </p:nvGrpSpPr>
        <p:grpSpPr bwMode="auto">
          <a:xfrm>
            <a:off x="6760575" y="2058524"/>
            <a:ext cx="5087540" cy="1016055"/>
            <a:chOff x="0" y="-13435"/>
            <a:chExt cx="3816626" cy="761435"/>
          </a:xfrm>
        </p:grpSpPr>
        <p:sp>
          <p:nvSpPr>
            <p:cNvPr id="67" name="椭圆 125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rgbClr val="C0C0C0"/>
              </a:solidFill>
              <a:bevel/>
            </a:ln>
          </p:spPr>
          <p:txBody>
            <a:bodyPr/>
            <a:lstStyle/>
            <a:p>
              <a:endParaRPr lang="zh-CN" altLang="zh-CN" sz="2400" b="1">
                <a:sym typeface="Arial" panose="020B0604020202020204" pitchFamily="34" charset="0"/>
              </a:endParaRPr>
            </a:p>
          </p:txBody>
        </p:sp>
        <p:sp>
          <p:nvSpPr>
            <p:cNvPr id="68" name="TextBox 96"/>
            <p:cNvSpPr>
              <a:spLocks noChangeArrowheads="1"/>
            </p:cNvSpPr>
            <p:nvPr/>
          </p:nvSpPr>
          <p:spPr bwMode="auto">
            <a:xfrm>
              <a:off x="154352" y="-13435"/>
              <a:ext cx="3662274" cy="25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尊重人才、鼓励创新，全方位打造人文气息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69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3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335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0" name="Group 36"/>
          <p:cNvGrpSpPr/>
          <p:nvPr/>
        </p:nvGrpSpPr>
        <p:grpSpPr bwMode="auto">
          <a:xfrm>
            <a:off x="6760575" y="3323167"/>
            <a:ext cx="4415367" cy="998128"/>
            <a:chOff x="0" y="0"/>
            <a:chExt cx="3312368" cy="748000"/>
          </a:xfrm>
        </p:grpSpPr>
        <p:sp>
          <p:nvSpPr>
            <p:cNvPr id="71" name="椭圆 129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rgbClr val="C0C0C0"/>
              </a:solidFill>
              <a:bevel/>
            </a:ln>
          </p:spPr>
          <p:txBody>
            <a:bodyPr/>
            <a:lstStyle/>
            <a:p>
              <a:endParaRPr lang="zh-CN" altLang="zh-CN" sz="2400" b="1">
                <a:sym typeface="Arial" panose="020B0604020202020204" pitchFamily="34" charset="0"/>
              </a:endParaRPr>
            </a:p>
          </p:txBody>
        </p:sp>
        <p:sp>
          <p:nvSpPr>
            <p:cNvPr id="72" name="TextBox 91"/>
            <p:cNvSpPr>
              <a:spLocks noChangeArrowheads="1"/>
            </p:cNvSpPr>
            <p:nvPr/>
          </p:nvSpPr>
          <p:spPr bwMode="auto">
            <a:xfrm>
              <a:off x="154352" y="0"/>
              <a:ext cx="3112542" cy="25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人文感知，社会责任感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73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3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335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Group 40"/>
          <p:cNvGrpSpPr/>
          <p:nvPr/>
        </p:nvGrpSpPr>
        <p:grpSpPr bwMode="auto">
          <a:xfrm>
            <a:off x="6760576" y="4605867"/>
            <a:ext cx="4703497" cy="998128"/>
            <a:chOff x="0" y="0"/>
            <a:chExt cx="3528521" cy="748000"/>
          </a:xfrm>
        </p:grpSpPr>
        <p:sp>
          <p:nvSpPr>
            <p:cNvPr id="75" name="椭圆 133"/>
            <p:cNvSpPr/>
            <p:nvPr/>
          </p:nvSpPr>
          <p:spPr bwMode="auto">
            <a:xfrm>
              <a:off x="0" y="43108"/>
              <a:ext cx="180000" cy="180000"/>
            </a:xfrm>
            <a:prstGeom prst="ellipse">
              <a:avLst/>
            </a:prstGeom>
            <a:solidFill>
              <a:schemeClr val="accent2"/>
            </a:solidFill>
            <a:ln w="19050" cap="flat" cmpd="sng">
              <a:solidFill>
                <a:srgbClr val="C0C0C0"/>
              </a:solidFill>
              <a:bevel/>
            </a:ln>
          </p:spPr>
          <p:txBody>
            <a:bodyPr/>
            <a:lstStyle/>
            <a:p>
              <a:endParaRPr lang="zh-CN" altLang="zh-CN" sz="2400" b="1">
                <a:sym typeface="Arial" panose="020B0604020202020204" pitchFamily="34" charset="0"/>
              </a:endParaRPr>
            </a:p>
          </p:txBody>
        </p:sp>
        <p:sp>
          <p:nvSpPr>
            <p:cNvPr id="76" name="TextBox 87"/>
            <p:cNvSpPr>
              <a:spLocks noChangeArrowheads="1"/>
            </p:cNvSpPr>
            <p:nvPr/>
          </p:nvSpPr>
          <p:spPr bwMode="auto">
            <a:xfrm>
              <a:off x="154352" y="0"/>
              <a:ext cx="3374169" cy="253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策略先导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</a:t>
              </a: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实效执行</a:t>
              </a:r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-</a:t>
              </a: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解决之道，定制式解决方案</a:t>
              </a:r>
              <a:endPara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77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30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335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人文精神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8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Human Spirit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78" name="矩形 77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6192011" y="3001699"/>
            <a:ext cx="2627322" cy="86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全国优秀媒体服务商</a:t>
            </a:r>
            <a:endParaRPr lang="en-US" altLang="zh-CN" sz="186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86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区域领先的传媒文化公司</a:t>
            </a:r>
            <a:endParaRPr lang="zh-CN" altLang="en-US" sz="186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192011" y="5061956"/>
            <a:ext cx="2627322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诚信、敬业、务实、创新</a:t>
            </a:r>
            <a:endParaRPr lang="zh-CN" altLang="en-US" sz="1865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035381" y="1465216"/>
            <a:ext cx="4557431" cy="5324157"/>
            <a:chOff x="776535" y="1203598"/>
            <a:chExt cx="3418073" cy="3993118"/>
          </a:xfrm>
        </p:grpSpPr>
        <p:sp>
          <p:nvSpPr>
            <p:cNvPr id="29" name="矩形 8"/>
            <p:cNvSpPr/>
            <p:nvPr/>
          </p:nvSpPr>
          <p:spPr>
            <a:xfrm>
              <a:off x="776535" y="1373316"/>
              <a:ext cx="3332016" cy="3332016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V="1">
              <a:off x="2037216" y="3039324"/>
              <a:ext cx="2157392" cy="2157392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 flipV="1">
              <a:off x="2358884" y="1203598"/>
              <a:ext cx="1835724" cy="1835724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5947469" y="2403374"/>
            <a:ext cx="4608512" cy="397482"/>
            <a:chOff x="4460602" y="1655764"/>
            <a:chExt cx="3456384" cy="298111"/>
          </a:xfrm>
        </p:grpSpPr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4644008" y="1681709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accent2"/>
                  </a:solidFill>
                  <a:latin typeface="+mn-ea"/>
                </a:rPr>
                <a:t>企业原则：</a:t>
              </a:r>
              <a:endParaRPr lang="en-US" altLang="zh-CN" sz="2135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947469" y="4397280"/>
            <a:ext cx="4608512" cy="397482"/>
            <a:chOff x="4460602" y="3151192"/>
            <a:chExt cx="3456384" cy="298111"/>
          </a:xfrm>
        </p:grpSpPr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4644008" y="3177137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accent2"/>
                  </a:solidFill>
                  <a:latin typeface="+mn-ea"/>
                </a:rPr>
                <a:t>企业理念：</a:t>
              </a:r>
              <a:endParaRPr lang="en-US" altLang="zh-CN" sz="2135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企业理念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Corporate </a:t>
            </a:r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philosophy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48" name="矩形 47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192011" y="3141742"/>
            <a:ext cx="2627322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latin typeface="+mn-ea"/>
              </a:rPr>
              <a:t>国际化、品牌化、专业化</a:t>
            </a:r>
            <a:endParaRPr lang="zh-CN" altLang="en-US" sz="1865" dirty="0">
              <a:latin typeface="+mn-ea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6192011" y="5157966"/>
            <a:ext cx="3343864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latin typeface="+mn-ea"/>
              </a:rPr>
              <a:t>成就客户、成就品牌、成就员工</a:t>
            </a:r>
            <a:endParaRPr lang="zh-CN" altLang="en-US" sz="1865" dirty="0">
              <a:latin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35381" y="1465216"/>
            <a:ext cx="4557431" cy="5324157"/>
            <a:chOff x="776535" y="1203598"/>
            <a:chExt cx="3418073" cy="3993118"/>
          </a:xfrm>
        </p:grpSpPr>
        <p:sp>
          <p:nvSpPr>
            <p:cNvPr id="44" name="矩形 8"/>
            <p:cNvSpPr/>
            <p:nvPr/>
          </p:nvSpPr>
          <p:spPr>
            <a:xfrm>
              <a:off x="776535" y="1373316"/>
              <a:ext cx="3332016" cy="3332016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2037216" y="3039324"/>
              <a:ext cx="2157392" cy="2157392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 flipV="1">
              <a:off x="2358884" y="1203598"/>
              <a:ext cx="1835724" cy="1835724"/>
            </a:xfrm>
            <a:prstGeom prst="line">
              <a:avLst/>
            </a:prstGeom>
            <a:ln>
              <a:solidFill>
                <a:srgbClr val="3242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947469" y="2403374"/>
            <a:ext cx="4608512" cy="397482"/>
            <a:chOff x="4460602" y="1655764"/>
            <a:chExt cx="3456384" cy="298111"/>
          </a:xfrm>
        </p:grpSpPr>
        <p:sp>
          <p:nvSpPr>
            <p:cNvPr id="50" name="矩形 49"/>
            <p:cNvSpPr>
              <a:spLocks noChangeArrowheads="1"/>
            </p:cNvSpPr>
            <p:nvPr/>
          </p:nvSpPr>
          <p:spPr bwMode="auto">
            <a:xfrm>
              <a:off x="4644008" y="1681709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accent2"/>
                  </a:solidFill>
                  <a:latin typeface="+mn-ea"/>
                </a:rPr>
                <a:t>企业目标：</a:t>
              </a:r>
              <a:endParaRPr lang="en-US" altLang="zh-CN" sz="2135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947469" y="4397280"/>
            <a:ext cx="4608512" cy="397482"/>
            <a:chOff x="4460602" y="3151192"/>
            <a:chExt cx="3456384" cy="298111"/>
          </a:xfrm>
        </p:grpSpPr>
        <p:sp>
          <p:nvSpPr>
            <p:cNvPr id="53" name="矩形 52"/>
            <p:cNvSpPr>
              <a:spLocks noChangeArrowheads="1"/>
            </p:cNvSpPr>
            <p:nvPr/>
          </p:nvSpPr>
          <p:spPr bwMode="auto">
            <a:xfrm>
              <a:off x="4644008" y="3177137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accent2"/>
                  </a:solidFill>
                  <a:latin typeface="+mn-ea"/>
                </a:rPr>
                <a:t>企业使命：</a:t>
              </a:r>
              <a:endParaRPr lang="en-US" altLang="zh-CN" sz="2135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企业使命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Our Mission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55" name="矩形 54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812799" y="1745673"/>
            <a:ext cx="5107709" cy="210589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矩形 34"/>
          <p:cNvSpPr/>
          <p:nvPr/>
        </p:nvSpPr>
        <p:spPr>
          <a:xfrm>
            <a:off x="6059053" y="1736438"/>
            <a:ext cx="2493819" cy="2096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矩形 36"/>
          <p:cNvSpPr/>
          <p:nvPr/>
        </p:nvSpPr>
        <p:spPr>
          <a:xfrm>
            <a:off x="8691417" y="1754910"/>
            <a:ext cx="2641600" cy="2096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3366654" y="3951977"/>
            <a:ext cx="2553855" cy="2096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矩形 39"/>
          <p:cNvSpPr/>
          <p:nvPr/>
        </p:nvSpPr>
        <p:spPr>
          <a:xfrm>
            <a:off x="803564" y="3951977"/>
            <a:ext cx="2410691" cy="2096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5" name="矩形 54"/>
          <p:cNvSpPr/>
          <p:nvPr/>
        </p:nvSpPr>
        <p:spPr>
          <a:xfrm>
            <a:off x="6059053" y="3953167"/>
            <a:ext cx="5273964" cy="21058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6" name="矩形 55"/>
          <p:cNvSpPr/>
          <p:nvPr/>
        </p:nvSpPr>
        <p:spPr>
          <a:xfrm>
            <a:off x="812799" y="1736438"/>
            <a:ext cx="5107709" cy="211512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7" name="文本框 56"/>
          <p:cNvSpPr txBox="1"/>
          <p:nvPr/>
        </p:nvSpPr>
        <p:spPr>
          <a:xfrm>
            <a:off x="1052944" y="1874985"/>
            <a:ext cx="290021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dirty="0">
                <a:solidFill>
                  <a:schemeClr val="bg1"/>
                </a:solidFill>
              </a:rPr>
              <a:t>Products Figure</a:t>
            </a:r>
            <a:endParaRPr lang="zh-CN" altLang="en-US" sz="2665" dirty="0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867891" y="2445414"/>
            <a:ext cx="69272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335" dirty="0">
                <a:solidFill>
                  <a:schemeClr val="bg1"/>
                </a:solidFill>
                <a:latin typeface="+mn-ea"/>
              </a:rPr>
              <a:t>+</a:t>
            </a:r>
            <a:endParaRPr lang="zh-CN" altLang="en-US" sz="533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公司产品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Company's </a:t>
            </a:r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product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41" name="矩形 40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61048" y="2066248"/>
            <a:ext cx="2600240" cy="219024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/>
          <p:cNvSpPr/>
          <p:nvPr/>
        </p:nvSpPr>
        <p:spPr>
          <a:xfrm>
            <a:off x="3364488" y="2066248"/>
            <a:ext cx="2600240" cy="2190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6167928" y="2066248"/>
            <a:ext cx="2600240" cy="21902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/>
          <p:cNvSpPr/>
          <p:nvPr/>
        </p:nvSpPr>
        <p:spPr>
          <a:xfrm>
            <a:off x="8971368" y="2066248"/>
            <a:ext cx="2648795" cy="21902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Rectangle 23"/>
          <p:cNvSpPr/>
          <p:nvPr/>
        </p:nvSpPr>
        <p:spPr>
          <a:xfrm>
            <a:off x="766437" y="4829264"/>
            <a:ext cx="2166052" cy="451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accent2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$49.99</a:t>
            </a:r>
            <a:endParaRPr lang="en-US" altLang="zh-CN" sz="2135" dirty="0">
              <a:solidFill>
                <a:schemeClr val="accent2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61040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产品名称一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1" name="Rectangle 27"/>
          <p:cNvSpPr/>
          <p:nvPr/>
        </p:nvSpPr>
        <p:spPr>
          <a:xfrm>
            <a:off x="1124741" y="5471705"/>
            <a:ext cx="1449440" cy="30777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32" name="Rectangle 23"/>
          <p:cNvSpPr/>
          <p:nvPr/>
        </p:nvSpPr>
        <p:spPr>
          <a:xfrm>
            <a:off x="3580667" y="4829264"/>
            <a:ext cx="2166052" cy="451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accent2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$99.99</a:t>
            </a:r>
            <a:endParaRPr lang="en-US" altLang="zh-CN" sz="2135" dirty="0">
              <a:solidFill>
                <a:schemeClr val="accent2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75271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产品名称二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4" name="Rectangle 27"/>
          <p:cNvSpPr/>
          <p:nvPr/>
        </p:nvSpPr>
        <p:spPr>
          <a:xfrm>
            <a:off x="3938972" y="5471705"/>
            <a:ext cx="1449440" cy="30777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35" name="Rectangle 23"/>
          <p:cNvSpPr/>
          <p:nvPr/>
        </p:nvSpPr>
        <p:spPr>
          <a:xfrm>
            <a:off x="6385023" y="4829264"/>
            <a:ext cx="2166052" cy="451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accent2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$149.99</a:t>
            </a:r>
            <a:endParaRPr lang="en-US" altLang="zh-CN" sz="2135" dirty="0">
              <a:solidFill>
                <a:schemeClr val="accent2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79627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产品名称三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9" name="Rectangle 27"/>
          <p:cNvSpPr/>
          <p:nvPr/>
        </p:nvSpPr>
        <p:spPr>
          <a:xfrm>
            <a:off x="6743328" y="5471705"/>
            <a:ext cx="1449440" cy="30777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40" name="Rectangle 23"/>
          <p:cNvSpPr/>
          <p:nvPr/>
        </p:nvSpPr>
        <p:spPr>
          <a:xfrm>
            <a:off x="9212741" y="4829264"/>
            <a:ext cx="2166052" cy="451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accent2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$199.99</a:t>
            </a:r>
            <a:endParaRPr lang="en-US" altLang="zh-CN" sz="2135" dirty="0">
              <a:solidFill>
                <a:schemeClr val="accent2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207344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产品名称四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42" name="Rectangle 27"/>
          <p:cNvSpPr/>
          <p:nvPr/>
        </p:nvSpPr>
        <p:spPr>
          <a:xfrm>
            <a:off x="9571045" y="5471705"/>
            <a:ext cx="1449440" cy="30777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公司产品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Company's </a:t>
            </a:r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product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50" name="矩形 49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" y="1438866"/>
            <a:ext cx="3962400" cy="199505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23"/>
          <p:cNvSpPr/>
          <p:nvPr/>
        </p:nvSpPr>
        <p:spPr>
          <a:xfrm>
            <a:off x="5948220" y="1438866"/>
            <a:ext cx="3962400" cy="199505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矩形 24"/>
          <p:cNvSpPr/>
          <p:nvPr/>
        </p:nvSpPr>
        <p:spPr>
          <a:xfrm>
            <a:off x="1" y="3433920"/>
            <a:ext cx="1991308" cy="198581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矩形 25"/>
          <p:cNvSpPr/>
          <p:nvPr/>
        </p:nvSpPr>
        <p:spPr>
          <a:xfrm>
            <a:off x="3962401" y="3424686"/>
            <a:ext cx="3962400" cy="200428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9910621" y="3443156"/>
            <a:ext cx="2285999" cy="198581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9" name="组合 28"/>
          <p:cNvGrpSpPr/>
          <p:nvPr/>
        </p:nvGrpSpPr>
        <p:grpSpPr>
          <a:xfrm>
            <a:off x="1801095" y="3433921"/>
            <a:ext cx="2254955" cy="1985819"/>
            <a:chOff x="1350821" y="2760606"/>
            <a:chExt cx="1691216" cy="1489364"/>
          </a:xfrm>
          <a:solidFill>
            <a:schemeClr val="accent2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1350821" y="2760606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35" name="矩形 34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496946" y="2903568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33" name="文本框 32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项目三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777677" y="1438865"/>
            <a:ext cx="2240228" cy="1985819"/>
            <a:chOff x="2833257" y="1264315"/>
            <a:chExt cx="1680171" cy="1489364"/>
          </a:xfrm>
          <a:solidFill>
            <a:schemeClr val="accent2"/>
          </a:solidFill>
        </p:grpSpPr>
        <p:grpSp>
          <p:nvGrpSpPr>
            <p:cNvPr id="40" name="组合 39"/>
            <p:cNvGrpSpPr/>
            <p:nvPr/>
          </p:nvGrpSpPr>
          <p:grpSpPr>
            <a:xfrm>
              <a:off x="2833257" y="1264315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44" name="矩形 43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968337" y="1395463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42" name="文本框 41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项目一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735457" y="3424686"/>
            <a:ext cx="2235612" cy="2004291"/>
            <a:chOff x="5801592" y="2753679"/>
            <a:chExt cx="1676709" cy="1503218"/>
          </a:xfrm>
          <a:solidFill>
            <a:schemeClr val="accent2"/>
          </a:solidFill>
        </p:grpSpPr>
        <p:grpSp>
          <p:nvGrpSpPr>
            <p:cNvPr id="49" name="组合 48"/>
            <p:cNvGrpSpPr/>
            <p:nvPr/>
          </p:nvGrpSpPr>
          <p:grpSpPr>
            <a:xfrm>
              <a:off x="5801592" y="2753679"/>
              <a:ext cx="1634836" cy="1503218"/>
              <a:chOff x="2833256" y="-13854"/>
              <a:chExt cx="1634836" cy="1503218"/>
            </a:xfrm>
            <a:grpFill/>
          </p:grpSpPr>
          <p:sp>
            <p:nvSpPr>
              <p:cNvPr id="53" name="矩形 52"/>
              <p:cNvSpPr/>
              <p:nvPr/>
            </p:nvSpPr>
            <p:spPr>
              <a:xfrm>
                <a:off x="2971799" y="-13854"/>
                <a:ext cx="1496293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5933210" y="2903568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51" name="文本框 50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项目四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9716657" y="1438865"/>
            <a:ext cx="2475344" cy="2004291"/>
            <a:chOff x="7287493" y="1264315"/>
            <a:chExt cx="1856508" cy="1503218"/>
          </a:xfrm>
          <a:solidFill>
            <a:schemeClr val="accent2"/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7287493" y="1264315"/>
              <a:ext cx="1856508" cy="1503218"/>
              <a:chOff x="2833256" y="-13854"/>
              <a:chExt cx="1856508" cy="1503218"/>
            </a:xfrm>
            <a:grpFill/>
          </p:grpSpPr>
          <p:sp>
            <p:nvSpPr>
              <p:cNvPr id="60" name="矩形 59"/>
              <p:cNvSpPr/>
              <p:nvPr/>
            </p:nvSpPr>
            <p:spPr>
              <a:xfrm>
                <a:off x="2971799" y="-13854"/>
                <a:ext cx="1717965" cy="150321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7432965" y="1395463"/>
              <a:ext cx="1711036" cy="1069908"/>
              <a:chOff x="1496945" y="1639253"/>
              <a:chExt cx="1711036" cy="1069908"/>
            </a:xfrm>
            <a:grpFill/>
          </p:grpSpPr>
          <p:sp>
            <p:nvSpPr>
              <p:cNvPr id="58" name="文本框 57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项目二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1496945" y="1900863"/>
                <a:ext cx="1711036" cy="808298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sp>
        <p:nvSpPr>
          <p:cNvPr id="62" name="Content Placeholder 2"/>
          <p:cNvSpPr txBox="1"/>
          <p:nvPr/>
        </p:nvSpPr>
        <p:spPr>
          <a:xfrm>
            <a:off x="102283" y="5647307"/>
            <a:ext cx="11831243" cy="96380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</a:t>
            </a:r>
            <a:endParaRPr lang="zh-CN" altLang="en-US" sz="1465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公司项目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6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Company project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68" name="矩形 67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Oval 3"/>
          <p:cNvSpPr/>
          <p:nvPr/>
        </p:nvSpPr>
        <p:spPr>
          <a:xfrm>
            <a:off x="-733973" y="-1809283"/>
            <a:ext cx="8006992" cy="8043603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Oval 2"/>
          <p:cNvSpPr/>
          <p:nvPr/>
        </p:nvSpPr>
        <p:spPr>
          <a:xfrm>
            <a:off x="413718" y="-643286"/>
            <a:ext cx="5711612" cy="571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697827" y="1403534"/>
            <a:ext cx="5143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chemeClr val="bg1"/>
                </a:solidFill>
              </a:rPr>
              <a:t>职业发展与薪酬福利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4694" y="2332460"/>
            <a:ext cx="52065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ea"/>
              </a:rPr>
              <a:t>Career development and remuneration</a:t>
            </a:r>
            <a:endParaRPr lang="en-US" altLang="zh-CN" sz="28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18685" y="1753976"/>
            <a:ext cx="806448" cy="785284"/>
            <a:chOff x="1318685" y="1753976"/>
            <a:chExt cx="806448" cy="785284"/>
          </a:xfrm>
        </p:grpSpPr>
        <p:sp>
          <p:nvSpPr>
            <p:cNvPr id="63" name="矩形 62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4" name="矩形 63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5" name="文本框 47"/>
            <p:cNvSpPr txBox="1">
              <a:spLocks noChangeArrowheads="1"/>
            </p:cNvSpPr>
            <p:nvPr/>
          </p:nvSpPr>
          <p:spPr bwMode="auto">
            <a:xfrm>
              <a:off x="1454151" y="1773026"/>
              <a:ext cx="516467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1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4404191" y="1577164"/>
            <a:ext cx="10583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51"/>
          <p:cNvGrpSpPr/>
          <p:nvPr/>
        </p:nvGrpSpPr>
        <p:grpSpPr bwMode="auto">
          <a:xfrm>
            <a:off x="4870452" y="1694711"/>
            <a:ext cx="806449" cy="785284"/>
            <a:chOff x="4697077" y="1440874"/>
            <a:chExt cx="616528" cy="598823"/>
          </a:xfrm>
        </p:grpSpPr>
        <p:sp>
          <p:nvSpPr>
            <p:cNvPr id="68" name="矩形 67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9" name="矩形 68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0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2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85"/>
          <p:cNvGrpSpPr/>
          <p:nvPr/>
        </p:nvGrpSpPr>
        <p:grpSpPr bwMode="auto">
          <a:xfrm>
            <a:off x="8288867" y="1711645"/>
            <a:ext cx="806451" cy="783167"/>
            <a:chOff x="4697077" y="1440874"/>
            <a:chExt cx="616528" cy="598823"/>
          </a:xfrm>
        </p:grpSpPr>
        <p:sp>
          <p:nvSpPr>
            <p:cNvPr id="72" name="矩形 71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3" name="矩形 72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4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3</a:t>
              </a:r>
              <a:endParaRPr lang="zh-CN" altLang="en-US" sz="3735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7689009" y="1577164"/>
            <a:ext cx="8467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2147391" y="2052427"/>
            <a:ext cx="2111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以老带新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/>
        </p:nvSpPr>
        <p:spPr bwMode="auto">
          <a:xfrm>
            <a:off x="5685463" y="2001626"/>
            <a:ext cx="1996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+mn-ea"/>
                <a:ea typeface="+mn-ea"/>
              </a:rPr>
              <a:t>因材施教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78" name="文本框 94"/>
          <p:cNvSpPr txBox="1">
            <a:spLocks noChangeArrowheads="1"/>
          </p:cNvSpPr>
          <p:nvPr/>
        </p:nvSpPr>
        <p:spPr bwMode="auto">
          <a:xfrm>
            <a:off x="9129279" y="2031260"/>
            <a:ext cx="264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+mn-ea"/>
                <a:ea typeface="+mn-ea"/>
              </a:rPr>
              <a:t>规范培训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66286" y="2687426"/>
            <a:ext cx="2808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zh-CN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</a:t>
            </a:r>
            <a:r>
              <a:rPr lang="zh-CN" altLang="en-US" sz="1600" dirty="0" smtClean="0">
                <a:latin typeface="+mj-ea"/>
              </a:rPr>
              <a:t>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</p:txBody>
      </p:sp>
      <p:sp>
        <p:nvSpPr>
          <p:cNvPr id="80" name="Text Box 9"/>
          <p:cNvSpPr txBox="1">
            <a:spLocks noChangeArrowheads="1"/>
          </p:cNvSpPr>
          <p:nvPr/>
        </p:nvSpPr>
        <p:spPr bwMode="auto">
          <a:xfrm>
            <a:off x="4747685" y="2653560"/>
            <a:ext cx="3253316" cy="2677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1" name="Text Box 5"/>
          <p:cNvSpPr txBox="1">
            <a:spLocks noChangeArrowheads="1"/>
          </p:cNvSpPr>
          <p:nvPr/>
        </p:nvSpPr>
        <p:spPr bwMode="auto">
          <a:xfrm>
            <a:off x="8183134" y="2668376"/>
            <a:ext cx="29399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zh-CN" sz="1600" dirty="0">
                <a:latin typeface="+mj-ea"/>
                <a:ea typeface="+mj-ea"/>
              </a:rPr>
              <a:t>为成交创造有利条件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6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18685" y="1753976"/>
            <a:ext cx="806448" cy="785284"/>
            <a:chOff x="1318685" y="1753976"/>
            <a:chExt cx="806448" cy="785284"/>
          </a:xfrm>
        </p:grpSpPr>
        <p:sp>
          <p:nvSpPr>
            <p:cNvPr id="63" name="矩形 62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4" name="矩形 63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5" name="文本框 47"/>
            <p:cNvSpPr txBox="1">
              <a:spLocks noChangeArrowheads="1"/>
            </p:cNvSpPr>
            <p:nvPr/>
          </p:nvSpPr>
          <p:spPr bwMode="auto">
            <a:xfrm>
              <a:off x="1454151" y="1773026"/>
              <a:ext cx="516467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4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4404191" y="1577164"/>
            <a:ext cx="10583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51"/>
          <p:cNvGrpSpPr/>
          <p:nvPr/>
        </p:nvGrpSpPr>
        <p:grpSpPr bwMode="auto">
          <a:xfrm>
            <a:off x="4870452" y="1694711"/>
            <a:ext cx="806449" cy="785284"/>
            <a:chOff x="4697077" y="1440874"/>
            <a:chExt cx="616528" cy="598823"/>
          </a:xfrm>
        </p:grpSpPr>
        <p:sp>
          <p:nvSpPr>
            <p:cNvPr id="68" name="矩形 67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69" name="矩形 68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0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5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85"/>
          <p:cNvGrpSpPr/>
          <p:nvPr/>
        </p:nvGrpSpPr>
        <p:grpSpPr bwMode="auto">
          <a:xfrm>
            <a:off x="8288867" y="1711645"/>
            <a:ext cx="806451" cy="783167"/>
            <a:chOff x="4697077" y="1440874"/>
            <a:chExt cx="616528" cy="598823"/>
          </a:xfrm>
        </p:grpSpPr>
        <p:sp>
          <p:nvSpPr>
            <p:cNvPr id="72" name="矩形 71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3" name="矩形 72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74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6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7689009" y="1577164"/>
            <a:ext cx="8467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2147391" y="2052427"/>
            <a:ext cx="2111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言传身教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/>
        </p:nvSpPr>
        <p:spPr bwMode="auto">
          <a:xfrm>
            <a:off x="5685463" y="2001626"/>
            <a:ext cx="1996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+mn-ea"/>
                <a:ea typeface="+mn-ea"/>
              </a:rPr>
              <a:t>多种激励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78" name="文本框 94"/>
          <p:cNvSpPr txBox="1">
            <a:spLocks noChangeArrowheads="1"/>
          </p:cNvSpPr>
          <p:nvPr/>
        </p:nvSpPr>
        <p:spPr bwMode="auto">
          <a:xfrm>
            <a:off x="9129279" y="2031260"/>
            <a:ext cx="264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+mn-ea"/>
                <a:ea typeface="+mn-ea"/>
              </a:rPr>
              <a:t>全程跟踪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66286" y="2687426"/>
            <a:ext cx="2808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zh-CN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</a:t>
            </a:r>
            <a:r>
              <a:rPr lang="zh-CN" altLang="en-US" sz="1600" dirty="0" smtClean="0">
                <a:latin typeface="+mj-ea"/>
              </a:rPr>
              <a:t>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</p:txBody>
      </p:sp>
      <p:sp>
        <p:nvSpPr>
          <p:cNvPr id="80" name="Text Box 9"/>
          <p:cNvSpPr txBox="1">
            <a:spLocks noChangeArrowheads="1"/>
          </p:cNvSpPr>
          <p:nvPr/>
        </p:nvSpPr>
        <p:spPr bwMode="auto">
          <a:xfrm>
            <a:off x="4747685" y="2653560"/>
            <a:ext cx="3253316" cy="2677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1" name="Text Box 5"/>
          <p:cNvSpPr txBox="1">
            <a:spLocks noChangeArrowheads="1"/>
          </p:cNvSpPr>
          <p:nvPr/>
        </p:nvSpPr>
        <p:spPr bwMode="auto">
          <a:xfrm>
            <a:off x="8183134" y="2668376"/>
            <a:ext cx="29399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latin typeface="+mj-ea"/>
                <a:ea typeface="+mj-ea"/>
              </a:rPr>
              <a:t>2</a:t>
            </a:r>
            <a:r>
              <a:rPr lang="zh-CN" altLang="en-US" sz="1600" dirty="0" smtClean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</a:rPr>
              <a:t>添加相关的描述文字</a:t>
            </a:r>
            <a:endParaRPr lang="en-US" altLang="zh-CN" sz="1600" dirty="0"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zh-CN" sz="1600" dirty="0">
                <a:latin typeface="+mj-ea"/>
                <a:ea typeface="+mj-ea"/>
              </a:rPr>
              <a:t>为成交创造有利条件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6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5534" y="2263734"/>
            <a:ext cx="2110317" cy="3308349"/>
            <a:chOff x="1515534" y="2263734"/>
            <a:chExt cx="2110317" cy="3308349"/>
          </a:xfrm>
        </p:grpSpPr>
        <p:sp>
          <p:nvSpPr>
            <p:cNvPr id="21508" name="AutoShape 5"/>
            <p:cNvSpPr>
              <a:spLocks noChangeArrowheads="1"/>
            </p:cNvSpPr>
            <p:nvPr/>
          </p:nvSpPr>
          <p:spPr bwMode="auto">
            <a:xfrm>
              <a:off x="1515534" y="2263734"/>
              <a:ext cx="2095500" cy="3308349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 cmpd="sng">
              <a:solidFill>
                <a:srgbClr val="FFFFFF"/>
              </a:solidFill>
              <a:bevel/>
            </a:ln>
          </p:spPr>
          <p:txBody>
            <a:bodyPr wrap="none" anchor="ctr"/>
            <a:lstStyle/>
            <a:p>
              <a:endParaRPr lang="zh-CN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6" name="Text Box 13"/>
            <p:cNvSpPr>
              <a:spLocks noChangeArrowheads="1"/>
            </p:cNvSpPr>
            <p:nvPr/>
          </p:nvSpPr>
          <p:spPr bwMode="auto">
            <a:xfrm>
              <a:off x="1532467" y="2648967"/>
              <a:ext cx="2093384" cy="2688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轮岗实习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融入企业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考核定岗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双向选择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成长之路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逐月推进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定期评估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</a:t>
              </a: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晋升加薪</a:t>
              </a:r>
              <a:endParaRPr lang="zh-CN" altLang="en-US" sz="3735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66218" y="2244683"/>
            <a:ext cx="2095500" cy="3310467"/>
            <a:chOff x="4866218" y="2244683"/>
            <a:chExt cx="2095500" cy="3310467"/>
          </a:xfrm>
        </p:grpSpPr>
        <p:sp>
          <p:nvSpPr>
            <p:cNvPr id="21511" name="AutoShape 8"/>
            <p:cNvSpPr>
              <a:spLocks noChangeArrowheads="1"/>
            </p:cNvSpPr>
            <p:nvPr/>
          </p:nvSpPr>
          <p:spPr bwMode="auto">
            <a:xfrm>
              <a:off x="4866218" y="2244683"/>
              <a:ext cx="2095500" cy="3310467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 cmpd="sng">
              <a:solidFill>
                <a:srgbClr val="FFFFFF"/>
              </a:solidFill>
              <a:bevel/>
            </a:ln>
          </p:spPr>
          <p:txBody>
            <a:bodyPr wrap="none" anchor="ctr"/>
            <a:lstStyle/>
            <a:p>
              <a:endParaRPr lang="zh-CN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7" name="Text Box 14"/>
            <p:cNvSpPr>
              <a:spLocks noChangeArrowheads="1"/>
            </p:cNvSpPr>
            <p:nvPr/>
          </p:nvSpPr>
          <p:spPr bwMode="auto">
            <a:xfrm>
              <a:off x="4898137" y="2723049"/>
              <a:ext cx="1996017" cy="1785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丰富活动持续打造良性成长环境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跨体系内部竞聘轮岗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述职考核晋升、加薪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每年专门划拨晋升岗位</a:t>
              </a:r>
              <a:endParaRPr lang="zh-CN" altLang="en-US" sz="3735" dirty="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312151" y="2263734"/>
            <a:ext cx="2103967" cy="3308352"/>
            <a:chOff x="8312151" y="2263734"/>
            <a:chExt cx="2103967" cy="3308352"/>
          </a:xfrm>
        </p:grpSpPr>
        <p:sp>
          <p:nvSpPr>
            <p:cNvPr id="21514" name="AutoShape 11"/>
            <p:cNvSpPr>
              <a:spLocks noChangeArrowheads="1"/>
            </p:cNvSpPr>
            <p:nvPr/>
          </p:nvSpPr>
          <p:spPr bwMode="auto">
            <a:xfrm>
              <a:off x="8320618" y="2263734"/>
              <a:ext cx="2095500" cy="330835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38100" cmpd="sng">
              <a:solidFill>
                <a:srgbClr val="FFFFFF"/>
              </a:solidFill>
              <a:bevel/>
            </a:ln>
          </p:spPr>
          <p:txBody>
            <a:bodyPr wrap="none" anchor="ctr"/>
            <a:lstStyle/>
            <a:p>
              <a:endParaRPr lang="zh-CN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8" name="Text Box 15"/>
            <p:cNvSpPr>
              <a:spLocks noChangeArrowheads="1"/>
            </p:cNvSpPr>
            <p:nvPr/>
          </p:nvSpPr>
          <p:spPr bwMode="auto">
            <a:xfrm>
              <a:off x="8312151" y="2579117"/>
              <a:ext cx="1996016" cy="268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总部牵头，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全国总动员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评价中心测评，过程公平公正，结果科学准确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高管一带一，</a:t>
              </a:r>
              <a:endParaRPr 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成长突飞猛进</a:t>
              </a:r>
              <a:endParaRPr lang="zh-CN" altLang="en-US" sz="14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输出国美高管，成就职业梦想</a:t>
              </a:r>
              <a:endParaRPr lang="zh-CN" altLang="en-US" sz="3735" dirty="0"/>
            </a:p>
          </p:txBody>
        </p:sp>
      </p:grpSp>
      <p:sp>
        <p:nvSpPr>
          <p:cNvPr id="21545" name="Right Arrow 14"/>
          <p:cNvSpPr>
            <a:spLocks noChangeArrowheads="1"/>
          </p:cNvSpPr>
          <p:nvPr/>
        </p:nvSpPr>
        <p:spPr bwMode="auto">
          <a:xfrm rot="10800000" flipH="1">
            <a:off x="3816085" y="3611492"/>
            <a:ext cx="576000" cy="288000"/>
          </a:xfrm>
          <a:prstGeom prst="rightArrow">
            <a:avLst>
              <a:gd name="adj1" fmla="val 50000"/>
              <a:gd name="adj2" fmla="val 49941"/>
            </a:avLst>
          </a:prstGeom>
          <a:solidFill>
            <a:schemeClr val="accent2"/>
          </a:solidFill>
          <a:ln w="9525" cmpd="sng">
            <a:noFill/>
            <a:miter lim="800000"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546" name="Rectangle 21"/>
          <p:cNvSpPr>
            <a:spLocks noChangeArrowheads="1"/>
          </p:cNvSpPr>
          <p:nvPr/>
        </p:nvSpPr>
        <p:spPr bwMode="auto">
          <a:xfrm>
            <a:off x="1191091" y="1531281"/>
            <a:ext cx="2592917" cy="431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9000">
                <a:srgbClr val="FFFFFF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 dirty="0">
                <a:solidFill>
                  <a:srgbClr val="000000"/>
                </a:solidFill>
                <a:latin typeface="+mn-ea"/>
                <a:sym typeface="Arial" panose="020B0604020202020204" pitchFamily="34" charset="0"/>
              </a:rPr>
              <a:t>第一年，精心呵护</a:t>
            </a:r>
            <a:endParaRPr lang="en-US" sz="1865" dirty="0">
              <a:solidFill>
                <a:srgbClr val="00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7" name="Rectangle 21"/>
          <p:cNvSpPr>
            <a:spLocks noChangeArrowheads="1"/>
          </p:cNvSpPr>
          <p:nvPr/>
        </p:nvSpPr>
        <p:spPr bwMode="auto">
          <a:xfrm>
            <a:off x="4620091" y="1531281"/>
            <a:ext cx="2495551" cy="431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9000">
                <a:srgbClr val="FFFFFF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 dirty="0">
                <a:solidFill>
                  <a:srgbClr val="000000"/>
                </a:solidFill>
                <a:latin typeface="+mn-ea"/>
                <a:sym typeface="Arial" panose="020B0604020202020204" pitchFamily="34" charset="0"/>
              </a:rPr>
              <a:t>一年后，快马加鞭</a:t>
            </a:r>
            <a:endParaRPr lang="en-US" sz="1865" dirty="0">
              <a:solidFill>
                <a:srgbClr val="00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8" name="Rectangle 21"/>
          <p:cNvSpPr>
            <a:spLocks noChangeArrowheads="1"/>
          </p:cNvSpPr>
          <p:nvPr/>
        </p:nvSpPr>
        <p:spPr bwMode="auto">
          <a:xfrm>
            <a:off x="8015818" y="1531281"/>
            <a:ext cx="2688167" cy="4318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9000">
                <a:srgbClr val="FFFFFF"/>
              </a:gs>
              <a:gs pos="100000">
                <a:srgbClr val="F2F2F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>
                <a:solidFill>
                  <a:srgbClr val="000000"/>
                </a:solidFill>
                <a:latin typeface="+mn-ea"/>
                <a:sym typeface="Arial" panose="020B0604020202020204" pitchFamily="34" charset="0"/>
              </a:rPr>
              <a:t>领带计划，成就梦想</a:t>
            </a:r>
            <a:endParaRPr lang="en-US" sz="1865">
              <a:solidFill>
                <a:srgbClr val="000000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9" name="Right Arrow 14"/>
          <p:cNvSpPr>
            <a:spLocks noChangeArrowheads="1"/>
          </p:cNvSpPr>
          <p:nvPr/>
        </p:nvSpPr>
        <p:spPr bwMode="auto">
          <a:xfrm rot="10800000" flipH="1">
            <a:off x="7242967" y="3611492"/>
            <a:ext cx="576000" cy="288000"/>
          </a:xfrm>
          <a:prstGeom prst="rightArrow">
            <a:avLst>
              <a:gd name="adj1" fmla="val 50000"/>
              <a:gd name="adj2" fmla="val 49941"/>
            </a:avLst>
          </a:prstGeom>
          <a:solidFill>
            <a:schemeClr val="accent2"/>
          </a:solidFill>
          <a:ln w="9525" cmpd="sng">
            <a:noFill/>
            <a:miter lim="800000"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50" name="矩形 49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WordArt 3"/>
          <p:cNvSpPr>
            <a:spLocks noChangeArrowheads="1" noChangeShapeType="1" noTextEdit="1"/>
          </p:cNvSpPr>
          <p:nvPr/>
        </p:nvSpPr>
        <p:spPr bwMode="auto">
          <a:xfrm>
            <a:off x="4938298" y="1603766"/>
            <a:ext cx="1870017" cy="23167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>
                <a:ln w="9525" cmpd="sng">
                  <a:solidFill>
                    <a:schemeClr val="bg1"/>
                  </a:solidFill>
                  <a:bevel/>
                </a:ln>
                <a:solidFill>
                  <a:schemeClr val="bg1"/>
                </a:solidFill>
                <a:latin typeface="+mn-ea"/>
              </a:rPr>
              <a:t>双击添加标题文字</a:t>
            </a:r>
            <a:endParaRPr lang="zh-CN" altLang="en-US" sz="3200" kern="10">
              <a:ln w="9525" cmpd="sng">
                <a:solidFill>
                  <a:schemeClr val="bg1"/>
                </a:solidFill>
                <a:bevel/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4580" name="AutoShape 8"/>
          <p:cNvSpPr>
            <a:spLocks noChangeArrowheads="1"/>
          </p:cNvSpPr>
          <p:nvPr/>
        </p:nvSpPr>
        <p:spPr bwMode="auto">
          <a:xfrm>
            <a:off x="4023915" y="1548046"/>
            <a:ext cx="3697064" cy="469221"/>
          </a:xfrm>
          <a:prstGeom prst="roundRect">
            <a:avLst>
              <a:gd name="adj" fmla="val 24375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865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成长之路计划</a:t>
            </a:r>
            <a:endParaRPr lang="zh-CN" altLang="en-US" sz="2400">
              <a:latin typeface="+mn-ea"/>
            </a:endParaRPr>
          </a:p>
        </p:txBody>
      </p:sp>
      <p:sp>
        <p:nvSpPr>
          <p:cNvPr id="24581" name="AutoShape 10"/>
          <p:cNvSpPr>
            <a:spLocks noChangeArrowheads="1"/>
          </p:cNvSpPr>
          <p:nvPr/>
        </p:nvSpPr>
        <p:spPr bwMode="auto">
          <a:xfrm>
            <a:off x="4584232" y="2483556"/>
            <a:ext cx="2648617" cy="41936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达到目标</a:t>
            </a:r>
            <a:endParaRPr lang="zh-CN" altLang="en-US" sz="2400">
              <a:latin typeface="+mn-ea"/>
            </a:endParaRPr>
          </a:p>
        </p:txBody>
      </p:sp>
      <p:sp>
        <p:nvSpPr>
          <p:cNvPr id="24582" name="Line 18"/>
          <p:cNvSpPr>
            <a:spLocks noChangeShapeType="1"/>
          </p:cNvSpPr>
          <p:nvPr/>
        </p:nvSpPr>
        <p:spPr bwMode="auto">
          <a:xfrm>
            <a:off x="5871587" y="2075920"/>
            <a:ext cx="8594" cy="407636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4" name="Line 19"/>
          <p:cNvSpPr>
            <a:spLocks noChangeShapeType="1"/>
          </p:cNvSpPr>
          <p:nvPr/>
        </p:nvSpPr>
        <p:spPr bwMode="auto">
          <a:xfrm>
            <a:off x="2800154" y="2196158"/>
            <a:ext cx="6001928" cy="1466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5" name="Line 21"/>
          <p:cNvSpPr>
            <a:spLocks noChangeShapeType="1"/>
          </p:cNvSpPr>
          <p:nvPr/>
        </p:nvSpPr>
        <p:spPr bwMode="auto">
          <a:xfrm>
            <a:off x="2800154" y="2196158"/>
            <a:ext cx="1719" cy="28739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6" name="Line 21"/>
          <p:cNvSpPr>
            <a:spLocks noChangeShapeType="1"/>
          </p:cNvSpPr>
          <p:nvPr/>
        </p:nvSpPr>
        <p:spPr bwMode="auto">
          <a:xfrm>
            <a:off x="8798644" y="2196158"/>
            <a:ext cx="1719" cy="28739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7" name="AutoShape 10"/>
          <p:cNvSpPr>
            <a:spLocks noChangeArrowheads="1"/>
          </p:cNvSpPr>
          <p:nvPr/>
        </p:nvSpPr>
        <p:spPr bwMode="auto">
          <a:xfrm>
            <a:off x="1584987" y="2483556"/>
            <a:ext cx="2640023" cy="41936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专属培养办法</a:t>
            </a:r>
            <a:endParaRPr lang="zh-CN" altLang="en-US" sz="2400">
              <a:latin typeface="+mn-ea"/>
            </a:endParaRPr>
          </a:p>
        </p:txBody>
      </p:sp>
      <p:sp>
        <p:nvSpPr>
          <p:cNvPr id="24588" name="AutoShape 5"/>
          <p:cNvSpPr>
            <a:spLocks noChangeArrowheads="1"/>
          </p:cNvSpPr>
          <p:nvPr/>
        </p:nvSpPr>
        <p:spPr bwMode="auto">
          <a:xfrm rot="10800000">
            <a:off x="1583268" y="3276834"/>
            <a:ext cx="2591898" cy="2112963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岗位知识工作技能培训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跨体系轮岗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E-learning</a:t>
            </a: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线上课程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丰富的团队活动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述职考核</a:t>
            </a:r>
            <a:endParaRPr lang="zh-CN" altLang="en-US" sz="2400" dirty="0">
              <a:latin typeface="+mn-ea"/>
            </a:endParaRPr>
          </a:p>
        </p:txBody>
      </p:sp>
      <p:sp>
        <p:nvSpPr>
          <p:cNvPr id="24589" name="AutoShape 10"/>
          <p:cNvSpPr>
            <a:spLocks noChangeArrowheads="1"/>
          </p:cNvSpPr>
          <p:nvPr/>
        </p:nvSpPr>
        <p:spPr bwMode="auto">
          <a:xfrm>
            <a:off x="7583478" y="2483556"/>
            <a:ext cx="2640023" cy="41936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专属导师</a:t>
            </a:r>
            <a:endParaRPr lang="zh-CN" altLang="en-US" sz="2400">
              <a:latin typeface="+mn-ea"/>
            </a:endParaRPr>
          </a:p>
        </p:txBody>
      </p:sp>
      <p:sp>
        <p:nvSpPr>
          <p:cNvPr id="24590" name="Line 2"/>
          <p:cNvSpPr>
            <a:spLocks noChangeShapeType="1"/>
          </p:cNvSpPr>
          <p:nvPr/>
        </p:nvSpPr>
        <p:spPr bwMode="auto">
          <a:xfrm>
            <a:off x="5880181" y="2914654"/>
            <a:ext cx="1719" cy="362180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1" name="Line 2"/>
          <p:cNvSpPr>
            <a:spLocks noChangeShapeType="1"/>
          </p:cNvSpPr>
          <p:nvPr/>
        </p:nvSpPr>
        <p:spPr bwMode="auto">
          <a:xfrm>
            <a:off x="8798645" y="2914654"/>
            <a:ext cx="1719" cy="362180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2" name="AutoShape 5"/>
          <p:cNvSpPr>
            <a:spLocks noChangeArrowheads="1"/>
          </p:cNvSpPr>
          <p:nvPr/>
        </p:nvSpPr>
        <p:spPr bwMode="auto">
          <a:xfrm rot="10800000">
            <a:off x="4560169" y="3276834"/>
            <a:ext cx="2688149" cy="2112963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适岗培养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全面发展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强化特长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积极进取的成长环境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总结提高选拔人才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3" name="AutoShape 5"/>
          <p:cNvSpPr>
            <a:spLocks noChangeArrowheads="1"/>
          </p:cNvSpPr>
          <p:nvPr/>
        </p:nvSpPr>
        <p:spPr bwMode="auto">
          <a:xfrm rot="10800000">
            <a:off x="7631603" y="3276834"/>
            <a:ext cx="2591898" cy="2112963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部门领导、</a:t>
            </a:r>
            <a:r>
              <a:rPr 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SOL</a:t>
            </a: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教练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行政总监、人资经理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公司金牌讲师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蓄水池管理员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总经理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4" name="Line 2"/>
          <p:cNvSpPr>
            <a:spLocks noChangeShapeType="1"/>
          </p:cNvSpPr>
          <p:nvPr/>
        </p:nvSpPr>
        <p:spPr bwMode="auto">
          <a:xfrm>
            <a:off x="2800154" y="2916120"/>
            <a:ext cx="1719" cy="362180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23" name="矩形 22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WordArt 3"/>
          <p:cNvSpPr>
            <a:spLocks noChangeArrowheads="1" noChangeShapeType="1" noTextEdit="1"/>
          </p:cNvSpPr>
          <p:nvPr/>
        </p:nvSpPr>
        <p:spPr bwMode="auto">
          <a:xfrm>
            <a:off x="4937246" y="1664675"/>
            <a:ext cx="1870389" cy="2317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200" kern="10">
                <a:ln w="9525" cmpd="sng">
                  <a:solidFill>
                    <a:schemeClr val="bg1"/>
                  </a:solidFill>
                  <a:bevel/>
                </a:ln>
                <a:solidFill>
                  <a:schemeClr val="bg1"/>
                </a:solidFill>
                <a:latin typeface="+mn-ea"/>
              </a:rPr>
              <a:t>双击添加标题文字</a:t>
            </a:r>
            <a:endParaRPr lang="zh-CN" altLang="en-US" sz="3200" kern="10">
              <a:ln w="9525" cmpd="sng">
                <a:solidFill>
                  <a:schemeClr val="bg1"/>
                </a:solidFill>
                <a:bevel/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5605" name="AutoShape 8"/>
          <p:cNvSpPr>
            <a:spLocks noChangeArrowheads="1"/>
          </p:cNvSpPr>
          <p:nvPr/>
        </p:nvSpPr>
        <p:spPr bwMode="auto">
          <a:xfrm>
            <a:off x="4022681" y="1513587"/>
            <a:ext cx="3697800" cy="469400"/>
          </a:xfrm>
          <a:prstGeom prst="roundRect">
            <a:avLst>
              <a:gd name="adj" fmla="val 24375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865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领带计划</a:t>
            </a:r>
            <a:endParaRPr lang="zh-CN" altLang="en-US" sz="2400">
              <a:latin typeface="+mn-ea"/>
            </a:endParaRPr>
          </a:p>
        </p:txBody>
      </p:sp>
      <p:sp>
        <p:nvSpPr>
          <p:cNvPr id="25606" name="AutoShape 10"/>
          <p:cNvSpPr>
            <a:spLocks noChangeArrowheads="1"/>
          </p:cNvSpPr>
          <p:nvPr/>
        </p:nvSpPr>
        <p:spPr bwMode="auto">
          <a:xfrm>
            <a:off x="4583110" y="2449454"/>
            <a:ext cx="2649144" cy="41952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准确公平选拔优秀</a:t>
            </a:r>
            <a:endParaRPr lang="zh-CN" altLang="en-US" sz="2400">
              <a:latin typeface="+mn-ea"/>
            </a:endParaRPr>
          </a:p>
        </p:txBody>
      </p:sp>
      <p:sp>
        <p:nvSpPr>
          <p:cNvPr id="25608" name="Line 19"/>
          <p:cNvSpPr>
            <a:spLocks noChangeShapeType="1"/>
          </p:cNvSpPr>
          <p:nvPr/>
        </p:nvSpPr>
        <p:spPr bwMode="auto">
          <a:xfrm>
            <a:off x="2798677" y="2170748"/>
            <a:ext cx="6003122" cy="1467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09" name="Line 21"/>
          <p:cNvSpPr>
            <a:spLocks noChangeShapeType="1"/>
          </p:cNvSpPr>
          <p:nvPr/>
        </p:nvSpPr>
        <p:spPr bwMode="auto">
          <a:xfrm>
            <a:off x="2798677" y="2170748"/>
            <a:ext cx="1719" cy="28750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0" name="Line 21"/>
          <p:cNvSpPr>
            <a:spLocks noChangeShapeType="1"/>
          </p:cNvSpPr>
          <p:nvPr/>
        </p:nvSpPr>
        <p:spPr bwMode="auto">
          <a:xfrm>
            <a:off x="8798361" y="2170748"/>
            <a:ext cx="1719" cy="28750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1" name="AutoShape 10"/>
          <p:cNvSpPr>
            <a:spLocks noChangeArrowheads="1"/>
          </p:cNvSpPr>
          <p:nvPr/>
        </p:nvSpPr>
        <p:spPr bwMode="auto">
          <a:xfrm>
            <a:off x="1583268" y="2449454"/>
            <a:ext cx="2640549" cy="41952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测评中心评价</a:t>
            </a:r>
            <a:endParaRPr lang="zh-CN" altLang="en-US" sz="2400">
              <a:latin typeface="+mn-ea"/>
            </a:endParaRPr>
          </a:p>
        </p:txBody>
      </p:sp>
      <p:sp>
        <p:nvSpPr>
          <p:cNvPr id="25612" name="AutoShape 5"/>
          <p:cNvSpPr>
            <a:spLocks noChangeArrowheads="1"/>
          </p:cNvSpPr>
          <p:nvPr/>
        </p:nvSpPr>
        <p:spPr bwMode="auto">
          <a:xfrm rot="10800000">
            <a:off x="1583268" y="3316186"/>
            <a:ext cx="2592414" cy="2112302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参与高管部分工作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越级参加公司会议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内部兼职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高管面谈、读书推荐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3" name="AutoShape 10"/>
          <p:cNvSpPr>
            <a:spLocks noChangeArrowheads="1"/>
          </p:cNvSpPr>
          <p:nvPr/>
        </p:nvSpPr>
        <p:spPr bwMode="auto">
          <a:xfrm>
            <a:off x="7582952" y="2449454"/>
            <a:ext cx="2640549" cy="419527"/>
          </a:xfrm>
          <a:prstGeom prst="roundRect">
            <a:avLst>
              <a:gd name="adj" fmla="val 22532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测评中心测评小组</a:t>
            </a:r>
            <a:endParaRPr lang="zh-CN" altLang="en-US" sz="2400">
              <a:latin typeface="+mn-ea"/>
            </a:endParaRPr>
          </a:p>
        </p:txBody>
      </p:sp>
      <p:sp>
        <p:nvSpPr>
          <p:cNvPr id="25614" name="Line 2"/>
          <p:cNvSpPr>
            <a:spLocks noChangeShapeType="1"/>
          </p:cNvSpPr>
          <p:nvPr/>
        </p:nvSpPr>
        <p:spPr bwMode="auto">
          <a:xfrm>
            <a:off x="5879317" y="2930398"/>
            <a:ext cx="1719" cy="36231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5" name="Line 2"/>
          <p:cNvSpPr>
            <a:spLocks noChangeShapeType="1"/>
          </p:cNvSpPr>
          <p:nvPr/>
        </p:nvSpPr>
        <p:spPr bwMode="auto">
          <a:xfrm>
            <a:off x="8798361" y="2930398"/>
            <a:ext cx="1719" cy="36231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6" name="AutoShape 5"/>
          <p:cNvSpPr>
            <a:spLocks noChangeArrowheads="1"/>
          </p:cNvSpPr>
          <p:nvPr/>
        </p:nvSpPr>
        <p:spPr bwMode="auto">
          <a:xfrm rot="10800000">
            <a:off x="4559043" y="3316186"/>
            <a:ext cx="2688684" cy="2112302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丰富知识技能，提升管理能力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了解公司整体战略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扩大职责范围，承担更多责任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修正成长方向，扎实理论基础</a:t>
            </a:r>
            <a:endParaRPr 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7" name="AutoShape 5"/>
          <p:cNvSpPr>
            <a:spLocks noChangeArrowheads="1"/>
          </p:cNvSpPr>
          <p:nvPr/>
        </p:nvSpPr>
        <p:spPr bwMode="auto">
          <a:xfrm rot="10800000">
            <a:off x="7631087" y="3316186"/>
            <a:ext cx="2592414" cy="2112302"/>
          </a:xfrm>
          <a:prstGeom prst="roundRect">
            <a:avLst>
              <a:gd name="adj" fmla="val 6167"/>
            </a:avLst>
          </a:prstGeom>
          <a:solidFill>
            <a:schemeClr val="accent2">
              <a:lumMod val="20000"/>
              <a:lumOff val="80000"/>
            </a:schemeClr>
          </a:solidFill>
          <a:ln w="9525" cmpd="sng">
            <a:solidFill>
              <a:srgbClr val="C0C0C0"/>
            </a:solidFill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高管管理部</a:t>
            </a:r>
            <a:endParaRPr lang="en-US" sz="16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领导力开发部</a:t>
            </a:r>
            <a:endParaRPr lang="en-US" sz="16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蓄水池管理部</a:t>
            </a:r>
            <a:endParaRPr lang="en-US" sz="16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334455"/>
                </a:solidFill>
                <a:latin typeface="+mn-ea"/>
                <a:sym typeface="微软雅黑" panose="020B0503020204020204" pitchFamily="34" charset="-122"/>
              </a:rPr>
              <a:t>经理级以上员工</a:t>
            </a:r>
            <a:endParaRPr lang="en-US" sz="16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8" name="Line 2"/>
          <p:cNvSpPr>
            <a:spLocks noChangeShapeType="1"/>
          </p:cNvSpPr>
          <p:nvPr/>
        </p:nvSpPr>
        <p:spPr bwMode="auto">
          <a:xfrm>
            <a:off x="2798677" y="2931865"/>
            <a:ext cx="1719" cy="362318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9" name="Line 18"/>
          <p:cNvSpPr>
            <a:spLocks noChangeShapeType="1"/>
          </p:cNvSpPr>
          <p:nvPr/>
        </p:nvSpPr>
        <p:spPr bwMode="auto">
          <a:xfrm>
            <a:off x="5871157" y="2040365"/>
            <a:ext cx="8595" cy="407791"/>
          </a:xfrm>
          <a:prstGeom prst="line">
            <a:avLst/>
          </a:prstGeom>
          <a:noFill/>
          <a:ln w="19050" cap="rnd" cmpd="sng">
            <a:solidFill>
              <a:schemeClr val="accent2"/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rgbClr val="334455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24" name="矩形 2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9347200" y="6553200"/>
            <a:ext cx="2844800" cy="24447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www.1ppt.com</a:t>
            </a:r>
            <a:endParaRPr lang="en-US" altLang="zh-CN"/>
          </a:p>
        </p:txBody>
      </p:sp>
      <p:sp>
        <p:nvSpPr>
          <p:cNvPr id="183298" name="Rectangle 2"/>
          <p:cNvSpPr>
            <a:spLocks noChangeArrowheads="1"/>
          </p:cNvSpPr>
          <p:nvPr/>
        </p:nvSpPr>
        <p:spPr bwMode="auto">
          <a:xfrm>
            <a:off x="1905000" y="228600"/>
            <a:ext cx="2076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3302" name="Text Box 6"/>
          <p:cNvSpPr txBox="1">
            <a:spLocks noChangeArrowheads="1"/>
          </p:cNvSpPr>
          <p:nvPr/>
        </p:nvSpPr>
        <p:spPr bwMode="auto">
          <a:xfrm>
            <a:off x="8916988" y="6542088"/>
            <a:ext cx="1727200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sz="1000">
                <a:latin typeface="Gulim" panose="020B0600000101010101" pitchFamily="34" charset="-127"/>
                <a:ea typeface="Gulim" panose="020B0600000101010101" pitchFamily="34" charset="-127"/>
              </a:rPr>
              <a:t>CO-OP LAND CO,LTD</a:t>
            </a:r>
            <a:endParaRPr lang="en-US" altLang="zh-CN" sz="100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83303" name="Rectangle 7"/>
          <p:cNvSpPr>
            <a:spLocks noChangeArrowheads="1"/>
          </p:cNvSpPr>
          <p:nvPr/>
        </p:nvSpPr>
        <p:spPr bwMode="gray">
          <a:xfrm>
            <a:off x="3575050" y="620713"/>
            <a:ext cx="6019800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ctr"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>
                <a:ea typeface="华文新魏" panose="02010800040101010101" pitchFamily="2" charset="-122"/>
              </a:rPr>
              <a:t>自由环境</a:t>
            </a:r>
            <a:r>
              <a:rPr lang="en-US" altLang="zh-CN">
                <a:ea typeface="华文新魏" panose="02010800040101010101" pitchFamily="2" charset="-122"/>
              </a:rPr>
              <a:t>  </a:t>
            </a:r>
            <a:r>
              <a:rPr lang="zh-CN" altLang="en-US">
                <a:ea typeface="华文新魏" panose="02010800040101010101" pitchFamily="2" charset="-122"/>
              </a:rPr>
              <a:t>良好福利</a:t>
            </a:r>
            <a:endParaRPr lang="zh-CN" altLang="en-US">
              <a:ea typeface="华文新魏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9224" y="1460012"/>
            <a:ext cx="1032357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员工福利：</a:t>
            </a:r>
            <a:r>
              <a:rPr lang="zh-CN" altLang="en-US" dirty="0">
                <a:latin typeface="+mn-ea"/>
              </a:rPr>
              <a:t>五险一金、生日礼品、集体旅游、年度体检、拓展培训、结婚津贴、节日活动等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薪酬待遇：</a:t>
            </a:r>
            <a:r>
              <a:rPr lang="zh-CN" altLang="en-US" dirty="0">
                <a:latin typeface="+mn-ea"/>
              </a:rPr>
              <a:t>我们的目标是在与其他同行业相比较时，我们的员工拥有更具竞争力的薪水；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户口解决：</a:t>
            </a:r>
            <a:r>
              <a:rPr lang="zh-CN" altLang="en-US" dirty="0">
                <a:latin typeface="+mn-ea"/>
              </a:rPr>
              <a:t>优秀者可以帮助解决北京市户口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休息休假：</a:t>
            </a:r>
            <a:r>
              <a:rPr lang="zh-CN" altLang="en-US" dirty="0">
                <a:latin typeface="+mn-ea"/>
              </a:rPr>
              <a:t>严格执行劳动法规定的休息休假制度。除双休日、国家法定假日外，公司员工还可享受年假、婚假等带薪假期。</a:t>
            </a:r>
            <a:endParaRPr lang="zh-CN" altLang="en-US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社会培训</a:t>
            </a:r>
            <a:r>
              <a:rPr lang="zh-CN" altLang="en-US" sz="28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：</a:t>
            </a:r>
            <a:r>
              <a:rPr lang="zh-CN" altLang="en-US" dirty="0">
                <a:latin typeface="+mn-ea"/>
              </a:rPr>
              <a:t>选派优秀员工参加社会培训、攻读在职</a:t>
            </a:r>
            <a:r>
              <a:rPr lang="en-US" altLang="zh-CN" dirty="0">
                <a:latin typeface="+mn-ea"/>
              </a:rPr>
              <a:t>MBA</a:t>
            </a:r>
            <a:r>
              <a:rPr lang="zh-CN" altLang="en-US" dirty="0">
                <a:latin typeface="+mn-ea"/>
              </a:rPr>
              <a:t>或</a:t>
            </a:r>
            <a:r>
              <a:rPr lang="en-US" altLang="zh-CN" dirty="0">
                <a:latin typeface="+mn-ea"/>
              </a:rPr>
              <a:t>EMBA；</a:t>
            </a:r>
            <a:r>
              <a:rPr lang="zh-CN" altLang="en-US" dirty="0">
                <a:latin typeface="+mn-ea"/>
              </a:rPr>
              <a:t>参加国际文化交流活动。 </a:t>
            </a:r>
            <a:endParaRPr lang="zh-CN" altLang="en-US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薪酬福利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37"/>
          <p:cNvSpPr txBox="1"/>
          <p:nvPr/>
        </p:nvSpPr>
        <p:spPr>
          <a:xfrm>
            <a:off x="302574" y="634189"/>
            <a:ext cx="2788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Compensation and Benefits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12" name="矩形 11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Oval 3"/>
          <p:cNvSpPr/>
          <p:nvPr/>
        </p:nvSpPr>
        <p:spPr>
          <a:xfrm>
            <a:off x="5079969" y="647452"/>
            <a:ext cx="8006992" cy="8043603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Oval 2"/>
          <p:cNvSpPr/>
          <p:nvPr/>
        </p:nvSpPr>
        <p:spPr>
          <a:xfrm>
            <a:off x="6227661" y="1813449"/>
            <a:ext cx="5711612" cy="57116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6228267" y="3851803"/>
            <a:ext cx="5641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</a:rPr>
              <a:t>校招岗位与招聘流程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04631" y="4741754"/>
            <a:ext cx="6374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School recruit jobs and </a:t>
            </a:r>
            <a:endParaRPr lang="en-US" altLang="zh-CN" sz="24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+mn-ea"/>
              </a:rPr>
              <a:t>recruitment 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process</a:t>
            </a:r>
            <a:endParaRPr lang="en-US" altLang="zh-CN" sz="24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</a:t>
            </a:r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招岗位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Recruit school jobs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0352" y="1257327"/>
            <a:ext cx="102138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一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销售总监     工作地点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-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北京</a:t>
            </a:r>
            <a:endParaRPr lang="en-US" altLang="zh-CN" sz="2400" dirty="0">
              <a:solidFill>
                <a:schemeClr val="accent2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  岗位描述： </a:t>
            </a:r>
            <a:endParaRPr lang="zh-CN" altLang="en-US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1、根据公司业务发展的战略，制定公司的销售发展战略与销售执行策略；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2、负责销售队伍的组建、培训、指导、监督、管理、考评，建立奖罚方案；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3、制定销售计划、负责市场开拓、带领团队完成销售任务；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4、负责维护客户关系，提供客户管理营销渠道，提供客户产品解决方案，并协调执行；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  任职要求： </a:t>
            </a:r>
            <a:endParaRPr lang="zh-CN" altLang="en-US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1、市场营销、工商管理等相关专业，应届研究生,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MBA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优先考虑</a:t>
            </a:r>
            <a:r>
              <a:rPr lang="zh-CN" altLang="en-US" sz="1400" dirty="0">
                <a:latin typeface="+mn-ea"/>
              </a:rPr>
              <a:t>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2、具有良好营销理念、销售管理、市场推广及市场活动策划能力；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3、具有良好的沟通表达、协调和谈判能力，具有和客户一对一进行提案能力；</a:t>
            </a:r>
            <a:endParaRPr lang="zh-CN" altLang="en-US" sz="1400" dirty="0">
              <a:latin typeface="+mn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 4、有广告、媒体或互联网行业销售管理经验，有家居建材客户资源和社会关系者优先。 </a:t>
            </a:r>
            <a:endParaRPr lang="zh-CN" altLang="en-US" sz="1400" dirty="0">
              <a:latin typeface="+mn-ea"/>
            </a:endParaRPr>
          </a:p>
          <a:p>
            <a:endParaRPr lang="zh-CN" altLang="en-US" sz="14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</a:t>
            </a:r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招岗位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Recruit school jobs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0352" y="1257327"/>
            <a:ext cx="10213848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二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公关策划总监</a:t>
            </a:r>
            <a:endParaRPr lang="en-US" altLang="zh-CN" sz="2400" dirty="0">
              <a:solidFill>
                <a:schemeClr val="accent2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 岗位描述：</a:t>
            </a:r>
            <a:endParaRPr lang="zh-CN" altLang="en-US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1、负责全国对外宣传公关工作的策划与实施；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2、组织制定阶段及项目市场公关传播策划，制定年度、月度公关传播计划并负责实施；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3、负责企业与媒体关系的建立及维系媒介资源网络，分析评估媒体宣传及市场推广活动效果，维护开发公司的媒体资源；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</a:t>
            </a:r>
            <a:r>
              <a:rPr lang="en-US" altLang="zh-CN" sz="1400" dirty="0">
                <a:latin typeface="+mn-ea"/>
              </a:rPr>
              <a:t>4</a:t>
            </a:r>
            <a:r>
              <a:rPr lang="zh-CN" altLang="en-US" sz="1400" dirty="0">
                <a:latin typeface="+mn-ea"/>
              </a:rPr>
              <a:t>、在公关活动策划组织、传媒关系建设方面有丰富的经验者优先考虑。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latin typeface="+mn-ea"/>
              </a:rPr>
              <a:t>  任职要求：</a:t>
            </a:r>
            <a:endParaRPr lang="zh-CN" altLang="en-US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1、市场营销、工商管理、新闻等相关专业，应届研究生,</a:t>
            </a:r>
            <a:r>
              <a:rPr lang="en-US" altLang="zh-CN" sz="1400" dirty="0">
                <a:solidFill>
                  <a:srgbClr val="FF0000"/>
                </a:solidFill>
                <a:latin typeface="+mn-ea"/>
              </a:rPr>
              <a:t>MBA</a:t>
            </a:r>
            <a:r>
              <a:rPr lang="zh-CN" altLang="en-US" sz="1400" dirty="0">
                <a:solidFill>
                  <a:srgbClr val="FF0000"/>
                </a:solidFill>
                <a:latin typeface="+mn-ea"/>
              </a:rPr>
              <a:t>优先考虑；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2、有敏感的市场反应及市场洞察能力，良好的沟通协调能力，能带领项目组完成项目策划、组织和执行。</a:t>
            </a:r>
            <a:endParaRPr lang="zh-CN" altLang="en-US" sz="1400" dirty="0"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latin typeface="+mn-ea"/>
              </a:rPr>
              <a:t>  3、能独立组织和完成整体策划项目，包括拟定项目计划书、项目策略、撰写策划文本、公关、促销文本、方案实施督导等；</a:t>
            </a:r>
            <a:endParaRPr lang="zh-CN" altLang="en-US" sz="1400" dirty="0">
              <a:latin typeface="+mn-ea"/>
            </a:endParaRPr>
          </a:p>
          <a:p>
            <a:endParaRPr lang="zh-CN" altLang="en-US" sz="10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</a:t>
            </a:r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招岗位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Recruit school jobs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0352" y="1257327"/>
            <a:ext cx="10213848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 三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总裁、副总裁助理      工作地点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-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北京</a:t>
            </a:r>
            <a:endParaRPr lang="zh-CN" altLang="en-US" sz="2400" dirty="0">
              <a:solidFill>
                <a:schemeClr val="accent2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任职要求：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1、中文、新闻、管理等相关专业，大学本科以上学历，</a:t>
            </a:r>
            <a:r>
              <a:rPr lang="en-US" altLang="zh-CN" sz="1600" dirty="0">
                <a:solidFill>
                  <a:srgbClr val="FF3300"/>
                </a:solidFill>
                <a:latin typeface="+mn-ea"/>
              </a:rPr>
              <a:t>MBA </a:t>
            </a:r>
            <a:r>
              <a:rPr lang="zh-CN" altLang="en-US" sz="1600" dirty="0">
                <a:solidFill>
                  <a:srgbClr val="FF3300"/>
                </a:solidFill>
                <a:latin typeface="+mn-ea"/>
              </a:rPr>
              <a:t>优先考虑</a:t>
            </a:r>
            <a:r>
              <a:rPr lang="zh-CN" altLang="en-US" sz="1600" dirty="0">
                <a:latin typeface="+mn-ea"/>
              </a:rPr>
              <a:t>，英文听说读写熟练；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2、能够协助总裁、副总裁组织和完成整体策划项目，包括拟定项目计划书、项目策略，撰写策划文本、公关，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   促销文本、方案实施督导等工作；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3、良好的文字撰写能力，优秀的沟通表达能力，良好的协同能力，完成项目组项目策划、组织和执行； 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</a:t>
            </a:r>
            <a:r>
              <a:rPr lang="en-US" altLang="zh-CN" sz="1600" dirty="0">
                <a:latin typeface="+mn-ea"/>
              </a:rPr>
              <a:t>4 </a:t>
            </a:r>
            <a:r>
              <a:rPr lang="zh-CN" altLang="en-US" sz="1600" dirty="0">
                <a:latin typeface="+mn-ea"/>
              </a:rPr>
              <a:t>、有广告、公关、传媒公司工作经验或有从事专业营销策划工作经验优先录用。</a:t>
            </a:r>
            <a:endParaRPr lang="zh-CN" altLang="en-US" sz="1600" dirty="0">
              <a:latin typeface="+mn-ea"/>
            </a:endParaRPr>
          </a:p>
          <a:p>
            <a:endParaRPr lang="zh-CN" altLang="en-US" sz="7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</a:t>
            </a:r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招岗位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Recruit school jobs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0352" y="1138455"/>
            <a:ext cx="10213848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 四</a:t>
            </a:r>
            <a:r>
              <a:rPr lang="en-US" altLang="zh-CN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accent2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销售经理     </a:t>
            </a:r>
            <a:endParaRPr lang="en-US" altLang="zh-CN" sz="2400" dirty="0" smtClean="0">
              <a:solidFill>
                <a:schemeClr val="accent2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dirty="0" smtClean="0">
                <a:latin typeface="+mn-ea"/>
              </a:rPr>
              <a:t>  工作地</a:t>
            </a:r>
            <a:r>
              <a:rPr lang="zh-CN" altLang="en-US" dirty="0">
                <a:latin typeface="+mn-ea"/>
              </a:rPr>
              <a:t>点：</a:t>
            </a:r>
            <a:r>
              <a:rPr lang="zh-CN" altLang="en-US" sz="1600" dirty="0">
                <a:latin typeface="+mn-ea"/>
              </a:rPr>
              <a:t>北京、上海、佛山、深圳、广州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dirty="0" smtClean="0">
                <a:latin typeface="+mn-ea"/>
              </a:rPr>
              <a:t>  </a:t>
            </a:r>
            <a:r>
              <a:rPr lang="zh-CN" altLang="en-US" dirty="0">
                <a:latin typeface="+mn-ea"/>
              </a:rPr>
              <a:t>任职要求：</a:t>
            </a:r>
            <a:endParaRPr lang="zh-CN" altLang="en-US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1、市场营销相关专业，大学本科及以上学历，</a:t>
            </a:r>
            <a:r>
              <a:rPr lang="en-US" altLang="zh-CN" sz="1600" dirty="0">
                <a:solidFill>
                  <a:srgbClr val="FF0000"/>
                </a:solidFill>
                <a:latin typeface="+mn-ea"/>
              </a:rPr>
              <a:t>MBA</a:t>
            </a:r>
            <a:r>
              <a:rPr lang="zh-CN" altLang="en-US" sz="1600" dirty="0">
                <a:solidFill>
                  <a:srgbClr val="FF0000"/>
                </a:solidFill>
                <a:latin typeface="+mn-ea"/>
              </a:rPr>
              <a:t>优先考虑</a:t>
            </a:r>
            <a:r>
              <a:rPr lang="zh-CN" altLang="en-US" sz="1600" dirty="0">
                <a:latin typeface="+mn-ea"/>
              </a:rPr>
              <a:t>；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2、广告、媒体行业或市场营销领域内客户拓展和服务经验，对媒体市场有了解，对媒体市场发展有独特的见解； 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3、良好的人际沟通能力、高度的敬业精神，良好的书面表达能力和强大的业务独立拓展能力； 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</a:t>
            </a:r>
            <a:r>
              <a:rPr lang="en-US" altLang="zh-CN" sz="1600" dirty="0">
                <a:latin typeface="+mn-ea"/>
              </a:rPr>
              <a:t>4</a:t>
            </a:r>
            <a:r>
              <a:rPr lang="zh-CN" altLang="en-US" sz="1600" dirty="0">
                <a:latin typeface="+mn-ea"/>
              </a:rPr>
              <a:t>、具有敏锐的市场洞察力和准确的客户分析能力，强烈的时间观念和服务意识，灵活熟练的谈判技巧； 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</a:t>
            </a:r>
            <a:r>
              <a:rPr lang="en-US" altLang="zh-CN" sz="1600" dirty="0">
                <a:latin typeface="+mn-ea"/>
              </a:rPr>
              <a:t>5</a:t>
            </a:r>
            <a:r>
              <a:rPr lang="zh-CN" altLang="en-US" sz="1600" dirty="0">
                <a:latin typeface="+mn-ea"/>
              </a:rPr>
              <a:t>、良好的语言表达能力，具有开发与服务大客户的业务能力者优先；</a:t>
            </a:r>
            <a:endParaRPr lang="zh-CN" altLang="en-US" sz="1600" dirty="0"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latin typeface="+mn-ea"/>
              </a:rPr>
              <a:t>  </a:t>
            </a:r>
            <a:r>
              <a:rPr lang="en-US" altLang="zh-CN" sz="1600" dirty="0">
                <a:latin typeface="+mn-ea"/>
              </a:rPr>
              <a:t>6</a:t>
            </a:r>
            <a:r>
              <a:rPr lang="zh-CN" altLang="en-US" sz="1600" dirty="0">
                <a:latin typeface="+mn-ea"/>
              </a:rPr>
              <a:t>、有项目管理经验，勇于承担责任，善于驾驭全局，能够带领团队完成绩效目标。 </a:t>
            </a:r>
            <a:endParaRPr lang="zh-CN" altLang="en-US" sz="4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4"/>
          <p:cNvSpPr>
            <a:spLocks noChangeArrowheads="1"/>
          </p:cNvSpPr>
          <p:nvPr/>
        </p:nvSpPr>
        <p:spPr bwMode="auto">
          <a:xfrm>
            <a:off x="622301" y="1367623"/>
            <a:ext cx="10369551" cy="1320714"/>
          </a:xfrm>
          <a:prstGeom prst="rect">
            <a:avLst/>
          </a:prstGeom>
          <a:noFill/>
          <a:ln w="6350" cmpd="sng">
            <a:solidFill>
              <a:schemeClr val="accent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第一阶段：宣传阶段     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—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2017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网络应聘：</a:t>
            </a:r>
            <a:r>
              <a:rPr lang="zh-CN" altLang="en-US" sz="1600" b="1" u="sng" dirty="0">
                <a:solidFill>
                  <a:srgbClr val="C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投递电子版简历至邮箱：</a:t>
            </a:r>
            <a:r>
              <a:rPr lang="en-US" sz="1600" b="1" u="sng" dirty="0" smtClean="0">
                <a:solidFill>
                  <a:srgbClr val="C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hr-XXXX@163.com</a:t>
            </a:r>
            <a:endParaRPr lang="zh-CN" altLang="en-US" sz="1600" b="1" u="sng" dirty="0">
              <a:solidFill>
                <a:srgbClr val="C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现场应聘：在双选会、招聘会进行简历投递</a:t>
            </a:r>
            <a:endParaRPr lang="zh-CN" alt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892" name="TextBox 5"/>
          <p:cNvSpPr>
            <a:spLocks noChangeArrowheads="1"/>
          </p:cNvSpPr>
          <p:nvPr/>
        </p:nvSpPr>
        <p:spPr bwMode="auto">
          <a:xfrm>
            <a:off x="622301" y="3196423"/>
            <a:ext cx="10369551" cy="1357290"/>
          </a:xfrm>
          <a:prstGeom prst="rect">
            <a:avLst/>
          </a:prstGeom>
          <a:noFill/>
          <a:ln w="6350" cmpd="sng">
            <a:solidFill>
              <a:schemeClr val="accent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第二阶段：面试阶段     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10—2017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通知方式：电话、邮件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面试地点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：某某集团总部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、大区或分部办公室</a:t>
            </a:r>
            <a:endParaRPr lang="zh-CN" alt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893" name="TextBox 6"/>
          <p:cNvSpPr>
            <a:spLocks noChangeArrowheads="1"/>
          </p:cNvSpPr>
          <p:nvPr/>
        </p:nvSpPr>
        <p:spPr bwMode="auto">
          <a:xfrm>
            <a:off x="622301" y="5054857"/>
            <a:ext cx="10369551" cy="1364232"/>
          </a:xfrm>
          <a:prstGeom prst="rect">
            <a:avLst/>
          </a:prstGeom>
          <a:noFill/>
          <a:ln w="6350" cmpd="sng">
            <a:solidFill>
              <a:schemeClr val="accent2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第三阶段：签约实习     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—</a:t>
            </a:r>
            <a:r>
              <a:rPr 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2017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通知方式：电话、邮件</a:t>
            </a:r>
            <a:endParaRPr 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实习地点</a:t>
            </a:r>
            <a:r>
              <a:rPr lang="zh-CN" altLang="en-US" sz="1600" dirty="0" smtClean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：某某集团总部</a:t>
            </a:r>
            <a:r>
              <a:rPr lang="zh-CN" altLang="en-US" sz="1600" dirty="0">
                <a:solidFill>
                  <a:srgbClr val="000000"/>
                </a:solidFill>
                <a:latin typeface="+mn-ea"/>
                <a:ea typeface="+mn-ea"/>
                <a:sym typeface="微软雅黑" panose="020B0503020204020204" pitchFamily="34" charset="-122"/>
              </a:rPr>
              <a:t>、分部、门店</a:t>
            </a:r>
            <a:endParaRPr lang="zh-CN" altLang="en-US" sz="1600" dirty="0">
              <a:solidFill>
                <a:srgbClr val="000000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流程安排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37"/>
          <p:cNvSpPr txBox="1"/>
          <p:nvPr/>
        </p:nvSpPr>
        <p:spPr>
          <a:xfrm>
            <a:off x="302574" y="634189"/>
            <a:ext cx="2769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Orchestration Schedule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10" name="矩形 9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Oval 3"/>
          <p:cNvSpPr/>
          <p:nvPr/>
        </p:nvSpPr>
        <p:spPr>
          <a:xfrm>
            <a:off x="-862309" y="693285"/>
            <a:ext cx="8006992" cy="8043603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Oval 2"/>
          <p:cNvSpPr/>
          <p:nvPr/>
        </p:nvSpPr>
        <p:spPr>
          <a:xfrm>
            <a:off x="285382" y="1859282"/>
            <a:ext cx="5711612" cy="5711612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801175" y="3897636"/>
            <a:ext cx="46800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chemeClr val="bg1"/>
                </a:solidFill>
              </a:rPr>
              <a:t>联系方式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1680" y="5063630"/>
            <a:ext cx="5174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ea"/>
              </a:rPr>
              <a:t>Contact information</a:t>
            </a:r>
            <a:endParaRPr lang="en-US" altLang="zh-CN" sz="32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3781297"/>
            <a:ext cx="12231257" cy="3076703"/>
          </a:xfrm>
          <a:prstGeom prst="rect">
            <a:avLst/>
          </a:prstGeom>
        </p:spPr>
      </p:pic>
      <p:sp>
        <p:nvSpPr>
          <p:cNvPr id="6" name="Oval 14"/>
          <p:cNvSpPr/>
          <p:nvPr/>
        </p:nvSpPr>
        <p:spPr>
          <a:xfrm>
            <a:off x="2638355" y="1873696"/>
            <a:ext cx="510981" cy="510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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445958" y="2438726"/>
            <a:ext cx="2870033" cy="1172695"/>
            <a:chOff x="1133020" y="1808262"/>
            <a:chExt cx="2152525" cy="739272"/>
          </a:xfrm>
        </p:grpSpPr>
        <p:sp>
          <p:nvSpPr>
            <p:cNvPr id="4" name="Content Placeholder 2"/>
            <p:cNvSpPr txBox="1"/>
            <p:nvPr/>
          </p:nvSpPr>
          <p:spPr>
            <a:xfrm>
              <a:off x="1133020" y="2027135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成都市武侯区万达广场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r>
                <a:rPr lang="zh-CN" altLang="en-US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座</a:t>
              </a:r>
              <a:r>
                <a:rPr lang="en-US" altLang="zh-CN" sz="1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12-18</a:t>
              </a:r>
              <a:endParaRPr lang="en-US" altLang="zh-CN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34852" y="1808262"/>
              <a:ext cx="1369393" cy="213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华文细黑" panose="02010600040101010101" pitchFamily="2" charset="-122"/>
                </a:rPr>
                <a:t>位置</a:t>
              </a:r>
              <a:endParaRPr lang="zh-CN" altLang="en-US" sz="1600" dirty="0">
                <a:latin typeface="华文细黑" panose="02010600040101010101" pitchFamily="2" charset="-122"/>
              </a:endParaRPr>
            </a:p>
          </p:txBody>
        </p:sp>
      </p:grpSp>
      <p:sp>
        <p:nvSpPr>
          <p:cNvPr id="8" name="Oval 14"/>
          <p:cNvSpPr/>
          <p:nvPr/>
        </p:nvSpPr>
        <p:spPr>
          <a:xfrm>
            <a:off x="5625656" y="1873696"/>
            <a:ext cx="510981" cy="510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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Oval 14"/>
          <p:cNvSpPr/>
          <p:nvPr/>
        </p:nvSpPr>
        <p:spPr>
          <a:xfrm>
            <a:off x="8661216" y="1873696"/>
            <a:ext cx="510981" cy="510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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437832" y="2438726"/>
            <a:ext cx="2870033" cy="1172695"/>
            <a:chOff x="3385017" y="1808263"/>
            <a:chExt cx="2152525" cy="797397"/>
          </a:xfrm>
        </p:grpSpPr>
        <p:sp>
          <p:nvSpPr>
            <p:cNvPr id="9" name="文本框 8"/>
            <p:cNvSpPr txBox="1"/>
            <p:nvPr/>
          </p:nvSpPr>
          <p:spPr>
            <a:xfrm>
              <a:off x="3618531" y="1808263"/>
              <a:ext cx="1712250" cy="230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华文细黑" panose="02010600040101010101" pitchFamily="2" charset="-122"/>
                </a:rPr>
                <a:t>电话</a:t>
              </a:r>
              <a:endParaRPr lang="zh-CN" altLang="en-US" sz="1600" dirty="0">
                <a:latin typeface="华文细黑" panose="02010600040101010101" pitchFamily="2" charset="-122"/>
              </a:endParaRPr>
            </a:p>
          </p:txBody>
        </p:sp>
        <p:sp>
          <p:nvSpPr>
            <p:cNvPr id="12" name="Content Placeholder 2"/>
            <p:cNvSpPr txBox="1"/>
            <p:nvPr/>
          </p:nvSpPr>
          <p:spPr>
            <a:xfrm>
              <a:off x="3385017" y="2085261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</a:rPr>
                <a:t>(+976) 123456789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30116" y="2438725"/>
            <a:ext cx="2870033" cy="1073771"/>
            <a:chOff x="5647586" y="1808263"/>
            <a:chExt cx="2152525" cy="805328"/>
          </a:xfrm>
        </p:grpSpPr>
        <p:sp>
          <p:nvSpPr>
            <p:cNvPr id="11" name="文本框 10"/>
            <p:cNvSpPr txBox="1"/>
            <p:nvPr/>
          </p:nvSpPr>
          <p:spPr>
            <a:xfrm>
              <a:off x="6017361" y="1808263"/>
              <a:ext cx="1369393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华文细黑" panose="02010600040101010101" pitchFamily="2" charset="-122"/>
                </a:rPr>
                <a:t>邮箱</a:t>
              </a:r>
              <a:endParaRPr lang="zh-CN" altLang="en-US" sz="1600" dirty="0">
                <a:latin typeface="华文细黑" panose="02010600040101010101" pitchFamily="2" charset="-122"/>
              </a:endParaRPr>
            </a:p>
          </p:txBody>
        </p:sp>
        <p:sp>
          <p:nvSpPr>
            <p:cNvPr id="13" name="Content Placeholder 2"/>
            <p:cNvSpPr txBox="1"/>
            <p:nvPr/>
          </p:nvSpPr>
          <p:spPr>
            <a:xfrm>
              <a:off x="5647586" y="2093192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buNone/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</a:rPr>
                <a:t>mail@mail.com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联系方式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37"/>
          <p:cNvSpPr txBox="1"/>
          <p:nvPr/>
        </p:nvSpPr>
        <p:spPr>
          <a:xfrm>
            <a:off x="302574" y="634189"/>
            <a:ext cx="2769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Contact information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44" name="矩形 4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C:\Users\Administrator\Desktop\1659269118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30" y="2080190"/>
            <a:ext cx="2976332" cy="297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22"/>
          <p:cNvSpPr txBox="1"/>
          <p:nvPr/>
        </p:nvSpPr>
        <p:spPr>
          <a:xfrm>
            <a:off x="5423925" y="1938545"/>
            <a:ext cx="5760640" cy="3170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地址：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市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镇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路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</a:t>
            </a: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号</a:t>
            </a:r>
            <a:b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电话：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0512-XXXXXXXX</a:t>
            </a:r>
            <a:b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手机：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135XXXXXXXX</a:t>
            </a:r>
            <a:b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传真：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0512-XXXXXXXX</a:t>
            </a:r>
            <a:b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</a:b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邮箱：</a:t>
            </a:r>
            <a:r>
              <a:rPr lang="en-US" altLang="zh-CN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XXXXXXXXXX@qq.com</a:t>
            </a:r>
            <a:endParaRPr lang="zh-CN" altLang="en-US" sz="2665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联系方式</a:t>
            </a:r>
            <a:endParaRPr lang="zh-CN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TextBox 37"/>
          <p:cNvSpPr txBox="1"/>
          <p:nvPr/>
        </p:nvSpPr>
        <p:spPr>
          <a:xfrm>
            <a:off x="302574" y="634189"/>
            <a:ext cx="2769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Contact information</a:t>
            </a:r>
            <a:endParaRPr lang="en-US" altLang="zh-CN" sz="1400" i="1" dirty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</p:grpSpPr>
        <p:sp>
          <p:nvSpPr>
            <p:cNvPr id="46" name="矩形 45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707737" y="-30770"/>
            <a:ext cx="2892296" cy="6902605"/>
          </a:xfrm>
          <a:custGeom>
            <a:avLst/>
            <a:gdLst>
              <a:gd name="connsiteX0" fmla="*/ 1739590 w 3010829"/>
              <a:gd name="connsiteY0" fmla="*/ 0 h 6902604"/>
              <a:gd name="connsiteX1" fmla="*/ 3010829 w 3010829"/>
              <a:gd name="connsiteY1" fmla="*/ 22302 h 6902604"/>
              <a:gd name="connsiteX2" fmla="*/ 1393903 w 3010829"/>
              <a:gd name="connsiteY2" fmla="*/ 6880302 h 6902604"/>
              <a:gd name="connsiteX3" fmla="*/ 0 w 3010829"/>
              <a:gd name="connsiteY3" fmla="*/ 6902604 h 6902604"/>
              <a:gd name="connsiteX4" fmla="*/ 1739590 w 3010829"/>
              <a:gd name="connsiteY4" fmla="*/ 0 h 6902604"/>
              <a:gd name="connsiteX0-1" fmla="*/ 2069790 w 3010829"/>
              <a:gd name="connsiteY0-2" fmla="*/ 0 h 6911071"/>
              <a:gd name="connsiteX1-3" fmla="*/ 3010829 w 3010829"/>
              <a:gd name="connsiteY1-4" fmla="*/ 30769 h 6911071"/>
              <a:gd name="connsiteX2-5" fmla="*/ 1393903 w 3010829"/>
              <a:gd name="connsiteY2-6" fmla="*/ 6888769 h 6911071"/>
              <a:gd name="connsiteX3-7" fmla="*/ 0 w 3010829"/>
              <a:gd name="connsiteY3-8" fmla="*/ 6911071 h 6911071"/>
              <a:gd name="connsiteX4-9" fmla="*/ 2069790 w 3010829"/>
              <a:gd name="connsiteY4-10" fmla="*/ 0 h 6911071"/>
              <a:gd name="connsiteX0-11" fmla="*/ 1942790 w 2883829"/>
              <a:gd name="connsiteY0-12" fmla="*/ 0 h 6936471"/>
              <a:gd name="connsiteX1-13" fmla="*/ 2883829 w 2883829"/>
              <a:gd name="connsiteY1-14" fmla="*/ 30769 h 6936471"/>
              <a:gd name="connsiteX2-15" fmla="*/ 1266903 w 2883829"/>
              <a:gd name="connsiteY2-16" fmla="*/ 6888769 h 6936471"/>
              <a:gd name="connsiteX3-17" fmla="*/ 0 w 2883829"/>
              <a:gd name="connsiteY3-18" fmla="*/ 6936471 h 6936471"/>
              <a:gd name="connsiteX4-19" fmla="*/ 1942790 w 2883829"/>
              <a:gd name="connsiteY4-20" fmla="*/ 0 h 6936471"/>
              <a:gd name="connsiteX0-21" fmla="*/ 1951257 w 2892296"/>
              <a:gd name="connsiteY0-22" fmla="*/ 0 h 6902605"/>
              <a:gd name="connsiteX1-23" fmla="*/ 2892296 w 2892296"/>
              <a:gd name="connsiteY1-24" fmla="*/ 30769 h 6902605"/>
              <a:gd name="connsiteX2-25" fmla="*/ 1275370 w 2892296"/>
              <a:gd name="connsiteY2-26" fmla="*/ 6888769 h 6902605"/>
              <a:gd name="connsiteX3-27" fmla="*/ 0 w 2892296"/>
              <a:gd name="connsiteY3-28" fmla="*/ 6902605 h 6902605"/>
              <a:gd name="connsiteX4-29" fmla="*/ 1951257 w 2892296"/>
              <a:gd name="connsiteY4-30" fmla="*/ 0 h 6902605"/>
              <a:gd name="connsiteX0-31" fmla="*/ 1951257 w 2892296"/>
              <a:gd name="connsiteY0-32" fmla="*/ 0 h 6902605"/>
              <a:gd name="connsiteX1-33" fmla="*/ 2892296 w 2892296"/>
              <a:gd name="connsiteY1-34" fmla="*/ 30769 h 6902605"/>
              <a:gd name="connsiteX2-35" fmla="*/ 970570 w 2892296"/>
              <a:gd name="connsiteY2-36" fmla="*/ 6897236 h 6902605"/>
              <a:gd name="connsiteX3-37" fmla="*/ 0 w 2892296"/>
              <a:gd name="connsiteY3-38" fmla="*/ 6902605 h 6902605"/>
              <a:gd name="connsiteX4-39" fmla="*/ 1951257 w 2892296"/>
              <a:gd name="connsiteY4-40" fmla="*/ 0 h 6902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892296" h="6902605">
                <a:moveTo>
                  <a:pt x="1951257" y="0"/>
                </a:moveTo>
                <a:lnTo>
                  <a:pt x="2892296" y="30769"/>
                </a:lnTo>
                <a:lnTo>
                  <a:pt x="970570" y="6897236"/>
                </a:lnTo>
                <a:lnTo>
                  <a:pt x="0" y="6902605"/>
                </a:lnTo>
                <a:lnTo>
                  <a:pt x="1951257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-22302" y="-22302"/>
            <a:ext cx="8683702" cy="6902604"/>
          </a:xfrm>
          <a:custGeom>
            <a:avLst/>
            <a:gdLst>
              <a:gd name="connsiteX0" fmla="*/ 0 w 7783551"/>
              <a:gd name="connsiteY0" fmla="*/ 22302 h 6902604"/>
              <a:gd name="connsiteX1" fmla="*/ 7783551 w 7783551"/>
              <a:gd name="connsiteY1" fmla="*/ 0 h 6902604"/>
              <a:gd name="connsiteX2" fmla="*/ 6032810 w 7783551"/>
              <a:gd name="connsiteY2" fmla="*/ 6902604 h 6902604"/>
              <a:gd name="connsiteX3" fmla="*/ 11151 w 7783551"/>
              <a:gd name="connsiteY3" fmla="*/ 6891453 h 6902604"/>
              <a:gd name="connsiteX4" fmla="*/ 0 w 7783551"/>
              <a:gd name="connsiteY4" fmla="*/ 22302 h 690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83551" h="6902604">
                <a:moveTo>
                  <a:pt x="0" y="22302"/>
                </a:moveTo>
                <a:lnTo>
                  <a:pt x="7783551" y="0"/>
                </a:lnTo>
                <a:lnTo>
                  <a:pt x="6032810" y="6902604"/>
                </a:lnTo>
                <a:lnTo>
                  <a:pt x="11151" y="6891453"/>
                </a:lnTo>
                <a:lnTo>
                  <a:pt x="0" y="22302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4"/>
          <p:cNvSpPr txBox="1"/>
          <p:nvPr/>
        </p:nvSpPr>
        <p:spPr>
          <a:xfrm>
            <a:off x="320743" y="2116245"/>
            <a:ext cx="6888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200" dirty="0" smtClean="0">
                <a:solidFill>
                  <a:schemeClr val="bg1"/>
                </a:solidFill>
                <a:latin typeface="+mn-ea"/>
              </a:rPr>
              <a:t>感谢大家的聆听</a:t>
            </a:r>
            <a:endParaRPr lang="zh-CN" altLang="en-US" sz="7200" spc="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1481" y="1534041"/>
            <a:ext cx="6782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Campus Recruiting and </a:t>
            </a:r>
            <a:r>
              <a:rPr lang="en-US" altLang="zh-CN" sz="24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Seminar</a:t>
            </a:r>
            <a:endParaRPr lang="zh-CN" altLang="en-US" sz="24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1987" y="3636499"/>
            <a:ext cx="6238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适用于校园招聘 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高校宣讲会 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/ 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校招等场合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953669" y="4701435"/>
            <a:ext cx="252695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 smtClean="0">
                <a:solidFill>
                  <a:schemeClr val="bg1"/>
                </a:solidFill>
                <a:latin typeface="+mn-ea"/>
              </a:rPr>
              <a:t>汇报人：人事部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TextBox 5"/>
          <p:cNvSpPr txBox="1"/>
          <p:nvPr/>
        </p:nvSpPr>
        <p:spPr>
          <a:xfrm>
            <a:off x="953669" y="5368879"/>
            <a:ext cx="3093397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时间：</a:t>
            </a:r>
            <a:r>
              <a:rPr lang="en-US" altLang="zh-CN" sz="1865" dirty="0">
                <a:solidFill>
                  <a:schemeClr val="bg1"/>
                </a:solidFill>
                <a:latin typeface="+mn-ea"/>
              </a:rPr>
              <a:t>2018</a:t>
            </a:r>
            <a:r>
              <a:rPr lang="zh-CN" altLang="en-US" sz="1865" dirty="0" smtClean="0">
                <a:solidFill>
                  <a:schemeClr val="bg1"/>
                </a:solidFill>
                <a:latin typeface="+mn-ea"/>
              </a:rPr>
              <a:t>年</a:t>
            </a:r>
            <a:r>
              <a:rPr lang="en-US" altLang="zh-CN" sz="1865" dirty="0" smtClean="0">
                <a:solidFill>
                  <a:schemeClr val="bg1"/>
                </a:solidFill>
                <a:latin typeface="+mn-ea"/>
              </a:rPr>
              <a:t>11</a:t>
            </a:r>
            <a:r>
              <a:rPr lang="zh-CN" altLang="en-US" sz="1865" dirty="0" smtClean="0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zh-CN" sz="1865" dirty="0" smtClean="0">
                <a:solidFill>
                  <a:schemeClr val="bg1"/>
                </a:solidFill>
                <a:latin typeface="+mn-ea"/>
              </a:rPr>
              <a:t>16</a:t>
            </a:r>
            <a:r>
              <a:rPr lang="zh-CN" altLang="en-US" sz="1865" dirty="0" smtClean="0">
                <a:solidFill>
                  <a:schemeClr val="bg1"/>
                </a:solidFill>
                <a:latin typeface="+mn-ea"/>
              </a:rPr>
              <a:t>日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Go Time-震撼、激扬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589204" y="-101894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080CB"/>
      </a:accent1>
      <a:accent2>
        <a:srgbClr val="0080CB"/>
      </a:accent2>
      <a:accent3>
        <a:srgbClr val="0BD0D9"/>
      </a:accent3>
      <a:accent4>
        <a:srgbClr val="C9C9C9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5384</Words>
  <Application>WPS 演示</Application>
  <PresentationFormat>宽屏</PresentationFormat>
  <Paragraphs>563</Paragraphs>
  <Slides>31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9" baseType="lpstr">
      <vt:lpstr>Arial</vt:lpstr>
      <vt:lpstr>宋体</vt:lpstr>
      <vt:lpstr>Wingdings</vt:lpstr>
      <vt:lpstr>方正兰亭黑简体</vt:lpstr>
      <vt:lpstr>华文隶书</vt:lpstr>
      <vt:lpstr>华文细黑</vt:lpstr>
      <vt:lpstr>微软雅黑</vt:lpstr>
      <vt:lpstr>黑体</vt:lpstr>
      <vt:lpstr>FontAwesome</vt:lpstr>
      <vt:lpstr>Arial Unicode MS</vt:lpstr>
      <vt:lpstr>Calibri</vt:lpstr>
      <vt:lpstr>方正正黑简体</vt:lpstr>
      <vt:lpstr>Gulim</vt:lpstr>
      <vt:lpstr>华文新魏</vt:lpstr>
      <vt:lpstr>华康俪金黑W8(P)</vt:lpstr>
      <vt:lpstr>Open Sans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李慧民</cp:lastModifiedBy>
  <cp:revision>109</cp:revision>
  <dcterms:created xsi:type="dcterms:W3CDTF">2015-10-07T07:33:00Z</dcterms:created>
  <dcterms:modified xsi:type="dcterms:W3CDTF">2018-03-05T08:53:12Z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