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6"/>
  </p:notesMasterIdLst>
  <p:sldIdLst>
    <p:sldId id="291" r:id="rId2"/>
    <p:sldId id="302" r:id="rId3"/>
    <p:sldId id="285" r:id="rId4"/>
    <p:sldId id="260" r:id="rId5"/>
    <p:sldId id="261" r:id="rId6"/>
    <p:sldId id="297" r:id="rId7"/>
    <p:sldId id="263" r:id="rId8"/>
    <p:sldId id="264" r:id="rId9"/>
    <p:sldId id="265" r:id="rId10"/>
    <p:sldId id="298" r:id="rId11"/>
    <p:sldId id="267" r:id="rId12"/>
    <p:sldId id="269" r:id="rId13"/>
    <p:sldId id="270" r:id="rId14"/>
    <p:sldId id="271" r:id="rId15"/>
    <p:sldId id="273" r:id="rId16"/>
    <p:sldId id="299" r:id="rId17"/>
    <p:sldId id="276" r:id="rId18"/>
    <p:sldId id="279" r:id="rId19"/>
    <p:sldId id="300" r:id="rId20"/>
    <p:sldId id="284" r:id="rId21"/>
    <p:sldId id="296" r:id="rId22"/>
    <p:sldId id="287" r:id="rId23"/>
    <p:sldId id="286" r:id="rId24"/>
    <p:sldId id="30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833F"/>
    <a:srgbClr val="43AEC2"/>
    <a:srgbClr val="EDCA13"/>
    <a:srgbClr val="B180FF"/>
    <a:srgbClr val="25A7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558" y="78"/>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52E828-2A80-4265-9E70-AC2DEA71A971}" type="doc">
      <dgm:prSet loTypeId="urn:microsoft.com/office/officeart/2005/8/layout/cycle4" loCatId="matrix" qsTypeId="urn:microsoft.com/office/officeart/2005/8/quickstyle/simple1" qsCatId="simple" csTypeId="urn:microsoft.com/office/officeart/2005/8/colors/accent0_1" csCatId="mainScheme" phldr="1"/>
      <dgm:spPr/>
      <dgm:t>
        <a:bodyPr/>
        <a:lstStyle/>
        <a:p>
          <a:endParaRPr lang="zh-CN" altLang="en-US"/>
        </a:p>
      </dgm:t>
    </dgm:pt>
    <dgm:pt modelId="{D01C3247-CA38-4EB7-8199-78A4D75306D3}">
      <dgm:prSet/>
      <dgm:spPr>
        <a:solidFill>
          <a:srgbClr val="43AEC2"/>
        </a:solidFill>
      </dgm:spPr>
      <dgm:t>
        <a:bodyPr/>
        <a:lstStyle/>
        <a:p>
          <a:r>
            <a:rPr lang="zh-CN" b="0" i="0" baseline="0" dirty="0"/>
            <a:t>高能耗</a:t>
          </a:r>
          <a:endParaRPr lang="zh-CN" dirty="0"/>
        </a:p>
      </dgm:t>
    </dgm:pt>
    <dgm:pt modelId="{F99DB8A4-9573-4C5A-96B0-D8BDC12539BC}" type="parTrans" cxnId="{D5C4F508-5BA9-4145-94C2-1EE25C54382A}">
      <dgm:prSet/>
      <dgm:spPr/>
      <dgm:t>
        <a:bodyPr/>
        <a:lstStyle/>
        <a:p>
          <a:endParaRPr lang="zh-CN" altLang="en-US"/>
        </a:p>
      </dgm:t>
    </dgm:pt>
    <dgm:pt modelId="{849BF5AE-9249-455C-BF2F-5951B965D200}" type="sibTrans" cxnId="{D5C4F508-5BA9-4145-94C2-1EE25C54382A}">
      <dgm:prSet/>
      <dgm:spPr/>
      <dgm:t>
        <a:bodyPr/>
        <a:lstStyle/>
        <a:p>
          <a:endParaRPr lang="zh-CN" altLang="en-US"/>
        </a:p>
      </dgm:t>
    </dgm:pt>
    <dgm:pt modelId="{A82B954B-6F86-48EF-8A44-7608CD2F1668}">
      <dgm:prSet/>
      <dgm:spPr>
        <a:solidFill>
          <a:srgbClr val="F0833F"/>
        </a:solidFill>
      </dgm:spPr>
      <dgm:t>
        <a:bodyPr/>
        <a:lstStyle/>
        <a:p>
          <a:r>
            <a:rPr lang="zh-CN" b="0" i="0" baseline="0"/>
            <a:t>数据库存储空间</a:t>
          </a:r>
          <a:endParaRPr lang="zh-CN"/>
        </a:p>
      </dgm:t>
    </dgm:pt>
    <dgm:pt modelId="{B391DAC4-60FF-4254-A36B-D72CF7CB4EE9}" type="parTrans" cxnId="{2CC8FC18-74C5-4DE9-BE0E-1597A6279612}">
      <dgm:prSet/>
      <dgm:spPr/>
      <dgm:t>
        <a:bodyPr/>
        <a:lstStyle/>
        <a:p>
          <a:endParaRPr lang="zh-CN" altLang="en-US"/>
        </a:p>
      </dgm:t>
    </dgm:pt>
    <dgm:pt modelId="{877C5A0A-90A2-41FF-825A-C82D89397185}" type="sibTrans" cxnId="{2CC8FC18-74C5-4DE9-BE0E-1597A6279612}">
      <dgm:prSet/>
      <dgm:spPr/>
      <dgm:t>
        <a:bodyPr/>
        <a:lstStyle/>
        <a:p>
          <a:endParaRPr lang="zh-CN" altLang="en-US"/>
        </a:p>
      </dgm:t>
    </dgm:pt>
    <dgm:pt modelId="{19EC826F-6968-46FC-B923-C231C5661373}">
      <dgm:prSet/>
      <dgm:spPr>
        <a:solidFill>
          <a:srgbClr val="EDCA13"/>
        </a:solidFill>
      </dgm:spPr>
      <dgm:t>
        <a:bodyPr/>
        <a:lstStyle/>
        <a:p>
          <a:r>
            <a:rPr lang="zh-CN" b="0" i="0" baseline="0"/>
            <a:t>处理大规模交易的抗压能力</a:t>
          </a:r>
          <a:endParaRPr lang="zh-CN"/>
        </a:p>
      </dgm:t>
    </dgm:pt>
    <dgm:pt modelId="{E96D5B9E-B637-445C-9322-4B933490DFAD}" type="parTrans" cxnId="{7216D72B-3C2E-4AFC-956F-51E04BF17C95}">
      <dgm:prSet/>
      <dgm:spPr/>
      <dgm:t>
        <a:bodyPr/>
        <a:lstStyle/>
        <a:p>
          <a:endParaRPr lang="zh-CN" altLang="en-US"/>
        </a:p>
      </dgm:t>
    </dgm:pt>
    <dgm:pt modelId="{C16E1C97-7FB7-4875-9E3B-BDE2B0AAD80C}" type="sibTrans" cxnId="{7216D72B-3C2E-4AFC-956F-51E04BF17C95}">
      <dgm:prSet/>
      <dgm:spPr/>
      <dgm:t>
        <a:bodyPr/>
        <a:lstStyle/>
        <a:p>
          <a:endParaRPr lang="zh-CN" altLang="en-US"/>
        </a:p>
      </dgm:t>
    </dgm:pt>
    <dgm:pt modelId="{09D7EB11-74EF-4406-8E38-3C5C3EE36B97}">
      <dgm:prSet/>
      <dgm:spPr>
        <a:solidFill>
          <a:srgbClr val="B180FF"/>
        </a:solidFill>
      </dgm:spPr>
      <dgm:t>
        <a:bodyPr/>
        <a:lstStyle/>
        <a:p>
          <a:r>
            <a:rPr lang="zh-CN" b="0" i="0" baseline="0"/>
            <a:t>安全性</a:t>
          </a:r>
          <a:endParaRPr lang="zh-CN"/>
        </a:p>
      </dgm:t>
    </dgm:pt>
    <dgm:pt modelId="{CB4328DE-2305-4016-8957-820CD882384C}" type="parTrans" cxnId="{90A85CBC-713A-4E64-B264-FA83CEE40F8C}">
      <dgm:prSet/>
      <dgm:spPr/>
      <dgm:t>
        <a:bodyPr/>
        <a:lstStyle/>
        <a:p>
          <a:endParaRPr lang="zh-CN" altLang="en-US"/>
        </a:p>
      </dgm:t>
    </dgm:pt>
    <dgm:pt modelId="{0B0F2D09-1EA4-422C-95B2-AA14961A66F5}" type="sibTrans" cxnId="{90A85CBC-713A-4E64-B264-FA83CEE40F8C}">
      <dgm:prSet/>
      <dgm:spPr/>
      <dgm:t>
        <a:bodyPr/>
        <a:lstStyle/>
        <a:p>
          <a:endParaRPr lang="zh-CN" altLang="en-US"/>
        </a:p>
      </dgm:t>
    </dgm:pt>
    <dgm:pt modelId="{DDAC70DC-B057-4911-9A05-235109681F88}" type="pres">
      <dgm:prSet presAssocID="{0252E828-2A80-4265-9E70-AC2DEA71A971}" presName="cycleMatrixDiagram" presStyleCnt="0">
        <dgm:presLayoutVars>
          <dgm:chMax val="1"/>
          <dgm:dir/>
          <dgm:animLvl val="lvl"/>
          <dgm:resizeHandles val="exact"/>
        </dgm:presLayoutVars>
      </dgm:prSet>
      <dgm:spPr/>
      <dgm:t>
        <a:bodyPr/>
        <a:lstStyle/>
        <a:p>
          <a:endParaRPr lang="zh-CN" altLang="en-US"/>
        </a:p>
      </dgm:t>
    </dgm:pt>
    <dgm:pt modelId="{78705CFB-17AA-4862-B632-C85AF23D1C8C}" type="pres">
      <dgm:prSet presAssocID="{0252E828-2A80-4265-9E70-AC2DEA71A971}" presName="children" presStyleCnt="0"/>
      <dgm:spPr/>
    </dgm:pt>
    <dgm:pt modelId="{8DCE255F-B72E-4B53-8C41-3AA5502F9325}" type="pres">
      <dgm:prSet presAssocID="{0252E828-2A80-4265-9E70-AC2DEA71A971}" presName="childPlaceholder" presStyleCnt="0"/>
      <dgm:spPr/>
    </dgm:pt>
    <dgm:pt modelId="{4A06C703-D10F-4A9D-B43C-0E8390421198}" type="pres">
      <dgm:prSet presAssocID="{0252E828-2A80-4265-9E70-AC2DEA71A971}" presName="circle" presStyleCnt="0"/>
      <dgm:spPr/>
    </dgm:pt>
    <dgm:pt modelId="{F5DAF67D-F52D-4C85-BB4C-09F59C57D30D}" type="pres">
      <dgm:prSet presAssocID="{0252E828-2A80-4265-9E70-AC2DEA71A971}" presName="quadrant1" presStyleLbl="node1" presStyleIdx="0" presStyleCnt="4">
        <dgm:presLayoutVars>
          <dgm:chMax val="1"/>
          <dgm:bulletEnabled val="1"/>
        </dgm:presLayoutVars>
      </dgm:prSet>
      <dgm:spPr/>
      <dgm:t>
        <a:bodyPr/>
        <a:lstStyle/>
        <a:p>
          <a:endParaRPr lang="zh-CN" altLang="en-US"/>
        </a:p>
      </dgm:t>
    </dgm:pt>
    <dgm:pt modelId="{AFB668E2-6CF4-4831-9A1B-33335B920F78}" type="pres">
      <dgm:prSet presAssocID="{0252E828-2A80-4265-9E70-AC2DEA71A971}" presName="quadrant2" presStyleLbl="node1" presStyleIdx="1" presStyleCnt="4">
        <dgm:presLayoutVars>
          <dgm:chMax val="1"/>
          <dgm:bulletEnabled val="1"/>
        </dgm:presLayoutVars>
      </dgm:prSet>
      <dgm:spPr/>
      <dgm:t>
        <a:bodyPr/>
        <a:lstStyle/>
        <a:p>
          <a:endParaRPr lang="zh-CN" altLang="en-US"/>
        </a:p>
      </dgm:t>
    </dgm:pt>
    <dgm:pt modelId="{42DBC3BC-0DB4-4092-AEB6-1F5525F1E466}" type="pres">
      <dgm:prSet presAssocID="{0252E828-2A80-4265-9E70-AC2DEA71A971}" presName="quadrant3" presStyleLbl="node1" presStyleIdx="2" presStyleCnt="4">
        <dgm:presLayoutVars>
          <dgm:chMax val="1"/>
          <dgm:bulletEnabled val="1"/>
        </dgm:presLayoutVars>
      </dgm:prSet>
      <dgm:spPr/>
      <dgm:t>
        <a:bodyPr/>
        <a:lstStyle/>
        <a:p>
          <a:endParaRPr lang="zh-CN" altLang="en-US"/>
        </a:p>
      </dgm:t>
    </dgm:pt>
    <dgm:pt modelId="{C4D146A2-F8E0-4FFF-8DF8-B3B2D98E137A}" type="pres">
      <dgm:prSet presAssocID="{0252E828-2A80-4265-9E70-AC2DEA71A971}" presName="quadrant4" presStyleLbl="node1" presStyleIdx="3" presStyleCnt="4">
        <dgm:presLayoutVars>
          <dgm:chMax val="1"/>
          <dgm:bulletEnabled val="1"/>
        </dgm:presLayoutVars>
      </dgm:prSet>
      <dgm:spPr/>
      <dgm:t>
        <a:bodyPr/>
        <a:lstStyle/>
        <a:p>
          <a:endParaRPr lang="zh-CN" altLang="en-US"/>
        </a:p>
      </dgm:t>
    </dgm:pt>
    <dgm:pt modelId="{65B7FEA7-CBF6-411F-BB8A-CE7A02E9B454}" type="pres">
      <dgm:prSet presAssocID="{0252E828-2A80-4265-9E70-AC2DEA71A971}" presName="quadrantPlaceholder" presStyleCnt="0"/>
      <dgm:spPr/>
    </dgm:pt>
    <dgm:pt modelId="{84712403-7441-420C-B2C5-88C40B5BD6D4}" type="pres">
      <dgm:prSet presAssocID="{0252E828-2A80-4265-9E70-AC2DEA71A971}" presName="center1" presStyleLbl="fgShp" presStyleIdx="0" presStyleCnt="2"/>
      <dgm:spPr/>
    </dgm:pt>
    <dgm:pt modelId="{B7BD9ECF-AEE8-40BF-8AE6-ED6DFD23E5D3}" type="pres">
      <dgm:prSet presAssocID="{0252E828-2A80-4265-9E70-AC2DEA71A971}" presName="center2" presStyleLbl="fgShp" presStyleIdx="1" presStyleCnt="2"/>
      <dgm:spPr/>
    </dgm:pt>
  </dgm:ptLst>
  <dgm:cxnLst>
    <dgm:cxn modelId="{7216D72B-3C2E-4AFC-956F-51E04BF17C95}" srcId="{0252E828-2A80-4265-9E70-AC2DEA71A971}" destId="{19EC826F-6968-46FC-B923-C231C5661373}" srcOrd="2" destOrd="0" parTransId="{E96D5B9E-B637-445C-9322-4B933490DFAD}" sibTransId="{C16E1C97-7FB7-4875-9E3B-BDE2B0AAD80C}"/>
    <dgm:cxn modelId="{2CC8FC18-74C5-4DE9-BE0E-1597A6279612}" srcId="{0252E828-2A80-4265-9E70-AC2DEA71A971}" destId="{A82B954B-6F86-48EF-8A44-7608CD2F1668}" srcOrd="1" destOrd="0" parTransId="{B391DAC4-60FF-4254-A36B-D72CF7CB4EE9}" sibTransId="{877C5A0A-90A2-41FF-825A-C82D89397185}"/>
    <dgm:cxn modelId="{07F7DF08-9A76-4BE2-90DF-834E0712F237}" type="presOf" srcId="{D01C3247-CA38-4EB7-8199-78A4D75306D3}" destId="{F5DAF67D-F52D-4C85-BB4C-09F59C57D30D}" srcOrd="0" destOrd="0" presId="urn:microsoft.com/office/officeart/2005/8/layout/cycle4"/>
    <dgm:cxn modelId="{EB2D4533-1259-4F75-AA45-CC24AC3ABE33}" type="presOf" srcId="{19EC826F-6968-46FC-B923-C231C5661373}" destId="{42DBC3BC-0DB4-4092-AEB6-1F5525F1E466}" srcOrd="0" destOrd="0" presId="urn:microsoft.com/office/officeart/2005/8/layout/cycle4"/>
    <dgm:cxn modelId="{90A85CBC-713A-4E64-B264-FA83CEE40F8C}" srcId="{0252E828-2A80-4265-9E70-AC2DEA71A971}" destId="{09D7EB11-74EF-4406-8E38-3C5C3EE36B97}" srcOrd="3" destOrd="0" parTransId="{CB4328DE-2305-4016-8957-820CD882384C}" sibTransId="{0B0F2D09-1EA4-422C-95B2-AA14961A66F5}"/>
    <dgm:cxn modelId="{951C5B69-CEB8-4F94-8CE5-703CD4CD5164}" type="presOf" srcId="{09D7EB11-74EF-4406-8E38-3C5C3EE36B97}" destId="{C4D146A2-F8E0-4FFF-8DF8-B3B2D98E137A}" srcOrd="0" destOrd="0" presId="urn:microsoft.com/office/officeart/2005/8/layout/cycle4"/>
    <dgm:cxn modelId="{FEAEF8D7-0EF9-49EB-8CC6-C13A3EC8CE5B}" type="presOf" srcId="{0252E828-2A80-4265-9E70-AC2DEA71A971}" destId="{DDAC70DC-B057-4911-9A05-235109681F88}" srcOrd="0" destOrd="0" presId="urn:microsoft.com/office/officeart/2005/8/layout/cycle4"/>
    <dgm:cxn modelId="{D5C4F508-5BA9-4145-94C2-1EE25C54382A}" srcId="{0252E828-2A80-4265-9E70-AC2DEA71A971}" destId="{D01C3247-CA38-4EB7-8199-78A4D75306D3}" srcOrd="0" destOrd="0" parTransId="{F99DB8A4-9573-4C5A-96B0-D8BDC12539BC}" sibTransId="{849BF5AE-9249-455C-BF2F-5951B965D200}"/>
    <dgm:cxn modelId="{E0885C02-7898-4296-983B-820BC0407358}" type="presOf" srcId="{A82B954B-6F86-48EF-8A44-7608CD2F1668}" destId="{AFB668E2-6CF4-4831-9A1B-33335B920F78}" srcOrd="0" destOrd="0" presId="urn:microsoft.com/office/officeart/2005/8/layout/cycle4"/>
    <dgm:cxn modelId="{01C7CF6B-CC66-4628-AC43-0AB467D3501F}" type="presParOf" srcId="{DDAC70DC-B057-4911-9A05-235109681F88}" destId="{78705CFB-17AA-4862-B632-C85AF23D1C8C}" srcOrd="0" destOrd="0" presId="urn:microsoft.com/office/officeart/2005/8/layout/cycle4"/>
    <dgm:cxn modelId="{B2FDCA4B-4D99-4F3F-BE4B-824DF4CCF67F}" type="presParOf" srcId="{78705CFB-17AA-4862-B632-C85AF23D1C8C}" destId="{8DCE255F-B72E-4B53-8C41-3AA5502F9325}" srcOrd="0" destOrd="0" presId="urn:microsoft.com/office/officeart/2005/8/layout/cycle4"/>
    <dgm:cxn modelId="{4F9B8D66-3D65-44C4-96E0-AD174A76961F}" type="presParOf" srcId="{DDAC70DC-B057-4911-9A05-235109681F88}" destId="{4A06C703-D10F-4A9D-B43C-0E8390421198}" srcOrd="1" destOrd="0" presId="urn:microsoft.com/office/officeart/2005/8/layout/cycle4"/>
    <dgm:cxn modelId="{676AE3E5-82B4-4EB9-B68D-54AE1B9882BC}" type="presParOf" srcId="{4A06C703-D10F-4A9D-B43C-0E8390421198}" destId="{F5DAF67D-F52D-4C85-BB4C-09F59C57D30D}" srcOrd="0" destOrd="0" presId="urn:microsoft.com/office/officeart/2005/8/layout/cycle4"/>
    <dgm:cxn modelId="{DCA7DA2E-ACE3-4111-B834-3F015B135738}" type="presParOf" srcId="{4A06C703-D10F-4A9D-B43C-0E8390421198}" destId="{AFB668E2-6CF4-4831-9A1B-33335B920F78}" srcOrd="1" destOrd="0" presId="urn:microsoft.com/office/officeart/2005/8/layout/cycle4"/>
    <dgm:cxn modelId="{5631D6D4-47CB-4170-8CD2-2BDD6B62F9B0}" type="presParOf" srcId="{4A06C703-D10F-4A9D-B43C-0E8390421198}" destId="{42DBC3BC-0DB4-4092-AEB6-1F5525F1E466}" srcOrd="2" destOrd="0" presId="urn:microsoft.com/office/officeart/2005/8/layout/cycle4"/>
    <dgm:cxn modelId="{779E8736-1090-4C55-9043-EC98195F8DCF}" type="presParOf" srcId="{4A06C703-D10F-4A9D-B43C-0E8390421198}" destId="{C4D146A2-F8E0-4FFF-8DF8-B3B2D98E137A}" srcOrd="3" destOrd="0" presId="urn:microsoft.com/office/officeart/2005/8/layout/cycle4"/>
    <dgm:cxn modelId="{A4D852D8-D317-4583-8CF0-707D73770D3A}" type="presParOf" srcId="{4A06C703-D10F-4A9D-B43C-0E8390421198}" destId="{65B7FEA7-CBF6-411F-BB8A-CE7A02E9B454}" srcOrd="4" destOrd="0" presId="urn:microsoft.com/office/officeart/2005/8/layout/cycle4"/>
    <dgm:cxn modelId="{B481EE6B-FD54-4852-98C5-C0E30CA16BE7}" type="presParOf" srcId="{DDAC70DC-B057-4911-9A05-235109681F88}" destId="{84712403-7441-420C-B2C5-88C40B5BD6D4}" srcOrd="2" destOrd="0" presId="urn:microsoft.com/office/officeart/2005/8/layout/cycle4"/>
    <dgm:cxn modelId="{54E56C7E-7686-4C26-A30B-15017329569A}" type="presParOf" srcId="{DDAC70DC-B057-4911-9A05-235109681F88}" destId="{B7BD9ECF-AEE8-40BF-8AE6-ED6DFD23E5D3}"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AF67D-F52D-4C85-BB4C-09F59C57D30D}">
      <dsp:nvSpPr>
        <dsp:cNvPr id="0" name=""/>
        <dsp:cNvSpPr/>
      </dsp:nvSpPr>
      <dsp:spPr>
        <a:xfrm>
          <a:off x="805205" y="613682"/>
          <a:ext cx="1684319" cy="1684319"/>
        </a:xfrm>
        <a:prstGeom prst="pieWedge">
          <a:avLst/>
        </a:prstGeom>
        <a:solidFill>
          <a:srgbClr val="43AEC2"/>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sz="1600" b="0" i="0" kern="1200" baseline="0" dirty="0"/>
            <a:t>高能耗</a:t>
          </a:r>
          <a:endParaRPr lang="zh-CN" sz="1600" kern="1200" dirty="0"/>
        </a:p>
      </dsp:txBody>
      <dsp:txXfrm>
        <a:off x="1298531" y="1107008"/>
        <a:ext cx="1190993" cy="1190993"/>
      </dsp:txXfrm>
    </dsp:sp>
    <dsp:sp modelId="{AFB668E2-6CF4-4831-9A1B-33335B920F78}">
      <dsp:nvSpPr>
        <dsp:cNvPr id="0" name=""/>
        <dsp:cNvSpPr/>
      </dsp:nvSpPr>
      <dsp:spPr>
        <a:xfrm rot="5400000">
          <a:off x="2567323" y="613682"/>
          <a:ext cx="1684319" cy="1684319"/>
        </a:xfrm>
        <a:prstGeom prst="pieWedge">
          <a:avLst/>
        </a:prstGeom>
        <a:solidFill>
          <a:srgbClr val="F0833F"/>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sz="1600" b="0" i="0" kern="1200" baseline="0"/>
            <a:t>数据库存储空间</a:t>
          </a:r>
          <a:endParaRPr lang="zh-CN" sz="1600" kern="1200"/>
        </a:p>
      </dsp:txBody>
      <dsp:txXfrm rot="-5400000">
        <a:off x="2567323" y="1107008"/>
        <a:ext cx="1190993" cy="1190993"/>
      </dsp:txXfrm>
    </dsp:sp>
    <dsp:sp modelId="{42DBC3BC-0DB4-4092-AEB6-1F5525F1E466}">
      <dsp:nvSpPr>
        <dsp:cNvPr id="0" name=""/>
        <dsp:cNvSpPr/>
      </dsp:nvSpPr>
      <dsp:spPr>
        <a:xfrm rot="10800000">
          <a:off x="2567323" y="2375800"/>
          <a:ext cx="1684319" cy="1684319"/>
        </a:xfrm>
        <a:prstGeom prst="pieWedge">
          <a:avLst/>
        </a:prstGeom>
        <a:solidFill>
          <a:srgbClr val="EDCA13"/>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sz="1600" b="0" i="0" kern="1200" baseline="0"/>
            <a:t>处理大规模交易的抗压能力</a:t>
          </a:r>
          <a:endParaRPr lang="zh-CN" sz="1600" kern="1200"/>
        </a:p>
      </dsp:txBody>
      <dsp:txXfrm rot="10800000">
        <a:off x="2567323" y="2375800"/>
        <a:ext cx="1190993" cy="1190993"/>
      </dsp:txXfrm>
    </dsp:sp>
    <dsp:sp modelId="{C4D146A2-F8E0-4FFF-8DF8-B3B2D98E137A}">
      <dsp:nvSpPr>
        <dsp:cNvPr id="0" name=""/>
        <dsp:cNvSpPr/>
      </dsp:nvSpPr>
      <dsp:spPr>
        <a:xfrm rot="16200000">
          <a:off x="805205" y="2375800"/>
          <a:ext cx="1684319" cy="1684319"/>
        </a:xfrm>
        <a:prstGeom prst="pieWedge">
          <a:avLst/>
        </a:prstGeom>
        <a:solidFill>
          <a:srgbClr val="B180FF"/>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zh-CN" sz="1600" b="0" i="0" kern="1200" baseline="0"/>
            <a:t>安全性</a:t>
          </a:r>
          <a:endParaRPr lang="zh-CN" sz="1600" kern="1200"/>
        </a:p>
      </dsp:txBody>
      <dsp:txXfrm rot="5400000">
        <a:off x="1298531" y="2375800"/>
        <a:ext cx="1190993" cy="1190993"/>
      </dsp:txXfrm>
    </dsp:sp>
    <dsp:sp modelId="{84712403-7441-420C-B2C5-88C40B5BD6D4}">
      <dsp:nvSpPr>
        <dsp:cNvPr id="0" name=""/>
        <dsp:cNvSpPr/>
      </dsp:nvSpPr>
      <dsp:spPr>
        <a:xfrm>
          <a:off x="2237655" y="1986811"/>
          <a:ext cx="581537" cy="505684"/>
        </a:xfrm>
        <a:prstGeom prst="circularArrow">
          <a:avLst/>
        </a:prstGeom>
        <a:solidFill>
          <a:schemeClr val="dk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BD9ECF-AEE8-40BF-8AE6-ED6DFD23E5D3}">
      <dsp:nvSpPr>
        <dsp:cNvPr id="0" name=""/>
        <dsp:cNvSpPr/>
      </dsp:nvSpPr>
      <dsp:spPr>
        <a:xfrm rot="10800000">
          <a:off x="2237655" y="2181306"/>
          <a:ext cx="581537" cy="505684"/>
        </a:xfrm>
        <a:prstGeom prst="circularArrow">
          <a:avLst/>
        </a:prstGeom>
        <a:solidFill>
          <a:schemeClr val="dk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72521-823D-4467-99E6-324C5B8B771B}" type="datetimeFigureOut">
              <a:rPr lang="zh-CN" altLang="en-US" smtClean="0"/>
              <a:t>2018/4/27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3753B9-A176-4B34-A4FE-24F4E5A568CA}" type="slidenum">
              <a:rPr lang="zh-CN" altLang="en-US" smtClean="0"/>
              <a:t>‹#›</a:t>
            </a:fld>
            <a:endParaRPr lang="zh-CN" altLang="en-US"/>
          </a:p>
        </p:txBody>
      </p:sp>
    </p:spTree>
    <p:extLst>
      <p:ext uri="{BB962C8B-B14F-4D97-AF65-F5344CB8AC3E}">
        <p14:creationId xmlns:p14="http://schemas.microsoft.com/office/powerpoint/2010/main" val="3754950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53B9-A176-4B34-A4FE-24F4E5A568CA}" type="slidenum">
              <a:rPr lang="zh-CN" altLang="en-US" smtClean="0"/>
              <a:t>1</a:t>
            </a:fld>
            <a:endParaRPr lang="zh-CN" altLang="en-US"/>
          </a:p>
        </p:txBody>
      </p:sp>
    </p:spTree>
    <p:extLst>
      <p:ext uri="{BB962C8B-B14F-4D97-AF65-F5344CB8AC3E}">
        <p14:creationId xmlns:p14="http://schemas.microsoft.com/office/powerpoint/2010/main" val="1686645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1CF148D-F638-4183-AA21-6CB56FCB0C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5ECC0870-6BA9-4F06-95C3-869C36A246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C2908E7E-3352-4402-88A8-F832585179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A03A76A-9C45-45BD-BF1B-126B224C718D}" type="slidenum">
              <a:rPr lang="zh-CN" altLang="en-US" smtClean="0">
                <a:latin typeface="Calibri" panose="020F0502020204030204" pitchFamily="34" charset="0"/>
              </a:rPr>
              <a:pPr/>
              <a:t>2</a:t>
            </a:fld>
            <a:endParaRPr lang="en-US" altLang="zh-CN">
              <a:latin typeface="Calibri" panose="020F0502020204030204" pitchFamily="34" charset="0"/>
            </a:endParaRPr>
          </a:p>
        </p:txBody>
      </p:sp>
    </p:spTree>
    <p:extLst>
      <p:ext uri="{BB962C8B-B14F-4D97-AF65-F5344CB8AC3E}">
        <p14:creationId xmlns:p14="http://schemas.microsoft.com/office/powerpoint/2010/main" val="3131422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1658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0708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29989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71511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64023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8493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31612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06058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61120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5574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15442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66181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6090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38258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54283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19183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26897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88203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62994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28017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87520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53B9-A176-4B34-A4FE-24F4E5A568CA}" type="slidenum">
              <a:rPr lang="zh-CN" altLang="en-US" smtClean="0"/>
              <a:t>24</a:t>
            </a:fld>
            <a:endParaRPr lang="zh-CN" altLang="en-US"/>
          </a:p>
        </p:txBody>
      </p:sp>
    </p:spTree>
    <p:extLst>
      <p:ext uri="{BB962C8B-B14F-4D97-AF65-F5344CB8AC3E}">
        <p14:creationId xmlns:p14="http://schemas.microsoft.com/office/powerpoint/2010/main" val="659627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涂豆思">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88628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F462DCC4-CCCF-46A1-8750-0D5A9C85B8FC}"/>
              </a:ext>
            </a:extLst>
          </p:cNvPr>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8" name="图片 7" descr="图片包含 计算机, 监视器, 室内, 就坐&#10;&#10;已生成极高可信度的说明">
            <a:extLst>
              <a:ext uri="{FF2B5EF4-FFF2-40B4-BE49-F238E27FC236}">
                <a16:creationId xmlns:a16="http://schemas.microsoft.com/office/drawing/2014/main" xmlns="" id="{840DAAF1-95D0-4AC3-A514-F6074C50DDB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945" r="9167"/>
          <a:stretch/>
        </p:blipFill>
        <p:spPr>
          <a:xfrm>
            <a:off x="20" y="10"/>
            <a:ext cx="12191980" cy="6857990"/>
          </a:xfrm>
          <a:prstGeom prst="rect">
            <a:avLst/>
          </a:prstGeom>
        </p:spPr>
      </p:pic>
      <p:pic>
        <p:nvPicPr>
          <p:cNvPr id="11" name="图片 10" descr="图片包含 室内&#10;&#10;已生成极高可信度的说明">
            <a:extLst>
              <a:ext uri="{FF2B5EF4-FFF2-40B4-BE49-F238E27FC236}">
                <a16:creationId xmlns:a16="http://schemas.microsoft.com/office/drawing/2014/main" xmlns="" id="{16C4B11F-604C-4F28-81E2-5331E6CAA4AC}"/>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11"/>
            <a:ext cx="4572000" cy="6857989"/>
          </a:xfrm>
          <a:prstGeom prst="rect">
            <a:avLst/>
          </a:prstGeom>
        </p:spPr>
      </p:pic>
    </p:spTree>
    <p:extLst>
      <p:ext uri="{BB962C8B-B14F-4D97-AF65-F5344CB8AC3E}">
        <p14:creationId xmlns:p14="http://schemas.microsoft.com/office/powerpoint/2010/main" val="2557554435"/>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 name="矩形 21">
            <a:extLst>
              <a:ext uri="{FF2B5EF4-FFF2-40B4-BE49-F238E27FC236}">
                <a16:creationId xmlns:a16="http://schemas.microsoft.com/office/drawing/2014/main" xmlns="" id="{40EFC0C6-1A61-49AA-B242-27F7EC1C8B43}"/>
              </a:ext>
            </a:extLst>
          </p:cNvPr>
          <p:cNvSpPr/>
          <p:nvPr/>
        </p:nvSpPr>
        <p:spPr>
          <a:xfrm>
            <a:off x="0" y="0"/>
            <a:ext cx="12192000" cy="6858000"/>
          </a:xfrm>
          <a:prstGeom prst="rect">
            <a:avLst/>
          </a:prstGeom>
          <a:solidFill>
            <a:schemeClr val="tx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742D8F19-D3CD-4A32-8D1F-0E74510192B6}"/>
              </a:ext>
            </a:extLst>
          </p:cNvPr>
          <p:cNvSpPr/>
          <p:nvPr/>
        </p:nvSpPr>
        <p:spPr>
          <a:xfrm>
            <a:off x="506437" y="450166"/>
            <a:ext cx="11282289" cy="58240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a:extLst>
              <a:ext uri="{FF2B5EF4-FFF2-40B4-BE49-F238E27FC236}">
                <a16:creationId xmlns:a16="http://schemas.microsoft.com/office/drawing/2014/main" xmlns="" id="{AC21AE3C-3023-496A-B360-A1B0815A2E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296" y="1124857"/>
            <a:ext cx="4608286" cy="4608286"/>
          </a:xfrm>
          <a:prstGeom prst="rect">
            <a:avLst/>
          </a:prstGeom>
        </p:spPr>
      </p:pic>
      <p:sp>
        <p:nvSpPr>
          <p:cNvPr id="15" name="文本框 14">
            <a:extLst>
              <a:ext uri="{FF2B5EF4-FFF2-40B4-BE49-F238E27FC236}">
                <a16:creationId xmlns:a16="http://schemas.microsoft.com/office/drawing/2014/main" xmlns="" id="{37D55AFA-1B16-4BD4-ACC0-93A5D9442E17}"/>
              </a:ext>
            </a:extLst>
          </p:cNvPr>
          <p:cNvSpPr txBox="1"/>
          <p:nvPr/>
        </p:nvSpPr>
        <p:spPr>
          <a:xfrm>
            <a:off x="4865256" y="3025202"/>
            <a:ext cx="6720116" cy="1015663"/>
          </a:xfrm>
          <a:prstGeom prst="rect">
            <a:avLst/>
          </a:prstGeom>
          <a:noFill/>
        </p:spPr>
        <p:txBody>
          <a:bodyPr wrap="square" rtlCol="0">
            <a:spAutoFit/>
          </a:bodyPr>
          <a:lstStyle/>
          <a:p>
            <a:pPr algn="dist"/>
            <a:r>
              <a:rPr lang="zh-CN" altLang="en-US" sz="6000" b="1" dirty="0">
                <a:solidFill>
                  <a:srgbClr val="43AEC2"/>
                </a:solidFill>
              </a:rPr>
              <a:t>互联网区块链介绍</a:t>
            </a:r>
          </a:p>
        </p:txBody>
      </p:sp>
      <p:pic>
        <p:nvPicPr>
          <p:cNvPr id="21" name="Two Steps From Hell - Victory">
            <a:hlinkClick r:id="" action="ppaction://media"/>
            <a:extLst>
              <a:ext uri="{FF2B5EF4-FFF2-40B4-BE49-F238E27FC236}">
                <a16:creationId xmlns:a16="http://schemas.microsoft.com/office/drawing/2014/main" xmlns="" id="{ABEB74CD-B521-46A7-BB1C-2432EF7227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2540"/>
            <a:ext cx="609600" cy="609600"/>
          </a:xfrm>
          <a:prstGeom prst="rect">
            <a:avLst/>
          </a:prstGeom>
        </p:spPr>
      </p:pic>
      <p:sp>
        <p:nvSpPr>
          <p:cNvPr id="13" name="文本框 12">
            <a:extLst>
              <a:ext uri="{FF2B5EF4-FFF2-40B4-BE49-F238E27FC236}">
                <a16:creationId xmlns:a16="http://schemas.microsoft.com/office/drawing/2014/main" xmlns="" id="{739E06D0-F73A-449F-A2B2-3E96D7F3BAC5}"/>
              </a:ext>
            </a:extLst>
          </p:cNvPr>
          <p:cNvSpPr txBox="1"/>
          <p:nvPr/>
        </p:nvSpPr>
        <p:spPr>
          <a:xfrm>
            <a:off x="4894440" y="2062885"/>
            <a:ext cx="2264075" cy="1200329"/>
          </a:xfrm>
          <a:prstGeom prst="rect">
            <a:avLst/>
          </a:prstGeom>
          <a:noFill/>
        </p:spPr>
        <p:txBody>
          <a:bodyPr wrap="square" rtlCol="0">
            <a:spAutoFit/>
          </a:bodyPr>
          <a:lstStyle/>
          <a:p>
            <a:pPr algn="dist"/>
            <a:r>
              <a:rPr lang="en-US" altLang="zh-CN" sz="7200" b="1" dirty="0">
                <a:solidFill>
                  <a:srgbClr val="F0833F"/>
                </a:solidFill>
              </a:rPr>
              <a:t>2018</a:t>
            </a:r>
            <a:endParaRPr lang="zh-CN" altLang="en-US" sz="7200" b="1" dirty="0">
              <a:solidFill>
                <a:srgbClr val="F0833F"/>
              </a:solidFill>
            </a:endParaRPr>
          </a:p>
        </p:txBody>
      </p:sp>
      <p:sp>
        <p:nvSpPr>
          <p:cNvPr id="16" name="文本框 15">
            <a:extLst>
              <a:ext uri="{FF2B5EF4-FFF2-40B4-BE49-F238E27FC236}">
                <a16:creationId xmlns:a16="http://schemas.microsoft.com/office/drawing/2014/main" xmlns="" id="{E65A98FE-FDD5-44C3-82B7-F55F828F1CFC}"/>
              </a:ext>
            </a:extLst>
          </p:cNvPr>
          <p:cNvSpPr txBox="1"/>
          <p:nvPr/>
        </p:nvSpPr>
        <p:spPr>
          <a:xfrm>
            <a:off x="4865256" y="4040865"/>
            <a:ext cx="6720116" cy="461665"/>
          </a:xfrm>
          <a:prstGeom prst="rect">
            <a:avLst/>
          </a:prstGeom>
          <a:noFill/>
        </p:spPr>
        <p:txBody>
          <a:bodyPr wrap="square" rtlCol="0">
            <a:spAutoFit/>
          </a:bodyPr>
          <a:lstStyle/>
          <a:p>
            <a:pPr algn="dist"/>
            <a:r>
              <a:rPr lang="zh-CN" altLang="en-US" sz="2400" dirty="0">
                <a:solidFill>
                  <a:srgbClr val="EDCA13"/>
                </a:solidFill>
              </a:rPr>
              <a:t>新跨越</a:t>
            </a:r>
            <a:r>
              <a:rPr lang="en-US" altLang="zh-CN" sz="2400" dirty="0">
                <a:solidFill>
                  <a:srgbClr val="EDCA13"/>
                </a:solidFill>
              </a:rPr>
              <a:t> </a:t>
            </a:r>
            <a:r>
              <a:rPr lang="zh-CN" altLang="en-US" sz="2400" dirty="0">
                <a:solidFill>
                  <a:srgbClr val="EDCA13"/>
                </a:solidFill>
              </a:rPr>
              <a:t>新起航</a:t>
            </a:r>
            <a:r>
              <a:rPr lang="en-US" altLang="zh-CN" sz="2400" dirty="0">
                <a:solidFill>
                  <a:srgbClr val="EDCA13"/>
                </a:solidFill>
              </a:rPr>
              <a:t> </a:t>
            </a:r>
            <a:r>
              <a:rPr lang="zh-CN" altLang="en-US" sz="2400" dirty="0">
                <a:solidFill>
                  <a:srgbClr val="EDCA13"/>
                </a:solidFill>
              </a:rPr>
              <a:t>新动能</a:t>
            </a:r>
          </a:p>
        </p:txBody>
      </p:sp>
    </p:spTree>
    <p:extLst>
      <p:ext uri="{BB962C8B-B14F-4D97-AF65-F5344CB8AC3E}">
        <p14:creationId xmlns:p14="http://schemas.microsoft.com/office/powerpoint/2010/main" val="428710188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1" repeatCount="indefinite" fill="hold" display="0">
                  <p:stCondLst>
                    <p:cond delay="indefinite"/>
                  </p:stCondLst>
                  <p:endCondLst>
                    <p:cond evt="onStopAudio" delay="0">
                      <p:tgtEl>
                        <p:sldTgt/>
                      </p:tgtEl>
                    </p:cond>
                  </p:endCondLst>
                </p:cTn>
                <p:tgtEl>
                  <p:spTgt spid="21"/>
                </p:tgtEl>
              </p:cMediaNode>
            </p:audio>
          </p:childTnLst>
        </p:cTn>
      </p:par>
    </p:tnLst>
    <p:bldLst>
      <p:bldP spid="15" grpId="0"/>
      <p:bldP spid="13"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6" name="矩形 125">
            <a:extLst>
              <a:ext uri="{FF2B5EF4-FFF2-40B4-BE49-F238E27FC236}">
                <a16:creationId xmlns:a16="http://schemas.microsoft.com/office/drawing/2014/main" xmlns="" id="{B936E4BE-201B-4DAB-B060-567BFBF5C8CC}"/>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EDFB109D-ABBF-48D1-BC2D-A3567C140B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8151" y="541284"/>
            <a:ext cx="6025817" cy="6330625"/>
          </a:xfrm>
          <a:prstGeom prst="rect">
            <a:avLst/>
          </a:prstGeom>
        </p:spPr>
      </p:pic>
      <p:grpSp>
        <p:nvGrpSpPr>
          <p:cNvPr id="23" name="组合 22">
            <a:extLst>
              <a:ext uri="{FF2B5EF4-FFF2-40B4-BE49-F238E27FC236}">
                <a16:creationId xmlns:a16="http://schemas.microsoft.com/office/drawing/2014/main" xmlns="" id="{FA919705-DE7F-4C80-9BAD-81DEC5DE7BA2}"/>
              </a:ext>
            </a:extLst>
          </p:cNvPr>
          <p:cNvGrpSpPr/>
          <p:nvPr/>
        </p:nvGrpSpPr>
        <p:grpSpPr>
          <a:xfrm>
            <a:off x="1764537" y="1082344"/>
            <a:ext cx="2816945" cy="596054"/>
            <a:chOff x="5043398" y="1389144"/>
            <a:chExt cx="2816945" cy="596054"/>
          </a:xfrm>
        </p:grpSpPr>
        <p:grpSp>
          <p:nvGrpSpPr>
            <p:cNvPr id="24" name="组合 23">
              <a:extLst>
                <a:ext uri="{FF2B5EF4-FFF2-40B4-BE49-F238E27FC236}">
                  <a16:creationId xmlns:a16="http://schemas.microsoft.com/office/drawing/2014/main" xmlns="" id="{F72FB71C-8763-4355-8A7D-09A9B4693C65}"/>
                </a:ext>
              </a:extLst>
            </p:cNvPr>
            <p:cNvGrpSpPr/>
            <p:nvPr/>
          </p:nvGrpSpPr>
          <p:grpSpPr>
            <a:xfrm>
              <a:off x="5043398" y="1461978"/>
              <a:ext cx="746487" cy="523220"/>
              <a:chOff x="5174027" y="2185878"/>
              <a:chExt cx="746487" cy="523220"/>
            </a:xfrm>
          </p:grpSpPr>
          <p:grpSp>
            <p:nvGrpSpPr>
              <p:cNvPr id="26" name="Group 6">
                <a:extLst>
                  <a:ext uri="{FF2B5EF4-FFF2-40B4-BE49-F238E27FC236}">
                    <a16:creationId xmlns:a16="http://schemas.microsoft.com/office/drawing/2014/main" xmlns="" id="{939E5E2B-BA2C-497F-ABF7-EE3501727BE0}"/>
                  </a:ext>
                </a:extLst>
              </p:cNvPr>
              <p:cNvGrpSpPr/>
              <p:nvPr/>
            </p:nvGrpSpPr>
            <p:grpSpPr bwMode="auto">
              <a:xfrm>
                <a:off x="5698917" y="2187338"/>
                <a:ext cx="221597" cy="502414"/>
                <a:chOff x="300" y="40"/>
                <a:chExt cx="116" cy="263"/>
              </a:xfrm>
            </p:grpSpPr>
            <p:sp>
              <p:nvSpPr>
                <p:cNvPr id="35" name="未知">
                  <a:extLst>
                    <a:ext uri="{FF2B5EF4-FFF2-40B4-BE49-F238E27FC236}">
                      <a16:creationId xmlns:a16="http://schemas.microsoft.com/office/drawing/2014/main" xmlns="" id="{B752BE6D-0717-478B-B810-FA5681C1F21A}"/>
                    </a:ext>
                  </a:extLst>
                </p:cNvPr>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6" name="未知">
                  <a:extLst>
                    <a:ext uri="{FF2B5EF4-FFF2-40B4-BE49-F238E27FC236}">
                      <a16:creationId xmlns:a16="http://schemas.microsoft.com/office/drawing/2014/main" xmlns="" id="{AB750D5B-2935-4BF7-84F2-D9A048DF3565}"/>
                    </a:ext>
                  </a:extLst>
                </p:cNvPr>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7" name="未知">
                  <a:extLst>
                    <a:ext uri="{FF2B5EF4-FFF2-40B4-BE49-F238E27FC236}">
                      <a16:creationId xmlns:a16="http://schemas.microsoft.com/office/drawing/2014/main" xmlns="" id="{44FE97FE-4A43-4FAC-9286-E18110906546}"/>
                    </a:ext>
                  </a:extLst>
                </p:cNvPr>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8" name="未知">
                  <a:extLst>
                    <a:ext uri="{FF2B5EF4-FFF2-40B4-BE49-F238E27FC236}">
                      <a16:creationId xmlns:a16="http://schemas.microsoft.com/office/drawing/2014/main" xmlns="" id="{39B2CDA8-6DE0-4F11-A684-6C3ED3C454F3}"/>
                    </a:ext>
                  </a:extLst>
                </p:cNvPr>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27" name="Text Box 5">
                <a:extLst>
                  <a:ext uri="{FF2B5EF4-FFF2-40B4-BE49-F238E27FC236}">
                    <a16:creationId xmlns:a16="http://schemas.microsoft.com/office/drawing/2014/main" xmlns="" id="{5027A670-A84D-42A0-9C91-9017DF165B90}"/>
                  </a:ext>
                </a:extLst>
              </p:cNvPr>
              <p:cNvSpPr txBox="1">
                <a:spLocks noChangeArrowheads="1"/>
              </p:cNvSpPr>
              <p:nvPr/>
            </p:nvSpPr>
            <p:spPr bwMode="auto">
              <a:xfrm>
                <a:off x="5174027" y="2185878"/>
                <a:ext cx="5132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01</a:t>
                </a:r>
                <a:endParaRPr lang="zh-CN" altLang="en-US"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25" name="矩形 24">
              <a:extLst>
                <a:ext uri="{FF2B5EF4-FFF2-40B4-BE49-F238E27FC236}">
                  <a16:creationId xmlns:a16="http://schemas.microsoft.com/office/drawing/2014/main" xmlns="" id="{94612D2F-77EB-49B7-94CA-E63576599CE6}"/>
                </a:ext>
              </a:extLst>
            </p:cNvPr>
            <p:cNvSpPr/>
            <p:nvPr/>
          </p:nvSpPr>
          <p:spPr>
            <a:xfrm>
              <a:off x="5623833" y="1389144"/>
              <a:ext cx="2236510" cy="584775"/>
            </a:xfrm>
            <a:prstGeom prst="rect">
              <a:avLst/>
            </a:prstGeom>
          </p:spPr>
          <p:txBody>
            <a:bodyPr wrap="non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区块链简介</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05" name="组合 104">
            <a:extLst>
              <a:ext uri="{FF2B5EF4-FFF2-40B4-BE49-F238E27FC236}">
                <a16:creationId xmlns:a16="http://schemas.microsoft.com/office/drawing/2014/main" xmlns="" id="{F97CFDFC-8177-4781-B845-018070A6C73E}"/>
              </a:ext>
            </a:extLst>
          </p:cNvPr>
          <p:cNvGrpSpPr/>
          <p:nvPr/>
        </p:nvGrpSpPr>
        <p:grpSpPr>
          <a:xfrm>
            <a:off x="7354466" y="2471954"/>
            <a:ext cx="3288079" cy="1763159"/>
            <a:chOff x="316030" y="2528685"/>
            <a:chExt cx="2667642" cy="1594045"/>
          </a:xfrm>
        </p:grpSpPr>
        <p:sp>
          <p:nvSpPr>
            <p:cNvPr id="111" name="Text Box 5">
              <a:extLst>
                <a:ext uri="{FF2B5EF4-FFF2-40B4-BE49-F238E27FC236}">
                  <a16:creationId xmlns:a16="http://schemas.microsoft.com/office/drawing/2014/main" xmlns="" id="{150FD2C4-1613-48BA-BA63-9A632401F4BB}"/>
                </a:ext>
              </a:extLst>
            </p:cNvPr>
            <p:cNvSpPr txBox="1">
              <a:spLocks noChangeArrowheads="1"/>
            </p:cNvSpPr>
            <p:nvPr/>
          </p:nvSpPr>
          <p:spPr bwMode="auto">
            <a:xfrm>
              <a:off x="880240" y="2528685"/>
              <a:ext cx="1273476" cy="834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5400" b="1" dirty="0">
                  <a:solidFill>
                    <a:srgbClr val="EDCA13"/>
                  </a:solidFill>
                  <a:effectLst>
                    <a:outerShdw blurRad="38100" dist="38100" dir="2700000" algn="tl">
                      <a:srgbClr val="000000">
                        <a:alpha val="43137"/>
                      </a:srgbClr>
                    </a:outerShdw>
                  </a:effectLst>
                  <a:ea typeface="微软雅黑" panose="020B0503020204020204" pitchFamily="34" charset="-122"/>
                </a:rPr>
                <a:t>目录</a:t>
              </a:r>
            </a:p>
          </p:txBody>
        </p:sp>
        <p:sp>
          <p:nvSpPr>
            <p:cNvPr id="112" name="Text Box 5">
              <a:extLst>
                <a:ext uri="{FF2B5EF4-FFF2-40B4-BE49-F238E27FC236}">
                  <a16:creationId xmlns:a16="http://schemas.microsoft.com/office/drawing/2014/main" xmlns="" id="{30E6BAE3-02BC-4ED6-A3F7-D89AF62273C2}"/>
                </a:ext>
              </a:extLst>
            </p:cNvPr>
            <p:cNvSpPr txBox="1">
              <a:spLocks noChangeArrowheads="1"/>
            </p:cNvSpPr>
            <p:nvPr/>
          </p:nvSpPr>
          <p:spPr bwMode="auto">
            <a:xfrm>
              <a:off x="316030" y="3427090"/>
              <a:ext cx="2667642" cy="695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dirty="0">
                  <a:solidFill>
                    <a:srgbClr val="EDCA13"/>
                  </a:solidFill>
                  <a:effectLst>
                    <a:outerShdw blurRad="38100" dist="38100" dir="2700000" algn="tl">
                      <a:srgbClr val="000000">
                        <a:alpha val="43137"/>
                      </a:srgbClr>
                    </a:outerShdw>
                  </a:effectLst>
                  <a:ea typeface="微软雅黑" panose="020B0503020204020204" pitchFamily="34" charset="-122"/>
                </a:rPr>
                <a:t>CONTENTS</a:t>
              </a:r>
              <a:endParaRPr lang="zh-CN" altLang="en-US" sz="4400" b="1" dirty="0">
                <a:solidFill>
                  <a:srgbClr val="EDCA13"/>
                </a:solidFill>
                <a:effectLst>
                  <a:outerShdw blurRad="38100" dist="38100" dir="2700000" algn="tl">
                    <a:srgbClr val="000000">
                      <a:alpha val="43137"/>
                    </a:srgbClr>
                  </a:outerShdw>
                </a:effectLst>
                <a:ea typeface="微软雅黑" panose="020B0503020204020204" pitchFamily="34" charset="-122"/>
              </a:endParaRPr>
            </a:p>
          </p:txBody>
        </p:sp>
      </p:grpSp>
      <p:grpSp>
        <p:nvGrpSpPr>
          <p:cNvPr id="127" name="组合 126">
            <a:extLst>
              <a:ext uri="{FF2B5EF4-FFF2-40B4-BE49-F238E27FC236}">
                <a16:creationId xmlns:a16="http://schemas.microsoft.com/office/drawing/2014/main" xmlns="" id="{929F2518-19E1-4346-9633-4B345011E5E8}"/>
              </a:ext>
            </a:extLst>
          </p:cNvPr>
          <p:cNvGrpSpPr/>
          <p:nvPr/>
        </p:nvGrpSpPr>
        <p:grpSpPr>
          <a:xfrm>
            <a:off x="1764537" y="2735444"/>
            <a:ext cx="2816945" cy="596054"/>
            <a:chOff x="5043398" y="1389144"/>
            <a:chExt cx="2816945" cy="596054"/>
          </a:xfrm>
        </p:grpSpPr>
        <p:grpSp>
          <p:nvGrpSpPr>
            <p:cNvPr id="128" name="组合 127">
              <a:extLst>
                <a:ext uri="{FF2B5EF4-FFF2-40B4-BE49-F238E27FC236}">
                  <a16:creationId xmlns:a16="http://schemas.microsoft.com/office/drawing/2014/main" xmlns="" id="{FF0522E9-518B-4B68-A3C7-9A19D4344B53}"/>
                </a:ext>
              </a:extLst>
            </p:cNvPr>
            <p:cNvGrpSpPr/>
            <p:nvPr/>
          </p:nvGrpSpPr>
          <p:grpSpPr>
            <a:xfrm>
              <a:off x="5043398" y="1461978"/>
              <a:ext cx="746487" cy="523220"/>
              <a:chOff x="5174027" y="2185878"/>
              <a:chExt cx="746487" cy="523220"/>
            </a:xfrm>
          </p:grpSpPr>
          <p:grpSp>
            <p:nvGrpSpPr>
              <p:cNvPr id="130" name="Group 6">
                <a:extLst>
                  <a:ext uri="{FF2B5EF4-FFF2-40B4-BE49-F238E27FC236}">
                    <a16:creationId xmlns:a16="http://schemas.microsoft.com/office/drawing/2014/main" xmlns="" id="{43B96D49-D177-40C0-A4BE-80514B677E8F}"/>
                  </a:ext>
                </a:extLst>
              </p:cNvPr>
              <p:cNvGrpSpPr/>
              <p:nvPr/>
            </p:nvGrpSpPr>
            <p:grpSpPr bwMode="auto">
              <a:xfrm>
                <a:off x="5698917" y="2187338"/>
                <a:ext cx="221597" cy="502414"/>
                <a:chOff x="300" y="40"/>
                <a:chExt cx="116" cy="263"/>
              </a:xfrm>
            </p:grpSpPr>
            <p:sp>
              <p:nvSpPr>
                <p:cNvPr id="132" name="未知">
                  <a:extLst>
                    <a:ext uri="{FF2B5EF4-FFF2-40B4-BE49-F238E27FC236}">
                      <a16:creationId xmlns:a16="http://schemas.microsoft.com/office/drawing/2014/main" xmlns="" id="{6072E31A-AFEB-4399-8268-A7940135FD6F}"/>
                    </a:ext>
                  </a:extLst>
                </p:cNvPr>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3" name="未知">
                  <a:extLst>
                    <a:ext uri="{FF2B5EF4-FFF2-40B4-BE49-F238E27FC236}">
                      <a16:creationId xmlns:a16="http://schemas.microsoft.com/office/drawing/2014/main" xmlns="" id="{E00934AA-4E21-42C3-A066-BD8C1B25879C}"/>
                    </a:ext>
                  </a:extLst>
                </p:cNvPr>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4" name="未知">
                  <a:extLst>
                    <a:ext uri="{FF2B5EF4-FFF2-40B4-BE49-F238E27FC236}">
                      <a16:creationId xmlns:a16="http://schemas.microsoft.com/office/drawing/2014/main" xmlns="" id="{470BEF23-4DE6-4F50-A816-B22CA6DD4019}"/>
                    </a:ext>
                  </a:extLst>
                </p:cNvPr>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5" name="未知">
                  <a:extLst>
                    <a:ext uri="{FF2B5EF4-FFF2-40B4-BE49-F238E27FC236}">
                      <a16:creationId xmlns:a16="http://schemas.microsoft.com/office/drawing/2014/main" xmlns="" id="{DB7D9633-7343-4DAD-AD0E-364289748B5D}"/>
                    </a:ext>
                  </a:extLst>
                </p:cNvPr>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131" name="Text Box 5">
                <a:extLst>
                  <a:ext uri="{FF2B5EF4-FFF2-40B4-BE49-F238E27FC236}">
                    <a16:creationId xmlns:a16="http://schemas.microsoft.com/office/drawing/2014/main" xmlns="" id="{D4A29131-C884-4777-A434-4CFD88125043}"/>
                  </a:ext>
                </a:extLst>
              </p:cNvPr>
              <p:cNvSpPr txBox="1">
                <a:spLocks noChangeArrowheads="1"/>
              </p:cNvSpPr>
              <p:nvPr/>
            </p:nvSpPr>
            <p:spPr bwMode="auto">
              <a:xfrm>
                <a:off x="5174027" y="2185878"/>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03</a:t>
                </a:r>
                <a:endParaRPr lang="zh-CN" altLang="en-US"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29" name="矩形 128">
              <a:extLst>
                <a:ext uri="{FF2B5EF4-FFF2-40B4-BE49-F238E27FC236}">
                  <a16:creationId xmlns:a16="http://schemas.microsoft.com/office/drawing/2014/main" xmlns="" id="{EFBA807B-CC9C-483A-BBDA-A088CE8BAE2A}"/>
                </a:ext>
              </a:extLst>
            </p:cNvPr>
            <p:cNvSpPr/>
            <p:nvPr/>
          </p:nvSpPr>
          <p:spPr>
            <a:xfrm>
              <a:off x="5623833" y="1389144"/>
              <a:ext cx="2236510" cy="584775"/>
            </a:xfrm>
            <a:prstGeom prst="rect">
              <a:avLst/>
            </a:prstGeom>
          </p:spPr>
          <p:txBody>
            <a:bodyPr wrap="none">
              <a:spAutoFit/>
            </a:bodyPr>
            <a:lstStyle/>
            <a:p>
              <a:r>
                <a:rPr lang="zh-CN" altLang="en-US"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区块链网络</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36" name="组合 135">
            <a:extLst>
              <a:ext uri="{FF2B5EF4-FFF2-40B4-BE49-F238E27FC236}">
                <a16:creationId xmlns:a16="http://schemas.microsoft.com/office/drawing/2014/main" xmlns="" id="{FDC58423-35EF-4112-9671-FDD83705E743}"/>
              </a:ext>
            </a:extLst>
          </p:cNvPr>
          <p:cNvGrpSpPr/>
          <p:nvPr/>
        </p:nvGrpSpPr>
        <p:grpSpPr>
          <a:xfrm>
            <a:off x="1796573" y="3546083"/>
            <a:ext cx="2406576" cy="596054"/>
            <a:chOff x="5043398" y="1389144"/>
            <a:chExt cx="2406576" cy="596054"/>
          </a:xfrm>
        </p:grpSpPr>
        <p:grpSp>
          <p:nvGrpSpPr>
            <p:cNvPr id="137" name="组合 136">
              <a:extLst>
                <a:ext uri="{FF2B5EF4-FFF2-40B4-BE49-F238E27FC236}">
                  <a16:creationId xmlns:a16="http://schemas.microsoft.com/office/drawing/2014/main" xmlns="" id="{5DC2FA42-FEF0-4B88-B402-EDEFABE10A1D}"/>
                </a:ext>
              </a:extLst>
            </p:cNvPr>
            <p:cNvGrpSpPr/>
            <p:nvPr/>
          </p:nvGrpSpPr>
          <p:grpSpPr>
            <a:xfrm>
              <a:off x="5043398" y="1461978"/>
              <a:ext cx="746487" cy="523220"/>
              <a:chOff x="5174027" y="2185878"/>
              <a:chExt cx="746487" cy="523220"/>
            </a:xfrm>
          </p:grpSpPr>
          <p:grpSp>
            <p:nvGrpSpPr>
              <p:cNvPr id="139" name="Group 6">
                <a:extLst>
                  <a:ext uri="{FF2B5EF4-FFF2-40B4-BE49-F238E27FC236}">
                    <a16:creationId xmlns:a16="http://schemas.microsoft.com/office/drawing/2014/main" xmlns="" id="{69775F01-F731-4AEA-941C-4634044A267B}"/>
                  </a:ext>
                </a:extLst>
              </p:cNvPr>
              <p:cNvGrpSpPr/>
              <p:nvPr/>
            </p:nvGrpSpPr>
            <p:grpSpPr bwMode="auto">
              <a:xfrm>
                <a:off x="5698917" y="2187338"/>
                <a:ext cx="221597" cy="502414"/>
                <a:chOff x="300" y="40"/>
                <a:chExt cx="116" cy="263"/>
              </a:xfrm>
            </p:grpSpPr>
            <p:sp>
              <p:nvSpPr>
                <p:cNvPr id="141" name="未知">
                  <a:extLst>
                    <a:ext uri="{FF2B5EF4-FFF2-40B4-BE49-F238E27FC236}">
                      <a16:creationId xmlns:a16="http://schemas.microsoft.com/office/drawing/2014/main" xmlns="" id="{ED7DAD94-AC88-4884-9713-1180845163C8}"/>
                    </a:ext>
                  </a:extLst>
                </p:cNvPr>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2" name="未知">
                  <a:extLst>
                    <a:ext uri="{FF2B5EF4-FFF2-40B4-BE49-F238E27FC236}">
                      <a16:creationId xmlns:a16="http://schemas.microsoft.com/office/drawing/2014/main" xmlns="" id="{A6E33568-1A2F-491C-8EB6-83170B4B6F28}"/>
                    </a:ext>
                  </a:extLst>
                </p:cNvPr>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3" name="未知">
                  <a:extLst>
                    <a:ext uri="{FF2B5EF4-FFF2-40B4-BE49-F238E27FC236}">
                      <a16:creationId xmlns:a16="http://schemas.microsoft.com/office/drawing/2014/main" xmlns="" id="{7FAE30F2-1BC3-4530-8B7B-A20FFE7DDC6D}"/>
                    </a:ext>
                  </a:extLst>
                </p:cNvPr>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4" name="未知">
                  <a:extLst>
                    <a:ext uri="{FF2B5EF4-FFF2-40B4-BE49-F238E27FC236}">
                      <a16:creationId xmlns:a16="http://schemas.microsoft.com/office/drawing/2014/main" xmlns="" id="{2A184DAC-D300-48A5-97D2-FEFED396A79D}"/>
                    </a:ext>
                  </a:extLst>
                </p:cNvPr>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140" name="Text Box 5">
                <a:extLst>
                  <a:ext uri="{FF2B5EF4-FFF2-40B4-BE49-F238E27FC236}">
                    <a16:creationId xmlns:a16="http://schemas.microsoft.com/office/drawing/2014/main" xmlns="" id="{68EA0616-7ACE-42B8-B97D-700D4AD629C9}"/>
                  </a:ext>
                </a:extLst>
              </p:cNvPr>
              <p:cNvSpPr txBox="1">
                <a:spLocks noChangeArrowheads="1"/>
              </p:cNvSpPr>
              <p:nvPr/>
            </p:nvSpPr>
            <p:spPr bwMode="auto">
              <a:xfrm>
                <a:off x="5174027" y="218587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04</a:t>
                </a:r>
                <a:endParaRPr lang="zh-CN" altLang="en-US"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38" name="矩形 137">
              <a:extLst>
                <a:ext uri="{FF2B5EF4-FFF2-40B4-BE49-F238E27FC236}">
                  <a16:creationId xmlns:a16="http://schemas.microsoft.com/office/drawing/2014/main" xmlns="" id="{471C96FD-E09A-4665-B6BE-CDBA271C4CE4}"/>
                </a:ext>
              </a:extLst>
            </p:cNvPr>
            <p:cNvSpPr/>
            <p:nvPr/>
          </p:nvSpPr>
          <p:spPr>
            <a:xfrm>
              <a:off x="5623833" y="1389144"/>
              <a:ext cx="1826141" cy="584775"/>
            </a:xfrm>
            <a:prstGeom prst="rect">
              <a:avLst/>
            </a:prstGeom>
          </p:spPr>
          <p:txBody>
            <a:bodyPr wrap="none">
              <a:spAutoFit/>
            </a:bodyPr>
            <a:lstStyle/>
            <a:p>
              <a:r>
                <a:rPr lang="zh-CN" altLang="en-US"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数据结构</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45" name="组合 144">
            <a:extLst>
              <a:ext uri="{FF2B5EF4-FFF2-40B4-BE49-F238E27FC236}">
                <a16:creationId xmlns:a16="http://schemas.microsoft.com/office/drawing/2014/main" xmlns="" id="{D44DDA66-F2D8-43C3-9AFC-510E722D689E}"/>
              </a:ext>
            </a:extLst>
          </p:cNvPr>
          <p:cNvGrpSpPr/>
          <p:nvPr/>
        </p:nvGrpSpPr>
        <p:grpSpPr>
          <a:xfrm>
            <a:off x="1796573" y="4428499"/>
            <a:ext cx="2406576" cy="596054"/>
            <a:chOff x="5043398" y="1389144"/>
            <a:chExt cx="2406576" cy="596054"/>
          </a:xfrm>
        </p:grpSpPr>
        <p:grpSp>
          <p:nvGrpSpPr>
            <p:cNvPr id="146" name="组合 145">
              <a:extLst>
                <a:ext uri="{FF2B5EF4-FFF2-40B4-BE49-F238E27FC236}">
                  <a16:creationId xmlns:a16="http://schemas.microsoft.com/office/drawing/2014/main" xmlns="" id="{87A03A9E-40F7-40C9-A0DB-678507E0C78D}"/>
                </a:ext>
              </a:extLst>
            </p:cNvPr>
            <p:cNvGrpSpPr/>
            <p:nvPr/>
          </p:nvGrpSpPr>
          <p:grpSpPr>
            <a:xfrm>
              <a:off x="5043398" y="1461978"/>
              <a:ext cx="746487" cy="523220"/>
              <a:chOff x="5174027" y="2185878"/>
              <a:chExt cx="746487" cy="523220"/>
            </a:xfrm>
          </p:grpSpPr>
          <p:grpSp>
            <p:nvGrpSpPr>
              <p:cNvPr id="148" name="Group 6">
                <a:extLst>
                  <a:ext uri="{FF2B5EF4-FFF2-40B4-BE49-F238E27FC236}">
                    <a16:creationId xmlns:a16="http://schemas.microsoft.com/office/drawing/2014/main" xmlns="" id="{D8775E94-12FE-455F-8A78-A7F35AB64C18}"/>
                  </a:ext>
                </a:extLst>
              </p:cNvPr>
              <p:cNvGrpSpPr/>
              <p:nvPr/>
            </p:nvGrpSpPr>
            <p:grpSpPr bwMode="auto">
              <a:xfrm>
                <a:off x="5698917" y="2187338"/>
                <a:ext cx="221597" cy="502414"/>
                <a:chOff x="300" y="40"/>
                <a:chExt cx="116" cy="263"/>
              </a:xfrm>
            </p:grpSpPr>
            <p:sp>
              <p:nvSpPr>
                <p:cNvPr id="150" name="未知">
                  <a:extLst>
                    <a:ext uri="{FF2B5EF4-FFF2-40B4-BE49-F238E27FC236}">
                      <a16:creationId xmlns:a16="http://schemas.microsoft.com/office/drawing/2014/main" xmlns="" id="{8624F41B-E238-40C5-B927-FFB7F626BF49}"/>
                    </a:ext>
                  </a:extLst>
                </p:cNvPr>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51" name="未知">
                  <a:extLst>
                    <a:ext uri="{FF2B5EF4-FFF2-40B4-BE49-F238E27FC236}">
                      <a16:creationId xmlns:a16="http://schemas.microsoft.com/office/drawing/2014/main" xmlns="" id="{955A8F65-0B15-42B3-8F1B-5F920BC63691}"/>
                    </a:ext>
                  </a:extLst>
                </p:cNvPr>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52" name="未知">
                  <a:extLst>
                    <a:ext uri="{FF2B5EF4-FFF2-40B4-BE49-F238E27FC236}">
                      <a16:creationId xmlns:a16="http://schemas.microsoft.com/office/drawing/2014/main" xmlns="" id="{14FC84ED-BD2F-49DA-8DAC-D790A43A7E65}"/>
                    </a:ext>
                  </a:extLst>
                </p:cNvPr>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53" name="未知">
                  <a:extLst>
                    <a:ext uri="{FF2B5EF4-FFF2-40B4-BE49-F238E27FC236}">
                      <a16:creationId xmlns:a16="http://schemas.microsoft.com/office/drawing/2014/main" xmlns="" id="{D3156091-CE93-4F44-832B-44FB1B4A7B43}"/>
                    </a:ext>
                  </a:extLst>
                </p:cNvPr>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149" name="Text Box 5">
                <a:extLst>
                  <a:ext uri="{FF2B5EF4-FFF2-40B4-BE49-F238E27FC236}">
                    <a16:creationId xmlns:a16="http://schemas.microsoft.com/office/drawing/2014/main" xmlns="" id="{AD8E2F12-2811-42DA-A1DD-5AC613AD77E5}"/>
                  </a:ext>
                </a:extLst>
              </p:cNvPr>
              <p:cNvSpPr txBox="1">
                <a:spLocks noChangeArrowheads="1"/>
              </p:cNvSpPr>
              <p:nvPr/>
            </p:nvSpPr>
            <p:spPr bwMode="auto">
              <a:xfrm>
                <a:off x="5174027" y="2185878"/>
                <a:ext cx="57099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05</a:t>
                </a:r>
                <a:endParaRPr lang="zh-CN" altLang="en-US"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7" name="矩形 146">
              <a:extLst>
                <a:ext uri="{FF2B5EF4-FFF2-40B4-BE49-F238E27FC236}">
                  <a16:creationId xmlns:a16="http://schemas.microsoft.com/office/drawing/2014/main" xmlns="" id="{10F5D968-DA23-479C-B1D1-AA7B48C0D35E}"/>
                </a:ext>
              </a:extLst>
            </p:cNvPr>
            <p:cNvSpPr/>
            <p:nvPr/>
          </p:nvSpPr>
          <p:spPr>
            <a:xfrm>
              <a:off x="5623833" y="1389144"/>
              <a:ext cx="1826141" cy="584775"/>
            </a:xfrm>
            <a:prstGeom prst="rect">
              <a:avLst/>
            </a:prstGeom>
          </p:spPr>
          <p:txBody>
            <a:bodyPr wrap="none">
              <a:spAutoFit/>
            </a:bodyPr>
            <a:lstStyle/>
            <a:p>
              <a:r>
                <a:rPr lang="zh-CN" altLang="en-US"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核心问题</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54" name="组合 153">
            <a:extLst>
              <a:ext uri="{FF2B5EF4-FFF2-40B4-BE49-F238E27FC236}">
                <a16:creationId xmlns:a16="http://schemas.microsoft.com/office/drawing/2014/main" xmlns="" id="{9E1680CA-EC03-4999-A2E1-0A92DFBB2291}"/>
              </a:ext>
            </a:extLst>
          </p:cNvPr>
          <p:cNvGrpSpPr/>
          <p:nvPr/>
        </p:nvGrpSpPr>
        <p:grpSpPr>
          <a:xfrm>
            <a:off x="1797565" y="5350862"/>
            <a:ext cx="2406576" cy="596054"/>
            <a:chOff x="5043398" y="1389144"/>
            <a:chExt cx="2406576" cy="596054"/>
          </a:xfrm>
        </p:grpSpPr>
        <p:grpSp>
          <p:nvGrpSpPr>
            <p:cNvPr id="155" name="组合 154">
              <a:extLst>
                <a:ext uri="{FF2B5EF4-FFF2-40B4-BE49-F238E27FC236}">
                  <a16:creationId xmlns:a16="http://schemas.microsoft.com/office/drawing/2014/main" xmlns="" id="{D8D6F3B9-BF3C-4DA3-9740-5F5E677E472B}"/>
                </a:ext>
              </a:extLst>
            </p:cNvPr>
            <p:cNvGrpSpPr/>
            <p:nvPr/>
          </p:nvGrpSpPr>
          <p:grpSpPr>
            <a:xfrm>
              <a:off x="5043398" y="1461978"/>
              <a:ext cx="746487" cy="523220"/>
              <a:chOff x="5174027" y="2185878"/>
              <a:chExt cx="746487" cy="523220"/>
            </a:xfrm>
          </p:grpSpPr>
          <p:grpSp>
            <p:nvGrpSpPr>
              <p:cNvPr id="157" name="Group 6">
                <a:extLst>
                  <a:ext uri="{FF2B5EF4-FFF2-40B4-BE49-F238E27FC236}">
                    <a16:creationId xmlns:a16="http://schemas.microsoft.com/office/drawing/2014/main" xmlns="" id="{C1C233AA-2246-4E68-BDF8-D743215C7EAA}"/>
                  </a:ext>
                </a:extLst>
              </p:cNvPr>
              <p:cNvGrpSpPr/>
              <p:nvPr/>
            </p:nvGrpSpPr>
            <p:grpSpPr bwMode="auto">
              <a:xfrm>
                <a:off x="5698917" y="2187338"/>
                <a:ext cx="221597" cy="502414"/>
                <a:chOff x="300" y="40"/>
                <a:chExt cx="116" cy="263"/>
              </a:xfrm>
            </p:grpSpPr>
            <p:sp>
              <p:nvSpPr>
                <p:cNvPr id="159" name="未知">
                  <a:extLst>
                    <a:ext uri="{FF2B5EF4-FFF2-40B4-BE49-F238E27FC236}">
                      <a16:creationId xmlns:a16="http://schemas.microsoft.com/office/drawing/2014/main" xmlns="" id="{45624A2C-C433-4091-8618-F85E1D12A2AF}"/>
                    </a:ext>
                  </a:extLst>
                </p:cNvPr>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60" name="未知">
                  <a:extLst>
                    <a:ext uri="{FF2B5EF4-FFF2-40B4-BE49-F238E27FC236}">
                      <a16:creationId xmlns:a16="http://schemas.microsoft.com/office/drawing/2014/main" xmlns="" id="{CF33C73F-162E-4577-BA84-CE293BA4F43D}"/>
                    </a:ext>
                  </a:extLst>
                </p:cNvPr>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61" name="未知">
                  <a:extLst>
                    <a:ext uri="{FF2B5EF4-FFF2-40B4-BE49-F238E27FC236}">
                      <a16:creationId xmlns:a16="http://schemas.microsoft.com/office/drawing/2014/main" xmlns="" id="{DAE57D66-15C5-4266-B0D7-9FFE5675EE13}"/>
                    </a:ext>
                  </a:extLst>
                </p:cNvPr>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62" name="未知">
                  <a:extLst>
                    <a:ext uri="{FF2B5EF4-FFF2-40B4-BE49-F238E27FC236}">
                      <a16:creationId xmlns:a16="http://schemas.microsoft.com/office/drawing/2014/main" xmlns="" id="{C035A7EE-3AF0-46AD-B519-F48D4E26C399}"/>
                    </a:ext>
                  </a:extLst>
                </p:cNvPr>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158" name="Text Box 5">
                <a:extLst>
                  <a:ext uri="{FF2B5EF4-FFF2-40B4-BE49-F238E27FC236}">
                    <a16:creationId xmlns:a16="http://schemas.microsoft.com/office/drawing/2014/main" xmlns="" id="{8094D93A-E6CB-4FF2-BCAC-87F3A660E6A1}"/>
                  </a:ext>
                </a:extLst>
              </p:cNvPr>
              <p:cNvSpPr txBox="1">
                <a:spLocks noChangeArrowheads="1"/>
              </p:cNvSpPr>
              <p:nvPr/>
            </p:nvSpPr>
            <p:spPr bwMode="auto">
              <a:xfrm>
                <a:off x="5174027" y="2185878"/>
                <a:ext cx="57099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06</a:t>
                </a:r>
                <a:endParaRPr lang="zh-CN" altLang="en-US"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56" name="矩形 155">
              <a:extLst>
                <a:ext uri="{FF2B5EF4-FFF2-40B4-BE49-F238E27FC236}">
                  <a16:creationId xmlns:a16="http://schemas.microsoft.com/office/drawing/2014/main" xmlns="" id="{CE8725ED-ECF4-4F79-914D-B557395D25EB}"/>
                </a:ext>
              </a:extLst>
            </p:cNvPr>
            <p:cNvSpPr/>
            <p:nvPr/>
          </p:nvSpPr>
          <p:spPr>
            <a:xfrm>
              <a:off x="5623833" y="1389144"/>
              <a:ext cx="1826141" cy="584775"/>
            </a:xfrm>
            <a:prstGeom prst="rect">
              <a:avLst/>
            </a:prstGeom>
          </p:spPr>
          <p:txBody>
            <a:bodyPr wrap="none">
              <a:spAutoFit/>
            </a:bodyPr>
            <a:lstStyle/>
            <a:p>
              <a:r>
                <a:rPr lang="zh-CN" altLang="en-US"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前景展望</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63" name="组合 162">
            <a:extLst>
              <a:ext uri="{FF2B5EF4-FFF2-40B4-BE49-F238E27FC236}">
                <a16:creationId xmlns:a16="http://schemas.microsoft.com/office/drawing/2014/main" xmlns="" id="{EF26720C-FA29-4672-810F-FE3E0B10DD19}"/>
              </a:ext>
            </a:extLst>
          </p:cNvPr>
          <p:cNvGrpSpPr/>
          <p:nvPr/>
        </p:nvGrpSpPr>
        <p:grpSpPr>
          <a:xfrm>
            <a:off x="1796573" y="1931878"/>
            <a:ext cx="2816945" cy="596054"/>
            <a:chOff x="5043398" y="1389144"/>
            <a:chExt cx="2816945" cy="596054"/>
          </a:xfrm>
        </p:grpSpPr>
        <p:grpSp>
          <p:nvGrpSpPr>
            <p:cNvPr id="164" name="组合 163">
              <a:extLst>
                <a:ext uri="{FF2B5EF4-FFF2-40B4-BE49-F238E27FC236}">
                  <a16:creationId xmlns:a16="http://schemas.microsoft.com/office/drawing/2014/main" xmlns="" id="{E68D4F3F-BEA2-4C4C-85CE-8B70F4EC6222}"/>
                </a:ext>
              </a:extLst>
            </p:cNvPr>
            <p:cNvGrpSpPr/>
            <p:nvPr/>
          </p:nvGrpSpPr>
          <p:grpSpPr>
            <a:xfrm>
              <a:off x="5043398" y="1461978"/>
              <a:ext cx="746487" cy="523220"/>
              <a:chOff x="5174027" y="2185878"/>
              <a:chExt cx="746487" cy="523220"/>
            </a:xfrm>
          </p:grpSpPr>
          <p:grpSp>
            <p:nvGrpSpPr>
              <p:cNvPr id="166" name="Group 6">
                <a:extLst>
                  <a:ext uri="{FF2B5EF4-FFF2-40B4-BE49-F238E27FC236}">
                    <a16:creationId xmlns:a16="http://schemas.microsoft.com/office/drawing/2014/main" xmlns="" id="{F328F9AE-0C6B-4B16-BC46-1DA5B2012176}"/>
                  </a:ext>
                </a:extLst>
              </p:cNvPr>
              <p:cNvGrpSpPr/>
              <p:nvPr/>
            </p:nvGrpSpPr>
            <p:grpSpPr bwMode="auto">
              <a:xfrm>
                <a:off x="5698917" y="2187338"/>
                <a:ext cx="221597" cy="502414"/>
                <a:chOff x="300" y="40"/>
                <a:chExt cx="116" cy="263"/>
              </a:xfrm>
            </p:grpSpPr>
            <p:sp>
              <p:nvSpPr>
                <p:cNvPr id="168" name="未知">
                  <a:extLst>
                    <a:ext uri="{FF2B5EF4-FFF2-40B4-BE49-F238E27FC236}">
                      <a16:creationId xmlns:a16="http://schemas.microsoft.com/office/drawing/2014/main" xmlns="" id="{15D09557-EC86-4FD8-98DE-1534FD84A604}"/>
                    </a:ext>
                  </a:extLst>
                </p:cNvPr>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69" name="未知">
                  <a:extLst>
                    <a:ext uri="{FF2B5EF4-FFF2-40B4-BE49-F238E27FC236}">
                      <a16:creationId xmlns:a16="http://schemas.microsoft.com/office/drawing/2014/main" xmlns="" id="{F4F872F5-46CF-4C13-8713-C5ED3FBAB54B}"/>
                    </a:ext>
                  </a:extLst>
                </p:cNvPr>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70" name="未知">
                  <a:extLst>
                    <a:ext uri="{FF2B5EF4-FFF2-40B4-BE49-F238E27FC236}">
                      <a16:creationId xmlns:a16="http://schemas.microsoft.com/office/drawing/2014/main" xmlns="" id="{E44AF2FF-B9B0-44C0-9EE0-851E801624F3}"/>
                    </a:ext>
                  </a:extLst>
                </p:cNvPr>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71" name="未知">
                  <a:extLst>
                    <a:ext uri="{FF2B5EF4-FFF2-40B4-BE49-F238E27FC236}">
                      <a16:creationId xmlns:a16="http://schemas.microsoft.com/office/drawing/2014/main" xmlns="" id="{90696FA1-9D41-40BD-8F8B-FD5B1525549A}"/>
                    </a:ext>
                  </a:extLst>
                </p:cNvPr>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167" name="Text Box 5">
                <a:extLst>
                  <a:ext uri="{FF2B5EF4-FFF2-40B4-BE49-F238E27FC236}">
                    <a16:creationId xmlns:a16="http://schemas.microsoft.com/office/drawing/2014/main" xmlns="" id="{7D6202F0-441A-4511-B4EF-F1B8130C9902}"/>
                  </a:ext>
                </a:extLst>
              </p:cNvPr>
              <p:cNvSpPr txBox="1">
                <a:spLocks noChangeArrowheads="1"/>
              </p:cNvSpPr>
              <p:nvPr/>
            </p:nvSpPr>
            <p:spPr bwMode="auto">
              <a:xfrm>
                <a:off x="5174027" y="218587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02</a:t>
                </a:r>
                <a:endParaRPr lang="zh-CN" altLang="en-US" sz="2800" dirty="0">
                  <a:solidFill>
                    <a:srgbClr val="43AEC2"/>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65" name="矩形 164">
              <a:extLst>
                <a:ext uri="{FF2B5EF4-FFF2-40B4-BE49-F238E27FC236}">
                  <a16:creationId xmlns:a16="http://schemas.microsoft.com/office/drawing/2014/main" xmlns="" id="{2C89F67E-F8A5-43B0-8404-E97BF2BF9BD7}"/>
                </a:ext>
              </a:extLst>
            </p:cNvPr>
            <p:cNvSpPr/>
            <p:nvPr/>
          </p:nvSpPr>
          <p:spPr>
            <a:xfrm>
              <a:off x="5623833" y="1389144"/>
              <a:ext cx="2236510" cy="584775"/>
            </a:xfrm>
            <a:prstGeom prst="rect">
              <a:avLst/>
            </a:prstGeom>
          </p:spPr>
          <p:txBody>
            <a:bodyPr wrap="none">
              <a:spAutoFit/>
            </a:bodyPr>
            <a:lstStyle/>
            <a:p>
              <a:r>
                <a:rPr lang="zh-CN" altLang="en-US"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特征及分类</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sp>
        <p:nvSpPr>
          <p:cNvPr id="172" name="矩形 171">
            <a:extLst>
              <a:ext uri="{FF2B5EF4-FFF2-40B4-BE49-F238E27FC236}">
                <a16:creationId xmlns:a16="http://schemas.microsoft.com/office/drawing/2014/main" xmlns="" id="{E49F28D9-8011-48D1-A10D-4CAE2F651CDA}"/>
              </a:ext>
            </a:extLst>
          </p:cNvPr>
          <p:cNvSpPr/>
          <p:nvPr/>
        </p:nvSpPr>
        <p:spPr>
          <a:xfrm>
            <a:off x="875733" y="516987"/>
            <a:ext cx="4828690" cy="58240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7F8789FC-2CEA-42F5-BAD7-1640C7811CEF}"/>
              </a:ext>
            </a:extLst>
          </p:cNvPr>
          <p:cNvSpPr/>
          <p:nvPr/>
        </p:nvSpPr>
        <p:spPr>
          <a:xfrm>
            <a:off x="2501698" y="-1955"/>
            <a:ext cx="1579188" cy="787790"/>
          </a:xfrm>
          <a:custGeom>
            <a:avLst/>
            <a:gdLst>
              <a:gd name="connsiteX0" fmla="*/ 0 w 1579188"/>
              <a:gd name="connsiteY0" fmla="*/ 0 h 801858"/>
              <a:gd name="connsiteX1" fmla="*/ 1579188 w 1579188"/>
              <a:gd name="connsiteY1" fmla="*/ 0 h 801858"/>
              <a:gd name="connsiteX2" fmla="*/ 1579188 w 1579188"/>
              <a:gd name="connsiteY2" fmla="*/ 801858 h 801858"/>
              <a:gd name="connsiteX3" fmla="*/ 0 w 1579188"/>
              <a:gd name="connsiteY3" fmla="*/ 801858 h 801858"/>
              <a:gd name="connsiteX4" fmla="*/ 0 w 1579188"/>
              <a:gd name="connsiteY4" fmla="*/ 0 h 801858"/>
              <a:gd name="connsiteX0" fmla="*/ 0 w 1579188"/>
              <a:gd name="connsiteY0" fmla="*/ 0 h 801858"/>
              <a:gd name="connsiteX1" fmla="*/ 1579188 w 1579188"/>
              <a:gd name="connsiteY1" fmla="*/ 0 h 801858"/>
              <a:gd name="connsiteX2" fmla="*/ 1579188 w 1579188"/>
              <a:gd name="connsiteY2" fmla="*/ 801858 h 801858"/>
              <a:gd name="connsiteX3" fmla="*/ 379827 w 1579188"/>
              <a:gd name="connsiteY3" fmla="*/ 787790 h 801858"/>
              <a:gd name="connsiteX4" fmla="*/ 0 w 1579188"/>
              <a:gd name="connsiteY4" fmla="*/ 0 h 801858"/>
              <a:gd name="connsiteX0" fmla="*/ 0 w 1579188"/>
              <a:gd name="connsiteY0" fmla="*/ 0 h 815925"/>
              <a:gd name="connsiteX1" fmla="*/ 1579188 w 1579188"/>
              <a:gd name="connsiteY1" fmla="*/ 0 h 815925"/>
              <a:gd name="connsiteX2" fmla="*/ 1171225 w 1579188"/>
              <a:gd name="connsiteY2" fmla="*/ 815925 h 815925"/>
              <a:gd name="connsiteX3" fmla="*/ 379827 w 1579188"/>
              <a:gd name="connsiteY3" fmla="*/ 787790 h 815925"/>
              <a:gd name="connsiteX4" fmla="*/ 0 w 1579188"/>
              <a:gd name="connsiteY4" fmla="*/ 0 h 815925"/>
              <a:gd name="connsiteX0" fmla="*/ 0 w 1579188"/>
              <a:gd name="connsiteY0" fmla="*/ 0 h 787790"/>
              <a:gd name="connsiteX1" fmla="*/ 1579188 w 1579188"/>
              <a:gd name="connsiteY1" fmla="*/ 0 h 787790"/>
              <a:gd name="connsiteX2" fmla="*/ 1213428 w 1579188"/>
              <a:gd name="connsiteY2" fmla="*/ 787789 h 787790"/>
              <a:gd name="connsiteX3" fmla="*/ 379827 w 1579188"/>
              <a:gd name="connsiteY3" fmla="*/ 787790 h 787790"/>
              <a:gd name="connsiteX4" fmla="*/ 0 w 1579188"/>
              <a:gd name="connsiteY4" fmla="*/ 0 h 787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9188" h="787790">
                <a:moveTo>
                  <a:pt x="0" y="0"/>
                </a:moveTo>
                <a:lnTo>
                  <a:pt x="1579188" y="0"/>
                </a:lnTo>
                <a:lnTo>
                  <a:pt x="1213428" y="787789"/>
                </a:lnTo>
                <a:lnTo>
                  <a:pt x="379827" y="787790"/>
                </a:lnTo>
                <a:lnTo>
                  <a:pt x="0" y="0"/>
                </a:lnTo>
                <a:close/>
              </a:path>
            </a:pathLst>
          </a:custGeom>
          <a:solidFill>
            <a:srgbClr val="F083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ustDataLst>
      <p:tags r:id="rId1"/>
    </p:custDataLst>
    <p:extLst>
      <p:ext uri="{BB962C8B-B14F-4D97-AF65-F5344CB8AC3E}">
        <p14:creationId xmlns:p14="http://schemas.microsoft.com/office/powerpoint/2010/main" val="123759190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27"/>
                                        </p:tgtEl>
                                        <p:attrNameLst>
                                          <p:attrName>style.visibility</p:attrName>
                                        </p:attrNameLst>
                                      </p:cBhvr>
                                      <p:to>
                                        <p:strVal val="visible"/>
                                      </p:to>
                                    </p:set>
                                    <p:anim calcmode="lin" valueType="num">
                                      <p:cBhvr additive="base">
                                        <p:cTn id="11" dur="750" fill="hold"/>
                                        <p:tgtEl>
                                          <p:spTgt spid="127"/>
                                        </p:tgtEl>
                                        <p:attrNameLst>
                                          <p:attrName>ppt_x</p:attrName>
                                        </p:attrNameLst>
                                      </p:cBhvr>
                                      <p:tavLst>
                                        <p:tav tm="0">
                                          <p:val>
                                            <p:strVal val="1+#ppt_w/2"/>
                                          </p:val>
                                        </p:tav>
                                        <p:tav tm="100000">
                                          <p:val>
                                            <p:strVal val="#ppt_x"/>
                                          </p:val>
                                        </p:tav>
                                      </p:tavLst>
                                    </p:anim>
                                    <p:anim calcmode="lin" valueType="num">
                                      <p:cBhvr additive="base">
                                        <p:cTn id="12" dur="750" fill="hold"/>
                                        <p:tgtEl>
                                          <p:spTgt spid="12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36"/>
                                        </p:tgtEl>
                                        <p:attrNameLst>
                                          <p:attrName>style.visibility</p:attrName>
                                        </p:attrNameLst>
                                      </p:cBhvr>
                                      <p:to>
                                        <p:strVal val="visible"/>
                                      </p:to>
                                    </p:set>
                                    <p:anim calcmode="lin" valueType="num">
                                      <p:cBhvr additive="base">
                                        <p:cTn id="15" dur="750" fill="hold"/>
                                        <p:tgtEl>
                                          <p:spTgt spid="136"/>
                                        </p:tgtEl>
                                        <p:attrNameLst>
                                          <p:attrName>ppt_x</p:attrName>
                                        </p:attrNameLst>
                                      </p:cBhvr>
                                      <p:tavLst>
                                        <p:tav tm="0">
                                          <p:val>
                                            <p:strVal val="1+#ppt_w/2"/>
                                          </p:val>
                                        </p:tav>
                                        <p:tav tm="100000">
                                          <p:val>
                                            <p:strVal val="#ppt_x"/>
                                          </p:val>
                                        </p:tav>
                                      </p:tavLst>
                                    </p:anim>
                                    <p:anim calcmode="lin" valueType="num">
                                      <p:cBhvr additive="base">
                                        <p:cTn id="16" dur="750" fill="hold"/>
                                        <p:tgtEl>
                                          <p:spTgt spid="136"/>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145"/>
                                        </p:tgtEl>
                                        <p:attrNameLst>
                                          <p:attrName>style.visibility</p:attrName>
                                        </p:attrNameLst>
                                      </p:cBhvr>
                                      <p:to>
                                        <p:strVal val="visible"/>
                                      </p:to>
                                    </p:set>
                                    <p:anim calcmode="lin" valueType="num">
                                      <p:cBhvr additive="base">
                                        <p:cTn id="19" dur="750" fill="hold"/>
                                        <p:tgtEl>
                                          <p:spTgt spid="145"/>
                                        </p:tgtEl>
                                        <p:attrNameLst>
                                          <p:attrName>ppt_x</p:attrName>
                                        </p:attrNameLst>
                                      </p:cBhvr>
                                      <p:tavLst>
                                        <p:tav tm="0">
                                          <p:val>
                                            <p:strVal val="1+#ppt_w/2"/>
                                          </p:val>
                                        </p:tav>
                                        <p:tav tm="100000">
                                          <p:val>
                                            <p:strVal val="#ppt_x"/>
                                          </p:val>
                                        </p:tav>
                                      </p:tavLst>
                                    </p:anim>
                                    <p:anim calcmode="lin" valueType="num">
                                      <p:cBhvr additive="base">
                                        <p:cTn id="20" dur="750" fill="hold"/>
                                        <p:tgtEl>
                                          <p:spTgt spid="145"/>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0"/>
                                  </p:stCondLst>
                                  <p:childTnLst>
                                    <p:set>
                                      <p:cBhvr>
                                        <p:cTn id="22" dur="1" fill="hold">
                                          <p:stCondLst>
                                            <p:cond delay="0"/>
                                          </p:stCondLst>
                                        </p:cTn>
                                        <p:tgtEl>
                                          <p:spTgt spid="154"/>
                                        </p:tgtEl>
                                        <p:attrNameLst>
                                          <p:attrName>style.visibility</p:attrName>
                                        </p:attrNameLst>
                                      </p:cBhvr>
                                      <p:to>
                                        <p:strVal val="visible"/>
                                      </p:to>
                                    </p:set>
                                    <p:anim calcmode="lin" valueType="num">
                                      <p:cBhvr additive="base">
                                        <p:cTn id="23" dur="750" fill="hold"/>
                                        <p:tgtEl>
                                          <p:spTgt spid="154"/>
                                        </p:tgtEl>
                                        <p:attrNameLst>
                                          <p:attrName>ppt_x</p:attrName>
                                        </p:attrNameLst>
                                      </p:cBhvr>
                                      <p:tavLst>
                                        <p:tav tm="0">
                                          <p:val>
                                            <p:strVal val="1+#ppt_w/2"/>
                                          </p:val>
                                        </p:tav>
                                        <p:tav tm="100000">
                                          <p:val>
                                            <p:strVal val="#ppt_x"/>
                                          </p:val>
                                        </p:tav>
                                      </p:tavLst>
                                    </p:anim>
                                    <p:anim calcmode="lin" valueType="num">
                                      <p:cBhvr additive="base">
                                        <p:cTn id="24" dur="750" fill="hold"/>
                                        <p:tgtEl>
                                          <p:spTgt spid="154"/>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163"/>
                                        </p:tgtEl>
                                        <p:attrNameLst>
                                          <p:attrName>style.visibility</p:attrName>
                                        </p:attrNameLst>
                                      </p:cBhvr>
                                      <p:to>
                                        <p:strVal val="visible"/>
                                      </p:to>
                                    </p:set>
                                    <p:anim calcmode="lin" valueType="num">
                                      <p:cBhvr additive="base">
                                        <p:cTn id="27" dur="750" fill="hold"/>
                                        <p:tgtEl>
                                          <p:spTgt spid="163"/>
                                        </p:tgtEl>
                                        <p:attrNameLst>
                                          <p:attrName>ppt_x</p:attrName>
                                        </p:attrNameLst>
                                      </p:cBhvr>
                                      <p:tavLst>
                                        <p:tav tm="0">
                                          <p:val>
                                            <p:strVal val="1+#ppt_w/2"/>
                                          </p:val>
                                        </p:tav>
                                        <p:tav tm="100000">
                                          <p:val>
                                            <p:strVal val="#ppt_x"/>
                                          </p:val>
                                        </p:tav>
                                      </p:tavLst>
                                    </p:anim>
                                    <p:anim calcmode="lin" valueType="num">
                                      <p:cBhvr additive="base">
                                        <p:cTn id="28" dur="750" fill="hold"/>
                                        <p:tgtEl>
                                          <p:spTgt spid="1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8224A4C-DEFB-489C-9E16-0DC34C98DA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680" y="702479"/>
            <a:ext cx="8496886" cy="6155521"/>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3696795" y="2245204"/>
            <a:ext cx="5165851" cy="1077218"/>
          </a:xfrm>
          <a:prstGeom prst="rect">
            <a:avLst/>
          </a:prstGeom>
          <a:noFill/>
        </p:spPr>
        <p:txBody>
          <a:bodyPr wrap="square">
            <a:spAutoFit/>
          </a:bodyPr>
          <a:lstStyle/>
          <a:p>
            <a:pPr algn="dist" defTabSz="914316">
              <a:defRPr/>
            </a:pPr>
            <a:r>
              <a:rPr lang="zh-CN" altLang="en-US" sz="6400" b="1" dirty="0">
                <a:solidFill>
                  <a:srgbClr val="F0833F"/>
                </a:solidFill>
                <a:effectLst>
                  <a:outerShdw blurRad="38100" dist="38100" dir="2700000" algn="tl">
                    <a:srgbClr val="000000">
                      <a:alpha val="43137"/>
                    </a:srgbClr>
                  </a:outerShdw>
                </a:effectLst>
                <a:latin typeface="+mj-ea"/>
                <a:ea typeface="+mj-ea"/>
                <a:cs typeface="Arial" pitchFamily="34" charset="0"/>
              </a:rPr>
              <a:t>区块链简介</a:t>
            </a:r>
            <a:endParaRPr lang="zh-CN" altLang="en-US" sz="6400" b="1" baseline="-3000" dirty="0">
              <a:solidFill>
                <a:srgbClr val="F0833F"/>
              </a:solidFill>
              <a:effectLst>
                <a:outerShdw blurRad="38100" dist="38100" dir="2700000" algn="tl">
                  <a:srgbClr val="000000">
                    <a:alpha val="43137"/>
                  </a:srgbClr>
                </a:outerShdw>
              </a:effectLst>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3556283" y="3322422"/>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914316">
              <a:lnSpc>
                <a:spcPct val="120000"/>
              </a:lnSpc>
              <a:defRPr/>
            </a:pPr>
            <a:r>
              <a:rPr lang="en-US" altLang="zh-CN" sz="140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271323207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078E0BD2-870C-4553-A0C3-CFD42D2F46A2}"/>
              </a:ext>
            </a:extLst>
          </p:cNvPr>
          <p:cNvSpPr>
            <a:spLocks noGrp="1"/>
          </p:cNvSpPr>
          <p:nvPr>
            <p:ph type="body" idx="4294967295"/>
          </p:nvPr>
        </p:nvSpPr>
        <p:spPr>
          <a:xfrm>
            <a:off x="830214" y="1787271"/>
            <a:ext cx="6541258" cy="4351337"/>
          </a:xfrm>
          <a:prstGeom prst="rect">
            <a:avLst/>
          </a:prstGeom>
        </p:spPr>
        <p:txBody>
          <a:bodyPr>
            <a:normAutofit/>
          </a:bodyPr>
          <a:lstStyle/>
          <a:p>
            <a:pPr marR="0" lvl="0" rtl="0">
              <a:lnSpc>
                <a:spcPct val="130000"/>
              </a:lnSpc>
            </a:pPr>
            <a:r>
              <a:rPr lang="zh-CN" altLang="en-US" sz="1800" b="0" i="0" u="none" strike="noStrike" kern="100" baseline="0" dirty="0">
                <a:solidFill>
                  <a:schemeClr val="bg1"/>
                </a:solidFill>
                <a:cs typeface="+mn-ea"/>
                <a:sym typeface="+mn-lt"/>
              </a:rPr>
              <a:t>区块链是一个分布式账本，一种通过去中心化、去信任的方式集体维护一个可靠数据库的技术方案。</a:t>
            </a:r>
          </a:p>
          <a:p>
            <a:pPr marL="0" marR="0" lvl="0" indent="0" rtl="0">
              <a:lnSpc>
                <a:spcPct val="130000"/>
              </a:lnSpc>
              <a:buNone/>
            </a:pPr>
            <a:r>
              <a:rPr lang="zh-CN" altLang="en-US" sz="2000" b="0" i="0" u="none" strike="noStrike" kern="100" baseline="0" dirty="0">
                <a:solidFill>
                  <a:schemeClr val="bg1"/>
                </a:solidFill>
                <a:cs typeface="+mn-ea"/>
                <a:sym typeface="+mn-lt"/>
              </a:rPr>
              <a:t>从数据的角度来看</a:t>
            </a:r>
          </a:p>
          <a:p>
            <a:pPr marR="0" lvl="0" rtl="0">
              <a:lnSpc>
                <a:spcPct val="130000"/>
              </a:lnSpc>
            </a:pPr>
            <a:r>
              <a:rPr lang="zh-CN" altLang="en-US" sz="1800" b="0" i="0" u="none" strike="noStrike" kern="100" baseline="0" dirty="0">
                <a:solidFill>
                  <a:schemeClr val="bg1"/>
                </a:solidFill>
                <a:cs typeface="+mn-ea"/>
                <a:sym typeface="+mn-lt"/>
              </a:rPr>
              <a:t>区块链是一种几乎不可能被更改的分布式数据库。这里的“分布式”不仅体现为数据的分布式存储，也体现为数据的分布式记录（即由系统参与者共同维护）。</a:t>
            </a:r>
          </a:p>
          <a:p>
            <a:pPr marL="0" marR="0" lvl="0" indent="0" rtl="0">
              <a:lnSpc>
                <a:spcPct val="130000"/>
              </a:lnSpc>
              <a:buNone/>
            </a:pPr>
            <a:r>
              <a:rPr lang="zh-CN" altLang="en-US" sz="2000" b="0" i="0" u="none" strike="noStrike" kern="1400" baseline="0" dirty="0">
                <a:solidFill>
                  <a:schemeClr val="bg1"/>
                </a:solidFill>
                <a:cs typeface="+mn-ea"/>
                <a:sym typeface="+mn-lt"/>
              </a:rPr>
              <a:t>从技术的角度来看</a:t>
            </a:r>
          </a:p>
          <a:p>
            <a:pPr marR="0" lvl="0" rtl="0">
              <a:lnSpc>
                <a:spcPct val="130000"/>
              </a:lnSpc>
            </a:pPr>
            <a:r>
              <a:rPr lang="zh-CN" altLang="en-US" sz="1800" b="0" i="0" u="none" strike="noStrike" kern="1400" baseline="0" dirty="0">
                <a:solidFill>
                  <a:schemeClr val="bg1"/>
                </a:solidFill>
                <a:cs typeface="+mn-ea"/>
                <a:sym typeface="+mn-lt"/>
              </a:rPr>
              <a:t>区块链并不是一种单一的技术，而是多种技术整合的结果。这些技术以新的结构组合在一起，形成了一种新的数据记录、存储和表达的方式。</a:t>
            </a:r>
          </a:p>
        </p:txBody>
      </p:sp>
      <p:sp>
        <p:nvSpPr>
          <p:cNvPr id="7" name="矩形 6">
            <a:extLst>
              <a:ext uri="{FF2B5EF4-FFF2-40B4-BE49-F238E27FC236}">
                <a16:creationId xmlns:a16="http://schemas.microsoft.com/office/drawing/2014/main" xmlns="" id="{F9ACA6B6-0DBA-41C4-89CC-28AA2CB20DC9}"/>
              </a:ext>
            </a:extLst>
          </p:cNvPr>
          <p:cNvSpPr/>
          <p:nvPr/>
        </p:nvSpPr>
        <p:spPr>
          <a:xfrm>
            <a:off x="1153947" y="1235829"/>
            <a:ext cx="90281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F0833F"/>
                </a:solidFill>
                <a:effectLst/>
                <a:uLnTx/>
                <a:uFillTx/>
                <a:latin typeface="Arial"/>
                <a:ea typeface="Microsoft YaHei"/>
                <a:cs typeface="+mn-ea"/>
                <a:sym typeface="+mn-lt"/>
              </a:rPr>
              <a:t>定义</a:t>
            </a:r>
            <a:endParaRPr kumimoji="0" lang="zh-CN" altLang="en-US" sz="2800" b="1" i="0" u="none" strike="noStrike" kern="1200" cap="none" spc="0" normalizeH="0" baseline="0" noProof="0" dirty="0">
              <a:ln>
                <a:noFill/>
              </a:ln>
              <a:solidFill>
                <a:srgbClr val="F0833F"/>
              </a:solidFill>
              <a:effectLst/>
              <a:uLnTx/>
              <a:uFillTx/>
              <a:latin typeface="Arial"/>
              <a:ea typeface="Microsoft YaHei"/>
            </a:endParaRPr>
          </a:p>
        </p:txBody>
      </p:sp>
      <p:sp>
        <p:nvSpPr>
          <p:cNvPr id="12" name="矩形 11">
            <a:extLst>
              <a:ext uri="{FF2B5EF4-FFF2-40B4-BE49-F238E27FC236}">
                <a16:creationId xmlns:a16="http://schemas.microsoft.com/office/drawing/2014/main" xmlns="" id="{1FDEADCD-DD59-415B-8A41-9533D56FF83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F0833F"/>
                </a:solidFill>
                <a:effectLst>
                  <a:outerShdw blurRad="38100" dist="38100" dir="2700000" algn="tl">
                    <a:srgbClr val="000000">
                      <a:alpha val="43137"/>
                    </a:srgbClr>
                  </a:outerShdw>
                </a:effectLst>
                <a:cs typeface="+mn-ea"/>
                <a:sym typeface="+mn-lt"/>
              </a:rPr>
              <a:t>区块链简介</a:t>
            </a:r>
            <a:endParaRPr lang="zh-CN" altLang="en-US" sz="3600" dirty="0">
              <a:solidFill>
                <a:srgbClr val="F0833F"/>
              </a:solidFill>
              <a:effectLst>
                <a:outerShdw blurRad="38100" dist="38100" dir="2700000" algn="tl">
                  <a:srgbClr val="000000">
                    <a:alpha val="43137"/>
                  </a:srgbClr>
                </a:outerShdw>
              </a:effectLst>
            </a:endParaRPr>
          </a:p>
        </p:txBody>
      </p:sp>
      <p:sp>
        <p:nvSpPr>
          <p:cNvPr id="9" name="矩形 8">
            <a:extLst>
              <a:ext uri="{FF2B5EF4-FFF2-40B4-BE49-F238E27FC236}">
                <a16:creationId xmlns:a16="http://schemas.microsoft.com/office/drawing/2014/main" xmlns="" id="{98C148F7-1A51-4915-A27A-0AFC432FEF85}"/>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8AF9B11D-5276-473D-9993-9DC0FE40BA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998" r="11177"/>
          <a:stretch/>
        </p:blipFill>
        <p:spPr>
          <a:xfrm>
            <a:off x="7596554" y="1039468"/>
            <a:ext cx="4051495" cy="5205995"/>
          </a:xfrm>
          <a:prstGeom prst="rect">
            <a:avLst/>
          </a:prstGeom>
        </p:spPr>
      </p:pic>
    </p:spTree>
    <p:extLst>
      <p:ext uri="{BB962C8B-B14F-4D97-AF65-F5344CB8AC3E}">
        <p14:creationId xmlns:p14="http://schemas.microsoft.com/office/powerpoint/2010/main" val="1528126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658CF655-94C0-4E08-9E2D-EBD6328CBDB6}"/>
              </a:ext>
            </a:extLst>
          </p:cNvPr>
          <p:cNvSpPr>
            <a:spLocks noGrp="1"/>
          </p:cNvSpPr>
          <p:nvPr>
            <p:ph type="body" idx="4294967295"/>
          </p:nvPr>
        </p:nvSpPr>
        <p:spPr>
          <a:xfrm>
            <a:off x="6528389" y="1623840"/>
            <a:ext cx="4268788" cy="4351337"/>
          </a:xfrm>
          <a:prstGeom prst="rect">
            <a:avLst/>
          </a:prstGeom>
        </p:spPr>
        <p:txBody>
          <a:bodyPr/>
          <a:lstStyle/>
          <a:p>
            <a:pPr marL="0" marR="0" lvl="0" indent="0" rtl="0">
              <a:lnSpc>
                <a:spcPct val="130000"/>
              </a:lnSpc>
              <a:buNone/>
            </a:pPr>
            <a:r>
              <a:rPr lang="zh-CN" altLang="en-US" b="1" i="0" u="none" strike="noStrike" kern="100" baseline="0" dirty="0">
                <a:solidFill>
                  <a:srgbClr val="43AEC2"/>
                </a:solidFill>
                <a:cs typeface="+mn-ea"/>
                <a:sym typeface="+mn-lt"/>
              </a:rPr>
              <a:t>动态</a:t>
            </a:r>
          </a:p>
          <a:p>
            <a:pPr marR="0" lvl="0" rtl="0">
              <a:lnSpc>
                <a:spcPct val="130000"/>
              </a:lnSpc>
            </a:pPr>
            <a:r>
              <a:rPr lang="zh-CN" altLang="en-US" sz="1800" b="0" i="0" u="none" strike="noStrike" kern="100" baseline="0" dirty="0">
                <a:solidFill>
                  <a:schemeClr val="bg1">
                    <a:lumMod val="95000"/>
                  </a:schemeClr>
                </a:solidFill>
                <a:cs typeface="+mn-ea"/>
                <a:sym typeface="+mn-lt"/>
              </a:rPr>
              <a:t>国际权威杂志</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经济学人</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哈佛商业周刊</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福布斯杂志</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等相继报道区块链技术将影响世界。</a:t>
            </a:r>
          </a:p>
          <a:p>
            <a:pPr marR="0" lvl="0" rtl="0">
              <a:lnSpc>
                <a:spcPct val="130000"/>
              </a:lnSpc>
            </a:pPr>
            <a:r>
              <a:rPr lang="zh-CN" altLang="en-US" sz="1800" b="0" i="0" u="none" strike="noStrike" kern="100" baseline="0" dirty="0">
                <a:solidFill>
                  <a:schemeClr val="bg1">
                    <a:lumMod val="95000"/>
                  </a:schemeClr>
                </a:solidFill>
                <a:cs typeface="+mn-ea"/>
                <a:sym typeface="+mn-lt"/>
              </a:rPr>
              <a:t>创业公司</a:t>
            </a:r>
            <a:r>
              <a:rPr lang="en-US" altLang="zh-CN" sz="1800" b="0" i="0" u="none" strike="noStrike" kern="100" baseline="0" dirty="0">
                <a:solidFill>
                  <a:schemeClr val="bg1">
                    <a:lumMod val="95000"/>
                  </a:schemeClr>
                </a:solidFill>
                <a:cs typeface="+mn-ea"/>
                <a:sym typeface="+mn-lt"/>
              </a:rPr>
              <a:t>R3</a:t>
            </a:r>
            <a:r>
              <a:rPr lang="zh-CN" altLang="en-US" sz="1800" b="0" i="0" u="none" strike="noStrike" kern="100" baseline="0" dirty="0">
                <a:solidFill>
                  <a:schemeClr val="bg1">
                    <a:lumMod val="95000"/>
                  </a:schemeClr>
                </a:solidFill>
                <a:cs typeface="+mn-ea"/>
                <a:sym typeface="+mn-lt"/>
              </a:rPr>
              <a:t>联合全球</a:t>
            </a:r>
            <a:r>
              <a:rPr lang="en-US" altLang="zh-CN" sz="1800" b="0" i="0" u="none" strike="noStrike" kern="100" baseline="0" dirty="0">
                <a:solidFill>
                  <a:schemeClr val="bg1">
                    <a:lumMod val="95000"/>
                  </a:schemeClr>
                </a:solidFill>
                <a:cs typeface="+mn-ea"/>
                <a:sym typeface="+mn-lt"/>
              </a:rPr>
              <a:t>42</a:t>
            </a:r>
            <a:r>
              <a:rPr lang="zh-CN" altLang="en-US" sz="1800" b="0" i="0" u="none" strike="noStrike" kern="100" baseline="0" dirty="0">
                <a:solidFill>
                  <a:schemeClr val="bg1">
                    <a:lumMod val="95000"/>
                  </a:schemeClr>
                </a:solidFill>
                <a:cs typeface="+mn-ea"/>
                <a:sym typeface="+mn-lt"/>
              </a:rPr>
              <a:t>家顶级银行成立区块链联盟，包括摩根大通、美国银行、汇丰银行、花旗银行、富国银行、三菱</a:t>
            </a:r>
            <a:r>
              <a:rPr lang="en-US" altLang="zh-CN" sz="1800" b="0" i="0" u="none" strike="noStrike" kern="100" baseline="0" dirty="0">
                <a:solidFill>
                  <a:schemeClr val="bg1">
                    <a:lumMod val="95000"/>
                  </a:schemeClr>
                </a:solidFill>
                <a:cs typeface="+mn-ea"/>
                <a:sym typeface="+mn-lt"/>
              </a:rPr>
              <a:t>UFJ</a:t>
            </a:r>
            <a:r>
              <a:rPr lang="zh-CN" altLang="en-US" sz="1800" b="0" i="0" u="none" strike="noStrike" kern="100" baseline="0" dirty="0">
                <a:solidFill>
                  <a:schemeClr val="bg1">
                    <a:lumMod val="95000"/>
                  </a:schemeClr>
                </a:solidFill>
                <a:cs typeface="+mn-ea"/>
                <a:sym typeface="+mn-lt"/>
              </a:rPr>
              <a:t>金融集团、巴克莱银行、高盛、德意志银行等。</a:t>
            </a:r>
          </a:p>
        </p:txBody>
      </p:sp>
      <p:cxnSp>
        <p:nvCxnSpPr>
          <p:cNvPr id="8" name="30">
            <a:extLst>
              <a:ext uri="{FF2B5EF4-FFF2-40B4-BE49-F238E27FC236}">
                <a16:creationId xmlns:a16="http://schemas.microsoft.com/office/drawing/2014/main" xmlns="" id="{9FD4F2CE-35EB-4704-B319-5DE847538CE6}"/>
              </a:ext>
            </a:extLst>
          </p:cNvPr>
          <p:cNvCxnSpPr>
            <a:cxnSpLocks/>
          </p:cNvCxnSpPr>
          <p:nvPr/>
        </p:nvCxnSpPr>
        <p:spPr>
          <a:xfrm>
            <a:off x="5882210" y="1958698"/>
            <a:ext cx="0" cy="4299113"/>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xmlns="" id="{562B12D2-40B1-4FE6-96D4-ABBA06CEC4EC}"/>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F0833F"/>
                </a:solidFill>
                <a:effectLst>
                  <a:outerShdw blurRad="38100" dist="38100" dir="2700000" algn="tl">
                    <a:srgbClr val="000000">
                      <a:alpha val="43137"/>
                    </a:srgbClr>
                  </a:outerShdw>
                </a:effectLst>
                <a:cs typeface="+mn-ea"/>
                <a:sym typeface="+mn-lt"/>
              </a:rPr>
              <a:t>区块链简介</a:t>
            </a:r>
            <a:endParaRPr lang="zh-CN" altLang="en-US" sz="3600" dirty="0">
              <a:solidFill>
                <a:srgbClr val="F0833F"/>
              </a:solidFill>
              <a:effectLst>
                <a:outerShdw blurRad="38100" dist="38100" dir="2700000" algn="tl">
                  <a:srgbClr val="000000">
                    <a:alpha val="43137"/>
                  </a:srgbClr>
                </a:outerShdw>
              </a:effectLst>
            </a:endParaRPr>
          </a:p>
        </p:txBody>
      </p:sp>
      <p:sp>
        <p:nvSpPr>
          <p:cNvPr id="9" name="矩形 8">
            <a:extLst>
              <a:ext uri="{FF2B5EF4-FFF2-40B4-BE49-F238E27FC236}">
                <a16:creationId xmlns:a16="http://schemas.microsoft.com/office/drawing/2014/main" xmlns="" id="{70217BE1-4D1A-4866-840A-C3C917CD8402}"/>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006C8A5C-83E4-4BBC-8164-931DBABD04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0210" y="1689742"/>
            <a:ext cx="4315822" cy="4219533"/>
          </a:xfrm>
          <a:prstGeom prst="rect">
            <a:avLst/>
          </a:prstGeom>
        </p:spPr>
      </p:pic>
    </p:spTree>
    <p:extLst>
      <p:ext uri="{BB962C8B-B14F-4D97-AF65-F5344CB8AC3E}">
        <p14:creationId xmlns:p14="http://schemas.microsoft.com/office/powerpoint/2010/main" val="122636467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E117183E-0DEF-4FA0-9168-4033FCB687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680" y="702479"/>
            <a:ext cx="8496886" cy="6155521"/>
          </a:xfrm>
          <a:prstGeom prst="rect">
            <a:avLst/>
          </a:prstGeom>
        </p:spPr>
      </p:pic>
      <p:sp>
        <p:nvSpPr>
          <p:cNvPr id="18" name="文本框 17">
            <a:extLst>
              <a:ext uri="{FF2B5EF4-FFF2-40B4-BE49-F238E27FC236}">
                <a16:creationId xmlns:a16="http://schemas.microsoft.com/office/drawing/2014/main" xmlns="" id="{34EB0E8A-25F0-466B-A45F-4EDB46AFFEEC}"/>
              </a:ext>
            </a:extLst>
          </p:cNvPr>
          <p:cNvSpPr txBox="1"/>
          <p:nvPr/>
        </p:nvSpPr>
        <p:spPr bwMode="auto">
          <a:xfrm>
            <a:off x="4003656" y="2259271"/>
            <a:ext cx="4802717" cy="1077218"/>
          </a:xfrm>
          <a:prstGeom prst="rect">
            <a:avLst/>
          </a:prstGeom>
          <a:noFill/>
        </p:spPr>
        <p:txBody>
          <a:bodyPr wrap="square">
            <a:spAutoFit/>
          </a:bodyPr>
          <a:lstStyle/>
          <a:p>
            <a:pPr algn="dist" defTabSz="914316">
              <a:defRPr/>
            </a:pPr>
            <a:r>
              <a:rPr lang="zh-CN" altLang="en-US" sz="6400" b="1" dirty="0">
                <a:solidFill>
                  <a:srgbClr val="43AEC2"/>
                </a:solidFill>
                <a:effectLst>
                  <a:outerShdw blurRad="38100" dist="38100" dir="2700000" algn="tl">
                    <a:srgbClr val="000000">
                      <a:alpha val="43137"/>
                    </a:srgbClr>
                  </a:outerShdw>
                </a:effectLst>
                <a:latin typeface="+mj-ea"/>
                <a:ea typeface="+mj-ea"/>
                <a:cs typeface="Arial" pitchFamily="34" charset="0"/>
              </a:rPr>
              <a:t>特征及分类</a:t>
            </a:r>
            <a:endParaRPr lang="zh-CN" altLang="en-US" sz="6400" b="1" baseline="-3000" dirty="0">
              <a:solidFill>
                <a:srgbClr val="43AEC2"/>
              </a:solidFill>
              <a:effectLst>
                <a:outerShdw blurRad="38100" dist="38100" dir="2700000" algn="tl">
                  <a:srgbClr val="000000">
                    <a:alpha val="43137"/>
                  </a:srgbClr>
                </a:outerShdw>
              </a:effectLst>
              <a:latin typeface="+mj-ea"/>
              <a:ea typeface="+mj-ea"/>
              <a:cs typeface="Arial" pitchFamily="34" charset="0"/>
            </a:endParaRPr>
          </a:p>
        </p:txBody>
      </p:sp>
      <p:sp>
        <p:nvSpPr>
          <p:cNvPr id="19" name="TextBox 111">
            <a:extLst>
              <a:ext uri="{FF2B5EF4-FFF2-40B4-BE49-F238E27FC236}">
                <a16:creationId xmlns:a16="http://schemas.microsoft.com/office/drawing/2014/main" xmlns="" id="{0DCAA747-BE63-43DA-AAAB-29AC85709201}"/>
              </a:ext>
            </a:extLst>
          </p:cNvPr>
          <p:cNvSpPr txBox="1">
            <a:spLocks noChangeArrowheads="1"/>
          </p:cNvSpPr>
          <p:nvPr/>
        </p:nvSpPr>
        <p:spPr bwMode="auto">
          <a:xfrm>
            <a:off x="3657599" y="3338935"/>
            <a:ext cx="5486401"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914316">
              <a:lnSpc>
                <a:spcPct val="120000"/>
              </a:lnSpc>
              <a:defRPr/>
            </a:pPr>
            <a:r>
              <a:rPr lang="en-US" altLang="zh-CN" sz="1400" dirty="0">
                <a:solidFill>
                  <a:prstClr val="white"/>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prstClr val="white"/>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29637229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9"/>
                                        </p:tgtEl>
                                        <p:attrNameLst>
                                          <p:attrName>style.visibility</p:attrName>
                                        </p:attrNameLst>
                                      </p:cBhvr>
                                      <p:to>
                                        <p:strVal val="visible"/>
                                      </p:to>
                                    </p:set>
                                    <p:animEffect transition="in" filter="fade">
                                      <p:cBhvr>
                                        <p:cTn id="12" dur="1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B33417EF-DF8E-4BA6-99B6-F3AE2E30E8B9}"/>
              </a:ext>
            </a:extLst>
          </p:cNvPr>
          <p:cNvSpPr>
            <a:spLocks noGrp="1"/>
          </p:cNvSpPr>
          <p:nvPr>
            <p:ph type="body" idx="4294967295"/>
          </p:nvPr>
        </p:nvSpPr>
        <p:spPr>
          <a:xfrm>
            <a:off x="1199734" y="3951377"/>
            <a:ext cx="4554538" cy="2514600"/>
          </a:xfrm>
          <a:prstGeom prst="rect">
            <a:avLst/>
          </a:prstGeom>
        </p:spPr>
        <p:txBody>
          <a:bodyPr>
            <a:normAutofit/>
          </a:bodyPr>
          <a:lstStyle/>
          <a:p>
            <a:pPr marL="0" marR="0" lvl="0" indent="0" algn="ctr" rtl="0">
              <a:lnSpc>
                <a:spcPct val="130000"/>
              </a:lnSpc>
              <a:buNone/>
            </a:pPr>
            <a:r>
              <a:rPr lang="zh-CN" altLang="en-US" sz="1800" b="0" i="0" u="none" strike="noStrike" kern="100" baseline="0" dirty="0">
                <a:solidFill>
                  <a:schemeClr val="bg1">
                    <a:lumMod val="95000"/>
                  </a:schemeClr>
                </a:solidFill>
                <a:cs typeface="+mn-ea"/>
                <a:sym typeface="+mn-lt"/>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sp>
        <p:nvSpPr>
          <p:cNvPr id="4" name="矩形 3">
            <a:extLst>
              <a:ext uri="{FF2B5EF4-FFF2-40B4-BE49-F238E27FC236}">
                <a16:creationId xmlns:a16="http://schemas.microsoft.com/office/drawing/2014/main" xmlns="" id="{D3D85CC6-6B16-457F-85F0-52A3EB8F1858}"/>
              </a:ext>
            </a:extLst>
          </p:cNvPr>
          <p:cNvSpPr/>
          <p:nvPr/>
        </p:nvSpPr>
        <p:spPr>
          <a:xfrm>
            <a:off x="1064391" y="1260031"/>
            <a:ext cx="1348105" cy="597215"/>
          </a:xfrm>
          <a:prstGeom prst="flowChartOnlineStorage">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F0833F"/>
                </a:solidFill>
                <a:effectLst/>
                <a:uLnTx/>
                <a:uFillTx/>
                <a:latin typeface="Arial"/>
                <a:ea typeface="Microsoft YaHei"/>
                <a:cs typeface="+mn-ea"/>
                <a:sym typeface="+mn-lt"/>
              </a:rPr>
              <a:t>特征</a:t>
            </a:r>
          </a:p>
        </p:txBody>
      </p:sp>
      <p:sp>
        <p:nvSpPr>
          <p:cNvPr id="6" name="矩形 5">
            <a:extLst>
              <a:ext uri="{FF2B5EF4-FFF2-40B4-BE49-F238E27FC236}">
                <a16:creationId xmlns:a16="http://schemas.microsoft.com/office/drawing/2014/main" xmlns="" id="{DBD4934B-8981-44CC-8970-9221634578DA}"/>
              </a:ext>
            </a:extLst>
          </p:cNvPr>
          <p:cNvSpPr/>
          <p:nvPr/>
        </p:nvSpPr>
        <p:spPr>
          <a:xfrm>
            <a:off x="6537937" y="3582194"/>
            <a:ext cx="4555067" cy="2252924"/>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sp>
        <p:nvSpPr>
          <p:cNvPr id="7" name="矩形 6">
            <a:extLst>
              <a:ext uri="{FF2B5EF4-FFF2-40B4-BE49-F238E27FC236}">
                <a16:creationId xmlns:a16="http://schemas.microsoft.com/office/drawing/2014/main" xmlns="" id="{92A574EA-7809-401F-B83E-ABBC5877D40A}"/>
              </a:ext>
            </a:extLst>
          </p:cNvPr>
          <p:cNvSpPr/>
          <p:nvPr/>
        </p:nvSpPr>
        <p:spPr>
          <a:xfrm>
            <a:off x="4496465" y="2452684"/>
            <a:ext cx="1417800" cy="492443"/>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bg1"/>
                </a:solidFill>
                <a:effectLst/>
                <a:uLnTx/>
                <a:uFillTx/>
                <a:latin typeface="Arial"/>
                <a:ea typeface="Microsoft YaHei"/>
                <a:cs typeface="+mn-ea"/>
                <a:sym typeface="+mn-lt"/>
              </a:rPr>
              <a:t>开放共识</a:t>
            </a:r>
          </a:p>
        </p:txBody>
      </p:sp>
      <p:sp>
        <p:nvSpPr>
          <p:cNvPr id="8" name="矩形 7">
            <a:extLst>
              <a:ext uri="{FF2B5EF4-FFF2-40B4-BE49-F238E27FC236}">
                <a16:creationId xmlns:a16="http://schemas.microsoft.com/office/drawing/2014/main" xmlns="" id="{FBB5FB3A-709D-4521-9CE3-835C163CA96E}"/>
              </a:ext>
            </a:extLst>
          </p:cNvPr>
          <p:cNvSpPr/>
          <p:nvPr/>
        </p:nvSpPr>
        <p:spPr>
          <a:xfrm>
            <a:off x="6644257" y="2201499"/>
            <a:ext cx="954107" cy="853054"/>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bg1"/>
                </a:solidFill>
                <a:effectLst/>
                <a:uLnTx/>
                <a:uFillTx/>
                <a:latin typeface="Arial"/>
                <a:ea typeface="Microsoft YaHei"/>
                <a:cs typeface="+mn-ea"/>
                <a:sym typeface="+mn-lt"/>
              </a:rPr>
              <a:t>去中心</a:t>
            </a:r>
            <a:endParaRPr kumimoji="0" lang="en-US" altLang="zh-CN" sz="2000" b="1" i="0" u="none" strike="noStrike" kern="100" cap="none" spc="0" normalizeH="0" baseline="0" noProof="0" dirty="0">
              <a:ln>
                <a:noFill/>
              </a:ln>
              <a:solidFill>
                <a:schemeClr val="bg1"/>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bg1"/>
                </a:solidFill>
                <a:effectLst/>
                <a:uLnTx/>
                <a:uFillTx/>
                <a:latin typeface="Arial"/>
                <a:ea typeface="Microsoft YaHei"/>
                <a:cs typeface="+mn-ea"/>
                <a:sym typeface="+mn-lt"/>
              </a:rPr>
              <a:t>去信任</a:t>
            </a:r>
            <a:endParaRPr kumimoji="0" lang="en-US" altLang="zh-CN" sz="2000" b="1" i="0" u="none" strike="noStrike" kern="100" cap="none" spc="0" normalizeH="0" baseline="0" noProof="0" dirty="0">
              <a:ln>
                <a:noFill/>
              </a:ln>
              <a:solidFill>
                <a:schemeClr val="bg1"/>
              </a:solidFill>
              <a:effectLst/>
              <a:uLnTx/>
              <a:uFillTx/>
              <a:latin typeface="Arial"/>
              <a:ea typeface="Microsoft YaHei"/>
              <a:cs typeface="+mn-ea"/>
              <a:sym typeface="+mn-lt"/>
            </a:endParaRPr>
          </a:p>
        </p:txBody>
      </p:sp>
      <p:cxnSp>
        <p:nvCxnSpPr>
          <p:cNvPr id="12" name="直接连接符 11">
            <a:extLst>
              <a:ext uri="{FF2B5EF4-FFF2-40B4-BE49-F238E27FC236}">
                <a16:creationId xmlns:a16="http://schemas.microsoft.com/office/drawing/2014/main" xmlns="" id="{AB7C9770-5EEF-4482-B009-761EE1B33B0A}"/>
              </a:ext>
            </a:extLst>
          </p:cNvPr>
          <p:cNvCxnSpPr>
            <a:cxnSpLocks/>
          </p:cNvCxnSpPr>
          <p:nvPr/>
        </p:nvCxnSpPr>
        <p:spPr>
          <a:xfrm>
            <a:off x="3059582" y="3429000"/>
            <a:ext cx="5880667" cy="0"/>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5E790F10-0DDE-48C9-8CD8-B125D80C68A1}"/>
              </a:ext>
            </a:extLst>
          </p:cNvPr>
          <p:cNvCxnSpPr>
            <a:cxnSpLocks/>
          </p:cNvCxnSpPr>
          <p:nvPr/>
        </p:nvCxnSpPr>
        <p:spPr>
          <a:xfrm flipV="1">
            <a:off x="6146104" y="1504422"/>
            <a:ext cx="0" cy="4743978"/>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xmlns="" id="{95ACC5CF-67BF-4B0E-8D69-AA1EA07103F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43AEC2"/>
                </a:solidFill>
                <a:effectLst>
                  <a:outerShdw blurRad="38100" dist="38100" dir="2700000" algn="tl">
                    <a:srgbClr val="000000">
                      <a:alpha val="43137"/>
                    </a:srgbClr>
                  </a:outerShdw>
                </a:effectLst>
                <a:cs typeface="+mn-ea"/>
                <a:sym typeface="+mn-lt"/>
              </a:rPr>
              <a:t>特征及分类</a:t>
            </a:r>
            <a:endParaRPr lang="zh-CN" altLang="en-US" sz="3600" dirty="0">
              <a:solidFill>
                <a:srgbClr val="43AEC2"/>
              </a:solidFill>
              <a:effectLst>
                <a:outerShdw blurRad="38100" dist="38100" dir="2700000" algn="tl">
                  <a:srgbClr val="000000">
                    <a:alpha val="43137"/>
                  </a:srgbClr>
                </a:outerShdw>
              </a:effectLst>
            </a:endParaRPr>
          </a:p>
        </p:txBody>
      </p:sp>
      <p:sp>
        <p:nvSpPr>
          <p:cNvPr id="14" name="矩形 13">
            <a:extLst>
              <a:ext uri="{FF2B5EF4-FFF2-40B4-BE49-F238E27FC236}">
                <a16:creationId xmlns:a16="http://schemas.microsoft.com/office/drawing/2014/main" xmlns="" id="{BF9FA627-E6D9-4317-81C2-8926D4C30975}"/>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xmlns="" id="{CF5ADB72-57E9-47A5-84C9-98E57AA34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189" y="2065492"/>
            <a:ext cx="1219200" cy="1266825"/>
          </a:xfrm>
          <a:prstGeom prst="rect">
            <a:avLst/>
          </a:prstGeom>
        </p:spPr>
      </p:pic>
      <p:pic>
        <p:nvPicPr>
          <p:cNvPr id="18" name="图片 17">
            <a:extLst>
              <a:ext uri="{FF2B5EF4-FFF2-40B4-BE49-F238E27FC236}">
                <a16:creationId xmlns:a16="http://schemas.microsoft.com/office/drawing/2014/main" xmlns="" id="{9430B979-69A2-49EB-A737-72AC475C4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3868" y="2097535"/>
            <a:ext cx="1219200" cy="1266825"/>
          </a:xfrm>
          <a:prstGeom prst="rect">
            <a:avLst/>
          </a:prstGeom>
        </p:spPr>
      </p:pic>
    </p:spTree>
    <p:extLst>
      <p:ext uri="{BB962C8B-B14F-4D97-AF65-F5344CB8AC3E}">
        <p14:creationId xmlns:p14="http://schemas.microsoft.com/office/powerpoint/2010/main" val="122242720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par>
                                <p:cTn id="28" presetID="22" presetClass="entr" presetSubtype="4"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85ACC1A7-2EA2-48AE-9A65-13EEF2781549}"/>
              </a:ext>
            </a:extLst>
          </p:cNvPr>
          <p:cNvSpPr/>
          <p:nvPr/>
        </p:nvSpPr>
        <p:spPr>
          <a:xfrm>
            <a:off x="6319806" y="2046784"/>
            <a:ext cx="1107996" cy="777008"/>
          </a:xfrm>
          <a:prstGeom prst="flowChartOffpageConnector">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mn-lt"/>
              </a:rPr>
              <a:t>不可篡改</a:t>
            </a:r>
            <a:endParaRPr kumimoji="0" lang="en-US" altLang="zh-CN"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mn-lt"/>
              </a:rPr>
              <a:t>可追溯</a:t>
            </a:r>
          </a:p>
        </p:txBody>
      </p:sp>
      <p:sp>
        <p:nvSpPr>
          <p:cNvPr id="3" name="文本占位符 2">
            <a:extLst>
              <a:ext uri="{FF2B5EF4-FFF2-40B4-BE49-F238E27FC236}">
                <a16:creationId xmlns:a16="http://schemas.microsoft.com/office/drawing/2014/main" xmlns="" id="{F411A504-FF43-4F2C-994F-8897E6C1E145}"/>
              </a:ext>
            </a:extLst>
          </p:cNvPr>
          <p:cNvSpPr>
            <a:spLocks noGrp="1"/>
          </p:cNvSpPr>
          <p:nvPr>
            <p:ph type="body" idx="4294967295"/>
          </p:nvPr>
        </p:nvSpPr>
        <p:spPr>
          <a:xfrm>
            <a:off x="986652" y="3594009"/>
            <a:ext cx="4506913" cy="2132012"/>
          </a:xfrm>
          <a:prstGeom prst="rect">
            <a:avLst/>
          </a:prstGeom>
        </p:spPr>
        <p:txBody>
          <a:bodyPr>
            <a:normAutofit/>
          </a:bodyPr>
          <a:lstStyle/>
          <a:p>
            <a:pPr marL="0" marR="0" lvl="0" indent="0" algn="ctr" rtl="0">
              <a:lnSpc>
                <a:spcPct val="130000"/>
              </a:lnSpc>
              <a:buNone/>
            </a:pPr>
            <a:r>
              <a:rPr lang="zh-CN" altLang="en-US" sz="1800" b="0" i="0" u="none" strike="noStrike" kern="100" baseline="0" dirty="0">
                <a:solidFill>
                  <a:schemeClr val="bg1">
                    <a:lumMod val="95000"/>
                  </a:schemeClr>
                </a:solidFill>
                <a:cs typeface="+mn-ea"/>
                <a:sym typeface="+mn-lt"/>
              </a:rPr>
              <a:t>区块链的运行规则是公开透明的，所有的数据信息也是公开的，因此每一笔交易都对所有节点可见。由于节点与节点之间是去信任的，因此节点之间无需公开身份，每个参与的节点都是匿名的。</a:t>
            </a:r>
          </a:p>
        </p:txBody>
      </p:sp>
      <p:sp>
        <p:nvSpPr>
          <p:cNvPr id="4" name="矩形 3">
            <a:extLst>
              <a:ext uri="{FF2B5EF4-FFF2-40B4-BE49-F238E27FC236}">
                <a16:creationId xmlns:a16="http://schemas.microsoft.com/office/drawing/2014/main" xmlns="" id="{985A391F-F319-45A0-98A4-628F84CB6962}"/>
              </a:ext>
            </a:extLst>
          </p:cNvPr>
          <p:cNvSpPr/>
          <p:nvPr/>
        </p:nvSpPr>
        <p:spPr>
          <a:xfrm>
            <a:off x="1291077" y="1389543"/>
            <a:ext cx="1348105" cy="597215"/>
          </a:xfrm>
          <a:prstGeom prst="flowChartOnlineStorage">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F0833F"/>
                </a:solidFill>
                <a:effectLst/>
                <a:uLnTx/>
                <a:uFillTx/>
                <a:latin typeface="Arial"/>
                <a:ea typeface="Microsoft YaHei"/>
                <a:cs typeface="+mn-ea"/>
                <a:sym typeface="+mn-lt"/>
              </a:rPr>
              <a:t>特征</a:t>
            </a:r>
          </a:p>
        </p:txBody>
      </p:sp>
      <p:sp>
        <p:nvSpPr>
          <p:cNvPr id="7" name="矩形 6">
            <a:extLst>
              <a:ext uri="{FF2B5EF4-FFF2-40B4-BE49-F238E27FC236}">
                <a16:creationId xmlns:a16="http://schemas.microsoft.com/office/drawing/2014/main" xmlns="" id="{CCBC733D-B85C-47EB-B00D-F793132B9862}"/>
              </a:ext>
            </a:extLst>
          </p:cNvPr>
          <p:cNvSpPr/>
          <p:nvPr/>
        </p:nvSpPr>
        <p:spPr>
          <a:xfrm>
            <a:off x="4939567" y="2009240"/>
            <a:ext cx="1107996" cy="777008"/>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bg1"/>
                </a:solidFill>
                <a:effectLst/>
                <a:uLnTx/>
                <a:uFillTx/>
                <a:latin typeface="Arial"/>
                <a:ea typeface="Microsoft YaHei"/>
                <a:cs typeface="+mn-ea"/>
                <a:sym typeface="+mn-lt"/>
              </a:rPr>
              <a:t>交易透明</a:t>
            </a:r>
            <a:endParaRPr kumimoji="0" lang="en-US" altLang="zh-CN" sz="1800" b="1" i="0" u="none" strike="noStrike" kern="100" cap="none" spc="0" normalizeH="0" baseline="0" noProof="0" dirty="0">
              <a:ln>
                <a:noFill/>
              </a:ln>
              <a:solidFill>
                <a:schemeClr val="bg1"/>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bg1"/>
                </a:solidFill>
                <a:effectLst/>
                <a:uLnTx/>
                <a:uFillTx/>
                <a:latin typeface="Arial"/>
                <a:ea typeface="Microsoft YaHei"/>
                <a:cs typeface="+mn-ea"/>
                <a:sym typeface="+mn-lt"/>
              </a:rPr>
              <a:t>双方匿名</a:t>
            </a:r>
          </a:p>
        </p:txBody>
      </p:sp>
      <p:sp>
        <p:nvSpPr>
          <p:cNvPr id="8" name="矩形 7">
            <a:extLst>
              <a:ext uri="{FF2B5EF4-FFF2-40B4-BE49-F238E27FC236}">
                <a16:creationId xmlns:a16="http://schemas.microsoft.com/office/drawing/2014/main" xmlns="" id="{514A0FCE-0779-43BB-A243-040F7EB5859A}"/>
              </a:ext>
            </a:extLst>
          </p:cNvPr>
          <p:cNvSpPr/>
          <p:nvPr/>
        </p:nvSpPr>
        <p:spPr>
          <a:xfrm>
            <a:off x="6873804" y="3533553"/>
            <a:ext cx="4338481" cy="2252924"/>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单个甚至多个节点对数据库的修改无法影响其他节点的数据库，除非能控制整个网络中超过</a:t>
            </a:r>
            <a:r>
              <a:rPr kumimoji="0" lang="en-US" altLang="zh-CN" sz="1800" b="0" i="0" u="none" strike="noStrike" kern="100" cap="none" spc="0" normalizeH="0" baseline="0" noProof="0" dirty="0">
                <a:ln>
                  <a:noFill/>
                </a:ln>
                <a:solidFill>
                  <a:prstClr val="white"/>
                </a:solidFill>
                <a:effectLst/>
                <a:uLnTx/>
                <a:uFillTx/>
                <a:latin typeface="Arial"/>
                <a:ea typeface="Microsoft YaHei"/>
                <a:cs typeface="+mn-ea"/>
                <a:sym typeface="+mn-lt"/>
              </a:rPr>
              <a:t>51%</a:t>
            </a: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的节点同时修改，这几乎不可能发生。区块链中的每一笔交易都通过密码学方法与相邻两个区块串联，因此可以追溯到任何一笔交易的前世今生。</a:t>
            </a:r>
          </a:p>
        </p:txBody>
      </p:sp>
      <p:cxnSp>
        <p:nvCxnSpPr>
          <p:cNvPr id="11" name="直接连接符 10">
            <a:extLst>
              <a:ext uri="{FF2B5EF4-FFF2-40B4-BE49-F238E27FC236}">
                <a16:creationId xmlns:a16="http://schemas.microsoft.com/office/drawing/2014/main" xmlns="" id="{155EC91B-D675-4FA8-BD09-3D32947DDF7C}"/>
              </a:ext>
            </a:extLst>
          </p:cNvPr>
          <p:cNvCxnSpPr>
            <a:cxnSpLocks/>
          </p:cNvCxnSpPr>
          <p:nvPr/>
        </p:nvCxnSpPr>
        <p:spPr>
          <a:xfrm>
            <a:off x="3698722" y="2941315"/>
            <a:ext cx="4894763" cy="0"/>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E6EF7C0E-307C-4283-8D42-61B1FD3B6428}"/>
              </a:ext>
            </a:extLst>
          </p:cNvPr>
          <p:cNvCxnSpPr>
            <a:cxnSpLocks/>
          </p:cNvCxnSpPr>
          <p:nvPr/>
        </p:nvCxnSpPr>
        <p:spPr>
          <a:xfrm flipV="1">
            <a:off x="6146104" y="1504422"/>
            <a:ext cx="0" cy="4743978"/>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a16="http://schemas.microsoft.com/office/drawing/2014/main" xmlns="" id="{0A4A38CB-31E8-410E-9A4B-9C6C8A508B71}"/>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43AEC2"/>
                </a:solidFill>
                <a:effectLst>
                  <a:outerShdw blurRad="38100" dist="38100" dir="2700000" algn="tl">
                    <a:srgbClr val="000000">
                      <a:alpha val="43137"/>
                    </a:srgbClr>
                  </a:outerShdw>
                </a:effectLst>
                <a:cs typeface="+mn-ea"/>
                <a:sym typeface="+mn-lt"/>
              </a:rPr>
              <a:t>特征及分类</a:t>
            </a:r>
            <a:endParaRPr lang="zh-CN" altLang="en-US" sz="3600" dirty="0">
              <a:solidFill>
                <a:srgbClr val="43AEC2"/>
              </a:solidFill>
              <a:effectLst>
                <a:outerShdw blurRad="38100" dist="38100" dir="2700000" algn="tl">
                  <a:srgbClr val="000000">
                    <a:alpha val="43137"/>
                  </a:srgbClr>
                </a:outerShdw>
              </a:effectLst>
            </a:endParaRPr>
          </a:p>
        </p:txBody>
      </p:sp>
      <p:sp>
        <p:nvSpPr>
          <p:cNvPr id="13" name="矩形 12">
            <a:extLst>
              <a:ext uri="{FF2B5EF4-FFF2-40B4-BE49-F238E27FC236}">
                <a16:creationId xmlns:a16="http://schemas.microsoft.com/office/drawing/2014/main" xmlns="" id="{13AE8186-6D37-4EEB-8D09-9B3009576B5E}"/>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xmlns="" id="{B188181C-33A5-48F1-8BCF-E1269B6240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847" y="1596956"/>
            <a:ext cx="1219200" cy="1266825"/>
          </a:xfrm>
          <a:prstGeom prst="rect">
            <a:avLst/>
          </a:prstGeom>
        </p:spPr>
      </p:pic>
      <p:pic>
        <p:nvPicPr>
          <p:cNvPr id="17" name="图片 16">
            <a:extLst>
              <a:ext uri="{FF2B5EF4-FFF2-40B4-BE49-F238E27FC236}">
                <a16:creationId xmlns:a16="http://schemas.microsoft.com/office/drawing/2014/main" xmlns="" id="{34971EC3-209D-4D71-B6FD-9985FF168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5620" y="1549444"/>
            <a:ext cx="1219200" cy="1266825"/>
          </a:xfrm>
          <a:prstGeom prst="rect">
            <a:avLst/>
          </a:prstGeom>
        </p:spPr>
      </p:pic>
    </p:spTree>
    <p:extLst>
      <p:ext uri="{BB962C8B-B14F-4D97-AF65-F5344CB8AC3E}">
        <p14:creationId xmlns:p14="http://schemas.microsoft.com/office/powerpoint/2010/main" val="30998291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par>
                                <p:cTn id="25" presetID="16" presetClass="entr" presetSubtype="21"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2BD9A02E-A066-4D62-8DA0-D9A0C75549AC}"/>
              </a:ext>
            </a:extLst>
          </p:cNvPr>
          <p:cNvSpPr>
            <a:spLocks noGrp="1"/>
          </p:cNvSpPr>
          <p:nvPr>
            <p:ph type="body" idx="4294967295"/>
          </p:nvPr>
        </p:nvSpPr>
        <p:spPr>
          <a:xfrm>
            <a:off x="8505679" y="3351207"/>
            <a:ext cx="2740025" cy="1952625"/>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bg1">
                    <a:lumMod val="95000"/>
                  </a:schemeClr>
                </a:solidFill>
                <a:cs typeface="+mn-ea"/>
                <a:sym typeface="+mn-lt"/>
              </a:rPr>
              <a:t>由若干机构联合发起，介于公有链和私有链之间，兼具部分去中心化的特性</a:t>
            </a:r>
            <a:r>
              <a:rPr lang="zh-CN" altLang="en-US" sz="1800" b="0" i="0" u="none" strike="noStrike" kern="100" baseline="0" dirty="0">
                <a:solidFill>
                  <a:schemeClr val="bg1"/>
                </a:solidFill>
                <a:cs typeface="+mn-ea"/>
                <a:sym typeface="+mn-lt"/>
              </a:rPr>
              <a:t>。</a:t>
            </a:r>
          </a:p>
        </p:txBody>
      </p:sp>
      <p:sp>
        <p:nvSpPr>
          <p:cNvPr id="4" name="矩形 3">
            <a:extLst>
              <a:ext uri="{FF2B5EF4-FFF2-40B4-BE49-F238E27FC236}">
                <a16:creationId xmlns:a16="http://schemas.microsoft.com/office/drawing/2014/main" xmlns="" id="{41AF3112-2EFD-4858-9C4E-5993B2B2D491}"/>
              </a:ext>
            </a:extLst>
          </p:cNvPr>
          <p:cNvSpPr/>
          <p:nvPr/>
        </p:nvSpPr>
        <p:spPr>
          <a:xfrm>
            <a:off x="1136695" y="1261484"/>
            <a:ext cx="1604950" cy="652486"/>
          </a:xfrm>
          <a:prstGeom prst="flowChartOnlineStorage">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EDCA13"/>
                </a:solidFill>
                <a:effectLst/>
                <a:uLnTx/>
                <a:uFillTx/>
                <a:latin typeface="Arial"/>
                <a:ea typeface="Microsoft YaHei"/>
                <a:cs typeface="+mn-ea"/>
                <a:sym typeface="+mn-lt"/>
              </a:rPr>
              <a:t>分类</a:t>
            </a:r>
          </a:p>
        </p:txBody>
      </p:sp>
      <p:grpSp>
        <p:nvGrpSpPr>
          <p:cNvPr id="9" name="组合 8">
            <a:extLst>
              <a:ext uri="{FF2B5EF4-FFF2-40B4-BE49-F238E27FC236}">
                <a16:creationId xmlns:a16="http://schemas.microsoft.com/office/drawing/2014/main" xmlns="" id="{865CA2FC-9469-4325-B21E-B67497B8FB7D}"/>
              </a:ext>
            </a:extLst>
          </p:cNvPr>
          <p:cNvGrpSpPr/>
          <p:nvPr/>
        </p:nvGrpSpPr>
        <p:grpSpPr>
          <a:xfrm>
            <a:off x="2623375" y="2253907"/>
            <a:ext cx="4462812" cy="925919"/>
            <a:chOff x="733220" y="4343902"/>
            <a:chExt cx="5339112" cy="925919"/>
          </a:xfrm>
        </p:grpSpPr>
        <p:sp>
          <p:nvSpPr>
            <p:cNvPr id="10" name="文本框 27">
              <a:extLst>
                <a:ext uri="{FF2B5EF4-FFF2-40B4-BE49-F238E27FC236}">
                  <a16:creationId xmlns:a16="http://schemas.microsoft.com/office/drawing/2014/main" xmlns="" id="{36DB4816-51C5-4575-9AA5-C566B2C76EDE}"/>
                </a:ext>
              </a:extLst>
            </p:cNvPr>
            <p:cNvSpPr txBox="1"/>
            <p:nvPr/>
          </p:nvSpPr>
          <p:spPr>
            <a:xfrm>
              <a:off x="874713" y="4343902"/>
              <a:ext cx="306005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文本框 28">
              <a:extLst>
                <a:ext uri="{FF2B5EF4-FFF2-40B4-BE49-F238E27FC236}">
                  <a16:creationId xmlns:a16="http://schemas.microsoft.com/office/drawing/2014/main" xmlns="" id="{E1D66BB7-DEEB-41AF-86D2-8C0D93742044}"/>
                </a:ext>
              </a:extLst>
            </p:cNvPr>
            <p:cNvSpPr txBox="1"/>
            <p:nvPr/>
          </p:nvSpPr>
          <p:spPr>
            <a:xfrm>
              <a:off x="733220" y="4623490"/>
              <a:ext cx="5339112"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prstClr val="white"/>
                  </a:solidFill>
                  <a:effectLst/>
                  <a:uLnTx/>
                  <a:uFillTx/>
                  <a:latin typeface="Arial"/>
                  <a:ea typeface="Microsoft YaHei"/>
                  <a:cs typeface="+mn-ea"/>
                  <a:sym typeface="+mn-lt"/>
                </a:rPr>
                <a:t>公有链</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5" name="组合 14">
            <a:extLst>
              <a:ext uri="{FF2B5EF4-FFF2-40B4-BE49-F238E27FC236}">
                <a16:creationId xmlns:a16="http://schemas.microsoft.com/office/drawing/2014/main" xmlns="" id="{2231F13F-3C0E-489B-BFFC-E837430B4009}"/>
              </a:ext>
            </a:extLst>
          </p:cNvPr>
          <p:cNvGrpSpPr/>
          <p:nvPr/>
        </p:nvGrpSpPr>
        <p:grpSpPr>
          <a:xfrm>
            <a:off x="6057254" y="2214851"/>
            <a:ext cx="4462812" cy="876328"/>
            <a:chOff x="135754" y="4343902"/>
            <a:chExt cx="5339112" cy="876328"/>
          </a:xfrm>
        </p:grpSpPr>
        <p:sp>
          <p:nvSpPr>
            <p:cNvPr id="16" name="文本框 27">
              <a:extLst>
                <a:ext uri="{FF2B5EF4-FFF2-40B4-BE49-F238E27FC236}">
                  <a16:creationId xmlns:a16="http://schemas.microsoft.com/office/drawing/2014/main" xmlns="" id="{CEB46D8D-537C-4E4F-A743-275EC5BB108A}"/>
                </a:ext>
              </a:extLst>
            </p:cNvPr>
            <p:cNvSpPr txBox="1"/>
            <p:nvPr/>
          </p:nvSpPr>
          <p:spPr>
            <a:xfrm>
              <a:off x="874713" y="4343902"/>
              <a:ext cx="306005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文本框 28">
              <a:extLst>
                <a:ext uri="{FF2B5EF4-FFF2-40B4-BE49-F238E27FC236}">
                  <a16:creationId xmlns:a16="http://schemas.microsoft.com/office/drawing/2014/main" xmlns="" id="{88C0015A-D737-41CC-B0B4-90568935CD86}"/>
                </a:ext>
              </a:extLst>
            </p:cNvPr>
            <p:cNvSpPr txBox="1"/>
            <p:nvPr/>
          </p:nvSpPr>
          <p:spPr>
            <a:xfrm>
              <a:off x="135754" y="4573899"/>
              <a:ext cx="5339112"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prstClr val="white"/>
                  </a:solidFill>
                  <a:effectLst/>
                  <a:uLnTx/>
                  <a:uFillTx/>
                  <a:latin typeface="Arial"/>
                  <a:ea typeface="Microsoft YaHei"/>
                  <a:cs typeface="+mn-ea"/>
                  <a:sym typeface="+mn-lt"/>
                </a:rPr>
                <a:t>私有链</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4" name="矩形 23">
            <a:extLst>
              <a:ext uri="{FF2B5EF4-FFF2-40B4-BE49-F238E27FC236}">
                <a16:creationId xmlns:a16="http://schemas.microsoft.com/office/drawing/2014/main" xmlns="" id="{A2AD3497-2120-43A4-B38F-0D755E2A1A15}"/>
              </a:ext>
            </a:extLst>
          </p:cNvPr>
          <p:cNvSpPr/>
          <p:nvPr/>
        </p:nvSpPr>
        <p:spPr>
          <a:xfrm>
            <a:off x="1166845" y="3351207"/>
            <a:ext cx="3149600" cy="1857303"/>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无官方组织及管理机构，无中心服务器，参与的节点按照系统规则自由接入网络、不受控制，节点间基于共识机制开展工作。</a:t>
            </a:r>
          </a:p>
        </p:txBody>
      </p:sp>
      <p:sp>
        <p:nvSpPr>
          <p:cNvPr id="25" name="矩形 24">
            <a:extLst>
              <a:ext uri="{FF2B5EF4-FFF2-40B4-BE49-F238E27FC236}">
                <a16:creationId xmlns:a16="http://schemas.microsoft.com/office/drawing/2014/main" xmlns="" id="{613ECA8B-E954-403F-956C-F0C853DF20C4}"/>
              </a:ext>
            </a:extLst>
          </p:cNvPr>
          <p:cNvSpPr/>
          <p:nvPr/>
        </p:nvSpPr>
        <p:spPr>
          <a:xfrm>
            <a:off x="4854781" y="3342706"/>
            <a:ext cx="2831798" cy="2613023"/>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建立在某个企业内部，系统的运作规则根据企业要求进行设定，修改甚至是读取权限仅限于少数节点，同时仍保留着区块链的真实性和部分去中心化的特性。</a:t>
            </a:r>
          </a:p>
        </p:txBody>
      </p:sp>
      <p:sp>
        <p:nvSpPr>
          <p:cNvPr id="26" name="矩形 25">
            <a:extLst>
              <a:ext uri="{FF2B5EF4-FFF2-40B4-BE49-F238E27FC236}">
                <a16:creationId xmlns:a16="http://schemas.microsoft.com/office/drawing/2014/main" xmlns="" id="{DE2788E6-2EBB-4F76-B3D9-C14B0D48025D}"/>
              </a:ext>
            </a:extLst>
          </p:cNvPr>
          <p:cNvSpPr/>
          <p:nvPr/>
        </p:nvSpPr>
        <p:spPr>
          <a:xfrm>
            <a:off x="9573823" y="2403715"/>
            <a:ext cx="954107"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prstClr val="white"/>
                </a:solidFill>
                <a:effectLst/>
                <a:uLnTx/>
                <a:uFillTx/>
                <a:latin typeface="Arial"/>
                <a:ea typeface="Microsoft YaHei"/>
                <a:cs typeface="+mn-ea"/>
                <a:sym typeface="+mn-lt"/>
              </a:rPr>
              <a:t>联盟链</a:t>
            </a:r>
          </a:p>
        </p:txBody>
      </p:sp>
      <p:sp>
        <p:nvSpPr>
          <p:cNvPr id="32" name="矩形 31">
            <a:extLst>
              <a:ext uri="{FF2B5EF4-FFF2-40B4-BE49-F238E27FC236}">
                <a16:creationId xmlns:a16="http://schemas.microsoft.com/office/drawing/2014/main" xmlns="" id="{37EFA0E8-1671-437D-865D-37D170B22BC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43AEC2"/>
                </a:solidFill>
                <a:effectLst>
                  <a:outerShdw blurRad="38100" dist="38100" dir="2700000" algn="tl">
                    <a:srgbClr val="000000">
                      <a:alpha val="43137"/>
                    </a:srgbClr>
                  </a:outerShdw>
                </a:effectLst>
                <a:cs typeface="+mn-ea"/>
                <a:sym typeface="+mn-lt"/>
              </a:rPr>
              <a:t>特征及分类</a:t>
            </a:r>
            <a:endParaRPr lang="zh-CN" altLang="en-US" sz="3600" dirty="0">
              <a:solidFill>
                <a:srgbClr val="43AEC2"/>
              </a:solidFill>
              <a:effectLst>
                <a:outerShdw blurRad="38100" dist="38100" dir="2700000" algn="tl">
                  <a:srgbClr val="000000">
                    <a:alpha val="43137"/>
                  </a:srgbClr>
                </a:outerShdw>
              </a:effectLst>
            </a:endParaRPr>
          </a:p>
        </p:txBody>
      </p:sp>
      <p:sp>
        <p:nvSpPr>
          <p:cNvPr id="28" name="矩形 27">
            <a:extLst>
              <a:ext uri="{FF2B5EF4-FFF2-40B4-BE49-F238E27FC236}">
                <a16:creationId xmlns:a16="http://schemas.microsoft.com/office/drawing/2014/main" xmlns="" id="{E446499C-86C9-4D69-93D2-49130625940F}"/>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a:extLst>
              <a:ext uri="{FF2B5EF4-FFF2-40B4-BE49-F238E27FC236}">
                <a16:creationId xmlns:a16="http://schemas.microsoft.com/office/drawing/2014/main" xmlns="" id="{D7012A3D-E7DD-477E-92C0-EF0B3ED315E8}"/>
              </a:ext>
            </a:extLst>
          </p:cNvPr>
          <p:cNvPicPr>
            <a:picLocks noChangeAspect="1"/>
          </p:cNvPicPr>
          <p:nvPr/>
        </p:nvPicPr>
        <p:blipFill rotWithShape="1">
          <a:blip r:embed="rId3">
            <a:extLst>
              <a:ext uri="{28A0092B-C50C-407E-A947-70E740481C1C}">
                <a14:useLocalDpi xmlns:a14="http://schemas.microsoft.com/office/drawing/2010/main" val="0"/>
              </a:ext>
            </a:extLst>
          </a:blip>
          <a:srcRect l="13522" t="3757" r="51220" b="78324"/>
          <a:stretch/>
        </p:blipFill>
        <p:spPr>
          <a:xfrm>
            <a:off x="1563015" y="2206144"/>
            <a:ext cx="1119495" cy="1034362"/>
          </a:xfrm>
          <a:prstGeom prst="rect">
            <a:avLst/>
          </a:prstGeom>
        </p:spPr>
      </p:pic>
      <p:cxnSp>
        <p:nvCxnSpPr>
          <p:cNvPr id="33" name="直接连接符 32">
            <a:extLst>
              <a:ext uri="{FF2B5EF4-FFF2-40B4-BE49-F238E27FC236}">
                <a16:creationId xmlns:a16="http://schemas.microsoft.com/office/drawing/2014/main" xmlns="" id="{FC357BC2-EA81-4361-BD5A-D4BE5C734B44}"/>
              </a:ext>
            </a:extLst>
          </p:cNvPr>
          <p:cNvCxnSpPr>
            <a:cxnSpLocks/>
          </p:cNvCxnSpPr>
          <p:nvPr/>
        </p:nvCxnSpPr>
        <p:spPr>
          <a:xfrm flipV="1">
            <a:off x="4457981" y="1504422"/>
            <a:ext cx="0" cy="4743978"/>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58E792F0-EC65-4D09-A92A-12D993159529}"/>
              </a:ext>
            </a:extLst>
          </p:cNvPr>
          <p:cNvCxnSpPr>
            <a:cxnSpLocks/>
          </p:cNvCxnSpPr>
          <p:nvPr/>
        </p:nvCxnSpPr>
        <p:spPr>
          <a:xfrm flipV="1">
            <a:off x="8017107" y="1391881"/>
            <a:ext cx="0" cy="4743978"/>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pic>
        <p:nvPicPr>
          <p:cNvPr id="35" name="图片 34">
            <a:extLst>
              <a:ext uri="{FF2B5EF4-FFF2-40B4-BE49-F238E27FC236}">
                <a16:creationId xmlns:a16="http://schemas.microsoft.com/office/drawing/2014/main" xmlns="" id="{B06D0A12-9796-4DDF-B7DA-1910653707DC}"/>
              </a:ext>
            </a:extLst>
          </p:cNvPr>
          <p:cNvPicPr>
            <a:picLocks noChangeAspect="1"/>
          </p:cNvPicPr>
          <p:nvPr/>
        </p:nvPicPr>
        <p:blipFill rotWithShape="1">
          <a:blip r:embed="rId3">
            <a:extLst>
              <a:ext uri="{28A0092B-C50C-407E-A947-70E740481C1C}">
                <a14:useLocalDpi xmlns:a14="http://schemas.microsoft.com/office/drawing/2010/main" val="0"/>
              </a:ext>
            </a:extLst>
          </a:blip>
          <a:srcRect l="51458" t="3184" r="13284" b="78897"/>
          <a:stretch/>
        </p:blipFill>
        <p:spPr>
          <a:xfrm>
            <a:off x="4899286" y="2097780"/>
            <a:ext cx="1119495" cy="1034362"/>
          </a:xfrm>
          <a:prstGeom prst="rect">
            <a:avLst/>
          </a:prstGeom>
        </p:spPr>
      </p:pic>
      <p:pic>
        <p:nvPicPr>
          <p:cNvPr id="36" name="图片 35">
            <a:extLst>
              <a:ext uri="{FF2B5EF4-FFF2-40B4-BE49-F238E27FC236}">
                <a16:creationId xmlns:a16="http://schemas.microsoft.com/office/drawing/2014/main" xmlns="" id="{FDD590D7-F5BF-4323-87F9-E74087D23D37}"/>
              </a:ext>
            </a:extLst>
          </p:cNvPr>
          <p:cNvPicPr>
            <a:picLocks noChangeAspect="1"/>
          </p:cNvPicPr>
          <p:nvPr/>
        </p:nvPicPr>
        <p:blipFill rotWithShape="1">
          <a:blip r:embed="rId3">
            <a:extLst>
              <a:ext uri="{28A0092B-C50C-407E-A947-70E740481C1C}">
                <a14:useLocalDpi xmlns:a14="http://schemas.microsoft.com/office/drawing/2010/main" val="0"/>
              </a:ext>
            </a:extLst>
          </a:blip>
          <a:srcRect l="12400" t="40843" r="52342" b="41238"/>
          <a:stretch/>
        </p:blipFill>
        <p:spPr>
          <a:xfrm>
            <a:off x="8474245" y="2146382"/>
            <a:ext cx="1119495" cy="1034362"/>
          </a:xfrm>
          <a:prstGeom prst="rect">
            <a:avLst/>
          </a:prstGeom>
        </p:spPr>
      </p:pic>
    </p:spTree>
    <p:extLst>
      <p:ext uri="{BB962C8B-B14F-4D97-AF65-F5344CB8AC3E}">
        <p14:creationId xmlns:p14="http://schemas.microsoft.com/office/powerpoint/2010/main" val="78245750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up)">
                                      <p:cBhvr>
                                        <p:cTn id="12" dur="500"/>
                                        <p:tgtEl>
                                          <p:spTgt spid="2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up)">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C1AC4AE9-BEA7-47A5-AB25-77917BF166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680" y="702479"/>
            <a:ext cx="8496886" cy="6155521"/>
          </a:xfrm>
          <a:prstGeom prst="rect">
            <a:avLst/>
          </a:prstGeom>
        </p:spPr>
      </p:pic>
      <p:sp>
        <p:nvSpPr>
          <p:cNvPr id="24" name="文本框 23">
            <a:extLst>
              <a:ext uri="{FF2B5EF4-FFF2-40B4-BE49-F238E27FC236}">
                <a16:creationId xmlns:a16="http://schemas.microsoft.com/office/drawing/2014/main" xmlns="" id="{68E6E27D-D137-403B-ABE6-1E6FA189B51E}"/>
              </a:ext>
            </a:extLst>
          </p:cNvPr>
          <p:cNvSpPr txBox="1"/>
          <p:nvPr/>
        </p:nvSpPr>
        <p:spPr bwMode="auto">
          <a:xfrm>
            <a:off x="4045861" y="2176032"/>
            <a:ext cx="4643060" cy="1077218"/>
          </a:xfrm>
          <a:prstGeom prst="rect">
            <a:avLst/>
          </a:prstGeom>
          <a:noFill/>
        </p:spPr>
        <p:txBody>
          <a:bodyPr wrap="square">
            <a:spAutoFit/>
          </a:bodyPr>
          <a:lstStyle/>
          <a:p>
            <a:pPr algn="dist" defTabSz="914316">
              <a:defRPr/>
            </a:pPr>
            <a:r>
              <a:rPr lang="zh-CN" altLang="en-US" sz="6400" b="1" dirty="0">
                <a:solidFill>
                  <a:srgbClr val="EDCA13"/>
                </a:solidFill>
                <a:effectLst>
                  <a:outerShdw blurRad="38100" dist="38100" dir="2700000" algn="tl">
                    <a:srgbClr val="000000">
                      <a:alpha val="43137"/>
                    </a:srgbClr>
                  </a:outerShdw>
                </a:effectLst>
                <a:latin typeface="+mj-ea"/>
                <a:ea typeface="+mj-ea"/>
                <a:cs typeface="Arial" pitchFamily="34" charset="0"/>
              </a:rPr>
              <a:t>区块链网络</a:t>
            </a:r>
            <a:endParaRPr lang="zh-CN" altLang="en-US" sz="6400" b="1" baseline="-3000" dirty="0">
              <a:solidFill>
                <a:srgbClr val="EDCA13"/>
              </a:solidFill>
              <a:effectLst>
                <a:outerShdw blurRad="38100" dist="38100" dir="2700000" algn="tl">
                  <a:srgbClr val="000000">
                    <a:alpha val="43137"/>
                  </a:srgbClr>
                </a:outerShdw>
              </a:effectLst>
              <a:latin typeface="+mj-ea"/>
              <a:ea typeface="+mj-ea"/>
              <a:cs typeface="Arial" pitchFamily="34" charset="0"/>
            </a:endParaRPr>
          </a:p>
        </p:txBody>
      </p:sp>
      <p:sp>
        <p:nvSpPr>
          <p:cNvPr id="25" name="TextBox 111">
            <a:extLst>
              <a:ext uri="{FF2B5EF4-FFF2-40B4-BE49-F238E27FC236}">
                <a16:creationId xmlns:a16="http://schemas.microsoft.com/office/drawing/2014/main" xmlns="" id="{CB63B615-1AAC-4542-BE8E-4780C2977F5D}"/>
              </a:ext>
            </a:extLst>
          </p:cNvPr>
          <p:cNvSpPr txBox="1">
            <a:spLocks noChangeArrowheads="1"/>
          </p:cNvSpPr>
          <p:nvPr/>
        </p:nvSpPr>
        <p:spPr bwMode="auto">
          <a:xfrm>
            <a:off x="3730902" y="3366040"/>
            <a:ext cx="5537200"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914316">
              <a:lnSpc>
                <a:spcPct val="120000"/>
              </a:lnSpc>
              <a:defRPr/>
            </a:pPr>
            <a:r>
              <a:rPr lang="en-US" altLang="zh-CN" sz="1400" dirty="0">
                <a:solidFill>
                  <a:prstClr val="white"/>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prstClr val="white"/>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321101042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25"/>
                                        </p:tgtEl>
                                        <p:attrNameLst>
                                          <p:attrName>style.visibility</p:attrName>
                                        </p:attrNameLst>
                                      </p:cBhvr>
                                      <p:to>
                                        <p:strVal val="visible"/>
                                      </p:to>
                                    </p:set>
                                    <p:animEffect transition="in" filter="fade">
                                      <p:cBhvr>
                                        <p:cTn id="12" dur="1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7CA1AA71-EDC3-4990-BFA4-A9D92754E266}"/>
              </a:ext>
            </a:extLst>
          </p:cNvPr>
          <p:cNvGrpSpPr/>
          <p:nvPr/>
        </p:nvGrpSpPr>
        <p:grpSpPr>
          <a:xfrm>
            <a:off x="1742948" y="4650600"/>
            <a:ext cx="9583642" cy="1532727"/>
            <a:chOff x="-3522857" y="3961929"/>
            <a:chExt cx="6926855" cy="1532727"/>
          </a:xfrm>
        </p:grpSpPr>
        <p:sp>
          <p:nvSpPr>
            <p:cNvPr id="22" name="矩形 21">
              <a:extLst>
                <a:ext uri="{FF2B5EF4-FFF2-40B4-BE49-F238E27FC236}">
                  <a16:creationId xmlns:a16="http://schemas.microsoft.com/office/drawing/2014/main" xmlns="" id="{4455F3FF-7330-45CF-A118-3FDB97E4E448}"/>
                </a:ext>
              </a:extLst>
            </p:cNvPr>
            <p:cNvSpPr/>
            <p:nvPr/>
          </p:nvSpPr>
          <p:spPr>
            <a:xfrm>
              <a:off x="-145449" y="3961929"/>
              <a:ext cx="3549447" cy="153272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数字签名涉及到一个哈希函数、发送者的公钥、发送者的私钥。数字签名有两个作用，一是能确定消息确实是由发送方签名并发出来的。二是数字签名能确定消息的完整性。</a:t>
              </a:r>
            </a:p>
          </p:txBody>
        </p:sp>
        <p:sp>
          <p:nvSpPr>
            <p:cNvPr id="23" name="矩形 22">
              <a:extLst>
                <a:ext uri="{FF2B5EF4-FFF2-40B4-BE49-F238E27FC236}">
                  <a16:creationId xmlns:a16="http://schemas.microsoft.com/office/drawing/2014/main" xmlns="" id="{E77A2FF5-7FC4-464D-B5E5-F1345780424F}"/>
                </a:ext>
              </a:extLst>
            </p:cNvPr>
            <p:cNvSpPr/>
            <p:nvPr/>
          </p:nvSpPr>
          <p:spPr>
            <a:xfrm>
              <a:off x="-3522857" y="4389622"/>
              <a:ext cx="874988"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rgbClr val="F0833F"/>
                  </a:solidFill>
                  <a:effectLst/>
                  <a:uLnTx/>
                  <a:uFillTx/>
                  <a:latin typeface="Arial"/>
                  <a:ea typeface="Microsoft YaHei"/>
                  <a:cs typeface="+mn-ea"/>
                  <a:sym typeface="+mn-lt"/>
                </a:rPr>
                <a:t>数字签名</a:t>
              </a:r>
            </a:p>
          </p:txBody>
        </p:sp>
      </p:grpSp>
      <p:sp>
        <p:nvSpPr>
          <p:cNvPr id="3" name="文本占位符 2">
            <a:extLst>
              <a:ext uri="{FF2B5EF4-FFF2-40B4-BE49-F238E27FC236}">
                <a16:creationId xmlns:a16="http://schemas.microsoft.com/office/drawing/2014/main" xmlns="" id="{DA1628A8-69DE-4B1B-A2AA-CB5C5F1CDB97}"/>
              </a:ext>
            </a:extLst>
          </p:cNvPr>
          <p:cNvSpPr>
            <a:spLocks noGrp="1"/>
          </p:cNvSpPr>
          <p:nvPr>
            <p:ph type="body" idx="4294967295"/>
          </p:nvPr>
        </p:nvSpPr>
        <p:spPr>
          <a:xfrm>
            <a:off x="955789" y="2051956"/>
            <a:ext cx="4910138" cy="4351338"/>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bg1">
                    <a:lumMod val="95000"/>
                  </a:schemeClr>
                </a:solidFill>
                <a:cs typeface="+mn-ea"/>
                <a:sym typeface="+mn-lt"/>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a:t>
            </a:r>
          </a:p>
        </p:txBody>
      </p:sp>
      <p:sp>
        <p:nvSpPr>
          <p:cNvPr id="25" name="矩形 24">
            <a:extLst>
              <a:ext uri="{FF2B5EF4-FFF2-40B4-BE49-F238E27FC236}">
                <a16:creationId xmlns:a16="http://schemas.microsoft.com/office/drawing/2014/main" xmlns="" id="{C6606C4D-1304-44C1-8F6F-58A4739F4345}"/>
              </a:ext>
            </a:extLst>
          </p:cNvPr>
          <p:cNvSpPr/>
          <p:nvPr/>
        </p:nvSpPr>
        <p:spPr>
          <a:xfrm>
            <a:off x="8631118" y="2709734"/>
            <a:ext cx="1210588"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rgbClr val="F0833F"/>
                </a:solidFill>
                <a:effectLst/>
                <a:uLnTx/>
                <a:uFillTx/>
                <a:latin typeface="Arial"/>
                <a:ea typeface="Microsoft YaHei"/>
                <a:cs typeface="+mn-ea"/>
                <a:sym typeface="+mn-lt"/>
              </a:rPr>
              <a:t>工作原理</a:t>
            </a:r>
          </a:p>
        </p:txBody>
      </p:sp>
      <p:sp>
        <p:nvSpPr>
          <p:cNvPr id="16" name="矩形 15">
            <a:extLst>
              <a:ext uri="{FF2B5EF4-FFF2-40B4-BE49-F238E27FC236}">
                <a16:creationId xmlns:a16="http://schemas.microsoft.com/office/drawing/2014/main" xmlns="" id="{999D4F75-24CB-464A-A450-041E8D6F840F}"/>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EDCA13"/>
                </a:solidFill>
                <a:effectLst>
                  <a:outerShdw blurRad="38100" dist="38100" dir="2700000" algn="tl">
                    <a:srgbClr val="000000">
                      <a:alpha val="43137"/>
                    </a:srgbClr>
                  </a:outerShdw>
                </a:effectLst>
                <a:cs typeface="+mn-ea"/>
                <a:sym typeface="+mn-lt"/>
              </a:rPr>
              <a:t>区块链网络</a:t>
            </a:r>
            <a:endParaRPr lang="zh-CN" altLang="en-US" sz="3600" dirty="0">
              <a:solidFill>
                <a:srgbClr val="EDCA13"/>
              </a:solidFill>
              <a:effectLst>
                <a:outerShdw blurRad="38100" dist="38100" dir="2700000" algn="tl">
                  <a:srgbClr val="000000">
                    <a:alpha val="43137"/>
                  </a:srgbClr>
                </a:outerShdw>
              </a:effectLst>
            </a:endParaRPr>
          </a:p>
        </p:txBody>
      </p:sp>
      <p:sp>
        <p:nvSpPr>
          <p:cNvPr id="17" name="矩形 16">
            <a:extLst>
              <a:ext uri="{FF2B5EF4-FFF2-40B4-BE49-F238E27FC236}">
                <a16:creationId xmlns:a16="http://schemas.microsoft.com/office/drawing/2014/main" xmlns="" id="{10A1E5D1-7A7C-4896-B21C-0A4B9663DEE2}"/>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7097BBF1-D93A-4A59-A4D4-5E2DFF665B6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32" t="10258" r="-743" b="18022"/>
          <a:stretch/>
        </p:blipFill>
        <p:spPr>
          <a:xfrm>
            <a:off x="5916053" y="1504110"/>
            <a:ext cx="3030999" cy="2770267"/>
          </a:xfrm>
          <a:prstGeom prst="rect">
            <a:avLst/>
          </a:prstGeom>
        </p:spPr>
      </p:pic>
      <p:pic>
        <p:nvPicPr>
          <p:cNvPr id="7" name="图片 6">
            <a:extLst>
              <a:ext uri="{FF2B5EF4-FFF2-40B4-BE49-F238E27FC236}">
                <a16:creationId xmlns:a16="http://schemas.microsoft.com/office/drawing/2014/main" xmlns="" id="{6907CF1F-CE4E-4583-B1A2-49565D41FA6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9595" b="18661"/>
          <a:stretch/>
        </p:blipFill>
        <p:spPr>
          <a:xfrm>
            <a:off x="3115512" y="3929806"/>
            <a:ext cx="3126055" cy="2629744"/>
          </a:xfrm>
          <a:prstGeom prst="rect">
            <a:avLst/>
          </a:prstGeom>
        </p:spPr>
      </p:pic>
    </p:spTree>
    <p:extLst>
      <p:ext uri="{BB962C8B-B14F-4D97-AF65-F5344CB8AC3E}">
        <p14:creationId xmlns:p14="http://schemas.microsoft.com/office/powerpoint/2010/main" val="43510864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F36ECE2F-B968-4366-BCEB-560DEC7B1BBB}"/>
              </a:ext>
            </a:extLst>
          </p:cNvPr>
          <p:cNvSpPr>
            <a:spLocks noGrp="1"/>
          </p:cNvSpPr>
          <p:nvPr>
            <p:ph type="body" idx="4294967295"/>
          </p:nvPr>
        </p:nvSpPr>
        <p:spPr>
          <a:xfrm>
            <a:off x="6077242" y="1623840"/>
            <a:ext cx="5186362" cy="4351337"/>
          </a:xfrm>
          <a:prstGeom prst="rect">
            <a:avLst/>
          </a:prstGeom>
        </p:spPr>
        <p:txBody>
          <a:bodyPr>
            <a:normAutofit lnSpcReduction="10000"/>
          </a:bodyPr>
          <a:lstStyle/>
          <a:p>
            <a:pPr marL="0" marR="0" lvl="0" indent="0" rtl="0">
              <a:lnSpc>
                <a:spcPct val="130000"/>
              </a:lnSpc>
              <a:buNone/>
            </a:pPr>
            <a:r>
              <a:rPr lang="en-US" altLang="zh-CN" sz="2400" b="1" i="0" u="none" strike="noStrike" kern="100" baseline="0" dirty="0">
                <a:solidFill>
                  <a:srgbClr val="43AEC2"/>
                </a:solidFill>
                <a:cs typeface="+mn-ea"/>
                <a:sym typeface="+mn-lt"/>
              </a:rPr>
              <a:t>Merkle Tree</a:t>
            </a:r>
          </a:p>
          <a:p>
            <a:pPr marR="0" lvl="0" algn="just" rtl="0">
              <a:lnSpc>
                <a:spcPct val="130000"/>
              </a:lnSpc>
            </a:pPr>
            <a:r>
              <a:rPr lang="zh-CN" altLang="en-US" sz="1800" b="0" i="0" u="none" strike="noStrike" kern="100" baseline="0" dirty="0">
                <a:solidFill>
                  <a:schemeClr val="bg1">
                    <a:lumMod val="95000"/>
                  </a:schemeClr>
                </a:solidFill>
                <a:cs typeface="+mn-ea"/>
                <a:sym typeface="+mn-lt"/>
              </a:rPr>
              <a:t>一种哈希二叉树，使用它可以快速校验大规模数据的完整性。在比特币网络中，</a:t>
            </a:r>
            <a:r>
              <a:rPr lang="en-US" altLang="zh-CN" sz="1800" b="0" i="0" u="none" strike="noStrike" kern="100" baseline="0" dirty="0">
                <a:solidFill>
                  <a:schemeClr val="bg1">
                    <a:lumMod val="95000"/>
                  </a:schemeClr>
                </a:solidFill>
                <a:cs typeface="+mn-ea"/>
                <a:sym typeface="+mn-lt"/>
              </a:rPr>
              <a:t>Merkle </a:t>
            </a:r>
            <a:r>
              <a:rPr lang="zh-CN" altLang="en-US" sz="1800" b="0" i="0" u="none" strike="noStrike" kern="100" baseline="0" dirty="0">
                <a:solidFill>
                  <a:schemeClr val="bg1">
                    <a:lumMod val="95000"/>
                  </a:schemeClr>
                </a:solidFill>
                <a:cs typeface="+mn-ea"/>
                <a:sym typeface="+mn-lt"/>
              </a:rPr>
              <a:t>树被用来归纳一个区块中的所有交易信息，最终生成这个区块所有交易信息的一个统一的哈希值，区块中任何一笔交易信息的改变都会使得使得 </a:t>
            </a:r>
            <a:r>
              <a:rPr lang="en-US" altLang="zh-CN" sz="1800" b="0" i="0" u="none" strike="noStrike" kern="100" baseline="0" dirty="0">
                <a:solidFill>
                  <a:schemeClr val="bg1">
                    <a:lumMod val="95000"/>
                  </a:schemeClr>
                </a:solidFill>
                <a:cs typeface="+mn-ea"/>
                <a:sym typeface="+mn-lt"/>
              </a:rPr>
              <a:t>Merkle </a:t>
            </a:r>
            <a:r>
              <a:rPr lang="zh-CN" altLang="en-US" sz="1800" b="0" i="0" u="none" strike="noStrike" kern="100" baseline="0" dirty="0">
                <a:solidFill>
                  <a:schemeClr val="bg1">
                    <a:lumMod val="95000"/>
                  </a:schemeClr>
                </a:solidFill>
                <a:cs typeface="+mn-ea"/>
                <a:sym typeface="+mn-lt"/>
              </a:rPr>
              <a:t>树改变。</a:t>
            </a:r>
          </a:p>
          <a:p>
            <a:pPr marL="0" marR="0" lvl="0" indent="0" rtl="0">
              <a:lnSpc>
                <a:spcPct val="130000"/>
              </a:lnSpc>
              <a:buNone/>
            </a:pPr>
            <a:r>
              <a:rPr lang="zh-CN" altLang="en-US" sz="2400" b="1" i="0" u="none" strike="noStrike" kern="100" baseline="0" dirty="0">
                <a:solidFill>
                  <a:srgbClr val="43AEC2"/>
                </a:solidFill>
                <a:cs typeface="+mn-ea"/>
                <a:sym typeface="+mn-lt"/>
              </a:rPr>
              <a:t>工作原理</a:t>
            </a:r>
          </a:p>
          <a:p>
            <a:pPr marR="0" lvl="0" algn="just" rtl="0">
              <a:lnSpc>
                <a:spcPct val="130000"/>
              </a:lnSpc>
            </a:pPr>
            <a:r>
              <a:rPr lang="zh-CN" altLang="en-US" sz="1800" b="0" i="0" u="none" strike="noStrike" kern="100" baseline="0" dirty="0">
                <a:solidFill>
                  <a:schemeClr val="bg1">
                    <a:lumMod val="95000"/>
                  </a:schemeClr>
                </a:solidFill>
                <a:cs typeface="+mn-ea"/>
                <a:sym typeface="+mn-lt"/>
              </a:rPr>
              <a:t>非叶子节点</a:t>
            </a:r>
            <a:r>
              <a:rPr lang="en-US" altLang="zh-CN" sz="1800" b="0" i="0" u="none" strike="noStrike" kern="100" baseline="0" dirty="0">
                <a:solidFill>
                  <a:schemeClr val="bg1">
                    <a:lumMod val="95000"/>
                  </a:schemeClr>
                </a:solidFill>
                <a:cs typeface="+mn-ea"/>
                <a:sym typeface="+mn-lt"/>
              </a:rPr>
              <a:t>value</a:t>
            </a:r>
            <a:r>
              <a:rPr lang="zh-CN" altLang="en-US" sz="1800" b="0" i="0" u="none" strike="noStrike" kern="100" baseline="0" dirty="0">
                <a:solidFill>
                  <a:schemeClr val="bg1">
                    <a:lumMod val="95000"/>
                  </a:schemeClr>
                </a:solidFill>
                <a:cs typeface="+mn-ea"/>
                <a:sym typeface="+mn-lt"/>
              </a:rPr>
              <a:t>的计算方法是将该节点的所有子节点进行组合，然后对组合结果进行</a:t>
            </a:r>
            <a:r>
              <a:rPr lang="en-US" altLang="zh-CN" sz="1800" b="0" i="0" u="none" strike="noStrike" kern="100" baseline="0" dirty="0">
                <a:solidFill>
                  <a:schemeClr val="bg1">
                    <a:lumMod val="95000"/>
                  </a:schemeClr>
                </a:solidFill>
                <a:cs typeface="+mn-ea"/>
                <a:sym typeface="+mn-lt"/>
              </a:rPr>
              <a:t>hash</a:t>
            </a:r>
            <a:r>
              <a:rPr lang="zh-CN" altLang="en-US" sz="1800" b="0" i="0" u="none" strike="noStrike" kern="100" baseline="0" dirty="0">
                <a:solidFill>
                  <a:schemeClr val="bg1">
                    <a:lumMod val="95000"/>
                  </a:schemeClr>
                </a:solidFill>
                <a:cs typeface="+mn-ea"/>
                <a:sym typeface="+mn-lt"/>
              </a:rPr>
              <a:t>计算所得出的</a:t>
            </a:r>
            <a:r>
              <a:rPr lang="en-US" altLang="zh-CN" sz="1800" b="0" i="0" u="none" strike="noStrike" kern="100" baseline="0" dirty="0">
                <a:solidFill>
                  <a:schemeClr val="bg1">
                    <a:lumMod val="95000"/>
                  </a:schemeClr>
                </a:solidFill>
                <a:cs typeface="+mn-ea"/>
                <a:sym typeface="+mn-lt"/>
              </a:rPr>
              <a:t>hash value</a:t>
            </a:r>
            <a:r>
              <a:rPr lang="zh-CN" altLang="en-US" sz="1800" b="0" i="0" u="none" strike="noStrike" kern="100" baseline="0" dirty="0">
                <a:solidFill>
                  <a:schemeClr val="bg1">
                    <a:lumMod val="95000"/>
                  </a:schemeClr>
                </a:solidFill>
                <a:cs typeface="+mn-ea"/>
                <a:sym typeface="+mn-lt"/>
              </a:rPr>
              <a:t>。</a:t>
            </a:r>
          </a:p>
        </p:txBody>
      </p:sp>
      <p:sp>
        <p:nvSpPr>
          <p:cNvPr id="8" name="矩形 7">
            <a:extLst>
              <a:ext uri="{FF2B5EF4-FFF2-40B4-BE49-F238E27FC236}">
                <a16:creationId xmlns:a16="http://schemas.microsoft.com/office/drawing/2014/main" xmlns="" id="{425A486B-64D9-4B4B-B79F-8C93EFDA5A2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EDCA13"/>
                </a:solidFill>
                <a:effectLst>
                  <a:outerShdw blurRad="38100" dist="38100" dir="2700000" algn="tl">
                    <a:srgbClr val="000000">
                      <a:alpha val="43137"/>
                    </a:srgbClr>
                  </a:outerShdw>
                </a:effectLst>
                <a:cs typeface="+mn-ea"/>
                <a:sym typeface="+mn-lt"/>
              </a:rPr>
              <a:t>区块链网络</a:t>
            </a:r>
            <a:endParaRPr lang="zh-CN" altLang="en-US" sz="3600" dirty="0">
              <a:solidFill>
                <a:srgbClr val="EDCA13"/>
              </a:solidFill>
              <a:effectLst>
                <a:outerShdw blurRad="38100" dist="38100" dir="2700000" algn="tl">
                  <a:srgbClr val="000000">
                    <a:alpha val="43137"/>
                  </a:srgbClr>
                </a:outerShdw>
              </a:effectLst>
            </a:endParaRPr>
          </a:p>
        </p:txBody>
      </p:sp>
      <p:sp>
        <p:nvSpPr>
          <p:cNvPr id="9" name="矩形 8">
            <a:extLst>
              <a:ext uri="{FF2B5EF4-FFF2-40B4-BE49-F238E27FC236}">
                <a16:creationId xmlns:a16="http://schemas.microsoft.com/office/drawing/2014/main" xmlns="" id="{E60B3834-7A1F-458C-8D63-77DAE5D2774F}"/>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6BD5FFCD-BC42-49E7-863E-2CBB63E29B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255" y="1039468"/>
            <a:ext cx="5205995" cy="5205995"/>
          </a:xfrm>
          <a:prstGeom prst="rect">
            <a:avLst/>
          </a:prstGeom>
        </p:spPr>
      </p:pic>
    </p:spTree>
    <p:extLst>
      <p:ext uri="{BB962C8B-B14F-4D97-AF65-F5344CB8AC3E}">
        <p14:creationId xmlns:p14="http://schemas.microsoft.com/office/powerpoint/2010/main" val="79124171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C62E34A8-1A18-4B75-AE2D-77153E73CCF2}"/>
              </a:ext>
            </a:extLst>
          </p:cNvPr>
          <p:cNvSpPr>
            <a:spLocks noGrp="1"/>
          </p:cNvSpPr>
          <p:nvPr>
            <p:ph type="body" idx="4294967295"/>
          </p:nvPr>
        </p:nvSpPr>
        <p:spPr>
          <a:xfrm>
            <a:off x="785133" y="3406384"/>
            <a:ext cx="5251450" cy="1968500"/>
          </a:xfrm>
          <a:prstGeom prst="rect">
            <a:avLst/>
          </a:prstGeom>
        </p:spPr>
        <p:txBody>
          <a:bodyPr>
            <a:normAutofit fontScale="92500" lnSpcReduction="10000"/>
          </a:bodyPr>
          <a:lstStyle/>
          <a:p>
            <a:pPr marL="0" marR="0" lvl="0" indent="0" algn="just" rtl="0">
              <a:lnSpc>
                <a:spcPct val="130000"/>
              </a:lnSpc>
              <a:buNone/>
            </a:pPr>
            <a:r>
              <a:rPr lang="zh-CN" altLang="en-US" sz="1800" b="0" i="0" u="none" strike="noStrike" kern="100" baseline="0" dirty="0">
                <a:solidFill>
                  <a:schemeClr val="bg1">
                    <a:lumMod val="95000"/>
                  </a:schemeClr>
                </a:solidFill>
                <a:cs typeface="+mn-ea"/>
                <a:sym typeface="+mn-lt"/>
              </a:rPr>
              <a:t>大多用来进行比对以及验证处理，时间戳服务器是一款基于</a:t>
            </a:r>
            <a:r>
              <a:rPr lang="en-US" altLang="zh-CN" sz="1800" b="0" i="0" u="none" strike="noStrike" kern="100" baseline="0" dirty="0">
                <a:solidFill>
                  <a:schemeClr val="bg1">
                    <a:lumMod val="95000"/>
                  </a:schemeClr>
                </a:solidFill>
                <a:cs typeface="+mn-ea"/>
                <a:sym typeface="+mn-lt"/>
              </a:rPr>
              <a:t>PKI</a:t>
            </a:r>
            <a:r>
              <a:rPr lang="zh-CN" altLang="en-US" sz="1800" b="0" i="0" u="none" strike="noStrike" kern="100" baseline="0" dirty="0">
                <a:solidFill>
                  <a:schemeClr val="bg1">
                    <a:lumMod val="95000"/>
                  </a:schemeClr>
                </a:solidFill>
                <a:cs typeface="+mn-ea"/>
                <a:sym typeface="+mn-lt"/>
              </a:rPr>
              <a:t>（公钥密码基础设施）技术的时间戳权威系统，对外提供精确可信的时间戳服务。它采用精确的时间源、高强度高标准的安全机制，以确认系统处理数据在某一时间的存在性和相关操作的相对时间顺序，</a:t>
            </a:r>
            <a:r>
              <a:rPr lang="zh-CN" altLang="en-US" sz="1800" b="0" i="0" u="none" strike="noStrike" kern="100" baseline="0" dirty="0">
                <a:solidFill>
                  <a:schemeClr val="bg1"/>
                </a:solidFill>
                <a:cs typeface="+mn-ea"/>
                <a:sym typeface="+mn-lt"/>
              </a:rPr>
              <a:t>为信息系统中的时间防抵赖提供基础服务。</a:t>
            </a:r>
          </a:p>
        </p:txBody>
      </p:sp>
      <p:sp>
        <p:nvSpPr>
          <p:cNvPr id="5" name="矩形 4">
            <a:extLst>
              <a:ext uri="{FF2B5EF4-FFF2-40B4-BE49-F238E27FC236}">
                <a16:creationId xmlns:a16="http://schemas.microsoft.com/office/drawing/2014/main" xmlns="" id="{99294642-5BC0-4993-A8DC-5B69B201B62A}"/>
              </a:ext>
            </a:extLst>
          </p:cNvPr>
          <p:cNvSpPr/>
          <p:nvPr/>
        </p:nvSpPr>
        <p:spPr>
          <a:xfrm>
            <a:off x="785133" y="2584022"/>
            <a:ext cx="1569660" cy="452432"/>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rgbClr val="EDCA13"/>
                </a:solidFill>
                <a:effectLst/>
                <a:uLnTx/>
                <a:uFillTx/>
                <a:latin typeface="Arial"/>
                <a:ea typeface="Microsoft YaHei"/>
                <a:cs typeface="+mn-ea"/>
                <a:sym typeface="+mn-lt"/>
              </a:rPr>
              <a:t>时间戳服务器</a:t>
            </a:r>
          </a:p>
        </p:txBody>
      </p:sp>
      <p:sp>
        <p:nvSpPr>
          <p:cNvPr id="13" name="矩形 12">
            <a:extLst>
              <a:ext uri="{FF2B5EF4-FFF2-40B4-BE49-F238E27FC236}">
                <a16:creationId xmlns:a16="http://schemas.microsoft.com/office/drawing/2014/main" xmlns="" id="{239821E3-E11D-44D3-A66A-251BA56267F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EDCA13"/>
                </a:solidFill>
                <a:effectLst>
                  <a:outerShdw blurRad="38100" dist="38100" dir="2700000" algn="tl">
                    <a:srgbClr val="000000">
                      <a:alpha val="43137"/>
                    </a:srgbClr>
                  </a:outerShdw>
                </a:effectLst>
                <a:cs typeface="+mn-ea"/>
                <a:sym typeface="+mn-lt"/>
              </a:rPr>
              <a:t>区块链网络</a:t>
            </a:r>
            <a:endParaRPr lang="zh-CN" altLang="en-US" sz="3600" dirty="0">
              <a:solidFill>
                <a:srgbClr val="EDCA13"/>
              </a:solidFill>
              <a:effectLst>
                <a:outerShdw blurRad="38100" dist="38100" dir="2700000" algn="tl">
                  <a:srgbClr val="000000">
                    <a:alpha val="43137"/>
                  </a:srgbClr>
                </a:outerShdw>
              </a:effectLst>
            </a:endParaRPr>
          </a:p>
        </p:txBody>
      </p:sp>
      <p:sp>
        <p:nvSpPr>
          <p:cNvPr id="14" name="矩形 13">
            <a:extLst>
              <a:ext uri="{FF2B5EF4-FFF2-40B4-BE49-F238E27FC236}">
                <a16:creationId xmlns:a16="http://schemas.microsoft.com/office/drawing/2014/main" xmlns="" id="{39239068-E6E6-4D8A-BD07-240249DEC2D6}"/>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89C70802-33C2-4120-BEB2-0835CE0CC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362" y="1304381"/>
            <a:ext cx="4826335" cy="5255169"/>
          </a:xfrm>
          <a:prstGeom prst="rect">
            <a:avLst/>
          </a:prstGeom>
        </p:spPr>
      </p:pic>
    </p:spTree>
    <p:extLst>
      <p:ext uri="{BB962C8B-B14F-4D97-AF65-F5344CB8AC3E}">
        <p14:creationId xmlns:p14="http://schemas.microsoft.com/office/powerpoint/2010/main" val="274775928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1F36F97E-F1C9-4E05-B57B-8D1234FC204D}"/>
              </a:ext>
            </a:extLst>
          </p:cNvPr>
          <p:cNvSpPr/>
          <p:nvPr/>
        </p:nvSpPr>
        <p:spPr>
          <a:xfrm>
            <a:off x="1882975" y="1353161"/>
            <a:ext cx="1654493" cy="452432"/>
          </a:xfrm>
          <a:prstGeom prst="flowChartOnlineStorage">
            <a:avLst/>
          </a:prstGeom>
          <a:noFill/>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rgbClr val="43AEC2"/>
                </a:solidFill>
                <a:effectLst/>
                <a:uLnTx/>
                <a:uFillTx/>
                <a:latin typeface="Arial"/>
                <a:ea typeface="Microsoft YaHei"/>
                <a:cs typeface="+mn-ea"/>
                <a:sym typeface="+mn-lt"/>
              </a:rPr>
              <a:t>节点网络</a:t>
            </a:r>
          </a:p>
        </p:txBody>
      </p:sp>
      <p:sp>
        <p:nvSpPr>
          <p:cNvPr id="3" name="文本占位符 2">
            <a:extLst>
              <a:ext uri="{FF2B5EF4-FFF2-40B4-BE49-F238E27FC236}">
                <a16:creationId xmlns:a16="http://schemas.microsoft.com/office/drawing/2014/main" xmlns="" id="{A9265EB4-345A-4D47-80E8-B7D1E0B321E3}"/>
              </a:ext>
            </a:extLst>
          </p:cNvPr>
          <p:cNvSpPr>
            <a:spLocks noGrp="1"/>
          </p:cNvSpPr>
          <p:nvPr>
            <p:ph type="body" idx="4294967295"/>
          </p:nvPr>
        </p:nvSpPr>
        <p:spPr>
          <a:xfrm>
            <a:off x="4768948" y="1764569"/>
            <a:ext cx="6835775" cy="4351337"/>
          </a:xfrm>
          <a:prstGeom prst="rect">
            <a:avLst/>
          </a:prstGeom>
        </p:spPr>
        <p:txBody>
          <a:bodyPr>
            <a:normAutofit/>
          </a:bodyPr>
          <a:lstStyle/>
          <a:p>
            <a:pPr marR="0" lvl="0" rtl="0">
              <a:lnSpc>
                <a:spcPct val="130000"/>
              </a:lnSpc>
            </a:pPr>
            <a:r>
              <a:rPr lang="zh-CN" altLang="en-US" sz="1800" b="0" i="0" u="none" strike="noStrike" kern="100" baseline="0" dirty="0">
                <a:solidFill>
                  <a:schemeClr val="bg1">
                    <a:lumMod val="95000"/>
                  </a:schemeClr>
                </a:solidFill>
                <a:cs typeface="+mn-ea"/>
                <a:sym typeface="+mn-lt"/>
              </a:rPr>
              <a:t>任何机器都可以运行一个完整的比特币节点，一个完整的比特币节点包括如下功能：</a:t>
            </a:r>
          </a:p>
          <a:p>
            <a:pPr marR="0" lvl="0" rtl="0">
              <a:lnSpc>
                <a:spcPct val="130000"/>
              </a:lnSpc>
            </a:pPr>
            <a:r>
              <a:rPr lang="zh-CN" altLang="en-US" sz="1800" b="0" i="0" u="none" strike="noStrike" kern="100" baseline="0" dirty="0">
                <a:solidFill>
                  <a:schemeClr val="bg1">
                    <a:lumMod val="95000"/>
                  </a:schemeClr>
                </a:solidFill>
                <a:cs typeface="+mn-ea"/>
                <a:sym typeface="+mn-lt"/>
              </a:rPr>
              <a:t>钱包，允许用户在区块链网络上进行交易</a:t>
            </a:r>
          </a:p>
          <a:p>
            <a:pPr marR="0" lvl="0" rtl="0">
              <a:lnSpc>
                <a:spcPct val="130000"/>
              </a:lnSpc>
            </a:pPr>
            <a:r>
              <a:rPr lang="zh-CN" altLang="en-US" sz="1800" b="0" i="0" u="none" strike="noStrike" kern="100" baseline="0" dirty="0">
                <a:solidFill>
                  <a:schemeClr val="bg1">
                    <a:lumMod val="95000"/>
                  </a:schemeClr>
                </a:solidFill>
                <a:cs typeface="+mn-ea"/>
                <a:sym typeface="+mn-lt"/>
              </a:rPr>
              <a:t>完整区块链，记录了所有交易历史，通过特殊的结构保证历史交易的安全性，并且用来验证新交易的合法性</a:t>
            </a:r>
          </a:p>
          <a:p>
            <a:pPr marR="0" lvl="0" rtl="0">
              <a:lnSpc>
                <a:spcPct val="130000"/>
              </a:lnSpc>
            </a:pPr>
            <a:r>
              <a:rPr lang="zh-CN" altLang="en-US" sz="1800" b="0" i="0" u="none" strike="noStrike" kern="100" baseline="0" dirty="0">
                <a:solidFill>
                  <a:schemeClr val="bg1">
                    <a:lumMod val="95000"/>
                  </a:schemeClr>
                </a:solidFill>
                <a:cs typeface="+mn-ea"/>
                <a:sym typeface="+mn-lt"/>
              </a:rPr>
              <a:t>矿工，通过记录交易及解密数学题来生成新区块，如果成功可以赚取奖励</a:t>
            </a:r>
          </a:p>
          <a:p>
            <a:pPr marR="0" lvl="0" rtl="0">
              <a:lnSpc>
                <a:spcPct val="130000"/>
              </a:lnSpc>
            </a:pPr>
            <a:r>
              <a:rPr lang="zh-CN" altLang="en-US" sz="1800" b="0" i="0" u="none" strike="noStrike" kern="100" baseline="0" dirty="0">
                <a:solidFill>
                  <a:schemeClr val="bg1">
                    <a:lumMod val="95000"/>
                  </a:schemeClr>
                </a:solidFill>
                <a:cs typeface="+mn-ea"/>
                <a:sym typeface="+mn-lt"/>
              </a:rPr>
              <a:t>路由功能，把其它节点传送过来的交易数据等信息再传送给</a:t>
            </a:r>
            <a:r>
              <a:rPr lang="zh-CN" altLang="en-US" sz="1800" b="0" i="0" u="none" strike="noStrike" kern="100" baseline="0" dirty="0">
                <a:solidFill>
                  <a:schemeClr val="bg1"/>
                </a:solidFill>
                <a:cs typeface="+mn-ea"/>
                <a:sym typeface="+mn-lt"/>
              </a:rPr>
              <a:t>更多的节点</a:t>
            </a:r>
          </a:p>
          <a:p>
            <a:pPr marL="0" marR="0" lvl="0" indent="0" rtl="0">
              <a:lnSpc>
                <a:spcPct val="130000"/>
              </a:lnSpc>
              <a:buNone/>
            </a:pPr>
            <a:r>
              <a:rPr lang="zh-CN" altLang="en-US" sz="1800" b="0" i="0" u="none" strike="noStrike" kern="100" baseline="0" dirty="0">
                <a:solidFill>
                  <a:schemeClr val="bg1"/>
                </a:solidFill>
                <a:cs typeface="+mn-ea"/>
                <a:sym typeface="+mn-lt"/>
              </a:rPr>
              <a:t>    除了路由功能以外，其它的功能都不是必须的。</a:t>
            </a:r>
          </a:p>
        </p:txBody>
      </p:sp>
      <p:sp>
        <p:nvSpPr>
          <p:cNvPr id="8" name="矩形 7">
            <a:extLst>
              <a:ext uri="{FF2B5EF4-FFF2-40B4-BE49-F238E27FC236}">
                <a16:creationId xmlns:a16="http://schemas.microsoft.com/office/drawing/2014/main" xmlns="" id="{E8689DDD-9ADA-4F96-9730-D72537B2814E}"/>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EDCA13"/>
                </a:solidFill>
                <a:effectLst>
                  <a:outerShdw blurRad="38100" dist="38100" dir="2700000" algn="tl">
                    <a:srgbClr val="000000">
                      <a:alpha val="43137"/>
                    </a:srgbClr>
                  </a:outerShdw>
                </a:effectLst>
                <a:cs typeface="+mn-ea"/>
                <a:sym typeface="+mn-lt"/>
              </a:rPr>
              <a:t>区块链网络</a:t>
            </a:r>
            <a:endParaRPr lang="zh-CN" altLang="en-US" sz="3600" dirty="0">
              <a:solidFill>
                <a:srgbClr val="EDCA13"/>
              </a:solidFill>
              <a:effectLst>
                <a:outerShdw blurRad="38100" dist="38100" dir="2700000" algn="tl">
                  <a:srgbClr val="000000">
                    <a:alpha val="43137"/>
                  </a:srgbClr>
                </a:outerShdw>
              </a:effectLst>
            </a:endParaRPr>
          </a:p>
        </p:txBody>
      </p:sp>
      <p:sp>
        <p:nvSpPr>
          <p:cNvPr id="9" name="矩形 8">
            <a:extLst>
              <a:ext uri="{FF2B5EF4-FFF2-40B4-BE49-F238E27FC236}">
                <a16:creationId xmlns:a16="http://schemas.microsoft.com/office/drawing/2014/main" xmlns="" id="{F86188D7-5125-4F1C-8A6D-7CC62DD2B3C0}"/>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xmlns="" id="{0CC8F1AF-BE57-4946-8CFD-8DD444582E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357" y="2098387"/>
            <a:ext cx="3695589" cy="3695589"/>
          </a:xfrm>
          <a:prstGeom prst="rect">
            <a:avLst/>
          </a:prstGeom>
        </p:spPr>
      </p:pic>
    </p:spTree>
    <p:extLst>
      <p:ext uri="{BB962C8B-B14F-4D97-AF65-F5344CB8AC3E}">
        <p14:creationId xmlns:p14="http://schemas.microsoft.com/office/powerpoint/2010/main" val="276179189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309A243D-A3D1-4375-9DF7-48E89478B9E3}"/>
              </a:ext>
            </a:extLst>
          </p:cNvPr>
          <p:cNvSpPr>
            <a:spLocks noGrp="1"/>
          </p:cNvSpPr>
          <p:nvPr>
            <p:ph type="body" idx="4294967295"/>
          </p:nvPr>
        </p:nvSpPr>
        <p:spPr>
          <a:xfrm>
            <a:off x="537176" y="2147887"/>
            <a:ext cx="6879146" cy="4351337"/>
          </a:xfrm>
          <a:prstGeom prst="rect">
            <a:avLst/>
          </a:prstGeom>
        </p:spPr>
        <p:txBody>
          <a:bodyPr>
            <a:normAutofit/>
          </a:bodyPr>
          <a:lstStyle/>
          <a:p>
            <a:pPr marR="0" lvl="0" rtl="0">
              <a:lnSpc>
                <a:spcPct val="130000"/>
              </a:lnSpc>
            </a:pPr>
            <a:r>
              <a:rPr lang="zh-CN" altLang="en-US" sz="1600" b="0" i="0" u="none" strike="noStrike" kern="100" baseline="0" dirty="0">
                <a:solidFill>
                  <a:schemeClr val="bg1">
                    <a:lumMod val="95000"/>
                  </a:schemeClr>
                </a:solidFill>
                <a:cs typeface="+mn-ea"/>
                <a:sym typeface="+mn-lt"/>
              </a:rPr>
              <a:t>第</a:t>
            </a:r>
            <a:r>
              <a:rPr lang="en-US" altLang="zh-CN" sz="1600" b="0" i="0" u="none" strike="noStrike" kern="100" baseline="0" dirty="0">
                <a:solidFill>
                  <a:schemeClr val="bg1">
                    <a:lumMod val="95000"/>
                  </a:schemeClr>
                </a:solidFill>
                <a:cs typeface="+mn-ea"/>
                <a:sym typeface="+mn-lt"/>
              </a:rPr>
              <a:t>3</a:t>
            </a:r>
            <a:r>
              <a:rPr lang="zh-CN" altLang="en-US" sz="1600" b="0" i="0" u="none" strike="noStrike" kern="100" baseline="0" dirty="0">
                <a:solidFill>
                  <a:schemeClr val="bg1">
                    <a:lumMod val="95000"/>
                  </a:schemeClr>
                </a:solidFill>
                <a:cs typeface="+mn-ea"/>
                <a:sym typeface="+mn-lt"/>
              </a:rPr>
              <a:t>步：每个节点通过解一道数学难题，从而去获得创建新区块权利，并争取得到比特币的奖励（新比特币会在此过程中产生）</a:t>
            </a:r>
          </a:p>
          <a:p>
            <a:pPr marR="0" lvl="0" rtl="0">
              <a:lnSpc>
                <a:spcPct val="130000"/>
              </a:lnSpc>
            </a:pPr>
            <a:r>
              <a:rPr lang="zh-CN" altLang="en-US" sz="1600" b="0" i="0" u="none" strike="noStrike" kern="100" baseline="0" dirty="0">
                <a:solidFill>
                  <a:schemeClr val="bg1">
                    <a:lumMod val="95000"/>
                  </a:schemeClr>
                </a:solidFill>
                <a:cs typeface="+mn-ea"/>
                <a:sym typeface="+mn-lt"/>
              </a:rPr>
              <a:t>要点：节点反复尝试寻找一个数值，使得将该数值、区块链中最后一个区块的</a:t>
            </a:r>
            <a:r>
              <a:rPr lang="en-US" altLang="zh-CN" sz="1600" b="0" i="0" u="none" strike="noStrike" kern="100" baseline="0" dirty="0">
                <a:solidFill>
                  <a:schemeClr val="bg1">
                    <a:lumMod val="95000"/>
                  </a:schemeClr>
                </a:solidFill>
                <a:cs typeface="+mn-ea"/>
                <a:sym typeface="+mn-lt"/>
              </a:rPr>
              <a:t>Hash</a:t>
            </a:r>
            <a:r>
              <a:rPr lang="zh-CN" altLang="en-US" sz="1600" b="0" i="0" u="none" strike="noStrike" kern="100" baseline="0" dirty="0">
                <a:solidFill>
                  <a:schemeClr val="bg1">
                    <a:lumMod val="95000"/>
                  </a:schemeClr>
                </a:solidFill>
                <a:cs typeface="+mn-ea"/>
                <a:sym typeface="+mn-lt"/>
              </a:rPr>
              <a:t>值以及交易单三部分送入</a:t>
            </a:r>
            <a:r>
              <a:rPr lang="en-US" altLang="zh-CN" sz="1600" b="0" i="0" u="none" strike="noStrike" kern="100" baseline="0" dirty="0">
                <a:solidFill>
                  <a:schemeClr val="bg1">
                    <a:lumMod val="95000"/>
                  </a:schemeClr>
                </a:solidFill>
                <a:cs typeface="+mn-ea"/>
                <a:sym typeface="+mn-lt"/>
              </a:rPr>
              <a:t>SHA256</a:t>
            </a:r>
            <a:r>
              <a:rPr lang="zh-CN" altLang="en-US" sz="1600" b="0" i="0" u="none" strike="noStrike" kern="100" baseline="0" dirty="0">
                <a:solidFill>
                  <a:schemeClr val="bg1">
                    <a:lumMod val="95000"/>
                  </a:schemeClr>
                </a:solidFill>
                <a:cs typeface="+mn-ea"/>
                <a:sym typeface="+mn-lt"/>
              </a:rPr>
              <a:t>算法后能计算出散列值</a:t>
            </a:r>
            <a:r>
              <a:rPr lang="en-US" altLang="zh-CN" sz="1600" b="0" i="0" u="none" strike="noStrike" kern="100" baseline="0" dirty="0">
                <a:solidFill>
                  <a:schemeClr val="bg1">
                    <a:lumMod val="95000"/>
                  </a:schemeClr>
                </a:solidFill>
                <a:cs typeface="+mn-ea"/>
                <a:sym typeface="+mn-lt"/>
              </a:rPr>
              <a:t>X</a:t>
            </a:r>
            <a:r>
              <a:rPr lang="zh-CN" altLang="en-US" sz="1600" b="0" i="0" u="none" strike="noStrike" kern="100" baseline="0" dirty="0">
                <a:solidFill>
                  <a:schemeClr val="bg1">
                    <a:lumMod val="95000"/>
                  </a:schemeClr>
                </a:solidFill>
                <a:cs typeface="+mn-ea"/>
                <a:sym typeface="+mn-lt"/>
              </a:rPr>
              <a:t>（</a:t>
            </a:r>
            <a:r>
              <a:rPr lang="en-US" altLang="zh-CN" sz="1600" b="0" i="0" u="none" strike="noStrike" kern="100" baseline="0" dirty="0">
                <a:solidFill>
                  <a:schemeClr val="bg1">
                    <a:lumMod val="95000"/>
                  </a:schemeClr>
                </a:solidFill>
                <a:cs typeface="+mn-ea"/>
                <a:sym typeface="+mn-lt"/>
              </a:rPr>
              <a:t>256</a:t>
            </a:r>
            <a:r>
              <a:rPr lang="zh-CN" altLang="en-US" sz="1600" b="0" i="0" u="none" strike="noStrike" kern="100" baseline="0" dirty="0">
                <a:solidFill>
                  <a:schemeClr val="bg1">
                    <a:lumMod val="95000"/>
                  </a:schemeClr>
                </a:solidFill>
                <a:cs typeface="+mn-ea"/>
                <a:sym typeface="+mn-lt"/>
              </a:rPr>
              <a:t>位）满足一定条件（比如前</a:t>
            </a:r>
            <a:r>
              <a:rPr lang="en-US" altLang="zh-CN" sz="1600" b="0" i="0" u="none" strike="noStrike" kern="100" baseline="0" dirty="0">
                <a:solidFill>
                  <a:schemeClr val="bg1">
                    <a:lumMod val="95000"/>
                  </a:schemeClr>
                </a:solidFill>
                <a:cs typeface="+mn-ea"/>
                <a:sym typeface="+mn-lt"/>
              </a:rPr>
              <a:t>20</a:t>
            </a:r>
            <a:r>
              <a:rPr lang="zh-CN" altLang="en-US" sz="1600" b="0" i="0" u="none" strike="noStrike" kern="100" baseline="0" dirty="0">
                <a:solidFill>
                  <a:schemeClr val="bg1">
                    <a:lumMod val="95000"/>
                  </a:schemeClr>
                </a:solidFill>
                <a:cs typeface="+mn-ea"/>
                <a:sym typeface="+mn-lt"/>
              </a:rPr>
              <a:t>位均为</a:t>
            </a:r>
            <a:r>
              <a:rPr lang="en-US" altLang="zh-CN" sz="1600" b="0" i="0" u="none" strike="noStrike" kern="100" baseline="0" dirty="0">
                <a:solidFill>
                  <a:schemeClr val="bg1">
                    <a:lumMod val="95000"/>
                  </a:schemeClr>
                </a:solidFill>
                <a:cs typeface="+mn-ea"/>
                <a:sym typeface="+mn-lt"/>
              </a:rPr>
              <a:t>0</a:t>
            </a:r>
            <a:r>
              <a:rPr lang="zh-CN" altLang="en-US" sz="1600" b="0" i="0" u="none" strike="noStrike" kern="100" baseline="0" dirty="0">
                <a:solidFill>
                  <a:schemeClr val="bg1">
                    <a:lumMod val="95000"/>
                  </a:schemeClr>
                </a:solidFill>
                <a:cs typeface="+mn-ea"/>
                <a:sym typeface="+mn-lt"/>
              </a:rPr>
              <a:t>），即找到数学难题的解。由此可见，答案并不唯一</a:t>
            </a:r>
          </a:p>
          <a:p>
            <a:pPr marR="0" lvl="0" rtl="0">
              <a:lnSpc>
                <a:spcPct val="130000"/>
              </a:lnSpc>
            </a:pPr>
            <a:r>
              <a:rPr lang="zh-CN" altLang="en-US" sz="1600" b="0" i="0" u="none" strike="noStrike" kern="100" baseline="0" dirty="0">
                <a:solidFill>
                  <a:schemeClr val="bg1">
                    <a:lumMod val="95000"/>
                  </a:schemeClr>
                </a:solidFill>
                <a:cs typeface="+mn-ea"/>
                <a:sym typeface="+mn-lt"/>
              </a:rPr>
              <a:t>第</a:t>
            </a:r>
            <a:r>
              <a:rPr lang="en-US" altLang="zh-CN" sz="1600" b="0" i="0" u="none" strike="noStrike" kern="100" baseline="0" dirty="0">
                <a:solidFill>
                  <a:schemeClr val="bg1">
                    <a:lumMod val="95000"/>
                  </a:schemeClr>
                </a:solidFill>
                <a:cs typeface="+mn-ea"/>
                <a:sym typeface="+mn-lt"/>
              </a:rPr>
              <a:t>4</a:t>
            </a:r>
            <a:r>
              <a:rPr lang="zh-CN" altLang="en-US" sz="1600" b="0" i="0" u="none" strike="noStrike" kern="100" baseline="0" dirty="0">
                <a:solidFill>
                  <a:schemeClr val="bg1">
                    <a:lumMod val="95000"/>
                  </a:schemeClr>
                </a:solidFill>
                <a:cs typeface="+mn-ea"/>
                <a:sym typeface="+mn-lt"/>
              </a:rPr>
              <a:t>步：当一个节点找到解时，它就向全网广播该区块记录的所有盖时间戳交易，并由全网其他节点核对</a:t>
            </a:r>
          </a:p>
          <a:p>
            <a:pPr marR="0" lvl="0" rtl="0">
              <a:lnSpc>
                <a:spcPct val="130000"/>
              </a:lnSpc>
            </a:pPr>
            <a:r>
              <a:rPr lang="zh-CN" altLang="en-US" sz="1600" b="0" i="0" u="none" strike="noStrike" kern="100" baseline="0" dirty="0">
                <a:solidFill>
                  <a:schemeClr val="bg1">
                    <a:lumMod val="95000"/>
                  </a:schemeClr>
                </a:solidFill>
                <a:cs typeface="+mn-ea"/>
                <a:sym typeface="+mn-lt"/>
              </a:rPr>
              <a:t>要点：时间戳用来证实特定区块必然于某特定时间是的确存在的。比特币网络采取从</a:t>
            </a:r>
            <a:r>
              <a:rPr lang="en-US" altLang="zh-CN" sz="1600" b="0" i="0" u="none" strike="noStrike" kern="100" baseline="0" dirty="0">
                <a:solidFill>
                  <a:schemeClr val="bg1">
                    <a:lumMod val="95000"/>
                  </a:schemeClr>
                </a:solidFill>
                <a:cs typeface="+mn-ea"/>
                <a:sym typeface="+mn-lt"/>
              </a:rPr>
              <a:t>5</a:t>
            </a:r>
            <a:r>
              <a:rPr lang="zh-CN" altLang="en-US" sz="1600" b="0" i="0" u="none" strike="noStrike" kern="100" baseline="0" dirty="0">
                <a:solidFill>
                  <a:schemeClr val="bg1">
                    <a:lumMod val="95000"/>
                  </a:schemeClr>
                </a:solidFill>
                <a:cs typeface="+mn-ea"/>
                <a:sym typeface="+mn-lt"/>
              </a:rPr>
              <a:t>个以上节点获取时间，然后取中间值的方式作为时间戳。</a:t>
            </a:r>
          </a:p>
        </p:txBody>
      </p:sp>
      <p:sp>
        <p:nvSpPr>
          <p:cNvPr id="7" name="矩形 6">
            <a:extLst>
              <a:ext uri="{FF2B5EF4-FFF2-40B4-BE49-F238E27FC236}">
                <a16:creationId xmlns:a16="http://schemas.microsoft.com/office/drawing/2014/main" xmlns="" id="{52614C0A-E211-4AE8-A03E-FE0446F722C2}"/>
              </a:ext>
            </a:extLst>
          </p:cNvPr>
          <p:cNvSpPr/>
          <p:nvPr/>
        </p:nvSpPr>
        <p:spPr>
          <a:xfrm>
            <a:off x="537176" y="1520377"/>
            <a:ext cx="1107996" cy="416909"/>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rgbClr val="F0833F"/>
                </a:solidFill>
                <a:effectLst/>
                <a:uLnTx/>
                <a:uFillTx/>
                <a:latin typeface="Arial"/>
                <a:ea typeface="Microsoft YaHei"/>
                <a:cs typeface="+mn-ea"/>
                <a:sym typeface="+mn-lt"/>
              </a:rPr>
              <a:t>交易过程</a:t>
            </a:r>
          </a:p>
        </p:txBody>
      </p:sp>
      <p:sp>
        <p:nvSpPr>
          <p:cNvPr id="6" name="矩形 5">
            <a:extLst>
              <a:ext uri="{FF2B5EF4-FFF2-40B4-BE49-F238E27FC236}">
                <a16:creationId xmlns:a16="http://schemas.microsoft.com/office/drawing/2014/main" xmlns="" id="{ED885CC2-CE5B-46EB-9366-705C78D5402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EDCA13"/>
                </a:solidFill>
                <a:effectLst>
                  <a:outerShdw blurRad="38100" dist="38100" dir="2700000" algn="tl">
                    <a:srgbClr val="000000">
                      <a:alpha val="43137"/>
                    </a:srgbClr>
                  </a:outerShdw>
                </a:effectLst>
                <a:cs typeface="+mn-ea"/>
                <a:sym typeface="+mn-lt"/>
              </a:rPr>
              <a:t>区块链网络</a:t>
            </a:r>
            <a:endParaRPr lang="zh-CN" altLang="en-US" sz="3600" dirty="0">
              <a:solidFill>
                <a:srgbClr val="EDCA13"/>
              </a:solidFill>
              <a:effectLst>
                <a:outerShdw blurRad="38100" dist="38100" dir="2700000" algn="tl">
                  <a:srgbClr val="000000">
                    <a:alpha val="43137"/>
                  </a:srgbClr>
                </a:outerShdw>
              </a:effectLst>
            </a:endParaRPr>
          </a:p>
        </p:txBody>
      </p:sp>
      <p:sp>
        <p:nvSpPr>
          <p:cNvPr id="10" name="矩形 9">
            <a:extLst>
              <a:ext uri="{FF2B5EF4-FFF2-40B4-BE49-F238E27FC236}">
                <a16:creationId xmlns:a16="http://schemas.microsoft.com/office/drawing/2014/main" xmlns="" id="{D79736E9-2D5D-424C-9C7F-6CC9BA0B3EB2}"/>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49ED5E21-D271-4469-B187-E91D29A887C6}"/>
              </a:ext>
            </a:extLst>
          </p:cNvPr>
          <p:cNvPicPr>
            <a:picLocks noChangeAspect="1"/>
          </p:cNvPicPr>
          <p:nvPr/>
        </p:nvPicPr>
        <p:blipFill rotWithShape="1">
          <a:blip r:embed="rId3">
            <a:extLst>
              <a:ext uri="{28A0092B-C50C-407E-A947-70E740481C1C}">
                <a14:useLocalDpi xmlns:a14="http://schemas.microsoft.com/office/drawing/2010/main" val="0"/>
              </a:ext>
            </a:extLst>
          </a:blip>
          <a:srcRect l="12725" t="18872" r="6703" b="18359"/>
          <a:stretch/>
        </p:blipFill>
        <p:spPr>
          <a:xfrm>
            <a:off x="7511894" y="2336175"/>
            <a:ext cx="4265665" cy="2926667"/>
          </a:xfrm>
          <a:prstGeom prst="rect">
            <a:avLst/>
          </a:prstGeom>
        </p:spPr>
      </p:pic>
    </p:spTree>
    <p:extLst>
      <p:ext uri="{BB962C8B-B14F-4D97-AF65-F5344CB8AC3E}">
        <p14:creationId xmlns:p14="http://schemas.microsoft.com/office/powerpoint/2010/main" val="340074297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up)">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up)">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up)">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CF75A63-5202-4592-85FD-0ABDE31F9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680" y="702479"/>
            <a:ext cx="8496886" cy="6155521"/>
          </a:xfrm>
          <a:prstGeom prst="rect">
            <a:avLst/>
          </a:prstGeom>
        </p:spPr>
      </p:pic>
      <p:sp>
        <p:nvSpPr>
          <p:cNvPr id="24" name="文本框 23">
            <a:extLst>
              <a:ext uri="{FF2B5EF4-FFF2-40B4-BE49-F238E27FC236}">
                <a16:creationId xmlns:a16="http://schemas.microsoft.com/office/drawing/2014/main" xmlns="" id="{0262D324-05C6-4487-A9C1-0D09D33EC83D}"/>
              </a:ext>
            </a:extLst>
          </p:cNvPr>
          <p:cNvSpPr txBox="1"/>
          <p:nvPr/>
        </p:nvSpPr>
        <p:spPr bwMode="auto">
          <a:xfrm>
            <a:off x="4088064" y="2133830"/>
            <a:ext cx="4643060" cy="1077218"/>
          </a:xfrm>
          <a:prstGeom prst="rect">
            <a:avLst/>
          </a:prstGeom>
          <a:noFill/>
        </p:spPr>
        <p:txBody>
          <a:bodyPr wrap="square">
            <a:spAutoFit/>
          </a:bodyPr>
          <a:lstStyle/>
          <a:p>
            <a:pPr algn="dist" defTabSz="914316">
              <a:defRPr/>
            </a:pPr>
            <a:r>
              <a:rPr lang="zh-CN" altLang="en-US" sz="6400" b="1" dirty="0">
                <a:solidFill>
                  <a:srgbClr val="F0833F"/>
                </a:solidFill>
                <a:effectLst>
                  <a:outerShdw blurRad="38100" dist="38100" dir="2700000" algn="tl">
                    <a:srgbClr val="000000">
                      <a:alpha val="43137"/>
                    </a:srgbClr>
                  </a:outerShdw>
                </a:effectLst>
                <a:latin typeface="+mj-ea"/>
                <a:ea typeface="+mj-ea"/>
                <a:cs typeface="Arial" pitchFamily="34" charset="0"/>
              </a:rPr>
              <a:t>数据结构</a:t>
            </a:r>
            <a:endParaRPr lang="zh-CN" altLang="en-US" sz="6400" b="1" baseline="-3000" dirty="0">
              <a:solidFill>
                <a:srgbClr val="F0833F"/>
              </a:solidFill>
              <a:effectLst>
                <a:outerShdw blurRad="38100" dist="38100" dir="2700000" algn="tl">
                  <a:srgbClr val="000000">
                    <a:alpha val="43137"/>
                  </a:srgbClr>
                </a:outerShdw>
              </a:effectLst>
              <a:latin typeface="+mj-ea"/>
              <a:ea typeface="+mj-ea"/>
              <a:cs typeface="Arial" pitchFamily="34" charset="0"/>
            </a:endParaRPr>
          </a:p>
        </p:txBody>
      </p:sp>
      <p:sp>
        <p:nvSpPr>
          <p:cNvPr id="25" name="TextBox 111">
            <a:extLst>
              <a:ext uri="{FF2B5EF4-FFF2-40B4-BE49-F238E27FC236}">
                <a16:creationId xmlns:a16="http://schemas.microsoft.com/office/drawing/2014/main" xmlns="" id="{F0F2662C-92F5-455A-8705-EE616BAB1727}"/>
              </a:ext>
            </a:extLst>
          </p:cNvPr>
          <p:cNvSpPr txBox="1">
            <a:spLocks noChangeArrowheads="1"/>
          </p:cNvSpPr>
          <p:nvPr/>
        </p:nvSpPr>
        <p:spPr bwMode="auto">
          <a:xfrm>
            <a:off x="3702767" y="3344939"/>
            <a:ext cx="5537200"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914316">
              <a:lnSpc>
                <a:spcPct val="120000"/>
              </a:lnSpc>
              <a:defRPr/>
            </a:pPr>
            <a:r>
              <a:rPr lang="en-US" altLang="zh-CN" sz="1400" dirty="0">
                <a:solidFill>
                  <a:prstClr val="white"/>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prstClr val="white"/>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317411445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25"/>
                                        </p:tgtEl>
                                        <p:attrNameLst>
                                          <p:attrName>style.visibility</p:attrName>
                                        </p:attrNameLst>
                                      </p:cBhvr>
                                      <p:to>
                                        <p:strVal val="visible"/>
                                      </p:to>
                                    </p:set>
                                    <p:animEffect transition="in" filter="fade">
                                      <p:cBhvr>
                                        <p:cTn id="12" dur="1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73738C31-9C31-4B0D-AFFE-DCE8B06D9DF6}"/>
              </a:ext>
            </a:extLst>
          </p:cNvPr>
          <p:cNvSpPr>
            <a:spLocks noGrp="1"/>
          </p:cNvSpPr>
          <p:nvPr>
            <p:ph type="body" idx="4294967295"/>
          </p:nvPr>
        </p:nvSpPr>
        <p:spPr>
          <a:xfrm>
            <a:off x="6692835" y="2063188"/>
            <a:ext cx="4394200" cy="1206710"/>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bg1">
                    <a:lumMod val="95000"/>
                  </a:schemeClr>
                </a:solidFill>
                <a:cs typeface="+mn-ea"/>
                <a:sym typeface="+mn-lt"/>
              </a:rPr>
              <a:t>区块链以区块为单位组织数据。全网所有的交易记录都以交易单的形式存储在全网唯一的区块链中。</a:t>
            </a:r>
          </a:p>
        </p:txBody>
      </p:sp>
      <p:sp>
        <p:nvSpPr>
          <p:cNvPr id="5" name="矩形 4">
            <a:extLst>
              <a:ext uri="{FF2B5EF4-FFF2-40B4-BE49-F238E27FC236}">
                <a16:creationId xmlns:a16="http://schemas.microsoft.com/office/drawing/2014/main" xmlns="" id="{D53C2369-D282-41FB-A440-DE62999EA527}"/>
              </a:ext>
            </a:extLst>
          </p:cNvPr>
          <p:cNvSpPr/>
          <p:nvPr/>
        </p:nvSpPr>
        <p:spPr>
          <a:xfrm>
            <a:off x="5791568" y="2316988"/>
            <a:ext cx="877163" cy="452432"/>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rgbClr val="43AEC2"/>
                </a:solidFill>
                <a:effectLst/>
                <a:uLnTx/>
                <a:uFillTx/>
                <a:latin typeface="Arial"/>
                <a:ea typeface="Microsoft YaHei"/>
                <a:cs typeface="+mn-ea"/>
                <a:sym typeface="+mn-lt"/>
              </a:rPr>
              <a:t>区块链</a:t>
            </a:r>
          </a:p>
        </p:txBody>
      </p:sp>
      <p:cxnSp>
        <p:nvCxnSpPr>
          <p:cNvPr id="9" name="直接连接符 8">
            <a:extLst>
              <a:ext uri="{FF2B5EF4-FFF2-40B4-BE49-F238E27FC236}">
                <a16:creationId xmlns:a16="http://schemas.microsoft.com/office/drawing/2014/main" xmlns="" id="{31C530A9-376D-4851-A9DB-A757A880E3BE}"/>
              </a:ext>
            </a:extLst>
          </p:cNvPr>
          <p:cNvCxnSpPr/>
          <p:nvPr/>
        </p:nvCxnSpPr>
        <p:spPr>
          <a:xfrm>
            <a:off x="5125308" y="1922679"/>
            <a:ext cx="0" cy="361315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1AC63893-9770-42FE-96C4-C71E2A6C0123}"/>
              </a:ext>
            </a:extLst>
          </p:cNvPr>
          <p:cNvCxnSpPr>
            <a:cxnSpLocks/>
          </p:cNvCxnSpPr>
          <p:nvPr/>
        </p:nvCxnSpPr>
        <p:spPr>
          <a:xfrm>
            <a:off x="5517952" y="3340255"/>
            <a:ext cx="561350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xmlns="" id="{B39CF56D-C550-4E19-9382-A7AE94D254E2}"/>
              </a:ext>
            </a:extLst>
          </p:cNvPr>
          <p:cNvSpPr/>
          <p:nvPr/>
        </p:nvSpPr>
        <p:spPr>
          <a:xfrm>
            <a:off x="4909038" y="3210848"/>
            <a:ext cx="377825" cy="37782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Microsoft YaHei"/>
              <a:cs typeface="+mn-cs"/>
            </a:endParaRPr>
          </a:p>
        </p:txBody>
      </p:sp>
      <p:sp>
        <p:nvSpPr>
          <p:cNvPr id="12" name="矩形 11">
            <a:extLst>
              <a:ext uri="{FF2B5EF4-FFF2-40B4-BE49-F238E27FC236}">
                <a16:creationId xmlns:a16="http://schemas.microsoft.com/office/drawing/2014/main" xmlns="" id="{E814FC68-697F-4254-BE9E-C1FD4BFEAFB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F0833F"/>
                </a:solidFill>
                <a:effectLst>
                  <a:outerShdw blurRad="38100" dist="38100" dir="2700000" algn="tl">
                    <a:srgbClr val="000000">
                      <a:alpha val="43137"/>
                    </a:srgbClr>
                  </a:outerShdw>
                </a:effectLst>
                <a:cs typeface="+mn-ea"/>
                <a:sym typeface="+mn-lt"/>
              </a:rPr>
              <a:t>数据结构</a:t>
            </a:r>
            <a:endParaRPr lang="zh-CN" altLang="en-US" sz="3600" dirty="0">
              <a:solidFill>
                <a:srgbClr val="F0833F"/>
              </a:solidFill>
              <a:effectLst>
                <a:outerShdw blurRad="38100" dist="38100" dir="2700000" algn="tl">
                  <a:srgbClr val="000000">
                    <a:alpha val="43137"/>
                  </a:srgbClr>
                </a:outerShdw>
              </a:effectLst>
            </a:endParaRPr>
          </a:p>
        </p:txBody>
      </p:sp>
      <p:sp>
        <p:nvSpPr>
          <p:cNvPr id="13" name="文本占位符 2">
            <a:extLst>
              <a:ext uri="{FF2B5EF4-FFF2-40B4-BE49-F238E27FC236}">
                <a16:creationId xmlns:a16="http://schemas.microsoft.com/office/drawing/2014/main" xmlns="" id="{F1AB0275-F7E5-49F3-B7DA-890397526FBF}"/>
              </a:ext>
            </a:extLst>
          </p:cNvPr>
          <p:cNvSpPr txBox="1">
            <a:spLocks/>
          </p:cNvSpPr>
          <p:nvPr/>
        </p:nvSpPr>
        <p:spPr>
          <a:xfrm>
            <a:off x="6692835" y="3837988"/>
            <a:ext cx="4438622" cy="16978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0000"/>
              </a:lnSpc>
              <a:buFont typeface="Arial" panose="020B0604020202020204" pitchFamily="34" charset="0"/>
              <a:buNone/>
            </a:pPr>
            <a:r>
              <a:rPr lang="zh-CN" altLang="en-US" sz="1800" kern="100" dirty="0">
                <a:solidFill>
                  <a:schemeClr val="bg1">
                    <a:lumMod val="95000"/>
                  </a:schemeClr>
                </a:solidFill>
                <a:cs typeface="+mn-ea"/>
                <a:sym typeface="+mn-lt"/>
              </a:rPr>
              <a:t>区块是一种记录交易的数据结构。每个区块由区块头和区块主体组成，区块主体只负责记录前一段时间内的所有交易信息，区块链的大部分功能都由区块头实现。</a:t>
            </a:r>
          </a:p>
        </p:txBody>
      </p:sp>
      <p:sp>
        <p:nvSpPr>
          <p:cNvPr id="14" name="矩形 13">
            <a:extLst>
              <a:ext uri="{FF2B5EF4-FFF2-40B4-BE49-F238E27FC236}">
                <a16:creationId xmlns:a16="http://schemas.microsoft.com/office/drawing/2014/main" xmlns="" id="{2DBD85A3-87C4-4755-BFA5-076001BC2D11}"/>
              </a:ext>
            </a:extLst>
          </p:cNvPr>
          <p:cNvSpPr/>
          <p:nvPr/>
        </p:nvSpPr>
        <p:spPr>
          <a:xfrm>
            <a:off x="5781092" y="4250047"/>
            <a:ext cx="646331" cy="458908"/>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43AEC2"/>
                </a:solidFill>
                <a:effectLst/>
                <a:uLnTx/>
                <a:uFillTx/>
                <a:latin typeface="微软雅黑" panose="020B0503020204020204" pitchFamily="34" charset="-122"/>
                <a:ea typeface="微软雅黑" panose="020B0503020204020204" pitchFamily="34" charset="-122"/>
                <a:cs typeface="+mn-cs"/>
              </a:rPr>
              <a:t>区块</a:t>
            </a:r>
            <a:endParaRPr kumimoji="0" lang="en-US" altLang="zh-CN" sz="1800" b="1" i="0" u="none" strike="noStrike" kern="1200" cap="none" spc="0" normalizeH="0" baseline="0" noProof="0" dirty="0">
              <a:ln>
                <a:noFill/>
              </a:ln>
              <a:solidFill>
                <a:srgbClr val="43AEC2"/>
              </a:solidFill>
              <a:effectLst/>
              <a:uLnTx/>
              <a:uFillTx/>
              <a:latin typeface="微软雅黑" panose="020B0503020204020204" pitchFamily="34" charset="-122"/>
              <a:ea typeface="微软雅黑" panose="020B0503020204020204" pitchFamily="34" charset="-122"/>
              <a:cs typeface="+mn-cs"/>
            </a:endParaRPr>
          </a:p>
        </p:txBody>
      </p:sp>
      <p:sp>
        <p:nvSpPr>
          <p:cNvPr id="15" name="矩形 14">
            <a:extLst>
              <a:ext uri="{FF2B5EF4-FFF2-40B4-BE49-F238E27FC236}">
                <a16:creationId xmlns:a16="http://schemas.microsoft.com/office/drawing/2014/main" xmlns="" id="{59A6FD31-ECAA-449D-93C5-CCA39068610A}"/>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C46D711E-A0BA-40B6-9672-DBCB0A1192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948" y="1793770"/>
            <a:ext cx="3904496" cy="3870968"/>
          </a:xfrm>
          <a:prstGeom prst="rect">
            <a:avLst/>
          </a:prstGeom>
        </p:spPr>
      </p:pic>
    </p:spTree>
    <p:extLst>
      <p:ext uri="{BB962C8B-B14F-4D97-AF65-F5344CB8AC3E}">
        <p14:creationId xmlns:p14="http://schemas.microsoft.com/office/powerpoint/2010/main" val="190380128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3">
                                            <p:txEl>
                                              <p:pRg st="0" end="0"/>
                                            </p:txEl>
                                          </p:spTgt>
                                        </p:tgtEl>
                                        <p:attrNameLst>
                                          <p:attrName>style.visibility</p:attrName>
                                        </p:attrNameLst>
                                      </p:cBhvr>
                                      <p:to>
                                        <p:strVal val="visible"/>
                                      </p:to>
                                    </p:set>
                                    <p:animEffect transition="in" filter="wipe(up)">
                                      <p:cBhvr>
                                        <p:cTn id="36"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1" grpId="0" animBg="1"/>
      <p:bldP spid="13" grpId="0" build="p"/>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A19BD1C1-45E9-47C3-A941-98BE9D5B9151}"/>
              </a:ext>
            </a:extLst>
          </p:cNvPr>
          <p:cNvSpPr>
            <a:spLocks noGrp="1"/>
          </p:cNvSpPr>
          <p:nvPr>
            <p:ph type="body" idx="4294967295"/>
          </p:nvPr>
        </p:nvSpPr>
        <p:spPr>
          <a:xfrm>
            <a:off x="9208548" y="3919608"/>
            <a:ext cx="2549525" cy="4370387"/>
          </a:xfrm>
          <a:prstGeom prst="rect">
            <a:avLst/>
          </a:prstGeom>
        </p:spPr>
        <p:txBody>
          <a:bodyPr>
            <a:normAutofit/>
          </a:bodyPr>
          <a:lstStyle/>
          <a:p>
            <a:pPr marL="0" marR="0" lvl="0" indent="0" algn="just" rtl="0">
              <a:lnSpc>
                <a:spcPct val="130000"/>
              </a:lnSpc>
              <a:buNone/>
            </a:pPr>
            <a:r>
              <a:rPr lang="en-US" altLang="zh-CN" sz="1800" b="0" i="0" u="none" strike="noStrike" kern="100" baseline="0" dirty="0">
                <a:solidFill>
                  <a:schemeClr val="bg1">
                    <a:lumMod val="95000"/>
                  </a:schemeClr>
                </a:solidFill>
                <a:cs typeface="+mn-ea"/>
                <a:sym typeface="+mn-lt"/>
              </a:rPr>
              <a:t>4</a:t>
            </a:r>
            <a:r>
              <a:rPr lang="zh-CN" altLang="en-US" sz="1800" b="0" i="0" u="none" strike="noStrike" kern="100" baseline="0" dirty="0">
                <a:solidFill>
                  <a:schemeClr val="bg1">
                    <a:lumMod val="95000"/>
                  </a:schemeClr>
                </a:solidFill>
                <a:cs typeface="+mn-ea"/>
                <a:sym typeface="+mn-lt"/>
              </a:rPr>
              <a:t>、难度值字段会根据之前一段时间区块的平均生成时间进行调整以应对整个网络不断变化的整体计算总量</a:t>
            </a:r>
          </a:p>
        </p:txBody>
      </p:sp>
      <p:sp>
        <p:nvSpPr>
          <p:cNvPr id="8" name="Arc 16">
            <a:extLst>
              <a:ext uri="{FF2B5EF4-FFF2-40B4-BE49-F238E27FC236}">
                <a16:creationId xmlns:a16="http://schemas.microsoft.com/office/drawing/2014/main" xmlns="" id="{AE66A9AB-1509-4EE3-99F0-74E8087D285A}"/>
              </a:ext>
            </a:extLst>
          </p:cNvPr>
          <p:cNvSpPr/>
          <p:nvPr/>
        </p:nvSpPr>
        <p:spPr>
          <a:xfrm flipH="1">
            <a:off x="2856230" y="1983663"/>
            <a:ext cx="4275455" cy="2224405"/>
          </a:xfrm>
          <a:prstGeom prst="arc">
            <a:avLst>
              <a:gd name="adj1" fmla="val 16200000"/>
              <a:gd name="adj2" fmla="val 20737056"/>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9" name="Arc 17">
            <a:extLst>
              <a:ext uri="{FF2B5EF4-FFF2-40B4-BE49-F238E27FC236}">
                <a16:creationId xmlns:a16="http://schemas.microsoft.com/office/drawing/2014/main" xmlns="" id="{E540B92E-CE2D-4072-BCC4-435A50161E64}"/>
              </a:ext>
            </a:extLst>
          </p:cNvPr>
          <p:cNvSpPr/>
          <p:nvPr/>
        </p:nvSpPr>
        <p:spPr>
          <a:xfrm>
            <a:off x="4993640" y="1983663"/>
            <a:ext cx="4275455" cy="2224405"/>
          </a:xfrm>
          <a:prstGeom prst="arc">
            <a:avLst>
              <a:gd name="adj1" fmla="val 16200000"/>
              <a:gd name="adj2" fmla="val 2089900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10" name="Arc 18">
            <a:extLst>
              <a:ext uri="{FF2B5EF4-FFF2-40B4-BE49-F238E27FC236}">
                <a16:creationId xmlns:a16="http://schemas.microsoft.com/office/drawing/2014/main" xmlns="" id="{EEB4A155-C31C-4631-8847-B5B5216625FE}"/>
              </a:ext>
            </a:extLst>
          </p:cNvPr>
          <p:cNvSpPr/>
          <p:nvPr/>
        </p:nvSpPr>
        <p:spPr>
          <a:xfrm flipH="1">
            <a:off x="4894580" y="2563418"/>
            <a:ext cx="828675" cy="1064895"/>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11" name="Arc 19">
            <a:extLst>
              <a:ext uri="{FF2B5EF4-FFF2-40B4-BE49-F238E27FC236}">
                <a16:creationId xmlns:a16="http://schemas.microsoft.com/office/drawing/2014/main" xmlns="" id="{03A324E7-B11E-4BC5-8D5E-176353105986}"/>
              </a:ext>
            </a:extLst>
          </p:cNvPr>
          <p:cNvSpPr/>
          <p:nvPr/>
        </p:nvSpPr>
        <p:spPr>
          <a:xfrm>
            <a:off x="6417945" y="2563418"/>
            <a:ext cx="828675" cy="1064895"/>
          </a:xfrm>
          <a:prstGeom prst="arc">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49" name="Oval 12">
            <a:extLst>
              <a:ext uri="{FF2B5EF4-FFF2-40B4-BE49-F238E27FC236}">
                <a16:creationId xmlns:a16="http://schemas.microsoft.com/office/drawing/2014/main" xmlns="" id="{1196B4B1-7853-40B1-94C6-7A45DB7287C3}"/>
              </a:ext>
            </a:extLst>
          </p:cNvPr>
          <p:cNvSpPr/>
          <p:nvPr/>
        </p:nvSpPr>
        <p:spPr>
          <a:xfrm flipH="1">
            <a:off x="5308917" y="1211503"/>
            <a:ext cx="1574165" cy="1583055"/>
          </a:xfrm>
          <a:prstGeom prst="ellipse">
            <a:avLst/>
          </a:prstGeom>
          <a:solidFill>
            <a:srgbClr val="43AEC2">
              <a:alpha val="7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dirty="0">
              <a:ln>
                <a:noFill/>
              </a:ln>
              <a:solidFill>
                <a:prstClr val="white">
                  <a:lumMod val="85000"/>
                </a:prstClr>
              </a:solidFill>
              <a:effectLst/>
              <a:uLnTx/>
              <a:uFillTx/>
              <a:latin typeface="Arial"/>
              <a:ea typeface="Microsoft YaHei"/>
              <a:cs typeface="+mn-cs"/>
            </a:endParaRPr>
          </a:p>
        </p:txBody>
      </p:sp>
      <p:sp>
        <p:nvSpPr>
          <p:cNvPr id="4" name="矩形 3">
            <a:extLst>
              <a:ext uri="{FF2B5EF4-FFF2-40B4-BE49-F238E27FC236}">
                <a16:creationId xmlns:a16="http://schemas.microsoft.com/office/drawing/2014/main" xmlns="" id="{F5796895-E48D-4C7C-B057-1B433D438B29}"/>
              </a:ext>
            </a:extLst>
          </p:cNvPr>
          <p:cNvSpPr/>
          <p:nvPr/>
        </p:nvSpPr>
        <p:spPr>
          <a:xfrm>
            <a:off x="5525157" y="1601345"/>
            <a:ext cx="1107996" cy="812530"/>
          </a:xfrm>
          <a:prstGeom prst="rect">
            <a:avLst/>
          </a:prstGeom>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rgbClr val="EDCA13"/>
                </a:solidFill>
                <a:effectLst/>
                <a:uLnTx/>
                <a:uFillTx/>
                <a:latin typeface="Arial"/>
                <a:ea typeface="Microsoft YaHei"/>
                <a:cs typeface="+mn-ea"/>
                <a:sym typeface="+mn-lt"/>
              </a:rPr>
              <a:t>区块形成</a:t>
            </a:r>
            <a:endParaRPr kumimoji="0" lang="en-US" altLang="zh-CN" sz="1800" b="1" i="0" u="none" strike="noStrike" kern="100" cap="none" spc="0" normalizeH="0" baseline="0" noProof="0" dirty="0">
              <a:ln>
                <a:noFill/>
              </a:ln>
              <a:solidFill>
                <a:srgbClr val="EDCA13"/>
              </a:solidFill>
              <a:effectLst/>
              <a:uLnTx/>
              <a:uFillTx/>
              <a:latin typeface="Arial"/>
              <a:ea typeface="Microsoft YaHei"/>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rgbClr val="EDCA13"/>
                </a:solidFill>
                <a:effectLst/>
                <a:uLnTx/>
                <a:uFillTx/>
                <a:latin typeface="Arial"/>
                <a:ea typeface="Microsoft YaHei"/>
                <a:cs typeface="+mn-ea"/>
                <a:sym typeface="+mn-lt"/>
              </a:rPr>
              <a:t>过程</a:t>
            </a:r>
          </a:p>
        </p:txBody>
      </p:sp>
      <p:sp>
        <p:nvSpPr>
          <p:cNvPr id="6" name="矩形 5">
            <a:extLst>
              <a:ext uri="{FF2B5EF4-FFF2-40B4-BE49-F238E27FC236}">
                <a16:creationId xmlns:a16="http://schemas.microsoft.com/office/drawing/2014/main" xmlns="" id="{E670116F-AB03-4C3B-A7F0-8DCB8786FE01}"/>
              </a:ext>
            </a:extLst>
          </p:cNvPr>
          <p:cNvSpPr/>
          <p:nvPr/>
        </p:nvSpPr>
        <p:spPr>
          <a:xfrm>
            <a:off x="985162" y="3694670"/>
            <a:ext cx="2693058"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rPr>
              <a:t>1</a:t>
            </a:r>
            <a:r>
              <a:rPr kumimoji="0" lang="zh-CN" altLang="en-US"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rPr>
              <a:t>、在当前区块加入区块链后，所有矿工就立即开始下一个区块的生成工作</a:t>
            </a:r>
            <a:endParaRPr kumimoji="0" lang="zh-CN" altLang="en-US" sz="1800" b="0" i="0" u="none" strike="noStrike" kern="1200" cap="none" spc="0" normalizeH="0" baseline="0" noProof="0" dirty="0">
              <a:ln>
                <a:noFill/>
              </a:ln>
              <a:solidFill>
                <a:prstClr val="black"/>
              </a:solidFill>
              <a:effectLst/>
              <a:uLnTx/>
              <a:uFillTx/>
              <a:latin typeface="Arial"/>
              <a:ea typeface="Microsoft YaHei"/>
              <a:cs typeface="+mn-cs"/>
            </a:endParaRPr>
          </a:p>
        </p:txBody>
      </p:sp>
      <p:sp>
        <p:nvSpPr>
          <p:cNvPr id="57" name="矩形 56">
            <a:extLst>
              <a:ext uri="{FF2B5EF4-FFF2-40B4-BE49-F238E27FC236}">
                <a16:creationId xmlns:a16="http://schemas.microsoft.com/office/drawing/2014/main" xmlns="" id="{679371C9-4FE6-4B6E-A04F-72BCEDD332C7}"/>
              </a:ext>
            </a:extLst>
          </p:cNvPr>
          <p:cNvSpPr/>
          <p:nvPr/>
        </p:nvSpPr>
        <p:spPr>
          <a:xfrm>
            <a:off x="3460957" y="4455794"/>
            <a:ext cx="2312541" cy="1892826"/>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rPr>
              <a:t>2</a:t>
            </a:r>
            <a:r>
              <a:rPr kumimoji="0" lang="zh-CN" altLang="en-US"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rPr>
              <a:t>、把在本地内存中的交易信息记录到区块主体中在区块主体中生成此区块中所有交易信息</a:t>
            </a:r>
          </a:p>
        </p:txBody>
      </p:sp>
      <p:sp>
        <p:nvSpPr>
          <p:cNvPr id="58" name="矩形 57">
            <a:extLst>
              <a:ext uri="{FF2B5EF4-FFF2-40B4-BE49-F238E27FC236}">
                <a16:creationId xmlns:a16="http://schemas.microsoft.com/office/drawing/2014/main" xmlns="" id="{60DA8C6C-85E4-40B3-83E3-8F231D7A4C61}"/>
              </a:ext>
            </a:extLst>
          </p:cNvPr>
          <p:cNvSpPr/>
          <p:nvPr/>
        </p:nvSpPr>
        <p:spPr>
          <a:xfrm>
            <a:off x="6111575" y="4081004"/>
            <a:ext cx="2654302" cy="1892826"/>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rPr>
              <a:t>3</a:t>
            </a:r>
            <a:r>
              <a:rPr kumimoji="0" lang="zh-CN" altLang="en-US"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rPr>
              <a:t>、把上一个刚刚生成的区块的区块头的数据通过 </a:t>
            </a:r>
            <a:r>
              <a:rPr kumimoji="0" lang="en-US" altLang="zh-CN"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rPr>
              <a:t>SHA256 </a:t>
            </a:r>
            <a:r>
              <a:rPr kumimoji="0" lang="zh-CN" altLang="en-US" sz="1800" b="0" i="0" u="none" strike="noStrike" kern="100" cap="none" spc="0" normalizeH="0" baseline="0" noProof="0" dirty="0">
                <a:ln>
                  <a:noFill/>
                </a:ln>
                <a:solidFill>
                  <a:prstClr val="white">
                    <a:lumMod val="95000"/>
                  </a:prstClr>
                </a:solidFill>
                <a:effectLst/>
                <a:uLnTx/>
                <a:uFillTx/>
                <a:latin typeface="Arial"/>
                <a:ea typeface="Microsoft YaHei"/>
                <a:cs typeface="+mn-ea"/>
                <a:sym typeface="+mn-lt"/>
              </a:rPr>
              <a:t>算法生成一个</a:t>
            </a:r>
          </a:p>
        </p:txBody>
      </p:sp>
      <p:sp>
        <p:nvSpPr>
          <p:cNvPr id="50" name="矩形 49">
            <a:extLst>
              <a:ext uri="{FF2B5EF4-FFF2-40B4-BE49-F238E27FC236}">
                <a16:creationId xmlns:a16="http://schemas.microsoft.com/office/drawing/2014/main" xmlns="" id="{3F50652C-4D73-4E2C-81D1-4878F1658452}"/>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F0833F"/>
                </a:solidFill>
                <a:effectLst>
                  <a:outerShdw blurRad="38100" dist="38100" dir="2700000" algn="tl">
                    <a:srgbClr val="000000">
                      <a:alpha val="43137"/>
                    </a:srgbClr>
                  </a:outerShdw>
                </a:effectLst>
                <a:cs typeface="+mn-ea"/>
                <a:sym typeface="+mn-lt"/>
              </a:rPr>
              <a:t>数据结构</a:t>
            </a:r>
            <a:endParaRPr lang="zh-CN" altLang="en-US" sz="3600" dirty="0">
              <a:solidFill>
                <a:srgbClr val="F0833F"/>
              </a:solidFill>
              <a:effectLst>
                <a:outerShdw blurRad="38100" dist="38100" dir="2700000" algn="tl">
                  <a:srgbClr val="000000">
                    <a:alpha val="43137"/>
                  </a:srgbClr>
                </a:outerShdw>
              </a:effectLst>
            </a:endParaRPr>
          </a:p>
        </p:txBody>
      </p:sp>
      <p:sp>
        <p:nvSpPr>
          <p:cNvPr id="51" name="矩形 50">
            <a:extLst>
              <a:ext uri="{FF2B5EF4-FFF2-40B4-BE49-F238E27FC236}">
                <a16:creationId xmlns:a16="http://schemas.microsoft.com/office/drawing/2014/main" xmlns="" id="{77F242C3-D7FC-4E9F-9656-08777E98E4D3}"/>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 51">
            <a:extLst>
              <a:ext uri="{FF2B5EF4-FFF2-40B4-BE49-F238E27FC236}">
                <a16:creationId xmlns:a16="http://schemas.microsoft.com/office/drawing/2014/main" xmlns="" id="{49B78873-04DF-4288-A5EC-88158D456A6A}"/>
              </a:ext>
            </a:extLst>
          </p:cNvPr>
          <p:cNvPicPr>
            <a:picLocks noChangeAspect="1"/>
          </p:cNvPicPr>
          <p:nvPr/>
        </p:nvPicPr>
        <p:blipFill rotWithShape="1">
          <a:blip r:embed="rId3">
            <a:extLst>
              <a:ext uri="{28A0092B-C50C-407E-A947-70E740481C1C}">
                <a14:useLocalDpi xmlns:a14="http://schemas.microsoft.com/office/drawing/2010/main" val="0"/>
              </a:ext>
            </a:extLst>
          </a:blip>
          <a:srcRect l="54678" t="77525" r="10064" b="4556"/>
          <a:stretch/>
        </p:blipFill>
        <p:spPr>
          <a:xfrm>
            <a:off x="2026960" y="2490558"/>
            <a:ext cx="1119495" cy="1034362"/>
          </a:xfrm>
          <a:prstGeom prst="rect">
            <a:avLst/>
          </a:prstGeom>
        </p:spPr>
      </p:pic>
      <p:pic>
        <p:nvPicPr>
          <p:cNvPr id="53" name="图片 52">
            <a:extLst>
              <a:ext uri="{FF2B5EF4-FFF2-40B4-BE49-F238E27FC236}">
                <a16:creationId xmlns:a16="http://schemas.microsoft.com/office/drawing/2014/main" xmlns="" id="{B82DD671-1C03-4933-A28E-409C1B77AB44}"/>
              </a:ext>
            </a:extLst>
          </p:cNvPr>
          <p:cNvPicPr>
            <a:picLocks noChangeAspect="1"/>
          </p:cNvPicPr>
          <p:nvPr/>
        </p:nvPicPr>
        <p:blipFill rotWithShape="1">
          <a:blip r:embed="rId3">
            <a:extLst>
              <a:ext uri="{28A0092B-C50C-407E-A947-70E740481C1C}">
                <a14:useLocalDpi xmlns:a14="http://schemas.microsoft.com/office/drawing/2010/main" val="0"/>
              </a:ext>
            </a:extLst>
          </a:blip>
          <a:srcRect l="52965" t="39246" r="11777" b="42835"/>
          <a:stretch/>
        </p:blipFill>
        <p:spPr>
          <a:xfrm>
            <a:off x="4276551" y="3279171"/>
            <a:ext cx="1119495" cy="1034362"/>
          </a:xfrm>
          <a:prstGeom prst="rect">
            <a:avLst/>
          </a:prstGeom>
        </p:spPr>
      </p:pic>
      <p:pic>
        <p:nvPicPr>
          <p:cNvPr id="54" name="图片 53">
            <a:extLst>
              <a:ext uri="{FF2B5EF4-FFF2-40B4-BE49-F238E27FC236}">
                <a16:creationId xmlns:a16="http://schemas.microsoft.com/office/drawing/2014/main" xmlns="" id="{D647F730-AAC2-4AD3-999C-D1FC1E6D6E2D}"/>
              </a:ext>
            </a:extLst>
          </p:cNvPr>
          <p:cNvPicPr>
            <a:picLocks noChangeAspect="1"/>
          </p:cNvPicPr>
          <p:nvPr/>
        </p:nvPicPr>
        <p:blipFill rotWithShape="1">
          <a:blip r:embed="rId3">
            <a:extLst>
              <a:ext uri="{28A0092B-C50C-407E-A947-70E740481C1C}">
                <a14:useLocalDpi xmlns:a14="http://schemas.microsoft.com/office/drawing/2010/main" val="0"/>
              </a:ext>
            </a:extLst>
          </a:blip>
          <a:srcRect l="13595" t="20782" r="51147" b="61299"/>
          <a:stretch/>
        </p:blipFill>
        <p:spPr>
          <a:xfrm>
            <a:off x="6816367" y="3340810"/>
            <a:ext cx="1119495" cy="1034362"/>
          </a:xfrm>
          <a:prstGeom prst="rect">
            <a:avLst/>
          </a:prstGeom>
        </p:spPr>
      </p:pic>
      <p:pic>
        <p:nvPicPr>
          <p:cNvPr id="55" name="图片 54">
            <a:extLst>
              <a:ext uri="{FF2B5EF4-FFF2-40B4-BE49-F238E27FC236}">
                <a16:creationId xmlns:a16="http://schemas.microsoft.com/office/drawing/2014/main" xmlns="" id="{D887870A-69C1-4367-ABCC-287ED7F01A4A}"/>
              </a:ext>
            </a:extLst>
          </p:cNvPr>
          <p:cNvPicPr>
            <a:picLocks noChangeAspect="1"/>
          </p:cNvPicPr>
          <p:nvPr/>
        </p:nvPicPr>
        <p:blipFill rotWithShape="1">
          <a:blip r:embed="rId3">
            <a:extLst>
              <a:ext uri="{28A0092B-C50C-407E-A947-70E740481C1C}">
                <a14:useLocalDpi xmlns:a14="http://schemas.microsoft.com/office/drawing/2010/main" val="0"/>
              </a:ext>
            </a:extLst>
          </a:blip>
          <a:srcRect l="13444" t="59044" r="51298" b="23037"/>
          <a:stretch/>
        </p:blipFill>
        <p:spPr>
          <a:xfrm>
            <a:off x="8978870" y="2761990"/>
            <a:ext cx="1119495" cy="1034362"/>
          </a:xfrm>
          <a:prstGeom prst="rect">
            <a:avLst/>
          </a:prstGeom>
        </p:spPr>
      </p:pic>
    </p:spTree>
    <p:extLst>
      <p:ext uri="{BB962C8B-B14F-4D97-AF65-F5344CB8AC3E}">
        <p14:creationId xmlns:p14="http://schemas.microsoft.com/office/powerpoint/2010/main" val="100337125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ppt_x"/>
                                          </p:val>
                                        </p:tav>
                                        <p:tav tm="100000">
                                          <p:val>
                                            <p:strVal val="#ppt_x"/>
                                          </p:val>
                                        </p:tav>
                                      </p:tavLst>
                                    </p:anim>
                                    <p:anim calcmode="lin" valueType="num">
                                      <p:cBhvr additive="base">
                                        <p:cTn id="32" dur="500" fill="hold"/>
                                        <p:tgtEl>
                                          <p:spTgt spid="57"/>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500" fill="hold"/>
                                        <p:tgtEl>
                                          <p:spTgt spid="58"/>
                                        </p:tgtEl>
                                        <p:attrNameLst>
                                          <p:attrName>ppt_x</p:attrName>
                                        </p:attrNameLst>
                                      </p:cBhvr>
                                      <p:tavLst>
                                        <p:tav tm="0">
                                          <p:val>
                                            <p:strVal val="#ppt_x"/>
                                          </p:val>
                                        </p:tav>
                                        <p:tav tm="100000">
                                          <p:val>
                                            <p:strVal val="#ppt_x"/>
                                          </p:val>
                                        </p:tav>
                                      </p:tavLst>
                                    </p:anim>
                                    <p:anim calcmode="lin" valueType="num">
                                      <p:cBhvr additive="base">
                                        <p:cTn id="42" dur="500" fill="hold"/>
                                        <p:tgtEl>
                                          <p:spTgt spid="58"/>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2" presetClass="entr" presetSubtype="1"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up)">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
                                            <p:txEl>
                                              <p:pRg st="0" end="0"/>
                                            </p:txEl>
                                          </p:spTgt>
                                        </p:tgtEl>
                                        <p:attrNameLst>
                                          <p:attrName>style.visibility</p:attrName>
                                        </p:attrNameLst>
                                      </p:cBhvr>
                                      <p:to>
                                        <p:strVal val="visible"/>
                                      </p:to>
                                    </p:set>
                                    <p:anim calcmode="lin" valueType="num">
                                      <p:cBhvr additive="base">
                                        <p:cTn id="5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9" grpId="0" animBg="1"/>
      <p:bldP spid="10" grpId="0" animBg="1"/>
      <p:bldP spid="11" grpId="0" animBg="1"/>
      <p:bldP spid="49" grpId="0" animBg="1"/>
      <p:bldP spid="4" grpId="0"/>
      <p:bldP spid="6" grpId="0"/>
      <p:bldP spid="57"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F5B2ABC1-5533-49C5-B58B-9C7B1AF919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680" y="702479"/>
            <a:ext cx="8496886" cy="6155521"/>
          </a:xfrm>
          <a:prstGeom prst="rect">
            <a:avLst/>
          </a:prstGeom>
        </p:spPr>
      </p:pic>
      <p:sp>
        <p:nvSpPr>
          <p:cNvPr id="21" name="文本框 20">
            <a:extLst>
              <a:ext uri="{FF2B5EF4-FFF2-40B4-BE49-F238E27FC236}">
                <a16:creationId xmlns:a16="http://schemas.microsoft.com/office/drawing/2014/main" xmlns="" id="{0896FB88-11B4-4A2E-9CEC-B6D8E2B3920D}"/>
              </a:ext>
            </a:extLst>
          </p:cNvPr>
          <p:cNvSpPr txBox="1"/>
          <p:nvPr/>
        </p:nvSpPr>
        <p:spPr bwMode="auto">
          <a:xfrm>
            <a:off x="4158403" y="2190100"/>
            <a:ext cx="4643060" cy="1077218"/>
          </a:xfrm>
          <a:prstGeom prst="rect">
            <a:avLst/>
          </a:prstGeom>
          <a:noFill/>
        </p:spPr>
        <p:txBody>
          <a:bodyPr wrap="square">
            <a:spAutoFit/>
          </a:bodyPr>
          <a:lstStyle/>
          <a:p>
            <a:pPr algn="dist" defTabSz="914316">
              <a:defRPr/>
            </a:pPr>
            <a:r>
              <a:rPr lang="zh-CN" altLang="en-US" sz="6400" b="1" dirty="0">
                <a:solidFill>
                  <a:srgbClr val="43AEC2"/>
                </a:solidFill>
                <a:effectLst>
                  <a:outerShdw blurRad="38100" dist="38100" dir="2700000" algn="tl">
                    <a:srgbClr val="000000">
                      <a:alpha val="43137"/>
                    </a:srgbClr>
                  </a:outerShdw>
                </a:effectLst>
                <a:latin typeface="+mj-ea"/>
                <a:ea typeface="+mj-ea"/>
                <a:cs typeface="Arial" pitchFamily="34" charset="0"/>
              </a:rPr>
              <a:t>核心问题</a:t>
            </a:r>
            <a:endParaRPr lang="zh-CN" altLang="en-US" sz="6400" b="1" baseline="-3000" dirty="0">
              <a:solidFill>
                <a:srgbClr val="43AEC2"/>
              </a:solidFill>
              <a:effectLst>
                <a:outerShdw blurRad="38100" dist="38100" dir="2700000" algn="tl">
                  <a:srgbClr val="000000">
                    <a:alpha val="43137"/>
                  </a:srgbClr>
                </a:outerShdw>
              </a:effectLst>
              <a:latin typeface="+mj-ea"/>
              <a:ea typeface="+mj-ea"/>
              <a:cs typeface="Arial" pitchFamily="34" charset="0"/>
            </a:endParaRPr>
          </a:p>
        </p:txBody>
      </p:sp>
      <p:sp>
        <p:nvSpPr>
          <p:cNvPr id="22" name="TextBox 111">
            <a:extLst>
              <a:ext uri="{FF2B5EF4-FFF2-40B4-BE49-F238E27FC236}">
                <a16:creationId xmlns:a16="http://schemas.microsoft.com/office/drawing/2014/main" xmlns="" id="{8243F6AA-DDCB-455C-A7C0-74159431E0A3}"/>
              </a:ext>
            </a:extLst>
          </p:cNvPr>
          <p:cNvSpPr txBox="1">
            <a:spLocks noChangeArrowheads="1"/>
          </p:cNvSpPr>
          <p:nvPr/>
        </p:nvSpPr>
        <p:spPr bwMode="auto">
          <a:xfrm>
            <a:off x="3773105" y="3373074"/>
            <a:ext cx="5537200"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914316">
              <a:lnSpc>
                <a:spcPct val="120000"/>
              </a:lnSpc>
              <a:defRPr/>
            </a:pPr>
            <a:r>
              <a:rPr lang="en-US" altLang="zh-CN" sz="1400" dirty="0">
                <a:solidFill>
                  <a:prstClr val="white"/>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prstClr val="white"/>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408423813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Effect transition="in" filter="fade">
                                      <p:cBhvr>
                                        <p:cTn id="12" dur="1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aphicFrame>
        <p:nvGraphicFramePr>
          <p:cNvPr id="4" name="图示 3">
            <a:extLst>
              <a:ext uri="{FF2B5EF4-FFF2-40B4-BE49-F238E27FC236}">
                <a16:creationId xmlns:a16="http://schemas.microsoft.com/office/drawing/2014/main" xmlns="" id="{D720D463-561E-4C0C-B96F-8F596A476DBF}"/>
              </a:ext>
            </a:extLst>
          </p:cNvPr>
          <p:cNvGraphicFramePr/>
          <p:nvPr>
            <p:extLst>
              <p:ext uri="{D42A27DB-BD31-4B8C-83A1-F6EECF244321}">
                <p14:modId xmlns:p14="http://schemas.microsoft.com/office/powerpoint/2010/main" val="628259136"/>
              </p:ext>
            </p:extLst>
          </p:nvPr>
        </p:nvGraphicFramePr>
        <p:xfrm>
          <a:off x="5778547" y="1462607"/>
          <a:ext cx="5056849" cy="46738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矩形 8">
            <a:extLst>
              <a:ext uri="{FF2B5EF4-FFF2-40B4-BE49-F238E27FC236}">
                <a16:creationId xmlns:a16="http://schemas.microsoft.com/office/drawing/2014/main" xmlns="" id="{9F3242D2-620F-470B-A938-A881B3303950}"/>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43AEC2"/>
                </a:solidFill>
                <a:effectLst>
                  <a:outerShdw blurRad="38100" dist="38100" dir="2700000" algn="tl">
                    <a:srgbClr val="000000">
                      <a:alpha val="43137"/>
                    </a:srgbClr>
                  </a:outerShdw>
                </a:effectLst>
                <a:cs typeface="+mn-ea"/>
                <a:sym typeface="+mn-lt"/>
              </a:rPr>
              <a:t>核心问题</a:t>
            </a:r>
            <a:endParaRPr lang="zh-CN" altLang="en-US" sz="3600" dirty="0">
              <a:solidFill>
                <a:srgbClr val="43AEC2"/>
              </a:solidFill>
              <a:effectLst>
                <a:outerShdw blurRad="38100" dist="38100" dir="2700000" algn="tl">
                  <a:srgbClr val="000000">
                    <a:alpha val="43137"/>
                  </a:srgbClr>
                </a:outerShdw>
              </a:effectLst>
            </a:endParaRPr>
          </a:p>
        </p:txBody>
      </p:sp>
      <p:sp>
        <p:nvSpPr>
          <p:cNvPr id="10" name="矩形 9">
            <a:extLst>
              <a:ext uri="{FF2B5EF4-FFF2-40B4-BE49-F238E27FC236}">
                <a16:creationId xmlns:a16="http://schemas.microsoft.com/office/drawing/2014/main" xmlns="" id="{67D1D70A-2952-4643-8F80-F319E9AECDB3}"/>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EC36451A-BA13-4061-A814-F7D123E1E90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38313" y="1496176"/>
            <a:ext cx="4640234" cy="4640234"/>
          </a:xfrm>
          <a:prstGeom prst="rect">
            <a:avLst/>
          </a:prstGeom>
        </p:spPr>
      </p:pic>
    </p:spTree>
    <p:extLst>
      <p:ext uri="{BB962C8B-B14F-4D97-AF65-F5344CB8AC3E}">
        <p14:creationId xmlns:p14="http://schemas.microsoft.com/office/powerpoint/2010/main" val="233901189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B7BD9ECF-AEE8-40BF-8AE6-ED6DFD23E5D3}"/>
                                            </p:graphicEl>
                                          </p:spTgt>
                                        </p:tgtEl>
                                        <p:attrNameLst>
                                          <p:attrName>style.visibility</p:attrName>
                                        </p:attrNameLst>
                                      </p:cBhvr>
                                      <p:to>
                                        <p:strVal val="visible"/>
                                      </p:to>
                                    </p:set>
                                    <p:animEffect transition="in" filter="fade">
                                      <p:cBhvr>
                                        <p:cTn id="7" dur="1000"/>
                                        <p:tgtEl>
                                          <p:spTgt spid="4">
                                            <p:graphicEl>
                                              <a:dgm id="{B7BD9ECF-AEE8-40BF-8AE6-ED6DFD23E5D3}"/>
                                            </p:graphicEl>
                                          </p:spTgt>
                                        </p:tgtEl>
                                      </p:cBhvr>
                                    </p:animEffect>
                                    <p:anim calcmode="lin" valueType="num">
                                      <p:cBhvr>
                                        <p:cTn id="8" dur="1000" fill="hold"/>
                                        <p:tgtEl>
                                          <p:spTgt spid="4">
                                            <p:graphicEl>
                                              <a:dgm id="{B7BD9ECF-AEE8-40BF-8AE6-ED6DFD23E5D3}"/>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B7BD9ECF-AEE8-40BF-8AE6-ED6DFD23E5D3}"/>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graphicEl>
                                              <a:dgm id="{84712403-7441-420C-B2C5-88C40B5BD6D4}"/>
                                            </p:graphicEl>
                                          </p:spTgt>
                                        </p:tgtEl>
                                        <p:attrNameLst>
                                          <p:attrName>style.visibility</p:attrName>
                                        </p:attrNameLst>
                                      </p:cBhvr>
                                      <p:to>
                                        <p:strVal val="visible"/>
                                      </p:to>
                                    </p:set>
                                    <p:animEffect transition="in" filter="fade">
                                      <p:cBhvr>
                                        <p:cTn id="12" dur="1000"/>
                                        <p:tgtEl>
                                          <p:spTgt spid="4">
                                            <p:graphicEl>
                                              <a:dgm id="{84712403-7441-420C-B2C5-88C40B5BD6D4}"/>
                                            </p:graphicEl>
                                          </p:spTgt>
                                        </p:tgtEl>
                                      </p:cBhvr>
                                    </p:animEffect>
                                    <p:anim calcmode="lin" valueType="num">
                                      <p:cBhvr>
                                        <p:cTn id="13" dur="1000" fill="hold"/>
                                        <p:tgtEl>
                                          <p:spTgt spid="4">
                                            <p:graphicEl>
                                              <a:dgm id="{84712403-7441-420C-B2C5-88C40B5BD6D4}"/>
                                            </p:graphicEl>
                                          </p:spTgt>
                                        </p:tgtEl>
                                        <p:attrNameLst>
                                          <p:attrName>ppt_x</p:attrName>
                                        </p:attrNameLst>
                                      </p:cBhvr>
                                      <p:tavLst>
                                        <p:tav tm="0">
                                          <p:val>
                                            <p:strVal val="#ppt_x"/>
                                          </p:val>
                                        </p:tav>
                                        <p:tav tm="100000">
                                          <p:val>
                                            <p:strVal val="#ppt_x"/>
                                          </p:val>
                                        </p:tav>
                                      </p:tavLst>
                                    </p:anim>
                                    <p:anim calcmode="lin" valueType="num">
                                      <p:cBhvr>
                                        <p:cTn id="14" dur="1000" fill="hold"/>
                                        <p:tgtEl>
                                          <p:spTgt spid="4">
                                            <p:graphicEl>
                                              <a:dgm id="{84712403-7441-420C-B2C5-88C40B5BD6D4}"/>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graphicEl>
                                              <a:dgm id="{F5DAF67D-F52D-4C85-BB4C-09F59C57D30D}"/>
                                            </p:graphicEl>
                                          </p:spTgt>
                                        </p:tgtEl>
                                        <p:attrNameLst>
                                          <p:attrName>style.visibility</p:attrName>
                                        </p:attrNameLst>
                                      </p:cBhvr>
                                      <p:to>
                                        <p:strVal val="visible"/>
                                      </p:to>
                                    </p:set>
                                    <p:animEffect transition="in" filter="fade">
                                      <p:cBhvr>
                                        <p:cTn id="19" dur="1000"/>
                                        <p:tgtEl>
                                          <p:spTgt spid="4">
                                            <p:graphicEl>
                                              <a:dgm id="{F5DAF67D-F52D-4C85-BB4C-09F59C57D30D}"/>
                                            </p:graphicEl>
                                          </p:spTgt>
                                        </p:tgtEl>
                                      </p:cBhvr>
                                    </p:animEffect>
                                    <p:anim calcmode="lin" valueType="num">
                                      <p:cBhvr>
                                        <p:cTn id="20" dur="1000" fill="hold"/>
                                        <p:tgtEl>
                                          <p:spTgt spid="4">
                                            <p:graphicEl>
                                              <a:dgm id="{F5DAF67D-F52D-4C85-BB4C-09F59C57D30D}"/>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F5DAF67D-F52D-4C85-BB4C-09F59C57D30D}"/>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AFB668E2-6CF4-4831-9A1B-33335B920F78}"/>
                                            </p:graphicEl>
                                          </p:spTgt>
                                        </p:tgtEl>
                                        <p:attrNameLst>
                                          <p:attrName>style.visibility</p:attrName>
                                        </p:attrNameLst>
                                      </p:cBhvr>
                                      <p:to>
                                        <p:strVal val="visible"/>
                                      </p:to>
                                    </p:set>
                                    <p:animEffect transition="in" filter="fade">
                                      <p:cBhvr>
                                        <p:cTn id="26" dur="1000"/>
                                        <p:tgtEl>
                                          <p:spTgt spid="4">
                                            <p:graphicEl>
                                              <a:dgm id="{AFB668E2-6CF4-4831-9A1B-33335B920F78}"/>
                                            </p:graphicEl>
                                          </p:spTgt>
                                        </p:tgtEl>
                                      </p:cBhvr>
                                    </p:animEffect>
                                    <p:anim calcmode="lin" valueType="num">
                                      <p:cBhvr>
                                        <p:cTn id="27" dur="1000" fill="hold"/>
                                        <p:tgtEl>
                                          <p:spTgt spid="4">
                                            <p:graphicEl>
                                              <a:dgm id="{AFB668E2-6CF4-4831-9A1B-33335B920F78}"/>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AFB668E2-6CF4-4831-9A1B-33335B920F78}"/>
                                            </p:graphic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graphicEl>
                                              <a:dgm id="{42DBC3BC-0DB4-4092-AEB6-1F5525F1E466}"/>
                                            </p:graphicEl>
                                          </p:spTgt>
                                        </p:tgtEl>
                                        <p:attrNameLst>
                                          <p:attrName>style.visibility</p:attrName>
                                        </p:attrNameLst>
                                      </p:cBhvr>
                                      <p:to>
                                        <p:strVal val="visible"/>
                                      </p:to>
                                    </p:set>
                                    <p:animEffect transition="in" filter="fade">
                                      <p:cBhvr>
                                        <p:cTn id="33" dur="1000"/>
                                        <p:tgtEl>
                                          <p:spTgt spid="4">
                                            <p:graphicEl>
                                              <a:dgm id="{42DBC3BC-0DB4-4092-AEB6-1F5525F1E466}"/>
                                            </p:graphicEl>
                                          </p:spTgt>
                                        </p:tgtEl>
                                      </p:cBhvr>
                                    </p:animEffect>
                                    <p:anim calcmode="lin" valueType="num">
                                      <p:cBhvr>
                                        <p:cTn id="34" dur="1000" fill="hold"/>
                                        <p:tgtEl>
                                          <p:spTgt spid="4">
                                            <p:graphicEl>
                                              <a:dgm id="{42DBC3BC-0DB4-4092-AEB6-1F5525F1E466}"/>
                                            </p:graphicEl>
                                          </p:spTgt>
                                        </p:tgtEl>
                                        <p:attrNameLst>
                                          <p:attrName>ppt_x</p:attrName>
                                        </p:attrNameLst>
                                      </p:cBhvr>
                                      <p:tavLst>
                                        <p:tav tm="0">
                                          <p:val>
                                            <p:strVal val="#ppt_x"/>
                                          </p:val>
                                        </p:tav>
                                        <p:tav tm="100000">
                                          <p:val>
                                            <p:strVal val="#ppt_x"/>
                                          </p:val>
                                        </p:tav>
                                      </p:tavLst>
                                    </p:anim>
                                    <p:anim calcmode="lin" valueType="num">
                                      <p:cBhvr>
                                        <p:cTn id="35" dur="1000" fill="hold"/>
                                        <p:tgtEl>
                                          <p:spTgt spid="4">
                                            <p:graphicEl>
                                              <a:dgm id="{42DBC3BC-0DB4-4092-AEB6-1F5525F1E466}"/>
                                            </p:graphic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graphicEl>
                                              <a:dgm id="{C4D146A2-F8E0-4FFF-8DF8-B3B2D98E137A}"/>
                                            </p:graphicEl>
                                          </p:spTgt>
                                        </p:tgtEl>
                                        <p:attrNameLst>
                                          <p:attrName>style.visibility</p:attrName>
                                        </p:attrNameLst>
                                      </p:cBhvr>
                                      <p:to>
                                        <p:strVal val="visible"/>
                                      </p:to>
                                    </p:set>
                                    <p:animEffect transition="in" filter="fade">
                                      <p:cBhvr>
                                        <p:cTn id="40" dur="1000"/>
                                        <p:tgtEl>
                                          <p:spTgt spid="4">
                                            <p:graphicEl>
                                              <a:dgm id="{C4D146A2-F8E0-4FFF-8DF8-B3B2D98E137A}"/>
                                            </p:graphicEl>
                                          </p:spTgt>
                                        </p:tgtEl>
                                      </p:cBhvr>
                                    </p:animEffect>
                                    <p:anim calcmode="lin" valueType="num">
                                      <p:cBhvr>
                                        <p:cTn id="41" dur="1000" fill="hold"/>
                                        <p:tgtEl>
                                          <p:spTgt spid="4">
                                            <p:graphicEl>
                                              <a:dgm id="{C4D146A2-F8E0-4FFF-8DF8-B3B2D98E137A}"/>
                                            </p:graphicEl>
                                          </p:spTgt>
                                        </p:tgtEl>
                                        <p:attrNameLst>
                                          <p:attrName>ppt_x</p:attrName>
                                        </p:attrNameLst>
                                      </p:cBhvr>
                                      <p:tavLst>
                                        <p:tav tm="0">
                                          <p:val>
                                            <p:strVal val="#ppt_x"/>
                                          </p:val>
                                        </p:tav>
                                        <p:tav tm="100000">
                                          <p:val>
                                            <p:strVal val="#ppt_x"/>
                                          </p:val>
                                        </p:tav>
                                      </p:tavLst>
                                    </p:anim>
                                    <p:anim calcmode="lin" valueType="num">
                                      <p:cBhvr>
                                        <p:cTn id="42" dur="1000" fill="hold"/>
                                        <p:tgtEl>
                                          <p:spTgt spid="4">
                                            <p:graphicEl>
                                              <a:dgm id="{C4D146A2-F8E0-4FFF-8DF8-B3B2D98E137A}"/>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604B01B0-BFFC-4275-96BE-1952934E7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1680" y="702479"/>
            <a:ext cx="8496886" cy="6155521"/>
          </a:xfrm>
          <a:prstGeom prst="rect">
            <a:avLst/>
          </a:prstGeom>
        </p:spPr>
      </p:pic>
      <p:sp>
        <p:nvSpPr>
          <p:cNvPr id="20" name="文本框 19">
            <a:extLst>
              <a:ext uri="{FF2B5EF4-FFF2-40B4-BE49-F238E27FC236}">
                <a16:creationId xmlns:a16="http://schemas.microsoft.com/office/drawing/2014/main" xmlns="" id="{3112A049-A833-4C66-8EBB-CF965772392F}"/>
              </a:ext>
            </a:extLst>
          </p:cNvPr>
          <p:cNvSpPr txBox="1"/>
          <p:nvPr/>
        </p:nvSpPr>
        <p:spPr bwMode="auto">
          <a:xfrm>
            <a:off x="4256877" y="2161965"/>
            <a:ext cx="4224867" cy="1077218"/>
          </a:xfrm>
          <a:prstGeom prst="rect">
            <a:avLst/>
          </a:prstGeom>
          <a:noFill/>
        </p:spPr>
        <p:txBody>
          <a:bodyPr>
            <a:spAutoFit/>
          </a:bodyPr>
          <a:lstStyle/>
          <a:p>
            <a:pPr algn="dist" defTabSz="914316">
              <a:defRPr/>
            </a:pPr>
            <a:r>
              <a:rPr lang="zh-CN" altLang="en-US" sz="6400" b="1" dirty="0">
                <a:solidFill>
                  <a:srgbClr val="EDCA13"/>
                </a:solidFill>
                <a:effectLst>
                  <a:outerShdw blurRad="38100" dist="38100" dir="2700000" algn="tl">
                    <a:srgbClr val="000000">
                      <a:alpha val="43137"/>
                    </a:srgbClr>
                  </a:outerShdw>
                </a:effectLst>
                <a:latin typeface="+mj-ea"/>
                <a:ea typeface="+mj-ea"/>
                <a:cs typeface="Arial" pitchFamily="34" charset="0"/>
              </a:rPr>
              <a:t>前景展望</a:t>
            </a:r>
            <a:endParaRPr lang="zh-CN" altLang="en-US" sz="6400" b="1" baseline="-3000" dirty="0">
              <a:solidFill>
                <a:srgbClr val="EDCA13"/>
              </a:solidFill>
              <a:effectLst>
                <a:outerShdw blurRad="38100" dist="38100" dir="2700000" algn="tl">
                  <a:srgbClr val="000000">
                    <a:alpha val="43137"/>
                  </a:srgbClr>
                </a:outerShdw>
              </a:effectLst>
              <a:latin typeface="+mj-ea"/>
              <a:ea typeface="+mj-ea"/>
              <a:cs typeface="Arial" pitchFamily="34" charset="0"/>
            </a:endParaRPr>
          </a:p>
        </p:txBody>
      </p:sp>
      <p:sp>
        <p:nvSpPr>
          <p:cNvPr id="21" name="TextBox 111">
            <a:extLst>
              <a:ext uri="{FF2B5EF4-FFF2-40B4-BE49-F238E27FC236}">
                <a16:creationId xmlns:a16="http://schemas.microsoft.com/office/drawing/2014/main" xmlns="" id="{AB9CB378-4D70-41BB-8D58-71037E6438F9}"/>
              </a:ext>
            </a:extLst>
          </p:cNvPr>
          <p:cNvSpPr txBox="1">
            <a:spLocks noChangeArrowheads="1"/>
          </p:cNvSpPr>
          <p:nvPr/>
        </p:nvSpPr>
        <p:spPr bwMode="auto">
          <a:xfrm>
            <a:off x="3716835" y="3359006"/>
            <a:ext cx="5537200"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defTabSz="914316">
              <a:lnSpc>
                <a:spcPct val="120000"/>
              </a:lnSpc>
              <a:defRPr/>
            </a:pPr>
            <a:r>
              <a:rPr lang="en-US" altLang="zh-CN" sz="1400" dirty="0">
                <a:solidFill>
                  <a:prstClr val="white"/>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prstClr val="white"/>
              </a:solidFill>
              <a:latin typeface="华文细黑" panose="02010600040101010101" pitchFamily="2" charset="-122"/>
              <a:ea typeface="华文细黑" panose="02010600040101010101" pitchFamily="2" charset="-122"/>
              <a:cs typeface="Arial" panose="020B0604020202020204" pitchFamily="34" charset="0"/>
            </a:endParaRPr>
          </a:p>
        </p:txBody>
      </p:sp>
    </p:spTree>
    <p:extLst>
      <p:ext uri="{BB962C8B-B14F-4D97-AF65-F5344CB8AC3E}">
        <p14:creationId xmlns:p14="http://schemas.microsoft.com/office/powerpoint/2010/main" val="7801750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21"/>
                                        </p:tgtEl>
                                        <p:attrNameLst>
                                          <p:attrName>style.visibility</p:attrName>
                                        </p:attrNameLst>
                                      </p:cBhvr>
                                      <p:to>
                                        <p:strVal val="visible"/>
                                      </p:to>
                                    </p:set>
                                    <p:animEffect transition="in" filter="fade">
                                      <p:cBhvr>
                                        <p:cTn id="12" dur="1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8AE3F0A1-0C91-404B-8113-E64818536E62}"/>
              </a:ext>
            </a:extLst>
          </p:cNvPr>
          <p:cNvSpPr/>
          <p:nvPr/>
        </p:nvSpPr>
        <p:spPr>
          <a:xfrm>
            <a:off x="1271880" y="4248835"/>
            <a:ext cx="2170412" cy="416909"/>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rgbClr val="F0833F"/>
                </a:solidFill>
                <a:effectLst/>
                <a:uLnTx/>
                <a:uFillTx/>
                <a:latin typeface="Arial"/>
                <a:ea typeface="Microsoft YaHei"/>
                <a:cs typeface="+mn-ea"/>
                <a:sym typeface="+mn-lt"/>
              </a:rPr>
              <a:t>从社会结构来看</a:t>
            </a:r>
            <a:endParaRPr kumimoji="0" lang="en-US" altLang="zh-CN" sz="1800" b="1" i="0" u="none" strike="noStrike" kern="100" cap="none" spc="0" normalizeH="0" baseline="0" noProof="0" dirty="0">
              <a:ln>
                <a:noFill/>
              </a:ln>
              <a:solidFill>
                <a:srgbClr val="F0833F"/>
              </a:solidFill>
              <a:effectLst/>
              <a:uLnTx/>
              <a:uFillTx/>
              <a:latin typeface="Arial"/>
              <a:ea typeface="Microsoft YaHei"/>
              <a:cs typeface="+mn-ea"/>
              <a:sym typeface="+mn-lt"/>
            </a:endParaRPr>
          </a:p>
        </p:txBody>
      </p:sp>
      <p:sp>
        <p:nvSpPr>
          <p:cNvPr id="10" name="矩形 9">
            <a:extLst>
              <a:ext uri="{FF2B5EF4-FFF2-40B4-BE49-F238E27FC236}">
                <a16:creationId xmlns:a16="http://schemas.microsoft.com/office/drawing/2014/main" xmlns="" id="{6A780BA6-180D-471A-BD3F-F084E77536C1}"/>
              </a:ext>
            </a:extLst>
          </p:cNvPr>
          <p:cNvSpPr/>
          <p:nvPr/>
        </p:nvSpPr>
        <p:spPr>
          <a:xfrm>
            <a:off x="944452" y="2085367"/>
            <a:ext cx="5151548" cy="153272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区块链有望促进数据记录、数据传播及数据存储管理方式的转型；区块链本身更像一种互联网底层的开源 式协议，在不远的将来会触动甚至最后彻底取代现有互联网的底层基础协议。</a:t>
            </a:r>
            <a:endParaRPr kumimoji="0" lang="en-US" altLang="zh-CN" sz="1800" b="0" i="0" u="none" strike="noStrike" kern="100" cap="none" spc="0" normalizeH="0" baseline="0" noProof="0" dirty="0">
              <a:ln>
                <a:noFill/>
              </a:ln>
              <a:solidFill>
                <a:prstClr val="white"/>
              </a:solidFill>
              <a:effectLst/>
              <a:uLnTx/>
              <a:uFillTx/>
              <a:latin typeface="Arial"/>
              <a:ea typeface="Microsoft YaHei"/>
              <a:cs typeface="+mn-ea"/>
              <a:sym typeface="+mn-lt"/>
            </a:endParaRPr>
          </a:p>
        </p:txBody>
      </p:sp>
      <p:sp>
        <p:nvSpPr>
          <p:cNvPr id="11" name="文本框 10">
            <a:extLst>
              <a:ext uri="{FF2B5EF4-FFF2-40B4-BE49-F238E27FC236}">
                <a16:creationId xmlns:a16="http://schemas.microsoft.com/office/drawing/2014/main" xmlns="" id="{1B817A0F-D27C-485F-85CA-0E5DF299EA99}"/>
              </a:ext>
            </a:extLst>
          </p:cNvPr>
          <p:cNvSpPr txBox="1"/>
          <p:nvPr/>
        </p:nvSpPr>
        <p:spPr>
          <a:xfrm>
            <a:off x="1046036" y="4457290"/>
            <a:ext cx="4948380" cy="189282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区块链技术有望将法律与经济融为一体，彻底颠覆原有社会的监管模式；组织形态会因其而发生改变，区块链也许最终会带领人们走向分布式自治的社会</a:t>
            </a:r>
            <a:endParaRPr kumimoji="0" lang="zh-CN" altLang="en-US" sz="1800" b="0" i="0" u="none" strike="noStrike" kern="1200" cap="none" spc="0" normalizeH="0" baseline="0" noProof="0" dirty="0">
              <a:ln>
                <a:noFill/>
              </a:ln>
              <a:solidFill>
                <a:prstClr val="black"/>
              </a:solidFill>
              <a:effectLst/>
              <a:uLnTx/>
              <a:uFillTx/>
              <a:latin typeface="Arial"/>
              <a:ea typeface="Microsoft YaHei"/>
              <a:cs typeface="+mn-cs"/>
            </a:endParaRPr>
          </a:p>
        </p:txBody>
      </p:sp>
      <p:sp>
        <p:nvSpPr>
          <p:cNvPr id="5" name="矩形 4">
            <a:extLst>
              <a:ext uri="{FF2B5EF4-FFF2-40B4-BE49-F238E27FC236}">
                <a16:creationId xmlns:a16="http://schemas.microsoft.com/office/drawing/2014/main" xmlns="" id="{A8F8E6F7-A9AF-476B-91A3-0F6D20F0FF4F}"/>
              </a:ext>
            </a:extLst>
          </p:cNvPr>
          <p:cNvSpPr/>
          <p:nvPr/>
        </p:nvSpPr>
        <p:spPr>
          <a:xfrm>
            <a:off x="1234772" y="1507859"/>
            <a:ext cx="1935813" cy="416909"/>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rgbClr val="43AEC2"/>
                </a:solidFill>
                <a:effectLst/>
                <a:uLnTx/>
                <a:uFillTx/>
                <a:latin typeface="Arial"/>
                <a:ea typeface="Microsoft YaHei"/>
                <a:cs typeface="+mn-ea"/>
                <a:sym typeface="+mn-lt"/>
              </a:rPr>
              <a:t>从底层技术来看</a:t>
            </a:r>
            <a:endParaRPr kumimoji="0" lang="en-US" altLang="zh-CN" sz="1800" b="1" i="0" u="none" strike="noStrike" kern="100" cap="none" spc="0" normalizeH="0" baseline="0" noProof="0" dirty="0">
              <a:ln>
                <a:noFill/>
              </a:ln>
              <a:solidFill>
                <a:srgbClr val="43AEC2"/>
              </a:solidFill>
              <a:effectLst/>
              <a:uLnTx/>
              <a:uFillTx/>
              <a:latin typeface="Arial"/>
              <a:ea typeface="Microsoft YaHei"/>
              <a:cs typeface="+mn-ea"/>
              <a:sym typeface="+mn-lt"/>
            </a:endParaRPr>
          </a:p>
        </p:txBody>
      </p:sp>
      <p:sp>
        <p:nvSpPr>
          <p:cNvPr id="13" name="矩形 12">
            <a:extLst>
              <a:ext uri="{FF2B5EF4-FFF2-40B4-BE49-F238E27FC236}">
                <a16:creationId xmlns:a16="http://schemas.microsoft.com/office/drawing/2014/main" xmlns="" id="{6F96AC5E-872D-47E3-93EC-D313BBD07845}"/>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EDCA13"/>
                </a:solidFill>
                <a:effectLst>
                  <a:outerShdw blurRad="38100" dist="38100" dir="2700000" algn="tl">
                    <a:srgbClr val="000000">
                      <a:alpha val="43137"/>
                    </a:srgbClr>
                  </a:outerShdw>
                </a:effectLst>
                <a:cs typeface="+mn-ea"/>
                <a:sym typeface="+mn-lt"/>
              </a:rPr>
              <a:t> 前景展望</a:t>
            </a:r>
            <a:endParaRPr lang="zh-CN" altLang="en-US" sz="3600" dirty="0">
              <a:solidFill>
                <a:srgbClr val="EDCA13"/>
              </a:solidFill>
              <a:effectLst>
                <a:outerShdw blurRad="38100" dist="38100" dir="2700000" algn="tl">
                  <a:srgbClr val="000000">
                    <a:alpha val="43137"/>
                  </a:srgbClr>
                </a:outerShdw>
              </a:effectLst>
            </a:endParaRPr>
          </a:p>
        </p:txBody>
      </p:sp>
      <p:sp>
        <p:nvSpPr>
          <p:cNvPr id="15" name="矩形 14">
            <a:extLst>
              <a:ext uri="{FF2B5EF4-FFF2-40B4-BE49-F238E27FC236}">
                <a16:creationId xmlns:a16="http://schemas.microsoft.com/office/drawing/2014/main" xmlns="" id="{3ABE13A2-FB8D-4CE7-AAAE-20C6C8DBFE47}"/>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2034D99D-D83C-46A1-A207-457DCA993A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7136" y="1144121"/>
            <a:ext cx="5205995" cy="5205995"/>
          </a:xfrm>
          <a:prstGeom prst="rect">
            <a:avLst/>
          </a:prstGeom>
        </p:spPr>
      </p:pic>
    </p:spTree>
    <p:extLst>
      <p:ext uri="{BB962C8B-B14F-4D97-AF65-F5344CB8AC3E}">
        <p14:creationId xmlns:p14="http://schemas.microsoft.com/office/powerpoint/2010/main" val="201120841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BB567BB3-8F8D-45D8-9E27-CE55CEF02A37}"/>
              </a:ext>
            </a:extLst>
          </p:cNvPr>
          <p:cNvSpPr>
            <a:spLocks noGrp="1"/>
          </p:cNvSpPr>
          <p:nvPr>
            <p:ph type="body" idx="4294967295"/>
          </p:nvPr>
        </p:nvSpPr>
        <p:spPr>
          <a:xfrm>
            <a:off x="1224118" y="2899245"/>
            <a:ext cx="10394950" cy="4351337"/>
          </a:xfrm>
          <a:prstGeom prst="rect">
            <a:avLst/>
          </a:prstGeom>
        </p:spPr>
        <p:txBody>
          <a:bodyPr>
            <a:normAutofit/>
          </a:bodyPr>
          <a:lstStyle/>
          <a:p>
            <a:pPr marR="0" lvl="0" rtl="0">
              <a:lnSpc>
                <a:spcPct val="130000"/>
              </a:lnSpc>
            </a:pPr>
            <a:r>
              <a:rPr lang="zh-CN" altLang="en-US" sz="1800" b="0" i="0" u="none" strike="noStrike" kern="100" baseline="0" dirty="0">
                <a:solidFill>
                  <a:schemeClr val="bg1">
                    <a:lumMod val="95000"/>
                  </a:schemeClr>
                </a:solidFill>
                <a:cs typeface="+mn-ea"/>
                <a:sym typeface="+mn-lt"/>
              </a:rPr>
              <a:t>金融、 医疗、公证、通信、供应链、域名、投票等领域都开始意识到区块链的重要性并开始尝试将技术与现实社会对接。</a:t>
            </a:r>
            <a:endParaRPr lang="en-US" altLang="zh-CN" sz="1800" b="0" i="0" u="none" strike="noStrike" kern="100" baseline="0" dirty="0">
              <a:solidFill>
                <a:schemeClr val="bg1">
                  <a:lumMod val="95000"/>
                </a:schemeClr>
              </a:solidFill>
              <a:cs typeface="+mn-ea"/>
              <a:sym typeface="+mn-lt"/>
            </a:endParaRPr>
          </a:p>
          <a:p>
            <a:pPr marR="0" lvl="0" rtl="0">
              <a:lnSpc>
                <a:spcPct val="130000"/>
              </a:lnSpc>
            </a:pPr>
            <a:endParaRPr lang="zh-CN" altLang="en-US" sz="1800" b="0" i="0" u="none" strike="noStrike" kern="100" baseline="0" dirty="0">
              <a:solidFill>
                <a:schemeClr val="bg1">
                  <a:lumMod val="95000"/>
                </a:schemeClr>
              </a:solidFill>
              <a:cs typeface="+mn-ea"/>
              <a:sym typeface="+mn-lt"/>
            </a:endParaRPr>
          </a:p>
          <a:p>
            <a:pPr marR="0" lvl="0" rtl="0">
              <a:lnSpc>
                <a:spcPct val="130000"/>
              </a:lnSpc>
            </a:pPr>
            <a:r>
              <a:rPr lang="zh-CN" altLang="en-US" sz="1800" b="0" i="0" u="none" strike="noStrike" kern="100" baseline="0" dirty="0">
                <a:solidFill>
                  <a:schemeClr val="bg1">
                    <a:lumMod val="95000"/>
                  </a:schemeClr>
                </a:solidFill>
                <a:cs typeface="+mn-ea"/>
                <a:sym typeface="+mn-lt"/>
              </a:rPr>
              <a:t>区块链的投资资金供给逐步上升， 风投的投资热情也不断高涨，投资密度越来越大，供给端的资金供给有望推动技术的进一步发展。</a:t>
            </a:r>
            <a:endParaRPr lang="en-US" altLang="zh-CN" sz="1800" b="0" i="0" u="none" strike="noStrike" kern="100" baseline="0" dirty="0">
              <a:solidFill>
                <a:schemeClr val="bg1">
                  <a:lumMod val="95000"/>
                </a:schemeClr>
              </a:solidFill>
              <a:cs typeface="+mn-ea"/>
              <a:sym typeface="+mn-lt"/>
            </a:endParaRPr>
          </a:p>
          <a:p>
            <a:pPr marR="0" lvl="0" rtl="0">
              <a:lnSpc>
                <a:spcPct val="130000"/>
              </a:lnSpc>
            </a:pPr>
            <a:endParaRPr lang="zh-CN" altLang="en-US" sz="1800" b="0" i="0" u="none" strike="noStrike" kern="100" baseline="0" dirty="0">
              <a:solidFill>
                <a:schemeClr val="bg1">
                  <a:lumMod val="95000"/>
                </a:schemeClr>
              </a:solidFill>
              <a:cs typeface="+mn-ea"/>
              <a:sym typeface="+mn-lt"/>
            </a:endParaRPr>
          </a:p>
          <a:p>
            <a:pPr marR="0" lvl="0" rtl="0">
              <a:lnSpc>
                <a:spcPct val="130000"/>
              </a:lnSpc>
            </a:pPr>
            <a:r>
              <a:rPr lang="zh-CN" altLang="en-US" sz="1800" b="0" i="0" u="none" strike="noStrike" kern="100" baseline="0" dirty="0">
                <a:solidFill>
                  <a:schemeClr val="bg1">
                    <a:lumMod val="95000"/>
                  </a:schemeClr>
                </a:solidFill>
                <a:cs typeface="+mn-ea"/>
                <a:sym typeface="+mn-lt"/>
              </a:rPr>
              <a:t>区块链能成为一种市场工具，帮助社会削减平台成本，让中间机构成为过去；区块链将促使公司现有业务模式重心的转移，有望加速公司的发展。</a:t>
            </a:r>
          </a:p>
        </p:txBody>
      </p:sp>
      <p:sp>
        <p:nvSpPr>
          <p:cNvPr id="4" name="矩形 3">
            <a:extLst>
              <a:ext uri="{FF2B5EF4-FFF2-40B4-BE49-F238E27FC236}">
                <a16:creationId xmlns:a16="http://schemas.microsoft.com/office/drawing/2014/main" xmlns="" id="{54805A59-F9A6-44B1-903E-C604B1AF8940}"/>
              </a:ext>
            </a:extLst>
          </p:cNvPr>
          <p:cNvSpPr/>
          <p:nvPr/>
        </p:nvSpPr>
        <p:spPr>
          <a:xfrm>
            <a:off x="818220" y="1179387"/>
            <a:ext cx="10271976" cy="777008"/>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prstClr val="white"/>
                </a:solidFill>
                <a:effectLst/>
                <a:uLnTx/>
                <a:uFillTx/>
                <a:latin typeface="Arial"/>
                <a:ea typeface="Microsoft YaHei"/>
                <a:cs typeface="+mn-ea"/>
                <a:sym typeface="+mn-lt"/>
              </a:rPr>
              <a:t>从 </a:t>
            </a:r>
            <a:r>
              <a:rPr kumimoji="0" lang="en-US" altLang="zh-CN" sz="1800" b="1" i="0" u="none" strike="noStrike" kern="100" cap="none" spc="0" normalizeH="0" baseline="0" noProof="0" dirty="0">
                <a:ln>
                  <a:noFill/>
                </a:ln>
                <a:solidFill>
                  <a:prstClr val="white"/>
                </a:solidFill>
                <a:effectLst/>
                <a:uLnTx/>
                <a:uFillTx/>
                <a:latin typeface="Arial"/>
                <a:ea typeface="Microsoft YaHei"/>
                <a:cs typeface="+mn-ea"/>
                <a:sym typeface="+mn-lt"/>
              </a:rPr>
              <a:t>2008</a:t>
            </a:r>
            <a:r>
              <a:rPr kumimoji="0" lang="zh-CN" altLang="en-US" sz="1800" b="1" i="0" u="none" strike="noStrike" kern="100" cap="none" spc="0" normalizeH="0" baseline="0" noProof="0" dirty="0">
                <a:ln>
                  <a:noFill/>
                </a:ln>
                <a:solidFill>
                  <a:prstClr val="white"/>
                </a:solidFill>
                <a:effectLst/>
                <a:uLnTx/>
                <a:uFillTx/>
                <a:latin typeface="Arial"/>
                <a:ea typeface="Microsoft YaHei"/>
                <a:cs typeface="+mn-ea"/>
                <a:sym typeface="+mn-lt"/>
              </a:rPr>
              <a:t>年的比特币开始，区块链经历了可编程货币、可编程金融与可编程社会三大应用时代，其应用范围逐步扩展到社会生活的方方面面。</a:t>
            </a:r>
          </a:p>
        </p:txBody>
      </p:sp>
      <p:grpSp>
        <p:nvGrpSpPr>
          <p:cNvPr id="11" name="组合 10">
            <a:extLst>
              <a:ext uri="{FF2B5EF4-FFF2-40B4-BE49-F238E27FC236}">
                <a16:creationId xmlns:a16="http://schemas.microsoft.com/office/drawing/2014/main" xmlns="" id="{D909BD3B-F634-49E1-8113-DD17834F147A}"/>
              </a:ext>
            </a:extLst>
          </p:cNvPr>
          <p:cNvGrpSpPr/>
          <p:nvPr/>
        </p:nvGrpSpPr>
        <p:grpSpPr>
          <a:xfrm>
            <a:off x="1022683" y="2293981"/>
            <a:ext cx="2203362" cy="486965"/>
            <a:chOff x="1053069" y="2451883"/>
            <a:chExt cx="2203362" cy="486964"/>
          </a:xfrm>
          <a:solidFill>
            <a:schemeClr val="bg1">
              <a:lumMod val="95000"/>
            </a:schemeClr>
          </a:solidFill>
        </p:grpSpPr>
        <p:sp>
          <p:nvSpPr>
            <p:cNvPr id="10" name="矩形: 圆角 9">
              <a:extLst>
                <a:ext uri="{FF2B5EF4-FFF2-40B4-BE49-F238E27FC236}">
                  <a16:creationId xmlns:a16="http://schemas.microsoft.com/office/drawing/2014/main" xmlns="" id="{60A4F1A4-39A6-4473-83A5-D60F60CD569A}"/>
                </a:ext>
              </a:extLst>
            </p:cNvPr>
            <p:cNvSpPr/>
            <p:nvPr/>
          </p:nvSpPr>
          <p:spPr>
            <a:xfrm>
              <a:off x="1053069" y="2463394"/>
              <a:ext cx="2203362" cy="475454"/>
            </a:xfrm>
            <a:prstGeom prst="roundRect">
              <a:avLst>
                <a:gd name="adj" fmla="val 50000"/>
              </a:avLst>
            </a:prstGeom>
            <a:solidFill>
              <a:srgbClr val="EDCA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accent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 name="矩形 4">
              <a:extLst>
                <a:ext uri="{FF2B5EF4-FFF2-40B4-BE49-F238E27FC236}">
                  <a16:creationId xmlns:a16="http://schemas.microsoft.com/office/drawing/2014/main" xmlns="" id="{FF93520D-28C4-425B-AD7A-9300718AD56A}"/>
                </a:ext>
              </a:extLst>
            </p:cNvPr>
            <p:cNvSpPr/>
            <p:nvPr/>
          </p:nvSpPr>
          <p:spPr>
            <a:xfrm>
              <a:off x="1339534" y="2451883"/>
              <a:ext cx="1569660" cy="416909"/>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accent6"/>
                  </a:solidFill>
                  <a:effectLst/>
                  <a:uLnTx/>
                  <a:uFillTx/>
                  <a:latin typeface="Arial"/>
                  <a:ea typeface="Microsoft YaHei"/>
                  <a:cs typeface="+mn-ea"/>
                  <a:sym typeface="+mn-lt"/>
                </a:rPr>
                <a:t>从需求端来看</a:t>
              </a:r>
              <a:endParaRPr kumimoji="0" lang="en-US" altLang="zh-CN" sz="1800" b="0" i="0" u="none" strike="noStrike" kern="100" cap="none" spc="0" normalizeH="0" baseline="0" noProof="0" dirty="0">
                <a:ln>
                  <a:noFill/>
                </a:ln>
                <a:solidFill>
                  <a:schemeClr val="accent6"/>
                </a:solidFill>
                <a:effectLst/>
                <a:uLnTx/>
                <a:uFillTx/>
                <a:latin typeface="Arial"/>
                <a:ea typeface="Microsoft YaHei"/>
                <a:cs typeface="+mn-ea"/>
                <a:sym typeface="+mn-lt"/>
              </a:endParaRPr>
            </a:p>
          </p:txBody>
        </p:sp>
      </p:grpSp>
      <p:grpSp>
        <p:nvGrpSpPr>
          <p:cNvPr id="12" name="组合 11">
            <a:extLst>
              <a:ext uri="{FF2B5EF4-FFF2-40B4-BE49-F238E27FC236}">
                <a16:creationId xmlns:a16="http://schemas.microsoft.com/office/drawing/2014/main" xmlns="" id="{6B2D86E8-5257-481F-B469-D47C1B61B855}"/>
              </a:ext>
            </a:extLst>
          </p:cNvPr>
          <p:cNvGrpSpPr/>
          <p:nvPr/>
        </p:nvGrpSpPr>
        <p:grpSpPr>
          <a:xfrm>
            <a:off x="1053069" y="3763398"/>
            <a:ext cx="2203362" cy="475454"/>
            <a:chOff x="1053069" y="3763398"/>
            <a:chExt cx="2203362" cy="475454"/>
          </a:xfrm>
          <a:solidFill>
            <a:schemeClr val="bg1">
              <a:lumMod val="95000"/>
            </a:schemeClr>
          </a:solidFill>
        </p:grpSpPr>
        <p:sp>
          <p:nvSpPr>
            <p:cNvPr id="9" name="矩形: 圆角 8">
              <a:extLst>
                <a:ext uri="{FF2B5EF4-FFF2-40B4-BE49-F238E27FC236}">
                  <a16:creationId xmlns:a16="http://schemas.microsoft.com/office/drawing/2014/main" xmlns="" id="{92DF800F-AB5C-48EF-B377-74B5C9809571}"/>
                </a:ext>
              </a:extLst>
            </p:cNvPr>
            <p:cNvSpPr/>
            <p:nvPr/>
          </p:nvSpPr>
          <p:spPr>
            <a:xfrm>
              <a:off x="1053069" y="3763398"/>
              <a:ext cx="2203362" cy="475454"/>
            </a:xfrm>
            <a:prstGeom prst="roundRect">
              <a:avLst>
                <a:gd name="adj" fmla="val 50000"/>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accent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 name="矩形 5">
              <a:extLst>
                <a:ext uri="{FF2B5EF4-FFF2-40B4-BE49-F238E27FC236}">
                  <a16:creationId xmlns:a16="http://schemas.microsoft.com/office/drawing/2014/main" xmlns="" id="{01FFFADE-F903-45B4-A167-D49DAC4DF414}"/>
                </a:ext>
              </a:extLst>
            </p:cNvPr>
            <p:cNvSpPr/>
            <p:nvPr/>
          </p:nvSpPr>
          <p:spPr>
            <a:xfrm>
              <a:off x="1339534" y="3765219"/>
              <a:ext cx="1569660" cy="416909"/>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accent6"/>
                  </a:solidFill>
                  <a:effectLst/>
                  <a:uLnTx/>
                  <a:uFillTx/>
                  <a:latin typeface="Arial"/>
                  <a:ea typeface="Microsoft YaHei"/>
                  <a:cs typeface="+mn-ea"/>
                  <a:sym typeface="+mn-lt"/>
                </a:rPr>
                <a:t>从投资端来看</a:t>
              </a:r>
              <a:endParaRPr kumimoji="0" lang="en-US" altLang="zh-CN" sz="1800" b="0" i="0" u="none" strike="noStrike" kern="100" cap="none" spc="0" normalizeH="0" baseline="0" noProof="0" dirty="0">
                <a:ln>
                  <a:noFill/>
                </a:ln>
                <a:solidFill>
                  <a:schemeClr val="accent6"/>
                </a:solidFill>
                <a:effectLst/>
                <a:uLnTx/>
                <a:uFillTx/>
                <a:latin typeface="Arial"/>
                <a:ea typeface="Microsoft YaHei"/>
                <a:cs typeface="+mn-ea"/>
                <a:sym typeface="+mn-lt"/>
              </a:endParaRPr>
            </a:p>
          </p:txBody>
        </p:sp>
      </p:grpSp>
      <p:grpSp>
        <p:nvGrpSpPr>
          <p:cNvPr id="13" name="组合 12">
            <a:extLst>
              <a:ext uri="{FF2B5EF4-FFF2-40B4-BE49-F238E27FC236}">
                <a16:creationId xmlns:a16="http://schemas.microsoft.com/office/drawing/2014/main" xmlns="" id="{5B90C389-9B79-43B5-842B-D194F73D751D}"/>
              </a:ext>
            </a:extLst>
          </p:cNvPr>
          <p:cNvGrpSpPr/>
          <p:nvPr/>
        </p:nvGrpSpPr>
        <p:grpSpPr>
          <a:xfrm>
            <a:off x="1029235" y="5063403"/>
            <a:ext cx="2203362" cy="475454"/>
            <a:chOff x="1029235" y="5063403"/>
            <a:chExt cx="2203362" cy="475454"/>
          </a:xfrm>
          <a:solidFill>
            <a:schemeClr val="bg1">
              <a:lumMod val="95000"/>
            </a:schemeClr>
          </a:solidFill>
        </p:grpSpPr>
        <p:sp>
          <p:nvSpPr>
            <p:cNvPr id="8" name="矩形: 圆角 7">
              <a:extLst>
                <a:ext uri="{FF2B5EF4-FFF2-40B4-BE49-F238E27FC236}">
                  <a16:creationId xmlns:a16="http://schemas.microsoft.com/office/drawing/2014/main" xmlns="" id="{ECF346AD-8761-4DF4-9AFB-4BE026266A64}"/>
                </a:ext>
              </a:extLst>
            </p:cNvPr>
            <p:cNvSpPr/>
            <p:nvPr/>
          </p:nvSpPr>
          <p:spPr>
            <a:xfrm>
              <a:off x="1029235" y="5063403"/>
              <a:ext cx="2203362" cy="475454"/>
            </a:xfrm>
            <a:prstGeom prst="roundRect">
              <a:avLst>
                <a:gd name="adj" fmla="val 50000"/>
              </a:avLst>
            </a:prstGeom>
            <a:solidFill>
              <a:srgbClr val="43AEC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chemeClr val="accent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 name="矩形 6">
              <a:extLst>
                <a:ext uri="{FF2B5EF4-FFF2-40B4-BE49-F238E27FC236}">
                  <a16:creationId xmlns:a16="http://schemas.microsoft.com/office/drawing/2014/main" xmlns="" id="{E7F23CCA-9CEC-493A-8528-A38959D95DD7}"/>
                </a:ext>
              </a:extLst>
            </p:cNvPr>
            <p:cNvSpPr/>
            <p:nvPr/>
          </p:nvSpPr>
          <p:spPr>
            <a:xfrm>
              <a:off x="1224118" y="5074914"/>
              <a:ext cx="1800493" cy="416909"/>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accent6"/>
                  </a:solidFill>
                  <a:effectLst/>
                  <a:uLnTx/>
                  <a:uFillTx/>
                  <a:latin typeface="Arial"/>
                  <a:ea typeface="Microsoft YaHei"/>
                  <a:cs typeface="+mn-ea"/>
                  <a:sym typeface="+mn-lt"/>
                </a:rPr>
                <a:t>从市场应用来看</a:t>
              </a:r>
              <a:endParaRPr kumimoji="0" lang="en-US" altLang="zh-CN" sz="1800" b="0" i="0" u="none" strike="noStrike" kern="100" cap="none" spc="0" normalizeH="0" baseline="0" noProof="0" dirty="0">
                <a:ln>
                  <a:noFill/>
                </a:ln>
                <a:solidFill>
                  <a:schemeClr val="accent6"/>
                </a:solidFill>
                <a:effectLst/>
                <a:uLnTx/>
                <a:uFillTx/>
                <a:latin typeface="Arial"/>
                <a:ea typeface="Microsoft YaHei"/>
                <a:cs typeface="+mn-ea"/>
                <a:sym typeface="+mn-lt"/>
              </a:endParaRPr>
            </a:p>
          </p:txBody>
        </p:sp>
      </p:grpSp>
      <p:sp>
        <p:nvSpPr>
          <p:cNvPr id="14" name="矩形 13">
            <a:extLst>
              <a:ext uri="{FF2B5EF4-FFF2-40B4-BE49-F238E27FC236}">
                <a16:creationId xmlns:a16="http://schemas.microsoft.com/office/drawing/2014/main" xmlns="" id="{FFE7F35C-40B6-4D80-82BC-D6EAC042D6B4}"/>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EDCA13"/>
                </a:solidFill>
                <a:effectLst>
                  <a:outerShdw blurRad="38100" dist="38100" dir="2700000" algn="tl">
                    <a:srgbClr val="000000">
                      <a:alpha val="43137"/>
                    </a:srgbClr>
                  </a:outerShdw>
                </a:effectLst>
                <a:cs typeface="+mn-ea"/>
                <a:sym typeface="+mn-lt"/>
              </a:rPr>
              <a:t> 前景展望</a:t>
            </a:r>
            <a:endParaRPr lang="zh-CN" altLang="en-US" sz="3600" dirty="0">
              <a:solidFill>
                <a:srgbClr val="EDCA13"/>
              </a:solidFill>
              <a:effectLst>
                <a:outerShdw blurRad="38100" dist="38100" dir="2700000" algn="tl">
                  <a:srgbClr val="000000">
                    <a:alpha val="43137"/>
                  </a:srgbClr>
                </a:outerShdw>
              </a:effectLst>
            </a:endParaRPr>
          </a:p>
        </p:txBody>
      </p:sp>
      <p:sp>
        <p:nvSpPr>
          <p:cNvPr id="15" name="矩形 14">
            <a:extLst>
              <a:ext uri="{FF2B5EF4-FFF2-40B4-BE49-F238E27FC236}">
                <a16:creationId xmlns:a16="http://schemas.microsoft.com/office/drawing/2014/main" xmlns="" id="{8D1A2E16-141B-46ED-A7EF-371960CF8978}"/>
              </a:ext>
            </a:extLst>
          </p:cNvPr>
          <p:cNvSpPr/>
          <p:nvPr/>
        </p:nvSpPr>
        <p:spPr>
          <a:xfrm>
            <a:off x="281354" y="253218"/>
            <a:ext cx="11591777" cy="630633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0971069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up)">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wipe(up)">
                                      <p:cBhvr>
                                        <p:cTn id="3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a:extLst>
              <a:ext uri="{FF2B5EF4-FFF2-40B4-BE49-F238E27FC236}">
                <a16:creationId xmlns:a16="http://schemas.microsoft.com/office/drawing/2014/main" xmlns="" id="{40EFC0C6-1A61-49AA-B242-27F7EC1C8B43}"/>
              </a:ext>
            </a:extLst>
          </p:cNvPr>
          <p:cNvSpPr/>
          <p:nvPr/>
        </p:nvSpPr>
        <p:spPr>
          <a:xfrm>
            <a:off x="0" y="0"/>
            <a:ext cx="12192000" cy="6858000"/>
          </a:xfrm>
          <a:prstGeom prst="rect">
            <a:avLst/>
          </a:prstGeom>
          <a:solidFill>
            <a:schemeClr val="tx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742D8F19-D3CD-4A32-8D1F-0E74510192B6}"/>
              </a:ext>
            </a:extLst>
          </p:cNvPr>
          <p:cNvSpPr/>
          <p:nvPr/>
        </p:nvSpPr>
        <p:spPr>
          <a:xfrm>
            <a:off x="506437" y="450166"/>
            <a:ext cx="11282289" cy="58240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a:extLst>
              <a:ext uri="{FF2B5EF4-FFF2-40B4-BE49-F238E27FC236}">
                <a16:creationId xmlns:a16="http://schemas.microsoft.com/office/drawing/2014/main" xmlns="" id="{AC21AE3C-3023-496A-B360-A1B0815A2E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5968" y="1058035"/>
            <a:ext cx="4608286" cy="4608286"/>
          </a:xfrm>
          <a:prstGeom prst="rect">
            <a:avLst/>
          </a:prstGeom>
        </p:spPr>
      </p:pic>
      <p:sp>
        <p:nvSpPr>
          <p:cNvPr id="15" name="文本框 14">
            <a:extLst>
              <a:ext uri="{FF2B5EF4-FFF2-40B4-BE49-F238E27FC236}">
                <a16:creationId xmlns:a16="http://schemas.microsoft.com/office/drawing/2014/main" xmlns="" id="{37D55AFA-1B16-4BD4-ACC0-93A5D9442E17}"/>
              </a:ext>
            </a:extLst>
          </p:cNvPr>
          <p:cNvSpPr txBox="1"/>
          <p:nvPr/>
        </p:nvSpPr>
        <p:spPr>
          <a:xfrm>
            <a:off x="5757472" y="2631307"/>
            <a:ext cx="4391286" cy="1015663"/>
          </a:xfrm>
          <a:prstGeom prst="rect">
            <a:avLst/>
          </a:prstGeom>
          <a:noFill/>
        </p:spPr>
        <p:txBody>
          <a:bodyPr wrap="square" rtlCol="0">
            <a:spAutoFit/>
          </a:bodyPr>
          <a:lstStyle/>
          <a:p>
            <a:pPr algn="dist"/>
            <a:r>
              <a:rPr lang="zh-CN" altLang="en-US" sz="6000" b="1" dirty="0">
                <a:solidFill>
                  <a:srgbClr val="43AEC2"/>
                </a:solidFill>
              </a:rPr>
              <a:t>谢谢观看</a:t>
            </a:r>
          </a:p>
        </p:txBody>
      </p:sp>
      <p:pic>
        <p:nvPicPr>
          <p:cNvPr id="21" name="Two Steps From Hell - Victory">
            <a:hlinkClick r:id="" action="ppaction://media"/>
            <a:extLst>
              <a:ext uri="{FF2B5EF4-FFF2-40B4-BE49-F238E27FC236}">
                <a16:creationId xmlns:a16="http://schemas.microsoft.com/office/drawing/2014/main" xmlns="" id="{ABEB74CD-B521-46A7-BB1C-2432EF7227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2540"/>
            <a:ext cx="609600" cy="609600"/>
          </a:xfrm>
          <a:prstGeom prst="rect">
            <a:avLst/>
          </a:prstGeom>
        </p:spPr>
      </p:pic>
    </p:spTree>
    <p:extLst>
      <p:ext uri="{BB962C8B-B14F-4D97-AF65-F5344CB8AC3E}">
        <p14:creationId xmlns:p14="http://schemas.microsoft.com/office/powerpoint/2010/main" val="88118385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1" repeatCount="indefinite" fill="hold" display="0">
                  <p:stCondLst>
                    <p:cond delay="indefinite"/>
                  </p:stCondLst>
                  <p:endCondLst>
                    <p:cond evt="onStopAudio" delay="0">
                      <p:tgtEl>
                        <p:sldTgt/>
                      </p:tgtEl>
                    </p:cond>
                  </p:endCondLst>
                </p:cTn>
                <p:tgtEl>
                  <p:spTgt spid="21"/>
                </p:tgtEl>
              </p:cMediaNode>
            </p:audio>
          </p:childTnLst>
        </p:cTn>
      </p:par>
    </p:tnLst>
    <p:bldLst>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扁平化网络区块链介绍PPT模板"/>
</p:tagLst>
</file>

<file path=ppt/tags/tag2.xml><?xml version="1.0" encoding="utf-8"?>
<p:tagLst xmlns:a="http://schemas.openxmlformats.org/drawingml/2006/main" xmlns:r="http://schemas.openxmlformats.org/officeDocument/2006/relationships" xmlns:p="http://schemas.openxmlformats.org/presentationml/2006/main">
  <p:tag name="MH" val="20180308170925"/>
  <p:tag name="MH_LIBRARY" val="GRAPHIC"/>
</p:tagLst>
</file>

<file path=ppt/theme/theme1.xml><?xml version="1.0" encoding="utf-8"?>
<a:theme xmlns:a="http://schemas.openxmlformats.org/drawingml/2006/main" name="涂豆思">
  <a:themeElements>
    <a:clrScheme name="自定义 240">
      <a:dk1>
        <a:sysClr val="windowText" lastClr="000000"/>
      </a:dk1>
      <a:lt1>
        <a:sysClr val="window" lastClr="FFFFFF"/>
      </a:lt1>
      <a:dk2>
        <a:srgbClr val="44546A"/>
      </a:dk2>
      <a:lt2>
        <a:srgbClr val="E7E6E6"/>
      </a:lt2>
      <a:accent1>
        <a:srgbClr val="002060"/>
      </a:accent1>
      <a:accent2>
        <a:srgbClr val="002060"/>
      </a:accent2>
      <a:accent3>
        <a:srgbClr val="002060"/>
      </a:accent3>
      <a:accent4>
        <a:srgbClr val="002060"/>
      </a:accent4>
      <a:accent5>
        <a:srgbClr val="002060"/>
      </a:accent5>
      <a:accent6>
        <a:srgbClr val="002060"/>
      </a:accent6>
      <a:hlink>
        <a:srgbClr val="FFFFFF"/>
      </a:hlink>
      <a:folHlink>
        <a:srgbClr val="FFFFFF"/>
      </a:folHlink>
    </a:clrScheme>
    <a:fontScheme name="uqcleadu">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1975</Words>
  <Application>Microsoft Office PowerPoint</Application>
  <PresentationFormat>宽屏</PresentationFormat>
  <Paragraphs>150</Paragraphs>
  <Slides>24</Slides>
  <Notes>24</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等线</vt:lpstr>
      <vt:lpstr>华文细黑</vt:lpstr>
      <vt:lpstr>宋体</vt:lpstr>
      <vt:lpstr>Microsoft YaHei</vt:lpstr>
      <vt:lpstr>Microsoft YaHei</vt:lpstr>
      <vt:lpstr>Arial</vt:lpstr>
      <vt:lpstr>Calibri</vt:lpstr>
      <vt:lpstr>Impact</vt:lpstr>
      <vt:lpstr>Segoe UI</vt:lpstr>
      <vt:lpstr>涂豆思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扁平化网络区块链介绍PPT模板</dc:title>
  <dc:creator/>
  <cp:lastModifiedBy/>
  <cp:revision>1</cp:revision>
  <dcterms:created xsi:type="dcterms:W3CDTF">2018-03-24T13:53:40Z</dcterms:created>
  <dcterms:modified xsi:type="dcterms:W3CDTF">2018-04-27T07:02:00Z</dcterms:modified>
</cp:coreProperties>
</file>