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58"/>
  </p:handoutMasterIdLst>
  <p:sldIdLst>
    <p:sldId id="324" r:id="rId2"/>
    <p:sldId id="259" r:id="rId3"/>
    <p:sldId id="260" r:id="rId4"/>
    <p:sldId id="261" r:id="rId5"/>
    <p:sldId id="268" r:id="rId6"/>
    <p:sldId id="269" r:id="rId7"/>
    <p:sldId id="270" r:id="rId8"/>
    <p:sldId id="271" r:id="rId9"/>
    <p:sldId id="262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64" r:id="rId28"/>
    <p:sldId id="26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265" r:id="rId44"/>
    <p:sldId id="266" r:id="rId45"/>
    <p:sldId id="303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257" r:id="rId57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378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D81EDC"/>
    <a:srgbClr val="007BF6"/>
    <a:srgbClr val="70B13F"/>
    <a:srgbClr val="CC3300"/>
    <a:srgbClr val="FAC498"/>
    <a:srgbClr val="323034"/>
    <a:srgbClr val="D70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/>
    <p:restoredTop sz="94660"/>
  </p:normalViewPr>
  <p:slideViewPr>
    <p:cSldViewPr snapToGrid="0" showGuides="1">
      <p:cViewPr varScale="1">
        <p:scale>
          <a:sx n="73" d="100"/>
          <a:sy n="73" d="100"/>
        </p:scale>
        <p:origin x="72" y="318"/>
      </p:cViewPr>
      <p:guideLst>
        <p:guide orient="horz" pos="2157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D6D5B4D-CFC5-4E37-8DEE-5E007259CE6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jpeg"/><Relationship Id="rId5" Type="http://schemas.openxmlformats.org/officeDocument/2006/relationships/hyperlink" Target="http://www.tianya.cn/publicforum/content/no20/1/317960.shtml" TargetMode="Externa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100475941"/>
          <p:cNvPicPr>
            <a:picLocks noChangeAspect="1"/>
          </p:cNvPicPr>
          <p:nvPr userDrawn="1"/>
        </p:nvPicPr>
        <p:blipFill>
          <a:blip r:embed="rId2"/>
          <a:srcRect b="14961"/>
          <a:stretch>
            <a:fillRect/>
          </a:stretch>
        </p:blipFill>
        <p:spPr>
          <a:xfrm>
            <a:off x="-11430" y="-37465"/>
            <a:ext cx="12215495" cy="69329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351463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0" y="2651125"/>
            <a:ext cx="12192000" cy="1711325"/>
          </a:xfrm>
          <a:prstGeom prst="rect">
            <a:avLst/>
          </a:prstGeom>
          <a:solidFill>
            <a:schemeClr val="bg1">
              <a:lumMod val="95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98988" y="2759075"/>
            <a:ext cx="7202488" cy="1416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600" b="1" i="0" u="none" strike="noStrike" kern="1200" cap="none" spc="0" normalizeH="0" baseline="0" noProof="0" dirty="0">
                <a:ln>
                  <a:noFill/>
                </a:ln>
                <a:solidFill>
                  <a:srgbClr val="007BF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实用礼仪</a:t>
            </a:r>
            <a:r>
              <a:rPr kumimoji="0" lang="zh-CN" altLang="en-US" sz="8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25400" stA="30000" endPos="30000" dist="508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培训</a:t>
            </a:r>
          </a:p>
        </p:txBody>
      </p:sp>
      <p:sp>
        <p:nvSpPr>
          <p:cNvPr id="13" name="Text Box 62"/>
          <p:cNvSpPr txBox="1">
            <a:spLocks noChangeArrowheads="1"/>
          </p:cNvSpPr>
          <p:nvPr/>
        </p:nvSpPr>
        <p:spPr bwMode="auto">
          <a:xfrm>
            <a:off x="10372557" y="6252326"/>
            <a:ext cx="1511403" cy="338554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>
            <a:spAutoFit/>
          </a:bodyPr>
          <a:lstStyle>
            <a:defPPr>
              <a:defRPr lang="zh-CN"/>
            </a:defPPr>
            <a:lvl1pPr marL="0" defTabSz="914400" eaLnBrk="1" latinLnBrk="0" hangingPunct="1">
              <a:defRPr sz="1800"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defRPr>
            </a:lvl1pPr>
            <a:lvl2pPr defTabSz="914400" eaLnBrk="1" latinLnBrk="0" hangingPunct="1">
              <a:defRPr sz="1800">
                <a:latin typeface="+mn-lt"/>
                <a:ea typeface="+mn-ea"/>
              </a:defRPr>
            </a:lvl2pPr>
            <a:lvl3pPr defTabSz="914400" eaLnBrk="1" latinLnBrk="0" hangingPunct="1">
              <a:defRPr sz="1800">
                <a:latin typeface="+mn-lt"/>
                <a:ea typeface="+mn-ea"/>
              </a:defRPr>
            </a:lvl3pPr>
            <a:lvl4pPr defTabSz="914400" eaLnBrk="1" latinLnBrk="0" hangingPunct="1">
              <a:defRPr sz="1800">
                <a:latin typeface="+mn-lt"/>
                <a:ea typeface="+mn-ea"/>
              </a:defRPr>
            </a:lvl4pPr>
            <a:lvl5pPr defTabSz="914400" eaLnBrk="1" latinLnBrk="0" hangingPunct="1">
              <a:defRPr sz="1800">
                <a:latin typeface="+mn-lt"/>
                <a:ea typeface="+mn-ea"/>
              </a:defRPr>
            </a:lvl5pPr>
            <a:lvl6pPr>
              <a:defRPr sz="1800">
                <a:latin typeface="+mn-lt"/>
                <a:ea typeface="+mn-ea"/>
              </a:defRPr>
            </a:lvl6pPr>
            <a:lvl7pPr>
              <a:defRPr sz="1800">
                <a:latin typeface="+mn-lt"/>
                <a:ea typeface="+mn-ea"/>
              </a:defRPr>
            </a:lvl7pPr>
            <a:lvl8pPr>
              <a:defRPr sz="1800">
                <a:latin typeface="+mn-lt"/>
                <a:ea typeface="+mn-ea"/>
              </a:defRPr>
            </a:lvl8pPr>
            <a:lvl9pPr>
              <a:defRPr sz="1800"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7BF6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布衣公子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经典繁仿黑" pitchFamily="49" charset="-122"/>
              </a:rPr>
              <a:t>作品</a:t>
            </a:r>
            <a:endParaRPr kumimoji="0" lang="en-GB" altLang="zh-CN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经典繁仿黑" pitchFamily="49" charset="-122"/>
            </a:endParaRPr>
          </a:p>
        </p:txBody>
      </p:sp>
      <p:pic>
        <p:nvPicPr>
          <p:cNvPr id="2054" name="Picture 9" descr="E:\仝德志文件，勿删！\03-参考文档\！PPT图片及版面资源\06-PPT精选插图\05-头像\嘿嘿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47275" y="6173788"/>
            <a:ext cx="495300" cy="495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6"/>
          <p:cNvSpPr>
            <a:spLocks noChangeArrowheads="1"/>
          </p:cNvSpPr>
          <p:nvPr/>
        </p:nvSpPr>
        <p:spPr bwMode="auto">
          <a:xfrm>
            <a:off x="7842250" y="2281238"/>
            <a:ext cx="3959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新员工入职培训之</a:t>
            </a:r>
            <a:r>
              <a:rPr kumimoji="0" lang="en-US" altLang="zh-CN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——</a:t>
            </a:r>
            <a:endParaRPr kumimoji="0" lang="zh-CN" altLang="en-US" sz="1800" b="0" i="1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56" name="组合 17"/>
          <p:cNvGrpSpPr/>
          <p:nvPr userDrawn="1"/>
        </p:nvGrpSpPr>
        <p:grpSpPr>
          <a:xfrm>
            <a:off x="11372850" y="2713038"/>
            <a:ext cx="512763" cy="355600"/>
            <a:chOff x="6410291" y="4700483"/>
            <a:chExt cx="511552" cy="355744"/>
          </a:xfrm>
        </p:grpSpPr>
        <p:sp>
          <p:nvSpPr>
            <p:cNvPr id="18" name="二十四角星 18"/>
            <p:cNvSpPr>
              <a:spLocks noChangeArrowheads="1"/>
            </p:cNvSpPr>
            <p:nvPr/>
          </p:nvSpPr>
          <p:spPr bwMode="auto">
            <a:xfrm>
              <a:off x="6411097" y="4700483"/>
              <a:ext cx="355744" cy="355744"/>
            </a:xfrm>
            <a:prstGeom prst="star24">
              <a:avLst>
                <a:gd name="adj" fmla="val 37500"/>
              </a:avLst>
            </a:prstGeom>
            <a:solidFill>
              <a:srgbClr val="007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16"/>
            <p:cNvSpPr txBox="1">
              <a:spLocks noChangeArrowheads="1"/>
            </p:cNvSpPr>
            <p:nvPr/>
          </p:nvSpPr>
          <p:spPr bwMode="auto">
            <a:xfrm rot="-1169604">
              <a:off x="6410291" y="4731432"/>
              <a:ext cx="511552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宋体" panose="02010600030101010101" pitchFamily="2" charset="-122"/>
                  <a:cs typeface="+mn-cs"/>
                </a:rPr>
                <a:t>V2</a:t>
              </a:r>
              <a:endPara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" name="TextBox 7"/>
          <p:cNvSpPr txBox="1">
            <a:spLocks noChangeArrowheads="1"/>
          </p:cNvSpPr>
          <p:nvPr/>
        </p:nvSpPr>
        <p:spPr bwMode="auto">
          <a:xfrm>
            <a:off x="9566275" y="4362450"/>
            <a:ext cx="2470150" cy="3381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87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Designed by @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Teliss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TextBox 12"/>
          <p:cNvSpPr txBox="1"/>
          <p:nvPr/>
        </p:nvSpPr>
        <p:spPr>
          <a:xfrm>
            <a:off x="10083743" y="526139"/>
            <a:ext cx="1676600" cy="523220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标题和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3" descr="C:\Users\user\Desktop\未标题-4 拷贝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49888" y="4486275"/>
            <a:ext cx="339725" cy="431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" name="Text Box 54"/>
          <p:cNvSpPr txBox="1">
            <a:spLocks noChangeArrowheads="1"/>
          </p:cNvSpPr>
          <p:nvPr/>
        </p:nvSpPr>
        <p:spPr bwMode="auto">
          <a:xfrm>
            <a:off x="5915025" y="4489450"/>
            <a:ext cx="356870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http://teliss.blog.163.com</a:t>
            </a:r>
          </a:p>
        </p:txBody>
      </p:sp>
      <p:pic>
        <p:nvPicPr>
          <p:cNvPr id="18" name="Picture 3" descr="C:\Documents and Settings\tdz\桌面\未标题-2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449888" y="5053013"/>
            <a:ext cx="395287" cy="35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/>
          <a:srcRect/>
          <a:stretch>
            <a:fillRect/>
          </a:stretch>
        </p:blipFill>
        <p:spPr>
          <a:xfrm>
            <a:off x="2090738" y="1890713"/>
            <a:ext cx="2541588" cy="3502025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6" descr="C:\Documents and Settings\tdz\桌面\未标题-2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449888" y="3927475"/>
            <a:ext cx="349250" cy="395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Text Box 54"/>
          <p:cNvSpPr txBox="1">
            <a:spLocks noChangeArrowheads="1"/>
          </p:cNvSpPr>
          <p:nvPr/>
        </p:nvSpPr>
        <p:spPr bwMode="auto">
          <a:xfrm>
            <a:off x="5915025" y="3949700"/>
            <a:ext cx="3568700" cy="3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11020228@qq.com</a:t>
            </a:r>
          </a:p>
        </p:txBody>
      </p:sp>
      <p:sp>
        <p:nvSpPr>
          <p:cNvPr id="13" name="矩形 12"/>
          <p:cNvSpPr/>
          <p:nvPr/>
        </p:nvSpPr>
        <p:spPr>
          <a:xfrm>
            <a:off x="0" y="6669088"/>
            <a:ext cx="12195175" cy="188913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2303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0"/>
            <a:ext cx="12195175" cy="36449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70C19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标题 1"/>
          <p:cNvSpPr txBox="1">
            <a:spLocks noChangeArrowheads="1"/>
          </p:cNvSpPr>
          <p:nvPr/>
        </p:nvSpPr>
        <p:spPr>
          <a:xfrm>
            <a:off x="4225380" y="1886967"/>
            <a:ext cx="7560839" cy="147002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Broadway" panose="04040905080B02020502" pitchFamily="82" charset="0"/>
                <a:ea typeface="+mj-ea"/>
                <a:cs typeface="+mj-cs"/>
                <a:sym typeface="Impact" panose="020B0806030902050204" pitchFamily="34" charset="0"/>
              </a:rPr>
              <a:t>Thank </a:t>
            </a:r>
            <a:r>
              <a:rPr kumimoji="0" lang="en-US" altLang="zh-CN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Broadway" panose="04040905080B02020502" pitchFamily="82" charset="0"/>
                <a:ea typeface="+mj-ea"/>
                <a:cs typeface="+mj-cs"/>
                <a:sym typeface="Impact" panose="020B0806030902050204" pitchFamily="34" charset="0"/>
              </a:rPr>
              <a:t>You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Broadway" panose="04040905080B02020502" pitchFamily="82" charset="0"/>
              <a:ea typeface="+mj-ea"/>
              <a:cs typeface="+mj-cs"/>
            </a:endParaRPr>
          </a:p>
        </p:txBody>
      </p:sp>
      <p:sp>
        <p:nvSpPr>
          <p:cNvPr id="17" name="TextBox 10"/>
          <p:cNvSpPr>
            <a:spLocks noChangeArrowheads="1"/>
          </p:cNvSpPr>
          <p:nvPr/>
        </p:nvSpPr>
        <p:spPr bwMode="auto">
          <a:xfrm>
            <a:off x="5915025" y="5030788"/>
            <a:ext cx="35687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http://weibo.com/teliss</a:t>
            </a:r>
          </a:p>
        </p:txBody>
      </p:sp>
      <p:sp>
        <p:nvSpPr>
          <p:cNvPr id="8" name="矩形 7"/>
          <p:cNvSpPr/>
          <p:nvPr/>
        </p:nvSpPr>
        <p:spPr>
          <a:xfrm>
            <a:off x="0" y="3644900"/>
            <a:ext cx="12195175" cy="3024188"/>
          </a:xfrm>
          <a:prstGeom prst="rect">
            <a:avLst/>
          </a:prstGeom>
          <a:gradFill>
            <a:gsLst>
              <a:gs pos="0">
                <a:srgbClr val="FAFAFA"/>
              </a:gs>
              <a:gs pos="50000">
                <a:srgbClr val="FBFBFB"/>
              </a:gs>
              <a:gs pos="100000">
                <a:srgbClr val="FCFCFC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0643E-7 -1.19861 L 3.30643E-7 2.59259E-6 L 0.00039 -0.12153 L 3.30643E-7 2.59259E-6 " pathEditMode="relative" rAng="0" ptsTypes="AAAA">
                                      <p:cBhvr>
                                        <p:cTn id="8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2" grpId="0"/>
      <p:bldP spid="1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节标题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D:\Teliss_Tong\Copy\定期备份\工作备份\！PPT图片及版面资源\06-PPT精选插图\04-图标\54D742BB28AE93477AE1424E5D991B5D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90225" y="5842000"/>
            <a:ext cx="396875" cy="3952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663" y="1673225"/>
            <a:ext cx="3265488" cy="326548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文本框 25"/>
          <p:cNvSpPr txBox="1">
            <a:spLocks noChangeArrowheads="1"/>
          </p:cNvSpPr>
          <p:nvPr/>
        </p:nvSpPr>
        <p:spPr bwMode="auto">
          <a:xfrm>
            <a:off x="1490663" y="5219700"/>
            <a:ext cx="32654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72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布衣公众号：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hr-ppt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18" name="Picture 3" descr="D:\Teliss_Tong\Copy\定期备份\工作备份\！PPT图片及版面资源\06-PPT精选插图\05-头像\1000mb.ru (42)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7950" y="155575"/>
            <a:ext cx="609600" cy="609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6816725" y="2492375"/>
            <a:ext cx="4895850" cy="2166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 indent="-45593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-455930" algn="l" defTabSz="1217295" rtl="0" eaLnBrk="1" fontAlgn="base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我将毕业后的第一个十年称之为“黄金十年”，第二个十年称之为“白金十年”，第三个十年称之为“钻石十年”，以此来形容人生当中最青春蓬勃、年富力强和激情满怀的宝贵三十年。</a:t>
            </a:r>
            <a:endParaRPr kumimoji="0" lang="en-US" altLang="zh-CN" sz="16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-455930" algn="l" defTabSz="1217295" rtl="0" eaLnBrk="1" fontAlgn="base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“我的黄金十年”写的就是毕业后，第一个十年所发生的职场与情感的那些事儿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……</a:t>
            </a: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7104063" y="5468938"/>
            <a:ext cx="436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7295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i="0" u="none" strike="noStrike" kern="1200" cap="none" spc="0" normalizeH="0" baseline="0" noProof="0">
                <a:ln>
                  <a:noFill/>
                </a:ln>
                <a:solidFill>
                  <a:srgbClr val="1094E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hlinkClick r:id="rId5"/>
              </a:rPr>
              <a:t>http://www.tianya.cn/publicforum/content/no20/1/317960.shtml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rgbClr val="1094E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86441" y="5849451"/>
            <a:ext cx="3124698" cy="45987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lIns="91417" tIns="45708" rIns="91417" bIns="45708" anchor="ctr"/>
          <a:lstStyle/>
          <a:p>
            <a:pPr marL="0" marR="0" lvl="0" indent="0" algn="ctr" defTabSz="12185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自传体小说，请您多多捧场</a:t>
            </a: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228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Wingdings" panose="05000000000000000000" pitchFamily="2" charset="2"/>
              </a:rPr>
              <a:t>：）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228600">
                  <a:srgbClr val="4F81BD">
                    <a:satMod val="175000"/>
                    <a:alpha val="40000"/>
                  </a:srgbClr>
                </a:glo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3" name="组合 12"/>
          <p:cNvGrpSpPr/>
          <p:nvPr userDrawn="1"/>
        </p:nvGrpSpPr>
        <p:grpSpPr>
          <a:xfrm>
            <a:off x="4763" y="273050"/>
            <a:ext cx="2033587" cy="460375"/>
            <a:chOff x="8525122" y="157879"/>
            <a:chExt cx="651124" cy="461664"/>
          </a:xfrm>
        </p:grpSpPr>
        <p:sp>
          <p:nvSpPr>
            <p:cNvPr id="15" name="矩形 15"/>
            <p:cNvSpPr>
              <a:spLocks noChangeArrowheads="1"/>
            </p:cNvSpPr>
            <p:nvPr/>
          </p:nvSpPr>
          <p:spPr bwMode="auto">
            <a:xfrm>
              <a:off x="8721689" y="167211"/>
              <a:ext cx="432048" cy="360000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121729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TextBox 16"/>
            <p:cNvSpPr txBox="1">
              <a:spLocks noChangeArrowheads="1"/>
            </p:cNvSpPr>
            <p:nvPr/>
          </p:nvSpPr>
          <p:spPr bwMode="auto">
            <a:xfrm>
              <a:off x="8525122" y="157879"/>
              <a:ext cx="651124" cy="461664"/>
            </a:xfrm>
            <a:prstGeom prst="rect">
              <a:avLst/>
            </a:prstGeom>
            <a:solidFill>
              <a:srgbClr val="1094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729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r" defTabSz="121729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专业字体设计服务/WWW.ZTSGC.COM/"/>
                  <a:cs typeface="专业字体设计服务/WWW.ZTSGC.COM/"/>
                </a:rPr>
                <a:t>  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 panose="020B0503020204020204" pitchFamily="34" charset="-122"/>
                  <a:cs typeface="+mn-cs"/>
                </a:rPr>
                <a:t>片尾广告</a:t>
              </a:r>
            </a:p>
          </p:txBody>
        </p:sp>
      </p:grp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342188" y="1647825"/>
            <a:ext cx="41640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7" tIns="45708" rIns="91417" bIns="45708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121729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一位平凡</a:t>
            </a:r>
            <a:r>
              <a:rPr kumimoji="0" lang="en-US" altLang="zh-CN" sz="2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</a:t>
            </a:r>
            <a:r>
              <a:rPr kumimoji="0" lang="zh-CN" altLang="en-US" sz="2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后的职场与情感历程</a:t>
            </a:r>
          </a:p>
        </p:txBody>
      </p:sp>
      <p:pic>
        <p:nvPicPr>
          <p:cNvPr id="4098" name="Picture 6" descr="D:\Teliss_Tong\Copy\定期备份\工作备份\！PPT图片及版面资源\06-PPT精选插图\10-综合\脚印.jp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6286500" cy="68595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1"/>
          <p:cNvSpPr>
            <a:spLocks noChangeArrowheads="1"/>
          </p:cNvSpPr>
          <p:nvPr/>
        </p:nvSpPr>
        <p:spPr bwMode="auto">
          <a:xfrm>
            <a:off x="1490663" y="5187950"/>
            <a:ext cx="3265488" cy="576263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oval" w="med" len="med"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6816725" y="457200"/>
            <a:ext cx="4895850" cy="1214438"/>
          </a:xfrm>
          <a:prstGeom prst="rect">
            <a:avLst/>
          </a:prstGeom>
        </p:spPr>
        <p:txBody>
          <a:bodyPr lIns="91417" tIns="45708" rIns="91417" bIns="45708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C6F1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我的黄金十年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17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17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7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649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649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17" grpId="0"/>
      <p:bldP spid="1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栏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3400" y="547688"/>
            <a:ext cx="3024188" cy="4318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目录页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CONTENTS PAGE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547688"/>
            <a:ext cx="508000" cy="431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35"/>
          <p:cNvSpPr/>
          <p:nvPr/>
        </p:nvSpPr>
        <p:spPr bwMode="gray">
          <a:xfrm flipH="1">
            <a:off x="5737225" y="1162050"/>
            <a:ext cx="2376488" cy="237648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Freeform 35"/>
          <p:cNvSpPr/>
          <p:nvPr/>
        </p:nvSpPr>
        <p:spPr bwMode="gray">
          <a:xfrm>
            <a:off x="8318500" y="1162050"/>
            <a:ext cx="2376488" cy="237648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22"/>
          <p:cNvSpPr/>
          <p:nvPr/>
        </p:nvSpPr>
        <p:spPr>
          <a:xfrm>
            <a:off x="8313738" y="3709988"/>
            <a:ext cx="2376488" cy="2376488"/>
          </a:xfrm>
          <a:custGeom>
            <a:avLst/>
            <a:gdLst/>
            <a:ahLst/>
            <a:cxnLst/>
            <a:rect l="l" t="t" r="r" b="b"/>
            <a:pathLst>
              <a:path w="2376488" h="2376487">
                <a:moveTo>
                  <a:pt x="0" y="0"/>
                </a:moveTo>
                <a:cubicBezTo>
                  <a:pt x="1188244" y="0"/>
                  <a:pt x="1188244" y="0"/>
                  <a:pt x="1188244" y="0"/>
                </a:cubicBezTo>
                <a:cubicBezTo>
                  <a:pt x="1845521" y="0"/>
                  <a:pt x="2376488" y="530967"/>
                  <a:pt x="2376488" y="1188243"/>
                </a:cubicBezTo>
                <a:cubicBezTo>
                  <a:pt x="2376488" y="1845520"/>
                  <a:pt x="1845521" y="2376487"/>
                  <a:pt x="1188244" y="2376487"/>
                </a:cubicBezTo>
                <a:cubicBezTo>
                  <a:pt x="530967" y="2376487"/>
                  <a:pt x="0" y="1845520"/>
                  <a:pt x="0" y="1188243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26"/>
          <p:cNvSpPr/>
          <p:nvPr/>
        </p:nvSpPr>
        <p:spPr>
          <a:xfrm>
            <a:off x="5727700" y="3721100"/>
            <a:ext cx="2376488" cy="2376488"/>
          </a:xfrm>
          <a:custGeom>
            <a:avLst/>
            <a:gdLst/>
            <a:ahLst/>
            <a:cxnLst/>
            <a:rect l="l" t="t" r="r" b="b"/>
            <a:pathLst>
              <a:path w="2376487" h="2376487">
                <a:moveTo>
                  <a:pt x="1188244" y="0"/>
                </a:moveTo>
                <a:cubicBezTo>
                  <a:pt x="1188256" y="0"/>
                  <a:pt x="1192038" y="0"/>
                  <a:pt x="2376487" y="0"/>
                </a:cubicBezTo>
                <a:cubicBezTo>
                  <a:pt x="2376487" y="19"/>
                  <a:pt x="2376487" y="4713"/>
                  <a:pt x="2376487" y="1188244"/>
                </a:cubicBezTo>
                <a:cubicBezTo>
                  <a:pt x="2376487" y="1845520"/>
                  <a:pt x="1845520" y="2376487"/>
                  <a:pt x="1188244" y="2376487"/>
                </a:cubicBezTo>
                <a:cubicBezTo>
                  <a:pt x="530967" y="2376487"/>
                  <a:pt x="0" y="1845520"/>
                  <a:pt x="0" y="1188244"/>
                </a:cubicBezTo>
                <a:cubicBezTo>
                  <a:pt x="0" y="530967"/>
                  <a:pt x="530967" y="0"/>
                  <a:pt x="1188244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17" descr="C:\Users\user\Desktop\xpic2196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8657785" y="1384066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6940550" y="31369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礼仪概述</a:t>
            </a:r>
          </a:p>
        </p:txBody>
      </p:sp>
      <p:pic>
        <p:nvPicPr>
          <p:cNvPr id="19" name="Picture 2" descr="F:\360云盘\03-doing\110219_1312885192182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6017305" y="1384066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3" descr="F:\360云盘\02-个人资料\！PPT图片及版面资源\05-PPT精选插图\02-商务类\01-商务综合\sy_20111207231959434010.jpg"/>
          <p:cNvPicPr>
            <a:picLocks noChangeAspect="1" noChangeArrowheads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 bwMode="auto">
          <a:xfrm>
            <a:off x="6017305" y="4148008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" name="TextBox 8"/>
          <p:cNvSpPr txBox="1">
            <a:spLocks noChangeArrowheads="1"/>
          </p:cNvSpPr>
          <p:nvPr/>
        </p:nvSpPr>
        <p:spPr bwMode="auto">
          <a:xfrm>
            <a:off x="4848225" y="2057400"/>
            <a:ext cx="879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TextBox 8"/>
          <p:cNvSpPr txBox="1">
            <a:spLocks noChangeArrowheads="1"/>
          </p:cNvSpPr>
          <p:nvPr/>
        </p:nvSpPr>
        <p:spPr bwMode="auto">
          <a:xfrm>
            <a:off x="4848225" y="4618038"/>
            <a:ext cx="879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TextBox 8"/>
          <p:cNvSpPr txBox="1">
            <a:spLocks noChangeArrowheads="1"/>
          </p:cNvSpPr>
          <p:nvPr/>
        </p:nvSpPr>
        <p:spPr bwMode="auto">
          <a:xfrm>
            <a:off x="10682288" y="2057400"/>
            <a:ext cx="8778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TextBox 8"/>
          <p:cNvSpPr txBox="1">
            <a:spLocks noChangeArrowheads="1"/>
          </p:cNvSpPr>
          <p:nvPr/>
        </p:nvSpPr>
        <p:spPr bwMode="auto">
          <a:xfrm>
            <a:off x="10682288" y="4618038"/>
            <a:ext cx="877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TextBox 50"/>
          <p:cNvSpPr txBox="1">
            <a:spLocks noChangeArrowheads="1"/>
          </p:cNvSpPr>
          <p:nvPr/>
        </p:nvSpPr>
        <p:spPr bwMode="auto">
          <a:xfrm>
            <a:off x="8393113" y="31369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职业形象</a:t>
            </a:r>
          </a:p>
        </p:txBody>
      </p:sp>
      <p:sp>
        <p:nvSpPr>
          <p:cNvPr id="27" name="TextBox 51"/>
          <p:cNvSpPr txBox="1">
            <a:spLocks noChangeArrowheads="1"/>
          </p:cNvSpPr>
          <p:nvPr/>
        </p:nvSpPr>
        <p:spPr bwMode="auto">
          <a:xfrm>
            <a:off x="8393113" y="3749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社交礼仪</a:t>
            </a:r>
          </a:p>
        </p:txBody>
      </p:sp>
      <p:sp>
        <p:nvSpPr>
          <p:cNvPr id="28" name="TextBox 52"/>
          <p:cNvSpPr txBox="1">
            <a:spLocks noChangeArrowheads="1"/>
          </p:cNvSpPr>
          <p:nvPr/>
        </p:nvSpPr>
        <p:spPr bwMode="auto">
          <a:xfrm>
            <a:off x="6940550" y="3749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商务礼仪</a:t>
            </a:r>
          </a:p>
        </p:txBody>
      </p:sp>
      <p:pic>
        <p:nvPicPr>
          <p:cNvPr id="29" name="Picture 4" descr="C:\Documents and Settings\t11318\桌面\图片2.jpg"/>
          <p:cNvPicPr>
            <a:picLocks noChangeAspect="1" noChangeArrowheads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 bwMode="auto">
          <a:xfrm>
            <a:off x="8657785" y="4148008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两栏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3400" y="547688"/>
            <a:ext cx="3024188" cy="4318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过渡页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PAGE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547688"/>
            <a:ext cx="508000" cy="431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矩形 1"/>
          <p:cNvSpPr/>
          <p:nvPr/>
        </p:nvSpPr>
        <p:spPr>
          <a:xfrm>
            <a:off x="8318500" y="1828800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9" h="1709737">
                <a:moveTo>
                  <a:pt x="854869" y="0"/>
                </a:moveTo>
                <a:cubicBezTo>
                  <a:pt x="1327740" y="0"/>
                  <a:pt x="1709739" y="381998"/>
                  <a:pt x="1709739" y="854868"/>
                </a:cubicBezTo>
                <a:cubicBezTo>
                  <a:pt x="1709739" y="1327738"/>
                  <a:pt x="1327740" y="1709737"/>
                  <a:pt x="854869" y="1709737"/>
                </a:cubicBezTo>
                <a:cubicBezTo>
                  <a:pt x="0" y="1709737"/>
                  <a:pt x="0" y="1709737"/>
                  <a:pt x="0" y="1709737"/>
                </a:cubicBezTo>
                <a:cubicBezTo>
                  <a:pt x="0" y="854868"/>
                  <a:pt x="0" y="854868"/>
                  <a:pt x="0" y="854868"/>
                </a:cubicBezTo>
                <a:cubicBezTo>
                  <a:pt x="0" y="381998"/>
                  <a:pt x="381999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16"/>
          <p:cNvSpPr/>
          <p:nvPr/>
        </p:nvSpPr>
        <p:spPr>
          <a:xfrm>
            <a:off x="8313738" y="3709988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7" h="1709738">
                <a:moveTo>
                  <a:pt x="0" y="0"/>
                </a:moveTo>
                <a:cubicBezTo>
                  <a:pt x="854868" y="0"/>
                  <a:pt x="854868" y="0"/>
                  <a:pt x="854868" y="0"/>
                </a:cubicBezTo>
                <a:cubicBezTo>
                  <a:pt x="1327738" y="0"/>
                  <a:pt x="1709737" y="381998"/>
                  <a:pt x="1709737" y="854869"/>
                </a:cubicBezTo>
                <a:cubicBezTo>
                  <a:pt x="1709737" y="1327740"/>
                  <a:pt x="1327738" y="1709738"/>
                  <a:pt x="854868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17"/>
          <p:cNvSpPr/>
          <p:nvPr/>
        </p:nvSpPr>
        <p:spPr>
          <a:xfrm>
            <a:off x="6394450" y="3721100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854869" y="0"/>
                </a:moveTo>
                <a:cubicBezTo>
                  <a:pt x="1709738" y="0"/>
                  <a:pt x="1709738" y="0"/>
                  <a:pt x="1709738" y="0"/>
                </a:cubicBezTo>
                <a:cubicBezTo>
                  <a:pt x="1709738" y="854869"/>
                  <a:pt x="1709738" y="854869"/>
                  <a:pt x="1709738" y="854869"/>
                </a:cubicBezTo>
                <a:cubicBezTo>
                  <a:pt x="1709738" y="1327739"/>
                  <a:pt x="1327739" y="1709738"/>
                  <a:pt x="854869" y="1709738"/>
                </a:cubicBezTo>
                <a:cubicBezTo>
                  <a:pt x="381998" y="1709738"/>
                  <a:pt x="0" y="1327739"/>
                  <a:pt x="0" y="854869"/>
                </a:cubicBezTo>
                <a:cubicBezTo>
                  <a:pt x="0" y="381999"/>
                  <a:pt x="381998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Freeform 35"/>
          <p:cNvSpPr/>
          <p:nvPr/>
        </p:nvSpPr>
        <p:spPr bwMode="gray">
          <a:xfrm flipH="1">
            <a:off x="5726113" y="1160463"/>
            <a:ext cx="2376488" cy="237648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4848225" y="2057400"/>
            <a:ext cx="8794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8" name="TextBox 41"/>
          <p:cNvSpPr txBox="1">
            <a:spLocks noChangeArrowheads="1"/>
          </p:cNvSpPr>
          <p:nvPr/>
        </p:nvSpPr>
        <p:spPr bwMode="auto">
          <a:xfrm>
            <a:off x="6940550" y="31369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礼仪概述</a:t>
            </a:r>
          </a:p>
        </p:txBody>
      </p:sp>
      <p:pic>
        <p:nvPicPr>
          <p:cNvPr id="19" name="Picture 2" descr="F:\360云盘\03-doing\110219_1312885192182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6017305" y="1384066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0" name="直接连接符 19"/>
          <p:cNvCxnSpPr/>
          <p:nvPr/>
        </p:nvCxnSpPr>
        <p:spPr>
          <a:xfrm>
            <a:off x="534988" y="38163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34988" y="43561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34988" y="48958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34988" y="54356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 bwMode="auto">
          <a:xfrm>
            <a:off x="996950" y="39782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996950" y="451802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996950" y="50577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1357313" y="3902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礼仪现状</a:t>
            </a:r>
          </a:p>
        </p:txBody>
      </p:sp>
      <p:sp>
        <p:nvSpPr>
          <p:cNvPr id="29" name="文本框 13"/>
          <p:cNvSpPr txBox="1">
            <a:spLocks noChangeArrowheads="1"/>
          </p:cNvSpPr>
          <p:nvPr/>
        </p:nvSpPr>
        <p:spPr bwMode="auto">
          <a:xfrm>
            <a:off x="1357313" y="44418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何为礼仪</a:t>
            </a:r>
          </a:p>
        </p:txBody>
      </p:sp>
      <p:sp>
        <p:nvSpPr>
          <p:cNvPr id="30" name="文本框 14"/>
          <p:cNvSpPr txBox="1">
            <a:spLocks noChangeArrowheads="1"/>
          </p:cNvSpPr>
          <p:nvPr/>
        </p:nvSpPr>
        <p:spPr bwMode="auto">
          <a:xfrm>
            <a:off x="1354138" y="4981575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为何要学礼仪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884488" y="6419850"/>
            <a:ext cx="5114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第一章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礼仪概述</a:t>
            </a:r>
          </a:p>
        </p:txBody>
      </p:sp>
      <p:sp>
        <p:nvSpPr>
          <p:cNvPr id="11" name="椭圆 10"/>
          <p:cNvSpPr/>
          <p:nvPr/>
        </p:nvSpPr>
        <p:spPr>
          <a:xfrm>
            <a:off x="692150" y="6529388"/>
            <a:ext cx="180975" cy="180975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1918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463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70088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两栏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3400" y="547688"/>
            <a:ext cx="3024188" cy="4318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过渡页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PAGE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547688"/>
            <a:ext cx="508000" cy="431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8196" name="组合 12"/>
          <p:cNvGrpSpPr/>
          <p:nvPr userDrawn="1"/>
        </p:nvGrpSpPr>
        <p:grpSpPr>
          <a:xfrm>
            <a:off x="6327775" y="1160463"/>
            <a:ext cx="4297363" cy="4294187"/>
            <a:chOff x="2750043" y="949775"/>
            <a:chExt cx="4297364" cy="4294187"/>
          </a:xfrm>
        </p:grpSpPr>
        <p:sp>
          <p:nvSpPr>
            <p:cNvPr id="13" name="Freeform 35"/>
            <p:cNvSpPr/>
            <p:nvPr/>
          </p:nvSpPr>
          <p:spPr bwMode="gray">
            <a:xfrm>
              <a:off x="4670918" y="949775"/>
              <a:ext cx="2376489" cy="2376487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solidFill>
              <a:srgbClr val="FF66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矩形 24"/>
            <p:cNvSpPr/>
            <p:nvPr/>
          </p:nvSpPr>
          <p:spPr>
            <a:xfrm>
              <a:off x="4669331" y="3534225"/>
              <a:ext cx="1709737" cy="1709737"/>
            </a:xfrm>
            <a:custGeom>
              <a:avLst/>
              <a:gdLst/>
              <a:ahLst/>
              <a:cxnLst/>
              <a:rect l="l" t="t" r="r" b="b"/>
              <a:pathLst>
                <a:path w="1709738" h="1709737">
                  <a:moveTo>
                    <a:pt x="0" y="0"/>
                  </a:moveTo>
                  <a:cubicBezTo>
                    <a:pt x="854869" y="0"/>
                    <a:pt x="854869" y="0"/>
                    <a:pt x="854869" y="0"/>
                  </a:cubicBezTo>
                  <a:cubicBezTo>
                    <a:pt x="1327739" y="0"/>
                    <a:pt x="1709738" y="381998"/>
                    <a:pt x="1709738" y="854869"/>
                  </a:cubicBezTo>
                  <a:cubicBezTo>
                    <a:pt x="1709738" y="1327739"/>
                    <a:pt x="1327739" y="1709737"/>
                    <a:pt x="854869" y="1709737"/>
                  </a:cubicBezTo>
                  <a:cubicBezTo>
                    <a:pt x="381998" y="1709737"/>
                    <a:pt x="0" y="1327739"/>
                    <a:pt x="0" y="854869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矩形 23"/>
            <p:cNvSpPr/>
            <p:nvPr/>
          </p:nvSpPr>
          <p:spPr>
            <a:xfrm>
              <a:off x="2750043" y="3523112"/>
              <a:ext cx="1709738" cy="1709738"/>
            </a:xfrm>
            <a:custGeom>
              <a:avLst/>
              <a:gdLst/>
              <a:ahLst/>
              <a:cxnLst/>
              <a:rect l="l" t="t" r="r" b="b"/>
              <a:pathLst>
                <a:path w="1709738" h="1709737">
                  <a:moveTo>
                    <a:pt x="854869" y="0"/>
                  </a:moveTo>
                  <a:cubicBezTo>
                    <a:pt x="854881" y="0"/>
                    <a:pt x="858068" y="0"/>
                    <a:pt x="1709738" y="0"/>
                  </a:cubicBezTo>
                  <a:cubicBezTo>
                    <a:pt x="1709738" y="14"/>
                    <a:pt x="1709738" y="3501"/>
                    <a:pt x="1709738" y="854868"/>
                  </a:cubicBezTo>
                  <a:cubicBezTo>
                    <a:pt x="1709738" y="1327739"/>
                    <a:pt x="1327740" y="1709737"/>
                    <a:pt x="854869" y="1709737"/>
                  </a:cubicBezTo>
                  <a:cubicBezTo>
                    <a:pt x="381999" y="1709737"/>
                    <a:pt x="0" y="1327739"/>
                    <a:pt x="0" y="854868"/>
                  </a:cubicBezTo>
                  <a:cubicBezTo>
                    <a:pt x="0" y="381998"/>
                    <a:pt x="381999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矩形 22"/>
            <p:cNvSpPr/>
            <p:nvPr/>
          </p:nvSpPr>
          <p:spPr>
            <a:xfrm>
              <a:off x="2750043" y="1618112"/>
              <a:ext cx="1709738" cy="1709738"/>
            </a:xfrm>
            <a:custGeom>
              <a:avLst/>
              <a:gdLst/>
              <a:ahLst/>
              <a:cxnLst/>
              <a:rect l="l" t="t" r="r" b="b"/>
              <a:pathLst>
                <a:path w="1709737" h="1709737">
                  <a:moveTo>
                    <a:pt x="854869" y="0"/>
                  </a:moveTo>
                  <a:cubicBezTo>
                    <a:pt x="1327739" y="0"/>
                    <a:pt x="1709737" y="381998"/>
                    <a:pt x="1709737" y="854869"/>
                  </a:cubicBezTo>
                  <a:cubicBezTo>
                    <a:pt x="1709737" y="854882"/>
                    <a:pt x="1709737" y="858173"/>
                    <a:pt x="1709737" y="1709737"/>
                  </a:cubicBezTo>
                  <a:cubicBezTo>
                    <a:pt x="1709724" y="1709737"/>
                    <a:pt x="1706352" y="1709737"/>
                    <a:pt x="854869" y="1709737"/>
                  </a:cubicBezTo>
                  <a:cubicBezTo>
                    <a:pt x="381998" y="1709737"/>
                    <a:pt x="0" y="1327739"/>
                    <a:pt x="0" y="854869"/>
                  </a:cubicBezTo>
                  <a:cubicBezTo>
                    <a:pt x="0" y="381998"/>
                    <a:pt x="381998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8" name="Picture 17" descr="C:\Users\user\Desktop\xpic2196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8657785" y="1384066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8"/>
          <p:cNvSpPr txBox="1">
            <a:spLocks noChangeArrowheads="1"/>
          </p:cNvSpPr>
          <p:nvPr/>
        </p:nvSpPr>
        <p:spPr bwMode="auto">
          <a:xfrm>
            <a:off x="10682288" y="2057400"/>
            <a:ext cx="8778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TextBox 52"/>
          <p:cNvSpPr txBox="1">
            <a:spLocks noChangeArrowheads="1"/>
          </p:cNvSpPr>
          <p:nvPr/>
        </p:nvSpPr>
        <p:spPr bwMode="auto">
          <a:xfrm>
            <a:off x="8393113" y="3136900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职业形象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534988" y="38163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34988" y="43561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34988" y="48958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34988" y="54356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996950" y="39782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996950" y="451802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996950" y="50577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1357313" y="3902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仪容（发肤容貌）</a:t>
            </a:r>
          </a:p>
        </p:txBody>
      </p:sp>
      <p:sp>
        <p:nvSpPr>
          <p:cNvPr id="30" name="文本框 13"/>
          <p:cNvSpPr txBox="1">
            <a:spLocks noChangeArrowheads="1"/>
          </p:cNvSpPr>
          <p:nvPr/>
        </p:nvSpPr>
        <p:spPr bwMode="auto">
          <a:xfrm>
            <a:off x="1357313" y="44418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仪表（衣着打扮）</a:t>
            </a:r>
          </a:p>
        </p:txBody>
      </p:sp>
      <p:sp>
        <p:nvSpPr>
          <p:cNvPr id="31" name="文本框 14"/>
          <p:cNvSpPr txBox="1">
            <a:spLocks noChangeArrowheads="1"/>
          </p:cNvSpPr>
          <p:nvPr/>
        </p:nvSpPr>
        <p:spPr bwMode="auto">
          <a:xfrm>
            <a:off x="1354138" y="4981575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仪态（举止神态）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比较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884488" y="6419850"/>
            <a:ext cx="5114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第二章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职业形象</a:t>
            </a:r>
          </a:p>
        </p:txBody>
      </p:sp>
      <p:sp>
        <p:nvSpPr>
          <p:cNvPr id="11" name="椭圆 10"/>
          <p:cNvSpPr/>
          <p:nvPr/>
        </p:nvSpPr>
        <p:spPr>
          <a:xfrm>
            <a:off x="692150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19188" y="6529388"/>
            <a:ext cx="179388" cy="180975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463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70088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两栏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3400" y="547688"/>
            <a:ext cx="3024188" cy="4318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过渡页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PAGE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547688"/>
            <a:ext cx="508000" cy="431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244" name="组合 12"/>
          <p:cNvGrpSpPr/>
          <p:nvPr userDrawn="1"/>
        </p:nvGrpSpPr>
        <p:grpSpPr>
          <a:xfrm>
            <a:off x="6327775" y="1792288"/>
            <a:ext cx="4302125" cy="4270375"/>
            <a:chOff x="2743996" y="1618236"/>
            <a:chExt cx="4302123" cy="4270376"/>
          </a:xfrm>
        </p:grpSpPr>
        <p:sp>
          <p:nvSpPr>
            <p:cNvPr id="13" name="矩形 20"/>
            <p:cNvSpPr/>
            <p:nvPr/>
          </p:nvSpPr>
          <p:spPr>
            <a:xfrm>
              <a:off x="4668045" y="1618236"/>
              <a:ext cx="1709737" cy="1709737"/>
            </a:xfrm>
            <a:custGeom>
              <a:avLst/>
              <a:gdLst/>
              <a:ahLst/>
              <a:cxnLst/>
              <a:rect l="l" t="t" r="r" b="b"/>
              <a:pathLst>
                <a:path w="1709738" h="1709738">
                  <a:moveTo>
                    <a:pt x="854869" y="0"/>
                  </a:moveTo>
                  <a:cubicBezTo>
                    <a:pt x="1327739" y="0"/>
                    <a:pt x="1709738" y="381998"/>
                    <a:pt x="1709738" y="854869"/>
                  </a:cubicBezTo>
                  <a:cubicBezTo>
                    <a:pt x="1709738" y="1327739"/>
                    <a:pt x="1327739" y="1709738"/>
                    <a:pt x="854869" y="1709738"/>
                  </a:cubicBezTo>
                  <a:cubicBezTo>
                    <a:pt x="0" y="1709738"/>
                    <a:pt x="0" y="1709738"/>
                    <a:pt x="0" y="1709738"/>
                  </a:cubicBezTo>
                  <a:cubicBezTo>
                    <a:pt x="0" y="854869"/>
                    <a:pt x="0" y="854869"/>
                    <a:pt x="0" y="854869"/>
                  </a:cubicBezTo>
                  <a:cubicBezTo>
                    <a:pt x="0" y="381998"/>
                    <a:pt x="381999" y="0"/>
                    <a:pt x="854869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矩形 22"/>
            <p:cNvSpPr/>
            <p:nvPr/>
          </p:nvSpPr>
          <p:spPr>
            <a:xfrm>
              <a:off x="4669633" y="3512123"/>
              <a:ext cx="2376486" cy="2376489"/>
            </a:xfrm>
            <a:custGeom>
              <a:avLst/>
              <a:gdLst/>
              <a:ahLst/>
              <a:cxnLst/>
              <a:rect l="l" t="t" r="r" b="b"/>
              <a:pathLst>
                <a:path w="2376488" h="2376487">
                  <a:moveTo>
                    <a:pt x="0" y="0"/>
                  </a:moveTo>
                  <a:cubicBezTo>
                    <a:pt x="1188244" y="0"/>
                    <a:pt x="1188244" y="0"/>
                    <a:pt x="1188244" y="0"/>
                  </a:cubicBezTo>
                  <a:cubicBezTo>
                    <a:pt x="1845521" y="0"/>
                    <a:pt x="2376488" y="530967"/>
                    <a:pt x="2376488" y="1188243"/>
                  </a:cubicBezTo>
                  <a:cubicBezTo>
                    <a:pt x="2376488" y="1845520"/>
                    <a:pt x="1845521" y="2376487"/>
                    <a:pt x="1188244" y="2376487"/>
                  </a:cubicBezTo>
                  <a:cubicBezTo>
                    <a:pt x="530967" y="2376487"/>
                    <a:pt x="0" y="1845520"/>
                    <a:pt x="0" y="1188243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660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矩形 21"/>
            <p:cNvSpPr/>
            <p:nvPr/>
          </p:nvSpPr>
          <p:spPr>
            <a:xfrm>
              <a:off x="2743996" y="3497836"/>
              <a:ext cx="1709737" cy="1709737"/>
            </a:xfrm>
            <a:custGeom>
              <a:avLst/>
              <a:gdLst/>
              <a:ahLst/>
              <a:cxnLst/>
              <a:rect l="l" t="t" r="r" b="b"/>
              <a:pathLst>
                <a:path w="1709737" h="1709738">
                  <a:moveTo>
                    <a:pt x="854868" y="0"/>
                  </a:moveTo>
                  <a:cubicBezTo>
                    <a:pt x="1709737" y="0"/>
                    <a:pt x="1709737" y="0"/>
                    <a:pt x="1709737" y="0"/>
                  </a:cubicBezTo>
                  <a:cubicBezTo>
                    <a:pt x="1709737" y="854869"/>
                    <a:pt x="1709737" y="854869"/>
                    <a:pt x="1709737" y="854869"/>
                  </a:cubicBezTo>
                  <a:cubicBezTo>
                    <a:pt x="1709737" y="1327740"/>
                    <a:pt x="1327738" y="1709738"/>
                    <a:pt x="854868" y="1709738"/>
                  </a:cubicBezTo>
                  <a:cubicBezTo>
                    <a:pt x="381998" y="1709738"/>
                    <a:pt x="0" y="1327740"/>
                    <a:pt x="0" y="854869"/>
                  </a:cubicBezTo>
                  <a:cubicBezTo>
                    <a:pt x="0" y="381999"/>
                    <a:pt x="381998" y="0"/>
                    <a:pt x="85486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37"/>
            <p:cNvSpPr/>
            <p:nvPr/>
          </p:nvSpPr>
          <p:spPr bwMode="gray">
            <a:xfrm rot="10800000" flipV="1">
              <a:off x="2748759" y="1629348"/>
              <a:ext cx="1709736" cy="1709738"/>
            </a:xfrm>
            <a:custGeom>
              <a:avLst/>
              <a:gdLst>
                <a:gd name="T0" fmla="*/ 2147483647 w 1016"/>
                <a:gd name="T1" fmla="*/ 0 h 1016"/>
                <a:gd name="T2" fmla="*/ 0 w 1016"/>
                <a:gd name="T3" fmla="*/ 2147483647 h 1016"/>
                <a:gd name="T4" fmla="*/ 0 w 1016"/>
                <a:gd name="T5" fmla="*/ 2147483647 h 1016"/>
                <a:gd name="T6" fmla="*/ 2147483647 w 1016"/>
                <a:gd name="T7" fmla="*/ 2147483647 h 1016"/>
                <a:gd name="T8" fmla="*/ 2147483647 w 1016"/>
                <a:gd name="T9" fmla="*/ 2147483647 h 1016"/>
                <a:gd name="T10" fmla="*/ 2147483647 w 1016"/>
                <a:gd name="T11" fmla="*/ 0 h 10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6"/>
                <a:gd name="T19" fmla="*/ 0 h 1016"/>
                <a:gd name="T20" fmla="*/ 1016 w 1016"/>
                <a:gd name="T21" fmla="*/ 1016 h 10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6" h="1016">
                  <a:moveTo>
                    <a:pt x="508" y="0"/>
                  </a:moveTo>
                  <a:cubicBezTo>
                    <a:pt x="227" y="0"/>
                    <a:pt x="0" y="227"/>
                    <a:pt x="0" y="508"/>
                  </a:cubicBezTo>
                  <a:cubicBezTo>
                    <a:pt x="0" y="1016"/>
                    <a:pt x="0" y="1016"/>
                    <a:pt x="0" y="1016"/>
                  </a:cubicBezTo>
                  <a:cubicBezTo>
                    <a:pt x="508" y="1016"/>
                    <a:pt x="508" y="1016"/>
                    <a:pt x="508" y="1016"/>
                  </a:cubicBezTo>
                  <a:cubicBezTo>
                    <a:pt x="789" y="1016"/>
                    <a:pt x="1016" y="789"/>
                    <a:pt x="1016" y="508"/>
                  </a:cubicBezTo>
                  <a:cubicBezTo>
                    <a:pt x="1016" y="227"/>
                    <a:pt x="789" y="0"/>
                    <a:pt x="50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10682288" y="4618038"/>
            <a:ext cx="877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TextBox 40"/>
          <p:cNvSpPr txBox="1">
            <a:spLocks noChangeArrowheads="1"/>
          </p:cNvSpPr>
          <p:nvPr/>
        </p:nvSpPr>
        <p:spPr bwMode="auto">
          <a:xfrm>
            <a:off x="8393113" y="3749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社交礼仪</a:t>
            </a:r>
          </a:p>
        </p:txBody>
      </p:sp>
      <p:pic>
        <p:nvPicPr>
          <p:cNvPr id="20" name="Picture 4" descr="C:\Documents and Settings\t11318\桌面\图片2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8657785" y="4148008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21" name="直接连接符 20"/>
          <p:cNvCxnSpPr/>
          <p:nvPr/>
        </p:nvCxnSpPr>
        <p:spPr>
          <a:xfrm>
            <a:off x="534988" y="38163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34988" y="43561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34988" y="48958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534988" y="54356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 bwMode="auto">
          <a:xfrm>
            <a:off x="996950" y="39782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996950" y="451802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 bwMode="auto">
          <a:xfrm>
            <a:off x="996950" y="50577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9" name="文本框 12"/>
          <p:cNvSpPr txBox="1">
            <a:spLocks noChangeArrowheads="1"/>
          </p:cNvSpPr>
          <p:nvPr/>
        </p:nvSpPr>
        <p:spPr bwMode="auto">
          <a:xfrm>
            <a:off x="1357313" y="3902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语言沟通</a:t>
            </a:r>
          </a:p>
        </p:txBody>
      </p:sp>
      <p:sp>
        <p:nvSpPr>
          <p:cNvPr id="30" name="文本框 13"/>
          <p:cNvSpPr txBox="1">
            <a:spLocks noChangeArrowheads="1"/>
          </p:cNvSpPr>
          <p:nvPr/>
        </p:nvSpPr>
        <p:spPr bwMode="auto">
          <a:xfrm>
            <a:off x="1357313" y="44418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电话礼仪</a:t>
            </a:r>
          </a:p>
        </p:txBody>
      </p:sp>
      <p:sp>
        <p:nvSpPr>
          <p:cNvPr id="31" name="文本框 14"/>
          <p:cNvSpPr txBox="1">
            <a:spLocks noChangeArrowheads="1"/>
          </p:cNvSpPr>
          <p:nvPr/>
        </p:nvSpPr>
        <p:spPr bwMode="auto">
          <a:xfrm>
            <a:off x="1354138" y="4981575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餐宴礼仪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比较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884488" y="6419850"/>
            <a:ext cx="5114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第三章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社交礼仪</a:t>
            </a:r>
          </a:p>
        </p:txBody>
      </p:sp>
      <p:sp>
        <p:nvSpPr>
          <p:cNvPr id="11" name="椭圆 10"/>
          <p:cNvSpPr/>
          <p:nvPr/>
        </p:nvSpPr>
        <p:spPr>
          <a:xfrm>
            <a:off x="692150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1918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4638" y="6529388"/>
            <a:ext cx="179388" cy="180975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70088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两栏内容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33400" y="547688"/>
            <a:ext cx="3024188" cy="4318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过渡页 </a:t>
            </a:r>
            <a:r>
              <a:rPr kumimoji="0" lang="en-US" altLang="zh-CN" sz="2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TRANSITION PAGE 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547688"/>
            <a:ext cx="508000" cy="4318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Freeform 37"/>
          <p:cNvSpPr/>
          <p:nvPr/>
        </p:nvSpPr>
        <p:spPr bwMode="gray">
          <a:xfrm rot="10800000" flipH="1" flipV="1">
            <a:off x="8320088" y="1825625"/>
            <a:ext cx="1709738" cy="1709738"/>
          </a:xfrm>
          <a:custGeom>
            <a:avLst/>
            <a:gdLst>
              <a:gd name="T0" fmla="*/ 2147483647 w 1016"/>
              <a:gd name="T1" fmla="*/ 0 h 1016"/>
              <a:gd name="T2" fmla="*/ 0 w 1016"/>
              <a:gd name="T3" fmla="*/ 2147483647 h 1016"/>
              <a:gd name="T4" fmla="*/ 0 w 1016"/>
              <a:gd name="T5" fmla="*/ 2147483647 h 1016"/>
              <a:gd name="T6" fmla="*/ 2147483647 w 1016"/>
              <a:gd name="T7" fmla="*/ 2147483647 h 1016"/>
              <a:gd name="T8" fmla="*/ 2147483647 w 1016"/>
              <a:gd name="T9" fmla="*/ 2147483647 h 1016"/>
              <a:gd name="T10" fmla="*/ 2147483647 w 1016"/>
              <a:gd name="T11" fmla="*/ 0 h 101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016"/>
              <a:gd name="T19" fmla="*/ 0 h 1016"/>
              <a:gd name="T20" fmla="*/ 1016 w 1016"/>
              <a:gd name="T21" fmla="*/ 1016 h 101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016" h="1016">
                <a:moveTo>
                  <a:pt x="508" y="0"/>
                </a:moveTo>
                <a:cubicBezTo>
                  <a:pt x="227" y="0"/>
                  <a:pt x="0" y="227"/>
                  <a:pt x="0" y="508"/>
                </a:cubicBezTo>
                <a:cubicBezTo>
                  <a:pt x="0" y="1016"/>
                  <a:pt x="0" y="1016"/>
                  <a:pt x="0" y="1016"/>
                </a:cubicBezTo>
                <a:cubicBezTo>
                  <a:pt x="508" y="1016"/>
                  <a:pt x="508" y="1016"/>
                  <a:pt x="508" y="1016"/>
                </a:cubicBezTo>
                <a:cubicBezTo>
                  <a:pt x="789" y="1016"/>
                  <a:pt x="1016" y="789"/>
                  <a:pt x="1016" y="508"/>
                </a:cubicBezTo>
                <a:cubicBezTo>
                  <a:pt x="1016" y="227"/>
                  <a:pt x="789" y="0"/>
                  <a:pt x="508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矩形 25"/>
          <p:cNvSpPr/>
          <p:nvPr/>
        </p:nvSpPr>
        <p:spPr>
          <a:xfrm>
            <a:off x="6397625" y="1825625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854869" y="0"/>
                </a:moveTo>
                <a:cubicBezTo>
                  <a:pt x="1327740" y="0"/>
                  <a:pt x="1709738" y="381999"/>
                  <a:pt x="1709738" y="854869"/>
                </a:cubicBezTo>
                <a:cubicBezTo>
                  <a:pt x="1709738" y="854883"/>
                  <a:pt x="1709738" y="858254"/>
                  <a:pt x="1709738" y="1709738"/>
                </a:cubicBezTo>
                <a:cubicBezTo>
                  <a:pt x="1709725" y="1709738"/>
                  <a:pt x="1706353" y="1709738"/>
                  <a:pt x="854869" y="1709738"/>
                </a:cubicBezTo>
                <a:cubicBezTo>
                  <a:pt x="381999" y="1709738"/>
                  <a:pt x="0" y="1327740"/>
                  <a:pt x="0" y="854869"/>
                </a:cubicBezTo>
                <a:cubicBezTo>
                  <a:pt x="0" y="381999"/>
                  <a:pt x="381999" y="0"/>
                  <a:pt x="854869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矩形 26"/>
          <p:cNvSpPr/>
          <p:nvPr/>
        </p:nvSpPr>
        <p:spPr>
          <a:xfrm>
            <a:off x="5730875" y="3697288"/>
            <a:ext cx="2376488" cy="2376488"/>
          </a:xfrm>
          <a:custGeom>
            <a:avLst/>
            <a:gdLst/>
            <a:ahLst/>
            <a:cxnLst/>
            <a:rect l="l" t="t" r="r" b="b"/>
            <a:pathLst>
              <a:path w="2376487" h="2376487">
                <a:moveTo>
                  <a:pt x="1188244" y="0"/>
                </a:moveTo>
                <a:cubicBezTo>
                  <a:pt x="1188256" y="0"/>
                  <a:pt x="1192038" y="0"/>
                  <a:pt x="2376487" y="0"/>
                </a:cubicBezTo>
                <a:cubicBezTo>
                  <a:pt x="2376487" y="19"/>
                  <a:pt x="2376487" y="4713"/>
                  <a:pt x="2376487" y="1188244"/>
                </a:cubicBezTo>
                <a:cubicBezTo>
                  <a:pt x="2376487" y="1845520"/>
                  <a:pt x="1845520" y="2376487"/>
                  <a:pt x="1188244" y="2376487"/>
                </a:cubicBezTo>
                <a:cubicBezTo>
                  <a:pt x="530967" y="2376487"/>
                  <a:pt x="0" y="1845520"/>
                  <a:pt x="0" y="1188244"/>
                </a:cubicBezTo>
                <a:cubicBezTo>
                  <a:pt x="0" y="530967"/>
                  <a:pt x="530967" y="0"/>
                  <a:pt x="1188244" y="0"/>
                </a:cubicBezTo>
                <a:close/>
              </a:path>
            </a:pathLst>
          </a:custGeom>
          <a:solidFill>
            <a:srgbClr val="FF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矩形 27"/>
          <p:cNvSpPr/>
          <p:nvPr/>
        </p:nvSpPr>
        <p:spPr>
          <a:xfrm>
            <a:off x="8320088" y="3697288"/>
            <a:ext cx="1709738" cy="1709738"/>
          </a:xfrm>
          <a:custGeom>
            <a:avLst/>
            <a:gdLst/>
            <a:ahLst/>
            <a:cxnLst/>
            <a:rect l="l" t="t" r="r" b="b"/>
            <a:pathLst>
              <a:path w="1709738" h="1709738">
                <a:moveTo>
                  <a:pt x="0" y="0"/>
                </a:moveTo>
                <a:cubicBezTo>
                  <a:pt x="14" y="0"/>
                  <a:pt x="3385" y="0"/>
                  <a:pt x="854869" y="0"/>
                </a:cubicBezTo>
                <a:cubicBezTo>
                  <a:pt x="1327739" y="0"/>
                  <a:pt x="1709738" y="381998"/>
                  <a:pt x="1709738" y="854869"/>
                </a:cubicBezTo>
                <a:cubicBezTo>
                  <a:pt x="1709738" y="1327740"/>
                  <a:pt x="1327739" y="1709738"/>
                  <a:pt x="854869" y="1709738"/>
                </a:cubicBezTo>
                <a:cubicBezTo>
                  <a:pt x="381998" y="1709738"/>
                  <a:pt x="0" y="1327740"/>
                  <a:pt x="0" y="854869"/>
                </a:cubicBezTo>
                <a:cubicBezTo>
                  <a:pt x="0" y="854855"/>
                  <a:pt x="0" y="851340"/>
                  <a:pt x="0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4848225" y="4618038"/>
            <a:ext cx="8794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Stencil" panose="040409050D0802020404" pitchFamily="82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Stencil" panose="040409050D0802020404" pitchFamily="82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8" name="Picture 3" descr="F:\360云盘\02-个人资料\！PPT图片及版面资源\05-PPT精选插图\02-商务类\01-商务综合\sy_20111207231959434010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6017305" y="4148008"/>
            <a:ext cx="1692000" cy="16920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44"/>
          <p:cNvSpPr txBox="1">
            <a:spLocks noChangeArrowheads="1"/>
          </p:cNvSpPr>
          <p:nvPr/>
        </p:nvSpPr>
        <p:spPr bwMode="auto">
          <a:xfrm>
            <a:off x="6940550" y="3749675"/>
            <a:ext cx="11080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商务礼仪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534988" y="38163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534988" y="43561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34988" y="489585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34988" y="5435600"/>
            <a:ext cx="4098925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 bwMode="auto">
          <a:xfrm>
            <a:off x="996950" y="39782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矩形 25"/>
          <p:cNvSpPr/>
          <p:nvPr/>
        </p:nvSpPr>
        <p:spPr bwMode="auto">
          <a:xfrm>
            <a:off x="996950" y="451802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矩形 26"/>
          <p:cNvSpPr/>
          <p:nvPr/>
        </p:nvSpPr>
        <p:spPr bwMode="auto">
          <a:xfrm>
            <a:off x="996950" y="5057775"/>
            <a:ext cx="215900" cy="21590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文本框 12"/>
          <p:cNvSpPr txBox="1">
            <a:spLocks noChangeArrowheads="1"/>
          </p:cNvSpPr>
          <p:nvPr/>
        </p:nvSpPr>
        <p:spPr bwMode="auto">
          <a:xfrm>
            <a:off x="1357313" y="390207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见面礼仪</a:t>
            </a:r>
          </a:p>
        </p:txBody>
      </p:sp>
      <p:sp>
        <p:nvSpPr>
          <p:cNvPr id="29" name="文本框 13"/>
          <p:cNvSpPr txBox="1">
            <a:spLocks noChangeArrowheads="1"/>
          </p:cNvSpPr>
          <p:nvPr/>
        </p:nvSpPr>
        <p:spPr bwMode="auto">
          <a:xfrm>
            <a:off x="1357313" y="4441825"/>
            <a:ext cx="3276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邮件礼仪</a:t>
            </a:r>
          </a:p>
        </p:txBody>
      </p:sp>
      <p:sp>
        <p:nvSpPr>
          <p:cNvPr id="30" name="文本框 14"/>
          <p:cNvSpPr txBox="1">
            <a:spLocks noChangeArrowheads="1"/>
          </p:cNvSpPr>
          <p:nvPr/>
        </p:nvSpPr>
        <p:spPr bwMode="auto">
          <a:xfrm>
            <a:off x="1354138" y="4981575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位置礼仪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比较"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2884488" y="6419850"/>
            <a:ext cx="51149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第四章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</a:t>
            </a:r>
            <a:r>
              <a: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商务礼仪</a:t>
            </a:r>
          </a:p>
        </p:txBody>
      </p:sp>
      <p:sp>
        <p:nvSpPr>
          <p:cNvPr id="11" name="椭圆 10"/>
          <p:cNvSpPr/>
          <p:nvPr/>
        </p:nvSpPr>
        <p:spPr>
          <a:xfrm>
            <a:off x="692150" y="6529388"/>
            <a:ext cx="180975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11918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544638" y="6529388"/>
            <a:ext cx="179388" cy="180975"/>
          </a:xfrm>
          <a:prstGeom prst="ellipse">
            <a:avLst/>
          </a:prstGeom>
          <a:solidFill>
            <a:schemeClr val="bg1">
              <a:lumMod val="65000"/>
            </a:schemeClr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70088" y="6529388"/>
            <a:ext cx="180975" cy="180975"/>
          </a:xfrm>
          <a:prstGeom prst="ellipse">
            <a:avLst/>
          </a:prstGeom>
          <a:solidFill>
            <a:srgbClr val="333134"/>
          </a:solidFill>
          <a:ln w="1524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5F5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2643188" y="6381750"/>
            <a:ext cx="9548813" cy="476250"/>
          </a:xfrm>
          <a:prstGeom prst="rect">
            <a:avLst/>
          </a:prstGeom>
          <a:solidFill>
            <a:srgbClr val="3230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2303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6381750"/>
            <a:ext cx="2643188" cy="47625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1356975" y="6438900"/>
            <a:ext cx="360363" cy="360363"/>
          </a:xfrm>
          <a:prstGeom prst="ellipse">
            <a:avLst/>
          </a:prstGeom>
          <a:solidFill>
            <a:srgbClr val="FFFFFF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029" name="TextBox 15"/>
          <p:cNvSpPr txBox="1">
            <a:spLocks noChangeArrowheads="1"/>
          </p:cNvSpPr>
          <p:nvPr/>
        </p:nvSpPr>
        <p:spPr bwMode="auto">
          <a:xfrm>
            <a:off x="11212513" y="6450013"/>
            <a:ext cx="6492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C27DA78-3900-482A-8775-9104A3EA45EA}" type="slidenum">
              <a:rPr kumimoji="0" lang="zh-CN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‹#›</a:t>
            </a:fld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2669" y="247991"/>
            <a:ext cx="1380671" cy="461665"/>
          </a:xfrm>
          <a:prstGeom prst="rect">
            <a:avLst/>
          </a:prstGeom>
          <a:noFill/>
          <a:effectLst>
            <a:reflection blurRad="6350" stA="50000" endA="300" endPos="38500" dist="50800" dir="5400000" sy="-100000" algn="bl" rotWithShape="0"/>
          </a:effectLst>
        </p:spPr>
        <p:txBody>
          <a:bodyPr anchor="ctr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Broadway" panose="04040905080B02020502" pitchFamily="82" charset="0"/>
                <a:ea typeface="楷体" panose="02010609060101010101" pitchFamily="49" charset="-122"/>
                <a:cs typeface="经典繁仿黑" pitchFamily="49" charset="-122"/>
              </a:rPr>
              <a:t>LOGO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uLnTx/>
              <a:uFillTx/>
              <a:latin typeface="Broadway" panose="04040905080B02020502" pitchFamily="82" charset="0"/>
              <a:ea typeface="楷体" panose="02010609060101010101" pitchFamily="49" charset="-122"/>
              <a:cs typeface="经典繁仿黑" pitchFamily="49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95350"/>
            <a:ext cx="3856038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77470" y="-65405"/>
            <a:ext cx="12317095" cy="6978650"/>
          </a:xfrm>
          <a:prstGeom prst="rect">
            <a:avLst/>
          </a:prstGeom>
          <a:solidFill>
            <a:schemeClr val="tx1">
              <a:alpha val="54000"/>
            </a:schemeClr>
          </a:solidFill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3" name="直角三角形 2"/>
          <p:cNvSpPr/>
          <p:nvPr/>
        </p:nvSpPr>
        <p:spPr>
          <a:xfrm>
            <a:off x="-77470" y="4545330"/>
            <a:ext cx="7425055" cy="2367915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4" name="直角三角形 3"/>
          <p:cNvSpPr/>
          <p:nvPr/>
        </p:nvSpPr>
        <p:spPr>
          <a:xfrm flipH="1">
            <a:off x="4866005" y="4545330"/>
            <a:ext cx="7374255" cy="2367915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61285" y="2624455"/>
            <a:ext cx="6869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简约大气商务礼仪培训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786505" y="713740"/>
            <a:ext cx="445135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800" b="1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2018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866005" y="3829685"/>
            <a:ext cx="2343785" cy="384810"/>
            <a:chOff x="7663" y="6697"/>
            <a:chExt cx="3691" cy="606"/>
          </a:xfrm>
        </p:grpSpPr>
        <p:sp>
          <p:nvSpPr>
            <p:cNvPr id="7" name="矩形 6"/>
            <p:cNvSpPr/>
            <p:nvPr/>
          </p:nvSpPr>
          <p:spPr>
            <a:xfrm>
              <a:off x="7663" y="6697"/>
              <a:ext cx="3691" cy="606"/>
            </a:xfrm>
            <a:prstGeom prst="rect">
              <a:avLst/>
            </a:prstGeom>
            <a:solidFill>
              <a:srgbClr val="FF6600"/>
            </a:solidFill>
            <a:ln w="12700" cmpd="sng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 Light" panose="020B0502040204020203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761" y="6697"/>
              <a:ext cx="3414" cy="5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培训讲师：</a:t>
              </a:r>
              <a:r>
                <a:rPr lang="en-US" altLang="zh-CN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XXX</a:t>
              </a:r>
              <a:endPara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5219700" y="5715635"/>
            <a:ext cx="1722120" cy="871855"/>
          </a:xfrm>
          <a:prstGeom prst="round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 Light" panose="020B0502040204020203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7970" y="5812155"/>
            <a:ext cx="149606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en-US" altLang="zh-CN" sz="3600" b="1">
                <a:ln/>
                <a:solidFill>
                  <a:srgbClr val="FF6600"/>
                </a:solidFill>
                <a:effectLst>
                  <a:reflection blurRad="6350" stA="53000" endA="300" endPos="35500" dir="5400000" sy="-90000" algn="bl" rotWithShape="0"/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礼仪现状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717550" y="1625600"/>
            <a:ext cx="5853113" cy="3397250"/>
          </a:xfrm>
          <a:prstGeom prst="rect">
            <a:avLst/>
          </a:prstGeom>
          <a:ln w="28575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5364" name="文本框 3"/>
          <p:cNvSpPr txBox="1"/>
          <p:nvPr/>
        </p:nvSpPr>
        <p:spPr>
          <a:xfrm>
            <a:off x="7043738" y="1714500"/>
            <a:ext cx="4392612" cy="769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400" b="1" dirty="0">
                <a:solidFill>
                  <a:srgbClr val="FF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礼仪之邦无礼仪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7043738" y="1651000"/>
            <a:ext cx="43926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043738" y="2547938"/>
            <a:ext cx="439261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7043738" y="3198813"/>
            <a:ext cx="4392613" cy="1893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中国自古就是礼仪之邦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微管仲，吾其被发左衽矣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崖山之后无中国，明亡之后无华夏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民族自信心消失，全盘否定</a:t>
            </a:r>
            <a:endParaRPr kumimoji="0" lang="en-US" altLang="zh-CN" sz="1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zh-CN" sz="1800" b="1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信仰缺失，拜金主义</a:t>
            </a:r>
            <a:endParaRPr kumimoji="0" lang="zh-CN" altLang="en-US" sz="1800" b="1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1075" y="736600"/>
            <a:ext cx="4048125" cy="5638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何为礼仪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85950" y="1574800"/>
            <a:ext cx="3724275" cy="2216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3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礼仪</a:t>
            </a:r>
          </a:p>
        </p:txBody>
      </p:sp>
      <p:sp>
        <p:nvSpPr>
          <p:cNvPr id="15" name="矩形 14"/>
          <p:cNvSpPr/>
          <p:nvPr/>
        </p:nvSpPr>
        <p:spPr>
          <a:xfrm>
            <a:off x="1463675" y="1204913"/>
            <a:ext cx="2308225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尊重他人的一种观念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71900" y="1204913"/>
            <a:ext cx="2262188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表达这种观念的形式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463675" y="3790950"/>
            <a:ext cx="4570413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本质就是：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尊重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就是与人为善，待人以诚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809750" y="5022850"/>
            <a:ext cx="3878263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礼出于俗，俗化为礼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31900" y="5645150"/>
            <a:ext cx="50323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礼仪源于我们在人际交往中最易让人接受的做法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11" name="矩形 10"/>
          <p:cNvSpPr/>
          <p:nvPr/>
        </p:nvSpPr>
        <p:spPr>
          <a:xfrm>
            <a:off x="865188" y="2235200"/>
            <a:ext cx="6697663" cy="3603625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304925" y="2341563"/>
            <a:ext cx="5838825" cy="3352800"/>
            <a:chOff x="467544" y="1404132"/>
            <a:chExt cx="7123010" cy="4019338"/>
          </a:xfrm>
        </p:grpSpPr>
        <p:sp>
          <p:nvSpPr>
            <p:cNvPr id="17418" name="内容占位符 2"/>
            <p:cNvSpPr txBox="1"/>
            <p:nvPr/>
          </p:nvSpPr>
          <p:spPr>
            <a:xfrm>
              <a:off x="467544" y="1404132"/>
              <a:ext cx="7123010" cy="4019338"/>
            </a:xfrm>
            <a:prstGeom prst="rect">
              <a:avLst/>
            </a:prstGeom>
            <a:noFill/>
            <a:ln w="28575" cap="flat" cmpd="sng">
              <a:solidFill>
                <a:srgbClr val="F79646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vert="eaVert"/>
            <a:lstStyle/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000000"/>
                  </a:solidFill>
                  <a:latin typeface="华文楷体" panose="02010600040101010101" pitchFamily="2" charset="-122"/>
                  <a:ea typeface="微软雅黑 Light" panose="020B0502040204020203" pitchFamily="34" charset="-122"/>
                </a:rPr>
                <a:t>不学礼，无以立。</a:t>
              </a:r>
              <a:endParaRPr lang="en-US" altLang="zh-CN" sz="20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——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孔子</a:t>
              </a:r>
              <a:endPara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endPara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lnSpc>
                  <a:spcPct val="125000"/>
                </a:lnSpc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容貌、态度、进退、趋行，由礼则雅，不由礼则夷固僻违、庸众而野。人无礼则不生，事无礼则不成，国无礼则不宁。</a:t>
              </a:r>
              <a:endParaRPr lang="en-US" altLang="zh-CN" sz="20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600"/>
                </a:spcBef>
                <a:buFont typeface="Arial" panose="020B0604020202020204" pitchFamily="34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—— 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荀子</a:t>
              </a:r>
              <a:endPara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endParaRPr lang="en-US" altLang="zh-CN" sz="20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lnSpc>
                  <a:spcPct val="120000"/>
                </a:lnSpc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20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为人子，方少时，亲师友，习礼仪。</a:t>
              </a:r>
              <a:endParaRPr lang="en-US" altLang="zh-CN" sz="20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——《</a:t>
              </a: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三字经</a:t>
              </a:r>
              <a:r>
                <a:rPr lang="en-US" altLang="zh-CN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》</a:t>
              </a: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endParaRPr lang="en-US" altLang="zh-CN" sz="1400" dirty="0">
                <a:solidFill>
                  <a:srgbClr val="0000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  <a:p>
              <a:pPr lvl="0" eaLnBrk="1" hangingPunct="1">
                <a:spcBef>
                  <a:spcPts val="120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rgbClr val="000000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 </a:t>
              </a:r>
            </a:p>
          </p:txBody>
        </p:sp>
        <p:grpSp>
          <p:nvGrpSpPr>
            <p:cNvPr id="17419" name="组合 13"/>
            <p:cNvGrpSpPr/>
            <p:nvPr/>
          </p:nvGrpSpPr>
          <p:grpSpPr>
            <a:xfrm>
              <a:off x="537964" y="1404132"/>
              <a:ext cx="6956724" cy="4019338"/>
              <a:chOff x="1168096" y="1785926"/>
              <a:chExt cx="6956724" cy="3929884"/>
            </a:xfrm>
          </p:grpSpPr>
          <p:cxnSp>
            <p:nvCxnSpPr>
              <p:cNvPr id="17420" name="直接连接符 19"/>
              <p:cNvCxnSpPr/>
              <p:nvPr/>
            </p:nvCxnSpPr>
            <p:spPr>
              <a:xfrm rot="5400000">
                <a:off x="5708497" y="3750471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1" name="直接连接符 20"/>
              <p:cNvCxnSpPr/>
              <p:nvPr/>
            </p:nvCxnSpPr>
            <p:spPr>
              <a:xfrm rot="5400000">
                <a:off x="5292238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2" name="直接连接符 21"/>
              <p:cNvCxnSpPr/>
              <p:nvPr/>
            </p:nvCxnSpPr>
            <p:spPr>
              <a:xfrm rot="5400000">
                <a:off x="4838872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3" name="直接连接符 22"/>
              <p:cNvCxnSpPr/>
              <p:nvPr/>
            </p:nvCxnSpPr>
            <p:spPr>
              <a:xfrm rot="5400000">
                <a:off x="4330807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4" name="直接连接符 23"/>
              <p:cNvCxnSpPr/>
              <p:nvPr/>
            </p:nvCxnSpPr>
            <p:spPr>
              <a:xfrm rot="5400000">
                <a:off x="3431255" y="3750471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5" name="直接连接符 24"/>
              <p:cNvCxnSpPr/>
              <p:nvPr/>
            </p:nvCxnSpPr>
            <p:spPr>
              <a:xfrm rot="5400000">
                <a:off x="2999207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6" name="直接连接符 25"/>
              <p:cNvCxnSpPr/>
              <p:nvPr/>
            </p:nvCxnSpPr>
            <p:spPr>
              <a:xfrm rot="5400000">
                <a:off x="2564601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7" name="直接连接符 26"/>
              <p:cNvCxnSpPr/>
              <p:nvPr/>
            </p:nvCxnSpPr>
            <p:spPr>
              <a:xfrm rot="5400000">
                <a:off x="2063103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8" name="直接连接符 27"/>
              <p:cNvCxnSpPr/>
              <p:nvPr/>
            </p:nvCxnSpPr>
            <p:spPr>
              <a:xfrm rot="5400000">
                <a:off x="6159481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29" name="直接连接符 28"/>
              <p:cNvCxnSpPr/>
              <p:nvPr/>
            </p:nvCxnSpPr>
            <p:spPr>
              <a:xfrm rot="5400000">
                <a:off x="958301" y="3750471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0" name="直接连接符 29"/>
              <p:cNvCxnSpPr/>
              <p:nvPr/>
            </p:nvCxnSpPr>
            <p:spPr>
              <a:xfrm rot="5400000">
                <a:off x="531364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1" name="直接连接符 30"/>
              <p:cNvCxnSpPr/>
              <p:nvPr/>
            </p:nvCxnSpPr>
            <p:spPr>
              <a:xfrm rot="5400000">
                <a:off x="87251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2" name="直接连接符 31"/>
              <p:cNvCxnSpPr/>
              <p:nvPr/>
            </p:nvCxnSpPr>
            <p:spPr>
              <a:xfrm rot="5400000">
                <a:off x="-339789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3" name="直接连接符 32"/>
              <p:cNvCxnSpPr/>
              <p:nvPr/>
            </p:nvCxnSpPr>
            <p:spPr>
              <a:xfrm rot="5400000">
                <a:off x="3886453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4" name="直接连接符 33"/>
              <p:cNvCxnSpPr/>
              <p:nvPr/>
            </p:nvCxnSpPr>
            <p:spPr>
              <a:xfrm rot="5400000">
                <a:off x="1438181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  <p:cxnSp>
            <p:nvCxnSpPr>
              <p:cNvPr id="17435" name="直接连接符 34"/>
              <p:cNvCxnSpPr/>
              <p:nvPr/>
            </p:nvCxnSpPr>
            <p:spPr>
              <a:xfrm rot="5400000">
                <a:off x="-795655" y="3749677"/>
                <a:ext cx="3929090" cy="1588"/>
              </a:xfrm>
              <a:prstGeom prst="line">
                <a:avLst/>
              </a:prstGeom>
              <a:ln w="9525" cap="flat" cmpd="sng">
                <a:solidFill>
                  <a:srgbClr val="F79646"/>
                </a:solidFill>
                <a:prstDash val="solid"/>
                <a:headEnd type="none" w="med" len="med"/>
                <a:tailEnd type="none" w="med" len="med"/>
              </a:ln>
            </p:spPr>
          </p:cxnSp>
        </p:grpSp>
      </p:grpSp>
      <p:sp>
        <p:nvSpPr>
          <p:cNvPr id="36" name="圆角矩形 37"/>
          <p:cNvSpPr/>
          <p:nvPr/>
        </p:nvSpPr>
        <p:spPr>
          <a:xfrm>
            <a:off x="7537450" y="2171700"/>
            <a:ext cx="576263" cy="3692525"/>
          </a:xfrm>
          <a:custGeom>
            <a:avLst/>
            <a:gdLst>
              <a:gd name="connsiteX0" fmla="*/ 0 w 576064"/>
              <a:gd name="connsiteY0" fmla="*/ 49714 h 4439096"/>
              <a:gd name="connsiteX1" fmla="*/ 49714 w 576064"/>
              <a:gd name="connsiteY1" fmla="*/ 0 h 4439096"/>
              <a:gd name="connsiteX2" fmla="*/ 526350 w 576064"/>
              <a:gd name="connsiteY2" fmla="*/ 0 h 4439096"/>
              <a:gd name="connsiteX3" fmla="*/ 576064 w 576064"/>
              <a:gd name="connsiteY3" fmla="*/ 49714 h 4439096"/>
              <a:gd name="connsiteX4" fmla="*/ 576064 w 576064"/>
              <a:gd name="connsiteY4" fmla="*/ 4389382 h 4439096"/>
              <a:gd name="connsiteX5" fmla="*/ 526350 w 576064"/>
              <a:gd name="connsiteY5" fmla="*/ 4439096 h 4439096"/>
              <a:gd name="connsiteX6" fmla="*/ 49714 w 576064"/>
              <a:gd name="connsiteY6" fmla="*/ 4439096 h 4439096"/>
              <a:gd name="connsiteX7" fmla="*/ 0 w 576064"/>
              <a:gd name="connsiteY7" fmla="*/ 4389382 h 4439096"/>
              <a:gd name="connsiteX8" fmla="*/ 0 w 576064"/>
              <a:gd name="connsiteY8" fmla="*/ 49714 h 4439096"/>
              <a:gd name="connsiteX0-1" fmla="*/ 0 w 576064"/>
              <a:gd name="connsiteY0-2" fmla="*/ 49714 h 4727930"/>
              <a:gd name="connsiteX1-3" fmla="*/ 49714 w 576064"/>
              <a:gd name="connsiteY1-4" fmla="*/ 0 h 4727930"/>
              <a:gd name="connsiteX2-5" fmla="*/ 526350 w 576064"/>
              <a:gd name="connsiteY2-6" fmla="*/ 0 h 4727930"/>
              <a:gd name="connsiteX3-7" fmla="*/ 576064 w 576064"/>
              <a:gd name="connsiteY3-8" fmla="*/ 49714 h 4727930"/>
              <a:gd name="connsiteX4-9" fmla="*/ 576064 w 576064"/>
              <a:gd name="connsiteY4-10" fmla="*/ 4389382 h 4727930"/>
              <a:gd name="connsiteX5-11" fmla="*/ 49714 w 576064"/>
              <a:gd name="connsiteY5-12" fmla="*/ 4439096 h 4727930"/>
              <a:gd name="connsiteX6-13" fmla="*/ 0 w 576064"/>
              <a:gd name="connsiteY6-14" fmla="*/ 4389382 h 4727930"/>
              <a:gd name="connsiteX7-15" fmla="*/ 0 w 576064"/>
              <a:gd name="connsiteY7-16" fmla="*/ 49714 h 4727930"/>
              <a:gd name="connsiteX0-17" fmla="*/ 0 w 576064"/>
              <a:gd name="connsiteY0-18" fmla="*/ 49714 h 4439560"/>
              <a:gd name="connsiteX1-19" fmla="*/ 49714 w 576064"/>
              <a:gd name="connsiteY1-20" fmla="*/ 0 h 4439560"/>
              <a:gd name="connsiteX2-21" fmla="*/ 526350 w 576064"/>
              <a:gd name="connsiteY2-22" fmla="*/ 0 h 4439560"/>
              <a:gd name="connsiteX3-23" fmla="*/ 576064 w 576064"/>
              <a:gd name="connsiteY3-24" fmla="*/ 49714 h 4439560"/>
              <a:gd name="connsiteX4-25" fmla="*/ 576064 w 576064"/>
              <a:gd name="connsiteY4-26" fmla="*/ 4389382 h 4439560"/>
              <a:gd name="connsiteX5-27" fmla="*/ 49714 w 576064"/>
              <a:gd name="connsiteY5-28" fmla="*/ 4439096 h 4439560"/>
              <a:gd name="connsiteX6-29" fmla="*/ 0 w 576064"/>
              <a:gd name="connsiteY6-30" fmla="*/ 4389382 h 4439560"/>
              <a:gd name="connsiteX7-31" fmla="*/ 0 w 576064"/>
              <a:gd name="connsiteY7-32" fmla="*/ 49714 h 4439560"/>
              <a:gd name="connsiteX0-33" fmla="*/ 0 w 576064"/>
              <a:gd name="connsiteY0-34" fmla="*/ 49714 h 4439560"/>
              <a:gd name="connsiteX1-35" fmla="*/ 49714 w 576064"/>
              <a:gd name="connsiteY1-36" fmla="*/ 0 h 4439560"/>
              <a:gd name="connsiteX2-37" fmla="*/ 576064 w 576064"/>
              <a:gd name="connsiteY2-38" fmla="*/ 49714 h 4439560"/>
              <a:gd name="connsiteX3-39" fmla="*/ 576064 w 576064"/>
              <a:gd name="connsiteY3-40" fmla="*/ 4389382 h 4439560"/>
              <a:gd name="connsiteX4-41" fmla="*/ 49714 w 576064"/>
              <a:gd name="connsiteY4-42" fmla="*/ 4439096 h 4439560"/>
              <a:gd name="connsiteX5-43" fmla="*/ 0 w 576064"/>
              <a:gd name="connsiteY5-44" fmla="*/ 4389382 h 4439560"/>
              <a:gd name="connsiteX6-45" fmla="*/ 0 w 576064"/>
              <a:gd name="connsiteY6-46" fmla="*/ 49714 h 4439560"/>
              <a:gd name="connsiteX0-47" fmla="*/ 0 w 576064"/>
              <a:gd name="connsiteY0-48" fmla="*/ 49714 h 4439560"/>
              <a:gd name="connsiteX1-49" fmla="*/ 49714 w 576064"/>
              <a:gd name="connsiteY1-50" fmla="*/ 0 h 4439560"/>
              <a:gd name="connsiteX2-51" fmla="*/ 576064 w 576064"/>
              <a:gd name="connsiteY2-52" fmla="*/ 49714 h 4439560"/>
              <a:gd name="connsiteX3-53" fmla="*/ 576064 w 576064"/>
              <a:gd name="connsiteY3-54" fmla="*/ 4389382 h 4439560"/>
              <a:gd name="connsiteX4-55" fmla="*/ 49714 w 576064"/>
              <a:gd name="connsiteY4-56" fmla="*/ 4439096 h 4439560"/>
              <a:gd name="connsiteX5-57" fmla="*/ 0 w 576064"/>
              <a:gd name="connsiteY5-58" fmla="*/ 4389382 h 4439560"/>
              <a:gd name="connsiteX6-59" fmla="*/ 0 w 576064"/>
              <a:gd name="connsiteY6-60" fmla="*/ 49714 h 4439560"/>
              <a:gd name="connsiteX0-61" fmla="*/ 0 w 576064"/>
              <a:gd name="connsiteY0-62" fmla="*/ 49714 h 4439560"/>
              <a:gd name="connsiteX1-63" fmla="*/ 49714 w 576064"/>
              <a:gd name="connsiteY1-64" fmla="*/ 0 h 4439560"/>
              <a:gd name="connsiteX2-65" fmla="*/ 576064 w 576064"/>
              <a:gd name="connsiteY2-66" fmla="*/ 49714 h 4439560"/>
              <a:gd name="connsiteX3-67" fmla="*/ 576064 w 576064"/>
              <a:gd name="connsiteY3-68" fmla="*/ 4389382 h 4439560"/>
              <a:gd name="connsiteX4-69" fmla="*/ 49714 w 576064"/>
              <a:gd name="connsiteY4-70" fmla="*/ 4439096 h 4439560"/>
              <a:gd name="connsiteX5-71" fmla="*/ 0 w 576064"/>
              <a:gd name="connsiteY5-72" fmla="*/ 4389382 h 4439560"/>
              <a:gd name="connsiteX6-73" fmla="*/ 0 w 576064"/>
              <a:gd name="connsiteY6-74" fmla="*/ 49714 h 4439560"/>
              <a:gd name="connsiteX0-75" fmla="*/ 0 w 576064"/>
              <a:gd name="connsiteY0-76" fmla="*/ 53359 h 4443205"/>
              <a:gd name="connsiteX1-77" fmla="*/ 49714 w 576064"/>
              <a:gd name="connsiteY1-78" fmla="*/ 3645 h 4443205"/>
              <a:gd name="connsiteX2-79" fmla="*/ 576064 w 576064"/>
              <a:gd name="connsiteY2-80" fmla="*/ 53359 h 4443205"/>
              <a:gd name="connsiteX3-81" fmla="*/ 576064 w 576064"/>
              <a:gd name="connsiteY3-82" fmla="*/ 4393027 h 4443205"/>
              <a:gd name="connsiteX4-83" fmla="*/ 49714 w 576064"/>
              <a:gd name="connsiteY4-84" fmla="*/ 4442741 h 4443205"/>
              <a:gd name="connsiteX5-85" fmla="*/ 0 w 576064"/>
              <a:gd name="connsiteY5-86" fmla="*/ 4393027 h 4443205"/>
              <a:gd name="connsiteX6-87" fmla="*/ 0 w 576064"/>
              <a:gd name="connsiteY6-88" fmla="*/ 53359 h 4443205"/>
              <a:gd name="connsiteX0-89" fmla="*/ 0 w 576064"/>
              <a:gd name="connsiteY0-90" fmla="*/ 57465 h 4447311"/>
              <a:gd name="connsiteX1-91" fmla="*/ 211639 w 576064"/>
              <a:gd name="connsiteY1-92" fmla="*/ 2989 h 4447311"/>
              <a:gd name="connsiteX2-93" fmla="*/ 576064 w 576064"/>
              <a:gd name="connsiteY2-94" fmla="*/ 57465 h 4447311"/>
              <a:gd name="connsiteX3-95" fmla="*/ 576064 w 576064"/>
              <a:gd name="connsiteY3-96" fmla="*/ 4397133 h 4447311"/>
              <a:gd name="connsiteX4-97" fmla="*/ 49714 w 576064"/>
              <a:gd name="connsiteY4-98" fmla="*/ 4446847 h 4447311"/>
              <a:gd name="connsiteX5-99" fmla="*/ 0 w 576064"/>
              <a:gd name="connsiteY5-100" fmla="*/ 4397133 h 4447311"/>
              <a:gd name="connsiteX6-101" fmla="*/ 0 w 576064"/>
              <a:gd name="connsiteY6-102" fmla="*/ 57465 h 4447311"/>
              <a:gd name="connsiteX0-103" fmla="*/ 0 w 576064"/>
              <a:gd name="connsiteY0-104" fmla="*/ 57465 h 4443434"/>
              <a:gd name="connsiteX1-105" fmla="*/ 211639 w 576064"/>
              <a:gd name="connsiteY1-106" fmla="*/ 2989 h 4443434"/>
              <a:gd name="connsiteX2-107" fmla="*/ 576064 w 576064"/>
              <a:gd name="connsiteY2-108" fmla="*/ 57465 h 4443434"/>
              <a:gd name="connsiteX3-109" fmla="*/ 576064 w 576064"/>
              <a:gd name="connsiteY3-110" fmla="*/ 4397133 h 4443434"/>
              <a:gd name="connsiteX4-111" fmla="*/ 206877 w 576064"/>
              <a:gd name="connsiteY4-112" fmla="*/ 4442084 h 4443434"/>
              <a:gd name="connsiteX5-113" fmla="*/ 0 w 576064"/>
              <a:gd name="connsiteY5-114" fmla="*/ 4397133 h 4443434"/>
              <a:gd name="connsiteX6-115" fmla="*/ 0 w 576064"/>
              <a:gd name="connsiteY6-116" fmla="*/ 57465 h 4443434"/>
              <a:gd name="connsiteX0-117" fmla="*/ 0 w 576064"/>
              <a:gd name="connsiteY0-118" fmla="*/ 59128 h 4445097"/>
              <a:gd name="connsiteX1-119" fmla="*/ 211639 w 576064"/>
              <a:gd name="connsiteY1-120" fmla="*/ 4652 h 4445097"/>
              <a:gd name="connsiteX2-121" fmla="*/ 576064 w 576064"/>
              <a:gd name="connsiteY2-122" fmla="*/ 59128 h 4445097"/>
              <a:gd name="connsiteX3-123" fmla="*/ 576064 w 576064"/>
              <a:gd name="connsiteY3-124" fmla="*/ 4398796 h 4445097"/>
              <a:gd name="connsiteX4-125" fmla="*/ 206877 w 576064"/>
              <a:gd name="connsiteY4-126" fmla="*/ 4443747 h 4445097"/>
              <a:gd name="connsiteX5-127" fmla="*/ 0 w 576064"/>
              <a:gd name="connsiteY5-128" fmla="*/ 4398796 h 4445097"/>
              <a:gd name="connsiteX6-129" fmla="*/ 0 w 576064"/>
              <a:gd name="connsiteY6-130" fmla="*/ 59128 h 4445097"/>
              <a:gd name="connsiteX0-131" fmla="*/ 0 w 576064"/>
              <a:gd name="connsiteY0-132" fmla="*/ 59128 h 4445097"/>
              <a:gd name="connsiteX1-133" fmla="*/ 211639 w 576064"/>
              <a:gd name="connsiteY1-134" fmla="*/ 4652 h 4445097"/>
              <a:gd name="connsiteX2-135" fmla="*/ 576064 w 576064"/>
              <a:gd name="connsiteY2-136" fmla="*/ 59128 h 4445097"/>
              <a:gd name="connsiteX3-137" fmla="*/ 576064 w 576064"/>
              <a:gd name="connsiteY3-138" fmla="*/ 4398796 h 4445097"/>
              <a:gd name="connsiteX4-139" fmla="*/ 206877 w 576064"/>
              <a:gd name="connsiteY4-140" fmla="*/ 4443747 h 4445097"/>
              <a:gd name="connsiteX5-141" fmla="*/ 0 w 576064"/>
              <a:gd name="connsiteY5-142" fmla="*/ 4398796 h 4445097"/>
              <a:gd name="connsiteX6-143" fmla="*/ 0 w 576064"/>
              <a:gd name="connsiteY6-144" fmla="*/ 59128 h 44450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576064" h="4445097">
                <a:moveTo>
                  <a:pt x="0" y="59128"/>
                </a:moveTo>
                <a:cubicBezTo>
                  <a:pt x="0" y="31672"/>
                  <a:pt x="184183" y="4652"/>
                  <a:pt x="211639" y="4652"/>
                </a:cubicBezTo>
                <a:cubicBezTo>
                  <a:pt x="406139" y="-4177"/>
                  <a:pt x="438312" y="-7118"/>
                  <a:pt x="576064" y="59128"/>
                </a:cubicBezTo>
                <a:lnTo>
                  <a:pt x="576064" y="4398796"/>
                </a:lnTo>
                <a:cubicBezTo>
                  <a:pt x="419212" y="4457260"/>
                  <a:pt x="302888" y="4443747"/>
                  <a:pt x="206877" y="4443747"/>
                </a:cubicBezTo>
                <a:cubicBezTo>
                  <a:pt x="179421" y="4443747"/>
                  <a:pt x="0" y="4426252"/>
                  <a:pt x="0" y="4398796"/>
                </a:cubicBezTo>
                <a:lnTo>
                  <a:pt x="0" y="59128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75000"/>
                </a:sysClr>
              </a:gs>
              <a:gs pos="100000">
                <a:sysClr val="window" lastClr="FFFFFF"/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Verdana" panose="020B0604030504040204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38" name="Picture 4" descr="C:\Users\user\Desktop\19211731_58839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8874125" y="2216150"/>
            <a:ext cx="2808288" cy="3603625"/>
          </a:xfrm>
          <a:prstGeom prst="rect">
            <a:avLst/>
          </a:prstGeom>
          <a:ln w="28575"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礼仪是一个人的安身立命之本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9" name="矩形 4"/>
          <p:cNvSpPr>
            <a:spLocks noChangeArrowheads="1"/>
          </p:cNvSpPr>
          <p:nvPr/>
        </p:nvSpPr>
        <p:spPr bwMode="auto">
          <a:xfrm>
            <a:off x="9601200" y="1177925"/>
            <a:ext cx="2105025" cy="72449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案例：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我不愿意在礼貌上不如任何人！</a:t>
            </a:r>
          </a:p>
        </p:txBody>
      </p:sp>
      <p:pic>
        <p:nvPicPr>
          <p:cNvPr id="17417" name="Picture 3" descr="D:\Teliss_Tong\Copy\定期备份\工作备份\！PPT图片及版面资源\06-PPT精选插图\04-图标\BE2B91485291AEB7B04B1F1F2B4A26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025" y="1238250"/>
            <a:ext cx="636588" cy="6365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1603375" y="3759200"/>
            <a:ext cx="6070600" cy="850900"/>
          </a:xfrm>
          <a:prstGeom prst="roundRect">
            <a:avLst>
              <a:gd name="adj" fmla="val 9394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6418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懂礼仪，充满自信，胸有成竹，处变不惊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7563" y="1727200"/>
            <a:ext cx="3038475" cy="4038600"/>
          </a:xfrm>
          <a:prstGeom prst="rect">
            <a:avLst/>
          </a:prstGeom>
          <a:ln w="28575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矩形 36"/>
          <p:cNvSpPr/>
          <p:nvPr/>
        </p:nvSpPr>
        <p:spPr>
          <a:xfrm>
            <a:off x="1463675" y="2741613"/>
            <a:ext cx="6537325" cy="785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客户之间的交往，商业活动的成功，一般人都猜测它来自于不群的智慧、非凡的手段或出众的口才，然而松下幸之助说：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982788" y="3830638"/>
            <a:ext cx="5313363" cy="7080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错，它来自高妙的礼仪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为何要学礼仪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6418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不懂礼，别人生气，后果严重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8" name="TextBox 63"/>
          <p:cNvSpPr txBox="1"/>
          <p:nvPr/>
        </p:nvSpPr>
        <p:spPr>
          <a:xfrm>
            <a:off x="692150" y="2693988"/>
            <a:ext cx="3581400" cy="46070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约翰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•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洛克（英国哲学家）：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692150" y="3430588"/>
            <a:ext cx="5073650" cy="1116013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1850" y="3543300"/>
            <a:ext cx="4819650" cy="8555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没有良好的礼仪，其余的一切成就都会被人看成骄傲、自负、无用和愚蠢。</a:t>
            </a:r>
          </a:p>
        </p:txBody>
      </p:sp>
      <p:sp>
        <p:nvSpPr>
          <p:cNvPr id="7" name="直角三角形 6"/>
          <p:cNvSpPr/>
          <p:nvPr/>
        </p:nvSpPr>
        <p:spPr>
          <a:xfrm>
            <a:off x="1008063" y="3265488"/>
            <a:ext cx="192088" cy="165100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2150" y="4976813"/>
            <a:ext cx="5073650" cy="7858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不遵守商务礼仪，往往会让人见笑，甚至会造成非常严重的后果。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3" name="Picture 2" descr="C:\Users\user\Desktop\5.jpg"/>
          <p:cNvPicPr>
            <a:picLocks noChangeAspect="1" noChangeArrowheads="1"/>
          </p:cNvPicPr>
          <p:nvPr/>
        </p:nvPicPr>
        <p:blipFill rotWithShape="1">
          <a:blip r:embed="rId2"/>
          <a:srcRect/>
          <a:stretch>
            <a:fillRect/>
          </a:stretch>
        </p:blipFill>
        <p:spPr bwMode="auto">
          <a:xfrm>
            <a:off x="6335713" y="3149600"/>
            <a:ext cx="5514975" cy="2613025"/>
          </a:xfrm>
          <a:prstGeom prst="rect">
            <a:avLst/>
          </a:prstGeom>
          <a:ln w="285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4"/>
          <p:cNvSpPr>
            <a:spLocks noChangeArrowheads="1"/>
          </p:cNvSpPr>
          <p:nvPr/>
        </p:nvSpPr>
        <p:spPr bwMode="auto">
          <a:xfrm>
            <a:off x="9601200" y="1177925"/>
            <a:ext cx="2105025" cy="76296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故事：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鞍之战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因“礼”引发的血战</a:t>
            </a:r>
          </a:p>
        </p:txBody>
      </p:sp>
      <p:pic>
        <p:nvPicPr>
          <p:cNvPr id="19467" name="Picture 3" descr="D:\Teliss_Tong\Copy\定期备份\工作备份\！PPT图片及版面资源\06-PPT精选插图\04-图标\BE2B91485291AEB7B04B1F1F2B4A26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6025" y="1238250"/>
            <a:ext cx="650875" cy="6508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矩形 19"/>
          <p:cNvSpPr/>
          <p:nvPr/>
        </p:nvSpPr>
        <p:spPr>
          <a:xfrm>
            <a:off x="6335713" y="2222500"/>
            <a:ext cx="5514975" cy="8128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齐顷公不尊重各有残疾的晋、鲁、卫、曹四国使臣。四国歃血为盟，联合讨伐齐国。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仪容（发肤容貌）</a:t>
            </a:r>
          </a:p>
        </p:txBody>
      </p:sp>
      <p:pic>
        <p:nvPicPr>
          <p:cNvPr id="20483" name="Picture 2" descr="F:\360云盘\02-个人资料\！PPT图片及版面资源\05-PPT精选插图\03-小图类\04-图标\300C201E8A39454038A269D42593E3F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675" y="1663700"/>
            <a:ext cx="1800225" cy="18002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484" name="Picture 3" descr="F:\360云盘\02-个人资料\！PPT图片及版面资源\05-PPT精选插图\03-小图类\04-图标\09A87C32D9DA152F2676F1C43D9F739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175" y="1663700"/>
            <a:ext cx="1800225" cy="180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6391275" y="3856038"/>
            <a:ext cx="5280025" cy="22526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rgbClr val="1C1C1C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）发型发式：“女人看头”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时尚得体，美观大方、符合身份；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不佩戴华丽的头饰，避免出现：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远看像圣诞树，近看像杂货铺的场面。</a:t>
            </a: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rgbClr val="FF3300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）面部修饰：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清新淡妆，妆成有却无。</a:t>
            </a:r>
          </a:p>
        </p:txBody>
      </p:sp>
      <p:sp>
        <p:nvSpPr>
          <p:cNvPr id="6" name="矩形 5"/>
          <p:cNvSpPr/>
          <p:nvPr/>
        </p:nvSpPr>
        <p:spPr>
          <a:xfrm>
            <a:off x="866775" y="3856038"/>
            <a:ext cx="5280025" cy="15462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rgbClr val="1C1C1C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）发型发式要求：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前发不遮眉，侧发不掩耳，后发不及领。</a:t>
            </a:r>
          </a:p>
          <a:p>
            <a:pPr marL="269875" marR="0" lvl="0" indent="-269875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rgbClr val="FF3300"/>
              </a:buClr>
              <a:buSzTx/>
              <a:buFont typeface="Wingdings" panose="05000000000000000000" pitchFamily="2" charset="2"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2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）面部修饰：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ct val="1500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Wingdings" panose="05000000000000000000" pitchFamily="2" charset="2"/>
              <a:buChar char="§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剔须修面（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每日必须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），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保持清洁。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92150" y="3536950"/>
            <a:ext cx="3340100" cy="371475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611813" y="1357313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637213" y="701675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TPO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的着装原则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21510" name="组合 3"/>
          <p:cNvGrpSpPr/>
          <p:nvPr/>
        </p:nvGrpSpPr>
        <p:grpSpPr>
          <a:xfrm>
            <a:off x="6753225" y="3646488"/>
            <a:ext cx="2355850" cy="2316162"/>
            <a:chOff x="6753850" y="3646291"/>
            <a:chExt cx="2354723" cy="2316954"/>
          </a:xfrm>
        </p:grpSpPr>
        <p:sp>
          <p:nvSpPr>
            <p:cNvPr id="5" name="空心弧 4"/>
            <p:cNvSpPr/>
            <p:nvPr/>
          </p:nvSpPr>
          <p:spPr>
            <a:xfrm>
              <a:off x="6923632" y="3948019"/>
              <a:ext cx="2015161" cy="2015226"/>
            </a:xfrm>
            <a:prstGeom prst="blockArc">
              <a:avLst>
                <a:gd name="adj1" fmla="val 9000000"/>
                <a:gd name="adj2" fmla="val 162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sp>
          <p:nvSpPr>
            <p:cNvPr id="6" name="空心弧 5"/>
            <p:cNvSpPr/>
            <p:nvPr/>
          </p:nvSpPr>
          <p:spPr>
            <a:xfrm>
              <a:off x="6923632" y="3948019"/>
              <a:ext cx="2015161" cy="2015226"/>
            </a:xfrm>
            <a:prstGeom prst="blockArc">
              <a:avLst>
                <a:gd name="adj1" fmla="val 1800000"/>
                <a:gd name="adj2" fmla="val 90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sp>
          <p:nvSpPr>
            <p:cNvPr id="27" name="空心弧 26"/>
            <p:cNvSpPr/>
            <p:nvPr/>
          </p:nvSpPr>
          <p:spPr>
            <a:xfrm>
              <a:off x="6923632" y="3948019"/>
              <a:ext cx="2015161" cy="2015226"/>
            </a:xfrm>
            <a:prstGeom prst="blockArc">
              <a:avLst>
                <a:gd name="adj1" fmla="val 16200000"/>
                <a:gd name="adj2" fmla="val 1800000"/>
                <a:gd name="adj3" fmla="val 4643"/>
              </a:avLst>
            </a:pr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ea typeface="微软雅黑 Light" panose="020B0502040204020203" pitchFamily="34" charset="-122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7466297" y="4491130"/>
              <a:ext cx="929830" cy="929005"/>
            </a:xfrm>
            <a:custGeom>
              <a:avLst/>
              <a:gdLst>
                <a:gd name="connsiteX0" fmla="*/ 0 w 928316"/>
                <a:gd name="connsiteY0" fmla="*/ 464158 h 928316"/>
                <a:gd name="connsiteX1" fmla="*/ 464158 w 928316"/>
                <a:gd name="connsiteY1" fmla="*/ 0 h 928316"/>
                <a:gd name="connsiteX2" fmla="*/ 928316 w 928316"/>
                <a:gd name="connsiteY2" fmla="*/ 464158 h 928316"/>
                <a:gd name="connsiteX3" fmla="*/ 464158 w 928316"/>
                <a:gd name="connsiteY3" fmla="*/ 928316 h 928316"/>
                <a:gd name="connsiteX4" fmla="*/ 0 w 928316"/>
                <a:gd name="connsiteY4" fmla="*/ 464158 h 928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316" h="928316">
                  <a:moveTo>
                    <a:pt x="0" y="464158"/>
                  </a:moveTo>
                  <a:cubicBezTo>
                    <a:pt x="0" y="207811"/>
                    <a:pt x="207811" y="0"/>
                    <a:pt x="464158" y="0"/>
                  </a:cubicBezTo>
                  <a:cubicBezTo>
                    <a:pt x="720505" y="0"/>
                    <a:pt x="928316" y="207811"/>
                    <a:pt x="928316" y="464158"/>
                  </a:cubicBezTo>
                  <a:cubicBezTo>
                    <a:pt x="928316" y="720505"/>
                    <a:pt x="720505" y="928316"/>
                    <a:pt x="464158" y="928316"/>
                  </a:cubicBezTo>
                  <a:cubicBezTo>
                    <a:pt x="207811" y="928316"/>
                    <a:pt x="0" y="720505"/>
                    <a:pt x="0" y="464158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</a:rPr>
                <a:t>TPO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30" name="任意多边形 29"/>
            <p:cNvSpPr/>
            <p:nvPr/>
          </p:nvSpPr>
          <p:spPr>
            <a:xfrm>
              <a:off x="7605930" y="3646291"/>
              <a:ext cx="650564" cy="649509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</a:rPr>
                <a:t>TIME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31" name="任意多边形 30"/>
            <p:cNvSpPr/>
            <p:nvPr/>
          </p:nvSpPr>
          <p:spPr>
            <a:xfrm>
              <a:off x="8458009" y="5123171"/>
              <a:ext cx="650564" cy="649509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</a:rPr>
                <a:t>PLACE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微软雅黑 Light" panose="020B0502040204020203" pitchFamily="34" charset="-122"/>
              </a:endParaRPr>
            </a:p>
          </p:txBody>
        </p:sp>
        <p:sp>
          <p:nvSpPr>
            <p:cNvPr id="32" name="任意多边形 31"/>
            <p:cNvSpPr/>
            <p:nvPr/>
          </p:nvSpPr>
          <p:spPr>
            <a:xfrm>
              <a:off x="6753850" y="5123171"/>
              <a:ext cx="650564" cy="649509"/>
            </a:xfrm>
            <a:custGeom>
              <a:avLst/>
              <a:gdLst>
                <a:gd name="connsiteX0" fmla="*/ 0 w 649821"/>
                <a:gd name="connsiteY0" fmla="*/ 324911 h 649821"/>
                <a:gd name="connsiteX1" fmla="*/ 324911 w 649821"/>
                <a:gd name="connsiteY1" fmla="*/ 0 h 649821"/>
                <a:gd name="connsiteX2" fmla="*/ 649822 w 649821"/>
                <a:gd name="connsiteY2" fmla="*/ 324911 h 649821"/>
                <a:gd name="connsiteX3" fmla="*/ 324911 w 649821"/>
                <a:gd name="connsiteY3" fmla="*/ 649822 h 649821"/>
                <a:gd name="connsiteX4" fmla="*/ 0 w 649821"/>
                <a:gd name="connsiteY4" fmla="*/ 324911 h 64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9821" h="649821">
                  <a:moveTo>
                    <a:pt x="0" y="324911"/>
                  </a:moveTo>
                  <a:cubicBezTo>
                    <a:pt x="0" y="145468"/>
                    <a:pt x="145468" y="0"/>
                    <a:pt x="324911" y="0"/>
                  </a:cubicBezTo>
                  <a:cubicBezTo>
                    <a:pt x="504354" y="0"/>
                    <a:pt x="649822" y="145468"/>
                    <a:pt x="649822" y="324911"/>
                  </a:cubicBezTo>
                  <a:cubicBezTo>
                    <a:pt x="649822" y="504354"/>
                    <a:pt x="504354" y="649822"/>
                    <a:pt x="324911" y="649822"/>
                  </a:cubicBezTo>
                  <a:cubicBezTo>
                    <a:pt x="145468" y="649822"/>
                    <a:pt x="0" y="504354"/>
                    <a:pt x="0" y="324911"/>
                  </a:cubicBezTo>
                  <a:close/>
                </a:path>
              </a:pathLst>
            </a:custGeom>
            <a:solidFill>
              <a:srgbClr val="FF6600"/>
            </a:solidFill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0" tIns="0" rIns="0" bIns="0" spcCol="1270" anchor="ctr"/>
            <a:lstStyle/>
            <a:p>
              <a:pPr marL="0" marR="0" lvl="0" indent="0" algn="ctr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ea typeface="微软雅黑 Light" panose="020B0502040204020203" pitchFamily="34" charset="-122"/>
                </a:rPr>
                <a:t>OBJECT</a:t>
              </a:r>
              <a:endParaRPr kumimoji="0" lang="zh-CN" alt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1511" name="组合 9"/>
          <p:cNvGrpSpPr/>
          <p:nvPr/>
        </p:nvGrpSpPr>
        <p:grpSpPr>
          <a:xfrm>
            <a:off x="9091613" y="4149725"/>
            <a:ext cx="504825" cy="1727200"/>
            <a:chOff x="5868144" y="4653136"/>
            <a:chExt cx="504056" cy="1728192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5868144" y="5949280"/>
              <a:ext cx="504056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6372200" y="4653136"/>
              <a:ext cx="0" cy="1728192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512" name="组合 12"/>
          <p:cNvGrpSpPr/>
          <p:nvPr/>
        </p:nvGrpSpPr>
        <p:grpSpPr>
          <a:xfrm>
            <a:off x="6238875" y="4149725"/>
            <a:ext cx="504825" cy="1727200"/>
            <a:chOff x="2987824" y="4653136"/>
            <a:chExt cx="504056" cy="1728192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2987824" y="5949280"/>
              <a:ext cx="504056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2987824" y="4653136"/>
              <a:ext cx="0" cy="1728192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grpSp>
        <p:nvGrpSpPr>
          <p:cNvPr id="21513" name="组合 15"/>
          <p:cNvGrpSpPr/>
          <p:nvPr/>
        </p:nvGrpSpPr>
        <p:grpSpPr>
          <a:xfrm>
            <a:off x="7104063" y="3500438"/>
            <a:ext cx="1727200" cy="144462"/>
            <a:chOff x="3852112" y="4005064"/>
            <a:chExt cx="1728000" cy="14401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4689111" y="4005064"/>
              <a:ext cx="0" cy="144016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3852112" y="4005064"/>
              <a:ext cx="1728000" cy="0"/>
            </a:xfrm>
            <a:prstGeom prst="line">
              <a:avLst/>
            </a:prstGeom>
            <a:ln>
              <a:solidFill>
                <a:srgbClr val="FF6600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</p:grpSp>
      <p:pic>
        <p:nvPicPr>
          <p:cNvPr id="19" name="Picture 12" descr="C:\Documents and Settings\tdz\桌面\xpic127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411499" y="3536507"/>
            <a:ext cx="1755517" cy="2340689"/>
          </a:xfrm>
          <a:prstGeom prst="roundRect">
            <a:avLst>
              <a:gd name="adj" fmla="val 1632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3" descr="C:\Documents and Settings\tdz\桌面\xpic5373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695408" y="3536507"/>
            <a:ext cx="1755517" cy="2340689"/>
          </a:xfrm>
          <a:prstGeom prst="roundRect">
            <a:avLst>
              <a:gd name="adj" fmla="val 1632"/>
            </a:avLst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15" descr="C:\Documents and Settings\tdz\桌面\xpic2917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797312" y="1688516"/>
            <a:ext cx="2340000" cy="1755000"/>
          </a:xfrm>
          <a:prstGeom prst="roundRect">
            <a:avLst>
              <a:gd name="adj" fmla="val 1632"/>
            </a:avLst>
          </a:prstGeom>
          <a:blipFill dpi="0" rotWithShape="1">
            <a:blip r:embed="rId6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1517" name="TextBox 30"/>
          <p:cNvSpPr txBox="1"/>
          <p:nvPr/>
        </p:nvSpPr>
        <p:spPr>
          <a:xfrm>
            <a:off x="4411663" y="5254625"/>
            <a:ext cx="175577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目的、对象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18" name="TextBox 30"/>
          <p:cNvSpPr txBox="1"/>
          <p:nvPr/>
        </p:nvSpPr>
        <p:spPr>
          <a:xfrm>
            <a:off x="9694863" y="5248275"/>
            <a:ext cx="175577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地点、场合、身份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519" name="TextBox 30"/>
          <p:cNvSpPr txBox="1"/>
          <p:nvPr/>
        </p:nvSpPr>
        <p:spPr>
          <a:xfrm>
            <a:off x="6797675" y="2924175"/>
            <a:ext cx="233997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时间、季节、时令、时代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着装原则（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TPO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1521" name="矩形 25"/>
          <p:cNvSpPr/>
          <p:nvPr/>
        </p:nvSpPr>
        <p:spPr>
          <a:xfrm>
            <a:off x="857250" y="3540125"/>
            <a:ext cx="19939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规则补充：</a:t>
            </a:r>
          </a:p>
        </p:txBody>
      </p:sp>
      <p:sp>
        <p:nvSpPr>
          <p:cNvPr id="28" name="矩形 27"/>
          <p:cNvSpPr/>
          <p:nvPr/>
        </p:nvSpPr>
        <p:spPr>
          <a:xfrm>
            <a:off x="773113" y="4208463"/>
            <a:ext cx="3259138" cy="1327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扬长避短：要会遮丑，如长脸不穿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V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领等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;</a:t>
            </a: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遵守常规：不穿奇装异服。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AutoShape 3"/>
          <p:cNvSpPr>
            <a:spLocks noChangeArrowheads="1"/>
          </p:cNvSpPr>
          <p:nvPr/>
        </p:nvSpPr>
        <p:spPr bwMode="auto">
          <a:xfrm rot="10800000">
            <a:off x="9647238" y="4695825"/>
            <a:ext cx="1955800" cy="2381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职业女性着装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2533" name="Picture 7" descr="C:\Documents and Settings\tdz\桌面\新建文件夹\conew_img_37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2813" y="2065338"/>
            <a:ext cx="1628775" cy="26066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2534" name="TextBox 30"/>
          <p:cNvSpPr txBox="1"/>
          <p:nvPr/>
        </p:nvSpPr>
        <p:spPr>
          <a:xfrm>
            <a:off x="9802813" y="4168775"/>
            <a:ext cx="162877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皮裙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535" name="Picture 8" descr="C:\Documents and Settings\tdz\桌面\196063_201161015181670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8488" y="2338388"/>
            <a:ext cx="1736725" cy="2779712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pic>
        <p:nvPicPr>
          <p:cNvPr id="22536" name="Picture 6" descr="C:\Documents and Settings\tdz\桌面\新建文件夹\333943901_112783336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0" y="2052638"/>
            <a:ext cx="1743075" cy="2789237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2537" name="TextBox 30"/>
          <p:cNvSpPr txBox="1"/>
          <p:nvPr/>
        </p:nvSpPr>
        <p:spPr>
          <a:xfrm>
            <a:off x="4762500" y="4300538"/>
            <a:ext cx="174307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裙、鞋、袜不搭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986463" y="154463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4" name="矩形 33"/>
          <p:cNvSpPr>
            <a:spLocks noChangeArrowheads="1"/>
          </p:cNvSpPr>
          <p:nvPr/>
        </p:nvSpPr>
        <p:spPr bwMode="auto">
          <a:xfrm>
            <a:off x="5986463" y="1028700"/>
            <a:ext cx="4679950" cy="5016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女士裙装四大禁忌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2540" name="Picture 3" descr="E:\仝德志文件，勿删！\03-参考文档\！PPT图片及版面资源\06-PPT精选插图\04-图标\禁止符号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8700" y="950913"/>
            <a:ext cx="649288" cy="6492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7" name="AutoShape 5"/>
          <p:cNvSpPr>
            <a:spLocks noChangeArrowheads="1"/>
          </p:cNvSpPr>
          <p:nvPr/>
        </p:nvSpPr>
        <p:spPr bwMode="auto">
          <a:xfrm rot="10800000">
            <a:off x="8008938" y="5137150"/>
            <a:ext cx="2170113" cy="26352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8" name="AutoShape 9"/>
          <p:cNvSpPr>
            <a:spLocks noChangeArrowheads="1"/>
          </p:cNvSpPr>
          <p:nvPr/>
        </p:nvSpPr>
        <p:spPr bwMode="auto">
          <a:xfrm rot="10800000">
            <a:off x="4578350" y="4865688"/>
            <a:ext cx="2060575" cy="249238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9" name="AutoShape 11"/>
          <p:cNvSpPr>
            <a:spLocks noChangeArrowheads="1"/>
          </p:cNvSpPr>
          <p:nvPr/>
        </p:nvSpPr>
        <p:spPr bwMode="auto">
          <a:xfrm rot="10800000">
            <a:off x="6000750" y="5838825"/>
            <a:ext cx="2717800" cy="330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2665 w 21600"/>
              <a:gd name="T13" fmla="*/ 2665 h 21600"/>
              <a:gd name="T14" fmla="*/ 18935 w 21600"/>
              <a:gd name="T15" fmla="*/ 189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1730" y="21600"/>
                </a:lnTo>
                <a:lnTo>
                  <a:pt x="1987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99000">
                <a:srgbClr val="FAC498"/>
              </a:gs>
              <a:gs pos="2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Impact" panose="020B0806030902050204" pitchFamily="34" charset="0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22544" name="TextBox 30"/>
          <p:cNvSpPr txBox="1"/>
          <p:nvPr/>
        </p:nvSpPr>
        <p:spPr>
          <a:xfrm>
            <a:off x="8218488" y="4562475"/>
            <a:ext cx="1736725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三截腿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22545" name="Picture 5" descr="C:\Documents and Settings\tdz\桌面\新建文件夹\yw2004xp265801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100" y="2425700"/>
            <a:ext cx="2262188" cy="339407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prstDash val="solid"/>
            <a:miter/>
            <a:headEnd type="none" w="med" len="med"/>
            <a:tailEnd type="none" w="med" len="med"/>
          </a:ln>
        </p:spPr>
      </p:pic>
      <p:sp>
        <p:nvSpPr>
          <p:cNvPr id="22546" name="TextBox 30"/>
          <p:cNvSpPr txBox="1"/>
          <p:nvPr/>
        </p:nvSpPr>
        <p:spPr>
          <a:xfrm>
            <a:off x="6261100" y="5294313"/>
            <a:ext cx="2262188" cy="346570"/>
          </a:xfrm>
          <a:prstGeom prst="rect">
            <a:avLst/>
          </a:prstGeom>
          <a:solidFill>
            <a:srgbClr val="FF6600">
              <a:alpha val="50195"/>
            </a:srgbClr>
          </a:solidFill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1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光腿或渔网袜穿职业裙</a:t>
            </a:r>
            <a:endParaRPr lang="en-US" altLang="zh-CN" sz="1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职业女性着装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5986463" y="154463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5986463" y="1028700"/>
            <a:ext cx="4679950" cy="5016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首饰佩戴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要讲究的四个原则</a:t>
            </a:r>
          </a:p>
        </p:txBody>
      </p:sp>
      <p:pic>
        <p:nvPicPr>
          <p:cNvPr id="23558" name="Picture 3" descr="C:\Documents and Settings\tdz\桌面\未标题-1 拷贝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3288"/>
            <a:ext cx="2916238" cy="42021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4" name="TextBox 53"/>
          <p:cNvSpPr txBox="1"/>
          <p:nvPr/>
        </p:nvSpPr>
        <p:spPr>
          <a:xfrm>
            <a:off x="5889625" y="2303463"/>
            <a:ext cx="5865813" cy="4191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且“影响工作，炫富、炫耀性别优势”的首饰不能戴。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889625" y="3238500"/>
            <a:ext cx="5865813" cy="4191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每种不多于两件（如耳环、手镯）。总数不超过三件。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89625" y="4175125"/>
            <a:ext cx="5865813" cy="4191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多首饰应同质同色，或不同质至少也要同色。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889625" y="5111750"/>
            <a:ext cx="5865813" cy="4191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如十字架形的挂件在国际交往中不宜配戴。</a:t>
            </a:r>
          </a:p>
        </p:txBody>
      </p:sp>
      <p:sp>
        <p:nvSpPr>
          <p:cNvPr id="58" name="圆角矩形 57"/>
          <p:cNvSpPr/>
          <p:nvPr/>
        </p:nvSpPr>
        <p:spPr>
          <a:xfrm>
            <a:off x="4202113" y="2252663"/>
            <a:ext cx="1611313" cy="554038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符合身份</a:t>
            </a:r>
          </a:p>
        </p:txBody>
      </p:sp>
      <p:sp>
        <p:nvSpPr>
          <p:cNvPr id="60" name="圆角矩形 59"/>
          <p:cNvSpPr/>
          <p:nvPr/>
        </p:nvSpPr>
        <p:spPr>
          <a:xfrm>
            <a:off x="4202113" y="3189288"/>
            <a:ext cx="1611313" cy="552450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以少为佳</a:t>
            </a:r>
          </a:p>
        </p:txBody>
      </p:sp>
      <p:sp>
        <p:nvSpPr>
          <p:cNvPr id="61" name="圆角矩形 60"/>
          <p:cNvSpPr/>
          <p:nvPr/>
        </p:nvSpPr>
        <p:spPr>
          <a:xfrm>
            <a:off x="4202113" y="4124325"/>
            <a:ext cx="1611313" cy="554038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同质同色</a:t>
            </a:r>
          </a:p>
        </p:txBody>
      </p:sp>
      <p:sp>
        <p:nvSpPr>
          <p:cNvPr id="62" name="圆角矩形 61"/>
          <p:cNvSpPr/>
          <p:nvPr/>
        </p:nvSpPr>
        <p:spPr>
          <a:xfrm>
            <a:off x="4202113" y="5060950"/>
            <a:ext cx="1611313" cy="554038"/>
          </a:xfrm>
          <a:prstGeom prst="roundRect">
            <a:avLst>
              <a:gd name="adj" fmla="val 865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符合习俗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951807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</a:p>
        </p:txBody>
      </p:sp>
      <p:pic>
        <p:nvPicPr>
          <p:cNvPr id="24581" name="Picture 2" descr="E:\仝德志文件，勿删！\03-参考文档\！PPT图片及版面资源\06-PPT精选插图\04-图标\red-tie-su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8" y="5275263"/>
            <a:ext cx="752475" cy="75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4582" name="Picture 2" descr="C:\Documents and Settings\tdz\桌面\礼仪培训\西装男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625" y="0"/>
            <a:ext cx="2838450" cy="6818313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" name="直接连接符 6"/>
          <p:cNvCxnSpPr/>
          <p:nvPr/>
        </p:nvCxnSpPr>
        <p:spPr>
          <a:xfrm flipH="1">
            <a:off x="4106863" y="1462088"/>
            <a:ext cx="4681538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132263" y="806450"/>
            <a:ext cx="4681538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的颜色搭配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4106863" y="1798638"/>
            <a:ext cx="4681538" cy="371475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4586" name="矩形 9"/>
          <p:cNvSpPr/>
          <p:nvPr/>
        </p:nvSpPr>
        <p:spPr>
          <a:xfrm>
            <a:off x="4132263" y="1801813"/>
            <a:ext cx="314642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两个单色，一个图案</a:t>
            </a:r>
          </a:p>
        </p:txBody>
      </p:sp>
      <p:sp>
        <p:nvSpPr>
          <p:cNvPr id="11" name="矩形 10"/>
          <p:cNvSpPr/>
          <p:nvPr/>
        </p:nvSpPr>
        <p:spPr>
          <a:xfrm>
            <a:off x="4106863" y="2341563"/>
            <a:ext cx="4656138" cy="7792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在西服套装、衬衣、领带中，最少要有两个单色，最多一个图案。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106863" y="3517900"/>
            <a:ext cx="4681538" cy="371475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4589" name="矩形 12"/>
          <p:cNvSpPr/>
          <p:nvPr/>
        </p:nvSpPr>
        <p:spPr>
          <a:xfrm>
            <a:off x="4132263" y="3521075"/>
            <a:ext cx="314642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深浅交错</a:t>
            </a:r>
          </a:p>
        </p:txBody>
      </p:sp>
      <p:sp>
        <p:nvSpPr>
          <p:cNvPr id="14" name="矩形 13"/>
          <p:cNvSpPr/>
          <p:nvPr/>
        </p:nvSpPr>
        <p:spPr>
          <a:xfrm>
            <a:off x="4106863" y="4060825"/>
            <a:ext cx="4656138" cy="1243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深色西服配浅色衬衫和鲜艳、中深色领带；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中深色西服配浅色衬衫和深色领带；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浅色西服配中深色衬衫和深色领带。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951807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</a:p>
        </p:txBody>
      </p:sp>
      <p:pic>
        <p:nvPicPr>
          <p:cNvPr id="25605" name="Picture 2" descr="E:\仝德志文件，勿删！\03-参考文档\！PPT图片及版面资源\06-PPT精选插图\04-图标\red-tie-su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8" y="5275263"/>
            <a:ext cx="752475" cy="7524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" name="直接连接符 6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的三个“三”原则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354763" y="1798638"/>
            <a:ext cx="4679950" cy="371475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5609" name="矩形 9"/>
          <p:cNvSpPr/>
          <p:nvPr/>
        </p:nvSpPr>
        <p:spPr>
          <a:xfrm>
            <a:off x="6380163" y="1801813"/>
            <a:ext cx="314642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三色原则</a:t>
            </a:r>
          </a:p>
        </p:txBody>
      </p:sp>
      <p:sp>
        <p:nvSpPr>
          <p:cNvPr id="11" name="矩形 10"/>
          <p:cNvSpPr/>
          <p:nvPr/>
        </p:nvSpPr>
        <p:spPr>
          <a:xfrm>
            <a:off x="6354763" y="2276475"/>
            <a:ext cx="4656138" cy="4191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即全身穿着限制在三种颜色之内。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354763" y="2925763"/>
            <a:ext cx="4679950" cy="371475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5612" name="矩形 12"/>
          <p:cNvSpPr/>
          <p:nvPr/>
        </p:nvSpPr>
        <p:spPr>
          <a:xfrm>
            <a:off x="6380163" y="2927350"/>
            <a:ext cx="314642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三一定律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63" y="3403600"/>
            <a:ext cx="4656138" cy="39837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鞋子、皮带、公文包 一个颜色。</a:t>
            </a:r>
          </a:p>
        </p:txBody>
      </p:sp>
      <p:pic>
        <p:nvPicPr>
          <p:cNvPr id="25614" name="Picture 3" descr="C:\Documents and Settings\tdz\桌面\礼仪培训\高凳做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9638" y="2368550"/>
            <a:ext cx="2205037" cy="38671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圆角矩形 15"/>
          <p:cNvSpPr/>
          <p:nvPr/>
        </p:nvSpPr>
        <p:spPr>
          <a:xfrm>
            <a:off x="6354763" y="4078288"/>
            <a:ext cx="4679950" cy="373063"/>
          </a:xfrm>
          <a:prstGeom prst="roundRect">
            <a:avLst>
              <a:gd name="adj" fmla="val 6436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5616" name="矩形 16"/>
          <p:cNvSpPr/>
          <p:nvPr/>
        </p:nvSpPr>
        <p:spPr>
          <a:xfrm>
            <a:off x="6380163" y="4081463"/>
            <a:ext cx="3146425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三大禁忌</a:t>
            </a:r>
          </a:p>
        </p:txBody>
      </p:sp>
      <p:sp>
        <p:nvSpPr>
          <p:cNvPr id="18" name="矩形 17"/>
          <p:cNvSpPr/>
          <p:nvPr/>
        </p:nvSpPr>
        <p:spPr>
          <a:xfrm>
            <a:off x="6354763" y="4557713"/>
            <a:ext cx="4656138" cy="7572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忌衣袖商标未摘掉、忌西装与皮鞋不相配、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忌不打领带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951807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</a:p>
        </p:txBody>
      </p:sp>
      <p:pic>
        <p:nvPicPr>
          <p:cNvPr id="26629" name="Picture 2" descr="E:\仝德志文件，勿删！\03-参考文档\！PPT图片及版面资源\06-PPT精选插图\04-图标\red-tie-su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38" y="5275263"/>
            <a:ext cx="752475" cy="752475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7" name="直接连接符 6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西装</a:t>
            </a: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 </a:t>
            </a: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的纽扣扣法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26632" name="图片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388" y="2789238"/>
            <a:ext cx="3665537" cy="35861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1" name="线形标注 3 30"/>
          <p:cNvSpPr/>
          <p:nvPr/>
        </p:nvSpPr>
        <p:spPr>
          <a:xfrm>
            <a:off x="5003800" y="1878013"/>
            <a:ext cx="2311400" cy="719138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404694"/>
              <a:gd name="adj8" fmla="val 68693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三粒扣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扣上面两粒或只扣中间一粒或都不扣</a:t>
            </a:r>
          </a:p>
        </p:txBody>
      </p:sp>
      <p:sp>
        <p:nvSpPr>
          <p:cNvPr id="32" name="线形标注 2 31"/>
          <p:cNvSpPr/>
          <p:nvPr/>
        </p:nvSpPr>
        <p:spPr>
          <a:xfrm>
            <a:off x="9367838" y="4038600"/>
            <a:ext cx="2103438" cy="71913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235"/>
              <a:gd name="adj6" fmla="val -64402"/>
            </a:avLst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一粒扣：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可扣可不扣</a:t>
            </a:r>
          </a:p>
        </p:txBody>
      </p:sp>
      <p:sp>
        <p:nvSpPr>
          <p:cNvPr id="33" name="矩形 32"/>
          <p:cNvSpPr/>
          <p:nvPr/>
        </p:nvSpPr>
        <p:spPr>
          <a:xfrm>
            <a:off x="9367838" y="2989263"/>
            <a:ext cx="2103438" cy="688975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两粒扣：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扣上面第一粒或都不扣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367838" y="1893888"/>
            <a:ext cx="2103438" cy="688975"/>
          </a:xfrm>
          <a:prstGeom prst="rect">
            <a:avLst/>
          </a:prstGeom>
          <a:ln w="3175">
            <a:solidFill>
              <a:srgbClr val="FF6600"/>
            </a:solidFill>
            <a:prstDash val="dash"/>
            <a:headEnd type="oval"/>
            <a:tailEnd type="none" w="lg" len="lg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四粒扣：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扣中间两粒或都不扣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cxnSp>
        <p:nvCxnSpPr>
          <p:cNvPr id="35" name="直接连接符 34"/>
          <p:cNvCxnSpPr>
            <a:stCxn id="32" idx="1"/>
            <a:endCxn id="33" idx="2"/>
          </p:cNvCxnSpPr>
          <p:nvPr/>
        </p:nvCxnSpPr>
        <p:spPr>
          <a:xfrm flipV="1">
            <a:off x="10420350" y="3678238"/>
            <a:ext cx="0" cy="360363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stCxn id="33" idx="0"/>
            <a:endCxn id="34" idx="2"/>
          </p:cNvCxnSpPr>
          <p:nvPr/>
        </p:nvCxnSpPr>
        <p:spPr>
          <a:xfrm flipV="1">
            <a:off x="10420350" y="2582863"/>
            <a:ext cx="0" cy="40640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4" idx="1"/>
            <a:endCxn id="31" idx="4"/>
          </p:cNvCxnSpPr>
          <p:nvPr/>
        </p:nvCxnSpPr>
        <p:spPr>
          <a:xfrm flipH="1">
            <a:off x="7315200" y="2238375"/>
            <a:ext cx="2052638" cy="0"/>
          </a:xfrm>
          <a:prstGeom prst="line">
            <a:avLst/>
          </a:prstGeom>
          <a:ln w="3175">
            <a:solidFill>
              <a:srgbClr val="FF6600"/>
            </a:solidFill>
            <a:prstDash val="dash"/>
            <a:headEnd type="oval" w="med" len="med"/>
            <a:tailEnd type="oval" w="med" len="med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1781828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衬衫和领带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白衬衣是男士永远的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时装</a:t>
            </a:r>
          </a:p>
        </p:txBody>
      </p:sp>
      <p:pic>
        <p:nvPicPr>
          <p:cNvPr id="17" name="Picture 2" descr="C:\Documents and Settings\tdz\桌面\shirt_tie_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8" y="5303838"/>
            <a:ext cx="749300" cy="7493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6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513" y="1689100"/>
            <a:ext cx="2560637" cy="4686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" name="矩形 19"/>
          <p:cNvSpPr/>
          <p:nvPr/>
        </p:nvSpPr>
        <p:spPr>
          <a:xfrm>
            <a:off x="6354763" y="1966913"/>
            <a:ext cx="4656138" cy="23939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合体，系上最上一粒纽扣，能伸进去一个到两个手指；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衬衫领子应露在西服领子外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1.5CM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左右；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抬起手臂时，衬衫袖口也应露出西服袖口外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1.5CM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左右。以保护西服的清洁；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衬衣的下摆一定要塞到裤腰里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1781828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衬衫和领带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领带是男士服装的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灵魂</a:t>
            </a:r>
          </a:p>
        </p:txBody>
      </p:sp>
      <p:pic>
        <p:nvPicPr>
          <p:cNvPr id="17" name="Picture 2" descr="C:\Documents and Settings\tdz\桌面\shirt_tie_0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88" y="5303838"/>
            <a:ext cx="749300" cy="749300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3270250" y="2128838"/>
            <a:ext cx="2832100" cy="3898900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矩形 13"/>
          <p:cNvSpPr/>
          <p:nvPr/>
        </p:nvSpPr>
        <p:spPr>
          <a:xfrm>
            <a:off x="6354763" y="1966913"/>
            <a:ext cx="4656138" cy="2727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当站立时，领带的长度要及皮带或皮带扣下端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1~1.5cm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领带结的大小应与衬衫领口敞开的角度相配合；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当打上领带时，衬衫的领口和袖口都应该系上；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如果取下领带，领口的纽扣一定要解开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仪表（衣着打扮）</a:t>
            </a:r>
          </a:p>
        </p:txBody>
      </p:sp>
      <p:sp>
        <p:nvSpPr>
          <p:cNvPr id="25" name="矩形 24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职业男性着装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4"/>
          <p:cNvSpPr>
            <a:spLocks noChangeArrowheads="1"/>
          </p:cNvSpPr>
          <p:nvPr/>
        </p:nvSpPr>
        <p:spPr bwMode="auto">
          <a:xfrm>
            <a:off x="1390863" y="5382003"/>
            <a:ext cx="1781828" cy="58349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鞋和袜</a:t>
            </a: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鞋与袜，决不可忽视的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细节</a:t>
            </a:r>
          </a:p>
        </p:txBody>
      </p:sp>
      <p:sp>
        <p:nvSpPr>
          <p:cNvPr id="14" name="矩形 13"/>
          <p:cNvSpPr/>
          <p:nvPr/>
        </p:nvSpPr>
        <p:spPr>
          <a:xfrm>
            <a:off x="6354763" y="1966913"/>
            <a:ext cx="4705350" cy="2600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正式西服不应配休闲鞋；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黑色的皮鞋搭配任何西装都没错；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浅色的皮鞋只能搭配浅色的休闲西服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正式西服时应穿深色（如黑色）的袜子；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穿白西装、白皮鞋时才能穿白袜子；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最好选择长及小腿肚的中长袜。</a:t>
            </a:r>
          </a:p>
        </p:txBody>
      </p:sp>
      <p:pic>
        <p:nvPicPr>
          <p:cNvPr id="29704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5308600"/>
            <a:ext cx="871538" cy="744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970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4500" y="2517775"/>
            <a:ext cx="2409825" cy="33162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sp>
        <p:nvSpPr>
          <p:cNvPr id="33" name="TextBox 3"/>
          <p:cNvSpPr txBox="1"/>
          <p:nvPr/>
        </p:nvSpPr>
        <p:spPr>
          <a:xfrm>
            <a:off x="2009775" y="1196975"/>
            <a:ext cx="9259888" cy="5016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仪态即是你的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身体语言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，仪态为什么重要呢，请看仪态在信息传播中的重要程度。</a:t>
            </a:r>
          </a:p>
        </p:txBody>
      </p:sp>
      <p:graphicFrame>
        <p:nvGraphicFramePr>
          <p:cNvPr id="30724" name="图表 33"/>
          <p:cNvGraphicFramePr/>
          <p:nvPr/>
        </p:nvGraphicFramePr>
        <p:xfrm>
          <a:off x="2351088" y="1955800"/>
          <a:ext cx="8345487" cy="4154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r:id="rId3" imgW="8351520" imgH="4163695" progId="Excel.Chart.8">
                  <p:embed/>
                </p:oleObj>
              </mc:Choice>
              <mc:Fallback>
                <p:oleObj r:id="rId3" imgW="8351520" imgH="4163695" progId="Excel.Chart.8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51088" y="1955800"/>
                        <a:ext cx="8345487" cy="41544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4159250" y="1397000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184650" y="741363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端正的站：站如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松</a:t>
            </a:r>
          </a:p>
        </p:txBody>
      </p:sp>
      <p:sp>
        <p:nvSpPr>
          <p:cNvPr id="8" name="矩形 7"/>
          <p:cNvSpPr/>
          <p:nvPr/>
        </p:nvSpPr>
        <p:spPr>
          <a:xfrm>
            <a:off x="4159250" y="1903413"/>
            <a:ext cx="4705350" cy="22907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挺胸，抬头，收腹，目视前方，形成一种端正、挺拔、优美、典雅的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气质美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女士双臂自然下垂，或者交叠着放在小腹部，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左手在下，右手在上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男士两手也是自然下垂，或交叠放在身前或背于身后。</a:t>
            </a:r>
          </a:p>
        </p:txBody>
      </p:sp>
      <p:pic>
        <p:nvPicPr>
          <p:cNvPr id="3175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175" y="347663"/>
            <a:ext cx="2878138" cy="602773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稳重的坐：坐如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钟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63" y="1966913"/>
            <a:ext cx="4705350" cy="28289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不满坐是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谦恭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女士的膝盖一定要并起来，脚可以放中间，也可以放在侧边；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男士膝盖可稍微分开，但不宜超过肩宽；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翘腿时，要注意收紧上面的腿，脚尖下压，绝不能以脚尖指向别人；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不要抖腿。</a:t>
            </a:r>
          </a:p>
        </p:txBody>
      </p:sp>
      <p:pic>
        <p:nvPicPr>
          <p:cNvPr id="13" name="Picture 2" descr="C:\Documents and Settings\tdz\桌面\礼仪培训\72ba6ee10c6852b8f677bfd3b5a71c4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0307" y="1461769"/>
            <a:ext cx="3053863" cy="4337873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优雅的走：行如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风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63" y="1966913"/>
            <a:ext cx="4705350" cy="2165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男士要稳定、矫健；女士要轻盈、优雅；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两眼平视前方，低头一般也拣不着钱；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步履轻捷不要拖拉（脚后跟不要拖地）；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两臂在身体两侧自然摆动，有节奏感；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身体应当保持正直，不要过分摇摆。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1478454" y="1461769"/>
            <a:ext cx="4366069" cy="297502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3799" name="矩形 9"/>
          <p:cNvSpPr/>
          <p:nvPr/>
        </p:nvSpPr>
        <p:spPr>
          <a:xfrm>
            <a:off x="1339850" y="5154613"/>
            <a:ext cx="9720263" cy="5857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3200" b="1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走路的姿势最能体现一个人是否有信心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得体的蹲：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不走光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63" y="1966913"/>
            <a:ext cx="4705350" cy="8604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一脚前，一脚后，然后下蹲；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忌弯腰、翘臀或两脚平蹲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（卫生间姿势）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4822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4125" y="241300"/>
            <a:ext cx="2414588" cy="61341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6354763" y="1462088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380163" y="806450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专注的目光：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尊重</a:t>
            </a:r>
          </a:p>
        </p:txBody>
      </p:sp>
      <p:sp>
        <p:nvSpPr>
          <p:cNvPr id="12" name="矩形 11"/>
          <p:cNvSpPr/>
          <p:nvPr/>
        </p:nvSpPr>
        <p:spPr>
          <a:xfrm>
            <a:off x="6354763" y="1966913"/>
            <a:ext cx="4705350" cy="22923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在与人谈话时，大部分时间应看着对方，否则是不礼貌或不真诚；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正确的目光是自然地注视对方眉与鼻梁三角区，不能左顾右盼，也不能紧盯对方；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道别或握手时，则应该用目光注视着对方的眼睛。</a:t>
            </a:r>
          </a:p>
        </p:txBody>
      </p:sp>
      <p:sp>
        <p:nvSpPr>
          <p:cNvPr id="7" name="矩形 6"/>
          <p:cNvSpPr/>
          <p:nvPr/>
        </p:nvSpPr>
        <p:spPr>
          <a:xfrm>
            <a:off x="1339850" y="4957763"/>
            <a:ext cx="9720263" cy="11731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眼睛是心灵的窗户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目光是否运用得当，直接会影响沟通的效果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752" y="1461769"/>
            <a:ext cx="4901672" cy="2999823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563" y="1841500"/>
            <a:ext cx="6929437" cy="4533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仪态（举止神态）</a:t>
            </a:r>
          </a:p>
        </p:txBody>
      </p:sp>
      <p:sp>
        <p:nvSpPr>
          <p:cNvPr id="7" name="矩形 6"/>
          <p:cNvSpPr/>
          <p:nvPr/>
        </p:nvSpPr>
        <p:spPr>
          <a:xfrm>
            <a:off x="936625" y="3819525"/>
            <a:ext cx="7253288" cy="1092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微笑是唯一一种不分国籍的通用语言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最能充分体现一个人的热情、修养和魅力</a:t>
            </a:r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4159250" y="1409700"/>
            <a:ext cx="4679950" cy="0"/>
          </a:xfrm>
          <a:prstGeom prst="line">
            <a:avLst/>
          </a:prstGeom>
          <a:noFill/>
          <a:ln w="9525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184650" y="754063"/>
            <a:ext cx="4679950" cy="665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200"/>
              </a:spcBef>
              <a:spcAft>
                <a:spcPts val="6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真诚的微笑：</a:t>
            </a: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亲切</a:t>
            </a:r>
          </a:p>
        </p:txBody>
      </p:sp>
      <p:sp>
        <p:nvSpPr>
          <p:cNvPr id="16" name="矩形 15"/>
          <p:cNvSpPr/>
          <p:nvPr/>
        </p:nvSpPr>
        <p:spPr>
          <a:xfrm>
            <a:off x="4159250" y="1903413"/>
            <a:ext cx="4705350" cy="8588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真诚微笑，不做作；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职业微笑：露上面六颗牙齿。</a:t>
            </a:r>
          </a:p>
        </p:txBody>
      </p:sp>
      <p:sp>
        <p:nvSpPr>
          <p:cNvPr id="36872" name="矩形 3"/>
          <p:cNvSpPr/>
          <p:nvPr/>
        </p:nvSpPr>
        <p:spPr>
          <a:xfrm>
            <a:off x="1947863" y="5006975"/>
            <a:ext cx="5230812" cy="8956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54000"/>
              </a:lnSpc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微笑，女性最重要、最美丽的妆容；</a:t>
            </a:r>
            <a:endParaRPr lang="en-US" altLang="zh-CN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lvl="0" algn="ctr" eaLnBrk="1" hangingPunct="1">
              <a:lnSpc>
                <a:spcPct val="154000"/>
              </a:lnSpc>
              <a:buClr>
                <a:srgbClr val="1C1C1C"/>
              </a:buClr>
              <a:buFont typeface="Wingdings" panose="05000000000000000000" pitchFamily="2" charset="2"/>
              <a:buNone/>
            </a:pPr>
            <a:r>
              <a:rPr lang="zh-CN" altLang="en-US" b="1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微笑，是男士良好修养的最佳体现。</a:t>
            </a:r>
            <a:endParaRPr lang="en-US" altLang="zh-CN" sz="2400" b="1" dirty="0">
              <a:solidFill>
                <a:srgbClr val="FF6600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65350"/>
            <a:ext cx="2808288" cy="4210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圆角矩形 7"/>
          <p:cNvSpPr/>
          <p:nvPr/>
        </p:nvSpPr>
        <p:spPr>
          <a:xfrm>
            <a:off x="2214563" y="2446338"/>
            <a:ext cx="9544050" cy="935038"/>
          </a:xfrm>
          <a:prstGeom prst="roundRect">
            <a:avLst>
              <a:gd name="adj" fmla="val 8403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礼貌用语不离身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81500" y="1524000"/>
            <a:ext cx="5211763" cy="6461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良言一句三冬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暖</a:t>
            </a:r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恶语伤人六月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7BF6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寒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007BF6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79663" y="2528888"/>
            <a:ext cx="9213850" cy="76993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44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请、您、您好、对不起、谢谢、再见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278154" y="3406775"/>
            <a:ext cx="5416868" cy="13221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字不离口、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谢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字随身走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我们的每一天都要在爽朗的寒喧中开始</a:t>
            </a:r>
          </a:p>
        </p:txBody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职场用语软垫式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38916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13" y="4164013"/>
            <a:ext cx="2333625" cy="1552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10"/>
          <p:cNvSpPr/>
          <p:nvPr/>
        </p:nvSpPr>
        <p:spPr>
          <a:xfrm>
            <a:off x="3219450" y="1203325"/>
            <a:ext cx="8124825" cy="1127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BF6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硬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再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7BF6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冰冷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的椅子，只要有了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柔软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的垫子，就可以坐的舒服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——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考虑了人们的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感受</a:t>
            </a:r>
          </a:p>
        </p:txBody>
      </p:sp>
      <p:sp>
        <p:nvSpPr>
          <p:cNvPr id="13" name="TextBox 51"/>
          <p:cNvSpPr txBox="1"/>
          <p:nvPr/>
        </p:nvSpPr>
        <p:spPr>
          <a:xfrm>
            <a:off x="4984750" y="2503488"/>
            <a:ext cx="6359525" cy="74571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45720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软垫式言辞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+ 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拜托语气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38919" name="组合 13"/>
          <p:cNvGrpSpPr/>
          <p:nvPr/>
        </p:nvGrpSpPr>
        <p:grpSpPr>
          <a:xfrm>
            <a:off x="4791075" y="3848100"/>
            <a:ext cx="6553200" cy="1876425"/>
            <a:chOff x="1187624" y="4433192"/>
            <a:chExt cx="6552728" cy="1876128"/>
          </a:xfrm>
        </p:grpSpPr>
        <p:grpSp>
          <p:nvGrpSpPr>
            <p:cNvPr id="38930" name="组合 14"/>
            <p:cNvGrpSpPr/>
            <p:nvPr/>
          </p:nvGrpSpPr>
          <p:grpSpPr>
            <a:xfrm>
              <a:off x="1187624" y="4433192"/>
              <a:ext cx="6552728" cy="435968"/>
              <a:chOff x="1187624" y="3713112"/>
              <a:chExt cx="6552728" cy="435968"/>
            </a:xfrm>
          </p:grpSpPr>
          <p:sp>
            <p:nvSpPr>
              <p:cNvPr id="22" name="Rectangle 5"/>
              <p:cNvSpPr>
                <a:spLocks noChangeArrowheads="1"/>
              </p:cNvSpPr>
              <p:nvPr/>
            </p:nvSpPr>
            <p:spPr bwMode="auto">
              <a:xfrm>
                <a:off x="1187624" y="3713112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chemeClr val="bg1">
                    <a:lumMod val="85000"/>
                  </a:schemeClr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让您久等了</a:t>
                </a:r>
              </a:p>
            </p:txBody>
          </p:sp>
          <p:sp>
            <p:nvSpPr>
              <p:cNvPr id="23" name="Rectangle 5"/>
              <p:cNvSpPr>
                <a:spLocks noChangeArrowheads="1"/>
              </p:cNvSpPr>
              <p:nvPr/>
            </p:nvSpPr>
            <p:spPr bwMode="auto">
              <a:xfrm>
                <a:off x="5003699" y="3717874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下次进货日是</a:t>
                </a:r>
                <a:r>
                  <a:rPr kumimoji="0" lang="en-US" altLang="zh-CN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5</a:t>
                </a: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号</a:t>
                </a:r>
              </a:p>
            </p:txBody>
          </p:sp>
        </p:grpSp>
        <p:grpSp>
          <p:nvGrpSpPr>
            <p:cNvPr id="38931" name="组合 15"/>
            <p:cNvGrpSpPr/>
            <p:nvPr/>
          </p:nvGrpSpPr>
          <p:grpSpPr>
            <a:xfrm>
              <a:off x="1187624" y="5153272"/>
              <a:ext cx="6552728" cy="435968"/>
              <a:chOff x="1187624" y="3713112"/>
              <a:chExt cx="6552728" cy="435968"/>
            </a:xfrm>
          </p:grpSpPr>
          <p:sp>
            <p:nvSpPr>
              <p:cNvPr id="20" name="Rectangle 5"/>
              <p:cNvSpPr>
                <a:spLocks noChangeArrowheads="1"/>
              </p:cNvSpPr>
              <p:nvPr/>
            </p:nvSpPr>
            <p:spPr bwMode="auto">
              <a:xfrm>
                <a:off x="1187624" y="3713643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请问您有什么事</a:t>
                </a:r>
              </a:p>
            </p:txBody>
          </p:sp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5003699" y="3716817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给您的资料您看了吗</a:t>
                </a:r>
              </a:p>
            </p:txBody>
          </p:sp>
        </p:grpSp>
        <p:grpSp>
          <p:nvGrpSpPr>
            <p:cNvPr id="38932" name="组合 16"/>
            <p:cNvGrpSpPr/>
            <p:nvPr/>
          </p:nvGrpSpPr>
          <p:grpSpPr>
            <a:xfrm>
              <a:off x="1187624" y="5873352"/>
              <a:ext cx="6552728" cy="435968"/>
              <a:chOff x="1187624" y="3713112"/>
              <a:chExt cx="6552728" cy="435968"/>
            </a:xfrm>
          </p:grpSpPr>
          <p:sp>
            <p:nvSpPr>
              <p:cNvPr id="18" name="Rectangle 5"/>
              <p:cNvSpPr>
                <a:spLocks noChangeArrowheads="1"/>
              </p:cNvSpPr>
              <p:nvPr/>
            </p:nvSpPr>
            <p:spPr bwMode="auto">
              <a:xfrm>
                <a:off x="1187624" y="3712587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经理目前正在外出</a:t>
                </a:r>
              </a:p>
            </p:txBody>
          </p:sp>
          <p:sp>
            <p:nvSpPr>
              <p:cNvPr id="19" name="Rectangle 5"/>
              <p:cNvSpPr>
                <a:spLocks noChangeArrowheads="1"/>
              </p:cNvSpPr>
              <p:nvPr/>
            </p:nvSpPr>
            <p:spPr bwMode="auto">
              <a:xfrm>
                <a:off x="5003699" y="3717348"/>
                <a:ext cx="2736653" cy="431732"/>
              </a:xfrm>
              <a:custGeom>
                <a:avLst/>
                <a:gdLst/>
                <a:ahLst/>
                <a:cxnLst/>
                <a:rect l="l" t="t" r="r" b="b"/>
                <a:pathLst>
                  <a:path w="4732299" h="655200">
                    <a:moveTo>
                      <a:pt x="29842" y="0"/>
                    </a:moveTo>
                    <a:lnTo>
                      <a:pt x="4732299" y="0"/>
                    </a:lnTo>
                    <a:lnTo>
                      <a:pt x="4732299" y="655200"/>
                    </a:lnTo>
                    <a:lnTo>
                      <a:pt x="0" y="655200"/>
                    </a:lnTo>
                    <a:lnTo>
                      <a:pt x="0" y="651669"/>
                    </a:lnTo>
                    <a:lnTo>
                      <a:pt x="25384" y="651669"/>
                    </a:lnTo>
                    <a:lnTo>
                      <a:pt x="393662" y="32385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" cap="flat" cmpd="sng" algn="ctr">
                <a:solidFill>
                  <a:srgbClr val="D7D7D7"/>
                </a:solidFill>
                <a:prstDash val="solid"/>
              </a:ln>
              <a:effectLst/>
            </p:spPr>
            <p:txBody>
              <a:bodyPr rIns="90000" anchor="ctr"/>
              <a:lstStyle/>
              <a:p>
                <a:pPr marL="0" marR="0" lvl="0" indent="0" algn="r" defTabSz="914400" rtl="0" eaLnBrk="0" fontAlgn="auto" latinLnBrk="0" hangingPunct="0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4D4D4D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可以用传真发过来吗</a:t>
                </a:r>
              </a:p>
            </p:txBody>
          </p:sp>
        </p:grpSp>
      </p:grpSp>
      <p:grpSp>
        <p:nvGrpSpPr>
          <p:cNvPr id="38920" name="组合 23"/>
          <p:cNvGrpSpPr/>
          <p:nvPr/>
        </p:nvGrpSpPr>
        <p:grpSpPr>
          <a:xfrm>
            <a:off x="4287838" y="3844925"/>
            <a:ext cx="4862512" cy="1879600"/>
            <a:chOff x="683568" y="4429224"/>
            <a:chExt cx="4863232" cy="1880096"/>
          </a:xfrm>
        </p:grpSpPr>
        <p:grpSp>
          <p:nvGrpSpPr>
            <p:cNvPr id="38921" name="组合 24"/>
            <p:cNvGrpSpPr/>
            <p:nvPr/>
          </p:nvGrpSpPr>
          <p:grpSpPr>
            <a:xfrm>
              <a:off x="683568" y="4429224"/>
              <a:ext cx="4863232" cy="443904"/>
              <a:chOff x="683568" y="3709144"/>
              <a:chExt cx="4863232" cy="443904"/>
            </a:xfrm>
          </p:grpSpPr>
          <p:sp>
            <p:nvSpPr>
              <p:cNvPr id="32" name="AutoShape 7"/>
              <p:cNvSpPr>
                <a:spLocks noChangeArrowheads="1"/>
              </p:cNvSpPr>
              <p:nvPr/>
            </p:nvSpPr>
            <p:spPr bwMode="auto">
              <a:xfrm>
                <a:off x="683568" y="3709144"/>
                <a:ext cx="1378154" cy="439854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不好意思</a:t>
                </a:r>
              </a:p>
            </p:txBody>
          </p:sp>
          <p:sp>
            <p:nvSpPr>
              <p:cNvPr id="33" name="AutoShape 7"/>
              <p:cNvSpPr>
                <a:spLocks noChangeArrowheads="1"/>
              </p:cNvSpPr>
              <p:nvPr/>
            </p:nvSpPr>
            <p:spPr bwMode="auto">
              <a:xfrm>
                <a:off x="4168646" y="3713908"/>
                <a:ext cx="1378154" cy="439853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打扰您一下</a:t>
                </a:r>
              </a:p>
            </p:txBody>
          </p:sp>
        </p:grpSp>
        <p:grpSp>
          <p:nvGrpSpPr>
            <p:cNvPr id="38922" name="组合 25"/>
            <p:cNvGrpSpPr/>
            <p:nvPr/>
          </p:nvGrpSpPr>
          <p:grpSpPr>
            <a:xfrm>
              <a:off x="683568" y="5149304"/>
              <a:ext cx="4863232" cy="439936"/>
              <a:chOff x="683568" y="3709144"/>
              <a:chExt cx="4863232" cy="439936"/>
            </a:xfrm>
          </p:grpSpPr>
          <p:sp>
            <p:nvSpPr>
              <p:cNvPr id="30" name="AutoShape 7"/>
              <p:cNvSpPr>
                <a:spLocks noChangeArrowheads="1"/>
              </p:cNvSpPr>
              <p:nvPr/>
            </p:nvSpPr>
            <p:spPr bwMode="auto">
              <a:xfrm>
                <a:off x="683568" y="3708392"/>
                <a:ext cx="1378154" cy="436677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对不起</a:t>
                </a:r>
              </a:p>
            </p:txBody>
          </p:sp>
          <p:sp>
            <p:nvSpPr>
              <p:cNvPr id="31" name="AutoShape 7"/>
              <p:cNvSpPr>
                <a:spLocks noChangeArrowheads="1"/>
              </p:cNvSpPr>
              <p:nvPr/>
            </p:nvSpPr>
            <p:spPr bwMode="auto">
              <a:xfrm>
                <a:off x="4168646" y="3713155"/>
                <a:ext cx="1378154" cy="436678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请教您一下</a:t>
                </a:r>
              </a:p>
            </p:txBody>
          </p:sp>
        </p:grpSp>
        <p:grpSp>
          <p:nvGrpSpPr>
            <p:cNvPr id="38923" name="组合 26"/>
            <p:cNvGrpSpPr/>
            <p:nvPr/>
          </p:nvGrpSpPr>
          <p:grpSpPr>
            <a:xfrm>
              <a:off x="683568" y="5869384"/>
              <a:ext cx="4863232" cy="439936"/>
              <a:chOff x="683568" y="3709144"/>
              <a:chExt cx="4863232" cy="439936"/>
            </a:xfrm>
          </p:grpSpPr>
          <p:sp>
            <p:nvSpPr>
              <p:cNvPr id="28" name="AutoShape 7"/>
              <p:cNvSpPr>
                <a:spLocks noChangeArrowheads="1"/>
              </p:cNvSpPr>
              <p:nvPr/>
            </p:nvSpPr>
            <p:spPr bwMode="auto">
              <a:xfrm>
                <a:off x="683568" y="3709227"/>
                <a:ext cx="1378154" cy="431914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真是抱歉</a:t>
                </a:r>
              </a:p>
            </p:txBody>
          </p:sp>
          <p:sp>
            <p:nvSpPr>
              <p:cNvPr id="29" name="AutoShape 7"/>
              <p:cNvSpPr>
                <a:spLocks noChangeArrowheads="1"/>
              </p:cNvSpPr>
              <p:nvPr/>
            </p:nvSpPr>
            <p:spPr bwMode="auto">
              <a:xfrm>
                <a:off x="4168646" y="3712403"/>
                <a:ext cx="1378154" cy="436677"/>
              </a:xfrm>
              <a:prstGeom prst="homePlate">
                <a:avLst>
                  <a:gd name="adj" fmla="val 56171"/>
                </a:avLst>
              </a:prstGeom>
              <a:solidFill>
                <a:srgbClr val="FF6600"/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  <a:cs typeface="+mn-cs"/>
                  </a:rPr>
                  <a:t>麻烦您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基本原则多赞美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34" name="Picture 4" descr="C:\Users\user\Desktop\19211731_58839.jpg"/>
          <p:cNvPicPr>
            <a:picLocks noChangeAspect="1" noChangeArrowheads="1"/>
          </p:cNvPicPr>
          <p:nvPr/>
        </p:nvPicPr>
        <p:blipFill rotWithShape="1">
          <a:blip r:embed="rId2" cstate="screen"/>
          <a:srcRect l="-801"/>
          <a:stretch>
            <a:fillRect/>
          </a:stretch>
        </p:blipFill>
        <p:spPr bwMode="auto">
          <a:xfrm>
            <a:off x="5296027" y="821608"/>
            <a:ext cx="1715867" cy="1715867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7" name="圆角矩形 36"/>
          <p:cNvSpPr/>
          <p:nvPr/>
        </p:nvSpPr>
        <p:spPr>
          <a:xfrm>
            <a:off x="7275513" y="1008063"/>
            <a:ext cx="4375150" cy="1116013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350125" y="1119188"/>
            <a:ext cx="4173538" cy="8555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每个人的内心深处最深切的渴望是得到别人的赞美。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林肯</a:t>
            </a:r>
          </a:p>
        </p:txBody>
      </p:sp>
      <p:sp>
        <p:nvSpPr>
          <p:cNvPr id="39" name="直角三角形 38"/>
          <p:cNvSpPr/>
          <p:nvPr/>
        </p:nvSpPr>
        <p:spPr>
          <a:xfrm flipH="1">
            <a:off x="7086600" y="1238250"/>
            <a:ext cx="188913" cy="249238"/>
          </a:xfrm>
          <a:prstGeom prst="rt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pic>
        <p:nvPicPr>
          <p:cNvPr id="40" name="Picture 2" descr="C:\Documents and Settings\tdz\桌面\54886520201004230818263649810813528_012.jpg"/>
          <p:cNvPicPr>
            <a:picLocks noChangeAspect="1" noChangeArrowheads="1"/>
          </p:cNvPicPr>
          <p:nvPr/>
        </p:nvPicPr>
        <p:blipFill rotWithShape="1">
          <a:blip r:embed="rId4" cstate="screen"/>
          <a:srcRect/>
          <a:stretch>
            <a:fillRect/>
          </a:stretch>
        </p:blipFill>
        <p:spPr bwMode="auto">
          <a:xfrm>
            <a:off x="2335435" y="2529303"/>
            <a:ext cx="1717200" cy="17172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Picture 3" descr="C:\Documents and Settings\tdz\桌面\2011082548492949.jpg"/>
          <p:cNvPicPr>
            <a:picLocks noChangeAspect="1" noChangeArrowheads="1"/>
          </p:cNvPicPr>
          <p:nvPr/>
        </p:nvPicPr>
        <p:blipFill rotWithShape="1">
          <a:blip r:embed="rId5" cstate="screen"/>
          <a:srcRect/>
          <a:stretch>
            <a:fillRect/>
          </a:stretch>
        </p:blipFill>
        <p:spPr bwMode="auto">
          <a:xfrm>
            <a:off x="8255287" y="2524984"/>
            <a:ext cx="1717200" cy="1717200"/>
          </a:xfrm>
          <a:prstGeom prst="ellipse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19050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42" name="圆角矩形 41"/>
          <p:cNvSpPr/>
          <p:nvPr/>
        </p:nvSpPr>
        <p:spPr>
          <a:xfrm>
            <a:off x="657225" y="4476750"/>
            <a:ext cx="5073650" cy="1116013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4225" y="4587875"/>
            <a:ext cx="4819650" cy="8555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我可以凭着别人的赞赏愉快地生活两到三个月。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马克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•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吐温</a:t>
            </a:r>
          </a:p>
        </p:txBody>
      </p:sp>
      <p:sp>
        <p:nvSpPr>
          <p:cNvPr id="4" name="等腰三角形 3"/>
          <p:cNvSpPr/>
          <p:nvPr/>
        </p:nvSpPr>
        <p:spPr>
          <a:xfrm>
            <a:off x="3086100" y="4329113"/>
            <a:ext cx="215900" cy="184150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39949" name="矩形 4"/>
          <p:cNvSpPr/>
          <p:nvPr/>
        </p:nvSpPr>
        <p:spPr>
          <a:xfrm>
            <a:off x="5446713" y="2792413"/>
            <a:ext cx="1414462" cy="8302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4800" b="1" dirty="0">
                <a:solidFill>
                  <a:srgbClr val="FF6600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赞美</a:t>
            </a:r>
          </a:p>
        </p:txBody>
      </p:sp>
      <p:sp>
        <p:nvSpPr>
          <p:cNvPr id="45" name="圆角矩形 44"/>
          <p:cNvSpPr/>
          <p:nvPr/>
        </p:nvSpPr>
        <p:spPr>
          <a:xfrm>
            <a:off x="6577013" y="4476750"/>
            <a:ext cx="5073650" cy="1116013"/>
          </a:xfrm>
          <a:prstGeom prst="roundRect">
            <a:avLst>
              <a:gd name="adj" fmla="val 5002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6704013" y="4587875"/>
            <a:ext cx="4819650" cy="8555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发现别人的优点，实际上就等于肯定自我，说明你谦虚好学。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——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乔治</a:t>
            </a:r>
            <a:r>
              <a:rPr kumimoji="0" lang="en-US" altLang="zh-CN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•</a:t>
            </a:r>
            <a:r>
              <a:rPr kumimoji="0" lang="zh-CN" altLang="en-US" sz="1600" b="0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梅奥</a:t>
            </a:r>
          </a:p>
        </p:txBody>
      </p:sp>
      <p:sp>
        <p:nvSpPr>
          <p:cNvPr id="47" name="等腰三角形 46"/>
          <p:cNvSpPr/>
          <p:nvPr/>
        </p:nvSpPr>
        <p:spPr>
          <a:xfrm>
            <a:off x="9005888" y="4329113"/>
            <a:ext cx="215900" cy="184150"/>
          </a:xfrm>
          <a:prstGeom prst="triangle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4830506" y="3471863"/>
            <a:ext cx="2646878" cy="583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案例：达尔文赴宴</a:t>
            </a:r>
          </a:p>
        </p:txBody>
      </p:sp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语言沟通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莫以自我为中心</a:t>
            </a:r>
          </a:p>
        </p:txBody>
      </p:sp>
      <p:sp>
        <p:nvSpPr>
          <p:cNvPr id="18" name="矩形 17"/>
          <p:cNvSpPr/>
          <p:nvPr/>
        </p:nvSpPr>
        <p:spPr>
          <a:xfrm>
            <a:off x="2922588" y="1079500"/>
            <a:ext cx="8696325" cy="11255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让对方多谈自己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多讲对方感兴趣且积极乐观的话题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2150" y="2781300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安全话题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92150" y="4535488"/>
            <a:ext cx="121126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轻松话题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462713" y="2781300"/>
            <a:ext cx="1979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商务交往五不谈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462713" y="4535488"/>
            <a:ext cx="1979613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私人问题五不问</a:t>
            </a:r>
          </a:p>
        </p:txBody>
      </p:sp>
      <p:sp>
        <p:nvSpPr>
          <p:cNvPr id="7" name="椭圆 6"/>
          <p:cNvSpPr/>
          <p:nvPr/>
        </p:nvSpPr>
        <p:spPr>
          <a:xfrm>
            <a:off x="692150" y="3335338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历史</a:t>
            </a:r>
          </a:p>
        </p:txBody>
      </p:sp>
      <p:sp>
        <p:nvSpPr>
          <p:cNvPr id="27" name="椭圆 26"/>
          <p:cNvSpPr/>
          <p:nvPr/>
        </p:nvSpPr>
        <p:spPr>
          <a:xfrm>
            <a:off x="1749425" y="3335338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地理</a:t>
            </a:r>
          </a:p>
        </p:txBody>
      </p:sp>
      <p:sp>
        <p:nvSpPr>
          <p:cNvPr id="28" name="椭圆 27"/>
          <p:cNvSpPr/>
          <p:nvPr/>
        </p:nvSpPr>
        <p:spPr>
          <a:xfrm>
            <a:off x="2808288" y="3335338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建筑</a:t>
            </a:r>
          </a:p>
        </p:txBody>
      </p:sp>
      <p:sp>
        <p:nvSpPr>
          <p:cNvPr id="29" name="椭圆 28"/>
          <p:cNvSpPr/>
          <p:nvPr/>
        </p:nvSpPr>
        <p:spPr>
          <a:xfrm>
            <a:off x="4922838" y="3335338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风土人情</a:t>
            </a:r>
          </a:p>
        </p:txBody>
      </p:sp>
      <p:sp>
        <p:nvSpPr>
          <p:cNvPr id="30" name="椭圆 29"/>
          <p:cNvSpPr/>
          <p:nvPr/>
        </p:nvSpPr>
        <p:spPr>
          <a:xfrm>
            <a:off x="3865563" y="3335338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艺术</a:t>
            </a:r>
          </a:p>
        </p:txBody>
      </p:sp>
      <p:sp>
        <p:nvSpPr>
          <p:cNvPr id="31" name="椭圆 30"/>
          <p:cNvSpPr/>
          <p:nvPr/>
        </p:nvSpPr>
        <p:spPr>
          <a:xfrm>
            <a:off x="6462713" y="3335338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政治宗教</a:t>
            </a:r>
          </a:p>
        </p:txBody>
      </p:sp>
      <p:sp>
        <p:nvSpPr>
          <p:cNvPr id="32" name="椭圆 31"/>
          <p:cNvSpPr/>
          <p:nvPr/>
        </p:nvSpPr>
        <p:spPr>
          <a:xfrm>
            <a:off x="7519988" y="3335338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机密</a:t>
            </a:r>
          </a:p>
        </p:txBody>
      </p:sp>
      <p:sp>
        <p:nvSpPr>
          <p:cNvPr id="33" name="椭圆 32"/>
          <p:cNvSpPr/>
          <p:nvPr/>
        </p:nvSpPr>
        <p:spPr>
          <a:xfrm>
            <a:off x="8577263" y="3335338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同事</a:t>
            </a:r>
          </a:p>
        </p:txBody>
      </p:sp>
      <p:sp>
        <p:nvSpPr>
          <p:cNvPr id="35" name="椭圆 34"/>
          <p:cNvSpPr/>
          <p:nvPr/>
        </p:nvSpPr>
        <p:spPr>
          <a:xfrm>
            <a:off x="9634538" y="3335338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低俗</a:t>
            </a:r>
          </a:p>
        </p:txBody>
      </p:sp>
      <p:sp>
        <p:nvSpPr>
          <p:cNvPr id="36" name="椭圆 35"/>
          <p:cNvSpPr/>
          <p:nvPr/>
        </p:nvSpPr>
        <p:spPr>
          <a:xfrm>
            <a:off x="10691813" y="3335338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隐私</a:t>
            </a:r>
          </a:p>
        </p:txBody>
      </p:sp>
      <p:sp>
        <p:nvSpPr>
          <p:cNvPr id="44" name="椭圆 43"/>
          <p:cNvSpPr/>
          <p:nvPr/>
        </p:nvSpPr>
        <p:spPr>
          <a:xfrm>
            <a:off x="6462713" y="5083175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收入</a:t>
            </a:r>
          </a:p>
        </p:txBody>
      </p:sp>
      <p:sp>
        <p:nvSpPr>
          <p:cNvPr id="49" name="椭圆 48"/>
          <p:cNvSpPr/>
          <p:nvPr/>
        </p:nvSpPr>
        <p:spPr>
          <a:xfrm>
            <a:off x="7519988" y="5083175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年龄</a:t>
            </a:r>
          </a:p>
        </p:txBody>
      </p:sp>
      <p:sp>
        <p:nvSpPr>
          <p:cNvPr id="50" name="椭圆 49"/>
          <p:cNvSpPr/>
          <p:nvPr/>
        </p:nvSpPr>
        <p:spPr>
          <a:xfrm>
            <a:off x="8577263" y="5083175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婚姻家庭</a:t>
            </a:r>
          </a:p>
        </p:txBody>
      </p:sp>
      <p:sp>
        <p:nvSpPr>
          <p:cNvPr id="51" name="椭圆 50"/>
          <p:cNvSpPr/>
          <p:nvPr/>
        </p:nvSpPr>
        <p:spPr>
          <a:xfrm>
            <a:off x="9634538" y="5083175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健康</a:t>
            </a:r>
          </a:p>
        </p:txBody>
      </p:sp>
      <p:sp>
        <p:nvSpPr>
          <p:cNvPr id="52" name="椭圆 51"/>
          <p:cNvSpPr/>
          <p:nvPr/>
        </p:nvSpPr>
        <p:spPr>
          <a:xfrm>
            <a:off x="10691813" y="5083175"/>
            <a:ext cx="927100" cy="92710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经历</a:t>
            </a:r>
          </a:p>
        </p:txBody>
      </p:sp>
      <p:sp>
        <p:nvSpPr>
          <p:cNvPr id="53" name="椭圆 52"/>
          <p:cNvSpPr/>
          <p:nvPr/>
        </p:nvSpPr>
        <p:spPr>
          <a:xfrm>
            <a:off x="692150" y="5083175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影视</a:t>
            </a:r>
          </a:p>
        </p:txBody>
      </p:sp>
      <p:sp>
        <p:nvSpPr>
          <p:cNvPr id="54" name="椭圆 53"/>
          <p:cNvSpPr/>
          <p:nvPr/>
        </p:nvSpPr>
        <p:spPr>
          <a:xfrm>
            <a:off x="1749425" y="5083175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体育</a:t>
            </a:r>
          </a:p>
        </p:txBody>
      </p:sp>
      <p:sp>
        <p:nvSpPr>
          <p:cNvPr id="55" name="椭圆 54"/>
          <p:cNvSpPr/>
          <p:nvPr/>
        </p:nvSpPr>
        <p:spPr>
          <a:xfrm>
            <a:off x="2808288" y="5083175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时尚</a:t>
            </a:r>
          </a:p>
        </p:txBody>
      </p:sp>
      <p:sp>
        <p:nvSpPr>
          <p:cNvPr id="56" name="椭圆 55"/>
          <p:cNvSpPr/>
          <p:nvPr/>
        </p:nvSpPr>
        <p:spPr>
          <a:xfrm>
            <a:off x="4922838" y="5083175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天气</a:t>
            </a:r>
          </a:p>
        </p:txBody>
      </p:sp>
      <p:sp>
        <p:nvSpPr>
          <p:cNvPr id="57" name="椭圆 56"/>
          <p:cNvSpPr/>
          <p:nvPr/>
        </p:nvSpPr>
        <p:spPr>
          <a:xfrm>
            <a:off x="3865563" y="5083175"/>
            <a:ext cx="927100" cy="927100"/>
          </a:xfrm>
          <a:prstGeom prst="ellipse">
            <a:avLst/>
          </a:prstGeom>
          <a:solidFill>
            <a:srgbClr val="92CE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小吃</a:t>
            </a: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接电话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41988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5650" y="711200"/>
            <a:ext cx="3816350" cy="5664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矩形 11"/>
          <p:cNvSpPr/>
          <p:nvPr/>
        </p:nvSpPr>
        <p:spPr>
          <a:xfrm>
            <a:off x="692150" y="1903413"/>
            <a:ext cx="7683500" cy="3033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三声内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接听，因故未及时接听说抱歉；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应先问候，然后自报家门；</a:t>
            </a:r>
          </a:p>
          <a:p>
            <a:pPr marL="0" marR="0" lvl="0" indent="575945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a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、接听外部电话时：“您好，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公司！”</a:t>
            </a:r>
          </a:p>
          <a:p>
            <a:pPr marL="0" marR="0" lvl="0" indent="575945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b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、接听内部电话时：“您好，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部！”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0" marR="0" lvl="0" indent="575945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不可以“喂，喂”或者“你是谁呀”像查户口似的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。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声音适中、愉快、亲切；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微笑接听电话，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你的微笑对方听得见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；</a:t>
            </a: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代接电话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150" y="1903413"/>
            <a:ext cx="6000750" cy="16271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被呼叫同事不在座位上时，邻座同事可代为接听；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“请问您是找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××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吗？他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她临时有事走开了，需要我代为转达吗？”或“请您稍后再来电话好吗？”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切忌只说“不在”，应做好记录（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5W1H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）后转达；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6819900" y="1511300"/>
            <a:ext cx="4762500" cy="3619500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圆角矩形 6"/>
          <p:cNvSpPr/>
          <p:nvPr/>
        </p:nvSpPr>
        <p:spPr>
          <a:xfrm>
            <a:off x="692150" y="4014788"/>
            <a:ext cx="5861050" cy="1116013"/>
          </a:xfrm>
          <a:prstGeom prst="roundRect">
            <a:avLst>
              <a:gd name="adj" fmla="val 5002"/>
            </a:avLst>
          </a:prstGeom>
          <a:solidFill>
            <a:srgbClr val="FF0000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9150" y="4127500"/>
            <a:ext cx="5594350" cy="85555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永远不要对打来的电话说：“我不知道！”这是一种不负责任的、非常不职业化的表现。</a:t>
            </a:r>
            <a:endParaRPr kumimoji="0" lang="zh-CN" altLang="en-US" sz="1600" b="0" i="0" u="none" strike="noStrike" kern="1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125" y="1800225"/>
            <a:ext cx="1597025" cy="873125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拨打电话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44037" name="Picture 3" descr="E:\仝德志文件，勿删！\03-参考文档\！PPT图片及版面资源\06-PPT精选插图\04-图标\12A88677B1352C306D6B7E9CD0A7366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5488" y="1531938"/>
            <a:ext cx="1141412" cy="11414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4278313" y="1800225"/>
            <a:ext cx="7326313" cy="8762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公务电话最好避开节假日、晚上、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21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00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至次日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6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00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、临近下班时间等时间段。</a:t>
            </a:r>
          </a:p>
        </p:txBody>
      </p:sp>
      <p:sp>
        <p:nvSpPr>
          <p:cNvPr id="4" name="矩形 3"/>
          <p:cNvSpPr/>
          <p:nvPr/>
        </p:nvSpPr>
        <p:spPr>
          <a:xfrm>
            <a:off x="3136637" y="1946145"/>
            <a:ext cx="810456" cy="5834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时间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2524125" y="3209925"/>
            <a:ext cx="1597025" cy="874713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78313" y="3209925"/>
            <a:ext cx="7326313" cy="87620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私人电话不要在办公室打，要避开同事，打电话如果你要在公众空间的话实际上是一种噪音骚扰，非紧急事情尽量不要在公众场所打电话。</a:t>
            </a:r>
          </a:p>
        </p:txBody>
      </p:sp>
      <p:sp>
        <p:nvSpPr>
          <p:cNvPr id="11" name="矩形 10"/>
          <p:cNvSpPr/>
          <p:nvPr/>
        </p:nvSpPr>
        <p:spPr>
          <a:xfrm>
            <a:off x="3136637" y="3356715"/>
            <a:ext cx="810456" cy="5834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空间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2524125" y="4621213"/>
            <a:ext cx="1597025" cy="873125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78313" y="4621213"/>
            <a:ext cx="7210425" cy="46070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无重要事情，牢记三分钟原则。</a:t>
            </a:r>
          </a:p>
        </p:txBody>
      </p:sp>
      <p:sp>
        <p:nvSpPr>
          <p:cNvPr id="15" name="矩形 14"/>
          <p:cNvSpPr/>
          <p:nvPr/>
        </p:nvSpPr>
        <p:spPr>
          <a:xfrm>
            <a:off x="3136637" y="4767283"/>
            <a:ext cx="810456" cy="5834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时长</a:t>
            </a:r>
          </a:p>
        </p:txBody>
      </p:sp>
      <p:pic>
        <p:nvPicPr>
          <p:cNvPr id="44046" name="Picture 4" descr="E:\仝德志文件，勿删！\03-参考文档\！PPT图片及版面资源\06-PPT精选插图\04-图标\home25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9150" y="3159125"/>
            <a:ext cx="941388" cy="941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4047" name="Picture 5" descr="E:\仝德志文件，勿删！\03-参考文档\！PPT图片及版面资源\06-PPT精选插图\04-图标\png-00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238" y="4668838"/>
            <a:ext cx="825500" cy="825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2524125" y="1800225"/>
            <a:ext cx="1597025" cy="873125"/>
          </a:xfrm>
          <a:prstGeom prst="roundRect">
            <a:avLst>
              <a:gd name="adj" fmla="val 6087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拨打电话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36637" y="1946145"/>
            <a:ext cx="810456" cy="5834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内容</a:t>
            </a:r>
          </a:p>
        </p:txBody>
      </p:sp>
      <p:pic>
        <p:nvPicPr>
          <p:cNvPr id="45062" name="Picture 2" descr="E:\仝德志文件，勿删！\03-参考文档\！PPT图片及版面资源\06-PPT精选插图\04-图标\Chat_Norm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063" y="1782763"/>
            <a:ext cx="906462" cy="9080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5063" name="组合 8"/>
          <p:cNvGrpSpPr/>
          <p:nvPr/>
        </p:nvGrpSpPr>
        <p:grpSpPr>
          <a:xfrm>
            <a:off x="4973638" y="1530350"/>
            <a:ext cx="5457825" cy="4184650"/>
            <a:chOff x="4974087" y="1529851"/>
            <a:chExt cx="5457800" cy="4185829"/>
          </a:xfrm>
        </p:grpSpPr>
        <p:sp>
          <p:nvSpPr>
            <p:cNvPr id="27" name="Rectangle 4"/>
            <p:cNvSpPr>
              <a:spLocks noChangeArrowheads="1"/>
            </p:cNvSpPr>
            <p:nvPr/>
          </p:nvSpPr>
          <p:spPr bwMode="auto">
            <a:xfrm>
              <a:off x="4974087" y="1802978"/>
              <a:ext cx="5457800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您好！</a:t>
              </a: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请问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您是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××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吗？</a:t>
              </a:r>
            </a:p>
          </p:txBody>
        </p:sp>
        <p:sp>
          <p:nvSpPr>
            <p:cNvPr id="39" name="Rectangle 2"/>
            <p:cNvSpPr>
              <a:spLocks noChangeArrowheads="1"/>
            </p:cNvSpPr>
            <p:nvPr/>
          </p:nvSpPr>
          <p:spPr bwMode="auto">
            <a:xfrm>
              <a:off x="4974087" y="2601716"/>
              <a:ext cx="5457800" cy="4144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我是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××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单位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××</a:t>
              </a: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部门的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×××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5193161" y="2595364"/>
              <a:ext cx="484185" cy="460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2</a:t>
              </a:r>
            </a:p>
          </p:txBody>
        </p:sp>
        <p:sp>
          <p:nvSpPr>
            <p:cNvPr id="37" name="Rectangle 2"/>
            <p:cNvSpPr>
              <a:spLocks noChangeArrowheads="1"/>
            </p:cNvSpPr>
            <p:nvPr/>
          </p:nvSpPr>
          <p:spPr bwMode="auto">
            <a:xfrm>
              <a:off x="4974087" y="3419508"/>
              <a:ext cx="5457800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打电话的主要目的是</a:t>
              </a: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……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4D4D4D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38" name="Text Box 12"/>
            <p:cNvSpPr txBox="1">
              <a:spLocks noChangeArrowheads="1"/>
            </p:cNvSpPr>
            <p:nvPr/>
          </p:nvSpPr>
          <p:spPr bwMode="auto">
            <a:xfrm>
              <a:off x="5193161" y="3411569"/>
              <a:ext cx="484185" cy="462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3</a:t>
              </a:r>
            </a:p>
          </p:txBody>
        </p:sp>
        <p:sp>
          <p:nvSpPr>
            <p:cNvPr id="35" name="Rectangle 2"/>
            <p:cNvSpPr>
              <a:spLocks noChangeArrowheads="1"/>
            </p:cNvSpPr>
            <p:nvPr/>
          </p:nvSpPr>
          <p:spPr bwMode="auto">
            <a:xfrm>
              <a:off x="4974087" y="4216658"/>
              <a:ext cx="5457800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请问您现在说话可方便？</a:t>
              </a:r>
            </a:p>
          </p:txBody>
        </p:sp>
        <p:sp>
          <p:nvSpPr>
            <p:cNvPr id="36" name="Text Box 12"/>
            <p:cNvSpPr txBox="1">
              <a:spLocks noChangeArrowheads="1"/>
            </p:cNvSpPr>
            <p:nvPr/>
          </p:nvSpPr>
          <p:spPr bwMode="auto">
            <a:xfrm>
              <a:off x="5193161" y="4208719"/>
              <a:ext cx="484185" cy="462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4</a:t>
              </a:r>
            </a:p>
          </p:txBody>
        </p:sp>
        <p:sp>
          <p:nvSpPr>
            <p:cNvPr id="3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问候对方</a:t>
              </a:r>
            </a:p>
          </p:txBody>
        </p:sp>
        <p:sp>
          <p:nvSpPr>
            <p:cNvPr id="3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自报家门</a:t>
              </a:r>
            </a:p>
          </p:txBody>
        </p:sp>
        <p:sp>
          <p:nvSpPr>
            <p:cNvPr id="34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必备用语</a:t>
              </a:r>
            </a:p>
          </p:txBody>
        </p:sp>
        <p:sp>
          <p:nvSpPr>
            <p:cNvPr id="23" name="Rectangle 2"/>
            <p:cNvSpPr>
              <a:spLocks noChangeArrowheads="1"/>
            </p:cNvSpPr>
            <p:nvPr/>
          </p:nvSpPr>
          <p:spPr bwMode="auto">
            <a:xfrm>
              <a:off x="4974087" y="5009044"/>
              <a:ext cx="5457800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打搅您了，非常感谢！</a:t>
              </a:r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5193161" y="5001104"/>
              <a:ext cx="484185" cy="462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5</a:t>
              </a:r>
            </a:p>
          </p:txBody>
        </p:sp>
        <p:sp>
          <p:nvSpPr>
            <p:cNvPr id="25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告别用语</a:t>
              </a:r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5209036" y="1798215"/>
              <a:ext cx="485773" cy="460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1</a:t>
              </a:r>
            </a:p>
          </p:txBody>
        </p:sp>
        <p:sp>
          <p:nvSpPr>
            <p:cNvPr id="42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所为何事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电话礼仪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挂断电话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5950" y="1903413"/>
            <a:ext cx="4760913" cy="3173413"/>
          </a:xfrm>
          <a:prstGeom prst="rect">
            <a:avLst/>
          </a:prstGeom>
          <a:blipFill dpi="0" rotWithShape="1">
            <a:blip r:embed="rId3" cstate="screen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/>
          <p:cNvSpPr/>
          <p:nvPr/>
        </p:nvSpPr>
        <p:spPr>
          <a:xfrm>
            <a:off x="692150" y="1903413"/>
            <a:ext cx="6000750" cy="27257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如果自己有事不宜长谈，需要中止通话时，应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说明原因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，告之对方：“一有空，我马上打电话给您”；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中止电话时应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恭候对方先挂电话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，不宜“越位”抢先；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一般下级要等上级先挂电话，晚辈要等长辈先挂电话，被叫等主叫先挂电话，</a:t>
            </a:r>
            <a:r>
              <a:rPr kumimoji="0" lang="zh-CN" altLang="en-US" sz="18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不可只管自己讲完就挂断电话；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300"/>
              </a:spcBef>
              <a:spcAft>
                <a:spcPts val="50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被骚扰的电话，可以先挂，比如卖商铺，装修房子，投资黄金，各种广告等。</a:t>
            </a: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2047875" y="1214438"/>
            <a:ext cx="8255000" cy="573088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pic>
        <p:nvPicPr>
          <p:cNvPr id="47108" name="图片 9"/>
          <p:cNvPicPr>
            <a:picLocks noChangeAspect="1"/>
          </p:cNvPicPr>
          <p:nvPr/>
        </p:nvPicPr>
        <p:blipFill>
          <a:blip r:embed="rId2"/>
          <a:srcRect r="-198"/>
          <a:stretch>
            <a:fillRect/>
          </a:stretch>
        </p:blipFill>
        <p:spPr>
          <a:xfrm>
            <a:off x="2941638" y="2425700"/>
            <a:ext cx="6467475" cy="3638550"/>
          </a:xfrm>
          <a:prstGeom prst="rect">
            <a:avLst/>
          </a:prstGeom>
          <a:blipFill rotWithShape="1">
            <a:blip r:embed="rId3"/>
            <a:srcRect r="-198"/>
            <a:stretch>
              <a:fillRect/>
            </a:stretch>
          </a:blipFill>
          <a:ln w="28575">
            <a:noFill/>
          </a:ln>
        </p:spPr>
      </p:pic>
      <p:sp>
        <p:nvSpPr>
          <p:cNvPr id="47109" name="矩形 12"/>
          <p:cNvSpPr/>
          <p:nvPr/>
        </p:nvSpPr>
        <p:spPr>
          <a:xfrm>
            <a:off x="2047875" y="1214438"/>
            <a:ext cx="8255000" cy="52809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优雅、得体的用餐仪态，对职场商业成功有着直接的影响</a:t>
            </a:r>
            <a:endParaRPr lang="en-US" altLang="zh-CN" sz="2400" b="1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941638" y="1835150"/>
            <a:ext cx="6467475" cy="4191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在用餐环境下，是否能关注细节，直接体现了个人素养的高低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圆角矩形 61"/>
          <p:cNvSpPr/>
          <p:nvPr/>
        </p:nvSpPr>
        <p:spPr>
          <a:xfrm>
            <a:off x="692150" y="4327525"/>
            <a:ext cx="3490913" cy="939800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桌次排列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1894851" y="192888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桌次顺序原则</a:t>
            </a:r>
          </a:p>
        </p:txBody>
      </p:sp>
      <p:pic>
        <p:nvPicPr>
          <p:cNvPr id="48134" name="Picture 3" descr="C:\Documents and Settings\Teliss_Tong\桌面\2457331_135826039953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3" y="1697038"/>
            <a:ext cx="1169987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135" name="矩形 14"/>
          <p:cNvSpPr/>
          <p:nvPr/>
        </p:nvSpPr>
        <p:spPr>
          <a:xfrm>
            <a:off x="5403850" y="250825"/>
            <a:ext cx="5486400" cy="27051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endParaRPr lang="zh-CN" altLang="en-US" dirty="0">
              <a:latin typeface="Calibri" panose="020F0502020204030204" pitchFamily="34" charset="0"/>
              <a:ea typeface="微软雅黑 Light" panose="020B0502040204020203" pitchFamily="34" charset="-122"/>
            </a:endParaRPr>
          </a:p>
        </p:txBody>
      </p:sp>
      <p:grpSp>
        <p:nvGrpSpPr>
          <p:cNvPr id="48136" name="组合 4"/>
          <p:cNvGrpSpPr/>
          <p:nvPr/>
        </p:nvGrpSpPr>
        <p:grpSpPr>
          <a:xfrm>
            <a:off x="5932488" y="850900"/>
            <a:ext cx="1857375" cy="1971675"/>
            <a:chOff x="5594213" y="850910"/>
            <a:chExt cx="1857375" cy="1971675"/>
          </a:xfrm>
        </p:grpSpPr>
        <p:sp>
          <p:nvSpPr>
            <p:cNvPr id="16" name="椭圆 15"/>
            <p:cNvSpPr/>
            <p:nvPr/>
          </p:nvSpPr>
          <p:spPr>
            <a:xfrm>
              <a:off x="5775188" y="850910"/>
              <a:ext cx="552450" cy="55245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  <a:endPara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>
              <a:off x="5594213" y="1679585"/>
              <a:ext cx="73342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 flipH="1">
              <a:off x="6632438" y="1679585"/>
              <a:ext cx="819150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文本框 22"/>
            <p:cNvSpPr txBox="1"/>
            <p:nvPr/>
          </p:nvSpPr>
          <p:spPr>
            <a:xfrm>
              <a:off x="6235563" y="1641485"/>
              <a:ext cx="488950" cy="552450"/>
            </a:xfrm>
            <a:prstGeom prst="rect">
              <a:avLst/>
            </a:prstGeom>
            <a:noFill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sz="2400" b="1" i="0" u="none" strike="noStrike" kern="1200" cap="none" spc="0" normalizeH="0" baseline="0" noProof="0">
                  <a:ln>
                    <a:noFill/>
                  </a:ln>
                  <a:solidFill>
                    <a:srgbClr val="FF66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  <a:endParaRPr kumimoji="0" lang="zh-CN" sz="1200" b="0" i="0" u="none" strike="noStrike" kern="1200" cap="none" spc="0" normalizeH="0" baseline="0" noProof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宋体" panose="02010600030101010101" pitchFamily="2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6613388" y="850910"/>
              <a:ext cx="552450" cy="55245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  <a:endPara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1" name="文本框 24"/>
            <p:cNvSpPr txBox="1"/>
            <p:nvPr/>
          </p:nvSpPr>
          <p:spPr>
            <a:xfrm>
              <a:off x="5946638" y="2413010"/>
              <a:ext cx="1066800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两桌横排</a:t>
              </a:r>
            </a:p>
          </p:txBody>
        </p:sp>
      </p:grpSp>
      <p:grpSp>
        <p:nvGrpSpPr>
          <p:cNvPr id="48137" name="组合 5"/>
          <p:cNvGrpSpPr/>
          <p:nvPr/>
        </p:nvGrpSpPr>
        <p:grpSpPr>
          <a:xfrm>
            <a:off x="8645525" y="336550"/>
            <a:ext cx="1870075" cy="2486025"/>
            <a:chOff x="8756513" y="336560"/>
            <a:chExt cx="1870254" cy="2486025"/>
          </a:xfrm>
        </p:grpSpPr>
        <p:sp>
          <p:nvSpPr>
            <p:cNvPr id="22" name="椭圆 21"/>
            <p:cNvSpPr/>
            <p:nvPr/>
          </p:nvSpPr>
          <p:spPr>
            <a:xfrm>
              <a:off x="9385223" y="336560"/>
              <a:ext cx="552503" cy="552450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  <a:endParaRPr kumimoji="0" 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cxnSp>
          <p:nvCxnSpPr>
            <p:cNvPr id="23" name="直接箭头连接符 22"/>
            <p:cNvCxnSpPr/>
            <p:nvPr/>
          </p:nvCxnSpPr>
          <p:spPr>
            <a:xfrm>
              <a:off x="8756513" y="1679585"/>
              <a:ext cx="733495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>
              <a:off x="9807539" y="1679585"/>
              <a:ext cx="819228" cy="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5" name="文本框 28"/>
            <p:cNvSpPr txBox="1"/>
            <p:nvPr/>
          </p:nvSpPr>
          <p:spPr>
            <a:xfrm>
              <a:off x="9416976" y="1641485"/>
              <a:ext cx="488997" cy="552450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9385223" y="1012835"/>
              <a:ext cx="552503" cy="552450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  <a:endParaRPr kumimoji="0" lang="zh-CN" sz="24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7" name="文本框 30"/>
            <p:cNvSpPr txBox="1"/>
            <p:nvPr/>
          </p:nvSpPr>
          <p:spPr>
            <a:xfrm>
              <a:off x="9128024" y="2413010"/>
              <a:ext cx="1066902" cy="40957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两桌竖排</a:t>
              </a:r>
            </a:p>
          </p:txBody>
        </p:sp>
      </p:grpSp>
      <p:grpSp>
        <p:nvGrpSpPr>
          <p:cNvPr id="48138" name="组合 64"/>
          <p:cNvGrpSpPr/>
          <p:nvPr/>
        </p:nvGrpSpPr>
        <p:grpSpPr>
          <a:xfrm>
            <a:off x="4618038" y="3298825"/>
            <a:ext cx="1816100" cy="2657475"/>
            <a:chOff x="4618413" y="3298896"/>
            <a:chExt cx="1815361" cy="2656681"/>
          </a:xfrm>
        </p:grpSpPr>
        <p:sp>
          <p:nvSpPr>
            <p:cNvPr id="29" name="Line 31"/>
            <p:cNvSpPr>
              <a:spLocks noChangeShapeType="1"/>
            </p:cNvSpPr>
            <p:nvPr/>
          </p:nvSpPr>
          <p:spPr bwMode="auto">
            <a:xfrm>
              <a:off x="4618413" y="4757373"/>
              <a:ext cx="685521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0" name="Line 32"/>
            <p:cNvSpPr>
              <a:spLocks noChangeShapeType="1"/>
            </p:cNvSpPr>
            <p:nvPr/>
          </p:nvSpPr>
          <p:spPr bwMode="auto">
            <a:xfrm flipH="1">
              <a:off x="5672084" y="4746263"/>
              <a:ext cx="76169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1" name="Oval 33"/>
            <p:cNvSpPr>
              <a:spLocks noChangeArrowheads="1"/>
            </p:cNvSpPr>
            <p:nvPr/>
          </p:nvSpPr>
          <p:spPr bwMode="auto">
            <a:xfrm>
              <a:off x="5270610" y="3298896"/>
              <a:ext cx="457014" cy="457063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32" name="Oval 34"/>
            <p:cNvSpPr>
              <a:spLocks noChangeArrowheads="1"/>
            </p:cNvSpPr>
            <p:nvPr/>
          </p:nvSpPr>
          <p:spPr bwMode="auto">
            <a:xfrm>
              <a:off x="4808835" y="3665499"/>
              <a:ext cx="457014" cy="457063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33" name="Oval 35"/>
            <p:cNvSpPr>
              <a:spLocks noChangeArrowheads="1"/>
            </p:cNvSpPr>
            <p:nvPr/>
          </p:nvSpPr>
          <p:spPr bwMode="auto">
            <a:xfrm>
              <a:off x="5722863" y="3665499"/>
              <a:ext cx="457014" cy="457063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34" name="Oval 36"/>
            <p:cNvSpPr>
              <a:spLocks noChangeArrowheads="1"/>
            </p:cNvSpPr>
            <p:nvPr/>
          </p:nvSpPr>
          <p:spPr bwMode="auto">
            <a:xfrm>
              <a:off x="4808835" y="4213023"/>
              <a:ext cx="457014" cy="457063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35" name="Oval 37"/>
            <p:cNvSpPr>
              <a:spLocks noChangeArrowheads="1"/>
            </p:cNvSpPr>
            <p:nvPr/>
          </p:nvSpPr>
          <p:spPr bwMode="auto">
            <a:xfrm>
              <a:off x="5722863" y="4213023"/>
              <a:ext cx="457014" cy="457063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36" name="WordArt 38"/>
            <p:cNvSpPr>
              <a:spLocks noChangeArrowheads="1" noChangeShapeType="1"/>
            </p:cNvSpPr>
            <p:nvPr/>
          </p:nvSpPr>
          <p:spPr bwMode="auto">
            <a:xfrm>
              <a:off x="5269023" y="4898618"/>
              <a:ext cx="461774" cy="380886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37" name="Text Box 39"/>
            <p:cNvSpPr txBox="1">
              <a:spLocks noChangeArrowheads="1"/>
            </p:cNvSpPr>
            <p:nvPr/>
          </p:nvSpPr>
          <p:spPr bwMode="auto">
            <a:xfrm>
              <a:off x="5102403" y="5498514"/>
              <a:ext cx="793427" cy="45706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en-US"/>
              </a:defPPr>
              <a:lvl1pPr algn="ctr">
                <a:spcAft>
                  <a:spcPts val="0"/>
                </a:spcAft>
                <a:defRPr sz="1600" b="1" kern="100">
                  <a:solidFill>
                    <a:srgbClr val="00B0F0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五桌</a:t>
              </a:r>
            </a:p>
          </p:txBody>
        </p:sp>
      </p:grpSp>
      <p:grpSp>
        <p:nvGrpSpPr>
          <p:cNvPr id="48139" name="组合 62"/>
          <p:cNvGrpSpPr/>
          <p:nvPr/>
        </p:nvGrpSpPr>
        <p:grpSpPr>
          <a:xfrm>
            <a:off x="7288213" y="3455988"/>
            <a:ext cx="1858962" cy="2500312"/>
            <a:chOff x="7059344" y="3456058"/>
            <a:chExt cx="1858420" cy="2499519"/>
          </a:xfrm>
        </p:grpSpPr>
        <p:sp>
          <p:nvSpPr>
            <p:cNvPr id="39" name="Line 52"/>
            <p:cNvSpPr>
              <a:spLocks noChangeShapeType="1"/>
            </p:cNvSpPr>
            <p:nvPr/>
          </p:nvSpPr>
          <p:spPr bwMode="auto">
            <a:xfrm>
              <a:off x="7059344" y="4733590"/>
              <a:ext cx="68560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40" name="Line 53"/>
            <p:cNvSpPr>
              <a:spLocks noChangeShapeType="1"/>
            </p:cNvSpPr>
            <p:nvPr/>
          </p:nvSpPr>
          <p:spPr bwMode="auto">
            <a:xfrm flipH="1">
              <a:off x="8155986" y="4733590"/>
              <a:ext cx="761778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41" name="Oval 54"/>
            <p:cNvSpPr>
              <a:spLocks noChangeArrowheads="1"/>
            </p:cNvSpPr>
            <p:nvPr/>
          </p:nvSpPr>
          <p:spPr bwMode="auto">
            <a:xfrm>
              <a:off x="7730660" y="3456058"/>
              <a:ext cx="457067" cy="45705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42" name="Oval 55"/>
            <p:cNvSpPr>
              <a:spLocks noChangeArrowheads="1"/>
            </p:cNvSpPr>
            <p:nvPr/>
          </p:nvSpPr>
          <p:spPr bwMode="auto">
            <a:xfrm>
              <a:off x="7105368" y="3456058"/>
              <a:ext cx="458654" cy="45705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43" name="Oval 56"/>
            <p:cNvSpPr>
              <a:spLocks noChangeArrowheads="1"/>
            </p:cNvSpPr>
            <p:nvPr/>
          </p:nvSpPr>
          <p:spPr bwMode="auto">
            <a:xfrm>
              <a:off x="8325800" y="3456058"/>
              <a:ext cx="457067" cy="45705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44" name="Oval 57"/>
            <p:cNvSpPr>
              <a:spLocks noChangeArrowheads="1"/>
            </p:cNvSpPr>
            <p:nvPr/>
          </p:nvSpPr>
          <p:spPr bwMode="auto">
            <a:xfrm>
              <a:off x="7730660" y="4124183"/>
              <a:ext cx="457067" cy="45705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45" name="Oval 58"/>
            <p:cNvSpPr>
              <a:spLocks noChangeArrowheads="1"/>
            </p:cNvSpPr>
            <p:nvPr/>
          </p:nvSpPr>
          <p:spPr bwMode="auto">
            <a:xfrm>
              <a:off x="7111716" y="4124183"/>
              <a:ext cx="445958" cy="45705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46" name="Oval 59"/>
            <p:cNvSpPr>
              <a:spLocks noChangeArrowheads="1"/>
            </p:cNvSpPr>
            <p:nvPr/>
          </p:nvSpPr>
          <p:spPr bwMode="auto">
            <a:xfrm>
              <a:off x="8325800" y="4124183"/>
              <a:ext cx="457067" cy="45705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47" name="WordArt 60"/>
            <p:cNvSpPr>
              <a:spLocks noChangeArrowheads="1" noChangeShapeType="1"/>
            </p:cNvSpPr>
            <p:nvPr/>
          </p:nvSpPr>
          <p:spPr bwMode="auto">
            <a:xfrm>
              <a:off x="7729074" y="4885941"/>
              <a:ext cx="461827" cy="380879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48" name="Text Box 61"/>
            <p:cNvSpPr txBox="1">
              <a:spLocks noChangeArrowheads="1"/>
            </p:cNvSpPr>
            <p:nvPr/>
          </p:nvSpPr>
          <p:spPr bwMode="auto">
            <a:xfrm>
              <a:off x="7562434" y="5498522"/>
              <a:ext cx="793519" cy="45705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六桌</a:t>
              </a:r>
            </a:p>
          </p:txBody>
        </p:sp>
      </p:grpSp>
      <p:grpSp>
        <p:nvGrpSpPr>
          <p:cNvPr id="48140" name="组合 63"/>
          <p:cNvGrpSpPr/>
          <p:nvPr/>
        </p:nvGrpSpPr>
        <p:grpSpPr>
          <a:xfrm>
            <a:off x="10013950" y="3232150"/>
            <a:ext cx="1790700" cy="2724150"/>
            <a:chOff x="9794739" y="3232160"/>
            <a:chExt cx="1791084" cy="2723417"/>
          </a:xfrm>
        </p:grpSpPr>
        <p:sp>
          <p:nvSpPr>
            <p:cNvPr id="50" name="Line 75"/>
            <p:cNvSpPr>
              <a:spLocks noChangeShapeType="1"/>
            </p:cNvSpPr>
            <p:nvPr/>
          </p:nvSpPr>
          <p:spPr bwMode="auto">
            <a:xfrm>
              <a:off x="9794739" y="4750989"/>
              <a:ext cx="6859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51" name="Line 76"/>
            <p:cNvSpPr>
              <a:spLocks noChangeShapeType="1"/>
            </p:cNvSpPr>
            <p:nvPr/>
          </p:nvSpPr>
          <p:spPr bwMode="auto">
            <a:xfrm flipH="1">
              <a:off x="10823660" y="4750989"/>
              <a:ext cx="7621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52" name="Oval 77"/>
            <p:cNvSpPr>
              <a:spLocks noChangeArrowheads="1"/>
            </p:cNvSpPr>
            <p:nvPr/>
          </p:nvSpPr>
          <p:spPr bwMode="auto">
            <a:xfrm>
              <a:off x="10439402" y="3706695"/>
              <a:ext cx="457298" cy="457077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53" name="Oval 78"/>
            <p:cNvSpPr>
              <a:spLocks noChangeArrowheads="1"/>
            </p:cNvSpPr>
            <p:nvPr/>
          </p:nvSpPr>
          <p:spPr bwMode="auto">
            <a:xfrm>
              <a:off x="9883658" y="3700347"/>
              <a:ext cx="457298" cy="457077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54" name="Oval 79"/>
            <p:cNvSpPr>
              <a:spLocks noChangeArrowheads="1"/>
            </p:cNvSpPr>
            <p:nvPr/>
          </p:nvSpPr>
          <p:spPr bwMode="auto">
            <a:xfrm>
              <a:off x="10963390" y="3698759"/>
              <a:ext cx="457298" cy="457077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55" name="Oval 80"/>
            <p:cNvSpPr>
              <a:spLocks noChangeArrowheads="1"/>
            </p:cNvSpPr>
            <p:nvPr/>
          </p:nvSpPr>
          <p:spPr bwMode="auto">
            <a:xfrm>
              <a:off x="10172645" y="3235334"/>
              <a:ext cx="455711" cy="45866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56" name="Oval 81"/>
            <p:cNvSpPr>
              <a:spLocks noChangeArrowheads="1"/>
            </p:cNvSpPr>
            <p:nvPr/>
          </p:nvSpPr>
          <p:spPr bwMode="auto">
            <a:xfrm>
              <a:off x="10709335" y="3232160"/>
              <a:ext cx="444595" cy="457077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57" name="Oval 82"/>
            <p:cNvSpPr>
              <a:spLocks noChangeArrowheads="1"/>
            </p:cNvSpPr>
            <p:nvPr/>
          </p:nvSpPr>
          <p:spPr bwMode="auto">
            <a:xfrm>
              <a:off x="10172645" y="4163772"/>
              <a:ext cx="455711" cy="457077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58" name="WordArt 83"/>
            <p:cNvSpPr>
              <a:spLocks noChangeArrowheads="1" noChangeShapeType="1"/>
            </p:cNvSpPr>
            <p:nvPr/>
          </p:nvSpPr>
          <p:spPr bwMode="auto">
            <a:xfrm>
              <a:off x="10437815" y="4903348"/>
              <a:ext cx="460474" cy="380897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59" name="Oval 84"/>
            <p:cNvSpPr>
              <a:spLocks noChangeArrowheads="1"/>
            </p:cNvSpPr>
            <p:nvPr/>
          </p:nvSpPr>
          <p:spPr bwMode="auto">
            <a:xfrm>
              <a:off x="10702984" y="4163772"/>
              <a:ext cx="457298" cy="457077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60" name="Text Box 85"/>
            <p:cNvSpPr txBox="1">
              <a:spLocks noChangeArrowheads="1"/>
            </p:cNvSpPr>
            <p:nvPr/>
          </p:nvSpPr>
          <p:spPr bwMode="auto">
            <a:xfrm>
              <a:off x="10271091" y="5498500"/>
              <a:ext cx="793920" cy="457077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七桌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692150" y="2927350"/>
            <a:ext cx="3490913" cy="12239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远离门或居中为主桌，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其余桌次的高低以离主桌的远近而定：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8142" name="矩形 2"/>
          <p:cNvSpPr/>
          <p:nvPr/>
        </p:nvSpPr>
        <p:spPr>
          <a:xfrm>
            <a:off x="728663" y="4408488"/>
            <a:ext cx="3422650" cy="7792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近者为高，远者为低；平行者以右桌为高，左桌为低</a:t>
            </a:r>
            <a:r>
              <a:rPr lang="zh-CN" altLang="en-US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座次排列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grpSp>
        <p:nvGrpSpPr>
          <p:cNvPr id="49156" name="组合 3"/>
          <p:cNvGrpSpPr/>
          <p:nvPr/>
        </p:nvGrpSpPr>
        <p:grpSpPr>
          <a:xfrm>
            <a:off x="5419725" y="1725613"/>
            <a:ext cx="2689225" cy="3805237"/>
            <a:chOff x="5419064" y="1724860"/>
            <a:chExt cx="2689448" cy="3806198"/>
          </a:xfrm>
        </p:grpSpPr>
        <p:sp>
          <p:nvSpPr>
            <p:cNvPr id="64" name="Oval 84"/>
            <p:cNvSpPr>
              <a:spLocks noChangeArrowheads="1"/>
            </p:cNvSpPr>
            <p:nvPr/>
          </p:nvSpPr>
          <p:spPr bwMode="auto">
            <a:xfrm>
              <a:off x="5939807" y="2301268"/>
              <a:ext cx="1655900" cy="16561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65" name="Oval 85"/>
            <p:cNvSpPr>
              <a:spLocks noChangeArrowheads="1"/>
            </p:cNvSpPr>
            <p:nvPr/>
          </p:nvSpPr>
          <p:spPr bwMode="auto">
            <a:xfrm>
              <a:off x="5850900" y="2012270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66" name="Oval 86"/>
            <p:cNvSpPr>
              <a:spLocks noChangeArrowheads="1"/>
            </p:cNvSpPr>
            <p:nvPr/>
          </p:nvSpPr>
          <p:spPr bwMode="auto">
            <a:xfrm>
              <a:off x="7219438" y="1999566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67" name="Oval 87"/>
            <p:cNvSpPr>
              <a:spLocks noChangeArrowheads="1"/>
            </p:cNvSpPr>
            <p:nvPr/>
          </p:nvSpPr>
          <p:spPr bwMode="auto">
            <a:xfrm>
              <a:off x="5419064" y="2614085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68" name="Oval 88"/>
            <p:cNvSpPr>
              <a:spLocks noChangeArrowheads="1"/>
            </p:cNvSpPr>
            <p:nvPr/>
          </p:nvSpPr>
          <p:spPr bwMode="auto">
            <a:xfrm>
              <a:off x="7651274" y="2614085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69" name="Oval 89"/>
            <p:cNvSpPr>
              <a:spLocks noChangeArrowheads="1"/>
            </p:cNvSpPr>
            <p:nvPr/>
          </p:nvSpPr>
          <p:spPr bwMode="auto">
            <a:xfrm>
              <a:off x="5419064" y="3236542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70" name="Oval 90"/>
            <p:cNvSpPr>
              <a:spLocks noChangeArrowheads="1"/>
            </p:cNvSpPr>
            <p:nvPr/>
          </p:nvSpPr>
          <p:spPr bwMode="auto">
            <a:xfrm>
              <a:off x="7651274" y="3236542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71" name="Oval 91"/>
            <p:cNvSpPr>
              <a:spLocks noChangeArrowheads="1"/>
            </p:cNvSpPr>
            <p:nvPr/>
          </p:nvSpPr>
          <p:spPr bwMode="auto">
            <a:xfrm>
              <a:off x="5850900" y="3812949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72" name="Oval 92"/>
            <p:cNvSpPr>
              <a:spLocks noChangeArrowheads="1"/>
            </p:cNvSpPr>
            <p:nvPr/>
          </p:nvSpPr>
          <p:spPr bwMode="auto">
            <a:xfrm>
              <a:off x="6516118" y="1724860"/>
              <a:ext cx="503279" cy="50336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</a:p>
          </p:txBody>
        </p:sp>
        <p:sp>
          <p:nvSpPr>
            <p:cNvPr id="73" name="Oval 93"/>
            <p:cNvSpPr>
              <a:spLocks noChangeArrowheads="1"/>
            </p:cNvSpPr>
            <p:nvPr/>
          </p:nvSpPr>
          <p:spPr bwMode="auto">
            <a:xfrm>
              <a:off x="7219438" y="3812949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74" name="Oval 94"/>
            <p:cNvSpPr>
              <a:spLocks noChangeArrowheads="1"/>
            </p:cNvSpPr>
            <p:nvPr/>
          </p:nvSpPr>
          <p:spPr bwMode="auto">
            <a:xfrm>
              <a:off x="6539932" y="4028904"/>
              <a:ext cx="455651" cy="45731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9</a:t>
              </a:r>
            </a:p>
          </p:txBody>
        </p:sp>
        <p:sp>
          <p:nvSpPr>
            <p:cNvPr id="75" name="Line 96"/>
            <p:cNvSpPr>
              <a:spLocks noChangeShapeType="1"/>
            </p:cNvSpPr>
            <p:nvPr/>
          </p:nvSpPr>
          <p:spPr bwMode="auto">
            <a:xfrm>
              <a:off x="5822322" y="4533856"/>
              <a:ext cx="68585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76" name="Line 97"/>
            <p:cNvSpPr>
              <a:spLocks noChangeShapeType="1"/>
            </p:cNvSpPr>
            <p:nvPr/>
          </p:nvSpPr>
          <p:spPr bwMode="auto">
            <a:xfrm flipH="1">
              <a:off x="6973356" y="4533856"/>
              <a:ext cx="7620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77" name="WordArt 98"/>
            <p:cNvSpPr>
              <a:spLocks noChangeArrowheads="1" noChangeShapeType="1"/>
            </p:cNvSpPr>
            <p:nvPr/>
          </p:nvSpPr>
          <p:spPr bwMode="auto">
            <a:xfrm>
              <a:off x="6536757" y="4640246"/>
              <a:ext cx="462001" cy="381096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78" name="Text Box 39"/>
            <p:cNvSpPr txBox="1">
              <a:spLocks noChangeArrowheads="1"/>
            </p:cNvSpPr>
            <p:nvPr/>
          </p:nvSpPr>
          <p:spPr bwMode="auto">
            <a:xfrm>
              <a:off x="5622281" y="5073743"/>
              <a:ext cx="2290953" cy="45731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一个主位时的位次排列</a:t>
              </a:r>
            </a:p>
          </p:txBody>
        </p:sp>
      </p:grpSp>
      <p:grpSp>
        <p:nvGrpSpPr>
          <p:cNvPr id="49157" name="组合 4"/>
          <p:cNvGrpSpPr/>
          <p:nvPr/>
        </p:nvGrpSpPr>
        <p:grpSpPr>
          <a:xfrm>
            <a:off x="8850313" y="1725613"/>
            <a:ext cx="2689225" cy="3805237"/>
            <a:chOff x="8850296" y="1724860"/>
            <a:chExt cx="2689448" cy="3806198"/>
          </a:xfrm>
        </p:grpSpPr>
        <p:sp>
          <p:nvSpPr>
            <p:cNvPr id="80" name="Oval 84"/>
            <p:cNvSpPr>
              <a:spLocks noChangeArrowheads="1"/>
            </p:cNvSpPr>
            <p:nvPr/>
          </p:nvSpPr>
          <p:spPr bwMode="auto">
            <a:xfrm>
              <a:off x="9396441" y="2301268"/>
              <a:ext cx="1655899" cy="16561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81" name="Oval 85"/>
            <p:cNvSpPr>
              <a:spLocks noChangeArrowheads="1"/>
            </p:cNvSpPr>
            <p:nvPr/>
          </p:nvSpPr>
          <p:spPr bwMode="auto">
            <a:xfrm>
              <a:off x="9282132" y="2012270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1</a:t>
              </a:r>
            </a:p>
          </p:txBody>
        </p:sp>
        <p:sp>
          <p:nvSpPr>
            <p:cNvPr id="82" name="Oval 86"/>
            <p:cNvSpPr>
              <a:spLocks noChangeArrowheads="1"/>
            </p:cNvSpPr>
            <p:nvPr/>
          </p:nvSpPr>
          <p:spPr bwMode="auto">
            <a:xfrm>
              <a:off x="10650670" y="1999566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2</a:t>
              </a:r>
            </a:p>
          </p:txBody>
        </p:sp>
        <p:sp>
          <p:nvSpPr>
            <p:cNvPr id="83" name="Oval 87"/>
            <p:cNvSpPr>
              <a:spLocks noChangeArrowheads="1"/>
            </p:cNvSpPr>
            <p:nvPr/>
          </p:nvSpPr>
          <p:spPr bwMode="auto">
            <a:xfrm>
              <a:off x="8850296" y="2614085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3</a:t>
              </a:r>
            </a:p>
          </p:txBody>
        </p:sp>
        <p:sp>
          <p:nvSpPr>
            <p:cNvPr id="84" name="Oval 88"/>
            <p:cNvSpPr>
              <a:spLocks noChangeArrowheads="1"/>
            </p:cNvSpPr>
            <p:nvPr/>
          </p:nvSpPr>
          <p:spPr bwMode="auto">
            <a:xfrm>
              <a:off x="11082506" y="2614085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4</a:t>
              </a:r>
            </a:p>
          </p:txBody>
        </p:sp>
        <p:sp>
          <p:nvSpPr>
            <p:cNvPr id="85" name="Oval 89"/>
            <p:cNvSpPr>
              <a:spLocks noChangeArrowheads="1"/>
            </p:cNvSpPr>
            <p:nvPr/>
          </p:nvSpPr>
          <p:spPr bwMode="auto">
            <a:xfrm>
              <a:off x="8850296" y="3236542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5</a:t>
              </a:r>
            </a:p>
          </p:txBody>
        </p:sp>
        <p:sp>
          <p:nvSpPr>
            <p:cNvPr id="86" name="Oval 90"/>
            <p:cNvSpPr>
              <a:spLocks noChangeArrowheads="1"/>
            </p:cNvSpPr>
            <p:nvPr/>
          </p:nvSpPr>
          <p:spPr bwMode="auto">
            <a:xfrm>
              <a:off x="11082506" y="3236542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6</a:t>
              </a:r>
            </a:p>
          </p:txBody>
        </p:sp>
        <p:sp>
          <p:nvSpPr>
            <p:cNvPr id="87" name="Oval 91"/>
            <p:cNvSpPr>
              <a:spLocks noChangeArrowheads="1"/>
            </p:cNvSpPr>
            <p:nvPr/>
          </p:nvSpPr>
          <p:spPr bwMode="auto">
            <a:xfrm>
              <a:off x="9282132" y="3812949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7</a:t>
              </a:r>
            </a:p>
          </p:txBody>
        </p:sp>
        <p:sp>
          <p:nvSpPr>
            <p:cNvPr id="88" name="Oval 92"/>
            <p:cNvSpPr>
              <a:spLocks noChangeArrowheads="1"/>
            </p:cNvSpPr>
            <p:nvPr/>
          </p:nvSpPr>
          <p:spPr bwMode="auto">
            <a:xfrm>
              <a:off x="9972751" y="1724860"/>
              <a:ext cx="503280" cy="50336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1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  <p:sp>
          <p:nvSpPr>
            <p:cNvPr id="89" name="Oval 93"/>
            <p:cNvSpPr>
              <a:spLocks noChangeArrowheads="1"/>
            </p:cNvSpPr>
            <p:nvPr/>
          </p:nvSpPr>
          <p:spPr bwMode="auto">
            <a:xfrm>
              <a:off x="10650670" y="3812949"/>
              <a:ext cx="457238" cy="457315"/>
            </a:xfrm>
            <a:prstGeom prst="ellipse">
              <a:avLst/>
            </a:prstGeom>
            <a:solidFill>
              <a:srgbClr val="92CE0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Arial Unicode MS" panose="020B0604020202020204" pitchFamily="34" charset="-122"/>
                </a:rPr>
                <a:t>8</a:t>
              </a:r>
            </a:p>
          </p:txBody>
        </p:sp>
        <p:sp>
          <p:nvSpPr>
            <p:cNvPr id="90" name="Oval 94"/>
            <p:cNvSpPr>
              <a:spLocks noChangeArrowheads="1"/>
            </p:cNvSpPr>
            <p:nvPr/>
          </p:nvSpPr>
          <p:spPr bwMode="auto">
            <a:xfrm>
              <a:off x="9972751" y="4028904"/>
              <a:ext cx="503280" cy="50336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主位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</a:t>
              </a:r>
            </a:p>
          </p:txBody>
        </p:sp>
        <p:sp>
          <p:nvSpPr>
            <p:cNvPr id="91" name="Line 96"/>
            <p:cNvSpPr>
              <a:spLocks noChangeShapeType="1"/>
            </p:cNvSpPr>
            <p:nvPr/>
          </p:nvSpPr>
          <p:spPr bwMode="auto">
            <a:xfrm>
              <a:off x="9253554" y="4533856"/>
              <a:ext cx="68585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92" name="Line 97"/>
            <p:cNvSpPr>
              <a:spLocks noChangeShapeType="1"/>
            </p:cNvSpPr>
            <p:nvPr/>
          </p:nvSpPr>
          <p:spPr bwMode="auto">
            <a:xfrm flipH="1">
              <a:off x="10404587" y="4533856"/>
              <a:ext cx="7620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  <p:txBody>
            <a:bodyPr lIns="0" tIns="0" rIns="0" b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 Light" panose="020B0502040204020203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93" name="WordArt 98"/>
            <p:cNvSpPr>
              <a:spLocks noChangeArrowheads="1" noChangeShapeType="1"/>
            </p:cNvSpPr>
            <p:nvPr/>
          </p:nvSpPr>
          <p:spPr bwMode="auto">
            <a:xfrm>
              <a:off x="9993391" y="4640246"/>
              <a:ext cx="462000" cy="381096"/>
            </a:xfrm>
            <a:prstGeom prst="rect">
              <a:avLst/>
            </a:prstGeom>
            <a:noFill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 w="15773" cap="flat" cmpd="sng" algn="ctr">
                    <a:noFill/>
                    <a:prstDash val="solid"/>
                    <a:round/>
                  </a:ln>
                  <a:solidFill>
                    <a:srgbClr val="FF6600"/>
                  </a:solidFill>
                  <a:effectLst>
                    <a:outerShdw blurRad="50800" dist="40005" dir="5400000" algn="tl">
                      <a:srgbClr val="000000">
                        <a:alpha val="33000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微软雅黑 Light" panose="020B0502040204020203" pitchFamily="34" charset="-122"/>
                  <a:cs typeface="宋体" panose="02010600030101010101" pitchFamily="2" charset="-122"/>
                </a:rPr>
                <a:t>门</a:t>
              </a:r>
            </a:p>
          </p:txBody>
        </p:sp>
        <p:sp>
          <p:nvSpPr>
            <p:cNvPr id="94" name="Text Box 39"/>
            <p:cNvSpPr txBox="1">
              <a:spLocks noChangeArrowheads="1"/>
            </p:cNvSpPr>
            <p:nvPr/>
          </p:nvSpPr>
          <p:spPr bwMode="auto">
            <a:xfrm>
              <a:off x="9078915" y="5073743"/>
              <a:ext cx="2290952" cy="45731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lIns="75600" tIns="46800" rIns="75600" bIns="46800" anchor="ctr"/>
            <a:lstStyle>
              <a:defPPr>
                <a:defRPr lang="zh-CN"/>
              </a:defPPr>
              <a:lvl1pPr algn="ctr">
                <a:spcAft>
                  <a:spcPts val="0"/>
                </a:spcAft>
                <a:defRPr sz="1600" b="1" kern="100">
                  <a:solidFill>
                    <a:schemeClr val="bg1"/>
                  </a:solidFill>
                  <a:effectLst/>
                  <a:latin typeface="Times New Roman" panose="02020603050405020304"/>
                  <a:ea typeface="微软雅黑" panose="020B0503020204020204" pitchFamily="34" charset="-122"/>
                  <a:cs typeface="宋体" panose="02010600030101010101" pitchFamily="2" charset="-122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Times New Roman" panose="02020603050405020304"/>
                  <a:ea typeface="微软雅黑 Light" panose="020B0502040204020203" pitchFamily="34" charset="-122"/>
                </a:rPr>
                <a:t>两个主位时的位次排列</a:t>
              </a:r>
            </a:p>
          </p:txBody>
        </p:sp>
      </p:grpSp>
      <p:sp>
        <p:nvSpPr>
          <p:cNvPr id="95" name="矩形 4"/>
          <p:cNvSpPr>
            <a:spLocks noChangeArrowheads="1"/>
          </p:cNvSpPr>
          <p:nvPr/>
        </p:nvSpPr>
        <p:spPr bwMode="auto">
          <a:xfrm>
            <a:off x="1894851" y="192888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座次顺序原则</a:t>
            </a:r>
          </a:p>
        </p:txBody>
      </p:sp>
      <p:pic>
        <p:nvPicPr>
          <p:cNvPr id="49159" name="Picture 3" descr="C:\Documents and Settings\Teliss_Tong\桌面\2457331_135826039953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63" y="1697038"/>
            <a:ext cx="1169987" cy="8572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7" name="圆角矩形 96"/>
          <p:cNvSpPr/>
          <p:nvPr/>
        </p:nvSpPr>
        <p:spPr>
          <a:xfrm>
            <a:off x="692150" y="3141663"/>
            <a:ext cx="4211638" cy="941388"/>
          </a:xfrm>
          <a:prstGeom prst="roundRect">
            <a:avLst>
              <a:gd name="adj" fmla="val 8559"/>
            </a:avLst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微软雅黑 Light" panose="020B0502040204020203" pitchFamily="34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692150" y="2643188"/>
            <a:ext cx="3490913" cy="41915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基本原则：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49162" name="矩形 98"/>
          <p:cNvSpPr/>
          <p:nvPr/>
        </p:nvSpPr>
        <p:spPr>
          <a:xfrm>
            <a:off x="728663" y="3224213"/>
            <a:ext cx="4122737" cy="77925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>
              <a:lnSpc>
                <a:spcPct val="130000"/>
              </a:lnSpc>
              <a:spcBef>
                <a:spcPts val="400"/>
              </a:spcBef>
            </a:pPr>
            <a:r>
              <a:rPr lang="zh-CN" altLang="en-US" b="1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面门为上；居中为上；以离门远离主位近为上，同样远近以主位的右为上。</a:t>
            </a:r>
            <a:endParaRPr lang="zh-CN" altLang="en-US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692150" y="4724400"/>
            <a:ext cx="4159250" cy="10922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注：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主位右侧为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主宾位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，若主宾身份高于主人，为表示尊重，也可以安排在主人位子上座，而请主人坐在主宾的位子上。</a:t>
            </a: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宴请礼仪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50180" name="Picture 3" descr="C:\360高速下载\new PIC\260651439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50" y="3214688"/>
            <a:ext cx="2824163" cy="28225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0181" name="组合 5"/>
          <p:cNvGrpSpPr/>
          <p:nvPr/>
        </p:nvGrpSpPr>
        <p:grpSpPr>
          <a:xfrm>
            <a:off x="5013325" y="1924050"/>
            <a:ext cx="5908675" cy="4184650"/>
            <a:chOff x="4974087" y="1529851"/>
            <a:chExt cx="5908561" cy="4185829"/>
          </a:xfrm>
        </p:grpSpPr>
        <p:sp>
          <p:nvSpPr>
            <p:cNvPr id="44" name="Rectangle 4"/>
            <p:cNvSpPr>
              <a:spLocks noChangeArrowheads="1"/>
            </p:cNvSpPr>
            <p:nvPr/>
          </p:nvSpPr>
          <p:spPr bwMode="auto">
            <a:xfrm>
              <a:off x="4974087" y="1802978"/>
              <a:ext cx="5908561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主人应站在大厅门口迎接客人</a:t>
              </a:r>
            </a:p>
          </p:txBody>
        </p:sp>
        <p:sp>
          <p:nvSpPr>
            <p:cNvPr id="45" name="Rectangle 2"/>
            <p:cNvSpPr>
              <a:spLocks noChangeArrowheads="1"/>
            </p:cNvSpPr>
            <p:nvPr/>
          </p:nvSpPr>
          <p:spPr bwMode="auto">
            <a:xfrm>
              <a:off x="4974087" y="2601716"/>
              <a:ext cx="5908561" cy="4144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接待人员引导客人入席</a:t>
              </a:r>
            </a:p>
          </p:txBody>
        </p:sp>
        <p:sp>
          <p:nvSpPr>
            <p:cNvPr id="46" name="Text Box 12"/>
            <p:cNvSpPr txBox="1">
              <a:spLocks noChangeArrowheads="1"/>
            </p:cNvSpPr>
            <p:nvPr/>
          </p:nvSpPr>
          <p:spPr bwMode="auto">
            <a:xfrm>
              <a:off x="5193158" y="2595364"/>
              <a:ext cx="484179" cy="460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2</a:t>
              </a:r>
            </a:p>
          </p:txBody>
        </p:sp>
        <p:sp>
          <p:nvSpPr>
            <p:cNvPr id="47" name="Rectangle 2"/>
            <p:cNvSpPr>
              <a:spLocks noChangeArrowheads="1"/>
            </p:cNvSpPr>
            <p:nvPr/>
          </p:nvSpPr>
          <p:spPr bwMode="auto">
            <a:xfrm>
              <a:off x="4974087" y="3419508"/>
              <a:ext cx="5908561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言简意赅、热情友好</a:t>
              </a:r>
            </a:p>
          </p:txBody>
        </p:sp>
        <p:sp>
          <p:nvSpPr>
            <p:cNvPr id="48" name="Text Box 12"/>
            <p:cNvSpPr txBox="1">
              <a:spLocks noChangeArrowheads="1"/>
            </p:cNvSpPr>
            <p:nvPr/>
          </p:nvSpPr>
          <p:spPr bwMode="auto">
            <a:xfrm>
              <a:off x="5193158" y="3411569"/>
              <a:ext cx="484179" cy="462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3</a:t>
              </a:r>
            </a:p>
          </p:txBody>
        </p:sp>
        <p:sp>
          <p:nvSpPr>
            <p:cNvPr id="49" name="Rectangle 2"/>
            <p:cNvSpPr>
              <a:spLocks noChangeArrowheads="1"/>
            </p:cNvSpPr>
            <p:nvPr/>
          </p:nvSpPr>
          <p:spPr bwMode="auto">
            <a:xfrm>
              <a:off x="4974087" y="4216658"/>
              <a:ext cx="5908561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融洽气氛，掌握进餐速度</a:t>
              </a:r>
            </a:p>
          </p:txBody>
        </p:sp>
        <p:sp>
          <p:nvSpPr>
            <p:cNvPr id="50" name="Text Box 12"/>
            <p:cNvSpPr txBox="1">
              <a:spLocks noChangeArrowheads="1"/>
            </p:cNvSpPr>
            <p:nvPr/>
          </p:nvSpPr>
          <p:spPr bwMode="auto">
            <a:xfrm>
              <a:off x="5193158" y="4208719"/>
              <a:ext cx="484179" cy="462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4</a:t>
              </a:r>
            </a:p>
          </p:txBody>
        </p:sp>
        <p:sp>
          <p:nvSpPr>
            <p:cNvPr id="51" name="矩形 1"/>
            <p:cNvSpPr/>
            <p:nvPr/>
          </p:nvSpPr>
          <p:spPr>
            <a:xfrm>
              <a:off x="5691541" y="1529851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7">
                  <a:moveTo>
                    <a:pt x="0" y="0"/>
                  </a:moveTo>
                  <a:lnTo>
                    <a:pt x="2343150" y="0"/>
                  </a:lnTo>
                  <a:lnTo>
                    <a:pt x="2343150" y="1168003"/>
                  </a:lnTo>
                  <a:lnTo>
                    <a:pt x="1171575" y="1557337"/>
                  </a:lnTo>
                  <a:lnTo>
                    <a:pt x="0" y="1168003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迎宾</a:t>
              </a:r>
            </a:p>
          </p:txBody>
        </p:sp>
        <p:sp>
          <p:nvSpPr>
            <p:cNvPr id="52" name="矩形 18"/>
            <p:cNvSpPr/>
            <p:nvPr/>
          </p:nvSpPr>
          <p:spPr>
            <a:xfrm>
              <a:off x="5691541" y="2331403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引导入席</a:t>
              </a:r>
            </a:p>
          </p:txBody>
        </p:sp>
        <p:sp>
          <p:nvSpPr>
            <p:cNvPr id="53" name="矩形 20"/>
            <p:cNvSpPr/>
            <p:nvPr/>
          </p:nvSpPr>
          <p:spPr>
            <a:xfrm>
              <a:off x="5691541" y="3934507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用餐</a:t>
              </a:r>
            </a:p>
          </p:txBody>
        </p:sp>
        <p:sp>
          <p:nvSpPr>
            <p:cNvPr id="54" name="Rectangle 2"/>
            <p:cNvSpPr>
              <a:spLocks noChangeArrowheads="1"/>
            </p:cNvSpPr>
            <p:nvPr/>
          </p:nvSpPr>
          <p:spPr bwMode="auto">
            <a:xfrm>
              <a:off x="4974087" y="5009044"/>
              <a:ext cx="5908561" cy="4128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4D4D4D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热情相送，感谢光临</a:t>
              </a:r>
            </a:p>
          </p:txBody>
        </p:sp>
        <p:sp>
          <p:nvSpPr>
            <p:cNvPr id="55" name="Text Box 12"/>
            <p:cNvSpPr txBox="1">
              <a:spLocks noChangeArrowheads="1"/>
            </p:cNvSpPr>
            <p:nvPr/>
          </p:nvSpPr>
          <p:spPr bwMode="auto">
            <a:xfrm>
              <a:off x="5193158" y="5001104"/>
              <a:ext cx="484179" cy="4620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5</a:t>
              </a:r>
            </a:p>
          </p:txBody>
        </p:sp>
        <p:sp>
          <p:nvSpPr>
            <p:cNvPr id="56" name="矩形 20"/>
            <p:cNvSpPr/>
            <p:nvPr/>
          </p:nvSpPr>
          <p:spPr>
            <a:xfrm>
              <a:off x="5691541" y="4736058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送别</a:t>
              </a:r>
            </a:p>
          </p:txBody>
        </p:sp>
        <p:sp>
          <p:nvSpPr>
            <p:cNvPr id="57" name="Text Box 12"/>
            <p:cNvSpPr txBox="1">
              <a:spLocks noChangeArrowheads="1"/>
            </p:cNvSpPr>
            <p:nvPr/>
          </p:nvSpPr>
          <p:spPr bwMode="auto">
            <a:xfrm>
              <a:off x="5209032" y="1798215"/>
              <a:ext cx="485766" cy="460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7D7D7D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 Light" panose="020B0502040204020203" pitchFamily="34" charset="-122"/>
                  <a:cs typeface="+mn-cs"/>
                </a:rPr>
                <a:t>1</a:t>
              </a:r>
            </a:p>
          </p:txBody>
        </p:sp>
        <p:sp>
          <p:nvSpPr>
            <p:cNvPr id="58" name="矩形 18"/>
            <p:cNvSpPr/>
            <p:nvPr/>
          </p:nvSpPr>
          <p:spPr>
            <a:xfrm>
              <a:off x="5691541" y="3132955"/>
              <a:ext cx="1522591" cy="979622"/>
            </a:xfrm>
            <a:custGeom>
              <a:avLst/>
              <a:gdLst/>
              <a:ahLst/>
              <a:cxnLst/>
              <a:rect l="l" t="t" r="r" b="b"/>
              <a:pathLst>
                <a:path w="2343150" h="1557338">
                  <a:moveTo>
                    <a:pt x="0" y="0"/>
                  </a:moveTo>
                  <a:lnTo>
                    <a:pt x="1171575" y="389335"/>
                  </a:lnTo>
                  <a:lnTo>
                    <a:pt x="2343150" y="0"/>
                  </a:lnTo>
                  <a:lnTo>
                    <a:pt x="2343150" y="1168004"/>
                  </a:lnTo>
                  <a:lnTo>
                    <a:pt x="1171575" y="1557338"/>
                  </a:lnTo>
                  <a:lnTo>
                    <a:pt x="0" y="1168004"/>
                  </a:lnTo>
                  <a:close/>
                </a:path>
              </a:pathLst>
            </a:custGeom>
            <a:solidFill>
              <a:srgbClr val="FF6600"/>
            </a:solidFill>
            <a:ln w="3175" cap="flat" cmpd="sng" algn="ctr">
              <a:noFill/>
              <a:prstDash val="solid"/>
            </a:ln>
            <a:effectLst/>
          </p:spPr>
          <p:txBody>
            <a:bodyPr lIns="0" rIns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0" i="0" u="none" strike="noStrike" kern="10" cap="none" spc="0" normalizeH="0" baseline="0" noProof="0" dirty="0">
                  <a:ln w="9525">
                    <a:solidFill>
                      <a:sysClr val="window" lastClr="FFFFFF"/>
                    </a:solidFill>
                    <a:round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  <a:cs typeface="+mn-cs"/>
                </a:rPr>
                <a:t>致词祝酒</a:t>
              </a:r>
            </a:p>
          </p:txBody>
        </p:sp>
      </p:grpSp>
      <p:sp>
        <p:nvSpPr>
          <p:cNvPr id="61" name="矩形 60"/>
          <p:cNvSpPr/>
          <p:nvPr/>
        </p:nvSpPr>
        <p:spPr>
          <a:xfrm>
            <a:off x="4287838" y="879475"/>
            <a:ext cx="6634163" cy="9318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在宴席上最让人开胃的就是主人的礼节。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——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莎士比亚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赴宴礼仪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51204" name="图片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6525" y="2373313"/>
            <a:ext cx="6467475" cy="3638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2"/>
          <p:cNvSpPr/>
          <p:nvPr/>
        </p:nvSpPr>
        <p:spPr>
          <a:xfrm>
            <a:off x="3626237" y="1036638"/>
            <a:ext cx="7109639" cy="121417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赴宴前，应注意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仪表整洁，穿戴大方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，女士可稍作打扮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赴宴要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遵守约定时间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抵达宴请地点时，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首先跟主人握手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、问候致意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对其他客人，无论相识与否，都要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笑脸相迎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或</a:t>
            </a:r>
            <a:r>
              <a:rPr kumimoji="0" lang="zh-CN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点头致意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餐宴礼仪</a:t>
            </a:r>
          </a:p>
        </p:txBody>
      </p:sp>
      <p:sp>
        <p:nvSpPr>
          <p:cNvPr id="7" name="矩形 6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5.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用餐礼仪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2150" y="2187575"/>
            <a:ext cx="6456363" cy="38179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用餐文雅，吃的时候应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闭嘴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细嚼慢咽，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不要发出声音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鱼刺、骨头轻轻吐在自己面前的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小盘里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，不要吐在桌子上；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敬酒时，杯口要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低于对方杯口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。如无特殊人物在场，可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按序敬酒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，避免厚此薄彼；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嘴里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有食物时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不与人交谈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；剔牙时，请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用手掩口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别人给倒水时，不要干看着，要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扶着杯子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，以示礼貌；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给人递水递饭一定是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递刀具给别人要记得递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刀柄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那一端；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宴会未结束，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不可随意离宴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，要等主人和主宾先离席；</a:t>
            </a:r>
          </a:p>
        </p:txBody>
      </p:sp>
      <p:pic>
        <p:nvPicPr>
          <p:cNvPr id="52229" name="Picture 22" descr="酒宴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5038" y="904875"/>
            <a:ext cx="3725862" cy="5060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问候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53252" name="Picture 2" descr="C:\Documents and Settings\tdz\桌面\未标题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575" y="2311400"/>
            <a:ext cx="6154738" cy="4064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692150" y="1557338"/>
            <a:ext cx="5178425" cy="8186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问候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是人际关系的第一步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2150" y="2386013"/>
            <a:ext cx="6403975" cy="13160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遇熟人、同事主动打招呼；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与朋友同行时，遇到熟人时，可相互介绍；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同事间一般以名字或职务相称；</a:t>
            </a:r>
          </a:p>
        </p:txBody>
      </p:sp>
    </p:spTree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1450" y="1495425"/>
            <a:ext cx="6821488" cy="4546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介绍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54277" name="Line 15"/>
          <p:cNvSpPr/>
          <p:nvPr/>
        </p:nvSpPr>
        <p:spPr>
          <a:xfrm>
            <a:off x="9351963" y="2903538"/>
            <a:ext cx="0" cy="430212"/>
          </a:xfrm>
          <a:prstGeom prst="line">
            <a:avLst/>
          </a:prstGeom>
          <a:ln w="19050" cap="rnd" cmpd="sng">
            <a:solidFill>
              <a:schemeClr val="bg2"/>
            </a:solidFill>
            <a:prstDash val="sysDot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ea typeface="微软雅黑 Light" panose="020B0502040204020203" pitchFamily="34" charset="-122"/>
            </a:endParaRPr>
          </a:p>
        </p:txBody>
      </p:sp>
      <p:grpSp>
        <p:nvGrpSpPr>
          <p:cNvPr id="54278" name="组合 3"/>
          <p:cNvGrpSpPr/>
          <p:nvPr/>
        </p:nvGrpSpPr>
        <p:grpSpPr>
          <a:xfrm>
            <a:off x="8462963" y="1495425"/>
            <a:ext cx="3359150" cy="2133600"/>
            <a:chOff x="7673000" y="1031522"/>
            <a:chExt cx="3359143" cy="2132698"/>
          </a:xfrm>
        </p:grpSpPr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7673000" y="1463139"/>
              <a:ext cx="3359143" cy="1701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54284" name="Rectangle 39"/>
            <p:cNvSpPr/>
            <p:nvPr/>
          </p:nvSpPr>
          <p:spPr>
            <a:xfrm>
              <a:off x="7673001" y="1031522"/>
              <a:ext cx="3359142" cy="431681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00"/>
                </a:gs>
              </a:gsLst>
              <a:lin ang="2700000" scaled="1"/>
              <a:tileRect/>
            </a:gra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algn="ctr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将“卑者”先介绍给“尊者</a:t>
              </a:r>
            </a:p>
          </p:txBody>
        </p:sp>
        <p:sp>
          <p:nvSpPr>
            <p:cNvPr id="25" name="Text Box 53"/>
            <p:cNvSpPr txBox="1">
              <a:spLocks noChangeArrowheads="1"/>
            </p:cNvSpPr>
            <p:nvPr/>
          </p:nvSpPr>
          <p:spPr bwMode="auto">
            <a:xfrm>
              <a:off x="7852387" y="1548828"/>
              <a:ext cx="3000369" cy="1510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应先把下级介绍给上级；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应先把晚辈介绍给长辈；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应先把男士介绍给女士；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应先把主人介绍给客人；</a:t>
              </a:r>
            </a:p>
          </p:txBody>
        </p:sp>
      </p:grpSp>
      <p:grpSp>
        <p:nvGrpSpPr>
          <p:cNvPr id="54279" name="组合 26"/>
          <p:cNvGrpSpPr/>
          <p:nvPr/>
        </p:nvGrpSpPr>
        <p:grpSpPr>
          <a:xfrm>
            <a:off x="8462963" y="3897313"/>
            <a:ext cx="3359150" cy="2133600"/>
            <a:chOff x="7673000" y="1031522"/>
            <a:chExt cx="3359143" cy="2132698"/>
          </a:xfrm>
        </p:grpSpPr>
        <p:sp>
          <p:nvSpPr>
            <p:cNvPr id="28" name="Rectangle 38"/>
            <p:cNvSpPr>
              <a:spLocks noChangeArrowheads="1"/>
            </p:cNvSpPr>
            <p:nvPr/>
          </p:nvSpPr>
          <p:spPr bwMode="auto">
            <a:xfrm>
              <a:off x="7673000" y="1463139"/>
              <a:ext cx="3359143" cy="170108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54281" name="Rectangle 39"/>
            <p:cNvSpPr/>
            <p:nvPr/>
          </p:nvSpPr>
          <p:spPr>
            <a:xfrm>
              <a:off x="7673001" y="1031522"/>
              <a:ext cx="3359142" cy="431681"/>
            </a:xfrm>
            <a:prstGeom prst="rect">
              <a:avLst/>
            </a:prstGeom>
            <a:gradFill rotWithShape="1">
              <a:gsLst>
                <a:gs pos="0">
                  <a:srgbClr val="FF6600"/>
                </a:gs>
                <a:gs pos="100000">
                  <a:srgbClr val="FF9900"/>
                </a:gs>
              </a:gsLst>
              <a:lin ang="2700000" scaled="1"/>
              <a:tileRect/>
            </a:gra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algn="ctr" eaLnBrk="1" hangingPunct="1"/>
              <a:r>
                <a:rPr lang="zh-CN" altLang="en-US" b="1" dirty="0">
                  <a:solidFill>
                    <a:schemeClr val="bg1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当被介绍时</a:t>
              </a:r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7852387" y="1548828"/>
              <a:ext cx="3000369" cy="15100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表现出结识对方的热情，起立或欠身致意；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双目应该注视对方；</a:t>
              </a:r>
            </a:p>
            <a:p>
              <a:pPr marL="285750" marR="0" lvl="0" indent="-285750" algn="l" defTabSz="914400" rtl="0" eaLnBrk="1" fontAlgn="auto" latinLnBrk="0" hangingPunct="1">
                <a:lnSpc>
                  <a:spcPct val="128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n"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微软雅黑 Light" panose="020B0502040204020203" pitchFamily="34" charset="-122"/>
                  <a:cs typeface="+mn-cs"/>
                </a:rPr>
                <a:t>介绍完毕，握手问好。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握手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55300" name="Picture 3" descr="C:\Documents and Settings\tdz\桌面\xpic35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9438" y="3629025"/>
            <a:ext cx="3622675" cy="2408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5301" name="Picture 6"/>
          <p:cNvPicPr>
            <a:picLocks noChangeAspect="1"/>
          </p:cNvPicPr>
          <p:nvPr/>
        </p:nvPicPr>
        <p:blipFill>
          <a:blip r:embed="rId3"/>
          <a:srcRect t="-516" b="-2"/>
          <a:stretch>
            <a:fillRect/>
          </a:stretch>
        </p:blipFill>
        <p:spPr>
          <a:xfrm>
            <a:off x="8199438" y="1195388"/>
            <a:ext cx="3622675" cy="2409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692150" y="3484563"/>
            <a:ext cx="7080250" cy="25923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尊者为先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：上级在先、长者在先、女性在先。 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客人到来之时应该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主人先伸手，表示欢迎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客人走的时候一般是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客人先伸手，表示愿意继续交往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不能伸出左手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与人相握。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与女士握手，只能轻握手指，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忌双手满握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男士在握手前先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脱下手套，摘下帽子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。女士可以例外。</a:t>
            </a: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4.1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见面礼仪</a:t>
            </a:r>
          </a:p>
        </p:txBody>
      </p:sp>
      <p:sp>
        <p:nvSpPr>
          <p:cNvPr id="3" name="矩形 2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4.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名片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150" y="2930525"/>
            <a:ext cx="7080250" cy="301783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名片的递交顺序：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由尊而卑，由近而远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递出：文字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向着对方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拿出。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接受：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去接，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马上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要看，如有疑惑，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马上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询问。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同时交换名片时，可以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右手递名片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左手接名片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名片的收存：衬衣口袋或西装内侧口袋，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不要放在裤袋里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名片不宜涂改（如手机换号）。 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不提供两个以上头衔，如头衔的确较多，分开印。</a:t>
            </a:r>
          </a:p>
        </p:txBody>
      </p:sp>
      <p:pic>
        <p:nvPicPr>
          <p:cNvPr id="56325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9275" y="1025525"/>
            <a:ext cx="4875213" cy="32845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4.2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邮件礼仪</a:t>
            </a:r>
          </a:p>
        </p:txBody>
      </p:sp>
      <p:sp>
        <p:nvSpPr>
          <p:cNvPr id="10" name="矩形 9"/>
          <p:cNvSpPr/>
          <p:nvPr/>
        </p:nvSpPr>
        <p:spPr>
          <a:xfrm>
            <a:off x="692150" y="2679700"/>
            <a:ext cx="6083300" cy="34432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简单而又能概况内容的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标题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得体的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称呼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（如多人，则是大家，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ALL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）；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开头、结尾最好要有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问候语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简明扼要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，但也文字不要太少；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正确使用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主送，抄送，密送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超过三个附件，请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打包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结尾有简单明了的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签名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回复，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及时回复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2150" y="1273175"/>
            <a:ext cx="10571163" cy="88248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邮件的行文是否有礼有节，措辞是否恰当、礼貌，在很大程度上显示了一位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职场人士的专业素养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，也一定程度地反应了其所在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公司的专业形象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</p:txBody>
      </p:sp>
      <p:pic>
        <p:nvPicPr>
          <p:cNvPr id="57349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375" y="3182938"/>
            <a:ext cx="2438400" cy="2438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1.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同行礼仪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2308225"/>
            <a:ext cx="6396038" cy="34385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矩形 7"/>
          <p:cNvSpPr/>
          <p:nvPr/>
        </p:nvSpPr>
        <p:spPr>
          <a:xfrm>
            <a:off x="692150" y="3205163"/>
            <a:ext cx="4462463" cy="25415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二人同行：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右为尊，安全为尊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三人同行时：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中为尊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四人同行时：分两排，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前排为尊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 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引路时，在客人的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左前方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2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至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3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步，并与客人保持步伐一致。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引路手势如右图。</a:t>
            </a:r>
          </a:p>
        </p:txBody>
      </p:sp>
    </p:spTree>
  </p:cSld>
  <p:clrMapOvr>
    <a:masterClrMapping/>
  </p:clrMapOvr>
  <p:transition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电梯、楼梯礼仪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150" y="2735263"/>
            <a:ext cx="6761163" cy="3287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上楼梯时，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尊者先上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；下楼梯时，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卑者先下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男女同行上楼梯，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男士在前女士在后，或左侧同行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升降电梯没有其他人的情况下，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在尊者之前进入电梯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，按住开的按钮，此时请尊者再进入电梯。如到出电梯时，按住开的按钮，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请尊者先出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（体现服务原则）。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电梯内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有人时，无论上下都应尊者优先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（体现优先原则）。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升降电梯愈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靠内侧是愈尊贵的位置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。进入电梯后，如有他人，可主动询问去几楼，并帮忙按下。</a:t>
            </a:r>
          </a:p>
        </p:txBody>
      </p:sp>
      <p:pic>
        <p:nvPicPr>
          <p:cNvPr id="9" name="Picture 3" descr="C:\Documents and Settings\tdz\桌面\未标题-1 拷贝.jpg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7924799" y="1079136"/>
            <a:ext cx="3528913" cy="4944570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2150" y="2873375"/>
            <a:ext cx="6761163" cy="17414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上车时扶着门，把身体放低，轻轻移进车子，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臀部先进。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错误的上车姿势是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低着头，拱着背，钻进车里。</a:t>
            </a: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下车时先伸出一只脚站稳后，让身体徐徐升起，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臀部后出。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错误的姿势是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伸出头来，十分艰难地把身体钻出来。</a:t>
            </a:r>
          </a:p>
        </p:txBody>
      </p:sp>
      <p:pic>
        <p:nvPicPr>
          <p:cNvPr id="10" name="Picture 3" descr="C:\Documents and Settings\tdz\桌面\5353120819495273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4798" y="1024411"/>
            <a:ext cx="3528913" cy="4999295"/>
          </a:xfrm>
          <a:prstGeom prst="roundRect">
            <a:avLst>
              <a:gd name="adj" fmla="val 0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28575" cap="flat" cmpd="sng">
            <a:solidFill>
              <a:schemeClr val="bg1"/>
            </a:solidFill>
            <a:rou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692150" y="2043113"/>
            <a:ext cx="5178425" cy="6733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如何优雅地上下车：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不走光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92150" y="4891088"/>
            <a:ext cx="5178425" cy="67338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上下车的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顺序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92150" y="5600700"/>
            <a:ext cx="6761163" cy="4295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35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倘若条件允许，应请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尊长、女士、来宾先上车、后下车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。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</p:spTree>
  </p:cSld>
  <p:clrMapOvr>
    <a:masterClrMapping/>
  </p:clrMapOvr>
  <p:transition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61444" name="Picture 2" descr="C:\Documents and Settings\tdz\桌面\2010060108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3138488"/>
            <a:ext cx="5248275" cy="248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线形标注 2 14"/>
          <p:cNvSpPr/>
          <p:nvPr/>
        </p:nvSpPr>
        <p:spPr>
          <a:xfrm>
            <a:off x="10039350" y="2449513"/>
            <a:ext cx="1009650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专职司机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838" y="4289425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①老总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838" y="3695700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③职员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838" y="3097213"/>
            <a:ext cx="1025525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②经理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700" y="2454275"/>
            <a:ext cx="1025525" cy="39211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④实习生</a:t>
            </a:r>
          </a:p>
        </p:txBody>
      </p:sp>
      <p:pic>
        <p:nvPicPr>
          <p:cNvPr id="61450" name="Picture 8" descr="E:\仝德志文件，勿删！\03-参考文档\！PPT图片及版面资源\06-PPT精选插图\04-图标\car_grey.png"/>
          <p:cNvPicPr>
            <a:picLocks noChangeAspect="1"/>
          </p:cNvPicPr>
          <p:nvPr/>
        </p:nvPicPr>
        <p:blipFill>
          <a:blip r:embed="rId3"/>
          <a:srcRect t="33234" b="11369"/>
          <a:stretch>
            <a:fillRect/>
          </a:stretch>
        </p:blipFill>
        <p:spPr>
          <a:xfrm>
            <a:off x="692150" y="5207000"/>
            <a:ext cx="1506538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7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双排五座轿车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613" y="604202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613" y="606107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4287838" y="1214438"/>
            <a:ext cx="55197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请大家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思考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为什么要这样排序？</a:t>
            </a:r>
          </a:p>
        </p:txBody>
      </p:sp>
    </p:spTree>
  </p:cSld>
  <p:clrMapOvr>
    <a:masterClrMapping/>
  </p:clrMapOvr>
  <p:transition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pic>
        <p:nvPicPr>
          <p:cNvPr id="62468" name="Picture 2" descr="C:\Documents and Settings\tdz\桌面\2010060108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3138488"/>
            <a:ext cx="5248275" cy="2486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线形标注 2 14"/>
          <p:cNvSpPr/>
          <p:nvPr/>
        </p:nvSpPr>
        <p:spPr>
          <a:xfrm>
            <a:off x="10039350" y="2449513"/>
            <a:ext cx="1009650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531964"/>
              <a:gd name="adj6" fmla="val -34994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老总</a:t>
            </a:r>
          </a:p>
        </p:txBody>
      </p:sp>
      <p:sp>
        <p:nvSpPr>
          <p:cNvPr id="16" name="线形标注 2 15"/>
          <p:cNvSpPr/>
          <p:nvPr/>
        </p:nvSpPr>
        <p:spPr>
          <a:xfrm flipH="1">
            <a:off x="4287838" y="4289425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67999"/>
              <a:gd name="adj6" fmla="val -165658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②经理</a:t>
            </a:r>
          </a:p>
        </p:txBody>
      </p:sp>
      <p:sp>
        <p:nvSpPr>
          <p:cNvPr id="17" name="线形标注 2 16"/>
          <p:cNvSpPr/>
          <p:nvPr/>
        </p:nvSpPr>
        <p:spPr>
          <a:xfrm flipH="1">
            <a:off x="4287838" y="3695700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408"/>
              <a:gd name="adj6" fmla="val -169351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④实习生</a:t>
            </a:r>
          </a:p>
        </p:txBody>
      </p:sp>
      <p:sp>
        <p:nvSpPr>
          <p:cNvPr id="18" name="线形标注 2 17"/>
          <p:cNvSpPr/>
          <p:nvPr/>
        </p:nvSpPr>
        <p:spPr>
          <a:xfrm flipH="1">
            <a:off x="4287838" y="3097213"/>
            <a:ext cx="1025525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49919"/>
              <a:gd name="adj6" fmla="val -177458"/>
            </a:avLst>
          </a:prstGeom>
          <a:solidFill>
            <a:srgbClr val="FF6600"/>
          </a:solidFill>
          <a:ln>
            <a:solidFill>
              <a:srgbClr val="FF66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③职员</a:t>
            </a:r>
          </a:p>
        </p:txBody>
      </p:sp>
      <p:sp>
        <p:nvSpPr>
          <p:cNvPr id="19" name="线形标注 3 18"/>
          <p:cNvSpPr/>
          <p:nvPr/>
        </p:nvSpPr>
        <p:spPr>
          <a:xfrm>
            <a:off x="8140700" y="2454275"/>
            <a:ext cx="1025525" cy="39211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737983"/>
              <a:gd name="adj8" fmla="val 165283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①副总</a:t>
            </a:r>
          </a:p>
        </p:txBody>
      </p:sp>
      <p:pic>
        <p:nvPicPr>
          <p:cNvPr id="62474" name="Picture 8" descr="E:\仝德志文件，勿删！\03-参考文档\！PPT图片及版面资源\06-PPT精选插图\04-图标\car_grey.png"/>
          <p:cNvPicPr>
            <a:picLocks noChangeAspect="1"/>
          </p:cNvPicPr>
          <p:nvPr/>
        </p:nvPicPr>
        <p:blipFill>
          <a:blip r:embed="rId3"/>
          <a:srcRect t="33234" b="11369"/>
          <a:stretch>
            <a:fillRect/>
          </a:stretch>
        </p:blipFill>
        <p:spPr>
          <a:xfrm>
            <a:off x="692150" y="5207000"/>
            <a:ext cx="1506538" cy="835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7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双排五座轿车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613" y="604202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613" y="606107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287838" y="1214438"/>
            <a:ext cx="5519738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请大家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思考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为什么要这样排序？</a:t>
            </a:r>
          </a:p>
        </p:txBody>
      </p:sp>
    </p:spTree>
  </p:cSld>
  <p:clrMapOvr>
    <a:masterClrMapping/>
  </p:clrMapOvr>
  <p:transition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7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双排七座轿车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613" y="604202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613" y="606107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3495" name="Picture 4" descr="C:\Documents and Settings\tdz\桌面\未标题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5187950"/>
            <a:ext cx="1511300" cy="73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3496" name="Picture 2" descr="C:\Documents and Settings\Teliss_Tong\桌面\03(3).png"/>
          <p:cNvPicPr>
            <a:picLocks noChangeAspect="1"/>
          </p:cNvPicPr>
          <p:nvPr/>
        </p:nvPicPr>
        <p:blipFill>
          <a:blip r:embed="rId3"/>
          <a:srcRect t="10008" b="10866"/>
          <a:stretch>
            <a:fillRect/>
          </a:stretch>
        </p:blipFill>
        <p:spPr>
          <a:xfrm>
            <a:off x="5461000" y="2979738"/>
            <a:ext cx="5232400" cy="2757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线形标注 2 22"/>
          <p:cNvSpPr/>
          <p:nvPr/>
        </p:nvSpPr>
        <p:spPr>
          <a:xfrm>
            <a:off x="9996488" y="2352675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专职司机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113" y="4194175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①老总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113" y="3600450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D81EDC"/>
          </a:solidFill>
          <a:ln>
            <a:solidFill>
              <a:srgbClr val="D81ED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③经理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113" y="3001963"/>
            <a:ext cx="1025525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②副总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575" y="2352675"/>
            <a:ext cx="1025525" cy="39211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④女职员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488" y="2970213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FF0000"/>
          </a:solidFill>
          <a:ln>
            <a:solidFill>
              <a:srgbClr val="FF00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⑥实习生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263" y="2352675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⑤男职员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113" y="1073150"/>
            <a:ext cx="5859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请大家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思考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为什么要这样排序？</a:t>
            </a:r>
          </a:p>
        </p:txBody>
      </p:sp>
    </p:spTree>
  </p:cSld>
  <p:clrMapOvr>
    <a:masterClrMapping/>
  </p:clrMapOvr>
  <p:transition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150" y="441325"/>
            <a:ext cx="3595688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lvl="0" eaLnBrk="1" hangingPunct="1"/>
            <a:r>
              <a:rPr lang="en-US" altLang="zh-CN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4.3  </a:t>
            </a:r>
            <a:r>
              <a:rPr lang="zh-CN" altLang="en-US" sz="2000" dirty="0">
                <a:solidFill>
                  <a:srgbClr val="595959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位置礼仪</a:t>
            </a:r>
          </a:p>
        </p:txBody>
      </p:sp>
      <p:sp>
        <p:nvSpPr>
          <p:cNvPr id="6" name="矩形 5"/>
          <p:cNvSpPr/>
          <p:nvPr/>
        </p:nvSpPr>
        <p:spPr>
          <a:xfrm>
            <a:off x="692150" y="984250"/>
            <a:ext cx="415925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3. 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乘车礼仪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→乘车座次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+mn-cs"/>
            </a:endParaRPr>
          </a:p>
        </p:txBody>
      </p:sp>
      <p:sp>
        <p:nvSpPr>
          <p:cNvPr id="11" name="矩形 4"/>
          <p:cNvSpPr>
            <a:spLocks noChangeArrowheads="1"/>
          </p:cNvSpPr>
          <p:nvPr/>
        </p:nvSpPr>
        <p:spPr bwMode="auto">
          <a:xfrm>
            <a:off x="2222077" y="5374379"/>
            <a:ext cx="1728193" cy="5016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>
                  <a:reflection blurRad="6350" stA="60000" endA="900" endPos="60000" dist="60007" dir="5400000" sy="-100000" algn="bl" rotWithShape="0"/>
                </a:effectLst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双排七座轿车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709613" y="604202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09613" y="6061075"/>
            <a:ext cx="3240088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64519" name="Picture 4" descr="C:\Documents and Settings\tdz\桌面\未标题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5187950"/>
            <a:ext cx="1511300" cy="7381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4520" name="Picture 2" descr="C:\Documents and Settings\Teliss_Tong\桌面\03(3).png"/>
          <p:cNvPicPr>
            <a:picLocks noChangeAspect="1"/>
          </p:cNvPicPr>
          <p:nvPr/>
        </p:nvPicPr>
        <p:blipFill>
          <a:blip r:embed="rId3"/>
          <a:srcRect t="10008" b="10866"/>
          <a:stretch>
            <a:fillRect/>
          </a:stretch>
        </p:blipFill>
        <p:spPr>
          <a:xfrm>
            <a:off x="5461000" y="2979738"/>
            <a:ext cx="5232400" cy="27574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线形标注 2 22"/>
          <p:cNvSpPr/>
          <p:nvPr/>
        </p:nvSpPr>
        <p:spPr>
          <a:xfrm>
            <a:off x="9996488" y="2352675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80385"/>
              <a:gd name="adj6" fmla="val -138656"/>
            </a:avLst>
          </a:prstGeom>
          <a:solidFill>
            <a:srgbClr val="70B13F"/>
          </a:solidFill>
          <a:ln>
            <a:headEnd type="oval"/>
            <a:tailEnd type="oval" w="med" len="med"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老总</a:t>
            </a:r>
          </a:p>
        </p:txBody>
      </p:sp>
      <p:sp>
        <p:nvSpPr>
          <p:cNvPr id="24" name="线形标注 2 23"/>
          <p:cNvSpPr/>
          <p:nvPr/>
        </p:nvSpPr>
        <p:spPr>
          <a:xfrm flipH="1">
            <a:off x="3948113" y="4194175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3261"/>
              <a:gd name="adj6" fmla="val -133230"/>
            </a:avLst>
          </a:prstGeom>
          <a:solidFill>
            <a:srgbClr val="0070C0"/>
          </a:solidFill>
          <a:ln>
            <a:headEnd type="oval"/>
            <a:tailEnd type="oval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②女经理</a:t>
            </a:r>
          </a:p>
        </p:txBody>
      </p:sp>
      <p:sp>
        <p:nvSpPr>
          <p:cNvPr id="25" name="线形标注 2 24"/>
          <p:cNvSpPr/>
          <p:nvPr/>
        </p:nvSpPr>
        <p:spPr>
          <a:xfrm flipH="1">
            <a:off x="3948113" y="3600450"/>
            <a:ext cx="1025525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92147"/>
              <a:gd name="adj6" fmla="val -140397"/>
            </a:avLst>
          </a:prstGeom>
          <a:solidFill>
            <a:srgbClr val="D81EDC"/>
          </a:solidFill>
          <a:ln>
            <a:solidFill>
              <a:srgbClr val="D81EDC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④女职员</a:t>
            </a:r>
          </a:p>
        </p:txBody>
      </p:sp>
      <p:sp>
        <p:nvSpPr>
          <p:cNvPr id="26" name="线形标注 2 25"/>
          <p:cNvSpPr/>
          <p:nvPr/>
        </p:nvSpPr>
        <p:spPr>
          <a:xfrm flipH="1">
            <a:off x="3948113" y="3001963"/>
            <a:ext cx="1025525" cy="39052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98340"/>
              <a:gd name="adj6" fmla="val -148504"/>
            </a:avLst>
          </a:prstGeom>
          <a:solidFill>
            <a:srgbClr val="FF6600"/>
          </a:solidFill>
          <a:ln>
            <a:headEnd type="oval"/>
            <a:tailEnd type="oval" w="med" len="med"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③男经理</a:t>
            </a:r>
          </a:p>
        </p:txBody>
      </p:sp>
      <p:sp>
        <p:nvSpPr>
          <p:cNvPr id="27" name="线形标注 3 26"/>
          <p:cNvSpPr/>
          <p:nvPr/>
        </p:nvSpPr>
        <p:spPr>
          <a:xfrm>
            <a:off x="6378575" y="2352675"/>
            <a:ext cx="1025525" cy="392113"/>
          </a:xfrm>
          <a:prstGeom prst="borderCallout3">
            <a:avLst>
              <a:gd name="adj1" fmla="val 18750"/>
              <a:gd name="adj2" fmla="val -8333"/>
              <a:gd name="adj3" fmla="val 18750"/>
              <a:gd name="adj4" fmla="val -16667"/>
              <a:gd name="adj5" fmla="val 100000"/>
              <a:gd name="adj6" fmla="val -16667"/>
              <a:gd name="adj7" fmla="val 586279"/>
              <a:gd name="adj8" fmla="val 107411"/>
            </a:avLst>
          </a:prstGeom>
          <a:solidFill>
            <a:srgbClr val="FF0000"/>
          </a:solidFill>
          <a:ln>
            <a:solidFill>
              <a:srgbClr val="FF0000"/>
            </a:solidFill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⑤男职员</a:t>
            </a:r>
          </a:p>
        </p:txBody>
      </p:sp>
      <p:sp>
        <p:nvSpPr>
          <p:cNvPr id="28" name="线形标注 2 27"/>
          <p:cNvSpPr/>
          <p:nvPr/>
        </p:nvSpPr>
        <p:spPr>
          <a:xfrm>
            <a:off x="9996488" y="2970213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40942"/>
              <a:gd name="adj6" fmla="val -141012"/>
            </a:avLst>
          </a:prstGeom>
          <a:solidFill>
            <a:srgbClr val="007BF6"/>
          </a:solidFill>
          <a:ln>
            <a:solidFill>
              <a:srgbClr val="007BF6"/>
            </a:solidFill>
            <a:headEnd type="oval"/>
            <a:tailEnd type="oval" w="med" len="med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①副总</a:t>
            </a:r>
          </a:p>
        </p:txBody>
      </p:sp>
      <p:sp>
        <p:nvSpPr>
          <p:cNvPr id="29" name="线形标注 2 28"/>
          <p:cNvSpPr/>
          <p:nvPr/>
        </p:nvSpPr>
        <p:spPr>
          <a:xfrm>
            <a:off x="8196263" y="2352675"/>
            <a:ext cx="1008063" cy="39211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474317"/>
              <a:gd name="adj6" fmla="val -65621"/>
            </a:avLst>
          </a:prstGeom>
          <a:solidFill>
            <a:srgbClr val="CC3300"/>
          </a:solidFill>
          <a:ln>
            <a:headEnd type="oval"/>
            <a:tailEnd type="oval" w="med" len="med"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⑥实习生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948113" y="1073150"/>
            <a:ext cx="585946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请大家</a:t>
            </a: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思考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rPr>
              <a:t>为什么要这样排序？</a:t>
            </a:r>
          </a:p>
        </p:txBody>
      </p:sp>
    </p:spTree>
  </p:cSld>
  <p:clrMapOvr>
    <a:masterClrMapping/>
  </p:clrMapOvr>
  <p:transition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cover/>
  </p:transition>
</p:sld>
</file>

<file path=ppt/theme/theme1.xml><?xml version="1.0" encoding="utf-8"?>
<a:theme xmlns:a="http://schemas.openxmlformats.org/drawingml/2006/main" name="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3625</Words>
  <Application>Microsoft Office PowerPoint</Application>
  <PresentationFormat>宽屏</PresentationFormat>
  <Paragraphs>496</Paragraphs>
  <Slides>56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56</vt:i4>
      </vt:variant>
    </vt:vector>
  </HeadingPairs>
  <TitlesOfParts>
    <vt:vector size="75" baseType="lpstr">
      <vt:lpstr>Arial Unicode MS</vt:lpstr>
      <vt:lpstr>华文楷体</vt:lpstr>
      <vt:lpstr>经典繁仿黑</vt:lpstr>
      <vt:lpstr>楷体</vt:lpstr>
      <vt:lpstr>宋体</vt:lpstr>
      <vt:lpstr>微软雅黑</vt:lpstr>
      <vt:lpstr>微软雅黑 Light</vt:lpstr>
      <vt:lpstr>专业字体设计服务/WWW.ZTSGC.COM/</vt:lpstr>
      <vt:lpstr>Arial</vt:lpstr>
      <vt:lpstr>Broadway</vt:lpstr>
      <vt:lpstr>Calibri</vt:lpstr>
      <vt:lpstr>Calibri Light</vt:lpstr>
      <vt:lpstr>Impact</vt:lpstr>
      <vt:lpstr>Stencil</vt:lpstr>
      <vt:lpstr>Times New Roman</vt:lpstr>
      <vt:lpstr>Verdana</vt:lpstr>
      <vt:lpstr>Wingdings</vt:lpstr>
      <vt:lpstr>Office 主题</vt:lpstr>
      <vt:lpstr>Microsoft Excel Chart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许疆</cp:lastModifiedBy>
  <cp:revision>699</cp:revision>
  <dcterms:created xsi:type="dcterms:W3CDTF">2013-08-12T12:34:00Z</dcterms:created>
  <dcterms:modified xsi:type="dcterms:W3CDTF">2017-11-13T09:36:07Z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ame">
    <vt:lpwstr>实用礼仪培训.ppt</vt:lpwstr>
  </property>
  <property fmtid="{D5CDD505-2E9C-101B-9397-08002B2CF9AE}" pid="3" name="fileid">
    <vt:lpwstr>794180</vt:lpwstr>
  </property>
  <property fmtid="{D5CDD505-2E9C-101B-9397-08002B2CF9AE}" pid="4" name="KSOProductBuildVer">
    <vt:lpwstr>2052-10.1.0.6391</vt:lpwstr>
  </property>
</Properties>
</file>