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04" r:id="rId3"/>
    <p:sldId id="302" r:id="rId5"/>
    <p:sldId id="258" r:id="rId6"/>
    <p:sldId id="261" r:id="rId7"/>
    <p:sldId id="268" r:id="rId8"/>
    <p:sldId id="269" r:id="rId9"/>
    <p:sldId id="270" r:id="rId10"/>
    <p:sldId id="271" r:id="rId11"/>
    <p:sldId id="267" r:id="rId12"/>
    <p:sldId id="305" r:id="rId13"/>
    <p:sldId id="260" r:id="rId14"/>
    <p:sldId id="275" r:id="rId15"/>
    <p:sldId id="273" r:id="rId16"/>
    <p:sldId id="263" r:id="rId17"/>
    <p:sldId id="274" r:id="rId18"/>
    <p:sldId id="264" r:id="rId19"/>
    <p:sldId id="276" r:id="rId20"/>
    <p:sldId id="306" r:id="rId21"/>
    <p:sldId id="280" r:id="rId22"/>
    <p:sldId id="284" r:id="rId23"/>
    <p:sldId id="281" r:id="rId24"/>
    <p:sldId id="283" r:id="rId25"/>
    <p:sldId id="265" r:id="rId26"/>
    <p:sldId id="285" r:id="rId27"/>
    <p:sldId id="307" r:id="rId28"/>
    <p:sldId id="287" r:id="rId29"/>
    <p:sldId id="290" r:id="rId30"/>
    <p:sldId id="291" r:id="rId31"/>
    <p:sldId id="289" r:id="rId32"/>
    <p:sldId id="292" r:id="rId33"/>
    <p:sldId id="279" r:id="rId34"/>
    <p:sldId id="308" r:id="rId35"/>
    <p:sldId id="266" r:id="rId36"/>
    <p:sldId id="294" r:id="rId37"/>
    <p:sldId id="295" r:id="rId38"/>
    <p:sldId id="296" r:id="rId39"/>
    <p:sldId id="297" r:id="rId40"/>
  </p:sldIdLst>
  <p:sldSz cx="13681075" cy="7921625"/>
  <p:notesSz cx="6858000" cy="9144000"/>
  <p:embeddedFontLst>
    <p:embeddedFont>
      <p:font typeface="微软雅黑" panose="020B0503020204020204" pitchFamily="34" charset="-122"/>
      <p:regular r:id="rId44"/>
    </p:embeddedFont>
    <p:embeddedFont>
      <p:font typeface="Raavi" panose="020B0502040204020203" pitchFamily="34" charset="0"/>
      <p:regular r:id="rId45"/>
      <p:bold r:id="rId46"/>
    </p:embeddedFont>
    <p:embeddedFont>
      <p:font typeface="Calibri" panose="020F0502020204030204" charset="0"/>
      <p:regular r:id="rId47"/>
      <p:bold r:id="rId48"/>
      <p:italic r:id="rId49"/>
      <p:boldItalic r:id="rId50"/>
    </p:embeddedFont>
    <p:embeddedFont>
      <p:font typeface="Open Sans" panose="020B0606030504020204" pitchFamily="34" charset="0"/>
      <p:regular r:id="rId51"/>
      <p:bold r:id="rId52"/>
      <p:italic r:id="rId53"/>
      <p:boldItalic r:id="rId54"/>
    </p:embeddedFont>
    <p:embeddedFont>
      <p:font typeface="Roboto" panose="02000000000000000000" pitchFamily="2" charset="0"/>
      <p:regular r:id="rId55"/>
      <p:bold r:id="rId56"/>
      <p:italic r:id="rId57"/>
      <p:boldItalic r:id="rId58"/>
    </p:embeddedFont>
    <p:embeddedFont>
      <p:font typeface="Franklin Gothic Medium" panose="020B0603020102020204" pitchFamily="34" charset="0"/>
      <p:regular r:id="rId59"/>
      <p:italic r:id="rId60"/>
    </p:embeddedFont>
    <p:embeddedFont>
      <p:font typeface="Impact" panose="020B0806030902050204" pitchFamily="34" charset="0"/>
      <p:regular r:id="rId61"/>
    </p:embeddedFont>
  </p:embeddedFontLst>
  <p:defaultTextStyle>
    <a:defPPr>
      <a:defRPr lang="zh-CN"/>
    </a:defPPr>
    <a:lvl1pPr marL="0" algn="l" defTabSz="1313180" rtl="0" eaLnBrk="1" latinLnBrk="0" hangingPunct="1">
      <a:defRPr sz="2600" kern="1200">
        <a:solidFill>
          <a:schemeClr val="tx1"/>
        </a:solidFill>
        <a:latin typeface="+mn-lt"/>
        <a:ea typeface="+mn-ea"/>
        <a:cs typeface="+mn-cs"/>
      </a:defRPr>
    </a:lvl1pPr>
    <a:lvl2pPr marL="656590" algn="l" defTabSz="1313180" rtl="0" eaLnBrk="1" latinLnBrk="0" hangingPunct="1">
      <a:defRPr sz="2600" kern="1200">
        <a:solidFill>
          <a:schemeClr val="tx1"/>
        </a:solidFill>
        <a:latin typeface="+mn-lt"/>
        <a:ea typeface="+mn-ea"/>
        <a:cs typeface="+mn-cs"/>
      </a:defRPr>
    </a:lvl2pPr>
    <a:lvl3pPr marL="1313180" algn="l" defTabSz="1313180" rtl="0" eaLnBrk="1" latinLnBrk="0" hangingPunct="1">
      <a:defRPr sz="2600" kern="1200">
        <a:solidFill>
          <a:schemeClr val="tx1"/>
        </a:solidFill>
        <a:latin typeface="+mn-lt"/>
        <a:ea typeface="+mn-ea"/>
        <a:cs typeface="+mn-cs"/>
      </a:defRPr>
    </a:lvl3pPr>
    <a:lvl4pPr marL="1969770" algn="l" defTabSz="1313180" rtl="0" eaLnBrk="1" latinLnBrk="0" hangingPunct="1">
      <a:defRPr sz="2600" kern="1200">
        <a:solidFill>
          <a:schemeClr val="tx1"/>
        </a:solidFill>
        <a:latin typeface="+mn-lt"/>
        <a:ea typeface="+mn-ea"/>
        <a:cs typeface="+mn-cs"/>
      </a:defRPr>
    </a:lvl4pPr>
    <a:lvl5pPr marL="2626360" algn="l" defTabSz="1313180" rtl="0" eaLnBrk="1" latinLnBrk="0" hangingPunct="1">
      <a:defRPr sz="2600" kern="1200">
        <a:solidFill>
          <a:schemeClr val="tx1"/>
        </a:solidFill>
        <a:latin typeface="+mn-lt"/>
        <a:ea typeface="+mn-ea"/>
        <a:cs typeface="+mn-cs"/>
      </a:defRPr>
    </a:lvl5pPr>
    <a:lvl6pPr marL="3282950" algn="l" defTabSz="1313180" rtl="0" eaLnBrk="1" latinLnBrk="0" hangingPunct="1">
      <a:defRPr sz="2600" kern="1200">
        <a:solidFill>
          <a:schemeClr val="tx1"/>
        </a:solidFill>
        <a:latin typeface="+mn-lt"/>
        <a:ea typeface="+mn-ea"/>
        <a:cs typeface="+mn-cs"/>
      </a:defRPr>
    </a:lvl6pPr>
    <a:lvl7pPr marL="3940175" algn="l" defTabSz="1313180" rtl="0" eaLnBrk="1" latinLnBrk="0" hangingPunct="1">
      <a:defRPr sz="2600" kern="1200">
        <a:solidFill>
          <a:schemeClr val="tx1"/>
        </a:solidFill>
        <a:latin typeface="+mn-lt"/>
        <a:ea typeface="+mn-ea"/>
        <a:cs typeface="+mn-cs"/>
      </a:defRPr>
    </a:lvl7pPr>
    <a:lvl8pPr marL="4596765" algn="l" defTabSz="1313180" rtl="0" eaLnBrk="1" latinLnBrk="0" hangingPunct="1">
      <a:defRPr sz="2600" kern="1200">
        <a:solidFill>
          <a:schemeClr val="tx1"/>
        </a:solidFill>
        <a:latin typeface="+mn-lt"/>
        <a:ea typeface="+mn-ea"/>
        <a:cs typeface="+mn-cs"/>
      </a:defRPr>
    </a:lvl8pPr>
    <a:lvl9pPr marL="5253355" algn="l" defTabSz="1313180" rtl="0" eaLnBrk="1" latinLnBrk="0" hangingPunct="1">
      <a:defRPr sz="2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C0C"/>
    <a:srgbClr val="CB0B0B"/>
    <a:srgbClr val="FF6600"/>
    <a:srgbClr val="66FFFF"/>
    <a:srgbClr val="E35803"/>
    <a:srgbClr val="E9344D"/>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84" autoAdjust="0"/>
    <p:restoredTop sz="94660"/>
  </p:normalViewPr>
  <p:slideViewPr>
    <p:cSldViewPr>
      <p:cViewPr varScale="1">
        <p:scale>
          <a:sx n="91" d="100"/>
          <a:sy n="91" d="100"/>
        </p:scale>
        <p:origin x="924" y="90"/>
      </p:cViewPr>
      <p:guideLst>
        <p:guide orient="horz" pos="2496"/>
        <p:guide pos="4309"/>
      </p:guideLst>
    </p:cSldViewPr>
  </p:slideViewPr>
  <p:notesTextViewPr>
    <p:cViewPr>
      <p:scale>
        <a:sx n="1" d="1"/>
        <a:sy n="1" d="1"/>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1" Type="http://schemas.openxmlformats.org/officeDocument/2006/relationships/font" Target="fonts/font18.fntdata"/><Relationship Id="rId60" Type="http://schemas.openxmlformats.org/officeDocument/2006/relationships/font" Target="fonts/font17.fntdata"/><Relationship Id="rId6" Type="http://schemas.openxmlformats.org/officeDocument/2006/relationships/slide" Target="slides/slide3.xml"/><Relationship Id="rId59" Type="http://schemas.openxmlformats.org/officeDocument/2006/relationships/font" Target="fonts/font16.fntdata"/><Relationship Id="rId58" Type="http://schemas.openxmlformats.org/officeDocument/2006/relationships/font" Target="fonts/font15.fntdata"/><Relationship Id="rId57" Type="http://schemas.openxmlformats.org/officeDocument/2006/relationships/font" Target="fonts/font14.fntdata"/><Relationship Id="rId56" Type="http://schemas.openxmlformats.org/officeDocument/2006/relationships/font" Target="fonts/font13.fntdata"/><Relationship Id="rId55" Type="http://schemas.openxmlformats.org/officeDocument/2006/relationships/font" Target="fonts/font12.fntdata"/><Relationship Id="rId54" Type="http://schemas.openxmlformats.org/officeDocument/2006/relationships/font" Target="fonts/font11.fntdata"/><Relationship Id="rId53" Type="http://schemas.openxmlformats.org/officeDocument/2006/relationships/font" Target="fonts/font10.fntdata"/><Relationship Id="rId52" Type="http://schemas.openxmlformats.org/officeDocument/2006/relationships/font" Target="fonts/font9.fntdata"/><Relationship Id="rId51" Type="http://schemas.openxmlformats.org/officeDocument/2006/relationships/font" Target="fonts/font8.fntdata"/><Relationship Id="rId50" Type="http://schemas.openxmlformats.org/officeDocument/2006/relationships/font" Target="fonts/font7.fntdata"/><Relationship Id="rId5" Type="http://schemas.openxmlformats.org/officeDocument/2006/relationships/slide" Target="slides/slide2.xml"/><Relationship Id="rId49" Type="http://schemas.openxmlformats.org/officeDocument/2006/relationships/font" Target="fonts/font6.fntdata"/><Relationship Id="rId48" Type="http://schemas.openxmlformats.org/officeDocument/2006/relationships/font" Target="fonts/font5.fntdata"/><Relationship Id="rId47" Type="http://schemas.openxmlformats.org/officeDocument/2006/relationships/font" Target="fonts/font4.fntdata"/><Relationship Id="rId46" Type="http://schemas.openxmlformats.org/officeDocument/2006/relationships/font" Target="fonts/font3.fntdata"/><Relationship Id="rId45" Type="http://schemas.openxmlformats.org/officeDocument/2006/relationships/font" Target="fonts/font2.fntdata"/><Relationship Id="rId44" Type="http://schemas.openxmlformats.org/officeDocument/2006/relationships/font" Target="fonts/font1.fntdata"/><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1D237C-C4C5-43CF-B4D3-19F2C9B0755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68313" y="685800"/>
            <a:ext cx="592137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AFBD33-0E80-4B03-BDEC-5ABB56D8691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495935" rtl="0" eaLnBrk="1" latinLnBrk="0" hangingPunct="1">
      <a:defRPr sz="700" kern="1200">
        <a:solidFill>
          <a:schemeClr val="tx1"/>
        </a:solidFill>
        <a:latin typeface="+mn-lt"/>
        <a:ea typeface="+mn-ea"/>
        <a:cs typeface="+mn-cs"/>
      </a:defRPr>
    </a:lvl1pPr>
    <a:lvl2pPr marL="248285" algn="l" defTabSz="495935" rtl="0" eaLnBrk="1" latinLnBrk="0" hangingPunct="1">
      <a:defRPr sz="700" kern="1200">
        <a:solidFill>
          <a:schemeClr val="tx1"/>
        </a:solidFill>
        <a:latin typeface="+mn-lt"/>
        <a:ea typeface="+mn-ea"/>
        <a:cs typeface="+mn-cs"/>
      </a:defRPr>
    </a:lvl2pPr>
    <a:lvl3pPr marL="496570" algn="l" defTabSz="495935" rtl="0" eaLnBrk="1" latinLnBrk="0" hangingPunct="1">
      <a:defRPr sz="700" kern="1200">
        <a:solidFill>
          <a:schemeClr val="tx1"/>
        </a:solidFill>
        <a:latin typeface="+mn-lt"/>
        <a:ea typeface="+mn-ea"/>
        <a:cs typeface="+mn-cs"/>
      </a:defRPr>
    </a:lvl3pPr>
    <a:lvl4pPr marL="744220" algn="l" defTabSz="495935" rtl="0" eaLnBrk="1" latinLnBrk="0" hangingPunct="1">
      <a:defRPr sz="700" kern="1200">
        <a:solidFill>
          <a:schemeClr val="tx1"/>
        </a:solidFill>
        <a:latin typeface="+mn-lt"/>
        <a:ea typeface="+mn-ea"/>
        <a:cs typeface="+mn-cs"/>
      </a:defRPr>
    </a:lvl4pPr>
    <a:lvl5pPr marL="992505" algn="l" defTabSz="495935" rtl="0" eaLnBrk="1" latinLnBrk="0" hangingPunct="1">
      <a:defRPr sz="700" kern="1200">
        <a:solidFill>
          <a:schemeClr val="tx1"/>
        </a:solidFill>
        <a:latin typeface="+mn-lt"/>
        <a:ea typeface="+mn-ea"/>
        <a:cs typeface="+mn-cs"/>
      </a:defRPr>
    </a:lvl5pPr>
    <a:lvl6pPr marL="1240790" algn="l" defTabSz="495935" rtl="0" eaLnBrk="1" latinLnBrk="0" hangingPunct="1">
      <a:defRPr sz="700" kern="1200">
        <a:solidFill>
          <a:schemeClr val="tx1"/>
        </a:solidFill>
        <a:latin typeface="+mn-lt"/>
        <a:ea typeface="+mn-ea"/>
        <a:cs typeface="+mn-cs"/>
      </a:defRPr>
    </a:lvl6pPr>
    <a:lvl7pPr marL="1489075" algn="l" defTabSz="495935" rtl="0" eaLnBrk="1" latinLnBrk="0" hangingPunct="1">
      <a:defRPr sz="700" kern="1200">
        <a:solidFill>
          <a:schemeClr val="tx1"/>
        </a:solidFill>
        <a:latin typeface="+mn-lt"/>
        <a:ea typeface="+mn-ea"/>
        <a:cs typeface="+mn-cs"/>
      </a:defRPr>
    </a:lvl7pPr>
    <a:lvl8pPr marL="1737360" algn="l" defTabSz="495935" rtl="0" eaLnBrk="1" latinLnBrk="0" hangingPunct="1">
      <a:defRPr sz="700" kern="1200">
        <a:solidFill>
          <a:schemeClr val="tx1"/>
        </a:solidFill>
        <a:latin typeface="+mn-lt"/>
        <a:ea typeface="+mn-ea"/>
        <a:cs typeface="+mn-cs"/>
      </a:defRPr>
    </a:lvl8pPr>
    <a:lvl9pPr marL="1985645" algn="l" defTabSz="495935" rtl="0" eaLnBrk="1" latinLnBrk="0" hangingPunct="1">
      <a:defRPr sz="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026081" y="2460840"/>
            <a:ext cx="11628914" cy="169801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2052162" y="4488922"/>
            <a:ext cx="9576753" cy="2024416"/>
          </a:xfrm>
        </p:spPr>
        <p:txBody>
          <a:bodyPr/>
          <a:lstStyle>
            <a:lvl1pPr marL="0" indent="0" algn="ctr">
              <a:buNone/>
              <a:defRPr>
                <a:solidFill>
                  <a:schemeClr val="tx1">
                    <a:tint val="75000"/>
                  </a:schemeClr>
                </a:solidFill>
              </a:defRPr>
            </a:lvl1pPr>
            <a:lvl2pPr marL="656590" indent="0" algn="ctr">
              <a:buNone/>
              <a:defRPr>
                <a:solidFill>
                  <a:schemeClr val="tx1">
                    <a:tint val="75000"/>
                  </a:schemeClr>
                </a:solidFill>
              </a:defRPr>
            </a:lvl2pPr>
            <a:lvl3pPr marL="1313180" indent="0" algn="ctr">
              <a:buNone/>
              <a:defRPr>
                <a:solidFill>
                  <a:schemeClr val="tx1">
                    <a:tint val="75000"/>
                  </a:schemeClr>
                </a:solidFill>
              </a:defRPr>
            </a:lvl3pPr>
            <a:lvl4pPr marL="1969770" indent="0" algn="ctr">
              <a:buNone/>
              <a:defRPr>
                <a:solidFill>
                  <a:schemeClr val="tx1">
                    <a:tint val="75000"/>
                  </a:schemeClr>
                </a:solidFill>
              </a:defRPr>
            </a:lvl4pPr>
            <a:lvl5pPr marL="2626360" indent="0" algn="ctr">
              <a:buNone/>
              <a:defRPr>
                <a:solidFill>
                  <a:schemeClr val="tx1">
                    <a:tint val="75000"/>
                  </a:schemeClr>
                </a:solidFill>
              </a:defRPr>
            </a:lvl5pPr>
            <a:lvl6pPr marL="3282950" indent="0" algn="ctr">
              <a:buNone/>
              <a:defRPr>
                <a:solidFill>
                  <a:schemeClr val="tx1">
                    <a:tint val="75000"/>
                  </a:schemeClr>
                </a:solidFill>
              </a:defRPr>
            </a:lvl6pPr>
            <a:lvl7pPr marL="3940175" indent="0" algn="ctr">
              <a:buNone/>
              <a:defRPr>
                <a:solidFill>
                  <a:schemeClr val="tx1">
                    <a:tint val="75000"/>
                  </a:schemeClr>
                </a:solidFill>
              </a:defRPr>
            </a:lvl7pPr>
            <a:lvl8pPr marL="4596765" indent="0" algn="ctr">
              <a:buNone/>
              <a:defRPr>
                <a:solidFill>
                  <a:schemeClr val="tx1">
                    <a:tint val="75000"/>
                  </a:schemeClr>
                </a:solidFill>
              </a:defRPr>
            </a:lvl8pPr>
            <a:lvl9pPr marL="5253355"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80711" y="5090379"/>
            <a:ext cx="11628914" cy="1573323"/>
          </a:xfrm>
        </p:spPr>
        <p:txBody>
          <a:bodyPr anchor="t"/>
          <a:lstStyle>
            <a:lvl1pPr algn="l">
              <a:defRPr sz="58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1080711" y="3357523"/>
            <a:ext cx="11628914" cy="1732855"/>
          </a:xfrm>
        </p:spPr>
        <p:txBody>
          <a:bodyPr anchor="b"/>
          <a:lstStyle>
            <a:lvl1pPr marL="0" indent="0">
              <a:buNone/>
              <a:defRPr sz="2900">
                <a:solidFill>
                  <a:schemeClr val="tx1">
                    <a:tint val="75000"/>
                  </a:schemeClr>
                </a:solidFill>
              </a:defRPr>
            </a:lvl1pPr>
            <a:lvl2pPr marL="656590" indent="0">
              <a:buNone/>
              <a:defRPr sz="2600">
                <a:solidFill>
                  <a:schemeClr val="tx1">
                    <a:tint val="75000"/>
                  </a:schemeClr>
                </a:solidFill>
              </a:defRPr>
            </a:lvl2pPr>
            <a:lvl3pPr marL="1313180" indent="0">
              <a:buNone/>
              <a:defRPr sz="2300">
                <a:solidFill>
                  <a:schemeClr val="tx1">
                    <a:tint val="75000"/>
                  </a:schemeClr>
                </a:solidFill>
              </a:defRPr>
            </a:lvl3pPr>
            <a:lvl4pPr marL="1969770" indent="0">
              <a:buNone/>
              <a:defRPr sz="2000">
                <a:solidFill>
                  <a:schemeClr val="tx1">
                    <a:tint val="75000"/>
                  </a:schemeClr>
                </a:solidFill>
              </a:defRPr>
            </a:lvl4pPr>
            <a:lvl5pPr marL="2626360" indent="0">
              <a:buNone/>
              <a:defRPr sz="2000">
                <a:solidFill>
                  <a:schemeClr val="tx1">
                    <a:tint val="75000"/>
                  </a:schemeClr>
                </a:solidFill>
              </a:defRPr>
            </a:lvl5pPr>
            <a:lvl6pPr marL="3282950" indent="0">
              <a:buNone/>
              <a:defRPr sz="2000">
                <a:solidFill>
                  <a:schemeClr val="tx1">
                    <a:tint val="75000"/>
                  </a:schemeClr>
                </a:solidFill>
              </a:defRPr>
            </a:lvl6pPr>
            <a:lvl7pPr marL="3940175" indent="0">
              <a:buNone/>
              <a:defRPr sz="2000">
                <a:solidFill>
                  <a:schemeClr val="tx1">
                    <a:tint val="75000"/>
                  </a:schemeClr>
                </a:solidFill>
              </a:defRPr>
            </a:lvl7pPr>
            <a:lvl8pPr marL="4596765" indent="0">
              <a:buNone/>
              <a:defRPr sz="2000">
                <a:solidFill>
                  <a:schemeClr val="tx1">
                    <a:tint val="75000"/>
                  </a:schemeClr>
                </a:solidFill>
              </a:defRPr>
            </a:lvl8pPr>
            <a:lvl9pPr marL="5253355" indent="0">
              <a:buNone/>
              <a:defRPr sz="20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84056" y="1386287"/>
            <a:ext cx="6042475" cy="3920471"/>
          </a:xfrm>
        </p:spPr>
        <p:txBody>
          <a:bodyPr/>
          <a:lstStyle>
            <a:lvl1pPr>
              <a:defRPr sz="4000"/>
            </a:lvl1pPr>
            <a:lvl2pPr>
              <a:defRPr sz="3500"/>
            </a:lvl2pPr>
            <a:lvl3pPr>
              <a:defRPr sz="2900"/>
            </a:lvl3pPr>
            <a:lvl4pPr>
              <a:defRPr sz="2600"/>
            </a:lvl4pPr>
            <a:lvl5pPr>
              <a:defRPr sz="2600"/>
            </a:lvl5pPr>
            <a:lvl6pPr>
              <a:defRPr sz="2600"/>
            </a:lvl6pPr>
            <a:lvl7pPr>
              <a:defRPr sz="2600"/>
            </a:lvl7pPr>
            <a:lvl8pPr>
              <a:defRPr sz="2600"/>
            </a:lvl8pPr>
            <a:lvl9pPr>
              <a:defRPr sz="2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954548" y="1386287"/>
            <a:ext cx="6042475" cy="3920471"/>
          </a:xfrm>
        </p:spPr>
        <p:txBody>
          <a:bodyPr/>
          <a:lstStyle>
            <a:lvl1pPr>
              <a:defRPr sz="4000"/>
            </a:lvl1pPr>
            <a:lvl2pPr>
              <a:defRPr sz="3500"/>
            </a:lvl2pPr>
            <a:lvl3pPr>
              <a:defRPr sz="2900"/>
            </a:lvl3pPr>
            <a:lvl4pPr>
              <a:defRPr sz="2600"/>
            </a:lvl4pPr>
            <a:lvl5pPr>
              <a:defRPr sz="2600"/>
            </a:lvl5pPr>
            <a:lvl6pPr>
              <a:defRPr sz="2600"/>
            </a:lvl6pPr>
            <a:lvl7pPr>
              <a:defRPr sz="2600"/>
            </a:lvl7pPr>
            <a:lvl8pPr>
              <a:defRPr sz="2600"/>
            </a:lvl8pPr>
            <a:lvl9pPr>
              <a:defRPr sz="2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84054" y="317233"/>
            <a:ext cx="12312968" cy="1320271"/>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84055" y="1773199"/>
            <a:ext cx="6044851" cy="738985"/>
          </a:xfrm>
        </p:spPr>
        <p:txBody>
          <a:bodyPr anchor="b"/>
          <a:lstStyle>
            <a:lvl1pPr marL="0" indent="0">
              <a:buNone/>
              <a:defRPr sz="3500" b="1"/>
            </a:lvl1pPr>
            <a:lvl2pPr marL="656590" indent="0">
              <a:buNone/>
              <a:defRPr sz="2900" b="1"/>
            </a:lvl2pPr>
            <a:lvl3pPr marL="1313180" indent="0">
              <a:buNone/>
              <a:defRPr sz="2600" b="1"/>
            </a:lvl3pPr>
            <a:lvl4pPr marL="1969770" indent="0">
              <a:buNone/>
              <a:defRPr sz="2300" b="1"/>
            </a:lvl4pPr>
            <a:lvl5pPr marL="2626360" indent="0">
              <a:buNone/>
              <a:defRPr sz="2300" b="1"/>
            </a:lvl5pPr>
            <a:lvl6pPr marL="3282950" indent="0">
              <a:buNone/>
              <a:defRPr sz="2300" b="1"/>
            </a:lvl6pPr>
            <a:lvl7pPr marL="3940175" indent="0">
              <a:buNone/>
              <a:defRPr sz="2300" b="1"/>
            </a:lvl7pPr>
            <a:lvl8pPr marL="4596765" indent="0">
              <a:buNone/>
              <a:defRPr sz="2300" b="1"/>
            </a:lvl8pPr>
            <a:lvl9pPr marL="5253355" indent="0">
              <a:buNone/>
              <a:defRPr sz="23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84055" y="2512182"/>
            <a:ext cx="6044851" cy="4564103"/>
          </a:xfrm>
        </p:spPr>
        <p:txBody>
          <a:bodyPr/>
          <a:lstStyle>
            <a:lvl1pPr>
              <a:defRPr sz="35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949800" y="1773199"/>
            <a:ext cx="6047225" cy="738985"/>
          </a:xfrm>
        </p:spPr>
        <p:txBody>
          <a:bodyPr anchor="b"/>
          <a:lstStyle>
            <a:lvl1pPr marL="0" indent="0">
              <a:buNone/>
              <a:defRPr sz="3500" b="1"/>
            </a:lvl1pPr>
            <a:lvl2pPr marL="656590" indent="0">
              <a:buNone/>
              <a:defRPr sz="2900" b="1"/>
            </a:lvl2pPr>
            <a:lvl3pPr marL="1313180" indent="0">
              <a:buNone/>
              <a:defRPr sz="2600" b="1"/>
            </a:lvl3pPr>
            <a:lvl4pPr marL="1969770" indent="0">
              <a:buNone/>
              <a:defRPr sz="2300" b="1"/>
            </a:lvl4pPr>
            <a:lvl5pPr marL="2626360" indent="0">
              <a:buNone/>
              <a:defRPr sz="2300" b="1"/>
            </a:lvl5pPr>
            <a:lvl6pPr marL="3282950" indent="0">
              <a:buNone/>
              <a:defRPr sz="2300" b="1"/>
            </a:lvl6pPr>
            <a:lvl7pPr marL="3940175" indent="0">
              <a:buNone/>
              <a:defRPr sz="2300" b="1"/>
            </a:lvl7pPr>
            <a:lvl8pPr marL="4596765" indent="0">
              <a:buNone/>
              <a:defRPr sz="2300" b="1"/>
            </a:lvl8pPr>
            <a:lvl9pPr marL="5253355" indent="0">
              <a:buNone/>
              <a:defRPr sz="23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949800" y="2512182"/>
            <a:ext cx="6047225" cy="4564103"/>
          </a:xfrm>
        </p:spPr>
        <p:txBody>
          <a:bodyPr/>
          <a:lstStyle>
            <a:lvl1pPr>
              <a:defRPr sz="35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4056" y="315398"/>
            <a:ext cx="4500980" cy="1342276"/>
          </a:xfrm>
        </p:spPr>
        <p:txBody>
          <a:bodyPr anchor="b"/>
          <a:lstStyle>
            <a:lvl1pPr algn="l">
              <a:defRPr sz="2900" b="1"/>
            </a:lvl1pPr>
          </a:lstStyle>
          <a:p>
            <a:r>
              <a:rPr lang="zh-CN" altLang="en-US"/>
              <a:t>单击此处编辑母版标题样式</a:t>
            </a:r>
            <a:endParaRPr lang="zh-CN" altLang="en-US"/>
          </a:p>
        </p:txBody>
      </p:sp>
      <p:sp>
        <p:nvSpPr>
          <p:cNvPr id="3" name="内容占位符 2"/>
          <p:cNvSpPr>
            <a:spLocks noGrp="1"/>
          </p:cNvSpPr>
          <p:nvPr>
            <p:ph idx="1"/>
          </p:nvPr>
        </p:nvSpPr>
        <p:spPr>
          <a:xfrm>
            <a:off x="5348922" y="315400"/>
            <a:ext cx="7648101" cy="6760888"/>
          </a:xfrm>
        </p:spPr>
        <p:txBody>
          <a:bodyPr/>
          <a:lstStyle>
            <a:lvl1pPr>
              <a:defRPr sz="4600"/>
            </a:lvl1pPr>
            <a:lvl2pPr>
              <a:defRPr sz="4000"/>
            </a:lvl2pPr>
            <a:lvl3pPr>
              <a:defRPr sz="3500"/>
            </a:lvl3pPr>
            <a:lvl4pPr>
              <a:defRPr sz="2900"/>
            </a:lvl4pPr>
            <a:lvl5pPr>
              <a:defRPr sz="2900"/>
            </a:lvl5pPr>
            <a:lvl6pPr>
              <a:defRPr sz="2900"/>
            </a:lvl6pPr>
            <a:lvl7pPr>
              <a:defRPr sz="2900"/>
            </a:lvl7pPr>
            <a:lvl8pPr>
              <a:defRPr sz="2900"/>
            </a:lvl8pPr>
            <a:lvl9pPr>
              <a:defRPr sz="2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84056" y="1657676"/>
            <a:ext cx="4500980" cy="5418612"/>
          </a:xfrm>
        </p:spPr>
        <p:txBody>
          <a:bodyPr/>
          <a:lstStyle>
            <a:lvl1pPr marL="0" indent="0">
              <a:buNone/>
              <a:defRPr sz="2000"/>
            </a:lvl1pPr>
            <a:lvl2pPr marL="656590" indent="0">
              <a:buNone/>
              <a:defRPr sz="1700"/>
            </a:lvl2pPr>
            <a:lvl3pPr marL="1313180" indent="0">
              <a:buNone/>
              <a:defRPr sz="1400"/>
            </a:lvl3pPr>
            <a:lvl4pPr marL="1969770" indent="0">
              <a:buNone/>
              <a:defRPr sz="1300"/>
            </a:lvl4pPr>
            <a:lvl5pPr marL="2626360" indent="0">
              <a:buNone/>
              <a:defRPr sz="1300"/>
            </a:lvl5pPr>
            <a:lvl6pPr marL="3282950" indent="0">
              <a:buNone/>
              <a:defRPr sz="1300"/>
            </a:lvl6pPr>
            <a:lvl7pPr marL="3940175" indent="0">
              <a:buNone/>
              <a:defRPr sz="1300"/>
            </a:lvl7pPr>
            <a:lvl8pPr marL="4596765" indent="0">
              <a:buNone/>
              <a:defRPr sz="1300"/>
            </a:lvl8pPr>
            <a:lvl9pPr marL="5253355" indent="0">
              <a:buNone/>
              <a:defRPr sz="13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681588" y="5545138"/>
            <a:ext cx="8208645" cy="654636"/>
          </a:xfrm>
        </p:spPr>
        <p:txBody>
          <a:bodyPr anchor="b"/>
          <a:lstStyle>
            <a:lvl1pPr algn="l">
              <a:defRPr sz="29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681588" y="707813"/>
            <a:ext cx="8208645" cy="4752975"/>
          </a:xfrm>
        </p:spPr>
        <p:txBody>
          <a:bodyPr/>
          <a:lstStyle>
            <a:lvl1pPr marL="0" indent="0">
              <a:buNone/>
              <a:defRPr sz="4600"/>
            </a:lvl1pPr>
            <a:lvl2pPr marL="656590" indent="0">
              <a:buNone/>
              <a:defRPr sz="4000"/>
            </a:lvl2pPr>
            <a:lvl3pPr marL="1313180" indent="0">
              <a:buNone/>
              <a:defRPr sz="3500"/>
            </a:lvl3pPr>
            <a:lvl4pPr marL="1969770" indent="0">
              <a:buNone/>
              <a:defRPr sz="2900"/>
            </a:lvl4pPr>
            <a:lvl5pPr marL="2626360" indent="0">
              <a:buNone/>
              <a:defRPr sz="2900"/>
            </a:lvl5pPr>
            <a:lvl6pPr marL="3282950" indent="0">
              <a:buNone/>
              <a:defRPr sz="2900"/>
            </a:lvl6pPr>
            <a:lvl7pPr marL="3940175" indent="0">
              <a:buNone/>
              <a:defRPr sz="2900"/>
            </a:lvl7pPr>
            <a:lvl8pPr marL="4596765" indent="0">
              <a:buNone/>
              <a:defRPr sz="2900"/>
            </a:lvl8pPr>
            <a:lvl9pPr marL="5253355" indent="0">
              <a:buNone/>
              <a:defRPr sz="2900"/>
            </a:lvl9pPr>
          </a:lstStyle>
          <a:p>
            <a:endParaRPr lang="zh-CN" altLang="en-US"/>
          </a:p>
        </p:txBody>
      </p:sp>
      <p:sp>
        <p:nvSpPr>
          <p:cNvPr id="4" name="文本占位符 3"/>
          <p:cNvSpPr>
            <a:spLocks noGrp="1"/>
          </p:cNvSpPr>
          <p:nvPr>
            <p:ph type="body" sz="half" idx="2"/>
          </p:nvPr>
        </p:nvSpPr>
        <p:spPr>
          <a:xfrm>
            <a:off x="2681588" y="6199774"/>
            <a:ext cx="8208645" cy="929690"/>
          </a:xfrm>
        </p:spPr>
        <p:txBody>
          <a:bodyPr/>
          <a:lstStyle>
            <a:lvl1pPr marL="0" indent="0">
              <a:buNone/>
              <a:defRPr sz="2000"/>
            </a:lvl1pPr>
            <a:lvl2pPr marL="656590" indent="0">
              <a:buNone/>
              <a:defRPr sz="1700"/>
            </a:lvl2pPr>
            <a:lvl3pPr marL="1313180" indent="0">
              <a:buNone/>
              <a:defRPr sz="1400"/>
            </a:lvl3pPr>
            <a:lvl4pPr marL="1969770" indent="0">
              <a:buNone/>
              <a:defRPr sz="1300"/>
            </a:lvl4pPr>
            <a:lvl5pPr marL="2626360" indent="0">
              <a:buNone/>
              <a:defRPr sz="1300"/>
            </a:lvl5pPr>
            <a:lvl6pPr marL="3282950" indent="0">
              <a:buNone/>
              <a:defRPr sz="1300"/>
            </a:lvl6pPr>
            <a:lvl7pPr marL="3940175" indent="0">
              <a:buNone/>
              <a:defRPr sz="1300"/>
            </a:lvl7pPr>
            <a:lvl8pPr marL="4596765" indent="0">
              <a:buNone/>
              <a:defRPr sz="1300"/>
            </a:lvl8pPr>
            <a:lvl9pPr marL="5253355" indent="0">
              <a:buNone/>
              <a:defRPr sz="13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918779" y="238382"/>
            <a:ext cx="3078242" cy="506837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84054" y="238382"/>
            <a:ext cx="9006708" cy="506837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alphaModFix amt="7000"/>
            <a:lum/>
          </a:blip>
          <a:srcRect/>
          <a:stretch>
            <a:fillRect t="-8000" b="-8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84054" y="317233"/>
            <a:ext cx="12312968" cy="1320271"/>
          </a:xfrm>
          <a:prstGeom prst="rect">
            <a:avLst/>
          </a:prstGeom>
        </p:spPr>
        <p:txBody>
          <a:bodyPr vert="horz" lIns="131330" tIns="65665" rIns="131330" bIns="65665"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84054" y="1848381"/>
            <a:ext cx="12312968" cy="5227905"/>
          </a:xfrm>
          <a:prstGeom prst="rect">
            <a:avLst/>
          </a:prstGeom>
        </p:spPr>
        <p:txBody>
          <a:bodyPr vert="horz" lIns="131330" tIns="65665" rIns="131330" bIns="65665"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84055" y="7342173"/>
            <a:ext cx="3192251" cy="421754"/>
          </a:xfrm>
          <a:prstGeom prst="rect">
            <a:avLst/>
          </a:prstGeom>
        </p:spPr>
        <p:txBody>
          <a:bodyPr vert="horz" lIns="131330" tIns="65665" rIns="131330" bIns="65665" rtlCol="0" anchor="ctr"/>
          <a:lstStyle>
            <a:lvl1pPr algn="l">
              <a:defRPr sz="1700">
                <a:solidFill>
                  <a:schemeClr val="tx1">
                    <a:tint val="75000"/>
                  </a:schemeClr>
                </a:solidFill>
              </a:defRPr>
            </a:lvl1pPr>
          </a:lstStyle>
          <a:p>
            <a:fld id="{294692E2-2E36-4BA6-BF46-F8FA43FD31EF}" type="datetimeFigureOut">
              <a:rPr lang="zh-CN" altLang="en-US" smtClean="0"/>
            </a:fld>
            <a:endParaRPr lang="zh-CN" altLang="en-US"/>
          </a:p>
        </p:txBody>
      </p:sp>
      <p:sp>
        <p:nvSpPr>
          <p:cNvPr id="5" name="页脚占位符 4"/>
          <p:cNvSpPr>
            <a:spLocks noGrp="1"/>
          </p:cNvSpPr>
          <p:nvPr>
            <p:ph type="ftr" sz="quarter" idx="3"/>
          </p:nvPr>
        </p:nvSpPr>
        <p:spPr>
          <a:xfrm>
            <a:off x="4674368" y="7342173"/>
            <a:ext cx="4332341" cy="421754"/>
          </a:xfrm>
          <a:prstGeom prst="rect">
            <a:avLst/>
          </a:prstGeom>
        </p:spPr>
        <p:txBody>
          <a:bodyPr vert="horz" lIns="131330" tIns="65665" rIns="131330" bIns="65665" rtlCol="0" anchor="ctr"/>
          <a:lstStyle>
            <a:lvl1pPr algn="ctr">
              <a:defRPr sz="17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804773" y="7342173"/>
            <a:ext cx="3192251" cy="421754"/>
          </a:xfrm>
          <a:prstGeom prst="rect">
            <a:avLst/>
          </a:prstGeom>
        </p:spPr>
        <p:txBody>
          <a:bodyPr vert="horz" lIns="131330" tIns="65665" rIns="131330" bIns="65665" rtlCol="0" anchor="ctr"/>
          <a:lstStyle>
            <a:lvl1pPr algn="r">
              <a:defRPr sz="1700">
                <a:solidFill>
                  <a:schemeClr val="tx1">
                    <a:tint val="75000"/>
                  </a:schemeClr>
                </a:solidFill>
              </a:defRPr>
            </a:lvl1pPr>
          </a:lstStyle>
          <a:p>
            <a:fld id="{6763B8D0-EB74-4420-911C-521F82DBBEC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ctr" defTabSz="1313180" rtl="0" eaLnBrk="1" latinLnBrk="0" hangingPunct="1">
        <a:spcBef>
          <a:spcPct val="0"/>
        </a:spcBef>
        <a:buNone/>
        <a:defRPr sz="6300" kern="1200">
          <a:solidFill>
            <a:schemeClr val="tx1"/>
          </a:solidFill>
          <a:latin typeface="+mj-lt"/>
          <a:ea typeface="+mj-ea"/>
          <a:cs typeface="+mj-cs"/>
        </a:defRPr>
      </a:lvl1pPr>
    </p:titleStyle>
    <p:bodyStyle>
      <a:lvl1pPr marL="492760" indent="-492760" algn="l" defTabSz="1313180"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1pPr>
      <a:lvl2pPr marL="1066800" indent="-410210" algn="l" defTabSz="131318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2pPr>
      <a:lvl3pPr marL="1641475" indent="-328295" algn="l" defTabSz="1313180"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3pPr>
      <a:lvl4pPr marL="2298065"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4pPr>
      <a:lvl5pPr marL="2954655"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5pPr>
      <a:lvl6pPr marL="361188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6847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92506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8165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zh-CN"/>
      </a:defPPr>
      <a:lvl1pPr marL="0" algn="l" defTabSz="1313180" rtl="0" eaLnBrk="1" latinLnBrk="0" hangingPunct="1">
        <a:defRPr sz="2600" kern="1200">
          <a:solidFill>
            <a:schemeClr val="tx1"/>
          </a:solidFill>
          <a:latin typeface="+mn-lt"/>
          <a:ea typeface="+mn-ea"/>
          <a:cs typeface="+mn-cs"/>
        </a:defRPr>
      </a:lvl1pPr>
      <a:lvl2pPr marL="656590" algn="l" defTabSz="1313180" rtl="0" eaLnBrk="1" latinLnBrk="0" hangingPunct="1">
        <a:defRPr sz="2600" kern="1200">
          <a:solidFill>
            <a:schemeClr val="tx1"/>
          </a:solidFill>
          <a:latin typeface="+mn-lt"/>
          <a:ea typeface="+mn-ea"/>
          <a:cs typeface="+mn-cs"/>
        </a:defRPr>
      </a:lvl2pPr>
      <a:lvl3pPr marL="1313180" algn="l" defTabSz="1313180" rtl="0" eaLnBrk="1" latinLnBrk="0" hangingPunct="1">
        <a:defRPr sz="2600" kern="1200">
          <a:solidFill>
            <a:schemeClr val="tx1"/>
          </a:solidFill>
          <a:latin typeface="+mn-lt"/>
          <a:ea typeface="+mn-ea"/>
          <a:cs typeface="+mn-cs"/>
        </a:defRPr>
      </a:lvl3pPr>
      <a:lvl4pPr marL="1969770" algn="l" defTabSz="1313180" rtl="0" eaLnBrk="1" latinLnBrk="0" hangingPunct="1">
        <a:defRPr sz="2600" kern="1200">
          <a:solidFill>
            <a:schemeClr val="tx1"/>
          </a:solidFill>
          <a:latin typeface="+mn-lt"/>
          <a:ea typeface="+mn-ea"/>
          <a:cs typeface="+mn-cs"/>
        </a:defRPr>
      </a:lvl4pPr>
      <a:lvl5pPr marL="2626360" algn="l" defTabSz="1313180" rtl="0" eaLnBrk="1" latinLnBrk="0" hangingPunct="1">
        <a:defRPr sz="2600" kern="1200">
          <a:solidFill>
            <a:schemeClr val="tx1"/>
          </a:solidFill>
          <a:latin typeface="+mn-lt"/>
          <a:ea typeface="+mn-ea"/>
          <a:cs typeface="+mn-cs"/>
        </a:defRPr>
      </a:lvl5pPr>
      <a:lvl6pPr marL="3282950" algn="l" defTabSz="1313180" rtl="0" eaLnBrk="1" latinLnBrk="0" hangingPunct="1">
        <a:defRPr sz="2600" kern="1200">
          <a:solidFill>
            <a:schemeClr val="tx1"/>
          </a:solidFill>
          <a:latin typeface="+mn-lt"/>
          <a:ea typeface="+mn-ea"/>
          <a:cs typeface="+mn-cs"/>
        </a:defRPr>
      </a:lvl6pPr>
      <a:lvl7pPr marL="3940175" algn="l" defTabSz="1313180" rtl="0" eaLnBrk="1" latinLnBrk="0" hangingPunct="1">
        <a:defRPr sz="2600" kern="1200">
          <a:solidFill>
            <a:schemeClr val="tx1"/>
          </a:solidFill>
          <a:latin typeface="+mn-lt"/>
          <a:ea typeface="+mn-ea"/>
          <a:cs typeface="+mn-cs"/>
        </a:defRPr>
      </a:lvl7pPr>
      <a:lvl8pPr marL="4596765" algn="l" defTabSz="1313180" rtl="0" eaLnBrk="1" latinLnBrk="0" hangingPunct="1">
        <a:defRPr sz="2600" kern="1200">
          <a:solidFill>
            <a:schemeClr val="tx1"/>
          </a:solidFill>
          <a:latin typeface="+mn-lt"/>
          <a:ea typeface="+mn-ea"/>
          <a:cs typeface="+mn-cs"/>
        </a:defRPr>
      </a:lvl8pPr>
      <a:lvl9pPr marL="5253355" algn="l" defTabSz="131318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3.png"/><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hyperlink" Target="http://www.rapidesign.cn/"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32.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过程 6"/>
          <p:cNvSpPr/>
          <p:nvPr/>
        </p:nvSpPr>
        <p:spPr>
          <a:xfrm>
            <a:off x="4739393" y="1536415"/>
            <a:ext cx="8941683" cy="4848795"/>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1" fmla="*/ 2034 w 10000"/>
              <a:gd name="connsiteY0-2" fmla="*/ 0 h 10000"/>
              <a:gd name="connsiteX1-3" fmla="*/ 10000 w 10000"/>
              <a:gd name="connsiteY1-4" fmla="*/ 0 h 10000"/>
              <a:gd name="connsiteX2-5" fmla="*/ 10000 w 10000"/>
              <a:gd name="connsiteY2-6" fmla="*/ 10000 h 10000"/>
              <a:gd name="connsiteX3-7" fmla="*/ 0 w 10000"/>
              <a:gd name="connsiteY3-8" fmla="*/ 10000 h 10000"/>
              <a:gd name="connsiteX4-9" fmla="*/ 2034 w 10000"/>
              <a:gd name="connsiteY4-10" fmla="*/ 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2034" y="0"/>
                </a:moveTo>
                <a:lnTo>
                  <a:pt x="10000" y="0"/>
                </a:lnTo>
                <a:lnTo>
                  <a:pt x="10000" y="10000"/>
                </a:lnTo>
                <a:lnTo>
                  <a:pt x="0" y="10000"/>
                </a:lnTo>
                <a:lnTo>
                  <a:pt x="2034" y="0"/>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20"/>
          </a:p>
        </p:txBody>
      </p:sp>
      <p:sp>
        <p:nvSpPr>
          <p:cNvPr id="9" name="矩形 8"/>
          <p:cNvSpPr/>
          <p:nvPr/>
        </p:nvSpPr>
        <p:spPr>
          <a:xfrm>
            <a:off x="0" y="1859668"/>
            <a:ext cx="7838885" cy="4202289"/>
          </a:xfrm>
          <a:custGeom>
            <a:avLst/>
            <a:gdLst>
              <a:gd name="connsiteX0" fmla="*/ 0 w 6984776"/>
              <a:gd name="connsiteY0" fmla="*/ 0 h 3744416"/>
              <a:gd name="connsiteX1" fmla="*/ 6984776 w 6984776"/>
              <a:gd name="connsiteY1" fmla="*/ 0 h 3744416"/>
              <a:gd name="connsiteX2" fmla="*/ 6984776 w 6984776"/>
              <a:gd name="connsiteY2" fmla="*/ 3744416 h 3744416"/>
              <a:gd name="connsiteX3" fmla="*/ 0 w 6984776"/>
              <a:gd name="connsiteY3" fmla="*/ 3744416 h 3744416"/>
              <a:gd name="connsiteX4" fmla="*/ 0 w 6984776"/>
              <a:gd name="connsiteY4" fmla="*/ 0 h 3744416"/>
              <a:gd name="connsiteX0-1" fmla="*/ 0 w 6984776"/>
              <a:gd name="connsiteY0-2" fmla="*/ 0 h 3744416"/>
              <a:gd name="connsiteX1-3" fmla="*/ 6984776 w 6984776"/>
              <a:gd name="connsiteY1-4" fmla="*/ 0 h 3744416"/>
              <a:gd name="connsiteX2-5" fmla="*/ 5607389 w 6984776"/>
              <a:gd name="connsiteY2-6" fmla="*/ 3744416 h 3744416"/>
              <a:gd name="connsiteX3-7" fmla="*/ 0 w 6984776"/>
              <a:gd name="connsiteY3-8" fmla="*/ 3744416 h 3744416"/>
              <a:gd name="connsiteX4-9" fmla="*/ 0 w 6984776"/>
              <a:gd name="connsiteY4-10" fmla="*/ 0 h 37444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84776" h="3744416">
                <a:moveTo>
                  <a:pt x="0" y="0"/>
                </a:moveTo>
                <a:lnTo>
                  <a:pt x="6984776" y="0"/>
                </a:lnTo>
                <a:lnTo>
                  <a:pt x="5607389" y="3744416"/>
                </a:lnTo>
                <a:lnTo>
                  <a:pt x="0" y="3744416"/>
                </a:ln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85" dirty="0">
              <a:solidFill>
                <a:schemeClr val="bg1"/>
              </a:solidFill>
              <a:latin typeface="HelveticaNeueLT Pro 67 MdCn" pitchFamily="34" charset="0"/>
              <a:ea typeface="微软雅黑" panose="020B0503020204020204" pitchFamily="34" charset="-122"/>
            </a:endParaRPr>
          </a:p>
        </p:txBody>
      </p:sp>
      <p:sp>
        <p:nvSpPr>
          <p:cNvPr id="11" name="TextBox 10"/>
          <p:cNvSpPr txBox="1"/>
          <p:nvPr/>
        </p:nvSpPr>
        <p:spPr>
          <a:xfrm>
            <a:off x="698730" y="2199863"/>
            <a:ext cx="3860800" cy="1991995"/>
          </a:xfrm>
          <a:prstGeom prst="rect">
            <a:avLst/>
          </a:prstGeom>
          <a:noFill/>
        </p:spPr>
        <p:txBody>
          <a:bodyPr wrap="none" rtlCol="0">
            <a:spAutoFit/>
          </a:bodyPr>
          <a:lstStyle/>
          <a:p>
            <a:r>
              <a:rPr lang="en-US" altLang="zh-CN" sz="12345" dirty="0">
                <a:solidFill>
                  <a:schemeClr val="bg1"/>
                </a:solidFill>
                <a:effectLst>
                  <a:outerShdw blurRad="101600" dist="76200" dir="8100000" algn="tr" rotWithShape="0">
                    <a:schemeClr val="tx1">
                      <a:alpha val="15000"/>
                    </a:schemeClr>
                  </a:outerShdw>
                </a:effectLst>
                <a:latin typeface="微软雅黑" panose="020B0503020204020204" pitchFamily="34" charset="-122"/>
                <a:ea typeface="微软雅黑" panose="020B0503020204020204" pitchFamily="34" charset="-122"/>
              </a:rPr>
              <a:t>2018</a:t>
            </a:r>
            <a:endParaRPr lang="en-US" altLang="zh-CN" sz="12345" dirty="0">
              <a:solidFill>
                <a:schemeClr val="bg1"/>
              </a:solidFill>
              <a:effectLst>
                <a:outerShdw blurRad="101600" dist="76200" dir="8100000" algn="tr" rotWithShape="0">
                  <a:schemeClr val="tx1">
                    <a:alpha val="15000"/>
                  </a:schemeClr>
                </a:outerShdw>
              </a:effectLst>
              <a:latin typeface="微软雅黑" panose="020B0503020204020204" pitchFamily="34" charset="-122"/>
              <a:ea typeface="微软雅黑" panose="020B0503020204020204" pitchFamily="34" charset="-122"/>
            </a:endParaRPr>
          </a:p>
        </p:txBody>
      </p:sp>
      <p:sp>
        <p:nvSpPr>
          <p:cNvPr id="13" name="直角三角形 12"/>
          <p:cNvSpPr/>
          <p:nvPr/>
        </p:nvSpPr>
        <p:spPr>
          <a:xfrm>
            <a:off x="6438179" y="1538554"/>
            <a:ext cx="1400705" cy="323253"/>
          </a:xfrm>
          <a:custGeom>
            <a:avLst/>
            <a:gdLst>
              <a:gd name="connsiteX0" fmla="*/ 0 w 1177602"/>
              <a:gd name="connsiteY0" fmla="*/ 288032 h 288032"/>
              <a:gd name="connsiteX1" fmla="*/ 0 w 1177602"/>
              <a:gd name="connsiteY1" fmla="*/ 0 h 288032"/>
              <a:gd name="connsiteX2" fmla="*/ 1177602 w 1177602"/>
              <a:gd name="connsiteY2" fmla="*/ 288032 h 288032"/>
              <a:gd name="connsiteX3" fmla="*/ 0 w 1177602"/>
              <a:gd name="connsiteY3" fmla="*/ 288032 h 288032"/>
              <a:gd name="connsiteX0-1" fmla="*/ 0 w 1248087"/>
              <a:gd name="connsiteY0-2" fmla="*/ 289937 h 289937"/>
              <a:gd name="connsiteX1-3" fmla="*/ 70485 w 1248087"/>
              <a:gd name="connsiteY1-4" fmla="*/ 0 h 289937"/>
              <a:gd name="connsiteX2-5" fmla="*/ 1248087 w 1248087"/>
              <a:gd name="connsiteY2-6" fmla="*/ 288032 h 289937"/>
              <a:gd name="connsiteX3-7" fmla="*/ 0 w 1248087"/>
              <a:gd name="connsiteY3-8" fmla="*/ 289937 h 289937"/>
              <a:gd name="connsiteX0-9" fmla="*/ 0 w 1248087"/>
              <a:gd name="connsiteY0-10" fmla="*/ 288032 h 288032"/>
              <a:gd name="connsiteX1-11" fmla="*/ 104775 w 1248087"/>
              <a:gd name="connsiteY1-12" fmla="*/ 0 h 288032"/>
              <a:gd name="connsiteX2-13" fmla="*/ 1248087 w 1248087"/>
              <a:gd name="connsiteY2-14" fmla="*/ 286127 h 288032"/>
              <a:gd name="connsiteX3-15" fmla="*/ 0 w 1248087"/>
              <a:gd name="connsiteY3-16" fmla="*/ 288032 h 288032"/>
              <a:gd name="connsiteX0-17" fmla="*/ 0 w 1131882"/>
              <a:gd name="connsiteY0-18" fmla="*/ 288032 h 288032"/>
              <a:gd name="connsiteX1-19" fmla="*/ 104775 w 1131882"/>
              <a:gd name="connsiteY1-20" fmla="*/ 0 h 288032"/>
              <a:gd name="connsiteX2-21" fmla="*/ 1131882 w 1131882"/>
              <a:gd name="connsiteY2-22" fmla="*/ 228977 h 288032"/>
              <a:gd name="connsiteX3-23" fmla="*/ 0 w 1131882"/>
              <a:gd name="connsiteY3-24" fmla="*/ 288032 h 288032"/>
              <a:gd name="connsiteX0-25" fmla="*/ 0 w 1248087"/>
              <a:gd name="connsiteY0-26" fmla="*/ 288032 h 288032"/>
              <a:gd name="connsiteX1-27" fmla="*/ 104775 w 1248087"/>
              <a:gd name="connsiteY1-28" fmla="*/ 0 h 288032"/>
              <a:gd name="connsiteX2-29" fmla="*/ 1248087 w 1248087"/>
              <a:gd name="connsiteY2-30" fmla="*/ 288032 h 288032"/>
              <a:gd name="connsiteX3-31" fmla="*/ 0 w 1248087"/>
              <a:gd name="connsiteY3-32" fmla="*/ 288032 h 288032"/>
            </a:gdLst>
            <a:ahLst/>
            <a:cxnLst>
              <a:cxn ang="0">
                <a:pos x="connsiteX0-1" y="connsiteY0-2"/>
              </a:cxn>
              <a:cxn ang="0">
                <a:pos x="connsiteX1-3" y="connsiteY1-4"/>
              </a:cxn>
              <a:cxn ang="0">
                <a:pos x="connsiteX2-5" y="connsiteY2-6"/>
              </a:cxn>
              <a:cxn ang="0">
                <a:pos x="connsiteX3-7" y="connsiteY3-8"/>
              </a:cxn>
            </a:cxnLst>
            <a:rect l="l" t="t" r="r" b="b"/>
            <a:pathLst>
              <a:path w="1248087" h="288032">
                <a:moveTo>
                  <a:pt x="0" y="288032"/>
                </a:moveTo>
                <a:lnTo>
                  <a:pt x="104775" y="0"/>
                </a:lnTo>
                <a:lnTo>
                  <a:pt x="1248087" y="288032"/>
                </a:lnTo>
                <a:lnTo>
                  <a:pt x="0" y="288032"/>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20"/>
          </a:p>
        </p:txBody>
      </p:sp>
      <p:sp>
        <p:nvSpPr>
          <p:cNvPr id="19" name="直角三角形 12"/>
          <p:cNvSpPr/>
          <p:nvPr/>
        </p:nvSpPr>
        <p:spPr>
          <a:xfrm>
            <a:off x="4739394" y="6061956"/>
            <a:ext cx="1552499" cy="323253"/>
          </a:xfrm>
          <a:custGeom>
            <a:avLst/>
            <a:gdLst>
              <a:gd name="connsiteX0" fmla="*/ 0 w 1177602"/>
              <a:gd name="connsiteY0" fmla="*/ 288032 h 288032"/>
              <a:gd name="connsiteX1" fmla="*/ 0 w 1177602"/>
              <a:gd name="connsiteY1" fmla="*/ 0 h 288032"/>
              <a:gd name="connsiteX2" fmla="*/ 1177602 w 1177602"/>
              <a:gd name="connsiteY2" fmla="*/ 288032 h 288032"/>
              <a:gd name="connsiteX3" fmla="*/ 0 w 1177602"/>
              <a:gd name="connsiteY3" fmla="*/ 288032 h 288032"/>
              <a:gd name="connsiteX0-1" fmla="*/ 0 w 1248087"/>
              <a:gd name="connsiteY0-2" fmla="*/ 289937 h 289937"/>
              <a:gd name="connsiteX1-3" fmla="*/ 70485 w 1248087"/>
              <a:gd name="connsiteY1-4" fmla="*/ 0 h 289937"/>
              <a:gd name="connsiteX2-5" fmla="*/ 1248087 w 1248087"/>
              <a:gd name="connsiteY2-6" fmla="*/ 288032 h 289937"/>
              <a:gd name="connsiteX3-7" fmla="*/ 0 w 1248087"/>
              <a:gd name="connsiteY3-8" fmla="*/ 289937 h 289937"/>
              <a:gd name="connsiteX0-9" fmla="*/ 0 w 1248087"/>
              <a:gd name="connsiteY0-10" fmla="*/ 288032 h 288032"/>
              <a:gd name="connsiteX1-11" fmla="*/ 104775 w 1248087"/>
              <a:gd name="connsiteY1-12" fmla="*/ 0 h 288032"/>
              <a:gd name="connsiteX2-13" fmla="*/ 1248087 w 1248087"/>
              <a:gd name="connsiteY2-14" fmla="*/ 286127 h 288032"/>
              <a:gd name="connsiteX3-15" fmla="*/ 0 w 1248087"/>
              <a:gd name="connsiteY3-16" fmla="*/ 288032 h 288032"/>
              <a:gd name="connsiteX0-17" fmla="*/ 0 w 1131882"/>
              <a:gd name="connsiteY0-18" fmla="*/ 288032 h 288032"/>
              <a:gd name="connsiteX1-19" fmla="*/ 104775 w 1131882"/>
              <a:gd name="connsiteY1-20" fmla="*/ 0 h 288032"/>
              <a:gd name="connsiteX2-21" fmla="*/ 1131882 w 1131882"/>
              <a:gd name="connsiteY2-22" fmla="*/ 228977 h 288032"/>
              <a:gd name="connsiteX3-23" fmla="*/ 0 w 1131882"/>
              <a:gd name="connsiteY3-24" fmla="*/ 288032 h 288032"/>
              <a:gd name="connsiteX0-25" fmla="*/ 0 w 1248087"/>
              <a:gd name="connsiteY0-26" fmla="*/ 288032 h 288032"/>
              <a:gd name="connsiteX1-27" fmla="*/ 104775 w 1248087"/>
              <a:gd name="connsiteY1-28" fmla="*/ 0 h 288032"/>
              <a:gd name="connsiteX2-29" fmla="*/ 1248087 w 1248087"/>
              <a:gd name="connsiteY2-30" fmla="*/ 288032 h 288032"/>
              <a:gd name="connsiteX3-31" fmla="*/ 0 w 1248087"/>
              <a:gd name="connsiteY3-32" fmla="*/ 288032 h 288032"/>
              <a:gd name="connsiteX0-33" fmla="*/ 0 w 1383342"/>
              <a:gd name="connsiteY0-34" fmla="*/ 288032 h 288032"/>
              <a:gd name="connsiteX1-35" fmla="*/ 104775 w 1383342"/>
              <a:gd name="connsiteY1-36" fmla="*/ 0 h 288032"/>
              <a:gd name="connsiteX2-37" fmla="*/ 1383342 w 1383342"/>
              <a:gd name="connsiteY2-38" fmla="*/ 377 h 288032"/>
              <a:gd name="connsiteX3-39" fmla="*/ 0 w 1383342"/>
              <a:gd name="connsiteY3-40" fmla="*/ 288032 h 288032"/>
            </a:gdLst>
            <a:ahLst/>
            <a:cxnLst>
              <a:cxn ang="0">
                <a:pos x="connsiteX0-1" y="connsiteY0-2"/>
              </a:cxn>
              <a:cxn ang="0">
                <a:pos x="connsiteX1-3" y="connsiteY1-4"/>
              </a:cxn>
              <a:cxn ang="0">
                <a:pos x="connsiteX2-5" y="connsiteY2-6"/>
              </a:cxn>
              <a:cxn ang="0">
                <a:pos x="connsiteX3-7" y="connsiteY3-8"/>
              </a:cxn>
            </a:cxnLst>
            <a:rect l="l" t="t" r="r" b="b"/>
            <a:pathLst>
              <a:path w="1383342" h="288032">
                <a:moveTo>
                  <a:pt x="0" y="288032"/>
                </a:moveTo>
                <a:lnTo>
                  <a:pt x="104775" y="0"/>
                </a:lnTo>
                <a:lnTo>
                  <a:pt x="1383342" y="377"/>
                </a:lnTo>
                <a:lnTo>
                  <a:pt x="0" y="288032"/>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20"/>
          </a:p>
        </p:txBody>
      </p:sp>
      <p:sp>
        <p:nvSpPr>
          <p:cNvPr id="20" name="TextBox 19"/>
          <p:cNvSpPr txBox="1"/>
          <p:nvPr/>
        </p:nvSpPr>
        <p:spPr>
          <a:xfrm>
            <a:off x="637121" y="4022811"/>
            <a:ext cx="3952240" cy="808990"/>
          </a:xfrm>
          <a:prstGeom prst="rect">
            <a:avLst/>
          </a:prstGeom>
          <a:noFill/>
        </p:spPr>
        <p:txBody>
          <a:bodyPr wrap="none" rtlCol="0">
            <a:spAutoFit/>
          </a:bodyPr>
          <a:lstStyle/>
          <a:p>
            <a:pPr algn="ctr"/>
            <a:r>
              <a:rPr lang="zh-CN" altLang="en-US" sz="4400" b="1" spc="-163" dirty="0">
                <a:solidFill>
                  <a:schemeClr val="bg1"/>
                </a:solidFill>
                <a:latin typeface="微软雅黑" panose="020B0503020204020204" pitchFamily="34" charset="-122"/>
                <a:ea typeface="微软雅黑" panose="020B0503020204020204" pitchFamily="34" charset="-122"/>
              </a:rPr>
              <a:t>招商加盟计划书</a:t>
            </a:r>
            <a:endParaRPr lang="zh-CN" altLang="en-US" sz="4400" b="1" spc="-163" dirty="0">
              <a:solidFill>
                <a:schemeClr val="bg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698730" y="4661491"/>
            <a:ext cx="4387740" cy="584775"/>
          </a:xfrm>
          <a:prstGeom prst="rect">
            <a:avLst/>
          </a:prstGeom>
          <a:noFill/>
        </p:spPr>
        <p:txBody>
          <a:bodyPr wrap="none" rtlCol="0">
            <a:spAutoFit/>
          </a:bodyPr>
          <a:lstStyle/>
          <a:p>
            <a:pPr algn="ctr"/>
            <a:r>
              <a:rPr lang="en-US" altLang="zh-CN" sz="3200" dirty="0">
                <a:solidFill>
                  <a:schemeClr val="bg1"/>
                </a:solidFill>
                <a:latin typeface="DIN Mittelschrift Std" pitchFamily="50" charset="0"/>
              </a:rPr>
              <a:t>BUSINESS POWERPOINT</a:t>
            </a:r>
            <a:endParaRPr lang="en-US" altLang="zh-CN" sz="3200" dirty="0">
              <a:solidFill>
                <a:schemeClr val="bg1"/>
              </a:solidFill>
              <a:latin typeface="DIN Mittelschrift Std" pitchFamily="50" charset="0"/>
            </a:endParaRPr>
          </a:p>
        </p:txBody>
      </p:sp>
      <p:sp>
        <p:nvSpPr>
          <p:cNvPr id="22" name="平行四边形 21"/>
          <p:cNvSpPr/>
          <p:nvPr/>
        </p:nvSpPr>
        <p:spPr>
          <a:xfrm>
            <a:off x="479688" y="6385210"/>
            <a:ext cx="1066777" cy="333177"/>
          </a:xfrm>
          <a:prstGeom prst="parallelogram">
            <a:avLst>
              <a:gd name="adj" fmla="val 3734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70" dirty="0">
                <a:latin typeface="微软雅黑" panose="020B0503020204020204" pitchFamily="34" charset="-122"/>
                <a:ea typeface="微软雅黑" panose="020B0503020204020204" pitchFamily="34" charset="-122"/>
              </a:rPr>
              <a:t>开拓</a:t>
            </a:r>
            <a:endParaRPr lang="zh-CN" altLang="en-US" sz="1570" dirty="0">
              <a:latin typeface="微软雅黑" panose="020B0503020204020204" pitchFamily="34" charset="-122"/>
              <a:ea typeface="微软雅黑" panose="020B0503020204020204" pitchFamily="34" charset="-122"/>
            </a:endParaRPr>
          </a:p>
        </p:txBody>
      </p:sp>
      <p:sp>
        <p:nvSpPr>
          <p:cNvPr id="27" name="平行四边形 26"/>
          <p:cNvSpPr/>
          <p:nvPr/>
        </p:nvSpPr>
        <p:spPr>
          <a:xfrm>
            <a:off x="1546465" y="6385210"/>
            <a:ext cx="1066777" cy="333177"/>
          </a:xfrm>
          <a:prstGeom prst="parallelogram">
            <a:avLst>
              <a:gd name="adj" fmla="val 3734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70" dirty="0">
                <a:latin typeface="微软雅黑" panose="020B0503020204020204" pitchFamily="34" charset="-122"/>
                <a:ea typeface="微软雅黑" panose="020B0503020204020204" pitchFamily="34" charset="-122"/>
              </a:rPr>
              <a:t>创新</a:t>
            </a:r>
            <a:endParaRPr lang="zh-CN" altLang="en-US" sz="1570" dirty="0">
              <a:latin typeface="微软雅黑" panose="020B0503020204020204" pitchFamily="34" charset="-122"/>
              <a:ea typeface="微软雅黑" panose="020B0503020204020204" pitchFamily="34" charset="-122"/>
            </a:endParaRPr>
          </a:p>
        </p:txBody>
      </p:sp>
      <p:sp>
        <p:nvSpPr>
          <p:cNvPr id="28" name="平行四边形 27"/>
          <p:cNvSpPr/>
          <p:nvPr/>
        </p:nvSpPr>
        <p:spPr>
          <a:xfrm>
            <a:off x="2613242" y="6385210"/>
            <a:ext cx="1066777" cy="333177"/>
          </a:xfrm>
          <a:prstGeom prst="parallelogram">
            <a:avLst>
              <a:gd name="adj" fmla="val 3734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70" dirty="0">
                <a:latin typeface="微软雅黑" panose="020B0503020204020204" pitchFamily="34" charset="-122"/>
                <a:ea typeface="微软雅黑" panose="020B0503020204020204" pitchFamily="34" charset="-122"/>
              </a:rPr>
              <a:t>共赢</a:t>
            </a:r>
            <a:endParaRPr lang="zh-CN" altLang="en-US" sz="1570" dirty="0">
              <a:latin typeface="微软雅黑" panose="020B0503020204020204" pitchFamily="34" charset="-122"/>
              <a:ea typeface="微软雅黑" panose="020B0503020204020204" pitchFamily="34" charset="-122"/>
            </a:endParaRPr>
          </a:p>
        </p:txBody>
      </p:sp>
      <p:sp>
        <p:nvSpPr>
          <p:cNvPr id="29" name="平行四边形 28"/>
          <p:cNvSpPr/>
          <p:nvPr/>
        </p:nvSpPr>
        <p:spPr>
          <a:xfrm>
            <a:off x="3672616" y="6385210"/>
            <a:ext cx="1066777" cy="333177"/>
          </a:xfrm>
          <a:prstGeom prst="parallelogram">
            <a:avLst>
              <a:gd name="adj" fmla="val 3734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70" dirty="0">
                <a:latin typeface="微软雅黑" panose="020B0503020204020204" pitchFamily="34" charset="-122"/>
                <a:ea typeface="微软雅黑" panose="020B0503020204020204" pitchFamily="34" charset="-122"/>
              </a:rPr>
              <a:t>引领</a:t>
            </a:r>
            <a:endParaRPr lang="zh-CN" altLang="en-US" sz="1570" dirty="0">
              <a:latin typeface="微软雅黑" panose="020B0503020204020204" pitchFamily="34" charset="-122"/>
              <a:ea typeface="微软雅黑" panose="020B0503020204020204" pitchFamily="34" charset="-122"/>
            </a:endParaRPr>
          </a:p>
        </p:txBody>
      </p:sp>
      <p:pic>
        <p:nvPicPr>
          <p:cNvPr id="2" name="1 (85)">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9912" y="-1223764"/>
            <a:ext cx="609600" cy="609600"/>
          </a:xfrm>
          <a:prstGeom prst="rect">
            <a:avLst/>
          </a:prstGeom>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500"/>
                                        <p:tgtEl>
                                          <p:spTgt spid="1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right)">
                                      <p:cBhvr>
                                        <p:cTn id="17" dur="500"/>
                                        <p:tgtEl>
                                          <p:spTgt spid="19"/>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23" presetClass="entr" presetSubtype="52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300" fill="hold"/>
                                        <p:tgtEl>
                                          <p:spTgt spid="11"/>
                                        </p:tgtEl>
                                        <p:attrNameLst>
                                          <p:attrName>ppt_w</p:attrName>
                                        </p:attrNameLst>
                                      </p:cBhvr>
                                      <p:tavLst>
                                        <p:tav tm="0">
                                          <p:val>
                                            <p:fltVal val="0"/>
                                          </p:val>
                                        </p:tav>
                                        <p:tav tm="100000">
                                          <p:val>
                                            <p:strVal val="#ppt_w"/>
                                          </p:val>
                                        </p:tav>
                                      </p:tavLst>
                                    </p:anim>
                                    <p:anim calcmode="lin" valueType="num">
                                      <p:cBhvr>
                                        <p:cTn id="26" dur="300" fill="hold"/>
                                        <p:tgtEl>
                                          <p:spTgt spid="11"/>
                                        </p:tgtEl>
                                        <p:attrNameLst>
                                          <p:attrName>ppt_h</p:attrName>
                                        </p:attrNameLst>
                                      </p:cBhvr>
                                      <p:tavLst>
                                        <p:tav tm="0">
                                          <p:val>
                                            <p:fltVal val="0"/>
                                          </p:val>
                                        </p:tav>
                                        <p:tav tm="100000">
                                          <p:val>
                                            <p:strVal val="#ppt_h"/>
                                          </p:val>
                                        </p:tav>
                                      </p:tavLst>
                                    </p:anim>
                                    <p:anim calcmode="lin" valueType="num">
                                      <p:cBhvr>
                                        <p:cTn id="27" dur="300" fill="hold"/>
                                        <p:tgtEl>
                                          <p:spTgt spid="11"/>
                                        </p:tgtEl>
                                        <p:attrNameLst>
                                          <p:attrName>ppt_x</p:attrName>
                                        </p:attrNameLst>
                                      </p:cBhvr>
                                      <p:tavLst>
                                        <p:tav tm="0">
                                          <p:val>
                                            <p:fltVal val="0.5"/>
                                          </p:val>
                                        </p:tav>
                                        <p:tav tm="100000">
                                          <p:val>
                                            <p:strVal val="#ppt_x"/>
                                          </p:val>
                                        </p:tav>
                                      </p:tavLst>
                                    </p:anim>
                                    <p:anim calcmode="lin" valueType="num">
                                      <p:cBhvr>
                                        <p:cTn id="28" dur="300" fill="hold"/>
                                        <p:tgtEl>
                                          <p:spTgt spid="11"/>
                                        </p:tgtEl>
                                        <p:attrNameLst>
                                          <p:attrName>ppt_y</p:attrName>
                                        </p:attrNameLst>
                                      </p:cBhvr>
                                      <p:tavLst>
                                        <p:tav tm="0">
                                          <p:val>
                                            <p:fltVal val="0.5"/>
                                          </p:val>
                                        </p:tav>
                                        <p:tav tm="100000">
                                          <p:val>
                                            <p:strVal val="#ppt_y"/>
                                          </p:val>
                                        </p:tav>
                                      </p:tavLst>
                                    </p:anim>
                                  </p:childTnLst>
                                </p:cTn>
                              </p:par>
                            </p:childTnLst>
                          </p:cTn>
                        </p:par>
                        <p:par>
                          <p:cTn id="29" fill="hold">
                            <p:stCondLst>
                              <p:cond delay="2000"/>
                            </p:stCondLst>
                            <p:childTnLst>
                              <p:par>
                                <p:cTn id="30" presetID="2" presetClass="entr" presetSubtype="2" accel="100000" fill="hold" grpId="0" nodeType="afterEffect">
                                  <p:stCondLst>
                                    <p:cond delay="0"/>
                                  </p:stCondLst>
                                  <p:iterate type="lt">
                                    <p:tmPct val="10000"/>
                                  </p:iterate>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1+#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par>
                          <p:cTn id="34" fill="hold">
                            <p:stCondLst>
                              <p:cond delay="2600"/>
                            </p:stCondLst>
                            <p:childTnLst>
                              <p:par>
                                <p:cTn id="35" presetID="1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ppt_x</p:attrName>
                                        </p:attrNameLst>
                                      </p:cBhvr>
                                      <p:tavLst>
                                        <p:tav tm="0">
                                          <p:val>
                                            <p:strVal val="#ppt_x-#ppt_w*1.125000"/>
                                          </p:val>
                                        </p:tav>
                                        <p:tav tm="100000">
                                          <p:val>
                                            <p:strVal val="#ppt_x"/>
                                          </p:val>
                                        </p:tav>
                                      </p:tavLst>
                                    </p:anim>
                                    <p:animEffect transition="in" filter="wipe(right)">
                                      <p:cBhvr>
                                        <p:cTn id="38" dur="500"/>
                                        <p:tgtEl>
                                          <p:spTgt spid="18"/>
                                        </p:tgtEl>
                                      </p:cBhvr>
                                    </p:animEffect>
                                  </p:childTnLst>
                                </p:cTn>
                              </p:par>
                            </p:childTnLst>
                          </p:cTn>
                        </p:par>
                        <p:par>
                          <p:cTn id="39" fill="hold">
                            <p:stCondLst>
                              <p:cond delay="3100"/>
                            </p:stCondLst>
                            <p:childTnLst>
                              <p:par>
                                <p:cTn id="40" presetID="2" presetClass="entr" presetSubtype="2" accel="10000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par>
                                <p:cTn id="44" presetID="2" presetClass="entr" presetSubtype="2" accel="100000" fill="hold" grpId="0" nodeType="withEffect">
                                  <p:stCondLst>
                                    <p:cond delay="20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1+#ppt_w/2"/>
                                          </p:val>
                                        </p:tav>
                                        <p:tav tm="100000">
                                          <p:val>
                                            <p:strVal val="#ppt_x"/>
                                          </p:val>
                                        </p:tav>
                                      </p:tavLst>
                                    </p:anim>
                                    <p:anim calcmode="lin" valueType="num">
                                      <p:cBhvr additive="base">
                                        <p:cTn id="47" dur="500" fill="hold"/>
                                        <p:tgtEl>
                                          <p:spTgt spid="27"/>
                                        </p:tgtEl>
                                        <p:attrNameLst>
                                          <p:attrName>ppt_y</p:attrName>
                                        </p:attrNameLst>
                                      </p:cBhvr>
                                      <p:tavLst>
                                        <p:tav tm="0">
                                          <p:val>
                                            <p:strVal val="#ppt_y"/>
                                          </p:val>
                                        </p:tav>
                                        <p:tav tm="100000">
                                          <p:val>
                                            <p:strVal val="#ppt_y"/>
                                          </p:val>
                                        </p:tav>
                                      </p:tavLst>
                                    </p:anim>
                                  </p:childTnLst>
                                </p:cTn>
                              </p:par>
                              <p:par>
                                <p:cTn id="48" presetID="2" presetClass="entr" presetSubtype="2" accel="100000" fill="hold" grpId="0" nodeType="withEffect">
                                  <p:stCondLst>
                                    <p:cond delay="400"/>
                                  </p:stCondLst>
                                  <p:childTnLst>
                                    <p:set>
                                      <p:cBhvr>
                                        <p:cTn id="49" dur="1" fill="hold">
                                          <p:stCondLst>
                                            <p:cond delay="0"/>
                                          </p:stCondLst>
                                        </p:cTn>
                                        <p:tgtEl>
                                          <p:spTgt spid="28"/>
                                        </p:tgtEl>
                                        <p:attrNameLst>
                                          <p:attrName>style.visibility</p:attrName>
                                        </p:attrNameLst>
                                      </p:cBhvr>
                                      <p:to>
                                        <p:strVal val="visible"/>
                                      </p:to>
                                    </p:set>
                                    <p:anim calcmode="lin" valueType="num">
                                      <p:cBhvr additive="base">
                                        <p:cTn id="50" dur="500" fill="hold"/>
                                        <p:tgtEl>
                                          <p:spTgt spid="28"/>
                                        </p:tgtEl>
                                        <p:attrNameLst>
                                          <p:attrName>ppt_x</p:attrName>
                                        </p:attrNameLst>
                                      </p:cBhvr>
                                      <p:tavLst>
                                        <p:tav tm="0">
                                          <p:val>
                                            <p:strVal val="1+#ppt_w/2"/>
                                          </p:val>
                                        </p:tav>
                                        <p:tav tm="100000">
                                          <p:val>
                                            <p:strVal val="#ppt_x"/>
                                          </p:val>
                                        </p:tav>
                                      </p:tavLst>
                                    </p:anim>
                                    <p:anim calcmode="lin" valueType="num">
                                      <p:cBhvr additive="base">
                                        <p:cTn id="51" dur="500" fill="hold"/>
                                        <p:tgtEl>
                                          <p:spTgt spid="28"/>
                                        </p:tgtEl>
                                        <p:attrNameLst>
                                          <p:attrName>ppt_y</p:attrName>
                                        </p:attrNameLst>
                                      </p:cBhvr>
                                      <p:tavLst>
                                        <p:tav tm="0">
                                          <p:val>
                                            <p:strVal val="#ppt_y"/>
                                          </p:val>
                                        </p:tav>
                                        <p:tav tm="100000">
                                          <p:val>
                                            <p:strVal val="#ppt_y"/>
                                          </p:val>
                                        </p:tav>
                                      </p:tavLst>
                                    </p:anim>
                                  </p:childTnLst>
                                </p:cTn>
                              </p:par>
                              <p:par>
                                <p:cTn id="52" presetID="2" presetClass="entr" presetSubtype="2" accel="100000" fill="hold" grpId="0" nodeType="withEffect">
                                  <p:stCondLst>
                                    <p:cond delay="60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1+#ppt_w/2"/>
                                          </p:val>
                                        </p:tav>
                                        <p:tav tm="100000">
                                          <p:val>
                                            <p:strVal val="#ppt_x"/>
                                          </p:val>
                                        </p:tav>
                                      </p:tavLst>
                                    </p:anim>
                                    <p:anim calcmode="lin" valueType="num">
                                      <p:cBhvr additive="base">
                                        <p:cTn id="55"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6" repeatCount="indefinite" fill="remove" display="0">
                  <p:stCondLst>
                    <p:cond delay="indefinite"/>
                  </p:stCondLst>
                  <p:endCondLst>
                    <p:cond evt="onStopAudio" delay="0">
                      <p:tgtEl>
                        <p:sldTgt/>
                      </p:tgtEl>
                    </p:cond>
                  </p:endCondLst>
                </p:cTn>
                <p:tgtEl>
                  <p:spTgt spid="2"/>
                </p:tgtEl>
              </p:cMediaNode>
            </p:audio>
          </p:childTnLst>
        </p:cTn>
      </p:par>
    </p:tnLst>
    <p:bldLst>
      <p:bldP spid="7" grpId="0" animBg="1"/>
      <p:bldP spid="9" grpId="0" animBg="1"/>
      <p:bldP spid="11" grpId="0"/>
      <p:bldP spid="13" grpId="0" animBg="1"/>
      <p:bldP spid="19" grpId="0" animBg="1"/>
      <p:bldP spid="20" grpId="0"/>
      <p:bldP spid="18" grpId="0"/>
      <p:bldP spid="22" grpId="0" animBg="1"/>
      <p:bldP spid="27" grpId="0" animBg="1"/>
      <p:bldP spid="28" grpId="0" animBg="1"/>
      <p:bldP spid="2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893602" y="1523329"/>
            <a:ext cx="1583645" cy="615766"/>
            <a:chOff x="10066111" y="2293315"/>
            <a:chExt cx="2792420" cy="1063462"/>
          </a:xfrm>
        </p:grpSpPr>
        <p:sp>
          <p:nvSpPr>
            <p:cNvPr id="24" name="TextBox 23"/>
            <p:cNvSpPr txBox="1"/>
            <p:nvPr/>
          </p:nvSpPr>
          <p:spPr>
            <a:xfrm>
              <a:off x="10066111" y="2293315"/>
              <a:ext cx="2792420" cy="691012"/>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公司</a:t>
              </a: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团队</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10067396" y="2878384"/>
              <a:ext cx="2697707" cy="478393"/>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grpSp>
        <p:nvGrpSpPr>
          <p:cNvPr id="12" name="组合 11"/>
          <p:cNvGrpSpPr/>
          <p:nvPr/>
        </p:nvGrpSpPr>
        <p:grpSpPr>
          <a:xfrm>
            <a:off x="5893602" y="3590003"/>
            <a:ext cx="1583645" cy="601018"/>
            <a:chOff x="10066111" y="5727075"/>
            <a:chExt cx="2792420" cy="1037990"/>
          </a:xfrm>
        </p:grpSpPr>
        <p:sp>
          <p:nvSpPr>
            <p:cNvPr id="72" name="TextBox 71"/>
            <p:cNvSpPr txBox="1"/>
            <p:nvPr/>
          </p:nvSpPr>
          <p:spPr>
            <a:xfrm>
              <a:off x="10066111" y="5727075"/>
              <a:ext cx="2792420" cy="691011"/>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产品运营</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10093112" y="6286673"/>
              <a:ext cx="2697707" cy="478392"/>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grpSp>
        <p:nvGrpSpPr>
          <p:cNvPr id="11" name="组合 10"/>
          <p:cNvGrpSpPr/>
          <p:nvPr/>
        </p:nvGrpSpPr>
        <p:grpSpPr>
          <a:xfrm>
            <a:off x="5893602" y="5641929"/>
            <a:ext cx="1583645" cy="623139"/>
            <a:chOff x="10066111" y="9406350"/>
            <a:chExt cx="2792420" cy="1076192"/>
          </a:xfrm>
        </p:grpSpPr>
        <p:sp>
          <p:nvSpPr>
            <p:cNvPr id="76" name="TextBox 75"/>
            <p:cNvSpPr txBox="1"/>
            <p:nvPr/>
          </p:nvSpPr>
          <p:spPr>
            <a:xfrm>
              <a:off x="10066111" y="9406350"/>
              <a:ext cx="2792420" cy="691010"/>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财务融资</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10093112" y="10004151"/>
              <a:ext cx="2697707" cy="478391"/>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sp>
        <p:nvSpPr>
          <p:cNvPr id="98" name="直角三角形 97"/>
          <p:cNvSpPr/>
          <p:nvPr/>
        </p:nvSpPr>
        <p:spPr>
          <a:xfrm rot="16200000" flipH="1">
            <a:off x="6972679" y="1091993"/>
            <a:ext cx="7800389" cy="5616402"/>
          </a:xfrm>
          <a:prstGeom prst="rtTriangl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99" name="TextBox 98"/>
          <p:cNvSpPr txBox="1"/>
          <p:nvPr/>
        </p:nvSpPr>
        <p:spPr>
          <a:xfrm>
            <a:off x="2974097" y="2635082"/>
            <a:ext cx="1306796" cy="2450776"/>
          </a:xfrm>
          <a:prstGeom prst="rect">
            <a:avLst/>
          </a:prstGeom>
          <a:noFill/>
        </p:spPr>
        <p:txBody>
          <a:bodyPr wrap="square" lIns="49634" tIns="24817" rIns="49634" bIns="24817" rtlCol="0">
            <a:spAutoFit/>
          </a:bodyPr>
          <a:lstStyle/>
          <a:p>
            <a:r>
              <a:rPr lang="zh-CN" altLang="en-US" sz="5200" b="1" dirty="0">
                <a:solidFill>
                  <a:schemeClr val="tx1">
                    <a:lumMod val="65000"/>
                    <a:lumOff val="35000"/>
                  </a:schemeClr>
                </a:solidFill>
                <a:latin typeface="微软雅黑" panose="020B0503020204020204" pitchFamily="34" charset="-122"/>
                <a:ea typeface="微软雅黑" panose="020B0503020204020204" pitchFamily="34" charset="-122"/>
              </a:rPr>
              <a:t>目</a:t>
            </a:r>
            <a:endParaRPr lang="en-US" altLang="zh-CN" sz="5200"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en-US" altLang="zh-CN" sz="5200"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5200" b="1" dirty="0">
                <a:solidFill>
                  <a:schemeClr val="tx1">
                    <a:lumMod val="65000"/>
                    <a:lumOff val="35000"/>
                  </a:schemeClr>
                </a:solidFill>
                <a:latin typeface="微软雅黑" panose="020B0503020204020204" pitchFamily="34" charset="-122"/>
                <a:ea typeface="微软雅黑" panose="020B0503020204020204" pitchFamily="34" charset="-122"/>
              </a:rPr>
              <a:t>录</a:t>
            </a:r>
            <a:endParaRPr lang="zh-CN" altLang="en-US" sz="5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2256899" y="2737743"/>
            <a:ext cx="654235" cy="3272080"/>
          </a:xfrm>
          <a:prstGeom prst="rect">
            <a:avLst/>
          </a:prstGeom>
          <a:noFill/>
        </p:spPr>
        <p:txBody>
          <a:bodyPr vert="eaVert" wrap="square" lIns="49634" tIns="24817" rIns="49634" bIns="24817" rtlCol="0">
            <a:spAutoFit/>
          </a:bodyPr>
          <a:lstStyle/>
          <a:p>
            <a:r>
              <a:rPr lang="en-US" altLang="zh-CN" sz="3600" b="1" dirty="0">
                <a:solidFill>
                  <a:schemeClr val="tx1">
                    <a:lumMod val="65000"/>
                    <a:lumOff val="35000"/>
                  </a:schemeClr>
                </a:solidFill>
                <a:latin typeface="微软雅黑" panose="020B0503020204020204" pitchFamily="34" charset="-122"/>
                <a:ea typeface="微软雅黑" panose="020B0503020204020204" pitchFamily="34" charset="-122"/>
              </a:rPr>
              <a:t>CATALOG</a:t>
            </a:r>
            <a:endParaRPr lang="zh-CN" altLang="en-US" sz="3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2211424" y="2048802"/>
            <a:ext cx="356532" cy="364011"/>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06" name="矩形 105"/>
          <p:cNvSpPr/>
          <p:nvPr/>
        </p:nvSpPr>
        <p:spPr>
          <a:xfrm>
            <a:off x="2622418" y="2492000"/>
            <a:ext cx="292511" cy="268275"/>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3" name="组合 12"/>
          <p:cNvGrpSpPr/>
          <p:nvPr/>
        </p:nvGrpSpPr>
        <p:grpSpPr>
          <a:xfrm>
            <a:off x="4284604" y="714245"/>
            <a:ext cx="179669" cy="6420339"/>
            <a:chOff x="6367074" y="2160017"/>
            <a:chExt cx="288032" cy="10081120"/>
          </a:xfrm>
        </p:grpSpPr>
        <p:cxnSp>
          <p:nvCxnSpPr>
            <p:cNvPr id="102" name="直接连接符 101"/>
            <p:cNvCxnSpPr/>
            <p:nvPr/>
          </p:nvCxnSpPr>
          <p:spPr>
            <a:xfrm>
              <a:off x="6491778" y="2160017"/>
              <a:ext cx="0" cy="10081120"/>
            </a:xfrm>
            <a:prstGeom prst="line">
              <a:avLst/>
            </a:prstGeom>
            <a:ln w="31750">
              <a:gradFill>
                <a:gsLst>
                  <a:gs pos="0">
                    <a:srgbClr val="FF0000"/>
                  </a:gs>
                  <a:gs pos="100000">
                    <a:srgbClr val="C00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6367074" y="5737556"/>
              <a:ext cx="288032" cy="3335229"/>
            </a:xfrm>
            <a:prstGeom prst="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矩形 107"/>
          <p:cNvSpPr/>
          <p:nvPr/>
        </p:nvSpPr>
        <p:spPr>
          <a:xfrm>
            <a:off x="1502976" y="5462232"/>
            <a:ext cx="356532" cy="364011"/>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09" name="矩形 108"/>
          <p:cNvSpPr/>
          <p:nvPr/>
        </p:nvSpPr>
        <p:spPr>
          <a:xfrm>
            <a:off x="1204980" y="5834415"/>
            <a:ext cx="292511" cy="268275"/>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10" name="矩形 109"/>
          <p:cNvSpPr/>
          <p:nvPr/>
        </p:nvSpPr>
        <p:spPr>
          <a:xfrm>
            <a:off x="2448737" y="1608540"/>
            <a:ext cx="631284" cy="622268"/>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45" name="圆角矩形 44"/>
          <p:cNvSpPr/>
          <p:nvPr/>
        </p:nvSpPr>
        <p:spPr>
          <a:xfrm>
            <a:off x="5209175" y="1541336"/>
            <a:ext cx="635060" cy="52754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Adobe Gothic Std B" panose="020B0800000000000000" pitchFamily="34" charset="-128"/>
                <a:ea typeface="Adobe Gothic Std B" panose="020B0800000000000000" pitchFamily="34" charset="-128"/>
              </a:rPr>
              <a:t>01</a:t>
            </a:r>
            <a:endParaRPr lang="zh-CN" altLang="en-US" sz="2900" dirty="0">
              <a:effectLst>
                <a:outerShdw blurRad="38100" dist="38100" dir="2700000" algn="tl">
                  <a:srgbClr val="000000">
                    <a:alpha val="43137"/>
                  </a:srgbClr>
                </a:outerShdw>
              </a:effectLst>
              <a:latin typeface="Adobe Gothic Std B" panose="020B0800000000000000" pitchFamily="34" charset="-128"/>
              <a:ea typeface="DFGothic-EB" panose="02010609010101010101" pitchFamily="1" charset="-128"/>
            </a:endParaRPr>
          </a:p>
        </p:txBody>
      </p:sp>
      <p:sp>
        <p:nvSpPr>
          <p:cNvPr id="73" name="圆角矩形 72"/>
          <p:cNvSpPr/>
          <p:nvPr/>
        </p:nvSpPr>
        <p:spPr>
          <a:xfrm>
            <a:off x="5209175" y="3571300"/>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Adobe Gothic Std B" panose="020B0800000000000000" pitchFamily="34" charset="-128"/>
                <a:ea typeface="Adobe Gothic Std B" panose="020B0800000000000000" pitchFamily="34" charset="-128"/>
              </a:rPr>
              <a:t>03</a:t>
            </a:r>
            <a:endParaRPr lang="zh-CN" altLang="en-US" sz="2900" dirty="0">
              <a:effectLst>
                <a:outerShdw blurRad="38100" dist="38100" dir="2700000" algn="tl">
                  <a:srgbClr val="000000">
                    <a:alpha val="43137"/>
                  </a:srgbClr>
                </a:outerShdw>
              </a:effectLst>
              <a:latin typeface="Adobe Gothic Std B" panose="020B0800000000000000" pitchFamily="34" charset="-128"/>
              <a:ea typeface="DFGothic-EB" panose="02010609010101010101" pitchFamily="1" charset="-128"/>
            </a:endParaRPr>
          </a:p>
        </p:txBody>
      </p:sp>
      <p:sp>
        <p:nvSpPr>
          <p:cNvPr id="77" name="圆角矩形 76"/>
          <p:cNvSpPr/>
          <p:nvPr/>
        </p:nvSpPr>
        <p:spPr>
          <a:xfrm>
            <a:off x="5209175" y="5649032"/>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latin typeface="Adobe Gothic Std B" panose="020B0800000000000000" pitchFamily="34" charset="-128"/>
                <a:ea typeface="Adobe Gothic Std B" panose="020B0800000000000000" pitchFamily="34" charset="-128"/>
              </a:rPr>
              <a:t>05</a:t>
            </a:r>
            <a:endParaRPr lang="zh-CN" altLang="en-US" sz="2900" dirty="0">
              <a:latin typeface="Adobe Gothic Std B" panose="020B0800000000000000" pitchFamily="34" charset="-128"/>
              <a:ea typeface="DFGothic-EB" panose="02010609010101010101" pitchFamily="1" charset="-128"/>
            </a:endParaRPr>
          </a:p>
        </p:txBody>
      </p:sp>
      <p:grpSp>
        <p:nvGrpSpPr>
          <p:cNvPr id="9" name="组合 8"/>
          <p:cNvGrpSpPr/>
          <p:nvPr/>
        </p:nvGrpSpPr>
        <p:grpSpPr>
          <a:xfrm>
            <a:off x="5918472" y="2556666"/>
            <a:ext cx="1583645" cy="615766"/>
            <a:chOff x="17262293" y="3897543"/>
            <a:chExt cx="2792420" cy="1063460"/>
          </a:xfrm>
        </p:grpSpPr>
        <p:sp>
          <p:nvSpPr>
            <p:cNvPr id="81" name="TextBox 80"/>
            <p:cNvSpPr txBox="1"/>
            <p:nvPr/>
          </p:nvSpPr>
          <p:spPr>
            <a:xfrm>
              <a:off x="17262293" y="3897543"/>
              <a:ext cx="2792420" cy="691011"/>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项目介绍</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17289294" y="4482611"/>
              <a:ext cx="2697707" cy="478392"/>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grpSp>
        <p:nvGrpSpPr>
          <p:cNvPr id="10" name="组合 9"/>
          <p:cNvGrpSpPr/>
          <p:nvPr/>
        </p:nvGrpSpPr>
        <p:grpSpPr>
          <a:xfrm>
            <a:off x="5893602" y="4608592"/>
            <a:ext cx="1583645" cy="615766"/>
            <a:chOff x="17334301" y="8275909"/>
            <a:chExt cx="2792420" cy="1063462"/>
          </a:xfrm>
        </p:grpSpPr>
        <p:sp>
          <p:nvSpPr>
            <p:cNvPr id="89" name="TextBox 88"/>
            <p:cNvSpPr txBox="1"/>
            <p:nvPr/>
          </p:nvSpPr>
          <p:spPr>
            <a:xfrm>
              <a:off x="17334301" y="8275909"/>
              <a:ext cx="2792420" cy="691012"/>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发展计划</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17361302" y="8860978"/>
              <a:ext cx="2697707" cy="478393"/>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sp>
        <p:nvSpPr>
          <p:cNvPr id="82" name="圆角矩形 81"/>
          <p:cNvSpPr/>
          <p:nvPr/>
        </p:nvSpPr>
        <p:spPr>
          <a:xfrm>
            <a:off x="5209175" y="2532433"/>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Adobe Gothic Std B" panose="020B0800000000000000" pitchFamily="34" charset="-128"/>
                <a:ea typeface="Adobe Gothic Std B" panose="020B0800000000000000" pitchFamily="34" charset="-128"/>
              </a:rPr>
              <a:t>02</a:t>
            </a:r>
            <a:endParaRPr lang="zh-CN" altLang="en-US" sz="2900" dirty="0">
              <a:effectLst>
                <a:outerShdw blurRad="38100" dist="38100" dir="2700000" algn="tl">
                  <a:srgbClr val="000000">
                    <a:alpha val="43137"/>
                  </a:srgbClr>
                </a:outerShdw>
              </a:effectLst>
              <a:latin typeface="Adobe Gothic Std B" panose="020B0800000000000000" pitchFamily="34" charset="-128"/>
              <a:ea typeface="DFGothic-EB" panose="02010609010101010101" pitchFamily="1" charset="-128"/>
            </a:endParaRPr>
          </a:p>
        </p:txBody>
      </p:sp>
      <p:sp>
        <p:nvSpPr>
          <p:cNvPr id="90" name="圆角矩形 89"/>
          <p:cNvSpPr/>
          <p:nvPr/>
        </p:nvSpPr>
        <p:spPr>
          <a:xfrm>
            <a:off x="5194243" y="4610167"/>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Adobe Gothic Std B" panose="020B0800000000000000" pitchFamily="34" charset="-128"/>
                <a:ea typeface="Adobe Gothic Std B" panose="020B0800000000000000" pitchFamily="34" charset="-128"/>
              </a:rPr>
              <a:t>04</a:t>
            </a:r>
            <a:endParaRPr lang="zh-CN" altLang="en-US" sz="2900" dirty="0">
              <a:effectLst>
                <a:outerShdw blurRad="38100" dist="38100" dir="2700000" algn="tl">
                  <a:srgbClr val="000000">
                    <a:alpha val="43137"/>
                  </a:srgbClr>
                </a:outerShdw>
              </a:effectLst>
              <a:latin typeface="Adobe Gothic Std B" panose="020B0800000000000000" pitchFamily="34" charset="-128"/>
              <a:ea typeface="DFGothic-EB" panose="02010609010101010101" pitchFamily="1" charset="-128"/>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randombar(horizontal)">
                                      <p:cBhvr>
                                        <p:cTn id="7" dur="500"/>
                                        <p:tgtEl>
                                          <p:spTgt spid="9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10"/>
                                        </p:tgtEl>
                                        <p:attrNameLst>
                                          <p:attrName>style.visibility</p:attrName>
                                        </p:attrNameLst>
                                      </p:cBhvr>
                                      <p:to>
                                        <p:strVal val="visible"/>
                                      </p:to>
                                    </p:set>
                                    <p:anim calcmode="lin" valueType="num">
                                      <p:cBhvr>
                                        <p:cTn id="10" dur="500" fill="hold"/>
                                        <p:tgtEl>
                                          <p:spTgt spid="110"/>
                                        </p:tgtEl>
                                        <p:attrNameLst>
                                          <p:attrName>ppt_w</p:attrName>
                                        </p:attrNameLst>
                                      </p:cBhvr>
                                      <p:tavLst>
                                        <p:tav tm="0">
                                          <p:val>
                                            <p:fltVal val="0"/>
                                          </p:val>
                                        </p:tav>
                                        <p:tav tm="100000">
                                          <p:val>
                                            <p:strVal val="#ppt_w"/>
                                          </p:val>
                                        </p:tav>
                                      </p:tavLst>
                                    </p:anim>
                                    <p:anim calcmode="lin" valueType="num">
                                      <p:cBhvr>
                                        <p:cTn id="11" dur="500" fill="hold"/>
                                        <p:tgtEl>
                                          <p:spTgt spid="110"/>
                                        </p:tgtEl>
                                        <p:attrNameLst>
                                          <p:attrName>ppt_h</p:attrName>
                                        </p:attrNameLst>
                                      </p:cBhvr>
                                      <p:tavLst>
                                        <p:tav tm="0">
                                          <p:val>
                                            <p:fltVal val="0"/>
                                          </p:val>
                                        </p:tav>
                                        <p:tav tm="100000">
                                          <p:val>
                                            <p:strVal val="#ppt_h"/>
                                          </p:val>
                                        </p:tav>
                                      </p:tavLst>
                                    </p:anim>
                                    <p:animEffect transition="in" filter="fade">
                                      <p:cBhvr>
                                        <p:cTn id="12" dur="500"/>
                                        <p:tgtEl>
                                          <p:spTgt spid="110"/>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Effect transition="in" filter="fade">
                                      <p:cBhvr>
                                        <p:cTn id="17" dur="500"/>
                                        <p:tgtEl>
                                          <p:spTgt spid="10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06"/>
                                        </p:tgtEl>
                                        <p:attrNameLst>
                                          <p:attrName>style.visibility</p:attrName>
                                        </p:attrNameLst>
                                      </p:cBhvr>
                                      <p:to>
                                        <p:strVal val="visible"/>
                                      </p:to>
                                    </p:set>
                                    <p:anim calcmode="lin" valueType="num">
                                      <p:cBhvr>
                                        <p:cTn id="20" dur="500" fill="hold"/>
                                        <p:tgtEl>
                                          <p:spTgt spid="106"/>
                                        </p:tgtEl>
                                        <p:attrNameLst>
                                          <p:attrName>ppt_w</p:attrName>
                                        </p:attrNameLst>
                                      </p:cBhvr>
                                      <p:tavLst>
                                        <p:tav tm="0">
                                          <p:val>
                                            <p:fltVal val="0"/>
                                          </p:val>
                                        </p:tav>
                                        <p:tav tm="100000">
                                          <p:val>
                                            <p:strVal val="#ppt_w"/>
                                          </p:val>
                                        </p:tav>
                                      </p:tavLst>
                                    </p:anim>
                                    <p:anim calcmode="lin" valueType="num">
                                      <p:cBhvr>
                                        <p:cTn id="21" dur="500" fill="hold"/>
                                        <p:tgtEl>
                                          <p:spTgt spid="106"/>
                                        </p:tgtEl>
                                        <p:attrNameLst>
                                          <p:attrName>ppt_h</p:attrName>
                                        </p:attrNameLst>
                                      </p:cBhvr>
                                      <p:tavLst>
                                        <p:tav tm="0">
                                          <p:val>
                                            <p:fltVal val="0"/>
                                          </p:val>
                                        </p:tav>
                                        <p:tav tm="100000">
                                          <p:val>
                                            <p:strVal val="#ppt_h"/>
                                          </p:val>
                                        </p:tav>
                                      </p:tavLst>
                                    </p:anim>
                                    <p:animEffect transition="in" filter="fade">
                                      <p:cBhvr>
                                        <p:cTn id="22" dur="500"/>
                                        <p:tgtEl>
                                          <p:spTgt spid="10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08"/>
                                        </p:tgtEl>
                                        <p:attrNameLst>
                                          <p:attrName>style.visibility</p:attrName>
                                        </p:attrNameLst>
                                      </p:cBhvr>
                                      <p:to>
                                        <p:strVal val="visible"/>
                                      </p:to>
                                    </p:set>
                                    <p:anim calcmode="lin" valueType="num">
                                      <p:cBhvr>
                                        <p:cTn id="25" dur="500" fill="hold"/>
                                        <p:tgtEl>
                                          <p:spTgt spid="108"/>
                                        </p:tgtEl>
                                        <p:attrNameLst>
                                          <p:attrName>ppt_w</p:attrName>
                                        </p:attrNameLst>
                                      </p:cBhvr>
                                      <p:tavLst>
                                        <p:tav tm="0">
                                          <p:val>
                                            <p:fltVal val="0"/>
                                          </p:val>
                                        </p:tav>
                                        <p:tav tm="100000">
                                          <p:val>
                                            <p:strVal val="#ppt_w"/>
                                          </p:val>
                                        </p:tav>
                                      </p:tavLst>
                                    </p:anim>
                                    <p:anim calcmode="lin" valueType="num">
                                      <p:cBhvr>
                                        <p:cTn id="26" dur="500" fill="hold"/>
                                        <p:tgtEl>
                                          <p:spTgt spid="108"/>
                                        </p:tgtEl>
                                        <p:attrNameLst>
                                          <p:attrName>ppt_h</p:attrName>
                                        </p:attrNameLst>
                                      </p:cBhvr>
                                      <p:tavLst>
                                        <p:tav tm="0">
                                          <p:val>
                                            <p:fltVal val="0"/>
                                          </p:val>
                                        </p:tav>
                                        <p:tav tm="100000">
                                          <p:val>
                                            <p:strVal val="#ppt_h"/>
                                          </p:val>
                                        </p:tav>
                                      </p:tavLst>
                                    </p:anim>
                                    <p:animEffect transition="in" filter="fade">
                                      <p:cBhvr>
                                        <p:cTn id="27" dur="500"/>
                                        <p:tgtEl>
                                          <p:spTgt spid="10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09"/>
                                        </p:tgtEl>
                                        <p:attrNameLst>
                                          <p:attrName>style.visibility</p:attrName>
                                        </p:attrNameLst>
                                      </p:cBhvr>
                                      <p:to>
                                        <p:strVal val="visible"/>
                                      </p:to>
                                    </p:set>
                                    <p:anim calcmode="lin" valueType="num">
                                      <p:cBhvr>
                                        <p:cTn id="30" dur="500" fill="hold"/>
                                        <p:tgtEl>
                                          <p:spTgt spid="109"/>
                                        </p:tgtEl>
                                        <p:attrNameLst>
                                          <p:attrName>ppt_w</p:attrName>
                                        </p:attrNameLst>
                                      </p:cBhvr>
                                      <p:tavLst>
                                        <p:tav tm="0">
                                          <p:val>
                                            <p:fltVal val="0"/>
                                          </p:val>
                                        </p:tav>
                                        <p:tav tm="100000">
                                          <p:val>
                                            <p:strVal val="#ppt_w"/>
                                          </p:val>
                                        </p:tav>
                                      </p:tavLst>
                                    </p:anim>
                                    <p:anim calcmode="lin" valueType="num">
                                      <p:cBhvr>
                                        <p:cTn id="31" dur="500" fill="hold"/>
                                        <p:tgtEl>
                                          <p:spTgt spid="109"/>
                                        </p:tgtEl>
                                        <p:attrNameLst>
                                          <p:attrName>ppt_h</p:attrName>
                                        </p:attrNameLst>
                                      </p:cBhvr>
                                      <p:tavLst>
                                        <p:tav tm="0">
                                          <p:val>
                                            <p:fltVal val="0"/>
                                          </p:val>
                                        </p:tav>
                                        <p:tav tm="100000">
                                          <p:val>
                                            <p:strVal val="#ppt_h"/>
                                          </p:val>
                                        </p:tav>
                                      </p:tavLst>
                                    </p:anim>
                                    <p:animEffect transition="in" filter="fade">
                                      <p:cBhvr>
                                        <p:cTn id="32" dur="500"/>
                                        <p:tgtEl>
                                          <p:spTgt spid="109"/>
                                        </p:tgtEl>
                                      </p:cBhvr>
                                    </p:animEffect>
                                  </p:childTnLst>
                                </p:cTn>
                              </p:par>
                            </p:childTnLst>
                          </p:cTn>
                        </p:par>
                        <p:par>
                          <p:cTn id="33" fill="hold">
                            <p:stCondLst>
                              <p:cond delay="500"/>
                            </p:stCondLst>
                            <p:childTnLst>
                              <p:par>
                                <p:cTn id="34" presetID="5" presetClass="entr" presetSubtype="5" fill="hold" grpId="0" nodeType="afterEffect">
                                  <p:stCondLst>
                                    <p:cond delay="0"/>
                                  </p:stCondLst>
                                  <p:childTnLst>
                                    <p:set>
                                      <p:cBhvr>
                                        <p:cTn id="35" dur="1" fill="hold">
                                          <p:stCondLst>
                                            <p:cond delay="0"/>
                                          </p:stCondLst>
                                        </p:cTn>
                                        <p:tgtEl>
                                          <p:spTgt spid="99"/>
                                        </p:tgtEl>
                                        <p:attrNameLst>
                                          <p:attrName>style.visibility</p:attrName>
                                        </p:attrNameLst>
                                      </p:cBhvr>
                                      <p:to>
                                        <p:strVal val="visible"/>
                                      </p:to>
                                    </p:set>
                                    <p:animEffect transition="in" filter="checkerboard(down)">
                                      <p:cBhvr>
                                        <p:cTn id="36" dur="500"/>
                                        <p:tgtEl>
                                          <p:spTgt spid="99"/>
                                        </p:tgtEl>
                                      </p:cBhvr>
                                    </p:animEffect>
                                  </p:childTnLst>
                                </p:cTn>
                              </p:par>
                            </p:childTnLst>
                          </p:cTn>
                        </p:par>
                        <p:par>
                          <p:cTn id="37" fill="hold">
                            <p:stCondLst>
                              <p:cond delay="1000"/>
                            </p:stCondLst>
                            <p:childTnLst>
                              <p:par>
                                <p:cTn id="38" presetID="31" presetClass="entr" presetSubtype="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 calcmode="lin" valueType="num">
                                      <p:cBhvr>
                                        <p:cTn id="42" dur="500" fill="hold"/>
                                        <p:tgtEl>
                                          <p:spTgt spid="13"/>
                                        </p:tgtEl>
                                        <p:attrNameLst>
                                          <p:attrName>style.rotation</p:attrName>
                                        </p:attrNameLst>
                                      </p:cBhvr>
                                      <p:tavLst>
                                        <p:tav tm="0">
                                          <p:val>
                                            <p:fltVal val="90"/>
                                          </p:val>
                                        </p:tav>
                                        <p:tav tm="100000">
                                          <p:val>
                                            <p:fltVal val="0"/>
                                          </p:val>
                                        </p:tav>
                                      </p:tavLst>
                                    </p:anim>
                                    <p:animEffect transition="in" filter="fade">
                                      <p:cBhvr>
                                        <p:cTn id="43" dur="500"/>
                                        <p:tgtEl>
                                          <p:spTgt spid="13"/>
                                        </p:tgtEl>
                                      </p:cBhvr>
                                    </p:animEffect>
                                  </p:childTnLst>
                                </p:cTn>
                              </p:par>
                              <p:par>
                                <p:cTn id="44" presetID="5" presetClass="entr" presetSubtype="5" fill="hold" grpId="0" nodeType="withEffect">
                                  <p:stCondLst>
                                    <p:cond delay="0"/>
                                  </p:stCondLst>
                                  <p:childTnLst>
                                    <p:set>
                                      <p:cBhvr>
                                        <p:cTn id="45" dur="1" fill="hold">
                                          <p:stCondLst>
                                            <p:cond delay="0"/>
                                          </p:stCondLst>
                                        </p:cTn>
                                        <p:tgtEl>
                                          <p:spTgt spid="104"/>
                                        </p:tgtEl>
                                        <p:attrNameLst>
                                          <p:attrName>style.visibility</p:attrName>
                                        </p:attrNameLst>
                                      </p:cBhvr>
                                      <p:to>
                                        <p:strVal val="visible"/>
                                      </p:to>
                                    </p:set>
                                    <p:animEffect transition="in" filter="checkerboard(down)">
                                      <p:cBhvr>
                                        <p:cTn id="46" dur="500"/>
                                        <p:tgtEl>
                                          <p:spTgt spid="104"/>
                                        </p:tgtEl>
                                      </p:cBhvr>
                                    </p:animEffect>
                                  </p:childTnLst>
                                </p:cTn>
                              </p:par>
                            </p:childTnLst>
                          </p:cTn>
                        </p:par>
                        <p:par>
                          <p:cTn id="47" fill="hold">
                            <p:stCondLst>
                              <p:cond delay="1500"/>
                            </p:stCondLst>
                            <p:childTnLst>
                              <p:par>
                                <p:cTn id="48" presetID="47" presetClass="entr" presetSubtype="0"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500"/>
                                        <p:tgtEl>
                                          <p:spTgt spid="45"/>
                                        </p:tgtEl>
                                      </p:cBhvr>
                                    </p:animEffect>
                                    <p:anim calcmode="lin" valueType="num">
                                      <p:cBhvr>
                                        <p:cTn id="51" dur="500" fill="hold"/>
                                        <p:tgtEl>
                                          <p:spTgt spid="45"/>
                                        </p:tgtEl>
                                        <p:attrNameLst>
                                          <p:attrName>ppt_x</p:attrName>
                                        </p:attrNameLst>
                                      </p:cBhvr>
                                      <p:tavLst>
                                        <p:tav tm="0">
                                          <p:val>
                                            <p:strVal val="#ppt_x"/>
                                          </p:val>
                                        </p:tav>
                                        <p:tav tm="100000">
                                          <p:val>
                                            <p:strVal val="#ppt_x"/>
                                          </p:val>
                                        </p:tav>
                                      </p:tavLst>
                                    </p:anim>
                                    <p:anim calcmode="lin" valueType="num">
                                      <p:cBhvr>
                                        <p:cTn id="52" dur="500" fill="hold"/>
                                        <p:tgtEl>
                                          <p:spTgt spid="45"/>
                                        </p:tgtEl>
                                        <p:attrNameLst>
                                          <p:attrName>ppt_y</p:attrName>
                                        </p:attrNameLst>
                                      </p:cBhvr>
                                      <p:tavLst>
                                        <p:tav tm="0">
                                          <p:val>
                                            <p:strVal val="#ppt_y-.1"/>
                                          </p:val>
                                        </p:tav>
                                        <p:tav tm="100000">
                                          <p:val>
                                            <p:strVal val="#ppt_y"/>
                                          </p:val>
                                        </p:tav>
                                      </p:tavLst>
                                    </p:anim>
                                  </p:childTnLst>
                                </p:cTn>
                              </p:par>
                            </p:childTnLst>
                          </p:cTn>
                        </p:par>
                        <p:par>
                          <p:cTn id="53" fill="hold">
                            <p:stCondLst>
                              <p:cond delay="2000"/>
                            </p:stCondLst>
                            <p:childTnLst>
                              <p:par>
                                <p:cTn id="54" presetID="12" presetClass="entr" presetSubtype="8"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p:tgtEl>
                                          <p:spTgt spid="8"/>
                                        </p:tgtEl>
                                        <p:attrNameLst>
                                          <p:attrName>ppt_x</p:attrName>
                                        </p:attrNameLst>
                                      </p:cBhvr>
                                      <p:tavLst>
                                        <p:tav tm="0">
                                          <p:val>
                                            <p:strVal val="#ppt_x-#ppt_w*1.125000"/>
                                          </p:val>
                                        </p:tav>
                                        <p:tav tm="100000">
                                          <p:val>
                                            <p:strVal val="#ppt_x"/>
                                          </p:val>
                                        </p:tav>
                                      </p:tavLst>
                                    </p:anim>
                                    <p:animEffect transition="in" filter="wipe(right)">
                                      <p:cBhvr>
                                        <p:cTn id="57" dur="500"/>
                                        <p:tgtEl>
                                          <p:spTgt spid="8"/>
                                        </p:tgtEl>
                                      </p:cBhvr>
                                    </p:animEffect>
                                  </p:childTnLst>
                                </p:cTn>
                              </p:par>
                            </p:childTnLst>
                          </p:cTn>
                        </p:par>
                        <p:par>
                          <p:cTn id="58" fill="hold">
                            <p:stCondLst>
                              <p:cond delay="2500"/>
                            </p:stCondLst>
                            <p:childTnLst>
                              <p:par>
                                <p:cTn id="59" presetID="47" presetClass="entr" presetSubtype="0" fill="hold" grpId="0"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fade">
                                      <p:cBhvr>
                                        <p:cTn id="61" dur="500"/>
                                        <p:tgtEl>
                                          <p:spTgt spid="82"/>
                                        </p:tgtEl>
                                      </p:cBhvr>
                                    </p:animEffect>
                                    <p:anim calcmode="lin" valueType="num">
                                      <p:cBhvr>
                                        <p:cTn id="62" dur="500" fill="hold"/>
                                        <p:tgtEl>
                                          <p:spTgt spid="82"/>
                                        </p:tgtEl>
                                        <p:attrNameLst>
                                          <p:attrName>ppt_x</p:attrName>
                                        </p:attrNameLst>
                                      </p:cBhvr>
                                      <p:tavLst>
                                        <p:tav tm="0">
                                          <p:val>
                                            <p:strVal val="#ppt_x"/>
                                          </p:val>
                                        </p:tav>
                                        <p:tav tm="100000">
                                          <p:val>
                                            <p:strVal val="#ppt_x"/>
                                          </p:val>
                                        </p:tav>
                                      </p:tavLst>
                                    </p:anim>
                                    <p:anim calcmode="lin" valueType="num">
                                      <p:cBhvr>
                                        <p:cTn id="63" dur="500" fill="hold"/>
                                        <p:tgtEl>
                                          <p:spTgt spid="8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12" presetClass="entr" presetSubtype="8" fill="hold"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p:tgtEl>
                                          <p:spTgt spid="9"/>
                                        </p:tgtEl>
                                        <p:attrNameLst>
                                          <p:attrName>ppt_x</p:attrName>
                                        </p:attrNameLst>
                                      </p:cBhvr>
                                      <p:tavLst>
                                        <p:tav tm="0">
                                          <p:val>
                                            <p:strVal val="#ppt_x-#ppt_w*1.125000"/>
                                          </p:val>
                                        </p:tav>
                                        <p:tav tm="100000">
                                          <p:val>
                                            <p:strVal val="#ppt_x"/>
                                          </p:val>
                                        </p:tav>
                                      </p:tavLst>
                                    </p:anim>
                                    <p:animEffect transition="in" filter="wipe(right)">
                                      <p:cBhvr>
                                        <p:cTn id="68" dur="500"/>
                                        <p:tgtEl>
                                          <p:spTgt spid="9"/>
                                        </p:tgtEl>
                                      </p:cBhvr>
                                    </p:animEffect>
                                  </p:childTnLst>
                                </p:cTn>
                              </p:par>
                            </p:childTnLst>
                          </p:cTn>
                        </p:par>
                        <p:par>
                          <p:cTn id="69" fill="hold">
                            <p:stCondLst>
                              <p:cond delay="3500"/>
                            </p:stCondLst>
                            <p:childTnLst>
                              <p:par>
                                <p:cTn id="70" presetID="47" presetClass="entr" presetSubtype="0" fill="hold" grpId="0"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fade">
                                      <p:cBhvr>
                                        <p:cTn id="72" dur="500"/>
                                        <p:tgtEl>
                                          <p:spTgt spid="73"/>
                                        </p:tgtEl>
                                      </p:cBhvr>
                                    </p:animEffect>
                                    <p:anim calcmode="lin" valueType="num">
                                      <p:cBhvr>
                                        <p:cTn id="73" dur="500" fill="hold"/>
                                        <p:tgtEl>
                                          <p:spTgt spid="73"/>
                                        </p:tgtEl>
                                        <p:attrNameLst>
                                          <p:attrName>ppt_x</p:attrName>
                                        </p:attrNameLst>
                                      </p:cBhvr>
                                      <p:tavLst>
                                        <p:tav tm="0">
                                          <p:val>
                                            <p:strVal val="#ppt_x"/>
                                          </p:val>
                                        </p:tav>
                                        <p:tav tm="100000">
                                          <p:val>
                                            <p:strVal val="#ppt_x"/>
                                          </p:val>
                                        </p:tav>
                                      </p:tavLst>
                                    </p:anim>
                                    <p:anim calcmode="lin" valueType="num">
                                      <p:cBhvr>
                                        <p:cTn id="74" dur="500" fill="hold"/>
                                        <p:tgtEl>
                                          <p:spTgt spid="73"/>
                                        </p:tgtEl>
                                        <p:attrNameLst>
                                          <p:attrName>ppt_y</p:attrName>
                                        </p:attrNameLst>
                                      </p:cBhvr>
                                      <p:tavLst>
                                        <p:tav tm="0">
                                          <p:val>
                                            <p:strVal val="#ppt_y-.1"/>
                                          </p:val>
                                        </p:tav>
                                        <p:tav tm="100000">
                                          <p:val>
                                            <p:strVal val="#ppt_y"/>
                                          </p:val>
                                        </p:tav>
                                      </p:tavLst>
                                    </p:anim>
                                  </p:childTnLst>
                                </p:cTn>
                              </p:par>
                            </p:childTnLst>
                          </p:cTn>
                        </p:par>
                        <p:par>
                          <p:cTn id="75" fill="hold">
                            <p:stCondLst>
                              <p:cond delay="4000"/>
                            </p:stCondLst>
                            <p:childTnLst>
                              <p:par>
                                <p:cTn id="76" presetID="12" presetClass="entr" presetSubtype="8" fill="hold" nodeType="after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right)">
                                      <p:cBhvr>
                                        <p:cTn id="79" dur="500"/>
                                        <p:tgtEl>
                                          <p:spTgt spid="12"/>
                                        </p:tgtEl>
                                      </p:cBhvr>
                                    </p:animEffect>
                                  </p:childTnLst>
                                </p:cTn>
                              </p:par>
                            </p:childTnLst>
                          </p:cTn>
                        </p:par>
                        <p:par>
                          <p:cTn id="80" fill="hold">
                            <p:stCondLst>
                              <p:cond delay="4500"/>
                            </p:stCondLst>
                            <p:childTnLst>
                              <p:par>
                                <p:cTn id="81" presetID="47" presetClass="entr" presetSubtype="0" fill="hold" grpId="0"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fade">
                                      <p:cBhvr>
                                        <p:cTn id="83" dur="500"/>
                                        <p:tgtEl>
                                          <p:spTgt spid="90"/>
                                        </p:tgtEl>
                                      </p:cBhvr>
                                    </p:animEffect>
                                    <p:anim calcmode="lin" valueType="num">
                                      <p:cBhvr>
                                        <p:cTn id="84" dur="500" fill="hold"/>
                                        <p:tgtEl>
                                          <p:spTgt spid="90"/>
                                        </p:tgtEl>
                                        <p:attrNameLst>
                                          <p:attrName>ppt_x</p:attrName>
                                        </p:attrNameLst>
                                      </p:cBhvr>
                                      <p:tavLst>
                                        <p:tav tm="0">
                                          <p:val>
                                            <p:strVal val="#ppt_x"/>
                                          </p:val>
                                        </p:tav>
                                        <p:tav tm="100000">
                                          <p:val>
                                            <p:strVal val="#ppt_x"/>
                                          </p:val>
                                        </p:tav>
                                      </p:tavLst>
                                    </p:anim>
                                    <p:anim calcmode="lin" valueType="num">
                                      <p:cBhvr>
                                        <p:cTn id="85" dur="500" fill="hold"/>
                                        <p:tgtEl>
                                          <p:spTgt spid="90"/>
                                        </p:tgtEl>
                                        <p:attrNameLst>
                                          <p:attrName>ppt_y</p:attrName>
                                        </p:attrNameLst>
                                      </p:cBhvr>
                                      <p:tavLst>
                                        <p:tav tm="0">
                                          <p:val>
                                            <p:strVal val="#ppt_y-.1"/>
                                          </p:val>
                                        </p:tav>
                                        <p:tav tm="100000">
                                          <p:val>
                                            <p:strVal val="#ppt_y"/>
                                          </p:val>
                                        </p:tav>
                                      </p:tavLst>
                                    </p:anim>
                                  </p:childTnLst>
                                </p:cTn>
                              </p:par>
                            </p:childTnLst>
                          </p:cTn>
                        </p:par>
                        <p:par>
                          <p:cTn id="86" fill="hold">
                            <p:stCondLst>
                              <p:cond delay="5000"/>
                            </p:stCondLst>
                            <p:childTnLst>
                              <p:par>
                                <p:cTn id="87" presetID="12" presetClass="entr" presetSubtype="8" fill="hold" nodeType="after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additive="base">
                                        <p:cTn id="89" dur="500"/>
                                        <p:tgtEl>
                                          <p:spTgt spid="10"/>
                                        </p:tgtEl>
                                        <p:attrNameLst>
                                          <p:attrName>ppt_x</p:attrName>
                                        </p:attrNameLst>
                                      </p:cBhvr>
                                      <p:tavLst>
                                        <p:tav tm="0">
                                          <p:val>
                                            <p:strVal val="#ppt_x-#ppt_w*1.125000"/>
                                          </p:val>
                                        </p:tav>
                                        <p:tav tm="100000">
                                          <p:val>
                                            <p:strVal val="#ppt_x"/>
                                          </p:val>
                                        </p:tav>
                                      </p:tavLst>
                                    </p:anim>
                                    <p:animEffect transition="in" filter="wipe(right)">
                                      <p:cBhvr>
                                        <p:cTn id="90" dur="500"/>
                                        <p:tgtEl>
                                          <p:spTgt spid="10"/>
                                        </p:tgtEl>
                                      </p:cBhvr>
                                    </p:animEffect>
                                  </p:childTnLst>
                                </p:cTn>
                              </p:par>
                            </p:childTnLst>
                          </p:cTn>
                        </p:par>
                        <p:par>
                          <p:cTn id="91" fill="hold">
                            <p:stCondLst>
                              <p:cond delay="5500"/>
                            </p:stCondLst>
                            <p:childTnLst>
                              <p:par>
                                <p:cTn id="92" presetID="47" presetClass="entr" presetSubtype="0" fill="hold" grpId="0" nodeType="afterEffect">
                                  <p:stCondLst>
                                    <p:cond delay="0"/>
                                  </p:stCondLst>
                                  <p:childTnLst>
                                    <p:set>
                                      <p:cBhvr>
                                        <p:cTn id="93" dur="1" fill="hold">
                                          <p:stCondLst>
                                            <p:cond delay="0"/>
                                          </p:stCondLst>
                                        </p:cTn>
                                        <p:tgtEl>
                                          <p:spTgt spid="77"/>
                                        </p:tgtEl>
                                        <p:attrNameLst>
                                          <p:attrName>style.visibility</p:attrName>
                                        </p:attrNameLst>
                                      </p:cBhvr>
                                      <p:to>
                                        <p:strVal val="visible"/>
                                      </p:to>
                                    </p:set>
                                    <p:animEffect transition="in" filter="fade">
                                      <p:cBhvr>
                                        <p:cTn id="94" dur="500"/>
                                        <p:tgtEl>
                                          <p:spTgt spid="77"/>
                                        </p:tgtEl>
                                      </p:cBhvr>
                                    </p:animEffect>
                                    <p:anim calcmode="lin" valueType="num">
                                      <p:cBhvr>
                                        <p:cTn id="95" dur="500" fill="hold"/>
                                        <p:tgtEl>
                                          <p:spTgt spid="77"/>
                                        </p:tgtEl>
                                        <p:attrNameLst>
                                          <p:attrName>ppt_x</p:attrName>
                                        </p:attrNameLst>
                                      </p:cBhvr>
                                      <p:tavLst>
                                        <p:tav tm="0">
                                          <p:val>
                                            <p:strVal val="#ppt_x"/>
                                          </p:val>
                                        </p:tav>
                                        <p:tav tm="100000">
                                          <p:val>
                                            <p:strVal val="#ppt_x"/>
                                          </p:val>
                                        </p:tav>
                                      </p:tavLst>
                                    </p:anim>
                                    <p:anim calcmode="lin" valueType="num">
                                      <p:cBhvr>
                                        <p:cTn id="96" dur="500" fill="hold"/>
                                        <p:tgtEl>
                                          <p:spTgt spid="77"/>
                                        </p:tgtEl>
                                        <p:attrNameLst>
                                          <p:attrName>ppt_y</p:attrName>
                                        </p:attrNameLst>
                                      </p:cBhvr>
                                      <p:tavLst>
                                        <p:tav tm="0">
                                          <p:val>
                                            <p:strVal val="#ppt_y-.1"/>
                                          </p:val>
                                        </p:tav>
                                        <p:tav tm="100000">
                                          <p:val>
                                            <p:strVal val="#ppt_y"/>
                                          </p:val>
                                        </p:tav>
                                      </p:tavLst>
                                    </p:anim>
                                  </p:childTnLst>
                                </p:cTn>
                              </p:par>
                            </p:childTnLst>
                          </p:cTn>
                        </p:par>
                        <p:par>
                          <p:cTn id="97" fill="hold">
                            <p:stCondLst>
                              <p:cond delay="6000"/>
                            </p:stCondLst>
                            <p:childTnLst>
                              <p:par>
                                <p:cTn id="98" presetID="12" presetClass="entr" presetSubtype="8" fill="hold" nodeType="after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additive="base">
                                        <p:cTn id="100" dur="500"/>
                                        <p:tgtEl>
                                          <p:spTgt spid="11"/>
                                        </p:tgtEl>
                                        <p:attrNameLst>
                                          <p:attrName>ppt_x</p:attrName>
                                        </p:attrNameLst>
                                      </p:cBhvr>
                                      <p:tavLst>
                                        <p:tav tm="0">
                                          <p:val>
                                            <p:strVal val="#ppt_x-#ppt_w*1.125000"/>
                                          </p:val>
                                        </p:tav>
                                        <p:tav tm="100000">
                                          <p:val>
                                            <p:strVal val="#ppt_x"/>
                                          </p:val>
                                        </p:tav>
                                      </p:tavLst>
                                    </p:anim>
                                    <p:animEffect transition="in" filter="wipe(right)">
                                      <p:cBhvr>
                                        <p:cTn id="10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p:bldP spid="104" grpId="0"/>
      <p:bldP spid="105" grpId="0" animBg="1"/>
      <p:bldP spid="106" grpId="0" animBg="1"/>
      <p:bldP spid="108" grpId="0" animBg="1"/>
      <p:bldP spid="109" grpId="0" animBg="1"/>
      <p:bldP spid="110" grpId="0" animBg="1"/>
      <p:bldP spid="45" grpId="0" animBg="1"/>
      <p:bldP spid="73" grpId="0" animBg="1"/>
      <p:bldP spid="77" grpId="0" animBg="1"/>
      <p:bldP spid="82" grpId="0" animBg="1"/>
      <p:bldP spid="9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p:spPr>
        <p:txBody>
          <a:bodyPr vert="horz" wrap="square" lIns="49634" tIns="24817" rIns="49634" bIns="24817" numCol="1" anchor="t" anchorCtr="0" compatLnSpc="1"/>
          <a:lstStyle/>
          <a:p>
            <a:endParaRPr lang="zh-CN" altLang="en-US"/>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公司</a:t>
              </a:r>
              <a:r>
                <a:rPr lang="en-US" altLang="zh-CN" sz="2400" dirty="0">
                  <a:solidFill>
                    <a:schemeClr val="bg1"/>
                  </a:solidFill>
                  <a:latin typeface="微软雅黑" panose="020B0503020204020204" pitchFamily="34" charset="-122"/>
                  <a:ea typeface="微软雅黑" panose="020B0503020204020204" pitchFamily="34" charset="-122"/>
                </a:rPr>
                <a:t>/</a:t>
              </a:r>
              <a:r>
                <a:rPr lang="zh-CN" altLang="en-US" sz="2400" dirty="0">
                  <a:solidFill>
                    <a:schemeClr val="bg1"/>
                  </a:solidFill>
                  <a:latin typeface="微软雅黑" panose="020B0503020204020204" pitchFamily="34" charset="-122"/>
                  <a:ea typeface="微软雅黑" panose="020B0503020204020204" pitchFamily="34" charset="-122"/>
                </a:rPr>
                <a:t>团队介绍</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公司简介</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团队介绍</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5" y="6468032"/>
            <a:ext cx="1457344" cy="400110"/>
            <a:chOff x="14536417" y="11170642"/>
            <a:chExt cx="2569714" cy="691011"/>
          </a:xfrm>
        </p:grpSpPr>
        <p:sp>
          <p:nvSpPr>
            <p:cNvPr id="41"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公司理念</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7" y="5123795"/>
            <a:ext cx="1476719" cy="400110"/>
            <a:chOff x="17580588" y="8849071"/>
            <a:chExt cx="2603879" cy="691011"/>
          </a:xfrm>
        </p:grpSpPr>
        <p:sp>
          <p:nvSpPr>
            <p:cNvPr id="38"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公司历程</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476720" cy="400110"/>
            <a:chOff x="17580587" y="9968299"/>
            <a:chExt cx="2603880" cy="691011"/>
          </a:xfrm>
        </p:grpSpPr>
        <p:sp>
          <p:nvSpPr>
            <p:cNvPr id="40"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公司结构</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764670" y="2212592"/>
            <a:ext cx="3447179" cy="3497216"/>
          </a:xfrm>
          <a:prstGeom prst="rect">
            <a:avLst/>
          </a:prstGeom>
          <a:noFill/>
        </p:spPr>
        <p:txBody>
          <a:bodyPr wrap="none" lIns="49634" tIns="24817" rIns="49634" bIns="24817" rtlCol="0">
            <a:spAutoFit/>
          </a:bodyPr>
          <a:lstStyle/>
          <a:p>
            <a:r>
              <a:rPr lang="en-US" altLang="zh-CN" sz="22400" spc="-163" dirty="0">
                <a:solidFill>
                  <a:schemeClr val="bg1"/>
                </a:solidFill>
                <a:latin typeface="ITC Avant Garde Std Md" panose="020B0602020202020204" pitchFamily="34" charset="0"/>
                <a:cs typeface="Raavi" panose="020B0502040204020203" pitchFamily="34" charset="0"/>
              </a:rPr>
              <a:t>01</a:t>
            </a:r>
            <a:endParaRPr lang="zh-CN" altLang="en-US" sz="22400" spc="-163" dirty="0">
              <a:solidFill>
                <a:schemeClr val="bg1"/>
              </a:solidFill>
              <a:latin typeface="ITC Avant Garde Std Md" panose="020B0602020202020204" pitchFamily="34" charset="0"/>
              <a:cs typeface="Raav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4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anim calcmode="lin" valueType="num">
                                      <p:cBhvr>
                                        <p:cTn id="33" dur="500" fill="hold"/>
                                        <p:tgtEl>
                                          <p:spTgt spid="5"/>
                                        </p:tgtEl>
                                        <p:attrNameLst>
                                          <p:attrName>ppt_x</p:attrName>
                                        </p:attrNameLst>
                                      </p:cBhvr>
                                      <p:tavLst>
                                        <p:tav tm="0">
                                          <p:val>
                                            <p:strVal val="#ppt_x"/>
                                          </p:val>
                                        </p:tav>
                                        <p:tav tm="100000">
                                          <p:val>
                                            <p:strVal val="#ppt_x"/>
                                          </p:val>
                                        </p:tav>
                                      </p:tavLst>
                                    </p:anim>
                                    <p:anim calcmode="lin" valueType="num">
                                      <p:cBhvr>
                                        <p:cTn id="34" dur="5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6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8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anim calcmode="lin" valueType="num">
                                      <p:cBhvr>
                                        <p:cTn id="43" dur="500" fill="hold"/>
                                        <p:tgtEl>
                                          <p:spTgt spid="9"/>
                                        </p:tgtEl>
                                        <p:attrNameLst>
                                          <p:attrName>ppt_x</p:attrName>
                                        </p:attrNameLst>
                                      </p:cBhvr>
                                      <p:tavLst>
                                        <p:tav tm="0">
                                          <p:val>
                                            <p:strVal val="#ppt_x"/>
                                          </p:val>
                                        </p:tav>
                                        <p:tav tm="100000">
                                          <p:val>
                                            <p:strVal val="#ppt_x"/>
                                          </p:val>
                                        </p:tav>
                                      </p:tavLst>
                                    </p:anim>
                                    <p:anim calcmode="lin" valueType="num">
                                      <p:cBhvr>
                                        <p:cTn id="4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60417" y="2082611"/>
            <a:ext cx="8106498" cy="5051085"/>
          </a:xfrm>
          <a:prstGeom prst="rect">
            <a:avLst/>
          </a:prstGeom>
        </p:spPr>
      </p:pic>
      <p:sp>
        <p:nvSpPr>
          <p:cNvPr id="9" name="TextBox 8"/>
          <p:cNvSpPr txBox="1"/>
          <p:nvPr/>
        </p:nvSpPr>
        <p:spPr>
          <a:xfrm>
            <a:off x="1594237" y="2375819"/>
            <a:ext cx="1736986" cy="496395"/>
          </a:xfrm>
          <a:prstGeom prst="rect">
            <a:avLst/>
          </a:prstGeom>
          <a:noFill/>
        </p:spPr>
        <p:txBody>
          <a:bodyPr wrap="square" lIns="49634" tIns="24817" rIns="49634" bIns="24817" rtlCol="0">
            <a:spAutoFit/>
          </a:bodyPr>
          <a:lstStyle/>
          <a:p>
            <a:r>
              <a:rPr lang="zh-CN" altLang="en-US" sz="2900" dirty="0">
                <a:solidFill>
                  <a:schemeClr val="tx1">
                    <a:lumMod val="75000"/>
                    <a:lumOff val="25000"/>
                  </a:schemeClr>
                </a:solidFill>
                <a:latin typeface="微软雅黑" panose="020B0503020204020204" pitchFamily="34" charset="-122"/>
                <a:ea typeface="微软雅黑" panose="020B0503020204020204" pitchFamily="34" charset="-122"/>
              </a:rPr>
              <a:t>公司简介</a:t>
            </a:r>
            <a:endParaRPr lang="zh-CN" altLang="en-US" sz="2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flipV="1">
            <a:off x="1594239" y="2993438"/>
            <a:ext cx="3838881" cy="30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609030" y="3025944"/>
            <a:ext cx="3998687" cy="4205102"/>
          </a:xfrm>
          <a:prstGeom prst="rect">
            <a:avLst/>
          </a:prstGeom>
          <a:noFill/>
        </p:spPr>
        <p:txBody>
          <a:bodyPr wrap="square" lIns="49634" tIns="24817" rIns="49634" bIns="24817" rtlCol="0">
            <a:spAutoFit/>
          </a:bodyPr>
          <a:lstStyle/>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只保留文字。您的内容打在这里，或者通过复制您的文本后，在此框中选择粘贴，并选择只保留文字。</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580143" y="1834414"/>
            <a:ext cx="3496688" cy="496395"/>
          </a:xfrm>
          <a:prstGeom prst="rect">
            <a:avLst/>
          </a:prstGeom>
          <a:noFill/>
        </p:spPr>
        <p:txBody>
          <a:bodyPr wrap="square" lIns="49634" tIns="24817" rIns="49634" bIns="24817" rtlCol="0">
            <a:spAutoFit/>
          </a:bodyPr>
          <a:lstStyle/>
          <a:p>
            <a:r>
              <a:rPr lang="en-US" altLang="zh-CN" sz="2900" b="1" dirty="0">
                <a:solidFill>
                  <a:srgbClr val="E9344D"/>
                </a:solidFill>
              </a:rPr>
              <a:t>COMPANY PROFILE</a:t>
            </a:r>
            <a:endParaRPr lang="zh-CN" altLang="en-US" sz="2900" b="1" dirty="0">
              <a:solidFill>
                <a:srgbClr val="E9344D"/>
              </a:solidFill>
            </a:endParaRPr>
          </a:p>
        </p:txBody>
      </p:sp>
      <p:sp>
        <p:nvSpPr>
          <p:cNvPr id="35" name="平行四边形 34"/>
          <p:cNvSpPr/>
          <p:nvPr/>
        </p:nvSpPr>
        <p:spPr>
          <a:xfrm>
            <a:off x="888864" y="1108507"/>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 name="组合 1"/>
          <p:cNvGrpSpPr/>
          <p:nvPr/>
        </p:nvGrpSpPr>
        <p:grpSpPr>
          <a:xfrm>
            <a:off x="-265168" y="334599"/>
            <a:ext cx="3430341" cy="578494"/>
            <a:chOff x="-467566" y="577868"/>
            <a:chExt cx="6048672" cy="999091"/>
          </a:xfrm>
        </p:grpSpPr>
        <p:sp>
          <p:nvSpPr>
            <p:cNvPr id="66" name="对角圆角矩形 65"/>
            <p:cNvSpPr/>
            <p:nvPr/>
          </p:nvSpPr>
          <p:spPr>
            <a:xfrm>
              <a:off x="-467566"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1308312"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公司基本情况</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 presetClass="entr" presetSubtype="1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checkerboard(across)">
                                      <p:cBhvr>
                                        <p:cTn id="17" dur="500"/>
                                        <p:tgtEl>
                                          <p:spTgt spid="40"/>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p:tgtEl>
                                          <p:spTgt spid="9"/>
                                        </p:tgtEl>
                                        <p:attrNameLst>
                                          <p:attrName>ppt_x</p:attrName>
                                        </p:attrNameLst>
                                      </p:cBhvr>
                                      <p:tavLst>
                                        <p:tav tm="0">
                                          <p:val>
                                            <p:strVal val="#ppt_x-#ppt_w*1.125000"/>
                                          </p:val>
                                        </p:tav>
                                        <p:tav tm="100000">
                                          <p:val>
                                            <p:strVal val="#ppt_x"/>
                                          </p:val>
                                        </p:tav>
                                      </p:tavLst>
                                    </p:anim>
                                    <p:animEffect transition="in" filter="wipe(right)">
                                      <p:cBhvr>
                                        <p:cTn id="21" dur="1000"/>
                                        <p:tgtEl>
                                          <p:spTgt spid="9"/>
                                        </p:tgtEl>
                                      </p:cBhvr>
                                    </p:animEffect>
                                  </p:childTnLst>
                                </p:cTn>
                              </p:par>
                              <p:par>
                                <p:cTn id="22" presetID="2" presetClass="entr" presetSubtype="8"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par>
                                <p:cTn id="26" presetID="31"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2000" fill="hold"/>
                                        <p:tgtEl>
                                          <p:spTgt spid="4"/>
                                        </p:tgtEl>
                                        <p:attrNameLst>
                                          <p:attrName>ppt_w</p:attrName>
                                        </p:attrNameLst>
                                      </p:cBhvr>
                                      <p:tavLst>
                                        <p:tav tm="0">
                                          <p:val>
                                            <p:fltVal val="0"/>
                                          </p:val>
                                        </p:tav>
                                        <p:tav tm="100000">
                                          <p:val>
                                            <p:strVal val="#ppt_w"/>
                                          </p:val>
                                        </p:tav>
                                      </p:tavLst>
                                    </p:anim>
                                    <p:anim calcmode="lin" valueType="num">
                                      <p:cBhvr>
                                        <p:cTn id="29" dur="2000" fill="hold"/>
                                        <p:tgtEl>
                                          <p:spTgt spid="4"/>
                                        </p:tgtEl>
                                        <p:attrNameLst>
                                          <p:attrName>ppt_h</p:attrName>
                                        </p:attrNameLst>
                                      </p:cBhvr>
                                      <p:tavLst>
                                        <p:tav tm="0">
                                          <p:val>
                                            <p:fltVal val="0"/>
                                          </p:val>
                                        </p:tav>
                                        <p:tav tm="100000">
                                          <p:val>
                                            <p:strVal val="#ppt_h"/>
                                          </p:val>
                                        </p:tav>
                                      </p:tavLst>
                                    </p:anim>
                                    <p:anim calcmode="lin" valueType="num">
                                      <p:cBhvr>
                                        <p:cTn id="30" dur="2000" fill="hold"/>
                                        <p:tgtEl>
                                          <p:spTgt spid="4"/>
                                        </p:tgtEl>
                                        <p:attrNameLst>
                                          <p:attrName>style.rotation</p:attrName>
                                        </p:attrNameLst>
                                      </p:cBhvr>
                                      <p:tavLst>
                                        <p:tav tm="0">
                                          <p:val>
                                            <p:fltVal val="90"/>
                                          </p:val>
                                        </p:tav>
                                        <p:tav tm="100000">
                                          <p:val>
                                            <p:fltVal val="0"/>
                                          </p:val>
                                        </p:tav>
                                      </p:tavLst>
                                    </p:anim>
                                    <p:animEffect transition="in" filter="fade">
                                      <p:cBhvr>
                                        <p:cTn id="31" dur="2000"/>
                                        <p:tgtEl>
                                          <p:spTgt spid="4"/>
                                        </p:tgtEl>
                                      </p:cBhvr>
                                    </p:animEffect>
                                  </p:childTnLst>
                                </p:cTn>
                              </p:par>
                              <p:par>
                                <p:cTn id="32" presetID="12" presetClass="entr" presetSubtype="1" fill="hold" grpId="0" nodeType="withEffect">
                                  <p:stCondLst>
                                    <p:cond delay="30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1000"/>
                                        <p:tgtEl>
                                          <p:spTgt spid="11"/>
                                        </p:tgtEl>
                                        <p:attrNameLst>
                                          <p:attrName>ppt_y</p:attrName>
                                        </p:attrNameLst>
                                      </p:cBhvr>
                                      <p:tavLst>
                                        <p:tav tm="0">
                                          <p:val>
                                            <p:strVal val="#ppt_y-#ppt_h*1.125000"/>
                                          </p:val>
                                        </p:tav>
                                        <p:tav tm="100000">
                                          <p:val>
                                            <p:strVal val="#ppt_y"/>
                                          </p:val>
                                        </p:tav>
                                      </p:tavLst>
                                    </p:anim>
                                    <p:animEffect transition="in" filter="wipe(down)">
                                      <p:cBhvr>
                                        <p:cTn id="3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40" grpId="0"/>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55890" y="1959496"/>
            <a:ext cx="2383936" cy="2433950"/>
            <a:chOff x="7680681" y="3384153"/>
            <a:chExt cx="4203562" cy="4203562"/>
          </a:xfrm>
        </p:grpSpPr>
        <p:sp>
          <p:nvSpPr>
            <p:cNvPr id="33" name="Oval 167"/>
            <p:cNvSpPr/>
            <p:nvPr/>
          </p:nvSpPr>
          <p:spPr>
            <a:xfrm>
              <a:off x="7680681"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36" name="03_Our Portfolio Round.psd"/>
            <p:cNvPicPr/>
            <p:nvPr/>
          </p:nvPicPr>
          <p:blipFill>
            <a:blip r:embed="rId1" cstate="print">
              <a:extLst>
                <a:ext uri="{28A0092B-C50C-407E-A947-70E740481C1C}">
                  <a14:useLocalDpi xmlns:a14="http://schemas.microsoft.com/office/drawing/2010/main" val="0"/>
                </a:ext>
              </a:extLst>
            </a:blip>
            <a:stretch>
              <a:fillRect/>
            </a:stretch>
          </p:blipFill>
          <p:spPr>
            <a:xfrm>
              <a:off x="7895594" y="3612791"/>
              <a:ext cx="3827056" cy="3737055"/>
            </a:xfrm>
            <a:prstGeom prst="ellipse">
              <a:avLst/>
            </a:prstGeom>
            <a:ln w="12700">
              <a:miter lim="400000"/>
              <a:headEnd/>
              <a:tailEnd/>
            </a:ln>
          </p:spPr>
        </p:pic>
      </p:grpSp>
      <p:grpSp>
        <p:nvGrpSpPr>
          <p:cNvPr id="5" name="组合 4"/>
          <p:cNvGrpSpPr/>
          <p:nvPr/>
        </p:nvGrpSpPr>
        <p:grpSpPr>
          <a:xfrm>
            <a:off x="7173670" y="1959496"/>
            <a:ext cx="2383936" cy="2433950"/>
            <a:chOff x="12649233" y="3384153"/>
            <a:chExt cx="4203562" cy="4203562"/>
          </a:xfrm>
        </p:grpSpPr>
        <p:sp>
          <p:nvSpPr>
            <p:cNvPr id="38" name="Oval 180"/>
            <p:cNvSpPr/>
            <p:nvPr/>
          </p:nvSpPr>
          <p:spPr>
            <a:xfrm>
              <a:off x="12649233"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39" name="03_Our Portfolio Round.psd"/>
            <p:cNvPicPr/>
            <p:nvPr/>
          </p:nvPicPr>
          <p:blipFill>
            <a:blip r:embed="rId2" cstate="print">
              <a:extLst>
                <a:ext uri="{28A0092B-C50C-407E-A947-70E740481C1C}">
                  <a14:useLocalDpi xmlns:a14="http://schemas.microsoft.com/office/drawing/2010/main" val="0"/>
                </a:ext>
              </a:extLst>
            </a:blip>
            <a:stretch>
              <a:fillRect/>
            </a:stretch>
          </p:blipFill>
          <p:spPr>
            <a:xfrm>
              <a:off x="12840211" y="3612791"/>
              <a:ext cx="3827056" cy="3737055"/>
            </a:xfrm>
            <a:prstGeom prst="ellipse">
              <a:avLst/>
            </a:prstGeom>
            <a:ln w="12700">
              <a:miter lim="400000"/>
              <a:headEnd/>
              <a:tailEnd/>
            </a:ln>
          </p:spPr>
        </p:pic>
      </p:grpSp>
      <p:grpSp>
        <p:nvGrpSpPr>
          <p:cNvPr id="4" name="组合 3"/>
          <p:cNvGrpSpPr/>
          <p:nvPr/>
        </p:nvGrpSpPr>
        <p:grpSpPr>
          <a:xfrm>
            <a:off x="10073125" y="1959496"/>
            <a:ext cx="2383936" cy="2433950"/>
            <a:chOff x="17761801" y="3384153"/>
            <a:chExt cx="4203562" cy="4203562"/>
          </a:xfrm>
        </p:grpSpPr>
        <p:sp>
          <p:nvSpPr>
            <p:cNvPr id="42" name="Oval 193"/>
            <p:cNvSpPr/>
            <p:nvPr/>
          </p:nvSpPr>
          <p:spPr>
            <a:xfrm>
              <a:off x="17761801"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43" name="03_Our Portfolio Round.psd"/>
            <p:cNvPicPr/>
            <p:nvPr/>
          </p:nvPicPr>
          <p:blipFill>
            <a:blip r:embed="rId3">
              <a:extLst>
                <a:ext uri="{28A0092B-C50C-407E-A947-70E740481C1C}">
                  <a14:useLocalDpi xmlns:a14="http://schemas.microsoft.com/office/drawing/2010/main" val="0"/>
                </a:ext>
              </a:extLst>
            </a:blip>
            <a:stretch>
              <a:fillRect/>
            </a:stretch>
          </p:blipFill>
          <p:spPr>
            <a:xfrm>
              <a:off x="17965868" y="3590303"/>
              <a:ext cx="3827056" cy="3782033"/>
            </a:xfrm>
            <a:prstGeom prst="ellipse">
              <a:avLst/>
            </a:prstGeom>
            <a:ln w="12700">
              <a:miter lim="400000"/>
              <a:headEnd/>
              <a:tailEnd/>
            </a:ln>
          </p:spPr>
        </p:pic>
      </p:grpSp>
      <p:grpSp>
        <p:nvGrpSpPr>
          <p:cNvPr id="3" name="组合 2"/>
          <p:cNvGrpSpPr/>
          <p:nvPr/>
        </p:nvGrpSpPr>
        <p:grpSpPr>
          <a:xfrm>
            <a:off x="1583920" y="1972340"/>
            <a:ext cx="2383936" cy="2433950"/>
            <a:chOff x="2792903" y="3406338"/>
            <a:chExt cx="4203562" cy="4203562"/>
          </a:xfrm>
        </p:grpSpPr>
        <p:sp>
          <p:nvSpPr>
            <p:cNvPr id="45" name="Oval 18"/>
            <p:cNvSpPr/>
            <p:nvPr/>
          </p:nvSpPr>
          <p:spPr>
            <a:xfrm>
              <a:off x="2792903" y="3406338"/>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46" name="03_Our Portfolio Round.psd"/>
            <p:cNvPicPr/>
            <p:nvPr/>
          </p:nvPicPr>
          <p:blipFill>
            <a:blip r:embed="rId4">
              <a:extLst>
                <a:ext uri="{28A0092B-C50C-407E-A947-70E740481C1C}">
                  <a14:useLocalDpi xmlns:a14="http://schemas.microsoft.com/office/drawing/2010/main" val="0"/>
                </a:ext>
              </a:extLst>
            </a:blip>
            <a:stretch>
              <a:fillRect/>
            </a:stretch>
          </p:blipFill>
          <p:spPr>
            <a:xfrm>
              <a:off x="3008606" y="3626598"/>
              <a:ext cx="3827056" cy="3782033"/>
            </a:xfrm>
            <a:prstGeom prst="ellipse">
              <a:avLst/>
            </a:prstGeom>
            <a:ln w="12700">
              <a:miter lim="400000"/>
              <a:headEnd/>
              <a:tailEnd/>
            </a:ln>
          </p:spPr>
        </p:pic>
      </p:grpSp>
      <p:grpSp>
        <p:nvGrpSpPr>
          <p:cNvPr id="7" name="组合 6"/>
          <p:cNvGrpSpPr/>
          <p:nvPr/>
        </p:nvGrpSpPr>
        <p:grpSpPr>
          <a:xfrm>
            <a:off x="1972092" y="4650857"/>
            <a:ext cx="1437329" cy="353944"/>
            <a:chOff x="3477359" y="8032286"/>
            <a:chExt cx="2534423" cy="611280"/>
          </a:xfrm>
        </p:grpSpPr>
        <p:sp>
          <p:nvSpPr>
            <p:cNvPr id="62" name="流程图: 可选过程 61"/>
            <p:cNvSpPr/>
            <p:nvPr/>
          </p:nvSpPr>
          <p:spPr>
            <a:xfrm>
              <a:off x="3477359"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3564204" y="8032288"/>
              <a:ext cx="2360738" cy="611278"/>
            </a:xfrm>
            <a:prstGeom prst="rect">
              <a:avLst/>
            </a:prstGeom>
            <a:noFill/>
          </p:spPr>
          <p:txBody>
            <a:bodyPr wrap="none" rtlCol="0">
              <a:spAutoFit/>
            </a:bodyPr>
            <a:lstStyle/>
            <a:p>
              <a:pPr lvl="0" algn="ctr"/>
              <a:r>
                <a:rPr lang="zh-CN" altLang="en-US" sz="1500" dirty="0">
                  <a:solidFill>
                    <a:schemeClr val="bg1"/>
                  </a:solidFill>
                  <a:latin typeface="微软雅黑" panose="020B0503020204020204" pitchFamily="34" charset="-122"/>
                  <a:ea typeface="微软雅黑" panose="020B0503020204020204" pitchFamily="34" charset="-122"/>
                </a:rPr>
                <a:t>代用名</a:t>
              </a:r>
              <a:r>
                <a:rPr lang="zh-CN" altLang="en-US" sz="17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思源黑体 CN Light" pitchFamily="34" charset="-122"/>
                  <a:ea typeface="思源黑体 CN Light" pitchFamily="34" charset="-122"/>
                </a:rPr>
                <a:t>就任职位</a:t>
              </a:r>
              <a:endParaRPr lang="zh-CN" altLang="en-US" sz="1000" dirty="0">
                <a:solidFill>
                  <a:schemeClr val="bg1"/>
                </a:solidFill>
                <a:latin typeface="思源黑体 CN Light" pitchFamily="34" charset="-122"/>
                <a:ea typeface="思源黑体 CN Light" pitchFamily="34" charset="-122"/>
              </a:endParaRPr>
            </a:p>
          </p:txBody>
        </p:sp>
      </p:grpSp>
      <p:sp>
        <p:nvSpPr>
          <p:cNvPr id="68" name="平行四边形 67"/>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 name="组合 1"/>
          <p:cNvGrpSpPr/>
          <p:nvPr/>
        </p:nvGrpSpPr>
        <p:grpSpPr>
          <a:xfrm>
            <a:off x="-346843" y="334599"/>
            <a:ext cx="3430341" cy="578494"/>
            <a:chOff x="-611583" y="577868"/>
            <a:chExt cx="6048672" cy="999091"/>
          </a:xfrm>
        </p:grpSpPr>
        <p:sp>
          <p:nvSpPr>
            <p:cNvPr id="69" name="对角圆角矩形 68"/>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团队介绍</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829195" y="4650857"/>
            <a:ext cx="1437329" cy="353944"/>
            <a:chOff x="8515249" y="8032286"/>
            <a:chExt cx="2534423" cy="611280"/>
          </a:xfrm>
        </p:grpSpPr>
        <p:sp>
          <p:nvSpPr>
            <p:cNvPr id="74" name="流程图: 可选过程 73"/>
            <p:cNvSpPr/>
            <p:nvPr/>
          </p:nvSpPr>
          <p:spPr>
            <a:xfrm>
              <a:off x="8515249"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8602094" y="8032288"/>
              <a:ext cx="2360738" cy="611278"/>
            </a:xfrm>
            <a:prstGeom prst="rect">
              <a:avLst/>
            </a:prstGeom>
            <a:noFill/>
          </p:spPr>
          <p:txBody>
            <a:bodyPr wrap="none" rtlCol="0">
              <a:spAutoFit/>
            </a:bodyPr>
            <a:lstStyle/>
            <a:p>
              <a:pPr lvl="0" algn="ctr"/>
              <a:r>
                <a:rPr lang="zh-CN" altLang="en-US" sz="1500" dirty="0">
                  <a:solidFill>
                    <a:schemeClr val="bg1"/>
                  </a:solidFill>
                  <a:latin typeface="微软雅黑" panose="020B0503020204020204" pitchFamily="34" charset="-122"/>
                  <a:ea typeface="微软雅黑" panose="020B0503020204020204" pitchFamily="34" charset="-122"/>
                </a:rPr>
                <a:t>代用名</a:t>
              </a:r>
              <a:r>
                <a:rPr lang="zh-CN" altLang="en-US" sz="17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思源黑体 CN Light" pitchFamily="34" charset="-122"/>
                  <a:ea typeface="思源黑体 CN Light" pitchFamily="34" charset="-122"/>
                </a:rPr>
                <a:t>就任职位</a:t>
              </a:r>
              <a:endParaRPr lang="zh-CN" altLang="en-US" sz="1000" dirty="0">
                <a:solidFill>
                  <a:schemeClr val="bg1"/>
                </a:solidFill>
                <a:latin typeface="思源黑体 CN Light" pitchFamily="34" charset="-122"/>
                <a:ea typeface="思源黑体 CN Light" pitchFamily="34" charset="-122"/>
              </a:endParaRPr>
            </a:p>
          </p:txBody>
        </p:sp>
      </p:grpSp>
      <p:grpSp>
        <p:nvGrpSpPr>
          <p:cNvPr id="9" name="组合 8"/>
          <p:cNvGrpSpPr/>
          <p:nvPr/>
        </p:nvGrpSpPr>
        <p:grpSpPr>
          <a:xfrm>
            <a:off x="7648521" y="4650857"/>
            <a:ext cx="1437329" cy="353944"/>
            <a:chOff x="13486526" y="8032286"/>
            <a:chExt cx="2534423" cy="611280"/>
          </a:xfrm>
        </p:grpSpPr>
        <p:sp>
          <p:nvSpPr>
            <p:cNvPr id="76" name="流程图: 可选过程 75"/>
            <p:cNvSpPr/>
            <p:nvPr/>
          </p:nvSpPr>
          <p:spPr>
            <a:xfrm>
              <a:off x="13486526"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TextBox 76"/>
            <p:cNvSpPr txBox="1"/>
            <p:nvPr/>
          </p:nvSpPr>
          <p:spPr>
            <a:xfrm>
              <a:off x="13573371" y="8032288"/>
              <a:ext cx="2360738" cy="611278"/>
            </a:xfrm>
            <a:prstGeom prst="rect">
              <a:avLst/>
            </a:prstGeom>
            <a:noFill/>
          </p:spPr>
          <p:txBody>
            <a:bodyPr wrap="none" rtlCol="0">
              <a:spAutoFit/>
            </a:bodyPr>
            <a:lstStyle/>
            <a:p>
              <a:pPr lvl="0" algn="ctr"/>
              <a:r>
                <a:rPr lang="zh-CN" altLang="en-US" sz="1500" dirty="0">
                  <a:solidFill>
                    <a:schemeClr val="bg1"/>
                  </a:solidFill>
                  <a:latin typeface="微软雅黑" panose="020B0503020204020204" pitchFamily="34" charset="-122"/>
                  <a:ea typeface="微软雅黑" panose="020B0503020204020204" pitchFamily="34" charset="-122"/>
                </a:rPr>
                <a:t>代用名</a:t>
              </a:r>
              <a:r>
                <a:rPr lang="zh-CN" altLang="en-US" sz="17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思源黑体 CN Light" pitchFamily="34" charset="-122"/>
                  <a:ea typeface="思源黑体 CN Light" pitchFamily="34" charset="-122"/>
                </a:rPr>
                <a:t>就任职位</a:t>
              </a:r>
              <a:endParaRPr lang="zh-CN" altLang="en-US" sz="1000" dirty="0">
                <a:solidFill>
                  <a:schemeClr val="bg1"/>
                </a:solidFill>
                <a:latin typeface="思源黑体 CN Light" pitchFamily="34" charset="-122"/>
                <a:ea typeface="思源黑体 CN Light" pitchFamily="34" charset="-122"/>
              </a:endParaRPr>
            </a:p>
          </p:txBody>
        </p:sp>
      </p:grpSp>
      <p:grpSp>
        <p:nvGrpSpPr>
          <p:cNvPr id="10" name="组合 9"/>
          <p:cNvGrpSpPr/>
          <p:nvPr/>
        </p:nvGrpSpPr>
        <p:grpSpPr>
          <a:xfrm>
            <a:off x="10628623" y="4650857"/>
            <a:ext cx="1437329" cy="353944"/>
            <a:chOff x="18741300" y="8032286"/>
            <a:chExt cx="2534423" cy="611280"/>
          </a:xfrm>
        </p:grpSpPr>
        <p:sp>
          <p:nvSpPr>
            <p:cNvPr id="78" name="流程图: 可选过程 77"/>
            <p:cNvSpPr/>
            <p:nvPr/>
          </p:nvSpPr>
          <p:spPr>
            <a:xfrm>
              <a:off x="18741300"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78"/>
            <p:cNvSpPr txBox="1"/>
            <p:nvPr/>
          </p:nvSpPr>
          <p:spPr>
            <a:xfrm>
              <a:off x="18828145" y="8032288"/>
              <a:ext cx="2360738" cy="611278"/>
            </a:xfrm>
            <a:prstGeom prst="rect">
              <a:avLst/>
            </a:prstGeom>
            <a:noFill/>
          </p:spPr>
          <p:txBody>
            <a:bodyPr wrap="none" rtlCol="0">
              <a:spAutoFit/>
            </a:bodyPr>
            <a:lstStyle/>
            <a:p>
              <a:pPr lvl="0" algn="ctr"/>
              <a:r>
                <a:rPr lang="zh-CN" altLang="en-US" sz="1500" dirty="0">
                  <a:solidFill>
                    <a:schemeClr val="bg1"/>
                  </a:solidFill>
                  <a:latin typeface="微软雅黑" panose="020B0503020204020204" pitchFamily="34" charset="-122"/>
                  <a:ea typeface="微软雅黑" panose="020B0503020204020204" pitchFamily="34" charset="-122"/>
                </a:rPr>
                <a:t>代用名</a:t>
              </a:r>
              <a:r>
                <a:rPr lang="zh-CN" altLang="en-US" sz="1700" dirty="0">
                  <a:solidFill>
                    <a:schemeClr val="bg1"/>
                  </a:solidFill>
                  <a:latin typeface="微软雅黑" panose="020B0503020204020204" pitchFamily="34" charset="-122"/>
                  <a:ea typeface="微软雅黑" panose="020B0503020204020204" pitchFamily="34" charset="-122"/>
                </a:rPr>
                <a:t> </a:t>
              </a:r>
              <a:r>
                <a:rPr lang="zh-CN" altLang="en-US" sz="1000" dirty="0">
                  <a:solidFill>
                    <a:schemeClr val="bg1"/>
                  </a:solidFill>
                  <a:latin typeface="思源黑体 CN Light" pitchFamily="34" charset="-122"/>
                  <a:ea typeface="思源黑体 CN Light" pitchFamily="34" charset="-122"/>
                </a:rPr>
                <a:t>就任职位</a:t>
              </a:r>
              <a:endParaRPr lang="zh-CN" altLang="en-US" sz="1000" dirty="0">
                <a:solidFill>
                  <a:schemeClr val="bg1"/>
                </a:solidFill>
                <a:latin typeface="思源黑体 CN Light" pitchFamily="34" charset="-122"/>
                <a:ea typeface="思源黑体 CN Light" pitchFamily="34" charset="-122"/>
              </a:endParaRPr>
            </a:p>
          </p:txBody>
        </p:sp>
      </p:grpSp>
      <p:grpSp>
        <p:nvGrpSpPr>
          <p:cNvPr id="11" name="组合 10"/>
          <p:cNvGrpSpPr/>
          <p:nvPr/>
        </p:nvGrpSpPr>
        <p:grpSpPr>
          <a:xfrm>
            <a:off x="1706252" y="5185262"/>
            <a:ext cx="10683003" cy="1477328"/>
            <a:chOff x="3008606" y="8955232"/>
            <a:chExt cx="18837192" cy="2551425"/>
          </a:xfrm>
        </p:grpSpPr>
        <p:sp>
          <p:nvSpPr>
            <p:cNvPr id="84" name="矩形 83"/>
            <p:cNvSpPr/>
            <p:nvPr/>
          </p:nvSpPr>
          <p:spPr>
            <a:xfrm>
              <a:off x="7880562"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35" name="矩形 34"/>
            <p:cNvSpPr/>
            <p:nvPr/>
          </p:nvSpPr>
          <p:spPr>
            <a:xfrm>
              <a:off x="3008606"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37" name="矩形 36"/>
            <p:cNvSpPr/>
            <p:nvPr/>
          </p:nvSpPr>
          <p:spPr>
            <a:xfrm>
              <a:off x="12916453"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40" name="矩形 39"/>
            <p:cNvSpPr/>
            <p:nvPr/>
          </p:nvSpPr>
          <p:spPr>
            <a:xfrm>
              <a:off x="18171226"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additive="base">
                                        <p:cTn id="12" dur="500" fill="hold"/>
                                        <p:tgtEl>
                                          <p:spTgt spid="68"/>
                                        </p:tgtEl>
                                        <p:attrNameLst>
                                          <p:attrName>ppt_x</p:attrName>
                                        </p:attrNameLst>
                                      </p:cBhvr>
                                      <p:tavLst>
                                        <p:tav tm="0">
                                          <p:val>
                                            <p:strVal val="0-#ppt_w/2"/>
                                          </p:val>
                                        </p:tav>
                                        <p:tav tm="100000">
                                          <p:val>
                                            <p:strVal val="#ppt_x"/>
                                          </p:val>
                                        </p:tav>
                                      </p:tavLst>
                                    </p:anim>
                                    <p:anim calcmode="lin" valueType="num">
                                      <p:cBhvr additive="base">
                                        <p:cTn id="13" dur="500" fill="hold"/>
                                        <p:tgtEl>
                                          <p:spTgt spid="6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300"/>
                                        <p:tgtEl>
                                          <p:spTgt spid="3"/>
                                        </p:tgtEl>
                                      </p:cBhvr>
                                    </p:animEffect>
                                    <p:anim calcmode="lin" valueType="num">
                                      <p:cBhvr>
                                        <p:cTn id="18" dur="300" fill="hold"/>
                                        <p:tgtEl>
                                          <p:spTgt spid="3"/>
                                        </p:tgtEl>
                                        <p:attrNameLst>
                                          <p:attrName>ppt_x</p:attrName>
                                        </p:attrNameLst>
                                      </p:cBhvr>
                                      <p:tavLst>
                                        <p:tav tm="0">
                                          <p:val>
                                            <p:strVal val="#ppt_x"/>
                                          </p:val>
                                        </p:tav>
                                        <p:tav tm="100000">
                                          <p:val>
                                            <p:strVal val="#ppt_x"/>
                                          </p:val>
                                        </p:tav>
                                      </p:tavLst>
                                    </p:anim>
                                    <p:anim calcmode="lin" valueType="num">
                                      <p:cBhvr>
                                        <p:cTn id="19" dur="3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300"/>
                                        <p:tgtEl>
                                          <p:spTgt spid="6"/>
                                        </p:tgtEl>
                                      </p:cBhvr>
                                    </p:animEffect>
                                    <p:anim calcmode="lin" valueType="num">
                                      <p:cBhvr>
                                        <p:cTn id="24" dur="300" fill="hold"/>
                                        <p:tgtEl>
                                          <p:spTgt spid="6"/>
                                        </p:tgtEl>
                                        <p:attrNameLst>
                                          <p:attrName>ppt_x</p:attrName>
                                        </p:attrNameLst>
                                      </p:cBhvr>
                                      <p:tavLst>
                                        <p:tav tm="0">
                                          <p:val>
                                            <p:strVal val="#ppt_x"/>
                                          </p:val>
                                        </p:tav>
                                        <p:tav tm="100000">
                                          <p:val>
                                            <p:strVal val="#ppt_x"/>
                                          </p:val>
                                        </p:tav>
                                      </p:tavLst>
                                    </p:anim>
                                    <p:anim calcmode="lin" valueType="num">
                                      <p:cBhvr>
                                        <p:cTn id="25" dur="3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300"/>
                                        <p:tgtEl>
                                          <p:spTgt spid="5"/>
                                        </p:tgtEl>
                                      </p:cBhvr>
                                    </p:animEffect>
                                    <p:anim calcmode="lin" valueType="num">
                                      <p:cBhvr>
                                        <p:cTn id="30" dur="300" fill="hold"/>
                                        <p:tgtEl>
                                          <p:spTgt spid="5"/>
                                        </p:tgtEl>
                                        <p:attrNameLst>
                                          <p:attrName>ppt_x</p:attrName>
                                        </p:attrNameLst>
                                      </p:cBhvr>
                                      <p:tavLst>
                                        <p:tav tm="0">
                                          <p:val>
                                            <p:strVal val="#ppt_x"/>
                                          </p:val>
                                        </p:tav>
                                        <p:tav tm="100000">
                                          <p:val>
                                            <p:strVal val="#ppt_x"/>
                                          </p:val>
                                        </p:tav>
                                      </p:tavLst>
                                    </p:anim>
                                    <p:anim calcmode="lin" valueType="num">
                                      <p:cBhvr>
                                        <p:cTn id="31" dur="3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300"/>
                                        <p:tgtEl>
                                          <p:spTgt spid="4"/>
                                        </p:tgtEl>
                                      </p:cBhvr>
                                    </p:animEffect>
                                    <p:anim calcmode="lin" valueType="num">
                                      <p:cBhvr>
                                        <p:cTn id="36" dur="300" fill="hold"/>
                                        <p:tgtEl>
                                          <p:spTgt spid="4"/>
                                        </p:tgtEl>
                                        <p:attrNameLst>
                                          <p:attrName>ppt_x</p:attrName>
                                        </p:attrNameLst>
                                      </p:cBhvr>
                                      <p:tavLst>
                                        <p:tav tm="0">
                                          <p:val>
                                            <p:strVal val="#ppt_x"/>
                                          </p:val>
                                        </p:tav>
                                        <p:tav tm="100000">
                                          <p:val>
                                            <p:strVal val="#ppt_x"/>
                                          </p:val>
                                        </p:tav>
                                      </p:tavLst>
                                    </p:anim>
                                    <p:anim calcmode="lin" valueType="num">
                                      <p:cBhvr>
                                        <p:cTn id="37" dur="300" fill="hold"/>
                                        <p:tgtEl>
                                          <p:spTgt spid="4"/>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7"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anim calcmode="lin" valueType="num">
                                      <p:cBhvr>
                                        <p:cTn id="42" dur="500" fill="hold"/>
                                        <p:tgtEl>
                                          <p:spTgt spid="7"/>
                                        </p:tgtEl>
                                        <p:attrNameLst>
                                          <p:attrName>ppt_x</p:attrName>
                                        </p:attrNameLst>
                                      </p:cBhvr>
                                      <p:tavLst>
                                        <p:tav tm="0">
                                          <p:val>
                                            <p:strVal val="#ppt_x"/>
                                          </p:val>
                                        </p:tav>
                                        <p:tav tm="100000">
                                          <p:val>
                                            <p:strVal val="#ppt_x"/>
                                          </p:val>
                                        </p:tav>
                                      </p:tavLst>
                                    </p:anim>
                                    <p:anim calcmode="lin" valueType="num">
                                      <p:cBhvr>
                                        <p:cTn id="43" dur="500" fill="hold"/>
                                        <p:tgtEl>
                                          <p:spTgt spid="7"/>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anim calcmode="lin" valueType="num">
                                      <p:cBhvr>
                                        <p:cTn id="47" dur="500" fill="hold"/>
                                        <p:tgtEl>
                                          <p:spTgt spid="8"/>
                                        </p:tgtEl>
                                        <p:attrNameLst>
                                          <p:attrName>ppt_x</p:attrName>
                                        </p:attrNameLst>
                                      </p:cBhvr>
                                      <p:tavLst>
                                        <p:tav tm="0">
                                          <p:val>
                                            <p:strVal val="#ppt_x"/>
                                          </p:val>
                                        </p:tav>
                                        <p:tav tm="100000">
                                          <p:val>
                                            <p:strVal val="#ppt_x"/>
                                          </p:val>
                                        </p:tav>
                                      </p:tavLst>
                                    </p:anim>
                                    <p:anim calcmode="lin" valueType="num">
                                      <p:cBhvr>
                                        <p:cTn id="48" dur="500" fill="hold"/>
                                        <p:tgtEl>
                                          <p:spTgt spid="8"/>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anim calcmode="lin" valueType="num">
                                      <p:cBhvr>
                                        <p:cTn id="52" dur="500" fill="hold"/>
                                        <p:tgtEl>
                                          <p:spTgt spid="9"/>
                                        </p:tgtEl>
                                        <p:attrNameLst>
                                          <p:attrName>ppt_x</p:attrName>
                                        </p:attrNameLst>
                                      </p:cBhvr>
                                      <p:tavLst>
                                        <p:tav tm="0">
                                          <p:val>
                                            <p:strVal val="#ppt_x"/>
                                          </p:val>
                                        </p:tav>
                                        <p:tav tm="100000">
                                          <p:val>
                                            <p:strVal val="#ppt_x"/>
                                          </p:val>
                                        </p:tav>
                                      </p:tavLst>
                                    </p:anim>
                                    <p:anim calcmode="lin" valueType="num">
                                      <p:cBhvr>
                                        <p:cTn id="53" dur="500" fill="hold"/>
                                        <p:tgtEl>
                                          <p:spTgt spid="9"/>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anim calcmode="lin" valueType="num">
                                      <p:cBhvr>
                                        <p:cTn id="57" dur="500" fill="hold"/>
                                        <p:tgtEl>
                                          <p:spTgt spid="10"/>
                                        </p:tgtEl>
                                        <p:attrNameLst>
                                          <p:attrName>ppt_x</p:attrName>
                                        </p:attrNameLst>
                                      </p:cBhvr>
                                      <p:tavLst>
                                        <p:tav tm="0">
                                          <p:val>
                                            <p:strVal val="#ppt_x"/>
                                          </p:val>
                                        </p:tav>
                                        <p:tav tm="100000">
                                          <p:val>
                                            <p:strVal val="#ppt_x"/>
                                          </p:val>
                                        </p:tav>
                                      </p:tavLst>
                                    </p:anim>
                                    <p:anim calcmode="lin" valueType="num">
                                      <p:cBhvr>
                                        <p:cTn id="58" dur="50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22" presetClass="entr" presetSubtype="4"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直角三角形 28"/>
          <p:cNvSpPr/>
          <p:nvPr/>
        </p:nvSpPr>
        <p:spPr>
          <a:xfrm rot="16200000">
            <a:off x="12465077" y="6705626"/>
            <a:ext cx="1413940" cy="1018059"/>
          </a:xfrm>
          <a:prstGeom prst="rtTriangle">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pic>
        <p:nvPicPr>
          <p:cNvPr id="4098"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t="11822" b="13562"/>
          <a:stretch>
            <a:fillRect/>
          </a:stretch>
        </p:blipFill>
        <p:spPr bwMode="auto">
          <a:xfrm>
            <a:off x="0" y="0"/>
            <a:ext cx="13681075" cy="7921626"/>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2433" y="2167966"/>
            <a:ext cx="13678642" cy="4044329"/>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2" name="组合 11"/>
          <p:cNvGrpSpPr/>
          <p:nvPr/>
        </p:nvGrpSpPr>
        <p:grpSpPr>
          <a:xfrm>
            <a:off x="2154616" y="2594552"/>
            <a:ext cx="1631521" cy="1665748"/>
            <a:chOff x="4783974" y="6272211"/>
            <a:chExt cx="2876838" cy="2876838"/>
          </a:xfrm>
        </p:grpSpPr>
        <p:sp>
          <p:nvSpPr>
            <p:cNvPr id="5" name="泪滴形 4"/>
            <p:cNvSpPr/>
            <p:nvPr/>
          </p:nvSpPr>
          <p:spPr>
            <a:xfrm>
              <a:off x="4783974"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197297" y="6912545"/>
              <a:ext cx="2463515" cy="1486253"/>
              <a:chOff x="5197297" y="6912545"/>
              <a:chExt cx="2463515" cy="1486253"/>
            </a:xfrm>
          </p:grpSpPr>
          <p:sp>
            <p:nvSpPr>
              <p:cNvPr id="69" name="TextBox 68"/>
              <p:cNvSpPr txBox="1"/>
              <p:nvPr/>
            </p:nvSpPr>
            <p:spPr>
              <a:xfrm>
                <a:off x="5197297" y="6912545"/>
                <a:ext cx="2170365" cy="850476"/>
              </a:xfrm>
              <a:prstGeom prst="rect">
                <a:avLst/>
              </a:prstGeom>
              <a:noFill/>
            </p:spPr>
            <p:txBody>
              <a:bodyPr wrap="square" rtlCol="0">
                <a:spAutoFit/>
              </a:bodyPr>
              <a:lstStyle/>
              <a:p>
                <a:pPr lvl="0"/>
                <a:r>
                  <a:rPr lang="zh-CN" altLang="en-US" dirty="0">
                    <a:solidFill>
                      <a:prstClr val="white"/>
                    </a:solidFill>
                    <a:latin typeface="微软雅黑" panose="020B0503020204020204" pitchFamily="34" charset="-122"/>
                    <a:ea typeface="微软雅黑" panose="020B0503020204020204" pitchFamily="34" charset="-122"/>
                  </a:rPr>
                  <a:t>有梦想</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5263910" y="7814097"/>
                <a:ext cx="2396902"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FROFILE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grpSp>
      </p:grpSp>
      <p:grpSp>
        <p:nvGrpSpPr>
          <p:cNvPr id="10" name="组合 9"/>
          <p:cNvGrpSpPr/>
          <p:nvPr/>
        </p:nvGrpSpPr>
        <p:grpSpPr>
          <a:xfrm>
            <a:off x="4887262" y="2594552"/>
            <a:ext cx="1631521" cy="1665748"/>
            <a:chOff x="8293716" y="6272211"/>
            <a:chExt cx="2876838" cy="2876838"/>
          </a:xfrm>
        </p:grpSpPr>
        <p:sp>
          <p:nvSpPr>
            <p:cNvPr id="66" name="泪滴形 65"/>
            <p:cNvSpPr/>
            <p:nvPr/>
          </p:nvSpPr>
          <p:spPr>
            <a:xfrm>
              <a:off x="8293716"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749457" y="6912545"/>
              <a:ext cx="2109217" cy="1486253"/>
              <a:chOff x="8749457" y="6912545"/>
              <a:chExt cx="2109217" cy="1486253"/>
            </a:xfrm>
          </p:grpSpPr>
          <p:sp>
            <p:nvSpPr>
              <p:cNvPr id="74" name="TextBox 73"/>
              <p:cNvSpPr txBox="1"/>
              <p:nvPr/>
            </p:nvSpPr>
            <p:spPr>
              <a:xfrm>
                <a:off x="8749457" y="7814097"/>
                <a:ext cx="2109217"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TROFILE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7" name="TextBox 76"/>
              <p:cNvSpPr txBox="1"/>
              <p:nvPr/>
            </p:nvSpPr>
            <p:spPr>
              <a:xfrm>
                <a:off x="8923060" y="6912545"/>
                <a:ext cx="1762010" cy="850476"/>
              </a:xfrm>
              <a:prstGeom prst="rect">
                <a:avLst/>
              </a:prstGeom>
              <a:noFill/>
            </p:spPr>
            <p:txBody>
              <a:bodyPr wrap="square" rtlCol="0">
                <a:spAutoFit/>
              </a:bodyPr>
              <a:lstStyle/>
              <a:p>
                <a:pPr lvl="0"/>
                <a:r>
                  <a:rPr lang="zh-CN" altLang="en-US" dirty="0">
                    <a:solidFill>
                      <a:prstClr val="white"/>
                    </a:solidFill>
                    <a:latin typeface="微软雅黑" panose="020B0503020204020204" pitchFamily="34" charset="-122"/>
                    <a:ea typeface="微软雅黑" panose="020B0503020204020204" pitchFamily="34" charset="-122"/>
                  </a:rPr>
                  <a:t>年 轻</a:t>
                </a:r>
                <a:endParaRPr lang="zh-CN" altLang="en-US" dirty="0">
                  <a:solidFill>
                    <a:prstClr val="white"/>
                  </a:solidFill>
                  <a:latin typeface="微软雅黑" panose="020B0503020204020204" pitchFamily="34" charset="-122"/>
                  <a:ea typeface="微软雅黑" panose="020B0503020204020204" pitchFamily="34" charset="-122"/>
                </a:endParaRPr>
              </a:p>
            </p:txBody>
          </p:sp>
        </p:grpSp>
      </p:grpSp>
      <p:grpSp>
        <p:nvGrpSpPr>
          <p:cNvPr id="8" name="组合 7"/>
          <p:cNvGrpSpPr/>
          <p:nvPr/>
        </p:nvGrpSpPr>
        <p:grpSpPr>
          <a:xfrm>
            <a:off x="7619908" y="2594552"/>
            <a:ext cx="1706406" cy="1665748"/>
            <a:chOff x="11976068" y="6272211"/>
            <a:chExt cx="3008882" cy="2876838"/>
          </a:xfrm>
        </p:grpSpPr>
        <p:sp>
          <p:nvSpPr>
            <p:cNvPr id="67" name="泪滴形 66"/>
            <p:cNvSpPr/>
            <p:nvPr/>
          </p:nvSpPr>
          <p:spPr>
            <a:xfrm>
              <a:off x="11976068"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12513657" y="7814096"/>
              <a:ext cx="2073734"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EROFILE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8" name="TextBox 77"/>
            <p:cNvSpPr txBox="1"/>
            <p:nvPr/>
          </p:nvSpPr>
          <p:spPr>
            <a:xfrm>
              <a:off x="12390444" y="7123084"/>
              <a:ext cx="2594506" cy="850476"/>
            </a:xfrm>
            <a:prstGeom prst="rect">
              <a:avLst/>
            </a:prstGeom>
            <a:noFill/>
          </p:spPr>
          <p:txBody>
            <a:bodyPr wrap="square" rtlCol="0">
              <a:spAutoFit/>
            </a:bodyPr>
            <a:lstStyle/>
            <a:p>
              <a:pPr lvl="0"/>
              <a:r>
                <a:rPr lang="zh-CN" altLang="en-US" dirty="0">
                  <a:solidFill>
                    <a:prstClr val="white"/>
                  </a:solidFill>
                  <a:latin typeface="微软雅黑" panose="020B0503020204020204" pitchFamily="34" charset="-122"/>
                  <a:ea typeface="微软雅黑" panose="020B0503020204020204" pitchFamily="34" charset="-122"/>
                </a:rPr>
                <a:t>创造力</a:t>
              </a:r>
              <a:endParaRPr lang="zh-CN" altLang="en-US" dirty="0">
                <a:solidFill>
                  <a:prstClr val="white"/>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0352555" y="2594552"/>
            <a:ext cx="1631521" cy="1665748"/>
            <a:chOff x="18254513" y="6272211"/>
            <a:chExt cx="2876838" cy="2876838"/>
          </a:xfrm>
        </p:grpSpPr>
        <p:sp>
          <p:nvSpPr>
            <p:cNvPr id="68" name="泪滴形 67"/>
            <p:cNvSpPr/>
            <p:nvPr/>
          </p:nvSpPr>
          <p:spPr>
            <a:xfrm>
              <a:off x="18254513"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18772344" y="7814096"/>
              <a:ext cx="2094921"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YROFILE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9" name="TextBox 78"/>
            <p:cNvSpPr txBox="1"/>
            <p:nvPr/>
          </p:nvSpPr>
          <p:spPr>
            <a:xfrm>
              <a:off x="18904386" y="6912544"/>
              <a:ext cx="1830839" cy="850476"/>
            </a:xfrm>
            <a:prstGeom prst="rect">
              <a:avLst/>
            </a:prstGeom>
            <a:noFill/>
          </p:spPr>
          <p:txBody>
            <a:bodyPr wrap="square" rtlCol="0">
              <a:spAutoFit/>
            </a:bodyPr>
            <a:lstStyle/>
            <a:p>
              <a:pPr lvl="0"/>
              <a:r>
                <a:rPr lang="zh-CN" altLang="en-US" dirty="0">
                  <a:solidFill>
                    <a:prstClr val="white"/>
                  </a:solidFill>
                  <a:latin typeface="微软雅黑" panose="020B0503020204020204" pitchFamily="34" charset="-122"/>
                  <a:ea typeface="微软雅黑" panose="020B0503020204020204" pitchFamily="34" charset="-122"/>
                </a:rPr>
                <a:t>专 业</a:t>
              </a:r>
              <a:endParaRPr lang="zh-CN" altLang="en-US" dirty="0">
                <a:solidFill>
                  <a:prstClr val="white"/>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1962483" y="4548562"/>
            <a:ext cx="10319750" cy="1708160"/>
            <a:chOff x="3460420" y="7855614"/>
            <a:chExt cx="18196672" cy="2950085"/>
          </a:xfrm>
        </p:grpSpPr>
        <p:sp>
          <p:nvSpPr>
            <p:cNvPr id="81" name="矩形 80"/>
            <p:cNvSpPr/>
            <p:nvPr/>
          </p:nvSpPr>
          <p:spPr>
            <a:xfrm>
              <a:off x="3460420"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2" name="矩形 81"/>
            <p:cNvSpPr/>
            <p:nvPr/>
          </p:nvSpPr>
          <p:spPr>
            <a:xfrm>
              <a:off x="8218771"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3" name="矩形 82"/>
            <p:cNvSpPr/>
            <p:nvPr/>
          </p:nvSpPr>
          <p:spPr>
            <a:xfrm>
              <a:off x="13436075"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4" name="矩形 83"/>
            <p:cNvSpPr/>
            <p:nvPr/>
          </p:nvSpPr>
          <p:spPr>
            <a:xfrm>
              <a:off x="17982520"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 fill="hold"/>
                                        <p:tgtEl>
                                          <p:spTgt spid="4"/>
                                        </p:tgtEl>
                                        <p:attrNameLst>
                                          <p:attrName>ppt_x</p:attrName>
                                        </p:attrNameLst>
                                      </p:cBhvr>
                                      <p:tavLst>
                                        <p:tav tm="0">
                                          <p:val>
                                            <p:strVal val="0-#ppt_w/2"/>
                                          </p:val>
                                        </p:tav>
                                        <p:tav tm="100000">
                                          <p:val>
                                            <p:strVal val="#ppt_x"/>
                                          </p:val>
                                        </p:tav>
                                      </p:tavLst>
                                    </p:anim>
                                    <p:anim calcmode="lin" valueType="num">
                                      <p:cBhvr additive="base">
                                        <p:cTn id="8" dur="300" fill="hold"/>
                                        <p:tgtEl>
                                          <p:spTgt spid="4"/>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7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53" presetClass="entr" presetSubtype="16" fill="hold" nodeType="withEffect">
                                  <p:stCondLst>
                                    <p:cond delay="70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nodeType="withEffect">
                                  <p:stCondLst>
                                    <p:cond delay="7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70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42" presetClass="entr" presetSubtype="0" fill="hold" nodeType="withEffect">
                                  <p:stCondLst>
                                    <p:cond delay="10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37769" y="3263593"/>
            <a:ext cx="2058474" cy="1684369"/>
            <a:chOff x="6414428" y="5636400"/>
            <a:chExt cx="3629678" cy="2908996"/>
          </a:xfrm>
        </p:grpSpPr>
        <p:pic>
          <p:nvPicPr>
            <p:cNvPr id="5122"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6414428" y="6323462"/>
              <a:ext cx="3629678" cy="2221934"/>
            </a:xfrm>
            <a:prstGeom prst="round2DiagRect">
              <a:avLst/>
            </a:prstGeom>
            <a:noFill/>
            <a:extLst>
              <a:ext uri="{909E8E84-426E-40DD-AFC4-6F175D3DCCD1}">
                <a14:hiddenFill xmlns:a14="http://schemas.microsoft.com/office/drawing/2010/main">
                  <a:solidFill>
                    <a:srgbClr val="FFFFFF"/>
                  </a:solidFill>
                </a14:hiddenFill>
              </a:ext>
            </a:extLst>
          </p:spPr>
        </p:pic>
        <p:sp>
          <p:nvSpPr>
            <p:cNvPr id="46" name="等腰三角形 45"/>
            <p:cNvSpPr/>
            <p:nvPr/>
          </p:nvSpPr>
          <p:spPr>
            <a:xfrm>
              <a:off x="7957916" y="5636400"/>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340916" y="4730601"/>
            <a:ext cx="2282974" cy="1887221"/>
            <a:chOff x="2364419" y="8170001"/>
            <a:chExt cx="4025536" cy="3259332"/>
          </a:xfrm>
        </p:grpSpPr>
        <p:pic>
          <p:nvPicPr>
            <p:cNvPr id="5128" name="Picture 8"/>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364419" y="8800788"/>
              <a:ext cx="4025536" cy="2628545"/>
            </a:xfrm>
            <a:prstGeom prst="round2DiagRect">
              <a:avLst/>
            </a:prstGeom>
            <a:noFill/>
            <a:extLst>
              <a:ext uri="{909E8E84-426E-40DD-AFC4-6F175D3DCCD1}">
                <a14:hiddenFill xmlns:a14="http://schemas.microsoft.com/office/drawing/2010/main">
                  <a:solidFill>
                    <a:srgbClr val="FFFFFF"/>
                  </a:solidFill>
                </a14:hiddenFill>
              </a:ext>
            </a:extLst>
          </p:spPr>
        </p:pic>
        <p:sp>
          <p:nvSpPr>
            <p:cNvPr id="47" name="等腰三角形 46"/>
            <p:cNvSpPr/>
            <p:nvPr/>
          </p:nvSpPr>
          <p:spPr>
            <a:xfrm>
              <a:off x="4068393" y="8170001"/>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5585177" y="4694615"/>
            <a:ext cx="2689360" cy="2078998"/>
            <a:chOff x="9848265" y="8107852"/>
            <a:chExt cx="4742111" cy="3590541"/>
          </a:xfrm>
        </p:grpSpPr>
        <p:pic>
          <p:nvPicPr>
            <p:cNvPr id="5126" name="Picture 6" descr="C:\Users\Administrator\Desktop\u=1579983052,3853822538&amp;fm=21&amp;gp=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48265" y="8647912"/>
              <a:ext cx="4742111" cy="3050481"/>
            </a:xfrm>
            <a:prstGeom prst="round2DiagRect">
              <a:avLst/>
            </a:prstGeom>
            <a:noFill/>
            <a:extLst>
              <a:ext uri="{909E8E84-426E-40DD-AFC4-6F175D3DCCD1}">
                <a14:hiddenFill xmlns:a14="http://schemas.microsoft.com/office/drawing/2010/main">
                  <a:solidFill>
                    <a:srgbClr val="FFFFFF"/>
                  </a:solidFill>
                </a14:hiddenFill>
              </a:ext>
            </a:extLst>
          </p:spPr>
        </p:pic>
        <p:sp>
          <p:nvSpPr>
            <p:cNvPr id="48" name="等腰三角形 47"/>
            <p:cNvSpPr/>
            <p:nvPr/>
          </p:nvSpPr>
          <p:spPr>
            <a:xfrm>
              <a:off x="11885099" y="8107852"/>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74539" y="3271307"/>
            <a:ext cx="2021105" cy="1611524"/>
            <a:chOff x="14590376" y="5649721"/>
            <a:chExt cx="3563786" cy="2783190"/>
          </a:xfrm>
        </p:grpSpPr>
        <p:pic>
          <p:nvPicPr>
            <p:cNvPr id="5127" name="Picture 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4590376" y="6251313"/>
              <a:ext cx="3563786" cy="2181598"/>
            </a:xfrm>
            <a:prstGeom prst="round2DiagRect">
              <a:avLst/>
            </a:prstGeom>
            <a:noFill/>
            <a:extLst>
              <a:ext uri="{909E8E84-426E-40DD-AFC4-6F175D3DCCD1}">
                <a14:hiddenFill xmlns:a14="http://schemas.microsoft.com/office/drawing/2010/main">
                  <a:solidFill>
                    <a:srgbClr val="FFFFFF"/>
                  </a:solidFill>
                </a14:hiddenFill>
              </a:ext>
            </a:extLst>
          </p:spPr>
        </p:pic>
        <p:sp>
          <p:nvSpPr>
            <p:cNvPr id="49" name="等腰三角形 48"/>
            <p:cNvSpPr/>
            <p:nvPr/>
          </p:nvSpPr>
          <p:spPr>
            <a:xfrm>
              <a:off x="15985310" y="5649721"/>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0295644" y="2137624"/>
            <a:ext cx="2057943" cy="1634247"/>
            <a:chOff x="18154163" y="3691789"/>
            <a:chExt cx="3628742" cy="2822434"/>
          </a:xfrm>
        </p:grpSpPr>
        <p:pic>
          <p:nvPicPr>
            <p:cNvPr id="5123"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8154163" y="3691789"/>
              <a:ext cx="3628742" cy="2221362"/>
            </a:xfrm>
            <a:prstGeom prst="round2DiagRect">
              <a:avLst/>
            </a:prstGeom>
            <a:noFill/>
            <a:extLst>
              <a:ext uri="{909E8E84-426E-40DD-AFC4-6F175D3DCCD1}">
                <a14:hiddenFill xmlns:a14="http://schemas.microsoft.com/office/drawing/2010/main">
                  <a:solidFill>
                    <a:srgbClr val="FFFFFF"/>
                  </a:solidFill>
                </a14:hiddenFill>
              </a:ext>
            </a:extLst>
          </p:spPr>
        </p:pic>
        <p:sp>
          <p:nvSpPr>
            <p:cNvPr id="50" name="等腰三角形 49"/>
            <p:cNvSpPr/>
            <p:nvPr/>
          </p:nvSpPr>
          <p:spPr>
            <a:xfrm rot="10800000">
              <a:off x="19628762" y="6154183"/>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1635851" y="3769444"/>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2003.5</a:t>
            </a:r>
            <a:endParaRPr lang="en-US" altLang="zh-CN" sz="2000" dirty="0">
              <a:solidFill>
                <a:srgbClr val="C00000"/>
              </a:solidFill>
              <a:latin typeface="微软雅黑" panose="020B0503020204020204" pitchFamily="34" charset="-122"/>
              <a:ea typeface="微软雅黑" panose="020B0503020204020204" pitchFamily="34" charset="-122"/>
            </a:endParaRP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3859721" y="2496316"/>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2006.9</a:t>
            </a:r>
            <a:endParaRPr lang="en-US" altLang="zh-CN" sz="2000" dirty="0">
              <a:solidFill>
                <a:srgbClr val="C00000"/>
              </a:solidFill>
              <a:latin typeface="微软雅黑" panose="020B0503020204020204" pitchFamily="34" charset="-122"/>
              <a:ea typeface="微软雅黑" panose="020B0503020204020204" pitchFamily="34" charset="-122"/>
            </a:endParaRP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024102" y="3771637"/>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2009.3</a:t>
            </a:r>
            <a:endParaRPr lang="en-US" altLang="zh-CN" sz="2000" dirty="0">
              <a:solidFill>
                <a:srgbClr val="C00000"/>
              </a:solidFill>
              <a:latin typeface="微软雅黑" panose="020B0503020204020204" pitchFamily="34" charset="-122"/>
              <a:ea typeface="微软雅黑" panose="020B0503020204020204" pitchFamily="34" charset="-122"/>
            </a:endParaRP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8274539" y="2415403"/>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2015.9</a:t>
            </a:r>
            <a:endParaRPr lang="en-US" altLang="zh-CN" sz="2000" dirty="0">
              <a:solidFill>
                <a:srgbClr val="C00000"/>
              </a:solidFill>
              <a:latin typeface="微软雅黑" panose="020B0503020204020204" pitchFamily="34" charset="-122"/>
              <a:ea typeface="微软雅黑" panose="020B0503020204020204" pitchFamily="34" charset="-122"/>
            </a:endParaRP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0478061" y="3939361"/>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2016.6</a:t>
            </a:r>
            <a:endParaRPr lang="en-US" altLang="zh-CN" sz="2000" dirty="0">
              <a:solidFill>
                <a:srgbClr val="C00000"/>
              </a:solidFill>
              <a:latin typeface="微软雅黑" panose="020B0503020204020204" pitchFamily="34" charset="-122"/>
              <a:ea typeface="微软雅黑" panose="020B0503020204020204" pitchFamily="34" charset="-122"/>
            </a:endParaRP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平行四边形 58"/>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9" name="组合 8"/>
          <p:cNvGrpSpPr/>
          <p:nvPr/>
        </p:nvGrpSpPr>
        <p:grpSpPr>
          <a:xfrm>
            <a:off x="-346843" y="334599"/>
            <a:ext cx="3430341" cy="578494"/>
            <a:chOff x="-611583" y="577868"/>
            <a:chExt cx="6048672" cy="999091"/>
          </a:xfrm>
        </p:grpSpPr>
        <p:sp>
          <p:nvSpPr>
            <p:cNvPr id="60" name="对角圆角矩形 59"/>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公司历程</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1+#ppt_w/2"/>
                                          </p:val>
                                        </p:tav>
                                        <p:tav tm="100000">
                                          <p:val>
                                            <p:strVal val="#ppt_x"/>
                                          </p:val>
                                        </p:tav>
                                      </p:tavLst>
                                    </p:anim>
                                    <p:anim calcmode="lin" valueType="num">
                                      <p:cBhvr additive="base">
                                        <p:cTn id="13" dur="500" fill="hold"/>
                                        <p:tgtEl>
                                          <p:spTgt spid="5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4" presetClass="entr" presetSubtype="10" fill="hold" grpId="0" nodeType="withEffect">
                                  <p:stCondLst>
                                    <p:cond delay="300"/>
                                  </p:stCondLst>
                                  <p:childTnLst>
                                    <p:set>
                                      <p:cBhvr>
                                        <p:cTn id="19" dur="1" fill="hold">
                                          <p:stCondLst>
                                            <p:cond delay="0"/>
                                          </p:stCondLst>
                                        </p:cTn>
                                        <p:tgtEl>
                                          <p:spTgt spid="51"/>
                                        </p:tgtEl>
                                        <p:attrNameLst>
                                          <p:attrName>style.visibility</p:attrName>
                                        </p:attrNameLst>
                                      </p:cBhvr>
                                      <p:to>
                                        <p:strVal val="visible"/>
                                      </p:to>
                                    </p:set>
                                    <p:animEffect transition="in" filter="randombar(horizontal)">
                                      <p:cBhvr>
                                        <p:cTn id="20" dur="500"/>
                                        <p:tgtEl>
                                          <p:spTgt spid="51"/>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4" presetClass="entr" presetSubtype="10" fill="hold" grpId="0" nodeType="withEffect">
                                  <p:stCondLst>
                                    <p:cond delay="300"/>
                                  </p:stCondLst>
                                  <p:childTnLst>
                                    <p:set>
                                      <p:cBhvr>
                                        <p:cTn id="26" dur="1" fill="hold">
                                          <p:stCondLst>
                                            <p:cond delay="0"/>
                                          </p:stCondLst>
                                        </p:cTn>
                                        <p:tgtEl>
                                          <p:spTgt spid="55"/>
                                        </p:tgtEl>
                                        <p:attrNameLst>
                                          <p:attrName>style.visibility</p:attrName>
                                        </p:attrNameLst>
                                      </p:cBhvr>
                                      <p:to>
                                        <p:strVal val="visible"/>
                                      </p:to>
                                    </p:set>
                                    <p:animEffect transition="in" filter="randombar(horizontal)">
                                      <p:cBhvr>
                                        <p:cTn id="27" dur="500"/>
                                        <p:tgtEl>
                                          <p:spTgt spid="55"/>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randombar(horizontal)">
                                      <p:cBhvr>
                                        <p:cTn id="34" dur="500"/>
                                        <p:tgtEl>
                                          <p:spTgt spid="56"/>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14" presetClass="entr" presetSubtype="10" fill="hold" grpId="0" nodeType="withEffect">
                                  <p:stCondLst>
                                    <p:cond delay="300"/>
                                  </p:stCondLst>
                                  <p:childTnLst>
                                    <p:set>
                                      <p:cBhvr>
                                        <p:cTn id="40" dur="1" fill="hold">
                                          <p:stCondLst>
                                            <p:cond delay="0"/>
                                          </p:stCondLst>
                                        </p:cTn>
                                        <p:tgtEl>
                                          <p:spTgt spid="57"/>
                                        </p:tgtEl>
                                        <p:attrNameLst>
                                          <p:attrName>style.visibility</p:attrName>
                                        </p:attrNameLst>
                                      </p:cBhvr>
                                      <p:to>
                                        <p:strVal val="visible"/>
                                      </p:to>
                                    </p:set>
                                    <p:animEffect transition="in" filter="randombar(horizontal)">
                                      <p:cBhvr>
                                        <p:cTn id="41" dur="500"/>
                                        <p:tgtEl>
                                          <p:spTgt spid="57"/>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00"/>
                            </p:stCondLst>
                            <p:childTnLst>
                              <p:par>
                                <p:cTn id="47" presetID="14" presetClass="entr" presetSubtype="10" fill="hold" grpId="0" nodeType="after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randombar(horizontal)">
                                      <p:cBhvr>
                                        <p:cTn id="4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P spid="56" grpId="0"/>
      <p:bldP spid="57" grpId="0"/>
      <p:bldP spid="58" grpId="0"/>
      <p:bldP spid="5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对角圆角矩形 52"/>
          <p:cNvSpPr/>
          <p:nvPr/>
        </p:nvSpPr>
        <p:spPr>
          <a:xfrm>
            <a:off x="-3246286" y="-2114595"/>
            <a:ext cx="3430341" cy="578495"/>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54" name="TextBox 53"/>
          <p:cNvSpPr txBox="1"/>
          <p:nvPr/>
        </p:nvSpPr>
        <p:spPr>
          <a:xfrm>
            <a:off x="-2239145" y="-2001448"/>
            <a:ext cx="2239145" cy="404062"/>
          </a:xfrm>
          <a:prstGeom prst="rect">
            <a:avLst/>
          </a:prstGeom>
          <a:noFill/>
        </p:spPr>
        <p:txBody>
          <a:bodyPr wrap="square" lIns="49634" tIns="24817" rIns="49634" bIns="24817"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团队介绍</a:t>
            </a:r>
            <a:endParaRPr lang="zh-CN" altLang="en-US" sz="2300" dirty="0">
              <a:solidFill>
                <a:prstClr val="white"/>
              </a:solidFill>
              <a:latin typeface="微软雅黑" panose="020B0503020204020204" pitchFamily="34" charset="-122"/>
              <a:ea typeface="微软雅黑" panose="020B0503020204020204" pitchFamily="34" charset="-122"/>
            </a:endParaRPr>
          </a:p>
        </p:txBody>
      </p:sp>
      <p:pic>
        <p:nvPicPr>
          <p:cNvPr id="5124" name="Picture 4" descr="C:\Users\Administrator\Desktop\20141113115606_0236.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603771" y="3522621"/>
            <a:ext cx="3133071" cy="2123342"/>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7589704" y="1630149"/>
            <a:ext cx="1736986" cy="496395"/>
          </a:xfrm>
          <a:prstGeom prst="rect">
            <a:avLst/>
          </a:prstGeom>
          <a:noFill/>
        </p:spPr>
        <p:txBody>
          <a:bodyPr wrap="square" lIns="49634" tIns="24817" rIns="49634" bIns="24817" rtlCol="0">
            <a:spAutoFit/>
          </a:bodyPr>
          <a:lstStyle/>
          <a:p>
            <a:r>
              <a:rPr lang="zh-CN" altLang="en-US" sz="2900" b="1" dirty="0">
                <a:solidFill>
                  <a:srgbClr val="CB0B0B"/>
                </a:solidFill>
                <a:latin typeface="微软雅黑" panose="020B0503020204020204" pitchFamily="34" charset="-122"/>
                <a:ea typeface="微软雅黑" panose="020B0503020204020204" pitchFamily="34" charset="-122"/>
              </a:rPr>
              <a:t>企业理念</a:t>
            </a:r>
            <a:endParaRPr lang="zh-CN" altLang="en-US" sz="2900" b="1" dirty="0">
              <a:solidFill>
                <a:srgbClr val="CB0B0B"/>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593392" y="2425018"/>
            <a:ext cx="4637683" cy="4897600"/>
          </a:xfrm>
          <a:prstGeom prst="rect">
            <a:avLst/>
          </a:prstGeom>
          <a:noFill/>
        </p:spPr>
        <p:txBody>
          <a:bodyPr wrap="square" lIns="49634" tIns="24817" rIns="49634" bIns="24817" rtlCol="0">
            <a:spAutoFit/>
          </a:bodyPr>
          <a:lstStyle/>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7575610" y="1088742"/>
            <a:ext cx="4165414" cy="604117"/>
          </a:xfrm>
          <a:prstGeom prst="rect">
            <a:avLst/>
          </a:prstGeom>
          <a:noFill/>
        </p:spPr>
        <p:txBody>
          <a:bodyPr wrap="square" lIns="49634" tIns="24817" rIns="49634" bIns="24817" rtlCol="0">
            <a:spAutoFit/>
          </a:bodyPr>
          <a:lstStyle/>
          <a:p>
            <a:r>
              <a:rPr lang="en-US" altLang="zh-CN" sz="3600" b="1" dirty="0">
                <a:solidFill>
                  <a:srgbClr val="CB0B0B"/>
                </a:solidFill>
              </a:rPr>
              <a:t>COMPANY PROFILE</a:t>
            </a:r>
            <a:endParaRPr lang="zh-CN" altLang="en-US" sz="3600" b="1" dirty="0">
              <a:solidFill>
                <a:srgbClr val="CB0B0B"/>
              </a:solidFill>
            </a:endParaRPr>
          </a:p>
        </p:txBody>
      </p:sp>
      <p:cxnSp>
        <p:nvCxnSpPr>
          <p:cNvPr id="3" name="直接连接符 2"/>
          <p:cNvCxnSpPr/>
          <p:nvPr/>
        </p:nvCxnSpPr>
        <p:spPr>
          <a:xfrm>
            <a:off x="7593389" y="2334742"/>
            <a:ext cx="45473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321" y="-41824"/>
            <a:ext cx="6412538" cy="7995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0-#ppt_w/2"/>
                                          </p:val>
                                        </p:tav>
                                        <p:tav tm="100000">
                                          <p:val>
                                            <p:strVal val="#ppt_x"/>
                                          </p:val>
                                        </p:tav>
                                      </p:tavLst>
                                    </p:anim>
                                    <p:anim calcmode="lin" valueType="num">
                                      <p:cBhvr additive="base">
                                        <p:cTn id="8" dur="500" fill="hold"/>
                                        <p:tgtEl>
                                          <p:spTgt spid="61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 presetClass="entr" presetSubtype="1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checkerboard(across)">
                                      <p:cBhvr>
                                        <p:cTn id="12" dur="500"/>
                                        <p:tgtEl>
                                          <p:spTgt spid="3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p:tgtEl>
                                          <p:spTgt spid="28"/>
                                        </p:tgtEl>
                                        <p:attrNameLst>
                                          <p:attrName>ppt_x</p:attrName>
                                        </p:attrNameLst>
                                      </p:cBhvr>
                                      <p:tavLst>
                                        <p:tav tm="0">
                                          <p:val>
                                            <p:strVal val="#ppt_x-#ppt_w*1.125000"/>
                                          </p:val>
                                        </p:tav>
                                        <p:tav tm="100000">
                                          <p:val>
                                            <p:strVal val="#ppt_x"/>
                                          </p:val>
                                        </p:tav>
                                      </p:tavLst>
                                    </p:anim>
                                    <p:animEffect transition="in" filter="wipe(right)">
                                      <p:cBhvr>
                                        <p:cTn id="19" dur="500"/>
                                        <p:tgtEl>
                                          <p:spTgt spid="28"/>
                                        </p:tgtEl>
                                      </p:cBhvr>
                                    </p:animEffect>
                                  </p:childTnLst>
                                </p:cTn>
                              </p:par>
                              <p:par>
                                <p:cTn id="20" presetID="2" presetClass="entr" presetSubtype="8"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0" fill="hold"/>
                                        <p:tgtEl>
                                          <p:spTgt spid="3"/>
                                        </p:tgtEl>
                                        <p:attrNameLst>
                                          <p:attrName>ppt_x</p:attrName>
                                        </p:attrNameLst>
                                      </p:cBhvr>
                                      <p:tavLst>
                                        <p:tav tm="0">
                                          <p:val>
                                            <p:strVal val="0-#ppt_w/2"/>
                                          </p:val>
                                        </p:tav>
                                        <p:tav tm="100000">
                                          <p:val>
                                            <p:strVal val="#ppt_x"/>
                                          </p:val>
                                        </p:tav>
                                      </p:tavLst>
                                    </p:anim>
                                    <p:anim calcmode="lin" valueType="num">
                                      <p:cBhvr additive="base">
                                        <p:cTn id="23" dur="1000" fill="hold"/>
                                        <p:tgtEl>
                                          <p:spTgt spid="3"/>
                                        </p:tgtEl>
                                        <p:attrNameLst>
                                          <p:attrName>ppt_y</p:attrName>
                                        </p:attrNameLst>
                                      </p:cBhvr>
                                      <p:tavLst>
                                        <p:tav tm="0">
                                          <p:val>
                                            <p:strVal val="#ppt_y"/>
                                          </p:val>
                                        </p:tav>
                                        <p:tav tm="100000">
                                          <p:val>
                                            <p:strVal val="#ppt_y"/>
                                          </p:val>
                                        </p:tav>
                                      </p:tavLst>
                                    </p:anim>
                                  </p:childTnLst>
                                </p:cTn>
                              </p:par>
                              <p:par>
                                <p:cTn id="24" presetID="12" presetClass="entr" presetSubtype="4"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1000"/>
                                        <p:tgtEl>
                                          <p:spTgt spid="29"/>
                                        </p:tgtEl>
                                        <p:attrNameLst>
                                          <p:attrName>ppt_y</p:attrName>
                                        </p:attrNameLst>
                                      </p:cBhvr>
                                      <p:tavLst>
                                        <p:tav tm="0">
                                          <p:val>
                                            <p:strVal val="#ppt_y+#ppt_h*1.125000"/>
                                          </p:val>
                                        </p:tav>
                                        <p:tav tm="100000">
                                          <p:val>
                                            <p:strVal val="#ppt_y"/>
                                          </p:val>
                                        </p:tav>
                                      </p:tavLst>
                                    </p:anim>
                                    <p:animEffect transition="in" filter="wipe(up)">
                                      <p:cBhvr>
                                        <p:cTn id="2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6"/>
          <p:cNvSpPr>
            <a:spLocks noChangeArrowheads="1"/>
          </p:cNvSpPr>
          <p:nvPr/>
        </p:nvSpPr>
        <p:spPr bwMode="auto">
          <a:xfrm>
            <a:off x="6151585" y="1746532"/>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董事会</a:t>
            </a:r>
            <a:endParaRPr lang="zh-CN" altLang="en-US" sz="1700" dirty="0">
              <a:solidFill>
                <a:schemeClr val="bg1"/>
              </a:solidFill>
              <a:latin typeface="微软雅黑" panose="020B0503020204020204" pitchFamily="34" charset="-122"/>
              <a:ea typeface="微软雅黑" panose="020B0503020204020204" pitchFamily="34" charset="-122"/>
            </a:endParaRPr>
          </a:p>
        </p:txBody>
      </p:sp>
      <p:sp>
        <p:nvSpPr>
          <p:cNvPr id="14" name="Rectangle 7"/>
          <p:cNvSpPr>
            <a:spLocks noChangeArrowheads="1"/>
          </p:cNvSpPr>
          <p:nvPr/>
        </p:nvSpPr>
        <p:spPr bwMode="auto">
          <a:xfrm>
            <a:off x="4802820" y="2461016"/>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总经理</a:t>
            </a:r>
            <a:endParaRPr lang="zh-CN" altLang="en-US" sz="1700" dirty="0">
              <a:solidFill>
                <a:schemeClr val="bg1"/>
              </a:solidFill>
              <a:latin typeface="微软雅黑" panose="020B0503020204020204" pitchFamily="34" charset="-122"/>
              <a:ea typeface="微软雅黑" panose="020B0503020204020204" pitchFamily="34" charset="-122"/>
            </a:endParaRPr>
          </a:p>
        </p:txBody>
      </p:sp>
      <p:sp>
        <p:nvSpPr>
          <p:cNvPr id="15" name="Rectangle 8"/>
          <p:cNvSpPr>
            <a:spLocks noChangeArrowheads="1"/>
          </p:cNvSpPr>
          <p:nvPr/>
        </p:nvSpPr>
        <p:spPr bwMode="auto">
          <a:xfrm>
            <a:off x="7500345" y="2461016"/>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总监</a:t>
            </a:r>
            <a:endParaRPr lang="zh-CN" altLang="en-US" sz="1700"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745280" y="4235009"/>
            <a:ext cx="1181290" cy="2308332"/>
            <a:chOff x="4840714" y="7314088"/>
            <a:chExt cx="2082953" cy="3986613"/>
          </a:xfrm>
        </p:grpSpPr>
        <p:sp>
          <p:nvSpPr>
            <p:cNvPr id="20" name="Rectangle 13"/>
            <p:cNvSpPr>
              <a:spLocks noChangeArrowheads="1"/>
            </p:cNvSpPr>
            <p:nvPr/>
          </p:nvSpPr>
          <p:spPr bwMode="auto">
            <a:xfrm>
              <a:off x="4840714" y="7314088"/>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Rectangle 14"/>
            <p:cNvSpPr>
              <a:spLocks noChangeArrowheads="1"/>
            </p:cNvSpPr>
            <p:nvPr/>
          </p:nvSpPr>
          <p:spPr bwMode="auto">
            <a:xfrm>
              <a:off x="4840714" y="8832799"/>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Rectangle 15"/>
            <p:cNvSpPr>
              <a:spLocks noChangeArrowheads="1"/>
            </p:cNvSpPr>
            <p:nvPr/>
          </p:nvSpPr>
          <p:spPr bwMode="auto">
            <a:xfrm>
              <a:off x="4840714" y="10351507"/>
              <a:ext cx="2082953"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083935" y="4235009"/>
            <a:ext cx="1181290" cy="2308332"/>
            <a:chOff x="8964432" y="7314088"/>
            <a:chExt cx="2082953" cy="3986613"/>
          </a:xfrm>
        </p:grpSpPr>
        <p:sp>
          <p:nvSpPr>
            <p:cNvPr id="23" name="Rectangle 16"/>
            <p:cNvSpPr>
              <a:spLocks noChangeArrowheads="1"/>
            </p:cNvSpPr>
            <p:nvPr/>
          </p:nvSpPr>
          <p:spPr bwMode="auto">
            <a:xfrm>
              <a:off x="8964432" y="7314088"/>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Rectangle 17"/>
            <p:cNvSpPr>
              <a:spLocks noChangeArrowheads="1"/>
            </p:cNvSpPr>
            <p:nvPr/>
          </p:nvSpPr>
          <p:spPr bwMode="auto">
            <a:xfrm>
              <a:off x="8964432" y="8832799"/>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Rectangle 18"/>
            <p:cNvSpPr>
              <a:spLocks noChangeArrowheads="1"/>
            </p:cNvSpPr>
            <p:nvPr/>
          </p:nvSpPr>
          <p:spPr bwMode="auto">
            <a:xfrm>
              <a:off x="8964432" y="10351507"/>
              <a:ext cx="2082953"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7805389" y="4235009"/>
            <a:ext cx="1178299" cy="2308332"/>
            <a:chOff x="13763131" y="7314088"/>
            <a:chExt cx="2077678" cy="3986613"/>
          </a:xfrm>
        </p:grpSpPr>
        <p:sp>
          <p:nvSpPr>
            <p:cNvPr id="26" name="Rectangle 19"/>
            <p:cNvSpPr>
              <a:spLocks noChangeArrowheads="1"/>
            </p:cNvSpPr>
            <p:nvPr/>
          </p:nvSpPr>
          <p:spPr bwMode="auto">
            <a:xfrm>
              <a:off x="13763131" y="7314088"/>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Rectangle 20"/>
            <p:cNvSpPr>
              <a:spLocks noChangeArrowheads="1"/>
            </p:cNvSpPr>
            <p:nvPr/>
          </p:nvSpPr>
          <p:spPr bwMode="auto">
            <a:xfrm>
              <a:off x="13763131" y="8832799"/>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Rectangle 21"/>
            <p:cNvSpPr>
              <a:spLocks noChangeArrowheads="1"/>
            </p:cNvSpPr>
            <p:nvPr/>
          </p:nvSpPr>
          <p:spPr bwMode="auto">
            <a:xfrm>
              <a:off x="13763131" y="10351507"/>
              <a:ext cx="2077678"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073826" y="2403000"/>
            <a:ext cx="1342784" cy="806085"/>
            <a:chOff x="10709894" y="4150111"/>
            <a:chExt cx="2367712" cy="1392151"/>
          </a:xfrm>
        </p:grpSpPr>
        <p:sp>
          <p:nvSpPr>
            <p:cNvPr id="32" name="Line 24"/>
            <p:cNvSpPr>
              <a:spLocks noChangeShapeType="1"/>
            </p:cNvSpPr>
            <p:nvPr/>
          </p:nvSpPr>
          <p:spPr bwMode="auto">
            <a:xfrm>
              <a:off x="10709894" y="4724903"/>
              <a:ext cx="2367712"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 name="Line 25"/>
            <p:cNvSpPr>
              <a:spLocks noChangeShapeType="1"/>
            </p:cNvSpPr>
            <p:nvPr/>
          </p:nvSpPr>
          <p:spPr bwMode="auto">
            <a:xfrm>
              <a:off x="11891114" y="4150111"/>
              <a:ext cx="0" cy="1392151"/>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2458182" y="3202978"/>
            <a:ext cx="8600986" cy="720591"/>
            <a:chOff x="4334478" y="5531715"/>
            <a:chExt cx="15165999" cy="1244499"/>
          </a:xfrm>
        </p:grpSpPr>
        <p:sp>
          <p:nvSpPr>
            <p:cNvPr id="16" name="Rectangle 9"/>
            <p:cNvSpPr>
              <a:spLocks noChangeArrowheads="1"/>
            </p:cNvSpPr>
            <p:nvPr/>
          </p:nvSpPr>
          <p:spPr bwMode="auto">
            <a:xfrm>
              <a:off x="8468743"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endParaRPr lang="zh-CN" altLang="en-US" sz="1700" dirty="0">
                <a:solidFill>
                  <a:schemeClr val="bg1"/>
                </a:solidFill>
                <a:latin typeface="微软雅黑" panose="020B0503020204020204" pitchFamily="34" charset="-122"/>
                <a:ea typeface="微软雅黑" panose="020B0503020204020204" pitchFamily="34" charset="-122"/>
              </a:endParaRPr>
            </a:p>
          </p:txBody>
        </p:sp>
        <p:sp>
          <p:nvSpPr>
            <p:cNvPr id="17" name="Rectangle 10"/>
            <p:cNvSpPr>
              <a:spLocks noChangeArrowheads="1"/>
            </p:cNvSpPr>
            <p:nvPr/>
          </p:nvSpPr>
          <p:spPr bwMode="auto">
            <a:xfrm>
              <a:off x="13225255"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endParaRPr lang="zh-CN" altLang="en-US" sz="1700" dirty="0">
                <a:solidFill>
                  <a:schemeClr val="bg1"/>
                </a:solidFill>
                <a:latin typeface="微软雅黑" panose="020B0503020204020204" pitchFamily="34" charset="-122"/>
                <a:ea typeface="微软雅黑" panose="020B0503020204020204" pitchFamily="34" charset="-122"/>
              </a:endParaRPr>
            </a:p>
          </p:txBody>
        </p:sp>
        <p:sp>
          <p:nvSpPr>
            <p:cNvPr id="18" name="Rectangle 11"/>
            <p:cNvSpPr>
              <a:spLocks noChangeArrowheads="1"/>
            </p:cNvSpPr>
            <p:nvPr/>
          </p:nvSpPr>
          <p:spPr bwMode="auto">
            <a:xfrm>
              <a:off x="17422799"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endParaRPr lang="zh-CN" altLang="en-US" sz="1700" dirty="0">
                <a:solidFill>
                  <a:schemeClr val="bg1"/>
                </a:solidFill>
                <a:latin typeface="微软雅黑" panose="020B0503020204020204" pitchFamily="34" charset="-122"/>
                <a:ea typeface="微软雅黑" panose="020B0503020204020204" pitchFamily="34" charset="-122"/>
              </a:endParaRPr>
            </a:p>
          </p:txBody>
        </p:sp>
        <p:sp>
          <p:nvSpPr>
            <p:cNvPr id="19" name="Rectangle 12"/>
            <p:cNvSpPr>
              <a:spLocks noChangeArrowheads="1"/>
            </p:cNvSpPr>
            <p:nvPr/>
          </p:nvSpPr>
          <p:spPr bwMode="auto">
            <a:xfrm>
              <a:off x="4334478"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endParaRPr lang="zh-CN" altLang="en-US" sz="1700" dirty="0">
                <a:solidFill>
                  <a:schemeClr val="bg1"/>
                </a:solidFill>
                <a:latin typeface="微软雅黑" panose="020B0503020204020204" pitchFamily="34" charset="-122"/>
                <a:ea typeface="微软雅黑" panose="020B0503020204020204" pitchFamily="34" charset="-122"/>
              </a:endParaRPr>
            </a:p>
          </p:txBody>
        </p:sp>
        <p:sp>
          <p:nvSpPr>
            <p:cNvPr id="37" name="Freeform 26"/>
            <p:cNvSpPr/>
            <p:nvPr/>
          </p:nvSpPr>
          <p:spPr bwMode="auto">
            <a:xfrm>
              <a:off x="5352225" y="5531715"/>
              <a:ext cx="13067228" cy="147652"/>
            </a:xfrm>
            <a:custGeom>
              <a:avLst/>
              <a:gdLst>
                <a:gd name="T0" fmla="*/ 0 w 2478"/>
                <a:gd name="T1" fmla="*/ 26 h 28"/>
                <a:gd name="T2" fmla="*/ 0 w 2478"/>
                <a:gd name="T3" fmla="*/ 0 h 28"/>
                <a:gd name="T4" fmla="*/ 2478 w 2478"/>
                <a:gd name="T5" fmla="*/ 0 h 28"/>
                <a:gd name="T6" fmla="*/ 2478 w 2478"/>
                <a:gd name="T7" fmla="*/ 28 h 28"/>
              </a:gdLst>
              <a:ahLst/>
              <a:cxnLst>
                <a:cxn ang="0">
                  <a:pos x="T0" y="T1"/>
                </a:cxn>
                <a:cxn ang="0">
                  <a:pos x="T2" y="T3"/>
                </a:cxn>
                <a:cxn ang="0">
                  <a:pos x="T4" y="T5"/>
                </a:cxn>
                <a:cxn ang="0">
                  <a:pos x="T6" y="T7"/>
                </a:cxn>
              </a:cxnLst>
              <a:rect l="0" t="0" r="r" b="b"/>
              <a:pathLst>
                <a:path w="2478" h="28">
                  <a:moveTo>
                    <a:pt x="0" y="26"/>
                  </a:moveTo>
                  <a:lnTo>
                    <a:pt x="0" y="0"/>
                  </a:lnTo>
                  <a:lnTo>
                    <a:pt x="2478" y="0"/>
                  </a:lnTo>
                  <a:lnTo>
                    <a:pt x="2478" y="28"/>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Line 27"/>
            <p:cNvSpPr>
              <a:spLocks noChangeShapeType="1"/>
            </p:cNvSpPr>
            <p:nvPr/>
          </p:nvSpPr>
          <p:spPr bwMode="auto">
            <a:xfrm flipV="1">
              <a:off x="9512854" y="5531715"/>
              <a:ext cx="0" cy="137105"/>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 name="Line 28"/>
            <p:cNvSpPr>
              <a:spLocks noChangeShapeType="1"/>
            </p:cNvSpPr>
            <p:nvPr/>
          </p:nvSpPr>
          <p:spPr bwMode="auto">
            <a:xfrm flipV="1">
              <a:off x="14269367" y="5531715"/>
              <a:ext cx="0" cy="137105"/>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40" name="Freeform 29"/>
          <p:cNvSpPr/>
          <p:nvPr/>
        </p:nvSpPr>
        <p:spPr bwMode="auto">
          <a:xfrm>
            <a:off x="2535937" y="3996849"/>
            <a:ext cx="131586" cy="2280849"/>
          </a:xfrm>
          <a:custGeom>
            <a:avLst/>
            <a:gdLst>
              <a:gd name="T0" fmla="*/ 0 w 44"/>
              <a:gd name="T1" fmla="*/ 0 h 747"/>
              <a:gd name="T2" fmla="*/ 0 w 44"/>
              <a:gd name="T3" fmla="*/ 747 h 747"/>
              <a:gd name="T4" fmla="*/ 44 w 44"/>
              <a:gd name="T5" fmla="*/ 747 h 747"/>
            </a:gdLst>
            <a:ahLst/>
            <a:cxnLst>
              <a:cxn ang="0">
                <a:pos x="T0" y="T1"/>
              </a:cxn>
              <a:cxn ang="0">
                <a:pos x="T2" y="T3"/>
              </a:cxn>
              <a:cxn ang="0">
                <a:pos x="T4" y="T5"/>
              </a:cxn>
            </a:cxnLst>
            <a:rect l="0" t="0" r="r" b="b"/>
            <a:pathLst>
              <a:path w="44" h="747">
                <a:moveTo>
                  <a:pt x="0" y="0"/>
                </a:moveTo>
                <a:lnTo>
                  <a:pt x="0" y="747"/>
                </a:lnTo>
                <a:lnTo>
                  <a:pt x="44" y="747"/>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49634" tIns="24817" rIns="49634" bIns="24817" numCol="1" anchor="t" anchorCtr="0" compatLnSpc="1"/>
          <a:lstStyle/>
          <a:p>
            <a:endParaRPr lang="zh-CN" altLang="en-US"/>
          </a:p>
        </p:txBody>
      </p:sp>
      <p:sp>
        <p:nvSpPr>
          <p:cNvPr id="41" name="Line 30"/>
          <p:cNvSpPr>
            <a:spLocks noChangeShapeType="1"/>
          </p:cNvSpPr>
          <p:nvPr/>
        </p:nvSpPr>
        <p:spPr bwMode="auto">
          <a:xfrm>
            <a:off x="2535937" y="5389174"/>
            <a:ext cx="131586"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49634" tIns="24817" rIns="49634" bIns="24817" numCol="1" anchor="t" anchorCtr="0" compatLnSpc="1"/>
          <a:lstStyle/>
          <a:p>
            <a:endParaRPr lang="zh-CN" altLang="en-US"/>
          </a:p>
        </p:txBody>
      </p:sp>
      <p:sp>
        <p:nvSpPr>
          <p:cNvPr id="42" name="Line 31"/>
          <p:cNvSpPr>
            <a:spLocks noChangeShapeType="1"/>
          </p:cNvSpPr>
          <p:nvPr/>
        </p:nvSpPr>
        <p:spPr bwMode="auto">
          <a:xfrm>
            <a:off x="2535937" y="4509809"/>
            <a:ext cx="131586"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49634" tIns="24817" rIns="49634" bIns="24817" numCol="1" anchor="t" anchorCtr="0" compatLnSpc="1"/>
          <a:lstStyle/>
          <a:p>
            <a:endParaRPr lang="zh-CN" altLang="en-US"/>
          </a:p>
        </p:txBody>
      </p:sp>
      <p:grpSp>
        <p:nvGrpSpPr>
          <p:cNvPr id="10" name="组合 9"/>
          <p:cNvGrpSpPr/>
          <p:nvPr/>
        </p:nvGrpSpPr>
        <p:grpSpPr>
          <a:xfrm>
            <a:off x="4892538" y="3996849"/>
            <a:ext cx="134579" cy="2280849"/>
            <a:chOff x="8626941" y="6902771"/>
            <a:chExt cx="237301" cy="3939150"/>
          </a:xfrm>
        </p:grpSpPr>
        <p:sp>
          <p:nvSpPr>
            <p:cNvPr id="43" name="Freeform 32"/>
            <p:cNvSpPr/>
            <p:nvPr/>
          </p:nvSpPr>
          <p:spPr bwMode="auto">
            <a:xfrm>
              <a:off x="8626941" y="6902771"/>
              <a:ext cx="237301" cy="3939150"/>
            </a:xfrm>
            <a:custGeom>
              <a:avLst/>
              <a:gdLst>
                <a:gd name="T0" fmla="*/ 0 w 45"/>
                <a:gd name="T1" fmla="*/ 0 h 747"/>
                <a:gd name="T2" fmla="*/ 0 w 45"/>
                <a:gd name="T3" fmla="*/ 747 h 747"/>
                <a:gd name="T4" fmla="*/ 45 w 45"/>
                <a:gd name="T5" fmla="*/ 747 h 747"/>
              </a:gdLst>
              <a:ahLst/>
              <a:cxnLst>
                <a:cxn ang="0">
                  <a:pos x="T0" y="T1"/>
                </a:cxn>
                <a:cxn ang="0">
                  <a:pos x="T2" y="T3"/>
                </a:cxn>
                <a:cxn ang="0">
                  <a:pos x="T4" y="T5"/>
                </a:cxn>
              </a:cxnLst>
              <a:rect l="0" t="0" r="r" b="b"/>
              <a:pathLst>
                <a:path w="45" h="747">
                  <a:moveTo>
                    <a:pt x="0" y="0"/>
                  </a:moveTo>
                  <a:lnTo>
                    <a:pt x="0" y="747"/>
                  </a:lnTo>
                  <a:lnTo>
                    <a:pt x="45" y="747"/>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4" name="Line 33"/>
            <p:cNvSpPr>
              <a:spLocks noChangeShapeType="1"/>
            </p:cNvSpPr>
            <p:nvPr/>
          </p:nvSpPr>
          <p:spPr bwMode="auto">
            <a:xfrm>
              <a:off x="8626941" y="9307395"/>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 name="Line 34"/>
            <p:cNvSpPr>
              <a:spLocks noChangeShapeType="1"/>
            </p:cNvSpPr>
            <p:nvPr/>
          </p:nvSpPr>
          <p:spPr bwMode="auto">
            <a:xfrm>
              <a:off x="8626941" y="7788686"/>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7599038" y="3996849"/>
            <a:ext cx="134579" cy="2280849"/>
            <a:chOff x="13399277" y="6902771"/>
            <a:chExt cx="237301" cy="3939150"/>
          </a:xfrm>
        </p:grpSpPr>
        <p:sp>
          <p:nvSpPr>
            <p:cNvPr id="46" name="Freeform 35"/>
            <p:cNvSpPr/>
            <p:nvPr/>
          </p:nvSpPr>
          <p:spPr bwMode="auto">
            <a:xfrm>
              <a:off x="13399277" y="6902771"/>
              <a:ext cx="237301" cy="3939150"/>
            </a:xfrm>
            <a:custGeom>
              <a:avLst/>
              <a:gdLst>
                <a:gd name="T0" fmla="*/ 0 w 45"/>
                <a:gd name="T1" fmla="*/ 0 h 747"/>
                <a:gd name="T2" fmla="*/ 0 w 45"/>
                <a:gd name="T3" fmla="*/ 747 h 747"/>
                <a:gd name="T4" fmla="*/ 45 w 45"/>
                <a:gd name="T5" fmla="*/ 747 h 747"/>
              </a:gdLst>
              <a:ahLst/>
              <a:cxnLst>
                <a:cxn ang="0">
                  <a:pos x="T0" y="T1"/>
                </a:cxn>
                <a:cxn ang="0">
                  <a:pos x="T2" y="T3"/>
                </a:cxn>
                <a:cxn ang="0">
                  <a:pos x="T4" y="T5"/>
                </a:cxn>
              </a:cxnLst>
              <a:rect l="0" t="0" r="r" b="b"/>
              <a:pathLst>
                <a:path w="45" h="747">
                  <a:moveTo>
                    <a:pt x="0" y="0"/>
                  </a:moveTo>
                  <a:lnTo>
                    <a:pt x="0" y="747"/>
                  </a:lnTo>
                  <a:lnTo>
                    <a:pt x="45" y="747"/>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7" name="Line 36"/>
            <p:cNvSpPr>
              <a:spLocks noChangeShapeType="1"/>
            </p:cNvSpPr>
            <p:nvPr/>
          </p:nvSpPr>
          <p:spPr bwMode="auto">
            <a:xfrm>
              <a:off x="13399277" y="9307395"/>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 name="Line 37"/>
            <p:cNvSpPr>
              <a:spLocks noChangeShapeType="1"/>
            </p:cNvSpPr>
            <p:nvPr/>
          </p:nvSpPr>
          <p:spPr bwMode="auto">
            <a:xfrm>
              <a:off x="13399277" y="7788686"/>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49" name="Freeform 38"/>
          <p:cNvSpPr/>
          <p:nvPr/>
        </p:nvSpPr>
        <p:spPr bwMode="auto">
          <a:xfrm>
            <a:off x="9899661" y="3996849"/>
            <a:ext cx="220461" cy="2280849"/>
          </a:xfrm>
          <a:custGeom>
            <a:avLst/>
            <a:gdLst>
              <a:gd name="T0" fmla="*/ 0 w 45"/>
              <a:gd name="T1" fmla="*/ 0 h 456"/>
              <a:gd name="T2" fmla="*/ 0 w 45"/>
              <a:gd name="T3" fmla="*/ 456 h 456"/>
              <a:gd name="T4" fmla="*/ 45 w 45"/>
              <a:gd name="T5" fmla="*/ 456 h 456"/>
            </a:gdLst>
            <a:ahLst/>
            <a:cxnLst>
              <a:cxn ang="0">
                <a:pos x="T0" y="T1"/>
              </a:cxn>
              <a:cxn ang="0">
                <a:pos x="T2" y="T3"/>
              </a:cxn>
              <a:cxn ang="0">
                <a:pos x="T4" y="T5"/>
              </a:cxn>
            </a:cxnLst>
            <a:rect l="0" t="0" r="r" b="b"/>
            <a:pathLst>
              <a:path w="45" h="456">
                <a:moveTo>
                  <a:pt x="0" y="0"/>
                </a:moveTo>
                <a:lnTo>
                  <a:pt x="0" y="456"/>
                </a:lnTo>
                <a:lnTo>
                  <a:pt x="45" y="456"/>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49634" tIns="24817" rIns="49634" bIns="24817" numCol="1" anchor="t" anchorCtr="0" compatLnSpc="1"/>
          <a:lstStyle/>
          <a:p>
            <a:endParaRPr lang="zh-CN" altLang="en-US"/>
          </a:p>
        </p:txBody>
      </p:sp>
      <p:grpSp>
        <p:nvGrpSpPr>
          <p:cNvPr id="9" name="组合 8"/>
          <p:cNvGrpSpPr/>
          <p:nvPr/>
        </p:nvGrpSpPr>
        <p:grpSpPr>
          <a:xfrm>
            <a:off x="9985541" y="4235009"/>
            <a:ext cx="1387724" cy="2308332"/>
            <a:chOff x="17607366" y="7314088"/>
            <a:chExt cx="2446955" cy="3986613"/>
          </a:xfrm>
        </p:grpSpPr>
        <p:sp>
          <p:nvSpPr>
            <p:cNvPr id="30" name="Rectangle 22"/>
            <p:cNvSpPr>
              <a:spLocks noChangeArrowheads="1"/>
            </p:cNvSpPr>
            <p:nvPr/>
          </p:nvSpPr>
          <p:spPr bwMode="auto">
            <a:xfrm>
              <a:off x="17971223" y="7314088"/>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Rectangle 23"/>
            <p:cNvSpPr>
              <a:spLocks noChangeArrowheads="1"/>
            </p:cNvSpPr>
            <p:nvPr/>
          </p:nvSpPr>
          <p:spPr bwMode="auto">
            <a:xfrm>
              <a:off x="17971223" y="8832799"/>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Line 39"/>
            <p:cNvSpPr>
              <a:spLocks noChangeShapeType="1"/>
            </p:cNvSpPr>
            <p:nvPr/>
          </p:nvSpPr>
          <p:spPr bwMode="auto">
            <a:xfrm>
              <a:off x="17607366" y="7788686"/>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 name="Rectangle 21"/>
            <p:cNvSpPr>
              <a:spLocks noChangeArrowheads="1"/>
            </p:cNvSpPr>
            <p:nvPr/>
          </p:nvSpPr>
          <p:spPr bwMode="auto">
            <a:xfrm>
              <a:off x="17976643" y="10351507"/>
              <a:ext cx="2077678"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endPar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52" name="平行四边形 5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3" name="组合 2"/>
          <p:cNvGrpSpPr/>
          <p:nvPr/>
        </p:nvGrpSpPr>
        <p:grpSpPr>
          <a:xfrm>
            <a:off x="-346843" y="334599"/>
            <a:ext cx="3430341" cy="578494"/>
            <a:chOff x="-611583" y="577868"/>
            <a:chExt cx="6048672" cy="999091"/>
          </a:xfrm>
        </p:grpSpPr>
        <p:sp>
          <p:nvSpPr>
            <p:cNvPr id="53" name="对角圆角矩形 5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公司结构</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500" fill="hold"/>
                                        <p:tgtEl>
                                          <p:spTgt spid="52"/>
                                        </p:tgtEl>
                                        <p:attrNameLst>
                                          <p:attrName>ppt_x</p:attrName>
                                        </p:attrNameLst>
                                      </p:cBhvr>
                                      <p:tavLst>
                                        <p:tav tm="0">
                                          <p:val>
                                            <p:strVal val="1+#ppt_w/2"/>
                                          </p:val>
                                        </p:tav>
                                        <p:tav tm="100000">
                                          <p:val>
                                            <p:strVal val="#ppt_x"/>
                                          </p:val>
                                        </p:tav>
                                      </p:tavLst>
                                    </p:anim>
                                    <p:anim calcmode="lin" valueType="num">
                                      <p:cBhvr additive="base">
                                        <p:cTn id="13" dur="500" fill="hold"/>
                                        <p:tgtEl>
                                          <p:spTgt spid="5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1"/>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1000"/>
                                        <p:tgtEl>
                                          <p:spTgt spid="4"/>
                                        </p:tgtEl>
                                      </p:cBhvr>
                                    </p:animEffect>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strVal val="#ppt_x"/>
                                          </p:val>
                                        </p:tav>
                                        <p:tav tm="100000">
                                          <p:val>
                                            <p:strVal val="#ppt_x"/>
                                          </p:val>
                                        </p:tav>
                                      </p:tavLst>
                                    </p:anim>
                                    <p:anim calcmode="lin" valueType="num">
                                      <p:cBhvr>
                                        <p:cTn id="33" dur="5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7"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childTnLst>
                          </p:cTn>
                        </p:par>
                        <p:par>
                          <p:cTn id="56" fill="hold">
                            <p:stCondLst>
                              <p:cond delay="5000"/>
                            </p:stCondLst>
                            <p:childTnLst>
                              <p:par>
                                <p:cTn id="57" presetID="42"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1000"/>
                                        <p:tgtEl>
                                          <p:spTgt spid="6"/>
                                        </p:tgtEl>
                                      </p:cBhvr>
                                    </p:animEffect>
                                    <p:anim calcmode="lin" valueType="num">
                                      <p:cBhvr>
                                        <p:cTn id="60" dur="1000" fill="hold"/>
                                        <p:tgtEl>
                                          <p:spTgt spid="6"/>
                                        </p:tgtEl>
                                        <p:attrNameLst>
                                          <p:attrName>ppt_x</p:attrName>
                                        </p:attrNameLst>
                                      </p:cBhvr>
                                      <p:tavLst>
                                        <p:tav tm="0">
                                          <p:val>
                                            <p:strVal val="#ppt_x"/>
                                          </p:val>
                                        </p:tav>
                                        <p:tav tm="100000">
                                          <p:val>
                                            <p:strVal val="#ppt_x"/>
                                          </p:val>
                                        </p:tav>
                                      </p:tavLst>
                                    </p:anim>
                                    <p:anim calcmode="lin" valueType="num">
                                      <p:cBhvr>
                                        <p:cTn id="61" dur="1000" fill="hold"/>
                                        <p:tgtEl>
                                          <p:spTgt spid="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1000"/>
                                        <p:tgtEl>
                                          <p:spTgt spid="7"/>
                                        </p:tgtEl>
                                      </p:cBhvr>
                                    </p:animEffect>
                                    <p:anim calcmode="lin" valueType="num">
                                      <p:cBhvr>
                                        <p:cTn id="65" dur="1000" fill="hold"/>
                                        <p:tgtEl>
                                          <p:spTgt spid="7"/>
                                        </p:tgtEl>
                                        <p:attrNameLst>
                                          <p:attrName>ppt_x</p:attrName>
                                        </p:attrNameLst>
                                      </p:cBhvr>
                                      <p:tavLst>
                                        <p:tav tm="0">
                                          <p:val>
                                            <p:strVal val="#ppt_x"/>
                                          </p:val>
                                        </p:tav>
                                        <p:tav tm="100000">
                                          <p:val>
                                            <p:strVal val="#ppt_x"/>
                                          </p:val>
                                        </p:tav>
                                      </p:tavLst>
                                    </p:anim>
                                    <p:anim calcmode="lin" valueType="num">
                                      <p:cBhvr>
                                        <p:cTn id="66" dur="1000" fill="hold"/>
                                        <p:tgtEl>
                                          <p:spTgt spid="7"/>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1000"/>
                                        <p:tgtEl>
                                          <p:spTgt spid="8"/>
                                        </p:tgtEl>
                                      </p:cBhvr>
                                    </p:animEffect>
                                    <p:anim calcmode="lin" valueType="num">
                                      <p:cBhvr>
                                        <p:cTn id="70" dur="1000" fill="hold"/>
                                        <p:tgtEl>
                                          <p:spTgt spid="8"/>
                                        </p:tgtEl>
                                        <p:attrNameLst>
                                          <p:attrName>ppt_x</p:attrName>
                                        </p:attrNameLst>
                                      </p:cBhvr>
                                      <p:tavLst>
                                        <p:tav tm="0">
                                          <p:val>
                                            <p:strVal val="#ppt_x"/>
                                          </p:val>
                                        </p:tav>
                                        <p:tav tm="100000">
                                          <p:val>
                                            <p:strVal val="#ppt_x"/>
                                          </p:val>
                                        </p:tav>
                                      </p:tavLst>
                                    </p:anim>
                                    <p:anim calcmode="lin" valueType="num">
                                      <p:cBhvr>
                                        <p:cTn id="71" dur="1000" fill="hold"/>
                                        <p:tgtEl>
                                          <p:spTgt spid="8"/>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40" grpId="0" animBg="1"/>
      <p:bldP spid="49" grpId="0" animBg="1"/>
      <p:bldP spid="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p:spPr>
        <p:txBody>
          <a:bodyPr vert="horz" wrap="square" lIns="49634" tIns="24817" rIns="49634" bIns="24817" numCol="1" anchor="t" anchorCtr="0" compatLnSpc="1"/>
          <a:lstStyle/>
          <a:p>
            <a:endParaRPr lang="zh-CN" altLang="en-US"/>
          </a:p>
        </p:txBody>
      </p:sp>
      <p:sp>
        <p:nvSpPr>
          <p:cNvPr id="70" name="TextBox 69"/>
          <p:cNvSpPr txBox="1"/>
          <p:nvPr/>
        </p:nvSpPr>
        <p:spPr>
          <a:xfrm>
            <a:off x="1722742" y="2049232"/>
            <a:ext cx="3447179" cy="3497216"/>
          </a:xfrm>
          <a:prstGeom prst="rect">
            <a:avLst/>
          </a:prstGeom>
          <a:noFill/>
        </p:spPr>
        <p:txBody>
          <a:bodyPr wrap="none" lIns="49634" tIns="24817" rIns="49634" bIns="24817" rtlCol="0">
            <a:spAutoFit/>
          </a:bodyPr>
          <a:lstStyle/>
          <a:p>
            <a:r>
              <a:rPr lang="en-US" altLang="zh-CN" sz="22400" spc="-163" dirty="0">
                <a:solidFill>
                  <a:schemeClr val="bg1"/>
                </a:solidFill>
                <a:latin typeface="ITC Avant Garde Std Md" panose="020B0602020202020204" pitchFamily="34" charset="0"/>
                <a:cs typeface="Raavi" panose="020B0502040204020203" pitchFamily="34" charset="0"/>
              </a:rPr>
              <a:t>02</a:t>
            </a:r>
            <a:endParaRPr lang="zh-CN" altLang="en-US" sz="22400" spc="-163" dirty="0">
              <a:solidFill>
                <a:schemeClr val="bg1"/>
              </a:solidFill>
              <a:latin typeface="ITC Avant Garde Std Md" panose="020B0602020202020204" pitchFamily="34" charset="0"/>
              <a:cs typeface="Raavi" panose="020B0502040204020203" pitchFamily="34" charset="0"/>
            </a:endParaRPr>
          </a:p>
        </p:txBody>
      </p:sp>
      <p:grpSp>
        <p:nvGrpSpPr>
          <p:cNvPr id="22" name="组合 21"/>
          <p:cNvGrpSpPr/>
          <p:nvPr/>
        </p:nvGrpSpPr>
        <p:grpSpPr>
          <a:xfrm>
            <a:off x="8285537" y="4158343"/>
            <a:ext cx="3037574" cy="496236"/>
            <a:chOff x="14609773" y="7181693"/>
            <a:chExt cx="5356112" cy="857027"/>
          </a:xfrm>
        </p:grpSpPr>
        <p:sp>
          <p:nvSpPr>
            <p:cNvPr id="23" name="圆角矩形 22"/>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项目介绍及发展</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243935" y="5123795"/>
            <a:ext cx="1457344" cy="400110"/>
            <a:chOff x="14536417" y="8849072"/>
            <a:chExt cx="2569714" cy="691011"/>
          </a:xfrm>
        </p:grpSpPr>
        <p:sp>
          <p:nvSpPr>
            <p:cNvPr id="26"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项目背景</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直角三角形 26"/>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243935" y="5771851"/>
            <a:ext cx="1457344" cy="400110"/>
            <a:chOff x="14536417" y="9968300"/>
            <a:chExt cx="2569714" cy="691011"/>
          </a:xfrm>
        </p:grpSpPr>
        <p:sp>
          <p:nvSpPr>
            <p:cNvPr id="2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市场分析</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直角三角形 29"/>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243935" y="6468032"/>
            <a:ext cx="1457344" cy="400110"/>
            <a:chOff x="14536417" y="11170642"/>
            <a:chExt cx="2569714" cy="691011"/>
          </a:xfrm>
        </p:grpSpPr>
        <p:sp>
          <p:nvSpPr>
            <p:cNvPr id="32"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面临问题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直角三角形 3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9970356" y="5123795"/>
            <a:ext cx="1989680" cy="400110"/>
            <a:chOff x="17580588" y="8849071"/>
            <a:chExt cx="3508375" cy="691011"/>
          </a:xfrm>
        </p:grpSpPr>
        <p:sp>
          <p:nvSpPr>
            <p:cNvPr id="35" name="TextBox 37"/>
            <p:cNvSpPr txBox="1"/>
            <p:nvPr/>
          </p:nvSpPr>
          <p:spPr>
            <a:xfrm>
              <a:off x="18049853" y="8849071"/>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行业发展趋势</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直角三角形 35"/>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9970354" y="5771851"/>
            <a:ext cx="1989681" cy="400110"/>
            <a:chOff x="17580587" y="9968299"/>
            <a:chExt cx="3508377" cy="691011"/>
          </a:xfrm>
        </p:grpSpPr>
        <p:sp>
          <p:nvSpPr>
            <p:cNvPr id="42" name="TextBox 39"/>
            <p:cNvSpPr txBox="1"/>
            <p:nvPr/>
          </p:nvSpPr>
          <p:spPr>
            <a:xfrm>
              <a:off x="18049854" y="9968299"/>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竞争对手分析</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直角三角形 42"/>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9974721" y="6468032"/>
            <a:ext cx="1457344" cy="400110"/>
            <a:chOff x="14536417" y="11170642"/>
            <a:chExt cx="2569714" cy="691011"/>
          </a:xfrm>
        </p:grpSpPr>
        <p:sp>
          <p:nvSpPr>
            <p:cNvPr id="45" name="TextBox 27"/>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解决方案</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直角三角形 45"/>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anim calcmode="lin" valueType="num">
                                      <p:cBhvr>
                                        <p:cTn id="23" dur="500" fill="hold"/>
                                        <p:tgtEl>
                                          <p:spTgt spid="25"/>
                                        </p:tgtEl>
                                        <p:attrNameLst>
                                          <p:attrName>ppt_x</p:attrName>
                                        </p:attrNameLst>
                                      </p:cBhvr>
                                      <p:tavLst>
                                        <p:tav tm="0">
                                          <p:val>
                                            <p:strVal val="#ppt_x"/>
                                          </p:val>
                                        </p:tav>
                                        <p:tav tm="100000">
                                          <p:val>
                                            <p:strVal val="#ppt_x"/>
                                          </p:val>
                                        </p:tav>
                                      </p:tavLst>
                                    </p:anim>
                                    <p:anim calcmode="lin" valueType="num">
                                      <p:cBhvr>
                                        <p:cTn id="24" dur="5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anim calcmode="lin" valueType="num">
                                      <p:cBhvr>
                                        <p:cTn id="28" dur="500" fill="hold"/>
                                        <p:tgtEl>
                                          <p:spTgt spid="34"/>
                                        </p:tgtEl>
                                        <p:attrNameLst>
                                          <p:attrName>ppt_x</p:attrName>
                                        </p:attrNameLst>
                                      </p:cBhvr>
                                      <p:tavLst>
                                        <p:tav tm="0">
                                          <p:val>
                                            <p:strVal val="#ppt_x"/>
                                          </p:val>
                                        </p:tav>
                                        <p:tav tm="100000">
                                          <p:val>
                                            <p:strVal val="#ppt_x"/>
                                          </p:val>
                                        </p:tav>
                                      </p:tavLst>
                                    </p:anim>
                                    <p:anim calcmode="lin" valueType="num">
                                      <p:cBhvr>
                                        <p:cTn id="29" dur="5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40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anim calcmode="lin" valueType="num">
                                      <p:cBhvr>
                                        <p:cTn id="33" dur="500" fill="hold"/>
                                        <p:tgtEl>
                                          <p:spTgt spid="28"/>
                                        </p:tgtEl>
                                        <p:attrNameLst>
                                          <p:attrName>ppt_x</p:attrName>
                                        </p:attrNameLst>
                                      </p:cBhvr>
                                      <p:tavLst>
                                        <p:tav tm="0">
                                          <p:val>
                                            <p:strVal val="#ppt_x"/>
                                          </p:val>
                                        </p:tav>
                                        <p:tav tm="100000">
                                          <p:val>
                                            <p:strVal val="#ppt_x"/>
                                          </p:val>
                                        </p:tav>
                                      </p:tavLst>
                                    </p:anim>
                                    <p:anim calcmode="lin" valueType="num">
                                      <p:cBhvr>
                                        <p:cTn id="34" dur="5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60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anim calcmode="lin" valueType="num">
                                      <p:cBhvr>
                                        <p:cTn id="38" dur="500" fill="hold"/>
                                        <p:tgtEl>
                                          <p:spTgt spid="37"/>
                                        </p:tgtEl>
                                        <p:attrNameLst>
                                          <p:attrName>ppt_x</p:attrName>
                                        </p:attrNameLst>
                                      </p:cBhvr>
                                      <p:tavLst>
                                        <p:tav tm="0">
                                          <p:val>
                                            <p:strVal val="#ppt_x"/>
                                          </p:val>
                                        </p:tav>
                                        <p:tav tm="100000">
                                          <p:val>
                                            <p:strVal val="#ppt_x"/>
                                          </p:val>
                                        </p:tav>
                                      </p:tavLst>
                                    </p:anim>
                                    <p:anim calcmode="lin" valueType="num">
                                      <p:cBhvr>
                                        <p:cTn id="39" dur="5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80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anim calcmode="lin" valueType="num">
                                      <p:cBhvr>
                                        <p:cTn id="43" dur="500" fill="hold"/>
                                        <p:tgtEl>
                                          <p:spTgt spid="31"/>
                                        </p:tgtEl>
                                        <p:attrNameLst>
                                          <p:attrName>ppt_x</p:attrName>
                                        </p:attrNameLst>
                                      </p:cBhvr>
                                      <p:tavLst>
                                        <p:tav tm="0">
                                          <p:val>
                                            <p:strVal val="#ppt_x"/>
                                          </p:val>
                                        </p:tav>
                                        <p:tav tm="100000">
                                          <p:val>
                                            <p:strVal val="#ppt_x"/>
                                          </p:val>
                                        </p:tav>
                                      </p:tavLst>
                                    </p:anim>
                                    <p:anim calcmode="lin" valueType="num">
                                      <p:cBhvr>
                                        <p:cTn id="44" dur="5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80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anim calcmode="lin" valueType="num">
                                      <p:cBhvr>
                                        <p:cTn id="48" dur="500" fill="hold"/>
                                        <p:tgtEl>
                                          <p:spTgt spid="44"/>
                                        </p:tgtEl>
                                        <p:attrNameLst>
                                          <p:attrName>ppt_x</p:attrName>
                                        </p:attrNameLst>
                                      </p:cBhvr>
                                      <p:tavLst>
                                        <p:tav tm="0">
                                          <p:val>
                                            <p:strVal val="#ppt_x"/>
                                          </p:val>
                                        </p:tav>
                                        <p:tav tm="100000">
                                          <p:val>
                                            <p:strVal val="#ppt_x"/>
                                          </p:val>
                                        </p:tav>
                                      </p:tavLst>
                                    </p:anim>
                                    <p:anim calcmode="lin" valueType="num">
                                      <p:cBhvr>
                                        <p:cTn id="49"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6692901" y="2925562"/>
            <a:ext cx="1250249" cy="2744710"/>
            <a:chOff x="12217719" y="4832697"/>
            <a:chExt cx="2414658" cy="5192051"/>
          </a:xfrm>
        </p:grpSpPr>
        <p:cxnSp>
          <p:nvCxnSpPr>
            <p:cNvPr id="71" name="直接箭头连接符 70"/>
            <p:cNvCxnSpPr/>
            <p:nvPr/>
          </p:nvCxnSpPr>
          <p:spPr>
            <a:xfrm>
              <a:off x="12261934" y="7607640"/>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flipV="1">
              <a:off x="12217719" y="4832697"/>
              <a:ext cx="1722371" cy="28597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p:nvPr/>
          </p:nvCxnSpPr>
          <p:spPr>
            <a:xfrm>
              <a:off x="12337739" y="7681685"/>
              <a:ext cx="1903271" cy="2343063"/>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82" name="圆角矩形 81"/>
          <p:cNvSpPr/>
          <p:nvPr/>
        </p:nvSpPr>
        <p:spPr>
          <a:xfrm>
            <a:off x="3695227" y="2654666"/>
            <a:ext cx="3179622" cy="3604184"/>
          </a:xfrm>
          <a:prstGeom prst="roundRect">
            <a:avLst/>
          </a:prstGeom>
          <a:solidFill>
            <a:schemeClr val="bg1"/>
          </a:solidFill>
          <a:ln w="476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81" name="TextBox 80"/>
          <p:cNvSpPr txBox="1"/>
          <p:nvPr/>
        </p:nvSpPr>
        <p:spPr>
          <a:xfrm>
            <a:off x="4047429" y="2993962"/>
            <a:ext cx="2389132" cy="2750858"/>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并选择只保留文字。您的内容打在这里，或者通过复制您的文本后，在此框中选择粘贴，</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087234" y="3585566"/>
            <a:ext cx="1492460" cy="1523771"/>
            <a:chOff x="3680391" y="6233991"/>
            <a:chExt cx="2631634" cy="2631634"/>
          </a:xfrm>
        </p:grpSpPr>
        <p:sp>
          <p:nvSpPr>
            <p:cNvPr id="64" name="椭圆 63"/>
            <p:cNvSpPr/>
            <p:nvPr/>
          </p:nvSpPr>
          <p:spPr>
            <a:xfrm>
              <a:off x="3680391" y="6233991"/>
              <a:ext cx="2631634" cy="2631634"/>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4162161" y="6861367"/>
              <a:ext cx="1668090" cy="1541485"/>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项目</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背景</a:t>
              </a:r>
              <a:endParaRPr lang="en-US" altLang="zh-CN" dirty="0">
                <a:solidFill>
                  <a:schemeClr val="bg1"/>
                </a:solidFill>
                <a:latin typeface="微软雅黑" panose="020B0503020204020204" pitchFamily="34" charset="-122"/>
                <a:ea typeface="微软雅黑" panose="020B0503020204020204" pitchFamily="34" charset="-122"/>
              </a:endParaRPr>
            </a:p>
          </p:txBody>
        </p:sp>
      </p:grpSp>
      <p:sp>
        <p:nvSpPr>
          <p:cNvPr id="84" name="TextBox 83"/>
          <p:cNvSpPr txBox="1"/>
          <p:nvPr/>
        </p:nvSpPr>
        <p:spPr>
          <a:xfrm>
            <a:off x="8930703" y="1792720"/>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9273916" y="3962601"/>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9087497" y="5811508"/>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7470290" y="1792718"/>
            <a:ext cx="1198200" cy="1223338"/>
            <a:chOff x="13172258" y="3096121"/>
            <a:chExt cx="2112769" cy="2112769"/>
          </a:xfrm>
        </p:grpSpPr>
        <p:sp>
          <p:nvSpPr>
            <p:cNvPr id="63" name="椭圆 62"/>
            <p:cNvSpPr/>
            <p:nvPr/>
          </p:nvSpPr>
          <p:spPr>
            <a:xfrm>
              <a:off x="13172258" y="309612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TextBox 85"/>
            <p:cNvSpPr txBox="1"/>
            <p:nvPr/>
          </p:nvSpPr>
          <p:spPr>
            <a:xfrm>
              <a:off x="13581323" y="3528167"/>
              <a:ext cx="1457162" cy="1222556"/>
            </a:xfrm>
            <a:prstGeom prst="rect">
              <a:avLst/>
            </a:prstGeom>
            <a:noFill/>
          </p:spPr>
          <p:txBody>
            <a:bodyPr wrap="square" rtlCol="0">
              <a:spAutoFit/>
            </a:bodyPr>
            <a:lstStyle/>
            <a:p>
              <a:r>
                <a:rPr lang="en-US" altLang="zh-CN" sz="4000" dirty="0">
                  <a:solidFill>
                    <a:schemeClr val="bg1"/>
                  </a:solidFill>
                  <a:latin typeface="Adobe Gothic Std B" panose="020B0800000000000000" pitchFamily="34" charset="-128"/>
                  <a:ea typeface="Adobe Gothic Std B" panose="020B0800000000000000" pitchFamily="34" charset="-128"/>
                </a:rPr>
                <a:t>01</a:t>
              </a:r>
              <a:endParaRPr lang="zh-CN" altLang="en-US" sz="4000" dirty="0">
                <a:solidFill>
                  <a:schemeClr val="bg1"/>
                </a:solidFill>
              </a:endParaRPr>
            </a:p>
          </p:txBody>
        </p:sp>
      </p:grpSp>
      <p:grpSp>
        <p:nvGrpSpPr>
          <p:cNvPr id="12" name="组合 11"/>
          <p:cNvGrpSpPr/>
          <p:nvPr/>
        </p:nvGrpSpPr>
        <p:grpSpPr>
          <a:xfrm>
            <a:off x="7532433" y="5571206"/>
            <a:ext cx="1336131" cy="1223336"/>
            <a:chOff x="13172258" y="9631589"/>
            <a:chExt cx="2355981" cy="2112769"/>
          </a:xfrm>
        </p:grpSpPr>
        <p:sp>
          <p:nvSpPr>
            <p:cNvPr id="67" name="椭圆 66"/>
            <p:cNvSpPr/>
            <p:nvPr/>
          </p:nvSpPr>
          <p:spPr>
            <a:xfrm>
              <a:off x="13172258" y="9631589"/>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TextBox 89"/>
            <p:cNvSpPr txBox="1"/>
            <p:nvPr/>
          </p:nvSpPr>
          <p:spPr>
            <a:xfrm>
              <a:off x="13539159" y="10087373"/>
              <a:ext cx="1989080" cy="1222558"/>
            </a:xfrm>
            <a:prstGeom prst="rect">
              <a:avLst/>
            </a:prstGeom>
            <a:noFill/>
          </p:spPr>
          <p:txBody>
            <a:bodyPr wrap="square" rtlCol="0">
              <a:spAutoFit/>
            </a:bodyPr>
            <a:lstStyle/>
            <a:p>
              <a:r>
                <a:rPr lang="en-US" altLang="zh-CN" sz="4000" dirty="0">
                  <a:solidFill>
                    <a:schemeClr val="bg1"/>
                  </a:solidFill>
                  <a:latin typeface="Adobe Gothic Std B" panose="020B0800000000000000" pitchFamily="34" charset="-128"/>
                  <a:ea typeface="Adobe Gothic Std B" panose="020B0800000000000000" pitchFamily="34" charset="-128"/>
                </a:rPr>
                <a:t>03</a:t>
              </a:r>
              <a:endParaRPr lang="zh-CN" altLang="en-US" sz="4000" dirty="0">
                <a:solidFill>
                  <a:schemeClr val="bg1"/>
                </a:solidFill>
              </a:endParaRPr>
            </a:p>
          </p:txBody>
        </p:sp>
      </p:grpSp>
      <p:grpSp>
        <p:nvGrpSpPr>
          <p:cNvPr id="4" name="组合 3"/>
          <p:cNvGrpSpPr/>
          <p:nvPr/>
        </p:nvGrpSpPr>
        <p:grpSpPr>
          <a:xfrm>
            <a:off x="8002721" y="3814632"/>
            <a:ext cx="1198200" cy="1223337"/>
            <a:chOff x="14111087" y="6588075"/>
            <a:chExt cx="2112769" cy="2112769"/>
          </a:xfrm>
        </p:grpSpPr>
        <p:sp>
          <p:nvSpPr>
            <p:cNvPr id="66" name="椭圆 65"/>
            <p:cNvSpPr/>
            <p:nvPr/>
          </p:nvSpPr>
          <p:spPr>
            <a:xfrm>
              <a:off x="14111087" y="6588075"/>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TextBox 90"/>
            <p:cNvSpPr txBox="1"/>
            <p:nvPr/>
          </p:nvSpPr>
          <p:spPr>
            <a:xfrm>
              <a:off x="14466879" y="7033180"/>
              <a:ext cx="1636297" cy="1222557"/>
            </a:xfrm>
            <a:prstGeom prst="rect">
              <a:avLst/>
            </a:prstGeom>
            <a:noFill/>
          </p:spPr>
          <p:txBody>
            <a:bodyPr wrap="square" rtlCol="0">
              <a:spAutoFit/>
            </a:bodyPr>
            <a:lstStyle/>
            <a:p>
              <a:r>
                <a:rPr lang="en-US" altLang="zh-CN" sz="4000" dirty="0">
                  <a:solidFill>
                    <a:schemeClr val="bg1"/>
                  </a:solidFill>
                  <a:latin typeface="Adobe Gothic Std B" panose="020B0800000000000000" pitchFamily="34" charset="-128"/>
                  <a:ea typeface="Adobe Gothic Std B" panose="020B0800000000000000" pitchFamily="34" charset="-128"/>
                </a:rPr>
                <a:t>02</a:t>
              </a:r>
              <a:endParaRPr lang="zh-CN" altLang="en-US" sz="4000" dirty="0">
                <a:solidFill>
                  <a:schemeClr val="bg1"/>
                </a:solidFill>
              </a:endParaRPr>
            </a:p>
          </p:txBody>
        </p:sp>
      </p:grpSp>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13" name="组合 12"/>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项目背景</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64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64000">
                                          <p:cBhvr additive="base">
                                            <p:cTn id="17"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randombar(horizontal)">
                                          <p:cBhvr>
                                            <p:cTn id="25" dur="500"/>
                                            <p:tgtEl>
                                              <p:spTgt spid="8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randombar(horizontal)">
                                          <p:cBhvr>
                                            <p:cTn id="49" dur="500"/>
                                            <p:tgtEl>
                                              <p:spTgt spid="84"/>
                                            </p:tgtEl>
                                          </p:cBhvr>
                                        </p:animEffect>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randombar(horizontal)">
                                          <p:cBhvr>
                                            <p:cTn id="53" dur="500"/>
                                            <p:tgtEl>
                                              <p:spTgt spid="85"/>
                                            </p:tgtEl>
                                          </p:cBhvr>
                                        </p:animEffect>
                                      </p:childTnLst>
                                    </p:cTn>
                                  </p:par>
                                </p:childTnLst>
                              </p:cTn>
                            </p:par>
                            <p:par>
                              <p:cTn id="54" fill="hold">
                                <p:stCondLst>
                                  <p:cond delay="4000"/>
                                </p:stCondLst>
                                <p:childTnLst>
                                  <p:par>
                                    <p:cTn id="55" presetID="14" presetClass="entr" presetSubtype="10"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randombar(horizontal)">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P spid="9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randombar(horizontal)">
                                          <p:cBhvr>
                                            <p:cTn id="25" dur="500"/>
                                            <p:tgtEl>
                                              <p:spTgt spid="8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randombar(horizontal)">
                                          <p:cBhvr>
                                            <p:cTn id="49" dur="500"/>
                                            <p:tgtEl>
                                              <p:spTgt spid="84"/>
                                            </p:tgtEl>
                                          </p:cBhvr>
                                        </p:animEffect>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randombar(horizontal)">
                                          <p:cBhvr>
                                            <p:cTn id="53" dur="500"/>
                                            <p:tgtEl>
                                              <p:spTgt spid="85"/>
                                            </p:tgtEl>
                                          </p:cBhvr>
                                        </p:animEffect>
                                      </p:childTnLst>
                                    </p:cTn>
                                  </p:par>
                                </p:childTnLst>
                              </p:cTn>
                            </p:par>
                            <p:par>
                              <p:cTn id="54" fill="hold">
                                <p:stCondLst>
                                  <p:cond delay="4000"/>
                                </p:stCondLst>
                                <p:childTnLst>
                                  <p:par>
                                    <p:cTn id="55" presetID="14" presetClass="entr" presetSubtype="10"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randombar(horizontal)">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P spid="93"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4" name="组合 3"/>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项目来源</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730350" y="2038950"/>
            <a:ext cx="5314374" cy="847510"/>
            <a:chOff x="3051103" y="3521377"/>
            <a:chExt cx="9370762" cy="1463697"/>
          </a:xfrm>
        </p:grpSpPr>
        <p:sp>
          <p:nvSpPr>
            <p:cNvPr id="74" name="Shape 1258"/>
            <p:cNvSpPr/>
            <p:nvPr/>
          </p:nvSpPr>
          <p:spPr>
            <a:xfrm>
              <a:off x="4834528" y="3634945"/>
              <a:ext cx="7587337" cy="1350129"/>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p:cNvGrpSpPr/>
            <p:nvPr/>
          </p:nvGrpSpPr>
          <p:grpSpPr>
            <a:xfrm>
              <a:off x="3051103" y="3521377"/>
              <a:ext cx="1539080" cy="1419312"/>
              <a:chOff x="1783635" y="4451703"/>
              <a:chExt cx="1539080" cy="1419312"/>
            </a:xfrm>
          </p:grpSpPr>
          <p:sp>
            <p:nvSpPr>
              <p:cNvPr id="78"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1"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9" name="Shape 1260"/>
              <p:cNvSpPr/>
              <p:nvPr/>
            </p:nvSpPr>
            <p:spPr>
              <a:xfrm>
                <a:off x="2052712" y="4608290"/>
                <a:ext cx="1270003" cy="943829"/>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组合 5"/>
          <p:cNvGrpSpPr/>
          <p:nvPr/>
        </p:nvGrpSpPr>
        <p:grpSpPr>
          <a:xfrm>
            <a:off x="1730350" y="3418788"/>
            <a:ext cx="5314374" cy="821811"/>
            <a:chOff x="3051103" y="5904433"/>
            <a:chExt cx="9370762" cy="1419312"/>
          </a:xfrm>
        </p:grpSpPr>
        <p:sp>
          <p:nvSpPr>
            <p:cNvPr id="80" name="Shape 1262"/>
            <p:cNvSpPr/>
            <p:nvPr/>
          </p:nvSpPr>
          <p:spPr>
            <a:xfrm>
              <a:off x="4834528" y="5904433"/>
              <a:ext cx="7587337" cy="1350127"/>
            </a:xfrm>
            <a:prstGeom prst="rect">
              <a:avLst/>
            </a:prstGeom>
            <a:ln w="12700">
              <a:miter lim="400000"/>
            </a:ln>
          </p:spPr>
          <p:txBody>
            <a:bodyPr lIns="0" tIns="0" rIns="0" bIns="0">
              <a:spAutoFit/>
            </a:bodyPr>
            <a:lstStyle/>
            <a:p>
              <a:pPr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2" name="组合 101"/>
            <p:cNvGrpSpPr/>
            <p:nvPr/>
          </p:nvGrpSpPr>
          <p:grpSpPr>
            <a:xfrm>
              <a:off x="3051103" y="5904433"/>
              <a:ext cx="1539080" cy="1419312"/>
              <a:chOff x="1783635" y="4451703"/>
              <a:chExt cx="1539080" cy="1419312"/>
            </a:xfrm>
          </p:grpSpPr>
          <p:sp>
            <p:nvSpPr>
              <p:cNvPr id="103"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4" name="Shape 1259"/>
              <p:cNvSpPr/>
              <p:nvPr/>
            </p:nvSpPr>
            <p:spPr>
              <a:xfrm>
                <a:off x="1860054" y="4517274"/>
                <a:ext cx="1279355" cy="1279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5" name="Shape 1260"/>
              <p:cNvSpPr/>
              <p:nvPr/>
            </p:nvSpPr>
            <p:spPr>
              <a:xfrm>
                <a:off x="2052712" y="4608290"/>
                <a:ext cx="1270003" cy="943828"/>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 name="组合 6"/>
          <p:cNvGrpSpPr/>
          <p:nvPr/>
        </p:nvGrpSpPr>
        <p:grpSpPr>
          <a:xfrm>
            <a:off x="1714388" y="4753000"/>
            <a:ext cx="5314374" cy="847510"/>
            <a:chOff x="3022956" y="8208689"/>
            <a:chExt cx="9370762" cy="1463697"/>
          </a:xfrm>
        </p:grpSpPr>
        <p:sp>
          <p:nvSpPr>
            <p:cNvPr id="110" name="Shape 1258"/>
            <p:cNvSpPr/>
            <p:nvPr/>
          </p:nvSpPr>
          <p:spPr>
            <a:xfrm>
              <a:off x="4806381" y="8322257"/>
              <a:ext cx="7587337" cy="1350129"/>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2" name="组合 111"/>
            <p:cNvGrpSpPr/>
            <p:nvPr/>
          </p:nvGrpSpPr>
          <p:grpSpPr>
            <a:xfrm>
              <a:off x="3022956" y="8208689"/>
              <a:ext cx="1539080" cy="1419312"/>
              <a:chOff x="1783635" y="4451703"/>
              <a:chExt cx="1539080" cy="1419312"/>
            </a:xfrm>
          </p:grpSpPr>
          <p:sp>
            <p:nvSpPr>
              <p:cNvPr id="113"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4"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5" name="Shape 1260"/>
              <p:cNvSpPr/>
              <p:nvPr/>
            </p:nvSpPr>
            <p:spPr>
              <a:xfrm>
                <a:off x="2052712" y="4608290"/>
                <a:ext cx="1270003" cy="943829"/>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pic>
        <p:nvPicPr>
          <p:cNvPr id="8195" name="Picture 3" descr="C:\Users\Administrator\Desktop\CzfyunALkqJt.JPG"/>
          <p:cNvPicPr>
            <a:picLocks noChangeAspect="1" noChangeArrowheads="1"/>
          </p:cNvPicPr>
          <p:nvPr/>
        </p:nvPicPr>
        <p:blipFill rotWithShape="1">
          <a:blip r:embed="rId1">
            <a:extLst>
              <a:ext uri="{28A0092B-C50C-407E-A947-70E740481C1C}">
                <a14:useLocalDpi xmlns:a14="http://schemas.microsoft.com/office/drawing/2010/main" val="0"/>
              </a:ext>
            </a:extLst>
          </a:blip>
          <a:srcRect l="3810" t="435" r="46115" b="-435"/>
          <a:stretch>
            <a:fillRect/>
          </a:stretch>
        </p:blipFill>
        <p:spPr bwMode="auto">
          <a:xfrm flipH="1">
            <a:off x="8487382" y="-7660"/>
            <a:ext cx="5427775" cy="7957309"/>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8371740" y="4764888"/>
            <a:ext cx="231280" cy="3184760"/>
          </a:xfrm>
          <a:prstGeom prst="rect">
            <a:avLst/>
          </a:prstGeom>
          <a:gradFill>
            <a:gsLst>
              <a:gs pos="5000">
                <a:srgbClr val="E00E0E"/>
              </a:gs>
              <a:gs pos="100000">
                <a:srgbClr val="E9344D"/>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8" name="组合 7"/>
          <p:cNvGrpSpPr/>
          <p:nvPr/>
        </p:nvGrpSpPr>
        <p:grpSpPr>
          <a:xfrm>
            <a:off x="1714388" y="6045516"/>
            <a:ext cx="5314374" cy="847510"/>
            <a:chOff x="3022956" y="10440937"/>
            <a:chExt cx="9370762" cy="1463697"/>
          </a:xfrm>
        </p:grpSpPr>
        <p:sp>
          <p:nvSpPr>
            <p:cNvPr id="122" name="Shape 1258"/>
            <p:cNvSpPr/>
            <p:nvPr/>
          </p:nvSpPr>
          <p:spPr>
            <a:xfrm>
              <a:off x="4806381" y="10554505"/>
              <a:ext cx="7587337" cy="1350129"/>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3" name="组合 122"/>
            <p:cNvGrpSpPr/>
            <p:nvPr/>
          </p:nvGrpSpPr>
          <p:grpSpPr>
            <a:xfrm>
              <a:off x="3022956" y="10440937"/>
              <a:ext cx="1539080" cy="1419312"/>
              <a:chOff x="1783635" y="4451703"/>
              <a:chExt cx="1539080" cy="1419312"/>
            </a:xfrm>
          </p:grpSpPr>
          <p:sp>
            <p:nvSpPr>
              <p:cNvPr id="124"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5"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6" name="Shape 1260"/>
              <p:cNvSpPr/>
              <p:nvPr/>
            </p:nvSpPr>
            <p:spPr>
              <a:xfrm>
                <a:off x="2052712" y="4608290"/>
                <a:ext cx="1270003" cy="943829"/>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1+#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195"/>
                                        </p:tgtEl>
                                        <p:attrNameLst>
                                          <p:attrName>style.visibility</p:attrName>
                                        </p:attrNameLst>
                                      </p:cBhvr>
                                      <p:to>
                                        <p:strVal val="visible"/>
                                      </p:to>
                                    </p:set>
                                    <p:anim calcmode="lin" valueType="num">
                                      <p:cBhvr additive="base">
                                        <p:cTn id="17" dur="500" fill="hold"/>
                                        <p:tgtEl>
                                          <p:spTgt spid="8195"/>
                                        </p:tgtEl>
                                        <p:attrNameLst>
                                          <p:attrName>ppt_x</p:attrName>
                                        </p:attrNameLst>
                                      </p:cBhvr>
                                      <p:tavLst>
                                        <p:tav tm="0">
                                          <p:val>
                                            <p:strVal val="#ppt_x"/>
                                          </p:val>
                                        </p:tav>
                                        <p:tav tm="100000">
                                          <p:val>
                                            <p:strVal val="#ppt_x"/>
                                          </p:val>
                                        </p:tav>
                                      </p:tavLst>
                                    </p:anim>
                                    <p:anim calcmode="lin" valueType="num">
                                      <p:cBhvr additive="base">
                                        <p:cTn id="18" dur="500" fill="hold"/>
                                        <p:tgtEl>
                                          <p:spTgt spid="819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anim calcmode="lin" valueType="num">
                                      <p:cBhvr>
                                        <p:cTn id="47" dur="500" fill="hold"/>
                                        <p:tgtEl>
                                          <p:spTgt spid="8"/>
                                        </p:tgtEl>
                                        <p:attrNameLst>
                                          <p:attrName>ppt_x</p:attrName>
                                        </p:attrNameLst>
                                      </p:cBhvr>
                                      <p:tavLst>
                                        <p:tav tm="0">
                                          <p:val>
                                            <p:strVal val="#ppt_x"/>
                                          </p:val>
                                        </p:tav>
                                        <p:tav tm="100000">
                                          <p:val>
                                            <p:strVal val="#ppt_x"/>
                                          </p:val>
                                        </p:tav>
                                      </p:tavLst>
                                    </p:anim>
                                    <p:anim calcmode="lin" valueType="num">
                                      <p:cBhvr>
                                        <p:cTn id="48"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7231870" y="1981113"/>
            <a:ext cx="4016251" cy="4709794"/>
          </a:xfrm>
          <a:prstGeom prst="roundRect">
            <a:avLst/>
          </a:prstGeom>
          <a:solidFill>
            <a:schemeClr val="bg1"/>
          </a:solidFill>
          <a:ln w="349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19" name="组合 118"/>
          <p:cNvGrpSpPr/>
          <p:nvPr/>
        </p:nvGrpSpPr>
        <p:grpSpPr>
          <a:xfrm flipH="1">
            <a:off x="5361603" y="2870450"/>
            <a:ext cx="1870267" cy="2881981"/>
            <a:chOff x="12217719" y="5060397"/>
            <a:chExt cx="3612127" cy="5451720"/>
          </a:xfrm>
        </p:grpSpPr>
        <p:cxnSp>
          <p:nvCxnSpPr>
            <p:cNvPr id="120" name="直接箭头连接符 119"/>
            <p:cNvCxnSpPr/>
            <p:nvPr/>
          </p:nvCxnSpPr>
          <p:spPr>
            <a:xfrm>
              <a:off x="12217719" y="7671581"/>
              <a:ext cx="2658610" cy="2084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p:nvPr/>
          </p:nvCxnSpPr>
          <p:spPr>
            <a:xfrm flipV="1">
              <a:off x="12217719" y="5060397"/>
              <a:ext cx="3612127" cy="26320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12217719" y="7692427"/>
              <a:ext cx="3539851" cy="281969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 name="组合 1"/>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381672"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市场分析</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
        <p:nvSpPr>
          <p:cNvPr id="12" name="椭圆 11"/>
          <p:cNvSpPr/>
          <p:nvPr/>
        </p:nvSpPr>
        <p:spPr>
          <a:xfrm>
            <a:off x="2219293" y="2606523"/>
            <a:ext cx="3183147" cy="3249927"/>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70" name="TextBox 69"/>
          <p:cNvSpPr txBox="1"/>
          <p:nvPr/>
        </p:nvSpPr>
        <p:spPr>
          <a:xfrm>
            <a:off x="2989161" y="3412976"/>
            <a:ext cx="1723381" cy="1650557"/>
          </a:xfrm>
          <a:prstGeom prst="rect">
            <a:avLst/>
          </a:prstGeom>
          <a:noFill/>
          <a:ln>
            <a:noFill/>
          </a:ln>
        </p:spPr>
        <p:txBody>
          <a:bodyPr wrap="square" lIns="49634" tIns="24817" rIns="49634" bIns="24817" rtlCol="0">
            <a:spAutoFit/>
          </a:bodyPr>
          <a:lstStyle/>
          <a:p>
            <a:r>
              <a:rPr lang="zh-CN" altLang="en-US" sz="5200" b="1" dirty="0">
                <a:solidFill>
                  <a:schemeClr val="bg1"/>
                </a:solidFill>
                <a:latin typeface="微软雅黑" panose="020B0503020204020204" pitchFamily="34" charset="-122"/>
                <a:ea typeface="微软雅黑" panose="020B0503020204020204" pitchFamily="34" charset="-122"/>
              </a:rPr>
              <a:t>市场调查</a:t>
            </a:r>
            <a:endParaRPr lang="en-US" altLang="zh-CN" sz="5200" b="1"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7493318" y="2388968"/>
            <a:ext cx="3307875" cy="481482"/>
            <a:chOff x="13212865" y="4125876"/>
            <a:chExt cx="5832731" cy="831545"/>
          </a:xfrm>
        </p:grpSpPr>
        <p:sp>
          <p:nvSpPr>
            <p:cNvPr id="13" name="矩形 12"/>
            <p:cNvSpPr/>
            <p:nvPr/>
          </p:nvSpPr>
          <p:spPr>
            <a:xfrm>
              <a:off x="13789012" y="4125876"/>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14494247" y="4261101"/>
              <a:ext cx="3846114"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买衣服地方太远，时间不够</a:t>
              </a:r>
              <a:endParaRPr lang="zh-CN" altLang="en-US" sz="1300" dirty="0">
                <a:latin typeface="微软雅黑" panose="020B0503020204020204" pitchFamily="34" charset="-122"/>
                <a:ea typeface="微软雅黑" panose="020B0503020204020204" pitchFamily="34" charset="-122"/>
              </a:endParaRPr>
            </a:p>
          </p:txBody>
        </p:sp>
        <p:sp>
          <p:nvSpPr>
            <p:cNvPr id="109" name="等腰三角形 108"/>
            <p:cNvSpPr/>
            <p:nvPr/>
          </p:nvSpPr>
          <p:spPr>
            <a:xfrm rot="16200000">
              <a:off x="13318253" y="4228374"/>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493318" y="3061660"/>
            <a:ext cx="3307875" cy="481482"/>
            <a:chOff x="13212865" y="5287652"/>
            <a:chExt cx="5832731" cy="831545"/>
          </a:xfrm>
        </p:grpSpPr>
        <p:sp>
          <p:nvSpPr>
            <p:cNvPr id="101" name="矩形 100"/>
            <p:cNvSpPr/>
            <p:nvPr/>
          </p:nvSpPr>
          <p:spPr>
            <a:xfrm>
              <a:off x="13789012" y="5287652"/>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14593580" y="5472592"/>
              <a:ext cx="3647449"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那里人太多，吃饭没地方</a:t>
              </a:r>
              <a:endParaRPr lang="zh-CN" altLang="en-US" sz="1300" dirty="0">
                <a:latin typeface="微软雅黑" panose="020B0503020204020204" pitchFamily="34" charset="-122"/>
                <a:ea typeface="微软雅黑" panose="020B0503020204020204" pitchFamily="34" charset="-122"/>
              </a:endParaRPr>
            </a:p>
          </p:txBody>
        </p:sp>
        <p:sp>
          <p:nvSpPr>
            <p:cNvPr id="110" name="等腰三角形 109"/>
            <p:cNvSpPr/>
            <p:nvPr/>
          </p:nvSpPr>
          <p:spPr>
            <a:xfrm rot="16200000">
              <a:off x="13318253" y="54159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493318" y="3734353"/>
            <a:ext cx="3307875" cy="481482"/>
            <a:chOff x="13212865" y="6449428"/>
            <a:chExt cx="5832731" cy="831545"/>
          </a:xfrm>
        </p:grpSpPr>
        <p:sp>
          <p:nvSpPr>
            <p:cNvPr id="102" name="矩形 101"/>
            <p:cNvSpPr/>
            <p:nvPr/>
          </p:nvSpPr>
          <p:spPr>
            <a:xfrm>
              <a:off x="13789012" y="644942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TextBox 55"/>
            <p:cNvSpPr txBox="1"/>
            <p:nvPr/>
          </p:nvSpPr>
          <p:spPr>
            <a:xfrm>
              <a:off x="14162342" y="6603590"/>
              <a:ext cx="4509926"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互联网发展迅速，快递数量增加</a:t>
              </a:r>
              <a:endParaRPr lang="zh-CN" altLang="en-US" sz="1300" dirty="0">
                <a:latin typeface="微软雅黑" panose="020B0503020204020204" pitchFamily="34" charset="-122"/>
                <a:ea typeface="微软雅黑" panose="020B0503020204020204" pitchFamily="34" charset="-122"/>
              </a:endParaRPr>
            </a:p>
          </p:txBody>
        </p:sp>
        <p:sp>
          <p:nvSpPr>
            <p:cNvPr id="111" name="等腰三角形 110"/>
            <p:cNvSpPr/>
            <p:nvPr/>
          </p:nvSpPr>
          <p:spPr>
            <a:xfrm rot="16200000">
              <a:off x="13318253" y="65440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7493318" y="4407045"/>
            <a:ext cx="3307875" cy="481482"/>
            <a:chOff x="13212865" y="7611204"/>
            <a:chExt cx="5832731" cy="831545"/>
          </a:xfrm>
        </p:grpSpPr>
        <p:sp>
          <p:nvSpPr>
            <p:cNvPr id="103" name="矩形 102"/>
            <p:cNvSpPr/>
            <p:nvPr/>
          </p:nvSpPr>
          <p:spPr>
            <a:xfrm>
              <a:off x="13789012" y="7611204"/>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14465633" y="7724623"/>
              <a:ext cx="3903344"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吃饭地方太远，为吃饭发愁</a:t>
              </a:r>
              <a:endParaRPr lang="zh-CN" altLang="en-US" sz="1300" dirty="0">
                <a:latin typeface="微软雅黑" panose="020B0503020204020204" pitchFamily="34" charset="-122"/>
                <a:ea typeface="微软雅黑" panose="020B0503020204020204" pitchFamily="34" charset="-122"/>
              </a:endParaRPr>
            </a:p>
          </p:txBody>
        </p:sp>
        <p:sp>
          <p:nvSpPr>
            <p:cNvPr id="112" name="等腰三角形 111"/>
            <p:cNvSpPr/>
            <p:nvPr/>
          </p:nvSpPr>
          <p:spPr>
            <a:xfrm rot="16200000">
              <a:off x="13318253" y="7713702"/>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7493318" y="5079736"/>
            <a:ext cx="3307875" cy="481482"/>
            <a:chOff x="13212865" y="8772980"/>
            <a:chExt cx="5832731" cy="831545"/>
          </a:xfrm>
        </p:grpSpPr>
        <p:sp>
          <p:nvSpPr>
            <p:cNvPr id="104" name="矩形 103"/>
            <p:cNvSpPr/>
            <p:nvPr/>
          </p:nvSpPr>
          <p:spPr>
            <a:xfrm>
              <a:off x="13789012" y="8772980"/>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52"/>
            <p:cNvSpPr txBox="1"/>
            <p:nvPr/>
          </p:nvSpPr>
          <p:spPr>
            <a:xfrm>
              <a:off x="14728914" y="8927142"/>
              <a:ext cx="3376780"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直销店比商品东西还贵</a:t>
              </a:r>
              <a:endParaRPr lang="zh-CN" altLang="en-US" sz="1300" dirty="0">
                <a:latin typeface="微软雅黑" panose="020B0503020204020204" pitchFamily="34" charset="-122"/>
                <a:ea typeface="微软雅黑" panose="020B0503020204020204" pitchFamily="34" charset="-122"/>
              </a:endParaRPr>
            </a:p>
          </p:txBody>
        </p:sp>
        <p:sp>
          <p:nvSpPr>
            <p:cNvPr id="113" name="等腰三角形 112"/>
            <p:cNvSpPr/>
            <p:nvPr/>
          </p:nvSpPr>
          <p:spPr>
            <a:xfrm rot="16200000">
              <a:off x="13318253" y="8875478"/>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3" name="组合 22"/>
          <p:cNvGrpSpPr/>
          <p:nvPr/>
        </p:nvGrpSpPr>
        <p:grpSpPr>
          <a:xfrm>
            <a:off x="7493318" y="5752431"/>
            <a:ext cx="3307875" cy="481482"/>
            <a:chOff x="13212865" y="9934758"/>
            <a:chExt cx="5832731" cy="831545"/>
          </a:xfrm>
        </p:grpSpPr>
        <p:sp>
          <p:nvSpPr>
            <p:cNvPr id="105" name="矩形 104"/>
            <p:cNvSpPr/>
            <p:nvPr/>
          </p:nvSpPr>
          <p:spPr>
            <a:xfrm>
              <a:off x="13789012" y="993475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14186339" y="10140523"/>
              <a:ext cx="4461931"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超市离家里太远，所以选择外购</a:t>
              </a:r>
              <a:endParaRPr lang="zh-CN" altLang="en-US" sz="1300" dirty="0">
                <a:latin typeface="微软雅黑" panose="020B0503020204020204" pitchFamily="34" charset="-122"/>
                <a:ea typeface="微软雅黑" panose="020B0503020204020204" pitchFamily="34" charset="-122"/>
              </a:endParaRPr>
            </a:p>
          </p:txBody>
        </p:sp>
        <p:sp>
          <p:nvSpPr>
            <p:cNvPr id="114" name="等腰三角形 113"/>
            <p:cNvSpPr/>
            <p:nvPr/>
          </p:nvSpPr>
          <p:spPr>
            <a:xfrm rot="16200000">
              <a:off x="13318253" y="10081027"/>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428275" y="5024783"/>
            <a:ext cx="1127026" cy="1150670"/>
            <a:chOff x="7808316" y="8678071"/>
            <a:chExt cx="1987270" cy="1987270"/>
          </a:xfrm>
        </p:grpSpPr>
        <p:sp>
          <p:nvSpPr>
            <p:cNvPr id="14" name="椭圆 13"/>
            <p:cNvSpPr/>
            <p:nvPr/>
          </p:nvSpPr>
          <p:spPr>
            <a:xfrm>
              <a:off x="7808316" y="8678071"/>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TextBox 114"/>
            <p:cNvSpPr txBox="1"/>
            <p:nvPr/>
          </p:nvSpPr>
          <p:spPr>
            <a:xfrm>
              <a:off x="8188920" y="9326077"/>
              <a:ext cx="1606666" cy="744165"/>
            </a:xfrm>
            <a:prstGeom prst="rect">
              <a:avLst/>
            </a:prstGeom>
            <a:noFill/>
            <a:ln>
              <a:noFill/>
            </a:ln>
          </p:spPr>
          <p:txBody>
            <a:bodyPr wrap="square" rtlCol="0">
              <a:spAutoFit/>
            </a:bodyPr>
            <a:lstStyle/>
            <a:p>
              <a:r>
                <a:rPr lang="zh-CN" altLang="en-US" sz="2200" b="1" dirty="0">
                  <a:solidFill>
                    <a:srgbClr val="D60C0C"/>
                  </a:solidFill>
                  <a:latin typeface="微软雅黑" panose="020B0503020204020204" pitchFamily="34" charset="-122"/>
                  <a:ea typeface="微软雅黑" panose="020B0503020204020204" pitchFamily="34" charset="-122"/>
                </a:rPr>
                <a:t>超市</a:t>
              </a:r>
              <a:endParaRPr lang="en-US" altLang="zh-CN" sz="2200" b="1" dirty="0">
                <a:solidFill>
                  <a:srgbClr val="D60C0C"/>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4877486" y="3686504"/>
            <a:ext cx="1160077" cy="1150671"/>
            <a:chOff x="8600404" y="6301807"/>
            <a:chExt cx="2045548" cy="1987270"/>
          </a:xfrm>
        </p:grpSpPr>
        <p:sp>
          <p:nvSpPr>
            <p:cNvPr id="106" name="椭圆 105"/>
            <p:cNvSpPr/>
            <p:nvPr/>
          </p:nvSpPr>
          <p:spPr>
            <a:xfrm>
              <a:off x="8600404" y="6301807"/>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TextBox 115"/>
            <p:cNvSpPr txBox="1"/>
            <p:nvPr/>
          </p:nvSpPr>
          <p:spPr>
            <a:xfrm>
              <a:off x="8773744" y="6943761"/>
              <a:ext cx="1872208" cy="691011"/>
            </a:xfrm>
            <a:prstGeom prst="rect">
              <a:avLst/>
            </a:prstGeom>
            <a:noFill/>
            <a:ln>
              <a:noFill/>
            </a:ln>
          </p:spPr>
          <p:txBody>
            <a:bodyPr wrap="square" rtlCol="0">
              <a:spAutoFit/>
            </a:bodyPr>
            <a:lstStyle/>
            <a:p>
              <a:r>
                <a:rPr lang="zh-CN" altLang="en-US" sz="2000" b="1" dirty="0">
                  <a:solidFill>
                    <a:srgbClr val="D60C0C"/>
                  </a:solidFill>
                  <a:latin typeface="微软雅黑" panose="020B0503020204020204" pitchFamily="34" charset="-122"/>
                  <a:ea typeface="微软雅黑" panose="020B0503020204020204" pitchFamily="34" charset="-122"/>
                </a:rPr>
                <a:t>直营店</a:t>
              </a:r>
              <a:endParaRPr lang="en-US" altLang="zh-CN" sz="2000" b="1" dirty="0">
                <a:solidFill>
                  <a:srgbClr val="D60C0C"/>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387438" y="2310597"/>
            <a:ext cx="1127026" cy="1150670"/>
            <a:chOff x="7736308" y="3925543"/>
            <a:chExt cx="1987270" cy="1987270"/>
          </a:xfrm>
        </p:grpSpPr>
        <p:sp>
          <p:nvSpPr>
            <p:cNvPr id="107" name="椭圆 106"/>
            <p:cNvSpPr/>
            <p:nvPr/>
          </p:nvSpPr>
          <p:spPr>
            <a:xfrm>
              <a:off x="7736308" y="3925543"/>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116"/>
            <p:cNvSpPr txBox="1"/>
            <p:nvPr/>
          </p:nvSpPr>
          <p:spPr>
            <a:xfrm>
              <a:off x="7921240" y="4546934"/>
              <a:ext cx="1601170" cy="797321"/>
            </a:xfrm>
            <a:prstGeom prst="rect">
              <a:avLst/>
            </a:prstGeom>
            <a:noFill/>
            <a:ln>
              <a:noFill/>
            </a:ln>
          </p:spPr>
          <p:txBody>
            <a:bodyPr wrap="square" rtlCol="0">
              <a:spAutoFit/>
            </a:bodyPr>
            <a:lstStyle/>
            <a:p>
              <a:r>
                <a:rPr lang="zh-CN" altLang="en-US" sz="2400" b="1" dirty="0">
                  <a:solidFill>
                    <a:srgbClr val="D60C0C"/>
                  </a:solidFill>
                  <a:latin typeface="微软雅黑" panose="020B0503020204020204" pitchFamily="34" charset="-122"/>
                  <a:ea typeface="微软雅黑" panose="020B0503020204020204" pitchFamily="34" charset="-122"/>
                </a:rPr>
                <a:t>门 店</a:t>
              </a:r>
              <a:endParaRPr lang="en-US" altLang="zh-CN" sz="2400" b="1" dirty="0">
                <a:solidFill>
                  <a:srgbClr val="D60C0C"/>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randombar(horizontal)">
                                      <p:cBhvr>
                                        <p:cTn id="23" dur="500"/>
                                        <p:tgtEl>
                                          <p:spTgt spid="70"/>
                                        </p:tgtEl>
                                      </p:cBhvr>
                                    </p:animEffect>
                                  </p:childTnLst>
                                </p:cTn>
                              </p:par>
                            </p:childTnLst>
                          </p:cTn>
                        </p:par>
                        <p:par>
                          <p:cTn id="24" fill="hold">
                            <p:stCondLst>
                              <p:cond delay="2000"/>
                            </p:stCondLst>
                            <p:childTnLst>
                              <p:par>
                                <p:cTn id="25" presetID="15"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fltVal val="0"/>
                                          </p:val>
                                        </p:tav>
                                        <p:tav tm="100000">
                                          <p:val>
                                            <p:strVal val="#ppt_w"/>
                                          </p:val>
                                        </p:tav>
                                      </p:tavLst>
                                    </p:anim>
                                    <p:anim calcmode="lin" valueType="num">
                                      <p:cBhvr>
                                        <p:cTn id="28" dur="1000" fill="hold"/>
                                        <p:tgtEl>
                                          <p:spTgt spid="3"/>
                                        </p:tgtEl>
                                        <p:attrNameLst>
                                          <p:attrName>ppt_h</p:attrName>
                                        </p:attrNameLst>
                                      </p:cBhvr>
                                      <p:tavLst>
                                        <p:tav tm="0">
                                          <p:val>
                                            <p:fltVal val="0"/>
                                          </p:val>
                                        </p:tav>
                                        <p:tav tm="100000">
                                          <p:val>
                                            <p:strVal val="#ppt_h"/>
                                          </p:val>
                                        </p:tav>
                                      </p:tavLst>
                                    </p:anim>
                                    <p:anim calcmode="lin" valueType="num">
                                      <p:cBhvr>
                                        <p:cTn id="2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31" fill="hold">
                            <p:stCondLst>
                              <p:cond delay="3000"/>
                            </p:stCondLst>
                            <p:childTnLst>
                              <p:par>
                                <p:cTn id="32" presetID="15"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ppt_w</p:attrName>
                                        </p:attrNameLst>
                                      </p:cBhvr>
                                      <p:tavLst>
                                        <p:tav tm="0">
                                          <p:val>
                                            <p:fltVal val="0"/>
                                          </p:val>
                                        </p:tav>
                                        <p:tav tm="100000">
                                          <p:val>
                                            <p:strVal val="#ppt_w"/>
                                          </p:val>
                                        </p:tav>
                                      </p:tavLst>
                                    </p:anim>
                                    <p:anim calcmode="lin" valueType="num">
                                      <p:cBhvr>
                                        <p:cTn id="35" dur="1000" fill="hold"/>
                                        <p:tgtEl>
                                          <p:spTgt spid="4"/>
                                        </p:tgtEl>
                                        <p:attrNameLst>
                                          <p:attrName>ppt_h</p:attrName>
                                        </p:attrNameLst>
                                      </p:cBhvr>
                                      <p:tavLst>
                                        <p:tav tm="0">
                                          <p:val>
                                            <p:fltVal val="0"/>
                                          </p:val>
                                        </p:tav>
                                        <p:tav tm="100000">
                                          <p:val>
                                            <p:strVal val="#ppt_h"/>
                                          </p:val>
                                        </p:tav>
                                      </p:tavLst>
                                    </p:anim>
                                    <p:anim calcmode="lin" valueType="num">
                                      <p:cBhvr>
                                        <p:cTn id="36"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4000"/>
                            </p:stCondLst>
                            <p:childTnLst>
                              <p:par>
                                <p:cTn id="39" presetID="15"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fltVal val="0"/>
                                          </p:val>
                                        </p:tav>
                                        <p:tav tm="100000">
                                          <p:val>
                                            <p:strVal val="#ppt_h"/>
                                          </p:val>
                                        </p:tav>
                                      </p:tavLst>
                                    </p:anim>
                                    <p:anim calcmode="lin" valueType="num">
                                      <p:cBhvr>
                                        <p:cTn id="43"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5000"/>
                            </p:stCondLst>
                            <p:childTnLst>
                              <p:par>
                                <p:cTn id="46" presetID="22" presetClass="entr" presetSubtype="8"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Effect transition="in" filter="wipe(left)">
                                      <p:cBhvr>
                                        <p:cTn id="48" dur="500"/>
                                        <p:tgtEl>
                                          <p:spTgt spid="119"/>
                                        </p:tgtEl>
                                      </p:cBhvr>
                                    </p:animEffect>
                                  </p:childTnLst>
                                </p:cTn>
                              </p:par>
                            </p:childTnLst>
                          </p:cTn>
                        </p:par>
                        <p:par>
                          <p:cTn id="49" fill="hold">
                            <p:stCondLst>
                              <p:cond delay="5500"/>
                            </p:stCondLst>
                            <p:childTnLst>
                              <p:par>
                                <p:cTn id="50" presetID="53" presetClass="entr" presetSubtype="16"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par>
                          <p:cTn id="55" fill="hold">
                            <p:stCondLst>
                              <p:cond delay="6000"/>
                            </p:stCondLst>
                            <p:childTnLst>
                              <p:par>
                                <p:cTn id="56" presetID="42" presetClass="entr" presetSubtype="0" fill="hold" nodeType="afterEffect">
                                  <p:stCondLst>
                                    <p:cond delay="10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anim calcmode="lin" valueType="num">
                                      <p:cBhvr>
                                        <p:cTn id="59" dur="500" fill="hold"/>
                                        <p:tgtEl>
                                          <p:spTgt spid="17"/>
                                        </p:tgtEl>
                                        <p:attrNameLst>
                                          <p:attrName>ppt_x</p:attrName>
                                        </p:attrNameLst>
                                      </p:cBhvr>
                                      <p:tavLst>
                                        <p:tav tm="0">
                                          <p:val>
                                            <p:strVal val="#ppt_x"/>
                                          </p:val>
                                        </p:tav>
                                        <p:tav tm="100000">
                                          <p:val>
                                            <p:strVal val="#ppt_x"/>
                                          </p:val>
                                        </p:tav>
                                      </p:tavLst>
                                    </p:anim>
                                    <p:anim calcmode="lin" valueType="num">
                                      <p:cBhvr>
                                        <p:cTn id="60" dur="5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2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anim calcmode="lin" valueType="num">
                                      <p:cBhvr>
                                        <p:cTn id="64" dur="500" fill="hold"/>
                                        <p:tgtEl>
                                          <p:spTgt spid="16"/>
                                        </p:tgtEl>
                                        <p:attrNameLst>
                                          <p:attrName>ppt_x</p:attrName>
                                        </p:attrNameLst>
                                      </p:cBhvr>
                                      <p:tavLst>
                                        <p:tav tm="0">
                                          <p:val>
                                            <p:strVal val="#ppt_x"/>
                                          </p:val>
                                        </p:tav>
                                        <p:tav tm="100000">
                                          <p:val>
                                            <p:strVal val="#ppt_x"/>
                                          </p:val>
                                        </p:tav>
                                      </p:tavLst>
                                    </p:anim>
                                    <p:anim calcmode="lin" valueType="num">
                                      <p:cBhvr>
                                        <p:cTn id="65" dur="500" fill="hold"/>
                                        <p:tgtEl>
                                          <p:spTgt spid="16"/>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40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strVal val="#ppt_x"/>
                                          </p:val>
                                        </p:tav>
                                        <p:tav tm="100000">
                                          <p:val>
                                            <p:strVal val="#ppt_x"/>
                                          </p:val>
                                        </p:tav>
                                      </p:tavLst>
                                    </p:anim>
                                    <p:anim calcmode="lin" valueType="num">
                                      <p:cBhvr>
                                        <p:cTn id="70" dur="5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6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anim calcmode="lin" valueType="num">
                                      <p:cBhvr>
                                        <p:cTn id="74" dur="500" fill="hold"/>
                                        <p:tgtEl>
                                          <p:spTgt spid="18"/>
                                        </p:tgtEl>
                                        <p:attrNameLst>
                                          <p:attrName>ppt_x</p:attrName>
                                        </p:attrNameLst>
                                      </p:cBhvr>
                                      <p:tavLst>
                                        <p:tav tm="0">
                                          <p:val>
                                            <p:strVal val="#ppt_x"/>
                                          </p:val>
                                        </p:tav>
                                        <p:tav tm="100000">
                                          <p:val>
                                            <p:strVal val="#ppt_x"/>
                                          </p:val>
                                        </p:tav>
                                      </p:tavLst>
                                    </p:anim>
                                    <p:anim calcmode="lin" valueType="num">
                                      <p:cBhvr>
                                        <p:cTn id="75" dur="500" fill="hold"/>
                                        <p:tgtEl>
                                          <p:spTgt spid="18"/>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80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anim calcmode="lin" valueType="num">
                                      <p:cBhvr>
                                        <p:cTn id="79" dur="500" fill="hold"/>
                                        <p:tgtEl>
                                          <p:spTgt spid="20"/>
                                        </p:tgtEl>
                                        <p:attrNameLst>
                                          <p:attrName>ppt_x</p:attrName>
                                        </p:attrNameLst>
                                      </p:cBhvr>
                                      <p:tavLst>
                                        <p:tav tm="0">
                                          <p:val>
                                            <p:strVal val="#ppt_x"/>
                                          </p:val>
                                        </p:tav>
                                        <p:tav tm="100000">
                                          <p:val>
                                            <p:strVal val="#ppt_x"/>
                                          </p:val>
                                        </p:tav>
                                      </p:tavLst>
                                    </p:anim>
                                    <p:anim calcmode="lin" valueType="num">
                                      <p:cBhvr>
                                        <p:cTn id="80" dur="500" fill="hold"/>
                                        <p:tgtEl>
                                          <p:spTgt spid="20"/>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92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anim calcmode="lin" valueType="num">
                                      <p:cBhvr>
                                        <p:cTn id="84" dur="500" fill="hold"/>
                                        <p:tgtEl>
                                          <p:spTgt spid="23"/>
                                        </p:tgtEl>
                                        <p:attrNameLst>
                                          <p:attrName>ppt_x</p:attrName>
                                        </p:attrNameLst>
                                      </p:cBhvr>
                                      <p:tavLst>
                                        <p:tav tm="0">
                                          <p:val>
                                            <p:strVal val="#ppt_x"/>
                                          </p:val>
                                        </p:tav>
                                        <p:tav tm="100000">
                                          <p:val>
                                            <p:strVal val="#ppt_x"/>
                                          </p:val>
                                        </p:tav>
                                      </p:tavLst>
                                    </p:anim>
                                    <p:anim calcmode="lin" valueType="num">
                                      <p:cBhvr>
                                        <p:cTn id="85"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93" grpId="0" animBg="1"/>
      <p:bldP spid="12" grpId="0" animBg="1"/>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平行四边形 9"/>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 name="组合 1"/>
          <p:cNvGrpSpPr/>
          <p:nvPr/>
        </p:nvGrpSpPr>
        <p:grpSpPr>
          <a:xfrm>
            <a:off x="-346843" y="334599"/>
            <a:ext cx="3430341" cy="578494"/>
            <a:chOff x="-611583" y="577868"/>
            <a:chExt cx="6048672" cy="999091"/>
          </a:xfrm>
        </p:grpSpPr>
        <p:sp>
          <p:nvSpPr>
            <p:cNvPr id="11" name="对角圆角矩形 10"/>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发展趋势</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pic>
        <p:nvPicPr>
          <p:cNvPr id="9" name="02_Meet Our Offices.jpg"/>
          <p:cNvPicPr/>
          <p:nvPr/>
        </p:nvPicPr>
        <p:blipFill>
          <a:blip r:embed="rId1">
            <a:extLst>
              <a:ext uri="{28A0092B-C50C-407E-A947-70E740481C1C}">
                <a14:useLocalDpi xmlns:a14="http://schemas.microsoft.com/office/drawing/2010/main" val="0"/>
              </a:ext>
            </a:extLst>
          </a:blip>
          <a:stretch>
            <a:fillRect/>
          </a:stretch>
        </p:blipFill>
        <p:spPr>
          <a:xfrm>
            <a:off x="7044724" y="2293048"/>
            <a:ext cx="5634128" cy="2293065"/>
          </a:xfrm>
          <a:prstGeom prst="rect">
            <a:avLst/>
          </a:prstGeom>
          <a:ln w="12700">
            <a:miter lim="400000"/>
            <a:headEnd/>
            <a:tailEnd/>
          </a:ln>
        </p:spPr>
      </p:pic>
      <p:pic>
        <p:nvPicPr>
          <p:cNvPr id="7170" name="Picture 2" descr="C:\Users\Administrator\Desktop\240450-13021PU647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8256" y="4676591"/>
            <a:ext cx="2762873" cy="199434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dministrator\Desktop\240420-14061Z935353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4725" y="4676591"/>
            <a:ext cx="2750446" cy="199434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2305751" y="2293049"/>
            <a:ext cx="1594497" cy="741951"/>
            <a:chOff x="4065694" y="3960217"/>
            <a:chExt cx="2811555" cy="1281388"/>
          </a:xfrm>
        </p:grpSpPr>
        <p:sp>
          <p:nvSpPr>
            <p:cNvPr id="20" name="Rounded Rectangle 43"/>
            <p:cNvSpPr/>
            <p:nvPr/>
          </p:nvSpPr>
          <p:spPr>
            <a:xfrm>
              <a:off x="4081294" y="3961259"/>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TextBox 20"/>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添加内容</a:t>
              </a:r>
              <a:endParaRPr lang="id-ID" sz="1500"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30" name="TextBox 29"/>
          <p:cNvSpPr txBox="1"/>
          <p:nvPr/>
        </p:nvSpPr>
        <p:spPr>
          <a:xfrm>
            <a:off x="1833509" y="3169976"/>
            <a:ext cx="553631" cy="711838"/>
          </a:xfrm>
          <a:prstGeom prst="rect">
            <a:avLst/>
          </a:prstGeom>
          <a:noFill/>
        </p:spPr>
        <p:txBody>
          <a:bodyPr wrap="square" lIns="49634" tIns="24817" rIns="49634" bIns="24817" rtlCol="0">
            <a:spAutoFit/>
          </a:bodyPr>
          <a:lstStyle/>
          <a:p>
            <a:r>
              <a:rPr lang="id-ID" sz="4300" dirty="0">
                <a:solidFill>
                  <a:srgbClr val="D60C0C"/>
                </a:solidFill>
                <a:latin typeface="+mj-lt"/>
              </a:rPr>
              <a:t>1</a:t>
            </a:r>
            <a:r>
              <a:rPr lang="en-US" sz="4300" dirty="0">
                <a:solidFill>
                  <a:srgbClr val="D60C0C"/>
                </a:solidFill>
                <a:latin typeface="+mj-lt"/>
              </a:rPr>
              <a:t>.</a:t>
            </a:r>
            <a:endParaRPr lang="id-ID" sz="4300" dirty="0">
              <a:solidFill>
                <a:srgbClr val="D60C0C"/>
              </a:solidFill>
              <a:latin typeface="+mj-lt"/>
            </a:endParaRPr>
          </a:p>
        </p:txBody>
      </p:sp>
      <p:sp>
        <p:nvSpPr>
          <p:cNvPr id="31" name="Rectangle 19"/>
          <p:cNvSpPr/>
          <p:nvPr/>
        </p:nvSpPr>
        <p:spPr>
          <a:xfrm>
            <a:off x="2314598" y="325240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833509" y="4378285"/>
            <a:ext cx="553631" cy="711838"/>
          </a:xfrm>
          <a:prstGeom prst="rect">
            <a:avLst/>
          </a:prstGeom>
          <a:noFill/>
        </p:spPr>
        <p:txBody>
          <a:bodyPr wrap="square" lIns="49634" tIns="24817" rIns="49634" bIns="24817" rtlCol="0">
            <a:spAutoFit/>
          </a:bodyPr>
          <a:lstStyle/>
          <a:p>
            <a:r>
              <a:rPr lang="en-US" sz="4300" dirty="0">
                <a:solidFill>
                  <a:srgbClr val="D60C0C"/>
                </a:solidFill>
                <a:latin typeface="+mj-lt"/>
              </a:rPr>
              <a:t>2.</a:t>
            </a:r>
            <a:endParaRPr lang="id-ID" sz="4300" dirty="0">
              <a:solidFill>
                <a:srgbClr val="D60C0C"/>
              </a:solidFill>
              <a:latin typeface="+mj-lt"/>
            </a:endParaRPr>
          </a:p>
        </p:txBody>
      </p:sp>
      <p:sp>
        <p:nvSpPr>
          <p:cNvPr id="35" name="Rectangle 19"/>
          <p:cNvSpPr/>
          <p:nvPr/>
        </p:nvSpPr>
        <p:spPr>
          <a:xfrm>
            <a:off x="2314598" y="4460712"/>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833509" y="5587415"/>
            <a:ext cx="553631" cy="711838"/>
          </a:xfrm>
          <a:prstGeom prst="rect">
            <a:avLst/>
          </a:prstGeom>
          <a:noFill/>
        </p:spPr>
        <p:txBody>
          <a:bodyPr wrap="square" lIns="49634" tIns="24817" rIns="49634" bIns="24817" rtlCol="0">
            <a:spAutoFit/>
          </a:bodyPr>
          <a:lstStyle/>
          <a:p>
            <a:r>
              <a:rPr lang="en-US" sz="4300" dirty="0">
                <a:solidFill>
                  <a:srgbClr val="D60C0C"/>
                </a:solidFill>
                <a:latin typeface="+mj-lt"/>
              </a:rPr>
              <a:t>3.</a:t>
            </a:r>
            <a:endParaRPr lang="id-ID" sz="4300" dirty="0">
              <a:solidFill>
                <a:srgbClr val="D60C0C"/>
              </a:solidFill>
              <a:latin typeface="+mj-lt"/>
            </a:endParaRPr>
          </a:p>
        </p:txBody>
      </p:sp>
      <p:sp>
        <p:nvSpPr>
          <p:cNvPr id="37" name="Rectangle 19"/>
          <p:cNvSpPr/>
          <p:nvPr/>
        </p:nvSpPr>
        <p:spPr>
          <a:xfrm>
            <a:off x="2314598" y="566984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7172" name="直接连接符 7171"/>
          <p:cNvCxnSpPr/>
          <p:nvPr/>
        </p:nvCxnSpPr>
        <p:spPr>
          <a:xfrm>
            <a:off x="1980889" y="4294366"/>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980889" y="5528397"/>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7171"/>
                                        </p:tgtEl>
                                        <p:attrNameLst>
                                          <p:attrName>style.visibility</p:attrName>
                                        </p:attrNameLst>
                                      </p:cBhvr>
                                      <p:to>
                                        <p:strVal val="visible"/>
                                      </p:to>
                                    </p:set>
                                    <p:anim calcmode="lin" valueType="num">
                                      <p:cBhvr>
                                        <p:cTn id="21" dur="500" fill="hold"/>
                                        <p:tgtEl>
                                          <p:spTgt spid="7171"/>
                                        </p:tgtEl>
                                        <p:attrNameLst>
                                          <p:attrName>ppt_w</p:attrName>
                                        </p:attrNameLst>
                                      </p:cBhvr>
                                      <p:tavLst>
                                        <p:tav tm="0">
                                          <p:val>
                                            <p:fltVal val="0"/>
                                          </p:val>
                                        </p:tav>
                                        <p:tav tm="100000">
                                          <p:val>
                                            <p:strVal val="#ppt_w"/>
                                          </p:val>
                                        </p:tav>
                                      </p:tavLst>
                                    </p:anim>
                                    <p:anim calcmode="lin" valueType="num">
                                      <p:cBhvr>
                                        <p:cTn id="22" dur="500" fill="hold"/>
                                        <p:tgtEl>
                                          <p:spTgt spid="7171"/>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7170"/>
                                        </p:tgtEl>
                                        <p:attrNameLst>
                                          <p:attrName>style.visibility</p:attrName>
                                        </p:attrNameLst>
                                      </p:cBhvr>
                                      <p:to>
                                        <p:strVal val="visible"/>
                                      </p:to>
                                    </p:set>
                                    <p:anim calcmode="lin" valueType="num">
                                      <p:cBhvr>
                                        <p:cTn id="25" dur="500" fill="hold"/>
                                        <p:tgtEl>
                                          <p:spTgt spid="7170"/>
                                        </p:tgtEl>
                                        <p:attrNameLst>
                                          <p:attrName>ppt_w</p:attrName>
                                        </p:attrNameLst>
                                      </p:cBhvr>
                                      <p:tavLst>
                                        <p:tav tm="0">
                                          <p:val>
                                            <p:fltVal val="0"/>
                                          </p:val>
                                        </p:tav>
                                        <p:tav tm="100000">
                                          <p:val>
                                            <p:strVal val="#ppt_w"/>
                                          </p:val>
                                        </p:tav>
                                      </p:tavLst>
                                    </p:anim>
                                    <p:anim calcmode="lin" valueType="num">
                                      <p:cBhvr>
                                        <p:cTn id="26" dur="500" fill="hold"/>
                                        <p:tgtEl>
                                          <p:spTgt spid="7170"/>
                                        </p:tgtEl>
                                        <p:attrNameLst>
                                          <p:attrName>ppt_h</p:attrName>
                                        </p:attrNameLst>
                                      </p:cBhvr>
                                      <p:tavLst>
                                        <p:tav tm="0">
                                          <p:val>
                                            <p:fltVal val="0"/>
                                          </p:val>
                                        </p:tav>
                                        <p:tav tm="100000">
                                          <p:val>
                                            <p:strVal val="#ppt_h"/>
                                          </p:val>
                                        </p:tav>
                                      </p:tavLst>
                                    </p:anim>
                                  </p:childTnLst>
                                </p:cTn>
                              </p:par>
                            </p:childTnLst>
                          </p:cTn>
                        </p:par>
                        <p:par>
                          <p:cTn id="27" fill="hold">
                            <p:stCondLst>
                              <p:cond delay="1500"/>
                            </p:stCondLst>
                            <p:childTnLst>
                              <p:par>
                                <p:cTn id="28" presetID="14" presetClass="entr" presetSubtype="1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randombar(horizontal)">
                                      <p:cBhvr>
                                        <p:cTn id="30" dur="500"/>
                                        <p:tgtEl>
                                          <p:spTgt spid="3"/>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randombar(horizontal)">
                                      <p:cBhvr>
                                        <p:cTn id="34" dur="500"/>
                                        <p:tgtEl>
                                          <p:spTgt spid="30"/>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p:tgtEl>
                                          <p:spTgt spid="31"/>
                                        </p:tgtEl>
                                        <p:attrNameLst>
                                          <p:attrName>ppt_y</p:attrName>
                                        </p:attrNameLst>
                                      </p:cBhvr>
                                      <p:tavLst>
                                        <p:tav tm="0">
                                          <p:val>
                                            <p:strVal val="#ppt_y+#ppt_h*1.125000"/>
                                          </p:val>
                                        </p:tav>
                                        <p:tav tm="100000">
                                          <p:val>
                                            <p:strVal val="#ppt_y"/>
                                          </p:val>
                                        </p:tav>
                                      </p:tavLst>
                                    </p:anim>
                                    <p:animEffect transition="in" filter="wipe(up)">
                                      <p:cBhvr>
                                        <p:cTn id="39" dur="500"/>
                                        <p:tgtEl>
                                          <p:spTgt spid="31"/>
                                        </p:tgtEl>
                                      </p:cBhvr>
                                    </p:animEffect>
                                  </p:childTnLst>
                                </p:cTn>
                              </p:par>
                            </p:childTnLst>
                          </p:cTn>
                        </p:par>
                        <p:par>
                          <p:cTn id="40" fill="hold">
                            <p:stCondLst>
                              <p:cond delay="3000"/>
                            </p:stCondLst>
                            <p:childTnLst>
                              <p:par>
                                <p:cTn id="41" presetID="12" presetClass="entr" presetSubtype="4" fill="hold" nodeType="afterEffect">
                                  <p:stCondLst>
                                    <p:cond delay="0"/>
                                  </p:stCondLst>
                                  <p:childTnLst>
                                    <p:set>
                                      <p:cBhvr>
                                        <p:cTn id="42" dur="1" fill="hold">
                                          <p:stCondLst>
                                            <p:cond delay="0"/>
                                          </p:stCondLst>
                                        </p:cTn>
                                        <p:tgtEl>
                                          <p:spTgt spid="7172"/>
                                        </p:tgtEl>
                                        <p:attrNameLst>
                                          <p:attrName>style.visibility</p:attrName>
                                        </p:attrNameLst>
                                      </p:cBhvr>
                                      <p:to>
                                        <p:strVal val="visible"/>
                                      </p:to>
                                    </p:set>
                                    <p:anim calcmode="lin" valueType="num">
                                      <p:cBhvr additive="base">
                                        <p:cTn id="43" dur="500"/>
                                        <p:tgtEl>
                                          <p:spTgt spid="7172"/>
                                        </p:tgtEl>
                                        <p:attrNameLst>
                                          <p:attrName>ppt_y</p:attrName>
                                        </p:attrNameLst>
                                      </p:cBhvr>
                                      <p:tavLst>
                                        <p:tav tm="0">
                                          <p:val>
                                            <p:strVal val="#ppt_y+#ppt_h*1.125000"/>
                                          </p:val>
                                        </p:tav>
                                        <p:tav tm="100000">
                                          <p:val>
                                            <p:strVal val="#ppt_y"/>
                                          </p:val>
                                        </p:tav>
                                      </p:tavLst>
                                    </p:anim>
                                    <p:animEffect transition="in" filter="wipe(up)">
                                      <p:cBhvr>
                                        <p:cTn id="44" dur="500"/>
                                        <p:tgtEl>
                                          <p:spTgt spid="7172"/>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randombar(horizontal)">
                                      <p:cBhvr>
                                        <p:cTn id="48" dur="500"/>
                                        <p:tgtEl>
                                          <p:spTgt spid="34"/>
                                        </p:tgtEl>
                                      </p:cBhvr>
                                    </p:animEffect>
                                  </p:childTnLst>
                                </p:cTn>
                              </p:par>
                            </p:childTnLst>
                          </p:cTn>
                        </p:par>
                        <p:par>
                          <p:cTn id="49" fill="hold">
                            <p:stCondLst>
                              <p:cond delay="4000"/>
                            </p:stCondLst>
                            <p:childTnLst>
                              <p:par>
                                <p:cTn id="50" presetID="12" presetClass="entr" presetSubtype="4"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p:tgtEl>
                                          <p:spTgt spid="35"/>
                                        </p:tgtEl>
                                        <p:attrNameLst>
                                          <p:attrName>ppt_y</p:attrName>
                                        </p:attrNameLst>
                                      </p:cBhvr>
                                      <p:tavLst>
                                        <p:tav tm="0">
                                          <p:val>
                                            <p:strVal val="#ppt_y+#ppt_h*1.125000"/>
                                          </p:val>
                                        </p:tav>
                                        <p:tav tm="100000">
                                          <p:val>
                                            <p:strVal val="#ppt_y"/>
                                          </p:val>
                                        </p:tav>
                                      </p:tavLst>
                                    </p:anim>
                                    <p:animEffect transition="in" filter="wipe(up)">
                                      <p:cBhvr>
                                        <p:cTn id="53" dur="500"/>
                                        <p:tgtEl>
                                          <p:spTgt spid="35"/>
                                        </p:tgtEl>
                                      </p:cBhvr>
                                    </p:animEffect>
                                  </p:childTnLst>
                                </p:cTn>
                              </p:par>
                            </p:childTnLst>
                          </p:cTn>
                        </p:par>
                        <p:par>
                          <p:cTn id="54" fill="hold">
                            <p:stCondLst>
                              <p:cond delay="4500"/>
                            </p:stCondLst>
                            <p:childTnLst>
                              <p:par>
                                <p:cTn id="55" presetID="12" presetClass="entr" presetSubtype="4"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p:tgtEl>
                                          <p:spTgt spid="43"/>
                                        </p:tgtEl>
                                        <p:attrNameLst>
                                          <p:attrName>ppt_y</p:attrName>
                                        </p:attrNameLst>
                                      </p:cBhvr>
                                      <p:tavLst>
                                        <p:tav tm="0">
                                          <p:val>
                                            <p:strVal val="#ppt_y+#ppt_h*1.125000"/>
                                          </p:val>
                                        </p:tav>
                                        <p:tav tm="100000">
                                          <p:val>
                                            <p:strVal val="#ppt_y"/>
                                          </p:val>
                                        </p:tav>
                                      </p:tavLst>
                                    </p:anim>
                                    <p:animEffect transition="in" filter="wipe(up)">
                                      <p:cBhvr>
                                        <p:cTn id="58" dur="500"/>
                                        <p:tgtEl>
                                          <p:spTgt spid="43"/>
                                        </p:tgtEl>
                                      </p:cBhvr>
                                    </p:animEffect>
                                  </p:childTnLst>
                                </p:cTn>
                              </p:par>
                            </p:childTnLst>
                          </p:cTn>
                        </p:par>
                        <p:par>
                          <p:cTn id="59" fill="hold">
                            <p:stCondLst>
                              <p:cond delay="5000"/>
                            </p:stCondLst>
                            <p:childTnLst>
                              <p:par>
                                <p:cTn id="60" presetID="14" presetClass="entr" presetSubtype="10"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randombar(horizontal)">
                                      <p:cBhvr>
                                        <p:cTn id="62" dur="500"/>
                                        <p:tgtEl>
                                          <p:spTgt spid="36"/>
                                        </p:tgtEl>
                                      </p:cBhvr>
                                    </p:animEffect>
                                  </p:childTnLst>
                                </p:cTn>
                              </p:par>
                            </p:childTnLst>
                          </p:cTn>
                        </p:par>
                        <p:par>
                          <p:cTn id="63" fill="hold">
                            <p:stCondLst>
                              <p:cond delay="5500"/>
                            </p:stCondLst>
                            <p:childTnLst>
                              <p:par>
                                <p:cTn id="64" presetID="1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ppt_y</p:attrName>
                                        </p:attrNameLst>
                                      </p:cBhvr>
                                      <p:tavLst>
                                        <p:tav tm="0">
                                          <p:val>
                                            <p:strVal val="#ppt_y+#ppt_h*1.125000"/>
                                          </p:val>
                                        </p:tav>
                                        <p:tav tm="100000">
                                          <p:val>
                                            <p:strVal val="#ppt_y"/>
                                          </p:val>
                                        </p:tav>
                                      </p:tavLst>
                                    </p:anim>
                                    <p:animEffect transition="in" filter="wipe(up)">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0" grpId="0"/>
      <p:bldP spid="31" grpId="0"/>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平行四边形 9"/>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4" name="组合 3"/>
          <p:cNvGrpSpPr/>
          <p:nvPr/>
        </p:nvGrpSpPr>
        <p:grpSpPr>
          <a:xfrm>
            <a:off x="-346843" y="334599"/>
            <a:ext cx="3430341" cy="578494"/>
            <a:chOff x="-611583" y="577868"/>
            <a:chExt cx="6048672" cy="999091"/>
          </a:xfrm>
        </p:grpSpPr>
        <p:sp>
          <p:nvSpPr>
            <p:cNvPr id="11" name="对角圆角矩形 10"/>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竞争对手</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pic>
        <p:nvPicPr>
          <p:cNvPr id="55" name="图片 54"/>
          <p:cNvPicPr>
            <a:picLocks noChangeAspect="1"/>
          </p:cNvPicPr>
          <p:nvPr/>
        </p:nvPicPr>
        <p:blipFill>
          <a:blip r:embed="rId1" cstate="print">
            <a:extLst>
              <a:ext uri="{28A0092B-C50C-407E-A947-70E740481C1C}">
                <a14:useLocalDpi xmlns:a14="http://schemas.microsoft.com/office/drawing/2010/main" val="0"/>
              </a:ext>
            </a:extLst>
          </a:blip>
          <a:srcRect l="14647" t="5339" r="29017" b="9750"/>
          <a:stretch>
            <a:fillRect/>
          </a:stretch>
        </p:blipFill>
        <p:spPr>
          <a:xfrm>
            <a:off x="6137897" y="3668955"/>
            <a:ext cx="1839798" cy="1793591"/>
          </a:xfrm>
          <a:prstGeom prst="rect">
            <a:avLst/>
          </a:prstGeom>
        </p:spPr>
      </p:pic>
      <p:pic>
        <p:nvPicPr>
          <p:cNvPr id="56" name="图片 55"/>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2600"/>
                    </a14:imgEffect>
                  </a14:imgLayer>
                </a14:imgProps>
              </a:ext>
              <a:ext uri="{28A0092B-C50C-407E-A947-70E740481C1C}">
                <a14:useLocalDpi xmlns:a14="http://schemas.microsoft.com/office/drawing/2010/main" val="0"/>
              </a:ext>
            </a:extLst>
          </a:blip>
          <a:srcRect l="29290" t="856" r="11339" b="2816"/>
          <a:stretch>
            <a:fillRect/>
          </a:stretch>
        </p:blipFill>
        <p:spPr>
          <a:xfrm>
            <a:off x="10421884" y="3676916"/>
            <a:ext cx="1823445" cy="1813214"/>
          </a:xfrm>
          <a:prstGeom prst="rect">
            <a:avLst/>
          </a:prstGeom>
        </p:spPr>
      </p:pic>
      <p:pic>
        <p:nvPicPr>
          <p:cNvPr id="57" name="图片 56"/>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594" t="8271" r="66777" b="33459"/>
          <a:stretch>
            <a:fillRect/>
          </a:stretch>
        </p:blipFill>
        <p:spPr>
          <a:xfrm>
            <a:off x="8317156" y="3676033"/>
            <a:ext cx="1791866" cy="1814097"/>
          </a:xfrm>
          <a:custGeom>
            <a:avLst/>
            <a:gdLst>
              <a:gd name="connsiteX0" fmla="*/ 0 w 1856167"/>
              <a:gd name="connsiteY0" fmla="*/ 0 h 2428892"/>
              <a:gd name="connsiteX1" fmla="*/ 1856167 w 1856167"/>
              <a:gd name="connsiteY1" fmla="*/ 0 h 2428892"/>
              <a:gd name="connsiteX2" fmla="*/ 1856167 w 1856167"/>
              <a:gd name="connsiteY2" fmla="*/ 2428892 h 2428892"/>
              <a:gd name="connsiteX3" fmla="*/ 0 w 1856167"/>
              <a:gd name="connsiteY3" fmla="*/ 2428892 h 2428892"/>
            </a:gdLst>
            <a:ahLst/>
            <a:cxnLst>
              <a:cxn ang="0">
                <a:pos x="connsiteX0" y="connsiteY0"/>
              </a:cxn>
              <a:cxn ang="0">
                <a:pos x="connsiteX1" y="connsiteY1"/>
              </a:cxn>
              <a:cxn ang="0">
                <a:pos x="connsiteX2" y="connsiteY2"/>
              </a:cxn>
              <a:cxn ang="0">
                <a:pos x="connsiteX3" y="connsiteY3"/>
              </a:cxn>
            </a:cxnLst>
            <a:rect l="l" t="t" r="r" b="b"/>
            <a:pathLst>
              <a:path w="1856167" h="2428892">
                <a:moveTo>
                  <a:pt x="0" y="0"/>
                </a:moveTo>
                <a:lnTo>
                  <a:pt x="1856167" y="0"/>
                </a:lnTo>
                <a:lnTo>
                  <a:pt x="1856167" y="2428892"/>
                </a:lnTo>
                <a:lnTo>
                  <a:pt x="0" y="2428892"/>
                </a:lnTo>
                <a:close/>
              </a:path>
            </a:pathLst>
          </a:custGeom>
        </p:spPr>
      </p:pic>
      <p:grpSp>
        <p:nvGrpSpPr>
          <p:cNvPr id="58" name="组合 57"/>
          <p:cNvGrpSpPr/>
          <p:nvPr/>
        </p:nvGrpSpPr>
        <p:grpSpPr>
          <a:xfrm>
            <a:off x="1548977" y="6412918"/>
            <a:ext cx="10696351" cy="992578"/>
            <a:chOff x="1379715" y="3986755"/>
            <a:chExt cx="6588710" cy="595891"/>
          </a:xfrm>
          <a:solidFill>
            <a:schemeClr val="bg1">
              <a:lumMod val="50000"/>
            </a:schemeClr>
          </a:solidFill>
        </p:grpSpPr>
        <p:sp>
          <p:nvSpPr>
            <p:cNvPr id="59" name="矩形 5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2711261" y="3986755"/>
              <a:ext cx="4042327" cy="595891"/>
            </a:xfrm>
            <a:prstGeom prst="rect">
              <a:avLst/>
            </a:prstGeom>
            <a:noFill/>
          </p:spPr>
          <p:txBody>
            <a:bodyPr wrap="square" rtlCol="0">
              <a:spAutoFit/>
            </a:bodyPr>
            <a:lstStyle/>
            <a:p>
              <a:pPr algn="ct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1753859" y="2042884"/>
            <a:ext cx="1594497" cy="741951"/>
            <a:chOff x="2948535" y="3672185"/>
            <a:chExt cx="2811555" cy="1281388"/>
          </a:xfrm>
        </p:grpSpPr>
        <p:sp>
          <p:nvSpPr>
            <p:cNvPr id="61" name="Rounded Rectangle 43"/>
            <p:cNvSpPr/>
            <p:nvPr/>
          </p:nvSpPr>
          <p:spPr>
            <a:xfrm>
              <a:off x="2964135"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2" name="TextBox 61"/>
            <p:cNvSpPr txBox="1"/>
            <p:nvPr/>
          </p:nvSpPr>
          <p:spPr>
            <a:xfrm>
              <a:off x="3188964" y="3672185"/>
              <a:ext cx="2104105" cy="558123"/>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分析概况</a:t>
              </a:r>
              <a:endParaRPr lang="id-ID" sz="1500" dirty="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2948535" y="4342295"/>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4" name="TextBox 63"/>
          <p:cNvSpPr txBox="1"/>
          <p:nvPr/>
        </p:nvSpPr>
        <p:spPr>
          <a:xfrm>
            <a:off x="1769709" y="2912853"/>
            <a:ext cx="3437333" cy="2750858"/>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023792" y="2126272"/>
            <a:ext cx="1594497" cy="741951"/>
            <a:chOff x="10715080" y="3672185"/>
            <a:chExt cx="2811555" cy="1281388"/>
          </a:xfrm>
        </p:grpSpPr>
        <p:sp>
          <p:nvSpPr>
            <p:cNvPr id="65" name="Rounded Rectangle 43"/>
            <p:cNvSpPr/>
            <p:nvPr/>
          </p:nvSpPr>
          <p:spPr>
            <a:xfrm>
              <a:off x="10730680"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TextBox 65"/>
            <p:cNvSpPr txBox="1"/>
            <p:nvPr/>
          </p:nvSpPr>
          <p:spPr>
            <a:xfrm>
              <a:off x="10955509" y="3672185"/>
              <a:ext cx="1856198" cy="558123"/>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对手列表</a:t>
              </a:r>
              <a:endParaRPr lang="id-ID" sz="1500" dirty="0">
                <a:solidFill>
                  <a:schemeClr val="bg1"/>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10715080" y="4342295"/>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8" name="TextBox 67"/>
          <p:cNvSpPr txBox="1"/>
          <p:nvPr/>
        </p:nvSpPr>
        <p:spPr>
          <a:xfrm>
            <a:off x="6042174" y="2862148"/>
            <a:ext cx="6203152"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Rounded Rectangle 43"/>
          <p:cNvSpPr/>
          <p:nvPr/>
        </p:nvSpPr>
        <p:spPr>
          <a:xfrm>
            <a:off x="6380311"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0" name="Rounded Rectangle 43"/>
          <p:cNvSpPr/>
          <p:nvPr/>
        </p:nvSpPr>
        <p:spPr>
          <a:xfrm>
            <a:off x="8584405"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1" name="Rounded Rectangle 43"/>
          <p:cNvSpPr/>
          <p:nvPr/>
        </p:nvSpPr>
        <p:spPr>
          <a:xfrm>
            <a:off x="10789624"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2" name="TextBox 71"/>
          <p:cNvSpPr txBox="1"/>
          <p:nvPr/>
        </p:nvSpPr>
        <p:spPr>
          <a:xfrm>
            <a:off x="6672229"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对手</a:t>
            </a:r>
            <a:endParaRPr lang="id-ID" sz="1500" dirty="0">
              <a:solidFill>
                <a:schemeClr val="bg1"/>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8946518"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对手</a:t>
            </a:r>
            <a:endParaRPr lang="id-ID" sz="1500" dirty="0">
              <a:solidFill>
                <a:schemeClr val="bg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11151737"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对手</a:t>
            </a:r>
            <a:endParaRPr lang="id-ID" sz="1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ppt_x"/>
                                          </p:val>
                                        </p:tav>
                                        <p:tav tm="100000">
                                          <p:val>
                                            <p:strVal val="#ppt_x"/>
                                          </p:val>
                                        </p:tav>
                                      </p:tavLst>
                                    </p:anim>
                                    <p:anim calcmode="lin" valueType="num">
                                      <p:cBhvr additive="base">
                                        <p:cTn id="24" dur="500" fill="hold"/>
                                        <p:tgtEl>
                                          <p:spTgt spid="6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ppt_x</p:attrName>
                                        </p:attrNameLst>
                                      </p:cBhvr>
                                      <p:tavLst>
                                        <p:tav tm="0">
                                          <p:val>
                                            <p:strVal val="#ppt_x-#ppt_w*1.125000"/>
                                          </p:val>
                                        </p:tav>
                                        <p:tav tm="100000">
                                          <p:val>
                                            <p:strVal val="#ppt_x"/>
                                          </p:val>
                                        </p:tav>
                                      </p:tavLst>
                                    </p:anim>
                                    <p:animEffect transition="in" filter="wipe(right)">
                                      <p:cBhvr>
                                        <p:cTn id="29" dur="500"/>
                                        <p:tgtEl>
                                          <p:spTgt spid="3"/>
                                        </p:tgtEl>
                                      </p:cBhvr>
                                    </p:animEffect>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randombar(horizontal)">
                                      <p:cBhvr>
                                        <p:cTn id="33" dur="500"/>
                                        <p:tgtEl>
                                          <p:spTgt spid="6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nodeType="withEffect">
                                  <p:stCondLst>
                                    <p:cond delay="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childTnLst>
                          </p:cTn>
                        </p:par>
                        <p:par>
                          <p:cTn id="50" fill="hold">
                            <p:stCondLst>
                              <p:cond delay="3500"/>
                            </p:stCondLst>
                            <p:childTnLst>
                              <p:par>
                                <p:cTn id="51" presetID="42" presetClass="entr" presetSubtype="0"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1000"/>
                                        <p:tgtEl>
                                          <p:spTgt spid="69"/>
                                        </p:tgtEl>
                                      </p:cBhvr>
                                    </p:animEffect>
                                    <p:anim calcmode="lin" valueType="num">
                                      <p:cBhvr>
                                        <p:cTn id="54" dur="1000" fill="hold"/>
                                        <p:tgtEl>
                                          <p:spTgt spid="69"/>
                                        </p:tgtEl>
                                        <p:attrNameLst>
                                          <p:attrName>ppt_x</p:attrName>
                                        </p:attrNameLst>
                                      </p:cBhvr>
                                      <p:tavLst>
                                        <p:tav tm="0">
                                          <p:val>
                                            <p:strVal val="#ppt_x"/>
                                          </p:val>
                                        </p:tav>
                                        <p:tav tm="100000">
                                          <p:val>
                                            <p:strVal val="#ppt_x"/>
                                          </p:val>
                                        </p:tav>
                                      </p:tavLst>
                                    </p:anim>
                                    <p:anim calcmode="lin" valueType="num">
                                      <p:cBhvr>
                                        <p:cTn id="55" dur="1000" fill="hold"/>
                                        <p:tgtEl>
                                          <p:spTgt spid="6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fade">
                                      <p:cBhvr>
                                        <p:cTn id="58" dur="1000"/>
                                        <p:tgtEl>
                                          <p:spTgt spid="70"/>
                                        </p:tgtEl>
                                      </p:cBhvr>
                                    </p:animEffect>
                                    <p:anim calcmode="lin" valueType="num">
                                      <p:cBhvr>
                                        <p:cTn id="59" dur="1000" fill="hold"/>
                                        <p:tgtEl>
                                          <p:spTgt spid="70"/>
                                        </p:tgtEl>
                                        <p:attrNameLst>
                                          <p:attrName>ppt_x</p:attrName>
                                        </p:attrNameLst>
                                      </p:cBhvr>
                                      <p:tavLst>
                                        <p:tav tm="0">
                                          <p:val>
                                            <p:strVal val="#ppt_x"/>
                                          </p:val>
                                        </p:tav>
                                        <p:tav tm="100000">
                                          <p:val>
                                            <p:strVal val="#ppt_x"/>
                                          </p:val>
                                        </p:tav>
                                      </p:tavLst>
                                    </p:anim>
                                    <p:anim calcmode="lin" valueType="num">
                                      <p:cBhvr>
                                        <p:cTn id="60" dur="1000" fill="hold"/>
                                        <p:tgtEl>
                                          <p:spTgt spid="7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1000"/>
                                        <p:tgtEl>
                                          <p:spTgt spid="71"/>
                                        </p:tgtEl>
                                      </p:cBhvr>
                                    </p:animEffect>
                                    <p:anim calcmode="lin" valueType="num">
                                      <p:cBhvr>
                                        <p:cTn id="64" dur="1000" fill="hold"/>
                                        <p:tgtEl>
                                          <p:spTgt spid="71"/>
                                        </p:tgtEl>
                                        <p:attrNameLst>
                                          <p:attrName>ppt_x</p:attrName>
                                        </p:attrNameLst>
                                      </p:cBhvr>
                                      <p:tavLst>
                                        <p:tav tm="0">
                                          <p:val>
                                            <p:strVal val="#ppt_x"/>
                                          </p:val>
                                        </p:tav>
                                        <p:tav tm="100000">
                                          <p:val>
                                            <p:strVal val="#ppt_x"/>
                                          </p:val>
                                        </p:tav>
                                      </p:tavLst>
                                    </p:anim>
                                    <p:anim calcmode="lin" valueType="num">
                                      <p:cBhvr>
                                        <p:cTn id="65" dur="1000" fill="hold"/>
                                        <p:tgtEl>
                                          <p:spTgt spid="7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Effect transition="in" filter="fade">
                                      <p:cBhvr>
                                        <p:cTn id="68" dur="1000"/>
                                        <p:tgtEl>
                                          <p:spTgt spid="72"/>
                                        </p:tgtEl>
                                      </p:cBhvr>
                                    </p:animEffect>
                                    <p:anim calcmode="lin" valueType="num">
                                      <p:cBhvr>
                                        <p:cTn id="69" dur="1000" fill="hold"/>
                                        <p:tgtEl>
                                          <p:spTgt spid="72"/>
                                        </p:tgtEl>
                                        <p:attrNameLst>
                                          <p:attrName>ppt_x</p:attrName>
                                        </p:attrNameLst>
                                      </p:cBhvr>
                                      <p:tavLst>
                                        <p:tav tm="0">
                                          <p:val>
                                            <p:strVal val="#ppt_x"/>
                                          </p:val>
                                        </p:tav>
                                        <p:tav tm="100000">
                                          <p:val>
                                            <p:strVal val="#ppt_x"/>
                                          </p:val>
                                        </p:tav>
                                      </p:tavLst>
                                    </p:anim>
                                    <p:anim calcmode="lin" valueType="num">
                                      <p:cBhvr>
                                        <p:cTn id="70" dur="1000" fill="hold"/>
                                        <p:tgtEl>
                                          <p:spTgt spid="7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Effect transition="in" filter="fade">
                                      <p:cBhvr>
                                        <p:cTn id="73" dur="1000"/>
                                        <p:tgtEl>
                                          <p:spTgt spid="73"/>
                                        </p:tgtEl>
                                      </p:cBhvr>
                                    </p:animEffect>
                                    <p:anim calcmode="lin" valueType="num">
                                      <p:cBhvr>
                                        <p:cTn id="74" dur="1000" fill="hold"/>
                                        <p:tgtEl>
                                          <p:spTgt spid="73"/>
                                        </p:tgtEl>
                                        <p:attrNameLst>
                                          <p:attrName>ppt_x</p:attrName>
                                        </p:attrNameLst>
                                      </p:cBhvr>
                                      <p:tavLst>
                                        <p:tav tm="0">
                                          <p:val>
                                            <p:strVal val="#ppt_x"/>
                                          </p:val>
                                        </p:tav>
                                        <p:tav tm="100000">
                                          <p:val>
                                            <p:strVal val="#ppt_x"/>
                                          </p:val>
                                        </p:tav>
                                      </p:tavLst>
                                    </p:anim>
                                    <p:anim calcmode="lin" valueType="num">
                                      <p:cBhvr>
                                        <p:cTn id="75" dur="1000" fill="hold"/>
                                        <p:tgtEl>
                                          <p:spTgt spid="7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74"/>
                                        </p:tgtEl>
                                        <p:attrNameLst>
                                          <p:attrName>style.visibility</p:attrName>
                                        </p:attrNameLst>
                                      </p:cBhvr>
                                      <p:to>
                                        <p:strVal val="visible"/>
                                      </p:to>
                                    </p:set>
                                    <p:animEffect transition="in" filter="fade">
                                      <p:cBhvr>
                                        <p:cTn id="78" dur="1000"/>
                                        <p:tgtEl>
                                          <p:spTgt spid="74"/>
                                        </p:tgtEl>
                                      </p:cBhvr>
                                    </p:animEffect>
                                    <p:anim calcmode="lin" valueType="num">
                                      <p:cBhvr>
                                        <p:cTn id="79" dur="1000" fill="hold"/>
                                        <p:tgtEl>
                                          <p:spTgt spid="74"/>
                                        </p:tgtEl>
                                        <p:attrNameLst>
                                          <p:attrName>ppt_x</p:attrName>
                                        </p:attrNameLst>
                                      </p:cBhvr>
                                      <p:tavLst>
                                        <p:tav tm="0">
                                          <p:val>
                                            <p:strVal val="#ppt_x"/>
                                          </p:val>
                                        </p:tav>
                                        <p:tav tm="100000">
                                          <p:val>
                                            <p:strVal val="#ppt_x"/>
                                          </p:val>
                                        </p:tav>
                                      </p:tavLst>
                                    </p:anim>
                                    <p:anim calcmode="lin" valueType="num">
                                      <p:cBhvr>
                                        <p:cTn id="80" dur="1000" fill="hold"/>
                                        <p:tgtEl>
                                          <p:spTgt spid="74"/>
                                        </p:tgtEl>
                                        <p:attrNameLst>
                                          <p:attrName>ppt_y</p:attrName>
                                        </p:attrNameLst>
                                      </p:cBhvr>
                                      <p:tavLst>
                                        <p:tav tm="0">
                                          <p:val>
                                            <p:strVal val="#ppt_y+.1"/>
                                          </p:val>
                                        </p:tav>
                                        <p:tav tm="100000">
                                          <p:val>
                                            <p:strVal val="#ppt_y"/>
                                          </p:val>
                                        </p:tav>
                                      </p:tavLst>
                                    </p:anim>
                                  </p:childTnLst>
                                </p:cTn>
                              </p:par>
                            </p:childTnLst>
                          </p:cTn>
                        </p:par>
                        <p:par>
                          <p:cTn id="81" fill="hold">
                            <p:stCondLst>
                              <p:cond delay="4500"/>
                            </p:stCondLst>
                            <p:childTnLst>
                              <p:par>
                                <p:cTn id="82" presetID="10" presetClass="entr" presetSubtype="0" fill="hold" nodeType="afterEffect">
                                  <p:stCondLst>
                                    <p:cond delay="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4" grpId="0"/>
      <p:bldP spid="68" grpId="0"/>
      <p:bldP spid="69" grpId="0" animBg="1"/>
      <p:bldP spid="70" grpId="0" animBg="1"/>
      <p:bldP spid="71" grpId="0" animBg="1"/>
      <p:bldP spid="72" grpId="0"/>
      <p:bldP spid="73" grpId="0"/>
      <p:bldP spid="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a:off x="4335527" y="2655947"/>
            <a:ext cx="3232302" cy="1807204"/>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5" name="平行四边形 4"/>
          <p:cNvSpPr/>
          <p:nvPr/>
        </p:nvSpPr>
        <p:spPr>
          <a:xfrm>
            <a:off x="7039077" y="1444037"/>
            <a:ext cx="3232302" cy="1807204"/>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6" name="平行四边形 5"/>
          <p:cNvSpPr/>
          <p:nvPr/>
        </p:nvSpPr>
        <p:spPr>
          <a:xfrm>
            <a:off x="3518410" y="5079764"/>
            <a:ext cx="3232302" cy="1807204"/>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7" name="平行四边形 6"/>
          <p:cNvSpPr/>
          <p:nvPr/>
        </p:nvSpPr>
        <p:spPr>
          <a:xfrm>
            <a:off x="6169796" y="3867856"/>
            <a:ext cx="3232302" cy="1807204"/>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grpSp>
        <p:nvGrpSpPr>
          <p:cNvPr id="3" name="组合 2"/>
          <p:cNvGrpSpPr/>
          <p:nvPr/>
        </p:nvGrpSpPr>
        <p:grpSpPr>
          <a:xfrm>
            <a:off x="7537168" y="1409547"/>
            <a:ext cx="2456761" cy="1600568"/>
            <a:chOff x="13290180" y="2434361"/>
            <a:chExt cx="4331972" cy="2764267"/>
          </a:xfrm>
        </p:grpSpPr>
        <p:sp>
          <p:nvSpPr>
            <p:cNvPr id="8" name="TextBox 7"/>
            <p:cNvSpPr txBox="1"/>
            <p:nvPr/>
          </p:nvSpPr>
          <p:spPr>
            <a:xfrm>
              <a:off x="16578588" y="2434361"/>
              <a:ext cx="1043564" cy="1036515"/>
            </a:xfrm>
            <a:prstGeom prst="rect">
              <a:avLst/>
            </a:prstGeom>
            <a:noFill/>
          </p:spPr>
          <p:txBody>
            <a:bodyPr wrap="none" rtlCol="0">
              <a:spAutoFit/>
            </a:bodyPr>
            <a:lstStyle/>
            <a:p>
              <a:r>
                <a:rPr lang="en-US" altLang="zh-CN" sz="3300" dirty="0">
                  <a:solidFill>
                    <a:schemeClr val="bg1"/>
                  </a:solidFill>
                  <a:latin typeface="DIN Mittelschrift Std" pitchFamily="50" charset="0"/>
                  <a:cs typeface="Raavi" panose="020B0502040204020203" pitchFamily="34" charset="0"/>
                </a:rPr>
                <a:t>01</a:t>
              </a:r>
              <a:endParaRPr lang="zh-CN" altLang="en-US" sz="3300" dirty="0">
                <a:solidFill>
                  <a:schemeClr val="bg1"/>
                </a:solidFill>
                <a:latin typeface="DIN Mittelschrift Std" pitchFamily="50" charset="0"/>
                <a:cs typeface="Raavi" panose="020B0502040204020203" pitchFamily="34" charset="0"/>
              </a:endParaRPr>
            </a:p>
          </p:txBody>
        </p:sp>
        <p:sp>
          <p:nvSpPr>
            <p:cNvPr id="9" name="矩形 24"/>
            <p:cNvSpPr>
              <a:spLocks noChangeArrowheads="1"/>
            </p:cNvSpPr>
            <p:nvPr/>
          </p:nvSpPr>
          <p:spPr bwMode="auto">
            <a:xfrm>
              <a:off x="13290180" y="3118872"/>
              <a:ext cx="3718193" cy="2079756"/>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609756" y="2957108"/>
            <a:ext cx="2440224" cy="1480040"/>
            <a:chOff x="8128318" y="5107084"/>
            <a:chExt cx="4302813" cy="2556109"/>
          </a:xfrm>
        </p:grpSpPr>
        <p:sp>
          <p:nvSpPr>
            <p:cNvPr id="10" name="矩形 24"/>
            <p:cNvSpPr>
              <a:spLocks noChangeArrowheads="1"/>
            </p:cNvSpPr>
            <p:nvPr/>
          </p:nvSpPr>
          <p:spPr bwMode="auto">
            <a:xfrm>
              <a:off x="8902889" y="5107084"/>
              <a:ext cx="3528242" cy="2079756"/>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8128318" y="6812717"/>
              <a:ext cx="890930" cy="850476"/>
            </a:xfrm>
            <a:prstGeom prst="rect">
              <a:avLst/>
            </a:prstGeom>
            <a:noFill/>
          </p:spPr>
          <p:txBody>
            <a:bodyPr wrap="none" rtlCol="0">
              <a:spAutoFit/>
            </a:bodyPr>
            <a:lstStyle/>
            <a:p>
              <a:r>
                <a:rPr lang="en-US" altLang="zh-CN" dirty="0">
                  <a:solidFill>
                    <a:schemeClr val="bg1"/>
                  </a:solidFill>
                  <a:latin typeface="DIN Mittelschrift Std" pitchFamily="50" charset="0"/>
                  <a:cs typeface="Raavi" panose="020B0502040204020203" pitchFamily="34" charset="0"/>
                </a:rPr>
                <a:t>02</a:t>
              </a:r>
              <a:endParaRPr lang="zh-CN" altLang="en-US" dirty="0">
                <a:solidFill>
                  <a:schemeClr val="bg1"/>
                </a:solidFill>
                <a:latin typeface="DIN Mittelschrift Std" pitchFamily="50" charset="0"/>
                <a:cs typeface="Raavi" panose="020B0502040204020203" pitchFamily="34" charset="0"/>
              </a:endParaRPr>
            </a:p>
          </p:txBody>
        </p:sp>
      </p:grpSp>
      <p:grpSp>
        <p:nvGrpSpPr>
          <p:cNvPr id="26" name="组合 25"/>
          <p:cNvGrpSpPr/>
          <p:nvPr/>
        </p:nvGrpSpPr>
        <p:grpSpPr>
          <a:xfrm>
            <a:off x="6745007" y="3841481"/>
            <a:ext cx="2384394" cy="1579720"/>
            <a:chOff x="11893375" y="6634441"/>
            <a:chExt cx="4204368" cy="2728261"/>
          </a:xfrm>
        </p:grpSpPr>
        <p:sp>
          <p:nvSpPr>
            <p:cNvPr id="12" name="矩形 24"/>
            <p:cNvSpPr>
              <a:spLocks noChangeArrowheads="1"/>
            </p:cNvSpPr>
            <p:nvPr/>
          </p:nvSpPr>
          <p:spPr bwMode="auto">
            <a:xfrm>
              <a:off x="11893375" y="7282946"/>
              <a:ext cx="3528241" cy="2079756"/>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5144629" y="6634441"/>
              <a:ext cx="953114" cy="930207"/>
            </a:xfrm>
            <a:prstGeom prst="rect">
              <a:avLst/>
            </a:prstGeom>
            <a:noFill/>
          </p:spPr>
          <p:txBody>
            <a:bodyPr wrap="none" rtlCol="0">
              <a:spAutoFit/>
            </a:bodyPr>
            <a:lstStyle/>
            <a:p>
              <a:r>
                <a:rPr lang="en-US" altLang="zh-CN" sz="2900" dirty="0">
                  <a:solidFill>
                    <a:schemeClr val="bg1"/>
                  </a:solidFill>
                  <a:latin typeface="DIN Mittelschrift Std" pitchFamily="50" charset="0"/>
                  <a:cs typeface="Raavi" panose="020B0502040204020203" pitchFamily="34" charset="0"/>
                </a:rPr>
                <a:t>03</a:t>
              </a:r>
              <a:endParaRPr lang="zh-CN" altLang="en-US" sz="2900" dirty="0">
                <a:solidFill>
                  <a:schemeClr val="bg1"/>
                </a:solidFill>
                <a:latin typeface="DIN Mittelschrift Std" pitchFamily="50" charset="0"/>
                <a:cs typeface="Raavi" panose="020B0502040204020203" pitchFamily="34" charset="0"/>
              </a:endParaRPr>
            </a:p>
          </p:txBody>
        </p:sp>
      </p:grpSp>
      <p:grpSp>
        <p:nvGrpSpPr>
          <p:cNvPr id="27" name="组合 26"/>
          <p:cNvGrpSpPr/>
          <p:nvPr/>
        </p:nvGrpSpPr>
        <p:grpSpPr>
          <a:xfrm>
            <a:off x="3835763" y="5311727"/>
            <a:ext cx="2353443" cy="1559791"/>
            <a:chOff x="6763544" y="9173637"/>
            <a:chExt cx="4149793" cy="2693841"/>
          </a:xfrm>
        </p:grpSpPr>
        <p:sp>
          <p:nvSpPr>
            <p:cNvPr id="14" name="矩形 24"/>
            <p:cNvSpPr>
              <a:spLocks noChangeArrowheads="1"/>
            </p:cNvSpPr>
            <p:nvPr/>
          </p:nvSpPr>
          <p:spPr bwMode="auto">
            <a:xfrm>
              <a:off x="7385095" y="9173637"/>
              <a:ext cx="3528242" cy="2079755"/>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6763544" y="10937272"/>
              <a:ext cx="953114" cy="930206"/>
            </a:xfrm>
            <a:prstGeom prst="rect">
              <a:avLst/>
            </a:prstGeom>
            <a:noFill/>
          </p:spPr>
          <p:txBody>
            <a:bodyPr wrap="none" rtlCol="0">
              <a:spAutoFit/>
            </a:bodyPr>
            <a:lstStyle/>
            <a:p>
              <a:r>
                <a:rPr lang="en-US" altLang="zh-CN" sz="2900" dirty="0">
                  <a:solidFill>
                    <a:schemeClr val="bg1"/>
                  </a:solidFill>
                  <a:latin typeface="DIN Mittelschrift Std" pitchFamily="50" charset="0"/>
                  <a:cs typeface="Raavi" panose="020B0502040204020203" pitchFamily="34" charset="0"/>
                </a:rPr>
                <a:t>04</a:t>
              </a:r>
              <a:endParaRPr lang="zh-CN" altLang="en-US" sz="2900" dirty="0">
                <a:solidFill>
                  <a:schemeClr val="bg1"/>
                </a:solidFill>
                <a:latin typeface="DIN Mittelschrift Std" pitchFamily="50" charset="0"/>
                <a:cs typeface="Raavi" panose="020B0502040204020203" pitchFamily="34" charset="0"/>
              </a:endParaRPr>
            </a:p>
          </p:txBody>
        </p:sp>
      </p:grpSp>
      <p:sp>
        <p:nvSpPr>
          <p:cNvPr id="16" name="燕尾形 15"/>
          <p:cNvSpPr/>
          <p:nvPr/>
        </p:nvSpPr>
        <p:spPr>
          <a:xfrm>
            <a:off x="9568666" y="3307444"/>
            <a:ext cx="403587" cy="550019"/>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tx1"/>
              </a:solidFill>
            </a:endParaRPr>
          </a:p>
        </p:txBody>
      </p:sp>
      <p:sp>
        <p:nvSpPr>
          <p:cNvPr id="17" name="燕尾形 16"/>
          <p:cNvSpPr/>
          <p:nvPr/>
        </p:nvSpPr>
        <p:spPr>
          <a:xfrm flipH="1">
            <a:off x="3780910" y="4216977"/>
            <a:ext cx="403587" cy="550019"/>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tx1"/>
              </a:solidFill>
            </a:endParaRPr>
          </a:p>
        </p:txBody>
      </p:sp>
      <p:sp>
        <p:nvSpPr>
          <p:cNvPr id="18" name="TextBox 17"/>
          <p:cNvSpPr txBox="1"/>
          <p:nvPr/>
        </p:nvSpPr>
        <p:spPr>
          <a:xfrm>
            <a:off x="10066755" y="3251240"/>
            <a:ext cx="2126246" cy="673366"/>
          </a:xfrm>
          <a:prstGeom prst="rect">
            <a:avLst/>
          </a:prstGeom>
          <a:noFill/>
        </p:spPr>
        <p:txBody>
          <a:bodyPr wrap="square" lIns="49634" tIns="24817" rIns="49634" bIns="24817" rtlCol="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654662" y="4169016"/>
            <a:ext cx="2126246" cy="673366"/>
          </a:xfrm>
          <a:prstGeom prst="rect">
            <a:avLst/>
          </a:prstGeom>
          <a:noFill/>
        </p:spPr>
        <p:txBody>
          <a:bodyPr wrap="square" lIns="49634" tIns="24817" rIns="49634" bIns="24817" rtlCol="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平行四边形 20"/>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 name="组合 1"/>
          <p:cNvGrpSpPr/>
          <p:nvPr/>
        </p:nvGrpSpPr>
        <p:grpSpPr>
          <a:xfrm>
            <a:off x="-346843" y="334599"/>
            <a:ext cx="3430341" cy="578494"/>
            <a:chOff x="-611583" y="577868"/>
            <a:chExt cx="6048672" cy="999091"/>
          </a:xfrm>
        </p:grpSpPr>
        <p:sp>
          <p:nvSpPr>
            <p:cNvPr id="22" name="对角圆角矩形 21"/>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面临问题</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7"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strVal val="#ppt_x"/>
                                          </p:val>
                                        </p:tav>
                                        <p:tav tm="100000">
                                          <p:val>
                                            <p:strVal val="#ppt_x"/>
                                          </p:val>
                                        </p:tav>
                                      </p:tavLst>
                                    </p:anim>
                                    <p:anim calcmode="lin" valueType="num">
                                      <p:cBhvr>
                                        <p:cTn id="35" dur="5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7"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anim calcmode="lin" valueType="num">
                                      <p:cBhvr>
                                        <p:cTn id="40" dur="500" fill="hold"/>
                                        <p:tgtEl>
                                          <p:spTgt spid="7"/>
                                        </p:tgtEl>
                                        <p:attrNameLst>
                                          <p:attrName>ppt_x</p:attrName>
                                        </p:attrNameLst>
                                      </p:cBhvr>
                                      <p:tavLst>
                                        <p:tav tm="0">
                                          <p:val>
                                            <p:strVal val="#ppt_x"/>
                                          </p:val>
                                        </p:tav>
                                        <p:tav tm="100000">
                                          <p:val>
                                            <p:strVal val="#ppt_x"/>
                                          </p:val>
                                        </p:tav>
                                      </p:tavLst>
                                    </p:anim>
                                    <p:anim calcmode="lin" valueType="num">
                                      <p:cBhvr>
                                        <p:cTn id="41" dur="500" fill="hold"/>
                                        <p:tgtEl>
                                          <p:spTgt spid="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strVal val="#ppt_x"/>
                                          </p:val>
                                        </p:tav>
                                        <p:tav tm="100000">
                                          <p:val>
                                            <p:strVal val="#ppt_x"/>
                                          </p:val>
                                        </p:tav>
                                      </p:tavLst>
                                    </p:anim>
                                    <p:anim calcmode="lin" valueType="num">
                                      <p:cBhvr>
                                        <p:cTn id="46" dur="500" fill="hold"/>
                                        <p:tgtEl>
                                          <p:spTgt spid="26"/>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7" presetClass="entr" presetSubtype="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anim calcmode="lin" valueType="num">
                                      <p:cBhvr>
                                        <p:cTn id="51" dur="500" fill="hold"/>
                                        <p:tgtEl>
                                          <p:spTgt spid="6"/>
                                        </p:tgtEl>
                                        <p:attrNameLst>
                                          <p:attrName>ppt_x</p:attrName>
                                        </p:attrNameLst>
                                      </p:cBhvr>
                                      <p:tavLst>
                                        <p:tav tm="0">
                                          <p:val>
                                            <p:strVal val="#ppt_x"/>
                                          </p:val>
                                        </p:tav>
                                        <p:tav tm="100000">
                                          <p:val>
                                            <p:strVal val="#ppt_x"/>
                                          </p:val>
                                        </p:tav>
                                      </p:tavLst>
                                    </p:anim>
                                    <p:anim calcmode="lin" valueType="num">
                                      <p:cBhvr>
                                        <p:cTn id="52" dur="500" fill="hold"/>
                                        <p:tgtEl>
                                          <p:spTgt spid="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anim calcmode="lin" valueType="num">
                                      <p:cBhvr>
                                        <p:cTn id="56" dur="500" fill="hold"/>
                                        <p:tgtEl>
                                          <p:spTgt spid="27"/>
                                        </p:tgtEl>
                                        <p:attrNameLst>
                                          <p:attrName>ppt_x</p:attrName>
                                        </p:attrNameLst>
                                      </p:cBhvr>
                                      <p:tavLst>
                                        <p:tav tm="0">
                                          <p:val>
                                            <p:strVal val="#ppt_x"/>
                                          </p:val>
                                        </p:tav>
                                        <p:tav tm="100000">
                                          <p:val>
                                            <p:strVal val="#ppt_x"/>
                                          </p:val>
                                        </p:tav>
                                      </p:tavLst>
                                    </p:anim>
                                    <p:anim calcmode="lin" valueType="num">
                                      <p:cBhvr>
                                        <p:cTn id="57" dur="5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2" presetClass="entr" presetSubtype="8"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0-#ppt_w/2"/>
                                          </p:val>
                                        </p:tav>
                                        <p:tav tm="100000">
                                          <p:val>
                                            <p:strVal val="#ppt_x"/>
                                          </p:val>
                                        </p:tav>
                                      </p:tavLst>
                                    </p:anim>
                                    <p:anim calcmode="lin" valueType="num">
                                      <p:cBhvr additive="base">
                                        <p:cTn id="62" dur="500" fill="hold"/>
                                        <p:tgtEl>
                                          <p:spTgt spid="1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1+#ppt_w/2"/>
                                          </p:val>
                                        </p:tav>
                                        <p:tav tm="100000">
                                          <p:val>
                                            <p:strVal val="#ppt_x"/>
                                          </p:val>
                                        </p:tav>
                                      </p:tavLst>
                                    </p:anim>
                                    <p:anim calcmode="lin" valueType="num">
                                      <p:cBhvr additive="base">
                                        <p:cTn id="66" dur="500" fill="hold"/>
                                        <p:tgtEl>
                                          <p:spTgt spid="17"/>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14" presetClass="entr" presetSubtype="1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randombar(horizontal)">
                                      <p:cBhvr>
                                        <p:cTn id="70" dur="500"/>
                                        <p:tgtEl>
                                          <p:spTgt spid="1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randombar(horizontal)">
                                      <p:cBhvr>
                                        <p:cTn id="7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6" grpId="0" animBg="1"/>
      <p:bldP spid="17" grpId="0" animBg="1"/>
      <p:bldP spid="18" grpId="0"/>
      <p:bldP spid="19" grpId="0"/>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4608583" y="4813806"/>
            <a:ext cx="1457127" cy="96457"/>
            <a:chOff x="2503408" y="2393265"/>
            <a:chExt cx="1415970" cy="91806"/>
          </a:xfrm>
          <a:solidFill>
            <a:srgbClr val="0070C0"/>
          </a:solidFill>
        </p:grpSpPr>
        <p:cxnSp>
          <p:nvCxnSpPr>
            <p:cNvPr id="35" name="直接连接符 34"/>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21"/>
          <p:cNvGrpSpPr/>
          <p:nvPr/>
        </p:nvGrpSpPr>
        <p:grpSpPr bwMode="auto">
          <a:xfrm>
            <a:off x="5725384" y="2569900"/>
            <a:ext cx="2738069" cy="1890519"/>
            <a:chOff x="0" y="0"/>
            <a:chExt cx="2093189" cy="1416774"/>
          </a:xfrm>
          <a:solidFill>
            <a:srgbClr val="00CC66"/>
          </a:solidFill>
        </p:grpSpPr>
        <p:sp>
          <p:nvSpPr>
            <p:cNvPr id="41" name="等腰三角形 22">
              <a:hlinkClick r:id="rId1"/>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42" name="文本框 23"/>
            <p:cNvSpPr>
              <a:spLocks noChangeArrowheads="1"/>
            </p:cNvSpPr>
            <p:nvPr/>
          </p:nvSpPr>
          <p:spPr bwMode="auto">
            <a:xfrm>
              <a:off x="728466" y="579708"/>
              <a:ext cx="636258"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02</a:t>
              </a:r>
              <a:endParaRPr lang="zh-CN" altLang="en-US" sz="4300"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24"/>
          <p:cNvGrpSpPr/>
          <p:nvPr/>
        </p:nvGrpSpPr>
        <p:grpSpPr bwMode="auto">
          <a:xfrm>
            <a:off x="5725384" y="4517643"/>
            <a:ext cx="2738069" cy="1890519"/>
            <a:chOff x="0" y="0"/>
            <a:chExt cx="2093189" cy="1416774"/>
          </a:xfrm>
          <a:solidFill>
            <a:srgbClr val="007FDE"/>
          </a:solidFill>
        </p:grpSpPr>
        <p:sp>
          <p:nvSpPr>
            <p:cNvPr id="44" name="等腰三角形 25">
              <a:hlinkClick r:id="rId1"/>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45" name="文本框 26"/>
            <p:cNvSpPr>
              <a:spLocks noChangeArrowheads="1"/>
            </p:cNvSpPr>
            <p:nvPr/>
          </p:nvSpPr>
          <p:spPr bwMode="auto">
            <a:xfrm>
              <a:off x="728466" y="180213"/>
              <a:ext cx="636258"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03</a:t>
              </a:r>
              <a:endParaRPr lang="zh-CN" altLang="en-US" sz="4300" dirty="0">
                <a:solidFill>
                  <a:schemeClr val="bg1"/>
                </a:solidFill>
                <a:latin typeface="微软雅黑" panose="020B0503020204020204" pitchFamily="34" charset="-122"/>
                <a:ea typeface="微软雅黑" panose="020B0503020204020204" pitchFamily="34" charset="-122"/>
              </a:endParaRPr>
            </a:p>
          </p:txBody>
        </p:sp>
      </p:grpSp>
      <p:grpSp>
        <p:nvGrpSpPr>
          <p:cNvPr id="46" name="组合 27"/>
          <p:cNvGrpSpPr/>
          <p:nvPr/>
        </p:nvGrpSpPr>
        <p:grpSpPr bwMode="auto">
          <a:xfrm>
            <a:off x="7151505" y="4517643"/>
            <a:ext cx="2735993" cy="1890519"/>
            <a:chOff x="0" y="0"/>
            <a:chExt cx="2093189" cy="1416774"/>
          </a:xfrm>
          <a:solidFill>
            <a:srgbClr val="00CC66"/>
          </a:solidFill>
        </p:grpSpPr>
        <p:sp>
          <p:nvSpPr>
            <p:cNvPr id="47" name="等腰三角形 28">
              <a:hlinkClick r:id="rId1"/>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48" name="文本框 29"/>
            <p:cNvSpPr>
              <a:spLocks noChangeArrowheads="1"/>
            </p:cNvSpPr>
            <p:nvPr/>
          </p:nvSpPr>
          <p:spPr bwMode="auto">
            <a:xfrm>
              <a:off x="751525" y="520297"/>
              <a:ext cx="590138" cy="5189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900" dirty="0">
                  <a:solidFill>
                    <a:schemeClr val="bg1"/>
                  </a:solidFill>
                  <a:latin typeface="微软雅黑" panose="020B0503020204020204" pitchFamily="34" charset="-122"/>
                  <a:ea typeface="微软雅黑" panose="020B0503020204020204" pitchFamily="34" charset="-122"/>
                </a:rPr>
                <a:t>04</a:t>
              </a:r>
              <a:endParaRPr lang="zh-CN" altLang="en-US" sz="3900" dirty="0">
                <a:solidFill>
                  <a:schemeClr val="bg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136295" y="2543213"/>
            <a:ext cx="2151162" cy="1520292"/>
            <a:chOff x="3766900" y="4392265"/>
            <a:chExt cx="3793114" cy="2625625"/>
          </a:xfrm>
        </p:grpSpPr>
        <p:sp>
          <p:nvSpPr>
            <p:cNvPr id="49" name="TextBox 48"/>
            <p:cNvSpPr txBox="1"/>
            <p:nvPr/>
          </p:nvSpPr>
          <p:spPr>
            <a:xfrm>
              <a:off x="3766900" y="5510974"/>
              <a:ext cx="3793114" cy="1506916"/>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endPar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3783314" y="4392265"/>
              <a:ext cx="2199762" cy="983612"/>
              <a:chOff x="1354515" y="2174815"/>
              <a:chExt cx="1212299" cy="542073"/>
            </a:xfrm>
          </p:grpSpPr>
          <p:sp>
            <p:nvSpPr>
              <p:cNvPr id="54" name="圆角矩形 53"/>
              <p:cNvSpPr/>
              <p:nvPr/>
            </p:nvSpPr>
            <p:spPr>
              <a:xfrm>
                <a:off x="1354515"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1386761" y="2174815"/>
                <a:ext cx="1180053" cy="527288"/>
              </a:xfrm>
              <a:prstGeom prst="rect">
                <a:avLst/>
              </a:prstGeom>
              <a:noFill/>
            </p:spPr>
            <p:txBody>
              <a:bodyPr wrap="square" lIns="91431" tIns="0" rIns="91431" bIns="0" rtlCol="0" anchor="t">
                <a:spAutoFit/>
              </a:bodyPr>
              <a:lstStyle/>
              <a:p>
                <a:pPr>
                  <a:lnSpc>
                    <a:spcPct val="150000"/>
                  </a:lnSpc>
                </a:pPr>
                <a:r>
                  <a:rPr lang="zh-CN" altLang="en-US" sz="2400" dirty="0">
                    <a:solidFill>
                      <a:schemeClr val="bg1"/>
                    </a:solidFill>
                    <a:latin typeface="方正黑体_GBK" pitchFamily="65" charset="-122"/>
                    <a:ea typeface="方正黑体_GBK" pitchFamily="65" charset="-122"/>
                    <a:cs typeface="华文黑体" pitchFamily="2" charset="-122"/>
                  </a:rPr>
                  <a:t>方案一</a:t>
                </a:r>
                <a:endParaRPr lang="zh-CN" altLang="en-US" sz="2400" dirty="0">
                  <a:solidFill>
                    <a:schemeClr val="bg1"/>
                  </a:solidFill>
                  <a:latin typeface="方正黑体_GBK" pitchFamily="65" charset="-122"/>
                  <a:ea typeface="方正黑体_GBK" pitchFamily="65" charset="-122"/>
                  <a:cs typeface="华文黑体" pitchFamily="2" charset="-122"/>
                </a:endParaRPr>
              </a:p>
            </p:txBody>
          </p:sp>
        </p:grpSp>
      </p:grpSp>
      <p:grpSp>
        <p:nvGrpSpPr>
          <p:cNvPr id="5" name="组合 4"/>
          <p:cNvGrpSpPr/>
          <p:nvPr/>
        </p:nvGrpSpPr>
        <p:grpSpPr>
          <a:xfrm>
            <a:off x="8565840" y="2553956"/>
            <a:ext cx="2735592" cy="1264127"/>
            <a:chOff x="15104026" y="4410819"/>
            <a:chExt cx="4823631" cy="2183215"/>
          </a:xfrm>
        </p:grpSpPr>
        <p:sp>
          <p:nvSpPr>
            <p:cNvPr id="50" name="TextBox 49"/>
            <p:cNvSpPr txBox="1"/>
            <p:nvPr/>
          </p:nvSpPr>
          <p:spPr>
            <a:xfrm>
              <a:off x="15104026" y="5536275"/>
              <a:ext cx="4823631" cy="1057759"/>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endPar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15344539" y="4410819"/>
              <a:ext cx="2216549" cy="965058"/>
              <a:chOff x="7725958" y="2185040"/>
              <a:chExt cx="1221550" cy="531848"/>
            </a:xfrm>
          </p:grpSpPr>
          <p:sp>
            <p:nvSpPr>
              <p:cNvPr id="57" name="圆角矩形 56"/>
              <p:cNvSpPr/>
              <p:nvPr/>
            </p:nvSpPr>
            <p:spPr>
              <a:xfrm>
                <a:off x="7725958"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7767455" y="2185040"/>
                <a:ext cx="1180053" cy="483347"/>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方案二</a:t>
                </a:r>
                <a:endParaRPr lang="zh-CN" altLang="en-US" sz="2200" dirty="0">
                  <a:solidFill>
                    <a:schemeClr val="bg1"/>
                  </a:solidFill>
                  <a:latin typeface="方正黑体_GBK" pitchFamily="65" charset="-122"/>
                  <a:ea typeface="方正黑体_GBK" pitchFamily="65" charset="-122"/>
                  <a:cs typeface="华文黑体" pitchFamily="2" charset="-122"/>
                </a:endParaRPr>
              </a:p>
            </p:txBody>
          </p:sp>
        </p:grpSp>
      </p:grpSp>
      <p:grpSp>
        <p:nvGrpSpPr>
          <p:cNvPr id="4" name="组合 3"/>
          <p:cNvGrpSpPr/>
          <p:nvPr/>
        </p:nvGrpSpPr>
        <p:grpSpPr>
          <a:xfrm>
            <a:off x="9903855" y="4552434"/>
            <a:ext cx="2735592" cy="1186378"/>
            <a:chOff x="17463330" y="7862298"/>
            <a:chExt cx="4823631" cy="2048937"/>
          </a:xfrm>
        </p:grpSpPr>
        <p:sp>
          <p:nvSpPr>
            <p:cNvPr id="52" name="TextBox 51"/>
            <p:cNvSpPr txBox="1"/>
            <p:nvPr/>
          </p:nvSpPr>
          <p:spPr>
            <a:xfrm>
              <a:off x="17463330" y="8853476"/>
              <a:ext cx="4823631" cy="1057759"/>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endPar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17713534" y="7862298"/>
              <a:ext cx="2295980" cy="976684"/>
              <a:chOff x="9031522" y="4087166"/>
              <a:chExt cx="1265325" cy="538255"/>
            </a:xfrm>
          </p:grpSpPr>
          <p:sp>
            <p:nvSpPr>
              <p:cNvPr id="60" name="圆角矩形 59"/>
              <p:cNvSpPr/>
              <p:nvPr/>
            </p:nvSpPr>
            <p:spPr>
              <a:xfrm>
                <a:off x="9031522" y="4102259"/>
                <a:ext cx="1100328" cy="523162"/>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9116794" y="4087166"/>
                <a:ext cx="1180053" cy="483346"/>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方案四</a:t>
                </a:r>
                <a:endParaRPr lang="zh-CN" altLang="en-US" sz="2200" dirty="0">
                  <a:solidFill>
                    <a:schemeClr val="bg1"/>
                  </a:solidFill>
                  <a:latin typeface="方正黑体_GBK" pitchFamily="65" charset="-122"/>
                  <a:ea typeface="方正黑体_GBK" pitchFamily="65" charset="-122"/>
                  <a:cs typeface="华文黑体" pitchFamily="2" charset="-122"/>
                </a:endParaRPr>
              </a:p>
            </p:txBody>
          </p:sp>
        </p:grpSp>
      </p:grpSp>
      <p:grpSp>
        <p:nvGrpSpPr>
          <p:cNvPr id="3" name="组合 2"/>
          <p:cNvGrpSpPr/>
          <p:nvPr/>
        </p:nvGrpSpPr>
        <p:grpSpPr>
          <a:xfrm>
            <a:off x="3211876" y="4603769"/>
            <a:ext cx="2735592" cy="1270662"/>
            <a:chOff x="5663457" y="7950956"/>
            <a:chExt cx="4823631" cy="2194501"/>
          </a:xfrm>
        </p:grpSpPr>
        <p:sp>
          <p:nvSpPr>
            <p:cNvPr id="51" name="TextBox 50"/>
            <p:cNvSpPr txBox="1"/>
            <p:nvPr/>
          </p:nvSpPr>
          <p:spPr>
            <a:xfrm>
              <a:off x="5663457" y="9087697"/>
              <a:ext cx="4823631" cy="1057760"/>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endPar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5803741" y="7950956"/>
              <a:ext cx="2300678" cy="983547"/>
              <a:chOff x="2518192" y="4136026"/>
              <a:chExt cx="1267914" cy="542037"/>
            </a:xfrm>
          </p:grpSpPr>
          <p:sp>
            <p:nvSpPr>
              <p:cNvPr id="63" name="圆角矩形 62"/>
              <p:cNvSpPr/>
              <p:nvPr/>
            </p:nvSpPr>
            <p:spPr>
              <a:xfrm>
                <a:off x="2518192" y="4154901"/>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2606053" y="4136026"/>
                <a:ext cx="1180053" cy="483347"/>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方案三</a:t>
                </a:r>
                <a:endParaRPr lang="zh-CN" altLang="en-US" sz="2200" dirty="0">
                  <a:solidFill>
                    <a:schemeClr val="bg1"/>
                  </a:solidFill>
                  <a:latin typeface="方正黑体_GBK" pitchFamily="65" charset="-122"/>
                  <a:ea typeface="方正黑体_GBK" pitchFamily="65" charset="-122"/>
                  <a:cs typeface="华文黑体" pitchFamily="2" charset="-122"/>
                </a:endParaRPr>
              </a:p>
            </p:txBody>
          </p:sp>
        </p:grpSp>
      </p:grpSp>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6" name="组合 5"/>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解决方案</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8374077" y="4765578"/>
            <a:ext cx="1511128" cy="96457"/>
            <a:chOff x="2539779" y="2393265"/>
            <a:chExt cx="1468446" cy="91806"/>
          </a:xfrm>
          <a:solidFill>
            <a:srgbClr val="0070C0"/>
          </a:solidFill>
        </p:grpSpPr>
        <p:cxnSp>
          <p:nvCxnSpPr>
            <p:cNvPr id="70" name="直接连接符 69"/>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7037329" y="2746032"/>
            <a:ext cx="1511128" cy="96457"/>
            <a:chOff x="2539779" y="2393265"/>
            <a:chExt cx="1468446" cy="91806"/>
          </a:xfrm>
          <a:solidFill>
            <a:srgbClr val="0070C0"/>
          </a:solidFill>
        </p:grpSpPr>
        <p:cxnSp>
          <p:nvCxnSpPr>
            <p:cNvPr id="73" name="直接连接符 72"/>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3393140" y="2809804"/>
            <a:ext cx="1457127" cy="96457"/>
            <a:chOff x="2503408" y="2393265"/>
            <a:chExt cx="1415970" cy="91806"/>
          </a:xfrm>
          <a:solidFill>
            <a:srgbClr val="0070C0"/>
          </a:solidFill>
        </p:grpSpPr>
        <p:cxnSp>
          <p:nvCxnSpPr>
            <p:cNvPr id="76" name="直接连接符 75"/>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18"/>
          <p:cNvGrpSpPr/>
          <p:nvPr/>
        </p:nvGrpSpPr>
        <p:grpSpPr bwMode="auto">
          <a:xfrm>
            <a:off x="4301338" y="2569900"/>
            <a:ext cx="2735993" cy="1890519"/>
            <a:chOff x="0" y="0"/>
            <a:chExt cx="2093189" cy="1416774"/>
          </a:xfrm>
          <a:solidFill>
            <a:srgbClr val="007FDE"/>
          </a:solidFill>
        </p:grpSpPr>
        <p:sp>
          <p:nvSpPr>
            <p:cNvPr id="38" name="等腰三角形 19">
              <a:hlinkClick r:id="rId1"/>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39" name="文本框 20"/>
            <p:cNvSpPr>
              <a:spLocks noChangeArrowheads="1"/>
            </p:cNvSpPr>
            <p:nvPr/>
          </p:nvSpPr>
          <p:spPr bwMode="auto">
            <a:xfrm>
              <a:off x="725753" y="122472"/>
              <a:ext cx="636740"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01</a:t>
              </a:r>
              <a:endParaRPr lang="zh-CN" altLang="en-US" sz="4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ppt_x"/>
                                          </p:val>
                                        </p:tav>
                                        <p:tav tm="100000">
                                          <p:val>
                                            <p:strVal val="#ppt_x"/>
                                          </p:val>
                                        </p:tav>
                                      </p:tavLst>
                                    </p:anim>
                                    <p:anim calcmode="lin" valueType="num">
                                      <p:cBhvr additive="base">
                                        <p:cTn id="33" dur="500" fill="hold"/>
                                        <p:tgtEl>
                                          <p:spTgt spid="46"/>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right)">
                                      <p:cBhvr>
                                        <p:cTn id="37" dur="500"/>
                                        <p:tgtEl>
                                          <p:spTgt spid="75"/>
                                        </p:tgtEl>
                                      </p:cBhvr>
                                    </p:animEffect>
                                  </p:childTnLst>
                                </p:cTn>
                              </p:par>
                              <p:par>
                                <p:cTn id="38" presetID="22" presetClass="entr" presetSubtype="2"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right)">
                                      <p:cBhvr>
                                        <p:cTn id="40" dur="500"/>
                                        <p:tgtEl>
                                          <p:spTgt spid="34"/>
                                        </p:tgtEl>
                                      </p:cBhvr>
                                    </p:animEffect>
                                  </p:childTnLst>
                                </p:cTn>
                              </p:par>
                              <p:par>
                                <p:cTn id="41" presetID="22" presetClass="entr" presetSubtype="8"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left)">
                                      <p:cBhvr>
                                        <p:cTn id="43" dur="500"/>
                                        <p:tgtEl>
                                          <p:spTgt spid="72"/>
                                        </p:tgtEl>
                                      </p:cBhvr>
                                    </p:animEffect>
                                  </p:childTnLst>
                                </p:cTn>
                              </p:par>
                              <p:par>
                                <p:cTn id="44" presetID="22" presetClass="entr" presetSubtype="8" fill="hold" nodeType="with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wipe(left)">
                                      <p:cBhvr>
                                        <p:cTn id="46" dur="500"/>
                                        <p:tgtEl>
                                          <p:spTgt spid="69"/>
                                        </p:tgtEl>
                                      </p:cBhvr>
                                    </p:animEffect>
                                  </p:childTnLst>
                                </p:cTn>
                              </p:par>
                            </p:childTnLst>
                          </p:cTn>
                        </p:par>
                        <p:par>
                          <p:cTn id="47" fill="hold">
                            <p:stCondLst>
                              <p:cond delay="3500"/>
                            </p:stCondLst>
                            <p:childTnLst>
                              <p:par>
                                <p:cTn id="48" presetID="12" presetClass="entr" presetSubtype="8"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additive="base">
                                        <p:cTn id="50" dur="500"/>
                                        <p:tgtEl>
                                          <p:spTgt spid="2"/>
                                        </p:tgtEl>
                                        <p:attrNameLst>
                                          <p:attrName>ppt_x</p:attrName>
                                        </p:attrNameLst>
                                      </p:cBhvr>
                                      <p:tavLst>
                                        <p:tav tm="0">
                                          <p:val>
                                            <p:strVal val="#ppt_x-#ppt_w*1.125000"/>
                                          </p:val>
                                        </p:tav>
                                        <p:tav tm="100000">
                                          <p:val>
                                            <p:strVal val="#ppt_x"/>
                                          </p:val>
                                        </p:tav>
                                      </p:tavLst>
                                    </p:anim>
                                    <p:animEffect transition="in" filter="wipe(right)">
                                      <p:cBhvr>
                                        <p:cTn id="51" dur="500"/>
                                        <p:tgtEl>
                                          <p:spTgt spid="2"/>
                                        </p:tgtEl>
                                      </p:cBhvr>
                                    </p:animEffect>
                                  </p:childTnLst>
                                </p:cTn>
                              </p:par>
                              <p:par>
                                <p:cTn id="52" presetID="12" presetClass="entr" presetSubtype="8" fill="hold" nodeType="with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p:tgtEl>
                                          <p:spTgt spid="3"/>
                                        </p:tgtEl>
                                        <p:attrNameLst>
                                          <p:attrName>ppt_x</p:attrName>
                                        </p:attrNameLst>
                                      </p:cBhvr>
                                      <p:tavLst>
                                        <p:tav tm="0">
                                          <p:val>
                                            <p:strVal val="#ppt_x-#ppt_w*1.125000"/>
                                          </p:val>
                                        </p:tav>
                                        <p:tav tm="100000">
                                          <p:val>
                                            <p:strVal val="#ppt_x"/>
                                          </p:val>
                                        </p:tav>
                                      </p:tavLst>
                                    </p:anim>
                                    <p:animEffect transition="in" filter="wipe(right)">
                                      <p:cBhvr>
                                        <p:cTn id="55" dur="500"/>
                                        <p:tgtEl>
                                          <p:spTgt spid="3"/>
                                        </p:tgtEl>
                                      </p:cBhvr>
                                    </p:animEffect>
                                  </p:childTnLst>
                                </p:cTn>
                              </p:par>
                              <p:par>
                                <p:cTn id="56" presetID="12" presetClass="entr" presetSubtype="2" fill="hold" nodeType="with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500"/>
                                        <p:tgtEl>
                                          <p:spTgt spid="5"/>
                                        </p:tgtEl>
                                        <p:attrNameLst>
                                          <p:attrName>ppt_x</p:attrName>
                                        </p:attrNameLst>
                                      </p:cBhvr>
                                      <p:tavLst>
                                        <p:tav tm="0">
                                          <p:val>
                                            <p:strVal val="#ppt_x+#ppt_w*1.125000"/>
                                          </p:val>
                                        </p:tav>
                                        <p:tav tm="100000">
                                          <p:val>
                                            <p:strVal val="#ppt_x"/>
                                          </p:val>
                                        </p:tav>
                                      </p:tavLst>
                                    </p:anim>
                                    <p:animEffect transition="in" filter="wipe(left)">
                                      <p:cBhvr>
                                        <p:cTn id="59" dur="500"/>
                                        <p:tgtEl>
                                          <p:spTgt spid="5"/>
                                        </p:tgtEl>
                                      </p:cBhvr>
                                    </p:animEffect>
                                  </p:childTnLst>
                                </p:cTn>
                              </p:par>
                              <p:par>
                                <p:cTn id="60" presetID="12" presetClass="entr" presetSubtype="2" fill="hold" nodeType="with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500"/>
                                        <p:tgtEl>
                                          <p:spTgt spid="4"/>
                                        </p:tgtEl>
                                        <p:attrNameLst>
                                          <p:attrName>ppt_x</p:attrName>
                                        </p:attrNameLst>
                                      </p:cBhvr>
                                      <p:tavLst>
                                        <p:tav tm="0">
                                          <p:val>
                                            <p:strVal val="#ppt_x+#ppt_w*1.125000"/>
                                          </p:val>
                                        </p:tav>
                                        <p:tav tm="100000">
                                          <p:val>
                                            <p:strVal val="#ppt_x"/>
                                          </p:val>
                                        </p:tav>
                                      </p:tavLst>
                                    </p:anim>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p:spPr>
        <p:txBody>
          <a:bodyPr vert="horz" wrap="square" lIns="49634" tIns="24817" rIns="49634" bIns="24817" numCol="1" anchor="t" anchorCtr="0" compatLnSpc="1"/>
          <a:lstStyle/>
          <a:p>
            <a:endParaRPr lang="zh-CN" altLang="en-US"/>
          </a:p>
        </p:txBody>
      </p:sp>
      <p:sp>
        <p:nvSpPr>
          <p:cNvPr id="70" name="TextBox 69"/>
          <p:cNvSpPr txBox="1"/>
          <p:nvPr/>
        </p:nvSpPr>
        <p:spPr>
          <a:xfrm>
            <a:off x="1722742" y="2212592"/>
            <a:ext cx="3447179" cy="3497216"/>
          </a:xfrm>
          <a:prstGeom prst="rect">
            <a:avLst/>
          </a:prstGeom>
          <a:noFill/>
        </p:spPr>
        <p:txBody>
          <a:bodyPr wrap="none" lIns="49634" tIns="24817" rIns="49634" bIns="24817" rtlCol="0">
            <a:spAutoFit/>
          </a:bodyPr>
          <a:lstStyle/>
          <a:p>
            <a:r>
              <a:rPr lang="en-US" altLang="zh-CN" sz="22400" spc="-163" dirty="0">
                <a:solidFill>
                  <a:schemeClr val="bg1"/>
                </a:solidFill>
                <a:latin typeface="ITC Avant Garde Std Md" panose="020B0602020202020204" pitchFamily="34" charset="0"/>
                <a:cs typeface="Raavi" panose="020B0502040204020203" pitchFamily="34" charset="0"/>
              </a:rPr>
              <a:t>03</a:t>
            </a:r>
            <a:endParaRPr lang="zh-CN" altLang="en-US" sz="22400" spc="-163" dirty="0">
              <a:solidFill>
                <a:schemeClr val="bg1"/>
              </a:solidFill>
              <a:latin typeface="ITC Avant Garde Std Md" panose="020B0602020202020204" pitchFamily="34" charset="0"/>
              <a:cs typeface="Raavi" panose="020B0502040204020203" pitchFamily="34" charset="0"/>
            </a:endParaRPr>
          </a:p>
        </p:txBody>
      </p:sp>
      <p:grpSp>
        <p:nvGrpSpPr>
          <p:cNvPr id="38" name="组合 37"/>
          <p:cNvGrpSpPr/>
          <p:nvPr/>
        </p:nvGrpSpPr>
        <p:grpSpPr>
          <a:xfrm>
            <a:off x="8285537" y="4158343"/>
            <a:ext cx="3037574" cy="496236"/>
            <a:chOff x="14609773" y="7181693"/>
            <a:chExt cx="5356112" cy="857027"/>
          </a:xfrm>
        </p:grpSpPr>
        <p:sp>
          <p:nvSpPr>
            <p:cNvPr id="39" name="圆角矩形 38"/>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产品运营及推广</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8243935" y="5123795"/>
            <a:ext cx="1457344" cy="400110"/>
            <a:chOff x="14536417" y="8849072"/>
            <a:chExt cx="2569714" cy="691011"/>
          </a:xfrm>
        </p:grpSpPr>
        <p:sp>
          <p:nvSpPr>
            <p:cNvPr id="47"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产品概述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直角三角形 47"/>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8243935" y="5771851"/>
            <a:ext cx="1457344" cy="400110"/>
            <a:chOff x="14536417" y="9968300"/>
            <a:chExt cx="2569714" cy="691011"/>
          </a:xfrm>
        </p:grpSpPr>
        <p:sp>
          <p:nvSpPr>
            <p:cNvPr id="50"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产品形式</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直角三角形 50"/>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8243935" y="6468032"/>
            <a:ext cx="1457344" cy="400110"/>
            <a:chOff x="14536417" y="11170642"/>
            <a:chExt cx="2569714" cy="691011"/>
          </a:xfrm>
        </p:grpSpPr>
        <p:sp>
          <p:nvSpPr>
            <p:cNvPr id="53"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地面推广</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直角三角形 53"/>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9970356" y="5123795"/>
            <a:ext cx="1989680" cy="400110"/>
            <a:chOff x="17580588" y="8849071"/>
            <a:chExt cx="3508375" cy="691011"/>
          </a:xfrm>
        </p:grpSpPr>
        <p:sp>
          <p:nvSpPr>
            <p:cNvPr id="56" name="TextBox 37"/>
            <p:cNvSpPr txBox="1"/>
            <p:nvPr/>
          </p:nvSpPr>
          <p:spPr>
            <a:xfrm>
              <a:off x="18049853" y="8849071"/>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网络营销推广</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直角三角形 56"/>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9970354" y="5771851"/>
            <a:ext cx="1476720" cy="400110"/>
            <a:chOff x="17580587" y="9968299"/>
            <a:chExt cx="2603880" cy="691011"/>
          </a:xfrm>
        </p:grpSpPr>
        <p:sp>
          <p:nvSpPr>
            <p:cNvPr id="59"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产品功能</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直角三角形 59"/>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9974721" y="6468032"/>
            <a:ext cx="1970305" cy="400110"/>
            <a:chOff x="14536417" y="11170642"/>
            <a:chExt cx="3474213" cy="691011"/>
          </a:xfrm>
        </p:grpSpPr>
        <p:sp>
          <p:nvSpPr>
            <p:cNvPr id="62" name="TextBox 27"/>
            <p:cNvSpPr txBox="1"/>
            <p:nvPr/>
          </p:nvSpPr>
          <p:spPr>
            <a:xfrm>
              <a:off x="14971519" y="11170642"/>
              <a:ext cx="3039111"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产品利润分析</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fltVal val="0"/>
                                          </p:val>
                                        </p:tav>
                                        <p:tav tm="100000">
                                          <p:val>
                                            <p:strVal val="#ppt_h"/>
                                          </p:val>
                                        </p:tav>
                                      </p:tavLst>
                                    </p:anim>
                                    <p:animEffect transition="in" filter="fade">
                                      <p:cBhvr>
                                        <p:cTn id="18" dur="500"/>
                                        <p:tgtEl>
                                          <p:spTgt spid="38"/>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anim calcmode="lin" valueType="num">
                                      <p:cBhvr>
                                        <p:cTn id="23" dur="500" fill="hold"/>
                                        <p:tgtEl>
                                          <p:spTgt spid="41"/>
                                        </p:tgtEl>
                                        <p:attrNameLst>
                                          <p:attrName>ppt_x</p:attrName>
                                        </p:attrNameLst>
                                      </p:cBhvr>
                                      <p:tavLst>
                                        <p:tav tm="0">
                                          <p:val>
                                            <p:strVal val="#ppt_x"/>
                                          </p:val>
                                        </p:tav>
                                        <p:tav tm="100000">
                                          <p:val>
                                            <p:strVal val="#ppt_x"/>
                                          </p:val>
                                        </p:tav>
                                      </p:tavLst>
                                    </p:anim>
                                    <p:anim calcmode="lin" valueType="num">
                                      <p:cBhvr>
                                        <p:cTn id="24" dur="500" fill="hold"/>
                                        <p:tgtEl>
                                          <p:spTgt spid="4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anim calcmode="lin" valueType="num">
                                      <p:cBhvr>
                                        <p:cTn id="28" dur="500" fill="hold"/>
                                        <p:tgtEl>
                                          <p:spTgt spid="55"/>
                                        </p:tgtEl>
                                        <p:attrNameLst>
                                          <p:attrName>ppt_x</p:attrName>
                                        </p:attrNameLst>
                                      </p:cBhvr>
                                      <p:tavLst>
                                        <p:tav tm="0">
                                          <p:val>
                                            <p:strVal val="#ppt_x"/>
                                          </p:val>
                                        </p:tav>
                                        <p:tav tm="100000">
                                          <p:val>
                                            <p:strVal val="#ppt_x"/>
                                          </p:val>
                                        </p:tav>
                                      </p:tavLst>
                                    </p:anim>
                                    <p:anim calcmode="lin" valueType="num">
                                      <p:cBhvr>
                                        <p:cTn id="29" dur="500" fill="hold"/>
                                        <p:tgtEl>
                                          <p:spTgt spid="5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40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anim calcmode="lin" valueType="num">
                                      <p:cBhvr>
                                        <p:cTn id="33" dur="500" fill="hold"/>
                                        <p:tgtEl>
                                          <p:spTgt spid="49"/>
                                        </p:tgtEl>
                                        <p:attrNameLst>
                                          <p:attrName>ppt_x</p:attrName>
                                        </p:attrNameLst>
                                      </p:cBhvr>
                                      <p:tavLst>
                                        <p:tav tm="0">
                                          <p:val>
                                            <p:strVal val="#ppt_x"/>
                                          </p:val>
                                        </p:tav>
                                        <p:tav tm="100000">
                                          <p:val>
                                            <p:strVal val="#ppt_x"/>
                                          </p:val>
                                        </p:tav>
                                      </p:tavLst>
                                    </p:anim>
                                    <p:anim calcmode="lin" valueType="num">
                                      <p:cBhvr>
                                        <p:cTn id="34" dur="500" fill="hold"/>
                                        <p:tgtEl>
                                          <p:spTgt spid="4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60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anim calcmode="lin" valueType="num">
                                      <p:cBhvr>
                                        <p:cTn id="38" dur="500" fill="hold"/>
                                        <p:tgtEl>
                                          <p:spTgt spid="58"/>
                                        </p:tgtEl>
                                        <p:attrNameLst>
                                          <p:attrName>ppt_x</p:attrName>
                                        </p:attrNameLst>
                                      </p:cBhvr>
                                      <p:tavLst>
                                        <p:tav tm="0">
                                          <p:val>
                                            <p:strVal val="#ppt_x"/>
                                          </p:val>
                                        </p:tav>
                                        <p:tav tm="100000">
                                          <p:val>
                                            <p:strVal val="#ppt_x"/>
                                          </p:val>
                                        </p:tav>
                                      </p:tavLst>
                                    </p:anim>
                                    <p:anim calcmode="lin" valueType="num">
                                      <p:cBhvr>
                                        <p:cTn id="39" dur="500" fill="hold"/>
                                        <p:tgtEl>
                                          <p:spTgt spid="5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80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anim calcmode="lin" valueType="num">
                                      <p:cBhvr>
                                        <p:cTn id="43" dur="500" fill="hold"/>
                                        <p:tgtEl>
                                          <p:spTgt spid="52"/>
                                        </p:tgtEl>
                                        <p:attrNameLst>
                                          <p:attrName>ppt_x</p:attrName>
                                        </p:attrNameLst>
                                      </p:cBhvr>
                                      <p:tavLst>
                                        <p:tav tm="0">
                                          <p:val>
                                            <p:strVal val="#ppt_x"/>
                                          </p:val>
                                        </p:tav>
                                        <p:tav tm="100000">
                                          <p:val>
                                            <p:strVal val="#ppt_x"/>
                                          </p:val>
                                        </p:tav>
                                      </p:tavLst>
                                    </p:anim>
                                    <p:anim calcmode="lin" valueType="num">
                                      <p:cBhvr>
                                        <p:cTn id="44" dur="500" fill="hold"/>
                                        <p:tgtEl>
                                          <p:spTgt spid="5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80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anim calcmode="lin" valueType="num">
                                      <p:cBhvr>
                                        <p:cTn id="48" dur="500" fill="hold"/>
                                        <p:tgtEl>
                                          <p:spTgt spid="61"/>
                                        </p:tgtEl>
                                        <p:attrNameLst>
                                          <p:attrName>ppt_x</p:attrName>
                                        </p:attrNameLst>
                                      </p:cBhvr>
                                      <p:tavLst>
                                        <p:tav tm="0">
                                          <p:val>
                                            <p:strVal val="#ppt_x"/>
                                          </p:val>
                                        </p:tav>
                                        <p:tav tm="100000">
                                          <p:val>
                                            <p:strVal val="#ppt_x"/>
                                          </p:val>
                                        </p:tav>
                                      </p:tavLst>
                                    </p:anim>
                                    <p:anim calcmode="lin" valueType="num">
                                      <p:cBhvr>
                                        <p:cTn id="49"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产品概述</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pic>
        <p:nvPicPr>
          <p:cNvPr id="154" name="04_Content 02.jpg"/>
          <p:cNvPicPr/>
          <p:nvPr/>
        </p:nvPicPr>
        <p:blipFill>
          <a:blip r:embed="rId1" cstate="print">
            <a:extLst>
              <a:ext uri="{28A0092B-C50C-407E-A947-70E740481C1C}">
                <a14:useLocalDpi xmlns:a14="http://schemas.microsoft.com/office/drawing/2010/main" val="0"/>
              </a:ext>
            </a:extLst>
          </a:blip>
          <a:stretch>
            <a:fillRect/>
          </a:stretch>
        </p:blipFill>
        <p:spPr>
          <a:xfrm flipH="1">
            <a:off x="7825490" y="-46891"/>
            <a:ext cx="5697885" cy="7968516"/>
          </a:xfrm>
          <a:prstGeom prst="rect">
            <a:avLst/>
          </a:prstGeom>
          <a:ln w="12700">
            <a:miter lim="400000"/>
            <a:headEnd/>
            <a:tailEnd/>
          </a:ln>
        </p:spPr>
      </p:pic>
      <p:sp>
        <p:nvSpPr>
          <p:cNvPr id="155" name="Shape 1258"/>
          <p:cNvSpPr/>
          <p:nvPr/>
        </p:nvSpPr>
        <p:spPr>
          <a:xfrm>
            <a:off x="2753775" y="2081887"/>
            <a:ext cx="4302953" cy="781752"/>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Shape 1262"/>
          <p:cNvSpPr/>
          <p:nvPr/>
        </p:nvSpPr>
        <p:spPr>
          <a:xfrm>
            <a:off x="2753775" y="4702520"/>
            <a:ext cx="4302953" cy="781752"/>
          </a:xfrm>
          <a:prstGeom prst="rect">
            <a:avLst/>
          </a:prstGeom>
          <a:ln w="12700">
            <a:miter lim="400000"/>
          </a:ln>
        </p:spPr>
        <p:txBody>
          <a:bodyPr lIns="0" tIns="0" rIns="0" bIns="0">
            <a:spAutoFit/>
          </a:bodyPr>
          <a:lstStyle/>
          <a:p>
            <a:pPr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7" name="组合 156"/>
          <p:cNvGrpSpPr/>
          <p:nvPr/>
        </p:nvGrpSpPr>
        <p:grpSpPr>
          <a:xfrm>
            <a:off x="1742351" y="2016130"/>
            <a:ext cx="872848" cy="821811"/>
            <a:chOff x="1783635" y="4451703"/>
            <a:chExt cx="1539080" cy="1419312"/>
          </a:xfrm>
        </p:grpSpPr>
        <p:sp>
          <p:nvSpPr>
            <p:cNvPr id="158"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9"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0" name="Shape 1260"/>
            <p:cNvSpPr/>
            <p:nvPr/>
          </p:nvSpPr>
          <p:spPr>
            <a:xfrm>
              <a:off x="2052712" y="4608290"/>
              <a:ext cx="1270003" cy="978380"/>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rPr>
                <a:t>01</a:t>
              </a:r>
              <a:endParaRPr sz="350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endParaRPr>
            </a:p>
          </p:txBody>
        </p:sp>
      </p:grpSp>
      <p:grpSp>
        <p:nvGrpSpPr>
          <p:cNvPr id="161" name="组合 160"/>
          <p:cNvGrpSpPr/>
          <p:nvPr/>
        </p:nvGrpSpPr>
        <p:grpSpPr>
          <a:xfrm>
            <a:off x="1742351" y="4702520"/>
            <a:ext cx="872848" cy="821811"/>
            <a:chOff x="1783635" y="4451703"/>
            <a:chExt cx="1539080" cy="1419312"/>
          </a:xfrm>
        </p:grpSpPr>
        <p:sp>
          <p:nvSpPr>
            <p:cNvPr id="162"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3"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4" name="Shape 1260"/>
            <p:cNvSpPr/>
            <p:nvPr/>
          </p:nvSpPr>
          <p:spPr>
            <a:xfrm>
              <a:off x="2052712" y="4608290"/>
              <a:ext cx="1270003" cy="978380"/>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rPr>
                <a:t>0</a:t>
              </a:r>
              <a:r>
                <a:rPr lang="en-US" sz="350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rPr>
                <a:t>2</a:t>
              </a:r>
              <a:endParaRPr sz="350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endParaRPr>
            </a:p>
          </p:txBody>
        </p:sp>
      </p:grpSp>
      <p:grpSp>
        <p:nvGrpSpPr>
          <p:cNvPr id="15" name="组合 14"/>
          <p:cNvGrpSpPr/>
          <p:nvPr/>
        </p:nvGrpSpPr>
        <p:grpSpPr>
          <a:xfrm>
            <a:off x="2819675" y="3126930"/>
            <a:ext cx="3724251" cy="1252926"/>
            <a:chOff x="4846832" y="5352989"/>
            <a:chExt cx="7935073" cy="2710416"/>
          </a:xfrm>
        </p:grpSpPr>
        <p:pic>
          <p:nvPicPr>
            <p:cNvPr id="175" name="Picture 2" descr="C:\Users\Administrator\Desktop\240450-13021PU647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46832" y="5373647"/>
              <a:ext cx="3887437" cy="2594032"/>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3" descr="C:\Users\Administrator\Desktop\240420-14061Z935353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5481" y="5352989"/>
              <a:ext cx="3816424" cy="27104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1" name="组合 180"/>
          <p:cNvGrpSpPr/>
          <p:nvPr/>
        </p:nvGrpSpPr>
        <p:grpSpPr>
          <a:xfrm>
            <a:off x="2805680" y="5670271"/>
            <a:ext cx="3708161" cy="1252926"/>
            <a:chOff x="8965481" y="5352989"/>
            <a:chExt cx="7900790" cy="2710416"/>
          </a:xfrm>
        </p:grpSpPr>
        <p:pic>
          <p:nvPicPr>
            <p:cNvPr id="182" name="Picture 2" descr="C:\Users\Administrator\Desktop\240450-13021PU647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78834" y="5373647"/>
              <a:ext cx="3887437" cy="2594031"/>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3" descr="C:\Users\Administrator\Desktop\240420-14061Z935353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5481" y="5352989"/>
              <a:ext cx="3816425" cy="27104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7"/>
                                            </p:tgtEl>
                                            <p:attrNameLst>
                                              <p:attrName>style.visibility</p:attrName>
                                            </p:attrNameLst>
                                          </p:cBhvr>
                                          <p:to>
                                            <p:strVal val="visible"/>
                                          </p:to>
                                        </p:set>
                                        <p:anim calcmode="lin" valueType="num">
                                          <p:cBhvr>
                                            <p:cTn id="17" dur="500" fill="hold"/>
                                            <p:tgtEl>
                                              <p:spTgt spid="157"/>
                                            </p:tgtEl>
                                            <p:attrNameLst>
                                              <p:attrName>ppt_w</p:attrName>
                                            </p:attrNameLst>
                                          </p:cBhvr>
                                          <p:tavLst>
                                            <p:tav tm="0">
                                              <p:val>
                                                <p:fltVal val="0"/>
                                              </p:val>
                                            </p:tav>
                                            <p:tav tm="100000">
                                              <p:val>
                                                <p:strVal val="#ppt_w"/>
                                              </p:val>
                                            </p:tav>
                                          </p:tavLst>
                                        </p:anim>
                                        <p:anim calcmode="lin" valueType="num">
                                          <p:cBhvr>
                                            <p:cTn id="18" dur="500" fill="hold"/>
                                            <p:tgtEl>
                                              <p:spTgt spid="157"/>
                                            </p:tgtEl>
                                            <p:attrNameLst>
                                              <p:attrName>ppt_h</p:attrName>
                                            </p:attrNameLst>
                                          </p:cBhvr>
                                          <p:tavLst>
                                            <p:tav tm="0">
                                              <p:val>
                                                <p:fltVal val="0"/>
                                              </p:val>
                                            </p:tav>
                                            <p:tav tm="100000">
                                              <p:val>
                                                <p:strVal val="#ppt_h"/>
                                              </p:val>
                                            </p:tav>
                                          </p:tavLst>
                                        </p:anim>
                                        <p:animEffect transition="in" filter="fade">
                                          <p:cBhvr>
                                            <p:cTn id="19" dur="500"/>
                                            <p:tgtEl>
                                              <p:spTgt spid="157"/>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500"/>
                                            <p:tgtEl>
                                              <p:spTgt spid="155"/>
                                            </p:tgtEl>
                                            <p:attrNameLst>
                                              <p:attrName>ppt_y</p:attrName>
                                            </p:attrNameLst>
                                          </p:cBhvr>
                                          <p:tavLst>
                                            <p:tav tm="0">
                                              <p:val>
                                                <p:strVal val="#ppt_y+#ppt_h*1.125000"/>
                                              </p:val>
                                            </p:tav>
                                            <p:tav tm="100000">
                                              <p:val>
                                                <p:strVal val="#ppt_y"/>
                                              </p:val>
                                            </p:tav>
                                          </p:tavLst>
                                        </p:anim>
                                        <p:animEffect transition="in" filter="wipe(up)">
                                          <p:cBhvr>
                                            <p:cTn id="24" dur="500"/>
                                            <p:tgtEl>
                                              <p:spTgt spid="155"/>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61"/>
                                            </p:tgtEl>
                                            <p:attrNameLst>
                                              <p:attrName>style.visibility</p:attrName>
                                            </p:attrNameLst>
                                          </p:cBhvr>
                                          <p:to>
                                            <p:strVal val="visible"/>
                                          </p:to>
                                        </p:set>
                                        <p:anim calcmode="lin" valueType="num">
                                          <p:cBhvr>
                                            <p:cTn id="34" dur="500" fill="hold"/>
                                            <p:tgtEl>
                                              <p:spTgt spid="161"/>
                                            </p:tgtEl>
                                            <p:attrNameLst>
                                              <p:attrName>ppt_w</p:attrName>
                                            </p:attrNameLst>
                                          </p:cBhvr>
                                          <p:tavLst>
                                            <p:tav tm="0">
                                              <p:val>
                                                <p:fltVal val="0"/>
                                              </p:val>
                                            </p:tav>
                                            <p:tav tm="100000">
                                              <p:val>
                                                <p:strVal val="#ppt_w"/>
                                              </p:val>
                                            </p:tav>
                                          </p:tavLst>
                                        </p:anim>
                                        <p:anim calcmode="lin" valueType="num">
                                          <p:cBhvr>
                                            <p:cTn id="35" dur="500" fill="hold"/>
                                            <p:tgtEl>
                                              <p:spTgt spid="161"/>
                                            </p:tgtEl>
                                            <p:attrNameLst>
                                              <p:attrName>ppt_h</p:attrName>
                                            </p:attrNameLst>
                                          </p:cBhvr>
                                          <p:tavLst>
                                            <p:tav tm="0">
                                              <p:val>
                                                <p:fltVal val="0"/>
                                              </p:val>
                                            </p:tav>
                                            <p:tav tm="100000">
                                              <p:val>
                                                <p:strVal val="#ppt_h"/>
                                              </p:val>
                                            </p:tav>
                                          </p:tavLst>
                                        </p:anim>
                                        <p:animEffect transition="in" filter="fade">
                                          <p:cBhvr>
                                            <p:cTn id="36" dur="500"/>
                                            <p:tgtEl>
                                              <p:spTgt spid="161"/>
                                            </p:tgtEl>
                                          </p:cBhvr>
                                        </p:animEffect>
                                      </p:childTnLst>
                                    </p:cTn>
                                  </p:par>
                                </p:childTnLst>
                              </p:cTn>
                            </p:par>
                            <p:par>
                              <p:cTn id="37" fill="hold">
                                <p:stCondLst>
                                  <p:cond delay="3000"/>
                                </p:stCondLst>
                                <p:childTnLst>
                                  <p:par>
                                    <p:cTn id="38" presetID="12" presetClass="entr" presetSubtype="4" fill="hold" grpId="0" nodeType="afterEffect">
                                      <p:stCondLst>
                                        <p:cond delay="0"/>
                                      </p:stCondLst>
                                      <p:childTnLst>
                                        <p:set>
                                          <p:cBhvr>
                                            <p:cTn id="39" dur="1" fill="hold">
                                              <p:stCondLst>
                                                <p:cond delay="0"/>
                                              </p:stCondLst>
                                            </p:cTn>
                                            <p:tgtEl>
                                              <p:spTgt spid="156"/>
                                            </p:tgtEl>
                                            <p:attrNameLst>
                                              <p:attrName>style.visibility</p:attrName>
                                            </p:attrNameLst>
                                          </p:cBhvr>
                                          <p:to>
                                            <p:strVal val="visible"/>
                                          </p:to>
                                        </p:set>
                                        <p:anim calcmode="lin" valueType="num">
                                          <p:cBhvr additive="base">
                                            <p:cTn id="40" dur="500"/>
                                            <p:tgtEl>
                                              <p:spTgt spid="156"/>
                                            </p:tgtEl>
                                            <p:attrNameLst>
                                              <p:attrName>ppt_y</p:attrName>
                                            </p:attrNameLst>
                                          </p:cBhvr>
                                          <p:tavLst>
                                            <p:tav tm="0">
                                              <p:val>
                                                <p:strVal val="#ppt_y+#ppt_h*1.125000"/>
                                              </p:val>
                                            </p:tav>
                                            <p:tav tm="100000">
                                              <p:val>
                                                <p:strVal val="#ppt_y"/>
                                              </p:val>
                                            </p:tav>
                                          </p:tavLst>
                                        </p:anim>
                                        <p:animEffect transition="in" filter="wipe(up)">
                                          <p:cBhvr>
                                            <p:cTn id="41" dur="500"/>
                                            <p:tgtEl>
                                              <p:spTgt spid="156"/>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81"/>
                                            </p:tgtEl>
                                            <p:attrNameLst>
                                              <p:attrName>style.visibility</p:attrName>
                                            </p:attrNameLst>
                                          </p:cBhvr>
                                          <p:to>
                                            <p:strVal val="visible"/>
                                          </p:to>
                                        </p:set>
                                        <p:anim calcmode="lin" valueType="num">
                                          <p:cBhvr>
                                            <p:cTn id="45" dur="500" fill="hold"/>
                                            <p:tgtEl>
                                              <p:spTgt spid="181"/>
                                            </p:tgtEl>
                                            <p:attrNameLst>
                                              <p:attrName>ppt_w</p:attrName>
                                            </p:attrNameLst>
                                          </p:cBhvr>
                                          <p:tavLst>
                                            <p:tav tm="0">
                                              <p:val>
                                                <p:fltVal val="0"/>
                                              </p:val>
                                            </p:tav>
                                            <p:tav tm="100000">
                                              <p:val>
                                                <p:strVal val="#ppt_w"/>
                                              </p:val>
                                            </p:tav>
                                          </p:tavLst>
                                        </p:anim>
                                        <p:anim calcmode="lin" valueType="num">
                                          <p:cBhvr>
                                            <p:cTn id="46" dur="500" fill="hold"/>
                                            <p:tgtEl>
                                              <p:spTgt spid="181"/>
                                            </p:tgtEl>
                                            <p:attrNameLst>
                                              <p:attrName>ppt_h</p:attrName>
                                            </p:attrNameLst>
                                          </p:cBhvr>
                                          <p:tavLst>
                                            <p:tav tm="0">
                                              <p:val>
                                                <p:fltVal val="0"/>
                                              </p:val>
                                            </p:tav>
                                            <p:tav tm="100000">
                                              <p:val>
                                                <p:strVal val="#ppt_h"/>
                                              </p:val>
                                            </p:tav>
                                          </p:tavLst>
                                        </p:anim>
                                        <p:animEffect transition="in" filter="fade">
                                          <p:cBhvr>
                                            <p:cTn id="47" dur="500"/>
                                            <p:tgtEl>
                                              <p:spTgt spid="181"/>
                                            </p:tgtEl>
                                          </p:cBhvr>
                                        </p:animEffect>
                                      </p:childTnLst>
                                    </p:cTn>
                                  </p:par>
                                </p:childTnLst>
                              </p:cTn>
                            </p:par>
                            <p:par>
                              <p:cTn id="48" fill="hold">
                                <p:stCondLst>
                                  <p:cond delay="4000"/>
                                </p:stCondLst>
                                <p:childTnLst>
                                  <p:par>
                                    <p:cTn id="49" presetID="2" presetClass="entr" presetSubtype="4" fill="hold" nodeType="afterEffect" p14:presetBounceEnd="64000">
                                      <p:stCondLst>
                                        <p:cond delay="0"/>
                                      </p:stCondLst>
                                      <p:childTnLst>
                                        <p:set>
                                          <p:cBhvr>
                                            <p:cTn id="50" dur="1" fill="hold">
                                              <p:stCondLst>
                                                <p:cond delay="0"/>
                                              </p:stCondLst>
                                            </p:cTn>
                                            <p:tgtEl>
                                              <p:spTgt spid="154"/>
                                            </p:tgtEl>
                                            <p:attrNameLst>
                                              <p:attrName>style.visibility</p:attrName>
                                            </p:attrNameLst>
                                          </p:cBhvr>
                                          <p:to>
                                            <p:strVal val="visible"/>
                                          </p:to>
                                        </p:set>
                                        <p:anim calcmode="lin" valueType="num" p14:bounceEnd="64000">
                                          <p:cBhvr additive="base">
                                            <p:cTn id="51" dur="500" fill="hold"/>
                                            <p:tgtEl>
                                              <p:spTgt spid="154"/>
                                            </p:tgtEl>
                                            <p:attrNameLst>
                                              <p:attrName>ppt_x</p:attrName>
                                            </p:attrNameLst>
                                          </p:cBhvr>
                                          <p:tavLst>
                                            <p:tav tm="0">
                                              <p:val>
                                                <p:strVal val="#ppt_x"/>
                                              </p:val>
                                            </p:tav>
                                            <p:tav tm="100000">
                                              <p:val>
                                                <p:strVal val="#ppt_x"/>
                                              </p:val>
                                            </p:tav>
                                          </p:tavLst>
                                        </p:anim>
                                        <p:anim calcmode="lin" valueType="num" p14:bounceEnd="64000">
                                          <p:cBhvr additive="base">
                                            <p:cTn id="5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55" grpId="0" animBg="1"/>
          <p:bldP spid="15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7"/>
                                            </p:tgtEl>
                                            <p:attrNameLst>
                                              <p:attrName>style.visibility</p:attrName>
                                            </p:attrNameLst>
                                          </p:cBhvr>
                                          <p:to>
                                            <p:strVal val="visible"/>
                                          </p:to>
                                        </p:set>
                                        <p:anim calcmode="lin" valueType="num">
                                          <p:cBhvr>
                                            <p:cTn id="17" dur="500" fill="hold"/>
                                            <p:tgtEl>
                                              <p:spTgt spid="157"/>
                                            </p:tgtEl>
                                            <p:attrNameLst>
                                              <p:attrName>ppt_w</p:attrName>
                                            </p:attrNameLst>
                                          </p:cBhvr>
                                          <p:tavLst>
                                            <p:tav tm="0">
                                              <p:val>
                                                <p:fltVal val="0"/>
                                              </p:val>
                                            </p:tav>
                                            <p:tav tm="100000">
                                              <p:val>
                                                <p:strVal val="#ppt_w"/>
                                              </p:val>
                                            </p:tav>
                                          </p:tavLst>
                                        </p:anim>
                                        <p:anim calcmode="lin" valueType="num">
                                          <p:cBhvr>
                                            <p:cTn id="18" dur="500" fill="hold"/>
                                            <p:tgtEl>
                                              <p:spTgt spid="157"/>
                                            </p:tgtEl>
                                            <p:attrNameLst>
                                              <p:attrName>ppt_h</p:attrName>
                                            </p:attrNameLst>
                                          </p:cBhvr>
                                          <p:tavLst>
                                            <p:tav tm="0">
                                              <p:val>
                                                <p:fltVal val="0"/>
                                              </p:val>
                                            </p:tav>
                                            <p:tav tm="100000">
                                              <p:val>
                                                <p:strVal val="#ppt_h"/>
                                              </p:val>
                                            </p:tav>
                                          </p:tavLst>
                                        </p:anim>
                                        <p:animEffect transition="in" filter="fade">
                                          <p:cBhvr>
                                            <p:cTn id="19" dur="500"/>
                                            <p:tgtEl>
                                              <p:spTgt spid="157"/>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500"/>
                                            <p:tgtEl>
                                              <p:spTgt spid="155"/>
                                            </p:tgtEl>
                                            <p:attrNameLst>
                                              <p:attrName>ppt_y</p:attrName>
                                            </p:attrNameLst>
                                          </p:cBhvr>
                                          <p:tavLst>
                                            <p:tav tm="0">
                                              <p:val>
                                                <p:strVal val="#ppt_y+#ppt_h*1.125000"/>
                                              </p:val>
                                            </p:tav>
                                            <p:tav tm="100000">
                                              <p:val>
                                                <p:strVal val="#ppt_y"/>
                                              </p:val>
                                            </p:tav>
                                          </p:tavLst>
                                        </p:anim>
                                        <p:animEffect transition="in" filter="wipe(up)">
                                          <p:cBhvr>
                                            <p:cTn id="24" dur="500"/>
                                            <p:tgtEl>
                                              <p:spTgt spid="155"/>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61"/>
                                            </p:tgtEl>
                                            <p:attrNameLst>
                                              <p:attrName>style.visibility</p:attrName>
                                            </p:attrNameLst>
                                          </p:cBhvr>
                                          <p:to>
                                            <p:strVal val="visible"/>
                                          </p:to>
                                        </p:set>
                                        <p:anim calcmode="lin" valueType="num">
                                          <p:cBhvr>
                                            <p:cTn id="34" dur="500" fill="hold"/>
                                            <p:tgtEl>
                                              <p:spTgt spid="161"/>
                                            </p:tgtEl>
                                            <p:attrNameLst>
                                              <p:attrName>ppt_w</p:attrName>
                                            </p:attrNameLst>
                                          </p:cBhvr>
                                          <p:tavLst>
                                            <p:tav tm="0">
                                              <p:val>
                                                <p:fltVal val="0"/>
                                              </p:val>
                                            </p:tav>
                                            <p:tav tm="100000">
                                              <p:val>
                                                <p:strVal val="#ppt_w"/>
                                              </p:val>
                                            </p:tav>
                                          </p:tavLst>
                                        </p:anim>
                                        <p:anim calcmode="lin" valueType="num">
                                          <p:cBhvr>
                                            <p:cTn id="35" dur="500" fill="hold"/>
                                            <p:tgtEl>
                                              <p:spTgt spid="161"/>
                                            </p:tgtEl>
                                            <p:attrNameLst>
                                              <p:attrName>ppt_h</p:attrName>
                                            </p:attrNameLst>
                                          </p:cBhvr>
                                          <p:tavLst>
                                            <p:tav tm="0">
                                              <p:val>
                                                <p:fltVal val="0"/>
                                              </p:val>
                                            </p:tav>
                                            <p:tav tm="100000">
                                              <p:val>
                                                <p:strVal val="#ppt_h"/>
                                              </p:val>
                                            </p:tav>
                                          </p:tavLst>
                                        </p:anim>
                                        <p:animEffect transition="in" filter="fade">
                                          <p:cBhvr>
                                            <p:cTn id="36" dur="500"/>
                                            <p:tgtEl>
                                              <p:spTgt spid="161"/>
                                            </p:tgtEl>
                                          </p:cBhvr>
                                        </p:animEffect>
                                      </p:childTnLst>
                                    </p:cTn>
                                  </p:par>
                                </p:childTnLst>
                              </p:cTn>
                            </p:par>
                            <p:par>
                              <p:cTn id="37" fill="hold">
                                <p:stCondLst>
                                  <p:cond delay="3000"/>
                                </p:stCondLst>
                                <p:childTnLst>
                                  <p:par>
                                    <p:cTn id="38" presetID="12" presetClass="entr" presetSubtype="4" fill="hold" grpId="0" nodeType="afterEffect">
                                      <p:stCondLst>
                                        <p:cond delay="0"/>
                                      </p:stCondLst>
                                      <p:childTnLst>
                                        <p:set>
                                          <p:cBhvr>
                                            <p:cTn id="39" dur="1" fill="hold">
                                              <p:stCondLst>
                                                <p:cond delay="0"/>
                                              </p:stCondLst>
                                            </p:cTn>
                                            <p:tgtEl>
                                              <p:spTgt spid="156"/>
                                            </p:tgtEl>
                                            <p:attrNameLst>
                                              <p:attrName>style.visibility</p:attrName>
                                            </p:attrNameLst>
                                          </p:cBhvr>
                                          <p:to>
                                            <p:strVal val="visible"/>
                                          </p:to>
                                        </p:set>
                                        <p:anim calcmode="lin" valueType="num">
                                          <p:cBhvr additive="base">
                                            <p:cTn id="40" dur="500"/>
                                            <p:tgtEl>
                                              <p:spTgt spid="156"/>
                                            </p:tgtEl>
                                            <p:attrNameLst>
                                              <p:attrName>ppt_y</p:attrName>
                                            </p:attrNameLst>
                                          </p:cBhvr>
                                          <p:tavLst>
                                            <p:tav tm="0">
                                              <p:val>
                                                <p:strVal val="#ppt_y+#ppt_h*1.125000"/>
                                              </p:val>
                                            </p:tav>
                                            <p:tav tm="100000">
                                              <p:val>
                                                <p:strVal val="#ppt_y"/>
                                              </p:val>
                                            </p:tav>
                                          </p:tavLst>
                                        </p:anim>
                                        <p:animEffect transition="in" filter="wipe(up)">
                                          <p:cBhvr>
                                            <p:cTn id="41" dur="500"/>
                                            <p:tgtEl>
                                              <p:spTgt spid="156"/>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81"/>
                                            </p:tgtEl>
                                            <p:attrNameLst>
                                              <p:attrName>style.visibility</p:attrName>
                                            </p:attrNameLst>
                                          </p:cBhvr>
                                          <p:to>
                                            <p:strVal val="visible"/>
                                          </p:to>
                                        </p:set>
                                        <p:anim calcmode="lin" valueType="num">
                                          <p:cBhvr>
                                            <p:cTn id="45" dur="500" fill="hold"/>
                                            <p:tgtEl>
                                              <p:spTgt spid="181"/>
                                            </p:tgtEl>
                                            <p:attrNameLst>
                                              <p:attrName>ppt_w</p:attrName>
                                            </p:attrNameLst>
                                          </p:cBhvr>
                                          <p:tavLst>
                                            <p:tav tm="0">
                                              <p:val>
                                                <p:fltVal val="0"/>
                                              </p:val>
                                            </p:tav>
                                            <p:tav tm="100000">
                                              <p:val>
                                                <p:strVal val="#ppt_w"/>
                                              </p:val>
                                            </p:tav>
                                          </p:tavLst>
                                        </p:anim>
                                        <p:anim calcmode="lin" valueType="num">
                                          <p:cBhvr>
                                            <p:cTn id="46" dur="500" fill="hold"/>
                                            <p:tgtEl>
                                              <p:spTgt spid="181"/>
                                            </p:tgtEl>
                                            <p:attrNameLst>
                                              <p:attrName>ppt_h</p:attrName>
                                            </p:attrNameLst>
                                          </p:cBhvr>
                                          <p:tavLst>
                                            <p:tav tm="0">
                                              <p:val>
                                                <p:fltVal val="0"/>
                                              </p:val>
                                            </p:tav>
                                            <p:tav tm="100000">
                                              <p:val>
                                                <p:strVal val="#ppt_h"/>
                                              </p:val>
                                            </p:tav>
                                          </p:tavLst>
                                        </p:anim>
                                        <p:animEffect transition="in" filter="fade">
                                          <p:cBhvr>
                                            <p:cTn id="47" dur="500"/>
                                            <p:tgtEl>
                                              <p:spTgt spid="181"/>
                                            </p:tgtEl>
                                          </p:cBhvr>
                                        </p:animEffect>
                                      </p:childTnLst>
                                    </p:cTn>
                                  </p:par>
                                </p:childTnLst>
                              </p:cTn>
                            </p:par>
                            <p:par>
                              <p:cTn id="48" fill="hold">
                                <p:stCondLst>
                                  <p:cond delay="4000"/>
                                </p:stCondLst>
                                <p:childTnLst>
                                  <p:par>
                                    <p:cTn id="49" presetID="2" presetClass="entr" presetSubtype="4" fill="hold" nodeType="afterEffect">
                                      <p:stCondLst>
                                        <p:cond delay="0"/>
                                      </p:stCondLst>
                                      <p:childTnLst>
                                        <p:set>
                                          <p:cBhvr>
                                            <p:cTn id="50" dur="1" fill="hold">
                                              <p:stCondLst>
                                                <p:cond delay="0"/>
                                              </p:stCondLst>
                                            </p:cTn>
                                            <p:tgtEl>
                                              <p:spTgt spid="154"/>
                                            </p:tgtEl>
                                            <p:attrNameLst>
                                              <p:attrName>style.visibility</p:attrName>
                                            </p:attrNameLst>
                                          </p:cBhvr>
                                          <p:to>
                                            <p:strVal val="visible"/>
                                          </p:to>
                                        </p:set>
                                        <p:anim calcmode="lin" valueType="num">
                                          <p:cBhvr additive="base">
                                            <p:cTn id="51" dur="500" fill="hold"/>
                                            <p:tgtEl>
                                              <p:spTgt spid="154"/>
                                            </p:tgtEl>
                                            <p:attrNameLst>
                                              <p:attrName>ppt_x</p:attrName>
                                            </p:attrNameLst>
                                          </p:cBhvr>
                                          <p:tavLst>
                                            <p:tav tm="0">
                                              <p:val>
                                                <p:strVal val="#ppt_x"/>
                                              </p:val>
                                            </p:tav>
                                            <p:tav tm="100000">
                                              <p:val>
                                                <p:strVal val="#ppt_x"/>
                                              </p:val>
                                            </p:tav>
                                          </p:tavLst>
                                        </p:anim>
                                        <p:anim calcmode="lin" valueType="num">
                                          <p:cBhvr additive="base">
                                            <p:cTn id="5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55" grpId="0" animBg="1"/>
          <p:bldP spid="156"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3" name="组合 2"/>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产品功能</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676723" y="3016262"/>
            <a:ext cx="7224079" cy="2159800"/>
            <a:chOff x="5783691" y="5148349"/>
            <a:chExt cx="13913910" cy="4074398"/>
          </a:xfrm>
        </p:grpSpPr>
        <p:cxnSp>
          <p:nvCxnSpPr>
            <p:cNvPr id="4" name="直接连接符 3"/>
            <p:cNvCxnSpPr/>
            <p:nvPr/>
          </p:nvCxnSpPr>
          <p:spPr>
            <a:xfrm flipV="1">
              <a:off x="5783691" y="5364373"/>
              <a:ext cx="2761290" cy="3024336"/>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flipV="1">
              <a:off x="8544981" y="5364373"/>
              <a:ext cx="3717540" cy="3456384"/>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12262521" y="5148349"/>
              <a:ext cx="3717538" cy="367240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flipV="1">
              <a:off x="15980059" y="5148349"/>
              <a:ext cx="3717542" cy="407439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2395124" y="4382383"/>
            <a:ext cx="1570230" cy="1603173"/>
            <a:chOff x="4223288" y="7568611"/>
            <a:chExt cx="2768765" cy="2768765"/>
          </a:xfrm>
        </p:grpSpPr>
        <p:sp>
          <p:nvSpPr>
            <p:cNvPr id="2" name="椭圆 1"/>
            <p:cNvSpPr/>
            <p:nvPr/>
          </p:nvSpPr>
          <p:spPr>
            <a:xfrm>
              <a:off x="422328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TextBox 142"/>
            <p:cNvSpPr txBox="1"/>
            <p:nvPr/>
          </p:nvSpPr>
          <p:spPr>
            <a:xfrm>
              <a:off x="4899325" y="8322934"/>
              <a:ext cx="1470896" cy="1435176"/>
            </a:xfrm>
            <a:prstGeom prst="rect">
              <a:avLst/>
            </a:prstGeom>
            <a:noFill/>
          </p:spPr>
          <p:txBody>
            <a:bodyPr wrap="square" rtlCol="0">
              <a:spAutoFit/>
            </a:bodyPr>
            <a:lstStyle/>
            <a:p>
              <a:pPr lvl="0"/>
              <a:r>
                <a:rPr lang="zh-CN" altLang="en-US" sz="2400" dirty="0">
                  <a:solidFill>
                    <a:prstClr val="white"/>
                  </a:solidFill>
                  <a:latin typeface="微软雅黑" panose="020B0503020204020204" pitchFamily="34" charset="-122"/>
                  <a:ea typeface="微软雅黑" panose="020B0503020204020204" pitchFamily="34" charset="-122"/>
                </a:rPr>
                <a:t>绿色</a:t>
              </a:r>
              <a:endParaRPr lang="en-US" altLang="zh-CN" sz="2400" dirty="0">
                <a:solidFill>
                  <a:prstClr val="white"/>
                </a:solidFill>
                <a:latin typeface="微软雅黑" panose="020B0503020204020204" pitchFamily="34" charset="-122"/>
                <a:ea typeface="微软雅黑" panose="020B0503020204020204" pitchFamily="34" charset="-122"/>
              </a:endParaRPr>
            </a:p>
            <a:p>
              <a:pPr lvl="0"/>
              <a:r>
                <a:rPr lang="zh-CN" altLang="en-US" sz="2400" dirty="0">
                  <a:solidFill>
                    <a:prstClr val="white"/>
                  </a:solidFill>
                  <a:latin typeface="微软雅黑" panose="020B0503020204020204" pitchFamily="34" charset="-122"/>
                  <a:ea typeface="微软雅黑" panose="020B0503020204020204" pitchFamily="34" charset="-122"/>
                </a:rPr>
                <a:t>安全</a:t>
              </a:r>
              <a:endParaRPr lang="zh-CN" altLang="en-US" sz="2400" dirty="0">
                <a:solidFill>
                  <a:prstClr val="white"/>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325264" y="2329187"/>
            <a:ext cx="1570230" cy="1603173"/>
            <a:chOff x="7626677" y="4022631"/>
            <a:chExt cx="2768765" cy="2768765"/>
          </a:xfrm>
        </p:grpSpPr>
        <p:sp>
          <p:nvSpPr>
            <p:cNvPr id="72" name="椭圆 71"/>
            <p:cNvSpPr/>
            <p:nvPr/>
          </p:nvSpPr>
          <p:spPr>
            <a:xfrm>
              <a:off x="7626677"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TextBox 143"/>
            <p:cNvSpPr txBox="1"/>
            <p:nvPr/>
          </p:nvSpPr>
          <p:spPr>
            <a:xfrm>
              <a:off x="8338396" y="4744859"/>
              <a:ext cx="1470896" cy="1435176"/>
            </a:xfrm>
            <a:prstGeom prst="rect">
              <a:avLst/>
            </a:prstGeom>
            <a:noFill/>
          </p:spPr>
          <p:txBody>
            <a:bodyPr wrap="square" rtlCol="0">
              <a:spAutoFit/>
            </a:bodyPr>
            <a:lstStyle/>
            <a:p>
              <a:pPr lvl="0"/>
              <a:r>
                <a:rPr lang="zh-CN" altLang="en-US" sz="2400" dirty="0">
                  <a:solidFill>
                    <a:prstClr val="white"/>
                  </a:solidFill>
                  <a:latin typeface="微软雅黑" panose="020B0503020204020204" pitchFamily="34" charset="-122"/>
                  <a:ea typeface="微软雅黑" panose="020B0503020204020204" pitchFamily="34" charset="-122"/>
                </a:rPr>
                <a:t>功能强大</a:t>
              </a:r>
              <a:endParaRPr lang="zh-CN" altLang="en-US" sz="2400" dirty="0">
                <a:solidFill>
                  <a:prstClr val="white"/>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6255404" y="4382383"/>
            <a:ext cx="1570230" cy="1603173"/>
            <a:chOff x="11030067" y="7568611"/>
            <a:chExt cx="2768765" cy="2768765"/>
          </a:xfrm>
        </p:grpSpPr>
        <p:sp>
          <p:nvSpPr>
            <p:cNvPr id="70" name="椭圆 69"/>
            <p:cNvSpPr/>
            <p:nvPr/>
          </p:nvSpPr>
          <p:spPr>
            <a:xfrm>
              <a:off x="11030067"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TextBox 144"/>
            <p:cNvSpPr txBox="1"/>
            <p:nvPr/>
          </p:nvSpPr>
          <p:spPr>
            <a:xfrm>
              <a:off x="11679000" y="8203415"/>
              <a:ext cx="1470896" cy="1435176"/>
            </a:xfrm>
            <a:prstGeom prst="rect">
              <a:avLst/>
            </a:prstGeom>
            <a:noFill/>
          </p:spPr>
          <p:txBody>
            <a:bodyPr wrap="square" rtlCol="0">
              <a:spAutoFit/>
            </a:bodyPr>
            <a:lstStyle/>
            <a:p>
              <a:pPr lvl="0"/>
              <a:r>
                <a:rPr lang="zh-CN" altLang="en-US" sz="2400" dirty="0">
                  <a:solidFill>
                    <a:prstClr val="white"/>
                  </a:solidFill>
                  <a:latin typeface="微软雅黑" panose="020B0503020204020204" pitchFamily="34" charset="-122"/>
                  <a:ea typeface="微软雅黑" panose="020B0503020204020204" pitchFamily="34" charset="-122"/>
                </a:rPr>
                <a:t>运行可靠</a:t>
              </a:r>
              <a:endParaRPr lang="zh-CN" altLang="en-US" sz="2400" dirty="0">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8185544" y="2329187"/>
            <a:ext cx="1570230" cy="1603173"/>
            <a:chOff x="14433456" y="4022631"/>
            <a:chExt cx="2768765" cy="2768765"/>
          </a:xfrm>
        </p:grpSpPr>
        <p:sp>
          <p:nvSpPr>
            <p:cNvPr id="73" name="椭圆 72"/>
            <p:cNvSpPr/>
            <p:nvPr/>
          </p:nvSpPr>
          <p:spPr>
            <a:xfrm>
              <a:off x="14433456"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TextBox 145"/>
            <p:cNvSpPr txBox="1"/>
            <p:nvPr/>
          </p:nvSpPr>
          <p:spPr>
            <a:xfrm>
              <a:off x="15149075" y="4744859"/>
              <a:ext cx="1470896" cy="1435176"/>
            </a:xfrm>
            <a:prstGeom prst="rect">
              <a:avLst/>
            </a:prstGeom>
            <a:noFill/>
          </p:spPr>
          <p:txBody>
            <a:bodyPr wrap="square" rtlCol="0">
              <a:spAutoFit/>
            </a:bodyPr>
            <a:lstStyle/>
            <a:p>
              <a:pPr lvl="0"/>
              <a:r>
                <a:rPr lang="zh-CN" altLang="en-US" sz="2400" dirty="0">
                  <a:solidFill>
                    <a:prstClr val="white"/>
                  </a:solidFill>
                  <a:latin typeface="微软雅黑" panose="020B0503020204020204" pitchFamily="34" charset="-122"/>
                  <a:ea typeface="微软雅黑" panose="020B0503020204020204" pitchFamily="34" charset="-122"/>
                </a:rPr>
                <a:t>方便查询</a:t>
              </a:r>
              <a:endParaRPr lang="zh-CN" altLang="en-US" sz="2400" dirty="0">
                <a:solidFill>
                  <a:prstClr val="white"/>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0115686" y="4382383"/>
            <a:ext cx="1570230" cy="1603173"/>
            <a:chOff x="17836848" y="7568611"/>
            <a:chExt cx="2768765" cy="2768765"/>
          </a:xfrm>
        </p:grpSpPr>
        <p:sp>
          <p:nvSpPr>
            <p:cNvPr id="71" name="椭圆 70"/>
            <p:cNvSpPr/>
            <p:nvPr/>
          </p:nvSpPr>
          <p:spPr>
            <a:xfrm>
              <a:off x="1783684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TextBox 147"/>
            <p:cNvSpPr txBox="1"/>
            <p:nvPr/>
          </p:nvSpPr>
          <p:spPr>
            <a:xfrm>
              <a:off x="18485781" y="8350571"/>
              <a:ext cx="1470896" cy="1435176"/>
            </a:xfrm>
            <a:prstGeom prst="rect">
              <a:avLst/>
            </a:prstGeom>
            <a:noFill/>
          </p:spPr>
          <p:txBody>
            <a:bodyPr wrap="square" rtlCol="0">
              <a:spAutoFit/>
            </a:bodyPr>
            <a:lstStyle/>
            <a:p>
              <a:pPr lvl="0"/>
              <a:r>
                <a:rPr lang="zh-CN" altLang="en-US" sz="2400" dirty="0">
                  <a:solidFill>
                    <a:prstClr val="white"/>
                  </a:solidFill>
                  <a:latin typeface="微软雅黑" panose="020B0503020204020204" pitchFamily="34" charset="-122"/>
                  <a:ea typeface="微软雅黑" panose="020B0503020204020204" pitchFamily="34" charset="-122"/>
                </a:rPr>
                <a:t>牢固可靠</a:t>
              </a:r>
              <a:endParaRPr lang="zh-CN" altLang="en-US" sz="2400" dirty="0">
                <a:solidFill>
                  <a:prstClr val="white"/>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795896" y="2621986"/>
            <a:ext cx="10470952" cy="4356500"/>
            <a:chOff x="3166677" y="4528310"/>
            <a:chExt cx="18463285" cy="7523911"/>
          </a:xfrm>
        </p:grpSpPr>
        <p:sp>
          <p:nvSpPr>
            <p:cNvPr id="149" name="TextBox 148"/>
            <p:cNvSpPr txBox="1"/>
            <p:nvPr/>
          </p:nvSpPr>
          <p:spPr>
            <a:xfrm>
              <a:off x="3738216"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endPar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0" name="TextBox 149"/>
            <p:cNvSpPr txBox="1"/>
            <p:nvPr/>
          </p:nvSpPr>
          <p:spPr>
            <a:xfrm>
              <a:off x="3166677" y="4707300"/>
              <a:ext cx="3793114" cy="1506917"/>
            </a:xfrm>
            <a:prstGeom prst="rect">
              <a:avLst/>
            </a:prstGeom>
            <a:noFill/>
          </p:spPr>
          <p:txBody>
            <a:bodyPr wrap="square" lIns="91431" tIns="45715" rIns="91431" bIns="45715" rtlCol="0">
              <a:spAutoFit/>
            </a:bodyPr>
            <a:lstStyle/>
            <a:p>
              <a:pPr algn="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endPar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1" name="TextBox 150"/>
            <p:cNvSpPr txBox="1"/>
            <p:nvPr/>
          </p:nvSpPr>
          <p:spPr>
            <a:xfrm>
              <a:off x="10661391"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endPar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2" name="TextBox 151"/>
            <p:cNvSpPr txBox="1"/>
            <p:nvPr/>
          </p:nvSpPr>
          <p:spPr>
            <a:xfrm>
              <a:off x="17836848" y="4528310"/>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endPar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3" name="TextBox 152"/>
            <p:cNvSpPr txBox="1"/>
            <p:nvPr/>
          </p:nvSpPr>
          <p:spPr>
            <a:xfrm>
              <a:off x="17836848"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endPar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1+#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2000"/>
                                        <p:tgtEl>
                                          <p:spTgt spid="12"/>
                                        </p:tgtEl>
                                      </p:cBhvr>
                                    </p:animEffect>
                                  </p:childTnLst>
                                </p:cTn>
                              </p:par>
                              <p:par>
                                <p:cTn id="24" presetID="53" presetClass="entr" presetSubtype="16"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nodeType="withEffect">
                                  <p:stCondLst>
                                    <p:cond delay="100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nodeType="withEffect">
                                  <p:stCondLst>
                                    <p:cond delay="150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par>
                          <p:cTn id="44" fill="hold">
                            <p:stCondLst>
                              <p:cond delay="3500"/>
                            </p:stCondLst>
                            <p:childTnLst>
                              <p:par>
                                <p:cTn id="45" presetID="14" presetClass="entr" presetSubtype="1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randombar(horizontal)">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产品形式</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
        <p:nvSpPr>
          <p:cNvPr id="27" name="平行四边形 26"/>
          <p:cNvSpPr/>
          <p:nvPr/>
        </p:nvSpPr>
        <p:spPr>
          <a:xfrm>
            <a:off x="1962434" y="2391387"/>
            <a:ext cx="3112104" cy="1606223"/>
          </a:xfrm>
          <a:prstGeom prst="parallelogram">
            <a:avLst>
              <a:gd name="adj" fmla="val 35443"/>
            </a:avLst>
          </a:prstGeom>
          <a:blipFill dpi="0" rotWithShape="0">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28" name="平行四边形 27"/>
          <p:cNvSpPr/>
          <p:nvPr/>
        </p:nvSpPr>
        <p:spPr>
          <a:xfrm>
            <a:off x="5396502" y="2391387"/>
            <a:ext cx="3112104" cy="1606223"/>
          </a:xfrm>
          <a:prstGeom prst="parallelogram">
            <a:avLst>
              <a:gd name="adj" fmla="val 35443"/>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29" name="平行四边形 28"/>
          <p:cNvSpPr/>
          <p:nvPr/>
        </p:nvSpPr>
        <p:spPr>
          <a:xfrm>
            <a:off x="8864125" y="2391387"/>
            <a:ext cx="3112104" cy="1606223"/>
          </a:xfrm>
          <a:prstGeom prst="parallelogram">
            <a:avLst>
              <a:gd name="adj" fmla="val 35443"/>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30" name="平行四边形 29"/>
          <p:cNvSpPr/>
          <p:nvPr/>
        </p:nvSpPr>
        <p:spPr>
          <a:xfrm>
            <a:off x="4106764"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700" dirty="0">
                <a:latin typeface="微软雅黑" panose="020B0503020204020204" pitchFamily="34" charset="-122"/>
                <a:ea typeface="微软雅黑" panose="020B0503020204020204" pitchFamily="34" charset="-122"/>
              </a:rPr>
              <a:t>添加内容</a:t>
            </a:r>
            <a:endParaRPr lang="zh-CN" altLang="en-US" sz="1700" dirty="0">
              <a:latin typeface="微软雅黑" panose="020B0503020204020204" pitchFamily="34" charset="-122"/>
              <a:ea typeface="微软雅黑" panose="020B0503020204020204" pitchFamily="34" charset="-122"/>
            </a:endParaRPr>
          </a:p>
        </p:txBody>
      </p:sp>
      <p:sp>
        <p:nvSpPr>
          <p:cNvPr id="31" name="平行四边形 30"/>
          <p:cNvSpPr/>
          <p:nvPr/>
        </p:nvSpPr>
        <p:spPr>
          <a:xfrm>
            <a:off x="7537197"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700" dirty="0">
                <a:latin typeface="微软雅黑" panose="020B0503020204020204" pitchFamily="34" charset="-122"/>
                <a:ea typeface="微软雅黑" panose="020B0503020204020204" pitchFamily="34" charset="-122"/>
              </a:rPr>
              <a:t>添加内容</a:t>
            </a:r>
            <a:endParaRPr lang="zh-CN" altLang="en-US" sz="1700" dirty="0">
              <a:latin typeface="微软雅黑" panose="020B0503020204020204" pitchFamily="34" charset="-122"/>
              <a:ea typeface="微软雅黑" panose="020B0503020204020204" pitchFamily="34" charset="-122"/>
            </a:endParaRPr>
          </a:p>
        </p:txBody>
      </p:sp>
      <p:sp>
        <p:nvSpPr>
          <p:cNvPr id="32" name="平行四边形 31"/>
          <p:cNvSpPr/>
          <p:nvPr/>
        </p:nvSpPr>
        <p:spPr>
          <a:xfrm>
            <a:off x="11014053"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500" dirty="0">
                <a:latin typeface="微软雅黑" panose="020B0503020204020204" pitchFamily="34" charset="-122"/>
                <a:ea typeface="微软雅黑" panose="020B0503020204020204" pitchFamily="34" charset="-122"/>
              </a:rPr>
              <a:t>添加内容</a:t>
            </a:r>
            <a:endParaRPr lang="zh-CN" altLang="en-US" sz="1500" dirty="0">
              <a:latin typeface="微软雅黑" panose="020B0503020204020204" pitchFamily="34" charset="-122"/>
              <a:ea typeface="微软雅黑" panose="020B0503020204020204" pitchFamily="34" charset="-122"/>
            </a:endParaRPr>
          </a:p>
        </p:txBody>
      </p:sp>
      <p:sp>
        <p:nvSpPr>
          <p:cNvPr id="33" name="TextBox 32"/>
          <p:cNvSpPr txBox="1"/>
          <p:nvPr/>
        </p:nvSpPr>
        <p:spPr>
          <a:xfrm>
            <a:off x="1850460" y="4315335"/>
            <a:ext cx="2724560" cy="650283"/>
          </a:xfrm>
          <a:prstGeom prst="rect">
            <a:avLst/>
          </a:prstGeom>
          <a:noFill/>
        </p:spPr>
        <p:txBody>
          <a:bodyPr wrap="square" lIns="49634" tIns="24817" rIns="49634" bIns="24817" rtlCol="0">
            <a:spAutoFit/>
          </a:bodyPr>
          <a:lstStyle/>
          <a:p>
            <a:pPr algn="just">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5380319" y="4315335"/>
            <a:ext cx="2579762" cy="710299"/>
          </a:xfrm>
          <a:prstGeom prst="rect">
            <a:avLst/>
          </a:prstGeom>
          <a:noFill/>
        </p:spPr>
        <p:txBody>
          <a:bodyPr wrap="square" lIns="49634" tIns="24817" rIns="49634" bIns="24817"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8864127" y="4315335"/>
            <a:ext cx="2563579" cy="710299"/>
          </a:xfrm>
          <a:prstGeom prst="rect">
            <a:avLst/>
          </a:prstGeom>
          <a:noFill/>
        </p:spPr>
        <p:txBody>
          <a:bodyPr wrap="square" lIns="49634" tIns="24817" rIns="49634" bIns="24817"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0"/>
          <p:cNvSpPr>
            <a:spLocks noChangeArrowheads="1"/>
          </p:cNvSpPr>
          <p:nvPr/>
        </p:nvSpPr>
        <p:spPr bwMode="auto">
          <a:xfrm>
            <a:off x="3666835" y="5995680"/>
            <a:ext cx="6604997" cy="576550"/>
          </a:xfrm>
          <a:prstGeom prst="rect">
            <a:avLst/>
          </a:prstGeom>
          <a:noFill/>
          <a:ln w="9525">
            <a:noFill/>
            <a:miter lim="800000"/>
          </a:ln>
        </p:spPr>
        <p:txBody>
          <a:bodyPr wrap="square" lIns="55863" tIns="27931" rIns="55863" bIns="27931">
            <a:spAutoFit/>
          </a:bodyPr>
          <a:lstStyle/>
          <a:p>
            <a:pPr lvl="0" algn="ctr">
              <a:lnSpc>
                <a:spcPct val="13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丁字箭头 36"/>
          <p:cNvSpPr/>
          <p:nvPr/>
        </p:nvSpPr>
        <p:spPr>
          <a:xfrm flipV="1">
            <a:off x="1962434" y="5516585"/>
            <a:ext cx="9465270" cy="354483"/>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7"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anim calcmode="lin" valueType="num">
                                      <p:cBhvr>
                                        <p:cTn id="24" dur="500" fill="hold"/>
                                        <p:tgtEl>
                                          <p:spTgt spid="28"/>
                                        </p:tgtEl>
                                        <p:attrNameLst>
                                          <p:attrName>ppt_x</p:attrName>
                                        </p:attrNameLst>
                                      </p:cBhvr>
                                      <p:tavLst>
                                        <p:tav tm="0">
                                          <p:val>
                                            <p:strVal val="#ppt_x"/>
                                          </p:val>
                                        </p:tav>
                                        <p:tav tm="100000">
                                          <p:val>
                                            <p:strVal val="#ppt_x"/>
                                          </p:val>
                                        </p:tav>
                                      </p:tavLst>
                                    </p:anim>
                                    <p:anim calcmode="lin" valueType="num">
                                      <p:cBhvr>
                                        <p:cTn id="25" dur="5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anim calcmode="lin" valueType="num">
                                      <p:cBhvr>
                                        <p:cTn id="30" dur="500" fill="hold"/>
                                        <p:tgtEl>
                                          <p:spTgt spid="29"/>
                                        </p:tgtEl>
                                        <p:attrNameLst>
                                          <p:attrName>ppt_x</p:attrName>
                                        </p:attrNameLst>
                                      </p:cBhvr>
                                      <p:tavLst>
                                        <p:tav tm="0">
                                          <p:val>
                                            <p:strVal val="#ppt_x"/>
                                          </p:val>
                                        </p:tav>
                                        <p:tav tm="100000">
                                          <p:val>
                                            <p:strVal val="#ppt_x"/>
                                          </p:val>
                                        </p:tav>
                                      </p:tavLst>
                                    </p:anim>
                                    <p:anim calcmode="lin" valueType="num">
                                      <p:cBhvr>
                                        <p:cTn id="31" dur="50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1+#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1+#ppt_w/2"/>
                                          </p:val>
                                        </p:tav>
                                        <p:tav tm="100000">
                                          <p:val>
                                            <p:strVal val="#ppt_x"/>
                                          </p:val>
                                        </p:tav>
                                      </p:tavLst>
                                    </p:anim>
                                    <p:anim calcmode="lin" valueType="num">
                                      <p:cBhvr additive="base">
                                        <p:cTn id="40" dur="500" fill="hold"/>
                                        <p:tgtEl>
                                          <p:spTgt spid="31"/>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14" presetClass="entr" presetSubtype="1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3500"/>
                            </p:stCondLst>
                            <p:childTnLst>
                              <p:par>
                                <p:cTn id="50" presetID="14" presetClass="entr" presetSubtype="1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randombar(horizontal)">
                                      <p:cBhvr>
                                        <p:cTn id="52" dur="500"/>
                                        <p:tgtEl>
                                          <p:spTgt spid="34"/>
                                        </p:tgtEl>
                                      </p:cBhvr>
                                    </p:animEffect>
                                  </p:childTnLst>
                                </p:cTn>
                              </p:par>
                            </p:childTnLst>
                          </p:cTn>
                        </p:par>
                        <p:par>
                          <p:cTn id="53" fill="hold">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randombar(horizontal)">
                                      <p:cBhvr>
                                        <p:cTn id="56" dur="500"/>
                                        <p:tgtEl>
                                          <p:spTgt spid="35"/>
                                        </p:tgtEl>
                                      </p:cBhvr>
                                    </p:animEffect>
                                  </p:childTnLst>
                                </p:cTn>
                              </p:par>
                            </p:childTnLst>
                          </p:cTn>
                        </p:par>
                        <p:par>
                          <p:cTn id="57" fill="hold">
                            <p:stCondLst>
                              <p:cond delay="4500"/>
                            </p:stCondLst>
                            <p:childTnLst>
                              <p:par>
                                <p:cTn id="58" presetID="22" presetClass="entr" presetSubtype="1"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500"/>
                                        <p:tgtEl>
                                          <p:spTgt spid="37"/>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地面推广</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
        <p:nvSpPr>
          <p:cNvPr id="141" name="Freeform 566"/>
          <p:cNvSpPr>
            <a:spLocks noEditPoints="1"/>
          </p:cNvSpPr>
          <p:nvPr/>
        </p:nvSpPr>
        <p:spPr bwMode="auto">
          <a:xfrm>
            <a:off x="4169997" y="3709290"/>
            <a:ext cx="508709" cy="582338"/>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49634" tIns="24817" rIns="49634" bIns="24817" numCol="1" anchor="t" anchorCtr="0" compatLnSpc="1"/>
          <a:lstStyle/>
          <a:p>
            <a:endParaRPr lang="zh-CN" altLang="en-US"/>
          </a:p>
        </p:txBody>
      </p:sp>
      <p:grpSp>
        <p:nvGrpSpPr>
          <p:cNvPr id="176" name="组合 175"/>
          <p:cNvGrpSpPr/>
          <p:nvPr/>
        </p:nvGrpSpPr>
        <p:grpSpPr>
          <a:xfrm>
            <a:off x="3451844" y="3826904"/>
            <a:ext cx="1945863" cy="1060422"/>
            <a:chOff x="2066155" y="1681970"/>
            <a:chExt cx="1450898" cy="774438"/>
          </a:xfrm>
        </p:grpSpPr>
        <p:sp>
          <p:nvSpPr>
            <p:cNvPr id="177" name="Chevron 17"/>
            <p:cNvSpPr/>
            <p:nvPr/>
          </p:nvSpPr>
          <p:spPr>
            <a:xfrm>
              <a:off x="2066155" y="1681970"/>
              <a:ext cx="1450898" cy="774438"/>
            </a:xfrm>
            <a:prstGeom prst="chevron">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8" name="Rectangle 5"/>
            <p:cNvSpPr/>
            <p:nvPr/>
          </p:nvSpPr>
          <p:spPr bwMode="auto">
            <a:xfrm>
              <a:off x="2564579" y="1867459"/>
              <a:ext cx="522564" cy="516977"/>
            </a:xfrm>
            <a:prstGeom prst="rect">
              <a:avLst/>
            </a:prstGeom>
          </p:spPr>
          <p:txBody>
            <a:bodyPr wrap="none">
              <a:spAutoFit/>
            </a:bodyPr>
            <a:lstStyle/>
            <a:p>
              <a:pPr algn="ctr">
                <a:defRPr/>
              </a:pPr>
              <a:r>
                <a:rPr lang="zh-CN" altLang="en-US" sz="20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rPr>
                <a:t>代理</a:t>
              </a:r>
              <a:endParaRPr lang="en-US" altLang="zh-CN" sz="20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endParaRPr>
            </a:p>
            <a:p>
              <a:pPr algn="ctr">
                <a:defRPr/>
              </a:pPr>
              <a:r>
                <a:rPr lang="zh-CN" altLang="en-US" sz="20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rPr>
                <a:t>推广</a:t>
              </a:r>
              <a:endParaRPr lang="en-US" sz="20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endParaRPr>
            </a:p>
          </p:txBody>
        </p:sp>
      </p:grpSp>
      <p:grpSp>
        <p:nvGrpSpPr>
          <p:cNvPr id="179" name="组合 178"/>
          <p:cNvGrpSpPr/>
          <p:nvPr/>
        </p:nvGrpSpPr>
        <p:grpSpPr>
          <a:xfrm>
            <a:off x="5052343" y="3826904"/>
            <a:ext cx="1945863" cy="1060422"/>
            <a:chOff x="3187496" y="1681970"/>
            <a:chExt cx="1450898" cy="774438"/>
          </a:xfrm>
        </p:grpSpPr>
        <p:sp>
          <p:nvSpPr>
            <p:cNvPr id="180" name="Chevron 19"/>
            <p:cNvSpPr/>
            <p:nvPr/>
          </p:nvSpPr>
          <p:spPr>
            <a:xfrm>
              <a:off x="3187496"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1" name="Rectangle 5"/>
            <p:cNvSpPr/>
            <p:nvPr/>
          </p:nvSpPr>
          <p:spPr bwMode="auto">
            <a:xfrm>
              <a:off x="3737347" y="1867459"/>
              <a:ext cx="465192" cy="449545"/>
            </a:xfrm>
            <a:prstGeom prst="rect">
              <a:avLst/>
            </a:prstGeom>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rPr>
                <a:t>周边</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rPr>
                <a:t>推广</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endParaRPr>
            </a:p>
          </p:txBody>
        </p:sp>
      </p:grpSp>
      <p:grpSp>
        <p:nvGrpSpPr>
          <p:cNvPr id="182" name="组合 181"/>
          <p:cNvGrpSpPr/>
          <p:nvPr/>
        </p:nvGrpSpPr>
        <p:grpSpPr>
          <a:xfrm>
            <a:off x="6677998" y="3826904"/>
            <a:ext cx="1945863" cy="1060422"/>
            <a:chOff x="4308837" y="1681970"/>
            <a:chExt cx="1450898" cy="774438"/>
          </a:xfrm>
          <a:solidFill>
            <a:schemeClr val="tx1">
              <a:lumMod val="50000"/>
              <a:lumOff val="50000"/>
            </a:schemeClr>
          </a:solidFill>
        </p:grpSpPr>
        <p:sp>
          <p:nvSpPr>
            <p:cNvPr id="183" name="Chevron 20"/>
            <p:cNvSpPr/>
            <p:nvPr/>
          </p:nvSpPr>
          <p:spPr>
            <a:xfrm>
              <a:off x="4308837" y="1681970"/>
              <a:ext cx="1450898" cy="774438"/>
            </a:xfrm>
            <a:prstGeom prst="chevron">
              <a:avLst/>
            </a:prstGeom>
            <a:grp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4" name="Rectangle 5"/>
            <p:cNvSpPr/>
            <p:nvPr/>
          </p:nvSpPr>
          <p:spPr bwMode="auto">
            <a:xfrm>
              <a:off x="4837040" y="1864668"/>
              <a:ext cx="465192" cy="449545"/>
            </a:xfrm>
            <a:prstGeom prst="rect">
              <a:avLst/>
            </a:prstGeom>
            <a:grpFill/>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rPr>
                <a:t>本地</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rPr>
                <a:t>推广</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endParaRPr>
            </a:p>
          </p:txBody>
        </p:sp>
      </p:grpSp>
      <p:grpSp>
        <p:nvGrpSpPr>
          <p:cNvPr id="185" name="组合 184"/>
          <p:cNvGrpSpPr/>
          <p:nvPr/>
        </p:nvGrpSpPr>
        <p:grpSpPr>
          <a:xfrm>
            <a:off x="8284988" y="3826904"/>
            <a:ext cx="1945863" cy="1060422"/>
            <a:chOff x="5437301" y="1681970"/>
            <a:chExt cx="1450898" cy="774438"/>
          </a:xfrm>
        </p:grpSpPr>
        <p:sp>
          <p:nvSpPr>
            <p:cNvPr id="186" name="Chevron 20"/>
            <p:cNvSpPr/>
            <p:nvPr/>
          </p:nvSpPr>
          <p:spPr>
            <a:xfrm>
              <a:off x="5437301"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7" name="Rectangle 5"/>
            <p:cNvSpPr/>
            <p:nvPr/>
          </p:nvSpPr>
          <p:spPr bwMode="auto">
            <a:xfrm>
              <a:off x="5954553" y="1864668"/>
              <a:ext cx="465192" cy="449545"/>
            </a:xfrm>
            <a:prstGeom prst="rect">
              <a:avLst/>
            </a:prstGeom>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rPr>
                <a:t>沿海</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rPr>
                <a:t>地区</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endParaRPr>
            </a:p>
          </p:txBody>
        </p:sp>
      </p:grpSp>
      <p:cxnSp>
        <p:nvCxnSpPr>
          <p:cNvPr id="189" name="Straight Connector 35"/>
          <p:cNvCxnSpPr/>
          <p:nvPr/>
        </p:nvCxnSpPr>
        <p:spPr>
          <a:xfrm rot="16200000" flipH="1">
            <a:off x="3453032" y="2754475"/>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3" name="Straight Connector 35"/>
          <p:cNvCxnSpPr/>
          <p:nvPr/>
        </p:nvCxnSpPr>
        <p:spPr>
          <a:xfrm rot="5400000" flipH="1" flipV="1">
            <a:off x="4890334" y="5111663"/>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6" name="Straight Connector 35"/>
          <p:cNvCxnSpPr/>
          <p:nvPr/>
        </p:nvCxnSpPr>
        <p:spPr>
          <a:xfrm rot="5400000">
            <a:off x="8905844" y="2754475"/>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7" name="Straight Connector 35"/>
          <p:cNvCxnSpPr/>
          <p:nvPr/>
        </p:nvCxnSpPr>
        <p:spPr>
          <a:xfrm rot="16200000" flipV="1">
            <a:off x="7542024" y="5111663"/>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grpSp>
        <p:nvGrpSpPr>
          <p:cNvPr id="198" name="组合 197"/>
          <p:cNvGrpSpPr/>
          <p:nvPr/>
        </p:nvGrpSpPr>
        <p:grpSpPr>
          <a:xfrm>
            <a:off x="1627630" y="2519123"/>
            <a:ext cx="1790754" cy="967238"/>
            <a:chOff x="1075984" y="2005844"/>
            <a:chExt cx="1643523" cy="2321329"/>
          </a:xfrm>
        </p:grpSpPr>
        <p:sp>
          <p:nvSpPr>
            <p:cNvPr id="199"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0" name="Rectangle 5"/>
            <p:cNvSpPr/>
            <p:nvPr/>
          </p:nvSpPr>
          <p:spPr bwMode="auto">
            <a:xfrm>
              <a:off x="1938001" y="2005844"/>
              <a:ext cx="781506" cy="701718"/>
            </a:xfrm>
            <a:prstGeom prst="rect">
              <a:avLst/>
            </a:prstGeom>
          </p:spPr>
          <p:txBody>
            <a:bodyPr wrap="none">
              <a:spAutoFit/>
            </a:bodyPr>
            <a:lstStyle/>
            <a:p>
              <a:pPr algn="ctr">
                <a:defRPr/>
              </a:pPr>
              <a:r>
                <a:rPr lang="zh-CN" altLang="en-US" sz="1300" b="1" dirty="0">
                  <a:ea typeface="Roboto" panose="02000000000000000000" pitchFamily="2" charset="0"/>
                  <a:cs typeface="Open Sans" panose="020B0606030504020204" pitchFamily="34" charset="0"/>
                </a:rPr>
                <a:t>添加标题</a:t>
              </a:r>
              <a:endParaRPr lang="en-US" sz="1300" b="1" dirty="0">
                <a:ea typeface="Roboto" panose="02000000000000000000" pitchFamily="2" charset="0"/>
                <a:cs typeface="Open Sans" panose="020B0606030504020204" pitchFamily="34" charset="0"/>
              </a:endParaRPr>
            </a:p>
          </p:txBody>
        </p:sp>
      </p:grpSp>
      <p:grpSp>
        <p:nvGrpSpPr>
          <p:cNvPr id="201" name="组合 200"/>
          <p:cNvGrpSpPr/>
          <p:nvPr/>
        </p:nvGrpSpPr>
        <p:grpSpPr>
          <a:xfrm>
            <a:off x="3108089" y="5853786"/>
            <a:ext cx="1790754" cy="967238"/>
            <a:chOff x="1075984" y="2005844"/>
            <a:chExt cx="1643523" cy="2321329"/>
          </a:xfrm>
        </p:grpSpPr>
        <p:sp>
          <p:nvSpPr>
            <p:cNvPr id="202"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3" name="Rectangle 5"/>
            <p:cNvSpPr/>
            <p:nvPr/>
          </p:nvSpPr>
          <p:spPr bwMode="auto">
            <a:xfrm>
              <a:off x="1938001" y="2005844"/>
              <a:ext cx="781506" cy="701718"/>
            </a:xfrm>
            <a:prstGeom prst="rect">
              <a:avLst/>
            </a:prstGeom>
          </p:spPr>
          <p:txBody>
            <a:bodyPr wrap="none">
              <a:spAutoFit/>
            </a:bodyPr>
            <a:lstStyle/>
            <a:p>
              <a:pPr algn="ctr">
                <a:defRPr/>
              </a:pPr>
              <a:r>
                <a:rPr lang="zh-CN" altLang="en-US" sz="1300" b="1" dirty="0">
                  <a:ea typeface="Roboto" panose="02000000000000000000" pitchFamily="2" charset="0"/>
                  <a:cs typeface="Open Sans" panose="020B0606030504020204" pitchFamily="34" charset="0"/>
                </a:rPr>
                <a:t>添加标题</a:t>
              </a:r>
              <a:endParaRPr lang="en-US" sz="1300" b="1" dirty="0">
                <a:ea typeface="Roboto" panose="02000000000000000000" pitchFamily="2" charset="0"/>
                <a:cs typeface="Open Sans" panose="020B0606030504020204" pitchFamily="34" charset="0"/>
              </a:endParaRPr>
            </a:p>
          </p:txBody>
        </p:sp>
      </p:grpSp>
      <p:grpSp>
        <p:nvGrpSpPr>
          <p:cNvPr id="204" name="组合 203"/>
          <p:cNvGrpSpPr/>
          <p:nvPr/>
        </p:nvGrpSpPr>
        <p:grpSpPr>
          <a:xfrm>
            <a:off x="8628412" y="5839750"/>
            <a:ext cx="1790265" cy="967238"/>
            <a:chOff x="1075984" y="2005844"/>
            <a:chExt cx="1643074" cy="2321329"/>
          </a:xfrm>
        </p:grpSpPr>
        <p:sp>
          <p:nvSpPr>
            <p:cNvPr id="205"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6" name="Rectangle 5"/>
            <p:cNvSpPr/>
            <p:nvPr/>
          </p:nvSpPr>
          <p:spPr bwMode="auto">
            <a:xfrm>
              <a:off x="1081135" y="2005844"/>
              <a:ext cx="781506" cy="701718"/>
            </a:xfrm>
            <a:prstGeom prst="rect">
              <a:avLst/>
            </a:prstGeom>
          </p:spPr>
          <p:txBody>
            <a:bodyPr wrap="none">
              <a:spAutoFit/>
            </a:bodyPr>
            <a:lstStyle/>
            <a:p>
              <a:pPr algn="ctr">
                <a:defRPr/>
              </a:pPr>
              <a:r>
                <a:rPr lang="zh-CN" altLang="en-US" sz="1300" b="1" dirty="0">
                  <a:ea typeface="Roboto" panose="02000000000000000000" pitchFamily="2" charset="0"/>
                  <a:cs typeface="Open Sans" panose="020B0606030504020204" pitchFamily="34" charset="0"/>
                </a:rPr>
                <a:t>添加标题</a:t>
              </a:r>
              <a:endParaRPr lang="en-US" sz="1300" b="1" dirty="0">
                <a:ea typeface="Roboto" panose="02000000000000000000" pitchFamily="2" charset="0"/>
                <a:cs typeface="Open Sans" panose="020B0606030504020204" pitchFamily="34" charset="0"/>
              </a:endParaRPr>
            </a:p>
          </p:txBody>
        </p:sp>
      </p:grpSp>
      <p:grpSp>
        <p:nvGrpSpPr>
          <p:cNvPr id="207" name="组合 206"/>
          <p:cNvGrpSpPr/>
          <p:nvPr/>
        </p:nvGrpSpPr>
        <p:grpSpPr>
          <a:xfrm>
            <a:off x="9920069" y="2559951"/>
            <a:ext cx="1790265" cy="967238"/>
            <a:chOff x="1075984" y="2005844"/>
            <a:chExt cx="1643074" cy="2321329"/>
          </a:xfrm>
        </p:grpSpPr>
        <p:sp>
          <p:nvSpPr>
            <p:cNvPr id="208"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9" name="Rectangle 5"/>
            <p:cNvSpPr/>
            <p:nvPr/>
          </p:nvSpPr>
          <p:spPr bwMode="auto">
            <a:xfrm>
              <a:off x="1081135" y="2005844"/>
              <a:ext cx="781506" cy="701718"/>
            </a:xfrm>
            <a:prstGeom prst="rect">
              <a:avLst/>
            </a:prstGeom>
          </p:spPr>
          <p:txBody>
            <a:bodyPr wrap="none">
              <a:spAutoFit/>
            </a:bodyPr>
            <a:lstStyle/>
            <a:p>
              <a:pPr algn="ctr">
                <a:defRPr/>
              </a:pPr>
              <a:r>
                <a:rPr lang="zh-CN" altLang="en-US" sz="1300" b="1" dirty="0">
                  <a:ea typeface="Roboto" panose="02000000000000000000" pitchFamily="2" charset="0"/>
                  <a:cs typeface="Open Sans" panose="020B0606030504020204" pitchFamily="34" charset="0"/>
                </a:rPr>
                <a:t>添加标题</a:t>
              </a:r>
              <a:endParaRPr lang="en-US" sz="1300" b="1" dirty="0">
                <a:ea typeface="Roboto" panose="02000000000000000000" pitchFamily="2" charset="0"/>
                <a:cs typeface="Open Sans" panose="020B0606030504020204" pitchFamily="34" charset="0"/>
              </a:endParaRPr>
            </a:p>
          </p:txBody>
        </p:sp>
      </p:grpSp>
      <p:grpSp>
        <p:nvGrpSpPr>
          <p:cNvPr id="3" name="组合 2"/>
          <p:cNvGrpSpPr/>
          <p:nvPr/>
        </p:nvGrpSpPr>
        <p:grpSpPr>
          <a:xfrm>
            <a:off x="5737457" y="1567936"/>
            <a:ext cx="1674876" cy="1710013"/>
            <a:chOff x="10116778" y="2707908"/>
            <a:chExt cx="2953285" cy="2953285"/>
          </a:xfrm>
        </p:grpSpPr>
        <p:sp>
          <p:nvSpPr>
            <p:cNvPr id="9" name="椭圆 8"/>
            <p:cNvSpPr/>
            <p:nvPr/>
          </p:nvSpPr>
          <p:spPr>
            <a:xfrm>
              <a:off x="10116778" y="2707908"/>
              <a:ext cx="2953285" cy="2953285"/>
            </a:xfrm>
            <a:prstGeom prst="ellipse">
              <a:avLst/>
            </a:prstGeom>
            <a:solidFill>
              <a:srgbClr val="CB0B0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Rectangle 5"/>
            <p:cNvSpPr/>
            <p:nvPr/>
          </p:nvSpPr>
          <p:spPr bwMode="auto">
            <a:xfrm>
              <a:off x="10732322" y="3312146"/>
              <a:ext cx="1642792" cy="1700950"/>
            </a:xfrm>
            <a:prstGeom prst="rect">
              <a:avLst/>
            </a:prstGeom>
          </p:spPr>
          <p:txBody>
            <a:bodyPr wrap="none">
              <a:spAutoFit/>
            </a:bodyPr>
            <a:lstStyle/>
            <a:p>
              <a:pPr algn="ctr">
                <a:defRPr/>
              </a:pPr>
              <a:r>
                <a:rPr lang="zh-CN" altLang="en-US" sz="29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rPr>
                <a:t>推广</a:t>
              </a:r>
              <a:endParaRPr lang="en-US" altLang="zh-CN" sz="29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endParaRPr>
            </a:p>
            <a:p>
              <a:pPr algn="ctr">
                <a:defRPr/>
              </a:pPr>
              <a:r>
                <a:rPr lang="zh-CN" altLang="en-US" sz="29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rPr>
                <a:t>方式</a:t>
              </a:r>
              <a:endParaRPr lang="en-US" altLang="zh-CN" sz="2900" b="1" dirty="0">
                <a:solidFill>
                  <a:schemeClr val="bg1"/>
                </a:solidFill>
                <a:latin typeface="方正兰亭纤黑_GBK" panose="02000000000000000000" pitchFamily="2" charset="-122"/>
                <a:ea typeface="方正兰亭纤黑_GBK" panose="02000000000000000000" pitchFamily="2" charset="-122"/>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23" presetClass="entr" presetSubtype="288" fill="hold" grpId="0" nodeType="withEffect">
                                  <p:stCondLst>
                                    <p:cond delay="400"/>
                                  </p:stCondLst>
                                  <p:childTnLst>
                                    <p:set>
                                      <p:cBhvr>
                                        <p:cTn id="21" dur="1" fill="hold">
                                          <p:stCondLst>
                                            <p:cond delay="0"/>
                                          </p:stCondLst>
                                        </p:cTn>
                                        <p:tgtEl>
                                          <p:spTgt spid="141"/>
                                        </p:tgtEl>
                                        <p:attrNameLst>
                                          <p:attrName>style.visibility</p:attrName>
                                        </p:attrNameLst>
                                      </p:cBhvr>
                                      <p:to>
                                        <p:strVal val="visible"/>
                                      </p:to>
                                    </p:set>
                                    <p:anim calcmode="lin" valueType="num">
                                      <p:cBhvr>
                                        <p:cTn id="22" dur="500" fill="hold"/>
                                        <p:tgtEl>
                                          <p:spTgt spid="141"/>
                                        </p:tgtEl>
                                        <p:attrNameLst>
                                          <p:attrName>ppt_w</p:attrName>
                                        </p:attrNameLst>
                                      </p:cBhvr>
                                      <p:tavLst>
                                        <p:tav tm="0">
                                          <p:val>
                                            <p:strVal val="4/3*#ppt_w"/>
                                          </p:val>
                                        </p:tav>
                                        <p:tav tm="100000">
                                          <p:val>
                                            <p:strVal val="#ppt_w"/>
                                          </p:val>
                                        </p:tav>
                                      </p:tavLst>
                                    </p:anim>
                                    <p:anim calcmode="lin" valueType="num">
                                      <p:cBhvr>
                                        <p:cTn id="23" dur="500" fill="hold"/>
                                        <p:tgtEl>
                                          <p:spTgt spid="141"/>
                                        </p:tgtEl>
                                        <p:attrNameLst>
                                          <p:attrName>ppt_h</p:attrName>
                                        </p:attrNameLst>
                                      </p:cBhvr>
                                      <p:tavLst>
                                        <p:tav tm="0">
                                          <p:val>
                                            <p:strVal val="4/3*#ppt_h"/>
                                          </p:val>
                                        </p:tav>
                                        <p:tav tm="100000">
                                          <p:val>
                                            <p:strVal val="#ppt_h"/>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176"/>
                                        </p:tgtEl>
                                        <p:attrNameLst>
                                          <p:attrName>style.visibility</p:attrName>
                                        </p:attrNameLst>
                                      </p:cBhvr>
                                      <p:to>
                                        <p:strVal val="visible"/>
                                      </p:to>
                                    </p:set>
                                    <p:anim calcmode="lin" valueType="num">
                                      <p:cBhvr additive="base">
                                        <p:cTn id="27" dur="500" fill="hold"/>
                                        <p:tgtEl>
                                          <p:spTgt spid="176"/>
                                        </p:tgtEl>
                                        <p:attrNameLst>
                                          <p:attrName>ppt_x</p:attrName>
                                        </p:attrNameLst>
                                      </p:cBhvr>
                                      <p:tavLst>
                                        <p:tav tm="0">
                                          <p:val>
                                            <p:strVal val="0-#ppt_w/2"/>
                                          </p:val>
                                        </p:tav>
                                        <p:tav tm="100000">
                                          <p:val>
                                            <p:strVal val="#ppt_x"/>
                                          </p:val>
                                        </p:tav>
                                      </p:tavLst>
                                    </p:anim>
                                    <p:anim calcmode="lin" valueType="num">
                                      <p:cBhvr additive="base">
                                        <p:cTn id="28" dur="500" fill="hold"/>
                                        <p:tgtEl>
                                          <p:spTgt spid="176"/>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179"/>
                                        </p:tgtEl>
                                        <p:attrNameLst>
                                          <p:attrName>style.visibility</p:attrName>
                                        </p:attrNameLst>
                                      </p:cBhvr>
                                      <p:to>
                                        <p:strVal val="visible"/>
                                      </p:to>
                                    </p:set>
                                    <p:anim calcmode="lin" valueType="num">
                                      <p:cBhvr additive="base">
                                        <p:cTn id="32" dur="500" fill="hold"/>
                                        <p:tgtEl>
                                          <p:spTgt spid="179"/>
                                        </p:tgtEl>
                                        <p:attrNameLst>
                                          <p:attrName>ppt_x</p:attrName>
                                        </p:attrNameLst>
                                      </p:cBhvr>
                                      <p:tavLst>
                                        <p:tav tm="0">
                                          <p:val>
                                            <p:strVal val="0-#ppt_w/2"/>
                                          </p:val>
                                        </p:tav>
                                        <p:tav tm="100000">
                                          <p:val>
                                            <p:strVal val="#ppt_x"/>
                                          </p:val>
                                        </p:tav>
                                      </p:tavLst>
                                    </p:anim>
                                    <p:anim calcmode="lin" valueType="num">
                                      <p:cBhvr additive="base">
                                        <p:cTn id="33" dur="500" fill="hold"/>
                                        <p:tgtEl>
                                          <p:spTgt spid="179"/>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182"/>
                                        </p:tgtEl>
                                        <p:attrNameLst>
                                          <p:attrName>style.visibility</p:attrName>
                                        </p:attrNameLst>
                                      </p:cBhvr>
                                      <p:to>
                                        <p:strVal val="visible"/>
                                      </p:to>
                                    </p:set>
                                    <p:anim calcmode="lin" valueType="num">
                                      <p:cBhvr additive="base">
                                        <p:cTn id="37" dur="500" fill="hold"/>
                                        <p:tgtEl>
                                          <p:spTgt spid="182"/>
                                        </p:tgtEl>
                                        <p:attrNameLst>
                                          <p:attrName>ppt_x</p:attrName>
                                        </p:attrNameLst>
                                      </p:cBhvr>
                                      <p:tavLst>
                                        <p:tav tm="0">
                                          <p:val>
                                            <p:strVal val="0-#ppt_w/2"/>
                                          </p:val>
                                        </p:tav>
                                        <p:tav tm="100000">
                                          <p:val>
                                            <p:strVal val="#ppt_x"/>
                                          </p:val>
                                        </p:tav>
                                      </p:tavLst>
                                    </p:anim>
                                    <p:anim calcmode="lin" valueType="num">
                                      <p:cBhvr additive="base">
                                        <p:cTn id="38" dur="500" fill="hold"/>
                                        <p:tgtEl>
                                          <p:spTgt spid="182"/>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8" fill="hold" nodeType="afterEffect">
                                  <p:stCondLst>
                                    <p:cond delay="0"/>
                                  </p:stCondLst>
                                  <p:childTnLst>
                                    <p:set>
                                      <p:cBhvr>
                                        <p:cTn id="41" dur="1" fill="hold">
                                          <p:stCondLst>
                                            <p:cond delay="0"/>
                                          </p:stCondLst>
                                        </p:cTn>
                                        <p:tgtEl>
                                          <p:spTgt spid="185"/>
                                        </p:tgtEl>
                                        <p:attrNameLst>
                                          <p:attrName>style.visibility</p:attrName>
                                        </p:attrNameLst>
                                      </p:cBhvr>
                                      <p:to>
                                        <p:strVal val="visible"/>
                                      </p:to>
                                    </p:set>
                                    <p:anim calcmode="lin" valueType="num">
                                      <p:cBhvr additive="base">
                                        <p:cTn id="42" dur="500" fill="hold"/>
                                        <p:tgtEl>
                                          <p:spTgt spid="185"/>
                                        </p:tgtEl>
                                        <p:attrNameLst>
                                          <p:attrName>ppt_x</p:attrName>
                                        </p:attrNameLst>
                                      </p:cBhvr>
                                      <p:tavLst>
                                        <p:tav tm="0">
                                          <p:val>
                                            <p:strVal val="0-#ppt_w/2"/>
                                          </p:val>
                                        </p:tav>
                                        <p:tav tm="100000">
                                          <p:val>
                                            <p:strVal val="#ppt_x"/>
                                          </p:val>
                                        </p:tav>
                                      </p:tavLst>
                                    </p:anim>
                                    <p:anim calcmode="lin" valueType="num">
                                      <p:cBhvr additive="base">
                                        <p:cTn id="43" dur="500" fill="hold"/>
                                        <p:tgtEl>
                                          <p:spTgt spid="185"/>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2" presetClass="entr" presetSubtype="4" fill="hold" nodeType="afterEffect">
                                  <p:stCondLst>
                                    <p:cond delay="0"/>
                                  </p:stCondLst>
                                  <p:childTnLst>
                                    <p:set>
                                      <p:cBhvr>
                                        <p:cTn id="46" dur="1" fill="hold">
                                          <p:stCondLst>
                                            <p:cond delay="0"/>
                                          </p:stCondLst>
                                        </p:cTn>
                                        <p:tgtEl>
                                          <p:spTgt spid="189"/>
                                        </p:tgtEl>
                                        <p:attrNameLst>
                                          <p:attrName>style.visibility</p:attrName>
                                        </p:attrNameLst>
                                      </p:cBhvr>
                                      <p:to>
                                        <p:strVal val="visible"/>
                                      </p:to>
                                    </p:set>
                                    <p:animEffect transition="in" filter="wipe(down)">
                                      <p:cBhvr>
                                        <p:cTn id="47" dur="500"/>
                                        <p:tgtEl>
                                          <p:spTgt spid="189"/>
                                        </p:tgtEl>
                                      </p:cBhvr>
                                    </p:animEffect>
                                  </p:childTnLst>
                                </p:cTn>
                              </p:par>
                              <p:par>
                                <p:cTn id="48" presetID="22" presetClass="entr" presetSubtype="4" fill="hold" nodeType="withEffect">
                                  <p:stCondLst>
                                    <p:cond delay="0"/>
                                  </p:stCondLst>
                                  <p:childTnLst>
                                    <p:set>
                                      <p:cBhvr>
                                        <p:cTn id="49" dur="1" fill="hold">
                                          <p:stCondLst>
                                            <p:cond delay="0"/>
                                          </p:stCondLst>
                                        </p:cTn>
                                        <p:tgtEl>
                                          <p:spTgt spid="196"/>
                                        </p:tgtEl>
                                        <p:attrNameLst>
                                          <p:attrName>style.visibility</p:attrName>
                                        </p:attrNameLst>
                                      </p:cBhvr>
                                      <p:to>
                                        <p:strVal val="visible"/>
                                      </p:to>
                                    </p:set>
                                    <p:animEffect transition="in" filter="wipe(down)">
                                      <p:cBhvr>
                                        <p:cTn id="50" dur="500"/>
                                        <p:tgtEl>
                                          <p:spTgt spid="196"/>
                                        </p:tgtEl>
                                      </p:cBhvr>
                                    </p:animEffect>
                                  </p:childTnLst>
                                </p:cTn>
                              </p:par>
                              <p:par>
                                <p:cTn id="51" presetID="22" presetClass="entr" presetSubtype="1" fill="hold" nodeType="withEffect">
                                  <p:stCondLst>
                                    <p:cond delay="0"/>
                                  </p:stCondLst>
                                  <p:childTnLst>
                                    <p:set>
                                      <p:cBhvr>
                                        <p:cTn id="52" dur="1" fill="hold">
                                          <p:stCondLst>
                                            <p:cond delay="0"/>
                                          </p:stCondLst>
                                        </p:cTn>
                                        <p:tgtEl>
                                          <p:spTgt spid="193"/>
                                        </p:tgtEl>
                                        <p:attrNameLst>
                                          <p:attrName>style.visibility</p:attrName>
                                        </p:attrNameLst>
                                      </p:cBhvr>
                                      <p:to>
                                        <p:strVal val="visible"/>
                                      </p:to>
                                    </p:set>
                                    <p:animEffect transition="in" filter="wipe(up)">
                                      <p:cBhvr>
                                        <p:cTn id="53" dur="500"/>
                                        <p:tgtEl>
                                          <p:spTgt spid="193"/>
                                        </p:tgtEl>
                                      </p:cBhvr>
                                    </p:animEffect>
                                  </p:childTnLst>
                                </p:cTn>
                              </p:par>
                              <p:par>
                                <p:cTn id="54" presetID="22" presetClass="entr" presetSubtype="1" fill="hold" nodeType="withEffect">
                                  <p:stCondLst>
                                    <p:cond delay="0"/>
                                  </p:stCondLst>
                                  <p:childTnLst>
                                    <p:set>
                                      <p:cBhvr>
                                        <p:cTn id="55" dur="1" fill="hold">
                                          <p:stCondLst>
                                            <p:cond delay="0"/>
                                          </p:stCondLst>
                                        </p:cTn>
                                        <p:tgtEl>
                                          <p:spTgt spid="197"/>
                                        </p:tgtEl>
                                        <p:attrNameLst>
                                          <p:attrName>style.visibility</p:attrName>
                                        </p:attrNameLst>
                                      </p:cBhvr>
                                      <p:to>
                                        <p:strVal val="visible"/>
                                      </p:to>
                                    </p:set>
                                    <p:animEffect transition="in" filter="wipe(up)">
                                      <p:cBhvr>
                                        <p:cTn id="56" dur="500"/>
                                        <p:tgtEl>
                                          <p:spTgt spid="197"/>
                                        </p:tgtEl>
                                      </p:cBhvr>
                                    </p:animEffect>
                                  </p:childTnLst>
                                </p:cTn>
                              </p:par>
                            </p:childTnLst>
                          </p:cTn>
                        </p:par>
                        <p:par>
                          <p:cTn id="57" fill="hold">
                            <p:stCondLst>
                              <p:cond delay="4000"/>
                            </p:stCondLst>
                            <p:childTnLst>
                              <p:par>
                                <p:cTn id="58" presetID="14" presetClass="entr" presetSubtype="10" fill="hold" nodeType="afterEffect">
                                  <p:stCondLst>
                                    <p:cond delay="0"/>
                                  </p:stCondLst>
                                  <p:childTnLst>
                                    <p:set>
                                      <p:cBhvr>
                                        <p:cTn id="59" dur="1" fill="hold">
                                          <p:stCondLst>
                                            <p:cond delay="0"/>
                                          </p:stCondLst>
                                        </p:cTn>
                                        <p:tgtEl>
                                          <p:spTgt spid="198"/>
                                        </p:tgtEl>
                                        <p:attrNameLst>
                                          <p:attrName>style.visibility</p:attrName>
                                        </p:attrNameLst>
                                      </p:cBhvr>
                                      <p:to>
                                        <p:strVal val="visible"/>
                                      </p:to>
                                    </p:set>
                                    <p:animEffect transition="in" filter="randombar(horizontal)">
                                      <p:cBhvr>
                                        <p:cTn id="60" dur="500"/>
                                        <p:tgtEl>
                                          <p:spTgt spid="198"/>
                                        </p:tgtEl>
                                      </p:cBhvr>
                                    </p:animEffect>
                                  </p:childTnLst>
                                </p:cTn>
                              </p:par>
                              <p:par>
                                <p:cTn id="61" presetID="14" presetClass="entr" presetSubtype="10" fill="hold" nodeType="withEffect">
                                  <p:stCondLst>
                                    <p:cond delay="0"/>
                                  </p:stCondLst>
                                  <p:childTnLst>
                                    <p:set>
                                      <p:cBhvr>
                                        <p:cTn id="62" dur="1" fill="hold">
                                          <p:stCondLst>
                                            <p:cond delay="0"/>
                                          </p:stCondLst>
                                        </p:cTn>
                                        <p:tgtEl>
                                          <p:spTgt spid="201"/>
                                        </p:tgtEl>
                                        <p:attrNameLst>
                                          <p:attrName>style.visibility</p:attrName>
                                        </p:attrNameLst>
                                      </p:cBhvr>
                                      <p:to>
                                        <p:strVal val="visible"/>
                                      </p:to>
                                    </p:set>
                                    <p:animEffect transition="in" filter="randombar(horizontal)">
                                      <p:cBhvr>
                                        <p:cTn id="63" dur="500"/>
                                        <p:tgtEl>
                                          <p:spTgt spid="201"/>
                                        </p:tgtEl>
                                      </p:cBhvr>
                                    </p:animEffect>
                                  </p:childTnLst>
                                </p:cTn>
                              </p:par>
                              <p:par>
                                <p:cTn id="64" presetID="14" presetClass="entr" presetSubtype="10" fill="hold" nodeType="withEffect">
                                  <p:stCondLst>
                                    <p:cond delay="0"/>
                                  </p:stCondLst>
                                  <p:childTnLst>
                                    <p:set>
                                      <p:cBhvr>
                                        <p:cTn id="65" dur="1" fill="hold">
                                          <p:stCondLst>
                                            <p:cond delay="0"/>
                                          </p:stCondLst>
                                        </p:cTn>
                                        <p:tgtEl>
                                          <p:spTgt spid="204"/>
                                        </p:tgtEl>
                                        <p:attrNameLst>
                                          <p:attrName>style.visibility</p:attrName>
                                        </p:attrNameLst>
                                      </p:cBhvr>
                                      <p:to>
                                        <p:strVal val="visible"/>
                                      </p:to>
                                    </p:set>
                                    <p:animEffect transition="in" filter="randombar(horizontal)">
                                      <p:cBhvr>
                                        <p:cTn id="66" dur="500"/>
                                        <p:tgtEl>
                                          <p:spTgt spid="204"/>
                                        </p:tgtEl>
                                      </p:cBhvr>
                                    </p:animEffect>
                                  </p:childTnLst>
                                </p:cTn>
                              </p:par>
                              <p:par>
                                <p:cTn id="67" presetID="14" presetClass="entr" presetSubtype="10" fill="hold" nodeType="withEffect">
                                  <p:stCondLst>
                                    <p:cond delay="0"/>
                                  </p:stCondLst>
                                  <p:childTnLst>
                                    <p:set>
                                      <p:cBhvr>
                                        <p:cTn id="68" dur="1" fill="hold">
                                          <p:stCondLst>
                                            <p:cond delay="0"/>
                                          </p:stCondLst>
                                        </p:cTn>
                                        <p:tgtEl>
                                          <p:spTgt spid="207"/>
                                        </p:tgtEl>
                                        <p:attrNameLst>
                                          <p:attrName>style.visibility</p:attrName>
                                        </p:attrNameLst>
                                      </p:cBhvr>
                                      <p:to>
                                        <p:strVal val="visible"/>
                                      </p:to>
                                    </p:set>
                                    <p:animEffect transition="in" filter="randombar(horizontal)">
                                      <p:cBhvr>
                                        <p:cTn id="69"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4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8228180" y="4179705"/>
            <a:ext cx="577932" cy="311729"/>
          </a:xfrm>
          <a:prstGeom prst="rect">
            <a:avLst/>
          </a:prstGeom>
          <a:noFill/>
        </p:spPr>
        <p:txBody>
          <a:bodyPr wrap="none" lIns="49634" tIns="24817" rIns="49634" bIns="24817" rtlCol="0">
            <a:spAutoFit/>
          </a:bodyPr>
          <a:lstStyle/>
          <a:p>
            <a:r>
              <a:rPr lang="id-ID" sz="1700" dirty="0">
                <a:latin typeface="方正兰亭纤黑_GBK" panose="02000000000000000000" pitchFamily="2" charset="-122"/>
                <a:ea typeface="方正兰亭纤黑_GBK" panose="02000000000000000000" pitchFamily="2" charset="-122"/>
              </a:rPr>
              <a:t>45%</a:t>
            </a:r>
            <a:endParaRPr lang="id-ID" sz="1700" dirty="0">
              <a:latin typeface="方正兰亭纤黑_GBK" panose="02000000000000000000" pitchFamily="2" charset="-122"/>
              <a:ea typeface="方正兰亭纤黑_GBK" panose="02000000000000000000" pitchFamily="2" charset="-122"/>
            </a:endParaRPr>
          </a:p>
        </p:txBody>
      </p:sp>
      <p:sp>
        <p:nvSpPr>
          <p:cNvPr id="71" name="Rectangle 1"/>
          <p:cNvSpPr/>
          <p:nvPr/>
        </p:nvSpPr>
        <p:spPr>
          <a:xfrm>
            <a:off x="8179886" y="4518301"/>
            <a:ext cx="648327" cy="1532696"/>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1" name="组合 10"/>
          <p:cNvGrpSpPr/>
          <p:nvPr/>
        </p:nvGrpSpPr>
        <p:grpSpPr>
          <a:xfrm>
            <a:off x="8045617" y="5720036"/>
            <a:ext cx="851515" cy="1059123"/>
            <a:chOff x="14186721" y="9878803"/>
            <a:chExt cx="1501464" cy="1829160"/>
          </a:xfrm>
        </p:grpSpPr>
        <p:sp>
          <p:nvSpPr>
            <p:cNvPr id="72" name="TextBox 71"/>
            <p:cNvSpPr txBox="1"/>
            <p:nvPr/>
          </p:nvSpPr>
          <p:spPr>
            <a:xfrm>
              <a:off x="14186721"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7" name="组合 6"/>
            <p:cNvGrpSpPr/>
            <p:nvPr/>
          </p:nvGrpSpPr>
          <p:grpSpPr>
            <a:xfrm>
              <a:off x="14421547" y="9878803"/>
              <a:ext cx="1143186" cy="1143185"/>
              <a:chOff x="14421547" y="9878803"/>
              <a:chExt cx="1143186" cy="1143185"/>
            </a:xfrm>
          </p:grpSpPr>
          <p:sp>
            <p:nvSpPr>
              <p:cNvPr id="73" name="Oval 2"/>
              <p:cNvSpPr/>
              <p:nvPr/>
            </p:nvSpPr>
            <p:spPr>
              <a:xfrm>
                <a:off x="14421547"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70" name="TextBox 69"/>
              <p:cNvSpPr txBox="1"/>
              <p:nvPr/>
            </p:nvSpPr>
            <p:spPr>
              <a:xfrm>
                <a:off x="14656491" y="10165661"/>
                <a:ext cx="732642" cy="797319"/>
              </a:xfrm>
              <a:prstGeom prst="rect">
                <a:avLst/>
              </a:prstGeom>
              <a:noFill/>
            </p:spPr>
            <p:txBody>
              <a:bodyPr wrap="none" rtlCol="0">
                <a:spAutoFit/>
              </a:bodyPr>
              <a:lstStyle/>
              <a:p>
                <a:r>
                  <a:rPr lang="en-US" sz="2400" b="1" dirty="0">
                    <a:solidFill>
                      <a:schemeClr val="bg1"/>
                    </a:solidFill>
                    <a:latin typeface="微软雅黑" panose="020B0503020204020204" pitchFamily="34" charset="-122"/>
                    <a:ea typeface="微软雅黑" panose="020B0503020204020204" pitchFamily="34" charset="-122"/>
                  </a:rPr>
                  <a:t>A</a:t>
                </a:r>
                <a:endParaRPr lang="id-ID" sz="2400" b="1" dirty="0">
                  <a:solidFill>
                    <a:schemeClr val="bg1"/>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1945967" y="4660439"/>
            <a:ext cx="5021812" cy="1938058"/>
            <a:chOff x="3431297" y="8048830"/>
            <a:chExt cx="8854891" cy="3347130"/>
          </a:xfrm>
        </p:grpSpPr>
        <p:sp>
          <p:nvSpPr>
            <p:cNvPr id="27" name="TextBox 26"/>
            <p:cNvSpPr txBox="1"/>
            <p:nvPr/>
          </p:nvSpPr>
          <p:spPr>
            <a:xfrm>
              <a:off x="3431297" y="10890990"/>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id-ID"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48" name="组合 147"/>
            <p:cNvGrpSpPr/>
            <p:nvPr/>
          </p:nvGrpSpPr>
          <p:grpSpPr>
            <a:xfrm>
              <a:off x="5238872" y="8262350"/>
              <a:ext cx="5824782" cy="2884595"/>
              <a:chOff x="5084915" y="8029674"/>
              <a:chExt cx="4462044" cy="2884595"/>
            </a:xfrm>
          </p:grpSpPr>
          <p:cxnSp>
            <p:nvCxnSpPr>
              <p:cNvPr id="53" name="Straight Connector 54"/>
              <p:cNvCxnSpPr/>
              <p:nvPr/>
            </p:nvCxnSpPr>
            <p:spPr>
              <a:xfrm>
                <a:off x="5084917" y="10910699"/>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20"/>
              <p:cNvCxnSpPr/>
              <p:nvPr/>
            </p:nvCxnSpPr>
            <p:spPr>
              <a:xfrm>
                <a:off x="5084915" y="10910699"/>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93" name="Straight Connector 54"/>
              <p:cNvCxnSpPr/>
              <p:nvPr/>
            </p:nvCxnSpPr>
            <p:spPr>
              <a:xfrm>
                <a:off x="5084917" y="9973890"/>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Connector 20"/>
              <p:cNvCxnSpPr/>
              <p:nvPr/>
            </p:nvCxnSpPr>
            <p:spPr>
              <a:xfrm>
                <a:off x="5084915" y="9973890"/>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0" name="Straight Connector 54"/>
              <p:cNvCxnSpPr/>
              <p:nvPr/>
            </p:nvCxnSpPr>
            <p:spPr>
              <a:xfrm>
                <a:off x="5084917" y="910979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Connector 20"/>
              <p:cNvCxnSpPr/>
              <p:nvPr/>
            </p:nvCxnSpPr>
            <p:spPr>
              <a:xfrm>
                <a:off x="5084915" y="9109794"/>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7" name="Straight Connector 54"/>
              <p:cNvCxnSpPr/>
              <p:nvPr/>
            </p:nvCxnSpPr>
            <p:spPr>
              <a:xfrm>
                <a:off x="5084917" y="802967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8" name="Straight Connector 20"/>
              <p:cNvCxnSpPr/>
              <p:nvPr/>
            </p:nvCxnSpPr>
            <p:spPr>
              <a:xfrm>
                <a:off x="5084915" y="8029674"/>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a:xfrm>
              <a:off x="11320490" y="8072071"/>
              <a:ext cx="965698" cy="451814"/>
              <a:chOff x="10521786" y="8009529"/>
              <a:chExt cx="965698" cy="451814"/>
            </a:xfrm>
          </p:grpSpPr>
          <p:sp>
            <p:nvSpPr>
              <p:cNvPr id="110"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anose="02000000000000000000" pitchFamily="2" charset="0"/>
                  <a:ea typeface="Roboto" panose="02000000000000000000" pitchFamily="2" charset="0"/>
                </a:endParaRPr>
              </a:p>
            </p:txBody>
          </p:sp>
          <p:sp>
            <p:nvSpPr>
              <p:cNvPr id="112"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anose="02000000000000000000" pitchFamily="2" charset="0"/>
                  <a:ea typeface="Roboto" panose="02000000000000000000" pitchFamily="2" charset="0"/>
                </a:endParaRPr>
              </a:p>
            </p:txBody>
          </p:sp>
          <p:sp>
            <p:nvSpPr>
              <p:cNvPr id="113"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endParaRPr lang="id-ID" sz="1100" dirty="0">
                  <a:solidFill>
                    <a:schemeClr val="bg1"/>
                  </a:solidFill>
                  <a:latin typeface="+mj-lt"/>
                  <a:ea typeface="Roboto Lt" pitchFamily="2" charset="0"/>
                </a:endParaRPr>
              </a:p>
            </p:txBody>
          </p:sp>
        </p:grpSp>
        <p:grpSp>
          <p:nvGrpSpPr>
            <p:cNvPr id="118" name="组合 117"/>
            <p:cNvGrpSpPr/>
            <p:nvPr/>
          </p:nvGrpSpPr>
          <p:grpSpPr>
            <a:xfrm>
              <a:off x="11320490" y="9138448"/>
              <a:ext cx="965698" cy="451814"/>
              <a:chOff x="10521786" y="8009529"/>
              <a:chExt cx="965698" cy="451814"/>
            </a:xfrm>
          </p:grpSpPr>
          <p:sp>
            <p:nvSpPr>
              <p:cNvPr id="119"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anose="02000000000000000000" pitchFamily="2" charset="0"/>
                  <a:ea typeface="Roboto" panose="02000000000000000000" pitchFamily="2" charset="0"/>
                </a:endParaRPr>
              </a:p>
            </p:txBody>
          </p:sp>
          <p:sp>
            <p:nvSpPr>
              <p:cNvPr id="120"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anose="02000000000000000000" pitchFamily="2" charset="0"/>
                  <a:ea typeface="Roboto" panose="02000000000000000000" pitchFamily="2" charset="0"/>
                </a:endParaRPr>
              </a:p>
            </p:txBody>
          </p:sp>
          <p:sp>
            <p:nvSpPr>
              <p:cNvPr id="121"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endParaRPr lang="id-ID" sz="1100" dirty="0">
                  <a:solidFill>
                    <a:schemeClr val="bg1"/>
                  </a:solidFill>
                  <a:latin typeface="+mj-lt"/>
                  <a:ea typeface="Roboto Lt" pitchFamily="2" charset="0"/>
                </a:endParaRPr>
              </a:p>
            </p:txBody>
          </p:sp>
        </p:grpSp>
        <p:grpSp>
          <p:nvGrpSpPr>
            <p:cNvPr id="122" name="组合 121"/>
            <p:cNvGrpSpPr/>
            <p:nvPr/>
          </p:nvGrpSpPr>
          <p:grpSpPr>
            <a:xfrm>
              <a:off x="11320490" y="9998974"/>
              <a:ext cx="965698" cy="451814"/>
              <a:chOff x="10521786" y="8009529"/>
              <a:chExt cx="965698" cy="451814"/>
            </a:xfrm>
          </p:grpSpPr>
          <p:sp>
            <p:nvSpPr>
              <p:cNvPr id="123"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anose="02000000000000000000" pitchFamily="2" charset="0"/>
                  <a:ea typeface="Roboto" panose="02000000000000000000" pitchFamily="2" charset="0"/>
                </a:endParaRPr>
              </a:p>
            </p:txBody>
          </p:sp>
          <p:sp>
            <p:nvSpPr>
              <p:cNvPr id="124"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anose="02000000000000000000" pitchFamily="2" charset="0"/>
                  <a:ea typeface="Roboto" panose="02000000000000000000" pitchFamily="2" charset="0"/>
                </a:endParaRPr>
              </a:p>
            </p:txBody>
          </p:sp>
          <p:sp>
            <p:nvSpPr>
              <p:cNvPr id="125"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endParaRPr lang="id-ID" sz="1100" dirty="0">
                  <a:solidFill>
                    <a:schemeClr val="bg1"/>
                  </a:solidFill>
                  <a:latin typeface="+mj-lt"/>
                  <a:ea typeface="Roboto Lt" pitchFamily="2" charset="0"/>
                </a:endParaRPr>
              </a:p>
            </p:txBody>
          </p:sp>
        </p:grpSp>
        <p:grpSp>
          <p:nvGrpSpPr>
            <p:cNvPr id="126" name="组合 125"/>
            <p:cNvGrpSpPr/>
            <p:nvPr/>
          </p:nvGrpSpPr>
          <p:grpSpPr>
            <a:xfrm>
              <a:off x="11320490" y="10939353"/>
              <a:ext cx="965698" cy="451814"/>
              <a:chOff x="10521786" y="8009529"/>
              <a:chExt cx="965698" cy="451814"/>
            </a:xfrm>
          </p:grpSpPr>
          <p:sp>
            <p:nvSpPr>
              <p:cNvPr id="127"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anose="02000000000000000000" pitchFamily="2" charset="0"/>
                  <a:ea typeface="Roboto" panose="02000000000000000000" pitchFamily="2" charset="0"/>
                </a:endParaRPr>
              </a:p>
            </p:txBody>
          </p:sp>
          <p:sp>
            <p:nvSpPr>
              <p:cNvPr id="128"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anose="02000000000000000000" pitchFamily="2" charset="0"/>
                  <a:ea typeface="Roboto" panose="02000000000000000000" pitchFamily="2" charset="0"/>
                </a:endParaRPr>
              </a:p>
            </p:txBody>
          </p:sp>
          <p:sp>
            <p:nvSpPr>
              <p:cNvPr id="129"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endParaRPr lang="id-ID" sz="1100" dirty="0">
                  <a:solidFill>
                    <a:schemeClr val="bg1"/>
                  </a:solidFill>
                  <a:latin typeface="+mj-lt"/>
                  <a:ea typeface="Roboto Lt" pitchFamily="2" charset="0"/>
                </a:endParaRPr>
              </a:p>
            </p:txBody>
          </p:sp>
        </p:grpSp>
        <p:sp>
          <p:nvSpPr>
            <p:cNvPr id="130" name="TextBox 129"/>
            <p:cNvSpPr txBox="1"/>
            <p:nvPr/>
          </p:nvSpPr>
          <p:spPr>
            <a:xfrm>
              <a:off x="3431297" y="9994402"/>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id-ID"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3431297" y="9158595"/>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id-ID"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2" name="TextBox 131"/>
            <p:cNvSpPr txBox="1"/>
            <p:nvPr/>
          </p:nvSpPr>
          <p:spPr>
            <a:xfrm>
              <a:off x="3431297" y="8048830"/>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id-ID"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33" name="TextBox 132"/>
          <p:cNvSpPr txBox="1"/>
          <p:nvPr/>
        </p:nvSpPr>
        <p:spPr>
          <a:xfrm>
            <a:off x="9223492" y="3041998"/>
            <a:ext cx="579536"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8</a:t>
            </a:r>
            <a:r>
              <a:rPr lang="id-ID" sz="1700" dirty="0">
                <a:latin typeface="方正兰亭纤黑_GBK" panose="02000000000000000000" pitchFamily="2" charset="-122"/>
                <a:ea typeface="方正兰亭纤黑_GBK" panose="02000000000000000000" pitchFamily="2" charset="-122"/>
              </a:rPr>
              <a:t>5%</a:t>
            </a:r>
            <a:endParaRPr lang="id-ID" sz="1700" dirty="0">
              <a:latin typeface="方正兰亭纤黑_GBK" panose="02000000000000000000" pitchFamily="2" charset="-122"/>
              <a:ea typeface="方正兰亭纤黑_GBK" panose="02000000000000000000" pitchFamily="2" charset="-122"/>
            </a:endParaRPr>
          </a:p>
        </p:txBody>
      </p:sp>
      <p:sp>
        <p:nvSpPr>
          <p:cNvPr id="134" name="Rectangle 1"/>
          <p:cNvSpPr/>
          <p:nvPr/>
        </p:nvSpPr>
        <p:spPr>
          <a:xfrm>
            <a:off x="9175197" y="3519214"/>
            <a:ext cx="648327" cy="2531783"/>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2" name="组合 11"/>
          <p:cNvGrpSpPr/>
          <p:nvPr/>
        </p:nvGrpSpPr>
        <p:grpSpPr>
          <a:xfrm>
            <a:off x="9040928" y="5720036"/>
            <a:ext cx="851515" cy="1059123"/>
            <a:chOff x="15941740" y="9878803"/>
            <a:chExt cx="1501464" cy="1829160"/>
          </a:xfrm>
        </p:grpSpPr>
        <p:sp>
          <p:nvSpPr>
            <p:cNvPr id="135" name="TextBox 134"/>
            <p:cNvSpPr txBox="1"/>
            <p:nvPr/>
          </p:nvSpPr>
          <p:spPr>
            <a:xfrm>
              <a:off x="159417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8" name="组合 7"/>
            <p:cNvGrpSpPr/>
            <p:nvPr/>
          </p:nvGrpSpPr>
          <p:grpSpPr>
            <a:xfrm>
              <a:off x="16176566" y="9878803"/>
              <a:ext cx="1143186" cy="1143185"/>
              <a:chOff x="16176566" y="9878803"/>
              <a:chExt cx="1143186" cy="1143185"/>
            </a:xfrm>
          </p:grpSpPr>
          <p:sp>
            <p:nvSpPr>
              <p:cNvPr id="136" name="Oval 2"/>
              <p:cNvSpPr/>
              <p:nvPr/>
            </p:nvSpPr>
            <p:spPr>
              <a:xfrm>
                <a:off x="161765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37" name="TextBox 136"/>
              <p:cNvSpPr txBox="1"/>
              <p:nvPr/>
            </p:nvSpPr>
            <p:spPr>
              <a:xfrm>
                <a:off x="16411510" y="10165661"/>
                <a:ext cx="701552" cy="797320"/>
              </a:xfrm>
              <a:prstGeom prst="rect">
                <a:avLst/>
              </a:prstGeom>
              <a:noFill/>
            </p:spPr>
            <p:txBody>
              <a:bodyPr wrap="none" rtlCol="0">
                <a:spAutoFit/>
              </a:bodyPr>
              <a:lstStyle/>
              <a:p>
                <a:r>
                  <a:rPr lang="en-US" sz="2400" b="1" dirty="0">
                    <a:solidFill>
                      <a:schemeClr val="bg1"/>
                    </a:solidFill>
                    <a:latin typeface="微软雅黑" panose="020B0503020204020204" pitchFamily="34" charset="-122"/>
                    <a:ea typeface="微软雅黑" panose="020B0503020204020204" pitchFamily="34" charset="-122"/>
                  </a:rPr>
                  <a:t>B</a:t>
                </a:r>
                <a:endParaRPr lang="id-ID" sz="2400" b="1" dirty="0">
                  <a:solidFill>
                    <a:schemeClr val="bg1"/>
                  </a:solidFill>
                  <a:latin typeface="微软雅黑" panose="020B0503020204020204" pitchFamily="34" charset="-122"/>
                  <a:ea typeface="微软雅黑" panose="020B0503020204020204" pitchFamily="34" charset="-122"/>
                </a:endParaRPr>
              </a:p>
            </p:txBody>
          </p:sp>
        </p:grpSp>
      </p:grpSp>
      <p:sp>
        <p:nvSpPr>
          <p:cNvPr id="138" name="TextBox 137"/>
          <p:cNvSpPr txBox="1"/>
          <p:nvPr/>
        </p:nvSpPr>
        <p:spPr>
          <a:xfrm>
            <a:off x="10244427" y="3500632"/>
            <a:ext cx="577932"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6</a:t>
            </a:r>
            <a:r>
              <a:rPr lang="id-ID" sz="1700" dirty="0">
                <a:latin typeface="方正兰亭纤黑_GBK" panose="02000000000000000000" pitchFamily="2" charset="-122"/>
                <a:ea typeface="方正兰亭纤黑_GBK" panose="02000000000000000000" pitchFamily="2" charset="-122"/>
              </a:rPr>
              <a:t>5%</a:t>
            </a:r>
            <a:endParaRPr lang="id-ID" sz="1700" dirty="0">
              <a:latin typeface="方正兰亭纤黑_GBK" panose="02000000000000000000" pitchFamily="2" charset="-122"/>
              <a:ea typeface="方正兰亭纤黑_GBK" panose="02000000000000000000" pitchFamily="2" charset="-122"/>
            </a:endParaRPr>
          </a:p>
        </p:txBody>
      </p:sp>
      <p:sp>
        <p:nvSpPr>
          <p:cNvPr id="139" name="Rectangle 1"/>
          <p:cNvSpPr/>
          <p:nvPr/>
        </p:nvSpPr>
        <p:spPr>
          <a:xfrm>
            <a:off x="10196132" y="3922618"/>
            <a:ext cx="648327" cy="2128379"/>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3" name="组合 12"/>
          <p:cNvGrpSpPr/>
          <p:nvPr/>
        </p:nvGrpSpPr>
        <p:grpSpPr>
          <a:xfrm>
            <a:off x="10061863" y="5720036"/>
            <a:ext cx="851515" cy="1059123"/>
            <a:chOff x="17741940" y="9878803"/>
            <a:chExt cx="1501464" cy="1829160"/>
          </a:xfrm>
        </p:grpSpPr>
        <p:sp>
          <p:nvSpPr>
            <p:cNvPr id="140" name="TextBox 139"/>
            <p:cNvSpPr txBox="1"/>
            <p:nvPr/>
          </p:nvSpPr>
          <p:spPr>
            <a:xfrm>
              <a:off x="177419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9" name="组合 8"/>
            <p:cNvGrpSpPr/>
            <p:nvPr/>
          </p:nvGrpSpPr>
          <p:grpSpPr>
            <a:xfrm>
              <a:off x="17976766" y="9878803"/>
              <a:ext cx="1143186" cy="1143185"/>
              <a:chOff x="17976766" y="9878803"/>
              <a:chExt cx="1143186" cy="1143185"/>
            </a:xfrm>
          </p:grpSpPr>
          <p:sp>
            <p:nvSpPr>
              <p:cNvPr id="141" name="Oval 2"/>
              <p:cNvSpPr/>
              <p:nvPr/>
            </p:nvSpPr>
            <p:spPr>
              <a:xfrm>
                <a:off x="179767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42" name="TextBox 141"/>
              <p:cNvSpPr txBox="1"/>
              <p:nvPr/>
            </p:nvSpPr>
            <p:spPr>
              <a:xfrm>
                <a:off x="18211710" y="10165661"/>
                <a:ext cx="690245" cy="797320"/>
              </a:xfrm>
              <a:prstGeom prst="rect">
                <a:avLst/>
              </a:prstGeom>
              <a:noFill/>
            </p:spPr>
            <p:txBody>
              <a:bodyPr wrap="none" rtlCol="0">
                <a:spAutoFit/>
              </a:bodyPr>
              <a:lstStyle/>
              <a:p>
                <a:r>
                  <a:rPr lang="en-US" sz="2400" b="1" dirty="0">
                    <a:solidFill>
                      <a:schemeClr val="bg1"/>
                    </a:solidFill>
                    <a:latin typeface="微软雅黑" panose="020B0503020204020204" pitchFamily="34" charset="-122"/>
                    <a:ea typeface="微软雅黑" panose="020B0503020204020204" pitchFamily="34" charset="-122"/>
                  </a:rPr>
                  <a:t>C</a:t>
                </a:r>
                <a:endParaRPr lang="id-ID" sz="2400" b="1" dirty="0">
                  <a:solidFill>
                    <a:schemeClr val="bg1"/>
                  </a:solidFill>
                  <a:latin typeface="微软雅黑" panose="020B0503020204020204" pitchFamily="34" charset="-122"/>
                  <a:ea typeface="微软雅黑" panose="020B0503020204020204" pitchFamily="34" charset="-122"/>
                </a:endParaRPr>
              </a:p>
            </p:txBody>
          </p:sp>
        </p:grpSp>
      </p:grpSp>
      <p:sp>
        <p:nvSpPr>
          <p:cNvPr id="143" name="TextBox 142"/>
          <p:cNvSpPr txBox="1"/>
          <p:nvPr/>
        </p:nvSpPr>
        <p:spPr>
          <a:xfrm>
            <a:off x="11283127" y="2833526"/>
            <a:ext cx="577932"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9</a:t>
            </a:r>
            <a:r>
              <a:rPr lang="id-ID" sz="1700" dirty="0">
                <a:latin typeface="方正兰亭纤黑_GBK" panose="02000000000000000000" pitchFamily="2" charset="-122"/>
                <a:ea typeface="方正兰亭纤黑_GBK" panose="02000000000000000000" pitchFamily="2" charset="-122"/>
              </a:rPr>
              <a:t>5%</a:t>
            </a:r>
            <a:endParaRPr lang="id-ID" sz="1700" dirty="0">
              <a:latin typeface="方正兰亭纤黑_GBK" panose="02000000000000000000" pitchFamily="2" charset="-122"/>
              <a:ea typeface="方正兰亭纤黑_GBK" panose="02000000000000000000" pitchFamily="2" charset="-122"/>
            </a:endParaRPr>
          </a:p>
        </p:txBody>
      </p:sp>
      <p:sp>
        <p:nvSpPr>
          <p:cNvPr id="144" name="Rectangle 1"/>
          <p:cNvSpPr/>
          <p:nvPr/>
        </p:nvSpPr>
        <p:spPr>
          <a:xfrm>
            <a:off x="11217067" y="3146124"/>
            <a:ext cx="648327" cy="2904872"/>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4" name="组合 13"/>
          <p:cNvGrpSpPr/>
          <p:nvPr/>
        </p:nvGrpSpPr>
        <p:grpSpPr>
          <a:xfrm>
            <a:off x="11082797" y="5720036"/>
            <a:ext cx="851515" cy="1059123"/>
            <a:chOff x="19542140" y="9878803"/>
            <a:chExt cx="1501464" cy="1829160"/>
          </a:xfrm>
        </p:grpSpPr>
        <p:sp>
          <p:nvSpPr>
            <p:cNvPr id="145" name="TextBox 144"/>
            <p:cNvSpPr txBox="1"/>
            <p:nvPr/>
          </p:nvSpPr>
          <p:spPr>
            <a:xfrm>
              <a:off x="195421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10" name="组合 9"/>
            <p:cNvGrpSpPr/>
            <p:nvPr/>
          </p:nvGrpSpPr>
          <p:grpSpPr>
            <a:xfrm>
              <a:off x="19776966" y="9878803"/>
              <a:ext cx="1143186" cy="1143185"/>
              <a:chOff x="19776966" y="9878803"/>
              <a:chExt cx="1143186" cy="1143185"/>
            </a:xfrm>
          </p:grpSpPr>
          <p:sp>
            <p:nvSpPr>
              <p:cNvPr id="146" name="Oval 2"/>
              <p:cNvSpPr/>
              <p:nvPr/>
            </p:nvSpPr>
            <p:spPr>
              <a:xfrm>
                <a:off x="197769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47" name="TextBox 146"/>
              <p:cNvSpPr txBox="1"/>
              <p:nvPr/>
            </p:nvSpPr>
            <p:spPr>
              <a:xfrm>
                <a:off x="20011910" y="10165661"/>
                <a:ext cx="755254" cy="797319"/>
              </a:xfrm>
              <a:prstGeom prst="rect">
                <a:avLst/>
              </a:prstGeom>
              <a:noFill/>
            </p:spPr>
            <p:txBody>
              <a:bodyPr wrap="none" rtlCol="0">
                <a:spAutoFit/>
              </a:bodyPr>
              <a:lstStyle/>
              <a:p>
                <a:r>
                  <a:rPr lang="en-US" sz="2400" b="1" dirty="0">
                    <a:solidFill>
                      <a:schemeClr val="bg1"/>
                    </a:solidFill>
                    <a:latin typeface="微软雅黑" panose="020B0503020204020204" pitchFamily="34" charset="-122"/>
                    <a:ea typeface="微软雅黑" panose="020B0503020204020204" pitchFamily="34" charset="-122"/>
                  </a:rPr>
                  <a:t>D</a:t>
                </a:r>
                <a:endParaRPr lang="id-ID" sz="2400" b="1" dirty="0">
                  <a:solidFill>
                    <a:schemeClr val="bg1"/>
                  </a:solidFill>
                  <a:latin typeface="微软雅黑" panose="020B0503020204020204" pitchFamily="34" charset="-122"/>
                  <a:ea typeface="微软雅黑" panose="020B0503020204020204" pitchFamily="34" charset="-122"/>
                </a:endParaRPr>
              </a:p>
            </p:txBody>
          </p:sp>
        </p:grpSp>
      </p:grpSp>
      <p:sp>
        <p:nvSpPr>
          <p:cNvPr id="149" name="平行四边形 148"/>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 name="组合 1"/>
          <p:cNvGrpSpPr/>
          <p:nvPr/>
        </p:nvGrpSpPr>
        <p:grpSpPr>
          <a:xfrm>
            <a:off x="-346843" y="296954"/>
            <a:ext cx="3430341" cy="578494"/>
            <a:chOff x="-611583" y="577868"/>
            <a:chExt cx="6048672" cy="999091"/>
          </a:xfrm>
        </p:grpSpPr>
        <p:sp>
          <p:nvSpPr>
            <p:cNvPr id="150" name="对角圆角矩形 149"/>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TextBox 150"/>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利润分析</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886648" y="2696697"/>
            <a:ext cx="5117241" cy="1428373"/>
            <a:chOff x="3326696" y="4657342"/>
            <a:chExt cx="9023161" cy="2466876"/>
          </a:xfrm>
        </p:grpSpPr>
        <p:grpSp>
          <p:nvGrpSpPr>
            <p:cNvPr id="4" name="组合 3"/>
            <p:cNvGrpSpPr/>
            <p:nvPr/>
          </p:nvGrpSpPr>
          <p:grpSpPr>
            <a:xfrm>
              <a:off x="3342296" y="4657342"/>
              <a:ext cx="2230265" cy="558608"/>
              <a:chOff x="3342296" y="4657342"/>
              <a:chExt cx="2230265" cy="558608"/>
            </a:xfrm>
          </p:grpSpPr>
          <p:sp>
            <p:nvSpPr>
              <p:cNvPr id="153" name="Rounded Rectangle 43"/>
              <p:cNvSpPr/>
              <p:nvPr/>
            </p:nvSpPr>
            <p:spPr>
              <a:xfrm>
                <a:off x="3342296" y="465838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4" name="TextBox 153"/>
              <p:cNvSpPr txBox="1"/>
              <p:nvPr/>
            </p:nvSpPr>
            <p:spPr>
              <a:xfrm>
                <a:off x="3567126" y="4657342"/>
                <a:ext cx="2005435" cy="558123"/>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对手列表</a:t>
                </a:r>
                <a:endParaRPr lang="id-ID" sz="1500" dirty="0">
                  <a:solidFill>
                    <a:schemeClr val="bg1"/>
                  </a:solidFill>
                  <a:latin typeface="微软雅黑" panose="020B0503020204020204" pitchFamily="34" charset="-122"/>
                  <a:ea typeface="微软雅黑" panose="020B0503020204020204" pitchFamily="34" charset="-122"/>
                </a:endParaRPr>
              </a:p>
            </p:txBody>
          </p:sp>
        </p:grpSp>
        <p:sp>
          <p:nvSpPr>
            <p:cNvPr id="155" name="TextBox 154"/>
            <p:cNvSpPr txBox="1"/>
            <p:nvPr/>
          </p:nvSpPr>
          <p:spPr>
            <a:xfrm>
              <a:off x="3326696" y="5327452"/>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sp>
          <p:nvSpPr>
            <p:cNvPr id="156" name="TextBox 155"/>
            <p:cNvSpPr txBox="1"/>
            <p:nvPr/>
          </p:nvSpPr>
          <p:spPr>
            <a:xfrm>
              <a:off x="3359112" y="5928239"/>
              <a:ext cx="8990745"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49"/>
                                        </p:tgtEl>
                                        <p:attrNameLst>
                                          <p:attrName>style.visibility</p:attrName>
                                        </p:attrNameLst>
                                      </p:cBhvr>
                                      <p:to>
                                        <p:strVal val="visible"/>
                                      </p:to>
                                    </p:set>
                                    <p:anim calcmode="lin" valueType="num">
                                      <p:cBhvr additive="base">
                                        <p:cTn id="12" dur="500" fill="hold"/>
                                        <p:tgtEl>
                                          <p:spTgt spid="149"/>
                                        </p:tgtEl>
                                        <p:attrNameLst>
                                          <p:attrName>ppt_x</p:attrName>
                                        </p:attrNameLst>
                                      </p:cBhvr>
                                      <p:tavLst>
                                        <p:tav tm="0">
                                          <p:val>
                                            <p:strVal val="0-#ppt_w/2"/>
                                          </p:val>
                                        </p:tav>
                                        <p:tav tm="100000">
                                          <p:val>
                                            <p:strVal val="#ppt_x"/>
                                          </p:val>
                                        </p:tav>
                                      </p:tavLst>
                                    </p:anim>
                                    <p:anim calcmode="lin" valueType="num">
                                      <p:cBhvr additive="base">
                                        <p:cTn id="13" dur="500" fill="hold"/>
                                        <p:tgtEl>
                                          <p:spTgt spid="14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300"/>
                                        <p:tgtEl>
                                          <p:spTgt spid="71"/>
                                        </p:tgtEl>
                                        <p:attrNameLst>
                                          <p:attrName>ppt_y</p:attrName>
                                        </p:attrNameLst>
                                      </p:cBhvr>
                                      <p:tavLst>
                                        <p:tav tm="0">
                                          <p:val>
                                            <p:strVal val="#ppt_y+#ppt_h*1.125000"/>
                                          </p:val>
                                        </p:tav>
                                        <p:tav tm="100000">
                                          <p:val>
                                            <p:strVal val="#ppt_y"/>
                                          </p:val>
                                        </p:tav>
                                      </p:tavLst>
                                    </p:anim>
                                    <p:animEffect transition="in" filter="wipe(up)">
                                      <p:cBhvr>
                                        <p:cTn id="32" dur="300"/>
                                        <p:tgtEl>
                                          <p:spTgt spid="71"/>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500"/>
                                        <p:tgtEl>
                                          <p:spTgt spid="64"/>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4000"/>
                            </p:stCondLst>
                            <p:childTnLst>
                              <p:par>
                                <p:cTn id="42" presetID="12" presetClass="entr" presetSubtype="4" fill="hold" grpId="0" nodeType="afterEffect">
                                  <p:stCondLst>
                                    <p:cond delay="0"/>
                                  </p:stCondLst>
                                  <p:childTnLst>
                                    <p:set>
                                      <p:cBhvr>
                                        <p:cTn id="43" dur="1" fill="hold">
                                          <p:stCondLst>
                                            <p:cond delay="0"/>
                                          </p:stCondLst>
                                        </p:cTn>
                                        <p:tgtEl>
                                          <p:spTgt spid="134"/>
                                        </p:tgtEl>
                                        <p:attrNameLst>
                                          <p:attrName>style.visibility</p:attrName>
                                        </p:attrNameLst>
                                      </p:cBhvr>
                                      <p:to>
                                        <p:strVal val="visible"/>
                                      </p:to>
                                    </p:set>
                                    <p:anim calcmode="lin" valueType="num">
                                      <p:cBhvr additive="base">
                                        <p:cTn id="44" dur="300"/>
                                        <p:tgtEl>
                                          <p:spTgt spid="134"/>
                                        </p:tgtEl>
                                        <p:attrNameLst>
                                          <p:attrName>ppt_y</p:attrName>
                                        </p:attrNameLst>
                                      </p:cBhvr>
                                      <p:tavLst>
                                        <p:tav tm="0">
                                          <p:val>
                                            <p:strVal val="#ppt_y+#ppt_h*1.125000"/>
                                          </p:val>
                                        </p:tav>
                                        <p:tav tm="100000">
                                          <p:val>
                                            <p:strVal val="#ppt_y"/>
                                          </p:val>
                                        </p:tav>
                                      </p:tavLst>
                                    </p:anim>
                                    <p:animEffect transition="in" filter="wipe(up)">
                                      <p:cBhvr>
                                        <p:cTn id="45" dur="300"/>
                                        <p:tgtEl>
                                          <p:spTgt spid="134"/>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33"/>
                                        </p:tgtEl>
                                        <p:attrNameLst>
                                          <p:attrName>style.visibility</p:attrName>
                                        </p:attrNameLst>
                                      </p:cBhvr>
                                      <p:to>
                                        <p:strVal val="visible"/>
                                      </p:to>
                                    </p:set>
                                    <p:animEffect transition="in" filter="fade">
                                      <p:cBhvr>
                                        <p:cTn id="49" dur="500"/>
                                        <p:tgtEl>
                                          <p:spTgt spid="133"/>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5500"/>
                            </p:stCondLst>
                            <p:childTnLst>
                              <p:par>
                                <p:cTn id="55" presetID="12" presetClass="entr" presetSubtype="4" fill="hold" grpId="0" nodeType="afterEffect">
                                  <p:stCondLst>
                                    <p:cond delay="0"/>
                                  </p:stCondLst>
                                  <p:childTnLst>
                                    <p:set>
                                      <p:cBhvr>
                                        <p:cTn id="56" dur="1" fill="hold">
                                          <p:stCondLst>
                                            <p:cond delay="0"/>
                                          </p:stCondLst>
                                        </p:cTn>
                                        <p:tgtEl>
                                          <p:spTgt spid="139"/>
                                        </p:tgtEl>
                                        <p:attrNameLst>
                                          <p:attrName>style.visibility</p:attrName>
                                        </p:attrNameLst>
                                      </p:cBhvr>
                                      <p:to>
                                        <p:strVal val="visible"/>
                                      </p:to>
                                    </p:set>
                                    <p:anim calcmode="lin" valueType="num">
                                      <p:cBhvr additive="base">
                                        <p:cTn id="57" dur="300"/>
                                        <p:tgtEl>
                                          <p:spTgt spid="139"/>
                                        </p:tgtEl>
                                        <p:attrNameLst>
                                          <p:attrName>ppt_y</p:attrName>
                                        </p:attrNameLst>
                                      </p:cBhvr>
                                      <p:tavLst>
                                        <p:tav tm="0">
                                          <p:val>
                                            <p:strVal val="#ppt_y+#ppt_h*1.125000"/>
                                          </p:val>
                                        </p:tav>
                                        <p:tav tm="100000">
                                          <p:val>
                                            <p:strVal val="#ppt_y"/>
                                          </p:val>
                                        </p:tav>
                                      </p:tavLst>
                                    </p:anim>
                                    <p:animEffect transition="in" filter="wipe(up)">
                                      <p:cBhvr>
                                        <p:cTn id="58" dur="300"/>
                                        <p:tgtEl>
                                          <p:spTgt spid="139"/>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fade">
                                      <p:cBhvr>
                                        <p:cTn id="62" dur="500"/>
                                        <p:tgtEl>
                                          <p:spTgt spid="138"/>
                                        </p:tgtEl>
                                      </p:cBhvr>
                                    </p:animEffect>
                                  </p:childTnLst>
                                </p:cTn>
                              </p:par>
                            </p:childTnLst>
                          </p:cTn>
                        </p:par>
                        <p:par>
                          <p:cTn id="63" fill="hold">
                            <p:stCondLst>
                              <p:cond delay="6500"/>
                            </p:stCondLst>
                            <p:childTnLst>
                              <p:par>
                                <p:cTn id="64" presetID="10" presetClass="entr" presetSubtype="0"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par>
                          <p:cTn id="67" fill="hold">
                            <p:stCondLst>
                              <p:cond delay="7000"/>
                            </p:stCondLst>
                            <p:childTnLst>
                              <p:par>
                                <p:cTn id="68" presetID="12" presetClass="entr" presetSubtype="4" fill="hold" grpId="0" nodeType="afterEffect">
                                  <p:stCondLst>
                                    <p:cond delay="0"/>
                                  </p:stCondLst>
                                  <p:childTnLst>
                                    <p:set>
                                      <p:cBhvr>
                                        <p:cTn id="69" dur="1" fill="hold">
                                          <p:stCondLst>
                                            <p:cond delay="0"/>
                                          </p:stCondLst>
                                        </p:cTn>
                                        <p:tgtEl>
                                          <p:spTgt spid="144"/>
                                        </p:tgtEl>
                                        <p:attrNameLst>
                                          <p:attrName>style.visibility</p:attrName>
                                        </p:attrNameLst>
                                      </p:cBhvr>
                                      <p:to>
                                        <p:strVal val="visible"/>
                                      </p:to>
                                    </p:set>
                                    <p:anim calcmode="lin" valueType="num">
                                      <p:cBhvr additive="base">
                                        <p:cTn id="70" dur="300"/>
                                        <p:tgtEl>
                                          <p:spTgt spid="144"/>
                                        </p:tgtEl>
                                        <p:attrNameLst>
                                          <p:attrName>ppt_y</p:attrName>
                                        </p:attrNameLst>
                                      </p:cBhvr>
                                      <p:tavLst>
                                        <p:tav tm="0">
                                          <p:val>
                                            <p:strVal val="#ppt_y+#ppt_h*1.125000"/>
                                          </p:val>
                                        </p:tav>
                                        <p:tav tm="100000">
                                          <p:val>
                                            <p:strVal val="#ppt_y"/>
                                          </p:val>
                                        </p:tav>
                                      </p:tavLst>
                                    </p:anim>
                                    <p:animEffect transition="in" filter="wipe(up)">
                                      <p:cBhvr>
                                        <p:cTn id="71" dur="300"/>
                                        <p:tgtEl>
                                          <p:spTgt spid="144"/>
                                        </p:tgtEl>
                                      </p:cBhvr>
                                    </p:animEffect>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fade">
                                      <p:cBhvr>
                                        <p:cTn id="75"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1" grpId="0" animBg="1"/>
      <p:bldP spid="133" grpId="0"/>
      <p:bldP spid="134" grpId="0" animBg="1"/>
      <p:bldP spid="138" grpId="0"/>
      <p:bldP spid="139" grpId="0" animBg="1"/>
      <p:bldP spid="143" grpId="0"/>
      <p:bldP spid="144" grpId="0" animBg="1"/>
      <p:bldP spid="14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373710" y="5199120"/>
            <a:ext cx="4388522" cy="1721975"/>
          </a:xfrm>
          <a:prstGeom prst="rect">
            <a:avLst/>
          </a:prstGeom>
          <a:effectLst>
            <a:outerShdw blurRad="127000" dist="38100" dir="2700000" algn="tl" rotWithShape="0">
              <a:prstClr val="black">
                <a:alpha val="22000"/>
              </a:prstClr>
            </a:outerShdw>
          </a:effectLst>
        </p:spPr>
      </p:pic>
      <p:sp>
        <p:nvSpPr>
          <p:cNvPr id="64" name="任意多边形 63"/>
          <p:cNvSpPr/>
          <p:nvPr/>
        </p:nvSpPr>
        <p:spPr>
          <a:xfrm>
            <a:off x="4551658" y="3839831"/>
            <a:ext cx="1444326" cy="2949252"/>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lIns="49629" tIns="24814" rIns="49629" bIns="24814" spcCol="0" rtlCol="0" anchor="ctr"/>
          <a:lstStyle/>
          <a:p>
            <a:pPr algn="ctr"/>
            <a:endParaRPr lang="zh-CN" altLang="en-US"/>
          </a:p>
        </p:txBody>
      </p:sp>
      <p:grpSp>
        <p:nvGrpSpPr>
          <p:cNvPr id="65" name="组合 64"/>
          <p:cNvGrpSpPr/>
          <p:nvPr/>
        </p:nvGrpSpPr>
        <p:grpSpPr>
          <a:xfrm>
            <a:off x="3140939" y="3687474"/>
            <a:ext cx="2617116" cy="2731845"/>
            <a:chOff x="3531792" y="2576071"/>
            <a:chExt cx="2399042" cy="2452755"/>
          </a:xfrm>
        </p:grpSpPr>
        <p:sp>
          <p:nvSpPr>
            <p:cNvPr id="66" name="TextBox 65"/>
            <p:cNvSpPr txBox="1"/>
            <p:nvPr/>
          </p:nvSpPr>
          <p:spPr>
            <a:xfrm>
              <a:off x="5261256" y="2576071"/>
              <a:ext cx="669578" cy="386858"/>
            </a:xfrm>
            <a:prstGeom prst="rect">
              <a:avLst/>
            </a:prstGeom>
            <a:noFill/>
          </p:spPr>
          <p:txBody>
            <a:bodyPr wrap="square" lIns="91431" tIns="45715" rIns="91431" bIns="45715" rtlCol="0">
              <a:spAutoFit/>
            </a:bodyPr>
            <a:lstStyle/>
            <a:p>
              <a:r>
                <a:rPr lang="en-US" altLang="zh-CN" sz="2200" spc="-82" dirty="0">
                  <a:solidFill>
                    <a:srgbClr val="9E0000"/>
                  </a:solidFill>
                  <a:latin typeface="微软雅黑" panose="020B0503020204020204" pitchFamily="34" charset="-122"/>
                  <a:ea typeface="微软雅黑" panose="020B0503020204020204" pitchFamily="34" charset="-122"/>
                </a:rPr>
                <a:t>82%</a:t>
              </a:r>
              <a:endParaRPr lang="zh-CN" altLang="en-US" sz="2200" spc="-82" dirty="0">
                <a:solidFill>
                  <a:srgbClr val="9E000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4958143" y="3254460"/>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73%</a:t>
              </a:r>
              <a:endParaRPr lang="zh-CN" altLang="en-US" sz="2400" spc="-82" dirty="0">
                <a:solidFill>
                  <a:srgbClr val="9E0000"/>
                </a:solidFill>
              </a:endParaRPr>
            </a:p>
          </p:txBody>
        </p:sp>
        <p:sp>
          <p:nvSpPr>
            <p:cNvPr id="68" name="TextBox 67"/>
            <p:cNvSpPr txBox="1"/>
            <p:nvPr/>
          </p:nvSpPr>
          <p:spPr>
            <a:xfrm>
              <a:off x="4259137" y="3941214"/>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56%</a:t>
              </a:r>
              <a:endParaRPr lang="zh-CN" altLang="en-US" sz="2400" spc="-82" dirty="0">
                <a:solidFill>
                  <a:srgbClr val="9E0000"/>
                </a:solidFill>
              </a:endParaRPr>
            </a:p>
          </p:txBody>
        </p:sp>
        <p:sp>
          <p:nvSpPr>
            <p:cNvPr id="69" name="TextBox 68"/>
            <p:cNvSpPr txBox="1"/>
            <p:nvPr/>
          </p:nvSpPr>
          <p:spPr>
            <a:xfrm>
              <a:off x="3531792" y="4614335"/>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32%</a:t>
              </a:r>
              <a:endParaRPr lang="zh-CN" altLang="en-US" sz="2400" spc="-82" dirty="0">
                <a:solidFill>
                  <a:srgbClr val="9E0000"/>
                </a:solidFill>
              </a:endParaRPr>
            </a:p>
          </p:txBody>
        </p:sp>
      </p:grpSp>
      <p:grpSp>
        <p:nvGrpSpPr>
          <p:cNvPr id="4" name="组合 3"/>
          <p:cNvGrpSpPr/>
          <p:nvPr/>
        </p:nvGrpSpPr>
        <p:grpSpPr>
          <a:xfrm>
            <a:off x="1266613" y="3313729"/>
            <a:ext cx="4160776" cy="3492553"/>
            <a:chOff x="2233400" y="5722987"/>
            <a:chExt cx="7336639" cy="6031829"/>
          </a:xfrm>
        </p:grpSpPr>
        <p:grpSp>
          <p:nvGrpSpPr>
            <p:cNvPr id="58" name="组合 57"/>
            <p:cNvGrpSpPr/>
            <p:nvPr/>
          </p:nvGrpSpPr>
          <p:grpSpPr>
            <a:xfrm>
              <a:off x="3492444" y="5722987"/>
              <a:ext cx="6077595" cy="6031829"/>
              <a:chOff x="2085451" y="2240508"/>
              <a:chExt cx="3159540" cy="3135748"/>
            </a:xfrm>
          </p:grpSpPr>
          <p:cxnSp>
            <p:nvCxnSpPr>
              <p:cNvPr id="59" name="直接箭头连接符 58"/>
              <p:cNvCxnSpPr/>
              <p:nvPr/>
            </p:nvCxnSpPr>
            <p:spPr>
              <a:xfrm>
                <a:off x="2086024" y="5376256"/>
                <a:ext cx="3158967"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V="1">
                <a:off x="2085451" y="2240508"/>
                <a:ext cx="0" cy="3114991"/>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2233400" y="6368465"/>
              <a:ext cx="1385124" cy="4635259"/>
              <a:chOff x="1430916" y="2576071"/>
              <a:chExt cx="720080" cy="2409718"/>
            </a:xfrm>
          </p:grpSpPr>
          <p:sp>
            <p:nvSpPr>
              <p:cNvPr id="71" name="TextBox 70"/>
              <p:cNvSpPr txBox="1"/>
              <p:nvPr/>
            </p:nvSpPr>
            <p:spPr>
              <a:xfrm>
                <a:off x="1430916" y="459893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微软雅黑" panose="020B0503020204020204" pitchFamily="34" charset="-122"/>
                    <a:ea typeface="微软雅黑" panose="020B0503020204020204" pitchFamily="34" charset="-122"/>
                  </a:rPr>
                  <a:t>项目</a:t>
                </a:r>
                <a:endParaRPr lang="zh-CN" altLang="en-US" sz="2200" spc="-82" dirty="0">
                  <a:solidFill>
                    <a:srgbClr val="9E0000"/>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1430916" y="395125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微软雅黑" panose="020B0503020204020204" pitchFamily="34" charset="-122"/>
                    <a:ea typeface="微软雅黑" panose="020B0503020204020204" pitchFamily="34" charset="-122"/>
                  </a:rPr>
                  <a:t>项目</a:t>
                </a:r>
                <a:endParaRPr lang="zh-CN" altLang="en-US" sz="2200" spc="-82" dirty="0">
                  <a:solidFill>
                    <a:srgbClr val="9E0000"/>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1430916" y="3292707"/>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微软雅黑" panose="020B0503020204020204" pitchFamily="34" charset="-122"/>
                    <a:ea typeface="微软雅黑" panose="020B0503020204020204" pitchFamily="34" charset="-122"/>
                  </a:rPr>
                  <a:t>项目</a:t>
                </a:r>
                <a:endParaRPr lang="zh-CN" altLang="en-US" sz="2200" spc="-82" dirty="0">
                  <a:solidFill>
                    <a:srgbClr val="9E0000"/>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1430916" y="257607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微软雅黑" panose="020B0503020204020204" pitchFamily="34" charset="-122"/>
                    <a:ea typeface="微软雅黑" panose="020B0503020204020204" pitchFamily="34" charset="-122"/>
                  </a:rPr>
                  <a:t>项目</a:t>
                </a:r>
                <a:endParaRPr lang="zh-CN" altLang="en-US" sz="2200" spc="-82" dirty="0">
                  <a:solidFill>
                    <a:srgbClr val="9E0000"/>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7368956" y="1751024"/>
            <a:ext cx="1594497" cy="765840"/>
            <a:chOff x="12993574" y="3024113"/>
            <a:chExt cx="2811555" cy="1322648"/>
          </a:xfrm>
        </p:grpSpPr>
        <p:sp>
          <p:nvSpPr>
            <p:cNvPr id="79" name="Rounded Rectangle 43"/>
            <p:cNvSpPr/>
            <p:nvPr/>
          </p:nvSpPr>
          <p:spPr>
            <a:xfrm>
              <a:off x="13009174" y="3025155"/>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0" name="TextBox 79"/>
            <p:cNvSpPr txBox="1"/>
            <p:nvPr/>
          </p:nvSpPr>
          <p:spPr>
            <a:xfrm>
              <a:off x="13234003" y="3024113"/>
              <a:ext cx="2005435" cy="558124"/>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分析概述</a:t>
              </a:r>
              <a:endParaRPr lang="id-ID" sz="1500" dirty="0">
                <a:solidFill>
                  <a:schemeClr val="bg1"/>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12993574" y="3735482"/>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2" name="TextBox 81"/>
          <p:cNvSpPr txBox="1"/>
          <p:nvPr/>
        </p:nvSpPr>
        <p:spPr>
          <a:xfrm>
            <a:off x="7387339" y="2569922"/>
            <a:ext cx="4463506"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a:off x="1974151" y="3785586"/>
            <a:ext cx="2942341" cy="33160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5" name="矩形 34"/>
          <p:cNvSpPr/>
          <p:nvPr/>
        </p:nvSpPr>
        <p:spPr>
          <a:xfrm>
            <a:off x="1974151" y="4546969"/>
            <a:ext cx="2574805" cy="3316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6" name="矩形 35"/>
          <p:cNvSpPr/>
          <p:nvPr/>
        </p:nvSpPr>
        <p:spPr>
          <a:xfrm>
            <a:off x="1976853" y="5264905"/>
            <a:ext cx="1717220" cy="33160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7" name="矩形 36"/>
          <p:cNvSpPr/>
          <p:nvPr/>
        </p:nvSpPr>
        <p:spPr>
          <a:xfrm>
            <a:off x="1976855" y="5970349"/>
            <a:ext cx="982147" cy="3316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8" name="平行四边形 37"/>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8" name="组合 7"/>
          <p:cNvGrpSpPr/>
          <p:nvPr/>
        </p:nvGrpSpPr>
        <p:grpSpPr>
          <a:xfrm>
            <a:off x="-346843" y="334599"/>
            <a:ext cx="3430341" cy="578494"/>
            <a:chOff x="-611583" y="577868"/>
            <a:chExt cx="6048672" cy="999091"/>
          </a:xfrm>
        </p:grpSpPr>
        <p:sp>
          <p:nvSpPr>
            <p:cNvPr id="39" name="对角圆角矩形 38"/>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利润分析</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cxnSp>
        <p:nvCxnSpPr>
          <p:cNvPr id="43" name="直接连接符 42"/>
          <p:cNvCxnSpPr/>
          <p:nvPr/>
        </p:nvCxnSpPr>
        <p:spPr>
          <a:xfrm>
            <a:off x="7387338" y="2543212"/>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368956" y="3535995"/>
            <a:ext cx="1594497" cy="765840"/>
            <a:chOff x="12993574" y="6106856"/>
            <a:chExt cx="2811555" cy="1322648"/>
          </a:xfrm>
        </p:grpSpPr>
        <p:sp>
          <p:nvSpPr>
            <p:cNvPr id="44" name="Rounded Rectangle 43"/>
            <p:cNvSpPr/>
            <p:nvPr/>
          </p:nvSpPr>
          <p:spPr>
            <a:xfrm>
              <a:off x="13009174" y="6107898"/>
              <a:ext cx="2230265" cy="557566"/>
            </a:xfrm>
            <a:prstGeom prst="roundRect">
              <a:avLst>
                <a:gd name="adj" fmla="val 46832"/>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Box 44"/>
            <p:cNvSpPr txBox="1"/>
            <p:nvPr/>
          </p:nvSpPr>
          <p:spPr>
            <a:xfrm>
              <a:off x="13234003" y="6106856"/>
              <a:ext cx="2256026" cy="558124"/>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分析概述</a:t>
              </a:r>
              <a:endParaRPr lang="id-ID" sz="1500"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2993574" y="6818225"/>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47" name="TextBox 46"/>
          <p:cNvSpPr txBox="1"/>
          <p:nvPr/>
        </p:nvSpPr>
        <p:spPr>
          <a:xfrm>
            <a:off x="7373711" y="4384163"/>
            <a:ext cx="4463506"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7387338" y="4328184"/>
            <a:ext cx="4258816"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p:tgtEl>
                                          <p:spTgt spid="37"/>
                                        </p:tgtEl>
                                        <p:attrNameLst>
                                          <p:attrName>ppt_x</p:attrName>
                                        </p:attrNameLst>
                                      </p:cBhvr>
                                      <p:tavLst>
                                        <p:tav tm="0">
                                          <p:val>
                                            <p:strVal val="#ppt_x-#ppt_w*1.125000"/>
                                          </p:val>
                                        </p:tav>
                                        <p:tav tm="100000">
                                          <p:val>
                                            <p:strVal val="#ppt_x"/>
                                          </p:val>
                                        </p:tav>
                                      </p:tavLst>
                                    </p:anim>
                                    <p:animEffect transition="in" filter="wipe(right)">
                                      <p:cBhvr>
                                        <p:cTn id="22" dur="500"/>
                                        <p:tgtEl>
                                          <p:spTgt spid="37"/>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p:tgtEl>
                                          <p:spTgt spid="36"/>
                                        </p:tgtEl>
                                        <p:attrNameLst>
                                          <p:attrName>ppt_x</p:attrName>
                                        </p:attrNameLst>
                                      </p:cBhvr>
                                      <p:tavLst>
                                        <p:tav tm="0">
                                          <p:val>
                                            <p:strVal val="#ppt_x-#ppt_w*1.125000"/>
                                          </p:val>
                                        </p:tav>
                                        <p:tav tm="100000">
                                          <p:val>
                                            <p:strVal val="#ppt_x"/>
                                          </p:val>
                                        </p:tav>
                                      </p:tavLst>
                                    </p:anim>
                                    <p:animEffect transition="in" filter="wipe(right)">
                                      <p:cBhvr>
                                        <p:cTn id="27" dur="500"/>
                                        <p:tgtEl>
                                          <p:spTgt spid="36"/>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p:tgtEl>
                                          <p:spTgt spid="35"/>
                                        </p:tgtEl>
                                        <p:attrNameLst>
                                          <p:attrName>ppt_x</p:attrName>
                                        </p:attrNameLst>
                                      </p:cBhvr>
                                      <p:tavLst>
                                        <p:tav tm="0">
                                          <p:val>
                                            <p:strVal val="#ppt_x-#ppt_w*1.125000"/>
                                          </p:val>
                                        </p:tav>
                                        <p:tav tm="100000">
                                          <p:val>
                                            <p:strVal val="#ppt_x"/>
                                          </p:val>
                                        </p:tav>
                                      </p:tavLst>
                                    </p:anim>
                                    <p:animEffect transition="in" filter="wipe(right)">
                                      <p:cBhvr>
                                        <p:cTn id="32" dur="500"/>
                                        <p:tgtEl>
                                          <p:spTgt spid="35"/>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additive="base">
                                        <p:cTn id="36" dur="500"/>
                                        <p:tgtEl>
                                          <p:spTgt spid="91"/>
                                        </p:tgtEl>
                                        <p:attrNameLst>
                                          <p:attrName>ppt_x</p:attrName>
                                        </p:attrNameLst>
                                      </p:cBhvr>
                                      <p:tavLst>
                                        <p:tav tm="0">
                                          <p:val>
                                            <p:strVal val="#ppt_x-#ppt_w*1.125000"/>
                                          </p:val>
                                        </p:tav>
                                        <p:tav tm="100000">
                                          <p:val>
                                            <p:strVal val="#ppt_x"/>
                                          </p:val>
                                        </p:tav>
                                      </p:tavLst>
                                    </p:anim>
                                    <p:animEffect transition="in" filter="wipe(right)">
                                      <p:cBhvr>
                                        <p:cTn id="37" dur="500"/>
                                        <p:tgtEl>
                                          <p:spTgt spid="91"/>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wipe(down)">
                                      <p:cBhvr>
                                        <p:cTn id="45" dur="500"/>
                                        <p:tgtEl>
                                          <p:spTgt spid="64"/>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5000"/>
                            </p:stCondLst>
                            <p:childTnLst>
                              <p:par>
                                <p:cTn id="53" presetID="12" presetClass="entr" presetSubtype="8"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ppt_x</p:attrName>
                                        </p:attrNameLst>
                                      </p:cBhvr>
                                      <p:tavLst>
                                        <p:tav tm="0">
                                          <p:val>
                                            <p:strVal val="#ppt_x-#ppt_w*1.125000"/>
                                          </p:val>
                                        </p:tav>
                                        <p:tav tm="100000">
                                          <p:val>
                                            <p:strVal val="#ppt_x"/>
                                          </p:val>
                                        </p:tav>
                                      </p:tavLst>
                                    </p:anim>
                                    <p:animEffect transition="in" filter="wipe(right)">
                                      <p:cBhvr>
                                        <p:cTn id="56" dur="500"/>
                                        <p:tgtEl>
                                          <p:spTgt spid="43"/>
                                        </p:tgtEl>
                                      </p:cBhvr>
                                    </p:animEffect>
                                  </p:childTnLst>
                                </p:cTn>
                              </p:par>
                            </p:childTnLst>
                          </p:cTn>
                        </p:par>
                        <p:par>
                          <p:cTn id="57" fill="hold">
                            <p:stCondLst>
                              <p:cond delay="5500"/>
                            </p:stCondLst>
                            <p:childTnLst>
                              <p:par>
                                <p:cTn id="58" presetID="42" presetClass="entr" presetSubtype="0" fill="hold" grpId="0"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fade">
                                      <p:cBhvr>
                                        <p:cTn id="60" dur="500"/>
                                        <p:tgtEl>
                                          <p:spTgt spid="82"/>
                                        </p:tgtEl>
                                      </p:cBhvr>
                                    </p:animEffect>
                                    <p:anim calcmode="lin" valueType="num">
                                      <p:cBhvr>
                                        <p:cTn id="61" dur="500" fill="hold"/>
                                        <p:tgtEl>
                                          <p:spTgt spid="82"/>
                                        </p:tgtEl>
                                        <p:attrNameLst>
                                          <p:attrName>ppt_x</p:attrName>
                                        </p:attrNameLst>
                                      </p:cBhvr>
                                      <p:tavLst>
                                        <p:tav tm="0">
                                          <p:val>
                                            <p:strVal val="#ppt_x"/>
                                          </p:val>
                                        </p:tav>
                                        <p:tav tm="100000">
                                          <p:val>
                                            <p:strVal val="#ppt_x"/>
                                          </p:val>
                                        </p:tav>
                                      </p:tavLst>
                                    </p:anim>
                                    <p:anim calcmode="lin" valueType="num">
                                      <p:cBhvr>
                                        <p:cTn id="62" dur="500" fill="hold"/>
                                        <p:tgtEl>
                                          <p:spTgt spid="82"/>
                                        </p:tgtEl>
                                        <p:attrNameLst>
                                          <p:attrName>ppt_y</p:attrName>
                                        </p:attrNameLst>
                                      </p:cBhvr>
                                      <p:tavLst>
                                        <p:tav tm="0">
                                          <p:val>
                                            <p:strVal val="#ppt_y+.1"/>
                                          </p:val>
                                        </p:tav>
                                        <p:tav tm="100000">
                                          <p:val>
                                            <p:strVal val="#ppt_y"/>
                                          </p:val>
                                        </p:tav>
                                      </p:tavLst>
                                    </p:anim>
                                  </p:childTnLst>
                                </p:cTn>
                              </p:par>
                            </p:childTnLst>
                          </p:cTn>
                        </p:par>
                        <p:par>
                          <p:cTn id="63" fill="hold">
                            <p:stCondLst>
                              <p:cond delay="6000"/>
                            </p:stCondLst>
                            <p:childTnLst>
                              <p:par>
                                <p:cTn id="64" presetID="53" presetClass="entr" presetSubtype="16"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childTnLst>
                          </p:cTn>
                        </p:par>
                        <p:par>
                          <p:cTn id="69" fill="hold">
                            <p:stCondLst>
                              <p:cond delay="6500"/>
                            </p:stCondLst>
                            <p:childTnLst>
                              <p:par>
                                <p:cTn id="70" presetID="12" presetClass="entr" presetSubtype="8"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p:tgtEl>
                                          <p:spTgt spid="48"/>
                                        </p:tgtEl>
                                        <p:attrNameLst>
                                          <p:attrName>ppt_x</p:attrName>
                                        </p:attrNameLst>
                                      </p:cBhvr>
                                      <p:tavLst>
                                        <p:tav tm="0">
                                          <p:val>
                                            <p:strVal val="#ppt_x-#ppt_w*1.125000"/>
                                          </p:val>
                                        </p:tav>
                                        <p:tav tm="100000">
                                          <p:val>
                                            <p:strVal val="#ppt_x"/>
                                          </p:val>
                                        </p:tav>
                                      </p:tavLst>
                                    </p:anim>
                                    <p:animEffect transition="in" filter="wipe(right)">
                                      <p:cBhvr>
                                        <p:cTn id="73" dur="500"/>
                                        <p:tgtEl>
                                          <p:spTgt spid="48"/>
                                        </p:tgtEl>
                                      </p:cBhvr>
                                    </p:animEffect>
                                  </p:childTnLst>
                                </p:cTn>
                              </p:par>
                            </p:childTnLst>
                          </p:cTn>
                        </p:par>
                        <p:par>
                          <p:cTn id="74" fill="hold">
                            <p:stCondLst>
                              <p:cond delay="7000"/>
                            </p:stCondLst>
                            <p:childTnLst>
                              <p:par>
                                <p:cTn id="75" presetID="42" presetClass="entr" presetSubtype="0"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500"/>
                                        <p:tgtEl>
                                          <p:spTgt spid="47"/>
                                        </p:tgtEl>
                                      </p:cBhvr>
                                    </p:animEffect>
                                    <p:anim calcmode="lin" valueType="num">
                                      <p:cBhvr>
                                        <p:cTn id="78" dur="500" fill="hold"/>
                                        <p:tgtEl>
                                          <p:spTgt spid="47"/>
                                        </p:tgtEl>
                                        <p:attrNameLst>
                                          <p:attrName>ppt_x</p:attrName>
                                        </p:attrNameLst>
                                      </p:cBhvr>
                                      <p:tavLst>
                                        <p:tav tm="0">
                                          <p:val>
                                            <p:strVal val="#ppt_x"/>
                                          </p:val>
                                        </p:tav>
                                        <p:tav tm="100000">
                                          <p:val>
                                            <p:strVal val="#ppt_x"/>
                                          </p:val>
                                        </p:tav>
                                      </p:tavLst>
                                    </p:anim>
                                    <p:anim calcmode="lin" valueType="num">
                                      <p:cBhvr>
                                        <p:cTn id="79" dur="500" fill="hold"/>
                                        <p:tgtEl>
                                          <p:spTgt spid="47"/>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82" grpId="0"/>
      <p:bldP spid="91" grpId="0" animBg="1"/>
      <p:bldP spid="35" grpId="0" animBg="1"/>
      <p:bldP spid="36" grpId="0" animBg="1"/>
      <p:bldP spid="37" grpId="0" animBg="1"/>
      <p:bldP spid="38" grpId="0" animBg="1"/>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p:spPr>
        <p:txBody>
          <a:bodyPr vert="horz" wrap="square" lIns="49634" tIns="24817" rIns="49634" bIns="24817" numCol="1" anchor="t" anchorCtr="0" compatLnSpc="1"/>
          <a:lstStyle/>
          <a:p>
            <a:endParaRPr lang="zh-CN" altLang="en-US"/>
          </a:p>
        </p:txBody>
      </p:sp>
      <p:sp>
        <p:nvSpPr>
          <p:cNvPr id="70" name="TextBox 69"/>
          <p:cNvSpPr txBox="1"/>
          <p:nvPr/>
        </p:nvSpPr>
        <p:spPr>
          <a:xfrm>
            <a:off x="1722742" y="2212592"/>
            <a:ext cx="3447179" cy="3497216"/>
          </a:xfrm>
          <a:prstGeom prst="rect">
            <a:avLst/>
          </a:prstGeom>
          <a:noFill/>
        </p:spPr>
        <p:txBody>
          <a:bodyPr wrap="none" lIns="49634" tIns="24817" rIns="49634" bIns="24817" rtlCol="0">
            <a:spAutoFit/>
          </a:bodyPr>
          <a:lstStyle/>
          <a:p>
            <a:r>
              <a:rPr lang="en-US" altLang="zh-CN" sz="22400" spc="-163" dirty="0">
                <a:solidFill>
                  <a:schemeClr val="bg1"/>
                </a:solidFill>
                <a:latin typeface="ITC Avant Garde Std Md" panose="020B0602020202020204" pitchFamily="34" charset="0"/>
                <a:cs typeface="Raavi" panose="020B0502040204020203" pitchFamily="34" charset="0"/>
              </a:rPr>
              <a:t>04</a:t>
            </a:r>
            <a:endParaRPr lang="zh-CN" altLang="en-US" sz="22400" spc="-163" dirty="0">
              <a:solidFill>
                <a:schemeClr val="bg1"/>
              </a:solidFill>
              <a:latin typeface="ITC Avant Garde Std Md" panose="020B0602020202020204" pitchFamily="34" charset="0"/>
              <a:cs typeface="Raavi" panose="020B0502040204020203" pitchFamily="34" charset="0"/>
            </a:endParaRPr>
          </a:p>
        </p:txBody>
      </p:sp>
      <p:grpSp>
        <p:nvGrpSpPr>
          <p:cNvPr id="25" name="组合 24"/>
          <p:cNvGrpSpPr/>
          <p:nvPr/>
        </p:nvGrpSpPr>
        <p:grpSpPr>
          <a:xfrm>
            <a:off x="8285537" y="4158343"/>
            <a:ext cx="3037574" cy="496236"/>
            <a:chOff x="14609773" y="7181693"/>
            <a:chExt cx="5356112" cy="857027"/>
          </a:xfrm>
        </p:grpSpPr>
        <p:sp>
          <p:nvSpPr>
            <p:cNvPr id="26" name="圆角矩形 2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发展计划及战略</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8243935" y="5123795"/>
            <a:ext cx="1457344" cy="400110"/>
            <a:chOff x="14536417" y="8849072"/>
            <a:chExt cx="2569714" cy="691011"/>
          </a:xfrm>
        </p:grpSpPr>
        <p:sp>
          <p:nvSpPr>
            <p:cNvPr id="29"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发展计划</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直角三角形 29"/>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243935" y="5771851"/>
            <a:ext cx="1457344" cy="400110"/>
            <a:chOff x="14536417" y="9968300"/>
            <a:chExt cx="2569714" cy="691011"/>
          </a:xfrm>
        </p:grpSpPr>
        <p:sp>
          <p:nvSpPr>
            <p:cNvPr id="32"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短期利润</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直角三角形 32"/>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8243936" y="6468032"/>
            <a:ext cx="1970305" cy="400110"/>
            <a:chOff x="14536417" y="11170642"/>
            <a:chExt cx="3474213" cy="691011"/>
          </a:xfrm>
        </p:grpSpPr>
        <p:sp>
          <p:nvSpPr>
            <p:cNvPr id="35" name="TextBox 40"/>
            <p:cNvSpPr txBox="1"/>
            <p:nvPr/>
          </p:nvSpPr>
          <p:spPr>
            <a:xfrm>
              <a:off x="14971519" y="11170642"/>
              <a:ext cx="3039111"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市场分布推广</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直角三角形 35"/>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9970357" y="5123795"/>
            <a:ext cx="1476719" cy="400110"/>
            <a:chOff x="17580588" y="8849071"/>
            <a:chExt cx="2603879" cy="691011"/>
          </a:xfrm>
        </p:grpSpPr>
        <p:sp>
          <p:nvSpPr>
            <p:cNvPr id="42"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战略目标</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直角三角形 42"/>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9970355" y="5771851"/>
            <a:ext cx="1733200" cy="400110"/>
            <a:chOff x="17580587" y="9968299"/>
            <a:chExt cx="3056127" cy="691011"/>
          </a:xfrm>
        </p:grpSpPr>
        <p:sp>
          <p:nvSpPr>
            <p:cNvPr id="45" name="TextBox 39"/>
            <p:cNvSpPr txBox="1"/>
            <p:nvPr/>
          </p:nvSpPr>
          <p:spPr>
            <a:xfrm>
              <a:off x="18049854" y="9968299"/>
              <a:ext cx="2586860"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产品研发期</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直角三角形 45"/>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anim calcmode="lin" valueType="num">
                                      <p:cBhvr>
                                        <p:cTn id="23" dur="500" fill="hold"/>
                                        <p:tgtEl>
                                          <p:spTgt spid="28"/>
                                        </p:tgtEl>
                                        <p:attrNameLst>
                                          <p:attrName>ppt_x</p:attrName>
                                        </p:attrNameLst>
                                      </p:cBhvr>
                                      <p:tavLst>
                                        <p:tav tm="0">
                                          <p:val>
                                            <p:strVal val="#ppt_x"/>
                                          </p:val>
                                        </p:tav>
                                        <p:tav tm="100000">
                                          <p:val>
                                            <p:strVal val="#ppt_x"/>
                                          </p:val>
                                        </p:tav>
                                      </p:tavLst>
                                    </p:anim>
                                    <p:anim calcmode="lin" valueType="num">
                                      <p:cBhvr>
                                        <p:cTn id="24" dur="5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anim calcmode="lin" valueType="num">
                                      <p:cBhvr>
                                        <p:cTn id="28" dur="500" fill="hold"/>
                                        <p:tgtEl>
                                          <p:spTgt spid="37"/>
                                        </p:tgtEl>
                                        <p:attrNameLst>
                                          <p:attrName>ppt_x</p:attrName>
                                        </p:attrNameLst>
                                      </p:cBhvr>
                                      <p:tavLst>
                                        <p:tav tm="0">
                                          <p:val>
                                            <p:strVal val="#ppt_x"/>
                                          </p:val>
                                        </p:tav>
                                        <p:tav tm="100000">
                                          <p:val>
                                            <p:strVal val="#ppt_x"/>
                                          </p:val>
                                        </p:tav>
                                      </p:tavLst>
                                    </p:anim>
                                    <p:anim calcmode="lin" valueType="num">
                                      <p:cBhvr>
                                        <p:cTn id="29" dur="5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4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anim calcmode="lin" valueType="num">
                                      <p:cBhvr>
                                        <p:cTn id="33" dur="500" fill="hold"/>
                                        <p:tgtEl>
                                          <p:spTgt spid="31"/>
                                        </p:tgtEl>
                                        <p:attrNameLst>
                                          <p:attrName>ppt_x</p:attrName>
                                        </p:attrNameLst>
                                      </p:cBhvr>
                                      <p:tavLst>
                                        <p:tav tm="0">
                                          <p:val>
                                            <p:strVal val="#ppt_x"/>
                                          </p:val>
                                        </p:tav>
                                        <p:tav tm="100000">
                                          <p:val>
                                            <p:strVal val="#ppt_x"/>
                                          </p:val>
                                        </p:tav>
                                      </p:tavLst>
                                    </p:anim>
                                    <p:anim calcmode="lin" valueType="num">
                                      <p:cBhvr>
                                        <p:cTn id="34" dur="500" fill="hold"/>
                                        <p:tgtEl>
                                          <p:spTgt spid="3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60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anim calcmode="lin" valueType="num">
                                      <p:cBhvr>
                                        <p:cTn id="38" dur="500" fill="hold"/>
                                        <p:tgtEl>
                                          <p:spTgt spid="44"/>
                                        </p:tgtEl>
                                        <p:attrNameLst>
                                          <p:attrName>ppt_x</p:attrName>
                                        </p:attrNameLst>
                                      </p:cBhvr>
                                      <p:tavLst>
                                        <p:tav tm="0">
                                          <p:val>
                                            <p:strVal val="#ppt_x"/>
                                          </p:val>
                                        </p:tav>
                                        <p:tav tm="100000">
                                          <p:val>
                                            <p:strVal val="#ppt_x"/>
                                          </p:val>
                                        </p:tav>
                                      </p:tavLst>
                                    </p:anim>
                                    <p:anim calcmode="lin" valueType="num">
                                      <p:cBhvr>
                                        <p:cTn id="39" dur="500" fill="hold"/>
                                        <p:tgtEl>
                                          <p:spTgt spid="4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80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anim calcmode="lin" valueType="num">
                                      <p:cBhvr>
                                        <p:cTn id="43" dur="500" fill="hold"/>
                                        <p:tgtEl>
                                          <p:spTgt spid="34"/>
                                        </p:tgtEl>
                                        <p:attrNameLst>
                                          <p:attrName>ppt_x</p:attrName>
                                        </p:attrNameLst>
                                      </p:cBhvr>
                                      <p:tavLst>
                                        <p:tav tm="0">
                                          <p:val>
                                            <p:strVal val="#ppt_x"/>
                                          </p:val>
                                        </p:tav>
                                        <p:tav tm="100000">
                                          <p:val>
                                            <p:strVal val="#ppt_x"/>
                                          </p:val>
                                        </p:tav>
                                      </p:tavLst>
                                    </p:anim>
                                    <p:anim calcmode="lin" valueType="num">
                                      <p:cBhvr>
                                        <p:cTn id="44"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5" name="组合 4"/>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发展计划</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pic>
        <p:nvPicPr>
          <p:cNvPr id="37" name="02_Meet Our Offices.jpg"/>
          <p:cNvPicPr/>
          <p:nvPr/>
        </p:nvPicPr>
        <p:blipFill rotWithShape="1">
          <a:blip r:embed="rId1">
            <a:extLst>
              <a:ext uri="{28A0092B-C50C-407E-A947-70E740481C1C}">
                <a14:useLocalDpi xmlns:a14="http://schemas.microsoft.com/office/drawing/2010/main" val="0"/>
              </a:ext>
            </a:extLst>
          </a:blip>
          <a:srcRect t="34364" b="29165"/>
          <a:stretch>
            <a:fillRect/>
          </a:stretch>
        </p:blipFill>
        <p:spPr>
          <a:xfrm>
            <a:off x="0" y="1800573"/>
            <a:ext cx="13681075" cy="3300987"/>
          </a:xfrm>
          <a:prstGeom prst="rect">
            <a:avLst/>
          </a:prstGeom>
          <a:ln w="12700">
            <a:miter lim="400000"/>
            <a:headEnd/>
            <a:tailEnd/>
          </a:ln>
        </p:spPr>
      </p:pic>
      <p:sp>
        <p:nvSpPr>
          <p:cNvPr id="2" name="矩形 1"/>
          <p:cNvSpPr/>
          <p:nvPr/>
        </p:nvSpPr>
        <p:spPr>
          <a:xfrm>
            <a:off x="1" y="5101561"/>
            <a:ext cx="13681075" cy="306820"/>
          </a:xfrm>
          <a:prstGeom prst="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4" name="组合 3"/>
          <p:cNvGrpSpPr/>
          <p:nvPr/>
        </p:nvGrpSpPr>
        <p:grpSpPr>
          <a:xfrm>
            <a:off x="4492388" y="1682109"/>
            <a:ext cx="4696300" cy="3419451"/>
            <a:chOff x="7165281" y="2905091"/>
            <a:chExt cx="8280920" cy="5905578"/>
          </a:xfrm>
        </p:grpSpPr>
        <p:sp>
          <p:nvSpPr>
            <p:cNvPr id="3" name="矩形 2"/>
            <p:cNvSpPr/>
            <p:nvPr/>
          </p:nvSpPr>
          <p:spPr>
            <a:xfrm>
              <a:off x="7165281" y="2905091"/>
              <a:ext cx="144016" cy="5905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5302185" y="2905091"/>
              <a:ext cx="144016" cy="5905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Shape 1258"/>
          <p:cNvSpPr/>
          <p:nvPr/>
        </p:nvSpPr>
        <p:spPr>
          <a:xfrm>
            <a:off x="1396582" y="5706012"/>
            <a:ext cx="2792460" cy="1243417"/>
          </a:xfrm>
          <a:prstGeom prst="rect">
            <a:avLst/>
          </a:prstGeom>
          <a:ln w="12700">
            <a:miter lim="400000"/>
          </a:ln>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组合 43"/>
          <p:cNvGrpSpPr/>
          <p:nvPr/>
        </p:nvGrpSpPr>
        <p:grpSpPr>
          <a:xfrm>
            <a:off x="1400907" y="4811582"/>
            <a:ext cx="873958" cy="821811"/>
            <a:chOff x="1783635" y="4451703"/>
            <a:chExt cx="1541038" cy="1419312"/>
          </a:xfrm>
        </p:grpSpPr>
        <p:sp>
          <p:nvSpPr>
            <p:cNvPr id="45"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6"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260"/>
            <p:cNvSpPr/>
            <p:nvPr/>
          </p:nvSpPr>
          <p:spPr>
            <a:xfrm>
              <a:off x="2054670" y="4674712"/>
              <a:ext cx="1270003" cy="978380"/>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rPr>
                <a:t>01</a:t>
              </a:r>
              <a:endParaRPr sz="350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endParaRPr>
            </a:p>
          </p:txBody>
        </p:sp>
      </p:grpSp>
      <p:sp>
        <p:nvSpPr>
          <p:cNvPr id="53" name="Shape 1258"/>
          <p:cNvSpPr/>
          <p:nvPr/>
        </p:nvSpPr>
        <p:spPr>
          <a:xfrm>
            <a:off x="5963365" y="5706012"/>
            <a:ext cx="2792460" cy="1243417"/>
          </a:xfrm>
          <a:prstGeom prst="rect">
            <a:avLst/>
          </a:prstGeom>
          <a:ln w="12700">
            <a:miter lim="400000"/>
          </a:ln>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4" name="组合 53"/>
          <p:cNvGrpSpPr/>
          <p:nvPr/>
        </p:nvGrpSpPr>
        <p:grpSpPr>
          <a:xfrm>
            <a:off x="5967690" y="4811582"/>
            <a:ext cx="891136" cy="821811"/>
            <a:chOff x="1783635" y="4451703"/>
            <a:chExt cx="1571327" cy="1419312"/>
          </a:xfrm>
        </p:grpSpPr>
        <p:sp>
          <p:nvSpPr>
            <p:cNvPr id="55"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6"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7" name="Shape 1260"/>
            <p:cNvSpPr/>
            <p:nvPr/>
          </p:nvSpPr>
          <p:spPr>
            <a:xfrm>
              <a:off x="2084959" y="4629346"/>
              <a:ext cx="1270003" cy="978380"/>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rPr>
                <a:t>0</a:t>
              </a:r>
              <a:r>
                <a:rPr lang="en-US" sz="350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rPr>
                <a:t>2</a:t>
              </a:r>
              <a:endParaRPr sz="350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endParaRPr>
            </a:p>
          </p:txBody>
        </p:sp>
      </p:grpSp>
      <p:sp>
        <p:nvSpPr>
          <p:cNvPr id="58" name="Shape 1258"/>
          <p:cNvSpPr/>
          <p:nvPr/>
        </p:nvSpPr>
        <p:spPr>
          <a:xfrm>
            <a:off x="10062366" y="5706012"/>
            <a:ext cx="2792460" cy="1243417"/>
          </a:xfrm>
          <a:prstGeom prst="rect">
            <a:avLst/>
          </a:prstGeom>
          <a:ln w="12700">
            <a:miter lim="400000"/>
          </a:ln>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10066691" y="4811582"/>
            <a:ext cx="872848" cy="821811"/>
            <a:chOff x="1783635" y="4451703"/>
            <a:chExt cx="1539080" cy="1419312"/>
          </a:xfrm>
        </p:grpSpPr>
        <p:sp>
          <p:nvSpPr>
            <p:cNvPr id="60"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1"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2" name="Shape 1260"/>
            <p:cNvSpPr/>
            <p:nvPr/>
          </p:nvSpPr>
          <p:spPr>
            <a:xfrm>
              <a:off x="2052712" y="4608290"/>
              <a:ext cx="1270003" cy="978380"/>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a:defRPr sz="1800" b="0">
                  <a:solidFill>
                    <a:srgbClr val="000000"/>
                  </a:solidFill>
                </a:defRPr>
              </a:pPr>
              <a:r>
                <a:rPr sz="3500" b="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rPr>
                <a:t>0</a:t>
              </a:r>
              <a:r>
                <a:rPr lang="en-US" sz="3500" b="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rPr>
                <a:t>3</a:t>
              </a:r>
              <a:endParaRPr sz="3500" b="0" dirty="0">
                <a:solidFill>
                  <a:schemeClr val="bg1"/>
                </a:solidFill>
                <a:latin typeface="Adobe Gothic Std B" panose="020B0800000000000000" pitchFamily="34" charset="-128"/>
                <a:ea typeface="Adobe Gothic Std B" panose="020B0800000000000000" pitchFamily="34" charset="-128"/>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9" presetClass="entr" presetSubtype="0"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dissolve">
                                      <p:cBhvr>
                                        <p:cTn id="17" dur="500"/>
                                        <p:tgtEl>
                                          <p:spTgt spid="37"/>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p:tgtEl>
                                          <p:spTgt spid="44"/>
                                        </p:tgtEl>
                                        <p:attrNameLst>
                                          <p:attrName>ppt_x</p:attrName>
                                        </p:attrNameLst>
                                      </p:cBhvr>
                                      <p:tavLst>
                                        <p:tav tm="0">
                                          <p:val>
                                            <p:strVal val="#ppt_x-#ppt_w*1.125000"/>
                                          </p:val>
                                        </p:tav>
                                        <p:tav tm="100000">
                                          <p:val>
                                            <p:strVal val="#ppt_x"/>
                                          </p:val>
                                        </p:tav>
                                      </p:tavLst>
                                    </p:anim>
                                    <p:animEffect transition="in" filter="wipe(right)">
                                      <p:cBhvr>
                                        <p:cTn id="30" dur="500"/>
                                        <p:tgtEl>
                                          <p:spTgt spid="44"/>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randombar(horizontal)">
                                      <p:cBhvr>
                                        <p:cTn id="34" dur="500"/>
                                        <p:tgtEl>
                                          <p:spTgt spid="42"/>
                                        </p:tgtEl>
                                      </p:cBhvr>
                                    </p:animEffect>
                                  </p:childTnLst>
                                </p:cTn>
                              </p:par>
                            </p:childTnLst>
                          </p:cTn>
                        </p:par>
                        <p:par>
                          <p:cTn id="35" fill="hold">
                            <p:stCondLst>
                              <p:cond delay="3000"/>
                            </p:stCondLst>
                            <p:childTnLst>
                              <p:par>
                                <p:cTn id="36" presetID="1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p:tgtEl>
                                          <p:spTgt spid="54"/>
                                        </p:tgtEl>
                                        <p:attrNameLst>
                                          <p:attrName>ppt_x</p:attrName>
                                        </p:attrNameLst>
                                      </p:cBhvr>
                                      <p:tavLst>
                                        <p:tav tm="0">
                                          <p:val>
                                            <p:strVal val="#ppt_x-#ppt_w*1.125000"/>
                                          </p:val>
                                        </p:tav>
                                        <p:tav tm="100000">
                                          <p:val>
                                            <p:strVal val="#ppt_x"/>
                                          </p:val>
                                        </p:tav>
                                      </p:tavLst>
                                    </p:anim>
                                    <p:animEffect transition="in" filter="wipe(right)">
                                      <p:cBhvr>
                                        <p:cTn id="39" dur="500"/>
                                        <p:tgtEl>
                                          <p:spTgt spid="54"/>
                                        </p:tgtEl>
                                      </p:cBhvr>
                                    </p:animEffect>
                                  </p:childTnLst>
                                </p:cTn>
                              </p:par>
                            </p:childTnLst>
                          </p:cTn>
                        </p:par>
                        <p:par>
                          <p:cTn id="40" fill="hold">
                            <p:stCondLst>
                              <p:cond delay="3500"/>
                            </p:stCondLst>
                            <p:childTnLst>
                              <p:par>
                                <p:cTn id="41" presetID="14" presetClass="entr" presetSubtype="1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randombar(horizontal)">
                                      <p:cBhvr>
                                        <p:cTn id="43" dur="500"/>
                                        <p:tgtEl>
                                          <p:spTgt spid="53"/>
                                        </p:tgtEl>
                                      </p:cBhvr>
                                    </p:animEffect>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additive="base">
                                        <p:cTn id="47" dur="500"/>
                                        <p:tgtEl>
                                          <p:spTgt spid="59"/>
                                        </p:tgtEl>
                                        <p:attrNameLst>
                                          <p:attrName>ppt_x</p:attrName>
                                        </p:attrNameLst>
                                      </p:cBhvr>
                                      <p:tavLst>
                                        <p:tav tm="0">
                                          <p:val>
                                            <p:strVal val="#ppt_x-#ppt_w*1.125000"/>
                                          </p:val>
                                        </p:tav>
                                        <p:tav tm="100000">
                                          <p:val>
                                            <p:strVal val="#ppt_x"/>
                                          </p:val>
                                        </p:tav>
                                      </p:tavLst>
                                    </p:anim>
                                    <p:animEffect transition="in" filter="wipe(right)">
                                      <p:cBhvr>
                                        <p:cTn id="48" dur="500"/>
                                        <p:tgtEl>
                                          <p:spTgt spid="59"/>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randombar(horizontal)">
                                      <p:cBhvr>
                                        <p:cTn id="5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2" grpId="0" animBg="1"/>
      <p:bldP spid="42" grpId="0" animBg="1"/>
      <p:bldP spid="53" grpId="0" animBg="1"/>
      <p:bldP spid="5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平行四边形 8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115" name="组合 114"/>
          <p:cNvGrpSpPr/>
          <p:nvPr/>
        </p:nvGrpSpPr>
        <p:grpSpPr>
          <a:xfrm>
            <a:off x="-346843" y="334599"/>
            <a:ext cx="3430341" cy="578494"/>
            <a:chOff x="-611583" y="577868"/>
            <a:chExt cx="6048672" cy="999091"/>
          </a:xfrm>
        </p:grpSpPr>
        <p:sp>
          <p:nvSpPr>
            <p:cNvPr id="83" name="对角圆角矩形 8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战略目标</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4349844" y="2960154"/>
            <a:ext cx="1227355" cy="2459953"/>
            <a:chOff x="12217719" y="5112507"/>
            <a:chExt cx="2370443" cy="4653386"/>
          </a:xfrm>
        </p:grpSpPr>
        <p:cxnSp>
          <p:nvCxnSpPr>
            <p:cNvPr id="89" name="直接箭头连接符 88"/>
            <p:cNvCxnSpPr/>
            <p:nvPr/>
          </p:nvCxnSpPr>
          <p:spPr>
            <a:xfrm>
              <a:off x="12217719" y="7671581"/>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flipV="1">
              <a:off x="12217719" y="5112507"/>
              <a:ext cx="1722371" cy="257992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a:off x="12217719" y="7692427"/>
              <a:ext cx="1722371" cy="207346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grpSp>
        <p:nvGrpSpPr>
          <p:cNvPr id="116" name="组合 115"/>
          <p:cNvGrpSpPr/>
          <p:nvPr/>
        </p:nvGrpSpPr>
        <p:grpSpPr>
          <a:xfrm>
            <a:off x="1969997" y="2960154"/>
            <a:ext cx="2572755" cy="2626729"/>
            <a:chOff x="3473664" y="5112345"/>
            <a:chExt cx="4536504" cy="4536504"/>
          </a:xfrm>
        </p:grpSpPr>
        <p:sp>
          <p:nvSpPr>
            <p:cNvPr id="3" name="椭圆 2"/>
            <p:cNvSpPr/>
            <p:nvPr/>
          </p:nvSpPr>
          <p:spPr>
            <a:xfrm>
              <a:off x="3473664" y="5112345"/>
              <a:ext cx="4536504" cy="4536504"/>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TextBox 95"/>
            <p:cNvSpPr txBox="1"/>
            <p:nvPr/>
          </p:nvSpPr>
          <p:spPr>
            <a:xfrm>
              <a:off x="3757070" y="6381468"/>
              <a:ext cx="3948252" cy="2073034"/>
            </a:xfrm>
            <a:prstGeom prst="rect">
              <a:avLst/>
            </a:prstGeom>
            <a:noFill/>
          </p:spPr>
          <p:txBody>
            <a:bodyPr wrap="square" rtlCol="0">
              <a:spAutoFit/>
            </a:bodyPr>
            <a:lstStyle/>
            <a:p>
              <a:pPr lvl="0" algn="ctr"/>
              <a:r>
                <a:rPr lang="zh-CN" altLang="en-US" sz="3600" dirty="0">
                  <a:solidFill>
                    <a:schemeClr val="bg1"/>
                  </a:solidFill>
                  <a:latin typeface="微软雅黑" panose="020B0503020204020204" pitchFamily="34" charset="-122"/>
                  <a:ea typeface="微软雅黑" panose="020B0503020204020204" pitchFamily="34" charset="-122"/>
                </a:rPr>
                <a:t>三年发展</a:t>
              </a:r>
              <a:endParaRPr lang="en-US" altLang="zh-CN" sz="3600" dirty="0">
                <a:solidFill>
                  <a:schemeClr val="bg1"/>
                </a:solidFill>
                <a:latin typeface="微软雅黑" panose="020B0503020204020204" pitchFamily="34" charset="-122"/>
                <a:ea typeface="微软雅黑" panose="020B0503020204020204" pitchFamily="34" charset="-122"/>
              </a:endParaRPr>
            </a:p>
            <a:p>
              <a:pPr lvl="0" algn="ctr"/>
              <a:r>
                <a:rPr lang="zh-CN" altLang="en-US" sz="3600" dirty="0">
                  <a:solidFill>
                    <a:schemeClr val="bg1"/>
                  </a:solidFill>
                  <a:latin typeface="微软雅黑" panose="020B0503020204020204" pitchFamily="34" charset="-122"/>
                  <a:ea typeface="微软雅黑" panose="020B0503020204020204" pitchFamily="34" charset="-122"/>
                </a:rPr>
                <a:t>规划</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grpSp>
        <p:nvGrpSpPr>
          <p:cNvPr id="118" name="组合 117"/>
          <p:cNvGrpSpPr/>
          <p:nvPr/>
        </p:nvGrpSpPr>
        <p:grpSpPr>
          <a:xfrm>
            <a:off x="5615416" y="3627260"/>
            <a:ext cx="1198200" cy="1396987"/>
            <a:chOff x="9901585" y="6264473"/>
            <a:chExt cx="2112769" cy="2412670"/>
          </a:xfrm>
        </p:grpSpPr>
        <p:sp>
          <p:nvSpPr>
            <p:cNvPr id="86" name="椭圆 85"/>
            <p:cNvSpPr/>
            <p:nvPr/>
          </p:nvSpPr>
          <p:spPr>
            <a:xfrm>
              <a:off x="9901585" y="6264473"/>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10111592" y="6444648"/>
              <a:ext cx="1792694" cy="2232495"/>
            </a:xfrm>
            <a:prstGeom prst="rect">
              <a:avLst/>
            </a:prstGeom>
            <a:noFill/>
          </p:spPr>
          <p:txBody>
            <a:bodyPr wrap="square" rtlCol="0">
              <a:spAutoFit/>
            </a:bodyPr>
            <a:lstStyle/>
            <a:p>
              <a:r>
                <a:rPr lang="en-US" altLang="zh-CN" sz="3900" dirty="0">
                  <a:solidFill>
                    <a:schemeClr val="bg1"/>
                  </a:solidFill>
                  <a:latin typeface="Adobe Gothic Std B" panose="020B0800000000000000" pitchFamily="34" charset="-128"/>
                  <a:ea typeface="Adobe Gothic Std B" panose="020B0800000000000000" pitchFamily="34" charset="-128"/>
                </a:rPr>
                <a:t>100</a:t>
              </a:r>
              <a:endParaRPr lang="zh-CN" altLang="en-US" sz="3900" dirty="0">
                <a:solidFill>
                  <a:schemeClr val="bg1"/>
                </a:solidFill>
              </a:endParaRPr>
            </a:p>
          </p:txBody>
        </p:sp>
        <p:sp>
          <p:nvSpPr>
            <p:cNvPr id="97" name="TextBox 96"/>
            <p:cNvSpPr txBox="1"/>
            <p:nvPr/>
          </p:nvSpPr>
          <p:spPr>
            <a:xfrm>
              <a:off x="10191108" y="7434473"/>
              <a:ext cx="1792694" cy="691011"/>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家分店</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5127234" y="1861899"/>
            <a:ext cx="1351680" cy="1223338"/>
            <a:chOff x="9040780" y="3215600"/>
            <a:chExt cx="2383399" cy="2112769"/>
          </a:xfrm>
        </p:grpSpPr>
        <p:sp>
          <p:nvSpPr>
            <p:cNvPr id="85" name="椭圆 84"/>
            <p:cNvSpPr/>
            <p:nvPr/>
          </p:nvSpPr>
          <p:spPr>
            <a:xfrm>
              <a:off x="9040780" y="3215600"/>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TextBox 91"/>
            <p:cNvSpPr txBox="1"/>
            <p:nvPr/>
          </p:nvSpPr>
          <p:spPr>
            <a:xfrm>
              <a:off x="9325521" y="3411318"/>
              <a:ext cx="2098658" cy="1195979"/>
            </a:xfrm>
            <a:prstGeom prst="rect">
              <a:avLst/>
            </a:prstGeom>
            <a:noFill/>
          </p:spPr>
          <p:txBody>
            <a:bodyPr wrap="square" rtlCol="0">
              <a:spAutoFit/>
            </a:bodyPr>
            <a:lstStyle/>
            <a:p>
              <a:r>
                <a:rPr lang="en-US" altLang="zh-CN" sz="3900" dirty="0">
                  <a:solidFill>
                    <a:schemeClr val="bg1"/>
                  </a:solidFill>
                  <a:latin typeface="Adobe Gothic Std B" panose="020B0800000000000000" pitchFamily="34" charset="-128"/>
                  <a:ea typeface="Adobe Gothic Std B" panose="020B0800000000000000" pitchFamily="34" charset="-128"/>
                </a:rPr>
                <a:t>2</a:t>
              </a:r>
              <a:r>
                <a:rPr lang="zh-CN" altLang="en-US" sz="3900" dirty="0">
                  <a:solidFill>
                    <a:schemeClr val="bg1"/>
                  </a:solidFill>
                  <a:latin typeface="微软雅黑" panose="020B0503020204020204" pitchFamily="34" charset="-122"/>
                  <a:ea typeface="微软雅黑" panose="020B0503020204020204" pitchFamily="34" charset="-122"/>
                </a:rPr>
                <a:t>亿</a:t>
              </a:r>
              <a:endParaRPr lang="zh-CN" altLang="en-US" sz="3900" dirty="0">
                <a:solidFill>
                  <a:schemeClr val="bg1"/>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9333029" y="4421171"/>
              <a:ext cx="1792693" cy="691011"/>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营业额</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a:off x="5233964" y="5336719"/>
            <a:ext cx="1198200" cy="1223338"/>
            <a:chOff x="9228976" y="9216801"/>
            <a:chExt cx="2112769" cy="2112769"/>
          </a:xfrm>
        </p:grpSpPr>
        <p:sp>
          <p:nvSpPr>
            <p:cNvPr id="87" name="椭圆 86"/>
            <p:cNvSpPr/>
            <p:nvPr/>
          </p:nvSpPr>
          <p:spPr>
            <a:xfrm>
              <a:off x="9228976" y="921680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TextBox 92"/>
            <p:cNvSpPr txBox="1"/>
            <p:nvPr/>
          </p:nvSpPr>
          <p:spPr>
            <a:xfrm>
              <a:off x="9585726" y="9611034"/>
              <a:ext cx="1702966" cy="1700948"/>
            </a:xfrm>
            <a:prstGeom prst="rect">
              <a:avLst/>
            </a:prstGeom>
            <a:noFill/>
          </p:spPr>
          <p:txBody>
            <a:bodyPr wrap="square" rtlCol="0">
              <a:spAutoFit/>
            </a:bodyPr>
            <a:lstStyle/>
            <a:p>
              <a:r>
                <a:rPr lang="en-US" altLang="zh-CN" sz="2900" dirty="0">
                  <a:solidFill>
                    <a:schemeClr val="bg1"/>
                  </a:solidFill>
                  <a:latin typeface="Adobe Gothic Std B" panose="020B0800000000000000" pitchFamily="34" charset="-128"/>
                  <a:ea typeface="Adobe Gothic Std B" panose="020B0800000000000000" pitchFamily="34" charset="-128"/>
                </a:rPr>
                <a:t>10</a:t>
              </a:r>
              <a:r>
                <a:rPr lang="zh-CN" altLang="en-US" sz="2900" dirty="0">
                  <a:solidFill>
                    <a:schemeClr val="bg1"/>
                  </a:solidFill>
                  <a:latin typeface="Adobe Gothic Std B" panose="020B0800000000000000" pitchFamily="34" charset="-128"/>
                  <a:ea typeface="DFGothic-EB" panose="02010609010101010101" pitchFamily="1" charset="-128"/>
                </a:rPr>
                <a:t>个</a:t>
              </a:r>
              <a:endParaRPr lang="zh-CN" altLang="en-US" sz="2900" dirty="0">
                <a:solidFill>
                  <a:schemeClr val="bg1"/>
                </a:solidFill>
              </a:endParaRPr>
            </a:p>
          </p:txBody>
        </p:sp>
        <p:sp>
          <p:nvSpPr>
            <p:cNvPr id="100" name="TextBox 99"/>
            <p:cNvSpPr txBox="1"/>
            <p:nvPr/>
          </p:nvSpPr>
          <p:spPr>
            <a:xfrm>
              <a:off x="9731200" y="10367624"/>
              <a:ext cx="1282757" cy="691011"/>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工厂</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20" name="组合 119"/>
          <p:cNvGrpSpPr/>
          <p:nvPr/>
        </p:nvGrpSpPr>
        <p:grpSpPr>
          <a:xfrm>
            <a:off x="7073331" y="1701622"/>
            <a:ext cx="4463506" cy="1127033"/>
            <a:chOff x="12472306" y="2938792"/>
            <a:chExt cx="7870439" cy="1946446"/>
          </a:xfrm>
        </p:grpSpPr>
        <p:sp>
          <p:nvSpPr>
            <p:cNvPr id="101" name="Rounded Rectangle 43"/>
            <p:cNvSpPr/>
            <p:nvPr/>
          </p:nvSpPr>
          <p:spPr>
            <a:xfrm>
              <a:off x="12472306" y="293983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2" name="TextBox 101"/>
            <p:cNvSpPr txBox="1"/>
            <p:nvPr/>
          </p:nvSpPr>
          <p:spPr>
            <a:xfrm>
              <a:off x="12609467" y="2938792"/>
              <a:ext cx="2245713" cy="558123"/>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添加内容</a:t>
              </a:r>
              <a:endParaRPr lang="id-ID" sz="1500" dirty="0">
                <a:solidFill>
                  <a:schemeClr val="bg1"/>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12472306" y="3689259"/>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7073331" y="3744635"/>
            <a:ext cx="4463506" cy="1127033"/>
            <a:chOff x="12472306" y="6467184"/>
            <a:chExt cx="7870439" cy="1946446"/>
          </a:xfrm>
        </p:grpSpPr>
        <p:sp>
          <p:nvSpPr>
            <p:cNvPr id="106" name="Rounded Rectangle 43"/>
            <p:cNvSpPr/>
            <p:nvPr/>
          </p:nvSpPr>
          <p:spPr>
            <a:xfrm>
              <a:off x="12472306" y="6468226"/>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7" name="TextBox 106"/>
            <p:cNvSpPr txBox="1"/>
            <p:nvPr/>
          </p:nvSpPr>
          <p:spPr>
            <a:xfrm>
              <a:off x="12609467" y="6467184"/>
              <a:ext cx="1864800" cy="558123"/>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添加内容</a:t>
              </a:r>
              <a:endParaRPr lang="id-ID" altLang="zh-CN" sz="1500" dirty="0">
                <a:solidFill>
                  <a:schemeClr val="bg1"/>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12472306" y="7217651"/>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7073331" y="5586886"/>
            <a:ext cx="4463506" cy="1127033"/>
            <a:chOff x="12472306" y="9648849"/>
            <a:chExt cx="7870439" cy="1946446"/>
          </a:xfrm>
        </p:grpSpPr>
        <p:sp>
          <p:nvSpPr>
            <p:cNvPr id="109" name="Rounded Rectangle 43"/>
            <p:cNvSpPr/>
            <p:nvPr/>
          </p:nvSpPr>
          <p:spPr>
            <a:xfrm>
              <a:off x="12472306" y="964989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0" name="TextBox 109"/>
            <p:cNvSpPr txBox="1"/>
            <p:nvPr/>
          </p:nvSpPr>
          <p:spPr>
            <a:xfrm>
              <a:off x="12609467" y="9648849"/>
              <a:ext cx="2093104" cy="558123"/>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添加内容</a:t>
              </a:r>
              <a:endParaRPr lang="id-ID" altLang="zh-CN" sz="1500" dirty="0">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12472306" y="10399316"/>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base">
                                        <p:cTn id="7" dur="500" fill="hold"/>
                                        <p:tgtEl>
                                          <p:spTgt spid="115"/>
                                        </p:tgtEl>
                                        <p:attrNameLst>
                                          <p:attrName>ppt_x</p:attrName>
                                        </p:attrNameLst>
                                      </p:cBhvr>
                                      <p:tavLst>
                                        <p:tav tm="0">
                                          <p:val>
                                            <p:strVal val="1+#ppt_w/2"/>
                                          </p:val>
                                        </p:tav>
                                        <p:tav tm="100000">
                                          <p:val>
                                            <p:strVal val="#ppt_x"/>
                                          </p:val>
                                        </p:tav>
                                      </p:tavLst>
                                    </p:anim>
                                    <p:anim calcmode="lin" valueType="num">
                                      <p:cBhvr additive="base">
                                        <p:cTn id="8" dur="500" fill="hold"/>
                                        <p:tgtEl>
                                          <p:spTgt spid="1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82"/>
                                        </p:tgtEl>
                                        <p:attrNameLst>
                                          <p:attrName>style.visibility</p:attrName>
                                        </p:attrNameLst>
                                      </p:cBhvr>
                                      <p:to>
                                        <p:strVal val="visible"/>
                                      </p:to>
                                    </p:set>
                                    <p:anim calcmode="lin" valueType="num">
                                      <p:cBhvr additive="base">
                                        <p:cTn id="12" dur="500" fill="hold"/>
                                        <p:tgtEl>
                                          <p:spTgt spid="82"/>
                                        </p:tgtEl>
                                        <p:attrNameLst>
                                          <p:attrName>ppt_x</p:attrName>
                                        </p:attrNameLst>
                                      </p:cBhvr>
                                      <p:tavLst>
                                        <p:tav tm="0">
                                          <p:val>
                                            <p:strVal val="0-#ppt_w/2"/>
                                          </p:val>
                                        </p:tav>
                                        <p:tav tm="100000">
                                          <p:val>
                                            <p:strVal val="#ppt_x"/>
                                          </p:val>
                                        </p:tav>
                                      </p:tavLst>
                                    </p:anim>
                                    <p:anim calcmode="lin" valueType="num">
                                      <p:cBhvr additive="base">
                                        <p:cTn id="13" dur="500" fill="hold"/>
                                        <p:tgtEl>
                                          <p:spTgt spid="8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6"/>
                                        </p:tgtEl>
                                        <p:attrNameLst>
                                          <p:attrName>style.visibility</p:attrName>
                                        </p:attrNameLst>
                                      </p:cBhvr>
                                      <p:to>
                                        <p:strVal val="visible"/>
                                      </p:to>
                                    </p:set>
                                    <p:animEffect transition="in" filter="fade">
                                      <p:cBhvr>
                                        <p:cTn id="17" dur="500"/>
                                        <p:tgtEl>
                                          <p:spTgt spid="116"/>
                                        </p:tgtEl>
                                      </p:cBhvr>
                                    </p:animEffect>
                                  </p:childTnLst>
                                </p:cTn>
                              </p:par>
                            </p:childTnLst>
                          </p:cTn>
                        </p:par>
                        <p:par>
                          <p:cTn id="18" fill="hold">
                            <p:stCondLst>
                              <p:cond delay="1500"/>
                            </p:stCondLst>
                            <p:childTnLst>
                              <p:par>
                                <p:cTn id="19" presetID="1" presetClass="path" presetSubtype="0" accel="50000" decel="50000" fill="hold" nodeType="afterEffect">
                                  <p:stCondLst>
                                    <p:cond delay="0"/>
                                  </p:stCondLst>
                                  <p:childTnLst>
                                    <p:animMotion origin="layout" path="M 0 0 C 0.069 0 0.125 0.056 0.125 0.125 C 0.125 0.194 0.069 0.25 0 0.25 C -0.069 0.25 -0.125 0.194 -0.125 0.125 C -0.125 0.056 -0.069 0 0 0 Z" pathEditMode="relative" ptsTypes="">
                                      <p:cBhvr>
                                        <p:cTn id="20" dur="2000" fill="hold"/>
                                        <p:tgtEl>
                                          <p:spTgt spid="116"/>
                                        </p:tgtEl>
                                        <p:attrNameLst>
                                          <p:attrName>ppt_x</p:attrName>
                                          <p:attrName>ppt_y</p:attrName>
                                        </p:attrNameLst>
                                      </p:cBhvr>
                                    </p:animMotion>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left)">
                                      <p:cBhvr>
                                        <p:cTn id="24" dur="500"/>
                                        <p:tgtEl>
                                          <p:spTgt spid="88"/>
                                        </p:tgtEl>
                                      </p:cBhvr>
                                    </p:animEffect>
                                  </p:childTnLst>
                                </p:cTn>
                              </p:par>
                            </p:childTnLst>
                          </p:cTn>
                        </p:par>
                        <p:par>
                          <p:cTn id="25" fill="hold">
                            <p:stCondLst>
                              <p:cond delay="4000"/>
                            </p:stCondLst>
                            <p:childTnLst>
                              <p:par>
                                <p:cTn id="26" presetID="53" presetClass="entr" presetSubtype="16" fill="hold" nodeType="afterEffect">
                                  <p:stCondLst>
                                    <p:cond delay="0"/>
                                  </p:stCondLst>
                                  <p:childTnLst>
                                    <p:set>
                                      <p:cBhvr>
                                        <p:cTn id="27" dur="1" fill="hold">
                                          <p:stCondLst>
                                            <p:cond delay="0"/>
                                          </p:stCondLst>
                                        </p:cTn>
                                        <p:tgtEl>
                                          <p:spTgt spid="117"/>
                                        </p:tgtEl>
                                        <p:attrNameLst>
                                          <p:attrName>style.visibility</p:attrName>
                                        </p:attrNameLst>
                                      </p:cBhvr>
                                      <p:to>
                                        <p:strVal val="visible"/>
                                      </p:to>
                                    </p:set>
                                    <p:anim calcmode="lin" valueType="num">
                                      <p:cBhvr>
                                        <p:cTn id="28" dur="500" fill="hold"/>
                                        <p:tgtEl>
                                          <p:spTgt spid="117"/>
                                        </p:tgtEl>
                                        <p:attrNameLst>
                                          <p:attrName>ppt_w</p:attrName>
                                        </p:attrNameLst>
                                      </p:cBhvr>
                                      <p:tavLst>
                                        <p:tav tm="0">
                                          <p:val>
                                            <p:fltVal val="0"/>
                                          </p:val>
                                        </p:tav>
                                        <p:tav tm="100000">
                                          <p:val>
                                            <p:strVal val="#ppt_w"/>
                                          </p:val>
                                        </p:tav>
                                      </p:tavLst>
                                    </p:anim>
                                    <p:anim calcmode="lin" valueType="num">
                                      <p:cBhvr>
                                        <p:cTn id="29" dur="500" fill="hold"/>
                                        <p:tgtEl>
                                          <p:spTgt spid="117"/>
                                        </p:tgtEl>
                                        <p:attrNameLst>
                                          <p:attrName>ppt_h</p:attrName>
                                        </p:attrNameLst>
                                      </p:cBhvr>
                                      <p:tavLst>
                                        <p:tav tm="0">
                                          <p:val>
                                            <p:fltVal val="0"/>
                                          </p:val>
                                        </p:tav>
                                        <p:tav tm="100000">
                                          <p:val>
                                            <p:strVal val="#ppt_h"/>
                                          </p:val>
                                        </p:tav>
                                      </p:tavLst>
                                    </p:anim>
                                    <p:animEffect transition="in" filter="fade">
                                      <p:cBhvr>
                                        <p:cTn id="30" dur="500"/>
                                        <p:tgtEl>
                                          <p:spTgt spid="117"/>
                                        </p:tgtEl>
                                      </p:cBhvr>
                                    </p:animEffect>
                                  </p:childTnLst>
                                </p:cTn>
                              </p:par>
                              <p:par>
                                <p:cTn id="31" presetID="53" presetClass="entr" presetSubtype="16" fill="hold" nodeType="withEffect">
                                  <p:stCondLst>
                                    <p:cond delay="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nodeType="withEffect">
                                  <p:stCondLst>
                                    <p:cond delay="0"/>
                                  </p:stCondLst>
                                  <p:childTnLst>
                                    <p:set>
                                      <p:cBhvr>
                                        <p:cTn id="37" dur="1" fill="hold">
                                          <p:stCondLst>
                                            <p:cond delay="0"/>
                                          </p:stCondLst>
                                        </p:cTn>
                                        <p:tgtEl>
                                          <p:spTgt spid="119"/>
                                        </p:tgtEl>
                                        <p:attrNameLst>
                                          <p:attrName>style.visibility</p:attrName>
                                        </p:attrNameLst>
                                      </p:cBhvr>
                                      <p:to>
                                        <p:strVal val="visible"/>
                                      </p:to>
                                    </p:set>
                                    <p:anim calcmode="lin" valueType="num">
                                      <p:cBhvr>
                                        <p:cTn id="38" dur="500" fill="hold"/>
                                        <p:tgtEl>
                                          <p:spTgt spid="119"/>
                                        </p:tgtEl>
                                        <p:attrNameLst>
                                          <p:attrName>ppt_w</p:attrName>
                                        </p:attrNameLst>
                                      </p:cBhvr>
                                      <p:tavLst>
                                        <p:tav tm="0">
                                          <p:val>
                                            <p:fltVal val="0"/>
                                          </p:val>
                                        </p:tav>
                                        <p:tav tm="100000">
                                          <p:val>
                                            <p:strVal val="#ppt_w"/>
                                          </p:val>
                                        </p:tav>
                                      </p:tavLst>
                                    </p:anim>
                                    <p:anim calcmode="lin" valueType="num">
                                      <p:cBhvr>
                                        <p:cTn id="39" dur="500" fill="hold"/>
                                        <p:tgtEl>
                                          <p:spTgt spid="119"/>
                                        </p:tgtEl>
                                        <p:attrNameLst>
                                          <p:attrName>ppt_h</p:attrName>
                                        </p:attrNameLst>
                                      </p:cBhvr>
                                      <p:tavLst>
                                        <p:tav tm="0">
                                          <p:val>
                                            <p:fltVal val="0"/>
                                          </p:val>
                                        </p:tav>
                                        <p:tav tm="100000">
                                          <p:val>
                                            <p:strVal val="#ppt_h"/>
                                          </p:val>
                                        </p:tav>
                                      </p:tavLst>
                                    </p:anim>
                                    <p:animEffect transition="in" filter="fade">
                                      <p:cBhvr>
                                        <p:cTn id="40" dur="500"/>
                                        <p:tgtEl>
                                          <p:spTgt spid="119"/>
                                        </p:tgtEl>
                                      </p:cBhvr>
                                    </p:animEffect>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 calcmode="lin" valueType="num">
                                      <p:cBhvr additive="base">
                                        <p:cTn id="44" dur="500" fill="hold"/>
                                        <p:tgtEl>
                                          <p:spTgt spid="120"/>
                                        </p:tgtEl>
                                        <p:attrNameLst>
                                          <p:attrName>ppt_x</p:attrName>
                                        </p:attrNameLst>
                                      </p:cBhvr>
                                      <p:tavLst>
                                        <p:tav tm="0">
                                          <p:val>
                                            <p:strVal val="1+#ppt_w/2"/>
                                          </p:val>
                                        </p:tav>
                                        <p:tav tm="100000">
                                          <p:val>
                                            <p:strVal val="#ppt_x"/>
                                          </p:val>
                                        </p:tav>
                                      </p:tavLst>
                                    </p:anim>
                                    <p:anim calcmode="lin" valueType="num">
                                      <p:cBhvr additive="base">
                                        <p:cTn id="45" dur="500" fill="hold"/>
                                        <p:tgtEl>
                                          <p:spTgt spid="120"/>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21"/>
                                        </p:tgtEl>
                                        <p:attrNameLst>
                                          <p:attrName>style.visibility</p:attrName>
                                        </p:attrNameLst>
                                      </p:cBhvr>
                                      <p:to>
                                        <p:strVal val="visible"/>
                                      </p:to>
                                    </p:set>
                                    <p:anim calcmode="lin" valueType="num">
                                      <p:cBhvr additive="base">
                                        <p:cTn id="49" dur="500" fill="hold"/>
                                        <p:tgtEl>
                                          <p:spTgt spid="121"/>
                                        </p:tgtEl>
                                        <p:attrNameLst>
                                          <p:attrName>ppt_x</p:attrName>
                                        </p:attrNameLst>
                                      </p:cBhvr>
                                      <p:tavLst>
                                        <p:tav tm="0">
                                          <p:val>
                                            <p:strVal val="1+#ppt_w/2"/>
                                          </p:val>
                                        </p:tav>
                                        <p:tav tm="100000">
                                          <p:val>
                                            <p:strVal val="#ppt_x"/>
                                          </p:val>
                                        </p:tav>
                                      </p:tavLst>
                                    </p:anim>
                                    <p:anim calcmode="lin" valueType="num">
                                      <p:cBhvr additive="base">
                                        <p:cTn id="50" dur="500" fill="hold"/>
                                        <p:tgtEl>
                                          <p:spTgt spid="121"/>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122"/>
                                        </p:tgtEl>
                                        <p:attrNameLst>
                                          <p:attrName>style.visibility</p:attrName>
                                        </p:attrNameLst>
                                      </p:cBhvr>
                                      <p:to>
                                        <p:strVal val="visible"/>
                                      </p:to>
                                    </p:set>
                                    <p:anim calcmode="lin" valueType="num">
                                      <p:cBhvr additive="base">
                                        <p:cTn id="54" dur="500" fill="hold"/>
                                        <p:tgtEl>
                                          <p:spTgt spid="122"/>
                                        </p:tgtEl>
                                        <p:attrNameLst>
                                          <p:attrName>ppt_x</p:attrName>
                                        </p:attrNameLst>
                                      </p:cBhvr>
                                      <p:tavLst>
                                        <p:tav tm="0">
                                          <p:val>
                                            <p:strVal val="1+#ppt_w/2"/>
                                          </p:val>
                                        </p:tav>
                                        <p:tav tm="100000">
                                          <p:val>
                                            <p:strVal val="#ppt_x"/>
                                          </p:val>
                                        </p:tav>
                                      </p:tavLst>
                                    </p:anim>
                                    <p:anim calcmode="lin" valueType="num">
                                      <p:cBhvr additive="base">
                                        <p:cTn id="55" dur="5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420926" y="2495269"/>
            <a:ext cx="6329580" cy="4505379"/>
            <a:chOff x="2076485" y="4309464"/>
            <a:chExt cx="11160861" cy="7781034"/>
          </a:xfrm>
        </p:grpSpPr>
        <p:cxnSp>
          <p:nvCxnSpPr>
            <p:cNvPr id="134" name="直接连接符 133"/>
            <p:cNvCxnSpPr/>
            <p:nvPr/>
          </p:nvCxnSpPr>
          <p:spPr>
            <a:xfrm>
              <a:off x="2076485" y="9010146"/>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076485" y="4309464"/>
              <a:ext cx="11160861" cy="7781034"/>
              <a:chOff x="2076485" y="4309464"/>
              <a:chExt cx="11160861" cy="7781034"/>
            </a:xfrm>
          </p:grpSpPr>
          <p:cxnSp>
            <p:nvCxnSpPr>
              <p:cNvPr id="9" name="直接连接符 8"/>
              <p:cNvCxnSpPr/>
              <p:nvPr/>
            </p:nvCxnSpPr>
            <p:spPr>
              <a:xfrm>
                <a:off x="2076485" y="4309464"/>
                <a:ext cx="0" cy="7781034"/>
              </a:xfrm>
              <a:prstGeom prst="line">
                <a:avLst/>
              </a:prstGeom>
              <a:ln w="44450">
                <a:solidFill>
                  <a:schemeClr val="bg1">
                    <a:lumMod val="50000"/>
                    <a:alpha val="51000"/>
                  </a:scheme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076485" y="12090498"/>
                <a:ext cx="11160861" cy="0"/>
              </a:xfrm>
              <a:prstGeom prst="line">
                <a:avLst/>
              </a:prstGeom>
              <a:ln w="44450">
                <a:solidFill>
                  <a:schemeClr val="bg1">
                    <a:lumMod val="50000"/>
                    <a:alpha val="51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076485" y="553409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076485" y="644253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076485" y="7352468"/>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2076485" y="819998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2076485" y="9763045"/>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2076485" y="1051336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2076485" y="1129228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grpSp>
      <p:sp>
        <p:nvSpPr>
          <p:cNvPr id="7" name="矩形 6"/>
          <p:cNvSpPr/>
          <p:nvPr/>
        </p:nvSpPr>
        <p:spPr>
          <a:xfrm>
            <a:off x="3181943" y="4256366"/>
            <a:ext cx="993597" cy="27442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3" name="矩形 62"/>
          <p:cNvSpPr/>
          <p:nvPr/>
        </p:nvSpPr>
        <p:spPr>
          <a:xfrm>
            <a:off x="4643804" y="3730360"/>
            <a:ext cx="993597" cy="3270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4" name="矩形 63"/>
          <p:cNvSpPr/>
          <p:nvPr/>
        </p:nvSpPr>
        <p:spPr>
          <a:xfrm>
            <a:off x="6105664" y="3204353"/>
            <a:ext cx="993597" cy="37962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9" name="矩形 68"/>
          <p:cNvSpPr/>
          <p:nvPr/>
        </p:nvSpPr>
        <p:spPr>
          <a:xfrm>
            <a:off x="3181943" y="4970233"/>
            <a:ext cx="993597" cy="2030415"/>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0" name="矩形 69"/>
          <p:cNvSpPr/>
          <p:nvPr/>
        </p:nvSpPr>
        <p:spPr>
          <a:xfrm>
            <a:off x="4643804" y="4556942"/>
            <a:ext cx="993597" cy="2443706"/>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1" name="矩形 70"/>
          <p:cNvSpPr/>
          <p:nvPr/>
        </p:nvSpPr>
        <p:spPr>
          <a:xfrm>
            <a:off x="6105664" y="3918220"/>
            <a:ext cx="993597" cy="3082429"/>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2" name="矩形 71"/>
          <p:cNvSpPr/>
          <p:nvPr/>
        </p:nvSpPr>
        <p:spPr>
          <a:xfrm>
            <a:off x="1933318" y="4970233"/>
            <a:ext cx="993597" cy="20304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3" name="矩形 72"/>
          <p:cNvSpPr/>
          <p:nvPr/>
        </p:nvSpPr>
        <p:spPr>
          <a:xfrm>
            <a:off x="1933318" y="5628507"/>
            <a:ext cx="993597" cy="1372141"/>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4" name="TextBox 73"/>
          <p:cNvSpPr txBox="1"/>
          <p:nvPr/>
        </p:nvSpPr>
        <p:spPr>
          <a:xfrm>
            <a:off x="2029051" y="6121870"/>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微软雅黑" panose="020B0503020204020204" pitchFamily="34" charset="-122"/>
                <a:ea typeface="微软雅黑" panose="020B0503020204020204" pitchFamily="34" charset="-122"/>
              </a:rPr>
              <a:t>30%</a:t>
            </a:r>
            <a:endParaRPr lang="zh-CN" altLang="en-US" sz="2300" dirty="0">
              <a:solidFill>
                <a:schemeClr val="bg1"/>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3251900" y="5632918"/>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微软雅黑" panose="020B0503020204020204" pitchFamily="34" charset="-122"/>
                <a:ea typeface="微软雅黑" panose="020B0503020204020204" pitchFamily="34" charset="-122"/>
              </a:rPr>
              <a:t>60%</a:t>
            </a:r>
            <a:endParaRPr lang="zh-CN" altLang="en-US" sz="2300" dirty="0">
              <a:solidFill>
                <a:schemeClr val="bg1"/>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4707782" y="4970231"/>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微软雅黑" panose="020B0503020204020204" pitchFamily="34" charset="-122"/>
                <a:ea typeface="微软雅黑" panose="020B0503020204020204" pitchFamily="34" charset="-122"/>
              </a:rPr>
              <a:t>80%</a:t>
            </a:r>
            <a:endParaRPr lang="zh-CN" altLang="en-US" sz="2300" dirty="0">
              <a:solidFill>
                <a:schemeClr val="bg1"/>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6193634" y="4286012"/>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微软雅黑" panose="020B0503020204020204" pitchFamily="34" charset="-122"/>
                <a:ea typeface="微软雅黑" panose="020B0503020204020204" pitchFamily="34" charset="-122"/>
              </a:rPr>
              <a:t>90%</a:t>
            </a:r>
            <a:endParaRPr lang="zh-CN" altLang="en-US" sz="2300" dirty="0">
              <a:solidFill>
                <a:schemeClr val="bg1"/>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1972926" y="4396958"/>
            <a:ext cx="929619" cy="404062"/>
          </a:xfrm>
          <a:prstGeom prst="rect">
            <a:avLst/>
          </a:prstGeom>
          <a:noFill/>
        </p:spPr>
        <p:txBody>
          <a:bodyPr wrap="square" lIns="49634" tIns="24817" rIns="49634" bIns="24817" rtlCol="0">
            <a:spAutoFit/>
          </a:bodyPr>
          <a:lstStyle/>
          <a:p>
            <a:pPr lvl="0"/>
            <a:r>
              <a:rPr lang="en-US" altLang="zh-CN" sz="2300" dirty="0">
                <a:latin typeface="微软雅黑" panose="020B0503020204020204" pitchFamily="34" charset="-122"/>
                <a:ea typeface="微软雅黑" panose="020B0503020204020204" pitchFamily="34" charset="-122"/>
              </a:rPr>
              <a:t>300</a:t>
            </a:r>
            <a:r>
              <a:rPr lang="zh-CN" altLang="en-US" sz="2300" dirty="0">
                <a:latin typeface="微软雅黑" panose="020B0503020204020204" pitchFamily="34" charset="-122"/>
                <a:ea typeface="微软雅黑" panose="020B0503020204020204" pitchFamily="34" charset="-122"/>
              </a:rPr>
              <a:t>万</a:t>
            </a:r>
            <a:endParaRPr lang="zh-CN" altLang="en-US" sz="2300" dirty="0">
              <a:latin typeface="微软雅黑" panose="020B0503020204020204" pitchFamily="34" charset="-122"/>
              <a:ea typeface="微软雅黑" panose="020B0503020204020204" pitchFamily="34" charset="-122"/>
            </a:endParaRPr>
          </a:p>
        </p:txBody>
      </p:sp>
      <p:sp>
        <p:nvSpPr>
          <p:cNvPr id="79" name="TextBox 78"/>
          <p:cNvSpPr txBox="1"/>
          <p:nvPr/>
        </p:nvSpPr>
        <p:spPr>
          <a:xfrm>
            <a:off x="3251300" y="3725511"/>
            <a:ext cx="929619" cy="404062"/>
          </a:xfrm>
          <a:prstGeom prst="rect">
            <a:avLst/>
          </a:prstGeom>
          <a:noFill/>
        </p:spPr>
        <p:txBody>
          <a:bodyPr wrap="square" lIns="49634" tIns="24817" rIns="49634" bIns="24817" rtlCol="0">
            <a:spAutoFit/>
          </a:bodyPr>
          <a:lstStyle/>
          <a:p>
            <a:pPr lvl="0"/>
            <a:r>
              <a:rPr lang="en-US" altLang="zh-CN" sz="2300" dirty="0">
                <a:latin typeface="微软雅黑" panose="020B0503020204020204" pitchFamily="34" charset="-122"/>
                <a:ea typeface="微软雅黑" panose="020B0503020204020204" pitchFamily="34" charset="-122"/>
              </a:rPr>
              <a:t>500</a:t>
            </a:r>
            <a:r>
              <a:rPr lang="zh-CN" altLang="en-US" sz="2300" dirty="0">
                <a:latin typeface="微软雅黑" panose="020B0503020204020204" pitchFamily="34" charset="-122"/>
                <a:ea typeface="微软雅黑" panose="020B0503020204020204" pitchFamily="34" charset="-122"/>
              </a:rPr>
              <a:t>万</a:t>
            </a:r>
            <a:endParaRPr lang="zh-CN" altLang="en-US" sz="2300" dirty="0">
              <a:latin typeface="微软雅黑" panose="020B0503020204020204" pitchFamily="34" charset="-122"/>
              <a:ea typeface="微软雅黑" panose="020B0503020204020204" pitchFamily="34" charset="-122"/>
            </a:endParaRPr>
          </a:p>
        </p:txBody>
      </p:sp>
      <p:sp>
        <p:nvSpPr>
          <p:cNvPr id="80" name="TextBox 79"/>
          <p:cNvSpPr txBox="1"/>
          <p:nvPr/>
        </p:nvSpPr>
        <p:spPr>
          <a:xfrm>
            <a:off x="4707782" y="3232227"/>
            <a:ext cx="929619" cy="404062"/>
          </a:xfrm>
          <a:prstGeom prst="rect">
            <a:avLst/>
          </a:prstGeom>
          <a:noFill/>
        </p:spPr>
        <p:txBody>
          <a:bodyPr wrap="square" lIns="49634" tIns="24817" rIns="49634" bIns="24817" rtlCol="0">
            <a:spAutoFit/>
          </a:bodyPr>
          <a:lstStyle/>
          <a:p>
            <a:pPr lvl="0"/>
            <a:r>
              <a:rPr lang="en-US" altLang="zh-CN" sz="2300" dirty="0">
                <a:latin typeface="微软雅黑" panose="020B0503020204020204" pitchFamily="34" charset="-122"/>
                <a:ea typeface="微软雅黑" panose="020B0503020204020204" pitchFamily="34" charset="-122"/>
              </a:rPr>
              <a:t>800</a:t>
            </a:r>
            <a:r>
              <a:rPr lang="zh-CN" altLang="en-US" sz="2300" dirty="0">
                <a:latin typeface="微软雅黑" panose="020B0503020204020204" pitchFamily="34" charset="-122"/>
                <a:ea typeface="微软雅黑" panose="020B0503020204020204" pitchFamily="34" charset="-122"/>
              </a:rPr>
              <a:t>万</a:t>
            </a:r>
            <a:endParaRPr lang="zh-CN" altLang="en-US" sz="2300" dirty="0">
              <a:latin typeface="微软雅黑" panose="020B0503020204020204" pitchFamily="34" charset="-122"/>
              <a:ea typeface="微软雅黑" panose="020B0503020204020204" pitchFamily="34" charset="-122"/>
            </a:endParaRPr>
          </a:p>
        </p:txBody>
      </p:sp>
      <p:sp>
        <p:nvSpPr>
          <p:cNvPr id="81" name="TextBox 80"/>
          <p:cNvSpPr txBox="1"/>
          <p:nvPr/>
        </p:nvSpPr>
        <p:spPr>
          <a:xfrm>
            <a:off x="6027252" y="2631076"/>
            <a:ext cx="1318456" cy="404062"/>
          </a:xfrm>
          <a:prstGeom prst="rect">
            <a:avLst/>
          </a:prstGeom>
          <a:noFill/>
        </p:spPr>
        <p:txBody>
          <a:bodyPr wrap="square" lIns="49634" tIns="24817" rIns="49634" bIns="24817" rtlCol="0">
            <a:spAutoFit/>
          </a:bodyPr>
          <a:lstStyle/>
          <a:p>
            <a:pPr lvl="0"/>
            <a:r>
              <a:rPr lang="en-US" altLang="zh-CN" sz="2300" dirty="0">
                <a:latin typeface="微软雅黑" panose="020B0503020204020204" pitchFamily="34" charset="-122"/>
                <a:ea typeface="微软雅黑" panose="020B0503020204020204" pitchFamily="34" charset="-122"/>
              </a:rPr>
              <a:t>1000</a:t>
            </a:r>
            <a:r>
              <a:rPr lang="zh-CN" altLang="en-US" sz="2300" dirty="0">
                <a:latin typeface="微软雅黑" panose="020B0503020204020204" pitchFamily="34" charset="-122"/>
                <a:ea typeface="微软雅黑" panose="020B0503020204020204" pitchFamily="34" charset="-122"/>
              </a:rPr>
              <a:t>万</a:t>
            </a:r>
            <a:endParaRPr lang="zh-CN" altLang="en-US" sz="2300" dirty="0">
              <a:latin typeface="微软雅黑" panose="020B0503020204020204" pitchFamily="34" charset="-122"/>
              <a:ea typeface="微软雅黑" panose="020B0503020204020204" pitchFamily="34" charset="-122"/>
            </a:endParaRPr>
          </a:p>
        </p:txBody>
      </p:sp>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4" name="组合 23"/>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短期利润</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181128" y="1914074"/>
            <a:ext cx="1594497" cy="765840"/>
            <a:chOff x="14425666" y="3305709"/>
            <a:chExt cx="2811555" cy="1322648"/>
          </a:xfrm>
        </p:grpSpPr>
        <p:sp>
          <p:nvSpPr>
            <p:cNvPr id="82" name="Rounded Rectangle 43"/>
            <p:cNvSpPr/>
            <p:nvPr/>
          </p:nvSpPr>
          <p:spPr>
            <a:xfrm>
              <a:off x="14441266" y="330675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3" name="TextBox 82"/>
            <p:cNvSpPr txBox="1"/>
            <p:nvPr/>
          </p:nvSpPr>
          <p:spPr>
            <a:xfrm>
              <a:off x="14666095" y="3305709"/>
              <a:ext cx="2571126" cy="558124"/>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分析概述</a:t>
              </a:r>
              <a:endParaRPr lang="id-ID" sz="1500" dirty="0">
                <a:solidFill>
                  <a:schemeClr val="bg1"/>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14425666" y="4017078"/>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5" name="TextBox 84"/>
          <p:cNvSpPr txBox="1"/>
          <p:nvPr/>
        </p:nvSpPr>
        <p:spPr>
          <a:xfrm>
            <a:off x="8199511" y="2732972"/>
            <a:ext cx="4463506" cy="1250447"/>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您的内容打在这里，或者通过复制您的文本后，在此框中选择粘贴，并选择只保留文字。您的内容打在这里</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86" name="直接连接符 85"/>
          <p:cNvCxnSpPr/>
          <p:nvPr/>
        </p:nvCxnSpPr>
        <p:spPr>
          <a:xfrm>
            <a:off x="8199511" y="2706262"/>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8147334" y="4169284"/>
            <a:ext cx="3774460" cy="1004226"/>
          </a:xfrm>
          <a:prstGeom prst="rect">
            <a:avLst/>
          </a:prstGeom>
          <a:noFill/>
        </p:spPr>
        <p:txBody>
          <a:bodyPr wrap="square" lIns="49634" tIns="24817" rIns="49634" bIns="24817" rtlCol="0">
            <a:spAutoFit/>
          </a:bodyPr>
          <a:lstStyle/>
          <a:p>
            <a:r>
              <a:rPr lang="en-US" altLang="zh-CN" sz="6200" dirty="0">
                <a:solidFill>
                  <a:schemeClr val="tx1">
                    <a:lumMod val="75000"/>
                    <a:lumOff val="25000"/>
                  </a:schemeClr>
                </a:solidFill>
                <a:latin typeface="DIN Mittelschrift Std" pitchFamily="50" charset="0"/>
                <a:ea typeface="微软雅黑" panose="020B0503020204020204" pitchFamily="34" charset="-122"/>
              </a:rPr>
              <a:t>123,456,78</a:t>
            </a:r>
            <a:endParaRPr lang="zh-CN" altLang="en-US" sz="6200" dirty="0">
              <a:solidFill>
                <a:schemeClr val="tx1">
                  <a:lumMod val="75000"/>
                  <a:lumOff val="25000"/>
                </a:schemeClr>
              </a:solidFill>
              <a:latin typeface="DIN Mittelschrift Std" pitchFamily="50" charset="0"/>
              <a:ea typeface="微软雅黑" panose="020B0503020204020204" pitchFamily="34" charset="-122"/>
            </a:endParaRPr>
          </a:p>
        </p:txBody>
      </p:sp>
      <p:grpSp>
        <p:nvGrpSpPr>
          <p:cNvPr id="26" name="组合 25"/>
          <p:cNvGrpSpPr/>
          <p:nvPr/>
        </p:nvGrpSpPr>
        <p:grpSpPr>
          <a:xfrm>
            <a:off x="8306251" y="5336718"/>
            <a:ext cx="2741887" cy="1755524"/>
            <a:chOff x="14646293" y="9216801"/>
            <a:chExt cx="4834732" cy="3031886"/>
          </a:xfrm>
        </p:grpSpPr>
        <p:sp>
          <p:nvSpPr>
            <p:cNvPr id="107" name="Freeform 41"/>
            <p:cNvSpPr>
              <a:spLocks noEditPoints="1"/>
            </p:cNvSpPr>
            <p:nvPr/>
          </p:nvSpPr>
          <p:spPr bwMode="auto">
            <a:xfrm>
              <a:off x="14646293" y="9298653"/>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41"/>
            <p:cNvSpPr>
              <a:spLocks noEditPoints="1"/>
            </p:cNvSpPr>
            <p:nvPr/>
          </p:nvSpPr>
          <p:spPr bwMode="auto">
            <a:xfrm>
              <a:off x="14646293" y="10976872"/>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BB0A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12" name="组合 111"/>
            <p:cNvGrpSpPr/>
            <p:nvPr/>
          </p:nvGrpSpPr>
          <p:grpSpPr>
            <a:xfrm>
              <a:off x="15486417" y="9216801"/>
              <a:ext cx="3994608" cy="1271815"/>
              <a:chOff x="969258" y="2005844"/>
              <a:chExt cx="2079175" cy="1767346"/>
            </a:xfrm>
          </p:grpSpPr>
          <p:sp>
            <p:nvSpPr>
              <p:cNvPr id="113" name="Rectangle 4"/>
              <p:cNvSpPr/>
              <p:nvPr/>
            </p:nvSpPr>
            <p:spPr bwMode="auto">
              <a:xfrm>
                <a:off x="974037" y="2443618"/>
                <a:ext cx="2074396" cy="1329572"/>
              </a:xfrm>
              <a:prstGeom prst="rect">
                <a:avLst/>
              </a:prstGeom>
            </p:spPr>
            <p:txBody>
              <a:bodyPr wrap="square">
                <a:spAutoFit/>
              </a:bodyPr>
              <a:lstStyle/>
              <a:p>
                <a:pP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114" name="Rectangle 5"/>
              <p:cNvSpPr/>
              <p:nvPr/>
            </p:nvSpPr>
            <p:spPr bwMode="auto">
              <a:xfrm>
                <a:off x="969258" y="2005844"/>
                <a:ext cx="1136218" cy="701719"/>
              </a:xfrm>
              <a:prstGeom prst="rect">
                <a:avLst/>
              </a:prstGeom>
            </p:spPr>
            <p:txBody>
              <a:bodyPr wrap="square">
                <a:spAutoFit/>
              </a:bodyPr>
              <a:lstStyle/>
              <a:p>
                <a:pPr>
                  <a:defRPr/>
                </a:pPr>
                <a:r>
                  <a:rPr lang="zh-CN" altLang="en-US" sz="1300" b="1" dirty="0">
                    <a:ea typeface="Roboto" panose="02000000000000000000" pitchFamily="2" charset="0"/>
                    <a:cs typeface="Open Sans" panose="020B0606030504020204" pitchFamily="34" charset="0"/>
                  </a:rPr>
                  <a:t>添加标题</a:t>
                </a:r>
                <a:endParaRPr lang="en-US" sz="1300" b="1" dirty="0">
                  <a:ea typeface="Roboto" panose="02000000000000000000" pitchFamily="2" charset="0"/>
                  <a:cs typeface="Open Sans" panose="020B0606030504020204" pitchFamily="34" charset="0"/>
                </a:endParaRPr>
              </a:p>
            </p:txBody>
          </p:sp>
        </p:grpSp>
        <p:grpSp>
          <p:nvGrpSpPr>
            <p:cNvPr id="115" name="组合 114"/>
            <p:cNvGrpSpPr/>
            <p:nvPr/>
          </p:nvGrpSpPr>
          <p:grpSpPr>
            <a:xfrm>
              <a:off x="15486417" y="10976872"/>
              <a:ext cx="3994608" cy="1271815"/>
              <a:chOff x="969258" y="2005844"/>
              <a:chExt cx="2079175" cy="1767346"/>
            </a:xfrm>
          </p:grpSpPr>
          <p:sp>
            <p:nvSpPr>
              <p:cNvPr id="116" name="Rectangle 4"/>
              <p:cNvSpPr/>
              <p:nvPr/>
            </p:nvSpPr>
            <p:spPr bwMode="auto">
              <a:xfrm>
                <a:off x="974037" y="2443618"/>
                <a:ext cx="2074396" cy="1329572"/>
              </a:xfrm>
              <a:prstGeom prst="rect">
                <a:avLst/>
              </a:prstGeom>
            </p:spPr>
            <p:txBody>
              <a:bodyPr wrap="square">
                <a:spAutoFit/>
              </a:bodyPr>
              <a:lstStyle/>
              <a:p>
                <a:pP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117" name="Rectangle 5"/>
              <p:cNvSpPr/>
              <p:nvPr/>
            </p:nvSpPr>
            <p:spPr bwMode="auto">
              <a:xfrm>
                <a:off x="969258" y="2005844"/>
                <a:ext cx="1136218" cy="701719"/>
              </a:xfrm>
              <a:prstGeom prst="rect">
                <a:avLst/>
              </a:prstGeom>
            </p:spPr>
            <p:txBody>
              <a:bodyPr wrap="square">
                <a:spAutoFit/>
              </a:bodyPr>
              <a:lstStyle/>
              <a:p>
                <a:pPr>
                  <a:defRPr/>
                </a:pPr>
                <a:r>
                  <a:rPr lang="zh-CN" altLang="en-US" sz="1300" b="1" dirty="0">
                    <a:ea typeface="Roboto" panose="02000000000000000000" pitchFamily="2" charset="0"/>
                    <a:cs typeface="Open Sans" panose="020B0606030504020204" pitchFamily="34" charset="0"/>
                  </a:rPr>
                  <a:t>添加标题</a:t>
                </a:r>
                <a:endParaRPr lang="en-US" sz="1300" b="1" dirty="0">
                  <a:ea typeface="Roboto" panose="02000000000000000000" pitchFamily="2" charset="0"/>
                  <a:cs typeface="Open Sans" panose="020B0606030504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wipe(down)">
                                      <p:cBhvr>
                                        <p:cTn id="21" dur="500"/>
                                        <p:tgtEl>
                                          <p:spTgt spid="7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down)">
                                      <p:cBhvr>
                                        <p:cTn id="27" dur="500"/>
                                        <p:tgtEl>
                                          <p:spTgt spid="6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childTnLst>
                          </p:cTn>
                        </p:par>
                        <p:par>
                          <p:cTn id="31" fill="hold">
                            <p:stCondLst>
                              <p:cond delay="2000"/>
                            </p:stCondLst>
                            <p:childTnLst>
                              <p:par>
                                <p:cTn id="32" presetID="12" presetClass="entr" presetSubtype="4" fill="hold" grpId="0" nodeType="afterEffect">
                                  <p:stCondLst>
                                    <p:cond delay="0"/>
                                  </p:stCondLst>
                                  <p:childTnLst>
                                    <p:set>
                                      <p:cBhvr>
                                        <p:cTn id="33" dur="1" fill="hold">
                                          <p:stCondLst>
                                            <p:cond delay="0"/>
                                          </p:stCondLst>
                                        </p:cTn>
                                        <p:tgtEl>
                                          <p:spTgt spid="73"/>
                                        </p:tgtEl>
                                        <p:attrNameLst>
                                          <p:attrName>style.visibility</p:attrName>
                                        </p:attrNameLst>
                                      </p:cBhvr>
                                      <p:to>
                                        <p:strVal val="visible"/>
                                      </p:to>
                                    </p:set>
                                    <p:anim calcmode="lin" valueType="num">
                                      <p:cBhvr additive="base">
                                        <p:cTn id="34" dur="500"/>
                                        <p:tgtEl>
                                          <p:spTgt spid="73"/>
                                        </p:tgtEl>
                                        <p:attrNameLst>
                                          <p:attrName>ppt_y</p:attrName>
                                        </p:attrNameLst>
                                      </p:cBhvr>
                                      <p:tavLst>
                                        <p:tav tm="0">
                                          <p:val>
                                            <p:strVal val="#ppt_y+#ppt_h*1.125000"/>
                                          </p:val>
                                        </p:tav>
                                        <p:tav tm="100000">
                                          <p:val>
                                            <p:strVal val="#ppt_y"/>
                                          </p:val>
                                        </p:tav>
                                      </p:tavLst>
                                    </p:anim>
                                    <p:animEffect transition="in" filter="wipe(up)">
                                      <p:cBhvr>
                                        <p:cTn id="35" dur="500"/>
                                        <p:tgtEl>
                                          <p:spTgt spid="73"/>
                                        </p:tgtEl>
                                      </p:cBhvr>
                                    </p:animEffect>
                                  </p:childTnLst>
                                </p:cTn>
                              </p:par>
                            </p:childTnLst>
                          </p:cTn>
                        </p:par>
                        <p:par>
                          <p:cTn id="36" fill="hold">
                            <p:stCondLst>
                              <p:cond delay="2500"/>
                            </p:stCondLst>
                            <p:childTnLst>
                              <p:par>
                                <p:cTn id="37" presetID="12" presetClass="entr" presetSubtype="4"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p:tgtEl>
                                          <p:spTgt spid="69"/>
                                        </p:tgtEl>
                                        <p:attrNameLst>
                                          <p:attrName>ppt_y</p:attrName>
                                        </p:attrNameLst>
                                      </p:cBhvr>
                                      <p:tavLst>
                                        <p:tav tm="0">
                                          <p:val>
                                            <p:strVal val="#ppt_y+#ppt_h*1.125000"/>
                                          </p:val>
                                        </p:tav>
                                        <p:tav tm="100000">
                                          <p:val>
                                            <p:strVal val="#ppt_y"/>
                                          </p:val>
                                        </p:tav>
                                      </p:tavLst>
                                    </p:anim>
                                    <p:animEffect transition="in" filter="wipe(up)">
                                      <p:cBhvr>
                                        <p:cTn id="40" dur="500"/>
                                        <p:tgtEl>
                                          <p:spTgt spid="69"/>
                                        </p:tgtEl>
                                      </p:cBhvr>
                                    </p:animEffect>
                                  </p:childTnLst>
                                </p:cTn>
                              </p:par>
                            </p:childTnLst>
                          </p:cTn>
                        </p:par>
                        <p:par>
                          <p:cTn id="41" fill="hold">
                            <p:stCondLst>
                              <p:cond delay="3000"/>
                            </p:stCondLst>
                            <p:childTnLst>
                              <p:par>
                                <p:cTn id="42" presetID="12" presetClass="entr" presetSubtype="4"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additive="base">
                                        <p:cTn id="44" dur="500"/>
                                        <p:tgtEl>
                                          <p:spTgt spid="70"/>
                                        </p:tgtEl>
                                        <p:attrNameLst>
                                          <p:attrName>ppt_y</p:attrName>
                                        </p:attrNameLst>
                                      </p:cBhvr>
                                      <p:tavLst>
                                        <p:tav tm="0">
                                          <p:val>
                                            <p:strVal val="#ppt_y+#ppt_h*1.125000"/>
                                          </p:val>
                                        </p:tav>
                                        <p:tav tm="100000">
                                          <p:val>
                                            <p:strVal val="#ppt_y"/>
                                          </p:val>
                                        </p:tav>
                                      </p:tavLst>
                                    </p:anim>
                                    <p:animEffect transition="in" filter="wipe(up)">
                                      <p:cBhvr>
                                        <p:cTn id="45" dur="500"/>
                                        <p:tgtEl>
                                          <p:spTgt spid="70"/>
                                        </p:tgtEl>
                                      </p:cBhvr>
                                    </p:animEffect>
                                  </p:childTnLst>
                                </p:cTn>
                              </p:par>
                            </p:childTnLst>
                          </p:cTn>
                        </p:par>
                        <p:par>
                          <p:cTn id="46" fill="hold">
                            <p:stCondLst>
                              <p:cond delay="3500"/>
                            </p:stCondLst>
                            <p:childTnLst>
                              <p:par>
                                <p:cTn id="47" presetID="12" presetClass="entr" presetSubtype="4"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500"/>
                                        <p:tgtEl>
                                          <p:spTgt spid="71"/>
                                        </p:tgtEl>
                                        <p:attrNameLst>
                                          <p:attrName>ppt_y</p:attrName>
                                        </p:attrNameLst>
                                      </p:cBhvr>
                                      <p:tavLst>
                                        <p:tav tm="0">
                                          <p:val>
                                            <p:strVal val="#ppt_y+#ppt_h*1.125000"/>
                                          </p:val>
                                        </p:tav>
                                        <p:tav tm="100000">
                                          <p:val>
                                            <p:strVal val="#ppt_y"/>
                                          </p:val>
                                        </p:tav>
                                      </p:tavLst>
                                    </p:anim>
                                    <p:animEffect transition="in" filter="wipe(up)">
                                      <p:cBhvr>
                                        <p:cTn id="50" dur="500"/>
                                        <p:tgtEl>
                                          <p:spTgt spid="7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fade">
                                      <p:cBhvr>
                                        <p:cTn id="56" dur="500"/>
                                        <p:tgtEl>
                                          <p:spTgt spid="7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fade">
                                      <p:cBhvr>
                                        <p:cTn id="59" dur="500"/>
                                        <p:tgtEl>
                                          <p:spTgt spid="7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500"/>
                                        <p:tgtEl>
                                          <p:spTgt spid="77"/>
                                        </p:tgtEl>
                                      </p:cBhvr>
                                    </p:animEffect>
                                  </p:childTnLst>
                                </p:cTn>
                              </p:par>
                            </p:childTnLst>
                          </p:cTn>
                        </p:par>
                        <p:par>
                          <p:cTn id="63" fill="hold">
                            <p:stCondLst>
                              <p:cond delay="4000"/>
                            </p:stCondLst>
                            <p:childTnLst>
                              <p:par>
                                <p:cTn id="64" presetID="47" presetClass="entr" presetSubtype="0" fill="hold" grpId="0" nodeType="after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500"/>
                                        <p:tgtEl>
                                          <p:spTgt spid="78"/>
                                        </p:tgtEl>
                                      </p:cBhvr>
                                    </p:animEffect>
                                    <p:anim calcmode="lin" valueType="num">
                                      <p:cBhvr>
                                        <p:cTn id="67" dur="500" fill="hold"/>
                                        <p:tgtEl>
                                          <p:spTgt spid="78"/>
                                        </p:tgtEl>
                                        <p:attrNameLst>
                                          <p:attrName>ppt_x</p:attrName>
                                        </p:attrNameLst>
                                      </p:cBhvr>
                                      <p:tavLst>
                                        <p:tav tm="0">
                                          <p:val>
                                            <p:strVal val="#ppt_x"/>
                                          </p:val>
                                        </p:tav>
                                        <p:tav tm="100000">
                                          <p:val>
                                            <p:strVal val="#ppt_x"/>
                                          </p:val>
                                        </p:tav>
                                      </p:tavLst>
                                    </p:anim>
                                    <p:anim calcmode="lin" valueType="num">
                                      <p:cBhvr>
                                        <p:cTn id="68" dur="500" fill="hold"/>
                                        <p:tgtEl>
                                          <p:spTgt spid="78"/>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fade">
                                      <p:cBhvr>
                                        <p:cTn id="71" dur="500"/>
                                        <p:tgtEl>
                                          <p:spTgt spid="79"/>
                                        </p:tgtEl>
                                      </p:cBhvr>
                                    </p:animEffect>
                                    <p:anim calcmode="lin" valueType="num">
                                      <p:cBhvr>
                                        <p:cTn id="72" dur="500" fill="hold"/>
                                        <p:tgtEl>
                                          <p:spTgt spid="79"/>
                                        </p:tgtEl>
                                        <p:attrNameLst>
                                          <p:attrName>ppt_x</p:attrName>
                                        </p:attrNameLst>
                                      </p:cBhvr>
                                      <p:tavLst>
                                        <p:tav tm="0">
                                          <p:val>
                                            <p:strVal val="#ppt_x"/>
                                          </p:val>
                                        </p:tav>
                                        <p:tav tm="100000">
                                          <p:val>
                                            <p:strVal val="#ppt_x"/>
                                          </p:val>
                                        </p:tav>
                                      </p:tavLst>
                                    </p:anim>
                                    <p:anim calcmode="lin" valueType="num">
                                      <p:cBhvr>
                                        <p:cTn id="73" dur="500" fill="hold"/>
                                        <p:tgtEl>
                                          <p:spTgt spid="79"/>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anim calcmode="lin" valueType="num">
                                      <p:cBhvr>
                                        <p:cTn id="77" dur="500" fill="hold"/>
                                        <p:tgtEl>
                                          <p:spTgt spid="80"/>
                                        </p:tgtEl>
                                        <p:attrNameLst>
                                          <p:attrName>ppt_x</p:attrName>
                                        </p:attrNameLst>
                                      </p:cBhvr>
                                      <p:tavLst>
                                        <p:tav tm="0">
                                          <p:val>
                                            <p:strVal val="#ppt_x"/>
                                          </p:val>
                                        </p:tav>
                                        <p:tav tm="100000">
                                          <p:val>
                                            <p:strVal val="#ppt_x"/>
                                          </p:val>
                                        </p:tav>
                                      </p:tavLst>
                                    </p:anim>
                                    <p:anim calcmode="lin" valueType="num">
                                      <p:cBhvr>
                                        <p:cTn id="78" dur="500" fill="hold"/>
                                        <p:tgtEl>
                                          <p:spTgt spid="80"/>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81"/>
                                        </p:tgtEl>
                                        <p:attrNameLst>
                                          <p:attrName>style.visibility</p:attrName>
                                        </p:attrNameLst>
                                      </p:cBhvr>
                                      <p:to>
                                        <p:strVal val="visible"/>
                                      </p:to>
                                    </p:set>
                                    <p:animEffect transition="in" filter="fade">
                                      <p:cBhvr>
                                        <p:cTn id="81" dur="500"/>
                                        <p:tgtEl>
                                          <p:spTgt spid="81"/>
                                        </p:tgtEl>
                                      </p:cBhvr>
                                    </p:animEffect>
                                    <p:anim calcmode="lin" valueType="num">
                                      <p:cBhvr>
                                        <p:cTn id="82" dur="500" fill="hold"/>
                                        <p:tgtEl>
                                          <p:spTgt spid="81"/>
                                        </p:tgtEl>
                                        <p:attrNameLst>
                                          <p:attrName>ppt_x</p:attrName>
                                        </p:attrNameLst>
                                      </p:cBhvr>
                                      <p:tavLst>
                                        <p:tav tm="0">
                                          <p:val>
                                            <p:strVal val="#ppt_x"/>
                                          </p:val>
                                        </p:tav>
                                        <p:tav tm="100000">
                                          <p:val>
                                            <p:strVal val="#ppt_x"/>
                                          </p:val>
                                        </p:tav>
                                      </p:tavLst>
                                    </p:anim>
                                    <p:anim calcmode="lin" valueType="num">
                                      <p:cBhvr>
                                        <p:cTn id="83" dur="500" fill="hold"/>
                                        <p:tgtEl>
                                          <p:spTgt spid="81"/>
                                        </p:tgtEl>
                                        <p:attrNameLst>
                                          <p:attrName>ppt_y</p:attrName>
                                        </p:attrNameLst>
                                      </p:cBhvr>
                                      <p:tavLst>
                                        <p:tav tm="0">
                                          <p:val>
                                            <p:strVal val="#ppt_y-.1"/>
                                          </p:val>
                                        </p:tav>
                                        <p:tav tm="100000">
                                          <p:val>
                                            <p:strVal val="#ppt_y"/>
                                          </p:val>
                                        </p:tav>
                                      </p:tavLst>
                                    </p:anim>
                                  </p:childTnLst>
                                </p:cTn>
                              </p:par>
                            </p:childTnLst>
                          </p:cTn>
                        </p:par>
                        <p:par>
                          <p:cTn id="84" fill="hold">
                            <p:stCondLst>
                              <p:cond delay="4500"/>
                            </p:stCondLst>
                            <p:childTnLst>
                              <p:par>
                                <p:cTn id="85" presetID="53" presetClass="entr" presetSubtype="16" fill="hold" nodeType="after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p:cTn id="87" dur="500" fill="hold"/>
                                        <p:tgtEl>
                                          <p:spTgt spid="25"/>
                                        </p:tgtEl>
                                        <p:attrNameLst>
                                          <p:attrName>ppt_w</p:attrName>
                                        </p:attrNameLst>
                                      </p:cBhvr>
                                      <p:tavLst>
                                        <p:tav tm="0">
                                          <p:val>
                                            <p:fltVal val="0"/>
                                          </p:val>
                                        </p:tav>
                                        <p:tav tm="100000">
                                          <p:val>
                                            <p:strVal val="#ppt_w"/>
                                          </p:val>
                                        </p:tav>
                                      </p:tavLst>
                                    </p:anim>
                                    <p:anim calcmode="lin" valueType="num">
                                      <p:cBhvr>
                                        <p:cTn id="88" dur="500" fill="hold"/>
                                        <p:tgtEl>
                                          <p:spTgt spid="25"/>
                                        </p:tgtEl>
                                        <p:attrNameLst>
                                          <p:attrName>ppt_h</p:attrName>
                                        </p:attrNameLst>
                                      </p:cBhvr>
                                      <p:tavLst>
                                        <p:tav tm="0">
                                          <p:val>
                                            <p:fltVal val="0"/>
                                          </p:val>
                                        </p:tav>
                                        <p:tav tm="100000">
                                          <p:val>
                                            <p:strVal val="#ppt_h"/>
                                          </p:val>
                                        </p:tav>
                                      </p:tavLst>
                                    </p:anim>
                                    <p:animEffect transition="in" filter="fade">
                                      <p:cBhvr>
                                        <p:cTn id="89" dur="500"/>
                                        <p:tgtEl>
                                          <p:spTgt spid="25"/>
                                        </p:tgtEl>
                                      </p:cBhvr>
                                    </p:animEffect>
                                  </p:childTnLst>
                                </p:cTn>
                              </p:par>
                            </p:childTnLst>
                          </p:cTn>
                        </p:par>
                        <p:par>
                          <p:cTn id="90" fill="hold">
                            <p:stCondLst>
                              <p:cond delay="5000"/>
                            </p:stCondLst>
                            <p:childTnLst>
                              <p:par>
                                <p:cTn id="91" presetID="12" presetClass="entr" presetSubtype="8" fill="hold"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p:tgtEl>
                                          <p:spTgt spid="86"/>
                                        </p:tgtEl>
                                        <p:attrNameLst>
                                          <p:attrName>ppt_x</p:attrName>
                                        </p:attrNameLst>
                                      </p:cBhvr>
                                      <p:tavLst>
                                        <p:tav tm="0">
                                          <p:val>
                                            <p:strVal val="#ppt_x-#ppt_w*1.125000"/>
                                          </p:val>
                                        </p:tav>
                                        <p:tav tm="100000">
                                          <p:val>
                                            <p:strVal val="#ppt_x"/>
                                          </p:val>
                                        </p:tav>
                                      </p:tavLst>
                                    </p:anim>
                                    <p:animEffect transition="in" filter="wipe(right)">
                                      <p:cBhvr>
                                        <p:cTn id="94" dur="500"/>
                                        <p:tgtEl>
                                          <p:spTgt spid="86"/>
                                        </p:tgtEl>
                                      </p:cBhvr>
                                    </p:animEffect>
                                  </p:childTnLst>
                                </p:cTn>
                              </p:par>
                            </p:childTnLst>
                          </p:cTn>
                        </p:par>
                        <p:par>
                          <p:cTn id="95" fill="hold">
                            <p:stCondLst>
                              <p:cond delay="5500"/>
                            </p:stCondLst>
                            <p:childTnLst>
                              <p:par>
                                <p:cTn id="96" presetID="14" presetClass="entr" presetSubtype="10" fill="hold" grpId="0" nodeType="afterEffect">
                                  <p:stCondLst>
                                    <p:cond delay="0"/>
                                  </p:stCondLst>
                                  <p:childTnLst>
                                    <p:set>
                                      <p:cBhvr>
                                        <p:cTn id="97" dur="1" fill="hold">
                                          <p:stCondLst>
                                            <p:cond delay="0"/>
                                          </p:stCondLst>
                                        </p:cTn>
                                        <p:tgtEl>
                                          <p:spTgt spid="85"/>
                                        </p:tgtEl>
                                        <p:attrNameLst>
                                          <p:attrName>style.visibility</p:attrName>
                                        </p:attrNameLst>
                                      </p:cBhvr>
                                      <p:to>
                                        <p:strVal val="visible"/>
                                      </p:to>
                                    </p:set>
                                    <p:animEffect transition="in" filter="randombar(horizontal)">
                                      <p:cBhvr>
                                        <p:cTn id="98" dur="500"/>
                                        <p:tgtEl>
                                          <p:spTgt spid="85"/>
                                        </p:tgtEl>
                                      </p:cBhvr>
                                    </p:animEffect>
                                  </p:childTnLst>
                                </p:cTn>
                              </p:par>
                            </p:childTnLst>
                          </p:cTn>
                        </p:par>
                        <p:par>
                          <p:cTn id="99" fill="hold">
                            <p:stCondLst>
                              <p:cond delay="6000"/>
                            </p:stCondLst>
                            <p:childTnLst>
                              <p:par>
                                <p:cTn id="100" presetID="12" presetClass="entr" presetSubtype="4" fill="hold" grpId="0" nodeType="afterEffect">
                                  <p:stCondLst>
                                    <p:cond delay="0"/>
                                  </p:stCondLst>
                                  <p:iterate type="lt">
                                    <p:tmPct val="50000"/>
                                  </p:iterate>
                                  <p:childTnLst>
                                    <p:set>
                                      <p:cBhvr>
                                        <p:cTn id="101" dur="1" fill="hold">
                                          <p:stCondLst>
                                            <p:cond delay="0"/>
                                          </p:stCondLst>
                                        </p:cTn>
                                        <p:tgtEl>
                                          <p:spTgt spid="87"/>
                                        </p:tgtEl>
                                        <p:attrNameLst>
                                          <p:attrName>style.visibility</p:attrName>
                                        </p:attrNameLst>
                                      </p:cBhvr>
                                      <p:to>
                                        <p:strVal val="visible"/>
                                      </p:to>
                                    </p:set>
                                    <p:anim calcmode="lin" valueType="num">
                                      <p:cBhvr additive="base">
                                        <p:cTn id="102" dur="200"/>
                                        <p:tgtEl>
                                          <p:spTgt spid="87"/>
                                        </p:tgtEl>
                                        <p:attrNameLst>
                                          <p:attrName>ppt_y</p:attrName>
                                        </p:attrNameLst>
                                      </p:cBhvr>
                                      <p:tavLst>
                                        <p:tav tm="0">
                                          <p:val>
                                            <p:strVal val="#ppt_y+#ppt_h*1.125000"/>
                                          </p:val>
                                        </p:tav>
                                        <p:tav tm="100000">
                                          <p:val>
                                            <p:strVal val="#ppt_y"/>
                                          </p:val>
                                        </p:tav>
                                      </p:tavLst>
                                    </p:anim>
                                    <p:animEffect transition="in" filter="wipe(up)">
                                      <p:cBhvr>
                                        <p:cTn id="103" dur="200"/>
                                        <p:tgtEl>
                                          <p:spTgt spid="87"/>
                                        </p:tgtEl>
                                      </p:cBhvr>
                                    </p:animEffect>
                                  </p:childTnLst>
                                </p:cTn>
                              </p:par>
                            </p:childTnLst>
                          </p:cTn>
                        </p:par>
                        <p:par>
                          <p:cTn id="104" fill="hold">
                            <p:stCondLst>
                              <p:cond delay="6599"/>
                            </p:stCondLst>
                            <p:childTnLst>
                              <p:par>
                                <p:cTn id="105" presetID="14" presetClass="entr" presetSubtype="10" fill="hold"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randombar(horizontal)">
                                      <p:cBhvr>
                                        <p:cTn id="10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3" grpId="0" animBg="1"/>
      <p:bldP spid="64"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66" grpId="0" animBg="1"/>
      <p:bldP spid="85" grpId="0"/>
      <p:bldP spid="8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25" name="组合 24"/>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战略目标</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3459111" y="2142082"/>
            <a:ext cx="1600030" cy="1633598"/>
            <a:chOff x="6099402" y="3699492"/>
            <a:chExt cx="2821311" cy="2821311"/>
          </a:xfrm>
        </p:grpSpPr>
        <p:sp>
          <p:nvSpPr>
            <p:cNvPr id="34"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Shape 2621"/>
            <p:cNvSpPr/>
            <p:nvPr/>
          </p:nvSpPr>
          <p:spPr>
            <a:xfrm>
              <a:off x="6827951" y="4405952"/>
              <a:ext cx="1442047" cy="127571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盈利</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扩大</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1572516" y="3366980"/>
            <a:ext cx="1229247" cy="1255036"/>
            <a:chOff x="2772793" y="5814957"/>
            <a:chExt cx="2167514" cy="2167513"/>
          </a:xfrm>
        </p:grpSpPr>
        <p:sp>
          <p:nvSpPr>
            <p:cNvPr id="49"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3" name="Shape 2621"/>
            <p:cNvSpPr/>
            <p:nvPr/>
          </p:nvSpPr>
          <p:spPr>
            <a:xfrm>
              <a:off x="3060625" y="6347817"/>
              <a:ext cx="1751223" cy="106309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市场占有率快</a:t>
              </a:r>
              <a:endParaRPr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3979774" y="4407147"/>
            <a:ext cx="1314572" cy="1342150"/>
            <a:chOff x="7017480" y="7611380"/>
            <a:chExt cx="2317967" cy="2317966"/>
          </a:xfrm>
        </p:grpSpPr>
        <p:sp>
          <p:nvSpPr>
            <p:cNvPr id="39"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4" name="Shape 2621"/>
            <p:cNvSpPr/>
            <p:nvPr/>
          </p:nvSpPr>
          <p:spPr>
            <a:xfrm>
              <a:off x="7478666" y="8116777"/>
              <a:ext cx="1442047" cy="127571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研发要快</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组合 102"/>
          <p:cNvGrpSpPr/>
          <p:nvPr/>
        </p:nvGrpSpPr>
        <p:grpSpPr>
          <a:xfrm>
            <a:off x="8027902" y="2030769"/>
            <a:ext cx="1314572" cy="1342152"/>
            <a:chOff x="14043632" y="3533937"/>
            <a:chExt cx="2317966" cy="2317967"/>
          </a:xfrm>
        </p:grpSpPr>
        <p:sp>
          <p:nvSpPr>
            <p:cNvPr id="71"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6" name="Shape 2621"/>
            <p:cNvSpPr/>
            <p:nvPr/>
          </p:nvSpPr>
          <p:spPr>
            <a:xfrm>
              <a:off x="14531041" y="3958940"/>
              <a:ext cx="1442049" cy="127571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技术提高</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8897197" y="4239812"/>
            <a:ext cx="1488939" cy="1520174"/>
            <a:chOff x="15688300" y="7322383"/>
            <a:chExt cx="2625425" cy="2625424"/>
          </a:xfrm>
        </p:grpSpPr>
        <p:sp>
          <p:nvSpPr>
            <p:cNvPr id="75"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7" name="Shape 2621"/>
            <p:cNvSpPr/>
            <p:nvPr/>
          </p:nvSpPr>
          <p:spPr>
            <a:xfrm>
              <a:off x="16413686" y="7962778"/>
              <a:ext cx="1442049" cy="127571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功能强大</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10607720" y="1959494"/>
            <a:ext cx="1752346" cy="1789109"/>
            <a:chOff x="18704446" y="3384153"/>
            <a:chExt cx="3089888" cy="3089888"/>
          </a:xfrm>
        </p:grpSpPr>
        <p:sp>
          <p:nvSpPr>
            <p:cNvPr id="63"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9" name="Shape 2621"/>
            <p:cNvSpPr/>
            <p:nvPr/>
          </p:nvSpPr>
          <p:spPr>
            <a:xfrm>
              <a:off x="19133267" y="4176812"/>
              <a:ext cx="2232248" cy="127571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利益</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最大化</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Arc 3"/>
          <p:cNvSpPr/>
          <p:nvPr/>
        </p:nvSpPr>
        <p:spPr>
          <a:xfrm rot="20794530">
            <a:off x="4317376" y="3296054"/>
            <a:ext cx="1953945" cy="1994938"/>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2" name="Arc 3"/>
          <p:cNvSpPr/>
          <p:nvPr/>
        </p:nvSpPr>
        <p:spPr>
          <a:xfrm rot="17548443">
            <a:off x="5301309" y="4511954"/>
            <a:ext cx="1447404" cy="1417662"/>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4" name="Arc 3"/>
          <p:cNvSpPr/>
          <p:nvPr/>
        </p:nvSpPr>
        <p:spPr>
          <a:xfrm rot="805470" flipH="1">
            <a:off x="6946620" y="3164113"/>
            <a:ext cx="1953945" cy="1994938"/>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5" name="Arc 3"/>
          <p:cNvSpPr/>
          <p:nvPr/>
        </p:nvSpPr>
        <p:spPr>
          <a:xfrm rot="3055585" flipH="1">
            <a:off x="7605131" y="4391920"/>
            <a:ext cx="1447404" cy="1417662"/>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cxnSp>
        <p:nvCxnSpPr>
          <p:cNvPr id="19" name="直接箭头连接符 18"/>
          <p:cNvCxnSpPr/>
          <p:nvPr/>
        </p:nvCxnSpPr>
        <p:spPr>
          <a:xfrm flipH="1" flipV="1">
            <a:off x="2801764" y="3994498"/>
            <a:ext cx="3124461" cy="167084"/>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V="1">
            <a:off x="7817066" y="3248220"/>
            <a:ext cx="2793460" cy="829820"/>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926223" y="3248220"/>
            <a:ext cx="2012153" cy="2054366"/>
            <a:chOff x="10449626" y="5609849"/>
            <a:chExt cx="3548002" cy="3548001"/>
          </a:xfrm>
        </p:grpSpPr>
        <p:sp>
          <p:nvSpPr>
            <p:cNvPr id="79"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0"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0" name="Shape 2621"/>
            <p:cNvSpPr/>
            <p:nvPr/>
          </p:nvSpPr>
          <p:spPr>
            <a:xfrm>
              <a:off x="11074506" y="6529098"/>
              <a:ext cx="2232248" cy="1754105"/>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3300" dirty="0">
                  <a:solidFill>
                    <a:schemeClr val="bg1"/>
                  </a:solidFill>
                  <a:latin typeface="Arial" panose="020B0604020202020204" pitchFamily="34" charset="0"/>
                  <a:ea typeface="微软雅黑" panose="020B0503020204020204" pitchFamily="34" charset="-122"/>
                  <a:sym typeface="Arial" panose="020B0604020202020204" pitchFamily="34" charset="0"/>
                </a:rPr>
                <a:t>战略</a:t>
              </a:r>
              <a:endParaRPr lang="en-US" altLang="zh-CN" sz="3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3300" dirty="0">
                  <a:solidFill>
                    <a:schemeClr val="bg1"/>
                  </a:solidFill>
                  <a:latin typeface="Arial" panose="020B0604020202020204" pitchFamily="34" charset="0"/>
                  <a:ea typeface="微软雅黑" panose="020B0503020204020204" pitchFamily="34" charset="-122"/>
                  <a:sym typeface="Arial" panose="020B0604020202020204" pitchFamily="34" charset="0"/>
                </a:rPr>
                <a:t>目标</a:t>
              </a:r>
              <a:endParaRPr sz="3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1490840" y="6379074"/>
            <a:ext cx="10749328" cy="992578"/>
            <a:chOff x="1379715" y="3986755"/>
            <a:chExt cx="6588710" cy="595891"/>
          </a:xfrm>
          <a:solidFill>
            <a:schemeClr val="bg1">
              <a:lumMod val="50000"/>
            </a:schemeClr>
          </a:solidFill>
        </p:grpSpPr>
        <p:sp>
          <p:nvSpPr>
            <p:cNvPr id="99" name="矩形 9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TextBox 99"/>
            <p:cNvSpPr txBox="1"/>
            <p:nvPr/>
          </p:nvSpPr>
          <p:spPr>
            <a:xfrm>
              <a:off x="2711261" y="3986755"/>
              <a:ext cx="4042327" cy="595891"/>
            </a:xfrm>
            <a:prstGeom prst="rect">
              <a:avLst/>
            </a:prstGeom>
            <a:noFill/>
          </p:spPr>
          <p:txBody>
            <a:bodyPr wrap="square" rtlCol="0">
              <a:spAutoFit/>
            </a:bodyPr>
            <a:lstStyle/>
            <a:p>
              <a:pPr algn="ct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2"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right)">
                                      <p:cBhvr>
                                        <p:cTn id="26" dur="500"/>
                                        <p:tgtEl>
                                          <p:spTgt spid="1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8" fill="hold" nodeType="with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wipe(left)">
                                      <p:cBhvr>
                                        <p:cTn id="32" dur="500"/>
                                        <p:tgtEl>
                                          <p:spTgt spid="9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wipe(left)">
                                      <p:cBhvr>
                                        <p:cTn id="35" dur="500"/>
                                        <p:tgtEl>
                                          <p:spTgt spid="9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wipe(right)">
                                      <p:cBhvr>
                                        <p:cTn id="38" dur="500"/>
                                        <p:tgtEl>
                                          <p:spTgt spid="92"/>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105"/>
                                        </p:tgtEl>
                                        <p:attrNameLst>
                                          <p:attrName>style.visibility</p:attrName>
                                        </p:attrNameLst>
                                      </p:cBhvr>
                                      <p:to>
                                        <p:strVal val="visible"/>
                                      </p:to>
                                    </p:set>
                                    <p:animEffect transition="in" filter="fade">
                                      <p:cBhvr>
                                        <p:cTn id="42" dur="500"/>
                                        <p:tgtEl>
                                          <p:spTgt spid="105"/>
                                        </p:tgtEl>
                                      </p:cBhvr>
                                    </p:animEffect>
                                  </p:childTnLst>
                                </p:cTn>
                              </p:par>
                              <p:par>
                                <p:cTn id="43" presetID="10" presetClass="entr" presetSubtype="0" fill="hold" nodeType="withEffect">
                                  <p:stCondLst>
                                    <p:cond delay="200"/>
                                  </p:stCondLst>
                                  <p:childTnLst>
                                    <p:set>
                                      <p:cBhvr>
                                        <p:cTn id="44" dur="1" fill="hold">
                                          <p:stCondLst>
                                            <p:cond delay="0"/>
                                          </p:stCondLst>
                                        </p:cTn>
                                        <p:tgtEl>
                                          <p:spTgt spid="104"/>
                                        </p:tgtEl>
                                        <p:attrNameLst>
                                          <p:attrName>style.visibility</p:attrName>
                                        </p:attrNameLst>
                                      </p:cBhvr>
                                      <p:to>
                                        <p:strVal val="visible"/>
                                      </p:to>
                                    </p:set>
                                    <p:animEffect transition="in" filter="fade">
                                      <p:cBhvr>
                                        <p:cTn id="45" dur="500"/>
                                        <p:tgtEl>
                                          <p:spTgt spid="104"/>
                                        </p:tgtEl>
                                      </p:cBhvr>
                                    </p:animEffect>
                                  </p:childTnLst>
                                </p:cTn>
                              </p:par>
                              <p:par>
                                <p:cTn id="46" presetID="10" presetClass="entr" presetSubtype="0" fill="hold" nodeType="withEffect">
                                  <p:stCondLst>
                                    <p:cond delay="40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childTnLst>
                                </p:cTn>
                              </p:par>
                              <p:par>
                                <p:cTn id="49" presetID="10" presetClass="entr" presetSubtype="0" fill="hold" nodeType="withEffect">
                                  <p:stCondLst>
                                    <p:cond delay="60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nodeType="withEffect">
                                  <p:stCondLst>
                                    <p:cond delay="80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nodeType="withEffect">
                                  <p:stCondLst>
                                    <p:cond delay="100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98"/>
                                        </p:tgtEl>
                                        <p:attrNameLst>
                                          <p:attrName>style.visibility</p:attrName>
                                        </p:attrNameLst>
                                      </p:cBhvr>
                                      <p:to>
                                        <p:strVal val="visible"/>
                                      </p:to>
                                    </p:set>
                                    <p:animEffect transition="in" filter="fade">
                                      <p:cBhvr>
                                        <p:cTn id="61" dur="500"/>
                                        <p:tgtEl>
                                          <p:spTgt spid="98"/>
                                        </p:tgtEl>
                                      </p:cBhvr>
                                    </p:animEffect>
                                    <p:anim calcmode="lin" valueType="num">
                                      <p:cBhvr>
                                        <p:cTn id="62" dur="500" fill="hold"/>
                                        <p:tgtEl>
                                          <p:spTgt spid="98"/>
                                        </p:tgtEl>
                                        <p:attrNameLst>
                                          <p:attrName>ppt_x</p:attrName>
                                        </p:attrNameLst>
                                      </p:cBhvr>
                                      <p:tavLst>
                                        <p:tav tm="0">
                                          <p:val>
                                            <p:strVal val="#ppt_x"/>
                                          </p:val>
                                        </p:tav>
                                        <p:tav tm="100000">
                                          <p:val>
                                            <p:strVal val="#ppt_x"/>
                                          </p:val>
                                        </p:tav>
                                      </p:tavLst>
                                    </p:anim>
                                    <p:anim calcmode="lin" valueType="num">
                                      <p:cBhvr>
                                        <p:cTn id="6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91" grpId="0" animBg="1"/>
      <p:bldP spid="92" grpId="0" animBg="1"/>
      <p:bldP spid="94" grpId="0" animBg="1"/>
      <p:bldP spid="9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12" name="组合 1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市场推广分布</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7006151" y="1851459"/>
            <a:ext cx="2011014" cy="2053203"/>
            <a:chOff x="12353848" y="3197567"/>
            <a:chExt cx="3545994" cy="3545994"/>
          </a:xfrm>
        </p:grpSpPr>
        <p:sp>
          <p:nvSpPr>
            <p:cNvPr id="42" name="泪滴形 41"/>
            <p:cNvSpPr/>
            <p:nvPr/>
          </p:nvSpPr>
          <p:spPr>
            <a:xfrm rot="8041025">
              <a:off x="12353848" y="319756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Rectangle 5"/>
            <p:cNvSpPr/>
            <p:nvPr/>
          </p:nvSpPr>
          <p:spPr bwMode="auto">
            <a:xfrm>
              <a:off x="13281361" y="4332826"/>
              <a:ext cx="1818038" cy="1913570"/>
            </a:xfrm>
            <a:prstGeom prst="rect">
              <a:avLst/>
            </a:prstGeom>
          </p:spPr>
          <p:txBody>
            <a:bodyPr wrap="none">
              <a:spAutoFit/>
            </a:bodyPr>
            <a:lstStyle/>
            <a:p>
              <a:pPr algn="ctr">
                <a:defRPr/>
              </a:pPr>
              <a:r>
                <a:rPr lang="zh-CN" altLang="en-US"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二线</a:t>
              </a:r>
              <a:endParaRPr lang="en-US" altLang="zh-CN"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algn="ctr">
                <a:defRPr/>
              </a:pPr>
              <a:r>
                <a:rPr lang="zh-CN" altLang="en-US"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城市</a:t>
              </a:r>
              <a:endParaRPr lang="en-US" altLang="zh-CN"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 name="组合 5"/>
          <p:cNvGrpSpPr/>
          <p:nvPr/>
        </p:nvGrpSpPr>
        <p:grpSpPr>
          <a:xfrm>
            <a:off x="4492187" y="2049042"/>
            <a:ext cx="2011014" cy="2053203"/>
            <a:chOff x="7921011" y="3538803"/>
            <a:chExt cx="3545994" cy="3545994"/>
          </a:xfrm>
        </p:grpSpPr>
        <p:sp>
          <p:nvSpPr>
            <p:cNvPr id="41" name="泪滴形 40"/>
            <p:cNvSpPr/>
            <p:nvPr/>
          </p:nvSpPr>
          <p:spPr>
            <a:xfrm rot="2700000">
              <a:off x="7921011" y="3538803"/>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Rectangle 5"/>
            <p:cNvSpPr/>
            <p:nvPr/>
          </p:nvSpPr>
          <p:spPr bwMode="auto">
            <a:xfrm>
              <a:off x="8784988" y="4332827"/>
              <a:ext cx="1818038" cy="1913570"/>
            </a:xfrm>
            <a:prstGeom prst="rect">
              <a:avLst/>
            </a:prstGeom>
          </p:spPr>
          <p:txBody>
            <a:bodyPr wrap="none">
              <a:spAutoFit/>
            </a:bodyPr>
            <a:lstStyle/>
            <a:p>
              <a:pPr algn="ctr">
                <a:defRPr/>
              </a:pPr>
              <a:r>
                <a:rPr lang="zh-CN" altLang="en-US"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一线</a:t>
              </a:r>
              <a:endParaRPr lang="en-US" altLang="zh-CN"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algn="ctr">
                <a:defRPr/>
              </a:pPr>
              <a:r>
                <a:rPr lang="zh-CN" altLang="en-US"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城市</a:t>
              </a:r>
              <a:endParaRPr lang="en-US" altLang="zh-CN"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8" name="组合 7"/>
          <p:cNvGrpSpPr/>
          <p:nvPr/>
        </p:nvGrpSpPr>
        <p:grpSpPr>
          <a:xfrm>
            <a:off x="7042182" y="4454887"/>
            <a:ext cx="2011014" cy="2053203"/>
            <a:chOff x="12417382" y="7693830"/>
            <a:chExt cx="3545994" cy="3545994"/>
          </a:xfrm>
        </p:grpSpPr>
        <p:sp>
          <p:nvSpPr>
            <p:cNvPr id="43" name="泪滴形 42"/>
            <p:cNvSpPr/>
            <p:nvPr/>
          </p:nvSpPr>
          <p:spPr>
            <a:xfrm rot="13500000">
              <a:off x="12417382" y="7693830"/>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Rectangle 5"/>
            <p:cNvSpPr/>
            <p:nvPr/>
          </p:nvSpPr>
          <p:spPr bwMode="auto">
            <a:xfrm>
              <a:off x="13281361" y="8606451"/>
              <a:ext cx="1818038" cy="1913570"/>
            </a:xfrm>
            <a:prstGeom prst="rect">
              <a:avLst/>
            </a:prstGeom>
          </p:spPr>
          <p:txBody>
            <a:bodyPr wrap="none">
              <a:spAutoFit/>
            </a:bodyPr>
            <a:lstStyle/>
            <a:p>
              <a:pPr algn="ctr">
                <a:defRPr/>
              </a:pPr>
              <a:r>
                <a:rPr lang="zh-CN" altLang="en-US"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三线</a:t>
              </a:r>
              <a:endParaRPr lang="en-US" altLang="zh-CN"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algn="ctr">
                <a:defRPr/>
              </a:pPr>
              <a:r>
                <a:rPr lang="zh-CN" altLang="en-US"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城市</a:t>
              </a:r>
              <a:endParaRPr lang="en-US" altLang="zh-CN"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0" name="组合 9"/>
          <p:cNvGrpSpPr/>
          <p:nvPr/>
        </p:nvGrpSpPr>
        <p:grpSpPr>
          <a:xfrm>
            <a:off x="4505728" y="4623839"/>
            <a:ext cx="2011014" cy="2053203"/>
            <a:chOff x="7944887" y="7985617"/>
            <a:chExt cx="3545994" cy="3545994"/>
          </a:xfrm>
        </p:grpSpPr>
        <p:sp>
          <p:nvSpPr>
            <p:cNvPr id="38" name="泪滴形 37"/>
            <p:cNvSpPr/>
            <p:nvPr/>
          </p:nvSpPr>
          <p:spPr>
            <a:xfrm rot="18900000">
              <a:off x="7944887" y="798561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Rectangle 5"/>
            <p:cNvSpPr/>
            <p:nvPr/>
          </p:nvSpPr>
          <p:spPr bwMode="auto">
            <a:xfrm>
              <a:off x="8784987" y="8606452"/>
              <a:ext cx="1818038" cy="1913570"/>
            </a:xfrm>
            <a:prstGeom prst="rect">
              <a:avLst/>
            </a:prstGeom>
          </p:spPr>
          <p:txBody>
            <a:bodyPr wrap="none">
              <a:spAutoFit/>
            </a:bodyPr>
            <a:lstStyle/>
            <a:p>
              <a:pPr algn="ctr">
                <a:defRPr/>
              </a:pPr>
              <a:r>
                <a:rPr lang="zh-CN" altLang="en-US"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四线</a:t>
              </a:r>
              <a:endParaRPr lang="en-US" altLang="zh-CN"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a:p>
              <a:pPr algn="ctr">
                <a:defRPr/>
              </a:pPr>
              <a:r>
                <a:rPr lang="zh-CN" altLang="en-US"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城市</a:t>
              </a:r>
              <a:endParaRPr lang="en-US" altLang="zh-CN" sz="33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1" name="组合 10"/>
          <p:cNvGrpSpPr/>
          <p:nvPr/>
        </p:nvGrpSpPr>
        <p:grpSpPr>
          <a:xfrm>
            <a:off x="2015239" y="2419571"/>
            <a:ext cx="9499270" cy="4068055"/>
            <a:chOff x="3553443" y="4178727"/>
            <a:chExt cx="16749932" cy="7025753"/>
          </a:xfrm>
        </p:grpSpPr>
        <p:grpSp>
          <p:nvGrpSpPr>
            <p:cNvPr id="53" name="组合 52"/>
            <p:cNvGrpSpPr/>
            <p:nvPr/>
          </p:nvGrpSpPr>
          <p:grpSpPr>
            <a:xfrm>
              <a:off x="3553443" y="4178727"/>
              <a:ext cx="3833959" cy="1561181"/>
              <a:chOff x="821049" y="2005844"/>
              <a:chExt cx="1995558" cy="2169455"/>
            </a:xfrm>
          </p:grpSpPr>
          <p:sp>
            <p:nvSpPr>
              <p:cNvPr id="54" name="Rectangle 4"/>
              <p:cNvSpPr/>
              <p:nvPr/>
            </p:nvSpPr>
            <p:spPr bwMode="auto">
              <a:xfrm>
                <a:off x="821049" y="2734932"/>
                <a:ext cx="1959506" cy="1440367"/>
              </a:xfrm>
              <a:prstGeom prst="rect">
                <a:avLst/>
              </a:prstGeom>
            </p:spPr>
            <p:txBody>
              <a:bodyPr wrap="square">
                <a:spAutoFit/>
              </a:bodyPr>
              <a:lstStyle/>
              <a:p>
                <a:pPr algn="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55" name="Rectangle 5"/>
              <p:cNvSpPr/>
              <p:nvPr/>
            </p:nvSpPr>
            <p:spPr bwMode="auto">
              <a:xfrm>
                <a:off x="1840902" y="2005844"/>
                <a:ext cx="975705" cy="849448"/>
              </a:xfrm>
              <a:prstGeom prst="rect">
                <a:avLst/>
              </a:prstGeom>
            </p:spPr>
            <p:txBody>
              <a:bodyPr wrap="none">
                <a:spAutoFit/>
              </a:bodyPr>
              <a:lstStyle/>
              <a:p>
                <a:pPr algn="ctr">
                  <a:defRPr/>
                </a:pPr>
                <a:r>
                  <a:rPr lang="zh-CN" altLang="en-US" sz="1700" b="1" dirty="0">
                    <a:ea typeface="Roboto" panose="02000000000000000000" pitchFamily="2" charset="0"/>
                    <a:cs typeface="Open Sans" panose="020B0606030504020204" pitchFamily="34" charset="0"/>
                  </a:rPr>
                  <a:t>添加标题</a:t>
                </a:r>
                <a:endParaRPr lang="en-US" sz="1700" b="1" dirty="0">
                  <a:ea typeface="Roboto" panose="02000000000000000000" pitchFamily="2" charset="0"/>
                  <a:cs typeface="Open Sans" panose="020B0606030504020204" pitchFamily="34" charset="0"/>
                </a:endParaRPr>
              </a:p>
            </p:txBody>
          </p:sp>
        </p:grpSp>
        <p:grpSp>
          <p:nvGrpSpPr>
            <p:cNvPr id="56" name="组合 55"/>
            <p:cNvGrpSpPr/>
            <p:nvPr/>
          </p:nvGrpSpPr>
          <p:grpSpPr>
            <a:xfrm>
              <a:off x="3553443" y="9643299"/>
              <a:ext cx="3833959" cy="1561181"/>
              <a:chOff x="821049" y="2005844"/>
              <a:chExt cx="1995558" cy="2169455"/>
            </a:xfrm>
          </p:grpSpPr>
          <p:sp>
            <p:nvSpPr>
              <p:cNvPr id="57" name="Rectangle 4"/>
              <p:cNvSpPr/>
              <p:nvPr/>
            </p:nvSpPr>
            <p:spPr bwMode="auto">
              <a:xfrm>
                <a:off x="821049" y="2734932"/>
                <a:ext cx="1959506" cy="1440367"/>
              </a:xfrm>
              <a:prstGeom prst="rect">
                <a:avLst/>
              </a:prstGeom>
            </p:spPr>
            <p:txBody>
              <a:bodyPr wrap="square">
                <a:spAutoFit/>
              </a:bodyPr>
              <a:lstStyle/>
              <a:p>
                <a:pPr algn="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58" name="Rectangle 5"/>
              <p:cNvSpPr/>
              <p:nvPr/>
            </p:nvSpPr>
            <p:spPr bwMode="auto">
              <a:xfrm>
                <a:off x="1840902" y="2005844"/>
                <a:ext cx="975705" cy="849448"/>
              </a:xfrm>
              <a:prstGeom prst="rect">
                <a:avLst/>
              </a:prstGeom>
            </p:spPr>
            <p:txBody>
              <a:bodyPr wrap="none">
                <a:spAutoFit/>
              </a:bodyPr>
              <a:lstStyle/>
              <a:p>
                <a:pPr algn="ctr">
                  <a:defRPr/>
                </a:pPr>
                <a:r>
                  <a:rPr lang="zh-CN" altLang="en-US" sz="1700" b="1" dirty="0">
                    <a:ea typeface="Roboto" panose="02000000000000000000" pitchFamily="2" charset="0"/>
                    <a:cs typeface="Open Sans" panose="020B0606030504020204" pitchFamily="34" charset="0"/>
                  </a:rPr>
                  <a:t>添加标题</a:t>
                </a:r>
                <a:endParaRPr lang="en-US" sz="1700" b="1" dirty="0">
                  <a:ea typeface="Roboto" panose="02000000000000000000" pitchFamily="2" charset="0"/>
                  <a:cs typeface="Open Sans" panose="020B0606030504020204" pitchFamily="34" charset="0"/>
                </a:endParaRPr>
              </a:p>
            </p:txBody>
          </p:sp>
        </p:grpSp>
        <p:grpSp>
          <p:nvGrpSpPr>
            <p:cNvPr id="59" name="组合 58"/>
            <p:cNvGrpSpPr/>
            <p:nvPr/>
          </p:nvGrpSpPr>
          <p:grpSpPr>
            <a:xfrm>
              <a:off x="16514154" y="4206885"/>
              <a:ext cx="3789221" cy="1561178"/>
              <a:chOff x="808283" y="2005844"/>
              <a:chExt cx="1972272" cy="2169453"/>
            </a:xfrm>
          </p:grpSpPr>
          <p:sp>
            <p:nvSpPr>
              <p:cNvPr id="60" name="Rectangle 4"/>
              <p:cNvSpPr/>
              <p:nvPr/>
            </p:nvSpPr>
            <p:spPr bwMode="auto">
              <a:xfrm>
                <a:off x="821049" y="2734929"/>
                <a:ext cx="1959506" cy="1440368"/>
              </a:xfrm>
              <a:prstGeom prst="rect">
                <a:avLst/>
              </a:prstGeom>
            </p:spPr>
            <p:txBody>
              <a:bodyPr wrap="square">
                <a:spAutoFit/>
              </a:bodyPr>
              <a:lstStyle/>
              <a:p>
                <a:pP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61" name="Rectangle 5"/>
              <p:cNvSpPr/>
              <p:nvPr/>
            </p:nvSpPr>
            <p:spPr bwMode="auto">
              <a:xfrm>
                <a:off x="808283" y="2005844"/>
                <a:ext cx="975705" cy="849449"/>
              </a:xfrm>
              <a:prstGeom prst="rect">
                <a:avLst/>
              </a:prstGeom>
            </p:spPr>
            <p:txBody>
              <a:bodyPr wrap="none">
                <a:spAutoFit/>
              </a:bodyPr>
              <a:lstStyle/>
              <a:p>
                <a:pPr algn="ctr">
                  <a:defRPr/>
                </a:pPr>
                <a:r>
                  <a:rPr lang="zh-CN" altLang="en-US" sz="1700" b="1" dirty="0">
                    <a:ea typeface="Roboto" panose="02000000000000000000" pitchFamily="2" charset="0"/>
                    <a:cs typeface="Open Sans" panose="020B0606030504020204" pitchFamily="34" charset="0"/>
                  </a:rPr>
                  <a:t>添加标题</a:t>
                </a:r>
                <a:endParaRPr lang="en-US" sz="1700" b="1" dirty="0">
                  <a:ea typeface="Roboto" panose="02000000000000000000" pitchFamily="2" charset="0"/>
                  <a:cs typeface="Open Sans" panose="020B0606030504020204" pitchFamily="34" charset="0"/>
                </a:endParaRPr>
              </a:p>
            </p:txBody>
          </p:sp>
        </p:grpSp>
        <p:grpSp>
          <p:nvGrpSpPr>
            <p:cNvPr id="62" name="组合 61"/>
            <p:cNvGrpSpPr/>
            <p:nvPr/>
          </p:nvGrpSpPr>
          <p:grpSpPr>
            <a:xfrm>
              <a:off x="16514154" y="9234634"/>
              <a:ext cx="3789221" cy="1561178"/>
              <a:chOff x="808283" y="2005844"/>
              <a:chExt cx="1972272" cy="2169453"/>
            </a:xfrm>
          </p:grpSpPr>
          <p:sp>
            <p:nvSpPr>
              <p:cNvPr id="63" name="Rectangle 4"/>
              <p:cNvSpPr/>
              <p:nvPr/>
            </p:nvSpPr>
            <p:spPr bwMode="auto">
              <a:xfrm>
                <a:off x="821049" y="2734929"/>
                <a:ext cx="1959506" cy="1440368"/>
              </a:xfrm>
              <a:prstGeom prst="rect">
                <a:avLst/>
              </a:prstGeom>
            </p:spPr>
            <p:txBody>
              <a:bodyPr wrap="square">
                <a:spAutoFit/>
              </a:bodyPr>
              <a:lstStyle/>
              <a:p>
                <a:pP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64" name="Rectangle 5"/>
              <p:cNvSpPr/>
              <p:nvPr/>
            </p:nvSpPr>
            <p:spPr bwMode="auto">
              <a:xfrm>
                <a:off x="808283" y="2005844"/>
                <a:ext cx="975705" cy="849449"/>
              </a:xfrm>
              <a:prstGeom prst="rect">
                <a:avLst/>
              </a:prstGeom>
            </p:spPr>
            <p:txBody>
              <a:bodyPr wrap="none">
                <a:spAutoFit/>
              </a:bodyPr>
              <a:lstStyle/>
              <a:p>
                <a:pPr algn="ctr">
                  <a:defRPr/>
                </a:pPr>
                <a:r>
                  <a:rPr lang="zh-CN" altLang="en-US" sz="1700" b="1" dirty="0">
                    <a:ea typeface="Roboto" panose="02000000000000000000" pitchFamily="2" charset="0"/>
                    <a:cs typeface="Open Sans" panose="020B0606030504020204" pitchFamily="34" charset="0"/>
                  </a:rPr>
                  <a:t>添加标题</a:t>
                </a:r>
                <a:endParaRPr lang="en-US" sz="1700" b="1" dirty="0">
                  <a:ea typeface="Roboto" panose="02000000000000000000" pitchFamily="2" charset="0"/>
                  <a:cs typeface="Open Sans" panose="020B0606030504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6000">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14:bounceEnd="46000">
                                          <p:cBhvr additive="base">
                                            <p:cTn id="17" dur="500" fill="hold"/>
                                            <p:tgtEl>
                                              <p:spTgt spid="6"/>
                                            </p:tgtEl>
                                            <p:attrNameLst>
                                              <p:attrName>ppt_x</p:attrName>
                                            </p:attrNameLst>
                                          </p:cBhvr>
                                          <p:tavLst>
                                            <p:tav tm="0">
                                              <p:val>
                                                <p:strVal val="1+#ppt_w/2"/>
                                              </p:val>
                                            </p:tav>
                                            <p:tav tm="100000">
                                              <p:val>
                                                <p:strVal val="#ppt_x"/>
                                              </p:val>
                                            </p:tav>
                                          </p:tavLst>
                                        </p:anim>
                                        <p:anim calcmode="lin" valueType="num" p14:bounceEnd="46000">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14:presetBounceEnd="46000">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14:bounceEnd="46000">
                                          <p:cBhvr additive="base">
                                            <p:cTn id="22" dur="500" fill="hold"/>
                                            <p:tgtEl>
                                              <p:spTgt spid="7"/>
                                            </p:tgtEl>
                                            <p:attrNameLst>
                                              <p:attrName>ppt_x</p:attrName>
                                            </p:attrNameLst>
                                          </p:cBhvr>
                                          <p:tavLst>
                                            <p:tav tm="0">
                                              <p:val>
                                                <p:strVal val="#ppt_x"/>
                                              </p:val>
                                            </p:tav>
                                            <p:tav tm="100000">
                                              <p:val>
                                                <p:strVal val="#ppt_x"/>
                                              </p:val>
                                            </p:tav>
                                          </p:tavLst>
                                        </p:anim>
                                        <p:anim calcmode="lin" valueType="num" p14:bounceEnd="46000">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46000">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14:bounceEnd="46000">
                                          <p:cBhvr additive="base">
                                            <p:cTn id="27" dur="500" fill="hold"/>
                                            <p:tgtEl>
                                              <p:spTgt spid="8"/>
                                            </p:tgtEl>
                                            <p:attrNameLst>
                                              <p:attrName>ppt_x</p:attrName>
                                            </p:attrNameLst>
                                          </p:cBhvr>
                                          <p:tavLst>
                                            <p:tav tm="0">
                                              <p:val>
                                                <p:strVal val="0-#ppt_w/2"/>
                                              </p:val>
                                            </p:tav>
                                            <p:tav tm="100000">
                                              <p:val>
                                                <p:strVal val="#ppt_x"/>
                                              </p:val>
                                            </p:tav>
                                          </p:tavLst>
                                        </p:anim>
                                        <p:anim calcmode="lin" valueType="num" p14:bounceEnd="46000">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14:presetBounceEnd="46000">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14:bounceEnd="46000">
                                          <p:cBhvr additive="base">
                                            <p:cTn id="32"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4" presetClass="entr" presetSubtype="1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4" presetClass="entr" presetSubtype="1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514"/>
          <p:cNvSpPr/>
          <p:nvPr/>
        </p:nvSpPr>
        <p:spPr>
          <a:xfrm>
            <a:off x="10562783" y="2625182"/>
            <a:ext cx="1953444" cy="3213967"/>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1" name="Shape 515"/>
          <p:cNvSpPr/>
          <p:nvPr/>
        </p:nvSpPr>
        <p:spPr>
          <a:xfrm>
            <a:off x="5670994" y="5572811"/>
            <a:ext cx="1864283"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Shape 516"/>
          <p:cNvSpPr/>
          <p:nvPr/>
        </p:nvSpPr>
        <p:spPr>
          <a:xfrm>
            <a:off x="7535277" y="5572811"/>
            <a:ext cx="3034711"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17"/>
          <p:cNvSpPr/>
          <p:nvPr/>
        </p:nvSpPr>
        <p:spPr>
          <a:xfrm>
            <a:off x="2542617" y="2625183"/>
            <a:ext cx="2407874" cy="1606984"/>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Shape 518"/>
          <p:cNvSpPr/>
          <p:nvPr/>
        </p:nvSpPr>
        <p:spPr>
          <a:xfrm>
            <a:off x="4943290" y="2625182"/>
            <a:ext cx="2804909"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5" name="Shape 519"/>
          <p:cNvSpPr/>
          <p:nvPr/>
        </p:nvSpPr>
        <p:spPr>
          <a:xfrm>
            <a:off x="7740994" y="2625182"/>
            <a:ext cx="2828992"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8" name="Shape 546"/>
          <p:cNvSpPr/>
          <p:nvPr/>
        </p:nvSpPr>
        <p:spPr>
          <a:xfrm>
            <a:off x="2543408" y="4232167"/>
            <a:ext cx="254874" cy="3709681"/>
          </a:xfrm>
          <a:prstGeom prst="rect">
            <a:avLst/>
          </a:prstGeom>
          <a:solidFill>
            <a:schemeClr val="bg1">
              <a:lumMod val="75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60" name="组合 59"/>
          <p:cNvGrpSpPr/>
          <p:nvPr/>
        </p:nvGrpSpPr>
        <p:grpSpPr>
          <a:xfrm>
            <a:off x="9366887" y="5353393"/>
            <a:ext cx="2334401" cy="1550935"/>
            <a:chOff x="16516498" y="9245600"/>
            <a:chExt cx="4116217" cy="2678548"/>
          </a:xfrm>
        </p:grpSpPr>
        <p:sp>
          <p:nvSpPr>
            <p:cNvPr id="31" name="Shape 529"/>
            <p:cNvSpPr/>
            <p:nvPr/>
          </p:nvSpPr>
          <p:spPr>
            <a:xfrm>
              <a:off x="16516498" y="10871685"/>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公测</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100" dirty="0">
                <a:solidFill>
                  <a:schemeClr val="bg2"/>
                </a:solidFill>
                <a:latin typeface="Arial" panose="020B0604020202020204" pitchFamily="34" charset="0"/>
                <a:ea typeface="微软雅黑" panose="020B0503020204020204" pitchFamily="34" charset="-122"/>
                <a:cs typeface="Roboto Light" panose="02000000000000000000"/>
                <a:sym typeface="Arial" panose="020B0604020202020204" pitchFamily="34" charset="0"/>
              </a:endParaRPr>
            </a:p>
          </p:txBody>
        </p:sp>
        <p:grpSp>
          <p:nvGrpSpPr>
            <p:cNvPr id="33" name="Group 533"/>
            <p:cNvGrpSpPr/>
            <p:nvPr/>
          </p:nvGrpSpPr>
          <p:grpSpPr>
            <a:xfrm>
              <a:off x="18034263" y="9245600"/>
              <a:ext cx="1252278" cy="1252278"/>
              <a:chOff x="0" y="0"/>
              <a:chExt cx="1252277" cy="1252277"/>
            </a:xfrm>
          </p:grpSpPr>
          <p:sp>
            <p:nvSpPr>
              <p:cNvPr id="34"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9" name="组合 58"/>
          <p:cNvGrpSpPr/>
          <p:nvPr/>
        </p:nvGrpSpPr>
        <p:grpSpPr>
          <a:xfrm>
            <a:off x="9366887" y="2382554"/>
            <a:ext cx="2334401" cy="1484001"/>
            <a:chOff x="16516498" y="4114800"/>
            <a:chExt cx="4116217" cy="2562949"/>
          </a:xfrm>
        </p:grpSpPr>
        <p:sp>
          <p:nvSpPr>
            <p:cNvPr id="28" name="Shape 526"/>
            <p:cNvSpPr/>
            <p:nvPr/>
          </p:nvSpPr>
          <p:spPr>
            <a:xfrm>
              <a:off x="16516498" y="5625286"/>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内测</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单击添加内测期工作描述文字内容单击添加内测期工作描述</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100" dirty="0">
                <a:solidFill>
                  <a:schemeClr val="bg2"/>
                </a:solidFill>
                <a:latin typeface="Arial" panose="020B0604020202020204" pitchFamily="34" charset="0"/>
                <a:ea typeface="微软雅黑" panose="020B0503020204020204" pitchFamily="34" charset="-122"/>
                <a:cs typeface="Roboto Light" panose="02000000000000000000"/>
                <a:sym typeface="Arial" panose="020B0604020202020204" pitchFamily="34" charset="0"/>
              </a:endParaRPr>
            </a:p>
          </p:txBody>
        </p:sp>
        <p:grpSp>
          <p:nvGrpSpPr>
            <p:cNvPr id="36" name="Group 536"/>
            <p:cNvGrpSpPr/>
            <p:nvPr/>
          </p:nvGrpSpPr>
          <p:grpSpPr>
            <a:xfrm>
              <a:off x="18034263" y="4114800"/>
              <a:ext cx="1252278" cy="1252285"/>
              <a:chOff x="0" y="0"/>
              <a:chExt cx="1252277" cy="1252283"/>
            </a:xfrm>
          </p:grpSpPr>
          <p:sp>
            <p:nvSpPr>
              <p:cNvPr id="37"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8"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7" name="组合 56"/>
          <p:cNvGrpSpPr/>
          <p:nvPr/>
        </p:nvGrpSpPr>
        <p:grpSpPr>
          <a:xfrm>
            <a:off x="3777736" y="2382556"/>
            <a:ext cx="2334401" cy="1623367"/>
            <a:chOff x="6661225" y="4114800"/>
            <a:chExt cx="4116217" cy="2803643"/>
          </a:xfrm>
        </p:grpSpPr>
        <p:sp>
          <p:nvSpPr>
            <p:cNvPr id="27" name="Shape 525"/>
            <p:cNvSpPr/>
            <p:nvPr/>
          </p:nvSpPr>
          <p:spPr>
            <a:xfrm>
              <a:off x="6661225" y="5544395"/>
              <a:ext cx="4116217" cy="1374048"/>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方案期</a:t>
              </a:r>
              <a:r>
                <a:rPr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 </a:t>
              </a:r>
              <a:endParaRPr lang="en-US"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单击添加方案期工作描述文字内容单击添加方案期工作描述文字内容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panose="02000000000000000000"/>
                <a:sym typeface="Arial" panose="020B0604020202020204" pitchFamily="34" charset="0"/>
              </a:endParaRPr>
            </a:p>
            <a:p>
              <a:pPr lvl="0">
                <a:lnSpc>
                  <a:spcPct val="110000"/>
                </a:lnSpc>
                <a:defRPr sz="1800"/>
              </a:pP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panose="02000000000000000000"/>
                <a:sym typeface="Arial" panose="020B0604020202020204" pitchFamily="34" charset="0"/>
              </a:endParaRPr>
            </a:p>
          </p:txBody>
        </p:sp>
        <p:grpSp>
          <p:nvGrpSpPr>
            <p:cNvPr id="39" name="Group 539"/>
            <p:cNvGrpSpPr/>
            <p:nvPr/>
          </p:nvGrpSpPr>
          <p:grpSpPr>
            <a:xfrm>
              <a:off x="8115563" y="4114800"/>
              <a:ext cx="1252290" cy="1252285"/>
              <a:chOff x="0" y="0"/>
              <a:chExt cx="1252289" cy="1252283"/>
            </a:xfrm>
          </p:grpSpPr>
          <p:sp>
            <p:nvSpPr>
              <p:cNvPr id="40"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6578655" y="5353393"/>
            <a:ext cx="2334401" cy="1550935"/>
            <a:chOff x="11600048" y="9245600"/>
            <a:chExt cx="4116217" cy="2678548"/>
          </a:xfrm>
        </p:grpSpPr>
        <p:sp>
          <p:nvSpPr>
            <p:cNvPr id="29" name="Shape 527"/>
            <p:cNvSpPr/>
            <p:nvPr/>
          </p:nvSpPr>
          <p:spPr>
            <a:xfrm>
              <a:off x="11600048" y="10871685"/>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上线试运营</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panose="02000000000000000000"/>
                <a:sym typeface="Arial" panose="020B0604020202020204" pitchFamily="34" charset="0"/>
              </a:endParaRPr>
            </a:p>
          </p:txBody>
        </p:sp>
        <p:grpSp>
          <p:nvGrpSpPr>
            <p:cNvPr id="42" name="Group 542"/>
            <p:cNvGrpSpPr/>
            <p:nvPr/>
          </p:nvGrpSpPr>
          <p:grpSpPr>
            <a:xfrm>
              <a:off x="13068563" y="9245600"/>
              <a:ext cx="1252278" cy="1252278"/>
              <a:chOff x="0" y="0"/>
              <a:chExt cx="1252277" cy="1252277"/>
            </a:xfrm>
          </p:grpSpPr>
          <p:sp>
            <p:nvSpPr>
              <p:cNvPr id="43"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4"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组合 57"/>
          <p:cNvGrpSpPr/>
          <p:nvPr/>
        </p:nvGrpSpPr>
        <p:grpSpPr>
          <a:xfrm>
            <a:off x="6578656" y="2382556"/>
            <a:ext cx="2334401" cy="1670204"/>
            <a:chOff x="11600049" y="4114800"/>
            <a:chExt cx="4116217" cy="2884533"/>
          </a:xfrm>
        </p:grpSpPr>
        <p:sp>
          <p:nvSpPr>
            <p:cNvPr id="26" name="Shape 524"/>
            <p:cNvSpPr/>
            <p:nvPr/>
          </p:nvSpPr>
          <p:spPr>
            <a:xfrm>
              <a:off x="11600049" y="5625285"/>
              <a:ext cx="4116217" cy="1374048"/>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封测</a:t>
              </a:r>
              <a:endParaRPr lang="en-US" altLang="zh-CN"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单击添加封测期工作描述文字内容单击添加封测期工作描述文字内容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panose="02000000000000000000"/>
                <a:sym typeface="Arial" panose="020B0604020202020204" pitchFamily="34" charset="0"/>
              </a:endParaRPr>
            </a:p>
            <a:p>
              <a:pPr lvl="0">
                <a:lnSpc>
                  <a:spcPct val="110000"/>
                </a:lnSpc>
                <a:defRPr sz="1800"/>
              </a:pP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panose="02000000000000000000"/>
                <a:sym typeface="Arial" panose="020B0604020202020204" pitchFamily="34" charset="0"/>
              </a:endParaRPr>
            </a:p>
          </p:txBody>
        </p:sp>
        <p:grpSp>
          <p:nvGrpSpPr>
            <p:cNvPr id="45" name="Group 545"/>
            <p:cNvGrpSpPr/>
            <p:nvPr/>
          </p:nvGrpSpPr>
          <p:grpSpPr>
            <a:xfrm>
              <a:off x="13068563" y="4114800"/>
              <a:ext cx="1252278" cy="1252285"/>
              <a:chOff x="0" y="0"/>
              <a:chExt cx="1252277" cy="1252283"/>
            </a:xfrm>
          </p:grpSpPr>
          <p:sp>
            <p:nvSpPr>
              <p:cNvPr id="46"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6" name="组合 55"/>
          <p:cNvGrpSpPr/>
          <p:nvPr/>
        </p:nvGrpSpPr>
        <p:grpSpPr>
          <a:xfrm>
            <a:off x="886425" y="4128742"/>
            <a:ext cx="2139651" cy="727200"/>
            <a:chOff x="1581848" y="7286171"/>
            <a:chExt cx="3772817" cy="1255913"/>
          </a:xfrm>
        </p:grpSpPr>
        <p:sp>
          <p:nvSpPr>
            <p:cNvPr id="32" name="Shape 530"/>
            <p:cNvSpPr/>
            <p:nvPr/>
          </p:nvSpPr>
          <p:spPr>
            <a:xfrm>
              <a:off x="1581848" y="7286171"/>
              <a:ext cx="2251979" cy="1052463"/>
            </a:xfrm>
            <a:prstGeom prst="rect">
              <a:avLst/>
            </a:prstGeom>
            <a:ln w="12700">
              <a:miter lim="400000"/>
            </a:ln>
          </p:spPr>
          <p:txBody>
            <a:bodyPr lIns="0" tIns="0" rIns="0" bIns="0">
              <a:spAutoFit/>
            </a:bodyPr>
            <a:lstStyle/>
            <a:p>
              <a:pPr lvl="0" algn="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筹备期</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r">
                <a:lnSpc>
                  <a:spcPct val="110000"/>
                </a:lnSpc>
                <a:defRPr sz="1800"/>
              </a:pPr>
              <a:r>
                <a:rPr lang="zh-CN" altLang="en-US" sz="1100" kern="1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单击添加筹备期工作描述文字内容</a:t>
              </a:r>
              <a:endParaRPr sz="1100" dirty="0">
                <a:solidFill>
                  <a:schemeClr val="tx1">
                    <a:lumMod val="95000"/>
                    <a:lumOff val="5000"/>
                  </a:schemeClr>
                </a:solidFill>
                <a:latin typeface="Arial" panose="020B0604020202020204" pitchFamily="34" charset="0"/>
                <a:ea typeface="微软雅黑" panose="020B0503020204020204" pitchFamily="34" charset="-122"/>
                <a:cs typeface="Roboto Light" panose="02000000000000000000"/>
                <a:sym typeface="Arial" panose="020B0604020202020204" pitchFamily="34" charset="0"/>
              </a:endParaRPr>
            </a:p>
          </p:txBody>
        </p:sp>
        <p:grpSp>
          <p:nvGrpSpPr>
            <p:cNvPr id="49" name="Group 549"/>
            <p:cNvGrpSpPr/>
            <p:nvPr/>
          </p:nvGrpSpPr>
          <p:grpSpPr>
            <a:xfrm>
              <a:off x="4102363" y="7289800"/>
              <a:ext cx="1252302" cy="1252284"/>
              <a:chOff x="0" y="0"/>
              <a:chExt cx="1252301" cy="1252283"/>
            </a:xfrm>
          </p:grpSpPr>
          <p:sp>
            <p:nvSpPr>
              <p:cNvPr id="50"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1"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4011343" y="4937543"/>
            <a:ext cx="2334401" cy="2271232"/>
            <a:chOff x="6645500" y="8544464"/>
            <a:chExt cx="4116217" cy="3922540"/>
          </a:xfrm>
        </p:grpSpPr>
        <p:sp>
          <p:nvSpPr>
            <p:cNvPr id="30" name="Shape 528"/>
            <p:cNvSpPr/>
            <p:nvPr/>
          </p:nvSpPr>
          <p:spPr>
            <a:xfrm>
              <a:off x="6645500" y="11414541"/>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正式上线运营</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100" dirty="0">
                <a:solidFill>
                  <a:schemeClr val="bg2"/>
                </a:solidFill>
                <a:latin typeface="Arial" panose="020B0604020202020204" pitchFamily="34" charset="0"/>
                <a:ea typeface="微软雅黑" panose="020B0503020204020204" pitchFamily="34" charset="-122"/>
                <a:cs typeface="Roboto Light" panose="02000000000000000000"/>
                <a:sym typeface="Arial" panose="020B0604020202020204" pitchFamily="34" charset="0"/>
              </a:endParaRPr>
            </a:p>
          </p:txBody>
        </p:sp>
        <p:pic>
          <p:nvPicPr>
            <p:cNvPr id="52" name="05_How We Work_Done.jpg"/>
            <p:cNvPicPr/>
            <p:nvPr/>
          </p:nvPicPr>
          <p:blipFill>
            <a:blip r:embed="rId1" cstate="print">
              <a:extLst>
                <a:ext uri="{28A0092B-C50C-407E-A947-70E740481C1C}">
                  <a14:useLocalDpi xmlns:a14="http://schemas.microsoft.com/office/drawing/2010/main" val="0"/>
                </a:ext>
              </a:extLst>
            </a:blip>
            <a:stretch>
              <a:fillRect/>
            </a:stretch>
          </p:blipFill>
          <p:spPr>
            <a:xfrm>
              <a:off x="7414419" y="8544464"/>
              <a:ext cx="2654697" cy="2654697"/>
            </a:xfrm>
            <a:prstGeom prst="roundRect">
              <a:avLst>
                <a:gd name="adj" fmla="val 13617"/>
              </a:avLst>
            </a:prstGeom>
            <a:solidFill>
              <a:srgbClr val="FFFFFF">
                <a:shade val="85000"/>
              </a:srgbClr>
            </a:solidFill>
            <a:ln>
              <a:noFill/>
            </a:ln>
            <a:effectLst/>
          </p:spPr>
        </p:pic>
      </p:grpSp>
      <p:sp>
        <p:nvSpPr>
          <p:cNvPr id="53" name="平行四边形 5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63" name="组合 62"/>
          <p:cNvGrpSpPr/>
          <p:nvPr/>
        </p:nvGrpSpPr>
        <p:grpSpPr>
          <a:xfrm>
            <a:off x="-346843" y="334599"/>
            <a:ext cx="3430341" cy="578494"/>
            <a:chOff x="-611583" y="577868"/>
            <a:chExt cx="6048672" cy="999091"/>
          </a:xfrm>
        </p:grpSpPr>
        <p:sp>
          <p:nvSpPr>
            <p:cNvPr id="54" name="对角圆角矩形 5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产品研发期</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0-#ppt_w/2"/>
                                          </p:val>
                                        </p:tav>
                                        <p:tav tm="100000">
                                          <p:val>
                                            <p:strVal val="#ppt_x"/>
                                          </p:val>
                                        </p:tav>
                                      </p:tavLst>
                                    </p:anim>
                                    <p:anim calcmode="lin" valueType="num">
                                      <p:cBhvr additive="base">
                                        <p:cTn id="13" dur="500" fill="hold"/>
                                        <p:tgtEl>
                                          <p:spTgt spid="5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down)">
                                      <p:cBhvr>
                                        <p:cTn id="17" dur="1000"/>
                                        <p:tgtEl>
                                          <p:spTgt spid="48"/>
                                        </p:tgtEl>
                                      </p:cBhvr>
                                    </p:animEffect>
                                  </p:childTnLst>
                                </p:cTn>
                              </p:par>
                              <p:par>
                                <p:cTn id="18" presetID="53" presetClass="entr" presetSubtype="16" fill="hold" nodeType="withEffect">
                                  <p:stCondLst>
                                    <p:cond delay="500"/>
                                  </p:stCondLst>
                                  <p:childTnLst>
                                    <p:set>
                                      <p:cBhvr>
                                        <p:cTn id="19" dur="1" fill="hold">
                                          <p:stCondLst>
                                            <p:cond delay="0"/>
                                          </p:stCondLst>
                                        </p:cTn>
                                        <p:tgtEl>
                                          <p:spTgt spid="56"/>
                                        </p:tgtEl>
                                        <p:attrNameLst>
                                          <p:attrName>style.visibility</p:attrName>
                                        </p:attrNameLst>
                                      </p:cBhvr>
                                      <p:to>
                                        <p:strVal val="visible"/>
                                      </p:to>
                                    </p:set>
                                    <p:anim calcmode="lin" valueType="num">
                                      <p:cBhvr>
                                        <p:cTn id="20" dur="500" fill="hold"/>
                                        <p:tgtEl>
                                          <p:spTgt spid="56"/>
                                        </p:tgtEl>
                                        <p:attrNameLst>
                                          <p:attrName>ppt_w</p:attrName>
                                        </p:attrNameLst>
                                      </p:cBhvr>
                                      <p:tavLst>
                                        <p:tav tm="0">
                                          <p:val>
                                            <p:fltVal val="0"/>
                                          </p:val>
                                        </p:tav>
                                        <p:tav tm="100000">
                                          <p:val>
                                            <p:strVal val="#ppt_w"/>
                                          </p:val>
                                        </p:tav>
                                      </p:tavLst>
                                    </p:anim>
                                    <p:anim calcmode="lin" valueType="num">
                                      <p:cBhvr>
                                        <p:cTn id="21" dur="500" fill="hold"/>
                                        <p:tgtEl>
                                          <p:spTgt spid="56"/>
                                        </p:tgtEl>
                                        <p:attrNameLst>
                                          <p:attrName>ppt_h</p:attrName>
                                        </p:attrNameLst>
                                      </p:cBhvr>
                                      <p:tavLst>
                                        <p:tav tm="0">
                                          <p:val>
                                            <p:fltVal val="0"/>
                                          </p:val>
                                        </p:tav>
                                        <p:tav tm="100000">
                                          <p:val>
                                            <p:strVal val="#ppt_h"/>
                                          </p:val>
                                        </p:tav>
                                      </p:tavLst>
                                    </p:anim>
                                    <p:animEffect transition="in" filter="fade">
                                      <p:cBhvr>
                                        <p:cTn id="22" dur="500"/>
                                        <p:tgtEl>
                                          <p:spTgt spid="56"/>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down)">
                                      <p:cBhvr>
                                        <p:cTn id="26" dur="1000"/>
                                        <p:tgtEl>
                                          <p:spTgt spid="23"/>
                                        </p:tgtEl>
                                      </p:cBhvr>
                                    </p:animEffect>
                                  </p:childTnLst>
                                </p:cTn>
                              </p:par>
                              <p:par>
                                <p:cTn id="27" presetID="53" presetClass="entr" presetSubtype="16" fill="hold" nodeType="withEffect">
                                  <p:stCondLst>
                                    <p:cond delay="500"/>
                                  </p:stCondLst>
                                  <p:childTnLst>
                                    <p:set>
                                      <p:cBhvr>
                                        <p:cTn id="28" dur="1" fill="hold">
                                          <p:stCondLst>
                                            <p:cond delay="0"/>
                                          </p:stCondLst>
                                        </p:cTn>
                                        <p:tgtEl>
                                          <p:spTgt spid="57"/>
                                        </p:tgtEl>
                                        <p:attrNameLst>
                                          <p:attrName>style.visibility</p:attrName>
                                        </p:attrNameLst>
                                      </p:cBhvr>
                                      <p:to>
                                        <p:strVal val="visible"/>
                                      </p:to>
                                    </p:set>
                                    <p:anim calcmode="lin" valueType="num">
                                      <p:cBhvr>
                                        <p:cTn id="29" dur="500" fill="hold"/>
                                        <p:tgtEl>
                                          <p:spTgt spid="57"/>
                                        </p:tgtEl>
                                        <p:attrNameLst>
                                          <p:attrName>ppt_w</p:attrName>
                                        </p:attrNameLst>
                                      </p:cBhvr>
                                      <p:tavLst>
                                        <p:tav tm="0">
                                          <p:val>
                                            <p:fltVal val="0"/>
                                          </p:val>
                                        </p:tav>
                                        <p:tav tm="100000">
                                          <p:val>
                                            <p:strVal val="#ppt_w"/>
                                          </p:val>
                                        </p:tav>
                                      </p:tavLst>
                                    </p:anim>
                                    <p:anim calcmode="lin" valueType="num">
                                      <p:cBhvr>
                                        <p:cTn id="30" dur="500" fill="hold"/>
                                        <p:tgtEl>
                                          <p:spTgt spid="57"/>
                                        </p:tgtEl>
                                        <p:attrNameLst>
                                          <p:attrName>ppt_h</p:attrName>
                                        </p:attrNameLst>
                                      </p:cBhvr>
                                      <p:tavLst>
                                        <p:tav tm="0">
                                          <p:val>
                                            <p:fltVal val="0"/>
                                          </p:val>
                                        </p:tav>
                                        <p:tav tm="100000">
                                          <p:val>
                                            <p:strVal val="#ppt_h"/>
                                          </p:val>
                                        </p:tav>
                                      </p:tavLst>
                                    </p:anim>
                                    <p:animEffect transition="in" filter="fade">
                                      <p:cBhvr>
                                        <p:cTn id="31" dur="500"/>
                                        <p:tgtEl>
                                          <p:spTgt spid="57"/>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1000"/>
                                        <p:tgtEl>
                                          <p:spTgt spid="24"/>
                                        </p:tgtEl>
                                      </p:cBhvr>
                                    </p:animEffect>
                                  </p:childTnLst>
                                </p:cTn>
                              </p:par>
                              <p:par>
                                <p:cTn id="36" presetID="53" presetClass="entr" presetSubtype="16" fill="hold"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p:cTn id="38" dur="500" fill="hold"/>
                                        <p:tgtEl>
                                          <p:spTgt spid="58"/>
                                        </p:tgtEl>
                                        <p:attrNameLst>
                                          <p:attrName>ppt_w</p:attrName>
                                        </p:attrNameLst>
                                      </p:cBhvr>
                                      <p:tavLst>
                                        <p:tav tm="0">
                                          <p:val>
                                            <p:fltVal val="0"/>
                                          </p:val>
                                        </p:tav>
                                        <p:tav tm="100000">
                                          <p:val>
                                            <p:strVal val="#ppt_w"/>
                                          </p:val>
                                        </p:tav>
                                      </p:tavLst>
                                    </p:anim>
                                    <p:anim calcmode="lin" valueType="num">
                                      <p:cBhvr>
                                        <p:cTn id="39" dur="500" fill="hold"/>
                                        <p:tgtEl>
                                          <p:spTgt spid="58"/>
                                        </p:tgtEl>
                                        <p:attrNameLst>
                                          <p:attrName>ppt_h</p:attrName>
                                        </p:attrNameLst>
                                      </p:cBhvr>
                                      <p:tavLst>
                                        <p:tav tm="0">
                                          <p:val>
                                            <p:fltVal val="0"/>
                                          </p:val>
                                        </p:tav>
                                        <p:tav tm="100000">
                                          <p:val>
                                            <p:strVal val="#ppt_h"/>
                                          </p:val>
                                        </p:tav>
                                      </p:tavLst>
                                    </p:anim>
                                    <p:animEffect transition="in" filter="fade">
                                      <p:cBhvr>
                                        <p:cTn id="40" dur="500"/>
                                        <p:tgtEl>
                                          <p:spTgt spid="58"/>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1000"/>
                                        <p:tgtEl>
                                          <p:spTgt spid="25"/>
                                        </p:tgtEl>
                                      </p:cBhvr>
                                    </p:animEffect>
                                  </p:childTnLst>
                                </p:cTn>
                              </p:par>
                              <p:par>
                                <p:cTn id="45" presetID="53" presetClass="entr" presetSubtype="16" fill="hold" nodeType="withEffect">
                                  <p:stCondLst>
                                    <p:cond delay="50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animEffect transition="in" filter="fade">
                                      <p:cBhvr>
                                        <p:cTn id="49" dur="500"/>
                                        <p:tgtEl>
                                          <p:spTgt spid="59"/>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1000"/>
                                        <p:tgtEl>
                                          <p:spTgt spid="20"/>
                                        </p:tgtEl>
                                      </p:cBhvr>
                                    </p:animEffect>
                                  </p:childTnLst>
                                </p:cTn>
                              </p:par>
                              <p:par>
                                <p:cTn id="54" presetID="53" presetClass="entr" presetSubtype="16" fill="hold" nodeType="withEffect">
                                  <p:stCondLst>
                                    <p:cond delay="50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ppt_w</p:attrName>
                                        </p:attrNameLst>
                                      </p:cBhvr>
                                      <p:tavLst>
                                        <p:tav tm="0">
                                          <p:val>
                                            <p:fltVal val="0"/>
                                          </p:val>
                                        </p:tav>
                                        <p:tav tm="100000">
                                          <p:val>
                                            <p:strVal val="#ppt_w"/>
                                          </p:val>
                                        </p:tav>
                                      </p:tavLst>
                                    </p:anim>
                                    <p:anim calcmode="lin" valueType="num">
                                      <p:cBhvr>
                                        <p:cTn id="57" dur="500" fill="hold"/>
                                        <p:tgtEl>
                                          <p:spTgt spid="60"/>
                                        </p:tgtEl>
                                        <p:attrNameLst>
                                          <p:attrName>ppt_h</p:attrName>
                                        </p:attrNameLst>
                                      </p:cBhvr>
                                      <p:tavLst>
                                        <p:tav tm="0">
                                          <p:val>
                                            <p:fltVal val="0"/>
                                          </p:val>
                                        </p:tav>
                                        <p:tav tm="100000">
                                          <p:val>
                                            <p:strVal val="#ppt_h"/>
                                          </p:val>
                                        </p:tav>
                                      </p:tavLst>
                                    </p:anim>
                                    <p:animEffect transition="in" filter="fade">
                                      <p:cBhvr>
                                        <p:cTn id="58" dur="500"/>
                                        <p:tgtEl>
                                          <p:spTgt spid="60"/>
                                        </p:tgtEl>
                                      </p:cBhvr>
                                    </p:animEffect>
                                  </p:childTnLst>
                                </p:cTn>
                              </p:par>
                            </p:childTnLst>
                          </p:cTn>
                        </p:par>
                        <p:par>
                          <p:cTn id="59" fill="hold">
                            <p:stCondLst>
                              <p:cond delay="6000"/>
                            </p:stCondLst>
                            <p:childTnLst>
                              <p:par>
                                <p:cTn id="60" presetID="22" presetClass="entr" presetSubtype="2"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right)">
                                      <p:cBhvr>
                                        <p:cTn id="62" dur="1000"/>
                                        <p:tgtEl>
                                          <p:spTgt spid="22"/>
                                        </p:tgtEl>
                                      </p:cBhvr>
                                    </p:animEffect>
                                  </p:childTnLst>
                                </p:cTn>
                              </p:par>
                              <p:par>
                                <p:cTn id="63" presetID="53" presetClass="entr" presetSubtype="16" fill="hold" nodeType="withEffect">
                                  <p:stCondLst>
                                    <p:cond delay="500"/>
                                  </p:stCondLst>
                                  <p:childTnLst>
                                    <p:set>
                                      <p:cBhvr>
                                        <p:cTn id="64" dur="1" fill="hold">
                                          <p:stCondLst>
                                            <p:cond delay="0"/>
                                          </p:stCondLst>
                                        </p:cTn>
                                        <p:tgtEl>
                                          <p:spTgt spid="61"/>
                                        </p:tgtEl>
                                        <p:attrNameLst>
                                          <p:attrName>style.visibility</p:attrName>
                                        </p:attrNameLst>
                                      </p:cBhvr>
                                      <p:to>
                                        <p:strVal val="visible"/>
                                      </p:to>
                                    </p:set>
                                    <p:anim calcmode="lin" valueType="num">
                                      <p:cBhvr>
                                        <p:cTn id="65" dur="500" fill="hold"/>
                                        <p:tgtEl>
                                          <p:spTgt spid="61"/>
                                        </p:tgtEl>
                                        <p:attrNameLst>
                                          <p:attrName>ppt_w</p:attrName>
                                        </p:attrNameLst>
                                      </p:cBhvr>
                                      <p:tavLst>
                                        <p:tav tm="0">
                                          <p:val>
                                            <p:fltVal val="0"/>
                                          </p:val>
                                        </p:tav>
                                        <p:tav tm="100000">
                                          <p:val>
                                            <p:strVal val="#ppt_w"/>
                                          </p:val>
                                        </p:tav>
                                      </p:tavLst>
                                    </p:anim>
                                    <p:anim calcmode="lin" valueType="num">
                                      <p:cBhvr>
                                        <p:cTn id="66" dur="500" fill="hold"/>
                                        <p:tgtEl>
                                          <p:spTgt spid="61"/>
                                        </p:tgtEl>
                                        <p:attrNameLst>
                                          <p:attrName>ppt_h</p:attrName>
                                        </p:attrNameLst>
                                      </p:cBhvr>
                                      <p:tavLst>
                                        <p:tav tm="0">
                                          <p:val>
                                            <p:fltVal val="0"/>
                                          </p:val>
                                        </p:tav>
                                        <p:tav tm="100000">
                                          <p:val>
                                            <p:strVal val="#ppt_h"/>
                                          </p:val>
                                        </p:tav>
                                      </p:tavLst>
                                    </p:anim>
                                    <p:animEffect transition="in" filter="fade">
                                      <p:cBhvr>
                                        <p:cTn id="67" dur="500"/>
                                        <p:tgtEl>
                                          <p:spTgt spid="61"/>
                                        </p:tgtEl>
                                      </p:cBhvr>
                                    </p:animEffect>
                                  </p:childTnLst>
                                </p:cTn>
                              </p:par>
                            </p:childTnLst>
                          </p:cTn>
                        </p:par>
                        <p:par>
                          <p:cTn id="68" fill="hold">
                            <p:stCondLst>
                              <p:cond delay="7000"/>
                            </p:stCondLst>
                            <p:childTnLst>
                              <p:par>
                                <p:cTn id="69" presetID="22" presetClass="entr" presetSubtype="2"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right)">
                                      <p:cBhvr>
                                        <p:cTn id="71" dur="1000"/>
                                        <p:tgtEl>
                                          <p:spTgt spid="21"/>
                                        </p:tgtEl>
                                      </p:cBhvr>
                                    </p:animEffect>
                                  </p:childTnLst>
                                </p:cTn>
                              </p:par>
                              <p:par>
                                <p:cTn id="72" presetID="53" presetClass="entr" presetSubtype="16" fill="hold" nodeType="withEffect">
                                  <p:stCondLst>
                                    <p:cond delay="500"/>
                                  </p:stCondLst>
                                  <p:childTnLst>
                                    <p:set>
                                      <p:cBhvr>
                                        <p:cTn id="73" dur="1" fill="hold">
                                          <p:stCondLst>
                                            <p:cond delay="0"/>
                                          </p:stCondLst>
                                        </p:cTn>
                                        <p:tgtEl>
                                          <p:spTgt spid="62"/>
                                        </p:tgtEl>
                                        <p:attrNameLst>
                                          <p:attrName>style.visibility</p:attrName>
                                        </p:attrNameLst>
                                      </p:cBhvr>
                                      <p:to>
                                        <p:strVal val="visible"/>
                                      </p:to>
                                    </p:set>
                                    <p:anim calcmode="lin" valueType="num">
                                      <p:cBhvr>
                                        <p:cTn id="74" dur="500" fill="hold"/>
                                        <p:tgtEl>
                                          <p:spTgt spid="62"/>
                                        </p:tgtEl>
                                        <p:attrNameLst>
                                          <p:attrName>ppt_w</p:attrName>
                                        </p:attrNameLst>
                                      </p:cBhvr>
                                      <p:tavLst>
                                        <p:tav tm="0">
                                          <p:val>
                                            <p:fltVal val="0"/>
                                          </p:val>
                                        </p:tav>
                                        <p:tav tm="100000">
                                          <p:val>
                                            <p:strVal val="#ppt_w"/>
                                          </p:val>
                                        </p:tav>
                                      </p:tavLst>
                                    </p:anim>
                                    <p:anim calcmode="lin" valueType="num">
                                      <p:cBhvr>
                                        <p:cTn id="75" dur="500" fill="hold"/>
                                        <p:tgtEl>
                                          <p:spTgt spid="62"/>
                                        </p:tgtEl>
                                        <p:attrNameLst>
                                          <p:attrName>ppt_h</p:attrName>
                                        </p:attrNameLst>
                                      </p:cBhvr>
                                      <p:tavLst>
                                        <p:tav tm="0">
                                          <p:val>
                                            <p:fltVal val="0"/>
                                          </p:val>
                                        </p:tav>
                                        <p:tav tm="100000">
                                          <p:val>
                                            <p:strVal val="#ppt_h"/>
                                          </p:val>
                                        </p:tav>
                                      </p:tavLst>
                                    </p:anim>
                                    <p:animEffect transition="in" filter="fade">
                                      <p:cBhvr>
                                        <p:cTn id="7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48" grpId="0" animBg="1"/>
      <p:bldP spid="5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p:spPr>
        <p:txBody>
          <a:bodyPr vert="horz" wrap="square" lIns="49634" tIns="24817" rIns="49634" bIns="24817" numCol="1" anchor="t" anchorCtr="0" compatLnSpc="1"/>
          <a:lstStyle/>
          <a:p>
            <a:endParaRPr lang="zh-CN" altLang="en-US"/>
          </a:p>
        </p:txBody>
      </p:sp>
      <p:sp>
        <p:nvSpPr>
          <p:cNvPr id="70" name="TextBox 69"/>
          <p:cNvSpPr txBox="1"/>
          <p:nvPr/>
        </p:nvSpPr>
        <p:spPr>
          <a:xfrm>
            <a:off x="1734009" y="2212592"/>
            <a:ext cx="3447179" cy="3497216"/>
          </a:xfrm>
          <a:prstGeom prst="rect">
            <a:avLst/>
          </a:prstGeom>
          <a:noFill/>
        </p:spPr>
        <p:txBody>
          <a:bodyPr wrap="none" lIns="49634" tIns="24817" rIns="49634" bIns="24817" rtlCol="0">
            <a:spAutoFit/>
          </a:bodyPr>
          <a:lstStyle/>
          <a:p>
            <a:r>
              <a:rPr lang="en-US" altLang="zh-CN" sz="22400" spc="-163" dirty="0">
                <a:solidFill>
                  <a:schemeClr val="bg1"/>
                </a:solidFill>
                <a:latin typeface="ITC Avant Garde Std Md" panose="020B0602020202020204" pitchFamily="34" charset="0"/>
                <a:cs typeface="Raavi" panose="020B0502040204020203" pitchFamily="34" charset="0"/>
              </a:rPr>
              <a:t>05</a:t>
            </a:r>
            <a:endParaRPr lang="zh-CN" altLang="en-US" sz="22400" spc="-163" dirty="0">
              <a:solidFill>
                <a:schemeClr val="bg1"/>
              </a:solidFill>
              <a:latin typeface="ITC Avant Garde Std Md" panose="020B0602020202020204" pitchFamily="34" charset="0"/>
              <a:cs typeface="Raavi" panose="020B0502040204020203" pitchFamily="34" charset="0"/>
            </a:endParaRPr>
          </a:p>
        </p:txBody>
      </p:sp>
      <p:grpSp>
        <p:nvGrpSpPr>
          <p:cNvPr id="22" name="组合 21"/>
          <p:cNvGrpSpPr/>
          <p:nvPr/>
        </p:nvGrpSpPr>
        <p:grpSpPr>
          <a:xfrm>
            <a:off x="8285537" y="4158343"/>
            <a:ext cx="3037574" cy="496236"/>
            <a:chOff x="14609773" y="7181693"/>
            <a:chExt cx="5356112" cy="857027"/>
          </a:xfrm>
        </p:grpSpPr>
        <p:sp>
          <p:nvSpPr>
            <p:cNvPr id="23" name="圆角矩形 22"/>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财务</a:t>
              </a:r>
              <a:r>
                <a:rPr lang="en-US" altLang="zh-CN" sz="2400" dirty="0">
                  <a:solidFill>
                    <a:schemeClr val="bg1"/>
                  </a:solidFill>
                  <a:latin typeface="微软雅黑" panose="020B0503020204020204" pitchFamily="34" charset="-122"/>
                  <a:ea typeface="微软雅黑" panose="020B0503020204020204" pitchFamily="34" charset="-122"/>
                </a:rPr>
                <a:t>/</a:t>
              </a:r>
              <a:r>
                <a:rPr lang="zh-CN" altLang="en-US" sz="2400" dirty="0">
                  <a:solidFill>
                    <a:schemeClr val="bg1"/>
                  </a:solidFill>
                  <a:latin typeface="微软雅黑" panose="020B0503020204020204" pitchFamily="34" charset="-122"/>
                  <a:ea typeface="微软雅黑" panose="020B0503020204020204" pitchFamily="34" charset="-122"/>
                </a:rPr>
                <a:t>融资用途</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8243935" y="5123795"/>
            <a:ext cx="1457344" cy="400110"/>
            <a:chOff x="14536417" y="8849072"/>
            <a:chExt cx="2569714" cy="691011"/>
          </a:xfrm>
        </p:grpSpPr>
        <p:sp>
          <p:nvSpPr>
            <p:cNvPr id="39"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成本预算</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直角三角形 39"/>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8243935" y="5771851"/>
            <a:ext cx="1457344" cy="400110"/>
            <a:chOff x="14536417" y="9968300"/>
            <a:chExt cx="2569714" cy="691011"/>
          </a:xfrm>
        </p:grpSpPr>
        <p:sp>
          <p:nvSpPr>
            <p:cNvPr id="47"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融资计划</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直角三角形 47"/>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8243938" y="6468032"/>
            <a:ext cx="1200863" cy="400110"/>
            <a:chOff x="14536417" y="11170642"/>
            <a:chExt cx="2117465" cy="691011"/>
          </a:xfrm>
        </p:grpSpPr>
        <p:sp>
          <p:nvSpPr>
            <p:cNvPr id="50" name="TextBox 40"/>
            <p:cNvSpPr txBox="1"/>
            <p:nvPr/>
          </p:nvSpPr>
          <p:spPr>
            <a:xfrm>
              <a:off x="14971518" y="11170642"/>
              <a:ext cx="1682364"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结束语</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直角三角形 50"/>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9970357" y="5123795"/>
            <a:ext cx="1476719" cy="400110"/>
            <a:chOff x="17580588" y="8849071"/>
            <a:chExt cx="2603879" cy="691011"/>
          </a:xfrm>
        </p:grpSpPr>
        <p:sp>
          <p:nvSpPr>
            <p:cNvPr id="53"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财务状况</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直角三角形 5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9970354" y="5771851"/>
            <a:ext cx="1476720" cy="400110"/>
            <a:chOff x="17580587" y="9968299"/>
            <a:chExt cx="2603880" cy="691011"/>
          </a:xfrm>
        </p:grpSpPr>
        <p:sp>
          <p:nvSpPr>
            <p:cNvPr id="56"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资金用途</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直角三角形 56"/>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anim calcmode="lin" valueType="num">
                                      <p:cBhvr>
                                        <p:cTn id="23" dur="500" fill="hold"/>
                                        <p:tgtEl>
                                          <p:spTgt spid="38"/>
                                        </p:tgtEl>
                                        <p:attrNameLst>
                                          <p:attrName>ppt_x</p:attrName>
                                        </p:attrNameLst>
                                      </p:cBhvr>
                                      <p:tavLst>
                                        <p:tav tm="0">
                                          <p:val>
                                            <p:strVal val="#ppt_x"/>
                                          </p:val>
                                        </p:tav>
                                        <p:tav tm="100000">
                                          <p:val>
                                            <p:strVal val="#ppt_x"/>
                                          </p:val>
                                        </p:tav>
                                      </p:tavLst>
                                    </p:anim>
                                    <p:anim calcmode="lin" valueType="num">
                                      <p:cBhvr>
                                        <p:cTn id="24" dur="5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500"/>
                                        <p:tgtEl>
                                          <p:spTgt spid="52"/>
                                        </p:tgtEl>
                                      </p:cBhvr>
                                    </p:animEffect>
                                    <p:anim calcmode="lin" valueType="num">
                                      <p:cBhvr>
                                        <p:cTn id="28" dur="500" fill="hold"/>
                                        <p:tgtEl>
                                          <p:spTgt spid="52"/>
                                        </p:tgtEl>
                                        <p:attrNameLst>
                                          <p:attrName>ppt_x</p:attrName>
                                        </p:attrNameLst>
                                      </p:cBhvr>
                                      <p:tavLst>
                                        <p:tav tm="0">
                                          <p:val>
                                            <p:strVal val="#ppt_x"/>
                                          </p:val>
                                        </p:tav>
                                        <p:tav tm="100000">
                                          <p:val>
                                            <p:strVal val="#ppt_x"/>
                                          </p:val>
                                        </p:tav>
                                      </p:tavLst>
                                    </p:anim>
                                    <p:anim calcmode="lin" valueType="num">
                                      <p:cBhvr>
                                        <p:cTn id="29" dur="500" fill="hold"/>
                                        <p:tgtEl>
                                          <p:spTgt spid="5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40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anim calcmode="lin" valueType="num">
                                      <p:cBhvr>
                                        <p:cTn id="33" dur="500" fill="hold"/>
                                        <p:tgtEl>
                                          <p:spTgt spid="41"/>
                                        </p:tgtEl>
                                        <p:attrNameLst>
                                          <p:attrName>ppt_x</p:attrName>
                                        </p:attrNameLst>
                                      </p:cBhvr>
                                      <p:tavLst>
                                        <p:tav tm="0">
                                          <p:val>
                                            <p:strVal val="#ppt_x"/>
                                          </p:val>
                                        </p:tav>
                                        <p:tav tm="100000">
                                          <p:val>
                                            <p:strVal val="#ppt_x"/>
                                          </p:val>
                                        </p:tav>
                                      </p:tavLst>
                                    </p:anim>
                                    <p:anim calcmode="lin" valueType="num">
                                      <p:cBhvr>
                                        <p:cTn id="34" dur="500" fill="hold"/>
                                        <p:tgtEl>
                                          <p:spTgt spid="4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60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anim calcmode="lin" valueType="num">
                                      <p:cBhvr>
                                        <p:cTn id="38" dur="500" fill="hold"/>
                                        <p:tgtEl>
                                          <p:spTgt spid="55"/>
                                        </p:tgtEl>
                                        <p:attrNameLst>
                                          <p:attrName>ppt_x</p:attrName>
                                        </p:attrNameLst>
                                      </p:cBhvr>
                                      <p:tavLst>
                                        <p:tav tm="0">
                                          <p:val>
                                            <p:strVal val="#ppt_x"/>
                                          </p:val>
                                        </p:tav>
                                        <p:tav tm="100000">
                                          <p:val>
                                            <p:strVal val="#ppt_x"/>
                                          </p:val>
                                        </p:tav>
                                      </p:tavLst>
                                    </p:anim>
                                    <p:anim calcmode="lin" valueType="num">
                                      <p:cBhvr>
                                        <p:cTn id="39" dur="500" fill="hold"/>
                                        <p:tgtEl>
                                          <p:spTgt spid="5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80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anim calcmode="lin" valueType="num">
                                      <p:cBhvr>
                                        <p:cTn id="43" dur="500" fill="hold"/>
                                        <p:tgtEl>
                                          <p:spTgt spid="49"/>
                                        </p:tgtEl>
                                        <p:attrNameLst>
                                          <p:attrName>ppt_x</p:attrName>
                                        </p:attrNameLst>
                                      </p:cBhvr>
                                      <p:tavLst>
                                        <p:tav tm="0">
                                          <p:val>
                                            <p:strVal val="#ppt_x"/>
                                          </p:val>
                                        </p:tav>
                                        <p:tav tm="100000">
                                          <p:val>
                                            <p:strVal val="#ppt_x"/>
                                          </p:val>
                                        </p:tav>
                                      </p:tavLst>
                                    </p:anim>
                                    <p:anim calcmode="lin" valueType="num">
                                      <p:cBhvr>
                                        <p:cTn id="44"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椭圆 66"/>
          <p:cNvSpPr/>
          <p:nvPr/>
        </p:nvSpPr>
        <p:spPr>
          <a:xfrm>
            <a:off x="4754098" y="2626600"/>
            <a:ext cx="3593690" cy="3669082"/>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84" name="组合 83"/>
          <p:cNvGrpSpPr/>
          <p:nvPr/>
        </p:nvGrpSpPr>
        <p:grpSpPr>
          <a:xfrm>
            <a:off x="4663758" y="2334743"/>
            <a:ext cx="1633496" cy="1667764"/>
            <a:chOff x="8223541" y="4032225"/>
            <a:chExt cx="2880320" cy="2880320"/>
          </a:xfrm>
        </p:grpSpPr>
        <p:sp>
          <p:nvSpPr>
            <p:cNvPr id="55" name="泪滴形 54"/>
            <p:cNvSpPr/>
            <p:nvPr/>
          </p:nvSpPr>
          <p:spPr>
            <a:xfrm flipV="1">
              <a:off x="8223541" y="4032225"/>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8907616" y="5149464"/>
              <a:ext cx="1949303" cy="1116249"/>
            </a:xfrm>
            <a:prstGeom prst="rect">
              <a:avLst/>
            </a:prstGeom>
            <a:noFill/>
          </p:spPr>
          <p:txBody>
            <a:bodyPr wrap="square" rtlCol="0">
              <a:spAutoFit/>
            </a:bodyPr>
            <a:lstStyle/>
            <a:p>
              <a:r>
                <a:rPr lang="en-US" altLang="zh-CN" sz="3600" dirty="0">
                  <a:solidFill>
                    <a:schemeClr val="bg1"/>
                  </a:solidFill>
                </a:rPr>
                <a:t>20%</a:t>
              </a:r>
              <a:endParaRPr lang="zh-CN" altLang="en-US" sz="3600" dirty="0">
                <a:solidFill>
                  <a:schemeClr val="bg1"/>
                </a:solidFill>
              </a:endParaRPr>
            </a:p>
          </p:txBody>
        </p:sp>
      </p:grpSp>
      <p:grpSp>
        <p:nvGrpSpPr>
          <p:cNvPr id="81" name="组合 80"/>
          <p:cNvGrpSpPr/>
          <p:nvPr/>
        </p:nvGrpSpPr>
        <p:grpSpPr>
          <a:xfrm>
            <a:off x="6842590" y="2334743"/>
            <a:ext cx="1633496" cy="1667764"/>
            <a:chOff x="12065445" y="4032225"/>
            <a:chExt cx="2880320" cy="2880320"/>
          </a:xfrm>
        </p:grpSpPr>
        <p:sp>
          <p:nvSpPr>
            <p:cNvPr id="56" name="泪滴形 55"/>
            <p:cNvSpPr/>
            <p:nvPr/>
          </p:nvSpPr>
          <p:spPr>
            <a:xfrm flipH="1" flipV="1">
              <a:off x="12065445" y="4032225"/>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12541500" y="4900656"/>
              <a:ext cx="2196245" cy="1116249"/>
            </a:xfrm>
            <a:prstGeom prst="rect">
              <a:avLst/>
            </a:prstGeom>
            <a:noFill/>
          </p:spPr>
          <p:txBody>
            <a:bodyPr wrap="square" rtlCol="0">
              <a:spAutoFit/>
            </a:bodyPr>
            <a:lstStyle/>
            <a:p>
              <a:r>
                <a:rPr lang="en-US" altLang="zh-CN" sz="3600" dirty="0">
                  <a:solidFill>
                    <a:schemeClr val="bg1"/>
                  </a:solidFill>
                </a:rPr>
                <a:t>10%</a:t>
              </a:r>
              <a:endParaRPr lang="zh-CN" altLang="en-US" sz="3600" dirty="0">
                <a:solidFill>
                  <a:schemeClr val="bg1"/>
                </a:solidFill>
              </a:endParaRPr>
            </a:p>
          </p:txBody>
        </p:sp>
      </p:grpSp>
      <p:grpSp>
        <p:nvGrpSpPr>
          <p:cNvPr id="82" name="组合 81"/>
          <p:cNvGrpSpPr/>
          <p:nvPr/>
        </p:nvGrpSpPr>
        <p:grpSpPr>
          <a:xfrm>
            <a:off x="6842590" y="4577791"/>
            <a:ext cx="1633496" cy="1667764"/>
            <a:chOff x="12065445" y="7906092"/>
            <a:chExt cx="2880320" cy="2880320"/>
          </a:xfrm>
        </p:grpSpPr>
        <p:sp>
          <p:nvSpPr>
            <p:cNvPr id="54" name="泪滴形 53"/>
            <p:cNvSpPr/>
            <p:nvPr/>
          </p:nvSpPr>
          <p:spPr>
            <a:xfrm flipH="1">
              <a:off x="12065445" y="7906092"/>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Box 64"/>
            <p:cNvSpPr txBox="1"/>
            <p:nvPr/>
          </p:nvSpPr>
          <p:spPr>
            <a:xfrm>
              <a:off x="12663453" y="8799757"/>
              <a:ext cx="1970019" cy="1116249"/>
            </a:xfrm>
            <a:prstGeom prst="rect">
              <a:avLst/>
            </a:prstGeom>
            <a:noFill/>
          </p:spPr>
          <p:txBody>
            <a:bodyPr wrap="square" rtlCol="0">
              <a:spAutoFit/>
            </a:bodyPr>
            <a:lstStyle/>
            <a:p>
              <a:r>
                <a:rPr lang="en-US" altLang="zh-CN" sz="3600" dirty="0">
                  <a:solidFill>
                    <a:schemeClr val="bg1"/>
                  </a:solidFill>
                </a:rPr>
                <a:t>30%</a:t>
              </a:r>
              <a:endParaRPr lang="zh-CN" altLang="en-US" sz="3600" dirty="0">
                <a:solidFill>
                  <a:schemeClr val="bg1"/>
                </a:solidFill>
              </a:endParaRPr>
            </a:p>
          </p:txBody>
        </p:sp>
      </p:grpSp>
      <p:grpSp>
        <p:nvGrpSpPr>
          <p:cNvPr id="83" name="组合 82"/>
          <p:cNvGrpSpPr/>
          <p:nvPr/>
        </p:nvGrpSpPr>
        <p:grpSpPr>
          <a:xfrm>
            <a:off x="4663758" y="4577791"/>
            <a:ext cx="1633496" cy="1667764"/>
            <a:chOff x="8223541" y="7906092"/>
            <a:chExt cx="2880320" cy="2880320"/>
          </a:xfrm>
        </p:grpSpPr>
        <p:sp>
          <p:nvSpPr>
            <p:cNvPr id="3" name="泪滴形 2"/>
            <p:cNvSpPr/>
            <p:nvPr/>
          </p:nvSpPr>
          <p:spPr>
            <a:xfrm>
              <a:off x="8223541" y="7906092"/>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65"/>
            <p:cNvSpPr txBox="1"/>
            <p:nvPr/>
          </p:nvSpPr>
          <p:spPr>
            <a:xfrm>
              <a:off x="8840696" y="8799757"/>
              <a:ext cx="1930152" cy="1116249"/>
            </a:xfrm>
            <a:prstGeom prst="rect">
              <a:avLst/>
            </a:prstGeom>
            <a:noFill/>
          </p:spPr>
          <p:txBody>
            <a:bodyPr wrap="square" rtlCol="0">
              <a:spAutoFit/>
            </a:bodyPr>
            <a:lstStyle/>
            <a:p>
              <a:r>
                <a:rPr lang="en-US" altLang="zh-CN" sz="3600" dirty="0">
                  <a:solidFill>
                    <a:schemeClr val="bg1"/>
                  </a:solidFill>
                </a:rPr>
                <a:t>40%</a:t>
              </a:r>
              <a:endParaRPr lang="zh-CN" altLang="en-US" sz="3600" dirty="0">
                <a:solidFill>
                  <a:schemeClr val="bg1"/>
                </a:solidFill>
              </a:endParaRPr>
            </a:p>
          </p:txBody>
        </p:sp>
      </p:grpSp>
      <p:sp>
        <p:nvSpPr>
          <p:cNvPr id="68" name="椭圆 67"/>
          <p:cNvSpPr/>
          <p:nvPr/>
        </p:nvSpPr>
        <p:spPr>
          <a:xfrm>
            <a:off x="6194628" y="3910685"/>
            <a:ext cx="712630" cy="727580"/>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89" name="组合 88"/>
          <p:cNvGrpSpPr/>
          <p:nvPr/>
        </p:nvGrpSpPr>
        <p:grpSpPr>
          <a:xfrm>
            <a:off x="8663378" y="2384365"/>
            <a:ext cx="2669272" cy="3854184"/>
            <a:chOff x="15276015" y="4117927"/>
            <a:chExt cx="4706690" cy="6656384"/>
          </a:xfrm>
        </p:grpSpPr>
        <p:grpSp>
          <p:nvGrpSpPr>
            <p:cNvPr id="85" name="组合 84"/>
            <p:cNvGrpSpPr/>
            <p:nvPr/>
          </p:nvGrpSpPr>
          <p:grpSpPr>
            <a:xfrm>
              <a:off x="15276015" y="4117927"/>
              <a:ext cx="4706690" cy="1934644"/>
              <a:chOff x="15276015" y="4117927"/>
              <a:chExt cx="4706690" cy="1934644"/>
            </a:xfrm>
          </p:grpSpPr>
          <p:sp>
            <p:nvSpPr>
              <p:cNvPr id="70" name="TextBox 69"/>
              <p:cNvSpPr txBox="1"/>
              <p:nvPr/>
            </p:nvSpPr>
            <p:spPr>
              <a:xfrm>
                <a:off x="15276015" y="4117927"/>
                <a:ext cx="1906944" cy="677722"/>
              </a:xfrm>
              <a:prstGeom prst="rect">
                <a:avLst/>
              </a:prstGeom>
              <a:noFill/>
            </p:spPr>
            <p:txBody>
              <a:bodyPr wrap="square" tIns="0" bIns="0" rtlCol="0" anchor="t">
                <a:spAutoFit/>
              </a:bodyPr>
              <a:lstStyle/>
              <a:p>
                <a:pP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其他成本</a:t>
                </a:r>
                <a:endPar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1" name="TextBox 70"/>
              <p:cNvSpPr txBox="1"/>
              <p:nvPr/>
            </p:nvSpPr>
            <p:spPr>
              <a:xfrm>
                <a:off x="15276015" y="4856591"/>
                <a:ext cx="4706690" cy="119598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15276015" y="8839667"/>
              <a:ext cx="4706690" cy="1934644"/>
              <a:chOff x="15276015" y="8839667"/>
              <a:chExt cx="4706690" cy="1934644"/>
            </a:xfrm>
          </p:grpSpPr>
          <p:sp>
            <p:nvSpPr>
              <p:cNvPr id="72" name="TextBox 71"/>
              <p:cNvSpPr txBox="1"/>
              <p:nvPr/>
            </p:nvSpPr>
            <p:spPr>
              <a:xfrm>
                <a:off x="15276015" y="8839667"/>
                <a:ext cx="1906944" cy="677722"/>
              </a:xfrm>
              <a:prstGeom prst="rect">
                <a:avLst/>
              </a:prstGeom>
              <a:noFill/>
            </p:spPr>
            <p:txBody>
              <a:bodyPr wrap="square" tIns="0" bIns="0" rtlCol="0" anchor="t">
                <a:spAutoFit/>
              </a:bodyPr>
              <a:lstStyle/>
              <a:p>
                <a:pP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营销成本</a:t>
                </a:r>
                <a:endPar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3" name="TextBox 72"/>
              <p:cNvSpPr txBox="1"/>
              <p:nvPr/>
            </p:nvSpPr>
            <p:spPr>
              <a:xfrm>
                <a:off x="15276015" y="9578331"/>
                <a:ext cx="4706690" cy="119598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90" name="组合 89"/>
          <p:cNvGrpSpPr/>
          <p:nvPr/>
        </p:nvGrpSpPr>
        <p:grpSpPr>
          <a:xfrm>
            <a:off x="1858376" y="2384366"/>
            <a:ext cx="2502138" cy="3831075"/>
            <a:chOff x="3276849" y="4117927"/>
            <a:chExt cx="4411986" cy="6616472"/>
          </a:xfrm>
        </p:grpSpPr>
        <p:grpSp>
          <p:nvGrpSpPr>
            <p:cNvPr id="87" name="组合 86"/>
            <p:cNvGrpSpPr/>
            <p:nvPr/>
          </p:nvGrpSpPr>
          <p:grpSpPr>
            <a:xfrm>
              <a:off x="3276849" y="4117927"/>
              <a:ext cx="4411986" cy="1934644"/>
              <a:chOff x="3276849" y="4117927"/>
              <a:chExt cx="4411986" cy="1934644"/>
            </a:xfrm>
          </p:grpSpPr>
          <p:sp>
            <p:nvSpPr>
              <p:cNvPr id="46" name="TextBox 45"/>
              <p:cNvSpPr txBox="1"/>
              <p:nvPr/>
            </p:nvSpPr>
            <p:spPr>
              <a:xfrm>
                <a:off x="4852458" y="4117927"/>
                <a:ext cx="2836377" cy="677722"/>
              </a:xfrm>
              <a:prstGeom prst="rect">
                <a:avLst/>
              </a:prstGeom>
              <a:noFill/>
            </p:spPr>
            <p:txBody>
              <a:bodyPr wrap="square" tIns="0" bIns="0" rtlCol="0" anchor="t">
                <a:spAutoFit/>
              </a:bodyPr>
              <a:lstStyle/>
              <a:p>
                <a:pPr algn="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行政成本</a:t>
                </a:r>
                <a:endPar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7" name="TextBox 46"/>
              <p:cNvSpPr txBox="1"/>
              <p:nvPr/>
            </p:nvSpPr>
            <p:spPr>
              <a:xfrm>
                <a:off x="3276849" y="4856591"/>
                <a:ext cx="4411986" cy="1195980"/>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3276849" y="8799755"/>
              <a:ext cx="4411986" cy="1934644"/>
              <a:chOff x="3276849" y="8799755"/>
              <a:chExt cx="4411986" cy="1934644"/>
            </a:xfrm>
          </p:grpSpPr>
          <p:sp>
            <p:nvSpPr>
              <p:cNvPr id="74" name="TextBox 73"/>
              <p:cNvSpPr txBox="1"/>
              <p:nvPr/>
            </p:nvSpPr>
            <p:spPr>
              <a:xfrm>
                <a:off x="4852458" y="8799755"/>
                <a:ext cx="2836377" cy="677722"/>
              </a:xfrm>
              <a:prstGeom prst="rect">
                <a:avLst/>
              </a:prstGeom>
              <a:noFill/>
            </p:spPr>
            <p:txBody>
              <a:bodyPr wrap="square" tIns="0" bIns="0" rtlCol="0" anchor="t">
                <a:spAutoFit/>
              </a:bodyPr>
              <a:lstStyle/>
              <a:p>
                <a:pPr algn="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场地成本</a:t>
                </a:r>
                <a:endPar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5" name="TextBox 74"/>
              <p:cNvSpPr txBox="1"/>
              <p:nvPr/>
            </p:nvSpPr>
            <p:spPr>
              <a:xfrm>
                <a:off x="3276849" y="9538419"/>
                <a:ext cx="4411986" cy="1195980"/>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
        <p:nvSpPr>
          <p:cNvPr id="76" name="平行四边形 7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80" name="组合 79"/>
          <p:cNvGrpSpPr/>
          <p:nvPr/>
        </p:nvGrpSpPr>
        <p:grpSpPr>
          <a:xfrm>
            <a:off x="-346843" y="334599"/>
            <a:ext cx="3430341" cy="578494"/>
            <a:chOff x="-611583" y="577868"/>
            <a:chExt cx="6048672" cy="999091"/>
          </a:xfrm>
        </p:grpSpPr>
        <p:sp>
          <p:nvSpPr>
            <p:cNvPr id="77" name="对角圆角矩形 7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成本预算</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1+#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0-#ppt_w/2"/>
                                          </p:val>
                                        </p:tav>
                                        <p:tav tm="100000">
                                          <p:val>
                                            <p:strVal val="#ppt_x"/>
                                          </p:val>
                                        </p:tav>
                                      </p:tavLst>
                                    </p:anim>
                                    <p:anim calcmode="lin" valueType="num">
                                      <p:cBhvr additive="base">
                                        <p:cTn id="13" dur="500" fill="hold"/>
                                        <p:tgtEl>
                                          <p:spTgt spid="7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1"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19" dur="2000" fill="hold"/>
                                        <p:tgtEl>
                                          <p:spTgt spid="67"/>
                                        </p:tgtEl>
                                        <p:attrNameLst>
                                          <p:attrName>ppt_x</p:attrName>
                                          <p:attrName>ppt_y</p:attrName>
                                        </p:attrNameLst>
                                      </p:cBhvr>
                                    </p:animMotion>
                                  </p:childTnLst>
                                </p:cTn>
                              </p:par>
                              <p:par>
                                <p:cTn id="20" presetID="53" presetClass="entr" presetSubtype="16"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p:cTn id="22" dur="500" fill="hold"/>
                                        <p:tgtEl>
                                          <p:spTgt spid="68"/>
                                        </p:tgtEl>
                                        <p:attrNameLst>
                                          <p:attrName>ppt_w</p:attrName>
                                        </p:attrNameLst>
                                      </p:cBhvr>
                                      <p:tavLst>
                                        <p:tav tm="0">
                                          <p:val>
                                            <p:fltVal val="0"/>
                                          </p:val>
                                        </p:tav>
                                        <p:tav tm="100000">
                                          <p:val>
                                            <p:strVal val="#ppt_w"/>
                                          </p:val>
                                        </p:tav>
                                      </p:tavLst>
                                    </p:anim>
                                    <p:anim calcmode="lin" valueType="num">
                                      <p:cBhvr>
                                        <p:cTn id="23" dur="500" fill="hold"/>
                                        <p:tgtEl>
                                          <p:spTgt spid="68"/>
                                        </p:tgtEl>
                                        <p:attrNameLst>
                                          <p:attrName>ppt_h</p:attrName>
                                        </p:attrNameLst>
                                      </p:cBhvr>
                                      <p:tavLst>
                                        <p:tav tm="0">
                                          <p:val>
                                            <p:fltVal val="0"/>
                                          </p:val>
                                        </p:tav>
                                        <p:tav tm="100000">
                                          <p:val>
                                            <p:strVal val="#ppt_h"/>
                                          </p:val>
                                        </p:tav>
                                      </p:tavLst>
                                    </p:anim>
                                    <p:animEffect transition="in" filter="fade">
                                      <p:cBhvr>
                                        <p:cTn id="24" dur="500"/>
                                        <p:tgtEl>
                                          <p:spTgt spid="68"/>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83"/>
                                        </p:tgtEl>
                                        <p:attrNameLst>
                                          <p:attrName>style.visibility</p:attrName>
                                        </p:attrNameLst>
                                      </p:cBhvr>
                                      <p:to>
                                        <p:strVal val="visible"/>
                                      </p:to>
                                    </p:set>
                                    <p:anim calcmode="lin" valueType="num">
                                      <p:cBhvr>
                                        <p:cTn id="40" dur="500" fill="hold"/>
                                        <p:tgtEl>
                                          <p:spTgt spid="83"/>
                                        </p:tgtEl>
                                        <p:attrNameLst>
                                          <p:attrName>ppt_w</p:attrName>
                                        </p:attrNameLst>
                                      </p:cBhvr>
                                      <p:tavLst>
                                        <p:tav tm="0">
                                          <p:val>
                                            <p:fltVal val="0"/>
                                          </p:val>
                                        </p:tav>
                                        <p:tav tm="100000">
                                          <p:val>
                                            <p:strVal val="#ppt_w"/>
                                          </p:val>
                                        </p:tav>
                                      </p:tavLst>
                                    </p:anim>
                                    <p:anim calcmode="lin" valueType="num">
                                      <p:cBhvr>
                                        <p:cTn id="41" dur="500" fill="hold"/>
                                        <p:tgtEl>
                                          <p:spTgt spid="83"/>
                                        </p:tgtEl>
                                        <p:attrNameLst>
                                          <p:attrName>ppt_h</p:attrName>
                                        </p:attrNameLst>
                                      </p:cBhvr>
                                      <p:tavLst>
                                        <p:tav tm="0">
                                          <p:val>
                                            <p:fltVal val="0"/>
                                          </p:val>
                                        </p:tav>
                                        <p:tav tm="100000">
                                          <p:val>
                                            <p:strVal val="#ppt_h"/>
                                          </p:val>
                                        </p:tav>
                                      </p:tavLst>
                                    </p:anim>
                                    <p:animEffect transition="in" filter="fade">
                                      <p:cBhvr>
                                        <p:cTn id="42" dur="500"/>
                                        <p:tgtEl>
                                          <p:spTgt spid="83"/>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p:cTn id="46" dur="500" fill="hold"/>
                                        <p:tgtEl>
                                          <p:spTgt spid="84"/>
                                        </p:tgtEl>
                                        <p:attrNameLst>
                                          <p:attrName>ppt_w</p:attrName>
                                        </p:attrNameLst>
                                      </p:cBhvr>
                                      <p:tavLst>
                                        <p:tav tm="0">
                                          <p:val>
                                            <p:fltVal val="0"/>
                                          </p:val>
                                        </p:tav>
                                        <p:tav tm="100000">
                                          <p:val>
                                            <p:strVal val="#ppt_w"/>
                                          </p:val>
                                        </p:tav>
                                      </p:tavLst>
                                    </p:anim>
                                    <p:anim calcmode="lin" valueType="num">
                                      <p:cBhvr>
                                        <p:cTn id="47" dur="500" fill="hold"/>
                                        <p:tgtEl>
                                          <p:spTgt spid="84"/>
                                        </p:tgtEl>
                                        <p:attrNameLst>
                                          <p:attrName>ppt_h</p:attrName>
                                        </p:attrNameLst>
                                      </p:cBhvr>
                                      <p:tavLst>
                                        <p:tav tm="0">
                                          <p:val>
                                            <p:fltVal val="0"/>
                                          </p:val>
                                        </p:tav>
                                        <p:tav tm="100000">
                                          <p:val>
                                            <p:strVal val="#ppt_h"/>
                                          </p:val>
                                        </p:tav>
                                      </p:tavLst>
                                    </p:anim>
                                    <p:animEffect transition="in" filter="fade">
                                      <p:cBhvr>
                                        <p:cTn id="48" dur="500"/>
                                        <p:tgtEl>
                                          <p:spTgt spid="84"/>
                                        </p:tgtEl>
                                      </p:cBhvr>
                                    </p:animEffect>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additive="base">
                                        <p:cTn id="52" dur="500" fill="hold"/>
                                        <p:tgtEl>
                                          <p:spTgt spid="89"/>
                                        </p:tgtEl>
                                        <p:attrNameLst>
                                          <p:attrName>ppt_x</p:attrName>
                                        </p:attrNameLst>
                                      </p:cBhvr>
                                      <p:tavLst>
                                        <p:tav tm="0">
                                          <p:val>
                                            <p:strVal val="1+#ppt_w/2"/>
                                          </p:val>
                                        </p:tav>
                                        <p:tav tm="100000">
                                          <p:val>
                                            <p:strVal val="#ppt_x"/>
                                          </p:val>
                                        </p:tav>
                                      </p:tavLst>
                                    </p:anim>
                                    <p:anim calcmode="lin" valueType="num">
                                      <p:cBhvr additive="base">
                                        <p:cTn id="53" dur="500" fill="hold"/>
                                        <p:tgtEl>
                                          <p:spTgt spid="89"/>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90"/>
                                        </p:tgtEl>
                                        <p:attrNameLst>
                                          <p:attrName>style.visibility</p:attrName>
                                        </p:attrNameLst>
                                      </p:cBhvr>
                                      <p:to>
                                        <p:strVal val="visible"/>
                                      </p:to>
                                    </p:set>
                                    <p:anim calcmode="lin" valueType="num">
                                      <p:cBhvr additive="base">
                                        <p:cTn id="56" dur="500" fill="hold"/>
                                        <p:tgtEl>
                                          <p:spTgt spid="90"/>
                                        </p:tgtEl>
                                        <p:attrNameLst>
                                          <p:attrName>ppt_x</p:attrName>
                                        </p:attrNameLst>
                                      </p:cBhvr>
                                      <p:tavLst>
                                        <p:tav tm="0">
                                          <p:val>
                                            <p:strVal val="0-#ppt_w/2"/>
                                          </p:val>
                                        </p:tav>
                                        <p:tav tm="100000">
                                          <p:val>
                                            <p:strVal val="#ppt_x"/>
                                          </p:val>
                                        </p:tav>
                                      </p:tavLst>
                                    </p:anim>
                                    <p:anim calcmode="lin" valueType="num">
                                      <p:cBhvr additive="base">
                                        <p:cTn id="57"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8" grpId="0" animBg="1"/>
      <p:bldP spid="7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1450003" y="3991035"/>
            <a:ext cx="1316532" cy="1448793"/>
            <a:chOff x="2556769" y="6892731"/>
            <a:chExt cx="2321423" cy="2502143"/>
          </a:xfrm>
        </p:grpSpPr>
        <p:sp>
          <p:nvSpPr>
            <p:cNvPr id="18" name="TextBox 17"/>
            <p:cNvSpPr txBox="1"/>
            <p:nvPr/>
          </p:nvSpPr>
          <p:spPr>
            <a:xfrm>
              <a:off x="2556769" y="6892731"/>
              <a:ext cx="2321423" cy="744165"/>
            </a:xfrm>
            <a:prstGeom prst="rect">
              <a:avLst/>
            </a:prstGeom>
            <a:noFill/>
          </p:spPr>
          <p:txBody>
            <a:bodyPr wrap="square" rtlCol="0">
              <a:spAutoFit/>
            </a:bodyPr>
            <a:lstStyle/>
            <a:p>
              <a:pPr lvl="0"/>
              <a:r>
                <a:rPr lang="zh-CN" altLang="en-US" sz="2200" dirty="0">
                  <a:solidFill>
                    <a:srgbClr val="C00000"/>
                  </a:solidFill>
                  <a:latin typeface="微软雅黑" panose="020B0503020204020204" pitchFamily="34" charset="-122"/>
                  <a:ea typeface="微软雅黑" panose="020B0503020204020204" pitchFamily="34" charset="-122"/>
                </a:rPr>
                <a:t>前期资金</a:t>
              </a:r>
              <a:endParaRPr lang="zh-CN" altLang="en-US" sz="2200" dirty="0">
                <a:solidFill>
                  <a:srgbClr val="C00000"/>
                </a:solidFill>
                <a:latin typeface="微软雅黑" panose="020B0503020204020204" pitchFamily="34" charset="-122"/>
                <a:ea typeface="微软雅黑" panose="020B0503020204020204" pitchFamily="34" charset="-122"/>
              </a:endParaRPr>
            </a:p>
          </p:txBody>
        </p:sp>
        <p:cxnSp>
          <p:nvCxnSpPr>
            <p:cNvPr id="24" name="Straight Connector 96"/>
            <p:cNvCxnSpPr/>
            <p:nvPr/>
          </p:nvCxnSpPr>
          <p:spPr>
            <a:xfrm flipH="1" flipV="1">
              <a:off x="3525437" y="7842363"/>
              <a:ext cx="1" cy="15525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3508382" y="3460484"/>
            <a:ext cx="1331125" cy="1297344"/>
            <a:chOff x="6186278" y="5976441"/>
            <a:chExt cx="2347155" cy="2240584"/>
          </a:xfrm>
        </p:grpSpPr>
        <p:sp>
          <p:nvSpPr>
            <p:cNvPr id="26" name="TextBox 25"/>
            <p:cNvSpPr txBox="1"/>
            <p:nvPr/>
          </p:nvSpPr>
          <p:spPr>
            <a:xfrm>
              <a:off x="6186278" y="5976441"/>
              <a:ext cx="2347155" cy="744165"/>
            </a:xfrm>
            <a:prstGeom prst="rect">
              <a:avLst/>
            </a:prstGeom>
            <a:noFill/>
          </p:spPr>
          <p:txBody>
            <a:bodyPr wrap="square" rtlCol="0">
              <a:spAutoFit/>
            </a:bodyPr>
            <a:lstStyle/>
            <a:p>
              <a:pPr lvl="0"/>
              <a:r>
                <a:rPr lang="zh-CN" altLang="en-US" sz="2200" dirty="0">
                  <a:solidFill>
                    <a:srgbClr val="C00000"/>
                  </a:solidFill>
                  <a:latin typeface="微软雅黑" panose="020B0503020204020204" pitchFamily="34" charset="-122"/>
                  <a:ea typeface="微软雅黑" panose="020B0503020204020204" pitchFamily="34" charset="-122"/>
                </a:rPr>
                <a:t>中期资金</a:t>
              </a:r>
              <a:endParaRPr lang="zh-CN" altLang="en-US" sz="2200" dirty="0">
                <a:solidFill>
                  <a:srgbClr val="C00000"/>
                </a:solidFill>
                <a:latin typeface="微软雅黑" panose="020B0503020204020204" pitchFamily="34" charset="-122"/>
                <a:ea typeface="微软雅黑" panose="020B0503020204020204" pitchFamily="34" charset="-122"/>
              </a:endParaRPr>
            </a:p>
          </p:txBody>
        </p:sp>
        <p:cxnSp>
          <p:nvCxnSpPr>
            <p:cNvPr id="27" name="Straight Connector 96"/>
            <p:cNvCxnSpPr/>
            <p:nvPr/>
          </p:nvCxnSpPr>
          <p:spPr>
            <a:xfrm flipH="1" flipV="1">
              <a:off x="7198883" y="6892731"/>
              <a:ext cx="1" cy="1324294"/>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5917788" y="2709989"/>
            <a:ext cx="1331125" cy="1565845"/>
            <a:chOff x="10434750" y="4680297"/>
            <a:chExt cx="2347155" cy="2704297"/>
          </a:xfrm>
        </p:grpSpPr>
        <p:sp>
          <p:nvSpPr>
            <p:cNvPr id="29" name="TextBox 28"/>
            <p:cNvSpPr txBox="1"/>
            <p:nvPr/>
          </p:nvSpPr>
          <p:spPr>
            <a:xfrm>
              <a:off x="10434750" y="4680297"/>
              <a:ext cx="2347155" cy="744165"/>
            </a:xfrm>
            <a:prstGeom prst="rect">
              <a:avLst/>
            </a:prstGeom>
            <a:noFill/>
          </p:spPr>
          <p:txBody>
            <a:bodyPr wrap="square" rtlCol="0">
              <a:spAutoFit/>
            </a:bodyPr>
            <a:lstStyle/>
            <a:p>
              <a:pPr lvl="0"/>
              <a:r>
                <a:rPr lang="zh-CN" altLang="en-US" sz="2200" dirty="0">
                  <a:solidFill>
                    <a:srgbClr val="C00000"/>
                  </a:solidFill>
                  <a:latin typeface="微软雅黑" panose="020B0503020204020204" pitchFamily="34" charset="-122"/>
                  <a:ea typeface="微软雅黑" panose="020B0503020204020204" pitchFamily="34" charset="-122"/>
                </a:rPr>
                <a:t>后续资金</a:t>
              </a:r>
              <a:endParaRPr lang="zh-CN" altLang="en-US" sz="2200" dirty="0">
                <a:solidFill>
                  <a:srgbClr val="C00000"/>
                </a:solidFill>
                <a:latin typeface="微软雅黑" panose="020B0503020204020204" pitchFamily="34" charset="-122"/>
                <a:ea typeface="微软雅黑" panose="020B0503020204020204" pitchFamily="34" charset="-122"/>
              </a:endParaRPr>
            </a:p>
          </p:txBody>
        </p:sp>
        <p:cxnSp>
          <p:nvCxnSpPr>
            <p:cNvPr id="30" name="Straight Connector 96"/>
            <p:cNvCxnSpPr/>
            <p:nvPr/>
          </p:nvCxnSpPr>
          <p:spPr>
            <a:xfrm flipH="1" flipV="1">
              <a:off x="11557767" y="5388183"/>
              <a:ext cx="2" cy="19964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1245817" y="5259105"/>
            <a:ext cx="1503471" cy="1535012"/>
            <a:chOff x="2196729" y="9082758"/>
            <a:chExt cx="2651050" cy="2651050"/>
          </a:xfrm>
        </p:grpSpPr>
        <p:sp>
          <p:nvSpPr>
            <p:cNvPr id="31" name="泪滴形 30"/>
            <p:cNvSpPr/>
            <p:nvPr/>
          </p:nvSpPr>
          <p:spPr>
            <a:xfrm>
              <a:off x="2196729" y="9082758"/>
              <a:ext cx="2651050" cy="265105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2746917" y="10010542"/>
              <a:ext cx="1974126" cy="850476"/>
            </a:xfrm>
            <a:prstGeom prst="rect">
              <a:avLst/>
            </a:prstGeom>
            <a:noFill/>
          </p:spPr>
          <p:txBody>
            <a:bodyPr wrap="square" rtlCol="0">
              <a:spAutoFit/>
            </a:bodyPr>
            <a:lstStyle/>
            <a:p>
              <a:pPr lvl="0"/>
              <a:r>
                <a:rPr lang="en-US" altLang="zh-CN" dirty="0">
                  <a:solidFill>
                    <a:schemeClr val="bg1"/>
                  </a:solidFill>
                  <a:latin typeface="微软雅黑" panose="020B0503020204020204" pitchFamily="34" charset="-122"/>
                  <a:ea typeface="微软雅黑" panose="020B0503020204020204" pitchFamily="34" charset="-122"/>
                </a:rPr>
                <a:t>200</a:t>
              </a:r>
              <a:r>
                <a:rPr lang="zh-CN" altLang="en-US" dirty="0">
                  <a:solidFill>
                    <a:schemeClr val="bg1"/>
                  </a:solidFill>
                  <a:latin typeface="微软雅黑" panose="020B0503020204020204" pitchFamily="34" charset="-122"/>
                  <a:ea typeface="微软雅黑" panose="020B0503020204020204" pitchFamily="34" charset="-122"/>
                </a:rPr>
                <a:t>万</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3124186" y="4831890"/>
            <a:ext cx="1861494" cy="1900548"/>
            <a:chOff x="5508833" y="8344935"/>
            <a:chExt cx="3282347" cy="3282347"/>
          </a:xfrm>
        </p:grpSpPr>
        <p:sp>
          <p:nvSpPr>
            <p:cNvPr id="32" name="泪滴形 31"/>
            <p:cNvSpPr/>
            <p:nvPr/>
          </p:nvSpPr>
          <p:spPr>
            <a:xfrm>
              <a:off x="5508833" y="8344935"/>
              <a:ext cx="3282347" cy="3282347"/>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6190980" y="9413590"/>
              <a:ext cx="2342454" cy="930206"/>
            </a:xfrm>
            <a:prstGeom prst="rect">
              <a:avLst/>
            </a:prstGeom>
            <a:noFill/>
          </p:spPr>
          <p:txBody>
            <a:bodyPr wrap="square" rtlCol="0">
              <a:spAutoFit/>
            </a:bodyPr>
            <a:lstStyle/>
            <a:p>
              <a:pPr lvl="0"/>
              <a:r>
                <a:rPr lang="en-US" altLang="zh-CN" sz="2900" dirty="0">
                  <a:solidFill>
                    <a:schemeClr val="bg1"/>
                  </a:solidFill>
                  <a:latin typeface="微软雅黑" panose="020B0503020204020204" pitchFamily="34" charset="-122"/>
                  <a:ea typeface="微软雅黑" panose="020B0503020204020204" pitchFamily="34" charset="-122"/>
                </a:rPr>
                <a:t>300</a:t>
              </a:r>
              <a:r>
                <a:rPr lang="zh-CN" altLang="en-US" sz="2900" dirty="0">
                  <a:solidFill>
                    <a:schemeClr val="bg1"/>
                  </a:solidFill>
                  <a:latin typeface="微软雅黑" panose="020B0503020204020204" pitchFamily="34" charset="-122"/>
                  <a:ea typeface="微软雅黑" panose="020B0503020204020204" pitchFamily="34" charset="-122"/>
                </a:rPr>
                <a:t>万</a:t>
              </a:r>
              <a:endParaRPr lang="zh-CN" altLang="en-US" sz="2900"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5352052" y="4295452"/>
            <a:ext cx="2386908" cy="2436984"/>
            <a:chOff x="9437199" y="7418480"/>
            <a:chExt cx="4208802" cy="4208801"/>
          </a:xfrm>
        </p:grpSpPr>
        <p:sp>
          <p:nvSpPr>
            <p:cNvPr id="33" name="泪滴形 32"/>
            <p:cNvSpPr/>
            <p:nvPr/>
          </p:nvSpPr>
          <p:spPr>
            <a:xfrm>
              <a:off x="9437199" y="7418480"/>
              <a:ext cx="4208802" cy="4208801"/>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0261625" y="8724870"/>
              <a:ext cx="2856836" cy="1116248"/>
            </a:xfrm>
            <a:prstGeom prst="rect">
              <a:avLst/>
            </a:prstGeom>
            <a:noFill/>
          </p:spPr>
          <p:txBody>
            <a:bodyPr wrap="square" rtlCol="0">
              <a:spAutoFit/>
            </a:bodyPr>
            <a:lstStyle/>
            <a:p>
              <a:pPr lvl="0"/>
              <a:r>
                <a:rPr lang="en-US" altLang="zh-CN" sz="3600" dirty="0">
                  <a:solidFill>
                    <a:prstClr val="white"/>
                  </a:solidFill>
                  <a:latin typeface="微软雅黑" panose="020B0503020204020204" pitchFamily="34" charset="-122"/>
                  <a:ea typeface="微软雅黑" panose="020B0503020204020204" pitchFamily="34" charset="-122"/>
                </a:rPr>
                <a:t>500</a:t>
              </a:r>
              <a:r>
                <a:rPr lang="zh-CN" altLang="en-US" sz="3600" dirty="0">
                  <a:solidFill>
                    <a:prstClr val="white"/>
                  </a:solidFill>
                  <a:latin typeface="微软雅黑" panose="020B0503020204020204" pitchFamily="34" charset="-122"/>
                  <a:ea typeface="微软雅黑" panose="020B0503020204020204" pitchFamily="34" charset="-122"/>
                </a:rPr>
                <a:t>万</a:t>
              </a:r>
              <a:endParaRPr lang="zh-CN" altLang="en-US" sz="3600" dirty="0">
                <a:solidFill>
                  <a:prstClr val="white"/>
                </a:solidFill>
                <a:latin typeface="微软雅黑" panose="020B0503020204020204" pitchFamily="34" charset="-122"/>
                <a:ea typeface="微软雅黑" panose="020B0503020204020204" pitchFamily="34" charset="-122"/>
              </a:endParaRPr>
            </a:p>
          </p:txBody>
        </p:sp>
      </p:grpSp>
      <p:sp>
        <p:nvSpPr>
          <p:cNvPr id="39" name="TextBox 38"/>
          <p:cNvSpPr txBox="1"/>
          <p:nvPr/>
        </p:nvSpPr>
        <p:spPr>
          <a:xfrm>
            <a:off x="8908914" y="3159540"/>
            <a:ext cx="2750437" cy="3050940"/>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54" name="组合 53"/>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融资计划</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
        <p:nvSpPr>
          <p:cNvPr id="46" name="圆角矩形 45"/>
          <p:cNvSpPr/>
          <p:nvPr/>
        </p:nvSpPr>
        <p:spPr>
          <a:xfrm>
            <a:off x="8676383" y="2798421"/>
            <a:ext cx="3064643" cy="3835859"/>
          </a:xfrm>
          <a:prstGeom prst="roundRect">
            <a:avLst/>
          </a:prstGeom>
          <a:noFill/>
          <a:ln>
            <a:solidFill>
              <a:srgbClr val="CB0B0B"/>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55" name="组合 54"/>
          <p:cNvGrpSpPr/>
          <p:nvPr/>
        </p:nvGrpSpPr>
        <p:grpSpPr>
          <a:xfrm>
            <a:off x="9269843" y="2534748"/>
            <a:ext cx="1776947" cy="453556"/>
            <a:chOff x="15530566" y="3613782"/>
            <a:chExt cx="2230265" cy="557566"/>
          </a:xfrm>
        </p:grpSpPr>
        <p:sp>
          <p:nvSpPr>
            <p:cNvPr id="36" name="Rounded Rectangle 43"/>
            <p:cNvSpPr/>
            <p:nvPr/>
          </p:nvSpPr>
          <p:spPr>
            <a:xfrm>
              <a:off x="15530566" y="3613782"/>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Box 36"/>
            <p:cNvSpPr txBox="1"/>
            <p:nvPr/>
          </p:nvSpPr>
          <p:spPr>
            <a:xfrm>
              <a:off x="15796075" y="3639860"/>
              <a:ext cx="1640644" cy="491864"/>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分析概况</a:t>
              </a:r>
              <a:endParaRPr lang="id-ID" sz="20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1+#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anim calcmode="lin" valueType="num">
                                      <p:cBhvr>
                                        <p:cTn id="18" dur="500" fill="hold"/>
                                        <p:tgtEl>
                                          <p:spTgt spid="52"/>
                                        </p:tgtEl>
                                        <p:attrNameLst>
                                          <p:attrName>ppt_x</p:attrName>
                                        </p:attrNameLst>
                                      </p:cBhvr>
                                      <p:tavLst>
                                        <p:tav tm="0">
                                          <p:val>
                                            <p:strVal val="#ppt_x"/>
                                          </p:val>
                                        </p:tav>
                                        <p:tav tm="100000">
                                          <p:val>
                                            <p:strVal val="#ppt_x"/>
                                          </p:val>
                                        </p:tav>
                                      </p:tavLst>
                                    </p:anim>
                                    <p:anim calcmode="lin" valueType="num">
                                      <p:cBhvr>
                                        <p:cTn id="19" dur="500" fill="hold"/>
                                        <p:tgtEl>
                                          <p:spTgt spid="5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Effect transition="in" filter="fade">
                                      <p:cBhvr>
                                        <p:cTn id="25" dur="500"/>
                                        <p:tgtEl>
                                          <p:spTgt spid="48"/>
                                        </p:tgtEl>
                                      </p:cBhvr>
                                    </p:animEffect>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anim calcmode="lin" valueType="num">
                                      <p:cBhvr>
                                        <p:cTn id="30" dur="500" fill="hold"/>
                                        <p:tgtEl>
                                          <p:spTgt spid="51"/>
                                        </p:tgtEl>
                                        <p:attrNameLst>
                                          <p:attrName>ppt_x</p:attrName>
                                        </p:attrNameLst>
                                      </p:cBhvr>
                                      <p:tavLst>
                                        <p:tav tm="0">
                                          <p:val>
                                            <p:strVal val="#ppt_x"/>
                                          </p:val>
                                        </p:tav>
                                        <p:tav tm="100000">
                                          <p:val>
                                            <p:strVal val="#ppt_x"/>
                                          </p:val>
                                        </p:tav>
                                      </p:tavLst>
                                    </p:anim>
                                    <p:anim calcmode="lin" valueType="num">
                                      <p:cBhvr>
                                        <p:cTn id="31" dur="500" fill="hold"/>
                                        <p:tgtEl>
                                          <p:spTgt spid="51"/>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p:cTn id="35" dur="500" fill="hold"/>
                                        <p:tgtEl>
                                          <p:spTgt spid="49"/>
                                        </p:tgtEl>
                                        <p:attrNameLst>
                                          <p:attrName>ppt_w</p:attrName>
                                        </p:attrNameLst>
                                      </p:cBhvr>
                                      <p:tavLst>
                                        <p:tav tm="0">
                                          <p:val>
                                            <p:fltVal val="0"/>
                                          </p:val>
                                        </p:tav>
                                        <p:tav tm="100000">
                                          <p:val>
                                            <p:strVal val="#ppt_w"/>
                                          </p:val>
                                        </p:tav>
                                      </p:tavLst>
                                    </p:anim>
                                    <p:anim calcmode="lin" valueType="num">
                                      <p:cBhvr>
                                        <p:cTn id="36" dur="500" fill="hold"/>
                                        <p:tgtEl>
                                          <p:spTgt spid="49"/>
                                        </p:tgtEl>
                                        <p:attrNameLst>
                                          <p:attrName>ppt_h</p:attrName>
                                        </p:attrNameLst>
                                      </p:cBhvr>
                                      <p:tavLst>
                                        <p:tav tm="0">
                                          <p:val>
                                            <p:fltVal val="0"/>
                                          </p:val>
                                        </p:tav>
                                        <p:tav tm="100000">
                                          <p:val>
                                            <p:strVal val="#ppt_h"/>
                                          </p:val>
                                        </p:tav>
                                      </p:tavLst>
                                    </p:anim>
                                    <p:animEffect transition="in" filter="fade">
                                      <p:cBhvr>
                                        <p:cTn id="37" dur="500"/>
                                        <p:tgtEl>
                                          <p:spTgt spid="49"/>
                                        </p:tgtEl>
                                      </p:cBhvr>
                                    </p:animEffect>
                                  </p:childTnLst>
                                </p:cTn>
                              </p:par>
                            </p:childTnLst>
                          </p:cTn>
                        </p:par>
                        <p:par>
                          <p:cTn id="38" fill="hold">
                            <p:stCondLst>
                              <p:cond delay="3000"/>
                            </p:stCondLst>
                            <p:childTnLst>
                              <p:par>
                                <p:cTn id="39" presetID="47" presetClass="entr" presetSubtype="0"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anim calcmode="lin" valueType="num">
                                      <p:cBhvr>
                                        <p:cTn id="42" dur="500" fill="hold"/>
                                        <p:tgtEl>
                                          <p:spTgt spid="53"/>
                                        </p:tgtEl>
                                        <p:attrNameLst>
                                          <p:attrName>ppt_x</p:attrName>
                                        </p:attrNameLst>
                                      </p:cBhvr>
                                      <p:tavLst>
                                        <p:tav tm="0">
                                          <p:val>
                                            <p:strVal val="#ppt_x"/>
                                          </p:val>
                                        </p:tav>
                                        <p:tav tm="100000">
                                          <p:val>
                                            <p:strVal val="#ppt_x"/>
                                          </p:val>
                                        </p:tav>
                                      </p:tavLst>
                                    </p:anim>
                                    <p:anim calcmode="lin" valueType="num">
                                      <p:cBhvr>
                                        <p:cTn id="43" dur="50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500" fill="hold"/>
                                        <p:tgtEl>
                                          <p:spTgt spid="55"/>
                                        </p:tgtEl>
                                        <p:attrNameLst>
                                          <p:attrName>ppt_w</p:attrName>
                                        </p:attrNameLst>
                                      </p:cBhvr>
                                      <p:tavLst>
                                        <p:tav tm="0">
                                          <p:val>
                                            <p:fltVal val="0"/>
                                          </p:val>
                                        </p:tav>
                                        <p:tav tm="100000">
                                          <p:val>
                                            <p:strVal val="#ppt_w"/>
                                          </p:val>
                                        </p:tav>
                                      </p:tavLst>
                                    </p:anim>
                                    <p:anim calcmode="lin" valueType="num">
                                      <p:cBhvr>
                                        <p:cTn id="54" dur="500" fill="hold"/>
                                        <p:tgtEl>
                                          <p:spTgt spid="55"/>
                                        </p:tgtEl>
                                        <p:attrNameLst>
                                          <p:attrName>ppt_h</p:attrName>
                                        </p:attrNameLst>
                                      </p:cBhvr>
                                      <p:tavLst>
                                        <p:tav tm="0">
                                          <p:val>
                                            <p:fltVal val="0"/>
                                          </p:val>
                                        </p:tav>
                                        <p:tav tm="100000">
                                          <p:val>
                                            <p:strVal val="#ppt_h"/>
                                          </p:val>
                                        </p:tav>
                                      </p:tavLst>
                                    </p:anim>
                                    <p:animEffect transition="in" filter="fade">
                                      <p:cBhvr>
                                        <p:cTn id="55" dur="500"/>
                                        <p:tgtEl>
                                          <p:spTgt spid="55"/>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down)">
                                      <p:cBhvr>
                                        <p:cTn id="59" dur="500"/>
                                        <p:tgtEl>
                                          <p:spTgt spid="46"/>
                                        </p:tgtEl>
                                      </p:cBhvr>
                                    </p:animEffect>
                                  </p:childTnLst>
                                </p:cTn>
                              </p:par>
                            </p:childTnLst>
                          </p:cTn>
                        </p:par>
                        <p:par>
                          <p:cTn id="60" fill="hold">
                            <p:stCondLst>
                              <p:cond delay="5000"/>
                            </p:stCondLst>
                            <p:childTnLst>
                              <p:par>
                                <p:cTn id="61" presetID="14" presetClass="entr" presetSubtype="1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randombar(horizontal)">
                                      <p:cBhvr>
                                        <p:cTn id="6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animBg="1"/>
      <p:bldP spid="4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3" name="组合 2"/>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融资用途</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7039285" y="2498798"/>
            <a:ext cx="1993925" cy="2035756"/>
            <a:chOff x="12412274" y="4315557"/>
            <a:chExt cx="3515860" cy="3515861"/>
          </a:xfrm>
        </p:grpSpPr>
        <p:sp>
          <p:nvSpPr>
            <p:cNvPr id="45" name="Shape 1627"/>
            <p:cNvSpPr/>
            <p:nvPr/>
          </p:nvSpPr>
          <p:spPr>
            <a:xfrm>
              <a:off x="12412274" y="4315557"/>
              <a:ext cx="3515860"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628"/>
            <p:cNvSpPr/>
            <p:nvPr/>
          </p:nvSpPr>
          <p:spPr>
            <a:xfrm>
              <a:off x="1268414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0" name="Shape 1631"/>
            <p:cNvSpPr/>
            <p:nvPr/>
          </p:nvSpPr>
          <p:spPr>
            <a:xfrm>
              <a:off x="13340747" y="5297119"/>
              <a:ext cx="1468255" cy="1468861"/>
            </a:xfrm>
            <a:custGeom>
              <a:avLst/>
              <a:gdLst/>
              <a:ahLst/>
              <a:cxnLst>
                <a:cxn ang="0">
                  <a:pos x="wd2" y="hd2"/>
                </a:cxn>
                <a:cxn ang="5400000">
                  <a:pos x="wd2" y="hd2"/>
                </a:cxn>
                <a:cxn ang="10800000">
                  <a:pos x="wd2" y="hd2"/>
                </a:cxn>
                <a:cxn ang="16200000">
                  <a:pos x="wd2" y="hd2"/>
                </a:cxn>
              </a:cxnLst>
              <a:rect l="0" t="0" r="r" b="b"/>
              <a:pathLst>
                <a:path w="21592" h="21600" extrusionOk="0">
                  <a:moveTo>
                    <a:pt x="19673" y="3125"/>
                  </a:moveTo>
                  <a:cubicBezTo>
                    <a:pt x="19662" y="3136"/>
                    <a:pt x="19652" y="3148"/>
                    <a:pt x="19642" y="3160"/>
                  </a:cubicBezTo>
                  <a:lnTo>
                    <a:pt x="13874" y="9615"/>
                  </a:lnTo>
                  <a:lnTo>
                    <a:pt x="11980" y="7721"/>
                  </a:lnTo>
                  <a:lnTo>
                    <a:pt x="18436" y="1951"/>
                  </a:lnTo>
                  <a:cubicBezTo>
                    <a:pt x="18446" y="1940"/>
                    <a:pt x="18458" y="1930"/>
                    <a:pt x="18469" y="1918"/>
                  </a:cubicBezTo>
                  <a:cubicBezTo>
                    <a:pt x="18790" y="1597"/>
                    <a:pt x="19352" y="1596"/>
                    <a:pt x="19675" y="1918"/>
                  </a:cubicBezTo>
                  <a:cubicBezTo>
                    <a:pt x="19834" y="2080"/>
                    <a:pt x="19923" y="2294"/>
                    <a:pt x="19923" y="2522"/>
                  </a:cubicBezTo>
                  <a:cubicBezTo>
                    <a:pt x="19923" y="2749"/>
                    <a:pt x="19834" y="2965"/>
                    <a:pt x="19673" y="3125"/>
                  </a:cubicBezTo>
                  <a:cubicBezTo>
                    <a:pt x="19673" y="3125"/>
                    <a:pt x="19673" y="3125"/>
                    <a:pt x="19673" y="3125"/>
                  </a:cubicBezTo>
                  <a:close/>
                  <a:moveTo>
                    <a:pt x="14352" y="14847"/>
                  </a:moveTo>
                  <a:lnTo>
                    <a:pt x="6751" y="7242"/>
                  </a:lnTo>
                  <a:lnTo>
                    <a:pt x="8316" y="6418"/>
                  </a:lnTo>
                  <a:lnTo>
                    <a:pt x="15179" y="13281"/>
                  </a:lnTo>
                  <a:cubicBezTo>
                    <a:pt x="15179" y="13281"/>
                    <a:pt x="14352" y="14847"/>
                    <a:pt x="14352" y="14847"/>
                  </a:cubicBezTo>
                  <a:close/>
                  <a:moveTo>
                    <a:pt x="9570" y="20545"/>
                  </a:moveTo>
                  <a:lnTo>
                    <a:pt x="9007" y="19982"/>
                  </a:lnTo>
                  <a:lnTo>
                    <a:pt x="9698" y="18571"/>
                  </a:lnTo>
                  <a:cubicBezTo>
                    <a:pt x="9779" y="18402"/>
                    <a:pt x="9740" y="18201"/>
                    <a:pt x="9601" y="18076"/>
                  </a:cubicBezTo>
                  <a:cubicBezTo>
                    <a:pt x="9462" y="17952"/>
                    <a:pt x="9255" y="17936"/>
                    <a:pt x="9099" y="18036"/>
                  </a:cubicBezTo>
                  <a:lnTo>
                    <a:pt x="7855" y="18830"/>
                  </a:lnTo>
                  <a:lnTo>
                    <a:pt x="7312" y="18287"/>
                  </a:lnTo>
                  <a:lnTo>
                    <a:pt x="8827" y="15726"/>
                  </a:lnTo>
                  <a:cubicBezTo>
                    <a:pt x="8926" y="15563"/>
                    <a:pt x="8899" y="15352"/>
                    <a:pt x="8763" y="15218"/>
                  </a:cubicBezTo>
                  <a:cubicBezTo>
                    <a:pt x="8627" y="15083"/>
                    <a:pt x="8416" y="15058"/>
                    <a:pt x="8252" y="15157"/>
                  </a:cubicBezTo>
                  <a:lnTo>
                    <a:pt x="5722" y="16695"/>
                  </a:lnTo>
                  <a:lnTo>
                    <a:pt x="3696" y="14669"/>
                  </a:lnTo>
                  <a:lnTo>
                    <a:pt x="4301" y="13058"/>
                  </a:lnTo>
                  <a:cubicBezTo>
                    <a:pt x="4360" y="12899"/>
                    <a:pt x="4319" y="12720"/>
                    <a:pt x="4193" y="12605"/>
                  </a:cubicBezTo>
                  <a:cubicBezTo>
                    <a:pt x="4069" y="12490"/>
                    <a:pt x="3885" y="12462"/>
                    <a:pt x="3732" y="12535"/>
                  </a:cubicBezTo>
                  <a:lnTo>
                    <a:pt x="2258" y="13232"/>
                  </a:lnTo>
                  <a:lnTo>
                    <a:pt x="1054" y="12026"/>
                  </a:lnTo>
                  <a:lnTo>
                    <a:pt x="5715" y="8568"/>
                  </a:lnTo>
                  <a:lnTo>
                    <a:pt x="13026" y="15882"/>
                  </a:lnTo>
                  <a:cubicBezTo>
                    <a:pt x="13026" y="15882"/>
                    <a:pt x="9570" y="20545"/>
                    <a:pt x="9570" y="20545"/>
                  </a:cubicBezTo>
                  <a:close/>
                  <a:moveTo>
                    <a:pt x="21592" y="2522"/>
                  </a:moveTo>
                  <a:cubicBezTo>
                    <a:pt x="21592" y="1848"/>
                    <a:pt x="21330" y="1215"/>
                    <a:pt x="20854" y="739"/>
                  </a:cubicBezTo>
                  <a:cubicBezTo>
                    <a:pt x="20378" y="262"/>
                    <a:pt x="19746" y="0"/>
                    <a:pt x="19071" y="0"/>
                  </a:cubicBezTo>
                  <a:cubicBezTo>
                    <a:pt x="18406" y="0"/>
                    <a:pt x="17781" y="255"/>
                    <a:pt x="17306" y="721"/>
                  </a:cubicBezTo>
                  <a:lnTo>
                    <a:pt x="10798" y="6539"/>
                  </a:lnTo>
                  <a:lnTo>
                    <a:pt x="9061" y="4801"/>
                  </a:lnTo>
                  <a:cubicBezTo>
                    <a:pt x="8803" y="4542"/>
                    <a:pt x="8405" y="4482"/>
                    <a:pt x="8081" y="4653"/>
                  </a:cubicBezTo>
                  <a:lnTo>
                    <a:pt x="4972" y="6295"/>
                  </a:lnTo>
                  <a:cubicBezTo>
                    <a:pt x="4737" y="6419"/>
                    <a:pt x="4577" y="6647"/>
                    <a:pt x="4537" y="6909"/>
                  </a:cubicBezTo>
                  <a:cubicBezTo>
                    <a:pt x="4497" y="7170"/>
                    <a:pt x="4584" y="7436"/>
                    <a:pt x="4771" y="7623"/>
                  </a:cubicBezTo>
                  <a:lnTo>
                    <a:pt x="5118" y="7971"/>
                  </a:lnTo>
                  <a:lnTo>
                    <a:pt x="169" y="11644"/>
                  </a:lnTo>
                  <a:cubicBezTo>
                    <a:pt x="71" y="11716"/>
                    <a:pt x="10" y="11828"/>
                    <a:pt x="2" y="11948"/>
                  </a:cubicBezTo>
                  <a:cubicBezTo>
                    <a:pt x="-8" y="12069"/>
                    <a:pt x="36" y="12188"/>
                    <a:pt x="122" y="12273"/>
                  </a:cubicBezTo>
                  <a:lnTo>
                    <a:pt x="1876" y="14030"/>
                  </a:lnTo>
                  <a:cubicBezTo>
                    <a:pt x="2001" y="14154"/>
                    <a:pt x="2191" y="14186"/>
                    <a:pt x="2351" y="14111"/>
                  </a:cubicBezTo>
                  <a:lnTo>
                    <a:pt x="3158" y="13729"/>
                  </a:lnTo>
                  <a:lnTo>
                    <a:pt x="2820" y="14628"/>
                  </a:lnTo>
                  <a:cubicBezTo>
                    <a:pt x="2763" y="14781"/>
                    <a:pt x="2800" y="14953"/>
                    <a:pt x="2916" y="15070"/>
                  </a:cubicBezTo>
                  <a:lnTo>
                    <a:pt x="5362" y="17516"/>
                  </a:lnTo>
                  <a:cubicBezTo>
                    <a:pt x="5500" y="17654"/>
                    <a:pt x="5711" y="17677"/>
                    <a:pt x="5875" y="17579"/>
                  </a:cubicBezTo>
                  <a:lnTo>
                    <a:pt x="7260" y="16736"/>
                  </a:lnTo>
                  <a:lnTo>
                    <a:pt x="6429" y="18139"/>
                  </a:lnTo>
                  <a:cubicBezTo>
                    <a:pt x="6332" y="18304"/>
                    <a:pt x="6360" y="18513"/>
                    <a:pt x="6493" y="18648"/>
                  </a:cubicBezTo>
                  <a:lnTo>
                    <a:pt x="7503" y="19658"/>
                  </a:lnTo>
                  <a:cubicBezTo>
                    <a:pt x="7642" y="19796"/>
                    <a:pt x="7857" y="19818"/>
                    <a:pt x="8022" y="19715"/>
                  </a:cubicBezTo>
                  <a:lnTo>
                    <a:pt x="8294" y="19539"/>
                  </a:lnTo>
                  <a:lnTo>
                    <a:pt x="8127" y="19882"/>
                  </a:lnTo>
                  <a:cubicBezTo>
                    <a:pt x="8047" y="20041"/>
                    <a:pt x="8080" y="20233"/>
                    <a:pt x="8206" y="20360"/>
                  </a:cubicBezTo>
                  <a:lnTo>
                    <a:pt x="9322" y="21478"/>
                  </a:lnTo>
                  <a:cubicBezTo>
                    <a:pt x="9401" y="21555"/>
                    <a:pt x="9507" y="21600"/>
                    <a:pt x="9617" y="21600"/>
                  </a:cubicBezTo>
                  <a:cubicBezTo>
                    <a:pt x="9627" y="21600"/>
                    <a:pt x="9638" y="21600"/>
                    <a:pt x="9648" y="21597"/>
                  </a:cubicBezTo>
                  <a:cubicBezTo>
                    <a:pt x="9769" y="21590"/>
                    <a:pt x="9880" y="21528"/>
                    <a:pt x="9952" y="21430"/>
                  </a:cubicBezTo>
                  <a:lnTo>
                    <a:pt x="13624" y="16478"/>
                  </a:lnTo>
                  <a:lnTo>
                    <a:pt x="13971" y="16827"/>
                  </a:lnTo>
                  <a:cubicBezTo>
                    <a:pt x="14129" y="16984"/>
                    <a:pt x="14343" y="17071"/>
                    <a:pt x="14562" y="17071"/>
                  </a:cubicBezTo>
                  <a:cubicBezTo>
                    <a:pt x="14604" y="17071"/>
                    <a:pt x="14646" y="17067"/>
                    <a:pt x="14687" y="17061"/>
                  </a:cubicBezTo>
                  <a:cubicBezTo>
                    <a:pt x="14949" y="17021"/>
                    <a:pt x="15175" y="16860"/>
                    <a:pt x="15299" y="16627"/>
                  </a:cubicBezTo>
                  <a:lnTo>
                    <a:pt x="16941" y="13515"/>
                  </a:lnTo>
                  <a:cubicBezTo>
                    <a:pt x="17111" y="13192"/>
                    <a:pt x="17052" y="12794"/>
                    <a:pt x="16792" y="12536"/>
                  </a:cubicBezTo>
                  <a:lnTo>
                    <a:pt x="15055" y="10797"/>
                  </a:lnTo>
                  <a:lnTo>
                    <a:pt x="20871" y="4288"/>
                  </a:lnTo>
                  <a:cubicBezTo>
                    <a:pt x="21337" y="3814"/>
                    <a:pt x="21592" y="3188"/>
                    <a:pt x="21592" y="2522"/>
                  </a:cubicBezTo>
                  <a:cubicBezTo>
                    <a:pt x="21592" y="2522"/>
                    <a:pt x="21592" y="2522"/>
                    <a:pt x="21592" y="2522"/>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978021" y="2498798"/>
            <a:ext cx="1993925" cy="2035756"/>
            <a:chOff x="3487813" y="4315557"/>
            <a:chExt cx="3515861" cy="3515861"/>
          </a:xfrm>
        </p:grpSpPr>
        <p:sp>
          <p:nvSpPr>
            <p:cNvPr id="25" name="Shape 1623"/>
            <p:cNvSpPr/>
            <p:nvPr/>
          </p:nvSpPr>
          <p:spPr>
            <a:xfrm>
              <a:off x="348781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8" name="Shape 1624"/>
            <p:cNvSpPr/>
            <p:nvPr/>
          </p:nvSpPr>
          <p:spPr>
            <a:xfrm>
              <a:off x="375968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1" name="Shape 1632"/>
            <p:cNvSpPr/>
            <p:nvPr/>
          </p:nvSpPr>
          <p:spPr>
            <a:xfrm>
              <a:off x="4477508" y="5355235"/>
              <a:ext cx="1534816" cy="1342831"/>
            </a:xfrm>
            <a:custGeom>
              <a:avLst/>
              <a:gdLst/>
              <a:ahLst/>
              <a:cxnLst>
                <a:cxn ang="0">
                  <a:pos x="wd2" y="hd2"/>
                </a:cxn>
                <a:cxn ang="5400000">
                  <a:pos x="wd2" y="hd2"/>
                </a:cxn>
                <a:cxn ang="10800000">
                  <a:pos x="wd2" y="hd2"/>
                </a:cxn>
                <a:cxn ang="16200000">
                  <a:pos x="wd2" y="hd2"/>
                </a:cxn>
              </a:cxnLst>
              <a:rect l="0" t="0" r="r" b="b"/>
              <a:pathLst>
                <a:path w="21600" h="21600" extrusionOk="0">
                  <a:moveTo>
                    <a:pt x="20249" y="20059"/>
                  </a:moveTo>
                  <a:lnTo>
                    <a:pt x="16198" y="16202"/>
                  </a:lnTo>
                  <a:lnTo>
                    <a:pt x="16198" y="13885"/>
                  </a:lnTo>
                  <a:lnTo>
                    <a:pt x="20249" y="10801"/>
                  </a:lnTo>
                  <a:cubicBezTo>
                    <a:pt x="20249" y="10801"/>
                    <a:pt x="20249" y="20059"/>
                    <a:pt x="20249" y="20059"/>
                  </a:cubicBezTo>
                  <a:close/>
                  <a:moveTo>
                    <a:pt x="12824" y="9267"/>
                  </a:moveTo>
                  <a:cubicBezTo>
                    <a:pt x="10955" y="9267"/>
                    <a:pt x="9443" y="7534"/>
                    <a:pt x="9443" y="5403"/>
                  </a:cubicBezTo>
                  <a:cubicBezTo>
                    <a:pt x="9443" y="3267"/>
                    <a:pt x="10958" y="1533"/>
                    <a:pt x="12824" y="1533"/>
                  </a:cubicBezTo>
                  <a:cubicBezTo>
                    <a:pt x="14692" y="1533"/>
                    <a:pt x="16205" y="3267"/>
                    <a:pt x="16205" y="5403"/>
                  </a:cubicBezTo>
                  <a:cubicBezTo>
                    <a:pt x="16205" y="7534"/>
                    <a:pt x="14692" y="9267"/>
                    <a:pt x="12824" y="9267"/>
                  </a:cubicBezTo>
                  <a:cubicBezTo>
                    <a:pt x="12824" y="9267"/>
                    <a:pt x="12824" y="9267"/>
                    <a:pt x="12824" y="9267"/>
                  </a:cubicBezTo>
                  <a:close/>
                  <a:moveTo>
                    <a:pt x="14850" y="18514"/>
                  </a:moveTo>
                  <a:cubicBezTo>
                    <a:pt x="14850" y="19367"/>
                    <a:pt x="14244" y="20059"/>
                    <a:pt x="13499" y="20059"/>
                  </a:cubicBezTo>
                  <a:lnTo>
                    <a:pt x="2699" y="20059"/>
                  </a:lnTo>
                  <a:cubicBezTo>
                    <a:pt x="1954" y="20059"/>
                    <a:pt x="1352" y="19369"/>
                    <a:pt x="1352" y="18514"/>
                  </a:cubicBezTo>
                  <a:lnTo>
                    <a:pt x="1352" y="12345"/>
                  </a:lnTo>
                  <a:cubicBezTo>
                    <a:pt x="1352" y="11490"/>
                    <a:pt x="1954" y="10801"/>
                    <a:pt x="2699" y="10801"/>
                  </a:cubicBezTo>
                  <a:lnTo>
                    <a:pt x="13499" y="10801"/>
                  </a:lnTo>
                  <a:cubicBezTo>
                    <a:pt x="14244" y="10801"/>
                    <a:pt x="14850" y="11490"/>
                    <a:pt x="14850" y="12345"/>
                  </a:cubicBezTo>
                  <a:cubicBezTo>
                    <a:pt x="14850" y="12345"/>
                    <a:pt x="14850" y="18514"/>
                    <a:pt x="14850" y="18514"/>
                  </a:cubicBezTo>
                  <a:close/>
                  <a:moveTo>
                    <a:pt x="1352" y="6171"/>
                  </a:moveTo>
                  <a:cubicBezTo>
                    <a:pt x="1352" y="4469"/>
                    <a:pt x="2557" y="3085"/>
                    <a:pt x="4051" y="3085"/>
                  </a:cubicBezTo>
                  <a:cubicBezTo>
                    <a:pt x="5539" y="3085"/>
                    <a:pt x="6750" y="4469"/>
                    <a:pt x="6750" y="6171"/>
                  </a:cubicBezTo>
                  <a:cubicBezTo>
                    <a:pt x="6750" y="7877"/>
                    <a:pt x="5539" y="9259"/>
                    <a:pt x="4051" y="9259"/>
                  </a:cubicBezTo>
                  <a:cubicBezTo>
                    <a:pt x="2557" y="9259"/>
                    <a:pt x="1352" y="7877"/>
                    <a:pt x="1352" y="6171"/>
                  </a:cubicBezTo>
                  <a:cubicBezTo>
                    <a:pt x="1352" y="6171"/>
                    <a:pt x="1352" y="6171"/>
                    <a:pt x="1352" y="6171"/>
                  </a:cubicBezTo>
                  <a:close/>
                  <a:moveTo>
                    <a:pt x="20249" y="9259"/>
                  </a:moveTo>
                  <a:lnTo>
                    <a:pt x="16198" y="12345"/>
                  </a:lnTo>
                  <a:cubicBezTo>
                    <a:pt x="16198" y="11406"/>
                    <a:pt x="15826" y="10578"/>
                    <a:pt x="15249" y="10014"/>
                  </a:cubicBezTo>
                  <a:cubicBezTo>
                    <a:pt x="16623" y="9067"/>
                    <a:pt x="17550" y="7365"/>
                    <a:pt x="17550" y="5403"/>
                  </a:cubicBezTo>
                  <a:cubicBezTo>
                    <a:pt x="17550" y="2420"/>
                    <a:pt x="15434" y="0"/>
                    <a:pt x="12824" y="0"/>
                  </a:cubicBezTo>
                  <a:cubicBezTo>
                    <a:pt x="10213" y="0"/>
                    <a:pt x="8101" y="2420"/>
                    <a:pt x="8101" y="5403"/>
                  </a:cubicBezTo>
                  <a:cubicBezTo>
                    <a:pt x="8101" y="6912"/>
                    <a:pt x="8648" y="8277"/>
                    <a:pt x="9525" y="9259"/>
                  </a:cubicBezTo>
                  <a:lnTo>
                    <a:pt x="7050" y="9259"/>
                  </a:lnTo>
                  <a:cubicBezTo>
                    <a:pt x="7695" y="8438"/>
                    <a:pt x="8101" y="7365"/>
                    <a:pt x="8101" y="6171"/>
                  </a:cubicBezTo>
                  <a:cubicBezTo>
                    <a:pt x="8101" y="3617"/>
                    <a:pt x="6288" y="1546"/>
                    <a:pt x="4051" y="1546"/>
                  </a:cubicBezTo>
                  <a:cubicBezTo>
                    <a:pt x="1814" y="1546"/>
                    <a:pt x="0" y="3617"/>
                    <a:pt x="0" y="6171"/>
                  </a:cubicBezTo>
                  <a:cubicBezTo>
                    <a:pt x="0" y="7569"/>
                    <a:pt x="551" y="8803"/>
                    <a:pt x="1405" y="9651"/>
                  </a:cubicBezTo>
                  <a:cubicBezTo>
                    <a:pt x="571" y="10179"/>
                    <a:pt x="0" y="11181"/>
                    <a:pt x="0" y="12345"/>
                  </a:cubicBezTo>
                  <a:lnTo>
                    <a:pt x="0" y="18514"/>
                  </a:lnTo>
                  <a:cubicBezTo>
                    <a:pt x="0" y="20221"/>
                    <a:pt x="1210" y="21600"/>
                    <a:pt x="2699" y="21600"/>
                  </a:cubicBezTo>
                  <a:lnTo>
                    <a:pt x="13499" y="21600"/>
                  </a:lnTo>
                  <a:cubicBezTo>
                    <a:pt x="14989" y="21600"/>
                    <a:pt x="16198" y="20221"/>
                    <a:pt x="16198" y="18514"/>
                  </a:cubicBezTo>
                  <a:lnTo>
                    <a:pt x="16198" y="17743"/>
                  </a:lnTo>
                  <a:lnTo>
                    <a:pt x="20249" y="21600"/>
                  </a:lnTo>
                  <a:cubicBezTo>
                    <a:pt x="20994" y="21600"/>
                    <a:pt x="21600" y="20911"/>
                    <a:pt x="21600" y="20059"/>
                  </a:cubicBezTo>
                  <a:lnTo>
                    <a:pt x="21600" y="10801"/>
                  </a:lnTo>
                  <a:cubicBezTo>
                    <a:pt x="21600" y="9949"/>
                    <a:pt x="20994" y="9259"/>
                    <a:pt x="20249" y="9259"/>
                  </a:cubicBezTo>
                  <a:cubicBezTo>
                    <a:pt x="20249" y="9259"/>
                    <a:pt x="20249" y="9259"/>
                    <a:pt x="20249" y="9259"/>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4508654" y="2498798"/>
            <a:ext cx="1993925" cy="2035756"/>
            <a:chOff x="7950043" y="4315557"/>
            <a:chExt cx="3515861" cy="3515861"/>
          </a:xfrm>
        </p:grpSpPr>
        <p:sp>
          <p:nvSpPr>
            <p:cNvPr id="40" name="Shape 1625"/>
            <p:cNvSpPr/>
            <p:nvPr/>
          </p:nvSpPr>
          <p:spPr>
            <a:xfrm>
              <a:off x="795004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Shape 1626"/>
            <p:cNvSpPr/>
            <p:nvPr/>
          </p:nvSpPr>
          <p:spPr>
            <a:xfrm>
              <a:off x="8221920"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633"/>
            <p:cNvSpPr/>
            <p:nvPr/>
          </p:nvSpPr>
          <p:spPr>
            <a:xfrm>
              <a:off x="8898459" y="5315833"/>
              <a:ext cx="1608976" cy="1430294"/>
            </a:xfrm>
            <a:custGeom>
              <a:avLst/>
              <a:gdLst/>
              <a:ahLst/>
              <a:cxnLst>
                <a:cxn ang="0">
                  <a:pos x="wd2" y="hd2"/>
                </a:cxn>
                <a:cxn ang="5400000">
                  <a:pos x="wd2" y="hd2"/>
                </a:cxn>
                <a:cxn ang="10800000">
                  <a:pos x="wd2" y="hd2"/>
                </a:cxn>
                <a:cxn ang="16200000">
                  <a:pos x="wd2" y="hd2"/>
                </a:cxn>
              </a:cxnLst>
              <a:rect l="0" t="0" r="r" b="b"/>
              <a:pathLst>
                <a:path w="21504" h="21549" extrusionOk="0">
                  <a:moveTo>
                    <a:pt x="12246" y="17"/>
                  </a:moveTo>
                  <a:cubicBezTo>
                    <a:pt x="11990" y="86"/>
                    <a:pt x="11811" y="339"/>
                    <a:pt x="11811" y="635"/>
                  </a:cubicBezTo>
                  <a:lnTo>
                    <a:pt x="11811" y="14336"/>
                  </a:lnTo>
                  <a:cubicBezTo>
                    <a:pt x="11811" y="14689"/>
                    <a:pt x="12064" y="14980"/>
                    <a:pt x="12377" y="14980"/>
                  </a:cubicBezTo>
                  <a:lnTo>
                    <a:pt x="18513" y="14980"/>
                  </a:lnTo>
                  <a:cubicBezTo>
                    <a:pt x="18710" y="14980"/>
                    <a:pt x="18893" y="14860"/>
                    <a:pt x="18996" y="14672"/>
                  </a:cubicBezTo>
                  <a:cubicBezTo>
                    <a:pt x="19099" y="14483"/>
                    <a:pt x="19108" y="14246"/>
                    <a:pt x="19019" y="14048"/>
                  </a:cubicBezTo>
                  <a:lnTo>
                    <a:pt x="12883" y="346"/>
                  </a:lnTo>
                  <a:cubicBezTo>
                    <a:pt x="12765" y="82"/>
                    <a:pt x="12502" y="-51"/>
                    <a:pt x="12246" y="17"/>
                  </a:cubicBezTo>
                  <a:close/>
                  <a:moveTo>
                    <a:pt x="10383" y="219"/>
                  </a:moveTo>
                  <a:cubicBezTo>
                    <a:pt x="10293" y="207"/>
                    <a:pt x="10196" y="214"/>
                    <a:pt x="10109" y="252"/>
                  </a:cubicBezTo>
                  <a:cubicBezTo>
                    <a:pt x="6744" y="1722"/>
                    <a:pt x="4445" y="5308"/>
                    <a:pt x="3110" y="8056"/>
                  </a:cubicBezTo>
                  <a:cubicBezTo>
                    <a:pt x="2307" y="9706"/>
                    <a:pt x="1780" y="11194"/>
                    <a:pt x="1479" y="12149"/>
                  </a:cubicBezTo>
                  <a:cubicBezTo>
                    <a:pt x="1347" y="12567"/>
                    <a:pt x="919" y="13966"/>
                    <a:pt x="955" y="14443"/>
                  </a:cubicBezTo>
                  <a:cubicBezTo>
                    <a:pt x="979" y="14774"/>
                    <a:pt x="1226" y="15034"/>
                    <a:pt x="1520" y="15034"/>
                  </a:cubicBezTo>
                  <a:lnTo>
                    <a:pt x="10317" y="15034"/>
                  </a:lnTo>
                  <a:cubicBezTo>
                    <a:pt x="10631" y="15034"/>
                    <a:pt x="10883" y="14743"/>
                    <a:pt x="10883" y="14390"/>
                  </a:cubicBezTo>
                  <a:lnTo>
                    <a:pt x="10883" y="849"/>
                  </a:lnTo>
                  <a:cubicBezTo>
                    <a:pt x="10883" y="638"/>
                    <a:pt x="10793" y="446"/>
                    <a:pt x="10639" y="326"/>
                  </a:cubicBezTo>
                  <a:cubicBezTo>
                    <a:pt x="10562" y="267"/>
                    <a:pt x="10473" y="231"/>
                    <a:pt x="10383" y="219"/>
                  </a:cubicBezTo>
                  <a:close/>
                  <a:moveTo>
                    <a:pt x="9752" y="1836"/>
                  </a:moveTo>
                  <a:lnTo>
                    <a:pt x="9752" y="13752"/>
                  </a:lnTo>
                  <a:lnTo>
                    <a:pt x="2217" y="13752"/>
                  </a:lnTo>
                  <a:cubicBezTo>
                    <a:pt x="2772" y="11538"/>
                    <a:pt x="5160" y="4462"/>
                    <a:pt x="9752" y="1836"/>
                  </a:cubicBezTo>
                  <a:close/>
                  <a:moveTo>
                    <a:pt x="12942" y="3319"/>
                  </a:moveTo>
                  <a:lnTo>
                    <a:pt x="17591" y="13699"/>
                  </a:lnTo>
                  <a:lnTo>
                    <a:pt x="12942" y="13699"/>
                  </a:lnTo>
                  <a:cubicBezTo>
                    <a:pt x="12942" y="13699"/>
                    <a:pt x="12942" y="3319"/>
                    <a:pt x="12942" y="3319"/>
                  </a:cubicBezTo>
                  <a:close/>
                  <a:moveTo>
                    <a:pt x="568" y="16101"/>
                  </a:moveTo>
                  <a:cubicBezTo>
                    <a:pt x="328" y="16101"/>
                    <a:pt x="113" y="16268"/>
                    <a:pt x="32" y="16523"/>
                  </a:cubicBezTo>
                  <a:cubicBezTo>
                    <a:pt x="-48" y="16778"/>
                    <a:pt x="25" y="17064"/>
                    <a:pt x="211" y="17235"/>
                  </a:cubicBezTo>
                  <a:lnTo>
                    <a:pt x="4764" y="21408"/>
                  </a:lnTo>
                  <a:cubicBezTo>
                    <a:pt x="4865" y="21501"/>
                    <a:pt x="4991" y="21549"/>
                    <a:pt x="5121" y="21549"/>
                  </a:cubicBezTo>
                  <a:lnTo>
                    <a:pt x="16383" y="21549"/>
                  </a:lnTo>
                  <a:cubicBezTo>
                    <a:pt x="16513" y="21549"/>
                    <a:pt x="16639" y="21501"/>
                    <a:pt x="16740" y="21408"/>
                  </a:cubicBezTo>
                  <a:lnTo>
                    <a:pt x="21293" y="17235"/>
                  </a:lnTo>
                  <a:cubicBezTo>
                    <a:pt x="21479" y="17064"/>
                    <a:pt x="21552" y="16778"/>
                    <a:pt x="21472" y="16523"/>
                  </a:cubicBezTo>
                  <a:cubicBezTo>
                    <a:pt x="21391" y="16268"/>
                    <a:pt x="21176" y="16101"/>
                    <a:pt x="20936" y="16101"/>
                  </a:cubicBezTo>
                  <a:lnTo>
                    <a:pt x="568" y="16101"/>
                  </a:lnTo>
                  <a:close/>
                  <a:moveTo>
                    <a:pt x="2163" y="17382"/>
                  </a:moveTo>
                  <a:lnTo>
                    <a:pt x="19341" y="17382"/>
                  </a:lnTo>
                  <a:cubicBezTo>
                    <a:pt x="19341" y="17382"/>
                    <a:pt x="16180" y="20274"/>
                    <a:pt x="16180" y="20274"/>
                  </a:cubicBezTo>
                  <a:lnTo>
                    <a:pt x="5324" y="20274"/>
                  </a:lnTo>
                  <a:lnTo>
                    <a:pt x="2163" y="17382"/>
                  </a:ln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9569921" y="2498798"/>
            <a:ext cx="1993925" cy="2035756"/>
            <a:chOff x="16874504" y="4315557"/>
            <a:chExt cx="3515861" cy="3515861"/>
          </a:xfrm>
        </p:grpSpPr>
        <p:sp>
          <p:nvSpPr>
            <p:cNvPr id="48" name="Shape 1629"/>
            <p:cNvSpPr/>
            <p:nvPr/>
          </p:nvSpPr>
          <p:spPr>
            <a:xfrm>
              <a:off x="16874504"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9" name="Shape 1630"/>
            <p:cNvSpPr/>
            <p:nvPr/>
          </p:nvSpPr>
          <p:spPr>
            <a:xfrm>
              <a:off x="17146382" y="4587434"/>
              <a:ext cx="2972107"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634"/>
            <p:cNvSpPr/>
            <p:nvPr/>
          </p:nvSpPr>
          <p:spPr>
            <a:xfrm>
              <a:off x="17898307" y="5277849"/>
              <a:ext cx="1468255" cy="1505537"/>
            </a:xfrm>
            <a:custGeom>
              <a:avLst/>
              <a:gdLst/>
              <a:ahLst/>
              <a:cxnLst>
                <a:cxn ang="0">
                  <a:pos x="wd2" y="hd2"/>
                </a:cxn>
                <a:cxn ang="5400000">
                  <a:pos x="wd2" y="hd2"/>
                </a:cxn>
                <a:cxn ang="10800000">
                  <a:pos x="wd2" y="hd2"/>
                </a:cxn>
                <a:cxn ang="16200000">
                  <a:pos x="wd2" y="hd2"/>
                </a:cxn>
              </a:cxnLst>
              <a:rect l="0" t="0" r="r" b="b"/>
              <a:pathLst>
                <a:path w="20896" h="21594" extrusionOk="0">
                  <a:moveTo>
                    <a:pt x="20165" y="5"/>
                  </a:moveTo>
                  <a:cubicBezTo>
                    <a:pt x="19915" y="37"/>
                    <a:pt x="19697" y="214"/>
                    <a:pt x="19624" y="474"/>
                  </a:cubicBezTo>
                  <a:cubicBezTo>
                    <a:pt x="19621" y="492"/>
                    <a:pt x="19122" y="2218"/>
                    <a:pt x="17620" y="2962"/>
                  </a:cubicBezTo>
                  <a:cubicBezTo>
                    <a:pt x="16184" y="3674"/>
                    <a:pt x="15501" y="4542"/>
                    <a:pt x="15178" y="5241"/>
                  </a:cubicBezTo>
                  <a:cubicBezTo>
                    <a:pt x="14016" y="4263"/>
                    <a:pt x="12583" y="3707"/>
                    <a:pt x="11050" y="3707"/>
                  </a:cubicBezTo>
                  <a:cubicBezTo>
                    <a:pt x="9316" y="3707"/>
                    <a:pt x="7688" y="4387"/>
                    <a:pt x="6463" y="5621"/>
                  </a:cubicBezTo>
                  <a:lnTo>
                    <a:pt x="1897" y="10223"/>
                  </a:lnTo>
                  <a:cubicBezTo>
                    <a:pt x="-632" y="12772"/>
                    <a:pt x="-632" y="16915"/>
                    <a:pt x="1897" y="19464"/>
                  </a:cubicBezTo>
                  <a:lnTo>
                    <a:pt x="2111" y="19679"/>
                  </a:lnTo>
                  <a:cubicBezTo>
                    <a:pt x="3336" y="20916"/>
                    <a:pt x="4966" y="21594"/>
                    <a:pt x="6698" y="21594"/>
                  </a:cubicBezTo>
                  <a:cubicBezTo>
                    <a:pt x="8431" y="21594"/>
                    <a:pt x="10061" y="20916"/>
                    <a:pt x="11286" y="19679"/>
                  </a:cubicBezTo>
                  <a:lnTo>
                    <a:pt x="15846" y="15084"/>
                  </a:lnTo>
                  <a:cubicBezTo>
                    <a:pt x="18241" y="12670"/>
                    <a:pt x="18342" y="8839"/>
                    <a:pt x="16202" y="6272"/>
                  </a:cubicBezTo>
                  <a:cubicBezTo>
                    <a:pt x="16232" y="5981"/>
                    <a:pt x="16451" y="4999"/>
                    <a:pt x="18189" y="4137"/>
                  </a:cubicBezTo>
                  <a:cubicBezTo>
                    <a:pt x="20205" y="3138"/>
                    <a:pt x="20845" y="927"/>
                    <a:pt x="20872" y="832"/>
                  </a:cubicBezTo>
                  <a:cubicBezTo>
                    <a:pt x="20968" y="485"/>
                    <a:pt x="20767" y="125"/>
                    <a:pt x="20423" y="27"/>
                  </a:cubicBezTo>
                  <a:cubicBezTo>
                    <a:pt x="20337" y="2"/>
                    <a:pt x="20249" y="-6"/>
                    <a:pt x="20165" y="5"/>
                  </a:cubicBezTo>
                  <a:close/>
                  <a:moveTo>
                    <a:pt x="11045" y="5014"/>
                  </a:moveTo>
                  <a:cubicBezTo>
                    <a:pt x="12433" y="5014"/>
                    <a:pt x="13737" y="5554"/>
                    <a:pt x="14718" y="6543"/>
                  </a:cubicBezTo>
                  <a:lnTo>
                    <a:pt x="14932" y="6758"/>
                  </a:lnTo>
                  <a:cubicBezTo>
                    <a:pt x="16957" y="8797"/>
                    <a:pt x="16957" y="12116"/>
                    <a:pt x="14932" y="14157"/>
                  </a:cubicBezTo>
                  <a:lnTo>
                    <a:pt x="14330" y="14764"/>
                  </a:lnTo>
                  <a:cubicBezTo>
                    <a:pt x="9349" y="11981"/>
                    <a:pt x="7244" y="8101"/>
                    <a:pt x="6786" y="7139"/>
                  </a:cubicBezTo>
                  <a:lnTo>
                    <a:pt x="7377" y="6543"/>
                  </a:lnTo>
                  <a:cubicBezTo>
                    <a:pt x="8357" y="5554"/>
                    <a:pt x="9658" y="5014"/>
                    <a:pt x="11045" y="5014"/>
                  </a:cubicBezTo>
                  <a:close/>
                  <a:moveTo>
                    <a:pt x="6304" y="7624"/>
                  </a:moveTo>
                  <a:cubicBezTo>
                    <a:pt x="6960" y="8943"/>
                    <a:pt x="9098" y="12533"/>
                    <a:pt x="13859" y="15244"/>
                  </a:cubicBezTo>
                  <a:lnTo>
                    <a:pt x="10372" y="18758"/>
                  </a:lnTo>
                  <a:cubicBezTo>
                    <a:pt x="9392" y="19748"/>
                    <a:pt x="8085" y="20292"/>
                    <a:pt x="6698" y="20292"/>
                  </a:cubicBezTo>
                  <a:cubicBezTo>
                    <a:pt x="5312" y="20292"/>
                    <a:pt x="4010" y="19748"/>
                    <a:pt x="3030" y="18758"/>
                  </a:cubicBezTo>
                  <a:lnTo>
                    <a:pt x="2817" y="18543"/>
                  </a:lnTo>
                  <a:cubicBezTo>
                    <a:pt x="793" y="16503"/>
                    <a:pt x="793" y="13183"/>
                    <a:pt x="2817" y="11144"/>
                  </a:cubicBezTo>
                  <a:lnTo>
                    <a:pt x="6304" y="7624"/>
                  </a:lnTo>
                  <a:close/>
                  <a:moveTo>
                    <a:pt x="12156" y="8650"/>
                  </a:moveTo>
                  <a:cubicBezTo>
                    <a:pt x="12074" y="8650"/>
                    <a:pt x="11990" y="8680"/>
                    <a:pt x="11926" y="8744"/>
                  </a:cubicBezTo>
                  <a:lnTo>
                    <a:pt x="10782" y="9897"/>
                  </a:lnTo>
                  <a:cubicBezTo>
                    <a:pt x="10655" y="10024"/>
                    <a:pt x="10655" y="10233"/>
                    <a:pt x="10782" y="10361"/>
                  </a:cubicBezTo>
                  <a:cubicBezTo>
                    <a:pt x="10846" y="10424"/>
                    <a:pt x="10930" y="10460"/>
                    <a:pt x="11012" y="10460"/>
                  </a:cubicBezTo>
                  <a:cubicBezTo>
                    <a:pt x="11096" y="10460"/>
                    <a:pt x="11179" y="10424"/>
                    <a:pt x="11242" y="10361"/>
                  </a:cubicBezTo>
                  <a:lnTo>
                    <a:pt x="12386" y="9208"/>
                  </a:lnTo>
                  <a:cubicBezTo>
                    <a:pt x="12513" y="9080"/>
                    <a:pt x="12513" y="8871"/>
                    <a:pt x="12386" y="8744"/>
                  </a:cubicBezTo>
                  <a:cubicBezTo>
                    <a:pt x="12323" y="8680"/>
                    <a:pt x="12239" y="8650"/>
                    <a:pt x="12156" y="8650"/>
                  </a:cubicBezTo>
                  <a:close/>
                  <a:moveTo>
                    <a:pt x="5056" y="10239"/>
                  </a:moveTo>
                  <a:cubicBezTo>
                    <a:pt x="4973" y="10239"/>
                    <a:pt x="4890" y="10269"/>
                    <a:pt x="4826" y="10333"/>
                  </a:cubicBezTo>
                  <a:lnTo>
                    <a:pt x="3813" y="11359"/>
                  </a:lnTo>
                  <a:cubicBezTo>
                    <a:pt x="1943" y="13185"/>
                    <a:pt x="1599" y="15090"/>
                    <a:pt x="2822" y="16871"/>
                  </a:cubicBezTo>
                  <a:cubicBezTo>
                    <a:pt x="2886" y="16962"/>
                    <a:pt x="2988" y="17015"/>
                    <a:pt x="3091" y="17015"/>
                  </a:cubicBezTo>
                  <a:cubicBezTo>
                    <a:pt x="3153" y="17015"/>
                    <a:pt x="3222" y="16992"/>
                    <a:pt x="3277" y="16954"/>
                  </a:cubicBezTo>
                  <a:cubicBezTo>
                    <a:pt x="3424" y="16851"/>
                    <a:pt x="3460" y="16648"/>
                    <a:pt x="3359" y="16501"/>
                  </a:cubicBezTo>
                  <a:cubicBezTo>
                    <a:pt x="2325" y="14997"/>
                    <a:pt x="2628" y="13423"/>
                    <a:pt x="4268" y="11823"/>
                  </a:cubicBezTo>
                  <a:lnTo>
                    <a:pt x="5286" y="10797"/>
                  </a:lnTo>
                  <a:cubicBezTo>
                    <a:pt x="5412" y="10669"/>
                    <a:pt x="5412" y="10460"/>
                    <a:pt x="5286" y="10333"/>
                  </a:cubicBezTo>
                  <a:cubicBezTo>
                    <a:pt x="5223" y="10269"/>
                    <a:pt x="5139" y="10239"/>
                    <a:pt x="5056" y="10239"/>
                  </a:cubicBezTo>
                  <a:close/>
                  <a:moveTo>
                    <a:pt x="3655" y="17125"/>
                  </a:moveTo>
                  <a:cubicBezTo>
                    <a:pt x="3572" y="17125"/>
                    <a:pt x="3488" y="17155"/>
                    <a:pt x="3425" y="17219"/>
                  </a:cubicBezTo>
                  <a:cubicBezTo>
                    <a:pt x="3298" y="17347"/>
                    <a:pt x="3298" y="17555"/>
                    <a:pt x="3425" y="17682"/>
                  </a:cubicBezTo>
                  <a:lnTo>
                    <a:pt x="3578" y="17837"/>
                  </a:lnTo>
                  <a:cubicBezTo>
                    <a:pt x="3641" y="17900"/>
                    <a:pt x="3724" y="17930"/>
                    <a:pt x="3808" y="17930"/>
                  </a:cubicBezTo>
                  <a:cubicBezTo>
                    <a:pt x="3890" y="17930"/>
                    <a:pt x="3975" y="17900"/>
                    <a:pt x="4038" y="17837"/>
                  </a:cubicBezTo>
                  <a:cubicBezTo>
                    <a:pt x="4163" y="17709"/>
                    <a:pt x="4159" y="17501"/>
                    <a:pt x="4032" y="17373"/>
                  </a:cubicBezTo>
                  <a:lnTo>
                    <a:pt x="3884" y="17219"/>
                  </a:lnTo>
                  <a:cubicBezTo>
                    <a:pt x="3821" y="17155"/>
                    <a:pt x="3737" y="17125"/>
                    <a:pt x="3655" y="17125"/>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2054645" y="4805748"/>
            <a:ext cx="9432107" cy="1568643"/>
            <a:chOff x="3622923" y="8299783"/>
            <a:chExt cx="16631503" cy="2709131"/>
          </a:xfrm>
        </p:grpSpPr>
        <p:sp>
          <p:nvSpPr>
            <p:cNvPr id="54" name="矩形 53"/>
            <p:cNvSpPr/>
            <p:nvPr/>
          </p:nvSpPr>
          <p:spPr>
            <a:xfrm>
              <a:off x="4084761" y="8299783"/>
              <a:ext cx="2315512" cy="744165"/>
            </a:xfrm>
            <a:prstGeom prst="rect">
              <a:avLst/>
            </a:prstGeom>
          </p:spPr>
          <p:txBody>
            <a:bodyPr wrap="none">
              <a:spAutoFit/>
            </a:bodyPr>
            <a:lstStyle/>
            <a:p>
              <a:r>
                <a:rPr lang="zh-CN" altLang="en-US" sz="2200" b="1" dirty="0">
                  <a:solidFill>
                    <a:srgbClr val="C00000"/>
                  </a:solidFill>
                  <a:latin typeface="Arial" panose="020B0604020202020204" pitchFamily="34" charset="0"/>
                  <a:ea typeface="微软雅黑" panose="020B0503020204020204" pitchFamily="34" charset="-122"/>
                  <a:sym typeface="Arial" panose="020B0604020202020204" pitchFamily="34" charset="0"/>
                </a:rPr>
                <a:t>开发产品</a:t>
              </a:r>
              <a:endParaRPr lang="zh-CN" altLang="en-US" sz="2200" b="1"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矩形 54"/>
            <p:cNvSpPr/>
            <p:nvPr/>
          </p:nvSpPr>
          <p:spPr>
            <a:xfrm>
              <a:off x="8586083" y="8325756"/>
              <a:ext cx="2315512" cy="744165"/>
            </a:xfrm>
            <a:prstGeom prst="rect">
              <a:avLst/>
            </a:prstGeom>
          </p:spPr>
          <p:txBody>
            <a:bodyPr wrap="none">
              <a:spAutoFit/>
            </a:bodyPr>
            <a:lstStyle/>
            <a:p>
              <a:r>
                <a:rPr lang="zh-CN" altLang="en-US" sz="2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网络推广</a:t>
              </a:r>
              <a:endParaRPr lang="zh-CN" altLang="en-US" sz="2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矩形 55"/>
            <p:cNvSpPr/>
            <p:nvPr/>
          </p:nvSpPr>
          <p:spPr>
            <a:xfrm>
              <a:off x="12958008" y="8325756"/>
              <a:ext cx="2315512" cy="744165"/>
            </a:xfrm>
            <a:prstGeom prst="rect">
              <a:avLst/>
            </a:prstGeom>
          </p:spPr>
          <p:txBody>
            <a:bodyPr wrap="none">
              <a:spAutoFit/>
            </a:bodyPr>
            <a:lstStyle/>
            <a:p>
              <a:r>
                <a:rPr lang="zh-CN" altLang="en-US" sz="2200" b="1" dirty="0">
                  <a:solidFill>
                    <a:srgbClr val="C00000"/>
                  </a:solidFill>
                  <a:latin typeface="Arial" panose="020B0604020202020204" pitchFamily="34" charset="0"/>
                  <a:ea typeface="微软雅黑" panose="020B0503020204020204" pitchFamily="34" charset="-122"/>
                  <a:sym typeface="Arial" panose="020B0604020202020204" pitchFamily="34" charset="0"/>
                </a:rPr>
                <a:t>人力资源</a:t>
              </a:r>
              <a:endParaRPr lang="zh-CN" altLang="en-US" sz="2200" b="1"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矩形 56"/>
            <p:cNvSpPr/>
            <p:nvPr/>
          </p:nvSpPr>
          <p:spPr>
            <a:xfrm>
              <a:off x="17329937" y="8299783"/>
              <a:ext cx="2315512" cy="744165"/>
            </a:xfrm>
            <a:prstGeom prst="rect">
              <a:avLst/>
            </a:prstGeom>
          </p:spPr>
          <p:txBody>
            <a:bodyPr wrap="none">
              <a:spAutoFit/>
            </a:bodyPr>
            <a:lstStyle/>
            <a:p>
              <a:r>
                <a:rPr lang="zh-CN" altLang="en-US" sz="2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办公场地</a:t>
              </a:r>
              <a:endParaRPr lang="zh-CN" altLang="en-US" sz="2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57"/>
            <p:cNvSpPr txBox="1"/>
            <p:nvPr/>
          </p:nvSpPr>
          <p:spPr>
            <a:xfrm>
              <a:off x="3622923"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8017340"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2389266"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17010442"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ppt_w</p:attrName>
                                        </p:attrNameLst>
                                      </p:cBhvr>
                                      <p:tavLst>
                                        <p:tav tm="0" fmla="#ppt_w*sin(2.5*pi*$)">
                                          <p:val>
                                            <p:fltVal val="0"/>
                                          </p:val>
                                        </p:tav>
                                        <p:tav tm="100000">
                                          <p:val>
                                            <p:fltVal val="1"/>
                                          </p:val>
                                        </p:tav>
                                      </p:tavLst>
                                    </p:anim>
                                    <p:anim calcmode="lin" valueType="num">
                                      <p:cBhvr>
                                        <p:cTn id="19" dur="500" fill="hold"/>
                                        <p:tgtEl>
                                          <p:spTgt spid="4"/>
                                        </p:tgtEl>
                                        <p:attrNameLst>
                                          <p:attrName>ppt_h</p:attrName>
                                        </p:attrNameLst>
                                      </p:cBhvr>
                                      <p:tavLst>
                                        <p:tav tm="0">
                                          <p:val>
                                            <p:strVal val="#ppt_h"/>
                                          </p:val>
                                        </p:tav>
                                        <p:tav tm="100000">
                                          <p:val>
                                            <p:strVal val="#ppt_h"/>
                                          </p:val>
                                        </p:tav>
                                      </p:tavLst>
                                    </p:anim>
                                  </p:childTnLst>
                                </p:cTn>
                              </p:par>
                            </p:childTnLst>
                          </p:cTn>
                        </p:par>
                        <p:par>
                          <p:cTn id="20" fill="hold">
                            <p:stCondLst>
                              <p:cond delay="1500"/>
                            </p:stCondLst>
                            <p:childTnLst>
                              <p:par>
                                <p:cTn id="21" presetID="45"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ppt_w</p:attrName>
                                        </p:attrNameLst>
                                      </p:cBhvr>
                                      <p:tavLst>
                                        <p:tav tm="0" fmla="#ppt_w*sin(2.5*pi*$)">
                                          <p:val>
                                            <p:fltVal val="0"/>
                                          </p:val>
                                        </p:tav>
                                        <p:tav tm="100000">
                                          <p:val>
                                            <p:fltVal val="1"/>
                                          </p:val>
                                        </p:tav>
                                      </p:tavLst>
                                    </p:anim>
                                    <p:anim calcmode="lin" valueType="num">
                                      <p:cBhvr>
                                        <p:cTn id="25" dur="500" fill="hold"/>
                                        <p:tgtEl>
                                          <p:spTgt spid="5"/>
                                        </p:tgtEl>
                                        <p:attrNameLst>
                                          <p:attrName>ppt_h</p:attrName>
                                        </p:attrNameLst>
                                      </p:cBhvr>
                                      <p:tavLst>
                                        <p:tav tm="0">
                                          <p:val>
                                            <p:strVal val="#ppt_h"/>
                                          </p:val>
                                        </p:tav>
                                        <p:tav tm="100000">
                                          <p:val>
                                            <p:strVal val="#ppt_h"/>
                                          </p:val>
                                        </p:tav>
                                      </p:tavLst>
                                    </p:anim>
                                  </p:childTnLst>
                                </p:cTn>
                              </p:par>
                            </p:childTnLst>
                          </p:cTn>
                        </p:par>
                        <p:par>
                          <p:cTn id="26" fill="hold">
                            <p:stCondLst>
                              <p:cond delay="2000"/>
                            </p:stCondLst>
                            <p:childTnLst>
                              <p:par>
                                <p:cTn id="27" presetID="45"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anim calcmode="lin" valueType="num">
                                      <p:cBhvr>
                                        <p:cTn id="30" dur="500" fill="hold"/>
                                        <p:tgtEl>
                                          <p:spTgt spid="6"/>
                                        </p:tgtEl>
                                        <p:attrNameLst>
                                          <p:attrName>ppt_w</p:attrName>
                                        </p:attrNameLst>
                                      </p:cBhvr>
                                      <p:tavLst>
                                        <p:tav tm="0" fmla="#ppt_w*sin(2.5*pi*$)">
                                          <p:val>
                                            <p:fltVal val="0"/>
                                          </p:val>
                                        </p:tav>
                                        <p:tav tm="100000">
                                          <p:val>
                                            <p:fltVal val="1"/>
                                          </p:val>
                                        </p:tav>
                                      </p:tavLst>
                                    </p:anim>
                                    <p:anim calcmode="lin" valueType="num">
                                      <p:cBhvr>
                                        <p:cTn id="31" dur="500" fill="hold"/>
                                        <p:tgtEl>
                                          <p:spTgt spid="6"/>
                                        </p:tgtEl>
                                        <p:attrNameLst>
                                          <p:attrName>ppt_h</p:attrName>
                                        </p:attrNameLst>
                                      </p:cBhvr>
                                      <p:tavLst>
                                        <p:tav tm="0">
                                          <p:val>
                                            <p:strVal val="#ppt_h"/>
                                          </p:val>
                                        </p:tav>
                                        <p:tav tm="100000">
                                          <p:val>
                                            <p:strVal val="#ppt_h"/>
                                          </p:val>
                                        </p:tav>
                                      </p:tavLst>
                                    </p:anim>
                                  </p:childTnLst>
                                </p:cTn>
                              </p:par>
                            </p:childTnLst>
                          </p:cTn>
                        </p:par>
                        <p:par>
                          <p:cTn id="32" fill="hold">
                            <p:stCondLst>
                              <p:cond delay="2500"/>
                            </p:stCondLst>
                            <p:childTnLst>
                              <p:par>
                                <p:cTn id="33" presetID="45"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anim calcmode="lin" valueType="num">
                                      <p:cBhvr>
                                        <p:cTn id="36" dur="500" fill="hold"/>
                                        <p:tgtEl>
                                          <p:spTgt spid="7"/>
                                        </p:tgtEl>
                                        <p:attrNameLst>
                                          <p:attrName>ppt_w</p:attrName>
                                        </p:attrNameLst>
                                      </p:cBhvr>
                                      <p:tavLst>
                                        <p:tav tm="0" fmla="#ppt_w*sin(2.5*pi*$)">
                                          <p:val>
                                            <p:fltVal val="0"/>
                                          </p:val>
                                        </p:tav>
                                        <p:tav tm="100000">
                                          <p:val>
                                            <p:fltVal val="1"/>
                                          </p:val>
                                        </p:tav>
                                      </p:tavLst>
                                    </p:anim>
                                    <p:anim calcmode="lin" valueType="num">
                                      <p:cBhvr>
                                        <p:cTn id="37" dur="500" fill="hold"/>
                                        <p:tgtEl>
                                          <p:spTgt spid="7"/>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endParaRPr lang="en-US" altLang="zh-CN" sz="1700" dirty="0">
              <a:solidFill>
                <a:schemeClr val="bg1"/>
              </a:solidFill>
              <a:latin typeface="DIN Mittelschrift Std" pitchFamily="50" charset="0"/>
              <a:cs typeface="Raavi" panose="020B0502040204020203" pitchFamily="34" charset="0"/>
            </a:endParaRPr>
          </a:p>
        </p:txBody>
      </p:sp>
      <p:grpSp>
        <p:nvGrpSpPr>
          <p:cNvPr id="4" name="组合 3"/>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微软雅黑" panose="020B0503020204020204" pitchFamily="34" charset="-122"/>
                  <a:ea typeface="微软雅黑" panose="020B0503020204020204" pitchFamily="34" charset="-122"/>
                </a:rPr>
                <a:t>财务资金</a:t>
              </a:r>
              <a:endParaRPr lang="zh-CN" altLang="en-US" sz="2300" dirty="0">
                <a:solidFill>
                  <a:prstClr val="white"/>
                </a:solidFill>
                <a:latin typeface="微软雅黑" panose="020B0503020204020204" pitchFamily="34" charset="-122"/>
                <a:ea typeface="微软雅黑" panose="020B0503020204020204" pitchFamily="34" charset="-122"/>
              </a:endParaRPr>
            </a:p>
          </p:txBody>
        </p:sp>
      </p:grpSp>
      <p:sp>
        <p:nvSpPr>
          <p:cNvPr id="63" name="TextBox 62"/>
          <p:cNvSpPr txBox="1"/>
          <p:nvPr/>
        </p:nvSpPr>
        <p:spPr>
          <a:xfrm>
            <a:off x="2021930" y="2293049"/>
            <a:ext cx="3207356" cy="388673"/>
          </a:xfrm>
          <a:prstGeom prst="rect">
            <a:avLst/>
          </a:prstGeom>
          <a:noFill/>
          <a:ln>
            <a:noFill/>
          </a:ln>
        </p:spPr>
        <p:txBody>
          <a:bodyPr wrap="square" lIns="49634" tIns="24817" rIns="49634" bIns="24817"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某公司财务状况及资金</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993111" y="2896685"/>
            <a:ext cx="9584564" cy="3355897"/>
            <a:chOff x="3514424" y="5002730"/>
            <a:chExt cx="16900329" cy="5795816"/>
          </a:xfrm>
        </p:grpSpPr>
        <p:grpSp>
          <p:nvGrpSpPr>
            <p:cNvPr id="26" name="组合 25"/>
            <p:cNvGrpSpPr/>
            <p:nvPr/>
          </p:nvGrpSpPr>
          <p:grpSpPr>
            <a:xfrm>
              <a:off x="3514424" y="5002730"/>
              <a:ext cx="16900329" cy="5795816"/>
              <a:chOff x="2197999" y="2860422"/>
              <a:chExt cx="8201130" cy="2812504"/>
            </a:xfrm>
          </p:grpSpPr>
          <p:sp>
            <p:nvSpPr>
              <p:cNvPr id="27" name="矩形 26"/>
              <p:cNvSpPr/>
              <p:nvPr/>
            </p:nvSpPr>
            <p:spPr>
              <a:xfrm>
                <a:off x="219799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19799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36958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36958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54117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54117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71276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71276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88435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688435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805594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05594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22753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922753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4027611" y="5537424"/>
              <a:ext cx="1736733" cy="1913569"/>
            </a:xfrm>
            <a:prstGeom prst="rect">
              <a:avLst/>
            </a:prstGeom>
            <a:noFill/>
            <a:ln>
              <a:noFill/>
            </a:ln>
          </p:spPr>
          <p:txBody>
            <a:bodyPr wrap="square"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项目</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资产</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流动</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4050285" y="8871749"/>
              <a:ext cx="1736733" cy="1328866"/>
            </a:xfrm>
            <a:prstGeom prst="rect">
              <a:avLst/>
            </a:prstGeom>
            <a:noFill/>
            <a:ln>
              <a:noFill/>
            </a:ln>
          </p:spPr>
          <p:txBody>
            <a:bodyPr wrap="square"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金额</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比例</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6267556"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固定资产</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687072"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流动资产</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11158878" y="5341412"/>
              <a:ext cx="1736733" cy="2073033"/>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无形递延资产</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3510553"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流动负债</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5924885" y="5438811"/>
              <a:ext cx="1736733" cy="2073033"/>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资产负债率</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18339219"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流动比率</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6039095"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823421.34</a:t>
              </a:r>
              <a:endPar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8582978"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923421.34</a:t>
              </a:r>
              <a:endPar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10987250"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523421.3</a:t>
              </a:r>
              <a:endPar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13405615" y="9134343"/>
              <a:ext cx="2563882"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123421.34</a:t>
              </a:r>
              <a:endPar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15996067" y="9134343"/>
              <a:ext cx="1697588" cy="691012"/>
            </a:xfrm>
            <a:prstGeom prst="rect">
              <a:avLst/>
            </a:prstGeom>
            <a:noFill/>
            <a:ln>
              <a:noFill/>
            </a:ln>
          </p:spPr>
          <p:txBody>
            <a:bodyPr wrap="square" rtlCol="0">
              <a:spAutoFit/>
            </a:bodyPr>
            <a:lstStyle/>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12 %</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18390830" y="9134343"/>
              <a:ext cx="1736733" cy="691012"/>
            </a:xfrm>
            <a:prstGeom prst="rect">
              <a:avLst/>
            </a:prstGeom>
            <a:noFill/>
            <a:ln>
              <a:noFill/>
            </a:ln>
          </p:spPr>
          <p:txBody>
            <a:bodyPr wrap="square" rtlCol="0">
              <a:spAutoFit/>
            </a:bodyPr>
            <a:lstStyle/>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8.7%</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p:cTn id="17" dur="500" fill="hold"/>
                                        <p:tgtEl>
                                          <p:spTgt spid="63"/>
                                        </p:tgtEl>
                                        <p:attrNameLst>
                                          <p:attrName>ppt_w</p:attrName>
                                        </p:attrNameLst>
                                      </p:cBhvr>
                                      <p:tavLst>
                                        <p:tav tm="0">
                                          <p:val>
                                            <p:fltVal val="0"/>
                                          </p:val>
                                        </p:tav>
                                        <p:tav tm="100000">
                                          <p:val>
                                            <p:strVal val="#ppt_w"/>
                                          </p:val>
                                        </p:tav>
                                      </p:tavLst>
                                    </p:anim>
                                    <p:anim calcmode="lin" valueType="num">
                                      <p:cBhvr>
                                        <p:cTn id="18" dur="500" fill="hold"/>
                                        <p:tgtEl>
                                          <p:spTgt spid="63"/>
                                        </p:tgtEl>
                                        <p:attrNameLst>
                                          <p:attrName>ppt_h</p:attrName>
                                        </p:attrNameLst>
                                      </p:cBhvr>
                                      <p:tavLst>
                                        <p:tav tm="0">
                                          <p:val>
                                            <p:fltVal val="0"/>
                                          </p:val>
                                        </p:tav>
                                        <p:tav tm="100000">
                                          <p:val>
                                            <p:strVal val="#ppt_h"/>
                                          </p:val>
                                        </p:tav>
                                      </p:tavLst>
                                    </p:anim>
                                    <p:anim calcmode="lin" valueType="num">
                                      <p:cBhvr>
                                        <p:cTn id="19" dur="500" fill="hold"/>
                                        <p:tgtEl>
                                          <p:spTgt spid="63"/>
                                        </p:tgtEl>
                                        <p:attrNameLst>
                                          <p:attrName>style.rotation</p:attrName>
                                        </p:attrNameLst>
                                      </p:cBhvr>
                                      <p:tavLst>
                                        <p:tav tm="0">
                                          <p:val>
                                            <p:fltVal val="360"/>
                                          </p:val>
                                        </p:tav>
                                        <p:tav tm="100000">
                                          <p:val>
                                            <p:fltVal val="0"/>
                                          </p:val>
                                        </p:tav>
                                      </p:tavLst>
                                    </p:anim>
                                    <p:animEffect transition="in" filter="fade">
                                      <p:cBhvr>
                                        <p:cTn id="20" dur="500"/>
                                        <p:tgtEl>
                                          <p:spTgt spid="63"/>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23875" y="2337384"/>
            <a:ext cx="13758856" cy="3184480"/>
          </a:xfrm>
          <a:prstGeom prst="rect">
            <a:avLst/>
          </a:prstGeom>
          <a:solidFill>
            <a:schemeClr val="bg1">
              <a:lumMod val="95000"/>
            </a:schemeClr>
          </a:solidFill>
          <a:ln w="34925">
            <a:noFill/>
          </a:ln>
          <a:effectLst>
            <a:outerShdw blurRad="330200" dist="165100" dir="9420000" sx="102000" sy="102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3" name="文本框 3"/>
          <p:cNvSpPr>
            <a:spLocks noChangeArrowheads="1"/>
          </p:cNvSpPr>
          <p:nvPr/>
        </p:nvSpPr>
        <p:spPr bwMode="auto">
          <a:xfrm>
            <a:off x="5904433" y="4663434"/>
            <a:ext cx="1719270" cy="357895"/>
          </a:xfrm>
          <a:prstGeom prst="rect">
            <a:avLst/>
          </a:prstGeom>
          <a:noFill/>
          <a:ln>
            <a:noFill/>
          </a:ln>
        </p:spPr>
        <p:txBody>
          <a:bodyPr wrap="none" lIns="49634" tIns="24817" rIns="49634" bIns="24817">
            <a:spAutoFit/>
          </a:bodyP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谢谢您的观看</a:t>
            </a:r>
            <a:r>
              <a:rPr lang="en-US" altLang="zh-CN"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 Box 3"/>
          <p:cNvSpPr>
            <a:spLocks noChangeArrowheads="1"/>
          </p:cNvSpPr>
          <p:nvPr/>
        </p:nvSpPr>
        <p:spPr bwMode="auto">
          <a:xfrm>
            <a:off x="4568824" y="2808684"/>
            <a:ext cx="4543427" cy="1712112"/>
          </a:xfrm>
          <a:prstGeom prst="rect">
            <a:avLst/>
          </a:prstGeom>
          <a:noFill/>
          <a:ln>
            <a:noFill/>
          </a:ln>
        </p:spPr>
        <p:txBody>
          <a:bodyPr wrap="square" lIns="49634" tIns="24817" rIns="49634" bIns="24817" anchor="ctr">
            <a:spAutoFit/>
          </a:bodyP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pPr>
              <a:lnSpc>
                <a:spcPct val="90000"/>
              </a:lnSpc>
            </a:pPr>
            <a:r>
              <a:rPr lang="en-US" sz="8000" dirty="0">
                <a:solidFill>
                  <a:srgbClr val="C00000"/>
                </a:solidFill>
                <a:latin typeface="Franklin Gothic Medium" panose="020B0603020102020204" pitchFamily="34" charset="0"/>
                <a:ea typeface="方正正中黑简体" pitchFamily="2" charset="-122"/>
                <a:sym typeface="Impact" panose="020B0806030902050204" pitchFamily="34" charset="0"/>
              </a:rPr>
              <a:t>THANKS</a:t>
            </a:r>
            <a:endParaRPr lang="en-US" altLang="zh-CN" sz="8000" dirty="0">
              <a:solidFill>
                <a:srgbClr val="C00000"/>
              </a:solidFill>
              <a:latin typeface="Franklin Gothic Medium" panose="020B0603020102020204" pitchFamily="34" charset="0"/>
              <a:ea typeface="方正正中黑简体" pitchFamily="2" charset="-122"/>
              <a:sym typeface="Impact" panose="020B0806030902050204" pitchFamily="34" charset="0"/>
            </a:endParaRPr>
          </a:p>
          <a:p>
            <a:pPr>
              <a:lnSpc>
                <a:spcPct val="90000"/>
              </a:lnSpc>
            </a:pPr>
            <a:r>
              <a:rPr lang="en-US" sz="4000" dirty="0">
                <a:solidFill>
                  <a:srgbClr val="C00000"/>
                </a:solidFill>
                <a:latin typeface="微软雅黑" panose="020B0503020204020204" pitchFamily="34" charset="-122"/>
                <a:ea typeface="微软雅黑" panose="020B0503020204020204" pitchFamily="34" charset="-122"/>
                <a:sym typeface="Impact" panose="020B0806030902050204" pitchFamily="34" charset="0"/>
              </a:rPr>
              <a:t>FORWATCHING</a:t>
            </a:r>
            <a:endParaRPr lang="en-US" sz="4000" dirty="0">
              <a:solidFill>
                <a:srgbClr val="C00000"/>
              </a:solidFill>
              <a:latin typeface="微软雅黑" panose="020B0503020204020204" pitchFamily="34" charset="-122"/>
              <a:ea typeface="微软雅黑" panose="020B0503020204020204" pitchFamily="34" charset="-122"/>
              <a:sym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heckerboard(across)">
                                      <p:cBhvr>
                                        <p:cTn id="7" dur="500"/>
                                        <p:tgtEl>
                                          <p:spTgt spid="3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4"/>
                                        </p:tgtEl>
                                        <p:attrNameLst>
                                          <p:attrName>ppt_y</p:attrName>
                                        </p:attrNameLst>
                                      </p:cBhvr>
                                      <p:tavLst>
                                        <p:tav tm="0">
                                          <p:val>
                                            <p:strVal val="#ppt_y"/>
                                          </p:val>
                                        </p:tav>
                                        <p:tav tm="100000">
                                          <p:val>
                                            <p:strVal val="#ppt_y"/>
                                          </p:val>
                                        </p:tav>
                                      </p:tavLst>
                                    </p:anim>
                                    <p:anim calcmode="lin" valueType="num">
                                      <p:cBhvr>
                                        <p:cTn id="13"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4"/>
                                        </p:tgtEl>
                                      </p:cBhvr>
                                    </p:animEffect>
                                  </p:childTnLst>
                                </p:cTn>
                              </p:par>
                            </p:childTnLst>
                          </p:cTn>
                        </p:par>
                        <p:par>
                          <p:cTn id="16" fill="hold">
                            <p:stCondLst>
                              <p:cond delay="1799"/>
                            </p:stCondLst>
                            <p:childTnLst>
                              <p:par>
                                <p:cTn id="17" presetID="2" presetClass="entr" presetSubtype="4"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6101</Words>
  <Application>WPS 演示</Application>
  <PresentationFormat>自定义</PresentationFormat>
  <Paragraphs>886</Paragraphs>
  <Slides>37</Slides>
  <Notes>37</Notes>
  <HiddenSlides>0</HiddenSlides>
  <MMClips>1</MMClips>
  <ScaleCrop>false</ScaleCrop>
  <HeadingPairs>
    <vt:vector size="6" baseType="variant">
      <vt:variant>
        <vt:lpstr>已用的字体</vt:lpstr>
      </vt:variant>
      <vt:variant>
        <vt:i4>33</vt:i4>
      </vt:variant>
      <vt:variant>
        <vt:lpstr>主题</vt:lpstr>
      </vt:variant>
      <vt:variant>
        <vt:i4>1</vt:i4>
      </vt:variant>
      <vt:variant>
        <vt:lpstr>幻灯片标题</vt:lpstr>
      </vt:variant>
      <vt:variant>
        <vt:i4>37</vt:i4>
      </vt:variant>
    </vt:vector>
  </HeadingPairs>
  <TitlesOfParts>
    <vt:vector size="71" baseType="lpstr">
      <vt:lpstr>Arial</vt:lpstr>
      <vt:lpstr>宋体</vt:lpstr>
      <vt:lpstr>Wingdings</vt:lpstr>
      <vt:lpstr>HelveticaNeueLT Pro 67 MdCn</vt:lpstr>
      <vt:lpstr>微软雅黑</vt:lpstr>
      <vt:lpstr>DIN Mittelschrift Std</vt:lpstr>
      <vt:lpstr>Adobe Gothic Std B</vt:lpstr>
      <vt:lpstr>DFGothic-EB</vt:lpstr>
      <vt:lpstr>ITC Avant Garde Std Md</vt:lpstr>
      <vt:lpstr>Raavi</vt:lpstr>
      <vt:lpstr>思源黑体 CN Light</vt:lpstr>
      <vt:lpstr>Lato</vt:lpstr>
      <vt:lpstr>方正正黑简体</vt:lpstr>
      <vt:lpstr>Calibri</vt:lpstr>
      <vt:lpstr>Segoe Print</vt:lpstr>
      <vt:lpstr>Arial Unicode MS</vt:lpstr>
      <vt:lpstr>Roboto Bold</vt:lpstr>
      <vt:lpstr>BebasNeueBold</vt:lpstr>
      <vt:lpstr>方正兰亭纤黑_GBK</vt:lpstr>
      <vt:lpstr>方正黑体_GBK</vt:lpstr>
      <vt:lpstr>华文黑体</vt:lpstr>
      <vt:lpstr>Open Sans</vt:lpstr>
      <vt:lpstr>Roboto</vt:lpstr>
      <vt:lpstr>Roboto Lt</vt:lpstr>
      <vt:lpstr>Gill Sans</vt:lpstr>
      <vt:lpstr>Roboto Light</vt:lpstr>
      <vt:lpstr>Franklin Gothic Medium</vt:lpstr>
      <vt:lpstr>方正正中黑简体</vt:lpstr>
      <vt:lpstr>Impact</vt:lpstr>
      <vt:lpstr>MS UI Gothic</vt:lpstr>
      <vt:lpstr>黑体</vt:lpstr>
      <vt:lpstr>Yu Mincho Demibold</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微软公司</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1085</dc:title>
  <dc:creator>微软用户</dc:creator>
  <cp:lastModifiedBy>拉普耶鲁</cp:lastModifiedBy>
  <cp:revision>22</cp:revision>
  <dcterms:created xsi:type="dcterms:W3CDTF">2015-10-23T06:19:00Z</dcterms:created>
  <dcterms:modified xsi:type="dcterms:W3CDTF">2018-06-20T07:55:30Z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