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8" r:id="rId3"/>
    <p:sldId id="260" r:id="rId5"/>
    <p:sldId id="264" r:id="rId6"/>
    <p:sldId id="265" r:id="rId7"/>
    <p:sldId id="269" r:id="rId8"/>
    <p:sldId id="261" r:id="rId9"/>
    <p:sldId id="271" r:id="rId10"/>
    <p:sldId id="267" r:id="rId11"/>
    <p:sldId id="262" r:id="rId12"/>
    <p:sldId id="268" r:id="rId13"/>
    <p:sldId id="270" r:id="rId14"/>
    <p:sldId id="263" r:id="rId15"/>
    <p:sldId id="266" r:id="rId16"/>
    <p:sldId id="279" r:id="rId17"/>
    <p:sldId id="280" r:id="rId18"/>
    <p:sldId id="281" r:id="rId19"/>
  </p:sldIdLst>
  <p:sldSz cx="12192000" cy="6858000"/>
  <p:notesSz cx="6858000" cy="9144000"/>
  <p:embeddedFontLst>
    <p:embeddedFont>
      <p:font typeface="字魂36号-正文宋楷" panose="02000000000000000000" pitchFamily="2" charset="-122"/>
      <p:regular r:id="rId23"/>
    </p:embeddedFont>
    <p:embeddedFont>
      <p:font typeface="Lucida Sans" panose="020B0602030504020204" pitchFamily="34" charset="0"/>
      <p:regular r:id="rId24"/>
      <p:bold r:id="rId25"/>
      <p:italic r:id="rId26"/>
    </p:embeddedFont>
    <p:embeddedFont>
      <p:font typeface="微软雅黑" panose="020B0503020204020204" charset="-122"/>
      <p:regular r:id="rId27"/>
    </p:embeddedFont>
    <p:embeddedFont>
      <p:font typeface="Calibri Light" panose="020F0302020204030204" charset="0"/>
      <p:regular r:id="rId28"/>
      <p:italic r:id="rId29"/>
    </p:embeddedFont>
    <p:embeddedFont>
      <p:font typeface="Calibri" panose="020F0502020204030204" charset="0"/>
      <p:regular r:id="rId30"/>
      <p:bold r:id="rId31"/>
      <p:italic r:id="rId32"/>
      <p:boldItalic r:id="rId33"/>
    </p:embeddedFont>
    <p:embeddedFont>
      <p:font typeface="兰米中简黑" panose="02000503000000000000" charset="-122"/>
      <p:regular r:id="rId34"/>
    </p:embeddedFont>
    <p:embeddedFont>
      <p:font typeface="迷你简太极" panose="02010604000101010101" charset="-122"/>
      <p:regular r:id="rId3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4B7A"/>
    <a:srgbClr val="EC6E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>
        <p:scale>
          <a:sx n="59" d="100"/>
          <a:sy n="59" d="100"/>
        </p:scale>
        <p:origin x="456" y="408"/>
      </p:cViewPr>
      <p:guideLst>
        <p:guide orient="horz" pos="214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5" Type="http://schemas.openxmlformats.org/officeDocument/2006/relationships/font" Target="fonts/font13.fntdata"/><Relationship Id="rId34" Type="http://schemas.openxmlformats.org/officeDocument/2006/relationships/font" Target="fonts/font12.fntdata"/><Relationship Id="rId33" Type="http://schemas.openxmlformats.org/officeDocument/2006/relationships/font" Target="fonts/font11.fntdata"/><Relationship Id="rId32" Type="http://schemas.openxmlformats.org/officeDocument/2006/relationships/font" Target="fonts/font10.fntdata"/><Relationship Id="rId31" Type="http://schemas.openxmlformats.org/officeDocument/2006/relationships/font" Target="fonts/font9.fntdata"/><Relationship Id="rId30" Type="http://schemas.openxmlformats.org/officeDocument/2006/relationships/font" Target="fonts/font8.fntdata"/><Relationship Id="rId3" Type="http://schemas.openxmlformats.org/officeDocument/2006/relationships/slide" Target="slides/slide1.xml"/><Relationship Id="rId29" Type="http://schemas.openxmlformats.org/officeDocument/2006/relationships/font" Target="fonts/font7.fntdata"/><Relationship Id="rId28" Type="http://schemas.openxmlformats.org/officeDocument/2006/relationships/font" Target="fonts/font6.fntdata"/><Relationship Id="rId27" Type="http://schemas.openxmlformats.org/officeDocument/2006/relationships/font" Target="fonts/font5.fntdata"/><Relationship Id="rId26" Type="http://schemas.openxmlformats.org/officeDocument/2006/relationships/font" Target="fonts/font4.fntdata"/><Relationship Id="rId25" Type="http://schemas.openxmlformats.org/officeDocument/2006/relationships/font" Target="fonts/font3.fntdata"/><Relationship Id="rId24" Type="http://schemas.openxmlformats.org/officeDocument/2006/relationships/font" Target="fonts/font2.fntdata"/><Relationship Id="rId23" Type="http://schemas.openxmlformats.org/officeDocument/2006/relationships/font" Target="fonts/font1.fntdata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40CA1B-2130-4095-9C25-7A9F8B3C00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174577-2326-4231-B302-2D442D4B5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74577-2326-4231-B302-2D442D4B5F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74577-2326-4231-B302-2D442D4B5F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74577-2326-4231-B302-2D442D4B5F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74577-2326-4231-B302-2D442D4B5F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74577-2326-4231-B302-2D442D4B5F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74577-2326-4231-B302-2D442D4B5F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74577-2326-4231-B302-2D442D4B5F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74577-2326-4231-B302-2D442D4B5F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74577-2326-4231-B302-2D442D4B5F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74577-2326-4231-B302-2D442D4B5F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74577-2326-4231-B302-2D442D4B5F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74577-2326-4231-B302-2D442D4B5F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74577-2326-4231-B302-2D442D4B5F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74577-2326-4231-B302-2D442D4B5F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74577-2326-4231-B302-2D442D4B5F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74577-2326-4231-B302-2D442D4B5F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E526D-1C42-45FB-A971-33BD8F89CF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C9670-C710-4BA9-AE7A-EF0BD7BDF8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E526D-1C42-45FB-A971-33BD8F89CF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C9670-C710-4BA9-AE7A-EF0BD7BDF8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E526D-1C42-45FB-A971-33BD8F89CF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C9670-C710-4BA9-AE7A-EF0BD7BDF8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E526D-1C42-45FB-A971-33BD8F89CF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C9670-C710-4BA9-AE7A-EF0BD7BDF8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E526D-1C42-45FB-A971-33BD8F89CF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C9670-C710-4BA9-AE7A-EF0BD7BDF8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E526D-1C42-45FB-A971-33BD8F89CF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C9670-C710-4BA9-AE7A-EF0BD7BDF8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E526D-1C42-45FB-A971-33BD8F89CF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C9670-C710-4BA9-AE7A-EF0BD7BDF8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E526D-1C42-45FB-A971-33BD8F89CF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C9670-C710-4BA9-AE7A-EF0BD7BDF8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E526D-1C42-45FB-A971-33BD8F89CF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C9670-C710-4BA9-AE7A-EF0BD7BDF8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E526D-1C42-45FB-A971-33BD8F89CF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C9670-C710-4BA9-AE7A-EF0BD7BDF8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E526D-1C42-45FB-A971-33BD8F89CF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C9670-C710-4BA9-AE7A-EF0BD7BDF8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5E526D-1C42-45FB-A971-33BD8F89CF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AC9670-C710-4BA9-AE7A-EF0BD7BDF830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幼儿2"/>
          <p:cNvPicPr>
            <a:picLocks noChangeAspect="1"/>
          </p:cNvPicPr>
          <p:nvPr userDrawn="1"/>
        </p:nvPicPr>
        <p:blipFill>
          <a:blip r:embed="rId12"/>
          <a:srcRect l="16396" r="19011"/>
          <a:stretch>
            <a:fillRect/>
          </a:stretch>
        </p:blipFill>
        <p:spPr>
          <a:xfrm>
            <a:off x="0" y="-23495"/>
            <a:ext cx="12233275" cy="690562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6" Type="http://schemas.openxmlformats.org/officeDocument/2006/relationships/notesSlide" Target="../notesSlides/notesSlide14.xml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幼儿2"/>
          <p:cNvPicPr>
            <a:picLocks noChangeAspect="1"/>
          </p:cNvPicPr>
          <p:nvPr/>
        </p:nvPicPr>
        <p:blipFill>
          <a:blip r:embed="rId1"/>
          <a:srcRect l="16396" r="19011"/>
          <a:stretch>
            <a:fillRect/>
          </a:stretch>
        </p:blipFill>
        <p:spPr>
          <a:xfrm>
            <a:off x="0" y="-23495"/>
            <a:ext cx="12233275" cy="69056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724912" y="2904894"/>
            <a:ext cx="6729984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兰米中简黑" panose="02000503000000000000" charset="-122"/>
                <a:ea typeface="兰米中简黑" panose="02000503000000000000" charset="-122"/>
              </a:rPr>
              <a:t>幼儿教育卡通模板</a:t>
            </a:r>
            <a:endParaRPr lang="zh-CN" altLang="en-US" sz="6000" dirty="0" smtClean="0">
              <a:solidFill>
                <a:schemeClr val="tx1">
                  <a:lumMod val="75000"/>
                  <a:lumOff val="25000"/>
                </a:schemeClr>
              </a:solidFill>
              <a:latin typeface="兰米中简黑" panose="02000503000000000000" charset="-122"/>
              <a:ea typeface="兰米中简黑" panose="02000503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709615" y="1704564"/>
            <a:ext cx="6729984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 smtClean="0">
                <a:solidFill>
                  <a:srgbClr val="FE4B7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2020</a:t>
            </a:r>
            <a:endParaRPr lang="en-US" altLang="zh-CN" sz="7200" dirty="0" smtClean="0">
              <a:solidFill>
                <a:srgbClr val="FE4B7A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187526" y="3904875"/>
            <a:ext cx="58022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Lucida Sans" panose="020B0602030504020204" pitchFamily="34" charset="0"/>
                <a:ea typeface="Lato Light" charset="0"/>
                <a:cs typeface="Lato Light" charset="0"/>
              </a:rPr>
              <a:t>Entrepreneurial activities differ substantially depending on the type of organization and creativity involved. Entrepreneurship 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Lucida Sans" panose="020B0602030504020204" pitchFamily="34" charset="0"/>
              <a:ea typeface="Lato Light" charset="0"/>
              <a:cs typeface="Lato Light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075410" y="4647246"/>
            <a:ext cx="1847945" cy="302883"/>
          </a:xfrm>
          <a:prstGeom prst="rect">
            <a:avLst/>
          </a:prstGeom>
          <a:solidFill>
            <a:srgbClr val="FE4B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汇报：</a:t>
            </a:r>
            <a:r>
              <a:rPr lang="en-US" altLang="zh-CN" dirty="0" smtClean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XX</a:t>
            </a:r>
            <a:endParaRPr lang="en-US" altLang="zh-CN" dirty="0" smtClean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276148" y="4647245"/>
            <a:ext cx="1847945" cy="302883"/>
          </a:xfrm>
          <a:prstGeom prst="rect">
            <a:avLst/>
          </a:prstGeom>
          <a:solidFill>
            <a:srgbClr val="FE4B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学校</a:t>
            </a:r>
            <a:r>
              <a:rPr lang="zh-CN" altLang="en-US" dirty="0" smtClean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：</a:t>
            </a:r>
            <a:r>
              <a:rPr lang="en-US" altLang="zh-CN" dirty="0" smtClean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xxx</a:t>
            </a:r>
            <a:endParaRPr lang="en-US" altLang="zh-CN" dirty="0" smtClean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pic>
        <p:nvPicPr>
          <p:cNvPr id="3" name="图片 2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1600" y="-23495"/>
            <a:ext cx="1971675" cy="47625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 bldLvl="0" animBg="1"/>
      <p:bldP spid="9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幼儿2"/>
          <p:cNvPicPr>
            <a:picLocks noChangeAspect="1"/>
          </p:cNvPicPr>
          <p:nvPr/>
        </p:nvPicPr>
        <p:blipFill>
          <a:blip r:embed="rId1"/>
          <a:srcRect l="16396" r="19011"/>
          <a:stretch>
            <a:fillRect/>
          </a:stretch>
        </p:blipFill>
        <p:spPr>
          <a:xfrm>
            <a:off x="0" y="-23495"/>
            <a:ext cx="12233275" cy="6905625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42900" y="370114"/>
            <a:ext cx="11478986" cy="61885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2731008" y="505314"/>
            <a:ext cx="67299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 smtClean="0">
                <a:solidFill>
                  <a:srgbClr val="FE4B7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C</a:t>
            </a:r>
            <a:r>
              <a:rPr lang="en-US" altLang="zh-CN" sz="7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ontents</a:t>
            </a:r>
            <a:endParaRPr lang="zh-CN" altLang="en-US" sz="7200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634154" y="3219598"/>
            <a:ext cx="4368639" cy="832430"/>
            <a:chOff x="1446374" y="2454000"/>
            <a:chExt cx="4368639" cy="832430"/>
          </a:xfrm>
        </p:grpSpPr>
        <p:sp>
          <p:nvSpPr>
            <p:cNvPr id="14" name="TextBox 33"/>
            <p:cNvSpPr txBox="1"/>
            <p:nvPr/>
          </p:nvSpPr>
          <p:spPr>
            <a:xfrm>
              <a:off x="1446374" y="2454000"/>
              <a:ext cx="1515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pc="300" dirty="0">
                  <a:solidFill>
                    <a:srgbClr val="EC6E53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Montserrat Semi" charset="0"/>
                </a:rPr>
                <a:t>SOMETHING</a:t>
              </a:r>
              <a:endParaRPr lang="en-US" spc="300" dirty="0">
                <a:solidFill>
                  <a:srgbClr val="EC6E53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Montserrat Semi" charset="0"/>
              </a:endParaRPr>
            </a:p>
          </p:txBody>
        </p:sp>
        <p:sp>
          <p:nvSpPr>
            <p:cNvPr id="15" name="TextBox 34"/>
            <p:cNvSpPr txBox="1"/>
            <p:nvPr/>
          </p:nvSpPr>
          <p:spPr>
            <a:xfrm>
              <a:off x="1446374" y="2824765"/>
              <a:ext cx="43686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Lato Light" charset="0"/>
                </a:rPr>
                <a:t>Entrepreneurial activities differ substantially depending on the type of organization and creativity involved. 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Lato Light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634153" y="4419010"/>
            <a:ext cx="4368639" cy="832430"/>
            <a:chOff x="1446374" y="2454000"/>
            <a:chExt cx="4368639" cy="832430"/>
          </a:xfrm>
        </p:grpSpPr>
        <p:sp>
          <p:nvSpPr>
            <p:cNvPr id="17" name="TextBox 33"/>
            <p:cNvSpPr txBox="1"/>
            <p:nvPr/>
          </p:nvSpPr>
          <p:spPr>
            <a:xfrm>
              <a:off x="1446374" y="2454000"/>
              <a:ext cx="1515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pc="300" dirty="0" smtClean="0">
                  <a:solidFill>
                    <a:srgbClr val="EC6E53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Montserrat Semi" charset="0"/>
                </a:rPr>
                <a:t>SOMETHING</a:t>
              </a:r>
              <a:endParaRPr lang="en-US" altLang="zh-CN" spc="300" dirty="0">
                <a:solidFill>
                  <a:srgbClr val="EC6E53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Montserrat Semi" charset="0"/>
              </a:endParaRPr>
            </a:p>
          </p:txBody>
        </p:sp>
        <p:sp>
          <p:nvSpPr>
            <p:cNvPr id="18" name="TextBox 34"/>
            <p:cNvSpPr txBox="1"/>
            <p:nvPr/>
          </p:nvSpPr>
          <p:spPr>
            <a:xfrm>
              <a:off x="1446374" y="2824765"/>
              <a:ext cx="43686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Lato Light" charset="0"/>
                </a:rPr>
                <a:t>Entrepreneurial activities differ substantially depending on the type of organization and creativity involved. 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Lato Light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55802" y="3343160"/>
            <a:ext cx="6183868" cy="1901672"/>
            <a:chOff x="855802" y="2624703"/>
            <a:chExt cx="6183868" cy="1901672"/>
          </a:xfrm>
        </p:grpSpPr>
        <p:sp>
          <p:nvSpPr>
            <p:cNvPr id="20" name="Oval 2"/>
            <p:cNvSpPr/>
            <p:nvPr/>
          </p:nvSpPr>
          <p:spPr>
            <a:xfrm>
              <a:off x="855802" y="2696835"/>
              <a:ext cx="700827" cy="700827"/>
            </a:xfrm>
            <a:prstGeom prst="ellipse">
              <a:avLst/>
            </a:prstGeom>
            <a:solidFill>
              <a:srgbClr val="FE4B7A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21" name="Shape 2554"/>
            <p:cNvSpPr/>
            <p:nvPr/>
          </p:nvSpPr>
          <p:spPr>
            <a:xfrm>
              <a:off x="1031301" y="2888235"/>
              <a:ext cx="349829" cy="3180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855" y="18900"/>
                  </a:moveTo>
                  <a:cubicBezTo>
                    <a:pt x="7279" y="18900"/>
                    <a:pt x="6684" y="18827"/>
                    <a:pt x="6086" y="18683"/>
                  </a:cubicBezTo>
                  <a:cubicBezTo>
                    <a:pt x="6017" y="18666"/>
                    <a:pt x="5946" y="18658"/>
                    <a:pt x="5876" y="18658"/>
                  </a:cubicBezTo>
                  <a:cubicBezTo>
                    <a:pt x="5756" y="18658"/>
                    <a:pt x="5636" y="18682"/>
                    <a:pt x="5523" y="18729"/>
                  </a:cubicBezTo>
                  <a:lnTo>
                    <a:pt x="2957" y="19815"/>
                  </a:lnTo>
                  <a:lnTo>
                    <a:pt x="3365" y="18243"/>
                  </a:lnTo>
                  <a:cubicBezTo>
                    <a:pt x="3474" y="17827"/>
                    <a:pt x="3345" y="17380"/>
                    <a:pt x="3039" y="17108"/>
                  </a:cubicBezTo>
                  <a:cubicBezTo>
                    <a:pt x="1712" y="15926"/>
                    <a:pt x="982" y="14358"/>
                    <a:pt x="982" y="12690"/>
                  </a:cubicBezTo>
                  <a:cubicBezTo>
                    <a:pt x="982" y="9266"/>
                    <a:pt x="4065" y="6480"/>
                    <a:pt x="7855" y="6480"/>
                  </a:cubicBezTo>
                  <a:cubicBezTo>
                    <a:pt x="11644" y="6480"/>
                    <a:pt x="14727" y="9266"/>
                    <a:pt x="14727" y="12690"/>
                  </a:cubicBezTo>
                  <a:cubicBezTo>
                    <a:pt x="14727" y="16114"/>
                    <a:pt x="11644" y="18900"/>
                    <a:pt x="7855" y="18900"/>
                  </a:cubicBezTo>
                  <a:moveTo>
                    <a:pt x="7855" y="5400"/>
                  </a:moveTo>
                  <a:cubicBezTo>
                    <a:pt x="3517" y="5400"/>
                    <a:pt x="0" y="8664"/>
                    <a:pt x="0" y="12690"/>
                  </a:cubicBezTo>
                  <a:cubicBezTo>
                    <a:pt x="0" y="14758"/>
                    <a:pt x="932" y="16620"/>
                    <a:pt x="2422" y="17947"/>
                  </a:cubicBezTo>
                  <a:lnTo>
                    <a:pt x="1473" y="21600"/>
                  </a:lnTo>
                  <a:lnTo>
                    <a:pt x="5876" y="19738"/>
                  </a:lnTo>
                  <a:cubicBezTo>
                    <a:pt x="6509" y="19891"/>
                    <a:pt x="7169" y="19980"/>
                    <a:pt x="7855" y="19980"/>
                  </a:cubicBezTo>
                  <a:cubicBezTo>
                    <a:pt x="12192" y="19980"/>
                    <a:pt x="15709" y="16716"/>
                    <a:pt x="15709" y="12690"/>
                  </a:cubicBezTo>
                  <a:cubicBezTo>
                    <a:pt x="15709" y="8664"/>
                    <a:pt x="12192" y="5400"/>
                    <a:pt x="7855" y="5400"/>
                  </a:cubicBezTo>
                  <a:moveTo>
                    <a:pt x="21600" y="7290"/>
                  </a:moveTo>
                  <a:cubicBezTo>
                    <a:pt x="21600" y="3264"/>
                    <a:pt x="18084" y="0"/>
                    <a:pt x="13745" y="0"/>
                  </a:cubicBezTo>
                  <a:cubicBezTo>
                    <a:pt x="10506" y="0"/>
                    <a:pt x="7725" y="1821"/>
                    <a:pt x="6525" y="4422"/>
                  </a:cubicBezTo>
                  <a:cubicBezTo>
                    <a:pt x="6912" y="4367"/>
                    <a:pt x="7306" y="4332"/>
                    <a:pt x="7708" y="4326"/>
                  </a:cubicBezTo>
                  <a:cubicBezTo>
                    <a:pt x="8875" y="2394"/>
                    <a:pt x="11143" y="1080"/>
                    <a:pt x="13745" y="1080"/>
                  </a:cubicBezTo>
                  <a:cubicBezTo>
                    <a:pt x="17535" y="1080"/>
                    <a:pt x="20618" y="3866"/>
                    <a:pt x="20618" y="7290"/>
                  </a:cubicBezTo>
                  <a:cubicBezTo>
                    <a:pt x="20618" y="8958"/>
                    <a:pt x="19888" y="10526"/>
                    <a:pt x="18561" y="11707"/>
                  </a:cubicBezTo>
                  <a:cubicBezTo>
                    <a:pt x="18255" y="11980"/>
                    <a:pt x="18126" y="12428"/>
                    <a:pt x="18234" y="12843"/>
                  </a:cubicBezTo>
                  <a:lnTo>
                    <a:pt x="18643" y="14415"/>
                  </a:lnTo>
                  <a:lnTo>
                    <a:pt x="16613" y="13556"/>
                  </a:lnTo>
                  <a:cubicBezTo>
                    <a:pt x="16573" y="13922"/>
                    <a:pt x="16500" y="14278"/>
                    <a:pt x="16411" y="14628"/>
                  </a:cubicBezTo>
                  <a:lnTo>
                    <a:pt x="20127" y="16200"/>
                  </a:lnTo>
                  <a:lnTo>
                    <a:pt x="19178" y="12547"/>
                  </a:lnTo>
                  <a:cubicBezTo>
                    <a:pt x="20669" y="11220"/>
                    <a:pt x="21600" y="9358"/>
                    <a:pt x="21600" y="729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600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22" name="Oval 33"/>
            <p:cNvSpPr/>
            <p:nvPr/>
          </p:nvSpPr>
          <p:spPr>
            <a:xfrm>
              <a:off x="855802" y="3825548"/>
              <a:ext cx="700827" cy="700827"/>
            </a:xfrm>
            <a:prstGeom prst="ellipse">
              <a:avLst/>
            </a:prstGeom>
            <a:solidFill>
              <a:srgbClr val="FE4B7A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23" name="Shape 2633"/>
            <p:cNvSpPr/>
            <p:nvPr/>
          </p:nvSpPr>
          <p:spPr>
            <a:xfrm>
              <a:off x="1034221" y="4007823"/>
              <a:ext cx="349829" cy="349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144" y="18334"/>
                  </a:moveTo>
                  <a:lnTo>
                    <a:pt x="15583" y="6873"/>
                  </a:lnTo>
                  <a:lnTo>
                    <a:pt x="20168" y="6873"/>
                  </a:lnTo>
                  <a:cubicBezTo>
                    <a:pt x="20168" y="6873"/>
                    <a:pt x="12144" y="18334"/>
                    <a:pt x="12144" y="18334"/>
                  </a:cubicBezTo>
                  <a:close/>
                  <a:moveTo>
                    <a:pt x="10800" y="19403"/>
                  </a:moveTo>
                  <a:lnTo>
                    <a:pt x="7041" y="6873"/>
                  </a:lnTo>
                  <a:lnTo>
                    <a:pt x="14559" y="6873"/>
                  </a:lnTo>
                  <a:cubicBezTo>
                    <a:pt x="14559" y="6873"/>
                    <a:pt x="10800" y="19403"/>
                    <a:pt x="10800" y="19403"/>
                  </a:cubicBezTo>
                  <a:close/>
                  <a:moveTo>
                    <a:pt x="1432" y="6873"/>
                  </a:moveTo>
                  <a:lnTo>
                    <a:pt x="6017" y="6873"/>
                  </a:lnTo>
                  <a:lnTo>
                    <a:pt x="9456" y="18334"/>
                  </a:lnTo>
                  <a:cubicBezTo>
                    <a:pt x="9456" y="18334"/>
                    <a:pt x="1432" y="6873"/>
                    <a:pt x="1432" y="6873"/>
                  </a:cubicBezTo>
                  <a:close/>
                  <a:moveTo>
                    <a:pt x="6578" y="982"/>
                  </a:moveTo>
                  <a:lnTo>
                    <a:pt x="8536" y="982"/>
                  </a:lnTo>
                  <a:lnTo>
                    <a:pt x="6082" y="5891"/>
                  </a:lnTo>
                  <a:lnTo>
                    <a:pt x="1669" y="5891"/>
                  </a:lnTo>
                  <a:cubicBezTo>
                    <a:pt x="1669" y="5891"/>
                    <a:pt x="6578" y="982"/>
                    <a:pt x="6578" y="982"/>
                  </a:cubicBezTo>
                  <a:close/>
                  <a:moveTo>
                    <a:pt x="11973" y="982"/>
                  </a:moveTo>
                  <a:lnTo>
                    <a:pt x="14427" y="5891"/>
                  </a:lnTo>
                  <a:lnTo>
                    <a:pt x="7173" y="5891"/>
                  </a:lnTo>
                  <a:lnTo>
                    <a:pt x="9627" y="982"/>
                  </a:lnTo>
                  <a:cubicBezTo>
                    <a:pt x="9627" y="982"/>
                    <a:pt x="11973" y="982"/>
                    <a:pt x="11973" y="982"/>
                  </a:cubicBezTo>
                  <a:close/>
                  <a:moveTo>
                    <a:pt x="15022" y="982"/>
                  </a:moveTo>
                  <a:lnTo>
                    <a:pt x="19931" y="5891"/>
                  </a:lnTo>
                  <a:lnTo>
                    <a:pt x="15518" y="5891"/>
                  </a:lnTo>
                  <a:lnTo>
                    <a:pt x="13064" y="982"/>
                  </a:lnTo>
                  <a:cubicBezTo>
                    <a:pt x="13064" y="982"/>
                    <a:pt x="15022" y="982"/>
                    <a:pt x="15022" y="982"/>
                  </a:cubicBezTo>
                  <a:close/>
                  <a:moveTo>
                    <a:pt x="21600" y="6382"/>
                  </a:moveTo>
                  <a:cubicBezTo>
                    <a:pt x="21600" y="6272"/>
                    <a:pt x="21557" y="6175"/>
                    <a:pt x="21495" y="6093"/>
                  </a:cubicBezTo>
                  <a:lnTo>
                    <a:pt x="21502" y="6088"/>
                  </a:lnTo>
                  <a:lnTo>
                    <a:pt x="21471" y="6057"/>
                  </a:lnTo>
                  <a:cubicBezTo>
                    <a:pt x="21459" y="6044"/>
                    <a:pt x="21448" y="6032"/>
                    <a:pt x="21434" y="6020"/>
                  </a:cubicBezTo>
                  <a:lnTo>
                    <a:pt x="15611" y="197"/>
                  </a:lnTo>
                  <a:lnTo>
                    <a:pt x="15604" y="201"/>
                  </a:lnTo>
                  <a:cubicBezTo>
                    <a:pt x="15514" y="82"/>
                    <a:pt x="15379" y="0"/>
                    <a:pt x="15218" y="0"/>
                  </a:cubicBezTo>
                  <a:lnTo>
                    <a:pt x="6382" y="0"/>
                  </a:lnTo>
                  <a:cubicBezTo>
                    <a:pt x="6221" y="0"/>
                    <a:pt x="6086" y="82"/>
                    <a:pt x="5996" y="201"/>
                  </a:cubicBezTo>
                  <a:lnTo>
                    <a:pt x="5989" y="197"/>
                  </a:lnTo>
                  <a:lnTo>
                    <a:pt x="166" y="6020"/>
                  </a:lnTo>
                  <a:cubicBezTo>
                    <a:pt x="152" y="6032"/>
                    <a:pt x="141" y="6044"/>
                    <a:pt x="129" y="6057"/>
                  </a:cubicBezTo>
                  <a:lnTo>
                    <a:pt x="98" y="6088"/>
                  </a:lnTo>
                  <a:lnTo>
                    <a:pt x="105" y="6093"/>
                  </a:lnTo>
                  <a:cubicBezTo>
                    <a:pt x="43" y="6175"/>
                    <a:pt x="0" y="6272"/>
                    <a:pt x="0" y="6382"/>
                  </a:cubicBezTo>
                  <a:cubicBezTo>
                    <a:pt x="0" y="6499"/>
                    <a:pt x="46" y="6602"/>
                    <a:pt x="115" y="6686"/>
                  </a:cubicBezTo>
                  <a:lnTo>
                    <a:pt x="109" y="6690"/>
                  </a:lnTo>
                  <a:lnTo>
                    <a:pt x="10418" y="21418"/>
                  </a:lnTo>
                  <a:lnTo>
                    <a:pt x="10424" y="21413"/>
                  </a:lnTo>
                  <a:cubicBezTo>
                    <a:pt x="10514" y="21525"/>
                    <a:pt x="10646" y="21600"/>
                    <a:pt x="10800" y="21600"/>
                  </a:cubicBezTo>
                  <a:cubicBezTo>
                    <a:pt x="10954" y="21600"/>
                    <a:pt x="11086" y="21525"/>
                    <a:pt x="11176" y="21413"/>
                  </a:cubicBezTo>
                  <a:lnTo>
                    <a:pt x="11182" y="21418"/>
                  </a:lnTo>
                  <a:lnTo>
                    <a:pt x="21491" y="6690"/>
                  </a:lnTo>
                  <a:lnTo>
                    <a:pt x="21485" y="6686"/>
                  </a:lnTo>
                  <a:cubicBezTo>
                    <a:pt x="21553" y="6602"/>
                    <a:pt x="21600" y="6499"/>
                    <a:pt x="21600" y="6382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600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24" name="Oval 33"/>
            <p:cNvSpPr/>
            <p:nvPr/>
          </p:nvSpPr>
          <p:spPr>
            <a:xfrm>
              <a:off x="6338843" y="2624703"/>
              <a:ext cx="700827" cy="700827"/>
            </a:xfrm>
            <a:prstGeom prst="ellipse">
              <a:avLst/>
            </a:prstGeom>
            <a:solidFill>
              <a:srgbClr val="FE4B7A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25" name="Oval 36"/>
            <p:cNvSpPr/>
            <p:nvPr/>
          </p:nvSpPr>
          <p:spPr>
            <a:xfrm>
              <a:off x="6338843" y="3715019"/>
              <a:ext cx="700827" cy="700827"/>
            </a:xfrm>
            <a:prstGeom prst="ellipse">
              <a:avLst/>
            </a:prstGeom>
            <a:solidFill>
              <a:srgbClr val="FE4B7A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26" name="Shape 2633"/>
            <p:cNvSpPr/>
            <p:nvPr/>
          </p:nvSpPr>
          <p:spPr>
            <a:xfrm>
              <a:off x="6517262" y="2806978"/>
              <a:ext cx="349829" cy="349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144" y="18334"/>
                  </a:moveTo>
                  <a:lnTo>
                    <a:pt x="15583" y="6873"/>
                  </a:lnTo>
                  <a:lnTo>
                    <a:pt x="20168" y="6873"/>
                  </a:lnTo>
                  <a:cubicBezTo>
                    <a:pt x="20168" y="6873"/>
                    <a:pt x="12144" y="18334"/>
                    <a:pt x="12144" y="18334"/>
                  </a:cubicBezTo>
                  <a:close/>
                  <a:moveTo>
                    <a:pt x="10800" y="19403"/>
                  </a:moveTo>
                  <a:lnTo>
                    <a:pt x="7041" y="6873"/>
                  </a:lnTo>
                  <a:lnTo>
                    <a:pt x="14559" y="6873"/>
                  </a:lnTo>
                  <a:cubicBezTo>
                    <a:pt x="14559" y="6873"/>
                    <a:pt x="10800" y="19403"/>
                    <a:pt x="10800" y="19403"/>
                  </a:cubicBezTo>
                  <a:close/>
                  <a:moveTo>
                    <a:pt x="1432" y="6873"/>
                  </a:moveTo>
                  <a:lnTo>
                    <a:pt x="6017" y="6873"/>
                  </a:lnTo>
                  <a:lnTo>
                    <a:pt x="9456" y="18334"/>
                  </a:lnTo>
                  <a:cubicBezTo>
                    <a:pt x="9456" y="18334"/>
                    <a:pt x="1432" y="6873"/>
                    <a:pt x="1432" y="6873"/>
                  </a:cubicBezTo>
                  <a:close/>
                  <a:moveTo>
                    <a:pt x="6578" y="982"/>
                  </a:moveTo>
                  <a:lnTo>
                    <a:pt x="8536" y="982"/>
                  </a:lnTo>
                  <a:lnTo>
                    <a:pt x="6082" y="5891"/>
                  </a:lnTo>
                  <a:lnTo>
                    <a:pt x="1669" y="5891"/>
                  </a:lnTo>
                  <a:cubicBezTo>
                    <a:pt x="1669" y="5891"/>
                    <a:pt x="6578" y="982"/>
                    <a:pt x="6578" y="982"/>
                  </a:cubicBezTo>
                  <a:close/>
                  <a:moveTo>
                    <a:pt x="11973" y="982"/>
                  </a:moveTo>
                  <a:lnTo>
                    <a:pt x="14427" y="5891"/>
                  </a:lnTo>
                  <a:lnTo>
                    <a:pt x="7173" y="5891"/>
                  </a:lnTo>
                  <a:lnTo>
                    <a:pt x="9627" y="982"/>
                  </a:lnTo>
                  <a:cubicBezTo>
                    <a:pt x="9627" y="982"/>
                    <a:pt x="11973" y="982"/>
                    <a:pt x="11973" y="982"/>
                  </a:cubicBezTo>
                  <a:close/>
                  <a:moveTo>
                    <a:pt x="15022" y="982"/>
                  </a:moveTo>
                  <a:lnTo>
                    <a:pt x="19931" y="5891"/>
                  </a:lnTo>
                  <a:lnTo>
                    <a:pt x="15518" y="5891"/>
                  </a:lnTo>
                  <a:lnTo>
                    <a:pt x="13064" y="982"/>
                  </a:lnTo>
                  <a:cubicBezTo>
                    <a:pt x="13064" y="982"/>
                    <a:pt x="15022" y="982"/>
                    <a:pt x="15022" y="982"/>
                  </a:cubicBezTo>
                  <a:close/>
                  <a:moveTo>
                    <a:pt x="21600" y="6382"/>
                  </a:moveTo>
                  <a:cubicBezTo>
                    <a:pt x="21600" y="6272"/>
                    <a:pt x="21557" y="6175"/>
                    <a:pt x="21495" y="6093"/>
                  </a:cubicBezTo>
                  <a:lnTo>
                    <a:pt x="21502" y="6088"/>
                  </a:lnTo>
                  <a:lnTo>
                    <a:pt x="21471" y="6057"/>
                  </a:lnTo>
                  <a:cubicBezTo>
                    <a:pt x="21459" y="6044"/>
                    <a:pt x="21448" y="6032"/>
                    <a:pt x="21434" y="6020"/>
                  </a:cubicBezTo>
                  <a:lnTo>
                    <a:pt x="15611" y="197"/>
                  </a:lnTo>
                  <a:lnTo>
                    <a:pt x="15604" y="201"/>
                  </a:lnTo>
                  <a:cubicBezTo>
                    <a:pt x="15514" y="82"/>
                    <a:pt x="15379" y="0"/>
                    <a:pt x="15218" y="0"/>
                  </a:cubicBezTo>
                  <a:lnTo>
                    <a:pt x="6382" y="0"/>
                  </a:lnTo>
                  <a:cubicBezTo>
                    <a:pt x="6221" y="0"/>
                    <a:pt x="6086" y="82"/>
                    <a:pt x="5996" y="201"/>
                  </a:cubicBezTo>
                  <a:lnTo>
                    <a:pt x="5989" y="197"/>
                  </a:lnTo>
                  <a:lnTo>
                    <a:pt x="166" y="6020"/>
                  </a:lnTo>
                  <a:cubicBezTo>
                    <a:pt x="152" y="6032"/>
                    <a:pt x="141" y="6044"/>
                    <a:pt x="129" y="6057"/>
                  </a:cubicBezTo>
                  <a:lnTo>
                    <a:pt x="98" y="6088"/>
                  </a:lnTo>
                  <a:lnTo>
                    <a:pt x="105" y="6093"/>
                  </a:lnTo>
                  <a:cubicBezTo>
                    <a:pt x="43" y="6175"/>
                    <a:pt x="0" y="6272"/>
                    <a:pt x="0" y="6382"/>
                  </a:cubicBezTo>
                  <a:cubicBezTo>
                    <a:pt x="0" y="6499"/>
                    <a:pt x="46" y="6602"/>
                    <a:pt x="115" y="6686"/>
                  </a:cubicBezTo>
                  <a:lnTo>
                    <a:pt x="109" y="6690"/>
                  </a:lnTo>
                  <a:lnTo>
                    <a:pt x="10418" y="21418"/>
                  </a:lnTo>
                  <a:lnTo>
                    <a:pt x="10424" y="21413"/>
                  </a:lnTo>
                  <a:cubicBezTo>
                    <a:pt x="10514" y="21525"/>
                    <a:pt x="10646" y="21600"/>
                    <a:pt x="10800" y="21600"/>
                  </a:cubicBezTo>
                  <a:cubicBezTo>
                    <a:pt x="10954" y="21600"/>
                    <a:pt x="11086" y="21525"/>
                    <a:pt x="11176" y="21413"/>
                  </a:cubicBezTo>
                  <a:lnTo>
                    <a:pt x="11182" y="21418"/>
                  </a:lnTo>
                  <a:lnTo>
                    <a:pt x="21491" y="6690"/>
                  </a:lnTo>
                  <a:lnTo>
                    <a:pt x="21485" y="6686"/>
                  </a:lnTo>
                  <a:cubicBezTo>
                    <a:pt x="21553" y="6602"/>
                    <a:pt x="21600" y="6499"/>
                    <a:pt x="21600" y="6382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600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27" name="Shape 2613"/>
            <p:cNvSpPr/>
            <p:nvPr/>
          </p:nvSpPr>
          <p:spPr>
            <a:xfrm>
              <a:off x="6514342" y="3897294"/>
              <a:ext cx="349829" cy="349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6" y="1964"/>
                  </a:moveTo>
                  <a:lnTo>
                    <a:pt x="10800" y="1964"/>
                  </a:lnTo>
                  <a:cubicBezTo>
                    <a:pt x="8836" y="1964"/>
                    <a:pt x="8836" y="0"/>
                    <a:pt x="6873" y="0"/>
                  </a:cubicBezTo>
                  <a:lnTo>
                    <a:pt x="1964" y="0"/>
                  </a:lnTo>
                  <a:cubicBezTo>
                    <a:pt x="879" y="0"/>
                    <a:pt x="0" y="879"/>
                    <a:pt x="0" y="1964"/>
                  </a:cubicBezTo>
                  <a:lnTo>
                    <a:pt x="0" y="15709"/>
                  </a:lnTo>
                  <a:cubicBezTo>
                    <a:pt x="0" y="16794"/>
                    <a:pt x="879" y="17673"/>
                    <a:pt x="1964" y="17673"/>
                  </a:cubicBezTo>
                  <a:lnTo>
                    <a:pt x="6599" y="17673"/>
                  </a:lnTo>
                  <a:cubicBezTo>
                    <a:pt x="6257" y="17372"/>
                    <a:pt x="5941" y="17046"/>
                    <a:pt x="5656" y="16691"/>
                  </a:cubicBezTo>
                  <a:lnTo>
                    <a:pt x="1964" y="16691"/>
                  </a:lnTo>
                  <a:cubicBezTo>
                    <a:pt x="1422" y="16691"/>
                    <a:pt x="982" y="16252"/>
                    <a:pt x="982" y="15709"/>
                  </a:cubicBezTo>
                  <a:lnTo>
                    <a:pt x="982" y="5891"/>
                  </a:lnTo>
                  <a:lnTo>
                    <a:pt x="6599" y="5891"/>
                  </a:lnTo>
                  <a:cubicBezTo>
                    <a:pt x="7023" y="5517"/>
                    <a:pt x="7484" y="5185"/>
                    <a:pt x="7982" y="4909"/>
                  </a:cubicBezTo>
                  <a:lnTo>
                    <a:pt x="982" y="4909"/>
                  </a:lnTo>
                  <a:lnTo>
                    <a:pt x="982" y="1964"/>
                  </a:lnTo>
                  <a:cubicBezTo>
                    <a:pt x="982" y="1422"/>
                    <a:pt x="1422" y="982"/>
                    <a:pt x="1964" y="982"/>
                  </a:cubicBezTo>
                  <a:lnTo>
                    <a:pt x="6873" y="982"/>
                  </a:lnTo>
                  <a:cubicBezTo>
                    <a:pt x="8345" y="982"/>
                    <a:pt x="8345" y="2946"/>
                    <a:pt x="10800" y="2946"/>
                  </a:cubicBezTo>
                  <a:lnTo>
                    <a:pt x="19636" y="2946"/>
                  </a:lnTo>
                  <a:cubicBezTo>
                    <a:pt x="20178" y="2946"/>
                    <a:pt x="20618" y="3385"/>
                    <a:pt x="20618" y="3927"/>
                  </a:cubicBezTo>
                  <a:lnTo>
                    <a:pt x="20618" y="4909"/>
                  </a:lnTo>
                  <a:lnTo>
                    <a:pt x="15582" y="4909"/>
                  </a:lnTo>
                  <a:cubicBezTo>
                    <a:pt x="16080" y="5185"/>
                    <a:pt x="16541" y="5517"/>
                    <a:pt x="16965" y="5891"/>
                  </a:cubicBezTo>
                  <a:lnTo>
                    <a:pt x="20618" y="5891"/>
                  </a:lnTo>
                  <a:lnTo>
                    <a:pt x="20618" y="15709"/>
                  </a:lnTo>
                  <a:cubicBezTo>
                    <a:pt x="20618" y="16252"/>
                    <a:pt x="20178" y="16691"/>
                    <a:pt x="19636" y="16691"/>
                  </a:cubicBezTo>
                  <a:lnTo>
                    <a:pt x="18766" y="16691"/>
                  </a:lnTo>
                  <a:lnTo>
                    <a:pt x="19738" y="17663"/>
                  </a:lnTo>
                  <a:cubicBezTo>
                    <a:pt x="20774" y="17609"/>
                    <a:pt x="21600" y="16759"/>
                    <a:pt x="21600" y="15709"/>
                  </a:cubicBezTo>
                  <a:lnTo>
                    <a:pt x="21600" y="3927"/>
                  </a:lnTo>
                  <a:cubicBezTo>
                    <a:pt x="21600" y="2843"/>
                    <a:pt x="20721" y="1964"/>
                    <a:pt x="19636" y="1964"/>
                  </a:cubicBezTo>
                  <a:moveTo>
                    <a:pt x="11782" y="17673"/>
                  </a:moveTo>
                  <a:cubicBezTo>
                    <a:pt x="8529" y="17673"/>
                    <a:pt x="5891" y="15036"/>
                    <a:pt x="5891" y="11782"/>
                  </a:cubicBezTo>
                  <a:cubicBezTo>
                    <a:pt x="5891" y="8529"/>
                    <a:pt x="8529" y="5891"/>
                    <a:pt x="11782" y="5891"/>
                  </a:cubicBezTo>
                  <a:cubicBezTo>
                    <a:pt x="15035" y="5891"/>
                    <a:pt x="17673" y="8529"/>
                    <a:pt x="17673" y="11782"/>
                  </a:cubicBezTo>
                  <a:cubicBezTo>
                    <a:pt x="17673" y="15036"/>
                    <a:pt x="15035" y="17673"/>
                    <a:pt x="11782" y="17673"/>
                  </a:cubicBezTo>
                  <a:moveTo>
                    <a:pt x="16972" y="16278"/>
                  </a:moveTo>
                  <a:cubicBezTo>
                    <a:pt x="18018" y="15072"/>
                    <a:pt x="18655" y="13503"/>
                    <a:pt x="18655" y="11782"/>
                  </a:cubicBezTo>
                  <a:cubicBezTo>
                    <a:pt x="18655" y="7987"/>
                    <a:pt x="15578" y="4910"/>
                    <a:pt x="11782" y="4910"/>
                  </a:cubicBezTo>
                  <a:cubicBezTo>
                    <a:pt x="7986" y="4910"/>
                    <a:pt x="4909" y="7987"/>
                    <a:pt x="4909" y="11782"/>
                  </a:cubicBezTo>
                  <a:cubicBezTo>
                    <a:pt x="4909" y="15578"/>
                    <a:pt x="7986" y="18655"/>
                    <a:pt x="11782" y="18655"/>
                  </a:cubicBezTo>
                  <a:cubicBezTo>
                    <a:pt x="13503" y="18655"/>
                    <a:pt x="15072" y="18017"/>
                    <a:pt x="16278" y="16972"/>
                  </a:cubicBezTo>
                  <a:lnTo>
                    <a:pt x="16972" y="17666"/>
                  </a:lnTo>
                  <a:cubicBezTo>
                    <a:pt x="16969" y="17668"/>
                    <a:pt x="16967" y="17671"/>
                    <a:pt x="16965" y="17673"/>
                  </a:cubicBezTo>
                  <a:lnTo>
                    <a:pt x="16979" y="17673"/>
                  </a:lnTo>
                  <a:lnTo>
                    <a:pt x="20762" y="21457"/>
                  </a:lnTo>
                  <a:cubicBezTo>
                    <a:pt x="20851" y="21546"/>
                    <a:pt x="20974" y="21600"/>
                    <a:pt x="21109" y="21600"/>
                  </a:cubicBezTo>
                  <a:cubicBezTo>
                    <a:pt x="21380" y="21600"/>
                    <a:pt x="21600" y="21381"/>
                    <a:pt x="21600" y="21109"/>
                  </a:cubicBezTo>
                  <a:cubicBezTo>
                    <a:pt x="21600" y="20974"/>
                    <a:pt x="21545" y="20851"/>
                    <a:pt x="21456" y="20762"/>
                  </a:cubicBezTo>
                  <a:cubicBezTo>
                    <a:pt x="21456" y="20762"/>
                    <a:pt x="16972" y="16278"/>
                    <a:pt x="16972" y="16278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600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117194" y="3218165"/>
            <a:ext cx="4368639" cy="832430"/>
            <a:chOff x="1446374" y="2454000"/>
            <a:chExt cx="4368639" cy="832430"/>
          </a:xfrm>
        </p:grpSpPr>
        <p:sp>
          <p:nvSpPr>
            <p:cNvPr id="29" name="TextBox 33"/>
            <p:cNvSpPr txBox="1"/>
            <p:nvPr/>
          </p:nvSpPr>
          <p:spPr>
            <a:xfrm>
              <a:off x="1446374" y="2454000"/>
              <a:ext cx="1515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pc="300" dirty="0" smtClean="0">
                  <a:solidFill>
                    <a:srgbClr val="EC6E53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Montserrat Semi" charset="0"/>
                </a:rPr>
                <a:t>SOMETHING</a:t>
              </a:r>
              <a:endParaRPr lang="en-US" altLang="zh-CN" spc="300" dirty="0">
                <a:solidFill>
                  <a:srgbClr val="EC6E53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Montserrat Semi" charset="0"/>
              </a:endParaRPr>
            </a:p>
          </p:txBody>
        </p:sp>
        <p:sp>
          <p:nvSpPr>
            <p:cNvPr id="30" name="TextBox 34"/>
            <p:cNvSpPr txBox="1"/>
            <p:nvPr/>
          </p:nvSpPr>
          <p:spPr>
            <a:xfrm>
              <a:off x="1446374" y="2824765"/>
              <a:ext cx="43686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Lato Light" charset="0"/>
                </a:rPr>
                <a:t>Entrepreneurial activities differ substantially depending on the type of organization and creativity involved. 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Lato Light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112428" y="4372127"/>
            <a:ext cx="4368639" cy="832430"/>
            <a:chOff x="1446374" y="2454000"/>
            <a:chExt cx="4368639" cy="832430"/>
          </a:xfrm>
        </p:grpSpPr>
        <p:sp>
          <p:nvSpPr>
            <p:cNvPr id="32" name="TextBox 33"/>
            <p:cNvSpPr txBox="1"/>
            <p:nvPr/>
          </p:nvSpPr>
          <p:spPr>
            <a:xfrm>
              <a:off x="1446374" y="2454000"/>
              <a:ext cx="1515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pc="300" dirty="0" smtClean="0">
                  <a:solidFill>
                    <a:srgbClr val="EC6E53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Montserrat Semi" charset="0"/>
                </a:rPr>
                <a:t>SOMETHING</a:t>
              </a:r>
              <a:endParaRPr lang="en-US" altLang="zh-CN" spc="300" dirty="0">
                <a:solidFill>
                  <a:srgbClr val="EC6E53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Montserrat Semi" charset="0"/>
              </a:endParaRPr>
            </a:p>
          </p:txBody>
        </p:sp>
        <p:sp>
          <p:nvSpPr>
            <p:cNvPr id="33" name="TextBox 34"/>
            <p:cNvSpPr txBox="1"/>
            <p:nvPr/>
          </p:nvSpPr>
          <p:spPr>
            <a:xfrm>
              <a:off x="1446374" y="2824765"/>
              <a:ext cx="43686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Lato Light" charset="0"/>
                </a:rPr>
                <a:t>Entrepreneurial activities differ substantially depending on the type of organization and creativity involved. 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Lato Light" charset="0"/>
              </a:endParaRPr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幼儿2"/>
          <p:cNvPicPr>
            <a:picLocks noChangeAspect="1"/>
          </p:cNvPicPr>
          <p:nvPr/>
        </p:nvPicPr>
        <p:blipFill>
          <a:blip r:embed="rId1"/>
          <a:srcRect l="16396" r="19011"/>
          <a:stretch>
            <a:fillRect/>
          </a:stretch>
        </p:blipFill>
        <p:spPr>
          <a:xfrm>
            <a:off x="0" y="-23495"/>
            <a:ext cx="12233275" cy="69056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751582" y="3069994"/>
            <a:ext cx="67299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输入</a:t>
            </a:r>
            <a:r>
              <a:rPr lang="zh-CN" altLang="en-US" sz="7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の标题</a:t>
            </a:r>
            <a:endParaRPr lang="zh-CN" altLang="en-US" sz="7200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736285" y="1869664"/>
            <a:ext cx="67299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 smtClean="0">
                <a:solidFill>
                  <a:srgbClr val="FE4B7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01</a:t>
            </a:r>
            <a:endParaRPr lang="en-US" altLang="zh-CN" sz="7200" dirty="0" smtClean="0">
              <a:solidFill>
                <a:srgbClr val="FE4B7A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214196" y="4069975"/>
            <a:ext cx="58022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Lucida Sans" panose="020B0602030504020204" pitchFamily="34" charset="0"/>
                <a:ea typeface="Lato Light" charset="0"/>
                <a:cs typeface="Lato Light" charset="0"/>
              </a:rPr>
              <a:t>Entrepreneurial activities differ substantially depending on the type of organization and creativity involved. Entrepreneurship 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Lucida Sans" panose="020B0602030504020204" pitchFamily="34" charset="0"/>
              <a:ea typeface="Lato Light" charset="0"/>
              <a:cs typeface="Lato Light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42900" y="370114"/>
            <a:ext cx="11478986" cy="61885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4658106" y="467369"/>
            <a:ext cx="2875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输入标题内容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pic>
        <p:nvPicPr>
          <p:cNvPr id="6" name="图片 5" descr="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1195" y="1925320"/>
            <a:ext cx="1104900" cy="2115185"/>
          </a:xfrm>
          <a:prstGeom prst="rect">
            <a:avLst/>
          </a:prstGeom>
        </p:spPr>
      </p:pic>
      <p:pic>
        <p:nvPicPr>
          <p:cNvPr id="7" name="图片 6" descr="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8770" y="1925320"/>
            <a:ext cx="1104900" cy="2115185"/>
          </a:xfrm>
          <a:prstGeom prst="rect">
            <a:avLst/>
          </a:prstGeom>
        </p:spPr>
      </p:pic>
      <p:pic>
        <p:nvPicPr>
          <p:cNvPr id="8" name="图片 7" descr="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56345" y="1925320"/>
            <a:ext cx="1104900" cy="2115185"/>
          </a:xfrm>
          <a:prstGeom prst="rect">
            <a:avLst/>
          </a:prstGeom>
        </p:spPr>
      </p:pic>
      <p:sp>
        <p:nvSpPr>
          <p:cNvPr id="9" name="TextBox 1210"/>
          <p:cNvSpPr/>
          <p:nvPr/>
        </p:nvSpPr>
        <p:spPr>
          <a:xfrm>
            <a:off x="1052195" y="4143375"/>
            <a:ext cx="2882900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algn="ctr"/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迷你简太极" panose="02010604000101010101" charset="-122"/>
                <a:ea typeface="迷你简太极" panose="02010604000101010101" charset="-122"/>
                <a:sym typeface="+mn-ea"/>
              </a:rPr>
              <a:t>ADD YOUR TEXT HERE</a:t>
            </a:r>
            <a:endParaRPr lang="en-US" altLang="zh-CN" sz="140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uLnTx/>
              <a:uFillTx/>
              <a:latin typeface="迷你简太极" panose="02010604000101010101" charset="-122"/>
              <a:ea typeface="迷你简太极" panose="02010604000101010101" charset="-122"/>
              <a:sym typeface="+mn-ea"/>
            </a:endParaRPr>
          </a:p>
        </p:txBody>
      </p:sp>
      <p:sp>
        <p:nvSpPr>
          <p:cNvPr id="10" name="TextBox 1210"/>
          <p:cNvSpPr/>
          <p:nvPr/>
        </p:nvSpPr>
        <p:spPr>
          <a:xfrm>
            <a:off x="1166813" y="4601845"/>
            <a:ext cx="2653665" cy="92202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indent="0" algn="ctr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" name="TextBox 1210"/>
          <p:cNvSpPr/>
          <p:nvPr/>
        </p:nvSpPr>
        <p:spPr>
          <a:xfrm>
            <a:off x="4681220" y="4143375"/>
            <a:ext cx="2882900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algn="ctr"/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迷你简太极" panose="02010604000101010101" charset="-122"/>
                <a:ea typeface="迷你简太极" panose="02010604000101010101" charset="-122"/>
                <a:sym typeface="+mn-ea"/>
              </a:rPr>
              <a:t>ADD YOUR TEXT HERE</a:t>
            </a:r>
            <a:endParaRPr lang="en-US" altLang="zh-CN" sz="140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uLnTx/>
              <a:uFillTx/>
              <a:latin typeface="迷你简太极" panose="02010604000101010101" charset="-122"/>
              <a:ea typeface="迷你简太极" panose="02010604000101010101" charset="-122"/>
              <a:sym typeface="+mn-ea"/>
            </a:endParaRPr>
          </a:p>
        </p:txBody>
      </p:sp>
      <p:sp>
        <p:nvSpPr>
          <p:cNvPr id="13" name="TextBox 1210"/>
          <p:cNvSpPr/>
          <p:nvPr/>
        </p:nvSpPr>
        <p:spPr>
          <a:xfrm>
            <a:off x="4795838" y="4601845"/>
            <a:ext cx="2653665" cy="92202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indent="0" algn="ctr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" name="TextBox 1210"/>
          <p:cNvSpPr/>
          <p:nvPr/>
        </p:nvSpPr>
        <p:spPr>
          <a:xfrm>
            <a:off x="8063865" y="4143375"/>
            <a:ext cx="2882900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algn="ctr"/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迷你简太极" panose="02010604000101010101" charset="-122"/>
                <a:ea typeface="迷你简太极" panose="02010604000101010101" charset="-122"/>
                <a:sym typeface="+mn-ea"/>
              </a:rPr>
              <a:t>ADD YOUR TEXT HERE</a:t>
            </a:r>
            <a:endParaRPr lang="en-US" altLang="zh-CN" sz="140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uLnTx/>
              <a:uFillTx/>
              <a:latin typeface="迷你简太极" panose="02010604000101010101" charset="-122"/>
              <a:ea typeface="迷你简太极" panose="02010604000101010101" charset="-122"/>
              <a:sym typeface="+mn-ea"/>
            </a:endParaRPr>
          </a:p>
        </p:txBody>
      </p:sp>
      <p:sp>
        <p:nvSpPr>
          <p:cNvPr id="15" name="TextBox 1210"/>
          <p:cNvSpPr/>
          <p:nvPr/>
        </p:nvSpPr>
        <p:spPr>
          <a:xfrm>
            <a:off x="8178483" y="4601845"/>
            <a:ext cx="2653665" cy="92202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indent="0" algn="ctr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4" grpId="0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42900" y="370114"/>
            <a:ext cx="11478986" cy="61885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4658106" y="467369"/>
            <a:ext cx="2875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输入标题内容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19" y="255811"/>
            <a:ext cx="6096012" cy="6096012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639673" y="2643217"/>
            <a:ext cx="3348103" cy="1017096"/>
            <a:chOff x="1446374" y="2454000"/>
            <a:chExt cx="3348103" cy="1017096"/>
          </a:xfrm>
        </p:grpSpPr>
        <p:sp>
          <p:nvSpPr>
            <p:cNvPr id="6" name="TextBox 33"/>
            <p:cNvSpPr txBox="1"/>
            <p:nvPr/>
          </p:nvSpPr>
          <p:spPr>
            <a:xfrm>
              <a:off x="1446374" y="2454000"/>
              <a:ext cx="1515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pc="300" dirty="0" smtClean="0">
                  <a:solidFill>
                    <a:srgbClr val="EC6E53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Montserrat Semi" charset="0"/>
                </a:rPr>
                <a:t>SOMETHING</a:t>
              </a:r>
              <a:endParaRPr lang="en-US" altLang="zh-CN" spc="300" dirty="0">
                <a:solidFill>
                  <a:srgbClr val="EC6E53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Montserrat Semi" charset="0"/>
              </a:endParaRPr>
            </a:p>
          </p:txBody>
        </p:sp>
        <p:sp>
          <p:nvSpPr>
            <p:cNvPr id="7" name="TextBox 34"/>
            <p:cNvSpPr txBox="1"/>
            <p:nvPr/>
          </p:nvSpPr>
          <p:spPr>
            <a:xfrm>
              <a:off x="1446374" y="2824765"/>
              <a:ext cx="33481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Lato Light" charset="0"/>
                </a:rPr>
                <a:t>Entrepreneurial activities differ substantially depending on the type of organization and creativity involved. 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Lato Light" charset="0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205" y="228610"/>
            <a:ext cx="6096012" cy="6096012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7213159" y="2616016"/>
            <a:ext cx="3348103" cy="1017096"/>
            <a:chOff x="1446374" y="2454000"/>
            <a:chExt cx="3348103" cy="1017096"/>
          </a:xfrm>
        </p:grpSpPr>
        <p:sp>
          <p:nvSpPr>
            <p:cNvPr id="10" name="TextBox 33"/>
            <p:cNvSpPr txBox="1"/>
            <p:nvPr/>
          </p:nvSpPr>
          <p:spPr>
            <a:xfrm>
              <a:off x="1446374" y="2454000"/>
              <a:ext cx="1515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pc="300" dirty="0" smtClean="0">
                  <a:solidFill>
                    <a:srgbClr val="EC6E53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Montserrat Semi" charset="0"/>
                </a:rPr>
                <a:t>SOMETHING</a:t>
              </a:r>
              <a:endParaRPr lang="en-US" altLang="zh-CN" spc="300" dirty="0">
                <a:solidFill>
                  <a:srgbClr val="EC6E53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Montserrat Semi" charset="0"/>
              </a:endParaRPr>
            </a:p>
          </p:txBody>
        </p:sp>
        <p:sp>
          <p:nvSpPr>
            <p:cNvPr id="12" name="TextBox 34"/>
            <p:cNvSpPr txBox="1"/>
            <p:nvPr/>
          </p:nvSpPr>
          <p:spPr>
            <a:xfrm>
              <a:off x="1446374" y="2824765"/>
              <a:ext cx="33481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Lato Light" charset="0"/>
                </a:rPr>
                <a:t>Entrepreneurial activities differ substantially depending on the type of organization and creativity involved. 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Lato Light" charset="0"/>
              </a:endParaRPr>
            </a:p>
          </p:txBody>
        </p:sp>
      </p:grpSp>
      <p:sp>
        <p:nvSpPr>
          <p:cNvPr id="13" name="TextBox 34"/>
          <p:cNvSpPr txBox="1"/>
          <p:nvPr/>
        </p:nvSpPr>
        <p:spPr>
          <a:xfrm>
            <a:off x="2767759" y="5258452"/>
            <a:ext cx="6661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Lato Light" charset="0"/>
              </a:rPr>
              <a:t>Entrepreneurial activities differ substantially depending on the type of organization and creativity involved.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Lato Light" charset="0"/>
              </a:rPr>
              <a:t>Entrepreneurial activities differ substantially depending on the type of organization and creativity involved. 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Lato Light" charset="0"/>
            </a:endParaRPr>
          </a:p>
          <a:p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Lato Light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724912" y="2904894"/>
            <a:ext cx="67299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输入</a:t>
            </a:r>
            <a:r>
              <a:rPr lang="zh-CN" altLang="en-US" sz="7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の标题</a:t>
            </a:r>
            <a:endParaRPr lang="zh-CN" altLang="en-US" sz="7200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709615" y="1704564"/>
            <a:ext cx="67299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 smtClean="0">
                <a:solidFill>
                  <a:srgbClr val="FE4B7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02</a:t>
            </a:r>
            <a:endParaRPr lang="en-US" altLang="zh-CN" sz="7200" dirty="0" smtClean="0">
              <a:solidFill>
                <a:srgbClr val="FE4B7A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187526" y="3904875"/>
            <a:ext cx="58022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Lucida Sans" panose="020B0602030504020204" pitchFamily="34" charset="0"/>
                <a:ea typeface="Lato Light" charset="0"/>
                <a:cs typeface="Lato Light" charset="0"/>
              </a:rPr>
              <a:t>Entrepreneurial activities differ substantially depending on the type of organization and creativity involved. Entrepreneurship 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Lucida Sans" panose="020B0602030504020204" pitchFamily="34" charset="0"/>
              <a:ea typeface="Lato Light" charset="0"/>
              <a:cs typeface="Lato Light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42900" y="370114"/>
            <a:ext cx="11478986" cy="61885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4658106" y="467369"/>
            <a:ext cx="2875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输入标题内容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56" y="990589"/>
            <a:ext cx="4718273" cy="5234454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6029065" y="1935465"/>
            <a:ext cx="4954210" cy="1201762"/>
            <a:chOff x="1446374" y="2454000"/>
            <a:chExt cx="4954210" cy="1201762"/>
          </a:xfrm>
        </p:grpSpPr>
        <p:sp>
          <p:nvSpPr>
            <p:cNvPr id="6" name="TextBox 33"/>
            <p:cNvSpPr txBox="1"/>
            <p:nvPr/>
          </p:nvSpPr>
          <p:spPr>
            <a:xfrm>
              <a:off x="1446374" y="2454000"/>
              <a:ext cx="1515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pc="300" dirty="0" smtClean="0">
                  <a:solidFill>
                    <a:srgbClr val="EC6E53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Montserrat Semi" charset="0"/>
                </a:rPr>
                <a:t>SOMETHING</a:t>
              </a:r>
              <a:endParaRPr lang="en-US" altLang="zh-CN" spc="300" dirty="0">
                <a:solidFill>
                  <a:srgbClr val="EC6E53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Montserrat Semi" charset="0"/>
              </a:endParaRPr>
            </a:p>
          </p:txBody>
        </p:sp>
        <p:sp>
          <p:nvSpPr>
            <p:cNvPr id="7" name="TextBox 34"/>
            <p:cNvSpPr txBox="1"/>
            <p:nvPr/>
          </p:nvSpPr>
          <p:spPr>
            <a:xfrm>
              <a:off x="1446374" y="2824765"/>
              <a:ext cx="49542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Lato Light" charset="0"/>
                </a:rPr>
                <a:t>Entrepreneurial activities differ substantially depending on the type of organization and creativity involved. </a:t>
              </a:r>
              <a:r>
                <a:rPr lang="en-US" altLang="zh-CN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Lato Light" charset="0"/>
                </a:rPr>
                <a:t>Entrepreneurial activities differ substantially depending on the type of organization and creativity involved. </a:t>
              </a:r>
              <a:endPara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Lato Light" charset="0"/>
              </a:endParaRPr>
            </a:p>
            <a:p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Lato Light" charset="0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878125" y="3474519"/>
            <a:ext cx="12665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 smtClean="0">
                <a:solidFill>
                  <a:srgbClr val="FE4B7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01</a:t>
            </a:r>
            <a:endParaRPr lang="en-US" altLang="zh-CN" sz="5400" dirty="0" smtClean="0">
              <a:solidFill>
                <a:srgbClr val="FE4B7A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710888" y="3475952"/>
            <a:ext cx="4368639" cy="832430"/>
            <a:chOff x="1446374" y="2454000"/>
            <a:chExt cx="4368639" cy="832430"/>
          </a:xfrm>
        </p:grpSpPr>
        <p:sp>
          <p:nvSpPr>
            <p:cNvPr id="10" name="TextBox 33"/>
            <p:cNvSpPr txBox="1"/>
            <p:nvPr/>
          </p:nvSpPr>
          <p:spPr>
            <a:xfrm>
              <a:off x="1446374" y="2454000"/>
              <a:ext cx="1515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pc="300" dirty="0" smtClean="0">
                  <a:solidFill>
                    <a:srgbClr val="EC6E53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Montserrat Semi" charset="0"/>
                </a:rPr>
                <a:t>SOMETHING</a:t>
              </a:r>
              <a:endParaRPr lang="en-US" altLang="zh-CN" spc="300" dirty="0">
                <a:solidFill>
                  <a:srgbClr val="EC6E53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Montserrat Semi" charset="0"/>
              </a:endParaRPr>
            </a:p>
          </p:txBody>
        </p:sp>
        <p:sp>
          <p:nvSpPr>
            <p:cNvPr id="12" name="TextBox 34"/>
            <p:cNvSpPr txBox="1"/>
            <p:nvPr/>
          </p:nvSpPr>
          <p:spPr>
            <a:xfrm>
              <a:off x="1446374" y="2824765"/>
              <a:ext cx="43686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Lato Light" charset="0"/>
                </a:rPr>
                <a:t>Entrepreneurial activities differ substantially depending on the type of organization and creativity involved. 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Lato Light" charset="0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5878125" y="4690437"/>
            <a:ext cx="12665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 smtClean="0">
                <a:solidFill>
                  <a:srgbClr val="FE4B7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02</a:t>
            </a:r>
            <a:endParaRPr lang="en-US" altLang="zh-CN" sz="5400" dirty="0" smtClean="0">
              <a:solidFill>
                <a:srgbClr val="FE4B7A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6710888" y="4662301"/>
            <a:ext cx="4368639" cy="832430"/>
            <a:chOff x="1446374" y="2454000"/>
            <a:chExt cx="4368639" cy="832430"/>
          </a:xfrm>
        </p:grpSpPr>
        <p:sp>
          <p:nvSpPr>
            <p:cNvPr id="15" name="TextBox 33"/>
            <p:cNvSpPr txBox="1"/>
            <p:nvPr/>
          </p:nvSpPr>
          <p:spPr>
            <a:xfrm>
              <a:off x="1446374" y="2454000"/>
              <a:ext cx="1515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pc="300" dirty="0" smtClean="0">
                  <a:solidFill>
                    <a:srgbClr val="EC6E53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Montserrat Semi" charset="0"/>
                </a:rPr>
                <a:t>SOMETHING</a:t>
              </a:r>
              <a:endParaRPr lang="en-US" altLang="zh-CN" spc="300" dirty="0">
                <a:solidFill>
                  <a:srgbClr val="EC6E53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Montserrat Semi" charset="0"/>
              </a:endParaRPr>
            </a:p>
          </p:txBody>
        </p:sp>
        <p:sp>
          <p:nvSpPr>
            <p:cNvPr id="16" name="TextBox 34"/>
            <p:cNvSpPr txBox="1"/>
            <p:nvPr/>
          </p:nvSpPr>
          <p:spPr>
            <a:xfrm>
              <a:off x="1446374" y="2824765"/>
              <a:ext cx="43686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Lato Light" charset="0"/>
                </a:rPr>
                <a:t>Entrepreneurial activities differ substantially depending on the type of organization and creativity involved. 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Lato Light" charset="0"/>
              </a:endParaRPr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42900" y="370114"/>
            <a:ext cx="11478986" cy="61885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4658106" y="467369"/>
            <a:ext cx="2875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输入标题内容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" name="Oval 4"/>
          <p:cNvSpPr/>
          <p:nvPr/>
        </p:nvSpPr>
        <p:spPr>
          <a:xfrm>
            <a:off x="1805992" y="3387867"/>
            <a:ext cx="1113973" cy="1113970"/>
          </a:xfrm>
          <a:prstGeom prst="ellipse">
            <a:avLst/>
          </a:prstGeom>
          <a:solidFill>
            <a:srgbClr val="FE4B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defTabSz="1375410"/>
            <a:r>
              <a:rPr lang="en-US" sz="40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1</a:t>
            </a:r>
            <a:endParaRPr lang="en-US" sz="40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Oval 8"/>
          <p:cNvSpPr/>
          <p:nvPr/>
        </p:nvSpPr>
        <p:spPr>
          <a:xfrm>
            <a:off x="3437518" y="1731837"/>
            <a:ext cx="1459644" cy="1459644"/>
          </a:xfrm>
          <a:prstGeom prst="ellipse">
            <a:avLst/>
          </a:prstGeom>
          <a:solidFill>
            <a:srgbClr val="FE4B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defTabSz="1375410"/>
            <a:r>
              <a:rPr lang="en-US" sz="4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2</a:t>
            </a:r>
            <a:endParaRPr lang="en-US" sz="4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Oval 16"/>
          <p:cNvSpPr/>
          <p:nvPr/>
        </p:nvSpPr>
        <p:spPr>
          <a:xfrm>
            <a:off x="8801134" y="1725014"/>
            <a:ext cx="1459644" cy="1459644"/>
          </a:xfrm>
          <a:prstGeom prst="ellipse">
            <a:avLst/>
          </a:prstGeom>
          <a:solidFill>
            <a:srgbClr val="FE4B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defTabSz="1375410"/>
            <a:r>
              <a:rPr lang="en-US" sz="4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4</a:t>
            </a:r>
            <a:endParaRPr lang="en-US" sz="4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7" name="Straight Arrow Connector 41"/>
          <p:cNvCxnSpPr/>
          <p:nvPr/>
        </p:nvCxnSpPr>
        <p:spPr>
          <a:xfrm flipV="1">
            <a:off x="2899104" y="2965146"/>
            <a:ext cx="512472" cy="507516"/>
          </a:xfrm>
          <a:prstGeom prst="straightConnector1">
            <a:avLst/>
          </a:prstGeom>
          <a:ln w="25400">
            <a:solidFill>
              <a:srgbClr val="C1C7D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42"/>
          <p:cNvCxnSpPr/>
          <p:nvPr/>
        </p:nvCxnSpPr>
        <p:spPr>
          <a:xfrm flipV="1">
            <a:off x="7824771" y="3002228"/>
            <a:ext cx="975265" cy="965836"/>
          </a:xfrm>
          <a:prstGeom prst="straightConnector1">
            <a:avLst/>
          </a:prstGeom>
          <a:ln w="25400">
            <a:solidFill>
              <a:srgbClr val="C1C7D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49"/>
          <p:cNvCxnSpPr/>
          <p:nvPr/>
        </p:nvCxnSpPr>
        <p:spPr>
          <a:xfrm>
            <a:off x="4868535" y="3002228"/>
            <a:ext cx="975265" cy="965836"/>
          </a:xfrm>
          <a:prstGeom prst="straightConnector1">
            <a:avLst/>
          </a:prstGeom>
          <a:ln w="25400">
            <a:solidFill>
              <a:srgbClr val="C1C7D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13"/>
          <p:cNvSpPr txBox="1"/>
          <p:nvPr/>
        </p:nvSpPr>
        <p:spPr>
          <a:xfrm>
            <a:off x="1935646" y="4728095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1227960" y="5014000"/>
            <a:ext cx="2390987" cy="11074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algn="ctr" defTabSz="1216660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Lato Light" charset="0"/>
                <a:sym typeface="+mn-ea"/>
              </a:rPr>
              <a:t>Entrepreneurial activities differ substantially depending on the type of organization and creativity involved. 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3725827" y="3288898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2986027" y="3574803"/>
            <a:ext cx="2333999" cy="11074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algn="ctr" defTabSz="1216660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Lato Light" charset="0"/>
                <a:sym typeface="+mn-ea"/>
              </a:rPr>
              <a:t>Entrepreneurial activities differ substantially depending on the type of organization and creativity involved. 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6412295" y="4851205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5704609" y="5137110"/>
            <a:ext cx="2390987" cy="11074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algn="ctr" defTabSz="1216660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Lato Light" charset="0"/>
                <a:sym typeface="+mn-ea"/>
              </a:rPr>
              <a:t>Entrepreneurial activities differ substantially depending on the type of organization and creativity involved. 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9127453" y="3305636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8419767" y="3591541"/>
            <a:ext cx="2390987" cy="11074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algn="ctr" defTabSz="1216660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Lato Light" charset="0"/>
                <a:sym typeface="+mn-ea"/>
              </a:rPr>
              <a:t>Entrepreneurial activities differ substantially depending on the type of organization and creativity involved. 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Oval 8"/>
          <p:cNvSpPr/>
          <p:nvPr/>
        </p:nvSpPr>
        <p:spPr>
          <a:xfrm>
            <a:off x="6109598" y="3215197"/>
            <a:ext cx="1459644" cy="1459644"/>
          </a:xfrm>
          <a:prstGeom prst="ellipse">
            <a:avLst/>
          </a:prstGeom>
          <a:solidFill>
            <a:srgbClr val="FE4B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defTabSz="1375410"/>
            <a:r>
              <a:rPr lang="en-US" sz="4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3</a:t>
            </a:r>
            <a:endParaRPr lang="en-US" sz="4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26" grpId="0" animBg="1"/>
      <p:bldP spid="30" grpId="0"/>
      <p:bldP spid="31" grpId="0"/>
      <p:bldP spid="32" grpId="0"/>
      <p:bldP spid="33" grpId="0"/>
      <p:bldP spid="35" grpId="0"/>
      <p:bldP spid="36" grpId="0"/>
      <p:bldP spid="37" grpId="0"/>
      <p:bldP spid="38" grpId="0"/>
      <p:bldP spid="3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724912" y="2904894"/>
            <a:ext cx="67299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输入</a:t>
            </a:r>
            <a:r>
              <a:rPr lang="zh-CN" altLang="en-US" sz="7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の标题</a:t>
            </a:r>
            <a:endParaRPr lang="zh-CN" altLang="en-US" sz="7200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709615" y="1704564"/>
            <a:ext cx="67299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 smtClean="0">
                <a:solidFill>
                  <a:srgbClr val="FE4B7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03</a:t>
            </a:r>
            <a:endParaRPr lang="en-US" altLang="zh-CN" sz="7200" dirty="0" smtClean="0">
              <a:solidFill>
                <a:srgbClr val="FE4B7A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187526" y="3904875"/>
            <a:ext cx="58022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Lucida Sans" panose="020B0602030504020204" pitchFamily="34" charset="0"/>
                <a:ea typeface="Lato Light" charset="0"/>
                <a:cs typeface="Lato Light" charset="0"/>
              </a:rPr>
              <a:t>Entrepreneurial activities differ substantially depending on the type of organization and creativity involved. Entrepreneurship 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Lucida Sans" panose="020B0602030504020204" pitchFamily="34" charset="0"/>
              <a:ea typeface="Lato Light" charset="0"/>
              <a:cs typeface="Lato Light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42900" y="370114"/>
            <a:ext cx="11478986" cy="61885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4658106" y="467369"/>
            <a:ext cx="2875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输入标题内容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94598" y="1400003"/>
            <a:ext cx="12665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 smtClean="0">
                <a:solidFill>
                  <a:srgbClr val="FE4B7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01</a:t>
            </a:r>
            <a:endParaRPr lang="en-US" altLang="zh-CN" sz="5400" dirty="0" smtClean="0">
              <a:solidFill>
                <a:srgbClr val="FE4B7A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727361" y="1401436"/>
            <a:ext cx="4368639" cy="832430"/>
            <a:chOff x="1446374" y="2454000"/>
            <a:chExt cx="4368639" cy="832430"/>
          </a:xfrm>
        </p:grpSpPr>
        <p:sp>
          <p:nvSpPr>
            <p:cNvPr id="6" name="TextBox 33"/>
            <p:cNvSpPr txBox="1"/>
            <p:nvPr/>
          </p:nvSpPr>
          <p:spPr>
            <a:xfrm>
              <a:off x="1446374" y="2454000"/>
              <a:ext cx="1515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pc="300" dirty="0" smtClean="0">
                  <a:solidFill>
                    <a:srgbClr val="EC6E53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Montserrat Semi" charset="0"/>
                </a:rPr>
                <a:t>SOMETHING</a:t>
              </a:r>
              <a:endParaRPr lang="en-US" altLang="zh-CN" spc="300" dirty="0">
                <a:solidFill>
                  <a:srgbClr val="EC6E53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Montserrat Semi" charset="0"/>
              </a:endParaRPr>
            </a:p>
          </p:txBody>
        </p:sp>
        <p:sp>
          <p:nvSpPr>
            <p:cNvPr id="7" name="TextBox 34"/>
            <p:cNvSpPr txBox="1"/>
            <p:nvPr/>
          </p:nvSpPr>
          <p:spPr>
            <a:xfrm>
              <a:off x="1446374" y="2824765"/>
              <a:ext cx="43686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Lato Light" charset="0"/>
                </a:rPr>
                <a:t>Entrepreneurial activities differ substantially depending on the type of organization and creativity involved. 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Lato Light" charset="0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894598" y="2615921"/>
            <a:ext cx="12665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 smtClean="0">
                <a:solidFill>
                  <a:srgbClr val="FE4B7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02</a:t>
            </a:r>
            <a:endParaRPr lang="en-US" altLang="zh-CN" sz="5400" dirty="0" smtClean="0">
              <a:solidFill>
                <a:srgbClr val="FE4B7A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727361" y="2587785"/>
            <a:ext cx="4368639" cy="832430"/>
            <a:chOff x="1446374" y="2454000"/>
            <a:chExt cx="4368639" cy="832430"/>
          </a:xfrm>
        </p:grpSpPr>
        <p:sp>
          <p:nvSpPr>
            <p:cNvPr id="10" name="TextBox 33"/>
            <p:cNvSpPr txBox="1"/>
            <p:nvPr/>
          </p:nvSpPr>
          <p:spPr>
            <a:xfrm>
              <a:off x="1446374" y="2454000"/>
              <a:ext cx="1515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pc="300" dirty="0" smtClean="0">
                  <a:solidFill>
                    <a:srgbClr val="EC6E53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Montserrat Semi" charset="0"/>
                </a:rPr>
                <a:t>SOMETHING</a:t>
              </a:r>
              <a:endParaRPr lang="en-US" altLang="zh-CN" spc="300" dirty="0">
                <a:solidFill>
                  <a:srgbClr val="EC6E53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Montserrat Semi" charset="0"/>
              </a:endParaRPr>
            </a:p>
          </p:txBody>
        </p:sp>
        <p:sp>
          <p:nvSpPr>
            <p:cNvPr id="12" name="TextBox 34"/>
            <p:cNvSpPr txBox="1"/>
            <p:nvPr/>
          </p:nvSpPr>
          <p:spPr>
            <a:xfrm>
              <a:off x="1446374" y="2824765"/>
              <a:ext cx="43686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Lato Light" charset="0"/>
                </a:rPr>
                <a:t>Entrepreneurial activities differ substantially depending on the type of organization and creativity involved. 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Lato Light" charset="0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894598" y="3803503"/>
            <a:ext cx="12665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 smtClean="0">
                <a:solidFill>
                  <a:srgbClr val="FE4B7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03</a:t>
            </a:r>
            <a:endParaRPr lang="en-US" altLang="zh-CN" sz="5400" dirty="0" smtClean="0">
              <a:solidFill>
                <a:srgbClr val="FE4B7A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727361" y="3804936"/>
            <a:ext cx="4368639" cy="832430"/>
            <a:chOff x="1446374" y="2454000"/>
            <a:chExt cx="4368639" cy="832430"/>
          </a:xfrm>
        </p:grpSpPr>
        <p:sp>
          <p:nvSpPr>
            <p:cNvPr id="15" name="TextBox 33"/>
            <p:cNvSpPr txBox="1"/>
            <p:nvPr/>
          </p:nvSpPr>
          <p:spPr>
            <a:xfrm>
              <a:off x="1446374" y="2454000"/>
              <a:ext cx="1515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pc="300" dirty="0" smtClean="0">
                  <a:solidFill>
                    <a:srgbClr val="EC6E53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Montserrat Semi" charset="0"/>
                </a:rPr>
                <a:t>SOMETHING</a:t>
              </a:r>
              <a:endParaRPr lang="en-US" altLang="zh-CN" spc="300" dirty="0">
                <a:solidFill>
                  <a:srgbClr val="EC6E53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Montserrat Semi" charset="0"/>
              </a:endParaRPr>
            </a:p>
          </p:txBody>
        </p:sp>
        <p:sp>
          <p:nvSpPr>
            <p:cNvPr id="16" name="TextBox 34"/>
            <p:cNvSpPr txBox="1"/>
            <p:nvPr/>
          </p:nvSpPr>
          <p:spPr>
            <a:xfrm>
              <a:off x="1446374" y="2824765"/>
              <a:ext cx="43686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Lato Light" charset="0"/>
                </a:rPr>
                <a:t>Entrepreneurial activities differ substantially depending on the type of organization and creativity involved. 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Lato Light" charset="0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894598" y="5019421"/>
            <a:ext cx="12665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 smtClean="0">
                <a:solidFill>
                  <a:srgbClr val="FE4B7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04</a:t>
            </a:r>
            <a:endParaRPr lang="en-US" altLang="zh-CN" sz="5400" dirty="0" smtClean="0">
              <a:solidFill>
                <a:srgbClr val="FE4B7A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727361" y="4991285"/>
            <a:ext cx="4368639" cy="832430"/>
            <a:chOff x="1446374" y="2454000"/>
            <a:chExt cx="4368639" cy="832430"/>
          </a:xfrm>
        </p:grpSpPr>
        <p:sp>
          <p:nvSpPr>
            <p:cNvPr id="19" name="TextBox 33"/>
            <p:cNvSpPr txBox="1"/>
            <p:nvPr/>
          </p:nvSpPr>
          <p:spPr>
            <a:xfrm>
              <a:off x="1446374" y="2454000"/>
              <a:ext cx="1515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pc="300" dirty="0" smtClean="0">
                  <a:solidFill>
                    <a:srgbClr val="EC6E53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Montserrat Semi" charset="0"/>
                </a:rPr>
                <a:t>SOMETHING</a:t>
              </a:r>
              <a:endParaRPr lang="en-US" altLang="zh-CN" spc="300" dirty="0">
                <a:solidFill>
                  <a:srgbClr val="EC6E53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Montserrat Semi" charset="0"/>
              </a:endParaRPr>
            </a:p>
          </p:txBody>
        </p:sp>
        <p:sp>
          <p:nvSpPr>
            <p:cNvPr id="20" name="TextBox 34"/>
            <p:cNvSpPr txBox="1"/>
            <p:nvPr/>
          </p:nvSpPr>
          <p:spPr>
            <a:xfrm>
              <a:off x="1446374" y="2824765"/>
              <a:ext cx="43686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Lato Light" charset="0"/>
                </a:rPr>
                <a:t>Entrepreneurial activities differ substantially depending on the type of organization and creativity involved. 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Lato Light" charset="0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0235" y="50274"/>
            <a:ext cx="6706580" cy="6278215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3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42900" y="370114"/>
            <a:ext cx="11478986" cy="61885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4658106" y="467369"/>
            <a:ext cx="2875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输入标题内容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4" name="任意多边形 3"/>
          <p:cNvSpPr/>
          <p:nvPr/>
        </p:nvSpPr>
        <p:spPr>
          <a:xfrm>
            <a:off x="6096000" y="1580323"/>
            <a:ext cx="1005342" cy="1126332"/>
          </a:xfrm>
          <a:custGeom>
            <a:avLst/>
            <a:gdLst>
              <a:gd name="connsiteX0" fmla="*/ 83229 w 1005342"/>
              <a:gd name="connsiteY0" fmla="*/ 58609 h 1126332"/>
              <a:gd name="connsiteX1" fmla="*/ 644946 w 1005342"/>
              <a:gd name="connsiteY1" fmla="*/ 66034 h 1126332"/>
              <a:gd name="connsiteX2" fmla="*/ 1005342 w 1005342"/>
              <a:gd name="connsiteY2" fmla="*/ 261503 h 1126332"/>
              <a:gd name="connsiteX3" fmla="*/ 616441 w 1005342"/>
              <a:gd name="connsiteY3" fmla="*/ 422357 h 1126332"/>
              <a:gd name="connsiteX4" fmla="*/ 83229 w 1005342"/>
              <a:gd name="connsiteY4" fmla="*/ 545688 h 1126332"/>
              <a:gd name="connsiteX5" fmla="*/ 27000 w 1005342"/>
              <a:gd name="connsiteY5" fmla="*/ 0 h 1126332"/>
              <a:gd name="connsiteX6" fmla="*/ 54000 w 1005342"/>
              <a:gd name="connsiteY6" fmla="*/ 27000 h 1126332"/>
              <a:gd name="connsiteX7" fmla="*/ 54000 w 1005342"/>
              <a:gd name="connsiteY7" fmla="*/ 1099332 h 1126332"/>
              <a:gd name="connsiteX8" fmla="*/ 27000 w 1005342"/>
              <a:gd name="connsiteY8" fmla="*/ 1126332 h 1126332"/>
              <a:gd name="connsiteX9" fmla="*/ 0 w 1005342"/>
              <a:gd name="connsiteY9" fmla="*/ 1099332 h 1126332"/>
              <a:gd name="connsiteX10" fmla="*/ 0 w 1005342"/>
              <a:gd name="connsiteY10" fmla="*/ 27000 h 1126332"/>
              <a:gd name="connsiteX11" fmla="*/ 27000 w 1005342"/>
              <a:gd name="connsiteY11" fmla="*/ 0 h 1126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05342" h="1126332">
                <a:moveTo>
                  <a:pt x="83229" y="58609"/>
                </a:moveTo>
                <a:cubicBezTo>
                  <a:pt x="309198" y="218930"/>
                  <a:pt x="447824" y="54615"/>
                  <a:pt x="644946" y="66034"/>
                </a:cubicBezTo>
                <a:cubicBezTo>
                  <a:pt x="813564" y="77453"/>
                  <a:pt x="927630" y="168519"/>
                  <a:pt x="1005342" y="261503"/>
                </a:cubicBezTo>
                <a:cubicBezTo>
                  <a:pt x="882495" y="262181"/>
                  <a:pt x="714854" y="299511"/>
                  <a:pt x="616441" y="422357"/>
                </a:cubicBezTo>
                <a:cubicBezTo>
                  <a:pt x="506872" y="556895"/>
                  <a:pt x="274922" y="629727"/>
                  <a:pt x="83229" y="545688"/>
                </a:cubicBezTo>
                <a:close/>
                <a:moveTo>
                  <a:pt x="27000" y="0"/>
                </a:moveTo>
                <a:cubicBezTo>
                  <a:pt x="41912" y="0"/>
                  <a:pt x="54000" y="12088"/>
                  <a:pt x="54000" y="27000"/>
                </a:cubicBezTo>
                <a:lnTo>
                  <a:pt x="54000" y="1099332"/>
                </a:lnTo>
                <a:cubicBezTo>
                  <a:pt x="54000" y="1114244"/>
                  <a:pt x="41912" y="1126332"/>
                  <a:pt x="27000" y="1126332"/>
                </a:cubicBezTo>
                <a:cubicBezTo>
                  <a:pt x="12088" y="1126332"/>
                  <a:pt x="0" y="1114244"/>
                  <a:pt x="0" y="1099332"/>
                </a:cubicBezTo>
                <a:lnTo>
                  <a:pt x="0" y="27000"/>
                </a:lnTo>
                <a:cubicBezTo>
                  <a:pt x="0" y="12088"/>
                  <a:pt x="12088" y="0"/>
                  <a:pt x="27000" y="0"/>
                </a:cubicBezTo>
                <a:close/>
              </a:path>
            </a:pathLst>
          </a:custGeom>
          <a:solidFill>
            <a:srgbClr val="FE4B7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271219" y="2597815"/>
            <a:ext cx="3707375" cy="3196012"/>
            <a:chOff x="4242313" y="2943530"/>
            <a:chExt cx="3707375" cy="3196012"/>
          </a:xfrm>
          <a:solidFill>
            <a:srgbClr val="FE4B7A"/>
          </a:solidFill>
        </p:grpSpPr>
        <p:sp>
          <p:nvSpPr>
            <p:cNvPr id="6" name="等腰三角形 5"/>
            <p:cNvSpPr/>
            <p:nvPr/>
          </p:nvSpPr>
          <p:spPr>
            <a:xfrm>
              <a:off x="4242313" y="2943530"/>
              <a:ext cx="3707375" cy="3196012"/>
            </a:xfrm>
            <a:prstGeom prst="triangl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5711644" y="3684214"/>
              <a:ext cx="787395" cy="523220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i="0" u="none" strike="noStrike" kern="0" cap="none" spc="15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字魂36号-正文宋楷" panose="02000000000000000000" pitchFamily="2" charset="-122"/>
                  <a:ea typeface="字魂36号-正文宋楷" panose="02000000000000000000" pitchFamily="2" charset="-122"/>
                </a:rPr>
                <a:t>96%</a:t>
              </a:r>
              <a:endParaRPr kumimoji="0" lang="zh-CN" altLang="en-US" sz="2800" i="0" u="none" strike="noStrike" kern="0" cap="none" spc="15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221560" y="4000223"/>
            <a:ext cx="5806693" cy="1793600"/>
            <a:chOff x="3192654" y="4345938"/>
            <a:chExt cx="5806693" cy="1793600"/>
          </a:xfrm>
          <a:solidFill>
            <a:schemeClr val="bg1">
              <a:lumMod val="85000"/>
            </a:schemeClr>
          </a:solidFill>
        </p:grpSpPr>
        <p:grpSp>
          <p:nvGrpSpPr>
            <p:cNvPr id="9" name="组合 8"/>
            <p:cNvGrpSpPr/>
            <p:nvPr/>
          </p:nvGrpSpPr>
          <p:grpSpPr>
            <a:xfrm>
              <a:off x="3192654" y="4345938"/>
              <a:ext cx="5806693" cy="1793600"/>
              <a:chOff x="3192654" y="4345938"/>
              <a:chExt cx="5806693" cy="1793600"/>
            </a:xfrm>
            <a:grpFill/>
          </p:grpSpPr>
          <p:sp>
            <p:nvSpPr>
              <p:cNvPr id="13" name="等腰三角形 12"/>
              <p:cNvSpPr/>
              <p:nvPr/>
            </p:nvSpPr>
            <p:spPr>
              <a:xfrm>
                <a:off x="3192654" y="4345938"/>
                <a:ext cx="2080576" cy="1793600"/>
              </a:xfrm>
              <a:prstGeom prst="triangle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  <p:sp>
            <p:nvSpPr>
              <p:cNvPr id="14" name="等腰三角形 13"/>
              <p:cNvSpPr/>
              <p:nvPr/>
            </p:nvSpPr>
            <p:spPr>
              <a:xfrm>
                <a:off x="6918771" y="4345938"/>
                <a:ext cx="2080576" cy="1793600"/>
              </a:xfrm>
              <a:prstGeom prst="triangle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字魂36号-正文宋楷" panose="02000000000000000000" pitchFamily="2" charset="-122"/>
                  <a:ea typeface="字魂36号-正文宋楷" panose="02000000000000000000" pitchFamily="2" charset="-122"/>
                </a:endParaRPr>
              </a:p>
            </p:txBody>
          </p:sp>
        </p:grpSp>
        <p:sp>
          <p:nvSpPr>
            <p:cNvPr id="10" name="矩形 9"/>
            <p:cNvSpPr/>
            <p:nvPr/>
          </p:nvSpPr>
          <p:spPr>
            <a:xfrm>
              <a:off x="7576583" y="5071038"/>
              <a:ext cx="787395" cy="523220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i="0" u="none" strike="noStrike" kern="0" cap="none" spc="15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字魂36号-正文宋楷" panose="02000000000000000000" pitchFamily="2" charset="-122"/>
                  <a:ea typeface="字魂36号-正文宋楷" panose="02000000000000000000" pitchFamily="2" charset="-122"/>
                </a:rPr>
                <a:t>63%</a:t>
              </a:r>
              <a:endParaRPr kumimoji="0" lang="zh-CN" altLang="en-US" sz="2800" i="0" u="none" strike="noStrike" kern="0" cap="none" spc="15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3814276" y="5071038"/>
              <a:ext cx="780983" cy="523220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i="0" u="none" strike="noStrike" kern="0" cap="none" spc="15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字魂36号-正文宋楷" panose="02000000000000000000" pitchFamily="2" charset="-122"/>
                  <a:ea typeface="字魂36号-正文宋楷" panose="02000000000000000000" pitchFamily="2" charset="-122"/>
                </a:rPr>
                <a:t>70%</a:t>
              </a:r>
              <a:endParaRPr kumimoji="0" lang="zh-CN" altLang="en-US" sz="2800" i="0" u="none" strike="noStrike" kern="0" cap="none" spc="15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36号-正文宋楷" panose="02000000000000000000" pitchFamily="2" charset="-122"/>
                <a:ea typeface="字魂36号-正文宋楷" panose="02000000000000000000" pitchFamily="2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118047" y="2043947"/>
            <a:ext cx="4368639" cy="832430"/>
            <a:chOff x="1446374" y="2454000"/>
            <a:chExt cx="4368639" cy="832430"/>
          </a:xfrm>
        </p:grpSpPr>
        <p:sp>
          <p:nvSpPr>
            <p:cNvPr id="16" name="TextBox 33"/>
            <p:cNvSpPr txBox="1"/>
            <p:nvPr/>
          </p:nvSpPr>
          <p:spPr>
            <a:xfrm>
              <a:off x="1446374" y="2454000"/>
              <a:ext cx="1515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pc="300" dirty="0" smtClean="0">
                  <a:solidFill>
                    <a:srgbClr val="EC6E53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Montserrat Semi" charset="0"/>
                </a:rPr>
                <a:t>SOMETHING</a:t>
              </a:r>
              <a:endParaRPr lang="en-US" altLang="zh-CN" spc="300" dirty="0">
                <a:solidFill>
                  <a:srgbClr val="EC6E53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Montserrat Semi" charset="0"/>
              </a:endParaRPr>
            </a:p>
          </p:txBody>
        </p:sp>
        <p:sp>
          <p:nvSpPr>
            <p:cNvPr id="17" name="TextBox 34"/>
            <p:cNvSpPr txBox="1"/>
            <p:nvPr/>
          </p:nvSpPr>
          <p:spPr>
            <a:xfrm>
              <a:off x="1446374" y="2824765"/>
              <a:ext cx="43686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Lato Light" charset="0"/>
                </a:rPr>
                <a:t>Entrepreneurial activities differ substantially depending on the type of organization and creativity involved. 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Lato Light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925578" y="2042514"/>
            <a:ext cx="4368639" cy="832430"/>
            <a:chOff x="1446374" y="2454000"/>
            <a:chExt cx="4368639" cy="832430"/>
          </a:xfrm>
        </p:grpSpPr>
        <p:sp>
          <p:nvSpPr>
            <p:cNvPr id="19" name="TextBox 33"/>
            <p:cNvSpPr txBox="1"/>
            <p:nvPr/>
          </p:nvSpPr>
          <p:spPr>
            <a:xfrm>
              <a:off x="1446374" y="2454000"/>
              <a:ext cx="1515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pc="300" dirty="0" smtClean="0">
                  <a:solidFill>
                    <a:srgbClr val="EC6E53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Montserrat Semi" charset="0"/>
                </a:rPr>
                <a:t>SOMETHING</a:t>
              </a:r>
              <a:endParaRPr lang="en-US" altLang="zh-CN" spc="300" dirty="0">
                <a:solidFill>
                  <a:srgbClr val="EC6E53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Montserrat Semi" charset="0"/>
              </a:endParaRPr>
            </a:p>
          </p:txBody>
        </p:sp>
        <p:sp>
          <p:nvSpPr>
            <p:cNvPr id="20" name="TextBox 34"/>
            <p:cNvSpPr txBox="1"/>
            <p:nvPr/>
          </p:nvSpPr>
          <p:spPr>
            <a:xfrm>
              <a:off x="1446374" y="2824765"/>
              <a:ext cx="43686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Lato Light" charset="0"/>
                </a:rPr>
                <a:t>Entrepreneurial activities differ substantially depending on the type of organization and creativity involved. 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Lato Light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118047" y="3075979"/>
            <a:ext cx="4368639" cy="832430"/>
            <a:chOff x="1446374" y="2454000"/>
            <a:chExt cx="4368639" cy="832430"/>
          </a:xfrm>
        </p:grpSpPr>
        <p:sp>
          <p:nvSpPr>
            <p:cNvPr id="22" name="TextBox 33"/>
            <p:cNvSpPr txBox="1"/>
            <p:nvPr/>
          </p:nvSpPr>
          <p:spPr>
            <a:xfrm>
              <a:off x="1446374" y="2454000"/>
              <a:ext cx="1515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pc="300" dirty="0" smtClean="0">
                  <a:solidFill>
                    <a:srgbClr val="EC6E53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Montserrat Semi" charset="0"/>
                </a:rPr>
                <a:t>SOMETHING</a:t>
              </a:r>
              <a:endParaRPr lang="en-US" altLang="zh-CN" spc="300" dirty="0">
                <a:solidFill>
                  <a:srgbClr val="EC6E53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Montserrat Semi" charset="0"/>
              </a:endParaRPr>
            </a:p>
          </p:txBody>
        </p:sp>
        <p:sp>
          <p:nvSpPr>
            <p:cNvPr id="23" name="TextBox 34"/>
            <p:cNvSpPr txBox="1"/>
            <p:nvPr/>
          </p:nvSpPr>
          <p:spPr>
            <a:xfrm>
              <a:off x="1446374" y="2824765"/>
              <a:ext cx="43686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Lato Light" charset="0"/>
                </a:rPr>
                <a:t>Entrepreneurial activities differ substantially depending on the type of organization and creativity involved. 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Lato Light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925578" y="3074546"/>
            <a:ext cx="4368639" cy="832430"/>
            <a:chOff x="1446374" y="2454000"/>
            <a:chExt cx="4368639" cy="832430"/>
          </a:xfrm>
        </p:grpSpPr>
        <p:sp>
          <p:nvSpPr>
            <p:cNvPr id="25" name="TextBox 33"/>
            <p:cNvSpPr txBox="1"/>
            <p:nvPr/>
          </p:nvSpPr>
          <p:spPr>
            <a:xfrm>
              <a:off x="1446374" y="2454000"/>
              <a:ext cx="1515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pc="300" dirty="0" smtClean="0">
                  <a:solidFill>
                    <a:srgbClr val="EC6E53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Montserrat Semi" charset="0"/>
                </a:rPr>
                <a:t>SOMETHING</a:t>
              </a:r>
              <a:endParaRPr lang="en-US" altLang="zh-CN" spc="300" dirty="0">
                <a:solidFill>
                  <a:srgbClr val="EC6E53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Montserrat Semi" charset="0"/>
              </a:endParaRPr>
            </a:p>
          </p:txBody>
        </p:sp>
        <p:sp>
          <p:nvSpPr>
            <p:cNvPr id="26" name="TextBox 34"/>
            <p:cNvSpPr txBox="1"/>
            <p:nvPr/>
          </p:nvSpPr>
          <p:spPr>
            <a:xfrm>
              <a:off x="1446374" y="2824765"/>
              <a:ext cx="43686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Lato Light" charset="0"/>
                </a:rPr>
                <a:t>Entrepreneurial activities differ substantially depending on the type of organization and creativity involved. 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Lato Light" charset="0"/>
              </a:endParaRPr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724912" y="2904894"/>
            <a:ext cx="67299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输入</a:t>
            </a:r>
            <a:r>
              <a:rPr lang="zh-CN" altLang="en-US" sz="7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の标题</a:t>
            </a:r>
            <a:endParaRPr lang="zh-CN" altLang="en-US" sz="7200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709615" y="1704564"/>
            <a:ext cx="67299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 smtClean="0">
                <a:solidFill>
                  <a:srgbClr val="FE4B7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04</a:t>
            </a:r>
            <a:endParaRPr lang="en-US" altLang="zh-CN" sz="7200" dirty="0" smtClean="0">
              <a:solidFill>
                <a:srgbClr val="FE4B7A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187526" y="3904875"/>
            <a:ext cx="58022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Lucida Sans" panose="020B0602030504020204" pitchFamily="34" charset="0"/>
                <a:ea typeface="Lato Light" charset="0"/>
                <a:cs typeface="Lato Light" charset="0"/>
              </a:rPr>
              <a:t>Entrepreneurial activities differ substantially depending on the type of organization and creativity involved. Entrepreneurship 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Lucida Sans" panose="020B0602030504020204" pitchFamily="34" charset="0"/>
              <a:ea typeface="Lato Light" charset="0"/>
              <a:cs typeface="Lato Light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42900" y="370114"/>
            <a:ext cx="11478986" cy="61885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4658106" y="467369"/>
            <a:ext cx="2875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输入标题内容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240" y="1891665"/>
            <a:ext cx="3543935" cy="3543935"/>
          </a:xfrm>
          <a:prstGeom prst="rect">
            <a:avLst/>
          </a:prstGeom>
        </p:spPr>
      </p:pic>
      <p:sp>
        <p:nvSpPr>
          <p:cNvPr id="25" name="TextBox 1210"/>
          <p:cNvSpPr/>
          <p:nvPr/>
        </p:nvSpPr>
        <p:spPr>
          <a:xfrm>
            <a:off x="1234758" y="3967480"/>
            <a:ext cx="2882900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algn="r"/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迷你简太极" panose="02010604000101010101" charset="-122"/>
                <a:ea typeface="迷你简太极" panose="02010604000101010101" charset="-122"/>
                <a:sym typeface="+mn-ea"/>
              </a:rPr>
              <a:t>ADD YOUR TEXT HERE</a:t>
            </a:r>
            <a:endParaRPr lang="en-US" altLang="zh-CN" sz="140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uLnTx/>
              <a:uFillTx/>
              <a:latin typeface="迷你简太极" panose="02010604000101010101" charset="-122"/>
              <a:ea typeface="迷你简太极" panose="02010604000101010101" charset="-122"/>
              <a:sym typeface="+mn-ea"/>
            </a:endParaRPr>
          </a:p>
        </p:txBody>
      </p:sp>
      <p:sp>
        <p:nvSpPr>
          <p:cNvPr id="26" name="TextBox 1210"/>
          <p:cNvSpPr/>
          <p:nvPr/>
        </p:nvSpPr>
        <p:spPr>
          <a:xfrm>
            <a:off x="861695" y="4274185"/>
            <a:ext cx="3256280" cy="71437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indent="0" algn="r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endParaRPr lang="en-US" altLang="zh-CN" sz="9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7" name="TextBox 1210"/>
          <p:cNvSpPr/>
          <p:nvPr/>
        </p:nvSpPr>
        <p:spPr>
          <a:xfrm>
            <a:off x="1234758" y="2378710"/>
            <a:ext cx="2882900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algn="r"/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迷你简太极" panose="02010604000101010101" charset="-122"/>
                <a:ea typeface="迷你简太极" panose="02010604000101010101" charset="-122"/>
                <a:sym typeface="+mn-ea"/>
              </a:rPr>
              <a:t>ADD YOUR TEXT HERE</a:t>
            </a:r>
            <a:endParaRPr lang="en-US" altLang="zh-CN" sz="140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uLnTx/>
              <a:uFillTx/>
              <a:latin typeface="迷你简太极" panose="02010604000101010101" charset="-122"/>
              <a:ea typeface="迷你简太极" panose="02010604000101010101" charset="-122"/>
              <a:sym typeface="+mn-ea"/>
            </a:endParaRPr>
          </a:p>
        </p:txBody>
      </p:sp>
      <p:sp>
        <p:nvSpPr>
          <p:cNvPr id="28" name="TextBox 1210"/>
          <p:cNvSpPr/>
          <p:nvPr/>
        </p:nvSpPr>
        <p:spPr>
          <a:xfrm>
            <a:off x="861695" y="2685415"/>
            <a:ext cx="3256280" cy="71437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indent="0" algn="r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9" name="TextBox 1210"/>
          <p:cNvSpPr/>
          <p:nvPr/>
        </p:nvSpPr>
        <p:spPr>
          <a:xfrm>
            <a:off x="7838440" y="3967480"/>
            <a:ext cx="2882900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algn="l"/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迷你简太极" panose="02010604000101010101" charset="-122"/>
                <a:ea typeface="迷你简太极" panose="02010604000101010101" charset="-122"/>
                <a:sym typeface="+mn-ea"/>
              </a:rPr>
              <a:t>ADD YOUR TEXT HERE</a:t>
            </a:r>
            <a:endParaRPr lang="en-US" altLang="zh-CN" sz="140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uLnTx/>
              <a:uFillTx/>
              <a:latin typeface="迷你简太极" panose="02010604000101010101" charset="-122"/>
              <a:ea typeface="迷你简太极" panose="02010604000101010101" charset="-122"/>
              <a:sym typeface="+mn-ea"/>
            </a:endParaRPr>
          </a:p>
        </p:txBody>
      </p:sp>
      <p:sp>
        <p:nvSpPr>
          <p:cNvPr id="30" name="TextBox 1210"/>
          <p:cNvSpPr/>
          <p:nvPr/>
        </p:nvSpPr>
        <p:spPr>
          <a:xfrm>
            <a:off x="7838440" y="4274185"/>
            <a:ext cx="3256280" cy="71437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endParaRPr lang="en-US" altLang="zh-CN" sz="9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1" name="TextBox 1210"/>
          <p:cNvSpPr/>
          <p:nvPr/>
        </p:nvSpPr>
        <p:spPr>
          <a:xfrm>
            <a:off x="7838440" y="2378710"/>
            <a:ext cx="2882900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algn="l"/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迷你简太极" panose="02010604000101010101" charset="-122"/>
                <a:ea typeface="迷你简太极" panose="02010604000101010101" charset="-122"/>
                <a:sym typeface="+mn-ea"/>
              </a:rPr>
              <a:t>ADD YOUR TEXT HERE</a:t>
            </a:r>
            <a:endParaRPr lang="en-US" altLang="zh-CN" sz="140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uLnTx/>
              <a:uFillTx/>
              <a:latin typeface="迷你简太极" panose="02010604000101010101" charset="-122"/>
              <a:ea typeface="迷你简太极" panose="02010604000101010101" charset="-122"/>
              <a:sym typeface="+mn-ea"/>
            </a:endParaRPr>
          </a:p>
        </p:txBody>
      </p:sp>
      <p:sp>
        <p:nvSpPr>
          <p:cNvPr id="32" name="TextBox 1210"/>
          <p:cNvSpPr/>
          <p:nvPr/>
        </p:nvSpPr>
        <p:spPr>
          <a:xfrm>
            <a:off x="7838440" y="2685415"/>
            <a:ext cx="3256280" cy="71437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endParaRPr lang="en-US" altLang="zh-CN" sz="9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42900" y="370114"/>
            <a:ext cx="11478986" cy="61885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4658106" y="467369"/>
            <a:ext cx="2875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输入标题内容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42900" y="2539365"/>
            <a:ext cx="11478895" cy="2698750"/>
            <a:chOff x="540" y="4039"/>
            <a:chExt cx="19200" cy="3950"/>
          </a:xfrm>
        </p:grpSpPr>
        <p:sp>
          <p:nvSpPr>
            <p:cNvPr id="18" name="矩形 17"/>
            <p:cNvSpPr/>
            <p:nvPr>
              <p:custDataLst>
                <p:tags r:id="rId2"/>
              </p:custDataLst>
            </p:nvPr>
          </p:nvSpPr>
          <p:spPr>
            <a:xfrm>
              <a:off x="540" y="4039"/>
              <a:ext cx="19200" cy="3951"/>
            </a:xfrm>
            <a:prstGeom prst="rect">
              <a:avLst/>
            </a:prstGeom>
            <a:solidFill>
              <a:srgbClr val="FE4B7A"/>
            </a:solidFill>
            <a:ln>
              <a:noFill/>
            </a:ln>
          </p:spPr>
          <p:style>
            <a:lnRef idx="2">
              <a:srgbClr val="778495">
                <a:shade val="50000"/>
              </a:srgbClr>
            </a:lnRef>
            <a:fillRef idx="1">
              <a:srgbClr val="778495"/>
            </a:fillRef>
            <a:effectRef idx="0">
              <a:srgbClr val="778495"/>
            </a:effectRef>
            <a:fontRef idx="minor">
              <a:sysClr val="window" lastClr="FFFFFF"/>
            </a:fontRef>
          </p:style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6" name="文本框 15"/>
            <p:cNvSpPr txBox="1"/>
            <p:nvPr>
              <p:custDataLst>
                <p:tags r:id="rId3"/>
              </p:custDataLst>
            </p:nvPr>
          </p:nvSpPr>
          <p:spPr>
            <a:xfrm>
              <a:off x="975" y="6477"/>
              <a:ext cx="3981" cy="1078"/>
            </a:xfrm>
            <a:prstGeom prst="rect">
              <a:avLst/>
            </a:prstGeom>
            <a:noFill/>
          </p:spPr>
          <p:txBody>
            <a:bodyPr wrap="square" tIns="0" bIns="46800" anchor="t" anchorCtr="0">
              <a:normAutofit fontScale="8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pc="15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单击此处添加文本具体内容，简明扼要的阐述您的观点。</a:t>
              </a:r>
              <a:endParaRPr lang="zh-CN" altLang="en-US" sz="1400" spc="15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7" name="矩形 16"/>
            <p:cNvSpPr/>
            <p:nvPr>
              <p:custDataLst>
                <p:tags r:id="rId4"/>
              </p:custDataLst>
            </p:nvPr>
          </p:nvSpPr>
          <p:spPr>
            <a:xfrm>
              <a:off x="975" y="5743"/>
              <a:ext cx="3981" cy="727"/>
            </a:xfrm>
            <a:prstGeom prst="rect">
              <a:avLst/>
            </a:prstGeom>
          </p:spPr>
          <p:txBody>
            <a:bodyPr wrap="square" tIns="46800" bIns="0" anchor="ctr">
              <a:normAutofit fontScale="9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spc="30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charset="-122"/>
                  <a:cs typeface="+mj-cs"/>
                  <a:sym typeface="Arial" panose="020B0604020202020204" pitchFamily="34" charset="0"/>
                </a:rPr>
                <a:t>单击此处添加标题</a:t>
              </a:r>
              <a:endParaRPr lang="zh-CN" altLang="en-US" sz="2000" b="1" spc="3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+mj-cs"/>
                <a:sym typeface="Arial" panose="020B0604020202020204" pitchFamily="34" charset="0"/>
              </a:endParaRPr>
            </a:p>
          </p:txBody>
        </p:sp>
        <p:sp>
          <p:nvSpPr>
            <p:cNvPr id="7" name="任意多边形 6"/>
            <p:cNvSpPr/>
            <p:nvPr>
              <p:custDataLst>
                <p:tags r:id="rId5"/>
              </p:custDataLst>
            </p:nvPr>
          </p:nvSpPr>
          <p:spPr bwMode="auto">
            <a:xfrm>
              <a:off x="2534" y="4436"/>
              <a:ext cx="862" cy="1176"/>
            </a:xfrm>
            <a:custGeom>
              <a:avLst/>
              <a:gdLst>
                <a:gd name="T0" fmla="*/ 90 w 293"/>
                <a:gd name="T1" fmla="*/ 383 h 400"/>
                <a:gd name="T2" fmla="*/ 147 w 293"/>
                <a:gd name="T3" fmla="*/ 400 h 400"/>
                <a:gd name="T4" fmla="*/ 203 w 293"/>
                <a:gd name="T5" fmla="*/ 383 h 400"/>
                <a:gd name="T6" fmla="*/ 203 w 293"/>
                <a:gd name="T7" fmla="*/ 342 h 400"/>
                <a:gd name="T8" fmla="*/ 90 w 293"/>
                <a:gd name="T9" fmla="*/ 342 h 400"/>
                <a:gd name="T10" fmla="*/ 90 w 293"/>
                <a:gd name="T11" fmla="*/ 383 h 400"/>
                <a:gd name="T12" fmla="*/ 201 w 293"/>
                <a:gd name="T13" fmla="*/ 318 h 400"/>
                <a:gd name="T14" fmla="*/ 286 w 293"/>
                <a:gd name="T15" fmla="*/ 116 h 400"/>
                <a:gd name="T16" fmla="*/ 147 w 293"/>
                <a:gd name="T17" fmla="*/ 0 h 400"/>
                <a:gd name="T18" fmla="*/ 7 w 293"/>
                <a:gd name="T19" fmla="*/ 116 h 400"/>
                <a:gd name="T20" fmla="*/ 93 w 293"/>
                <a:gd name="T21" fmla="*/ 318 h 400"/>
                <a:gd name="T22" fmla="*/ 201 w 293"/>
                <a:gd name="T23" fmla="*/ 318 h 400"/>
                <a:gd name="T24" fmla="*/ 50 w 293"/>
                <a:gd name="T25" fmla="*/ 119 h 400"/>
                <a:gd name="T26" fmla="*/ 147 w 293"/>
                <a:gd name="T27" fmla="*/ 41 h 400"/>
                <a:gd name="T28" fmla="*/ 244 w 293"/>
                <a:gd name="T29" fmla="*/ 119 h 400"/>
                <a:gd name="T30" fmla="*/ 208 w 293"/>
                <a:gd name="T31" fmla="*/ 198 h 400"/>
                <a:gd name="T32" fmla="*/ 163 w 293"/>
                <a:gd name="T33" fmla="*/ 283 h 400"/>
                <a:gd name="T34" fmla="*/ 130 w 293"/>
                <a:gd name="T35" fmla="*/ 283 h 400"/>
                <a:gd name="T36" fmla="*/ 86 w 293"/>
                <a:gd name="T37" fmla="*/ 198 h 400"/>
                <a:gd name="T38" fmla="*/ 50 w 293"/>
                <a:gd name="T39" fmla="*/ 119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3" h="400">
                  <a:moveTo>
                    <a:pt x="90" y="383"/>
                  </a:moveTo>
                  <a:cubicBezTo>
                    <a:pt x="106" y="393"/>
                    <a:pt x="125" y="400"/>
                    <a:pt x="147" y="400"/>
                  </a:cubicBezTo>
                  <a:cubicBezTo>
                    <a:pt x="169" y="400"/>
                    <a:pt x="187" y="393"/>
                    <a:pt x="203" y="383"/>
                  </a:cubicBezTo>
                  <a:cubicBezTo>
                    <a:pt x="203" y="342"/>
                    <a:pt x="203" y="342"/>
                    <a:pt x="203" y="342"/>
                  </a:cubicBezTo>
                  <a:cubicBezTo>
                    <a:pt x="90" y="342"/>
                    <a:pt x="90" y="342"/>
                    <a:pt x="90" y="342"/>
                  </a:cubicBezTo>
                  <a:lnTo>
                    <a:pt x="90" y="383"/>
                  </a:lnTo>
                  <a:close/>
                  <a:moveTo>
                    <a:pt x="201" y="318"/>
                  </a:moveTo>
                  <a:cubicBezTo>
                    <a:pt x="201" y="231"/>
                    <a:pt x="293" y="203"/>
                    <a:pt x="286" y="116"/>
                  </a:cubicBezTo>
                  <a:cubicBezTo>
                    <a:pt x="282" y="61"/>
                    <a:pt x="245" y="0"/>
                    <a:pt x="147" y="0"/>
                  </a:cubicBezTo>
                  <a:cubicBezTo>
                    <a:pt x="49" y="0"/>
                    <a:pt x="12" y="61"/>
                    <a:pt x="7" y="116"/>
                  </a:cubicBezTo>
                  <a:cubicBezTo>
                    <a:pt x="0" y="203"/>
                    <a:pt x="93" y="231"/>
                    <a:pt x="93" y="318"/>
                  </a:cubicBezTo>
                  <a:lnTo>
                    <a:pt x="201" y="318"/>
                  </a:lnTo>
                  <a:close/>
                  <a:moveTo>
                    <a:pt x="50" y="119"/>
                  </a:moveTo>
                  <a:cubicBezTo>
                    <a:pt x="54" y="67"/>
                    <a:pt x="89" y="41"/>
                    <a:pt x="147" y="41"/>
                  </a:cubicBezTo>
                  <a:cubicBezTo>
                    <a:pt x="204" y="41"/>
                    <a:pt x="240" y="67"/>
                    <a:pt x="244" y="119"/>
                  </a:cubicBezTo>
                  <a:cubicBezTo>
                    <a:pt x="246" y="148"/>
                    <a:pt x="230" y="167"/>
                    <a:pt x="208" y="198"/>
                  </a:cubicBezTo>
                  <a:cubicBezTo>
                    <a:pt x="192" y="221"/>
                    <a:pt x="172" y="248"/>
                    <a:pt x="163" y="283"/>
                  </a:cubicBezTo>
                  <a:cubicBezTo>
                    <a:pt x="130" y="283"/>
                    <a:pt x="130" y="283"/>
                    <a:pt x="130" y="283"/>
                  </a:cubicBezTo>
                  <a:cubicBezTo>
                    <a:pt x="121" y="248"/>
                    <a:pt x="102" y="221"/>
                    <a:pt x="86" y="198"/>
                  </a:cubicBezTo>
                  <a:cubicBezTo>
                    <a:pt x="64" y="167"/>
                    <a:pt x="47" y="148"/>
                    <a:pt x="50" y="119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dirty="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2" name="任意多边形 11"/>
            <p:cNvSpPr/>
            <p:nvPr>
              <p:custDataLst>
                <p:tags r:id="rId6"/>
              </p:custDataLst>
            </p:nvPr>
          </p:nvSpPr>
          <p:spPr bwMode="auto">
            <a:xfrm>
              <a:off x="7088" y="4436"/>
              <a:ext cx="1321" cy="1176"/>
            </a:xfrm>
            <a:custGeom>
              <a:avLst/>
              <a:gdLst>
                <a:gd name="T0" fmla="*/ 62 w 401"/>
                <a:gd name="T1" fmla="*/ 116 h 357"/>
                <a:gd name="T2" fmla="*/ 117 w 401"/>
                <a:gd name="T3" fmla="*/ 135 h 357"/>
                <a:gd name="T4" fmla="*/ 124 w 401"/>
                <a:gd name="T5" fmla="*/ 133 h 357"/>
                <a:gd name="T6" fmla="*/ 155 w 401"/>
                <a:gd name="T7" fmla="*/ 106 h 357"/>
                <a:gd name="T8" fmla="*/ 156 w 401"/>
                <a:gd name="T9" fmla="*/ 100 h 357"/>
                <a:gd name="T10" fmla="*/ 141 w 401"/>
                <a:gd name="T11" fmla="*/ 81 h 357"/>
                <a:gd name="T12" fmla="*/ 219 w 401"/>
                <a:gd name="T13" fmla="*/ 1 h 357"/>
                <a:gd name="T14" fmla="*/ 160 w 401"/>
                <a:gd name="T15" fmla="*/ 1 h 357"/>
                <a:gd name="T16" fmla="*/ 86 w 401"/>
                <a:gd name="T17" fmla="*/ 39 h 357"/>
                <a:gd name="T18" fmla="*/ 55 w 401"/>
                <a:gd name="T19" fmla="*/ 63 h 357"/>
                <a:gd name="T20" fmla="*/ 43 w 401"/>
                <a:gd name="T21" fmla="*/ 90 h 357"/>
                <a:gd name="T22" fmla="*/ 18 w 401"/>
                <a:gd name="T23" fmla="*/ 98 h 357"/>
                <a:gd name="T24" fmla="*/ 3 w 401"/>
                <a:gd name="T25" fmla="*/ 110 h 357"/>
                <a:gd name="T26" fmla="*/ 2 w 401"/>
                <a:gd name="T27" fmla="*/ 120 h 357"/>
                <a:gd name="T28" fmla="*/ 30 w 401"/>
                <a:gd name="T29" fmla="*/ 150 h 357"/>
                <a:gd name="T30" fmla="*/ 41 w 401"/>
                <a:gd name="T31" fmla="*/ 152 h 357"/>
                <a:gd name="T32" fmla="*/ 55 w 401"/>
                <a:gd name="T33" fmla="*/ 139 h 357"/>
                <a:gd name="T34" fmla="*/ 62 w 401"/>
                <a:gd name="T35" fmla="*/ 116 h 357"/>
                <a:gd name="T36" fmla="*/ 177 w 401"/>
                <a:gd name="T37" fmla="*/ 126 h 357"/>
                <a:gd name="T38" fmla="*/ 169 w 401"/>
                <a:gd name="T39" fmla="*/ 125 h 357"/>
                <a:gd name="T40" fmla="*/ 140 w 401"/>
                <a:gd name="T41" fmla="*/ 150 h 357"/>
                <a:gd name="T42" fmla="*/ 139 w 401"/>
                <a:gd name="T43" fmla="*/ 158 h 357"/>
                <a:gd name="T44" fmla="*/ 305 w 401"/>
                <a:gd name="T45" fmla="*/ 347 h 357"/>
                <a:gd name="T46" fmla="*/ 320 w 401"/>
                <a:gd name="T47" fmla="*/ 348 h 357"/>
                <a:gd name="T48" fmla="*/ 340 w 401"/>
                <a:gd name="T49" fmla="*/ 332 h 357"/>
                <a:gd name="T50" fmla="*/ 341 w 401"/>
                <a:gd name="T51" fmla="*/ 317 h 357"/>
                <a:gd name="T52" fmla="*/ 177 w 401"/>
                <a:gd name="T53" fmla="*/ 126 h 357"/>
                <a:gd name="T54" fmla="*/ 398 w 401"/>
                <a:gd name="T55" fmla="*/ 46 h 357"/>
                <a:gd name="T56" fmla="*/ 389 w 401"/>
                <a:gd name="T57" fmla="*/ 42 h 357"/>
                <a:gd name="T58" fmla="*/ 369 w 401"/>
                <a:gd name="T59" fmla="*/ 72 h 357"/>
                <a:gd name="T60" fmla="*/ 331 w 401"/>
                <a:gd name="T61" fmla="*/ 80 h 357"/>
                <a:gd name="T62" fmla="*/ 320 w 401"/>
                <a:gd name="T63" fmla="*/ 45 h 357"/>
                <a:gd name="T64" fmla="*/ 338 w 401"/>
                <a:gd name="T65" fmla="*/ 13 h 357"/>
                <a:gd name="T66" fmla="*/ 330 w 401"/>
                <a:gd name="T67" fmla="*/ 6 h 357"/>
                <a:gd name="T68" fmla="*/ 274 w 401"/>
                <a:gd name="T69" fmla="*/ 51 h 357"/>
                <a:gd name="T70" fmla="*/ 257 w 401"/>
                <a:gd name="T71" fmla="*/ 121 h 357"/>
                <a:gd name="T72" fmla="*/ 230 w 401"/>
                <a:gd name="T73" fmla="*/ 149 h 357"/>
                <a:gd name="T74" fmla="*/ 257 w 401"/>
                <a:gd name="T75" fmla="*/ 181 h 357"/>
                <a:gd name="T76" fmla="*/ 290 w 401"/>
                <a:gd name="T77" fmla="*/ 149 h 357"/>
                <a:gd name="T78" fmla="*/ 330 w 401"/>
                <a:gd name="T79" fmla="*/ 137 h 357"/>
                <a:gd name="T80" fmla="*/ 391 w 401"/>
                <a:gd name="T81" fmla="*/ 112 h 357"/>
                <a:gd name="T82" fmla="*/ 398 w 401"/>
                <a:gd name="T83" fmla="*/ 46 h 357"/>
                <a:gd name="T84" fmla="*/ 55 w 401"/>
                <a:gd name="T85" fmla="*/ 319 h 357"/>
                <a:gd name="T86" fmla="*/ 55 w 401"/>
                <a:gd name="T87" fmla="*/ 334 h 357"/>
                <a:gd name="T88" fmla="*/ 74 w 401"/>
                <a:gd name="T89" fmla="*/ 353 h 357"/>
                <a:gd name="T90" fmla="*/ 89 w 401"/>
                <a:gd name="T91" fmla="*/ 351 h 357"/>
                <a:gd name="T92" fmla="*/ 187 w 401"/>
                <a:gd name="T93" fmla="*/ 254 h 357"/>
                <a:gd name="T94" fmla="*/ 157 w 401"/>
                <a:gd name="T95" fmla="*/ 220 h 357"/>
                <a:gd name="T96" fmla="*/ 55 w 401"/>
                <a:gd name="T97" fmla="*/ 319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01" h="357">
                  <a:moveTo>
                    <a:pt x="62" y="116"/>
                  </a:moveTo>
                  <a:cubicBezTo>
                    <a:pt x="81" y="101"/>
                    <a:pt x="97" y="111"/>
                    <a:pt x="117" y="135"/>
                  </a:cubicBezTo>
                  <a:cubicBezTo>
                    <a:pt x="120" y="138"/>
                    <a:pt x="123" y="135"/>
                    <a:pt x="124" y="133"/>
                  </a:cubicBezTo>
                  <a:cubicBezTo>
                    <a:pt x="126" y="132"/>
                    <a:pt x="154" y="107"/>
                    <a:pt x="155" y="106"/>
                  </a:cubicBezTo>
                  <a:cubicBezTo>
                    <a:pt x="156" y="105"/>
                    <a:pt x="158" y="102"/>
                    <a:pt x="156" y="100"/>
                  </a:cubicBezTo>
                  <a:cubicBezTo>
                    <a:pt x="154" y="98"/>
                    <a:pt x="146" y="88"/>
                    <a:pt x="141" y="81"/>
                  </a:cubicBezTo>
                  <a:cubicBezTo>
                    <a:pt x="105" y="34"/>
                    <a:pt x="240" y="2"/>
                    <a:pt x="219" y="1"/>
                  </a:cubicBezTo>
                  <a:cubicBezTo>
                    <a:pt x="208" y="1"/>
                    <a:pt x="166" y="0"/>
                    <a:pt x="160" y="1"/>
                  </a:cubicBezTo>
                  <a:cubicBezTo>
                    <a:pt x="134" y="4"/>
                    <a:pt x="102" y="28"/>
                    <a:pt x="86" y="39"/>
                  </a:cubicBezTo>
                  <a:cubicBezTo>
                    <a:pt x="64" y="53"/>
                    <a:pt x="57" y="62"/>
                    <a:pt x="55" y="63"/>
                  </a:cubicBezTo>
                  <a:cubicBezTo>
                    <a:pt x="49" y="68"/>
                    <a:pt x="54" y="80"/>
                    <a:pt x="43" y="90"/>
                  </a:cubicBezTo>
                  <a:cubicBezTo>
                    <a:pt x="32" y="100"/>
                    <a:pt x="25" y="92"/>
                    <a:pt x="18" y="98"/>
                  </a:cubicBezTo>
                  <a:cubicBezTo>
                    <a:pt x="15" y="101"/>
                    <a:pt x="5" y="108"/>
                    <a:pt x="3" y="110"/>
                  </a:cubicBezTo>
                  <a:cubicBezTo>
                    <a:pt x="0" y="113"/>
                    <a:pt x="0" y="117"/>
                    <a:pt x="2" y="120"/>
                  </a:cubicBezTo>
                  <a:cubicBezTo>
                    <a:pt x="2" y="120"/>
                    <a:pt x="28" y="148"/>
                    <a:pt x="30" y="150"/>
                  </a:cubicBezTo>
                  <a:cubicBezTo>
                    <a:pt x="32" y="153"/>
                    <a:pt x="38" y="155"/>
                    <a:pt x="41" y="152"/>
                  </a:cubicBezTo>
                  <a:cubicBezTo>
                    <a:pt x="45" y="149"/>
                    <a:pt x="54" y="141"/>
                    <a:pt x="55" y="139"/>
                  </a:cubicBezTo>
                  <a:cubicBezTo>
                    <a:pt x="57" y="138"/>
                    <a:pt x="54" y="122"/>
                    <a:pt x="62" y="116"/>
                  </a:cubicBezTo>
                  <a:close/>
                  <a:moveTo>
                    <a:pt x="177" y="126"/>
                  </a:moveTo>
                  <a:cubicBezTo>
                    <a:pt x="174" y="123"/>
                    <a:pt x="171" y="123"/>
                    <a:pt x="169" y="125"/>
                  </a:cubicBezTo>
                  <a:cubicBezTo>
                    <a:pt x="140" y="150"/>
                    <a:pt x="140" y="150"/>
                    <a:pt x="140" y="150"/>
                  </a:cubicBezTo>
                  <a:cubicBezTo>
                    <a:pt x="138" y="152"/>
                    <a:pt x="137" y="156"/>
                    <a:pt x="139" y="158"/>
                  </a:cubicBezTo>
                  <a:cubicBezTo>
                    <a:pt x="305" y="347"/>
                    <a:pt x="305" y="347"/>
                    <a:pt x="305" y="347"/>
                  </a:cubicBezTo>
                  <a:cubicBezTo>
                    <a:pt x="309" y="352"/>
                    <a:pt x="316" y="352"/>
                    <a:pt x="320" y="348"/>
                  </a:cubicBezTo>
                  <a:cubicBezTo>
                    <a:pt x="340" y="332"/>
                    <a:pt x="340" y="332"/>
                    <a:pt x="340" y="332"/>
                  </a:cubicBezTo>
                  <a:cubicBezTo>
                    <a:pt x="344" y="328"/>
                    <a:pt x="345" y="321"/>
                    <a:pt x="341" y="317"/>
                  </a:cubicBezTo>
                  <a:lnTo>
                    <a:pt x="177" y="126"/>
                  </a:lnTo>
                  <a:close/>
                  <a:moveTo>
                    <a:pt x="398" y="46"/>
                  </a:moveTo>
                  <a:cubicBezTo>
                    <a:pt x="396" y="36"/>
                    <a:pt x="391" y="38"/>
                    <a:pt x="389" y="42"/>
                  </a:cubicBezTo>
                  <a:cubicBezTo>
                    <a:pt x="386" y="46"/>
                    <a:pt x="374" y="64"/>
                    <a:pt x="369" y="72"/>
                  </a:cubicBezTo>
                  <a:cubicBezTo>
                    <a:pt x="364" y="80"/>
                    <a:pt x="353" y="96"/>
                    <a:pt x="331" y="80"/>
                  </a:cubicBezTo>
                  <a:cubicBezTo>
                    <a:pt x="308" y="64"/>
                    <a:pt x="316" y="53"/>
                    <a:pt x="320" y="45"/>
                  </a:cubicBezTo>
                  <a:cubicBezTo>
                    <a:pt x="324" y="38"/>
                    <a:pt x="336" y="16"/>
                    <a:pt x="338" y="13"/>
                  </a:cubicBezTo>
                  <a:cubicBezTo>
                    <a:pt x="340" y="11"/>
                    <a:pt x="338" y="3"/>
                    <a:pt x="330" y="6"/>
                  </a:cubicBezTo>
                  <a:cubicBezTo>
                    <a:pt x="323" y="9"/>
                    <a:pt x="280" y="27"/>
                    <a:pt x="274" y="51"/>
                  </a:cubicBezTo>
                  <a:cubicBezTo>
                    <a:pt x="268" y="76"/>
                    <a:pt x="279" y="99"/>
                    <a:pt x="257" y="121"/>
                  </a:cubicBezTo>
                  <a:cubicBezTo>
                    <a:pt x="230" y="149"/>
                    <a:pt x="230" y="149"/>
                    <a:pt x="230" y="149"/>
                  </a:cubicBezTo>
                  <a:cubicBezTo>
                    <a:pt x="257" y="181"/>
                    <a:pt x="257" y="181"/>
                    <a:pt x="257" y="181"/>
                  </a:cubicBezTo>
                  <a:cubicBezTo>
                    <a:pt x="290" y="149"/>
                    <a:pt x="290" y="149"/>
                    <a:pt x="290" y="149"/>
                  </a:cubicBezTo>
                  <a:cubicBezTo>
                    <a:pt x="298" y="141"/>
                    <a:pt x="315" y="134"/>
                    <a:pt x="330" y="137"/>
                  </a:cubicBezTo>
                  <a:cubicBezTo>
                    <a:pt x="363" y="144"/>
                    <a:pt x="381" y="132"/>
                    <a:pt x="391" y="112"/>
                  </a:cubicBezTo>
                  <a:cubicBezTo>
                    <a:pt x="401" y="94"/>
                    <a:pt x="399" y="56"/>
                    <a:pt x="398" y="46"/>
                  </a:cubicBezTo>
                  <a:close/>
                  <a:moveTo>
                    <a:pt x="55" y="319"/>
                  </a:moveTo>
                  <a:cubicBezTo>
                    <a:pt x="50" y="323"/>
                    <a:pt x="50" y="330"/>
                    <a:pt x="55" y="334"/>
                  </a:cubicBezTo>
                  <a:cubicBezTo>
                    <a:pt x="74" y="353"/>
                    <a:pt x="74" y="353"/>
                    <a:pt x="74" y="353"/>
                  </a:cubicBezTo>
                  <a:cubicBezTo>
                    <a:pt x="78" y="357"/>
                    <a:pt x="84" y="355"/>
                    <a:pt x="89" y="351"/>
                  </a:cubicBezTo>
                  <a:cubicBezTo>
                    <a:pt x="187" y="254"/>
                    <a:pt x="187" y="254"/>
                    <a:pt x="187" y="254"/>
                  </a:cubicBezTo>
                  <a:cubicBezTo>
                    <a:pt x="157" y="220"/>
                    <a:pt x="157" y="220"/>
                    <a:pt x="157" y="220"/>
                  </a:cubicBezTo>
                  <a:lnTo>
                    <a:pt x="55" y="319"/>
                  </a:ln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4" name="文本框 13"/>
            <p:cNvSpPr txBox="1"/>
            <p:nvPr>
              <p:custDataLst>
                <p:tags r:id="rId7"/>
              </p:custDataLst>
            </p:nvPr>
          </p:nvSpPr>
          <p:spPr>
            <a:xfrm>
              <a:off x="5758" y="6477"/>
              <a:ext cx="3981" cy="1078"/>
            </a:xfrm>
            <a:prstGeom prst="rect">
              <a:avLst/>
            </a:prstGeom>
            <a:noFill/>
          </p:spPr>
          <p:txBody>
            <a:bodyPr wrap="square" tIns="0" bIns="46800" anchor="t" anchorCtr="0">
              <a:normAutofit fontScale="8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pc="15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单击此处添加文本具体内容，简明扼要的阐述您的观点。</a:t>
              </a:r>
              <a:endParaRPr lang="zh-CN" altLang="en-US" sz="1400" spc="15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5" name="矩形 14"/>
            <p:cNvSpPr/>
            <p:nvPr>
              <p:custDataLst>
                <p:tags r:id="rId8"/>
              </p:custDataLst>
            </p:nvPr>
          </p:nvSpPr>
          <p:spPr>
            <a:xfrm>
              <a:off x="5758" y="5743"/>
              <a:ext cx="3981" cy="727"/>
            </a:xfrm>
            <a:prstGeom prst="rect">
              <a:avLst/>
            </a:prstGeom>
          </p:spPr>
          <p:txBody>
            <a:bodyPr wrap="square" tIns="46800" bIns="0" anchor="ctr">
              <a:normAutofit fontScale="9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spc="30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charset="-122"/>
                  <a:cs typeface="+mj-cs"/>
                  <a:sym typeface="Arial" panose="020B0604020202020204" pitchFamily="34" charset="0"/>
                </a:rPr>
                <a:t>单击此处添加标题</a:t>
              </a:r>
              <a:endParaRPr lang="zh-CN" altLang="en-US" sz="2000" b="1" spc="3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+mj-cs"/>
                <a:sym typeface="Arial" panose="020B0604020202020204" pitchFamily="34" charset="0"/>
              </a:endParaRPr>
            </a:p>
          </p:txBody>
        </p:sp>
        <p:sp>
          <p:nvSpPr>
            <p:cNvPr id="13" name="任意多边形 12"/>
            <p:cNvSpPr/>
            <p:nvPr>
              <p:custDataLst>
                <p:tags r:id="rId9"/>
              </p:custDataLst>
            </p:nvPr>
          </p:nvSpPr>
          <p:spPr bwMode="auto">
            <a:xfrm>
              <a:off x="12062" y="4436"/>
              <a:ext cx="939" cy="1176"/>
            </a:xfrm>
            <a:custGeom>
              <a:avLst/>
              <a:gdLst>
                <a:gd name="T0" fmla="*/ 311 w 321"/>
                <a:gd name="T1" fmla="*/ 99 h 402"/>
                <a:gd name="T2" fmla="*/ 189 w 321"/>
                <a:gd name="T3" fmla="*/ 11 h 402"/>
                <a:gd name="T4" fmla="*/ 94 w 321"/>
                <a:gd name="T5" fmla="*/ 126 h 402"/>
                <a:gd name="T6" fmla="*/ 109 w 321"/>
                <a:gd name="T7" fmla="*/ 174 h 402"/>
                <a:gd name="T8" fmla="*/ 6 w 321"/>
                <a:gd name="T9" fmla="*/ 328 h 402"/>
                <a:gd name="T10" fmla="*/ 1 w 321"/>
                <a:gd name="T11" fmla="*/ 351 h 402"/>
                <a:gd name="T12" fmla="*/ 8 w 321"/>
                <a:gd name="T13" fmla="*/ 390 h 402"/>
                <a:gd name="T14" fmla="*/ 22 w 321"/>
                <a:gd name="T15" fmla="*/ 401 h 402"/>
                <a:gd name="T16" fmla="*/ 52 w 321"/>
                <a:gd name="T17" fmla="*/ 395 h 402"/>
                <a:gd name="T18" fmla="*/ 71 w 321"/>
                <a:gd name="T19" fmla="*/ 382 h 402"/>
                <a:gd name="T20" fmla="*/ 111 w 321"/>
                <a:gd name="T21" fmla="*/ 316 h 402"/>
                <a:gd name="T22" fmla="*/ 112 w 321"/>
                <a:gd name="T23" fmla="*/ 316 h 402"/>
                <a:gd name="T24" fmla="*/ 140 w 321"/>
                <a:gd name="T25" fmla="*/ 311 h 402"/>
                <a:gd name="T26" fmla="*/ 187 w 321"/>
                <a:gd name="T27" fmla="*/ 233 h 402"/>
                <a:gd name="T28" fmla="*/ 239 w 321"/>
                <a:gd name="T29" fmla="*/ 232 h 402"/>
                <a:gd name="T30" fmla="*/ 311 w 321"/>
                <a:gd name="T31" fmla="*/ 99 h 402"/>
                <a:gd name="T32" fmla="*/ 260 w 321"/>
                <a:gd name="T33" fmla="*/ 130 h 402"/>
                <a:gd name="T34" fmla="*/ 206 w 321"/>
                <a:gd name="T35" fmla="*/ 120 h 402"/>
                <a:gd name="T36" fmla="*/ 179 w 321"/>
                <a:gd name="T37" fmla="*/ 71 h 402"/>
                <a:gd name="T38" fmla="*/ 248 w 321"/>
                <a:gd name="T39" fmla="*/ 58 h 402"/>
                <a:gd name="T40" fmla="*/ 260 w 321"/>
                <a:gd name="T41" fmla="*/ 13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1" h="402">
                  <a:moveTo>
                    <a:pt x="311" y="99"/>
                  </a:moveTo>
                  <a:cubicBezTo>
                    <a:pt x="301" y="40"/>
                    <a:pt x="246" y="0"/>
                    <a:pt x="189" y="11"/>
                  </a:cubicBezTo>
                  <a:cubicBezTo>
                    <a:pt x="132" y="21"/>
                    <a:pt x="84" y="67"/>
                    <a:pt x="94" y="126"/>
                  </a:cubicBezTo>
                  <a:cubicBezTo>
                    <a:pt x="96" y="139"/>
                    <a:pt x="102" y="159"/>
                    <a:pt x="109" y="174"/>
                  </a:cubicBezTo>
                  <a:cubicBezTo>
                    <a:pt x="6" y="328"/>
                    <a:pt x="6" y="328"/>
                    <a:pt x="6" y="328"/>
                  </a:cubicBezTo>
                  <a:cubicBezTo>
                    <a:pt x="2" y="334"/>
                    <a:pt x="0" y="344"/>
                    <a:pt x="1" y="351"/>
                  </a:cubicBezTo>
                  <a:cubicBezTo>
                    <a:pt x="8" y="390"/>
                    <a:pt x="8" y="390"/>
                    <a:pt x="8" y="390"/>
                  </a:cubicBezTo>
                  <a:cubicBezTo>
                    <a:pt x="9" y="397"/>
                    <a:pt x="15" y="402"/>
                    <a:pt x="22" y="401"/>
                  </a:cubicBezTo>
                  <a:cubicBezTo>
                    <a:pt x="52" y="395"/>
                    <a:pt x="52" y="395"/>
                    <a:pt x="52" y="395"/>
                  </a:cubicBezTo>
                  <a:cubicBezTo>
                    <a:pt x="59" y="394"/>
                    <a:pt x="67" y="388"/>
                    <a:pt x="71" y="382"/>
                  </a:cubicBezTo>
                  <a:cubicBezTo>
                    <a:pt x="111" y="316"/>
                    <a:pt x="111" y="316"/>
                    <a:pt x="111" y="316"/>
                  </a:cubicBezTo>
                  <a:cubicBezTo>
                    <a:pt x="112" y="316"/>
                    <a:pt x="112" y="316"/>
                    <a:pt x="112" y="316"/>
                  </a:cubicBezTo>
                  <a:cubicBezTo>
                    <a:pt x="140" y="311"/>
                    <a:pt x="140" y="311"/>
                    <a:pt x="140" y="311"/>
                  </a:cubicBezTo>
                  <a:cubicBezTo>
                    <a:pt x="187" y="233"/>
                    <a:pt x="187" y="233"/>
                    <a:pt x="187" y="233"/>
                  </a:cubicBezTo>
                  <a:cubicBezTo>
                    <a:pt x="203" y="236"/>
                    <a:pt x="226" y="235"/>
                    <a:pt x="239" y="232"/>
                  </a:cubicBezTo>
                  <a:cubicBezTo>
                    <a:pt x="296" y="222"/>
                    <a:pt x="321" y="159"/>
                    <a:pt x="311" y="99"/>
                  </a:cubicBezTo>
                  <a:close/>
                  <a:moveTo>
                    <a:pt x="260" y="130"/>
                  </a:moveTo>
                  <a:cubicBezTo>
                    <a:pt x="244" y="153"/>
                    <a:pt x="228" y="137"/>
                    <a:pt x="206" y="120"/>
                  </a:cubicBezTo>
                  <a:cubicBezTo>
                    <a:pt x="184" y="104"/>
                    <a:pt x="163" y="94"/>
                    <a:pt x="179" y="71"/>
                  </a:cubicBezTo>
                  <a:cubicBezTo>
                    <a:pt x="195" y="47"/>
                    <a:pt x="226" y="42"/>
                    <a:pt x="248" y="58"/>
                  </a:cubicBezTo>
                  <a:cubicBezTo>
                    <a:pt x="270" y="74"/>
                    <a:pt x="276" y="107"/>
                    <a:pt x="260" y="130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9" name="文本框 18"/>
            <p:cNvSpPr txBox="1"/>
            <p:nvPr>
              <p:custDataLst>
                <p:tags r:id="rId10"/>
              </p:custDataLst>
            </p:nvPr>
          </p:nvSpPr>
          <p:spPr>
            <a:xfrm>
              <a:off x="10541" y="6477"/>
              <a:ext cx="3981" cy="1078"/>
            </a:xfrm>
            <a:prstGeom prst="rect">
              <a:avLst/>
            </a:prstGeom>
            <a:noFill/>
          </p:spPr>
          <p:txBody>
            <a:bodyPr wrap="square" tIns="0" bIns="46800" anchor="t" anchorCtr="0">
              <a:normAutofit fontScale="8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pc="15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单击此处添加文本具体内容，简明扼要的阐述您的观点。</a:t>
              </a:r>
              <a:endParaRPr lang="zh-CN" altLang="en-US" sz="1400" spc="15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" name="矩形 19"/>
            <p:cNvSpPr/>
            <p:nvPr>
              <p:custDataLst>
                <p:tags r:id="rId11"/>
              </p:custDataLst>
            </p:nvPr>
          </p:nvSpPr>
          <p:spPr>
            <a:xfrm>
              <a:off x="10541" y="5743"/>
              <a:ext cx="3981" cy="727"/>
            </a:xfrm>
            <a:prstGeom prst="rect">
              <a:avLst/>
            </a:prstGeom>
          </p:spPr>
          <p:txBody>
            <a:bodyPr wrap="square" tIns="46800" bIns="0" anchor="ctr">
              <a:normAutofit fontScale="9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spc="30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charset="-122"/>
                  <a:cs typeface="+mj-cs"/>
                  <a:sym typeface="Arial" panose="020B0604020202020204" pitchFamily="34" charset="0"/>
                </a:rPr>
                <a:t>单击此处添加标题</a:t>
              </a:r>
              <a:endParaRPr lang="zh-CN" altLang="en-US" sz="2000" b="1" spc="3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+mj-cs"/>
                <a:sym typeface="Arial" panose="020B0604020202020204" pitchFamily="34" charset="0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12"/>
              </p:custDataLst>
            </p:nvPr>
          </p:nvSpPr>
          <p:spPr>
            <a:xfrm>
              <a:off x="15324" y="6477"/>
              <a:ext cx="3981" cy="1078"/>
            </a:xfrm>
            <a:prstGeom prst="rect">
              <a:avLst/>
            </a:prstGeom>
            <a:noFill/>
          </p:spPr>
          <p:txBody>
            <a:bodyPr wrap="square" tIns="0" bIns="46800" anchor="t" anchorCtr="0">
              <a:normAutofit fontScale="8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pc="15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单击此处添加文本具体内容，简明扼要的阐述您的观点。</a:t>
              </a:r>
              <a:endParaRPr lang="zh-CN" altLang="en-US" sz="1400" spc="15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2" name="矩形 21"/>
            <p:cNvSpPr/>
            <p:nvPr>
              <p:custDataLst>
                <p:tags r:id="rId13"/>
              </p:custDataLst>
            </p:nvPr>
          </p:nvSpPr>
          <p:spPr>
            <a:xfrm>
              <a:off x="15324" y="5743"/>
              <a:ext cx="3981" cy="727"/>
            </a:xfrm>
            <a:prstGeom prst="rect">
              <a:avLst/>
            </a:prstGeom>
          </p:spPr>
          <p:txBody>
            <a:bodyPr wrap="square" tIns="46800" bIns="0" anchor="ctr">
              <a:normAutofit fontScale="9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spc="30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charset="-122"/>
                  <a:cs typeface="+mj-cs"/>
                  <a:sym typeface="Arial" panose="020B0604020202020204" pitchFamily="34" charset="0"/>
                </a:rPr>
                <a:t>单击此处添加标题</a:t>
              </a:r>
              <a:endParaRPr lang="zh-CN" altLang="en-US" sz="2000" b="1" spc="30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+mj-cs"/>
                <a:sym typeface="Arial" panose="020B0604020202020204" pitchFamily="34" charset="0"/>
              </a:endParaRPr>
            </a:p>
          </p:txBody>
        </p:sp>
        <p:sp>
          <p:nvSpPr>
            <p:cNvPr id="23" name="PA_ImportSvg_636700980923159250"/>
            <p:cNvSpPr/>
            <p:nvPr>
              <p:custDataLst>
                <p:tags r:id="rId14"/>
              </p:custDataLst>
            </p:nvPr>
          </p:nvSpPr>
          <p:spPr>
            <a:xfrm>
              <a:off x="16654" y="4411"/>
              <a:ext cx="1321" cy="1226"/>
            </a:xfrm>
            <a:custGeom>
              <a:avLst/>
              <a:gdLst/>
              <a:ahLst/>
              <a:cxnLst/>
              <a:rect l="l" t="t" r="r" b="b"/>
              <a:pathLst>
                <a:path w="11590204" h="10762512">
                  <a:moveTo>
                    <a:pt x="10141468" y="1434949"/>
                  </a:moveTo>
                  <a:lnTo>
                    <a:pt x="7968236" y="1434949"/>
                  </a:lnTo>
                  <a:lnTo>
                    <a:pt x="7968236" y="717475"/>
                  </a:lnTo>
                  <a:cubicBezTo>
                    <a:pt x="7968236" y="321088"/>
                    <a:pt x="7644156" y="0"/>
                    <a:pt x="7243868" y="0"/>
                  </a:cubicBezTo>
                  <a:lnTo>
                    <a:pt x="4346334" y="0"/>
                  </a:lnTo>
                  <a:cubicBezTo>
                    <a:pt x="3946111" y="0"/>
                    <a:pt x="3621901" y="321088"/>
                    <a:pt x="3621901" y="717475"/>
                  </a:cubicBezTo>
                  <a:lnTo>
                    <a:pt x="3621901" y="1434949"/>
                  </a:lnTo>
                  <a:lnTo>
                    <a:pt x="1448800" y="1434949"/>
                  </a:lnTo>
                  <a:cubicBezTo>
                    <a:pt x="648679" y="1434949"/>
                    <a:pt x="0" y="2077517"/>
                    <a:pt x="0" y="2869964"/>
                  </a:cubicBezTo>
                  <a:lnTo>
                    <a:pt x="0" y="9327432"/>
                  </a:lnTo>
                  <a:cubicBezTo>
                    <a:pt x="0" y="10119945"/>
                    <a:pt x="648679" y="10762512"/>
                    <a:pt x="1448800" y="10762512"/>
                  </a:cubicBezTo>
                  <a:lnTo>
                    <a:pt x="10141468" y="10762512"/>
                  </a:lnTo>
                  <a:cubicBezTo>
                    <a:pt x="10941523" y="10762512"/>
                    <a:pt x="11590203" y="10119945"/>
                    <a:pt x="11590203" y="9327432"/>
                  </a:cubicBezTo>
                  <a:lnTo>
                    <a:pt x="11590203" y="2869964"/>
                  </a:lnTo>
                  <a:cubicBezTo>
                    <a:pt x="11590203" y="2077517"/>
                    <a:pt x="10941523" y="1434949"/>
                    <a:pt x="10141468" y="1434949"/>
                  </a:cubicBezTo>
                  <a:close/>
                  <a:moveTo>
                    <a:pt x="4337816" y="1050918"/>
                  </a:moveTo>
                  <a:cubicBezTo>
                    <a:pt x="4337816" y="851749"/>
                    <a:pt x="4501026" y="690035"/>
                    <a:pt x="4702145" y="690035"/>
                  </a:cubicBezTo>
                  <a:lnTo>
                    <a:pt x="6888057" y="690035"/>
                  </a:lnTo>
                  <a:cubicBezTo>
                    <a:pt x="7089306" y="690035"/>
                    <a:pt x="7252452" y="851684"/>
                    <a:pt x="7252452" y="1050918"/>
                  </a:cubicBezTo>
                  <a:lnTo>
                    <a:pt x="7252452" y="1411736"/>
                  </a:lnTo>
                  <a:lnTo>
                    <a:pt x="4337816" y="1411736"/>
                  </a:lnTo>
                  <a:close/>
                  <a:moveTo>
                    <a:pt x="10895747" y="9350581"/>
                  </a:moveTo>
                  <a:cubicBezTo>
                    <a:pt x="10895747" y="9749373"/>
                    <a:pt x="10569586" y="10072348"/>
                    <a:pt x="10167023" y="10072348"/>
                  </a:cubicBezTo>
                  <a:lnTo>
                    <a:pt x="1423245" y="10072348"/>
                  </a:lnTo>
                  <a:cubicBezTo>
                    <a:pt x="1020682" y="10072348"/>
                    <a:pt x="694586" y="9749374"/>
                    <a:pt x="694586" y="9350581"/>
                  </a:cubicBezTo>
                  <a:lnTo>
                    <a:pt x="694586" y="5381191"/>
                  </a:lnTo>
                  <a:lnTo>
                    <a:pt x="4389185" y="5381191"/>
                  </a:lnTo>
                  <a:cubicBezTo>
                    <a:pt x="4358949" y="5497389"/>
                    <a:pt x="4337816" y="5616838"/>
                    <a:pt x="4337816" y="5742074"/>
                  </a:cubicBezTo>
                  <a:cubicBezTo>
                    <a:pt x="4337816" y="6539139"/>
                    <a:pt x="4990332" y="7185412"/>
                    <a:pt x="5795134" y="7185412"/>
                  </a:cubicBezTo>
                  <a:cubicBezTo>
                    <a:pt x="6599936" y="7185412"/>
                    <a:pt x="7252452" y="6539138"/>
                    <a:pt x="7252452" y="5742074"/>
                  </a:cubicBezTo>
                  <a:cubicBezTo>
                    <a:pt x="7252452" y="5616838"/>
                    <a:pt x="7231319" y="5497389"/>
                    <a:pt x="7201148" y="5381191"/>
                  </a:cubicBezTo>
                  <a:lnTo>
                    <a:pt x="10895746" y="5381191"/>
                  </a:lnTo>
                  <a:lnTo>
                    <a:pt x="10895746" y="9350581"/>
                  </a:lnTo>
                  <a:moveTo>
                    <a:pt x="5066475" y="5742074"/>
                  </a:moveTo>
                  <a:cubicBezTo>
                    <a:pt x="5066475" y="5610010"/>
                    <a:pt x="5105099" y="5487766"/>
                    <a:pt x="5167327" y="5381191"/>
                  </a:cubicBezTo>
                  <a:lnTo>
                    <a:pt x="6422876" y="5381191"/>
                  </a:lnTo>
                  <a:cubicBezTo>
                    <a:pt x="6485104" y="5487765"/>
                    <a:pt x="6523728" y="5610010"/>
                    <a:pt x="6523728" y="5742074"/>
                  </a:cubicBezTo>
                  <a:cubicBezTo>
                    <a:pt x="6523728" y="6140801"/>
                    <a:pt x="6197762" y="6463841"/>
                    <a:pt x="5795069" y="6463841"/>
                  </a:cubicBezTo>
                  <a:cubicBezTo>
                    <a:pt x="5392570" y="6463776"/>
                    <a:pt x="5066475" y="6140802"/>
                    <a:pt x="5066475" y="5742074"/>
                  </a:cubicBezTo>
                  <a:close/>
                  <a:moveTo>
                    <a:pt x="10895747" y="4596027"/>
                  </a:moveTo>
                  <a:lnTo>
                    <a:pt x="694586" y="4596027"/>
                  </a:lnTo>
                  <a:lnTo>
                    <a:pt x="694586" y="2791740"/>
                  </a:lnTo>
                  <a:cubicBezTo>
                    <a:pt x="694586" y="2393013"/>
                    <a:pt x="1020682" y="2070039"/>
                    <a:pt x="1423245" y="2070039"/>
                  </a:cubicBezTo>
                  <a:lnTo>
                    <a:pt x="10167022" y="2070039"/>
                  </a:lnTo>
                  <a:cubicBezTo>
                    <a:pt x="10569586" y="2070039"/>
                    <a:pt x="10895746" y="2393013"/>
                    <a:pt x="10895746" y="2791740"/>
                  </a:cubicBezTo>
                  <a:lnTo>
                    <a:pt x="10895746" y="4596026"/>
                  </a:lnTo>
                </a:path>
              </a:pathLst>
            </a:custGeom>
            <a:solidFill>
              <a:sysClr val="window" lastClr="FFFFFF">
                <a:lumMod val="9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rgbClr val="778495">
                <a:shade val="50000"/>
              </a:srgbClr>
            </a:lnRef>
            <a:fillRef idx="1">
              <a:srgbClr val="778495"/>
            </a:fillRef>
            <a:effectRef idx="0">
              <a:srgbClr val="778495"/>
            </a:effectRef>
            <a:fontRef idx="minor">
              <a:sysClr val="window" lastClr="FFFFFF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42900" y="370114"/>
            <a:ext cx="11478986" cy="61885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4658106" y="467369"/>
            <a:ext cx="2875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输入标题内容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474470" y="2237105"/>
            <a:ext cx="3538220" cy="520700"/>
            <a:chOff x="1662" y="4266"/>
            <a:chExt cx="5572" cy="820"/>
          </a:xfrm>
        </p:grpSpPr>
        <p:pic>
          <p:nvPicPr>
            <p:cNvPr id="3" name="图片 2" descr="9"/>
            <p:cNvPicPr>
              <a:picLocks noChangeAspect="1"/>
            </p:cNvPicPr>
            <p:nvPr/>
          </p:nvPicPr>
          <p:blipFill>
            <a:blip r:embed="rId2"/>
            <a:srcRect r="16061" b="34147"/>
            <a:stretch>
              <a:fillRect/>
            </a:stretch>
          </p:blipFill>
          <p:spPr>
            <a:xfrm>
              <a:off x="1662" y="4266"/>
              <a:ext cx="1252" cy="821"/>
            </a:xfrm>
            <a:prstGeom prst="rect">
              <a:avLst/>
            </a:prstGeom>
          </p:spPr>
        </p:pic>
        <p:pic>
          <p:nvPicPr>
            <p:cNvPr id="4" name="图片 3" descr="9"/>
            <p:cNvPicPr>
              <a:picLocks noChangeAspect="1"/>
            </p:cNvPicPr>
            <p:nvPr/>
          </p:nvPicPr>
          <p:blipFill>
            <a:blip r:embed="rId2"/>
            <a:srcRect r="16061" b="34147"/>
            <a:stretch>
              <a:fillRect/>
            </a:stretch>
          </p:blipFill>
          <p:spPr>
            <a:xfrm>
              <a:off x="3102" y="4266"/>
              <a:ext cx="1252" cy="821"/>
            </a:xfrm>
            <a:prstGeom prst="rect">
              <a:avLst/>
            </a:prstGeom>
          </p:spPr>
        </p:pic>
        <p:pic>
          <p:nvPicPr>
            <p:cNvPr id="5" name="图片 4" descr="9"/>
            <p:cNvPicPr>
              <a:picLocks noChangeAspect="1"/>
            </p:cNvPicPr>
            <p:nvPr/>
          </p:nvPicPr>
          <p:blipFill>
            <a:blip r:embed="rId2"/>
            <a:srcRect r="16061" b="34147"/>
            <a:stretch>
              <a:fillRect/>
            </a:stretch>
          </p:blipFill>
          <p:spPr>
            <a:xfrm>
              <a:off x="4542" y="4266"/>
              <a:ext cx="1252" cy="821"/>
            </a:xfrm>
            <a:prstGeom prst="rect">
              <a:avLst/>
            </a:prstGeom>
          </p:spPr>
        </p:pic>
        <p:pic>
          <p:nvPicPr>
            <p:cNvPr id="6" name="图片 5" descr="9"/>
            <p:cNvPicPr>
              <a:picLocks noChangeAspect="1"/>
            </p:cNvPicPr>
            <p:nvPr/>
          </p:nvPicPr>
          <p:blipFill>
            <a:blip r:embed="rId2"/>
            <a:srcRect r="16061" b="34147"/>
            <a:stretch>
              <a:fillRect/>
            </a:stretch>
          </p:blipFill>
          <p:spPr>
            <a:xfrm>
              <a:off x="5982" y="4266"/>
              <a:ext cx="1252" cy="821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1474470" y="2958465"/>
            <a:ext cx="3538220" cy="520700"/>
            <a:chOff x="1662" y="4266"/>
            <a:chExt cx="5572" cy="820"/>
          </a:xfrm>
        </p:grpSpPr>
        <p:pic>
          <p:nvPicPr>
            <p:cNvPr id="9" name="图片 8" descr="9"/>
            <p:cNvPicPr>
              <a:picLocks noChangeAspect="1"/>
            </p:cNvPicPr>
            <p:nvPr/>
          </p:nvPicPr>
          <p:blipFill>
            <a:blip r:embed="rId2"/>
            <a:srcRect r="16061" b="34147"/>
            <a:stretch>
              <a:fillRect/>
            </a:stretch>
          </p:blipFill>
          <p:spPr>
            <a:xfrm>
              <a:off x="1662" y="4266"/>
              <a:ext cx="1252" cy="821"/>
            </a:xfrm>
            <a:prstGeom prst="rect">
              <a:avLst/>
            </a:prstGeom>
          </p:spPr>
        </p:pic>
        <p:pic>
          <p:nvPicPr>
            <p:cNvPr id="10" name="图片 9" descr="9"/>
            <p:cNvPicPr>
              <a:picLocks noChangeAspect="1"/>
            </p:cNvPicPr>
            <p:nvPr/>
          </p:nvPicPr>
          <p:blipFill>
            <a:blip r:embed="rId2"/>
            <a:srcRect r="16061" b="34147"/>
            <a:stretch>
              <a:fillRect/>
            </a:stretch>
          </p:blipFill>
          <p:spPr>
            <a:xfrm>
              <a:off x="3102" y="4266"/>
              <a:ext cx="1252" cy="821"/>
            </a:xfrm>
            <a:prstGeom prst="rect">
              <a:avLst/>
            </a:prstGeom>
          </p:spPr>
        </p:pic>
        <p:pic>
          <p:nvPicPr>
            <p:cNvPr id="25" name="图片 24" descr="9"/>
            <p:cNvPicPr>
              <a:picLocks noChangeAspect="1"/>
            </p:cNvPicPr>
            <p:nvPr/>
          </p:nvPicPr>
          <p:blipFill>
            <a:blip r:embed="rId2"/>
            <a:srcRect r="16061" b="34147"/>
            <a:stretch>
              <a:fillRect/>
            </a:stretch>
          </p:blipFill>
          <p:spPr>
            <a:xfrm>
              <a:off x="4542" y="4266"/>
              <a:ext cx="1252" cy="821"/>
            </a:xfrm>
            <a:prstGeom prst="rect">
              <a:avLst/>
            </a:prstGeom>
          </p:spPr>
        </p:pic>
        <p:pic>
          <p:nvPicPr>
            <p:cNvPr id="26" name="图片 25" descr="9"/>
            <p:cNvPicPr>
              <a:picLocks noChangeAspect="1"/>
            </p:cNvPicPr>
            <p:nvPr/>
          </p:nvPicPr>
          <p:blipFill>
            <a:blip r:embed="rId2"/>
            <a:srcRect r="16061" b="34147"/>
            <a:stretch>
              <a:fillRect/>
            </a:stretch>
          </p:blipFill>
          <p:spPr>
            <a:xfrm>
              <a:off x="5982" y="4266"/>
              <a:ext cx="1252" cy="821"/>
            </a:xfrm>
            <a:prstGeom prst="rect">
              <a:avLst/>
            </a:prstGeom>
          </p:spPr>
        </p:pic>
      </p:grpSp>
      <p:grpSp>
        <p:nvGrpSpPr>
          <p:cNvPr id="27" name="组合 26"/>
          <p:cNvGrpSpPr/>
          <p:nvPr/>
        </p:nvGrpSpPr>
        <p:grpSpPr>
          <a:xfrm>
            <a:off x="5100955" y="2958465"/>
            <a:ext cx="3538220" cy="520700"/>
            <a:chOff x="1662" y="4266"/>
            <a:chExt cx="5572" cy="820"/>
          </a:xfrm>
        </p:grpSpPr>
        <p:pic>
          <p:nvPicPr>
            <p:cNvPr id="28" name="图片 27" descr="9"/>
            <p:cNvPicPr>
              <a:picLocks noChangeAspect="1"/>
            </p:cNvPicPr>
            <p:nvPr/>
          </p:nvPicPr>
          <p:blipFill>
            <a:blip r:embed="rId2"/>
            <a:srcRect r="16061" b="34147"/>
            <a:stretch>
              <a:fillRect/>
            </a:stretch>
          </p:blipFill>
          <p:spPr>
            <a:xfrm>
              <a:off x="1662" y="4266"/>
              <a:ext cx="1252" cy="821"/>
            </a:xfrm>
            <a:prstGeom prst="rect">
              <a:avLst/>
            </a:prstGeom>
          </p:spPr>
        </p:pic>
        <p:pic>
          <p:nvPicPr>
            <p:cNvPr id="29" name="图片 28" descr="9"/>
            <p:cNvPicPr>
              <a:picLocks noChangeAspect="1"/>
            </p:cNvPicPr>
            <p:nvPr/>
          </p:nvPicPr>
          <p:blipFill>
            <a:blip r:embed="rId2"/>
            <a:srcRect r="16061" b="34147"/>
            <a:stretch>
              <a:fillRect/>
            </a:stretch>
          </p:blipFill>
          <p:spPr>
            <a:xfrm>
              <a:off x="3102" y="4266"/>
              <a:ext cx="1252" cy="821"/>
            </a:xfrm>
            <a:prstGeom prst="rect">
              <a:avLst/>
            </a:prstGeom>
          </p:spPr>
        </p:pic>
        <p:pic>
          <p:nvPicPr>
            <p:cNvPr id="30" name="图片 29" descr="9"/>
            <p:cNvPicPr>
              <a:picLocks noChangeAspect="1"/>
            </p:cNvPicPr>
            <p:nvPr/>
          </p:nvPicPr>
          <p:blipFill>
            <a:blip r:embed="rId2"/>
            <a:srcRect r="16061" b="34147"/>
            <a:stretch>
              <a:fillRect/>
            </a:stretch>
          </p:blipFill>
          <p:spPr>
            <a:xfrm>
              <a:off x="4542" y="4266"/>
              <a:ext cx="1252" cy="821"/>
            </a:xfrm>
            <a:prstGeom prst="rect">
              <a:avLst/>
            </a:prstGeom>
          </p:spPr>
        </p:pic>
        <p:pic>
          <p:nvPicPr>
            <p:cNvPr id="31" name="图片 30" descr="9"/>
            <p:cNvPicPr>
              <a:picLocks noChangeAspect="1"/>
            </p:cNvPicPr>
            <p:nvPr/>
          </p:nvPicPr>
          <p:blipFill>
            <a:blip r:embed="rId2"/>
            <a:srcRect r="16061" b="34147"/>
            <a:stretch>
              <a:fillRect/>
            </a:stretch>
          </p:blipFill>
          <p:spPr>
            <a:xfrm>
              <a:off x="5982" y="4266"/>
              <a:ext cx="1252" cy="821"/>
            </a:xfrm>
            <a:prstGeom prst="rect">
              <a:avLst/>
            </a:prstGeom>
          </p:spPr>
        </p:pic>
      </p:grpSp>
      <p:pic>
        <p:nvPicPr>
          <p:cNvPr id="32" name="图片 31" descr="9"/>
          <p:cNvPicPr>
            <a:picLocks noChangeAspect="1"/>
          </p:cNvPicPr>
          <p:nvPr/>
        </p:nvPicPr>
        <p:blipFill>
          <a:blip r:embed="rId2"/>
          <a:srcRect r="16061" b="34147"/>
          <a:stretch>
            <a:fillRect/>
          </a:stretch>
        </p:blipFill>
        <p:spPr>
          <a:xfrm>
            <a:off x="5220335" y="2237105"/>
            <a:ext cx="795020" cy="521335"/>
          </a:xfrm>
          <a:prstGeom prst="rect">
            <a:avLst/>
          </a:prstGeom>
        </p:spPr>
      </p:pic>
      <p:pic>
        <p:nvPicPr>
          <p:cNvPr id="33" name="图片 32" descr="9"/>
          <p:cNvPicPr>
            <a:picLocks noChangeAspect="1"/>
          </p:cNvPicPr>
          <p:nvPr/>
        </p:nvPicPr>
        <p:blipFill>
          <a:blip r:embed="rId2"/>
          <a:srcRect r="16061" b="34147"/>
          <a:stretch>
            <a:fillRect/>
          </a:stretch>
        </p:blipFill>
        <p:spPr>
          <a:xfrm>
            <a:off x="6134735" y="2237105"/>
            <a:ext cx="795020" cy="521335"/>
          </a:xfrm>
          <a:prstGeom prst="rect">
            <a:avLst/>
          </a:prstGeom>
        </p:spPr>
      </p:pic>
      <p:sp>
        <p:nvSpPr>
          <p:cNvPr id="35" name="TextBox 1210"/>
          <p:cNvSpPr/>
          <p:nvPr/>
        </p:nvSpPr>
        <p:spPr>
          <a:xfrm>
            <a:off x="9203690" y="2025015"/>
            <a:ext cx="1437640" cy="64516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algn="l"/>
            <a:r>
              <a:rPr lang="en-US" altLang="zh-CN" sz="36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迷你简太极" panose="02010604000101010101" charset="-122"/>
                <a:ea typeface="迷你简太极" panose="02010604000101010101" charset="-122"/>
                <a:sym typeface="+mn-ea"/>
              </a:rPr>
              <a:t>65%</a:t>
            </a:r>
            <a:endParaRPr lang="en-US" altLang="zh-CN" sz="360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uLnTx/>
              <a:uFillTx/>
              <a:latin typeface="迷你简太极" panose="02010604000101010101" charset="-122"/>
              <a:ea typeface="迷你简太极" panose="02010604000101010101" charset="-122"/>
              <a:sym typeface="+mn-ea"/>
            </a:endParaRPr>
          </a:p>
        </p:txBody>
      </p:sp>
      <p:sp>
        <p:nvSpPr>
          <p:cNvPr id="36" name="TextBox 1210"/>
          <p:cNvSpPr/>
          <p:nvPr/>
        </p:nvSpPr>
        <p:spPr>
          <a:xfrm>
            <a:off x="9203690" y="2896870"/>
            <a:ext cx="1437640" cy="64516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algn="l"/>
            <a:r>
              <a:rPr lang="en-US" altLang="zh-CN" sz="36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迷你简太极" panose="02010604000101010101" charset="-122"/>
                <a:ea typeface="迷你简太极" panose="02010604000101010101" charset="-122"/>
                <a:sym typeface="+mn-ea"/>
              </a:rPr>
              <a:t>85%</a:t>
            </a:r>
            <a:endParaRPr lang="en-US" altLang="zh-CN" sz="360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uLnTx/>
              <a:uFillTx/>
              <a:latin typeface="迷你简太极" panose="02010604000101010101" charset="-122"/>
              <a:ea typeface="迷你简太极" panose="02010604000101010101" charset="-122"/>
              <a:sym typeface="+mn-ea"/>
            </a:endParaRPr>
          </a:p>
        </p:txBody>
      </p:sp>
      <p:sp>
        <p:nvSpPr>
          <p:cNvPr id="37" name="TextBox 1210"/>
          <p:cNvSpPr/>
          <p:nvPr/>
        </p:nvSpPr>
        <p:spPr>
          <a:xfrm>
            <a:off x="1207770" y="4311015"/>
            <a:ext cx="2882900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algn="l"/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迷你简太极" panose="02010604000101010101" charset="-122"/>
                <a:ea typeface="迷你简太极" panose="02010604000101010101" charset="-122"/>
                <a:sym typeface="+mn-ea"/>
              </a:rPr>
              <a:t>ADD YOUR TEXT HERE</a:t>
            </a:r>
            <a:endParaRPr lang="en-US" altLang="zh-CN" sz="140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uLnTx/>
              <a:uFillTx/>
              <a:latin typeface="迷你简太极" panose="02010604000101010101" charset="-122"/>
              <a:ea typeface="迷你简太极" panose="02010604000101010101" charset="-122"/>
              <a:sym typeface="+mn-ea"/>
            </a:endParaRPr>
          </a:p>
        </p:txBody>
      </p:sp>
      <p:sp>
        <p:nvSpPr>
          <p:cNvPr id="38" name="TextBox 1210"/>
          <p:cNvSpPr/>
          <p:nvPr/>
        </p:nvSpPr>
        <p:spPr>
          <a:xfrm>
            <a:off x="1207770" y="4617720"/>
            <a:ext cx="2662555" cy="92202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endParaRPr lang="en-US" altLang="zh-CN" sz="9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9" name="TextBox 1210"/>
          <p:cNvSpPr/>
          <p:nvPr/>
        </p:nvSpPr>
        <p:spPr>
          <a:xfrm>
            <a:off x="4834255" y="4311015"/>
            <a:ext cx="2882900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algn="l"/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迷你简太极" panose="02010604000101010101" charset="-122"/>
                <a:ea typeface="迷你简太极" panose="02010604000101010101" charset="-122"/>
                <a:sym typeface="+mn-ea"/>
              </a:rPr>
              <a:t>ADD YOUR TEXT HERE</a:t>
            </a:r>
            <a:endParaRPr lang="en-US" altLang="zh-CN" sz="140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uLnTx/>
              <a:uFillTx/>
              <a:latin typeface="迷你简太极" panose="02010604000101010101" charset="-122"/>
              <a:ea typeface="迷你简太极" panose="02010604000101010101" charset="-122"/>
              <a:sym typeface="+mn-ea"/>
            </a:endParaRPr>
          </a:p>
        </p:txBody>
      </p:sp>
      <p:sp>
        <p:nvSpPr>
          <p:cNvPr id="40" name="TextBox 1210"/>
          <p:cNvSpPr/>
          <p:nvPr/>
        </p:nvSpPr>
        <p:spPr>
          <a:xfrm>
            <a:off x="4834255" y="4617720"/>
            <a:ext cx="2662555" cy="92202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endParaRPr lang="en-US" altLang="zh-CN" sz="9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1" name="TextBox 1210"/>
          <p:cNvSpPr/>
          <p:nvPr/>
        </p:nvSpPr>
        <p:spPr>
          <a:xfrm>
            <a:off x="8460740" y="4311015"/>
            <a:ext cx="2882900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algn="l"/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迷你简太极" panose="02010604000101010101" charset="-122"/>
                <a:ea typeface="迷你简太极" panose="02010604000101010101" charset="-122"/>
                <a:sym typeface="+mn-ea"/>
              </a:rPr>
              <a:t>ADD YOUR TEXT HERE</a:t>
            </a:r>
            <a:endParaRPr lang="en-US" altLang="zh-CN" sz="140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uLnTx/>
              <a:uFillTx/>
              <a:latin typeface="迷你简太极" panose="02010604000101010101" charset="-122"/>
              <a:ea typeface="迷你简太极" panose="02010604000101010101" charset="-122"/>
              <a:sym typeface="+mn-ea"/>
            </a:endParaRPr>
          </a:p>
        </p:txBody>
      </p:sp>
      <p:sp>
        <p:nvSpPr>
          <p:cNvPr id="42" name="TextBox 1210"/>
          <p:cNvSpPr/>
          <p:nvPr/>
        </p:nvSpPr>
        <p:spPr>
          <a:xfrm>
            <a:off x="8460740" y="4617720"/>
            <a:ext cx="2662555" cy="92202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endParaRPr lang="en-US" altLang="zh-CN" sz="9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幼儿2"/>
          <p:cNvPicPr>
            <a:picLocks noChangeAspect="1"/>
          </p:cNvPicPr>
          <p:nvPr/>
        </p:nvPicPr>
        <p:blipFill>
          <a:blip r:embed="rId1"/>
          <a:srcRect l="16396" r="19011"/>
          <a:stretch>
            <a:fillRect/>
          </a:stretch>
        </p:blipFill>
        <p:spPr>
          <a:xfrm>
            <a:off x="0" y="-23495"/>
            <a:ext cx="12233275" cy="69056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724912" y="2904894"/>
            <a:ext cx="6729984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兰米中简黑" panose="02000503000000000000" charset="-122"/>
                <a:ea typeface="兰米中简黑" panose="02000503000000000000" charset="-122"/>
              </a:rPr>
              <a:t>谢谢观看</a:t>
            </a:r>
            <a:endParaRPr lang="zh-CN" altLang="en-US" sz="6000" dirty="0" smtClean="0">
              <a:solidFill>
                <a:schemeClr val="tx1">
                  <a:lumMod val="75000"/>
                  <a:lumOff val="25000"/>
                </a:schemeClr>
              </a:solidFill>
              <a:latin typeface="兰米中简黑" panose="02000503000000000000" charset="-122"/>
              <a:ea typeface="兰米中简黑" panose="02000503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709615" y="1704564"/>
            <a:ext cx="6729984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 smtClean="0">
                <a:solidFill>
                  <a:srgbClr val="FE4B7A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2020</a:t>
            </a:r>
            <a:endParaRPr lang="en-US" altLang="zh-CN" sz="7200" dirty="0" smtClean="0">
              <a:solidFill>
                <a:srgbClr val="FE4B7A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187526" y="3904875"/>
            <a:ext cx="58022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Lucida Sans" panose="020B0602030504020204" pitchFamily="34" charset="0"/>
                <a:ea typeface="Lato Light" charset="0"/>
                <a:cs typeface="Lato Light" charset="0"/>
              </a:rPr>
              <a:t>Entrepreneurial activities differ substantially depending on the type of organization and creativity involved. Entrepreneurship 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Lucida Sans" panose="020B0602030504020204" pitchFamily="34" charset="0"/>
              <a:ea typeface="Lato Light" charset="0"/>
              <a:cs typeface="Lato Light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075410" y="4647246"/>
            <a:ext cx="1847945" cy="302883"/>
          </a:xfrm>
          <a:prstGeom prst="rect">
            <a:avLst/>
          </a:prstGeom>
          <a:solidFill>
            <a:srgbClr val="FE4B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汇报：</a:t>
            </a:r>
            <a:r>
              <a:rPr lang="en-US" altLang="zh-CN" dirty="0" smtClean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XX</a:t>
            </a:r>
            <a:endParaRPr lang="en-US" altLang="zh-CN" dirty="0" smtClean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276148" y="4647245"/>
            <a:ext cx="1847945" cy="302883"/>
          </a:xfrm>
          <a:prstGeom prst="rect">
            <a:avLst/>
          </a:prstGeom>
          <a:solidFill>
            <a:srgbClr val="FE4B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学校</a:t>
            </a:r>
            <a:r>
              <a:rPr lang="zh-CN" altLang="en-US" dirty="0" smtClean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：</a:t>
            </a:r>
            <a:r>
              <a:rPr lang="en-US" altLang="zh-CN" dirty="0" smtClean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xxx</a:t>
            </a:r>
            <a:endParaRPr lang="en-US" altLang="zh-CN" dirty="0" smtClean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pic>
        <p:nvPicPr>
          <p:cNvPr id="3" name="图片 2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1600" y="-23495"/>
            <a:ext cx="1971675" cy="47625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 bldLvl="0" animBg="1"/>
      <p:bldP spid="9" grpId="0" bldLvl="0" animBg="1"/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187575_4*l_i*1_1"/>
  <p:tag name="KSO_WM_TEMPLATE_CATEGORY" val="diagram"/>
  <p:tag name="KSO_WM_TEMPLATE_INDEX" val="20187575"/>
  <p:tag name="KSO_WM_UNIT_LAYERLEVEL" val="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2.xml><?xml version="1.0" encoding="utf-8"?>
<p:tagLst xmlns:p="http://schemas.openxmlformats.org/presentationml/2006/main">
  <p:tag name="KSO_WM_UNIT_NOCLEAR" val="0"/>
  <p:tag name="KSO_WM_UNIT_VALUE" val="5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187575_4*l_h_f*1_1_1"/>
  <p:tag name="KSO_WM_TEMPLATE_CATEGORY" val="diagram"/>
  <p:tag name="KSO_WM_TEMPLATE_INDEX" val="20187575"/>
  <p:tag name="KSO_WM_UNIT_LAYERLEVEL" val="1_1_1"/>
  <p:tag name="KSO_WM_TAG_VERSION" val="1.0"/>
  <p:tag name="KSO_WM_BEAUTIFY_FLAG" val="#wm#"/>
  <p:tag name="KSO_WM_UNIT_PRESET_TEXT" val="单击此处添加文本具体内容，简明扼要的阐述您的观点。"/>
  <p:tag name="KSO_WM_UNIT_TEXT_FILL_FORE_SCHEMECOLOR_INDEX" val="14"/>
  <p:tag name="KSO_WM_UNIT_TEXT_FILL_TYPE" val="1"/>
  <p:tag name="KSO_WM_UNIT_USESOURCEFORMAT_APPLY" val="1"/>
</p:tagLst>
</file>

<file path=ppt/tags/tag3.xml><?xml version="1.0" encoding="utf-8"?>
<p:tagLst xmlns:p="http://schemas.openxmlformats.org/presentationml/2006/main">
  <p:tag name="KSO_WM_UNIT_ISCONTENTSTITLE" val="0"/>
  <p:tag name="KSO_WM_UNIT_NOCLEAR" val="0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187575_4*l_h_a*1_1_1"/>
  <p:tag name="KSO_WM_TEMPLATE_CATEGORY" val="diagram"/>
  <p:tag name="KSO_WM_TEMPLATE_INDEX" val="20187575"/>
  <p:tag name="KSO_WM_UNIT_LAYERLEVEL" val="1_1_1"/>
  <p:tag name="KSO_WM_TAG_VERSION" val="1.0"/>
  <p:tag name="KSO_WM_BEAUTIFY_FLAG" val="#wm#"/>
  <p:tag name="KSO_WM_UNIT_PRESET_TEXT" val="单击此处添加标题"/>
  <p:tag name="KSO_WM_UNIT_TEXT_FILL_FORE_SCHEMECOLOR_INDEX" val="14"/>
  <p:tag name="KSO_WM_UNIT_TEXT_FILL_TYPE" val="1"/>
  <p:tag name="KSO_WM_UNIT_USESOURCEFORMAT_APPLY" val="1"/>
</p:tagLst>
</file>

<file path=ppt/tags/tag4.xml><?xml version="1.0" encoding="utf-8"?>
<p:tagLst xmlns:p="http://schemas.openxmlformats.org/presentationml/2006/main">
  <p:tag name="KSO_WM_UNIT_VALUE" val="207*15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187575_4*l_h_x*1_1_1"/>
  <p:tag name="KSO_WM_TEMPLATE_CATEGORY" val="diagram"/>
  <p:tag name="KSO_WM_TEMPLATE_INDEX" val="20187575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5.xml><?xml version="1.0" encoding="utf-8"?>
<p:tagLst xmlns:p="http://schemas.openxmlformats.org/presentationml/2006/main">
  <p:tag name="KSO_WM_UNIT_VALUE" val="207*2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187575_4*l_h_x*1_2_1"/>
  <p:tag name="KSO_WM_TEMPLATE_CATEGORY" val="diagram"/>
  <p:tag name="KSO_WM_TEMPLATE_INDEX" val="20187575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6.xml><?xml version="1.0" encoding="utf-8"?>
<p:tagLst xmlns:p="http://schemas.openxmlformats.org/presentationml/2006/main">
  <p:tag name="KSO_WM_UNIT_NOCLEAR" val="0"/>
  <p:tag name="KSO_WM_UNIT_VALUE" val="5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187575_4*l_h_f*1_2_1"/>
  <p:tag name="KSO_WM_TEMPLATE_CATEGORY" val="diagram"/>
  <p:tag name="KSO_WM_TEMPLATE_INDEX" val="20187575"/>
  <p:tag name="KSO_WM_UNIT_LAYERLEVEL" val="1_1_1"/>
  <p:tag name="KSO_WM_TAG_VERSION" val="1.0"/>
  <p:tag name="KSO_WM_BEAUTIFY_FLAG" val="#wm#"/>
  <p:tag name="KSO_WM_UNIT_PRESET_TEXT" val="单击此处添加文本具体内容，简明扼要的阐述您的观点。"/>
  <p:tag name="KSO_WM_UNIT_TEXT_FILL_FORE_SCHEMECOLOR_INDEX" val="14"/>
  <p:tag name="KSO_WM_UNIT_TEXT_FILL_TYPE" val="1"/>
  <p:tag name="KSO_WM_UNIT_USESOURCEFORMAT_APPLY" val="1"/>
</p:tagLst>
</file>

<file path=ppt/tags/tag7.xml><?xml version="1.0" encoding="utf-8"?>
<p:tagLst xmlns:p="http://schemas.openxmlformats.org/presentationml/2006/main">
  <p:tag name="KSO_WM_UNIT_ISCONTENTSTITLE" val="0"/>
  <p:tag name="KSO_WM_UNIT_NOCLEAR" val="0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187575_4*l_h_a*1_2_1"/>
  <p:tag name="KSO_WM_TEMPLATE_CATEGORY" val="diagram"/>
  <p:tag name="KSO_WM_TEMPLATE_INDEX" val="20187575"/>
  <p:tag name="KSO_WM_UNIT_LAYERLEVEL" val="1_1_1"/>
  <p:tag name="KSO_WM_TAG_VERSION" val="1.0"/>
  <p:tag name="KSO_WM_BEAUTIFY_FLAG" val="#wm#"/>
  <p:tag name="KSO_WM_UNIT_PRESET_TEXT" val="单击此处添加标题"/>
  <p:tag name="KSO_WM_UNIT_TEXT_FILL_FORE_SCHEMECOLOR_INDEX" val="14"/>
  <p:tag name="KSO_WM_UNIT_TEXT_FILL_TYPE" val="1"/>
  <p:tag name="KSO_WM_UNIT_USESOURCEFORMAT_APPLY" val="1"/>
</p:tagLst>
</file>

<file path=ppt/tags/tag8.xml><?xml version="1.0" encoding="utf-8"?>
<p:tagLst xmlns:p="http://schemas.openxmlformats.org/presentationml/2006/main">
  <p:tag name="KSO_WM_UNIT_VALUE" val="207*16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3_1"/>
  <p:tag name="KSO_WM_UNIT_ID" val="diagram20187575_4*l_h_x*1_3_1"/>
  <p:tag name="KSO_WM_TEMPLATE_CATEGORY" val="diagram"/>
  <p:tag name="KSO_WM_TEMPLATE_INDEX" val="20187575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9.xml><?xml version="1.0" encoding="utf-8"?>
<p:tagLst xmlns:p="http://schemas.openxmlformats.org/presentationml/2006/main">
  <p:tag name="KSO_WM_UNIT_NOCLEAR" val="0"/>
  <p:tag name="KSO_WM_UNIT_VALUE" val="5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187575_4*l_h_f*1_3_1"/>
  <p:tag name="KSO_WM_TEMPLATE_CATEGORY" val="diagram"/>
  <p:tag name="KSO_WM_TEMPLATE_INDEX" val="20187575"/>
  <p:tag name="KSO_WM_UNIT_LAYERLEVEL" val="1_1_1"/>
  <p:tag name="KSO_WM_TAG_VERSION" val="1.0"/>
  <p:tag name="KSO_WM_BEAUTIFY_FLAG" val="#wm#"/>
  <p:tag name="KSO_WM_UNIT_PRESET_TEXT" val="单击此处添加文本具体内容，简明扼要的阐述您的观点。"/>
  <p:tag name="KSO_WM_UNIT_TEXT_FILL_FORE_SCHEMECOLOR_INDEX" val="14"/>
  <p:tag name="KSO_WM_UNIT_TEXT_FILL_TYPE" val="1"/>
  <p:tag name="KSO_WM_UNIT_USESOURCEFORMAT_APPLY" val="1"/>
</p:tagLst>
</file>

<file path=ppt/tags/tag10.xml><?xml version="1.0" encoding="utf-8"?>
<p:tagLst xmlns:p="http://schemas.openxmlformats.org/presentationml/2006/main">
  <p:tag name="KSO_WM_UNIT_ISCONTENTSTITLE" val="0"/>
  <p:tag name="KSO_WM_UNIT_NOCLEAR" val="0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187575_4*l_h_a*1_3_1"/>
  <p:tag name="KSO_WM_TEMPLATE_CATEGORY" val="diagram"/>
  <p:tag name="KSO_WM_TEMPLATE_INDEX" val="20187575"/>
  <p:tag name="KSO_WM_UNIT_LAYERLEVEL" val="1_1_1"/>
  <p:tag name="KSO_WM_TAG_VERSION" val="1.0"/>
  <p:tag name="KSO_WM_BEAUTIFY_FLAG" val="#wm#"/>
  <p:tag name="KSO_WM_UNIT_PRESET_TEXT" val="单击此处添加标题"/>
  <p:tag name="KSO_WM_UNIT_TEXT_FILL_FORE_SCHEMECOLOR_INDEX" val="14"/>
  <p:tag name="KSO_WM_UNIT_TEXT_FILL_TYPE" val="1"/>
  <p:tag name="KSO_WM_UNIT_USESOURCEFORMAT_APPLY" val="1"/>
</p:tagLst>
</file>

<file path=ppt/tags/tag11.xml><?xml version="1.0" encoding="utf-8"?>
<p:tagLst xmlns:p="http://schemas.openxmlformats.org/presentationml/2006/main">
  <p:tag name="KSO_WM_UNIT_NOCLEAR" val="0"/>
  <p:tag name="KSO_WM_UNIT_VALUE" val="5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187575_4*l_h_f*1_4_1"/>
  <p:tag name="KSO_WM_TEMPLATE_CATEGORY" val="diagram"/>
  <p:tag name="KSO_WM_TEMPLATE_INDEX" val="20187575"/>
  <p:tag name="KSO_WM_UNIT_LAYERLEVEL" val="1_1_1"/>
  <p:tag name="KSO_WM_TAG_VERSION" val="1.0"/>
  <p:tag name="KSO_WM_BEAUTIFY_FLAG" val="#wm#"/>
  <p:tag name="KSO_WM_UNIT_PRESET_TEXT" val="单击此处添加文本具体内容，简明扼要的阐述您的观点。"/>
  <p:tag name="KSO_WM_UNIT_TEXT_FILL_FORE_SCHEMECOLOR_INDEX" val="14"/>
  <p:tag name="KSO_WM_UNIT_TEXT_FILL_TYPE" val="1"/>
  <p:tag name="KSO_WM_UNIT_USESOURCEFORMAT_APPLY" val="1"/>
</p:tagLst>
</file>

<file path=ppt/tags/tag12.xml><?xml version="1.0" encoding="utf-8"?>
<p:tagLst xmlns:p="http://schemas.openxmlformats.org/presentationml/2006/main">
  <p:tag name="KSO_WM_UNIT_ISCONTENTSTITLE" val="0"/>
  <p:tag name="KSO_WM_UNIT_NOCLEAR" val="0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187575_4*l_h_a*1_4_1"/>
  <p:tag name="KSO_WM_TEMPLATE_CATEGORY" val="diagram"/>
  <p:tag name="KSO_WM_TEMPLATE_INDEX" val="20187575"/>
  <p:tag name="KSO_WM_UNIT_LAYERLEVEL" val="1_1_1"/>
  <p:tag name="KSO_WM_TAG_VERSION" val="1.0"/>
  <p:tag name="KSO_WM_BEAUTIFY_FLAG" val="#wm#"/>
  <p:tag name="KSO_WM_UNIT_PRESET_TEXT" val="单击此处添加标题"/>
  <p:tag name="KSO_WM_UNIT_TEXT_FILL_FORE_SCHEMECOLOR_INDEX" val="14"/>
  <p:tag name="KSO_WM_UNIT_TEXT_FILL_TYPE" val="1"/>
  <p:tag name="KSO_WM_UNIT_USESOURCEFORMAT_APPLY" val="1"/>
</p:tagLst>
</file>

<file path=ppt/tags/tag13.xml><?xml version="1.0" encoding="utf-8"?>
<p:tagLst xmlns:p="http://schemas.openxmlformats.org/presentationml/2006/main">
  <p:tag name="KSO_WM_UNIT_VALUE" val="216*2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4_1"/>
  <p:tag name="KSO_WM_UNIT_ID" val="diagram20187575_4*l_h_x*1_4_1"/>
  <p:tag name="KSO_WM_TEMPLATE_CATEGORY" val="diagram"/>
  <p:tag name="KSO_WM_TEMPLATE_INDEX" val="20187575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2"/>
  <p:tag name="KSO_WM_UNIT_TEXT_FILL_TYPE" val="1"/>
  <p:tag name="KSO_WM_UNIT_USESOURCEFORMAT_APPLY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5956</Words>
  <Application>WPS 演示</Application>
  <PresentationFormat>宽屏</PresentationFormat>
  <Paragraphs>238</Paragraphs>
  <Slides>16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7" baseType="lpstr">
      <vt:lpstr>Arial</vt:lpstr>
      <vt:lpstr>宋体</vt:lpstr>
      <vt:lpstr>Wingdings</vt:lpstr>
      <vt:lpstr>字魂36号-正文宋楷</vt:lpstr>
      <vt:lpstr>Lucida Sans</vt:lpstr>
      <vt:lpstr>Lato Light</vt:lpstr>
      <vt:lpstr>Segoe Print</vt:lpstr>
      <vt:lpstr>Montserrat Semi</vt:lpstr>
      <vt:lpstr>Gill Sans</vt:lpstr>
      <vt:lpstr>微软雅黑 Light</vt:lpstr>
      <vt:lpstr>幼圆</vt:lpstr>
      <vt:lpstr>微软雅黑</vt:lpstr>
      <vt:lpstr>Arial Unicode MS</vt:lpstr>
      <vt:lpstr>Calibri Light</vt:lpstr>
      <vt:lpstr>Calibri</vt:lpstr>
      <vt:lpstr>兰米粗楷简体</vt:lpstr>
      <vt:lpstr>兰米中简黑</vt:lpstr>
      <vt:lpstr>等线</vt:lpstr>
      <vt:lpstr>等线 Light</vt:lpstr>
      <vt:lpstr>迷你简太极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ming</dc:creator>
  <cp:lastModifiedBy>罗祉璇</cp:lastModifiedBy>
  <cp:revision>4</cp:revision>
  <dcterms:created xsi:type="dcterms:W3CDTF">2019-03-13T06:55:00Z</dcterms:created>
  <dcterms:modified xsi:type="dcterms:W3CDTF">2020-03-10T03:37:49Z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2052-11.1.0.9513</vt:lpwstr>
  </property>
</Properties>
</file>