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9" r:id="rId2"/>
    <p:sldId id="260" r:id="rId3"/>
    <p:sldId id="261" r:id="rId4"/>
    <p:sldId id="269" r:id="rId5"/>
    <p:sldId id="293" r:id="rId6"/>
    <p:sldId id="294" r:id="rId7"/>
    <p:sldId id="295" r:id="rId8"/>
    <p:sldId id="296" r:id="rId9"/>
    <p:sldId id="298" r:id="rId10"/>
    <p:sldId id="297"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9" r:id="rId31"/>
  </p:sldIdLst>
  <p:sldSz cx="12192000" cy="6858000"/>
  <p:notesSz cx="6858000" cy="9144000"/>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6"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9028"/>
    <a:srgbClr val="F10005"/>
    <a:srgbClr val="0E0203"/>
    <a:srgbClr val="ED0C16"/>
    <a:srgbClr val="FEFEFE"/>
    <a:srgbClr val="2F6C45"/>
    <a:srgbClr val="094118"/>
    <a:srgbClr val="9A9F37"/>
    <a:srgbClr val="C4D52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90" d="100"/>
          <a:sy n="90" d="100"/>
        </p:scale>
        <p:origin x="798" y="78"/>
      </p:cViewPr>
      <p:guideLst>
        <p:guide orient="horz" pos="161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85A31-95B6-4A68-A7DB-021754845DDB}" type="datetimeFigureOut">
              <a:rPr lang="zh-CN" altLang="en-US" smtClean="0"/>
              <a:t>2018/6/13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412B0-CA6B-4FBD-B0AF-440385B135F3}" type="slidenum">
              <a:rPr lang="zh-CN" altLang="en-US" smtClean="0"/>
              <a:t>‹#›</a:t>
            </a:fld>
            <a:endParaRPr lang="zh-CN" altLang="en-US"/>
          </a:p>
        </p:txBody>
      </p:sp>
    </p:spTree>
    <p:extLst>
      <p:ext uri="{BB962C8B-B14F-4D97-AF65-F5344CB8AC3E}">
        <p14:creationId xmlns:p14="http://schemas.microsoft.com/office/powerpoint/2010/main" val="393135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a:t>
            </a:fld>
            <a:endParaRPr lang="zh-CN" altLang="en-US"/>
          </a:p>
        </p:txBody>
      </p:sp>
    </p:spTree>
    <p:extLst>
      <p:ext uri="{BB962C8B-B14F-4D97-AF65-F5344CB8AC3E}">
        <p14:creationId xmlns:p14="http://schemas.microsoft.com/office/powerpoint/2010/main" val="373061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a:t>
            </a:fld>
            <a:endParaRPr lang="zh-CN" altLang="en-US"/>
          </a:p>
        </p:txBody>
      </p:sp>
    </p:spTree>
    <p:extLst>
      <p:ext uri="{BB962C8B-B14F-4D97-AF65-F5344CB8AC3E}">
        <p14:creationId xmlns:p14="http://schemas.microsoft.com/office/powerpoint/2010/main" val="230819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3</a:t>
            </a:fld>
            <a:endParaRPr lang="zh-CN" altLang="en-US"/>
          </a:p>
        </p:txBody>
      </p:sp>
    </p:spTree>
    <p:extLst>
      <p:ext uri="{BB962C8B-B14F-4D97-AF65-F5344CB8AC3E}">
        <p14:creationId xmlns:p14="http://schemas.microsoft.com/office/powerpoint/2010/main" val="3512770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4</a:t>
            </a:fld>
            <a:endParaRPr lang="zh-CN" altLang="en-US"/>
          </a:p>
        </p:txBody>
      </p:sp>
    </p:spTree>
    <p:extLst>
      <p:ext uri="{BB962C8B-B14F-4D97-AF65-F5344CB8AC3E}">
        <p14:creationId xmlns:p14="http://schemas.microsoft.com/office/powerpoint/2010/main" val="1496330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5</a:t>
            </a:fld>
            <a:endParaRPr lang="zh-CN" altLang="en-US"/>
          </a:p>
        </p:txBody>
      </p:sp>
    </p:spTree>
    <p:extLst>
      <p:ext uri="{BB962C8B-B14F-4D97-AF65-F5344CB8AC3E}">
        <p14:creationId xmlns:p14="http://schemas.microsoft.com/office/powerpoint/2010/main" val="3624050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6</a:t>
            </a:fld>
            <a:endParaRPr lang="zh-CN" altLang="en-US"/>
          </a:p>
        </p:txBody>
      </p:sp>
    </p:spTree>
    <p:extLst>
      <p:ext uri="{BB962C8B-B14F-4D97-AF65-F5344CB8AC3E}">
        <p14:creationId xmlns:p14="http://schemas.microsoft.com/office/powerpoint/2010/main" val="1040589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7</a:t>
            </a:fld>
            <a:endParaRPr lang="zh-CN" altLang="en-US"/>
          </a:p>
        </p:txBody>
      </p:sp>
    </p:spTree>
    <p:extLst>
      <p:ext uri="{BB962C8B-B14F-4D97-AF65-F5344CB8AC3E}">
        <p14:creationId xmlns:p14="http://schemas.microsoft.com/office/powerpoint/2010/main" val="3564119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8</a:t>
            </a:fld>
            <a:endParaRPr lang="zh-CN" altLang="en-US"/>
          </a:p>
        </p:txBody>
      </p:sp>
    </p:spTree>
    <p:extLst>
      <p:ext uri="{BB962C8B-B14F-4D97-AF65-F5344CB8AC3E}">
        <p14:creationId xmlns:p14="http://schemas.microsoft.com/office/powerpoint/2010/main" val="471256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9</a:t>
            </a:fld>
            <a:endParaRPr lang="zh-CN" altLang="en-US"/>
          </a:p>
        </p:txBody>
      </p:sp>
    </p:spTree>
    <p:extLst>
      <p:ext uri="{BB962C8B-B14F-4D97-AF65-F5344CB8AC3E}">
        <p14:creationId xmlns:p14="http://schemas.microsoft.com/office/powerpoint/2010/main" val="3772716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10</a:t>
            </a:fld>
            <a:endParaRPr lang="zh-CN" altLang="en-US"/>
          </a:p>
        </p:txBody>
      </p:sp>
    </p:spTree>
    <p:extLst>
      <p:ext uri="{BB962C8B-B14F-4D97-AF65-F5344CB8AC3E}">
        <p14:creationId xmlns:p14="http://schemas.microsoft.com/office/powerpoint/2010/main" val="227608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11</a:t>
            </a:fld>
            <a:endParaRPr lang="zh-CN" altLang="en-US"/>
          </a:p>
        </p:txBody>
      </p:sp>
    </p:spTree>
    <p:extLst>
      <p:ext uri="{BB962C8B-B14F-4D97-AF65-F5344CB8AC3E}">
        <p14:creationId xmlns:p14="http://schemas.microsoft.com/office/powerpoint/2010/main" val="743140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12</a:t>
            </a:fld>
            <a:endParaRPr lang="zh-CN" altLang="en-US"/>
          </a:p>
        </p:txBody>
      </p:sp>
    </p:spTree>
    <p:extLst>
      <p:ext uri="{BB962C8B-B14F-4D97-AF65-F5344CB8AC3E}">
        <p14:creationId xmlns:p14="http://schemas.microsoft.com/office/powerpoint/2010/main" val="649377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13</a:t>
            </a:fld>
            <a:endParaRPr lang="zh-CN" altLang="en-US"/>
          </a:p>
        </p:txBody>
      </p:sp>
    </p:spTree>
    <p:extLst>
      <p:ext uri="{BB962C8B-B14F-4D97-AF65-F5344CB8AC3E}">
        <p14:creationId xmlns:p14="http://schemas.microsoft.com/office/powerpoint/2010/main" val="2907091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14</a:t>
            </a:fld>
            <a:endParaRPr lang="zh-CN" altLang="en-US"/>
          </a:p>
        </p:txBody>
      </p:sp>
    </p:spTree>
    <p:extLst>
      <p:ext uri="{BB962C8B-B14F-4D97-AF65-F5344CB8AC3E}">
        <p14:creationId xmlns:p14="http://schemas.microsoft.com/office/powerpoint/2010/main" val="3545348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15</a:t>
            </a:fld>
            <a:endParaRPr lang="zh-CN" altLang="en-US"/>
          </a:p>
        </p:txBody>
      </p:sp>
    </p:spTree>
    <p:extLst>
      <p:ext uri="{BB962C8B-B14F-4D97-AF65-F5344CB8AC3E}">
        <p14:creationId xmlns:p14="http://schemas.microsoft.com/office/powerpoint/2010/main" val="3142543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16</a:t>
            </a:fld>
            <a:endParaRPr lang="zh-CN" altLang="en-US"/>
          </a:p>
        </p:txBody>
      </p:sp>
    </p:spTree>
    <p:extLst>
      <p:ext uri="{BB962C8B-B14F-4D97-AF65-F5344CB8AC3E}">
        <p14:creationId xmlns:p14="http://schemas.microsoft.com/office/powerpoint/2010/main" val="2819080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17</a:t>
            </a:fld>
            <a:endParaRPr lang="zh-CN" altLang="en-US"/>
          </a:p>
        </p:txBody>
      </p:sp>
    </p:spTree>
    <p:extLst>
      <p:ext uri="{BB962C8B-B14F-4D97-AF65-F5344CB8AC3E}">
        <p14:creationId xmlns:p14="http://schemas.microsoft.com/office/powerpoint/2010/main" val="3995964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18</a:t>
            </a:fld>
            <a:endParaRPr lang="zh-CN" altLang="en-US"/>
          </a:p>
        </p:txBody>
      </p:sp>
    </p:spTree>
    <p:extLst>
      <p:ext uri="{BB962C8B-B14F-4D97-AF65-F5344CB8AC3E}">
        <p14:creationId xmlns:p14="http://schemas.microsoft.com/office/powerpoint/2010/main" val="2226525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19</a:t>
            </a:fld>
            <a:endParaRPr lang="zh-CN" altLang="en-US"/>
          </a:p>
        </p:txBody>
      </p:sp>
    </p:spTree>
    <p:extLst>
      <p:ext uri="{BB962C8B-B14F-4D97-AF65-F5344CB8AC3E}">
        <p14:creationId xmlns:p14="http://schemas.microsoft.com/office/powerpoint/2010/main" val="2065449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20</a:t>
            </a:fld>
            <a:endParaRPr lang="zh-CN" altLang="en-US"/>
          </a:p>
        </p:txBody>
      </p:sp>
    </p:spTree>
    <p:extLst>
      <p:ext uri="{BB962C8B-B14F-4D97-AF65-F5344CB8AC3E}">
        <p14:creationId xmlns:p14="http://schemas.microsoft.com/office/powerpoint/2010/main" val="4186255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21</a:t>
            </a:fld>
            <a:endParaRPr lang="zh-CN" altLang="en-US"/>
          </a:p>
        </p:txBody>
      </p:sp>
    </p:spTree>
    <p:extLst>
      <p:ext uri="{BB962C8B-B14F-4D97-AF65-F5344CB8AC3E}">
        <p14:creationId xmlns:p14="http://schemas.microsoft.com/office/powerpoint/2010/main" val="363242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22</a:t>
            </a:fld>
            <a:endParaRPr lang="zh-CN" altLang="en-US"/>
          </a:p>
        </p:txBody>
      </p:sp>
    </p:spTree>
    <p:extLst>
      <p:ext uri="{BB962C8B-B14F-4D97-AF65-F5344CB8AC3E}">
        <p14:creationId xmlns:p14="http://schemas.microsoft.com/office/powerpoint/2010/main" val="1769108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23</a:t>
            </a:fld>
            <a:endParaRPr lang="zh-CN" altLang="en-US"/>
          </a:p>
        </p:txBody>
      </p:sp>
    </p:spTree>
    <p:extLst>
      <p:ext uri="{BB962C8B-B14F-4D97-AF65-F5344CB8AC3E}">
        <p14:creationId xmlns:p14="http://schemas.microsoft.com/office/powerpoint/2010/main" val="1230855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24</a:t>
            </a:fld>
            <a:endParaRPr lang="zh-CN" altLang="en-US"/>
          </a:p>
        </p:txBody>
      </p:sp>
    </p:spTree>
    <p:extLst>
      <p:ext uri="{BB962C8B-B14F-4D97-AF65-F5344CB8AC3E}">
        <p14:creationId xmlns:p14="http://schemas.microsoft.com/office/powerpoint/2010/main" val="3630268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25</a:t>
            </a:fld>
            <a:endParaRPr lang="zh-CN" altLang="en-US"/>
          </a:p>
        </p:txBody>
      </p:sp>
    </p:spTree>
    <p:extLst>
      <p:ext uri="{BB962C8B-B14F-4D97-AF65-F5344CB8AC3E}">
        <p14:creationId xmlns:p14="http://schemas.microsoft.com/office/powerpoint/2010/main" val="3709295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26</a:t>
            </a:fld>
            <a:endParaRPr lang="zh-CN" altLang="en-US"/>
          </a:p>
        </p:txBody>
      </p:sp>
    </p:spTree>
    <p:extLst>
      <p:ext uri="{BB962C8B-B14F-4D97-AF65-F5344CB8AC3E}">
        <p14:creationId xmlns:p14="http://schemas.microsoft.com/office/powerpoint/2010/main" val="3665746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27</a:t>
            </a:fld>
            <a:endParaRPr lang="zh-CN" altLang="en-US"/>
          </a:p>
        </p:txBody>
      </p:sp>
    </p:spTree>
    <p:extLst>
      <p:ext uri="{BB962C8B-B14F-4D97-AF65-F5344CB8AC3E}">
        <p14:creationId xmlns:p14="http://schemas.microsoft.com/office/powerpoint/2010/main" val="1337844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28</a:t>
            </a:fld>
            <a:endParaRPr lang="zh-CN" altLang="en-US"/>
          </a:p>
        </p:txBody>
      </p:sp>
    </p:spTree>
    <p:extLst>
      <p:ext uri="{BB962C8B-B14F-4D97-AF65-F5344CB8AC3E}">
        <p14:creationId xmlns:p14="http://schemas.microsoft.com/office/powerpoint/2010/main" val="24810708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29</a:t>
            </a:fld>
            <a:endParaRPr lang="zh-CN" altLang="en-US"/>
          </a:p>
        </p:txBody>
      </p:sp>
    </p:spTree>
    <p:extLst>
      <p:ext uri="{BB962C8B-B14F-4D97-AF65-F5344CB8AC3E}">
        <p14:creationId xmlns:p14="http://schemas.microsoft.com/office/powerpoint/2010/main" val="1028386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30</a:t>
            </a:fld>
            <a:endParaRPr lang="zh-CN" altLang="en-US"/>
          </a:p>
        </p:txBody>
      </p:sp>
    </p:spTree>
    <p:extLst>
      <p:ext uri="{BB962C8B-B14F-4D97-AF65-F5344CB8AC3E}">
        <p14:creationId xmlns:p14="http://schemas.microsoft.com/office/powerpoint/2010/main" val="3191610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3A1FE3D9-DDAA-462B-A871-A459A3AD4B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40A0368A-D700-41D0-A844-D4500CA02B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40533168"/>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png"/><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4.png"/><Relationship Id="rId9"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3.png"/><Relationship Id="rId4" Type="http://schemas.openxmlformats.org/officeDocument/2006/relationships/image" Target="../media/image14.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4.png"/><Relationship Id="rId4" Type="http://schemas.openxmlformats.org/officeDocument/2006/relationships/image" Target="../media/image14.png"/><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5.png"/><Relationship Id="rId4" Type="http://schemas.openxmlformats.org/officeDocument/2006/relationships/image" Target="../media/image14.png"/><Relationship Id="rId9"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6.png"/><Relationship Id="rId4" Type="http://schemas.openxmlformats.org/officeDocument/2006/relationships/image" Target="../media/image14.png"/><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7.png"/><Relationship Id="rId4" Type="http://schemas.openxmlformats.org/officeDocument/2006/relationships/image" Target="../media/image14.png"/><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8.png"/><Relationship Id="rId4" Type="http://schemas.openxmlformats.org/officeDocument/2006/relationships/image" Target="../media/image14.png"/><Relationship Id="rId9"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0.png"/></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30.png"/><Relationship Id="rId4" Type="http://schemas.openxmlformats.org/officeDocument/2006/relationships/image" Target="../media/image14.png"/><Relationship Id="rId9" Type="http://schemas.openxmlformats.org/officeDocument/2006/relationships/image" Target="../media/image10.png"/></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31.png"/><Relationship Id="rId4" Type="http://schemas.openxmlformats.org/officeDocument/2006/relationships/image" Target="../media/image14.png"/><Relationship Id="rId9"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0.png"/></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30.xm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 xmlns:a16="http://schemas.microsoft.com/office/drawing/2014/main" id="{C39FC68E-3EC1-44E1-BDC7-B5454CE5D8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34970">
            <a:off x="5118983" y="2305932"/>
            <a:ext cx="4395863" cy="2111524"/>
          </a:xfrm>
          <a:prstGeom prst="rect">
            <a:avLst/>
          </a:prstGeom>
        </p:spPr>
      </p:pic>
      <p:sp>
        <p:nvSpPr>
          <p:cNvPr id="4" name="矩形 3">
            <a:extLst>
              <a:ext uri="{FF2B5EF4-FFF2-40B4-BE49-F238E27FC236}">
                <a16:creationId xmlns="" xmlns:a16="http://schemas.microsoft.com/office/drawing/2014/main" id="{A8D66147-52D0-4C90-8546-10574DDA0D61}"/>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 xmlns:a16="http://schemas.microsoft.com/office/drawing/2014/main" id="{8634BC68-4C62-4B10-82DB-8CD578F4402E}"/>
              </a:ext>
            </a:extLst>
          </p:cNvPr>
          <p:cNvSpPr txBox="1"/>
          <p:nvPr/>
        </p:nvSpPr>
        <p:spPr>
          <a:xfrm>
            <a:off x="740228" y="86121"/>
            <a:ext cx="5580069" cy="461665"/>
          </a:xfrm>
          <a:prstGeom prst="rect">
            <a:avLst/>
          </a:prstGeom>
          <a:solidFill>
            <a:srgbClr val="FEFEFE"/>
          </a:solidFill>
        </p:spPr>
        <p:txBody>
          <a:bodyPr wrap="square" rtlCol="0">
            <a:spAutoFit/>
          </a:bodyPr>
          <a:lstStyle/>
          <a:p>
            <a:pPr algn="ctr"/>
            <a:r>
              <a:rPr lang="zh-CN" altLang="en-US" sz="2400" dirty="0">
                <a:gradFill>
                  <a:gsLst>
                    <a:gs pos="0">
                      <a:srgbClr val="ED0C16"/>
                    </a:gs>
                    <a:gs pos="100000">
                      <a:srgbClr val="0E0203"/>
                    </a:gs>
                  </a:gsLst>
                  <a:lin ang="5400000" scaled="1"/>
                </a:gradFill>
              </a:rPr>
              <a:t>世界杯足球赛</a:t>
            </a:r>
            <a:r>
              <a:rPr lang="en-US" altLang="zh-CN" sz="2400" dirty="0" err="1">
                <a:gradFill>
                  <a:gsLst>
                    <a:gs pos="0">
                      <a:srgbClr val="ED0C16"/>
                    </a:gs>
                    <a:gs pos="100000">
                      <a:srgbClr val="0E0203"/>
                    </a:gs>
                  </a:gsLst>
                  <a:lin ang="5400000" scaled="1"/>
                </a:gradFill>
              </a:rPr>
              <a:t>ppt</a:t>
            </a:r>
            <a:r>
              <a:rPr lang="zh-CN" altLang="en-US" sz="2400" dirty="0">
                <a:gradFill>
                  <a:gsLst>
                    <a:gs pos="0">
                      <a:srgbClr val="ED0C16"/>
                    </a:gs>
                    <a:gs pos="100000">
                      <a:srgbClr val="0E0203"/>
                    </a:gs>
                  </a:gsLst>
                  <a:lin ang="5400000" scaled="1"/>
                </a:gradFill>
              </a:rPr>
              <a:t>模板</a:t>
            </a:r>
          </a:p>
        </p:txBody>
      </p:sp>
      <p:pic>
        <p:nvPicPr>
          <p:cNvPr id="36" name="图片 35">
            <a:extLst>
              <a:ext uri="{FF2B5EF4-FFF2-40B4-BE49-F238E27FC236}">
                <a16:creationId xmlns="" xmlns:a16="http://schemas.microsoft.com/office/drawing/2014/main" id="{39632305-E588-4743-AB0A-98F0F1AA46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35435" y="1385937"/>
            <a:ext cx="1569723" cy="655321"/>
          </a:xfrm>
          <a:prstGeom prst="rect">
            <a:avLst/>
          </a:prstGeom>
        </p:spPr>
      </p:pic>
      <p:pic>
        <p:nvPicPr>
          <p:cNvPr id="2" name="0001.哔哩哔哩-2018世界杯主题曲《Команда》，中文名《俄罗斯，前进》[超清版] [高质量]">
            <a:hlinkClick r:id="" action="ppaction://media"/>
            <a:extLst>
              <a:ext uri="{FF2B5EF4-FFF2-40B4-BE49-F238E27FC236}">
                <a16:creationId xmlns="" xmlns:a16="http://schemas.microsoft.com/office/drawing/2014/main" id="{BBFA0A87-B0F4-431C-B4BB-72D03406E1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80972" y="455453"/>
            <a:ext cx="609600" cy="609600"/>
          </a:xfrm>
          <a:prstGeom prst="rect">
            <a:avLst/>
          </a:prstGeom>
        </p:spPr>
      </p:pic>
      <p:pic>
        <p:nvPicPr>
          <p:cNvPr id="21" name="图片 20">
            <a:extLst>
              <a:ext uri="{FF2B5EF4-FFF2-40B4-BE49-F238E27FC236}">
                <a16:creationId xmlns="" xmlns:a16="http://schemas.microsoft.com/office/drawing/2014/main" id="{DE065145-B5FB-434B-BD5C-34723906BA8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41163" y="455453"/>
            <a:ext cx="3219050" cy="4161099"/>
          </a:xfrm>
          <a:prstGeom prst="rect">
            <a:avLst/>
          </a:prstGeom>
        </p:spPr>
      </p:pic>
      <p:pic>
        <p:nvPicPr>
          <p:cNvPr id="23" name="图片 22">
            <a:extLst>
              <a:ext uri="{FF2B5EF4-FFF2-40B4-BE49-F238E27FC236}">
                <a16:creationId xmlns="" xmlns:a16="http://schemas.microsoft.com/office/drawing/2014/main" id="{7AAEF0B6-DCE3-47EB-96FB-FA9C9710F52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2900" y="2924085"/>
            <a:ext cx="5001488" cy="3745675"/>
          </a:xfrm>
          <a:prstGeom prst="rect">
            <a:avLst/>
          </a:prstGeom>
        </p:spPr>
      </p:pic>
      <p:pic>
        <p:nvPicPr>
          <p:cNvPr id="25" name="图片 24">
            <a:extLst>
              <a:ext uri="{FF2B5EF4-FFF2-40B4-BE49-F238E27FC236}">
                <a16:creationId xmlns="" xmlns:a16="http://schemas.microsoft.com/office/drawing/2014/main" id="{7D0BA24D-09ED-465F-B62F-34D9C35E485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0987" y="645076"/>
            <a:ext cx="2332299" cy="893792"/>
          </a:xfrm>
          <a:prstGeom prst="rect">
            <a:avLst/>
          </a:prstGeom>
        </p:spPr>
      </p:pic>
    </p:spTree>
    <p:extLst>
      <p:ext uri="{BB962C8B-B14F-4D97-AF65-F5344CB8AC3E}">
        <p14:creationId xmlns:p14="http://schemas.microsoft.com/office/powerpoint/2010/main" val="3267299565"/>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 xmlns:a16="http://schemas.microsoft.com/office/drawing/2014/main" id="{7E1FE690-A565-4755-8F3F-DE2FA8DD0BE9}"/>
              </a:ext>
            </a:extLst>
          </p:cNvPr>
          <p:cNvGrpSpPr/>
          <p:nvPr/>
        </p:nvGrpSpPr>
        <p:grpSpPr>
          <a:xfrm>
            <a:off x="4096322" y="1763320"/>
            <a:ext cx="1485407" cy="2266257"/>
            <a:chOff x="1384419" y="2297824"/>
            <a:chExt cx="1485407" cy="2266257"/>
          </a:xfrm>
        </p:grpSpPr>
        <p:sp>
          <p:nvSpPr>
            <p:cNvPr id="3" name="文本框 2">
              <a:extLst>
                <a:ext uri="{FF2B5EF4-FFF2-40B4-BE49-F238E27FC236}">
                  <a16:creationId xmlns="" xmlns:a16="http://schemas.microsoft.com/office/drawing/2014/main" id="{C86C4DED-BDDB-4A3F-87E7-193FA0AF03FB}"/>
                </a:ext>
              </a:extLst>
            </p:cNvPr>
            <p:cNvSpPr txBox="1"/>
            <p:nvPr/>
          </p:nvSpPr>
          <p:spPr>
            <a:xfrm>
              <a:off x="1663296" y="2297824"/>
              <a:ext cx="706000" cy="1938992"/>
            </a:xfrm>
            <a:prstGeom prst="rect">
              <a:avLst/>
            </a:prstGeom>
            <a:noFill/>
          </p:spPr>
          <p:txBody>
            <a:bodyPr wrap="square" rtlCol="0">
              <a:spAutoFit/>
            </a:bodyPr>
            <a:lstStyle/>
            <a:p>
              <a:r>
                <a:rPr lang="zh-CN" altLang="en-US" sz="6000" b="1" dirty="0">
                  <a:gradFill>
                    <a:gsLst>
                      <a:gs pos="0">
                        <a:srgbClr val="ED0C16"/>
                      </a:gs>
                      <a:gs pos="100000">
                        <a:srgbClr val="0E0203"/>
                      </a:gs>
                    </a:gsLst>
                    <a:lin ang="5400000" scaled="1"/>
                  </a:gradFill>
                  <a:latin typeface="思源黑体 CN Heavy" panose="020B0A00000000000000" pitchFamily="34" charset="-122"/>
                  <a:ea typeface="思源黑体 CN Heavy" panose="020B0A00000000000000" pitchFamily="34" charset="-122"/>
                </a:rPr>
                <a:t>目 录</a:t>
              </a:r>
            </a:p>
          </p:txBody>
        </p:sp>
        <p:sp>
          <p:nvSpPr>
            <p:cNvPr id="4" name="矩形 3">
              <a:extLst>
                <a:ext uri="{FF2B5EF4-FFF2-40B4-BE49-F238E27FC236}">
                  <a16:creationId xmlns="" xmlns:a16="http://schemas.microsoft.com/office/drawing/2014/main" id="{6B7C2322-6F41-4303-8663-03934EBEA625}"/>
                </a:ext>
              </a:extLst>
            </p:cNvPr>
            <p:cNvSpPr/>
            <p:nvPr/>
          </p:nvSpPr>
          <p:spPr>
            <a:xfrm>
              <a:off x="1384419" y="4287082"/>
              <a:ext cx="1485407" cy="276999"/>
            </a:xfrm>
            <a:prstGeom prst="rect">
              <a:avLst/>
            </a:prstGeom>
          </p:spPr>
          <p:txBody>
            <a:bodyPr wrap="none">
              <a:spAutoFit/>
            </a:bodyPr>
            <a:lstStyle/>
            <a:p>
              <a:r>
                <a:rPr lang="en-US" altLang="zh-CN" sz="1200" dirty="0">
                  <a:gradFill>
                    <a:gsLst>
                      <a:gs pos="0">
                        <a:srgbClr val="ED0C16"/>
                      </a:gs>
                      <a:gs pos="100000">
                        <a:srgbClr val="0E0203"/>
                      </a:gs>
                    </a:gsLst>
                    <a:lin ang="5400000" scaled="1"/>
                  </a:gradFill>
                  <a:latin typeface="Arial" panose="020B0604020202020204" pitchFamily="34" charset="0"/>
                  <a:cs typeface="Arial" panose="020B0604020202020204" pitchFamily="34" charset="0"/>
                </a:rPr>
                <a:t>FIFA WORLD CUP</a:t>
              </a:r>
              <a:endParaRPr lang="zh-CN" altLang="en-US" sz="1200" dirty="0">
                <a:gradFill>
                  <a:gsLst>
                    <a:gs pos="0">
                      <a:srgbClr val="ED0C16"/>
                    </a:gs>
                    <a:gs pos="100000">
                      <a:srgbClr val="0E0203"/>
                    </a:gs>
                  </a:gsLst>
                  <a:lin ang="5400000" scaled="1"/>
                </a:gradFill>
                <a:latin typeface="Arial" panose="020B0604020202020204" pitchFamily="34" charset="0"/>
                <a:cs typeface="Arial" panose="020B0604020202020204" pitchFamily="34" charset="0"/>
              </a:endParaRPr>
            </a:p>
          </p:txBody>
        </p:sp>
      </p:grpSp>
      <p:sp>
        <p:nvSpPr>
          <p:cNvPr id="5" name="矩形 4">
            <a:extLst>
              <a:ext uri="{FF2B5EF4-FFF2-40B4-BE49-F238E27FC236}">
                <a16:creationId xmlns="" xmlns:a16="http://schemas.microsoft.com/office/drawing/2014/main" id="{596860A0-D33C-4F21-B7E0-F876F474F18E}"/>
              </a:ext>
            </a:extLst>
          </p:cNvPr>
          <p:cNvSpPr/>
          <p:nvPr/>
        </p:nvSpPr>
        <p:spPr>
          <a:xfrm>
            <a:off x="6560855" y="1266763"/>
            <a:ext cx="4003019" cy="584775"/>
          </a:xfrm>
          <a:prstGeom prst="rect">
            <a:avLst/>
          </a:prstGeom>
        </p:spPr>
        <p:txBody>
          <a:bodyPr wrap="none">
            <a:spAutoFit/>
          </a:bodyPr>
          <a:lstStyle/>
          <a:p>
            <a:r>
              <a:rPr lang="en-US" altLang="zh-CN"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cs typeface="Arial" panose="020B0604020202020204" pitchFamily="34" charset="0"/>
              </a:rPr>
              <a:t>01.  </a:t>
            </a:r>
            <a:r>
              <a:rPr lang="zh-CN" altLang="en-US"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国际足联世界杯 </a:t>
            </a:r>
          </a:p>
        </p:txBody>
      </p:sp>
      <p:sp>
        <p:nvSpPr>
          <p:cNvPr id="6" name="矩形 5">
            <a:extLst>
              <a:ext uri="{FF2B5EF4-FFF2-40B4-BE49-F238E27FC236}">
                <a16:creationId xmlns="" xmlns:a16="http://schemas.microsoft.com/office/drawing/2014/main" id="{97D4D44C-D032-47EA-97BD-52B3B10E0CBA}"/>
              </a:ext>
            </a:extLst>
          </p:cNvPr>
          <p:cNvSpPr/>
          <p:nvPr/>
        </p:nvSpPr>
        <p:spPr>
          <a:xfrm>
            <a:off x="6560855" y="2120764"/>
            <a:ext cx="3881191" cy="584775"/>
          </a:xfrm>
          <a:prstGeom prst="rect">
            <a:avLst/>
          </a:prstGeom>
        </p:spPr>
        <p:txBody>
          <a:bodyPr wrap="none">
            <a:spAutoFit/>
          </a:bodyPr>
          <a:lstStyle/>
          <a:p>
            <a:r>
              <a:rPr lang="en-US" altLang="zh-CN"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02.  </a:t>
            </a:r>
            <a:r>
              <a:rPr lang="zh-CN" altLang="en-US"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世界杯赛程赛制</a:t>
            </a:r>
          </a:p>
        </p:txBody>
      </p:sp>
      <p:sp>
        <p:nvSpPr>
          <p:cNvPr id="7" name="矩形 6">
            <a:extLst>
              <a:ext uri="{FF2B5EF4-FFF2-40B4-BE49-F238E27FC236}">
                <a16:creationId xmlns="" xmlns:a16="http://schemas.microsoft.com/office/drawing/2014/main" id="{382BB0A0-10D0-407C-B898-D7C29CB5AC26}"/>
              </a:ext>
            </a:extLst>
          </p:cNvPr>
          <p:cNvSpPr/>
          <p:nvPr/>
        </p:nvSpPr>
        <p:spPr>
          <a:xfrm>
            <a:off x="6560855" y="3828765"/>
            <a:ext cx="3881191" cy="584775"/>
          </a:xfrm>
          <a:prstGeom prst="rect">
            <a:avLst/>
          </a:prstGeom>
        </p:spPr>
        <p:txBody>
          <a:bodyPr wrap="none">
            <a:spAutoFit/>
          </a:bodyPr>
          <a:lstStyle/>
          <a:p>
            <a:r>
              <a:rPr lang="en-US" altLang="zh-CN"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04.  </a:t>
            </a:r>
            <a:r>
              <a:rPr lang="zh-CN" altLang="en-US"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世界杯影响作用</a:t>
            </a:r>
          </a:p>
        </p:txBody>
      </p:sp>
      <p:sp>
        <p:nvSpPr>
          <p:cNvPr id="8" name="矩形 7">
            <a:extLst>
              <a:ext uri="{FF2B5EF4-FFF2-40B4-BE49-F238E27FC236}">
                <a16:creationId xmlns="" xmlns:a16="http://schemas.microsoft.com/office/drawing/2014/main" id="{B6E835A4-20FA-4165-8BE1-0D953E6AB645}"/>
              </a:ext>
            </a:extLst>
          </p:cNvPr>
          <p:cNvSpPr/>
          <p:nvPr/>
        </p:nvSpPr>
        <p:spPr>
          <a:xfrm>
            <a:off x="6560855" y="2974765"/>
            <a:ext cx="3881191" cy="584775"/>
          </a:xfrm>
          <a:prstGeom prst="rect">
            <a:avLst/>
          </a:prstGeom>
        </p:spPr>
        <p:txBody>
          <a:bodyPr wrap="none">
            <a:spAutoFit/>
          </a:bodyPr>
          <a:lstStyle/>
          <a:p>
            <a:r>
              <a:rPr lang="en-US" altLang="zh-CN"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03.  </a:t>
            </a:r>
            <a:r>
              <a:rPr lang="zh-CN" altLang="en-US" sz="3200"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世界杯比赛进程</a:t>
            </a:r>
          </a:p>
        </p:txBody>
      </p:sp>
      <p:sp>
        <p:nvSpPr>
          <p:cNvPr id="11" name="矩形 10">
            <a:extLst>
              <a:ext uri="{FF2B5EF4-FFF2-40B4-BE49-F238E27FC236}">
                <a16:creationId xmlns="" xmlns:a16="http://schemas.microsoft.com/office/drawing/2014/main" id="{521F0591-35D0-46F0-BFA9-5863D13607BD}"/>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3" name="文本框 22">
            <a:extLst>
              <a:ext uri="{FF2B5EF4-FFF2-40B4-BE49-F238E27FC236}">
                <a16:creationId xmlns="" xmlns:a16="http://schemas.microsoft.com/office/drawing/2014/main" id="{A8F1DC15-331F-44F1-9CDF-8D0A4ABC42CD}"/>
              </a:ext>
            </a:extLst>
          </p:cNvPr>
          <p:cNvSpPr txBox="1"/>
          <p:nvPr/>
        </p:nvSpPr>
        <p:spPr>
          <a:xfrm>
            <a:off x="6096000" y="122682"/>
            <a:ext cx="5580069" cy="369332"/>
          </a:xfrm>
          <a:prstGeom prst="rect">
            <a:avLst/>
          </a:prstGeom>
          <a:solidFill>
            <a:srgbClr val="FEFEFE"/>
          </a:solidFill>
        </p:spPr>
        <p:txBody>
          <a:bodyPr wrap="square" rtlCol="0">
            <a:spAutoFit/>
          </a:bodyPr>
          <a:lstStyle/>
          <a:p>
            <a:pPr algn="just"/>
            <a:r>
              <a:rPr lang="zh-CN" altLang="en-US" dirty="0">
                <a:gradFill>
                  <a:gsLst>
                    <a:gs pos="0">
                      <a:srgbClr val="ED0C16"/>
                    </a:gs>
                    <a:gs pos="100000">
                      <a:srgbClr val="0E0203"/>
                    </a:gs>
                  </a:gsLst>
                  <a:lin ang="5400000" scaled="1"/>
                </a:gradFill>
              </a:rPr>
              <a:t>俄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罗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斯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世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界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杯</a:t>
            </a:r>
          </a:p>
        </p:txBody>
      </p:sp>
      <p:pic>
        <p:nvPicPr>
          <p:cNvPr id="22" name="图片 21">
            <a:extLst>
              <a:ext uri="{FF2B5EF4-FFF2-40B4-BE49-F238E27FC236}">
                <a16:creationId xmlns="" xmlns:a16="http://schemas.microsoft.com/office/drawing/2014/main" id="{CD18796B-4A25-4050-84FB-B3C030BA8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13583" y="562086"/>
            <a:ext cx="3522576" cy="5733827"/>
          </a:xfrm>
          <a:prstGeom prst="rect">
            <a:avLst/>
          </a:prstGeom>
        </p:spPr>
      </p:pic>
    </p:spTree>
    <p:extLst>
      <p:ext uri="{BB962C8B-B14F-4D97-AF65-F5344CB8AC3E}">
        <p14:creationId xmlns:p14="http://schemas.microsoft.com/office/powerpoint/2010/main" val="2657999693"/>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2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20"/>
                            </p:stCondLst>
                            <p:childTnLst>
                              <p:par>
                                <p:cTn id="15" presetID="10" presetClass="entr" presetSubtype="0" fill="hold" grpId="0" nodeType="afterEffect">
                                  <p:stCondLst>
                                    <p:cond delay="2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2040"/>
                            </p:stCondLst>
                            <p:childTnLst>
                              <p:par>
                                <p:cTn id="19" presetID="10" presetClass="entr" presetSubtype="0" fill="hold" grpId="0" nodeType="afterEffect">
                                  <p:stCondLst>
                                    <p:cond delay="2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560"/>
                            </p:stCondLst>
                            <p:childTnLst>
                              <p:par>
                                <p:cTn id="23" presetID="10" presetClass="entr" presetSubtype="0" fill="hold" grpId="0" nodeType="afterEffect">
                                  <p:stCondLst>
                                    <p:cond delay="2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 xmlns:a16="http://schemas.microsoft.com/office/drawing/2014/main" id="{79F4A46E-E44A-4DC3-A25D-015E639FAA9D}"/>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50B07689-8468-4D0F-A553-E1608740A3D2}"/>
              </a:ext>
            </a:extLst>
          </p:cNvPr>
          <p:cNvSpPr txBox="1"/>
          <p:nvPr/>
        </p:nvSpPr>
        <p:spPr>
          <a:xfrm>
            <a:off x="3305964" y="119383"/>
            <a:ext cx="5580069" cy="369332"/>
          </a:xfrm>
          <a:prstGeom prst="rect">
            <a:avLst/>
          </a:prstGeom>
          <a:solidFill>
            <a:srgbClr val="FEFEFE"/>
          </a:solidFill>
        </p:spPr>
        <p:txBody>
          <a:bodyPr wrap="square" rtlCol="0">
            <a:spAutoFit/>
          </a:bodyPr>
          <a:lstStyle/>
          <a:p>
            <a:pPr algn="just"/>
            <a:r>
              <a:rPr lang="zh-CN" altLang="en-US" dirty="0">
                <a:gradFill>
                  <a:gsLst>
                    <a:gs pos="0">
                      <a:srgbClr val="ED0C16"/>
                    </a:gs>
                    <a:gs pos="100000">
                      <a:srgbClr val="0E0203"/>
                    </a:gs>
                  </a:gsLst>
                  <a:lin ang="5400000" scaled="1"/>
                </a:gradFill>
              </a:rPr>
              <a:t>俄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罗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斯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世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界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杯</a:t>
            </a:r>
          </a:p>
        </p:txBody>
      </p:sp>
      <p:grpSp>
        <p:nvGrpSpPr>
          <p:cNvPr id="19" name="组合 18">
            <a:extLst>
              <a:ext uri="{FF2B5EF4-FFF2-40B4-BE49-F238E27FC236}">
                <a16:creationId xmlns="" xmlns:a16="http://schemas.microsoft.com/office/drawing/2014/main" id="{67BBA8FC-7B40-4C43-989E-F35C639ECA0B}"/>
              </a:ext>
            </a:extLst>
          </p:cNvPr>
          <p:cNvGrpSpPr/>
          <p:nvPr/>
        </p:nvGrpSpPr>
        <p:grpSpPr>
          <a:xfrm>
            <a:off x="5240942" y="1442068"/>
            <a:ext cx="1582731" cy="1884118"/>
            <a:chOff x="9850743" y="4501723"/>
            <a:chExt cx="1582731" cy="1884118"/>
          </a:xfrm>
        </p:grpSpPr>
        <p:pic>
          <p:nvPicPr>
            <p:cNvPr id="20" name="图片 19">
              <a:extLst>
                <a:ext uri="{FF2B5EF4-FFF2-40B4-BE49-F238E27FC236}">
                  <a16:creationId xmlns="" xmlns:a16="http://schemas.microsoft.com/office/drawing/2014/main" id="{B270E482-5F32-46F4-A8A6-B17F138F3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743" y="4501723"/>
              <a:ext cx="1582731" cy="1544997"/>
            </a:xfrm>
            <a:prstGeom prst="rect">
              <a:avLst/>
            </a:prstGeom>
            <a:effectLst/>
          </p:spPr>
        </p:pic>
        <p:pic>
          <p:nvPicPr>
            <p:cNvPr id="21" name="图片 20">
              <a:extLst>
                <a:ext uri="{FF2B5EF4-FFF2-40B4-BE49-F238E27FC236}">
                  <a16:creationId xmlns="" xmlns:a16="http://schemas.microsoft.com/office/drawing/2014/main" id="{73785109-DEA9-469B-8D33-A2EB47D0E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0567" y="6089220"/>
              <a:ext cx="943081" cy="296621"/>
            </a:xfrm>
            <a:prstGeom prst="rect">
              <a:avLst/>
            </a:prstGeom>
          </p:spPr>
        </p:pic>
      </p:grpSp>
      <p:sp>
        <p:nvSpPr>
          <p:cNvPr id="3" name="矩形 2">
            <a:extLst>
              <a:ext uri="{FF2B5EF4-FFF2-40B4-BE49-F238E27FC236}">
                <a16:creationId xmlns="" xmlns:a16="http://schemas.microsoft.com/office/drawing/2014/main" id="{AF479EC2-4C5A-4D72-A514-EA3E88570BB0}"/>
              </a:ext>
            </a:extLst>
          </p:cNvPr>
          <p:cNvSpPr/>
          <p:nvPr/>
        </p:nvSpPr>
        <p:spPr>
          <a:xfrm>
            <a:off x="3320821" y="3504930"/>
            <a:ext cx="5354231" cy="923330"/>
          </a:xfrm>
          <a:prstGeom prst="rect">
            <a:avLst/>
          </a:prstGeom>
        </p:spPr>
        <p:txBody>
          <a:bodyPr wrap="square">
            <a:spAutoFit/>
          </a:bodyPr>
          <a:lstStyle/>
          <a:p>
            <a:pPr algn="ctr"/>
            <a:r>
              <a:rPr lang="zh-CN" altLang="en-US" sz="5400" b="1"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国际足联世界杯 </a:t>
            </a:r>
          </a:p>
        </p:txBody>
      </p:sp>
    </p:spTree>
    <p:extLst>
      <p:ext uri="{BB962C8B-B14F-4D97-AF65-F5344CB8AC3E}">
        <p14:creationId xmlns:p14="http://schemas.microsoft.com/office/powerpoint/2010/main" val="2984244854"/>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2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17" name="图片 16">
            <a:extLst>
              <a:ext uri="{FF2B5EF4-FFF2-40B4-BE49-F238E27FC236}">
                <a16:creationId xmlns="" xmlns:a16="http://schemas.microsoft.com/office/drawing/2014/main" id="{87EA9636-3FA0-420E-8891-564F24BA00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18" name="图片 17">
            <a:extLst>
              <a:ext uri="{FF2B5EF4-FFF2-40B4-BE49-F238E27FC236}">
                <a16:creationId xmlns="" xmlns:a16="http://schemas.microsoft.com/office/drawing/2014/main" id="{A957CA4C-7E39-49C2-93BB-6E9DC11BB2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sp>
        <p:nvSpPr>
          <p:cNvPr id="2" name="矩形 1">
            <a:extLst>
              <a:ext uri="{FF2B5EF4-FFF2-40B4-BE49-F238E27FC236}">
                <a16:creationId xmlns="" xmlns:a16="http://schemas.microsoft.com/office/drawing/2014/main" id="{0E4D06B0-7515-4A3C-A9BD-C03F05ADF784}"/>
              </a:ext>
            </a:extLst>
          </p:cNvPr>
          <p:cNvSpPr/>
          <p:nvPr/>
        </p:nvSpPr>
        <p:spPr>
          <a:xfrm>
            <a:off x="1021274" y="1917177"/>
            <a:ext cx="10149452" cy="1296445"/>
          </a:xfrm>
          <a:prstGeom prst="rect">
            <a:avLst/>
          </a:prstGeom>
        </p:spPr>
        <p:txBody>
          <a:bodyPr wrap="square">
            <a:spAutoFit/>
          </a:bodyPr>
          <a:lstStyle/>
          <a:p>
            <a:pPr>
              <a:lnSpc>
                <a:spcPct val="150000"/>
              </a:lnSpc>
            </a:pP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国际足联世界杯（</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FIFA World Cup</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）简称“世界杯”，是世界上最高荣誉、最高规格、最高竞技水平、最高知名度的足球比赛，与奥运会并称为全球体育两大最顶级赛事，影响力和转播覆盖率超过奥运会的全球最大体育盛事。</a:t>
            </a:r>
          </a:p>
        </p:txBody>
      </p:sp>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01.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国际足联世界杯 </a:t>
            </a:r>
          </a:p>
        </p:txBody>
      </p:sp>
      <p:sp>
        <p:nvSpPr>
          <p:cNvPr id="7" name="矩形 6">
            <a:extLst>
              <a:ext uri="{FF2B5EF4-FFF2-40B4-BE49-F238E27FC236}">
                <a16:creationId xmlns="" xmlns:a16="http://schemas.microsoft.com/office/drawing/2014/main" id="{6039A74A-811A-48B4-8533-B54A5ACA2AC7}"/>
              </a:ext>
            </a:extLst>
          </p:cNvPr>
          <p:cNvSpPr/>
          <p:nvPr/>
        </p:nvSpPr>
        <p:spPr>
          <a:xfrm>
            <a:off x="1019507" y="3327313"/>
            <a:ext cx="10310645" cy="1289905"/>
          </a:xfrm>
          <a:prstGeom prst="rect">
            <a:avLst/>
          </a:prstGeom>
        </p:spPr>
        <p:txBody>
          <a:bodyPr wrap="square">
            <a:spAutoFit/>
          </a:bodyPr>
          <a:lstStyle/>
          <a:p>
            <a:pPr>
              <a:lnSpc>
                <a:spcPct val="150000"/>
              </a:lnSpc>
            </a:pP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2018</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年俄罗斯世界杯（英语：</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2018 FIFA World Cup</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，俄语：</a:t>
            </a:r>
            <a:r>
              <a:rPr lang="az-Cyrl-AZ"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Чемпиона́т ми́ра по футбо́лу 2018</a:t>
            </a:r>
            <a:r>
              <a:rPr lang="zh-CN" altLang="az-Cyrl-AZ"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是第</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21</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届世界杯足球赛。比赛将于</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2018</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年</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6</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月</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14</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日至</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7</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月</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15</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日在俄罗斯境内</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11</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座城市中的</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12</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座球场内举行。</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723032" y="4617218"/>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289A29C7-E2E5-4021-8774-99DFEC55301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80044" y="4103547"/>
            <a:ext cx="3174788" cy="2514952"/>
          </a:xfrm>
          <a:prstGeom prst="rect">
            <a:avLst/>
          </a:prstGeom>
        </p:spPr>
      </p:pic>
    </p:spTree>
    <p:extLst>
      <p:ext uri="{BB962C8B-B14F-4D97-AF65-F5344CB8AC3E}">
        <p14:creationId xmlns:p14="http://schemas.microsoft.com/office/powerpoint/2010/main" val="1076672588"/>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21274" y="1917177"/>
            <a:ext cx="10149452" cy="1705403"/>
          </a:xfrm>
          <a:prstGeom prst="rect">
            <a:avLst/>
          </a:prstGeom>
        </p:spPr>
        <p:txBody>
          <a:bodyPr wrap="square">
            <a:spAutoFit/>
          </a:bodyPr>
          <a:lstStyle/>
          <a:p>
            <a:pPr>
              <a:lnSpc>
                <a:spcPct val="150000"/>
              </a:lnSpc>
            </a:pP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是全球各个国家在足球领域最梦寐以求的神圣荣耀，也是各个国家（或地区）所有足球运动员的终极梦想。世界杯每四年举办一次，任何国际足联会员国（地区）都可以派出代表队报名参加这项赛事。世界杯是世界足球运动发展推广普及的源头和根本，所以也被誉为“生命之杯”。</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01.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国际足联世界杯 </a:t>
            </a:r>
          </a:p>
        </p:txBody>
      </p:sp>
      <p:sp>
        <p:nvSpPr>
          <p:cNvPr id="7" name="矩形 6">
            <a:extLst>
              <a:ext uri="{FF2B5EF4-FFF2-40B4-BE49-F238E27FC236}">
                <a16:creationId xmlns="" xmlns:a16="http://schemas.microsoft.com/office/drawing/2014/main" id="{6039A74A-811A-48B4-8533-B54A5ACA2AC7}"/>
              </a:ext>
            </a:extLst>
          </p:cNvPr>
          <p:cNvSpPr/>
          <p:nvPr/>
        </p:nvSpPr>
        <p:spPr>
          <a:xfrm>
            <a:off x="1021274" y="3646536"/>
            <a:ext cx="10310645" cy="1289905"/>
          </a:xfrm>
          <a:prstGeom prst="rect">
            <a:avLst/>
          </a:prstGeom>
        </p:spPr>
        <p:txBody>
          <a:bodyPr wrap="square">
            <a:spAutoFit/>
          </a:bodyPr>
          <a:lstStyle/>
          <a:p>
            <a:pPr>
              <a:lnSpc>
                <a:spcPct val="150000"/>
              </a:lnSpc>
            </a:pP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巴西是夺得该项荣誉最多的球队，共获得</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5</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次世界杯冠军，并且在</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3</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夺世界杯后永久地保留了前任世界杯雷米特杯。现在的世界杯是大力神杯，</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4</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夺世界杯冠军的德国在</a:t>
            </a:r>
            <a:r>
              <a:rPr lang="en-US" altLang="zh-CN"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1974</a:t>
            </a:r>
            <a:r>
              <a:rPr lang="zh-CN" altLang="en-US"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年首次捧杯并沿用至今，两者都统称为世界杯。</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27" name="图片 26">
            <a:extLst>
              <a:ext uri="{FF2B5EF4-FFF2-40B4-BE49-F238E27FC236}">
                <a16:creationId xmlns="" xmlns:a16="http://schemas.microsoft.com/office/drawing/2014/main" id="{9112B9C8-0053-4875-8792-EF8BE9EDF45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76488" y="4257367"/>
            <a:ext cx="3174788" cy="2514952"/>
          </a:xfrm>
          <a:prstGeom prst="rect">
            <a:avLst/>
          </a:prstGeom>
        </p:spPr>
      </p:pic>
    </p:spTree>
    <p:extLst>
      <p:ext uri="{BB962C8B-B14F-4D97-AF65-F5344CB8AC3E}">
        <p14:creationId xmlns:p14="http://schemas.microsoft.com/office/powerpoint/2010/main" val="3810790072"/>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 xmlns:a16="http://schemas.microsoft.com/office/drawing/2014/main" id="{79F4A46E-E44A-4DC3-A25D-015E639FAA9D}"/>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50B07689-8468-4D0F-A553-E1608740A3D2}"/>
              </a:ext>
            </a:extLst>
          </p:cNvPr>
          <p:cNvSpPr txBox="1"/>
          <p:nvPr/>
        </p:nvSpPr>
        <p:spPr>
          <a:xfrm>
            <a:off x="3305964" y="119383"/>
            <a:ext cx="5580069" cy="369332"/>
          </a:xfrm>
          <a:prstGeom prst="rect">
            <a:avLst/>
          </a:prstGeom>
          <a:solidFill>
            <a:srgbClr val="FEFEFE"/>
          </a:solidFill>
        </p:spPr>
        <p:txBody>
          <a:bodyPr wrap="square" rtlCol="0">
            <a:spAutoFit/>
          </a:bodyPr>
          <a:lstStyle/>
          <a:p>
            <a:pPr algn="just"/>
            <a:r>
              <a:rPr lang="zh-CN" altLang="en-US" dirty="0">
                <a:gradFill>
                  <a:gsLst>
                    <a:gs pos="0">
                      <a:srgbClr val="ED0C16"/>
                    </a:gs>
                    <a:gs pos="100000">
                      <a:srgbClr val="0E0203"/>
                    </a:gs>
                  </a:gsLst>
                  <a:lin ang="5400000" scaled="1"/>
                </a:gradFill>
              </a:rPr>
              <a:t>俄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罗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斯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世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界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杯</a:t>
            </a:r>
          </a:p>
        </p:txBody>
      </p:sp>
      <p:grpSp>
        <p:nvGrpSpPr>
          <p:cNvPr id="19" name="组合 18">
            <a:extLst>
              <a:ext uri="{FF2B5EF4-FFF2-40B4-BE49-F238E27FC236}">
                <a16:creationId xmlns="" xmlns:a16="http://schemas.microsoft.com/office/drawing/2014/main" id="{67BBA8FC-7B40-4C43-989E-F35C639ECA0B}"/>
              </a:ext>
            </a:extLst>
          </p:cNvPr>
          <p:cNvGrpSpPr/>
          <p:nvPr/>
        </p:nvGrpSpPr>
        <p:grpSpPr>
          <a:xfrm>
            <a:off x="5240942" y="1442068"/>
            <a:ext cx="1582731" cy="1884118"/>
            <a:chOff x="9850743" y="4501723"/>
            <a:chExt cx="1582731" cy="1884118"/>
          </a:xfrm>
        </p:grpSpPr>
        <p:pic>
          <p:nvPicPr>
            <p:cNvPr id="20" name="图片 19">
              <a:extLst>
                <a:ext uri="{FF2B5EF4-FFF2-40B4-BE49-F238E27FC236}">
                  <a16:creationId xmlns="" xmlns:a16="http://schemas.microsoft.com/office/drawing/2014/main" id="{B270E482-5F32-46F4-A8A6-B17F138F3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743" y="4501723"/>
              <a:ext cx="1582731" cy="1544997"/>
            </a:xfrm>
            <a:prstGeom prst="rect">
              <a:avLst/>
            </a:prstGeom>
            <a:effectLst/>
          </p:spPr>
        </p:pic>
        <p:pic>
          <p:nvPicPr>
            <p:cNvPr id="21" name="图片 20">
              <a:extLst>
                <a:ext uri="{FF2B5EF4-FFF2-40B4-BE49-F238E27FC236}">
                  <a16:creationId xmlns="" xmlns:a16="http://schemas.microsoft.com/office/drawing/2014/main" id="{73785109-DEA9-469B-8D33-A2EB47D0E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0567" y="6089220"/>
              <a:ext cx="943081" cy="296621"/>
            </a:xfrm>
            <a:prstGeom prst="rect">
              <a:avLst/>
            </a:prstGeom>
          </p:spPr>
        </p:pic>
      </p:grpSp>
      <p:sp>
        <p:nvSpPr>
          <p:cNvPr id="3" name="矩形 2">
            <a:extLst>
              <a:ext uri="{FF2B5EF4-FFF2-40B4-BE49-F238E27FC236}">
                <a16:creationId xmlns="" xmlns:a16="http://schemas.microsoft.com/office/drawing/2014/main" id="{AF479EC2-4C5A-4D72-A514-EA3E88570BB0}"/>
              </a:ext>
            </a:extLst>
          </p:cNvPr>
          <p:cNvSpPr/>
          <p:nvPr/>
        </p:nvSpPr>
        <p:spPr>
          <a:xfrm>
            <a:off x="3320821" y="3504930"/>
            <a:ext cx="5354231" cy="923330"/>
          </a:xfrm>
          <a:prstGeom prst="rect">
            <a:avLst/>
          </a:prstGeom>
        </p:spPr>
        <p:txBody>
          <a:bodyPr wrap="square">
            <a:spAutoFit/>
          </a:bodyPr>
          <a:lstStyle/>
          <a:p>
            <a:pPr algn="ctr"/>
            <a:r>
              <a:rPr lang="zh-CN" altLang="en-US" sz="5400" b="1"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世界杯赛程赛制</a:t>
            </a:r>
          </a:p>
        </p:txBody>
      </p:sp>
    </p:spTree>
    <p:extLst>
      <p:ext uri="{BB962C8B-B14F-4D97-AF65-F5344CB8AC3E}">
        <p14:creationId xmlns:p14="http://schemas.microsoft.com/office/powerpoint/2010/main" val="3438938765"/>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2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21274" y="2218419"/>
            <a:ext cx="10149452" cy="2461700"/>
          </a:xfrm>
          <a:prstGeom prst="rect">
            <a:avLst/>
          </a:prstGeom>
        </p:spPr>
        <p:txBody>
          <a:bodyPr wrap="square">
            <a:spAutoFit/>
          </a:bodyPr>
          <a:lstStyle/>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FIFA</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）会员国（地区）代表队，则需要在所在赛区进行预选赛，争夺进入世界杯决赛阶段的名额。</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02.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世界杯赛程赛制</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4188490327"/>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21274" y="2597005"/>
            <a:ext cx="10149452" cy="1846146"/>
          </a:xfrm>
          <a:prstGeom prst="rect">
            <a:avLst/>
          </a:prstGeom>
        </p:spPr>
        <p:txBody>
          <a:bodyPr wrap="square">
            <a:spAutoFit/>
          </a:bodyPr>
          <a:lstStyle/>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世界杯决赛阶段的名额是</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32</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个，决赛阶段主办国可以直接获得决赛阶段名额，除主办国外，其他名额由国际足联根据各个预选赛赛区的足球水平进行分配，不同的预选赛赛区会有不同数量的决赛阶段名额。</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02.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世界杯赛程赛制</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785038173"/>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21274" y="2218419"/>
            <a:ext cx="10149452" cy="2461700"/>
          </a:xfrm>
          <a:prstGeom prst="rect">
            <a:avLst/>
          </a:prstGeom>
        </p:spPr>
        <p:txBody>
          <a:bodyPr wrap="square">
            <a:spAutoFit/>
          </a:bodyPr>
          <a:lstStyle/>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FIFA</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）会员国（地区）代表队，则需要在所在赛区进行预选赛，争夺进入世界杯决赛阶段的名额。</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02.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世界杯赛程赛制</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4206436864"/>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21274" y="2597005"/>
            <a:ext cx="10149452" cy="1846146"/>
          </a:xfrm>
          <a:prstGeom prst="rect">
            <a:avLst/>
          </a:prstGeom>
        </p:spPr>
        <p:txBody>
          <a:bodyPr wrap="square">
            <a:spAutoFit/>
          </a:bodyPr>
          <a:lstStyle/>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世界杯决赛阶段的名额是</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32</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个，决赛阶段主办国可以直接获得决赛阶段名额，除主办国外，其他名额由国际足联根据各个预选赛赛区的足球水平进行分配，不同的预选赛赛区会有不同数量的决赛阶段名额。</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02.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世界杯赛程赛制</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1660243785"/>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 xmlns:a16="http://schemas.microsoft.com/office/drawing/2014/main" id="{79F4A46E-E44A-4DC3-A25D-015E639FAA9D}"/>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50B07689-8468-4D0F-A553-E1608740A3D2}"/>
              </a:ext>
            </a:extLst>
          </p:cNvPr>
          <p:cNvSpPr txBox="1"/>
          <p:nvPr/>
        </p:nvSpPr>
        <p:spPr>
          <a:xfrm>
            <a:off x="3305964" y="119383"/>
            <a:ext cx="5580069" cy="369332"/>
          </a:xfrm>
          <a:prstGeom prst="rect">
            <a:avLst/>
          </a:prstGeom>
          <a:solidFill>
            <a:srgbClr val="FEFEFE"/>
          </a:solidFill>
        </p:spPr>
        <p:txBody>
          <a:bodyPr wrap="square" rtlCol="0">
            <a:spAutoFit/>
          </a:bodyPr>
          <a:lstStyle/>
          <a:p>
            <a:pPr algn="just"/>
            <a:r>
              <a:rPr lang="zh-CN" altLang="en-US" dirty="0">
                <a:gradFill>
                  <a:gsLst>
                    <a:gs pos="0">
                      <a:srgbClr val="ED0C16"/>
                    </a:gs>
                    <a:gs pos="100000">
                      <a:srgbClr val="0E0203"/>
                    </a:gs>
                  </a:gsLst>
                  <a:lin ang="5400000" scaled="1"/>
                </a:gradFill>
              </a:rPr>
              <a:t>俄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罗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斯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世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界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杯</a:t>
            </a:r>
          </a:p>
        </p:txBody>
      </p:sp>
      <p:grpSp>
        <p:nvGrpSpPr>
          <p:cNvPr id="19" name="组合 18">
            <a:extLst>
              <a:ext uri="{FF2B5EF4-FFF2-40B4-BE49-F238E27FC236}">
                <a16:creationId xmlns="" xmlns:a16="http://schemas.microsoft.com/office/drawing/2014/main" id="{67BBA8FC-7B40-4C43-989E-F35C639ECA0B}"/>
              </a:ext>
            </a:extLst>
          </p:cNvPr>
          <p:cNvGrpSpPr/>
          <p:nvPr/>
        </p:nvGrpSpPr>
        <p:grpSpPr>
          <a:xfrm>
            <a:off x="5240942" y="1442068"/>
            <a:ext cx="1582731" cy="1884118"/>
            <a:chOff x="9850743" y="4501723"/>
            <a:chExt cx="1582731" cy="1884118"/>
          </a:xfrm>
        </p:grpSpPr>
        <p:pic>
          <p:nvPicPr>
            <p:cNvPr id="20" name="图片 19">
              <a:extLst>
                <a:ext uri="{FF2B5EF4-FFF2-40B4-BE49-F238E27FC236}">
                  <a16:creationId xmlns="" xmlns:a16="http://schemas.microsoft.com/office/drawing/2014/main" id="{B270E482-5F32-46F4-A8A6-B17F138F3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743" y="4501723"/>
              <a:ext cx="1582731" cy="1544997"/>
            </a:xfrm>
            <a:prstGeom prst="rect">
              <a:avLst/>
            </a:prstGeom>
            <a:effectLst/>
          </p:spPr>
        </p:pic>
        <p:pic>
          <p:nvPicPr>
            <p:cNvPr id="21" name="图片 20">
              <a:extLst>
                <a:ext uri="{FF2B5EF4-FFF2-40B4-BE49-F238E27FC236}">
                  <a16:creationId xmlns="" xmlns:a16="http://schemas.microsoft.com/office/drawing/2014/main" id="{73785109-DEA9-469B-8D33-A2EB47D0E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0567" y="6089220"/>
              <a:ext cx="943081" cy="296621"/>
            </a:xfrm>
            <a:prstGeom prst="rect">
              <a:avLst/>
            </a:prstGeom>
          </p:spPr>
        </p:pic>
      </p:grpSp>
      <p:sp>
        <p:nvSpPr>
          <p:cNvPr id="3" name="矩形 2">
            <a:extLst>
              <a:ext uri="{FF2B5EF4-FFF2-40B4-BE49-F238E27FC236}">
                <a16:creationId xmlns="" xmlns:a16="http://schemas.microsoft.com/office/drawing/2014/main" id="{AF479EC2-4C5A-4D72-A514-EA3E88570BB0}"/>
              </a:ext>
            </a:extLst>
          </p:cNvPr>
          <p:cNvSpPr/>
          <p:nvPr/>
        </p:nvSpPr>
        <p:spPr>
          <a:xfrm>
            <a:off x="3320821" y="3504930"/>
            <a:ext cx="5354231" cy="923330"/>
          </a:xfrm>
          <a:prstGeom prst="rect">
            <a:avLst/>
          </a:prstGeom>
        </p:spPr>
        <p:txBody>
          <a:bodyPr wrap="square">
            <a:spAutoFit/>
          </a:bodyPr>
          <a:lstStyle/>
          <a:p>
            <a:pPr algn="ctr"/>
            <a:r>
              <a:rPr lang="zh-CN" altLang="en-US" sz="5400" b="1"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世界杯比赛进程</a:t>
            </a:r>
          </a:p>
        </p:txBody>
      </p:sp>
    </p:spTree>
    <p:extLst>
      <p:ext uri="{BB962C8B-B14F-4D97-AF65-F5344CB8AC3E}">
        <p14:creationId xmlns:p14="http://schemas.microsoft.com/office/powerpoint/2010/main" val="1967599676"/>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2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67594" y="2146649"/>
            <a:ext cx="10149452" cy="2461700"/>
          </a:xfrm>
          <a:prstGeom prst="rect">
            <a:avLst/>
          </a:prstGeom>
        </p:spPr>
        <p:txBody>
          <a:bodyPr wrap="square">
            <a:spAutoFit/>
          </a:bodyPr>
          <a:lstStyle/>
          <a:p>
            <a:pPr>
              <a:lnSpc>
                <a:spcPct val="200000"/>
              </a:lnSpc>
            </a:pP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2015</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年</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7</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月</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24</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日，国际足联就已公布</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2018</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年世界杯的赛程是从</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6</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月</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14</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日到</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7</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月</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15</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日，但开球的具体时间确定：揭幕战：</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23</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时；小组赛：</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18</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21</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3</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时；小组赛有</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3</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场比赛的比赛日：</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23</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时；小组赛末轮、</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1/8</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决赛、</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1/4</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决赛：</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22</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时；半决赛：</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时；决赛：</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23</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时</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3875388254"/>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DDBAEDDE-7F04-4ECA-BC8D-44AFB77ADF2D}"/>
              </a:ext>
            </a:extLst>
          </p:cNvPr>
          <p:cNvPicPr>
            <a:picLocks noChangeAspect="1"/>
          </p:cNvPicPr>
          <p:nvPr/>
        </p:nvPicPr>
        <p:blipFill>
          <a:blip r:embed="rId10">
            <a:clrChange>
              <a:clrFrom>
                <a:srgbClr val="FFFFFF"/>
              </a:clrFrom>
              <a:clrTo>
                <a:srgbClr val="FFFFFF">
                  <a:alpha val="0"/>
                </a:srgbClr>
              </a:clrTo>
            </a:clrChange>
            <a:duotone>
              <a:prstClr val="black"/>
              <a:srgbClr val="094118">
                <a:tint val="45000"/>
                <a:satMod val="400000"/>
              </a:srgbClr>
            </a:duotone>
          </a:blip>
          <a:stretch>
            <a:fillRect/>
          </a:stretch>
        </p:blipFill>
        <p:spPr>
          <a:xfrm>
            <a:off x="1363058" y="1966176"/>
            <a:ext cx="9528949" cy="3545349"/>
          </a:xfrm>
          <a:prstGeom prst="rect">
            <a:avLst/>
          </a:prstGeom>
        </p:spPr>
      </p:pic>
    </p:spTree>
    <p:extLst>
      <p:ext uri="{BB962C8B-B14F-4D97-AF65-F5344CB8AC3E}">
        <p14:creationId xmlns:p14="http://schemas.microsoft.com/office/powerpoint/2010/main" val="310956203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87A9ECE4-4DBE-4CCA-825A-62E2422BCAD8}"/>
              </a:ext>
            </a:extLst>
          </p:cNvPr>
          <p:cNvPicPr>
            <a:picLocks noChangeAspect="1"/>
          </p:cNvPicPr>
          <p:nvPr/>
        </p:nvPicPr>
        <p:blipFill>
          <a:blip r:embed="rId10">
            <a:clrChange>
              <a:clrFrom>
                <a:srgbClr val="FFFFFF"/>
              </a:clrFrom>
              <a:clrTo>
                <a:srgbClr val="FFFFFF">
                  <a:alpha val="0"/>
                </a:srgbClr>
              </a:clrTo>
            </a:clrChange>
            <a:duotone>
              <a:prstClr val="black"/>
              <a:srgbClr val="094118">
                <a:tint val="45000"/>
                <a:satMod val="400000"/>
              </a:srgbClr>
            </a:duotone>
          </a:blip>
          <a:stretch>
            <a:fillRect/>
          </a:stretch>
        </p:blipFill>
        <p:spPr>
          <a:xfrm>
            <a:off x="1250891" y="1814007"/>
            <a:ext cx="9674611" cy="3800297"/>
          </a:xfrm>
          <a:prstGeom prst="rect">
            <a:avLst/>
          </a:prstGeom>
        </p:spPr>
      </p:pic>
    </p:spTree>
    <p:extLst>
      <p:ext uri="{BB962C8B-B14F-4D97-AF65-F5344CB8AC3E}">
        <p14:creationId xmlns:p14="http://schemas.microsoft.com/office/powerpoint/2010/main" val="303585895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A74A998E-178A-426F-80F1-50DECF721A4D}"/>
              </a:ext>
            </a:extLst>
          </p:cNvPr>
          <p:cNvPicPr>
            <a:picLocks noChangeAspect="1"/>
          </p:cNvPicPr>
          <p:nvPr/>
        </p:nvPicPr>
        <p:blipFill>
          <a:blip r:embed="rId10">
            <a:clrChange>
              <a:clrFrom>
                <a:srgbClr val="FFFFFF"/>
              </a:clrFrom>
              <a:clrTo>
                <a:srgbClr val="FFFFFF">
                  <a:alpha val="0"/>
                </a:srgbClr>
              </a:clrTo>
            </a:clrChange>
            <a:duotone>
              <a:prstClr val="black"/>
              <a:srgbClr val="094118">
                <a:tint val="45000"/>
                <a:satMod val="400000"/>
              </a:srgbClr>
            </a:duotone>
          </a:blip>
          <a:stretch>
            <a:fillRect/>
          </a:stretch>
        </p:blipFill>
        <p:spPr>
          <a:xfrm>
            <a:off x="1527392" y="1811550"/>
            <a:ext cx="9275467" cy="3785209"/>
          </a:xfrm>
          <a:prstGeom prst="rect">
            <a:avLst/>
          </a:prstGeom>
        </p:spPr>
      </p:pic>
    </p:spTree>
    <p:extLst>
      <p:ext uri="{BB962C8B-B14F-4D97-AF65-F5344CB8AC3E}">
        <p14:creationId xmlns:p14="http://schemas.microsoft.com/office/powerpoint/2010/main" val="1110141752"/>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76CC0F69-FD4B-482A-BBBE-DB4A9304E5B0}"/>
              </a:ext>
            </a:extLst>
          </p:cNvPr>
          <p:cNvPicPr>
            <a:picLocks noChangeAspect="1"/>
          </p:cNvPicPr>
          <p:nvPr/>
        </p:nvPicPr>
        <p:blipFill>
          <a:blip r:embed="rId10">
            <a:clrChange>
              <a:clrFrom>
                <a:srgbClr val="FFFFFF"/>
              </a:clrFrom>
              <a:clrTo>
                <a:srgbClr val="FFFFFF">
                  <a:alpha val="0"/>
                </a:srgbClr>
              </a:clrTo>
            </a:clrChange>
            <a:duotone>
              <a:prstClr val="black"/>
              <a:srgbClr val="094118">
                <a:tint val="45000"/>
                <a:satMod val="400000"/>
              </a:srgbClr>
            </a:duotone>
          </a:blip>
          <a:stretch>
            <a:fillRect/>
          </a:stretch>
        </p:blipFill>
        <p:spPr>
          <a:xfrm>
            <a:off x="1464328" y="1943094"/>
            <a:ext cx="9398113" cy="3541318"/>
          </a:xfrm>
          <a:prstGeom prst="rect">
            <a:avLst/>
          </a:prstGeom>
        </p:spPr>
      </p:pic>
    </p:spTree>
    <p:extLst>
      <p:ext uri="{BB962C8B-B14F-4D97-AF65-F5344CB8AC3E}">
        <p14:creationId xmlns:p14="http://schemas.microsoft.com/office/powerpoint/2010/main" val="3953529363"/>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34A7F37B-A945-451C-9DA5-CF1D3643E1ED}"/>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417031" y="2105515"/>
            <a:ext cx="9349072" cy="3380885"/>
          </a:xfrm>
          <a:prstGeom prst="rect">
            <a:avLst/>
          </a:prstGeom>
        </p:spPr>
      </p:pic>
    </p:spTree>
    <p:extLst>
      <p:ext uri="{BB962C8B-B14F-4D97-AF65-F5344CB8AC3E}">
        <p14:creationId xmlns:p14="http://schemas.microsoft.com/office/powerpoint/2010/main" val="273827415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3605A478-DE13-44FE-9879-1DA03EA8F832}"/>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448563" y="1667855"/>
            <a:ext cx="9480383" cy="4039261"/>
          </a:xfrm>
          <a:prstGeom prst="rect">
            <a:avLst/>
          </a:prstGeom>
        </p:spPr>
      </p:pic>
    </p:spTree>
    <p:extLst>
      <p:ext uri="{BB962C8B-B14F-4D97-AF65-F5344CB8AC3E}">
        <p14:creationId xmlns:p14="http://schemas.microsoft.com/office/powerpoint/2010/main" val="4212940958"/>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7F4A3B2C-E078-4943-BDF1-BCEB6FEE726D}"/>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377841" y="1677381"/>
            <a:ext cx="9524272" cy="4013970"/>
          </a:xfrm>
          <a:prstGeom prst="rect">
            <a:avLst/>
          </a:prstGeom>
        </p:spPr>
      </p:pic>
    </p:spTree>
    <p:extLst>
      <p:ext uri="{BB962C8B-B14F-4D97-AF65-F5344CB8AC3E}">
        <p14:creationId xmlns:p14="http://schemas.microsoft.com/office/powerpoint/2010/main" val="10868601"/>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69B719F3-34FD-45E4-869E-198B81935C1D}"/>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414625" y="1743401"/>
            <a:ext cx="9463581" cy="3903443"/>
          </a:xfrm>
          <a:prstGeom prst="rect">
            <a:avLst/>
          </a:prstGeom>
        </p:spPr>
      </p:pic>
    </p:spTree>
    <p:extLst>
      <p:ext uri="{BB962C8B-B14F-4D97-AF65-F5344CB8AC3E}">
        <p14:creationId xmlns:p14="http://schemas.microsoft.com/office/powerpoint/2010/main" val="308601323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885F8751-6DB2-4CE5-94AF-D9209468DFF1}"/>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2370859" y="1742153"/>
            <a:ext cx="7797125" cy="4430184"/>
          </a:xfrm>
          <a:prstGeom prst="rect">
            <a:avLst/>
          </a:prstGeom>
        </p:spPr>
      </p:pic>
    </p:spTree>
    <p:extLst>
      <p:ext uri="{BB962C8B-B14F-4D97-AF65-F5344CB8AC3E}">
        <p14:creationId xmlns:p14="http://schemas.microsoft.com/office/powerpoint/2010/main" val="609251476"/>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E4BB2C28-AF2D-40F1-8D13-57C13C88B587}"/>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386031" y="2016011"/>
            <a:ext cx="9434108" cy="3217479"/>
          </a:xfrm>
          <a:prstGeom prst="rect">
            <a:avLst/>
          </a:prstGeom>
        </p:spPr>
      </p:pic>
    </p:spTree>
    <p:extLst>
      <p:ext uri="{BB962C8B-B14F-4D97-AF65-F5344CB8AC3E}">
        <p14:creationId xmlns:p14="http://schemas.microsoft.com/office/powerpoint/2010/main" val="2067059418"/>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FF48B816-3034-49F2-A4D3-0747F2782348}"/>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405922" y="2203554"/>
            <a:ext cx="9443955" cy="2549744"/>
          </a:xfrm>
          <a:prstGeom prst="rect">
            <a:avLst/>
          </a:prstGeom>
        </p:spPr>
      </p:pic>
    </p:spTree>
    <p:extLst>
      <p:ext uri="{BB962C8B-B14F-4D97-AF65-F5344CB8AC3E}">
        <p14:creationId xmlns:p14="http://schemas.microsoft.com/office/powerpoint/2010/main" val="3475102476"/>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7" name="图片 16">
            <a:extLst>
              <a:ext uri="{FF2B5EF4-FFF2-40B4-BE49-F238E27FC236}">
                <a16:creationId xmlns="" xmlns:a16="http://schemas.microsoft.com/office/drawing/2014/main" id="{23153CC8-9C24-48CB-9D90-1082A62B0B60}"/>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257130" y="2754691"/>
            <a:ext cx="9700599" cy="1825849"/>
          </a:xfrm>
          <a:prstGeom prst="rect">
            <a:avLst/>
          </a:prstGeom>
        </p:spPr>
      </p:pic>
    </p:spTree>
    <p:extLst>
      <p:ext uri="{BB962C8B-B14F-4D97-AF65-F5344CB8AC3E}">
        <p14:creationId xmlns:p14="http://schemas.microsoft.com/office/powerpoint/2010/main" val="126206472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03.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世界杯比赛进程</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pic>
        <p:nvPicPr>
          <p:cNvPr id="19" name="图片 18">
            <a:extLst>
              <a:ext uri="{FF2B5EF4-FFF2-40B4-BE49-F238E27FC236}">
                <a16:creationId xmlns="" xmlns:a16="http://schemas.microsoft.com/office/drawing/2014/main" id="{0E68EEEC-A85F-49C9-899D-AA7229B10C56}"/>
              </a:ext>
            </a:extLst>
          </p:cNvPr>
          <p:cNvPicPr>
            <a:picLocks noChangeAspect="1"/>
          </p:cNvPicPr>
          <p:nvPr/>
        </p:nvPicPr>
        <p:blipFill>
          <a:blip r:embed="rId10">
            <a:duotone>
              <a:prstClr val="black"/>
              <a:srgbClr val="094118">
                <a:tint val="45000"/>
                <a:satMod val="400000"/>
              </a:srgbClr>
            </a:duotone>
            <a:clrChange>
              <a:clrFrom>
                <a:srgbClr val="FFFFFF"/>
              </a:clrFrom>
              <a:clrTo>
                <a:srgbClr val="FFFFFF">
                  <a:alpha val="0"/>
                </a:srgbClr>
              </a:clrTo>
            </a:clrChange>
          </a:blip>
          <a:stretch>
            <a:fillRect/>
          </a:stretch>
        </p:blipFill>
        <p:spPr>
          <a:xfrm>
            <a:off x="1373241" y="2102689"/>
            <a:ext cx="9552261" cy="2152443"/>
          </a:xfrm>
          <a:prstGeom prst="rect">
            <a:avLst/>
          </a:prstGeom>
        </p:spPr>
      </p:pic>
    </p:spTree>
    <p:extLst>
      <p:ext uri="{BB962C8B-B14F-4D97-AF65-F5344CB8AC3E}">
        <p14:creationId xmlns:p14="http://schemas.microsoft.com/office/powerpoint/2010/main" val="178441069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 xmlns:a16="http://schemas.microsoft.com/office/drawing/2014/main" id="{79F4A46E-E44A-4DC3-A25D-015E639FAA9D}"/>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50B07689-8468-4D0F-A553-E1608740A3D2}"/>
              </a:ext>
            </a:extLst>
          </p:cNvPr>
          <p:cNvSpPr txBox="1"/>
          <p:nvPr/>
        </p:nvSpPr>
        <p:spPr>
          <a:xfrm>
            <a:off x="3305964" y="119383"/>
            <a:ext cx="5580069" cy="369332"/>
          </a:xfrm>
          <a:prstGeom prst="rect">
            <a:avLst/>
          </a:prstGeom>
          <a:solidFill>
            <a:srgbClr val="FEFEFE"/>
          </a:solidFill>
        </p:spPr>
        <p:txBody>
          <a:bodyPr wrap="square" rtlCol="0">
            <a:spAutoFit/>
          </a:bodyPr>
          <a:lstStyle/>
          <a:p>
            <a:pPr algn="just"/>
            <a:r>
              <a:rPr lang="zh-CN" altLang="en-US" dirty="0">
                <a:gradFill>
                  <a:gsLst>
                    <a:gs pos="0">
                      <a:srgbClr val="ED0C16"/>
                    </a:gs>
                    <a:gs pos="100000">
                      <a:srgbClr val="0E0203"/>
                    </a:gs>
                  </a:gsLst>
                  <a:lin ang="5400000" scaled="1"/>
                </a:gradFill>
              </a:rPr>
              <a:t>俄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罗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斯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世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界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杯</a:t>
            </a:r>
          </a:p>
        </p:txBody>
      </p:sp>
      <p:grpSp>
        <p:nvGrpSpPr>
          <p:cNvPr id="19" name="组合 18">
            <a:extLst>
              <a:ext uri="{FF2B5EF4-FFF2-40B4-BE49-F238E27FC236}">
                <a16:creationId xmlns="" xmlns:a16="http://schemas.microsoft.com/office/drawing/2014/main" id="{67BBA8FC-7B40-4C43-989E-F35C639ECA0B}"/>
              </a:ext>
            </a:extLst>
          </p:cNvPr>
          <p:cNvGrpSpPr/>
          <p:nvPr/>
        </p:nvGrpSpPr>
        <p:grpSpPr>
          <a:xfrm>
            <a:off x="5240942" y="1442068"/>
            <a:ext cx="1582731" cy="1884118"/>
            <a:chOff x="9850743" y="4501723"/>
            <a:chExt cx="1582731" cy="1884118"/>
          </a:xfrm>
        </p:grpSpPr>
        <p:pic>
          <p:nvPicPr>
            <p:cNvPr id="20" name="图片 19">
              <a:extLst>
                <a:ext uri="{FF2B5EF4-FFF2-40B4-BE49-F238E27FC236}">
                  <a16:creationId xmlns="" xmlns:a16="http://schemas.microsoft.com/office/drawing/2014/main" id="{B270E482-5F32-46F4-A8A6-B17F138F31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743" y="4501723"/>
              <a:ext cx="1582731" cy="1544997"/>
            </a:xfrm>
            <a:prstGeom prst="rect">
              <a:avLst/>
            </a:prstGeom>
            <a:effectLst/>
          </p:spPr>
        </p:pic>
        <p:pic>
          <p:nvPicPr>
            <p:cNvPr id="21" name="图片 20">
              <a:extLst>
                <a:ext uri="{FF2B5EF4-FFF2-40B4-BE49-F238E27FC236}">
                  <a16:creationId xmlns="" xmlns:a16="http://schemas.microsoft.com/office/drawing/2014/main" id="{73785109-DEA9-469B-8D33-A2EB47D0E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0567" y="6089220"/>
              <a:ext cx="943081" cy="296621"/>
            </a:xfrm>
            <a:prstGeom prst="rect">
              <a:avLst/>
            </a:prstGeom>
          </p:spPr>
        </p:pic>
      </p:grpSp>
      <p:sp>
        <p:nvSpPr>
          <p:cNvPr id="3" name="矩形 2">
            <a:extLst>
              <a:ext uri="{FF2B5EF4-FFF2-40B4-BE49-F238E27FC236}">
                <a16:creationId xmlns="" xmlns:a16="http://schemas.microsoft.com/office/drawing/2014/main" id="{AF479EC2-4C5A-4D72-A514-EA3E88570BB0}"/>
              </a:ext>
            </a:extLst>
          </p:cNvPr>
          <p:cNvSpPr/>
          <p:nvPr/>
        </p:nvSpPr>
        <p:spPr>
          <a:xfrm>
            <a:off x="3320821" y="3504930"/>
            <a:ext cx="5354231" cy="923330"/>
          </a:xfrm>
          <a:prstGeom prst="rect">
            <a:avLst/>
          </a:prstGeom>
        </p:spPr>
        <p:txBody>
          <a:bodyPr wrap="square">
            <a:spAutoFit/>
          </a:bodyPr>
          <a:lstStyle/>
          <a:p>
            <a:pPr algn="ctr"/>
            <a:r>
              <a:rPr lang="zh-CN" altLang="en-US" sz="5400" b="1" dirty="0">
                <a:gradFill>
                  <a:gsLst>
                    <a:gs pos="0">
                      <a:srgbClr val="ED0C16"/>
                    </a:gs>
                    <a:gs pos="100000">
                      <a:srgbClr val="0E0203"/>
                    </a:gs>
                  </a:gsLst>
                  <a:lin ang="5400000" scaled="1"/>
                </a:gradFill>
                <a:latin typeface="思源黑体 CN Medium" panose="020B0600000000000000" pitchFamily="34" charset="-122"/>
                <a:ea typeface="思源黑体 CN Medium" panose="020B0600000000000000" pitchFamily="34" charset="-122"/>
              </a:rPr>
              <a:t>世界杯影响作用</a:t>
            </a:r>
          </a:p>
        </p:txBody>
      </p:sp>
    </p:spTree>
    <p:extLst>
      <p:ext uri="{BB962C8B-B14F-4D97-AF65-F5344CB8AC3E}">
        <p14:creationId xmlns:p14="http://schemas.microsoft.com/office/powerpoint/2010/main" val="189303298"/>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2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67594" y="2146649"/>
            <a:ext cx="10149452" cy="2461700"/>
          </a:xfrm>
          <a:prstGeom prst="rect">
            <a:avLst/>
          </a:prstGeom>
        </p:spPr>
        <p:txBody>
          <a:bodyPr wrap="square">
            <a:spAutoFit/>
          </a:bodyPr>
          <a:lstStyle/>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作为当今世界影响力最大的单项体育盛会，世界杯亦开始日趋商业化，高额赞助合同令人咋舌。</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2010</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年南非世界杯国际足联颁出高达</a:t>
            </a:r>
            <a:r>
              <a:rPr lang="en-US" altLang="zh-CN"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4</a:t>
            </a: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亿美元的总奖金给予各个球队，开创了世界体育史最高奖金纪录。</a:t>
            </a:r>
          </a:p>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各个参赛国亦对球员以及球队开出高额的奖金以刺激成绩。</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04.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世界杯影响作用</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2772029888"/>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67594" y="2146649"/>
            <a:ext cx="10149452" cy="2461700"/>
          </a:xfrm>
          <a:prstGeom prst="rect">
            <a:avLst/>
          </a:prstGeom>
        </p:spPr>
        <p:txBody>
          <a:bodyPr wrap="square">
            <a:spAutoFit/>
          </a:bodyPr>
          <a:lstStyle/>
          <a:p>
            <a:pPr>
              <a:lnSpc>
                <a:spcPct val="200000"/>
              </a:lnSpc>
            </a:pPr>
            <a:r>
              <a:rPr lang="zh-CN" altLang="en-US" sz="20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中国人民共和国国家主席习近平将世界杯称为“中国梦”的重要组成部分，上升到国家高度。他对中国足球有三个愿望：“一是中国足球队进世界杯，二是中国能举办世界杯，三是中国有朝一日能获得世界冠军。”表明了国家领导人对中国足球事业的高度重视。</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04.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世界杯影响作用</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926091952"/>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0EAC0E72-78E5-4D2B-B1B8-D88DC7B9769B}"/>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gradFill>
                  <a:gsLst>
                    <a:gs pos="0">
                      <a:srgbClr val="ED0C16"/>
                    </a:gs>
                    <a:gs pos="100000">
                      <a:srgbClr val="0E0203"/>
                    </a:gs>
                  </a:gsLst>
                  <a:lin ang="5400000" scaled="1"/>
                </a:gradFill>
              </a:ln>
            </a:endParaRPr>
          </a:p>
        </p:txBody>
      </p:sp>
      <p:sp>
        <p:nvSpPr>
          <p:cNvPr id="2" name="矩形 1">
            <a:extLst>
              <a:ext uri="{FF2B5EF4-FFF2-40B4-BE49-F238E27FC236}">
                <a16:creationId xmlns="" xmlns:a16="http://schemas.microsoft.com/office/drawing/2014/main" id="{0E4D06B0-7515-4A3C-A9BD-C03F05ADF784}"/>
              </a:ext>
            </a:extLst>
          </p:cNvPr>
          <p:cNvSpPr/>
          <p:nvPr/>
        </p:nvSpPr>
        <p:spPr>
          <a:xfrm>
            <a:off x="1067594" y="2146649"/>
            <a:ext cx="10149452" cy="2547685"/>
          </a:xfrm>
          <a:prstGeom prst="rect">
            <a:avLst/>
          </a:prstGeom>
        </p:spPr>
        <p:txBody>
          <a:bodyPr wrap="square">
            <a:spAutoFit/>
          </a:bodyPr>
          <a:lstStyle/>
          <a:p>
            <a:pPr>
              <a:lnSpc>
                <a:spcPct val="200000"/>
              </a:lnSpc>
            </a:pPr>
            <a:r>
              <a:rPr lang="zh-CN" altLang="en-US" sz="2800"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“足球梦”也是“中国梦”。当我国各项事业都在蓬勃发展时，国人渴望着中国足球能够“冲出亚洲、走向世界”，在世界最大舞台上展示出中国的强盛国力。</a:t>
            </a:r>
          </a:p>
        </p:txBody>
      </p:sp>
      <p:pic>
        <p:nvPicPr>
          <p:cNvPr id="23" name="图片 22">
            <a:extLst>
              <a:ext uri="{FF2B5EF4-FFF2-40B4-BE49-F238E27FC236}">
                <a16:creationId xmlns="" xmlns:a16="http://schemas.microsoft.com/office/drawing/2014/main" id="{AB1A10A5-9EBA-4AE8-8CA8-CB678C777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28677" y="4740645"/>
            <a:ext cx="3363321" cy="2109177"/>
          </a:xfrm>
          <a:prstGeom prst="rect">
            <a:avLst/>
          </a:prstGeom>
        </p:spPr>
      </p:pic>
      <p:sp>
        <p:nvSpPr>
          <p:cNvPr id="5" name="矩形 4">
            <a:extLst>
              <a:ext uri="{FF2B5EF4-FFF2-40B4-BE49-F238E27FC236}">
                <a16:creationId xmlns="" xmlns:a16="http://schemas.microsoft.com/office/drawing/2014/main" id="{A74577E6-3CA9-41FF-B1A0-4A2A7F3636C9}"/>
              </a:ext>
            </a:extLst>
          </p:cNvPr>
          <p:cNvSpPr/>
          <p:nvPr/>
        </p:nvSpPr>
        <p:spPr>
          <a:xfrm>
            <a:off x="4220526" y="1097335"/>
            <a:ext cx="3750949" cy="523220"/>
          </a:xfrm>
          <a:prstGeom prst="rect">
            <a:avLst/>
          </a:prstGeom>
        </p:spPr>
        <p:txBody>
          <a:bodyPr wrap="square">
            <a:spAutoFit/>
          </a:bodyPr>
          <a:lstStyle/>
          <a:p>
            <a:r>
              <a:rPr lang="en-US" altLang="zh-CN"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04.  </a:t>
            </a:r>
            <a:r>
              <a:rPr lang="zh-CN" altLang="en-US" sz="2800" b="1" spc="100" dirty="0">
                <a:gradFill>
                  <a:gsLst>
                    <a:gs pos="0">
                      <a:srgbClr val="ED0C16"/>
                    </a:gs>
                    <a:gs pos="100000">
                      <a:srgbClr val="0E0203"/>
                    </a:gs>
                  </a:gsLst>
                  <a:lin ang="5400000" scaled="1"/>
                </a:gradFill>
                <a:latin typeface="微软雅黑" panose="020B0503020204020204" pitchFamily="34" charset="-122"/>
                <a:ea typeface="微软雅黑" panose="020B0503020204020204" pitchFamily="34" charset="-122"/>
              </a:rPr>
              <a:t>世界杯影响作用</a:t>
            </a:r>
          </a:p>
        </p:txBody>
      </p:sp>
      <p:grpSp>
        <p:nvGrpSpPr>
          <p:cNvPr id="13" name="组合 12">
            <a:extLst>
              <a:ext uri="{FF2B5EF4-FFF2-40B4-BE49-F238E27FC236}">
                <a16:creationId xmlns="" xmlns:a16="http://schemas.microsoft.com/office/drawing/2014/main" id="{C0929871-5580-46A9-A97D-88B85A6170CF}"/>
              </a:ext>
            </a:extLst>
          </p:cNvPr>
          <p:cNvGrpSpPr/>
          <p:nvPr/>
        </p:nvGrpSpPr>
        <p:grpSpPr>
          <a:xfrm flipH="1">
            <a:off x="8810171" y="4672605"/>
            <a:ext cx="3363320" cy="2177218"/>
            <a:chOff x="-19940" y="1485901"/>
            <a:chExt cx="5117602" cy="5372100"/>
          </a:xfrm>
        </p:grpSpPr>
        <p:pic>
          <p:nvPicPr>
            <p:cNvPr id="14" name="图片 13">
              <a:extLst>
                <a:ext uri="{FF2B5EF4-FFF2-40B4-BE49-F238E27FC236}">
                  <a16:creationId xmlns="" xmlns:a16="http://schemas.microsoft.com/office/drawing/2014/main" id="{1CD61F8E-D2F9-4183-A7D5-806DA22E7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85901"/>
              <a:ext cx="4297335" cy="5372100"/>
            </a:xfrm>
            <a:prstGeom prst="rect">
              <a:avLst/>
            </a:prstGeom>
          </p:spPr>
        </p:pic>
        <p:pic>
          <p:nvPicPr>
            <p:cNvPr id="15" name="图片 14">
              <a:extLst>
                <a:ext uri="{FF2B5EF4-FFF2-40B4-BE49-F238E27FC236}">
                  <a16:creationId xmlns="" xmlns:a16="http://schemas.microsoft.com/office/drawing/2014/main" id="{F780E108-3B15-4FD5-97F0-20F5B3D5A2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40" y="2487935"/>
              <a:ext cx="3602743" cy="3188214"/>
            </a:xfrm>
            <a:prstGeom prst="rect">
              <a:avLst/>
            </a:prstGeom>
          </p:spPr>
        </p:pic>
        <p:pic>
          <p:nvPicPr>
            <p:cNvPr id="16" name="图片 15">
              <a:extLst>
                <a:ext uri="{FF2B5EF4-FFF2-40B4-BE49-F238E27FC236}">
                  <a16:creationId xmlns="" xmlns:a16="http://schemas.microsoft.com/office/drawing/2014/main" id="{3BB06201-F333-4F52-9357-46DB628B43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40" y="4154418"/>
              <a:ext cx="5117602" cy="2703582"/>
            </a:xfrm>
            <a:prstGeom prst="rect">
              <a:avLst/>
            </a:prstGeom>
          </p:spPr>
        </p:pic>
      </p:grpSp>
      <p:pic>
        <p:nvPicPr>
          <p:cNvPr id="24" name="图片 23">
            <a:extLst>
              <a:ext uri="{FF2B5EF4-FFF2-40B4-BE49-F238E27FC236}">
                <a16:creationId xmlns="" xmlns:a16="http://schemas.microsoft.com/office/drawing/2014/main" id="{8BCB2472-C7D4-486C-BEDA-66EDC51D11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1518" y="5428489"/>
            <a:ext cx="6358141" cy="1810516"/>
          </a:xfrm>
          <a:prstGeom prst="rect">
            <a:avLst/>
          </a:prstGeom>
        </p:spPr>
      </p:pic>
      <p:pic>
        <p:nvPicPr>
          <p:cNvPr id="25" name="图片 24">
            <a:extLst>
              <a:ext uri="{FF2B5EF4-FFF2-40B4-BE49-F238E27FC236}">
                <a16:creationId xmlns="" xmlns:a16="http://schemas.microsoft.com/office/drawing/2014/main" id="{5F9CD411-D1BA-4327-A341-B2F0196B019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342900" y="4598719"/>
            <a:ext cx="5099314" cy="2776734"/>
          </a:xfrm>
          <a:prstGeom prst="rect">
            <a:avLst/>
          </a:prstGeom>
        </p:spPr>
      </p:pic>
      <p:pic>
        <p:nvPicPr>
          <p:cNvPr id="26" name="图片 25">
            <a:extLst>
              <a:ext uri="{FF2B5EF4-FFF2-40B4-BE49-F238E27FC236}">
                <a16:creationId xmlns="" xmlns:a16="http://schemas.microsoft.com/office/drawing/2014/main" id="{E799294F-A434-4DE6-ADED-DF38DA5E73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7174" y="4881729"/>
            <a:ext cx="1582731" cy="1544997"/>
          </a:xfrm>
          <a:prstGeom prst="rect">
            <a:avLst/>
          </a:prstGeom>
          <a:effectLst/>
        </p:spPr>
      </p:pic>
    </p:spTree>
    <p:extLst>
      <p:ext uri="{BB962C8B-B14F-4D97-AF65-F5344CB8AC3E}">
        <p14:creationId xmlns:p14="http://schemas.microsoft.com/office/powerpoint/2010/main" val="280459932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 xmlns:a16="http://schemas.microsoft.com/office/drawing/2014/main" id="{C39FC68E-3EC1-44E1-BDC7-B5454CE5D8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34970">
            <a:off x="5118983" y="2305932"/>
            <a:ext cx="4395863" cy="2111524"/>
          </a:xfrm>
          <a:prstGeom prst="rect">
            <a:avLst/>
          </a:prstGeom>
        </p:spPr>
      </p:pic>
      <p:sp>
        <p:nvSpPr>
          <p:cNvPr id="4" name="矩形 3">
            <a:extLst>
              <a:ext uri="{FF2B5EF4-FFF2-40B4-BE49-F238E27FC236}">
                <a16:creationId xmlns="" xmlns:a16="http://schemas.microsoft.com/office/drawing/2014/main" id="{A8D66147-52D0-4C90-8546-10574DDA0D61}"/>
              </a:ext>
            </a:extLst>
          </p:cNvPr>
          <p:cNvSpPr/>
          <p:nvPr/>
        </p:nvSpPr>
        <p:spPr>
          <a:xfrm>
            <a:off x="342900" y="275082"/>
            <a:ext cx="11506200" cy="6278118"/>
          </a:xfrm>
          <a:prstGeom prst="rect">
            <a:avLst/>
          </a:prstGeom>
          <a:noFill/>
          <a:ln>
            <a:gradFill>
              <a:gsLst>
                <a:gs pos="0">
                  <a:srgbClr val="ED0C16"/>
                </a:gs>
                <a:gs pos="100000">
                  <a:srgbClr val="0E0203"/>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 xmlns:a16="http://schemas.microsoft.com/office/drawing/2014/main" id="{8634BC68-4C62-4B10-82DB-8CD578F4402E}"/>
              </a:ext>
            </a:extLst>
          </p:cNvPr>
          <p:cNvSpPr txBox="1"/>
          <p:nvPr/>
        </p:nvSpPr>
        <p:spPr>
          <a:xfrm>
            <a:off x="740228" y="86121"/>
            <a:ext cx="5580069" cy="369332"/>
          </a:xfrm>
          <a:prstGeom prst="rect">
            <a:avLst/>
          </a:prstGeom>
          <a:solidFill>
            <a:srgbClr val="FEFEFE"/>
          </a:solidFill>
        </p:spPr>
        <p:txBody>
          <a:bodyPr wrap="square" rtlCol="0">
            <a:spAutoFit/>
          </a:bodyPr>
          <a:lstStyle/>
          <a:p>
            <a:pPr algn="just"/>
            <a:r>
              <a:rPr lang="zh-CN" altLang="en-US" dirty="0">
                <a:gradFill>
                  <a:gsLst>
                    <a:gs pos="0">
                      <a:srgbClr val="ED0C16"/>
                    </a:gs>
                    <a:gs pos="100000">
                      <a:srgbClr val="0E0203"/>
                    </a:gs>
                  </a:gsLst>
                  <a:lin ang="5400000" scaled="1"/>
                </a:gradFill>
              </a:rPr>
              <a:t>俄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罗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斯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世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界       </a:t>
            </a:r>
            <a:r>
              <a:rPr lang="en-US" altLang="zh-CN" dirty="0">
                <a:gradFill>
                  <a:gsLst>
                    <a:gs pos="0">
                      <a:srgbClr val="ED0C16"/>
                    </a:gs>
                    <a:gs pos="100000">
                      <a:srgbClr val="0E0203"/>
                    </a:gs>
                  </a:gsLst>
                  <a:lin ang="5400000" scaled="1"/>
                </a:gradFill>
              </a:rPr>
              <a:t>/       </a:t>
            </a:r>
            <a:r>
              <a:rPr lang="zh-CN" altLang="en-US" dirty="0">
                <a:gradFill>
                  <a:gsLst>
                    <a:gs pos="0">
                      <a:srgbClr val="ED0C16"/>
                    </a:gs>
                    <a:gs pos="100000">
                      <a:srgbClr val="0E0203"/>
                    </a:gs>
                  </a:gsLst>
                  <a:lin ang="5400000" scaled="1"/>
                </a:gradFill>
              </a:rPr>
              <a:t>杯</a:t>
            </a:r>
          </a:p>
        </p:txBody>
      </p:sp>
      <p:pic>
        <p:nvPicPr>
          <p:cNvPr id="36" name="图片 35">
            <a:extLst>
              <a:ext uri="{FF2B5EF4-FFF2-40B4-BE49-F238E27FC236}">
                <a16:creationId xmlns="" xmlns:a16="http://schemas.microsoft.com/office/drawing/2014/main" id="{39632305-E588-4743-AB0A-98F0F1AA46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35435" y="1385937"/>
            <a:ext cx="1569723" cy="655321"/>
          </a:xfrm>
          <a:prstGeom prst="rect">
            <a:avLst/>
          </a:prstGeom>
        </p:spPr>
      </p:pic>
      <p:pic>
        <p:nvPicPr>
          <p:cNvPr id="2" name="0001.哔哩哔哩-2018世界杯主题曲《Команда》，中文名《俄罗斯，前进》[超清版] [高质量]">
            <a:hlinkClick r:id="" action="ppaction://media"/>
            <a:extLst>
              <a:ext uri="{FF2B5EF4-FFF2-40B4-BE49-F238E27FC236}">
                <a16:creationId xmlns="" xmlns:a16="http://schemas.microsoft.com/office/drawing/2014/main" id="{BBFA0A87-B0F4-431C-B4BB-72D03406E1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80972" y="455453"/>
            <a:ext cx="609600" cy="609600"/>
          </a:xfrm>
          <a:prstGeom prst="rect">
            <a:avLst/>
          </a:prstGeom>
        </p:spPr>
      </p:pic>
      <p:pic>
        <p:nvPicPr>
          <p:cNvPr id="21" name="图片 20">
            <a:extLst>
              <a:ext uri="{FF2B5EF4-FFF2-40B4-BE49-F238E27FC236}">
                <a16:creationId xmlns="" xmlns:a16="http://schemas.microsoft.com/office/drawing/2014/main" id="{DE065145-B5FB-434B-BD5C-34723906BA8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41163" y="455453"/>
            <a:ext cx="3219050" cy="4161099"/>
          </a:xfrm>
          <a:prstGeom prst="rect">
            <a:avLst/>
          </a:prstGeom>
        </p:spPr>
      </p:pic>
      <p:pic>
        <p:nvPicPr>
          <p:cNvPr id="23" name="图片 22">
            <a:extLst>
              <a:ext uri="{FF2B5EF4-FFF2-40B4-BE49-F238E27FC236}">
                <a16:creationId xmlns="" xmlns:a16="http://schemas.microsoft.com/office/drawing/2014/main" id="{7AAEF0B6-DCE3-47EB-96FB-FA9C9710F52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2900" y="2924085"/>
            <a:ext cx="5001488" cy="3745675"/>
          </a:xfrm>
          <a:prstGeom prst="rect">
            <a:avLst/>
          </a:prstGeom>
        </p:spPr>
      </p:pic>
      <p:pic>
        <p:nvPicPr>
          <p:cNvPr id="25" name="图片 24">
            <a:extLst>
              <a:ext uri="{FF2B5EF4-FFF2-40B4-BE49-F238E27FC236}">
                <a16:creationId xmlns="" xmlns:a16="http://schemas.microsoft.com/office/drawing/2014/main" id="{7D0BA24D-09ED-465F-B62F-34D9C35E485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0987" y="645076"/>
            <a:ext cx="2332299" cy="893792"/>
          </a:xfrm>
          <a:prstGeom prst="rect">
            <a:avLst/>
          </a:prstGeom>
        </p:spPr>
      </p:pic>
    </p:spTree>
    <p:extLst>
      <p:ext uri="{BB962C8B-B14F-4D97-AF65-F5344CB8AC3E}">
        <p14:creationId xmlns:p14="http://schemas.microsoft.com/office/powerpoint/2010/main" val="2300098380"/>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手绘水墨世界杯足球运动PPT模板"/>
  <p:tag name="ISPRING_FIRST_PUBLISH"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453</TotalTime>
  <Words>1029</Words>
  <Application>Microsoft Office PowerPoint</Application>
  <PresentationFormat>宽屏</PresentationFormat>
  <Paragraphs>83</Paragraphs>
  <Slides>30</Slides>
  <Notes>30</Notes>
  <HiddenSlides>0</HiddenSlides>
  <MMClips>2</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等线</vt:lpstr>
      <vt:lpstr>思源黑体 CN Heavy</vt:lpstr>
      <vt:lpstr>思源黑体 CN Medium</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手绘水墨世界杯足球运动PPT模板</dc:title>
  <dc:creator>faith123</dc:creator>
  <cp:lastModifiedBy>faith123</cp:lastModifiedBy>
  <cp:revision>71</cp:revision>
  <dcterms:created xsi:type="dcterms:W3CDTF">2017-08-18T03:02:00Z</dcterms:created>
  <dcterms:modified xsi:type="dcterms:W3CDTF">2018-06-13T02:23:53Z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