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  <p:sldMasterId id="2147483701" r:id="rId2"/>
  </p:sldMasterIdLst>
  <p:notesMasterIdLst>
    <p:notesMasterId r:id="rId30"/>
  </p:notesMasterIdLst>
  <p:sldIdLst>
    <p:sldId id="278" r:id="rId3"/>
    <p:sldId id="289" r:id="rId4"/>
    <p:sldId id="365" r:id="rId5"/>
    <p:sldId id="374" r:id="rId6"/>
    <p:sldId id="280" r:id="rId7"/>
    <p:sldId id="281" r:id="rId8"/>
    <p:sldId id="285" r:id="rId9"/>
    <p:sldId id="286" r:id="rId10"/>
    <p:sldId id="375" r:id="rId11"/>
    <p:sldId id="288" r:id="rId12"/>
    <p:sldId id="287" r:id="rId13"/>
    <p:sldId id="290" r:id="rId14"/>
    <p:sldId id="291" r:id="rId15"/>
    <p:sldId id="376" r:id="rId16"/>
    <p:sldId id="292" r:id="rId17"/>
    <p:sldId id="377" r:id="rId18"/>
    <p:sldId id="297" r:id="rId19"/>
    <p:sldId id="299" r:id="rId20"/>
    <p:sldId id="302" r:id="rId21"/>
    <p:sldId id="373" r:id="rId22"/>
    <p:sldId id="304" r:id="rId23"/>
    <p:sldId id="378" r:id="rId24"/>
    <p:sldId id="310" r:id="rId25"/>
    <p:sldId id="312" r:id="rId26"/>
    <p:sldId id="372" r:id="rId27"/>
    <p:sldId id="282" r:id="rId28"/>
    <p:sldId id="379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B02C"/>
    <a:srgbClr val="A50021"/>
    <a:srgbClr val="FFFF66"/>
    <a:srgbClr val="FF99CC"/>
    <a:srgbClr val="FF0000"/>
    <a:srgbClr val="FF33CC"/>
    <a:srgbClr val="00CC99"/>
    <a:srgbClr val="00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77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91F59-59C7-4D09-8955-254ECA00C053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19A9E2-1416-4621-98CF-AA87E36F2B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28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718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118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79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297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003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031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915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277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278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330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498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497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37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66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12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531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6909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977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3717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8F1ADB-5708-424B-B98F-4FE8806552F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6236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4421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2831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5067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0292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7081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0064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9A9E2-1416-4621-98CF-AA87E36F2BC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56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DB595-0B4F-4580-B69F-9153EB09F7F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91647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A6A00E-BEEB-49AB-B256-B26A17243FC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772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09CDB-B88F-44A6-AB46-5E8701A798A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25368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E7D71-ACD1-4783-A844-C42D568E93C1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4490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24EC3-B8AF-4104-9CFB-CCF2215D39AD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511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82EE49-A4FF-4000-8275-3BECA0C68E8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910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837A1-4385-4D8D-A6D6-E154EE8F357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422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377BB-E8E5-4C49-B68F-2A76122DFF5A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31537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AFC5A-1DA9-4B30-BF7B-698D37C7CA6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1716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416B2-59C5-4002-9940-8519ED19917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5605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91D1A6-B350-4B92-BC82-DAF759217207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94618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497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93D41-7C8C-4981-9AA6-9B70D6A344B2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503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08144-C614-4598-8A82-F842F96DDE8D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8183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304AB-CB5E-4E6F-B15B-B0402B8C4DAA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7801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50E7A-C0A8-4A69-8403-A54684E7F88D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6325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A8C73-3B2B-4CFA-8634-419D92284D37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450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FD9BB-C1A5-4670-9281-67E7F16C4711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6766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11E94-9982-4BF7-90B4-1DE85DDFAAE9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0303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32321-8457-4343-A922-ADAA2EFE20EA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90272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B23A-4B79-40BC-8D29-FADD7374FE93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0100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DFA71-FDAB-4CE3-B7EB-6ACB90A3D215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182008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759363" y="1706137"/>
            <a:ext cx="1345862" cy="134586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880300" y="1706137"/>
            <a:ext cx="1345862" cy="134586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01234" y="1706137"/>
            <a:ext cx="1345862" cy="134586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419339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99A6B-0115-4F4D-82E6-9E49BB5B72E3}" type="datetimeFigureOut">
              <a:rPr lang="zh-CN" altLang="en-US" smtClean="0"/>
              <a:t>2019/2/27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D833F-A95A-44FC-B0D7-486FA26845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917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5000">
        <p15:prstTrans prst="pageCurlDouble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>
            <a:lumMod val="95000"/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A6E6F4B-1170-42C7-B766-21ACC57DCCF0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5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E6F4B-1170-42C7-B766-21ACC57DCCF0}" type="slidenum">
              <a:rPr lang="zh-CN" altLang="en-US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823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51miz.co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47545" y="1534919"/>
            <a:ext cx="6858000" cy="1790700"/>
          </a:xfrm>
        </p:spPr>
        <p:txBody>
          <a:bodyPr>
            <a:noAutofit/>
          </a:bodyPr>
          <a:lstStyle/>
          <a:p>
            <a:r>
              <a:rPr lang="zh-CN" altLang="en-US" sz="3600" dirty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新学期班会</a:t>
            </a:r>
            <a:r>
              <a:rPr lang="en-US" altLang="zh-CN" sz="3600" dirty="0" err="1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3600" dirty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模板</a:t>
            </a:r>
            <a:endParaRPr lang="zh-CN" altLang="en-US" sz="3600" b="0" dirty="0">
              <a:solidFill>
                <a:srgbClr val="72B02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TextBox 31"/>
          <p:cNvSpPr txBox="1"/>
          <p:nvPr/>
        </p:nvSpPr>
        <p:spPr>
          <a:xfrm>
            <a:off x="4825277" y="3325619"/>
            <a:ext cx="3702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2018 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the summary text input or copy here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43558"/>
            <a:ext cx="3919561" cy="3435846"/>
          </a:xfrm>
          <a:prstGeom prst="rect">
            <a:avLst/>
          </a:prstGeom>
        </p:spPr>
      </p:pic>
      <p:pic>
        <p:nvPicPr>
          <p:cNvPr id="10" name="纯音乐 - 夜的钢琴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7018" y="53875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5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122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419622"/>
            <a:ext cx="8226425" cy="1143000"/>
          </a:xfrm>
        </p:spPr>
        <p:txBody>
          <a:bodyPr>
            <a:no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入 园</a:t>
            </a:r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/>
            </a:r>
            <a:b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</a:br>
            <a:r>
              <a:rPr lang="zh-CN" altLang="en-US" sz="3600" dirty="0" smtClean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我们</a:t>
            </a:r>
            <a:r>
              <a:rPr lang="zh-CN" altLang="en-US" sz="3600" dirty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和孩子一起准备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628" y="2931790"/>
            <a:ext cx="6732240" cy="1504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616967" y="1092804"/>
            <a:ext cx="1134596" cy="1134596"/>
          </a:xfrm>
          <a:prstGeom prst="ellipse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2"/>
          <p:cNvSpPr txBox="1"/>
          <p:nvPr/>
        </p:nvSpPr>
        <p:spPr>
          <a:xfrm>
            <a:off x="2020776" y="1092804"/>
            <a:ext cx="7580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录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16967" y="2366186"/>
            <a:ext cx="277572" cy="27757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54"/>
          <p:cNvSpPr txBox="1"/>
          <p:nvPr/>
        </p:nvSpPr>
        <p:spPr>
          <a:xfrm rot="5400000">
            <a:off x="876882" y="1514340"/>
            <a:ext cx="1431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华文宋体" pitchFamily="2" charset="-122"/>
                <a:ea typeface="华文宋体" pitchFamily="2" charset="-122"/>
              </a:rPr>
              <a:t>CHINA Design</a:t>
            </a:r>
            <a:endParaRPr lang="zh-CN" altLang="en-US" sz="2800" dirty="0">
              <a:latin typeface="华文宋体" pitchFamily="2" charset="-122"/>
              <a:ea typeface="华文宋体" pitchFamily="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33" y="2763097"/>
            <a:ext cx="1750485" cy="1591806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488235" y="1236762"/>
            <a:ext cx="5119129" cy="2769220"/>
            <a:chOff x="4488235" y="1236762"/>
            <a:chExt cx="5119129" cy="2769220"/>
          </a:xfrm>
        </p:grpSpPr>
        <p:grpSp>
          <p:nvGrpSpPr>
            <p:cNvPr id="12" name="组合 11"/>
            <p:cNvGrpSpPr/>
            <p:nvPr/>
          </p:nvGrpSpPr>
          <p:grpSpPr>
            <a:xfrm>
              <a:off x="4490256" y="1416012"/>
              <a:ext cx="3643473" cy="360040"/>
              <a:chOff x="4490256" y="1216571"/>
              <a:chExt cx="3643473" cy="36004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490256" y="1216571"/>
                <a:ext cx="513792" cy="347067"/>
              </a:xfrm>
              <a:prstGeom prst="rect">
                <a:avLst/>
              </a:prstGeom>
              <a:solidFill>
                <a:srgbClr val="72B0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5037385" y="1216571"/>
                <a:ext cx="3096344" cy="360040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490256" y="1979103"/>
              <a:ext cx="3643473" cy="360040"/>
              <a:chOff x="4490256" y="1216571"/>
              <a:chExt cx="3643473" cy="36004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4490256" y="1216571"/>
                <a:ext cx="513792" cy="34706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二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037385" y="1216571"/>
                <a:ext cx="3096344" cy="360040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490256" y="2483159"/>
              <a:ext cx="3643473" cy="360040"/>
              <a:chOff x="4490256" y="1216571"/>
              <a:chExt cx="3643473" cy="36004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4490256" y="1216571"/>
                <a:ext cx="513792" cy="347067"/>
              </a:xfrm>
              <a:prstGeom prst="rect">
                <a:avLst/>
              </a:prstGeom>
              <a:solidFill>
                <a:srgbClr val="72B0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5037385" y="1216571"/>
                <a:ext cx="3096344" cy="360040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490256" y="3046250"/>
              <a:ext cx="3643473" cy="360040"/>
              <a:chOff x="4490256" y="1216571"/>
              <a:chExt cx="3643473" cy="36004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4490256" y="1216571"/>
                <a:ext cx="513792" cy="34706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四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5037385" y="1216571"/>
                <a:ext cx="3096344" cy="360040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488235" y="3596368"/>
              <a:ext cx="3643473" cy="360040"/>
              <a:chOff x="4490256" y="1216571"/>
              <a:chExt cx="3643473" cy="360040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490256" y="1216571"/>
                <a:ext cx="513792" cy="347067"/>
              </a:xfrm>
              <a:prstGeom prst="rect">
                <a:avLst/>
              </a:prstGeom>
              <a:solidFill>
                <a:srgbClr val="72B0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五</a:t>
                </a:r>
                <a:endPara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5037385" y="1216571"/>
                <a:ext cx="3096344" cy="360040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5035364" y="1236762"/>
              <a:ext cx="4572000" cy="27692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indent="0">
                <a:lnSpc>
                  <a:spcPts val="43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孩子入园初期会出现的情况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0" indent="0">
                <a:lnSpc>
                  <a:spcPts val="43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我们需要做的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0" indent="0">
                <a:lnSpc>
                  <a:spcPts val="43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规律作息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0" indent="0">
                <a:lnSpc>
                  <a:spcPts val="43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理解支持配合教师工作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marL="0" indent="0">
                <a:lnSpc>
                  <a:spcPts val="43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家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—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园交流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9473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1"/>
          <p:cNvSpPr txBox="1"/>
          <p:nvPr/>
        </p:nvSpPr>
        <p:spPr>
          <a:xfrm>
            <a:off x="2807286" y="3305814"/>
            <a:ext cx="3702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2018 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the summary text input or copy here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75606"/>
            <a:ext cx="4205557" cy="1878697"/>
          </a:xfrm>
          <a:prstGeom prst="rect">
            <a:avLst/>
          </a:prstGeom>
        </p:spPr>
      </p:pic>
      <p:sp>
        <p:nvSpPr>
          <p:cNvPr id="7" name="标题 1"/>
          <p:cNvSpPr txBox="1">
            <a:spLocks/>
          </p:cNvSpPr>
          <p:nvPr/>
        </p:nvSpPr>
        <p:spPr>
          <a:xfrm>
            <a:off x="2744373" y="2613680"/>
            <a:ext cx="4016960" cy="54062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zh-CN" altLang="en-US" sz="2400" dirty="0" smtClean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孩子入园初期会出现的情况    </a:t>
            </a:r>
            <a:endParaRPr lang="zh-CN" altLang="en-US" sz="2400" dirty="0">
              <a:solidFill>
                <a:srgbClr val="72B02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599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15590" y="30232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109185"/>
            <a:ext cx="2164852" cy="146142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604" y="1109185"/>
            <a:ext cx="2164853" cy="14432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72" y="1113288"/>
            <a:ext cx="2164853" cy="144323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88247" y="2729599"/>
            <a:ext cx="1931628" cy="412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CN" altLang="en-US" sz="2400" dirty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哭闹不止</a:t>
            </a:r>
            <a:r>
              <a:rPr lang="zh-CN" altLang="en-US" sz="2400" dirty="0" smtClean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型</a:t>
            </a:r>
            <a:endParaRPr lang="en-US" altLang="zh-CN" sz="2400" dirty="0" smtClean="0">
              <a:solidFill>
                <a:srgbClr val="72B02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37457" y="3172195"/>
            <a:ext cx="2414549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快乐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的游戏或亲密的伙伴会使这类幼儿暂时忘记对陌生环境的恐惧，但在游戏结束或在伙伴突然离开后会继续哭闹。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92693" y="3175463"/>
            <a:ext cx="2332380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类幼儿情绪极为不安，常为了一点儿小事情大闹不止。甚至表现出现破坏性行为，以表现自己对亲人分离的不满，发泄怨恨。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40365" y="3189277"/>
            <a:ext cx="2079509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与亲人分离的恐惧和对陌生环境的不安全一直伴随着他，从早到晚哭闹不止。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38415" y="2667719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间歇哭闹型</a:t>
            </a:r>
          </a:p>
        </p:txBody>
      </p:sp>
      <p:sp>
        <p:nvSpPr>
          <p:cNvPr id="11" name="矩形 10"/>
          <p:cNvSpPr/>
          <p:nvPr/>
        </p:nvSpPr>
        <p:spPr>
          <a:xfrm>
            <a:off x="6319631" y="2693456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焦躁不安型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3215610" y="132518"/>
            <a:ext cx="2954655" cy="541174"/>
            <a:chOff x="3215610" y="132518"/>
            <a:chExt cx="2954655" cy="541174"/>
          </a:xfrm>
        </p:grpSpPr>
        <p:sp>
          <p:nvSpPr>
            <p:cNvPr id="14" name="矩形 13"/>
            <p:cNvSpPr/>
            <p:nvPr/>
          </p:nvSpPr>
          <p:spPr>
            <a:xfrm>
              <a:off x="3215610" y="132518"/>
              <a:ext cx="2954655" cy="541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>
                <a:lnSpc>
                  <a:spcPts val="35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孩子入园初期会出现的情况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949462" y="592617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68" y="1131590"/>
            <a:ext cx="1728192" cy="864096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沉默孤僻型</a:t>
            </a:r>
          </a:p>
        </p:txBody>
      </p:sp>
      <p:sp>
        <p:nvSpPr>
          <p:cNvPr id="4" name="矩形 3"/>
          <p:cNvSpPr/>
          <p:nvPr/>
        </p:nvSpPr>
        <p:spPr>
          <a:xfrm>
            <a:off x="683568" y="2211710"/>
            <a:ext cx="1728192" cy="8640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生活环节不适应型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221" y="3329161"/>
            <a:ext cx="1728192" cy="864096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恋物型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52352" y="1196871"/>
            <a:ext cx="550808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这类幼儿多事内向的孩子，以沉默表现出和亲人分离的无奈，对周围的环境或游戏不感兴趣，独立于群体之外，不合群。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52352" y="2211710"/>
            <a:ext cx="5508080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这类幼儿在家中多是溺爱包庇型幼儿，在家中吃饭、入厕、睡觉等都有专人守护，而幼儿园都要自己动手，因此，在这些环节中表现不适应。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51582" y="3202910"/>
            <a:ext cx="5652865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类幼儿将对亲人的依恋转移到家中自己活以恋人的日常用品上，如妈妈的丝巾、从婴儿期玩耍的玩具、被单等。这些物品熟悉的气味会使他们感到亲切，环节分离的焦虑情绪，为此无论游戏、睡觉、进餐中这些物品都会寸步不离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215610" y="132518"/>
            <a:ext cx="2954655" cy="541174"/>
            <a:chOff x="3215610" y="132518"/>
            <a:chExt cx="2954655" cy="541174"/>
          </a:xfrm>
        </p:grpSpPr>
        <p:sp>
          <p:nvSpPr>
            <p:cNvPr id="11" name="矩形 10"/>
            <p:cNvSpPr/>
            <p:nvPr/>
          </p:nvSpPr>
          <p:spPr>
            <a:xfrm>
              <a:off x="3215610" y="132518"/>
              <a:ext cx="2954655" cy="541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>
                <a:lnSpc>
                  <a:spcPts val="35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孩子入园初期会出现的情况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3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555776" y="336302"/>
            <a:ext cx="6214392" cy="5688632"/>
          </a:xfrm>
        </p:spPr>
        <p:txBody>
          <a:bodyPr>
            <a:normAutofit/>
          </a:bodyPr>
          <a:lstStyle/>
          <a:p>
            <a:pPr marL="0" indent="0">
              <a:lnSpc>
                <a:spcPts val="2200"/>
              </a:lnSpc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200"/>
              </a:lnSpc>
              <a:buNone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类幼儿哭哭闹闹入园，然后和成人谈条件，如：“妈妈中午来接我”“老师，我不睡觉”“老师，你喂我吃饭”等。答应了，妈妈才能离开，并且在一日活动中时时提醒老师兑现他的条件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200"/>
              </a:lnSpc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园幼儿可能会出现梦中惊醒的现象，主要是因为孩子进入新的环境，身体、心理不适应。家长尽量给孩子心理上的安慰，使幼儿有安全感，引导幼儿发现幼儿园的乐趣，帮助他们亲近班里的老师和小朋友，对老师有信赖感 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500"/>
              </a:lnSpc>
              <a:buNone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200"/>
              </a:lnSpc>
              <a:buNone/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尿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大便，特别是大便，一般的孩子都会憋着，一直憋回家，他会紧张，因为他这个是很隐私的事。由于老师掌握孩子的规律需要一定的时间，对于自立能力弱的孩子而言，来到一个新环境，有可能会出现这样的情况，只要家长多带上几套换洗衣裤就行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200"/>
              </a:lnSpc>
              <a:buNone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200"/>
              </a:lnSpc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2200"/>
              </a:lnSpc>
              <a:buNone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1131590"/>
            <a:ext cx="1728192" cy="864096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谈判协商型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3568" y="2211710"/>
            <a:ext cx="1728192" cy="8640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惊醒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221" y="3329161"/>
            <a:ext cx="1728192" cy="864096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憋</a:t>
            </a:r>
            <a:r>
              <a:rPr lang="zh-CN" altLang="en-US" sz="2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尿和大便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215610" y="132518"/>
            <a:ext cx="2954655" cy="541174"/>
            <a:chOff x="3215610" y="132518"/>
            <a:chExt cx="2954655" cy="541174"/>
          </a:xfrm>
        </p:grpSpPr>
        <p:sp>
          <p:nvSpPr>
            <p:cNvPr id="10" name="矩形 9"/>
            <p:cNvSpPr/>
            <p:nvPr/>
          </p:nvSpPr>
          <p:spPr>
            <a:xfrm>
              <a:off x="3215610" y="132518"/>
              <a:ext cx="2954655" cy="541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>
                <a:lnSpc>
                  <a:spcPts val="35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孩子入园初期会出现的情况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24558" y="1059582"/>
            <a:ext cx="2327175" cy="1152128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阶段性</a:t>
            </a:r>
            <a:endParaRPr lang="en-US" altLang="zh-CN" sz="24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体质敏感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67596" y="1059582"/>
            <a:ext cx="2327175" cy="1152128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怕生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44171" y="1059582"/>
            <a:ext cx="2327175" cy="1152128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强烈抵抗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70583" y="2859782"/>
            <a:ext cx="2381150" cy="1695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由于新环境使孩子情绪波动较大，加上哭闹、紧张，体能消耗也较大，出现代谢紊乱，进而在一定阶段内引起体质敏感、易生病。</a:t>
            </a:r>
          </a:p>
        </p:txBody>
      </p:sp>
      <p:sp>
        <p:nvSpPr>
          <p:cNvPr id="3" name="矩形 2"/>
          <p:cNvSpPr/>
          <p:nvPr/>
        </p:nvSpPr>
        <p:spPr>
          <a:xfrm>
            <a:off x="3407729" y="2859782"/>
            <a:ext cx="2446907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不愿意与老师和陌生的小朋友交往，抵抗交往，躲避，缩在角落或没有人的地方。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88109" y="2890639"/>
            <a:ext cx="2179974" cy="696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表现为哭闹打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咬人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、摔东西、抢玩具等。</a:t>
            </a:r>
          </a:p>
        </p:txBody>
      </p:sp>
      <p:sp>
        <p:nvSpPr>
          <p:cNvPr id="9" name="等腰三角形 8"/>
          <p:cNvSpPr/>
          <p:nvPr/>
        </p:nvSpPr>
        <p:spPr>
          <a:xfrm flipV="1">
            <a:off x="1742530" y="2315139"/>
            <a:ext cx="381198" cy="328619"/>
          </a:xfrm>
          <a:prstGeom prst="triangle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flipV="1">
            <a:off x="4440583" y="2315138"/>
            <a:ext cx="381198" cy="328619"/>
          </a:xfrm>
          <a:prstGeom prst="triangle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flipV="1">
            <a:off x="7178096" y="2315137"/>
            <a:ext cx="381198" cy="328619"/>
          </a:xfrm>
          <a:prstGeom prst="triangle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287" y="3632161"/>
            <a:ext cx="1462615" cy="126699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215610" y="132518"/>
            <a:ext cx="2954655" cy="541174"/>
            <a:chOff x="3215610" y="132518"/>
            <a:chExt cx="2954655" cy="541174"/>
          </a:xfrm>
        </p:grpSpPr>
        <p:sp>
          <p:nvSpPr>
            <p:cNvPr id="17" name="矩形 16"/>
            <p:cNvSpPr/>
            <p:nvPr/>
          </p:nvSpPr>
          <p:spPr>
            <a:xfrm>
              <a:off x="3215610" y="132518"/>
              <a:ext cx="2954655" cy="541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>
                <a:lnSpc>
                  <a:spcPts val="35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孩子入园初期会出现的情况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055118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" grpId="0"/>
      <p:bldP spid="3" grpId="0"/>
      <p:bldP spid="7" grpId="0"/>
      <p:bldP spid="9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1"/>
          <p:cNvSpPr txBox="1"/>
          <p:nvPr/>
        </p:nvSpPr>
        <p:spPr>
          <a:xfrm>
            <a:off x="2807286" y="3305814"/>
            <a:ext cx="3702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2018 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the summary text input or copy here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75606"/>
            <a:ext cx="4205557" cy="1878697"/>
          </a:xfrm>
          <a:prstGeom prst="rect">
            <a:avLst/>
          </a:prstGeom>
        </p:spPr>
      </p:pic>
      <p:sp>
        <p:nvSpPr>
          <p:cNvPr id="7" name="标题 1"/>
          <p:cNvSpPr txBox="1">
            <a:spLocks/>
          </p:cNvSpPr>
          <p:nvPr/>
        </p:nvSpPr>
        <p:spPr>
          <a:xfrm>
            <a:off x="2650073" y="2499742"/>
            <a:ext cx="4016960" cy="54062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zh-CN" altLang="en-US" sz="3200" dirty="0" smtClean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我们需要的</a:t>
            </a:r>
            <a:endParaRPr lang="zh-CN" altLang="en-US" sz="3200" dirty="0">
              <a:solidFill>
                <a:srgbClr val="72B02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3310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241376" y="1478566"/>
            <a:ext cx="6876764" cy="2863075"/>
            <a:chOff x="1241376" y="1478566"/>
            <a:chExt cx="6876764" cy="2863075"/>
          </a:xfrm>
        </p:grpSpPr>
        <p:sp>
          <p:nvSpPr>
            <p:cNvPr id="2" name="矩形 1"/>
            <p:cNvSpPr/>
            <p:nvPr/>
          </p:nvSpPr>
          <p:spPr>
            <a:xfrm>
              <a:off x="3203848" y="1491630"/>
              <a:ext cx="4914292" cy="28500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</a:t>
              </a: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已经长大了，我是个能干的孩子，所以我要上幼儿园啦</a:t>
              </a: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！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80000"/>
                </a:lnSpc>
              </a:pP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80000"/>
                </a:lnSpc>
              </a:pP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80000"/>
                </a:lnSpc>
              </a:pP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幼儿园</a:t>
              </a: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里可以学到很多本领，有很多小朋友一起玩，可开心啦</a:t>
              </a: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！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80000"/>
                </a:lnSpc>
              </a:pP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80000"/>
                </a:lnSpc>
              </a:pP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80000"/>
                </a:lnSpc>
              </a:pP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</a:t>
              </a: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知道我的幼儿园是什么样子，我去玩儿过，妈妈告诉过我</a:t>
              </a: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80000"/>
                </a:lnSpc>
              </a:pP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80000"/>
                </a:lnSpc>
              </a:pP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80000"/>
                </a:lnSpc>
              </a:pP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80000"/>
                </a:lnSpc>
              </a:pPr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爸爸</a:t>
              </a: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妈妈都很爱我，老师、阿姨也会喜欢我。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1241376" y="1478566"/>
              <a:ext cx="1656184" cy="504056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自豪</a:t>
              </a:r>
              <a:endParaRPr lang="zh-CN" altLang="en-US" sz="2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241376" y="2270654"/>
              <a:ext cx="1656184" cy="5040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向往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241376" y="3036846"/>
              <a:ext cx="1656184" cy="504056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熟悉</a:t>
              </a:r>
              <a:endParaRPr lang="zh-CN" altLang="en-US" sz="2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241376" y="3828934"/>
              <a:ext cx="1656184" cy="50405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安心</a:t>
              </a:r>
              <a:endParaRPr lang="zh-CN" altLang="en-US" sz="2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23523" y="141430"/>
            <a:ext cx="1338828" cy="532262"/>
            <a:chOff x="4023523" y="141430"/>
            <a:chExt cx="1338828" cy="532262"/>
          </a:xfrm>
        </p:grpSpPr>
        <p:sp>
          <p:nvSpPr>
            <p:cNvPr id="10" name="矩形 9"/>
            <p:cNvSpPr/>
            <p:nvPr/>
          </p:nvSpPr>
          <p:spPr>
            <a:xfrm>
              <a:off x="4023523" y="141430"/>
              <a:ext cx="1338828" cy="4865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algn="ctr">
                <a:lnSpc>
                  <a:spcPts val="35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我们需要的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547664" y="1419622"/>
            <a:ext cx="1872208" cy="2969468"/>
            <a:chOff x="1619672" y="1419622"/>
            <a:chExt cx="1872208" cy="2969468"/>
          </a:xfrm>
        </p:grpSpPr>
        <p:sp>
          <p:nvSpPr>
            <p:cNvPr id="3" name="矩形 2"/>
            <p:cNvSpPr/>
            <p:nvPr/>
          </p:nvSpPr>
          <p:spPr>
            <a:xfrm>
              <a:off x="1619672" y="1419622"/>
              <a:ext cx="1872208" cy="1584176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0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自理</a:t>
              </a:r>
              <a:endParaRPr lang="en-US" altLang="zh-CN" sz="4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algn="ctr"/>
              <a:r>
                <a:rPr lang="zh-CN" altLang="en-US" sz="40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能力</a:t>
              </a:r>
              <a:endParaRPr lang="zh-CN" altLang="en-US" sz="4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745297" y="3196071"/>
              <a:ext cx="1620957" cy="11930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独立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吃饭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ts val="3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自己大小便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ts val="3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学习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穿脱衣服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鞋袜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80231" y="1419622"/>
            <a:ext cx="1872208" cy="2969468"/>
            <a:chOff x="1619672" y="1419622"/>
            <a:chExt cx="1872208" cy="2969468"/>
          </a:xfrm>
        </p:grpSpPr>
        <p:sp>
          <p:nvSpPr>
            <p:cNvPr id="9" name="矩形 8"/>
            <p:cNvSpPr/>
            <p:nvPr/>
          </p:nvSpPr>
          <p:spPr>
            <a:xfrm>
              <a:off x="1619672" y="1419622"/>
              <a:ext cx="1872208" cy="158417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0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行为</a:t>
              </a:r>
              <a:endParaRPr lang="en-US" altLang="zh-CN" sz="4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algn="ctr"/>
              <a:r>
                <a:rPr lang="zh-CN" altLang="en-US" sz="40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习惯</a:t>
              </a:r>
              <a:endParaRPr lang="zh-CN" altLang="en-US" sz="4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835064" y="3196071"/>
              <a:ext cx="1441420" cy="11930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按时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作息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ts val="3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午睡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、遵守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规则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ts val="3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人合作分享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170141" y="1398290"/>
            <a:ext cx="1872208" cy="3022944"/>
            <a:chOff x="1619672" y="1419622"/>
            <a:chExt cx="1872208" cy="3022944"/>
          </a:xfrm>
        </p:grpSpPr>
        <p:sp>
          <p:nvSpPr>
            <p:cNvPr id="12" name="矩形 11"/>
            <p:cNvSpPr/>
            <p:nvPr/>
          </p:nvSpPr>
          <p:spPr>
            <a:xfrm>
              <a:off x="1619672" y="1419622"/>
              <a:ext cx="1872208" cy="1584176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0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语言</a:t>
              </a:r>
              <a:endParaRPr lang="en-US" altLang="zh-CN" sz="40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  <a:p>
              <a:pPr algn="ctr"/>
              <a:r>
                <a:rPr lang="zh-CN" altLang="en-US" sz="4000" dirty="0" smtClean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表达</a:t>
              </a:r>
              <a:endParaRPr lang="zh-CN" altLang="en-US" sz="4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104367" y="3196071"/>
              <a:ext cx="902811" cy="12464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表达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不适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ts val="3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表达需求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ts val="3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交往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023523" y="141430"/>
            <a:ext cx="1338828" cy="532262"/>
            <a:chOff x="4023523" y="141430"/>
            <a:chExt cx="1338828" cy="532262"/>
          </a:xfrm>
        </p:grpSpPr>
        <p:sp>
          <p:nvSpPr>
            <p:cNvPr id="16" name="矩形 15"/>
            <p:cNvSpPr/>
            <p:nvPr/>
          </p:nvSpPr>
          <p:spPr>
            <a:xfrm>
              <a:off x="4023523" y="141430"/>
              <a:ext cx="1338828" cy="4865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algn="ctr">
                <a:lnSpc>
                  <a:spcPts val="35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我们需要的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940751"/>
            <a:ext cx="4907097" cy="347008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476" y="2675795"/>
            <a:ext cx="2389494" cy="2069899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017469" y="1775839"/>
            <a:ext cx="5812138" cy="2015936"/>
            <a:chOff x="3017469" y="1775839"/>
            <a:chExt cx="5812138" cy="2015936"/>
          </a:xfrm>
        </p:grpSpPr>
        <p:sp>
          <p:nvSpPr>
            <p:cNvPr id="2" name="矩形 1"/>
            <p:cNvSpPr/>
            <p:nvPr/>
          </p:nvSpPr>
          <p:spPr>
            <a:xfrm>
              <a:off x="3330005" y="1775839"/>
              <a:ext cx="5499602" cy="2015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衣服、鞋袜等（宝宝们的私人物品请一定为其绣上名字，以便查找）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3000"/>
                </a:lnSpc>
              </a:pP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3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拖鞋、玩具、图书、动画片DVD等。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3000"/>
                </a:lnSpc>
              </a:pP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3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床上用品（绣上名字）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3025775" y="1923678"/>
              <a:ext cx="304230" cy="216024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025775" y="2675795"/>
              <a:ext cx="304230" cy="216024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017469" y="3441229"/>
              <a:ext cx="304230" cy="216024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023523" y="141430"/>
            <a:ext cx="1338828" cy="532262"/>
            <a:chOff x="4023523" y="141430"/>
            <a:chExt cx="1338828" cy="532262"/>
          </a:xfrm>
        </p:grpSpPr>
        <p:sp>
          <p:nvSpPr>
            <p:cNvPr id="13" name="矩形 12"/>
            <p:cNvSpPr/>
            <p:nvPr/>
          </p:nvSpPr>
          <p:spPr>
            <a:xfrm>
              <a:off x="4023523" y="141430"/>
              <a:ext cx="1338828" cy="4865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algn="ctr">
                <a:lnSpc>
                  <a:spcPts val="35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我们需要的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1560" y="2404517"/>
            <a:ext cx="7366119" cy="218976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marL="0" indent="0">
              <a:lnSpc>
                <a:spcPts val="4000"/>
              </a:lnSpc>
              <a:buNone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家长可利用入园和离园时间，认识本班的一个或者几个小朋友,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互相介绍后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鼓励孩子在一起，手拉手，玩一玩。另外，老师也是孩子的新朋友。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4000"/>
              </a:lnSpc>
              <a:buNone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4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开学前几天，家长可利用离园时间和老师交谈，老师会及时表扬你的孩子，增强孩子上幼儿园的信心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0" indent="0">
              <a:lnSpc>
                <a:spcPts val="4000"/>
              </a:lnSpc>
              <a:buNone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ts val="40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日常生活中注意培养孩子语言表达能力。教孩子学会交往。</a:t>
            </a:r>
          </a:p>
          <a:p>
            <a:pPr marL="0" indent="0">
              <a:lnSpc>
                <a:spcPts val="4000"/>
              </a:lnSpc>
              <a:buNone/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483768" y="2404517"/>
            <a:ext cx="0" cy="22554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076056" y="2404517"/>
            <a:ext cx="0" cy="22554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0" y="758287"/>
            <a:ext cx="7553437" cy="1648884"/>
            <a:chOff x="0" y="758287"/>
            <a:chExt cx="7553437" cy="1648884"/>
          </a:xfrm>
        </p:grpSpPr>
        <p:grpSp>
          <p:nvGrpSpPr>
            <p:cNvPr id="4" name="组合 3"/>
            <p:cNvGrpSpPr/>
            <p:nvPr/>
          </p:nvGrpSpPr>
          <p:grpSpPr>
            <a:xfrm>
              <a:off x="0" y="758287"/>
              <a:ext cx="4481308" cy="1648884"/>
              <a:chOff x="0" y="-203833"/>
              <a:chExt cx="4481308" cy="1936916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-203833"/>
                <a:ext cx="3779912" cy="1369076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3556680" y="363263"/>
                <a:ext cx="924628" cy="1369820"/>
              </a:xfrm>
              <a:prstGeom prst="rect">
                <a:avLst/>
              </a:prstGeom>
            </p:spPr>
          </p:pic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191" y="835025"/>
              <a:ext cx="2372246" cy="1413253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4023523" y="141430"/>
            <a:ext cx="1338828" cy="532262"/>
            <a:chOff x="4023523" y="141430"/>
            <a:chExt cx="1338828" cy="532262"/>
          </a:xfrm>
        </p:grpSpPr>
        <p:sp>
          <p:nvSpPr>
            <p:cNvPr id="15" name="矩形 14"/>
            <p:cNvSpPr/>
            <p:nvPr/>
          </p:nvSpPr>
          <p:spPr>
            <a:xfrm>
              <a:off x="4023523" y="141430"/>
              <a:ext cx="1338828" cy="4865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algn="ctr">
                <a:lnSpc>
                  <a:spcPts val="35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我们需要的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1"/>
          <p:cNvSpPr txBox="1"/>
          <p:nvPr/>
        </p:nvSpPr>
        <p:spPr>
          <a:xfrm>
            <a:off x="2807286" y="3305814"/>
            <a:ext cx="3702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2018 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the summary text input or copy here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75606"/>
            <a:ext cx="4205557" cy="1878697"/>
          </a:xfrm>
          <a:prstGeom prst="rect">
            <a:avLst/>
          </a:prstGeom>
        </p:spPr>
      </p:pic>
      <p:sp>
        <p:nvSpPr>
          <p:cNvPr id="7" name="标题 1"/>
          <p:cNvSpPr txBox="1">
            <a:spLocks/>
          </p:cNvSpPr>
          <p:nvPr/>
        </p:nvSpPr>
        <p:spPr>
          <a:xfrm>
            <a:off x="3779912" y="2499742"/>
            <a:ext cx="4016960" cy="54062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zh-CN" altLang="en-US" sz="3200" dirty="0" smtClean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作息规律</a:t>
            </a:r>
            <a:endParaRPr lang="zh-CN" altLang="en-US" sz="3200" dirty="0">
              <a:solidFill>
                <a:srgbClr val="72B02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7793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idx="1"/>
          </p:nvPr>
        </p:nvSpPr>
        <p:spPr>
          <a:xfrm>
            <a:off x="2420723" y="915567"/>
            <a:ext cx="6336704" cy="4751610"/>
          </a:xfrm>
        </p:spPr>
        <p:txBody>
          <a:bodyPr>
            <a:noAutofit/>
          </a:bodyPr>
          <a:lstStyle/>
          <a:p>
            <a:pPr marL="0" indent="0" algn="just">
              <a:lnSpc>
                <a:spcPts val="26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家长应每天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8:30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前入园送孩子入园参加幼儿园活动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6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共同配合，共同教育。送完孩子后即可离去避免刺激孩子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6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规律生活，合理穿衣，注意身体。 环境变化，幼儿接触更多的人群，加之情绪上的紧张和焦虑，孩子身体上会产生不适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家长需给幼儿合理穿衣，注意保证孩子夜晚足够的睡眠时间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6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夜晚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点前入睡，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岁左右的幼儿夜晚睡眠时间保证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小时。全天保证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12-13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小时睡眠时间。避免夜晚入睡着凉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6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新生入园宜早接。刚入园的幼儿特别希望家长早点来接，体验与家长团聚的欣慰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0" indent="0" algn="just">
              <a:lnSpc>
                <a:spcPts val="2600"/>
              </a:lnSpc>
              <a:buNone/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5:20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600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家园配合，共同培养自理能力。</a:t>
            </a:r>
          </a:p>
          <a:p>
            <a:pPr marL="0" indent="0" algn="just">
              <a:lnSpc>
                <a:spcPts val="2600"/>
              </a:lnSpc>
              <a:buNone/>
            </a:pP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600"/>
              </a:lnSpc>
              <a:buNone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600"/>
              </a:lnSpc>
              <a:buNone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600"/>
              </a:lnSpc>
              <a:buNone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just">
              <a:lnSpc>
                <a:spcPts val="2600"/>
              </a:lnSpc>
              <a:buNone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79712" y="1045171"/>
            <a:ext cx="216024" cy="3513981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2564738" y="1347614"/>
            <a:ext cx="603971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564738" y="1779662"/>
            <a:ext cx="603971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64738" y="2571750"/>
            <a:ext cx="603971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564738" y="3291372"/>
            <a:ext cx="603971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564738" y="4155926"/>
            <a:ext cx="603971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48" y="1234456"/>
            <a:ext cx="1879476" cy="295232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116873" y="141430"/>
            <a:ext cx="1152128" cy="532262"/>
            <a:chOff x="4116873" y="141430"/>
            <a:chExt cx="1152128" cy="532262"/>
          </a:xfrm>
        </p:grpSpPr>
        <p:sp>
          <p:nvSpPr>
            <p:cNvPr id="13" name="矩形 12"/>
            <p:cNvSpPr/>
            <p:nvPr/>
          </p:nvSpPr>
          <p:spPr>
            <a:xfrm>
              <a:off x="4138938" y="141430"/>
              <a:ext cx="1107997" cy="4865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algn="ctr">
                <a:lnSpc>
                  <a:spcPts val="35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作息规律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1"/>
          <p:cNvSpPr txBox="1"/>
          <p:nvPr/>
        </p:nvSpPr>
        <p:spPr>
          <a:xfrm>
            <a:off x="2807286" y="3305814"/>
            <a:ext cx="3702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2018 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the summary text input or copy here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75606"/>
            <a:ext cx="4205557" cy="1878697"/>
          </a:xfrm>
          <a:prstGeom prst="rect">
            <a:avLst/>
          </a:prstGeom>
        </p:spPr>
      </p:pic>
      <p:sp>
        <p:nvSpPr>
          <p:cNvPr id="7" name="标题 1"/>
          <p:cNvSpPr txBox="1">
            <a:spLocks/>
          </p:cNvSpPr>
          <p:nvPr/>
        </p:nvSpPr>
        <p:spPr>
          <a:xfrm>
            <a:off x="3059832" y="2499742"/>
            <a:ext cx="4016960" cy="54062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500"/>
              </a:lnSpc>
            </a:pPr>
            <a:r>
              <a:rPr lang="zh-CN" altLang="en-US" sz="2400" dirty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理解支持配合教师工作</a:t>
            </a:r>
            <a:endParaRPr lang="en-US" altLang="zh-CN" sz="2400" dirty="0">
              <a:solidFill>
                <a:srgbClr val="72B02C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288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491880" y="1275606"/>
            <a:ext cx="5490914" cy="3690213"/>
            <a:chOff x="3491880" y="1275606"/>
            <a:chExt cx="5490914" cy="3690213"/>
          </a:xfrm>
        </p:grpSpPr>
        <p:sp>
          <p:nvSpPr>
            <p:cNvPr id="2" name="矩形 1"/>
            <p:cNvSpPr/>
            <p:nvPr/>
          </p:nvSpPr>
          <p:spPr>
            <a:xfrm>
              <a:off x="3510186" y="1385352"/>
              <a:ext cx="5472608" cy="3580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>
                <a:lnSpc>
                  <a:spcPts val="3400"/>
                </a:lnSpc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充分信任老师。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3400"/>
                </a:lnSpc>
                <a:buNone/>
              </a:pP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3400"/>
                </a:lnSpc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宽容的家长往往能造就出一个出色的教师。当您能包容老师的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某些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3400"/>
                </a:lnSpc>
                <a:buNone/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弱点而充分信任他时，会促使他更有信心面对这份事业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3400"/>
                </a:lnSpc>
                <a:buNone/>
              </a:pP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3400"/>
                </a:lnSpc>
                <a:buNone/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每个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家庭都有自己独特的教育特色。家长尽可能多抽时间和老师接触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3400"/>
                </a:lnSpc>
                <a:buNone/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如实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说明孩子的情况，让老师和您共同制定教育方案。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3400"/>
                </a:lnSpc>
                <a:buNone/>
              </a:pP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491880" y="1275606"/>
              <a:ext cx="5005164" cy="3212883"/>
              <a:chOff x="2681486" y="1309876"/>
              <a:chExt cx="5005164" cy="3212883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2681486" y="2390203"/>
                <a:ext cx="5005164" cy="855712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2681486" y="3667047"/>
                <a:ext cx="5005164" cy="855712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2681486" y="1309876"/>
                <a:ext cx="5005164" cy="855712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7524328" y="1309876"/>
                <a:ext cx="162322" cy="855712"/>
              </a:xfrm>
              <a:prstGeom prst="rect">
                <a:avLst/>
              </a:prstGeom>
              <a:solidFill>
                <a:srgbClr val="72B0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7524328" y="2390203"/>
                <a:ext cx="162322" cy="855712"/>
              </a:xfrm>
              <a:prstGeom prst="rect">
                <a:avLst/>
              </a:prstGeom>
              <a:solidFill>
                <a:srgbClr val="72B0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524328" y="3667047"/>
                <a:ext cx="162322" cy="855712"/>
              </a:xfrm>
              <a:prstGeom prst="rect">
                <a:avLst/>
              </a:prstGeom>
              <a:solidFill>
                <a:srgbClr val="72B0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87574"/>
            <a:ext cx="3240031" cy="324003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446441" y="141430"/>
            <a:ext cx="2492991" cy="541174"/>
            <a:chOff x="3446441" y="141430"/>
            <a:chExt cx="2492991" cy="541174"/>
          </a:xfrm>
        </p:grpSpPr>
        <p:sp>
          <p:nvSpPr>
            <p:cNvPr id="15" name="矩形 14"/>
            <p:cNvSpPr/>
            <p:nvPr/>
          </p:nvSpPr>
          <p:spPr>
            <a:xfrm>
              <a:off x="3446441" y="141430"/>
              <a:ext cx="2492991" cy="541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algn="ctr">
                <a:lnSpc>
                  <a:spcPts val="35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理解支持配合教师工作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6692" y="1275606"/>
            <a:ext cx="7704856" cy="357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u"/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是我们最为常用的沟通方式，幼儿入园时，请尽量详细、全面的填写电话号码。如果您的电话有变动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 请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尽快通知我们最新的电话号码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网页也是交流沟通的渠道之一，我园开通的网站随时为家长更新幼儿园活动，如果您对其内容有任何意见，请联系幼儿园办公室教师，或直接发邮件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（园内网站：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www.51miz.com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有时我们会通过网站、便签或电话等方式与您取得联系，也可能采取面对面的方式。我们鼓励家长更大程度地参与幼儿发展过程，更大程度地与老师沟通交流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buFont typeface="Wingdings" panose="05000000000000000000" pitchFamily="2" charset="2"/>
              <a:buChar char="u"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最方便联系的人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0" indent="-857250">
              <a:lnSpc>
                <a:spcPct val="80000"/>
              </a:lnSpc>
              <a:buFont typeface="Wingdings" panose="05000000000000000000" pitchFamily="2" charset="2"/>
              <a:buChar char="u"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班主任和班级教师：她们负责班内幼儿的生活起居、教育教学、情绪情感等。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0" indent="-857250">
              <a:lnSpc>
                <a:spcPct val="80000"/>
              </a:lnSpc>
              <a:buFont typeface="Wingdings" panose="05000000000000000000" pitchFamily="2" charset="2"/>
              <a:buChar char="u"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园长、副园长、教学主管：负责幼儿园的全面事务，您可以随时与园行政取得联系沟通。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57250" indent="-857250">
              <a:lnSpc>
                <a:spcPct val="80000"/>
              </a:lnSpc>
              <a:buFont typeface="Wingdings" panose="05000000000000000000" pitchFamily="2" charset="2"/>
              <a:buChar char="u"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80000"/>
              </a:lnSpc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办公电话： </a:t>
            </a:r>
            <a:r>
              <a:rPr lang="zh-CN" altLang="en-US" sz="1600" b="1" dirty="0">
                <a:solidFill>
                  <a:srgbClr val="72B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85509493  </a:t>
            </a:r>
            <a:r>
              <a:rPr lang="zh-CN" altLang="en-US" sz="1600" b="1" dirty="0" smtClean="0">
                <a:solidFill>
                  <a:srgbClr val="72B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en-US" altLang="zh-CN" sz="1600" b="1" dirty="0">
                <a:solidFill>
                  <a:srgbClr val="72B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8550421</a:t>
            </a:r>
            <a:r>
              <a:rPr lang="zh-CN" altLang="en-US" sz="1600" b="1" dirty="0">
                <a:solidFill>
                  <a:srgbClr val="72B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 </a:t>
            </a:r>
            <a:r>
              <a:rPr lang="zh-CN" altLang="en-US" sz="1600" b="1" dirty="0" smtClean="0">
                <a:solidFill>
                  <a:srgbClr val="72B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600" b="1" dirty="0">
                <a:solidFill>
                  <a:srgbClr val="72B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85504218</a:t>
            </a:r>
          </a:p>
          <a:p>
            <a:pPr marL="457200" indent="-457200">
              <a:buFont typeface="Wingdings" panose="05000000000000000000" pitchFamily="2" charset="2"/>
              <a:buChar char="u"/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075806"/>
            <a:ext cx="1927721" cy="166988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446441" y="141430"/>
            <a:ext cx="2492991" cy="541174"/>
            <a:chOff x="3446441" y="141430"/>
            <a:chExt cx="2492991" cy="541174"/>
          </a:xfrm>
        </p:grpSpPr>
        <p:sp>
          <p:nvSpPr>
            <p:cNvPr id="7" name="矩形 6"/>
            <p:cNvSpPr/>
            <p:nvPr/>
          </p:nvSpPr>
          <p:spPr>
            <a:xfrm>
              <a:off x="3446441" y="141430"/>
              <a:ext cx="2492991" cy="541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algn="ctr">
                <a:lnSpc>
                  <a:spcPts val="35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理解支持配合教师工作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99592" y="987574"/>
            <a:ext cx="7699598" cy="3737258"/>
            <a:chOff x="899592" y="987574"/>
            <a:chExt cx="7699598" cy="3737258"/>
          </a:xfrm>
        </p:grpSpPr>
        <p:grpSp>
          <p:nvGrpSpPr>
            <p:cNvPr id="7" name="组合 6"/>
            <p:cNvGrpSpPr/>
            <p:nvPr/>
          </p:nvGrpSpPr>
          <p:grpSpPr>
            <a:xfrm>
              <a:off x="899592" y="987574"/>
              <a:ext cx="7699598" cy="3737258"/>
              <a:chOff x="899592" y="987574"/>
              <a:chExt cx="7699598" cy="373725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475656" y="987574"/>
                <a:ext cx="6336704" cy="8231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ctr">
                  <a:lnSpc>
                    <a:spcPts val="3000"/>
                  </a:lnSpc>
                  <a:buNone/>
                </a:pPr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遵守幼儿园的作息时间</a:t>
                </a:r>
                <a:r>
                  <a:rPr lang="zh-CN" altLang="en-US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，</a:t>
                </a:r>
                <a:endPara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  <a:p>
                <a:pPr marL="0" indent="0" algn="ctr">
                  <a:lnSpc>
                    <a:spcPts val="3000"/>
                  </a:lnSpc>
                  <a:buNone/>
                </a:pPr>
                <a:r>
                  <a:rPr lang="zh-CN" altLang="en-US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使</a:t>
                </a:r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幼儿养成良好的生活习惯，对幼儿的身心发展极为重要。</a:t>
                </a:r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899592" y="2067694"/>
                <a:ext cx="7699598" cy="26571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ctr">
                  <a:lnSpc>
                    <a:spcPts val="2000"/>
                  </a:lnSpc>
                  <a:buNone/>
                </a:pPr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接送</a:t>
                </a:r>
                <a:r>
                  <a:rPr lang="zh-CN" altLang="en-US" sz="2000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时间</a:t>
                </a:r>
                <a:endParaRPr lang="en-US" altLang="zh-CN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ts val="2000"/>
                  </a:lnSpc>
                  <a:buNone/>
                </a:pP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ts val="2000"/>
                  </a:lnSpc>
                  <a:buNone/>
                </a:pPr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 </a:t>
                </a:r>
                <a:endPara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ts val="2000"/>
                  </a:lnSpc>
                  <a:buNone/>
                </a:pPr>
                <a:endPara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ts val="3000"/>
                  </a:lnSpc>
                  <a:buNone/>
                </a:pP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幼儿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的晚餐时间，请家长不要随意接孩子，这样会影响其他幼儿安心吃晚餐。如有事，家长可在</a:t>
                </a:r>
                <a:r>
                  <a: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r>
                  <a: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30</a:t>
                </a: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前将幼儿接走，请家长配合</a:t>
                </a:r>
                <a:r>
                  <a:rPr lang="zh-CN" altLang="en-US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ts val="3000"/>
                  </a:lnSpc>
                  <a:buNone/>
                </a:pPr>
                <a:r>
                  <a:rPr lang="zh-CN" alt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为保证幼儿的安全，入园接送幼儿时请家长务必携带接送卡。</a:t>
                </a:r>
                <a:endPara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indent="0">
                  <a:lnSpc>
                    <a:spcPts val="3000"/>
                  </a:lnSpc>
                  <a:buNone/>
                </a:pPr>
                <a:endPara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1043608" y="2427734"/>
                <a:ext cx="7416824" cy="576064"/>
              </a:xfrm>
              <a:prstGeom prst="rect">
                <a:avLst/>
              </a:prstGeom>
              <a:solidFill>
                <a:srgbClr val="72B0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619672" y="2571750"/>
              <a:ext cx="6534472" cy="348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>
                <a:lnSpc>
                  <a:spcPts val="2000"/>
                </a:lnSpc>
                <a:buNone/>
              </a:pP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入园时间： 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7</a:t>
              </a: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：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4</a:t>
              </a: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5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— 9</a:t>
              </a: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：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00  </a:t>
              </a: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    离园时间：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17</a:t>
              </a: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：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30—18</a:t>
              </a:r>
              <a:r>
                <a:rPr lang="zh-CN" altLang="en-US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：</a:t>
              </a:r>
              <a:r>
                <a:rPr lang="en-US" altLang="zh-CN" sz="2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00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446441" y="141430"/>
            <a:ext cx="2492991" cy="541174"/>
            <a:chOff x="3446441" y="141430"/>
            <a:chExt cx="2492991" cy="541174"/>
          </a:xfrm>
        </p:grpSpPr>
        <p:sp>
          <p:nvSpPr>
            <p:cNvPr id="10" name="矩形 9"/>
            <p:cNvSpPr/>
            <p:nvPr/>
          </p:nvSpPr>
          <p:spPr>
            <a:xfrm>
              <a:off x="3446441" y="141430"/>
              <a:ext cx="2492991" cy="541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algn="ctr">
                <a:lnSpc>
                  <a:spcPts val="35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理解支持配合教师工作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574387" y="1636077"/>
            <a:ext cx="1423531" cy="251984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服装：为幼儿准备好舒适、安全、宽松、便于穿脱的衣物。最好多带一套换洗的衣服放在班里，及时清洗更换。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2977580" y="1545694"/>
            <a:ext cx="0" cy="2533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049392" y="1545694"/>
            <a:ext cx="0" cy="2533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2083643" y="1707654"/>
            <a:ext cx="509588" cy="924194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800000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11152" y="1636077"/>
            <a:ext cx="1102931" cy="251984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鞋子：为了便于幼儿运动，防止意外事故的发生，幼儿所穿鞋子要大小合适，最好是球鞋或布鞋。</a:t>
            </a:r>
          </a:p>
        </p:txBody>
      </p:sp>
      <p:sp>
        <p:nvSpPr>
          <p:cNvPr id="20" name="矩形 19"/>
          <p:cNvSpPr/>
          <p:nvPr/>
        </p:nvSpPr>
        <p:spPr>
          <a:xfrm>
            <a:off x="4899808" y="1707654"/>
            <a:ext cx="509588" cy="924194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16313" y="1636077"/>
            <a:ext cx="782330" cy="251984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请新生家长在幼儿衣裤、被套等私人物品上绣上幼儿的名字 。</a:t>
            </a:r>
          </a:p>
        </p:txBody>
      </p:sp>
      <p:sp>
        <p:nvSpPr>
          <p:cNvPr id="22" name="矩形 21"/>
          <p:cNvSpPr/>
          <p:nvPr/>
        </p:nvSpPr>
        <p:spPr>
          <a:xfrm>
            <a:off x="7884368" y="1707654"/>
            <a:ext cx="509588" cy="924194"/>
          </a:xfrm>
          <a:prstGeom prst="rect">
            <a:avLst/>
          </a:prstGeom>
          <a:solidFill>
            <a:srgbClr val="72B0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800000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46441" y="141430"/>
            <a:ext cx="2492991" cy="541174"/>
            <a:chOff x="3446441" y="141430"/>
            <a:chExt cx="2492991" cy="541174"/>
          </a:xfrm>
        </p:grpSpPr>
        <p:sp>
          <p:nvSpPr>
            <p:cNvPr id="16" name="矩形 15"/>
            <p:cNvSpPr/>
            <p:nvPr/>
          </p:nvSpPr>
          <p:spPr>
            <a:xfrm>
              <a:off x="3446441" y="141430"/>
              <a:ext cx="2492991" cy="541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algn="ctr">
                <a:lnSpc>
                  <a:spcPts val="35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理解支持配合教师工作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1938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5000">
        <p15:prstTrans prst="curtains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 animBg="1"/>
      <p:bldP spid="18" grpId="0"/>
      <p:bldP spid="20" grpId="0" animBg="1"/>
      <p:bldP spid="21" grpId="0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728159" y="995227"/>
            <a:ext cx="7588257" cy="1916944"/>
            <a:chOff x="728159" y="995227"/>
            <a:chExt cx="7588257" cy="1916944"/>
          </a:xfrm>
        </p:grpSpPr>
        <p:sp>
          <p:nvSpPr>
            <p:cNvPr id="5" name="矩形 4"/>
            <p:cNvSpPr/>
            <p:nvPr/>
          </p:nvSpPr>
          <p:spPr>
            <a:xfrm>
              <a:off x="2483768" y="1392170"/>
              <a:ext cx="5832648" cy="1119959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843808" y="1421363"/>
              <a:ext cx="4572000" cy="101059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indent="0">
                <a:lnSpc>
                  <a:spcPts val="2500"/>
                </a:lnSpc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如因病、因事不能来园的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2500"/>
                </a:lnSpc>
                <a:buNone/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主动与本班教师请假。如幼儿患传染病病愈后需来园请提前通知教师，以便作好相应的准备工作。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159" y="995227"/>
              <a:ext cx="2108034" cy="1916944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1187624" y="2792577"/>
            <a:ext cx="7582904" cy="1916944"/>
            <a:chOff x="1187624" y="2792577"/>
            <a:chExt cx="7582904" cy="1916944"/>
          </a:xfrm>
        </p:grpSpPr>
        <p:sp>
          <p:nvSpPr>
            <p:cNvPr id="2" name="矩形 1"/>
            <p:cNvSpPr/>
            <p:nvPr/>
          </p:nvSpPr>
          <p:spPr>
            <a:xfrm>
              <a:off x="2098506" y="3406050"/>
              <a:ext cx="4572000" cy="689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indent="0">
                <a:lnSpc>
                  <a:spcPts val="2500"/>
                </a:lnSpc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一般情况下，不要养成幼儿无故缺席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2500"/>
                </a:lnSpc>
                <a:buNone/>
              </a:pP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迟到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等习惯，以免影响幼儿正常的学习和生活。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187624" y="3309114"/>
              <a:ext cx="5904656" cy="1111431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2494" y="2792577"/>
              <a:ext cx="2108034" cy="1916944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446441" y="141430"/>
            <a:ext cx="2492991" cy="541174"/>
            <a:chOff x="3446441" y="141430"/>
            <a:chExt cx="2492991" cy="541174"/>
          </a:xfrm>
        </p:grpSpPr>
        <p:sp>
          <p:nvSpPr>
            <p:cNvPr id="17" name="矩形 16"/>
            <p:cNvSpPr/>
            <p:nvPr/>
          </p:nvSpPr>
          <p:spPr>
            <a:xfrm>
              <a:off x="3446441" y="141430"/>
              <a:ext cx="2492991" cy="5411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 algn="ctr">
                <a:lnSpc>
                  <a:spcPts val="3500"/>
                </a:lnSpc>
                <a:buNone/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理解支持配合教师工作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31"/>
          <p:cNvSpPr txBox="1"/>
          <p:nvPr/>
        </p:nvSpPr>
        <p:spPr>
          <a:xfrm>
            <a:off x="2807286" y="3305814"/>
            <a:ext cx="3702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2018 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the summary text input or copy here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75606"/>
            <a:ext cx="4205557" cy="1878697"/>
          </a:xfrm>
          <a:prstGeom prst="rect">
            <a:avLst/>
          </a:prstGeom>
        </p:spPr>
      </p:pic>
      <p:sp>
        <p:nvSpPr>
          <p:cNvPr id="7" name="标题 1"/>
          <p:cNvSpPr txBox="1">
            <a:spLocks/>
          </p:cNvSpPr>
          <p:nvPr/>
        </p:nvSpPr>
        <p:spPr>
          <a:xfrm>
            <a:off x="3275856" y="2499742"/>
            <a:ext cx="4016960" cy="54062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500"/>
              </a:lnSpc>
            </a:pPr>
            <a:r>
              <a:rPr lang="zh-CN" altLang="en-US" sz="3200" dirty="0" smtClean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家</a:t>
            </a:r>
            <a:r>
              <a:rPr lang="en-US" altLang="zh-CN" sz="3200" dirty="0" smtClean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—</a:t>
            </a:r>
            <a:r>
              <a:rPr lang="en-US" altLang="zh-CN" sz="3200" dirty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—</a:t>
            </a:r>
            <a:r>
              <a:rPr lang="zh-CN" altLang="en-US" sz="3200" dirty="0" smtClean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园</a:t>
            </a:r>
            <a:r>
              <a:rPr lang="zh-CN" altLang="en-US" sz="3200" dirty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交流</a:t>
            </a:r>
          </a:p>
        </p:txBody>
      </p:sp>
    </p:spTree>
    <p:extLst>
      <p:ext uri="{BB962C8B-B14F-4D97-AF65-F5344CB8AC3E}">
        <p14:creationId xmlns:p14="http://schemas.microsoft.com/office/powerpoint/2010/main" val="2800705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1779662"/>
            <a:ext cx="6334125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43608" y="1212815"/>
            <a:ext cx="7649666" cy="3195747"/>
            <a:chOff x="1043608" y="1212815"/>
            <a:chExt cx="7649666" cy="3195747"/>
          </a:xfrm>
        </p:grpSpPr>
        <p:sp>
          <p:nvSpPr>
            <p:cNvPr id="2" name="矩形 1"/>
            <p:cNvSpPr/>
            <p:nvPr/>
          </p:nvSpPr>
          <p:spPr>
            <a:xfrm>
              <a:off x="1403648" y="1212815"/>
              <a:ext cx="7289626" cy="31957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>
                <a:lnSpc>
                  <a:spcPts val="2200"/>
                </a:lnSpc>
                <a:buNone/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园内每周一公布班级周工作计划安排表，利用“宣传栏”专刊宣传家教知识，教师通过家访、个别谈话、电话、书面联系等方法，介绍教育活动情况，通知活动事项，与家长建立进一步的联系。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2200"/>
                </a:lnSpc>
                <a:buNone/>
              </a:pP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2200"/>
                </a:lnSpc>
                <a:buNone/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园内会通过多种形式丰富家园工作，定期召开家长会，举行家长半日观摩活动，每周向家长公布幼儿食谱，节日举行大型文体活动等。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2200"/>
                </a:lnSpc>
                <a:buNone/>
              </a:pP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2200"/>
                </a:lnSpc>
                <a:buNone/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家长参加幼儿园活动：家长是孩子的第一任老师，我们希望家长尽可能多的参与幼儿园活动。</a:t>
              </a: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2200"/>
                </a:lnSpc>
                <a:buNone/>
              </a:pPr>
              <a:endPara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fontAlgn="auto">
                <a:lnSpc>
                  <a:spcPts val="2200"/>
                </a:lnSpc>
                <a:spcAft>
                  <a:spcPts val="0"/>
                </a:spcAft>
                <a:buNone/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多与幼儿的沟通</a:t>
              </a: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多与幼儿的沟通也是家园同步教育的关键。只有家长与幼儿沟通好了</a:t>
              </a: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fontAlgn="auto">
                <a:lnSpc>
                  <a:spcPts val="2200"/>
                </a:lnSpc>
                <a:spcAft>
                  <a:spcPts val="0"/>
                </a:spcAft>
                <a:buNone/>
              </a:pPr>
              <a:r>
                <a:rPr lang="zh-CN" altLang="en-US" sz="1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幼儿</a:t>
              </a: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才听家长的话，家长才能顺利地完成需要配合老师的教育任务。 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>
                <a:lnSpc>
                  <a:spcPts val="2200"/>
                </a:lnSpc>
                <a:buNone/>
              </a:pP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043608" y="1419622"/>
              <a:ext cx="237306" cy="237306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043608" y="2245786"/>
              <a:ext cx="237306" cy="23730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43608" y="2981070"/>
              <a:ext cx="237306" cy="237306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043608" y="3677260"/>
              <a:ext cx="237306" cy="23730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462" y="2476221"/>
            <a:ext cx="1441707" cy="2264669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908107" y="141430"/>
            <a:ext cx="1569660" cy="532262"/>
            <a:chOff x="3908107" y="141430"/>
            <a:chExt cx="1569660" cy="532262"/>
          </a:xfrm>
        </p:grpSpPr>
        <p:sp>
          <p:nvSpPr>
            <p:cNvPr id="12" name="矩形 11"/>
            <p:cNvSpPr/>
            <p:nvPr/>
          </p:nvSpPr>
          <p:spPr>
            <a:xfrm>
              <a:off x="3908107" y="141430"/>
              <a:ext cx="1569660" cy="4865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家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——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园交流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idx="1"/>
          </p:nvPr>
        </p:nvSpPr>
        <p:spPr>
          <a:xfrm>
            <a:off x="683568" y="1131590"/>
            <a:ext cx="7770813" cy="4113213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信任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buFontTx/>
              <a:buNone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信任您的孩子能行！</a:t>
            </a:r>
          </a:p>
          <a:p>
            <a:pPr algn="ctr">
              <a:buFontTx/>
              <a:buNone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信任教师！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075806"/>
            <a:ext cx="6732240" cy="1504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30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979712" y="771550"/>
            <a:ext cx="6046788" cy="5184775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52120" y="3435846"/>
            <a:ext cx="21595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感谢家长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理解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工作的辛苦和困难！</a:t>
            </a:r>
          </a:p>
        </p:txBody>
      </p:sp>
      <p:sp>
        <p:nvSpPr>
          <p:cNvPr id="3" name="矩形 2"/>
          <p:cNvSpPr/>
          <p:nvPr/>
        </p:nvSpPr>
        <p:spPr>
          <a:xfrm>
            <a:off x="3410260" y="3439357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配合教师的工作！</a:t>
            </a:r>
          </a:p>
        </p:txBody>
      </p:sp>
      <p:sp>
        <p:nvSpPr>
          <p:cNvPr id="4" name="矩形 3"/>
          <p:cNvSpPr/>
          <p:nvPr/>
        </p:nvSpPr>
        <p:spPr>
          <a:xfrm>
            <a:off x="1178415" y="3439357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我们共同的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努力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为一个共同的目标！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118152" y="1298126"/>
            <a:ext cx="2687572" cy="1940763"/>
            <a:chOff x="3118152" y="1298126"/>
            <a:chExt cx="2687572" cy="1940763"/>
          </a:xfrm>
        </p:grpSpPr>
        <p:sp>
          <p:nvSpPr>
            <p:cNvPr id="35" name="椭圆 34"/>
            <p:cNvSpPr/>
            <p:nvPr/>
          </p:nvSpPr>
          <p:spPr>
            <a:xfrm>
              <a:off x="3466027" y="1298140"/>
              <a:ext cx="1940749" cy="1940749"/>
            </a:xfrm>
            <a:prstGeom prst="ellipse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8152" y="1298126"/>
              <a:ext cx="2687572" cy="1900536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5757203" y="1131655"/>
            <a:ext cx="1997431" cy="2107235"/>
            <a:chOff x="5757203" y="1131655"/>
            <a:chExt cx="1997431" cy="2107235"/>
          </a:xfrm>
        </p:grpSpPr>
        <p:sp>
          <p:nvSpPr>
            <p:cNvPr id="38" name="椭圆 37"/>
            <p:cNvSpPr/>
            <p:nvPr/>
          </p:nvSpPr>
          <p:spPr>
            <a:xfrm>
              <a:off x="5785545" y="1298141"/>
              <a:ext cx="1940748" cy="1940749"/>
            </a:xfrm>
            <a:prstGeom prst="ellipse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7203" y="1131655"/>
              <a:ext cx="1997431" cy="1997431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128624" y="1298140"/>
            <a:ext cx="1940749" cy="1940749"/>
            <a:chOff x="1128624" y="1298140"/>
            <a:chExt cx="1940749" cy="1940749"/>
          </a:xfrm>
        </p:grpSpPr>
        <p:sp>
          <p:nvSpPr>
            <p:cNvPr id="31" name="椭圆 30"/>
            <p:cNvSpPr/>
            <p:nvPr/>
          </p:nvSpPr>
          <p:spPr>
            <a:xfrm>
              <a:off x="1128624" y="1298140"/>
              <a:ext cx="1940749" cy="1940749"/>
            </a:xfrm>
            <a:prstGeom prst="ellipse">
              <a:avLst/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9199" y="1643579"/>
              <a:ext cx="1899598" cy="1249870"/>
            </a:xfrm>
            <a:prstGeom prst="rect">
              <a:avLst/>
            </a:prstGeom>
          </p:spPr>
        </p:pic>
      </p:grpSp>
      <p:grpSp>
        <p:nvGrpSpPr>
          <p:cNvPr id="40" name="组合 39"/>
          <p:cNvGrpSpPr/>
          <p:nvPr/>
        </p:nvGrpSpPr>
        <p:grpSpPr>
          <a:xfrm>
            <a:off x="3908107" y="141430"/>
            <a:ext cx="1569660" cy="532262"/>
            <a:chOff x="3908107" y="141430"/>
            <a:chExt cx="1569660" cy="532262"/>
          </a:xfrm>
        </p:grpSpPr>
        <p:sp>
          <p:nvSpPr>
            <p:cNvPr id="42" name="矩形 41"/>
            <p:cNvSpPr/>
            <p:nvPr/>
          </p:nvSpPr>
          <p:spPr>
            <a:xfrm>
              <a:off x="3908107" y="141430"/>
              <a:ext cx="1569660" cy="4865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家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——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园交流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4116873" y="627973"/>
              <a:ext cx="1152128" cy="45719"/>
            </a:xfrm>
            <a:prstGeom prst="rect">
              <a:avLst/>
            </a:prstGeom>
            <a:solidFill>
              <a:srgbClr val="72B0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1534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idx="1"/>
          </p:nvPr>
        </p:nvSpPr>
        <p:spPr>
          <a:xfrm>
            <a:off x="1403648" y="843558"/>
            <a:ext cx="6985000" cy="1448916"/>
          </a:xfrm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  <a:buFontTx/>
              <a:buNone/>
            </a:pP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>
              <a:lnSpc>
                <a:spcPts val="4000"/>
              </a:lnSpc>
              <a:buFontTx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我们要积极疏导，</a:t>
            </a:r>
          </a:p>
          <a:p>
            <a:pPr algn="ctr">
              <a:lnSpc>
                <a:spcPts val="4000"/>
              </a:lnSpc>
              <a:buFontTx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帮助孩子顺利度过这一“困难时期”。</a:t>
            </a:r>
          </a:p>
        </p:txBody>
      </p:sp>
      <p:sp>
        <p:nvSpPr>
          <p:cNvPr id="2" name="矩形 1"/>
          <p:cNvSpPr/>
          <p:nvPr/>
        </p:nvSpPr>
        <p:spPr>
          <a:xfrm>
            <a:off x="3419872" y="987574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“一切为了孩子”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075806"/>
            <a:ext cx="6732240" cy="1504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p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59582"/>
            <a:ext cx="4254396" cy="279924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20072" y="1468641"/>
            <a:ext cx="3202200" cy="1790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zh-CN" altLang="en-US" sz="5400" dirty="0">
                <a:solidFill>
                  <a:srgbClr val="72B02C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谢谢观看</a:t>
            </a:r>
          </a:p>
        </p:txBody>
      </p:sp>
      <p:sp>
        <p:nvSpPr>
          <p:cNvPr id="7" name="TextBox 31"/>
          <p:cNvSpPr txBox="1"/>
          <p:nvPr/>
        </p:nvSpPr>
        <p:spPr>
          <a:xfrm>
            <a:off x="4788024" y="3003798"/>
            <a:ext cx="3702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2018 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the summary text input or copy here</a:t>
            </a:r>
          </a:p>
        </p:txBody>
      </p:sp>
    </p:spTree>
    <p:extLst>
      <p:ext uri="{BB962C8B-B14F-4D97-AF65-F5344CB8AC3E}">
        <p14:creationId xmlns:p14="http://schemas.microsoft.com/office/powerpoint/2010/main" val="1983143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heme/theme1.xml><?xml version="1.0" encoding="utf-8"?>
<a:theme xmlns:a="http://schemas.openxmlformats.org/drawingml/2006/main" name="自定义设计方案">
  <a:themeElements>
    <a:clrScheme name="自定义设计方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自定义设计方案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等待秋天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</TotalTime>
  <Pages>0</Pages>
  <Words>1877</Words>
  <Characters>0</Characters>
  <Application>Microsoft Office PowerPoint</Application>
  <DocSecurity>0</DocSecurity>
  <PresentationFormat>全屏显示(16:9)</PresentationFormat>
  <Lines>0</Lines>
  <Paragraphs>216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Source Sans Pro</vt:lpstr>
      <vt:lpstr>方正清刻本悦宋简体</vt:lpstr>
      <vt:lpstr>华文宋体</vt:lpstr>
      <vt:lpstr>宋体</vt:lpstr>
      <vt:lpstr>微软雅黑</vt:lpstr>
      <vt:lpstr>Arial</vt:lpstr>
      <vt:lpstr>Calibri</vt:lpstr>
      <vt:lpstr>Calibri Light</vt:lpstr>
      <vt:lpstr>Wingdings</vt:lpstr>
      <vt:lpstr>自定义设计方案</vt:lpstr>
      <vt:lpstr>等待秋天</vt:lpstr>
      <vt:lpstr>新学期班会ppt模板</vt:lpstr>
      <vt:lpstr>入 园  我们和孩子一起准备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Microsoft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subject/>
  <dc:creator>User</dc:creator>
  <cp:keywords/>
  <dc:description/>
  <cp:lastModifiedBy>faith123</cp:lastModifiedBy>
  <cp:revision>57</cp:revision>
  <dcterms:created xsi:type="dcterms:W3CDTF">2010-09-14T09:30:32Z</dcterms:created>
  <dcterms:modified xsi:type="dcterms:W3CDTF">2019-02-27T05:22:51Z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2052-8.1.0.3238</vt:lpwstr>
  </property>
</Properties>
</file>