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370" y="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xml"/><Relationship Id="rId4" Type="http://schemas.openxmlformats.org/officeDocument/2006/relationships/image" Target="../media/image59.jpeg"/></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xml"/><Relationship Id="rId5" Type="http://schemas.openxmlformats.org/officeDocument/2006/relationships/image" Target="../media/image67.jpeg"/><Relationship Id="rId4" Type="http://schemas.openxmlformats.org/officeDocument/2006/relationships/image" Target="../media/image66.jpeg"/></Relationships>
</file>

<file path=ppt/slides/_rels/slide2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xml"/><Relationship Id="rId4" Type="http://schemas.openxmlformats.org/officeDocument/2006/relationships/image" Target="../media/image76.jpeg"/></Relationships>
</file>

<file path=ppt/slides/_rels/slide2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 Id="rId4" Type="http://schemas.openxmlformats.org/officeDocument/2006/relationships/image" Target="../media/image83.jpeg"/></Relationships>
</file>

<file path=ppt/slides/_rels/slide3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 Id="rId4" Type="http://schemas.openxmlformats.org/officeDocument/2006/relationships/image" Target="../media/image88.jpeg"/></Relationships>
</file>

<file path=ppt/slides/_rels/slide3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1.xml"/><Relationship Id="rId4" Type="http://schemas.openxmlformats.org/officeDocument/2006/relationships/image" Target="../media/image93.jpeg"/></Relationships>
</file>

<file path=ppt/slides/_rels/slide3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1.xml"/><Relationship Id="rId4" Type="http://schemas.openxmlformats.org/officeDocument/2006/relationships/image" Target="../media/image102.jpeg"/></Relationships>
</file>

<file path=ppt/slides/_rels/slide3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1.xml"/><Relationship Id="rId4" Type="http://schemas.openxmlformats.org/officeDocument/2006/relationships/image" Target="../media/image105.jpeg"/></Relationships>
</file>

<file path=ppt/slides/_rels/slide4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1.xml"/><Relationship Id="rId4" Type="http://schemas.openxmlformats.org/officeDocument/2006/relationships/image" Target="../media/image112.jpeg"/></Relationships>
</file>

<file path=ppt/slides/_rels/slide4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1.xml"/><Relationship Id="rId5" Type="http://schemas.openxmlformats.org/officeDocument/2006/relationships/image" Target="../media/image116.jpeg"/><Relationship Id="rId4" Type="http://schemas.openxmlformats.org/officeDocument/2006/relationships/image" Target="../media/image115.jpeg"/></Relationships>
</file>

<file path=ppt/slides/_rels/slide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1.xml"/><Relationship Id="rId4" Type="http://schemas.openxmlformats.org/officeDocument/2006/relationships/image" Target="../media/image119.jpeg"/></Relationships>
</file>

<file path=ppt/slides/_rels/slide4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1.xml"/><Relationship Id="rId4" Type="http://schemas.openxmlformats.org/officeDocument/2006/relationships/image" Target="../media/image124.jpeg"/></Relationships>
</file>

<file path=ppt/slides/_rels/slide4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1.xml"/><Relationship Id="rId4" Type="http://schemas.openxmlformats.org/officeDocument/2006/relationships/image" Target="../media/image131.jpeg"/></Relationships>
</file>

<file path=ppt/slides/_rels/slide5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1.xml"/><Relationship Id="rId4" Type="http://schemas.openxmlformats.org/officeDocument/2006/relationships/image" Target="../media/image136.jpeg"/></Relationships>
</file>

<file path=ppt/slides/_rels/slide5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1.xml"/><Relationship Id="rId4" Type="http://schemas.openxmlformats.org/officeDocument/2006/relationships/image" Target="../media/image143.jpeg"/></Relationships>
</file>

<file path=ppt/slides/_rels/slide55.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1.xml"/><Relationship Id="rId4" Type="http://schemas.openxmlformats.org/officeDocument/2006/relationships/image" Target="../media/image150.jpeg"/></Relationships>
</file>

<file path=ppt/slides/_rels/slide5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1.xml"/><Relationship Id="rId4" Type="http://schemas.openxmlformats.org/officeDocument/2006/relationships/image" Target="../media/image161.jpeg"/></Relationships>
</file>

<file path=ppt/slides/_rels/slide64.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jpeg"/><Relationship Id="rId1" Type="http://schemas.openxmlformats.org/officeDocument/2006/relationships/slideLayout" Target="../slideLayouts/slideLayout1.xml"/><Relationship Id="rId4" Type="http://schemas.openxmlformats.org/officeDocument/2006/relationships/image" Target="../media/image168.jpeg"/></Relationships>
</file>

<file path=ppt/slides/_rels/slide67.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jpeg"/><Relationship Id="rId1" Type="http://schemas.openxmlformats.org/officeDocument/2006/relationships/slideLayout" Target="../slideLayouts/slideLayout1.xml"/><Relationship Id="rId4" Type="http://schemas.openxmlformats.org/officeDocument/2006/relationships/image" Target="../media/image171.jpeg"/></Relationships>
</file>

<file path=ppt/slides/_rels/slide68.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jpeg"/><Relationship Id="rId1" Type="http://schemas.openxmlformats.org/officeDocument/2006/relationships/slideLayout" Target="../slideLayouts/slideLayout1.xml"/><Relationship Id="rId4" Type="http://schemas.openxmlformats.org/officeDocument/2006/relationships/image" Target="../media/image181.jpeg"/></Relationships>
</file>

<file path=ppt/slides/_rels/slide73.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82.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image" Target="../media/image184.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image" Target="../media/image188.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191.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1.xml"/><Relationship Id="rId4" Type="http://schemas.openxmlformats.org/officeDocument/2006/relationships/image" Target="../media/image199.jpeg"/></Relationships>
</file>

<file path=ppt/slides/_rels/slide82.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200.jpe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202.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4.jpeg"/><Relationship Id="rId1" Type="http://schemas.openxmlformats.org/officeDocument/2006/relationships/slideLayout" Target="../slideLayouts/slideLayout1.xml"/><Relationship Id="rId4" Type="http://schemas.openxmlformats.org/officeDocument/2006/relationships/image" Target="../media/image206.jpeg"/></Relationships>
</file>

<file path=ppt/slides/_rels/slide85.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7.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image" Target="../media/image209.jpeg"/><Relationship Id="rId1" Type="http://schemas.openxmlformats.org/officeDocument/2006/relationships/slideLayout" Target="../slideLayouts/slideLayout1.xml"/><Relationship Id="rId4" Type="http://schemas.openxmlformats.org/officeDocument/2006/relationships/image" Target="../media/image211.jpeg"/></Relationships>
</file>

<file path=ppt/slides/_rels/slide87.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image" Target="../media/image212.jpeg"/><Relationship Id="rId1" Type="http://schemas.openxmlformats.org/officeDocument/2006/relationships/slideLayout" Target="../slideLayouts/slideLayout1.xml"/><Relationship Id="rId4" Type="http://schemas.openxmlformats.org/officeDocument/2006/relationships/image" Target="../media/image214.jpeg"/></Relationships>
</file>

<file path=ppt/slides/_rels/slide88.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image" Target="../media/image215.jpeg"/><Relationship Id="rId1" Type="http://schemas.openxmlformats.org/officeDocument/2006/relationships/slideLayout" Target="../slideLayouts/slideLayout1.xml"/><Relationship Id="rId5" Type="http://schemas.openxmlformats.org/officeDocument/2006/relationships/image" Target="../media/image218.jpeg"/><Relationship Id="rId4" Type="http://schemas.openxmlformats.org/officeDocument/2006/relationships/image" Target="../media/image217.jpeg"/></Relationships>
</file>

<file path=ppt/slides/_rels/slide89.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image" Target="../media/image219.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image" Target="../media/image221.jpeg"/><Relationship Id="rId1" Type="http://schemas.openxmlformats.org/officeDocument/2006/relationships/slideLayout" Target="../slideLayouts/slideLayout1.xml"/><Relationship Id="rId4" Type="http://schemas.openxmlformats.org/officeDocument/2006/relationships/image" Target="../media/image223.jpeg"/></Relationships>
</file>

<file path=ppt/slides/_rels/slide91.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image" Target="../media/image224.jpeg"/><Relationship Id="rId1" Type="http://schemas.openxmlformats.org/officeDocument/2006/relationships/slideLayout" Target="../slideLayouts/slideLayout1.xml"/><Relationship Id="rId5" Type="http://schemas.openxmlformats.org/officeDocument/2006/relationships/image" Target="../media/image227.jpeg"/><Relationship Id="rId4" Type="http://schemas.openxmlformats.org/officeDocument/2006/relationships/image" Target="../media/image226.jpeg"/></Relationships>
</file>

<file path=ppt/slides/_rels/slide92.xml.rels><?xml version="1.0" encoding="UTF-8" standalone="yes"?>
<Relationships xmlns="http://schemas.openxmlformats.org/package/2006/relationships"><Relationship Id="rId3" Type="http://schemas.openxmlformats.org/officeDocument/2006/relationships/image" Target="../media/image229.jpeg"/><Relationship Id="rId2" Type="http://schemas.openxmlformats.org/officeDocument/2006/relationships/image" Target="../media/image228.jpe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image" Target="../media/image230.jpe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232.jpeg"/><Relationship Id="rId1" Type="http://schemas.openxmlformats.org/officeDocument/2006/relationships/slideLayout" Target="../slideLayouts/slideLayout1.xml"/><Relationship Id="rId5" Type="http://schemas.openxmlformats.org/officeDocument/2006/relationships/image" Target="../media/image235.jpeg"/><Relationship Id="rId4" Type="http://schemas.openxmlformats.org/officeDocument/2006/relationships/image" Target="../media/image234.jpeg"/></Relationships>
</file>

<file path=ppt/slides/_rels/slide95.xml.rels><?xml version="1.0" encoding="UTF-8" standalone="yes"?>
<Relationships xmlns="http://schemas.openxmlformats.org/package/2006/relationships"><Relationship Id="rId3" Type="http://schemas.openxmlformats.org/officeDocument/2006/relationships/image" Target="../media/image237.jpeg"/><Relationship Id="rId2" Type="http://schemas.openxmlformats.org/officeDocument/2006/relationships/image" Target="../media/image236.jpe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239.jpeg"/><Relationship Id="rId2" Type="http://schemas.openxmlformats.org/officeDocument/2006/relationships/image" Target="../media/image238.jpe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41.jpeg"/><Relationship Id="rId2" Type="http://schemas.openxmlformats.org/officeDocument/2006/relationships/image" Target="../media/image240.jpe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243.jpeg"/><Relationship Id="rId2" Type="http://schemas.openxmlformats.org/officeDocument/2006/relationships/image" Target="../media/image242.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image" Target="../media/image244.jpe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image" Target="../media/image246.jpeg"/><Relationship Id="rId1" Type="http://schemas.openxmlformats.org/officeDocument/2006/relationships/slideLayout" Target="../slideLayouts/slideLayout1.xml"/><Relationship Id="rId4" Type="http://schemas.openxmlformats.org/officeDocument/2006/relationships/image" Target="../media/image248.jpeg"/></Relationships>
</file>

<file path=ppt/slides/_rels/slide101.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image" Target="../media/image249.jpe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1.xml"/><Relationship Id="rId6" Type="http://schemas.openxmlformats.org/officeDocument/2006/relationships/image" Target="../media/image255.jpeg"/><Relationship Id="rId5" Type="http://schemas.openxmlformats.org/officeDocument/2006/relationships/image" Target="../media/image254.jpeg"/><Relationship Id="rId4" Type="http://schemas.openxmlformats.org/officeDocument/2006/relationships/image" Target="../media/image253.jpeg"/></Relationships>
</file>

<file path=ppt/slides/_rels/slide103.xml.rels><?xml version="1.0" encoding="UTF-8" standalone="yes"?>
<Relationships xmlns="http://schemas.openxmlformats.org/package/2006/relationships"><Relationship Id="rId3" Type="http://schemas.openxmlformats.org/officeDocument/2006/relationships/image" Target="../media/image257.jpeg"/><Relationship Id="rId2" Type="http://schemas.openxmlformats.org/officeDocument/2006/relationships/image" Target="../media/image256.jpe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930400" y="1574800"/>
            <a:ext cx="8293100" cy="7239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pic>
        <p:nvPicPr>
          <p:cNvPr id="4"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2184400" y="2425700"/>
            <a:ext cx="7747000" cy="393700"/>
          </a:xfrm>
          <a:prstGeom prst="rect">
            <a:avLst/>
          </a:prstGeom>
          <a:noFill/>
        </p:spPr>
        <p:txBody>
          <a:bodyPr wrap="none" lIns="0" tIns="0" rIns="0" rtlCol="0">
            <a:spAutoFit/>
          </a:bodyPr>
          <a:lstStyle/>
          <a:p>
            <a:pPr>
              <a:lnSpc>
                <a:spcPts val="3100"/>
              </a:lnSpc>
              <a:tabLst/>
            </a:pPr>
            <a:r>
              <a:rPr lang="en-US" altLang="zh-CN" sz="2400" dirty="0" smtClean="0">
                <a:solidFill>
                  <a:srgbClr val="FFFFFF"/>
                </a:solidFill>
                <a:latin typeface="Times New Roman" pitchFamily="18" charset="0"/>
                <a:cs typeface="Times New Roman" pitchFamily="18" charset="0"/>
              </a:rPr>
              <a:t>AHandbook</a:t>
            </a:r>
            <a:r>
              <a:rPr lang="en-US" altLang="zh-CN" sz="2400" dirty="0" smtClean="0">
                <a:latin typeface="Times New Roman" pitchFamily="18" charset="0"/>
                <a:cs typeface="Times New Roman" pitchFamily="18" charset="0"/>
              </a:rPr>
              <a:t> </a:t>
            </a:r>
            <a:r>
              <a:rPr lang="en-US" altLang="zh-CN" sz="2400" dirty="0" smtClean="0">
                <a:solidFill>
                  <a:srgbClr val="FFFFFF"/>
                </a:solidFill>
                <a:latin typeface="Times New Roman" pitchFamily="18" charset="0"/>
                <a:cs typeface="Times New Roman" pitchFamily="18" charset="0"/>
              </a:rPr>
              <a:t>of</a:t>
            </a:r>
            <a:r>
              <a:rPr lang="en-US" altLang="zh-CN" sz="2400" dirty="0" smtClean="0">
                <a:latin typeface="Times New Roman" pitchFamily="18" charset="0"/>
                <a:cs typeface="Times New Roman" pitchFamily="18" charset="0"/>
              </a:rPr>
              <a:t> </a:t>
            </a:r>
            <a:r>
              <a:rPr lang="en-US" altLang="zh-CN" sz="2400" dirty="0" smtClean="0">
                <a:solidFill>
                  <a:srgbClr val="FFFFFF"/>
                </a:solidFill>
                <a:latin typeface="Times New Roman" pitchFamily="18" charset="0"/>
                <a:cs typeface="Times New Roman" pitchFamily="18" charset="0"/>
              </a:rPr>
              <a:t>2019-nCoV</a:t>
            </a:r>
            <a:r>
              <a:rPr lang="en-US" altLang="zh-CN" sz="2400" dirty="0" smtClean="0">
                <a:latin typeface="Times New Roman" pitchFamily="18" charset="0"/>
                <a:cs typeface="Times New Roman" pitchFamily="18" charset="0"/>
              </a:rPr>
              <a:t> </a:t>
            </a:r>
            <a:r>
              <a:rPr lang="en-US" altLang="zh-CN" sz="2400" dirty="0" smtClean="0">
                <a:solidFill>
                  <a:srgbClr val="FFFFFF"/>
                </a:solidFill>
                <a:latin typeface="Times New Roman" pitchFamily="18" charset="0"/>
                <a:cs typeface="Times New Roman" pitchFamily="18" charset="0"/>
              </a:rPr>
              <a:t>Pneumonia</a:t>
            </a:r>
            <a:r>
              <a:rPr lang="en-US" altLang="zh-CN" sz="2400" dirty="0" smtClean="0">
                <a:latin typeface="Times New Roman" pitchFamily="18" charset="0"/>
                <a:cs typeface="Times New Roman" pitchFamily="18" charset="0"/>
              </a:rPr>
              <a:t> </a:t>
            </a:r>
            <a:r>
              <a:rPr lang="en-US" altLang="zh-CN" sz="2400" dirty="0" smtClean="0">
                <a:solidFill>
                  <a:srgbClr val="FFFFFF"/>
                </a:solidFill>
                <a:latin typeface="Times New Roman" pitchFamily="18" charset="0"/>
                <a:cs typeface="Times New Roman" pitchFamily="18" charset="0"/>
              </a:rPr>
              <a:t>Control</a:t>
            </a:r>
            <a:r>
              <a:rPr lang="en-US" altLang="zh-CN" sz="2400" dirty="0" smtClean="0">
                <a:latin typeface="Times New Roman" pitchFamily="18" charset="0"/>
                <a:cs typeface="Times New Roman" pitchFamily="18" charset="0"/>
              </a:rPr>
              <a:t> </a:t>
            </a:r>
            <a:r>
              <a:rPr lang="en-US" altLang="zh-CN" sz="2400" dirty="0" smtClean="0">
                <a:solidFill>
                  <a:srgbClr val="FFFFFF"/>
                </a:solidFill>
                <a:latin typeface="Times New Roman" pitchFamily="18" charset="0"/>
                <a:cs typeface="Times New Roman" pitchFamily="18" charset="0"/>
              </a:rPr>
              <a:t>and</a:t>
            </a:r>
            <a:r>
              <a:rPr lang="en-US" altLang="zh-CN" sz="2400" dirty="0" smtClean="0">
                <a:latin typeface="Times New Roman" pitchFamily="18" charset="0"/>
                <a:cs typeface="Times New Roman" pitchFamily="18" charset="0"/>
              </a:rPr>
              <a:t> </a:t>
            </a:r>
            <a:r>
              <a:rPr lang="en-US" altLang="zh-CN" sz="2400" dirty="0" smtClean="0">
                <a:solidFill>
                  <a:srgbClr val="FFFFFF"/>
                </a:solidFill>
                <a:latin typeface="Times New Roman" pitchFamily="18" charset="0"/>
                <a:cs typeface="Times New Roman" pitchFamily="18" charset="0"/>
              </a:rPr>
              <a:t>Prevention</a:t>
            </a:r>
          </a:p>
        </p:txBody>
      </p:sp>
      <p:sp>
        <p:nvSpPr>
          <p:cNvPr id="5" name="TextBox 1"/>
          <p:cNvSpPr txBox="1"/>
          <p:nvPr/>
        </p:nvSpPr>
        <p:spPr>
          <a:xfrm>
            <a:off x="4381500" y="36322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主</a:t>
            </a:r>
          </a:p>
        </p:txBody>
      </p:sp>
      <p:sp>
        <p:nvSpPr>
          <p:cNvPr id="6" name="TextBox 1"/>
          <p:cNvSpPr txBox="1"/>
          <p:nvPr/>
        </p:nvSpPr>
        <p:spPr>
          <a:xfrm>
            <a:off x="5003800" y="36322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编</a:t>
            </a:r>
          </a:p>
        </p:txBody>
      </p:sp>
      <p:sp>
        <p:nvSpPr>
          <p:cNvPr id="7" name="TextBox 1"/>
          <p:cNvSpPr txBox="1"/>
          <p:nvPr/>
        </p:nvSpPr>
        <p:spPr>
          <a:xfrm>
            <a:off x="5613400" y="36322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周</a:t>
            </a:r>
          </a:p>
        </p:txBody>
      </p:sp>
      <p:sp>
        <p:nvSpPr>
          <p:cNvPr id="8" name="TextBox 1"/>
          <p:cNvSpPr txBox="1"/>
          <p:nvPr/>
        </p:nvSpPr>
        <p:spPr>
          <a:xfrm>
            <a:off x="6223000" y="36322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旺</a:t>
            </a:r>
          </a:p>
        </p:txBody>
      </p:sp>
      <p:sp>
        <p:nvSpPr>
          <p:cNvPr id="9" name="TextBox 1"/>
          <p:cNvSpPr txBox="1"/>
          <p:nvPr/>
        </p:nvSpPr>
        <p:spPr>
          <a:xfrm>
            <a:off x="4381500" y="4000500"/>
            <a:ext cx="9144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副主编</a:t>
            </a:r>
          </a:p>
        </p:txBody>
      </p:sp>
      <p:sp>
        <p:nvSpPr>
          <p:cNvPr id="10" name="TextBox 1"/>
          <p:cNvSpPr txBox="1"/>
          <p:nvPr/>
        </p:nvSpPr>
        <p:spPr>
          <a:xfrm>
            <a:off x="5613400" y="40005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王</a:t>
            </a:r>
          </a:p>
        </p:txBody>
      </p:sp>
      <p:sp>
        <p:nvSpPr>
          <p:cNvPr id="11" name="TextBox 1"/>
          <p:cNvSpPr txBox="1"/>
          <p:nvPr/>
        </p:nvSpPr>
        <p:spPr>
          <a:xfrm>
            <a:off x="6223000" y="40005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强</a:t>
            </a:r>
          </a:p>
        </p:txBody>
      </p:sp>
      <p:sp>
        <p:nvSpPr>
          <p:cNvPr id="12" name="TextBox 1"/>
          <p:cNvSpPr txBox="1"/>
          <p:nvPr/>
        </p:nvSpPr>
        <p:spPr>
          <a:xfrm>
            <a:off x="6832600" y="40005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胡</a:t>
            </a:r>
          </a:p>
        </p:txBody>
      </p:sp>
      <p:sp>
        <p:nvSpPr>
          <p:cNvPr id="13" name="TextBox 1"/>
          <p:cNvSpPr txBox="1"/>
          <p:nvPr/>
        </p:nvSpPr>
        <p:spPr>
          <a:xfrm>
            <a:off x="7454900" y="40005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FFFF00"/>
                </a:solidFill>
                <a:latin typeface="新宋体" pitchFamily="18" charset="0"/>
                <a:cs typeface="新宋体" pitchFamily="18" charset="0"/>
              </a:rPr>
              <a:t>克</a:t>
            </a:r>
          </a:p>
        </p:txBody>
      </p:sp>
      <p:sp>
        <p:nvSpPr>
          <p:cNvPr id="14" name="TextBox 1"/>
          <p:cNvSpPr txBox="1"/>
          <p:nvPr/>
        </p:nvSpPr>
        <p:spPr>
          <a:xfrm>
            <a:off x="4254500" y="5041900"/>
            <a:ext cx="3670300" cy="406400"/>
          </a:xfrm>
          <a:prstGeom prst="rect">
            <a:avLst/>
          </a:prstGeom>
          <a:noFill/>
        </p:spPr>
        <p:txBody>
          <a:bodyPr wrap="none" lIns="0" tIns="0" rIns="0" rtlCol="0">
            <a:spAutoFit/>
          </a:bodyPr>
          <a:lstStyle/>
          <a:p>
            <a:pPr>
              <a:lnSpc>
                <a:spcPts val="3200"/>
              </a:lnSpc>
              <a:tabLst/>
            </a:pPr>
            <a:r>
              <a:rPr lang="en-US" altLang="zh-CN" sz="3204" dirty="0" smtClean="0">
                <a:solidFill>
                  <a:srgbClr val="FFFF00"/>
                </a:solidFill>
                <a:latin typeface="新宋体" pitchFamily="18" charset="0"/>
                <a:cs typeface="新宋体" pitchFamily="18" charset="0"/>
              </a:rPr>
              <a:t>湖北科学技术出版社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936737" y="1643024"/>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Freeform 3"/>
          <p:cNvSpPr/>
          <p:nvPr/>
        </p:nvSpPr>
        <p:spPr>
          <a:xfrm>
            <a:off x="2012937" y="1642973"/>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2089137" y="1642922"/>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2165337" y="1642859"/>
            <a:ext cx="57175" cy="19100"/>
          </a:xfrm>
          <a:custGeom>
            <a:avLst/>
            <a:gdLst>
              <a:gd name="connsiteX0" fmla="*/ 0 w 57175"/>
              <a:gd name="connsiteY0" fmla="*/ 9550 h 19100"/>
              <a:gd name="connsiteX1" fmla="*/ 57175 w 57175"/>
              <a:gd name="connsiteY1" fmla="*/ 9550 h 19100"/>
            </a:gdLst>
            <a:ahLst/>
            <a:cxnLst>
              <a:cxn ang="0">
                <a:pos x="connsiteX0" y="connsiteY0"/>
              </a:cxn>
              <a:cxn ang="1">
                <a:pos x="connsiteX1" y="connsiteY1"/>
              </a:cxn>
            </a:cxnLst>
            <a:rect l="l" t="t" r="r" b="b"/>
            <a:pathLst>
              <a:path w="57175" h="19100">
                <a:moveTo>
                  <a:pt x="0" y="9550"/>
                </a:moveTo>
                <a:lnTo>
                  <a:pt x="57175"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2241537" y="1642808"/>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2317737" y="1642757"/>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2393937" y="1642706"/>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2470137" y="1642656"/>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2546337" y="1642605"/>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3"/>
          <p:cNvSpPr/>
          <p:nvPr/>
        </p:nvSpPr>
        <p:spPr>
          <a:xfrm>
            <a:off x="2622537" y="1642541"/>
            <a:ext cx="57175" cy="19100"/>
          </a:xfrm>
          <a:custGeom>
            <a:avLst/>
            <a:gdLst>
              <a:gd name="connsiteX0" fmla="*/ 0 w 57175"/>
              <a:gd name="connsiteY0" fmla="*/ 9550 h 19100"/>
              <a:gd name="connsiteX1" fmla="*/ 57175 w 57175"/>
              <a:gd name="connsiteY1" fmla="*/ 9550 h 19100"/>
            </a:gdLst>
            <a:ahLst/>
            <a:cxnLst>
              <a:cxn ang="0">
                <a:pos x="connsiteX0" y="connsiteY0"/>
              </a:cxn>
              <a:cxn ang="1">
                <a:pos x="connsiteX1" y="connsiteY1"/>
              </a:cxn>
            </a:cxnLst>
            <a:rect l="l" t="t" r="r" b="b"/>
            <a:pathLst>
              <a:path w="57175" h="19100">
                <a:moveTo>
                  <a:pt x="0" y="9550"/>
                </a:moveTo>
                <a:lnTo>
                  <a:pt x="57175"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Freeform 3"/>
          <p:cNvSpPr/>
          <p:nvPr/>
        </p:nvSpPr>
        <p:spPr>
          <a:xfrm>
            <a:off x="2698737" y="1642491"/>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Freeform 3"/>
          <p:cNvSpPr/>
          <p:nvPr/>
        </p:nvSpPr>
        <p:spPr>
          <a:xfrm>
            <a:off x="2774937" y="1642440"/>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Freeform 3"/>
          <p:cNvSpPr/>
          <p:nvPr/>
        </p:nvSpPr>
        <p:spPr>
          <a:xfrm>
            <a:off x="2851137" y="1642389"/>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Freeform 3"/>
          <p:cNvSpPr/>
          <p:nvPr/>
        </p:nvSpPr>
        <p:spPr>
          <a:xfrm>
            <a:off x="2927337" y="164233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Freeform 3"/>
          <p:cNvSpPr/>
          <p:nvPr/>
        </p:nvSpPr>
        <p:spPr>
          <a:xfrm>
            <a:off x="3003537" y="164228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Freeform 3"/>
          <p:cNvSpPr/>
          <p:nvPr/>
        </p:nvSpPr>
        <p:spPr>
          <a:xfrm>
            <a:off x="3079737" y="1642224"/>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Freeform 3"/>
          <p:cNvSpPr/>
          <p:nvPr/>
        </p:nvSpPr>
        <p:spPr>
          <a:xfrm>
            <a:off x="3155937" y="164217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Freeform 3"/>
          <p:cNvSpPr/>
          <p:nvPr/>
        </p:nvSpPr>
        <p:spPr>
          <a:xfrm>
            <a:off x="3232137" y="164212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Freeform 3"/>
          <p:cNvSpPr/>
          <p:nvPr/>
        </p:nvSpPr>
        <p:spPr>
          <a:xfrm>
            <a:off x="3308337" y="164207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Freeform 3"/>
          <p:cNvSpPr/>
          <p:nvPr/>
        </p:nvSpPr>
        <p:spPr>
          <a:xfrm>
            <a:off x="3384537" y="164202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Freeform 3"/>
          <p:cNvSpPr/>
          <p:nvPr/>
        </p:nvSpPr>
        <p:spPr>
          <a:xfrm>
            <a:off x="3460737" y="164197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Freeform 3"/>
          <p:cNvSpPr/>
          <p:nvPr/>
        </p:nvSpPr>
        <p:spPr>
          <a:xfrm>
            <a:off x="3536937" y="1641906"/>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Freeform 3"/>
          <p:cNvSpPr/>
          <p:nvPr/>
        </p:nvSpPr>
        <p:spPr>
          <a:xfrm>
            <a:off x="3613137" y="164185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Freeform 3"/>
          <p:cNvSpPr/>
          <p:nvPr/>
        </p:nvSpPr>
        <p:spPr>
          <a:xfrm>
            <a:off x="3689337" y="164180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Freeform 3"/>
          <p:cNvSpPr/>
          <p:nvPr/>
        </p:nvSpPr>
        <p:spPr>
          <a:xfrm>
            <a:off x="3765537" y="164175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Freeform 3"/>
          <p:cNvSpPr/>
          <p:nvPr/>
        </p:nvSpPr>
        <p:spPr>
          <a:xfrm>
            <a:off x="3841737" y="164170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Freeform 3"/>
          <p:cNvSpPr/>
          <p:nvPr/>
        </p:nvSpPr>
        <p:spPr>
          <a:xfrm>
            <a:off x="3917937" y="164165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 name="Freeform 3"/>
          <p:cNvSpPr/>
          <p:nvPr/>
        </p:nvSpPr>
        <p:spPr>
          <a:xfrm>
            <a:off x="3994137" y="1641589"/>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Freeform 3"/>
          <p:cNvSpPr/>
          <p:nvPr/>
        </p:nvSpPr>
        <p:spPr>
          <a:xfrm>
            <a:off x="4070337" y="164153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4" name="Freeform 3"/>
          <p:cNvSpPr/>
          <p:nvPr/>
        </p:nvSpPr>
        <p:spPr>
          <a:xfrm>
            <a:off x="4146537" y="164148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5" name="Freeform 3"/>
          <p:cNvSpPr/>
          <p:nvPr/>
        </p:nvSpPr>
        <p:spPr>
          <a:xfrm>
            <a:off x="4222737" y="164143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6" name="Freeform 3"/>
          <p:cNvSpPr/>
          <p:nvPr/>
        </p:nvSpPr>
        <p:spPr>
          <a:xfrm>
            <a:off x="4298937" y="164138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8" name="Freeform 3"/>
          <p:cNvSpPr/>
          <p:nvPr/>
        </p:nvSpPr>
        <p:spPr>
          <a:xfrm>
            <a:off x="4375137" y="1641335"/>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9" name="Freeform 3"/>
          <p:cNvSpPr/>
          <p:nvPr/>
        </p:nvSpPr>
        <p:spPr>
          <a:xfrm>
            <a:off x="4451337" y="1641271"/>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0" name="Freeform 3"/>
          <p:cNvSpPr/>
          <p:nvPr/>
        </p:nvSpPr>
        <p:spPr>
          <a:xfrm>
            <a:off x="4527537" y="164122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1" name="Freeform 3"/>
          <p:cNvSpPr/>
          <p:nvPr/>
        </p:nvSpPr>
        <p:spPr>
          <a:xfrm>
            <a:off x="4603737" y="164117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2" name="Freeform 3"/>
          <p:cNvSpPr/>
          <p:nvPr/>
        </p:nvSpPr>
        <p:spPr>
          <a:xfrm>
            <a:off x="4679937" y="164111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3" name="Freeform 3"/>
          <p:cNvSpPr/>
          <p:nvPr/>
        </p:nvSpPr>
        <p:spPr>
          <a:xfrm>
            <a:off x="4756137" y="164106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4" name="Freeform 3"/>
          <p:cNvSpPr/>
          <p:nvPr/>
        </p:nvSpPr>
        <p:spPr>
          <a:xfrm>
            <a:off x="4832337" y="164101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5" name="Freeform 3"/>
          <p:cNvSpPr/>
          <p:nvPr/>
        </p:nvSpPr>
        <p:spPr>
          <a:xfrm>
            <a:off x="4908537" y="164096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6" name="Freeform 3"/>
          <p:cNvSpPr/>
          <p:nvPr/>
        </p:nvSpPr>
        <p:spPr>
          <a:xfrm>
            <a:off x="4984737" y="1640903"/>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7" name="Freeform 3"/>
          <p:cNvSpPr/>
          <p:nvPr/>
        </p:nvSpPr>
        <p:spPr>
          <a:xfrm>
            <a:off x="5060937" y="164085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8" name="Freeform 3"/>
          <p:cNvSpPr/>
          <p:nvPr/>
        </p:nvSpPr>
        <p:spPr>
          <a:xfrm>
            <a:off x="5137137" y="164080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9" name="Freeform 3"/>
          <p:cNvSpPr/>
          <p:nvPr/>
        </p:nvSpPr>
        <p:spPr>
          <a:xfrm>
            <a:off x="5213337" y="164075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0" name="Freeform 3"/>
          <p:cNvSpPr/>
          <p:nvPr/>
        </p:nvSpPr>
        <p:spPr>
          <a:xfrm>
            <a:off x="5289537" y="164070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1" name="Freeform 3"/>
          <p:cNvSpPr/>
          <p:nvPr/>
        </p:nvSpPr>
        <p:spPr>
          <a:xfrm>
            <a:off x="5365737" y="164064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2" name="Freeform 3"/>
          <p:cNvSpPr/>
          <p:nvPr/>
        </p:nvSpPr>
        <p:spPr>
          <a:xfrm>
            <a:off x="5441937" y="164058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3" name="Freeform 3"/>
          <p:cNvSpPr/>
          <p:nvPr/>
        </p:nvSpPr>
        <p:spPr>
          <a:xfrm>
            <a:off x="5518137" y="164053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4" name="Freeform 3"/>
          <p:cNvSpPr/>
          <p:nvPr/>
        </p:nvSpPr>
        <p:spPr>
          <a:xfrm>
            <a:off x="5594337" y="164048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5" name="Freeform 3"/>
          <p:cNvSpPr/>
          <p:nvPr/>
        </p:nvSpPr>
        <p:spPr>
          <a:xfrm>
            <a:off x="5670537" y="164043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6" name="Freeform 3"/>
          <p:cNvSpPr/>
          <p:nvPr/>
        </p:nvSpPr>
        <p:spPr>
          <a:xfrm>
            <a:off x="5746737" y="164038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7" name="Freeform 3"/>
          <p:cNvSpPr/>
          <p:nvPr/>
        </p:nvSpPr>
        <p:spPr>
          <a:xfrm>
            <a:off x="5822937" y="164033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 name="Freeform 3"/>
          <p:cNvSpPr/>
          <p:nvPr/>
        </p:nvSpPr>
        <p:spPr>
          <a:xfrm>
            <a:off x="5899137" y="1640268"/>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9" name="Freeform 3"/>
          <p:cNvSpPr/>
          <p:nvPr/>
        </p:nvSpPr>
        <p:spPr>
          <a:xfrm>
            <a:off x="5975337" y="164021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0" name="Freeform 3"/>
          <p:cNvSpPr/>
          <p:nvPr/>
        </p:nvSpPr>
        <p:spPr>
          <a:xfrm>
            <a:off x="6051537" y="164016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1" name="Freeform 3"/>
          <p:cNvSpPr/>
          <p:nvPr/>
        </p:nvSpPr>
        <p:spPr>
          <a:xfrm>
            <a:off x="6127737" y="164011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2" name="Freeform 3"/>
          <p:cNvSpPr/>
          <p:nvPr/>
        </p:nvSpPr>
        <p:spPr>
          <a:xfrm>
            <a:off x="6203937" y="164006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3" name="Freeform 3"/>
          <p:cNvSpPr/>
          <p:nvPr/>
        </p:nvSpPr>
        <p:spPr>
          <a:xfrm>
            <a:off x="6280137" y="164001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4" name="Freeform 3"/>
          <p:cNvSpPr/>
          <p:nvPr/>
        </p:nvSpPr>
        <p:spPr>
          <a:xfrm>
            <a:off x="6356337" y="1639951"/>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5" name="Freeform 3"/>
          <p:cNvSpPr/>
          <p:nvPr/>
        </p:nvSpPr>
        <p:spPr>
          <a:xfrm>
            <a:off x="6432537" y="163990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6" name="Freeform 3"/>
          <p:cNvSpPr/>
          <p:nvPr/>
        </p:nvSpPr>
        <p:spPr>
          <a:xfrm>
            <a:off x="6508737" y="163984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7" name="Freeform 3"/>
          <p:cNvSpPr/>
          <p:nvPr/>
        </p:nvSpPr>
        <p:spPr>
          <a:xfrm>
            <a:off x="6584937" y="163979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8" name="Freeform 3"/>
          <p:cNvSpPr/>
          <p:nvPr/>
        </p:nvSpPr>
        <p:spPr>
          <a:xfrm>
            <a:off x="6661137" y="163974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9" name="Freeform 3"/>
          <p:cNvSpPr/>
          <p:nvPr/>
        </p:nvSpPr>
        <p:spPr>
          <a:xfrm>
            <a:off x="6737337" y="163969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0" name="Freeform 3"/>
          <p:cNvSpPr/>
          <p:nvPr/>
        </p:nvSpPr>
        <p:spPr>
          <a:xfrm>
            <a:off x="6813537" y="1639633"/>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1" name="Freeform 3"/>
          <p:cNvSpPr/>
          <p:nvPr/>
        </p:nvSpPr>
        <p:spPr>
          <a:xfrm>
            <a:off x="6889737" y="163958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2" name="Freeform 3"/>
          <p:cNvSpPr/>
          <p:nvPr/>
        </p:nvSpPr>
        <p:spPr>
          <a:xfrm>
            <a:off x="6965937" y="163953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3" name="Freeform 3"/>
          <p:cNvSpPr/>
          <p:nvPr/>
        </p:nvSpPr>
        <p:spPr>
          <a:xfrm>
            <a:off x="7042137" y="163948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4" name="Freeform 3"/>
          <p:cNvSpPr/>
          <p:nvPr/>
        </p:nvSpPr>
        <p:spPr>
          <a:xfrm>
            <a:off x="7118337" y="163943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5" name="Freeform 3"/>
          <p:cNvSpPr/>
          <p:nvPr/>
        </p:nvSpPr>
        <p:spPr>
          <a:xfrm>
            <a:off x="7194537" y="163937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6" name="Freeform 3"/>
          <p:cNvSpPr/>
          <p:nvPr/>
        </p:nvSpPr>
        <p:spPr>
          <a:xfrm>
            <a:off x="7270737" y="1639316"/>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7" name="Freeform 3"/>
          <p:cNvSpPr/>
          <p:nvPr/>
        </p:nvSpPr>
        <p:spPr>
          <a:xfrm>
            <a:off x="7346937" y="1639265"/>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8" name="Freeform 3"/>
          <p:cNvSpPr/>
          <p:nvPr/>
        </p:nvSpPr>
        <p:spPr>
          <a:xfrm>
            <a:off x="7423137" y="163921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9" name="Freeform 3"/>
          <p:cNvSpPr/>
          <p:nvPr/>
        </p:nvSpPr>
        <p:spPr>
          <a:xfrm>
            <a:off x="7499337" y="163916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0" name="Freeform 3"/>
          <p:cNvSpPr/>
          <p:nvPr/>
        </p:nvSpPr>
        <p:spPr>
          <a:xfrm>
            <a:off x="7575537" y="163911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1" name="Freeform 3"/>
          <p:cNvSpPr/>
          <p:nvPr/>
        </p:nvSpPr>
        <p:spPr>
          <a:xfrm>
            <a:off x="7651737" y="163906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2" name="Freeform 3"/>
          <p:cNvSpPr/>
          <p:nvPr/>
        </p:nvSpPr>
        <p:spPr>
          <a:xfrm>
            <a:off x="7727937" y="1638998"/>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3" name="Freeform 3"/>
          <p:cNvSpPr/>
          <p:nvPr/>
        </p:nvSpPr>
        <p:spPr>
          <a:xfrm>
            <a:off x="7804137" y="163894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4" name="Freeform 3"/>
          <p:cNvSpPr/>
          <p:nvPr/>
        </p:nvSpPr>
        <p:spPr>
          <a:xfrm>
            <a:off x="7880337" y="163889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5" name="Freeform 3"/>
          <p:cNvSpPr/>
          <p:nvPr/>
        </p:nvSpPr>
        <p:spPr>
          <a:xfrm>
            <a:off x="7956537" y="163884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6" name="Freeform 3"/>
          <p:cNvSpPr/>
          <p:nvPr/>
        </p:nvSpPr>
        <p:spPr>
          <a:xfrm>
            <a:off x="8032737" y="163879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7" name="Freeform 3"/>
          <p:cNvSpPr/>
          <p:nvPr/>
        </p:nvSpPr>
        <p:spPr>
          <a:xfrm>
            <a:off x="8108937" y="163874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8" name="Freeform 3"/>
          <p:cNvSpPr/>
          <p:nvPr/>
        </p:nvSpPr>
        <p:spPr>
          <a:xfrm>
            <a:off x="8185137" y="163869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9" name="Freeform 3"/>
          <p:cNvSpPr/>
          <p:nvPr/>
        </p:nvSpPr>
        <p:spPr>
          <a:xfrm>
            <a:off x="8261337" y="163863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0" name="Freeform 3"/>
          <p:cNvSpPr/>
          <p:nvPr/>
        </p:nvSpPr>
        <p:spPr>
          <a:xfrm>
            <a:off x="8337537" y="163857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1" name="Freeform 3"/>
          <p:cNvSpPr/>
          <p:nvPr/>
        </p:nvSpPr>
        <p:spPr>
          <a:xfrm>
            <a:off x="8413737" y="163852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2" name="Freeform 3"/>
          <p:cNvSpPr/>
          <p:nvPr/>
        </p:nvSpPr>
        <p:spPr>
          <a:xfrm>
            <a:off x="8489937" y="163847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3" name="Freeform 3"/>
          <p:cNvSpPr/>
          <p:nvPr/>
        </p:nvSpPr>
        <p:spPr>
          <a:xfrm>
            <a:off x="8566137" y="163842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4" name="Freeform 3"/>
          <p:cNvSpPr/>
          <p:nvPr/>
        </p:nvSpPr>
        <p:spPr>
          <a:xfrm>
            <a:off x="8642337" y="163837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5" name="Freeform 3"/>
          <p:cNvSpPr/>
          <p:nvPr/>
        </p:nvSpPr>
        <p:spPr>
          <a:xfrm>
            <a:off x="8718537" y="163831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6" name="Freeform 3"/>
          <p:cNvSpPr/>
          <p:nvPr/>
        </p:nvSpPr>
        <p:spPr>
          <a:xfrm>
            <a:off x="8794737" y="163826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7" name="Freeform 3"/>
          <p:cNvSpPr/>
          <p:nvPr/>
        </p:nvSpPr>
        <p:spPr>
          <a:xfrm>
            <a:off x="8870937" y="163821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8" name="Freeform 3"/>
          <p:cNvSpPr/>
          <p:nvPr/>
        </p:nvSpPr>
        <p:spPr>
          <a:xfrm>
            <a:off x="8947137" y="163816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9" name="Freeform 3"/>
          <p:cNvSpPr/>
          <p:nvPr/>
        </p:nvSpPr>
        <p:spPr>
          <a:xfrm>
            <a:off x="9023337" y="163810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0" name="Freeform 3"/>
          <p:cNvSpPr/>
          <p:nvPr/>
        </p:nvSpPr>
        <p:spPr>
          <a:xfrm>
            <a:off x="9099537" y="163805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1" name="Freeform 3"/>
          <p:cNvSpPr/>
          <p:nvPr/>
        </p:nvSpPr>
        <p:spPr>
          <a:xfrm>
            <a:off x="9175737" y="163799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2" name="Freeform 3"/>
          <p:cNvSpPr/>
          <p:nvPr/>
        </p:nvSpPr>
        <p:spPr>
          <a:xfrm>
            <a:off x="9251937" y="163794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3" name="Freeform 3"/>
          <p:cNvSpPr/>
          <p:nvPr/>
        </p:nvSpPr>
        <p:spPr>
          <a:xfrm>
            <a:off x="9328137" y="1637893"/>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4" name="Freeform 3"/>
          <p:cNvSpPr/>
          <p:nvPr/>
        </p:nvSpPr>
        <p:spPr>
          <a:xfrm>
            <a:off x="9404337" y="163784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5" name="Freeform 3"/>
          <p:cNvSpPr/>
          <p:nvPr/>
        </p:nvSpPr>
        <p:spPr>
          <a:xfrm>
            <a:off x="9480537" y="163779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6" name="Freeform 3"/>
          <p:cNvSpPr/>
          <p:nvPr/>
        </p:nvSpPr>
        <p:spPr>
          <a:xfrm>
            <a:off x="9556737" y="163774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7" name="Freeform 3"/>
          <p:cNvSpPr/>
          <p:nvPr/>
        </p:nvSpPr>
        <p:spPr>
          <a:xfrm>
            <a:off x="9632937" y="1637677"/>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8" name="Freeform 3"/>
          <p:cNvSpPr/>
          <p:nvPr/>
        </p:nvSpPr>
        <p:spPr>
          <a:xfrm>
            <a:off x="9709137" y="163762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9" name="Freeform 3"/>
          <p:cNvSpPr/>
          <p:nvPr/>
        </p:nvSpPr>
        <p:spPr>
          <a:xfrm>
            <a:off x="9785337" y="163757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0" name="Freeform 3"/>
          <p:cNvSpPr/>
          <p:nvPr/>
        </p:nvSpPr>
        <p:spPr>
          <a:xfrm>
            <a:off x="9861537" y="163752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1" name="Freeform 3"/>
          <p:cNvSpPr/>
          <p:nvPr/>
        </p:nvSpPr>
        <p:spPr>
          <a:xfrm>
            <a:off x="9937737" y="163747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2" name="Freeform 3"/>
          <p:cNvSpPr/>
          <p:nvPr/>
        </p:nvSpPr>
        <p:spPr>
          <a:xfrm>
            <a:off x="10013937" y="163742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3" name="Freeform 3"/>
          <p:cNvSpPr/>
          <p:nvPr/>
        </p:nvSpPr>
        <p:spPr>
          <a:xfrm>
            <a:off x="10090137" y="1637360"/>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4" name="Freeform 3"/>
          <p:cNvSpPr/>
          <p:nvPr/>
        </p:nvSpPr>
        <p:spPr>
          <a:xfrm>
            <a:off x="10166337" y="163730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5" name="Freeform 3"/>
          <p:cNvSpPr/>
          <p:nvPr/>
        </p:nvSpPr>
        <p:spPr>
          <a:xfrm>
            <a:off x="10242537" y="163725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6" name="Freeform 3"/>
          <p:cNvSpPr/>
          <p:nvPr/>
        </p:nvSpPr>
        <p:spPr>
          <a:xfrm>
            <a:off x="10318737" y="163720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7" name="Freeform 3"/>
          <p:cNvSpPr/>
          <p:nvPr/>
        </p:nvSpPr>
        <p:spPr>
          <a:xfrm>
            <a:off x="10394937" y="163715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8" name="Freeform 3"/>
          <p:cNvSpPr/>
          <p:nvPr/>
        </p:nvSpPr>
        <p:spPr>
          <a:xfrm>
            <a:off x="10471137" y="163710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9" name="Freeform 3"/>
          <p:cNvSpPr/>
          <p:nvPr/>
        </p:nvSpPr>
        <p:spPr>
          <a:xfrm>
            <a:off x="10547337" y="1637042"/>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0" name="Freeform 3"/>
          <p:cNvSpPr/>
          <p:nvPr/>
        </p:nvSpPr>
        <p:spPr>
          <a:xfrm>
            <a:off x="10623537" y="163699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1" name="Freeform 3"/>
          <p:cNvSpPr/>
          <p:nvPr/>
        </p:nvSpPr>
        <p:spPr>
          <a:xfrm>
            <a:off x="10699737" y="163694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2" name="Freeform 3"/>
          <p:cNvSpPr/>
          <p:nvPr/>
        </p:nvSpPr>
        <p:spPr>
          <a:xfrm>
            <a:off x="10775937" y="163689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3" name="Freeform 3"/>
          <p:cNvSpPr/>
          <p:nvPr/>
        </p:nvSpPr>
        <p:spPr>
          <a:xfrm>
            <a:off x="10852137" y="163683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4" name="Freeform 3"/>
          <p:cNvSpPr/>
          <p:nvPr/>
        </p:nvSpPr>
        <p:spPr>
          <a:xfrm>
            <a:off x="10928337" y="163678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5" name="Freeform 3"/>
          <p:cNvSpPr/>
          <p:nvPr/>
        </p:nvSpPr>
        <p:spPr>
          <a:xfrm>
            <a:off x="11004537" y="163672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6" name="Freeform 3"/>
          <p:cNvSpPr/>
          <p:nvPr/>
        </p:nvSpPr>
        <p:spPr>
          <a:xfrm>
            <a:off x="11080737" y="1636712"/>
            <a:ext cx="7949" cy="19050"/>
          </a:xfrm>
          <a:custGeom>
            <a:avLst/>
            <a:gdLst>
              <a:gd name="connsiteX0" fmla="*/ 12 w 7949"/>
              <a:gd name="connsiteY0" fmla="*/ 19050 h 19050"/>
              <a:gd name="connsiteX1" fmla="*/ 7949 w 7949"/>
              <a:gd name="connsiteY1" fmla="*/ 19050 h 19050"/>
              <a:gd name="connsiteX2" fmla="*/ 7937 w 7949"/>
              <a:gd name="connsiteY2" fmla="*/ 0 h 19050"/>
              <a:gd name="connsiteX3" fmla="*/ 0 w 7949"/>
              <a:gd name="connsiteY3" fmla="*/ 0 h 19050"/>
              <a:gd name="connsiteX4" fmla="*/ 12 w 7949"/>
              <a:gd name="connsiteY4" fmla="*/ 19050 h 190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949" h="19050">
                <a:moveTo>
                  <a:pt x="12" y="19050"/>
                </a:moveTo>
                <a:lnTo>
                  <a:pt x="7949" y="19050"/>
                </a:lnTo>
                <a:lnTo>
                  <a:pt x="7937" y="0"/>
                </a:lnTo>
                <a:lnTo>
                  <a:pt x="0" y="0"/>
                </a:lnTo>
                <a:lnTo>
                  <a:pt x="12" y="19050"/>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067800" y="5702300"/>
            <a:ext cx="1193800" cy="660400"/>
          </a:xfrm>
          <a:prstGeom prst="rect">
            <a:avLst/>
          </a:prstGeom>
          <a:noFill/>
        </p:spPr>
      </p:pic>
      <p:pic>
        <p:nvPicPr>
          <p:cNvPr id="1117"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1930400" y="914400"/>
            <a:ext cx="609600" cy="622300"/>
          </a:xfrm>
          <a:prstGeom prst="rect">
            <a:avLst/>
          </a:prstGeom>
          <a:noFill/>
        </p:spPr>
        <p:txBody>
          <a:bodyPr wrap="none" lIns="0" tIns="0" rIns="0" rtlCol="0">
            <a:spAutoFit/>
          </a:bodyPr>
          <a:lstStyle/>
          <a:p>
            <a:pPr>
              <a:lnSpc>
                <a:spcPts val="4900"/>
              </a:lnSpc>
              <a:tabLst/>
            </a:pPr>
            <a:r>
              <a:rPr lang="en-US" altLang="zh-CN" sz="4800" dirty="0" smtClean="0">
                <a:solidFill>
                  <a:srgbClr val="1F4E79"/>
                </a:solidFill>
                <a:latin typeface="华文新魏" pitchFamily="18" charset="0"/>
                <a:cs typeface="华文新魏" pitchFamily="18" charset="0"/>
              </a:rPr>
              <a:t>序</a:t>
            </a:r>
          </a:p>
        </p:txBody>
      </p:sp>
      <p:sp>
        <p:nvSpPr>
          <p:cNvPr id="1118" name="TextBox 1"/>
          <p:cNvSpPr txBox="1"/>
          <p:nvPr/>
        </p:nvSpPr>
        <p:spPr>
          <a:xfrm>
            <a:off x="2019300" y="1803400"/>
            <a:ext cx="8966200" cy="1003300"/>
          </a:xfrm>
          <a:prstGeom prst="rect">
            <a:avLst/>
          </a:prstGeom>
          <a:noFill/>
        </p:spPr>
        <p:txBody>
          <a:bodyPr wrap="none" lIns="0" tIns="0" rIns="0" rtlCol="0">
            <a:spAutoFit/>
          </a:bodyPr>
          <a:lstStyle/>
          <a:p>
            <a:pPr>
              <a:lnSpc>
                <a:spcPts val="2100"/>
              </a:lnSpc>
              <a:tabLst>
                <a:tab pos="304800" algn="l"/>
              </a:tabLst>
            </a:pPr>
            <a:r>
              <a:rPr lang="en-US" altLang="zh-CN" dirty="0" smtClean="0"/>
              <a:t>	</a:t>
            </a:r>
            <a:r>
              <a:rPr lang="en-US" altLang="zh-CN" sz="1594" dirty="0" smtClean="0">
                <a:solidFill>
                  <a:srgbClr val="000000"/>
                </a:solidFill>
                <a:latin typeface="华文细黑" pitchFamily="18" charset="0"/>
                <a:cs typeface="华文细黑" pitchFamily="18" charset="0"/>
              </a:rPr>
              <a:t>新型冠状病毒感染的肺炎疫情给人民健康带来了严重威胁，坚持沉着应对、果断决策、科学处置</a:t>
            </a:r>
          </a:p>
          <a:p>
            <a:pPr>
              <a:lnSpc>
                <a:spcPts val="2800"/>
              </a:lnSpc>
              <a:tabLst>
                <a:tab pos="304800" algn="l"/>
              </a:tabLst>
            </a:pPr>
            <a:r>
              <a:rPr lang="en-US" altLang="zh-CN" sz="1594" dirty="0" smtClean="0">
                <a:solidFill>
                  <a:srgbClr val="000000"/>
                </a:solidFill>
                <a:latin typeface="华文细黑" pitchFamily="18" charset="0"/>
                <a:cs typeface="华文细黑" pitchFamily="18" charset="0"/>
              </a:rPr>
              <a:t>的策略是确保疫情防控取得胜利的法宝。然而，预防和控制如此突如其来的疫情更需要科学知识的支</a:t>
            </a:r>
          </a:p>
          <a:p>
            <a:pPr>
              <a:lnSpc>
                <a:spcPts val="2800"/>
              </a:lnSpc>
              <a:tabLst>
                <a:tab pos="304800" algn="l"/>
              </a:tabLst>
            </a:pPr>
            <a:r>
              <a:rPr lang="en-US" altLang="zh-CN" sz="1594" dirty="0" smtClean="0">
                <a:solidFill>
                  <a:srgbClr val="000000"/>
                </a:solidFill>
                <a:latin typeface="华文细黑" pitchFamily="18" charset="0"/>
                <a:cs typeface="华文细黑" pitchFamily="18" charset="0"/>
              </a:rPr>
              <a:t>撑和人民大众的参与，众志成城方能最终战胜疾病、控制流行。</a:t>
            </a:r>
          </a:p>
        </p:txBody>
      </p:sp>
      <p:sp>
        <p:nvSpPr>
          <p:cNvPr id="1119" name="TextBox 1"/>
          <p:cNvSpPr txBox="1"/>
          <p:nvPr/>
        </p:nvSpPr>
        <p:spPr>
          <a:xfrm>
            <a:off x="2019300" y="3060700"/>
            <a:ext cx="8966200" cy="1371600"/>
          </a:xfrm>
          <a:prstGeom prst="rect">
            <a:avLst/>
          </a:prstGeom>
          <a:noFill/>
        </p:spPr>
        <p:txBody>
          <a:bodyPr wrap="none" lIns="0" tIns="0" rIns="0" rtlCol="0">
            <a:spAutoFit/>
          </a:bodyPr>
          <a:lstStyle/>
          <a:p>
            <a:pPr>
              <a:lnSpc>
                <a:spcPts val="2100"/>
              </a:lnSpc>
              <a:tabLst>
                <a:tab pos="304800" algn="l"/>
              </a:tabLst>
            </a:pPr>
            <a:r>
              <a:rPr lang="en-US" altLang="zh-CN" dirty="0" smtClean="0"/>
              <a:t>	</a:t>
            </a:r>
            <a:r>
              <a:rPr lang="en-US" altLang="zh-CN" sz="1594" dirty="0" smtClean="0">
                <a:solidFill>
                  <a:srgbClr val="000000"/>
                </a:solidFill>
                <a:latin typeface="华文细黑" pitchFamily="18" charset="0"/>
                <a:cs typeface="华文细黑" pitchFamily="18" charset="0"/>
              </a:rPr>
              <a:t>《新型冠状病毒肺炎预防手册》以增进大众及有关专业人员对新型冠状病毒肺炎的认识和理解、</a:t>
            </a:r>
          </a:p>
          <a:p>
            <a:pPr>
              <a:lnSpc>
                <a:spcPts val="2800"/>
              </a:lnSpc>
              <a:tabLst>
                <a:tab pos="304800" algn="l"/>
              </a:tabLst>
            </a:pPr>
            <a:r>
              <a:rPr lang="en-US" altLang="zh-CN" sz="1594" dirty="0" smtClean="0">
                <a:solidFill>
                  <a:srgbClr val="000000"/>
                </a:solidFill>
                <a:latin typeface="华文细黑" pitchFamily="18" charset="0"/>
                <a:cs typeface="华文细黑" pitchFamily="18" charset="0"/>
              </a:rPr>
              <a:t>指导个人预防、降低传播风险为目的，以简洁的文字和清晰的图片解读了与新型冠状病毒肺炎有关的</a:t>
            </a:r>
          </a:p>
          <a:p>
            <a:pPr>
              <a:lnSpc>
                <a:spcPts val="2800"/>
              </a:lnSpc>
              <a:tabLst>
                <a:tab pos="304800" algn="l"/>
              </a:tabLst>
            </a:pPr>
            <a:r>
              <a:rPr lang="en-US" altLang="zh-CN" sz="1594" dirty="0" smtClean="0">
                <a:solidFill>
                  <a:srgbClr val="000000"/>
                </a:solidFill>
                <a:latin typeface="华文细黑" pitchFamily="18" charset="0"/>
                <a:cs typeface="华文细黑" pitchFamily="18" charset="0"/>
              </a:rPr>
              <a:t>专业问题与疑惑，既着眼于当前备受关注的焦点问题，又注重解答预防工作中具体细节，是现阶段急</a:t>
            </a:r>
          </a:p>
          <a:p>
            <a:pPr>
              <a:lnSpc>
                <a:spcPts val="2800"/>
              </a:lnSpc>
              <a:tabLst>
                <a:tab pos="304800" algn="l"/>
              </a:tabLst>
            </a:pPr>
            <a:r>
              <a:rPr lang="en-US" altLang="zh-CN" sz="1594" dirty="0" smtClean="0">
                <a:solidFill>
                  <a:srgbClr val="000000"/>
                </a:solidFill>
                <a:latin typeface="华文细黑" pitchFamily="18" charset="0"/>
                <a:cs typeface="华文细黑" pitchFamily="18" charset="0"/>
              </a:rPr>
              <a:t>需的新型冠状病毒肺炎预防的普及读本。</a:t>
            </a:r>
          </a:p>
        </p:txBody>
      </p:sp>
      <p:sp>
        <p:nvSpPr>
          <p:cNvPr id="1120" name="TextBox 1"/>
          <p:cNvSpPr txBox="1"/>
          <p:nvPr/>
        </p:nvSpPr>
        <p:spPr>
          <a:xfrm>
            <a:off x="2019300" y="4660900"/>
            <a:ext cx="8966200" cy="1003300"/>
          </a:xfrm>
          <a:prstGeom prst="rect">
            <a:avLst/>
          </a:prstGeom>
          <a:noFill/>
        </p:spPr>
        <p:txBody>
          <a:bodyPr wrap="none" lIns="0" tIns="0" rIns="0" rtlCol="0">
            <a:spAutoFit/>
          </a:bodyPr>
          <a:lstStyle/>
          <a:p>
            <a:pPr>
              <a:lnSpc>
                <a:spcPts val="2100"/>
              </a:lnSpc>
              <a:tabLst>
                <a:tab pos="304800" algn="l"/>
              </a:tabLst>
            </a:pPr>
            <a:r>
              <a:rPr lang="en-US" altLang="zh-CN" dirty="0" smtClean="0"/>
              <a:t>	</a:t>
            </a:r>
            <a:r>
              <a:rPr lang="en-US" altLang="zh-CN" sz="1594" dirty="0" smtClean="0">
                <a:solidFill>
                  <a:srgbClr val="000000"/>
                </a:solidFill>
                <a:latin typeface="华文细黑" pitchFamily="18" charset="0"/>
                <a:cs typeface="华文细黑" pitchFamily="18" charset="0"/>
              </a:rPr>
              <a:t>《新型冠状病毒肺炎预防手册》编撰人员常年工作在传染病的预防、临床和科研一线，具有深厚</a:t>
            </a:r>
          </a:p>
          <a:p>
            <a:pPr>
              <a:lnSpc>
                <a:spcPts val="2800"/>
              </a:lnSpc>
              <a:tabLst>
                <a:tab pos="304800" algn="l"/>
              </a:tabLst>
            </a:pPr>
            <a:r>
              <a:rPr lang="en-US" altLang="zh-CN" sz="1594" dirty="0" smtClean="0">
                <a:solidFill>
                  <a:srgbClr val="000000"/>
                </a:solidFill>
                <a:latin typeface="华文细黑" pitchFamily="18" charset="0"/>
                <a:cs typeface="华文细黑" pitchFamily="18" charset="0"/>
              </a:rPr>
              <a:t>的理论功底和丰富的实践经验，他们及时地编写出版本书，定将在当前防控新型冠状病毒肺炎的战役</a:t>
            </a:r>
          </a:p>
          <a:p>
            <a:pPr>
              <a:lnSpc>
                <a:spcPts val="2800"/>
              </a:lnSpc>
              <a:tabLst>
                <a:tab pos="304800" algn="l"/>
              </a:tabLst>
            </a:pPr>
            <a:r>
              <a:rPr lang="en-US" altLang="zh-CN" sz="1594" dirty="0" smtClean="0">
                <a:solidFill>
                  <a:srgbClr val="000000"/>
                </a:solidFill>
                <a:latin typeface="华文细黑" pitchFamily="18" charset="0"/>
                <a:cs typeface="华文细黑" pitchFamily="18" charset="0"/>
              </a:rPr>
              <a:t>中，为大众及有关专业人员提供重要参考，为有效提高社会预防能力发挥重要作用。</a:t>
            </a:r>
          </a:p>
        </p:txBody>
      </p:sp>
      <p:sp>
        <p:nvSpPr>
          <p:cNvPr id="1121" name="TextBox 1"/>
          <p:cNvSpPr txBox="1"/>
          <p:nvPr/>
        </p:nvSpPr>
        <p:spPr>
          <a:xfrm>
            <a:off x="6477000" y="5892800"/>
            <a:ext cx="2425700" cy="266700"/>
          </a:xfrm>
          <a:prstGeom prst="rect">
            <a:avLst/>
          </a:prstGeom>
          <a:noFill/>
        </p:spPr>
        <p:txBody>
          <a:bodyPr wrap="none" lIns="0" tIns="0" rIns="0" rtlCol="0">
            <a:spAutoFit/>
          </a:bodyPr>
          <a:lstStyle/>
          <a:p>
            <a:pPr>
              <a:lnSpc>
                <a:spcPts val="2100"/>
              </a:lnSpc>
              <a:tabLst/>
            </a:pPr>
            <a:r>
              <a:rPr lang="en-US" altLang="zh-CN" sz="1594" dirty="0" smtClean="0">
                <a:solidFill>
                  <a:srgbClr val="000000"/>
                </a:solidFill>
                <a:latin typeface="华文细黑" pitchFamily="18" charset="0"/>
                <a:cs typeface="华文细黑" pitchFamily="18" charset="0"/>
              </a:rPr>
              <a:t>武汉市卫生健康委员会主任</a:t>
            </a:r>
          </a:p>
        </p:txBody>
      </p:sp>
      <p:sp>
        <p:nvSpPr>
          <p:cNvPr id="1122" name="TextBox 1"/>
          <p:cNvSpPr txBox="1"/>
          <p:nvPr/>
        </p:nvSpPr>
        <p:spPr>
          <a:xfrm>
            <a:off x="7645400" y="6337300"/>
            <a:ext cx="1054100" cy="266700"/>
          </a:xfrm>
          <a:prstGeom prst="rect">
            <a:avLst/>
          </a:prstGeom>
          <a:noFill/>
        </p:spPr>
        <p:txBody>
          <a:bodyPr wrap="none" lIns="0" tIns="0" rIns="0" rtlCol="0">
            <a:spAutoFit/>
          </a:bodyPr>
          <a:lstStyle/>
          <a:p>
            <a:pPr>
              <a:lnSpc>
                <a:spcPts val="2100"/>
              </a:lnSpc>
              <a:tabLst/>
            </a:pPr>
            <a:r>
              <a:rPr lang="en-US" altLang="zh-CN" sz="1594" dirty="0" smtClean="0">
                <a:solidFill>
                  <a:srgbClr val="000000"/>
                </a:solidFill>
                <a:latin typeface="华文细黑" pitchFamily="18" charset="0"/>
                <a:cs typeface="华文细黑" pitchFamily="18" charset="0"/>
              </a:rPr>
              <a:t>2020年元月</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936737" y="1643024"/>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Freeform 3"/>
          <p:cNvSpPr/>
          <p:nvPr/>
        </p:nvSpPr>
        <p:spPr>
          <a:xfrm>
            <a:off x="2012937" y="1642973"/>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2089137" y="1642922"/>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2165337" y="1642859"/>
            <a:ext cx="57175" cy="19100"/>
          </a:xfrm>
          <a:custGeom>
            <a:avLst/>
            <a:gdLst>
              <a:gd name="connsiteX0" fmla="*/ 0 w 57175"/>
              <a:gd name="connsiteY0" fmla="*/ 9550 h 19100"/>
              <a:gd name="connsiteX1" fmla="*/ 57175 w 57175"/>
              <a:gd name="connsiteY1" fmla="*/ 9550 h 19100"/>
            </a:gdLst>
            <a:ahLst/>
            <a:cxnLst>
              <a:cxn ang="0">
                <a:pos x="connsiteX0" y="connsiteY0"/>
              </a:cxn>
              <a:cxn ang="1">
                <a:pos x="connsiteX1" y="connsiteY1"/>
              </a:cxn>
            </a:cxnLst>
            <a:rect l="l" t="t" r="r" b="b"/>
            <a:pathLst>
              <a:path w="57175" h="19100">
                <a:moveTo>
                  <a:pt x="0" y="9550"/>
                </a:moveTo>
                <a:lnTo>
                  <a:pt x="57175"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2241537" y="1642808"/>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2317737" y="1642757"/>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2393937" y="1642706"/>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2470137" y="1642656"/>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2546337" y="1642605"/>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3"/>
          <p:cNvSpPr/>
          <p:nvPr/>
        </p:nvSpPr>
        <p:spPr>
          <a:xfrm>
            <a:off x="2622537" y="1642541"/>
            <a:ext cx="57175" cy="19100"/>
          </a:xfrm>
          <a:custGeom>
            <a:avLst/>
            <a:gdLst>
              <a:gd name="connsiteX0" fmla="*/ 0 w 57175"/>
              <a:gd name="connsiteY0" fmla="*/ 9550 h 19100"/>
              <a:gd name="connsiteX1" fmla="*/ 57175 w 57175"/>
              <a:gd name="connsiteY1" fmla="*/ 9550 h 19100"/>
            </a:gdLst>
            <a:ahLst/>
            <a:cxnLst>
              <a:cxn ang="0">
                <a:pos x="connsiteX0" y="connsiteY0"/>
              </a:cxn>
              <a:cxn ang="1">
                <a:pos x="connsiteX1" y="connsiteY1"/>
              </a:cxn>
            </a:cxnLst>
            <a:rect l="l" t="t" r="r" b="b"/>
            <a:pathLst>
              <a:path w="57175" h="19100">
                <a:moveTo>
                  <a:pt x="0" y="9550"/>
                </a:moveTo>
                <a:lnTo>
                  <a:pt x="57175"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Freeform 3"/>
          <p:cNvSpPr/>
          <p:nvPr/>
        </p:nvSpPr>
        <p:spPr>
          <a:xfrm>
            <a:off x="2698737" y="1642491"/>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Freeform 3"/>
          <p:cNvSpPr/>
          <p:nvPr/>
        </p:nvSpPr>
        <p:spPr>
          <a:xfrm>
            <a:off x="2774937" y="1642440"/>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Freeform 3"/>
          <p:cNvSpPr/>
          <p:nvPr/>
        </p:nvSpPr>
        <p:spPr>
          <a:xfrm>
            <a:off x="2851137" y="1642389"/>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Freeform 3"/>
          <p:cNvSpPr/>
          <p:nvPr/>
        </p:nvSpPr>
        <p:spPr>
          <a:xfrm>
            <a:off x="2927337" y="164233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Freeform 3"/>
          <p:cNvSpPr/>
          <p:nvPr/>
        </p:nvSpPr>
        <p:spPr>
          <a:xfrm>
            <a:off x="3003537" y="164228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Freeform 3"/>
          <p:cNvSpPr/>
          <p:nvPr/>
        </p:nvSpPr>
        <p:spPr>
          <a:xfrm>
            <a:off x="3079737" y="1642224"/>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Freeform 3"/>
          <p:cNvSpPr/>
          <p:nvPr/>
        </p:nvSpPr>
        <p:spPr>
          <a:xfrm>
            <a:off x="3155937" y="164217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Freeform 3"/>
          <p:cNvSpPr/>
          <p:nvPr/>
        </p:nvSpPr>
        <p:spPr>
          <a:xfrm>
            <a:off x="3232137" y="164212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Freeform 3"/>
          <p:cNvSpPr/>
          <p:nvPr/>
        </p:nvSpPr>
        <p:spPr>
          <a:xfrm>
            <a:off x="3308337" y="164207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Freeform 3"/>
          <p:cNvSpPr/>
          <p:nvPr/>
        </p:nvSpPr>
        <p:spPr>
          <a:xfrm>
            <a:off x="3384537" y="164202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Freeform 3"/>
          <p:cNvSpPr/>
          <p:nvPr/>
        </p:nvSpPr>
        <p:spPr>
          <a:xfrm>
            <a:off x="3460737" y="164197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Freeform 3"/>
          <p:cNvSpPr/>
          <p:nvPr/>
        </p:nvSpPr>
        <p:spPr>
          <a:xfrm>
            <a:off x="3536937" y="1641906"/>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Freeform 3"/>
          <p:cNvSpPr/>
          <p:nvPr/>
        </p:nvSpPr>
        <p:spPr>
          <a:xfrm>
            <a:off x="3613137" y="164185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Freeform 3"/>
          <p:cNvSpPr/>
          <p:nvPr/>
        </p:nvSpPr>
        <p:spPr>
          <a:xfrm>
            <a:off x="3689337" y="164180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Freeform 3"/>
          <p:cNvSpPr/>
          <p:nvPr/>
        </p:nvSpPr>
        <p:spPr>
          <a:xfrm>
            <a:off x="3765537" y="164175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Freeform 3"/>
          <p:cNvSpPr/>
          <p:nvPr/>
        </p:nvSpPr>
        <p:spPr>
          <a:xfrm>
            <a:off x="3841737" y="164170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Freeform 3"/>
          <p:cNvSpPr/>
          <p:nvPr/>
        </p:nvSpPr>
        <p:spPr>
          <a:xfrm>
            <a:off x="3917937" y="164165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 name="Freeform 3"/>
          <p:cNvSpPr/>
          <p:nvPr/>
        </p:nvSpPr>
        <p:spPr>
          <a:xfrm>
            <a:off x="3994137" y="1641589"/>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Freeform 3"/>
          <p:cNvSpPr/>
          <p:nvPr/>
        </p:nvSpPr>
        <p:spPr>
          <a:xfrm>
            <a:off x="4070337" y="164153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4" name="Freeform 3"/>
          <p:cNvSpPr/>
          <p:nvPr/>
        </p:nvSpPr>
        <p:spPr>
          <a:xfrm>
            <a:off x="4146537" y="164148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5" name="Freeform 3"/>
          <p:cNvSpPr/>
          <p:nvPr/>
        </p:nvSpPr>
        <p:spPr>
          <a:xfrm>
            <a:off x="4222737" y="164143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6" name="Freeform 3"/>
          <p:cNvSpPr/>
          <p:nvPr/>
        </p:nvSpPr>
        <p:spPr>
          <a:xfrm>
            <a:off x="4298937" y="164138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8" name="Freeform 3"/>
          <p:cNvSpPr/>
          <p:nvPr/>
        </p:nvSpPr>
        <p:spPr>
          <a:xfrm>
            <a:off x="4375137" y="1641335"/>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9" name="Freeform 3"/>
          <p:cNvSpPr/>
          <p:nvPr/>
        </p:nvSpPr>
        <p:spPr>
          <a:xfrm>
            <a:off x="4451337" y="1641271"/>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0" name="Freeform 3"/>
          <p:cNvSpPr/>
          <p:nvPr/>
        </p:nvSpPr>
        <p:spPr>
          <a:xfrm>
            <a:off x="4527537" y="164122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1" name="Freeform 3"/>
          <p:cNvSpPr/>
          <p:nvPr/>
        </p:nvSpPr>
        <p:spPr>
          <a:xfrm>
            <a:off x="4603737" y="164117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2" name="Freeform 3"/>
          <p:cNvSpPr/>
          <p:nvPr/>
        </p:nvSpPr>
        <p:spPr>
          <a:xfrm>
            <a:off x="4679937" y="164111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3" name="Freeform 3"/>
          <p:cNvSpPr/>
          <p:nvPr/>
        </p:nvSpPr>
        <p:spPr>
          <a:xfrm>
            <a:off x="4756137" y="164106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4" name="Freeform 3"/>
          <p:cNvSpPr/>
          <p:nvPr/>
        </p:nvSpPr>
        <p:spPr>
          <a:xfrm>
            <a:off x="4832337" y="164101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5" name="Freeform 3"/>
          <p:cNvSpPr/>
          <p:nvPr/>
        </p:nvSpPr>
        <p:spPr>
          <a:xfrm>
            <a:off x="4908537" y="164096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6" name="Freeform 3"/>
          <p:cNvSpPr/>
          <p:nvPr/>
        </p:nvSpPr>
        <p:spPr>
          <a:xfrm>
            <a:off x="4984737" y="1640903"/>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7" name="Freeform 3"/>
          <p:cNvSpPr/>
          <p:nvPr/>
        </p:nvSpPr>
        <p:spPr>
          <a:xfrm>
            <a:off x="5060937" y="164085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8" name="Freeform 3"/>
          <p:cNvSpPr/>
          <p:nvPr/>
        </p:nvSpPr>
        <p:spPr>
          <a:xfrm>
            <a:off x="5137137" y="164080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9" name="Freeform 3"/>
          <p:cNvSpPr/>
          <p:nvPr/>
        </p:nvSpPr>
        <p:spPr>
          <a:xfrm>
            <a:off x="5213337" y="164075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0" name="Freeform 3"/>
          <p:cNvSpPr/>
          <p:nvPr/>
        </p:nvSpPr>
        <p:spPr>
          <a:xfrm>
            <a:off x="5289537" y="164070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1" name="Freeform 3"/>
          <p:cNvSpPr/>
          <p:nvPr/>
        </p:nvSpPr>
        <p:spPr>
          <a:xfrm>
            <a:off x="5365737" y="164064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2" name="Freeform 3"/>
          <p:cNvSpPr/>
          <p:nvPr/>
        </p:nvSpPr>
        <p:spPr>
          <a:xfrm>
            <a:off x="5441937" y="164058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3" name="Freeform 3"/>
          <p:cNvSpPr/>
          <p:nvPr/>
        </p:nvSpPr>
        <p:spPr>
          <a:xfrm>
            <a:off x="5518137" y="164053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4" name="Freeform 3"/>
          <p:cNvSpPr/>
          <p:nvPr/>
        </p:nvSpPr>
        <p:spPr>
          <a:xfrm>
            <a:off x="5594337" y="164048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5" name="Freeform 3"/>
          <p:cNvSpPr/>
          <p:nvPr/>
        </p:nvSpPr>
        <p:spPr>
          <a:xfrm>
            <a:off x="5670537" y="164043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6" name="Freeform 3"/>
          <p:cNvSpPr/>
          <p:nvPr/>
        </p:nvSpPr>
        <p:spPr>
          <a:xfrm>
            <a:off x="5746737" y="164038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7" name="Freeform 3"/>
          <p:cNvSpPr/>
          <p:nvPr/>
        </p:nvSpPr>
        <p:spPr>
          <a:xfrm>
            <a:off x="5822937" y="164033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 name="Freeform 3"/>
          <p:cNvSpPr/>
          <p:nvPr/>
        </p:nvSpPr>
        <p:spPr>
          <a:xfrm>
            <a:off x="5899137" y="1640268"/>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9" name="Freeform 3"/>
          <p:cNvSpPr/>
          <p:nvPr/>
        </p:nvSpPr>
        <p:spPr>
          <a:xfrm>
            <a:off x="5975337" y="164021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0" name="Freeform 3"/>
          <p:cNvSpPr/>
          <p:nvPr/>
        </p:nvSpPr>
        <p:spPr>
          <a:xfrm>
            <a:off x="6051537" y="164016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1" name="Freeform 3"/>
          <p:cNvSpPr/>
          <p:nvPr/>
        </p:nvSpPr>
        <p:spPr>
          <a:xfrm>
            <a:off x="6127737" y="164011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2" name="Freeform 3"/>
          <p:cNvSpPr/>
          <p:nvPr/>
        </p:nvSpPr>
        <p:spPr>
          <a:xfrm>
            <a:off x="6203937" y="164006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3" name="Freeform 3"/>
          <p:cNvSpPr/>
          <p:nvPr/>
        </p:nvSpPr>
        <p:spPr>
          <a:xfrm>
            <a:off x="6280137" y="164001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4" name="Freeform 3"/>
          <p:cNvSpPr/>
          <p:nvPr/>
        </p:nvSpPr>
        <p:spPr>
          <a:xfrm>
            <a:off x="6356337" y="1639951"/>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5" name="Freeform 3"/>
          <p:cNvSpPr/>
          <p:nvPr/>
        </p:nvSpPr>
        <p:spPr>
          <a:xfrm>
            <a:off x="6432537" y="163990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6" name="Freeform 3"/>
          <p:cNvSpPr/>
          <p:nvPr/>
        </p:nvSpPr>
        <p:spPr>
          <a:xfrm>
            <a:off x="6508737" y="163984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7" name="Freeform 3"/>
          <p:cNvSpPr/>
          <p:nvPr/>
        </p:nvSpPr>
        <p:spPr>
          <a:xfrm>
            <a:off x="6584937" y="163979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8" name="Freeform 3"/>
          <p:cNvSpPr/>
          <p:nvPr/>
        </p:nvSpPr>
        <p:spPr>
          <a:xfrm>
            <a:off x="6661137" y="163974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9" name="Freeform 3"/>
          <p:cNvSpPr/>
          <p:nvPr/>
        </p:nvSpPr>
        <p:spPr>
          <a:xfrm>
            <a:off x="6737337" y="163969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0" name="Freeform 3"/>
          <p:cNvSpPr/>
          <p:nvPr/>
        </p:nvSpPr>
        <p:spPr>
          <a:xfrm>
            <a:off x="6813537" y="1639633"/>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1" name="Freeform 3"/>
          <p:cNvSpPr/>
          <p:nvPr/>
        </p:nvSpPr>
        <p:spPr>
          <a:xfrm>
            <a:off x="6889737" y="163958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2" name="Freeform 3"/>
          <p:cNvSpPr/>
          <p:nvPr/>
        </p:nvSpPr>
        <p:spPr>
          <a:xfrm>
            <a:off x="6965937" y="163953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3" name="Freeform 3"/>
          <p:cNvSpPr/>
          <p:nvPr/>
        </p:nvSpPr>
        <p:spPr>
          <a:xfrm>
            <a:off x="7042137" y="163948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4" name="Freeform 3"/>
          <p:cNvSpPr/>
          <p:nvPr/>
        </p:nvSpPr>
        <p:spPr>
          <a:xfrm>
            <a:off x="7118337" y="163943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5" name="Freeform 3"/>
          <p:cNvSpPr/>
          <p:nvPr/>
        </p:nvSpPr>
        <p:spPr>
          <a:xfrm>
            <a:off x="7194537" y="163937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6" name="Freeform 3"/>
          <p:cNvSpPr/>
          <p:nvPr/>
        </p:nvSpPr>
        <p:spPr>
          <a:xfrm>
            <a:off x="7270737" y="1639316"/>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7" name="Freeform 3"/>
          <p:cNvSpPr/>
          <p:nvPr/>
        </p:nvSpPr>
        <p:spPr>
          <a:xfrm>
            <a:off x="7346937" y="1639265"/>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8" name="Freeform 3"/>
          <p:cNvSpPr/>
          <p:nvPr/>
        </p:nvSpPr>
        <p:spPr>
          <a:xfrm>
            <a:off x="7423137" y="163921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9" name="Freeform 3"/>
          <p:cNvSpPr/>
          <p:nvPr/>
        </p:nvSpPr>
        <p:spPr>
          <a:xfrm>
            <a:off x="7499337" y="163916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0" name="Freeform 3"/>
          <p:cNvSpPr/>
          <p:nvPr/>
        </p:nvSpPr>
        <p:spPr>
          <a:xfrm>
            <a:off x="7575537" y="163911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1" name="Freeform 3"/>
          <p:cNvSpPr/>
          <p:nvPr/>
        </p:nvSpPr>
        <p:spPr>
          <a:xfrm>
            <a:off x="7651737" y="163906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2" name="Freeform 3"/>
          <p:cNvSpPr/>
          <p:nvPr/>
        </p:nvSpPr>
        <p:spPr>
          <a:xfrm>
            <a:off x="7727937" y="1638998"/>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3" name="Freeform 3"/>
          <p:cNvSpPr/>
          <p:nvPr/>
        </p:nvSpPr>
        <p:spPr>
          <a:xfrm>
            <a:off x="7804137" y="163894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4" name="Freeform 3"/>
          <p:cNvSpPr/>
          <p:nvPr/>
        </p:nvSpPr>
        <p:spPr>
          <a:xfrm>
            <a:off x="7880337" y="163889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5" name="Freeform 3"/>
          <p:cNvSpPr/>
          <p:nvPr/>
        </p:nvSpPr>
        <p:spPr>
          <a:xfrm>
            <a:off x="7956537" y="163884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6" name="Freeform 3"/>
          <p:cNvSpPr/>
          <p:nvPr/>
        </p:nvSpPr>
        <p:spPr>
          <a:xfrm>
            <a:off x="8032737" y="163879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7" name="Freeform 3"/>
          <p:cNvSpPr/>
          <p:nvPr/>
        </p:nvSpPr>
        <p:spPr>
          <a:xfrm>
            <a:off x="8108937" y="163874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8" name="Freeform 3"/>
          <p:cNvSpPr/>
          <p:nvPr/>
        </p:nvSpPr>
        <p:spPr>
          <a:xfrm>
            <a:off x="8185137" y="163869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9" name="Freeform 3"/>
          <p:cNvSpPr/>
          <p:nvPr/>
        </p:nvSpPr>
        <p:spPr>
          <a:xfrm>
            <a:off x="8261337" y="163863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0" name="Freeform 3"/>
          <p:cNvSpPr/>
          <p:nvPr/>
        </p:nvSpPr>
        <p:spPr>
          <a:xfrm>
            <a:off x="8337537" y="163857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1" name="Freeform 3"/>
          <p:cNvSpPr/>
          <p:nvPr/>
        </p:nvSpPr>
        <p:spPr>
          <a:xfrm>
            <a:off x="8413737" y="163852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2" name="Freeform 3"/>
          <p:cNvSpPr/>
          <p:nvPr/>
        </p:nvSpPr>
        <p:spPr>
          <a:xfrm>
            <a:off x="8489937" y="163847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3" name="Freeform 3"/>
          <p:cNvSpPr/>
          <p:nvPr/>
        </p:nvSpPr>
        <p:spPr>
          <a:xfrm>
            <a:off x="8566137" y="163842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4" name="Freeform 3"/>
          <p:cNvSpPr/>
          <p:nvPr/>
        </p:nvSpPr>
        <p:spPr>
          <a:xfrm>
            <a:off x="8642337" y="163837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5" name="Freeform 3"/>
          <p:cNvSpPr/>
          <p:nvPr/>
        </p:nvSpPr>
        <p:spPr>
          <a:xfrm>
            <a:off x="8718537" y="163831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6" name="Freeform 3"/>
          <p:cNvSpPr/>
          <p:nvPr/>
        </p:nvSpPr>
        <p:spPr>
          <a:xfrm>
            <a:off x="8794737" y="163826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7" name="Freeform 3"/>
          <p:cNvSpPr/>
          <p:nvPr/>
        </p:nvSpPr>
        <p:spPr>
          <a:xfrm>
            <a:off x="8870937" y="163821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8" name="Freeform 3"/>
          <p:cNvSpPr/>
          <p:nvPr/>
        </p:nvSpPr>
        <p:spPr>
          <a:xfrm>
            <a:off x="8947137" y="163816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9" name="Freeform 3"/>
          <p:cNvSpPr/>
          <p:nvPr/>
        </p:nvSpPr>
        <p:spPr>
          <a:xfrm>
            <a:off x="9023337" y="163810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0" name="Freeform 3"/>
          <p:cNvSpPr/>
          <p:nvPr/>
        </p:nvSpPr>
        <p:spPr>
          <a:xfrm>
            <a:off x="9099537" y="163805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1" name="Freeform 3"/>
          <p:cNvSpPr/>
          <p:nvPr/>
        </p:nvSpPr>
        <p:spPr>
          <a:xfrm>
            <a:off x="9175737" y="163799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2" name="Freeform 3"/>
          <p:cNvSpPr/>
          <p:nvPr/>
        </p:nvSpPr>
        <p:spPr>
          <a:xfrm>
            <a:off x="9251937" y="163794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3" name="Freeform 3"/>
          <p:cNvSpPr/>
          <p:nvPr/>
        </p:nvSpPr>
        <p:spPr>
          <a:xfrm>
            <a:off x="9328137" y="1637893"/>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4" name="Freeform 3"/>
          <p:cNvSpPr/>
          <p:nvPr/>
        </p:nvSpPr>
        <p:spPr>
          <a:xfrm>
            <a:off x="9404337" y="163784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5" name="Freeform 3"/>
          <p:cNvSpPr/>
          <p:nvPr/>
        </p:nvSpPr>
        <p:spPr>
          <a:xfrm>
            <a:off x="9480537" y="163779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6" name="Freeform 3"/>
          <p:cNvSpPr/>
          <p:nvPr/>
        </p:nvSpPr>
        <p:spPr>
          <a:xfrm>
            <a:off x="9556737" y="163774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7" name="Freeform 3"/>
          <p:cNvSpPr/>
          <p:nvPr/>
        </p:nvSpPr>
        <p:spPr>
          <a:xfrm>
            <a:off x="9632937" y="1637677"/>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8" name="Freeform 3"/>
          <p:cNvSpPr/>
          <p:nvPr/>
        </p:nvSpPr>
        <p:spPr>
          <a:xfrm>
            <a:off x="9709137" y="163762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9" name="Freeform 3"/>
          <p:cNvSpPr/>
          <p:nvPr/>
        </p:nvSpPr>
        <p:spPr>
          <a:xfrm>
            <a:off x="9785337" y="163757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0" name="Freeform 3"/>
          <p:cNvSpPr/>
          <p:nvPr/>
        </p:nvSpPr>
        <p:spPr>
          <a:xfrm>
            <a:off x="9861537" y="163752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1" name="Freeform 3"/>
          <p:cNvSpPr/>
          <p:nvPr/>
        </p:nvSpPr>
        <p:spPr>
          <a:xfrm>
            <a:off x="9937737" y="163747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2" name="Freeform 3"/>
          <p:cNvSpPr/>
          <p:nvPr/>
        </p:nvSpPr>
        <p:spPr>
          <a:xfrm>
            <a:off x="10013937" y="163742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3" name="Freeform 3"/>
          <p:cNvSpPr/>
          <p:nvPr/>
        </p:nvSpPr>
        <p:spPr>
          <a:xfrm>
            <a:off x="10090137" y="1637360"/>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4" name="Freeform 3"/>
          <p:cNvSpPr/>
          <p:nvPr/>
        </p:nvSpPr>
        <p:spPr>
          <a:xfrm>
            <a:off x="10166337" y="163730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5" name="Freeform 3"/>
          <p:cNvSpPr/>
          <p:nvPr/>
        </p:nvSpPr>
        <p:spPr>
          <a:xfrm>
            <a:off x="10242537" y="163725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6" name="Freeform 3"/>
          <p:cNvSpPr/>
          <p:nvPr/>
        </p:nvSpPr>
        <p:spPr>
          <a:xfrm>
            <a:off x="10318737" y="163720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7" name="Freeform 3"/>
          <p:cNvSpPr/>
          <p:nvPr/>
        </p:nvSpPr>
        <p:spPr>
          <a:xfrm>
            <a:off x="10394937" y="163715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8" name="Freeform 3"/>
          <p:cNvSpPr/>
          <p:nvPr/>
        </p:nvSpPr>
        <p:spPr>
          <a:xfrm>
            <a:off x="10471137" y="163710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9" name="Freeform 3"/>
          <p:cNvSpPr/>
          <p:nvPr/>
        </p:nvSpPr>
        <p:spPr>
          <a:xfrm>
            <a:off x="10547337" y="1637042"/>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0" name="Freeform 3"/>
          <p:cNvSpPr/>
          <p:nvPr/>
        </p:nvSpPr>
        <p:spPr>
          <a:xfrm>
            <a:off x="10623537" y="163699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1" name="Freeform 3"/>
          <p:cNvSpPr/>
          <p:nvPr/>
        </p:nvSpPr>
        <p:spPr>
          <a:xfrm>
            <a:off x="10699737" y="163694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2" name="Freeform 3"/>
          <p:cNvSpPr/>
          <p:nvPr/>
        </p:nvSpPr>
        <p:spPr>
          <a:xfrm>
            <a:off x="10775937" y="163689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3" name="Freeform 3"/>
          <p:cNvSpPr/>
          <p:nvPr/>
        </p:nvSpPr>
        <p:spPr>
          <a:xfrm>
            <a:off x="10852137" y="163683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4" name="Freeform 3"/>
          <p:cNvSpPr/>
          <p:nvPr/>
        </p:nvSpPr>
        <p:spPr>
          <a:xfrm>
            <a:off x="10928337" y="163678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5" name="Freeform 3"/>
          <p:cNvSpPr/>
          <p:nvPr/>
        </p:nvSpPr>
        <p:spPr>
          <a:xfrm>
            <a:off x="11004537" y="163672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6" name="Freeform 3"/>
          <p:cNvSpPr/>
          <p:nvPr/>
        </p:nvSpPr>
        <p:spPr>
          <a:xfrm>
            <a:off x="11080737" y="1636712"/>
            <a:ext cx="7949" cy="19050"/>
          </a:xfrm>
          <a:custGeom>
            <a:avLst/>
            <a:gdLst>
              <a:gd name="connsiteX0" fmla="*/ 12 w 7949"/>
              <a:gd name="connsiteY0" fmla="*/ 19050 h 19050"/>
              <a:gd name="connsiteX1" fmla="*/ 7949 w 7949"/>
              <a:gd name="connsiteY1" fmla="*/ 19050 h 19050"/>
              <a:gd name="connsiteX2" fmla="*/ 7937 w 7949"/>
              <a:gd name="connsiteY2" fmla="*/ 0 h 19050"/>
              <a:gd name="connsiteX3" fmla="*/ 0 w 7949"/>
              <a:gd name="connsiteY3" fmla="*/ 0 h 19050"/>
              <a:gd name="connsiteX4" fmla="*/ 12 w 7949"/>
              <a:gd name="connsiteY4" fmla="*/ 19050 h 190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949" h="19050">
                <a:moveTo>
                  <a:pt x="12" y="19050"/>
                </a:moveTo>
                <a:lnTo>
                  <a:pt x="7949" y="19050"/>
                </a:lnTo>
                <a:lnTo>
                  <a:pt x="7937" y="0"/>
                </a:lnTo>
                <a:lnTo>
                  <a:pt x="0" y="0"/>
                </a:lnTo>
                <a:lnTo>
                  <a:pt x="12" y="19050"/>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extBox 1"/>
          <p:cNvSpPr txBox="1"/>
          <p:nvPr/>
        </p:nvSpPr>
        <p:spPr>
          <a:xfrm>
            <a:off x="1930400" y="914400"/>
            <a:ext cx="1219200" cy="622300"/>
          </a:xfrm>
          <a:prstGeom prst="rect">
            <a:avLst/>
          </a:prstGeom>
          <a:noFill/>
        </p:spPr>
        <p:txBody>
          <a:bodyPr wrap="none" lIns="0" tIns="0" rIns="0" rtlCol="0">
            <a:spAutoFit/>
          </a:bodyPr>
          <a:lstStyle/>
          <a:p>
            <a:pPr>
              <a:lnSpc>
                <a:spcPts val="4900"/>
              </a:lnSpc>
              <a:tabLst/>
            </a:pPr>
            <a:r>
              <a:rPr lang="en-US" altLang="zh-CN" sz="4800" dirty="0" smtClean="0">
                <a:solidFill>
                  <a:srgbClr val="1F4E79"/>
                </a:solidFill>
                <a:latin typeface="华文新魏" pitchFamily="18" charset="0"/>
                <a:cs typeface="华文新魏" pitchFamily="18" charset="0"/>
              </a:rPr>
              <a:t>前言</a:t>
            </a:r>
          </a:p>
        </p:txBody>
      </p:sp>
      <p:sp>
        <p:nvSpPr>
          <p:cNvPr id="1117" name="TextBox 1"/>
          <p:cNvSpPr txBox="1"/>
          <p:nvPr/>
        </p:nvSpPr>
        <p:spPr>
          <a:xfrm>
            <a:off x="2324100" y="1778000"/>
            <a:ext cx="8661400" cy="228600"/>
          </a:xfrm>
          <a:prstGeom prst="rect">
            <a:avLst/>
          </a:prstGeom>
          <a:noFill/>
        </p:spPr>
        <p:txBody>
          <a:bodyPr wrap="none" lIns="0" tIns="0" rIns="0" rtlCol="0">
            <a:spAutoFit/>
          </a:bodyPr>
          <a:lstStyle/>
          <a:p>
            <a:pPr>
              <a:lnSpc>
                <a:spcPts val="1800"/>
              </a:lnSpc>
              <a:tabLst/>
            </a:pPr>
            <a:r>
              <a:rPr lang="en-US" altLang="zh-CN" sz="1405" dirty="0" smtClean="0">
                <a:solidFill>
                  <a:srgbClr val="000000"/>
                </a:solidFill>
                <a:latin typeface="Times New Roman" pitchFamily="18" charset="0"/>
                <a:cs typeface="Times New Roman" pitchFamily="18" charset="0"/>
              </a:rPr>
              <a:t>2019</a:t>
            </a:r>
            <a:r>
              <a:rPr lang="en-US" altLang="zh-CN" sz="1405" dirty="0" smtClean="0">
                <a:solidFill>
                  <a:srgbClr val="000000"/>
                </a:solidFill>
                <a:latin typeface="黑体" pitchFamily="18" charset="0"/>
                <a:cs typeface="黑体" pitchFamily="18" charset="0"/>
              </a:rPr>
              <a:t>年</a:t>
            </a:r>
            <a:r>
              <a:rPr lang="en-US" altLang="zh-CN" sz="1405" dirty="0" smtClean="0">
                <a:solidFill>
                  <a:srgbClr val="000000"/>
                </a:solidFill>
                <a:latin typeface="Times New Roman" pitchFamily="18" charset="0"/>
                <a:cs typeface="Times New Roman" pitchFamily="18" charset="0"/>
              </a:rPr>
              <a:t>12</a:t>
            </a:r>
            <a:r>
              <a:rPr lang="en-US" altLang="zh-CN" sz="1405" dirty="0" smtClean="0">
                <a:solidFill>
                  <a:srgbClr val="000000"/>
                </a:solidFill>
                <a:latin typeface="黑体" pitchFamily="18" charset="0"/>
                <a:cs typeface="黑体" pitchFamily="18" charset="0"/>
              </a:rPr>
              <a:t>月中旬以来，中国武汉短期内出现了以发热、乏力、咳嗽、呼吸不畅为主要症状的不明原因肺炎病例</a:t>
            </a:r>
          </a:p>
        </p:txBody>
      </p:sp>
      <p:sp>
        <p:nvSpPr>
          <p:cNvPr id="1118" name="TextBox 1"/>
          <p:cNvSpPr txBox="1"/>
          <p:nvPr/>
        </p:nvSpPr>
        <p:spPr>
          <a:xfrm>
            <a:off x="2019300" y="2120900"/>
            <a:ext cx="8966200" cy="177800"/>
          </a:xfrm>
          <a:prstGeom prst="rect">
            <a:avLst/>
          </a:prstGeom>
          <a:noFill/>
        </p:spPr>
        <p:txBody>
          <a:bodyPr wrap="none" lIns="0" tIns="0" rIns="0" rtlCol="0">
            <a:spAutoFit/>
          </a:bodyPr>
          <a:lstStyle/>
          <a:p>
            <a:pPr>
              <a:lnSpc>
                <a:spcPts val="1400"/>
              </a:lnSpc>
              <a:tabLst/>
            </a:pPr>
            <a:r>
              <a:rPr lang="en-US" altLang="zh-CN" sz="1405" dirty="0" smtClean="0">
                <a:solidFill>
                  <a:srgbClr val="000000"/>
                </a:solidFill>
                <a:latin typeface="黑体" pitchFamily="18" charset="0"/>
                <a:cs typeface="黑体" pitchFamily="18" charset="0"/>
              </a:rPr>
              <a:t>，各级政府、卫生健康行政主管部门高度重视，快速组织疾控机构、医疗单位和科研院所开展调查、救治和协作攻</a:t>
            </a:r>
          </a:p>
        </p:txBody>
      </p:sp>
      <p:sp>
        <p:nvSpPr>
          <p:cNvPr id="1119" name="TextBox 1"/>
          <p:cNvSpPr txBox="1"/>
          <p:nvPr/>
        </p:nvSpPr>
        <p:spPr>
          <a:xfrm>
            <a:off x="2019300" y="2413000"/>
            <a:ext cx="8966200" cy="228600"/>
          </a:xfrm>
          <a:prstGeom prst="rect">
            <a:avLst/>
          </a:prstGeom>
          <a:noFill/>
        </p:spPr>
        <p:txBody>
          <a:bodyPr wrap="none" lIns="0" tIns="0" rIns="0" rtlCol="0">
            <a:spAutoFit/>
          </a:bodyPr>
          <a:lstStyle/>
          <a:p>
            <a:pPr>
              <a:lnSpc>
                <a:spcPts val="1800"/>
              </a:lnSpc>
              <a:tabLst/>
            </a:pPr>
            <a:r>
              <a:rPr lang="en-US" altLang="zh-CN" sz="1405" dirty="0" smtClean="0">
                <a:solidFill>
                  <a:srgbClr val="000000"/>
                </a:solidFill>
                <a:latin typeface="黑体" pitchFamily="18" charset="0"/>
                <a:cs typeface="黑体" pitchFamily="18" charset="0"/>
              </a:rPr>
              <a:t>关，迅速确定这类病例的病原为新型冠状病毒，世界卫生组织（</a:t>
            </a:r>
            <a:r>
              <a:rPr lang="en-US" altLang="zh-CN" sz="1405" dirty="0" smtClean="0">
                <a:solidFill>
                  <a:srgbClr val="000000"/>
                </a:solidFill>
                <a:latin typeface="Times New Roman" pitchFamily="18" charset="0"/>
                <a:cs typeface="Times New Roman" pitchFamily="18" charset="0"/>
              </a:rPr>
              <a:t>WHO</a:t>
            </a:r>
            <a:r>
              <a:rPr lang="en-US" altLang="zh-CN" sz="1405" dirty="0" smtClean="0">
                <a:solidFill>
                  <a:srgbClr val="000000"/>
                </a:solidFill>
                <a:latin typeface="黑体" pitchFamily="18" charset="0"/>
                <a:cs typeface="黑体" pitchFamily="18" charset="0"/>
              </a:rPr>
              <a:t>）确认并命名为</a:t>
            </a:r>
            <a:r>
              <a:rPr lang="en-US" altLang="zh-CN" sz="1405" dirty="0" smtClean="0">
                <a:solidFill>
                  <a:srgbClr val="000000"/>
                </a:solidFill>
                <a:latin typeface="Times New Roman" pitchFamily="18" charset="0"/>
                <a:cs typeface="Times New Roman" pitchFamily="18" charset="0"/>
              </a:rPr>
              <a:t>2019-nCoV</a:t>
            </a:r>
            <a:r>
              <a:rPr lang="en-US" altLang="zh-CN" sz="1405" dirty="0" smtClean="0">
                <a:solidFill>
                  <a:srgbClr val="000000"/>
                </a:solidFill>
                <a:latin typeface="黑体" pitchFamily="18" charset="0"/>
                <a:cs typeface="黑体" pitchFamily="18" charset="0"/>
              </a:rPr>
              <a:t>，该病原感染所</a:t>
            </a:r>
          </a:p>
        </p:txBody>
      </p:sp>
      <p:sp>
        <p:nvSpPr>
          <p:cNvPr id="1120" name="TextBox 1"/>
          <p:cNvSpPr txBox="1"/>
          <p:nvPr/>
        </p:nvSpPr>
        <p:spPr>
          <a:xfrm>
            <a:off x="2019300" y="2768600"/>
            <a:ext cx="2667000" cy="177800"/>
          </a:xfrm>
          <a:prstGeom prst="rect">
            <a:avLst/>
          </a:prstGeom>
          <a:noFill/>
        </p:spPr>
        <p:txBody>
          <a:bodyPr wrap="none" lIns="0" tIns="0" rIns="0" rtlCol="0">
            <a:spAutoFit/>
          </a:bodyPr>
          <a:lstStyle/>
          <a:p>
            <a:pPr>
              <a:lnSpc>
                <a:spcPts val="1400"/>
              </a:lnSpc>
              <a:tabLst/>
            </a:pPr>
            <a:r>
              <a:rPr lang="en-US" altLang="zh-CN" sz="1405" dirty="0" smtClean="0">
                <a:solidFill>
                  <a:srgbClr val="000000"/>
                </a:solidFill>
                <a:latin typeface="黑体" pitchFamily="18" charset="0"/>
                <a:cs typeface="黑体" pitchFamily="18" charset="0"/>
              </a:rPr>
              <a:t>致的肺炎称为新型冠状病毒肺炎。</a:t>
            </a:r>
          </a:p>
        </p:txBody>
      </p:sp>
      <p:sp>
        <p:nvSpPr>
          <p:cNvPr id="1121" name="TextBox 1"/>
          <p:cNvSpPr txBox="1"/>
          <p:nvPr/>
        </p:nvSpPr>
        <p:spPr>
          <a:xfrm>
            <a:off x="2019300" y="3289300"/>
            <a:ext cx="8966200" cy="1778000"/>
          </a:xfrm>
          <a:prstGeom prst="rect">
            <a:avLst/>
          </a:prstGeom>
          <a:noFill/>
        </p:spPr>
        <p:txBody>
          <a:bodyPr wrap="none" lIns="0" tIns="0" rIns="0" rtlCol="0">
            <a:spAutoFit/>
          </a:bodyPr>
          <a:lstStyle/>
          <a:p>
            <a:pPr>
              <a:lnSpc>
                <a:spcPts val="1400"/>
              </a:lnSpc>
              <a:tabLst>
                <a:tab pos="304800" algn="l"/>
              </a:tabLst>
            </a:pPr>
            <a:r>
              <a:rPr lang="en-US" altLang="zh-CN" dirty="0" smtClean="0"/>
              <a:t>	</a:t>
            </a:r>
            <a:r>
              <a:rPr lang="en-US" altLang="zh-CN" sz="1405" dirty="0" smtClean="0">
                <a:solidFill>
                  <a:srgbClr val="000000"/>
                </a:solidFill>
                <a:latin typeface="黑体" pitchFamily="18" charset="0"/>
                <a:cs typeface="黑体" pitchFamily="18" charset="0"/>
              </a:rPr>
              <a:t>为了增进大众及有关专业人员对新型冠状病毒肺炎这一新型疾病的认识和理解，指导个人预防，降低传播风险</a:t>
            </a:r>
          </a:p>
          <a:p>
            <a:pPr>
              <a:lnSpc>
                <a:spcPts val="1000"/>
              </a:lnSpc>
            </a:pPr>
            <a:endParaRPr lang="en-US" altLang="zh-CN" dirty="0" smtClean="0"/>
          </a:p>
          <a:p>
            <a:pPr>
              <a:lnSpc>
                <a:spcPts val="1500"/>
              </a:lnSpc>
              <a:tabLst>
                <a:tab pos="304800" algn="l"/>
              </a:tabLst>
            </a:pPr>
            <a:r>
              <a:rPr lang="en-US" altLang="zh-CN" sz="1405" dirty="0" smtClean="0">
                <a:solidFill>
                  <a:srgbClr val="000000"/>
                </a:solidFill>
                <a:latin typeface="黑体" pitchFamily="18" charset="0"/>
                <a:cs typeface="黑体" pitchFamily="18" charset="0"/>
              </a:rPr>
              <a:t>，武汉市疾病预防控制中心组织丰富经验的传染病防治专家、病原生物与免疫专业研究学者，以及三甲医院临床一</a:t>
            </a:r>
          </a:p>
          <a:p>
            <a:pPr>
              <a:lnSpc>
                <a:spcPts val="1000"/>
              </a:lnSpc>
            </a:pPr>
            <a:endParaRPr lang="en-US" altLang="zh-CN" dirty="0" smtClean="0"/>
          </a:p>
          <a:p>
            <a:pPr>
              <a:lnSpc>
                <a:spcPts val="1500"/>
              </a:lnSpc>
              <a:tabLst>
                <a:tab pos="304800" algn="l"/>
              </a:tabLst>
            </a:pPr>
            <a:r>
              <a:rPr lang="en-US" altLang="zh-CN" sz="1405" dirty="0" smtClean="0">
                <a:solidFill>
                  <a:srgbClr val="000000"/>
                </a:solidFill>
                <a:latin typeface="黑体" pitchFamily="18" charset="0"/>
                <a:cs typeface="黑体" pitchFamily="18" charset="0"/>
              </a:rPr>
              <a:t>线专家，紧急编撰了《新型冠状病毒肺炎预防手册》一书。全书内容分为认识冠状病毒、理解传播风险、早发现早</a:t>
            </a:r>
          </a:p>
          <a:p>
            <a:pPr>
              <a:lnSpc>
                <a:spcPts val="1000"/>
              </a:lnSpc>
            </a:pPr>
            <a:endParaRPr lang="en-US" altLang="zh-CN" dirty="0" smtClean="0"/>
          </a:p>
          <a:p>
            <a:pPr>
              <a:lnSpc>
                <a:spcPts val="1500"/>
              </a:lnSpc>
              <a:tabLst>
                <a:tab pos="304800" algn="l"/>
              </a:tabLst>
            </a:pPr>
            <a:r>
              <a:rPr lang="en-US" altLang="zh-CN" sz="1405" dirty="0" smtClean="0">
                <a:solidFill>
                  <a:srgbClr val="000000"/>
                </a:solidFill>
                <a:latin typeface="黑体" pitchFamily="18" charset="0"/>
                <a:cs typeface="黑体" pitchFamily="18" charset="0"/>
              </a:rPr>
              <a:t>治疗、个人卫生防护、场所卫生要求和传染病相关知识等六部分，以图文并茂、通俗易懂的表达方式，为大众解答</a:t>
            </a:r>
          </a:p>
          <a:p>
            <a:pPr>
              <a:lnSpc>
                <a:spcPts val="1000"/>
              </a:lnSpc>
            </a:pPr>
            <a:endParaRPr lang="en-US" altLang="zh-CN" dirty="0" smtClean="0"/>
          </a:p>
          <a:p>
            <a:pPr>
              <a:lnSpc>
                <a:spcPts val="1500"/>
              </a:lnSpc>
              <a:tabLst>
                <a:tab pos="304800" algn="l"/>
              </a:tabLst>
            </a:pPr>
            <a:r>
              <a:rPr lang="en-US" altLang="zh-CN" sz="1405" dirty="0" smtClean="0">
                <a:solidFill>
                  <a:srgbClr val="000000"/>
                </a:solidFill>
                <a:latin typeface="黑体" pitchFamily="18" charset="0"/>
                <a:cs typeface="黑体" pitchFamily="18" charset="0"/>
              </a:rPr>
              <a:t>在抗击新型冠状病毒肺炎过程中的疑惑。只要我们众志成城，攻坚克难，科学预防，一定能够夺取控制新型冠状病</a:t>
            </a:r>
          </a:p>
          <a:p>
            <a:pPr>
              <a:lnSpc>
                <a:spcPts val="1000"/>
              </a:lnSpc>
            </a:pPr>
            <a:endParaRPr lang="en-US" altLang="zh-CN" dirty="0" smtClean="0"/>
          </a:p>
          <a:p>
            <a:pPr>
              <a:lnSpc>
                <a:spcPts val="1500"/>
              </a:lnSpc>
              <a:tabLst>
                <a:tab pos="304800" algn="l"/>
              </a:tabLst>
            </a:pPr>
            <a:r>
              <a:rPr lang="en-US" altLang="zh-CN" sz="1405" dirty="0" smtClean="0">
                <a:solidFill>
                  <a:srgbClr val="000000"/>
                </a:solidFill>
                <a:latin typeface="黑体" pitchFamily="18" charset="0"/>
                <a:cs typeface="黑体" pitchFamily="18" charset="0"/>
              </a:rPr>
              <a:t>毒肺炎流行与传播的胜利。</a:t>
            </a:r>
          </a:p>
        </p:txBody>
      </p:sp>
      <p:sp>
        <p:nvSpPr>
          <p:cNvPr id="1122" name="TextBox 1"/>
          <p:cNvSpPr txBox="1"/>
          <p:nvPr/>
        </p:nvSpPr>
        <p:spPr>
          <a:xfrm>
            <a:off x="2324100" y="5308600"/>
            <a:ext cx="4978400" cy="177800"/>
          </a:xfrm>
          <a:prstGeom prst="rect">
            <a:avLst/>
          </a:prstGeom>
          <a:noFill/>
        </p:spPr>
        <p:txBody>
          <a:bodyPr wrap="none" lIns="0" tIns="0" rIns="0" rtlCol="0">
            <a:spAutoFit/>
          </a:bodyPr>
          <a:lstStyle/>
          <a:p>
            <a:pPr>
              <a:lnSpc>
                <a:spcPts val="1400"/>
              </a:lnSpc>
              <a:tabLst/>
            </a:pPr>
            <a:r>
              <a:rPr lang="en-US" altLang="zh-CN" sz="1405" dirty="0" smtClean="0">
                <a:solidFill>
                  <a:srgbClr val="000000"/>
                </a:solidFill>
                <a:latin typeface="黑体" pitchFamily="18" charset="0"/>
                <a:cs typeface="黑体" pitchFamily="18" charset="0"/>
              </a:rPr>
              <a:t>由于编写时间仓促，对新型疾病有关问题认知不足，斧正为感！</a:t>
            </a:r>
          </a:p>
        </p:txBody>
      </p:sp>
      <p:sp>
        <p:nvSpPr>
          <p:cNvPr id="1123" name="TextBox 1"/>
          <p:cNvSpPr txBox="1"/>
          <p:nvPr/>
        </p:nvSpPr>
        <p:spPr>
          <a:xfrm>
            <a:off x="7962900" y="5778500"/>
            <a:ext cx="3022600" cy="177800"/>
          </a:xfrm>
          <a:prstGeom prst="rect">
            <a:avLst/>
          </a:prstGeom>
          <a:noFill/>
        </p:spPr>
        <p:txBody>
          <a:bodyPr wrap="none" lIns="0" tIns="0" rIns="0" rtlCol="0">
            <a:spAutoFit/>
          </a:bodyPr>
          <a:lstStyle/>
          <a:p>
            <a:pPr>
              <a:lnSpc>
                <a:spcPts val="1400"/>
              </a:lnSpc>
              <a:tabLst/>
            </a:pPr>
            <a:r>
              <a:rPr lang="en-US" altLang="zh-CN" sz="1405" dirty="0" smtClean="0">
                <a:solidFill>
                  <a:srgbClr val="000000"/>
                </a:solidFill>
                <a:latin typeface="黑体" pitchFamily="18" charset="0"/>
                <a:cs typeface="黑体" pitchFamily="18" charset="0"/>
              </a:rPr>
              <a:t>《新型冠状病毒肺炎预防手册》编撰组</a:t>
            </a:r>
          </a:p>
        </p:txBody>
      </p:sp>
      <p:sp>
        <p:nvSpPr>
          <p:cNvPr id="1124" name="TextBox 1"/>
          <p:cNvSpPr txBox="1"/>
          <p:nvPr/>
        </p:nvSpPr>
        <p:spPr>
          <a:xfrm>
            <a:off x="9144000" y="6223000"/>
            <a:ext cx="927100" cy="228600"/>
          </a:xfrm>
          <a:prstGeom prst="rect">
            <a:avLst/>
          </a:prstGeom>
          <a:noFill/>
        </p:spPr>
        <p:txBody>
          <a:bodyPr wrap="none" lIns="0" tIns="0" rIns="0" rtlCol="0">
            <a:spAutoFit/>
          </a:bodyPr>
          <a:lstStyle/>
          <a:p>
            <a:pPr>
              <a:lnSpc>
                <a:spcPts val="1800"/>
              </a:lnSpc>
              <a:tabLst/>
            </a:pPr>
            <a:r>
              <a:rPr lang="en-US" altLang="zh-CN" sz="1405" dirty="0" smtClean="0">
                <a:solidFill>
                  <a:srgbClr val="000000"/>
                </a:solidFill>
                <a:latin typeface="Times New Roman" pitchFamily="18" charset="0"/>
                <a:cs typeface="Times New Roman" pitchFamily="18" charset="0"/>
              </a:rPr>
              <a:t>2020</a:t>
            </a:r>
            <a:r>
              <a:rPr lang="en-US" altLang="zh-CN" sz="1405" dirty="0" smtClean="0">
                <a:solidFill>
                  <a:srgbClr val="000000"/>
                </a:solidFill>
                <a:latin typeface="黑体" pitchFamily="18" charset="0"/>
                <a:cs typeface="黑体" pitchFamily="18" charset="0"/>
              </a:rPr>
              <a:t>年元月</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738883" y="2325623"/>
            <a:ext cx="3963923" cy="377952"/>
          </a:xfrm>
          <a:custGeom>
            <a:avLst/>
            <a:gdLst>
              <a:gd name="connsiteX0" fmla="*/ 0 w 3963923"/>
              <a:gd name="connsiteY0" fmla="*/ 108204 h 377952"/>
              <a:gd name="connsiteX1" fmla="*/ 106680 w 3963923"/>
              <a:gd name="connsiteY1" fmla="*/ 0 h 377952"/>
              <a:gd name="connsiteX2" fmla="*/ 3855719 w 3963923"/>
              <a:gd name="connsiteY2" fmla="*/ 0 h 377952"/>
              <a:gd name="connsiteX3" fmla="*/ 3963924 w 3963923"/>
              <a:gd name="connsiteY3" fmla="*/ 108204 h 377952"/>
              <a:gd name="connsiteX4" fmla="*/ 3963924 w 3963923"/>
              <a:gd name="connsiteY4" fmla="*/ 269748 h 377952"/>
              <a:gd name="connsiteX5" fmla="*/ 3855719 w 3963923"/>
              <a:gd name="connsiteY5" fmla="*/ 377952 h 377952"/>
              <a:gd name="connsiteX6" fmla="*/ 106680 w 3963923"/>
              <a:gd name="connsiteY6" fmla="*/ 377952 h 377952"/>
              <a:gd name="connsiteX7" fmla="*/ 0 w 3963923"/>
              <a:gd name="connsiteY7" fmla="*/ 269748 h 377952"/>
              <a:gd name="connsiteX8" fmla="*/ 0 w 3963923"/>
              <a:gd name="connsiteY8" fmla="*/ 108204 h 3779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963923" h="377952">
                <a:moveTo>
                  <a:pt x="0" y="108204"/>
                </a:moveTo>
                <a:cubicBezTo>
                  <a:pt x="-571" y="48285"/>
                  <a:pt x="47650" y="63"/>
                  <a:pt x="106680" y="0"/>
                </a:cubicBezTo>
                <a:lnTo>
                  <a:pt x="3855719" y="0"/>
                </a:lnTo>
                <a:cubicBezTo>
                  <a:pt x="3915194" y="63"/>
                  <a:pt x="3963416" y="48285"/>
                  <a:pt x="3963924" y="108204"/>
                </a:cubicBezTo>
                <a:lnTo>
                  <a:pt x="3963924" y="269748"/>
                </a:lnTo>
                <a:cubicBezTo>
                  <a:pt x="3963416" y="329666"/>
                  <a:pt x="3915194" y="377888"/>
                  <a:pt x="3855719" y="377952"/>
                </a:cubicBezTo>
                <a:lnTo>
                  <a:pt x="106680" y="377952"/>
                </a:lnTo>
                <a:cubicBezTo>
                  <a:pt x="47650" y="377888"/>
                  <a:pt x="-571" y="329666"/>
                  <a:pt x="0" y="269748"/>
                </a:cubicBezTo>
                <a:lnTo>
                  <a:pt x="0" y="108204"/>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833627" y="2258567"/>
            <a:ext cx="510539" cy="512064"/>
          </a:xfrm>
          <a:custGeom>
            <a:avLst/>
            <a:gdLst>
              <a:gd name="connsiteX0" fmla="*/ 0 w 510539"/>
              <a:gd name="connsiteY0" fmla="*/ 202692 h 512064"/>
              <a:gd name="connsiteX1" fmla="*/ 201168 w 510539"/>
              <a:gd name="connsiteY1" fmla="*/ 0 h 512064"/>
              <a:gd name="connsiteX2" fmla="*/ 309372 w 510539"/>
              <a:gd name="connsiteY2" fmla="*/ 0 h 512064"/>
              <a:gd name="connsiteX3" fmla="*/ 510539 w 510539"/>
              <a:gd name="connsiteY3" fmla="*/ 202692 h 512064"/>
              <a:gd name="connsiteX4" fmla="*/ 510539 w 510539"/>
              <a:gd name="connsiteY4" fmla="*/ 309372 h 512064"/>
              <a:gd name="connsiteX5" fmla="*/ 309372 w 510539"/>
              <a:gd name="connsiteY5" fmla="*/ 512064 h 512064"/>
              <a:gd name="connsiteX6" fmla="*/ 201168 w 510539"/>
              <a:gd name="connsiteY6" fmla="*/ 512064 h 512064"/>
              <a:gd name="connsiteX7" fmla="*/ 0 w 510539"/>
              <a:gd name="connsiteY7" fmla="*/ 309372 h 512064"/>
              <a:gd name="connsiteX8" fmla="*/ 0 w 510539"/>
              <a:gd name="connsiteY8" fmla="*/ 202692 h 51206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0539" h="512064">
                <a:moveTo>
                  <a:pt x="0" y="202692"/>
                </a:moveTo>
                <a:cubicBezTo>
                  <a:pt x="-190" y="90779"/>
                  <a:pt x="90144" y="444"/>
                  <a:pt x="201168" y="0"/>
                </a:cubicBezTo>
                <a:lnTo>
                  <a:pt x="309372" y="0"/>
                </a:lnTo>
                <a:cubicBezTo>
                  <a:pt x="420649" y="444"/>
                  <a:pt x="510984" y="90779"/>
                  <a:pt x="510539" y="202692"/>
                </a:cubicBezTo>
                <a:lnTo>
                  <a:pt x="510539" y="309372"/>
                </a:lnTo>
                <a:cubicBezTo>
                  <a:pt x="510984" y="421284"/>
                  <a:pt x="420649" y="511619"/>
                  <a:pt x="309372" y="512064"/>
                </a:cubicBezTo>
                <a:lnTo>
                  <a:pt x="201168" y="512064"/>
                </a:lnTo>
                <a:cubicBezTo>
                  <a:pt x="90144" y="511619"/>
                  <a:pt x="-190" y="421284"/>
                  <a:pt x="0" y="309372"/>
                </a:cubicBezTo>
                <a:lnTo>
                  <a:pt x="0" y="202692"/>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537652" y="2259012"/>
            <a:ext cx="7620" cy="511175"/>
          </a:xfrm>
          <a:custGeom>
            <a:avLst/>
            <a:gdLst>
              <a:gd name="connsiteX0" fmla="*/ 3810 w 7620"/>
              <a:gd name="connsiteY0" fmla="*/ 0 h 511175"/>
              <a:gd name="connsiteX1" fmla="*/ 3810 w 7620"/>
              <a:gd name="connsiteY1" fmla="*/ 511175 h 511175"/>
            </a:gdLst>
            <a:ahLst/>
            <a:cxnLst>
              <a:cxn ang="0">
                <a:pos x="connsiteX0" y="connsiteY0"/>
              </a:cxn>
              <a:cxn ang="1">
                <a:pos x="connsiteX1" y="connsiteY1"/>
              </a:cxn>
            </a:cxnLst>
            <a:rect l="l" t="t" r="r" b="b"/>
            <a:pathLst>
              <a:path w="7620" h="511175">
                <a:moveTo>
                  <a:pt x="3810" y="0"/>
                </a:moveTo>
                <a:lnTo>
                  <a:pt x="3810" y="511175"/>
                </a:lnTo>
              </a:path>
            </a:pathLst>
          </a:custGeom>
          <a:ln w="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7394447" y="2325623"/>
            <a:ext cx="3963924" cy="377952"/>
          </a:xfrm>
          <a:custGeom>
            <a:avLst/>
            <a:gdLst>
              <a:gd name="connsiteX0" fmla="*/ 0 w 3963924"/>
              <a:gd name="connsiteY0" fmla="*/ 108204 h 377952"/>
              <a:gd name="connsiteX1" fmla="*/ 108204 w 3963924"/>
              <a:gd name="connsiteY1" fmla="*/ 0 h 377952"/>
              <a:gd name="connsiteX2" fmla="*/ 3855720 w 3963924"/>
              <a:gd name="connsiteY2" fmla="*/ 0 h 377952"/>
              <a:gd name="connsiteX3" fmla="*/ 3963923 w 3963924"/>
              <a:gd name="connsiteY3" fmla="*/ 108204 h 377952"/>
              <a:gd name="connsiteX4" fmla="*/ 3963923 w 3963924"/>
              <a:gd name="connsiteY4" fmla="*/ 269748 h 377952"/>
              <a:gd name="connsiteX5" fmla="*/ 3855720 w 3963924"/>
              <a:gd name="connsiteY5" fmla="*/ 377952 h 377952"/>
              <a:gd name="connsiteX6" fmla="*/ 108204 w 3963924"/>
              <a:gd name="connsiteY6" fmla="*/ 377952 h 377952"/>
              <a:gd name="connsiteX7" fmla="*/ 0 w 3963924"/>
              <a:gd name="connsiteY7" fmla="*/ 269748 h 377952"/>
              <a:gd name="connsiteX8" fmla="*/ 0 w 3963924"/>
              <a:gd name="connsiteY8" fmla="*/ 108204 h 37795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963924" h="377952">
                <a:moveTo>
                  <a:pt x="0" y="108204"/>
                </a:moveTo>
                <a:cubicBezTo>
                  <a:pt x="127" y="48285"/>
                  <a:pt x="48348" y="63"/>
                  <a:pt x="108204" y="0"/>
                </a:cubicBezTo>
                <a:lnTo>
                  <a:pt x="3855720" y="0"/>
                </a:lnTo>
                <a:cubicBezTo>
                  <a:pt x="3915892" y="63"/>
                  <a:pt x="3964114" y="48285"/>
                  <a:pt x="3963923" y="108204"/>
                </a:cubicBezTo>
                <a:lnTo>
                  <a:pt x="3963923" y="269748"/>
                </a:lnTo>
                <a:cubicBezTo>
                  <a:pt x="3964114" y="329666"/>
                  <a:pt x="3915892" y="377888"/>
                  <a:pt x="3855720" y="377952"/>
                </a:cubicBezTo>
                <a:lnTo>
                  <a:pt x="108204" y="377952"/>
                </a:lnTo>
                <a:cubicBezTo>
                  <a:pt x="48348" y="377888"/>
                  <a:pt x="127" y="329666"/>
                  <a:pt x="0" y="269748"/>
                </a:cubicBezTo>
                <a:lnTo>
                  <a:pt x="0" y="108204"/>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
          <p:cNvSpPr/>
          <p:nvPr/>
        </p:nvSpPr>
        <p:spPr>
          <a:xfrm>
            <a:off x="6489191" y="2258567"/>
            <a:ext cx="512064" cy="512064"/>
          </a:xfrm>
          <a:custGeom>
            <a:avLst/>
            <a:gdLst>
              <a:gd name="connsiteX0" fmla="*/ 0 w 512064"/>
              <a:gd name="connsiteY0" fmla="*/ 202692 h 512064"/>
              <a:gd name="connsiteX1" fmla="*/ 202691 w 512064"/>
              <a:gd name="connsiteY1" fmla="*/ 0 h 512064"/>
              <a:gd name="connsiteX2" fmla="*/ 309372 w 512064"/>
              <a:gd name="connsiteY2" fmla="*/ 0 h 512064"/>
              <a:gd name="connsiteX3" fmla="*/ 512064 w 512064"/>
              <a:gd name="connsiteY3" fmla="*/ 202692 h 512064"/>
              <a:gd name="connsiteX4" fmla="*/ 512064 w 512064"/>
              <a:gd name="connsiteY4" fmla="*/ 309372 h 512064"/>
              <a:gd name="connsiteX5" fmla="*/ 309372 w 512064"/>
              <a:gd name="connsiteY5" fmla="*/ 512064 h 512064"/>
              <a:gd name="connsiteX6" fmla="*/ 202691 w 512064"/>
              <a:gd name="connsiteY6" fmla="*/ 512064 h 512064"/>
              <a:gd name="connsiteX7" fmla="*/ 0 w 512064"/>
              <a:gd name="connsiteY7" fmla="*/ 309372 h 512064"/>
              <a:gd name="connsiteX8" fmla="*/ 0 w 512064"/>
              <a:gd name="connsiteY8" fmla="*/ 202692 h 51206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2064" h="512064">
                <a:moveTo>
                  <a:pt x="0" y="202692"/>
                </a:moveTo>
                <a:cubicBezTo>
                  <a:pt x="508" y="90779"/>
                  <a:pt x="90842" y="444"/>
                  <a:pt x="202691" y="0"/>
                </a:cubicBezTo>
                <a:lnTo>
                  <a:pt x="309372" y="0"/>
                </a:lnTo>
                <a:cubicBezTo>
                  <a:pt x="421348" y="444"/>
                  <a:pt x="511683" y="90779"/>
                  <a:pt x="512064" y="202692"/>
                </a:cubicBezTo>
                <a:lnTo>
                  <a:pt x="512064" y="309372"/>
                </a:lnTo>
                <a:cubicBezTo>
                  <a:pt x="511683" y="421284"/>
                  <a:pt x="421348" y="511619"/>
                  <a:pt x="309372" y="512064"/>
                </a:cubicBezTo>
                <a:lnTo>
                  <a:pt x="202691" y="512064"/>
                </a:lnTo>
                <a:cubicBezTo>
                  <a:pt x="90842" y="511619"/>
                  <a:pt x="508" y="421284"/>
                  <a:pt x="0" y="309372"/>
                </a:cubicBezTo>
                <a:lnTo>
                  <a:pt x="0" y="202692"/>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3"/>
          <p:cNvSpPr/>
          <p:nvPr/>
        </p:nvSpPr>
        <p:spPr>
          <a:xfrm>
            <a:off x="7193915" y="2259012"/>
            <a:ext cx="7619" cy="511175"/>
          </a:xfrm>
          <a:custGeom>
            <a:avLst/>
            <a:gdLst>
              <a:gd name="connsiteX0" fmla="*/ 3809 w 7619"/>
              <a:gd name="connsiteY0" fmla="*/ 0 h 511175"/>
              <a:gd name="connsiteX1" fmla="*/ 3809 w 7619"/>
              <a:gd name="connsiteY1" fmla="*/ 511175 h 511175"/>
            </a:gdLst>
            <a:ahLst/>
            <a:cxnLst>
              <a:cxn ang="0">
                <a:pos x="connsiteX0" y="connsiteY0"/>
              </a:cxn>
              <a:cxn ang="1">
                <a:pos x="connsiteX1" y="connsiteY1"/>
              </a:cxn>
            </a:cxnLst>
            <a:rect l="l" t="t" r="r" b="b"/>
            <a:pathLst>
              <a:path w="7619" h="511175">
                <a:moveTo>
                  <a:pt x="3809" y="0"/>
                </a:moveTo>
                <a:lnTo>
                  <a:pt x="3809" y="511175"/>
                </a:lnTo>
              </a:path>
            </a:pathLst>
          </a:custGeom>
          <a:ln w="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1754123" y="3491484"/>
            <a:ext cx="3963923" cy="377951"/>
          </a:xfrm>
          <a:custGeom>
            <a:avLst/>
            <a:gdLst>
              <a:gd name="connsiteX0" fmla="*/ 0 w 3963923"/>
              <a:gd name="connsiteY0" fmla="*/ 106679 h 377951"/>
              <a:gd name="connsiteX1" fmla="*/ 108204 w 3963923"/>
              <a:gd name="connsiteY1" fmla="*/ 0 h 377951"/>
              <a:gd name="connsiteX2" fmla="*/ 3855720 w 3963923"/>
              <a:gd name="connsiteY2" fmla="*/ 0 h 377951"/>
              <a:gd name="connsiteX3" fmla="*/ 3963923 w 3963923"/>
              <a:gd name="connsiteY3" fmla="*/ 106679 h 377951"/>
              <a:gd name="connsiteX4" fmla="*/ 3963923 w 3963923"/>
              <a:gd name="connsiteY4" fmla="*/ 269747 h 377951"/>
              <a:gd name="connsiteX5" fmla="*/ 3855720 w 3963923"/>
              <a:gd name="connsiteY5" fmla="*/ 377951 h 377951"/>
              <a:gd name="connsiteX6" fmla="*/ 108204 w 3963923"/>
              <a:gd name="connsiteY6" fmla="*/ 377951 h 377951"/>
              <a:gd name="connsiteX7" fmla="*/ 0 w 3963923"/>
              <a:gd name="connsiteY7" fmla="*/ 269747 h 377951"/>
              <a:gd name="connsiteX8" fmla="*/ 0 w 3963923"/>
              <a:gd name="connsiteY8" fmla="*/ 106679 h 3779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963923" h="377951">
                <a:moveTo>
                  <a:pt x="0" y="106679"/>
                </a:moveTo>
                <a:cubicBezTo>
                  <a:pt x="63" y="47650"/>
                  <a:pt x="48285" y="-571"/>
                  <a:pt x="108204" y="0"/>
                </a:cubicBezTo>
                <a:lnTo>
                  <a:pt x="3855720" y="0"/>
                </a:lnTo>
                <a:cubicBezTo>
                  <a:pt x="3915829" y="-571"/>
                  <a:pt x="3964051" y="47650"/>
                  <a:pt x="3963923" y="106679"/>
                </a:cubicBezTo>
                <a:lnTo>
                  <a:pt x="3963923" y="269747"/>
                </a:lnTo>
                <a:cubicBezTo>
                  <a:pt x="3964051" y="329031"/>
                  <a:pt x="3915829" y="377253"/>
                  <a:pt x="3855720" y="377951"/>
                </a:cubicBezTo>
                <a:lnTo>
                  <a:pt x="108204" y="377951"/>
                </a:lnTo>
                <a:cubicBezTo>
                  <a:pt x="48285" y="377253"/>
                  <a:pt x="63" y="329031"/>
                  <a:pt x="0" y="269747"/>
                </a:cubicBezTo>
                <a:lnTo>
                  <a:pt x="0" y="106679"/>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a:xfrm>
            <a:off x="833627" y="3424428"/>
            <a:ext cx="510539" cy="510539"/>
          </a:xfrm>
          <a:custGeom>
            <a:avLst/>
            <a:gdLst>
              <a:gd name="connsiteX0" fmla="*/ 0 w 510539"/>
              <a:gd name="connsiteY0" fmla="*/ 201167 h 510539"/>
              <a:gd name="connsiteX1" fmla="*/ 201168 w 510539"/>
              <a:gd name="connsiteY1" fmla="*/ 0 h 510539"/>
              <a:gd name="connsiteX2" fmla="*/ 309372 w 510539"/>
              <a:gd name="connsiteY2" fmla="*/ 0 h 510539"/>
              <a:gd name="connsiteX3" fmla="*/ 510539 w 510539"/>
              <a:gd name="connsiteY3" fmla="*/ 201167 h 510539"/>
              <a:gd name="connsiteX4" fmla="*/ 510539 w 510539"/>
              <a:gd name="connsiteY4" fmla="*/ 309371 h 510539"/>
              <a:gd name="connsiteX5" fmla="*/ 309372 w 510539"/>
              <a:gd name="connsiteY5" fmla="*/ 510539 h 510539"/>
              <a:gd name="connsiteX6" fmla="*/ 201168 w 510539"/>
              <a:gd name="connsiteY6" fmla="*/ 510539 h 510539"/>
              <a:gd name="connsiteX7" fmla="*/ 0 w 510539"/>
              <a:gd name="connsiteY7" fmla="*/ 309371 h 510539"/>
              <a:gd name="connsiteX8" fmla="*/ 0 w 510539"/>
              <a:gd name="connsiteY8" fmla="*/ 201167 h 51053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0539" h="510539">
                <a:moveTo>
                  <a:pt x="0" y="201167"/>
                </a:moveTo>
                <a:cubicBezTo>
                  <a:pt x="-190" y="90144"/>
                  <a:pt x="90144" y="-190"/>
                  <a:pt x="201168" y="0"/>
                </a:cubicBezTo>
                <a:lnTo>
                  <a:pt x="309372" y="0"/>
                </a:lnTo>
                <a:cubicBezTo>
                  <a:pt x="420649" y="-190"/>
                  <a:pt x="510984" y="90144"/>
                  <a:pt x="510539" y="201167"/>
                </a:cubicBezTo>
                <a:lnTo>
                  <a:pt x="510539" y="309371"/>
                </a:lnTo>
                <a:cubicBezTo>
                  <a:pt x="510984" y="420649"/>
                  <a:pt x="420649" y="510984"/>
                  <a:pt x="309372" y="510539"/>
                </a:cubicBezTo>
                <a:lnTo>
                  <a:pt x="201168" y="510539"/>
                </a:lnTo>
                <a:cubicBezTo>
                  <a:pt x="90144" y="510984"/>
                  <a:pt x="-190" y="420649"/>
                  <a:pt x="0" y="309371"/>
                </a:cubicBezTo>
                <a:lnTo>
                  <a:pt x="0" y="201167"/>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
          <p:cNvSpPr/>
          <p:nvPr/>
        </p:nvSpPr>
        <p:spPr>
          <a:xfrm>
            <a:off x="1537652" y="3424237"/>
            <a:ext cx="7620" cy="511175"/>
          </a:xfrm>
          <a:custGeom>
            <a:avLst/>
            <a:gdLst>
              <a:gd name="connsiteX0" fmla="*/ 3810 w 7620"/>
              <a:gd name="connsiteY0" fmla="*/ 0 h 511175"/>
              <a:gd name="connsiteX1" fmla="*/ 3810 w 7620"/>
              <a:gd name="connsiteY1" fmla="*/ 511175 h 511175"/>
            </a:gdLst>
            <a:ahLst/>
            <a:cxnLst>
              <a:cxn ang="0">
                <a:pos x="connsiteX0" y="connsiteY0"/>
              </a:cxn>
              <a:cxn ang="1">
                <a:pos x="connsiteX1" y="connsiteY1"/>
              </a:cxn>
            </a:cxnLst>
            <a:rect l="l" t="t" r="r" b="b"/>
            <a:pathLst>
              <a:path w="7620" h="511175">
                <a:moveTo>
                  <a:pt x="3810" y="0"/>
                </a:moveTo>
                <a:lnTo>
                  <a:pt x="3810" y="511175"/>
                </a:lnTo>
              </a:path>
            </a:pathLst>
          </a:custGeom>
          <a:ln w="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3"/>
          <p:cNvSpPr/>
          <p:nvPr/>
        </p:nvSpPr>
        <p:spPr>
          <a:xfrm>
            <a:off x="7394447" y="3491484"/>
            <a:ext cx="3963924" cy="377951"/>
          </a:xfrm>
          <a:custGeom>
            <a:avLst/>
            <a:gdLst>
              <a:gd name="connsiteX0" fmla="*/ 0 w 3963924"/>
              <a:gd name="connsiteY0" fmla="*/ 106679 h 377951"/>
              <a:gd name="connsiteX1" fmla="*/ 108204 w 3963924"/>
              <a:gd name="connsiteY1" fmla="*/ 0 h 377951"/>
              <a:gd name="connsiteX2" fmla="*/ 3855720 w 3963924"/>
              <a:gd name="connsiteY2" fmla="*/ 0 h 377951"/>
              <a:gd name="connsiteX3" fmla="*/ 3963923 w 3963924"/>
              <a:gd name="connsiteY3" fmla="*/ 106679 h 377951"/>
              <a:gd name="connsiteX4" fmla="*/ 3963923 w 3963924"/>
              <a:gd name="connsiteY4" fmla="*/ 269747 h 377951"/>
              <a:gd name="connsiteX5" fmla="*/ 3855720 w 3963924"/>
              <a:gd name="connsiteY5" fmla="*/ 377951 h 377951"/>
              <a:gd name="connsiteX6" fmla="*/ 108204 w 3963924"/>
              <a:gd name="connsiteY6" fmla="*/ 377951 h 377951"/>
              <a:gd name="connsiteX7" fmla="*/ 0 w 3963924"/>
              <a:gd name="connsiteY7" fmla="*/ 269747 h 377951"/>
              <a:gd name="connsiteX8" fmla="*/ 0 w 3963924"/>
              <a:gd name="connsiteY8" fmla="*/ 106679 h 3779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963924" h="377951">
                <a:moveTo>
                  <a:pt x="0" y="106679"/>
                </a:moveTo>
                <a:cubicBezTo>
                  <a:pt x="127" y="47650"/>
                  <a:pt x="48348" y="-571"/>
                  <a:pt x="108204" y="0"/>
                </a:cubicBezTo>
                <a:lnTo>
                  <a:pt x="3855720" y="0"/>
                </a:lnTo>
                <a:cubicBezTo>
                  <a:pt x="3915892" y="-571"/>
                  <a:pt x="3964114" y="47650"/>
                  <a:pt x="3963923" y="106679"/>
                </a:cubicBezTo>
                <a:lnTo>
                  <a:pt x="3963923" y="269747"/>
                </a:lnTo>
                <a:cubicBezTo>
                  <a:pt x="3964114" y="329031"/>
                  <a:pt x="3915892" y="377253"/>
                  <a:pt x="3855720" y="377951"/>
                </a:cubicBezTo>
                <a:lnTo>
                  <a:pt x="108204" y="377951"/>
                </a:lnTo>
                <a:cubicBezTo>
                  <a:pt x="48348" y="377253"/>
                  <a:pt x="127" y="329031"/>
                  <a:pt x="0" y="269747"/>
                </a:cubicBezTo>
                <a:lnTo>
                  <a:pt x="0" y="106679"/>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
          <p:cNvSpPr/>
          <p:nvPr/>
        </p:nvSpPr>
        <p:spPr>
          <a:xfrm>
            <a:off x="6489191" y="3424428"/>
            <a:ext cx="512064" cy="510539"/>
          </a:xfrm>
          <a:custGeom>
            <a:avLst/>
            <a:gdLst>
              <a:gd name="connsiteX0" fmla="*/ 0 w 512064"/>
              <a:gd name="connsiteY0" fmla="*/ 201167 h 510539"/>
              <a:gd name="connsiteX1" fmla="*/ 202691 w 512064"/>
              <a:gd name="connsiteY1" fmla="*/ 0 h 510539"/>
              <a:gd name="connsiteX2" fmla="*/ 309372 w 512064"/>
              <a:gd name="connsiteY2" fmla="*/ 0 h 510539"/>
              <a:gd name="connsiteX3" fmla="*/ 512064 w 512064"/>
              <a:gd name="connsiteY3" fmla="*/ 201167 h 510539"/>
              <a:gd name="connsiteX4" fmla="*/ 512064 w 512064"/>
              <a:gd name="connsiteY4" fmla="*/ 309371 h 510539"/>
              <a:gd name="connsiteX5" fmla="*/ 309372 w 512064"/>
              <a:gd name="connsiteY5" fmla="*/ 510539 h 510539"/>
              <a:gd name="connsiteX6" fmla="*/ 202691 w 512064"/>
              <a:gd name="connsiteY6" fmla="*/ 510539 h 510539"/>
              <a:gd name="connsiteX7" fmla="*/ 0 w 512064"/>
              <a:gd name="connsiteY7" fmla="*/ 309371 h 510539"/>
              <a:gd name="connsiteX8" fmla="*/ 0 w 512064"/>
              <a:gd name="connsiteY8" fmla="*/ 201167 h 51053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2064" h="510539">
                <a:moveTo>
                  <a:pt x="0" y="201167"/>
                </a:moveTo>
                <a:cubicBezTo>
                  <a:pt x="508" y="90144"/>
                  <a:pt x="90842" y="-190"/>
                  <a:pt x="202691" y="0"/>
                </a:cubicBezTo>
                <a:lnTo>
                  <a:pt x="309372" y="0"/>
                </a:lnTo>
                <a:cubicBezTo>
                  <a:pt x="421348" y="-190"/>
                  <a:pt x="511683" y="90144"/>
                  <a:pt x="512064" y="201167"/>
                </a:cubicBezTo>
                <a:lnTo>
                  <a:pt x="512064" y="309371"/>
                </a:lnTo>
                <a:cubicBezTo>
                  <a:pt x="511683" y="420649"/>
                  <a:pt x="421348" y="510984"/>
                  <a:pt x="309372" y="510539"/>
                </a:cubicBezTo>
                <a:lnTo>
                  <a:pt x="202691" y="510539"/>
                </a:lnTo>
                <a:cubicBezTo>
                  <a:pt x="90842" y="510984"/>
                  <a:pt x="508" y="420649"/>
                  <a:pt x="0" y="309371"/>
                </a:cubicBezTo>
                <a:lnTo>
                  <a:pt x="0" y="201167"/>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3"/>
          <p:cNvSpPr/>
          <p:nvPr/>
        </p:nvSpPr>
        <p:spPr>
          <a:xfrm>
            <a:off x="7193915" y="3424237"/>
            <a:ext cx="7619" cy="511175"/>
          </a:xfrm>
          <a:custGeom>
            <a:avLst/>
            <a:gdLst>
              <a:gd name="connsiteX0" fmla="*/ 3809 w 7619"/>
              <a:gd name="connsiteY0" fmla="*/ 0 h 511175"/>
              <a:gd name="connsiteX1" fmla="*/ 3809 w 7619"/>
              <a:gd name="connsiteY1" fmla="*/ 511175 h 511175"/>
            </a:gdLst>
            <a:ahLst/>
            <a:cxnLst>
              <a:cxn ang="0">
                <a:pos x="connsiteX0" y="connsiteY0"/>
              </a:cxn>
              <a:cxn ang="1">
                <a:pos x="connsiteX1" y="connsiteY1"/>
              </a:cxn>
            </a:cxnLst>
            <a:rect l="l" t="t" r="r" b="b"/>
            <a:pathLst>
              <a:path w="7619" h="511175">
                <a:moveTo>
                  <a:pt x="3809" y="0"/>
                </a:moveTo>
                <a:lnTo>
                  <a:pt x="3809" y="511175"/>
                </a:lnTo>
              </a:path>
            </a:pathLst>
          </a:custGeom>
          <a:ln w="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Freeform 3"/>
          <p:cNvSpPr/>
          <p:nvPr/>
        </p:nvSpPr>
        <p:spPr>
          <a:xfrm>
            <a:off x="1738883" y="4655820"/>
            <a:ext cx="3963923" cy="377951"/>
          </a:xfrm>
          <a:custGeom>
            <a:avLst/>
            <a:gdLst>
              <a:gd name="connsiteX0" fmla="*/ 0 w 3963923"/>
              <a:gd name="connsiteY0" fmla="*/ 108203 h 377951"/>
              <a:gd name="connsiteX1" fmla="*/ 106680 w 3963923"/>
              <a:gd name="connsiteY1" fmla="*/ 0 h 377951"/>
              <a:gd name="connsiteX2" fmla="*/ 3855719 w 3963923"/>
              <a:gd name="connsiteY2" fmla="*/ 0 h 377951"/>
              <a:gd name="connsiteX3" fmla="*/ 3963924 w 3963923"/>
              <a:gd name="connsiteY3" fmla="*/ 108203 h 377951"/>
              <a:gd name="connsiteX4" fmla="*/ 3963924 w 3963923"/>
              <a:gd name="connsiteY4" fmla="*/ 269747 h 377951"/>
              <a:gd name="connsiteX5" fmla="*/ 3855719 w 3963923"/>
              <a:gd name="connsiteY5" fmla="*/ 377951 h 377951"/>
              <a:gd name="connsiteX6" fmla="*/ 106680 w 3963923"/>
              <a:gd name="connsiteY6" fmla="*/ 377951 h 377951"/>
              <a:gd name="connsiteX7" fmla="*/ 0 w 3963923"/>
              <a:gd name="connsiteY7" fmla="*/ 269747 h 377951"/>
              <a:gd name="connsiteX8" fmla="*/ 0 w 3963923"/>
              <a:gd name="connsiteY8" fmla="*/ 108203 h 3779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963923" h="377951">
                <a:moveTo>
                  <a:pt x="0" y="108203"/>
                </a:moveTo>
                <a:cubicBezTo>
                  <a:pt x="-571" y="48539"/>
                  <a:pt x="47650" y="317"/>
                  <a:pt x="106680" y="0"/>
                </a:cubicBezTo>
                <a:lnTo>
                  <a:pt x="3855719" y="0"/>
                </a:lnTo>
                <a:cubicBezTo>
                  <a:pt x="3915194" y="317"/>
                  <a:pt x="3963416" y="48539"/>
                  <a:pt x="3963924" y="108203"/>
                </a:cubicBezTo>
                <a:lnTo>
                  <a:pt x="3963924" y="269747"/>
                </a:lnTo>
                <a:cubicBezTo>
                  <a:pt x="3963416" y="329920"/>
                  <a:pt x="3915194" y="378142"/>
                  <a:pt x="3855719" y="377951"/>
                </a:cubicBezTo>
                <a:lnTo>
                  <a:pt x="106680" y="377951"/>
                </a:lnTo>
                <a:cubicBezTo>
                  <a:pt x="47650" y="378142"/>
                  <a:pt x="-571" y="329920"/>
                  <a:pt x="0" y="269747"/>
                </a:cubicBezTo>
                <a:lnTo>
                  <a:pt x="0" y="108203"/>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3"/>
          <p:cNvSpPr/>
          <p:nvPr/>
        </p:nvSpPr>
        <p:spPr>
          <a:xfrm>
            <a:off x="833627" y="4588764"/>
            <a:ext cx="510539" cy="512064"/>
          </a:xfrm>
          <a:custGeom>
            <a:avLst/>
            <a:gdLst>
              <a:gd name="connsiteX0" fmla="*/ 0 w 510539"/>
              <a:gd name="connsiteY0" fmla="*/ 202691 h 512064"/>
              <a:gd name="connsiteX1" fmla="*/ 201168 w 510539"/>
              <a:gd name="connsiteY1" fmla="*/ 0 h 512064"/>
              <a:gd name="connsiteX2" fmla="*/ 309372 w 510539"/>
              <a:gd name="connsiteY2" fmla="*/ 0 h 512064"/>
              <a:gd name="connsiteX3" fmla="*/ 510539 w 510539"/>
              <a:gd name="connsiteY3" fmla="*/ 202691 h 512064"/>
              <a:gd name="connsiteX4" fmla="*/ 510539 w 510539"/>
              <a:gd name="connsiteY4" fmla="*/ 309371 h 512064"/>
              <a:gd name="connsiteX5" fmla="*/ 309372 w 510539"/>
              <a:gd name="connsiteY5" fmla="*/ 512064 h 512064"/>
              <a:gd name="connsiteX6" fmla="*/ 201168 w 510539"/>
              <a:gd name="connsiteY6" fmla="*/ 512064 h 512064"/>
              <a:gd name="connsiteX7" fmla="*/ 0 w 510539"/>
              <a:gd name="connsiteY7" fmla="*/ 309371 h 512064"/>
              <a:gd name="connsiteX8" fmla="*/ 0 w 510539"/>
              <a:gd name="connsiteY8" fmla="*/ 202691 h 51206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0539" h="512064">
                <a:moveTo>
                  <a:pt x="0" y="202691"/>
                </a:moveTo>
                <a:cubicBezTo>
                  <a:pt x="-190" y="91033"/>
                  <a:pt x="90144" y="698"/>
                  <a:pt x="201168" y="0"/>
                </a:cubicBezTo>
                <a:lnTo>
                  <a:pt x="309372" y="0"/>
                </a:lnTo>
                <a:cubicBezTo>
                  <a:pt x="420649" y="698"/>
                  <a:pt x="510984" y="91033"/>
                  <a:pt x="510539" y="202691"/>
                </a:cubicBezTo>
                <a:lnTo>
                  <a:pt x="510539" y="309371"/>
                </a:lnTo>
                <a:cubicBezTo>
                  <a:pt x="510984" y="421538"/>
                  <a:pt x="420649" y="511873"/>
                  <a:pt x="309372" y="512064"/>
                </a:cubicBezTo>
                <a:lnTo>
                  <a:pt x="201168" y="512064"/>
                </a:lnTo>
                <a:cubicBezTo>
                  <a:pt x="90144" y="511873"/>
                  <a:pt x="-190" y="421538"/>
                  <a:pt x="0" y="309371"/>
                </a:cubicBezTo>
                <a:lnTo>
                  <a:pt x="0" y="202691"/>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
          <p:cNvSpPr/>
          <p:nvPr/>
        </p:nvSpPr>
        <p:spPr>
          <a:xfrm>
            <a:off x="1537652" y="4589462"/>
            <a:ext cx="7620" cy="511175"/>
          </a:xfrm>
          <a:custGeom>
            <a:avLst/>
            <a:gdLst>
              <a:gd name="connsiteX0" fmla="*/ 3810 w 7620"/>
              <a:gd name="connsiteY0" fmla="*/ 0 h 511175"/>
              <a:gd name="connsiteX1" fmla="*/ 3810 w 7620"/>
              <a:gd name="connsiteY1" fmla="*/ 511175 h 511175"/>
            </a:gdLst>
            <a:ahLst/>
            <a:cxnLst>
              <a:cxn ang="0">
                <a:pos x="connsiteX0" y="connsiteY0"/>
              </a:cxn>
              <a:cxn ang="1">
                <a:pos x="connsiteX1" y="connsiteY1"/>
              </a:cxn>
            </a:cxnLst>
            <a:rect l="l" t="t" r="r" b="b"/>
            <a:pathLst>
              <a:path w="7620" h="511175">
                <a:moveTo>
                  <a:pt x="3810" y="0"/>
                </a:moveTo>
                <a:lnTo>
                  <a:pt x="3810" y="511175"/>
                </a:lnTo>
              </a:path>
            </a:pathLst>
          </a:custGeom>
          <a:ln w="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Freeform 3"/>
          <p:cNvSpPr/>
          <p:nvPr/>
        </p:nvSpPr>
        <p:spPr>
          <a:xfrm>
            <a:off x="7394447" y="4655820"/>
            <a:ext cx="3963924" cy="377951"/>
          </a:xfrm>
          <a:custGeom>
            <a:avLst/>
            <a:gdLst>
              <a:gd name="connsiteX0" fmla="*/ 0 w 3963924"/>
              <a:gd name="connsiteY0" fmla="*/ 108203 h 377951"/>
              <a:gd name="connsiteX1" fmla="*/ 108204 w 3963924"/>
              <a:gd name="connsiteY1" fmla="*/ 0 h 377951"/>
              <a:gd name="connsiteX2" fmla="*/ 3855720 w 3963924"/>
              <a:gd name="connsiteY2" fmla="*/ 0 h 377951"/>
              <a:gd name="connsiteX3" fmla="*/ 3963923 w 3963924"/>
              <a:gd name="connsiteY3" fmla="*/ 108203 h 377951"/>
              <a:gd name="connsiteX4" fmla="*/ 3963923 w 3963924"/>
              <a:gd name="connsiteY4" fmla="*/ 269747 h 377951"/>
              <a:gd name="connsiteX5" fmla="*/ 3855720 w 3963924"/>
              <a:gd name="connsiteY5" fmla="*/ 377951 h 377951"/>
              <a:gd name="connsiteX6" fmla="*/ 108204 w 3963924"/>
              <a:gd name="connsiteY6" fmla="*/ 377951 h 377951"/>
              <a:gd name="connsiteX7" fmla="*/ 0 w 3963924"/>
              <a:gd name="connsiteY7" fmla="*/ 269747 h 377951"/>
              <a:gd name="connsiteX8" fmla="*/ 0 w 3963924"/>
              <a:gd name="connsiteY8" fmla="*/ 108203 h 377951"/>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3963924" h="377951">
                <a:moveTo>
                  <a:pt x="0" y="108203"/>
                </a:moveTo>
                <a:cubicBezTo>
                  <a:pt x="127" y="48539"/>
                  <a:pt x="48348" y="317"/>
                  <a:pt x="108204" y="0"/>
                </a:cubicBezTo>
                <a:lnTo>
                  <a:pt x="3855720" y="0"/>
                </a:lnTo>
                <a:cubicBezTo>
                  <a:pt x="3915892" y="317"/>
                  <a:pt x="3964114" y="48539"/>
                  <a:pt x="3963923" y="108203"/>
                </a:cubicBezTo>
                <a:lnTo>
                  <a:pt x="3963923" y="269747"/>
                </a:lnTo>
                <a:cubicBezTo>
                  <a:pt x="3964114" y="329920"/>
                  <a:pt x="3915892" y="378142"/>
                  <a:pt x="3855720" y="377951"/>
                </a:cubicBezTo>
                <a:lnTo>
                  <a:pt x="108204" y="377951"/>
                </a:lnTo>
                <a:cubicBezTo>
                  <a:pt x="48348" y="378142"/>
                  <a:pt x="127" y="329920"/>
                  <a:pt x="0" y="269747"/>
                </a:cubicBezTo>
                <a:lnTo>
                  <a:pt x="0" y="108203"/>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3"/>
          <p:cNvSpPr/>
          <p:nvPr/>
        </p:nvSpPr>
        <p:spPr>
          <a:xfrm>
            <a:off x="6489191" y="4588764"/>
            <a:ext cx="512064" cy="512064"/>
          </a:xfrm>
          <a:custGeom>
            <a:avLst/>
            <a:gdLst>
              <a:gd name="connsiteX0" fmla="*/ 0 w 512064"/>
              <a:gd name="connsiteY0" fmla="*/ 202691 h 512064"/>
              <a:gd name="connsiteX1" fmla="*/ 202691 w 512064"/>
              <a:gd name="connsiteY1" fmla="*/ 0 h 512064"/>
              <a:gd name="connsiteX2" fmla="*/ 309372 w 512064"/>
              <a:gd name="connsiteY2" fmla="*/ 0 h 512064"/>
              <a:gd name="connsiteX3" fmla="*/ 512064 w 512064"/>
              <a:gd name="connsiteY3" fmla="*/ 202691 h 512064"/>
              <a:gd name="connsiteX4" fmla="*/ 512064 w 512064"/>
              <a:gd name="connsiteY4" fmla="*/ 309371 h 512064"/>
              <a:gd name="connsiteX5" fmla="*/ 309372 w 512064"/>
              <a:gd name="connsiteY5" fmla="*/ 512064 h 512064"/>
              <a:gd name="connsiteX6" fmla="*/ 202691 w 512064"/>
              <a:gd name="connsiteY6" fmla="*/ 512064 h 512064"/>
              <a:gd name="connsiteX7" fmla="*/ 0 w 512064"/>
              <a:gd name="connsiteY7" fmla="*/ 309371 h 512064"/>
              <a:gd name="connsiteX8" fmla="*/ 0 w 512064"/>
              <a:gd name="connsiteY8" fmla="*/ 202691 h 51206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12064" h="512064">
                <a:moveTo>
                  <a:pt x="0" y="202691"/>
                </a:moveTo>
                <a:cubicBezTo>
                  <a:pt x="508" y="91033"/>
                  <a:pt x="90842" y="698"/>
                  <a:pt x="202691" y="0"/>
                </a:cubicBezTo>
                <a:lnTo>
                  <a:pt x="309372" y="0"/>
                </a:lnTo>
                <a:cubicBezTo>
                  <a:pt x="421348" y="698"/>
                  <a:pt x="511683" y="91033"/>
                  <a:pt x="512064" y="202691"/>
                </a:cubicBezTo>
                <a:lnTo>
                  <a:pt x="512064" y="309371"/>
                </a:lnTo>
                <a:cubicBezTo>
                  <a:pt x="511683" y="421538"/>
                  <a:pt x="421348" y="511873"/>
                  <a:pt x="309372" y="512064"/>
                </a:cubicBezTo>
                <a:lnTo>
                  <a:pt x="202691" y="512064"/>
                </a:lnTo>
                <a:cubicBezTo>
                  <a:pt x="90842" y="511873"/>
                  <a:pt x="508" y="421538"/>
                  <a:pt x="0" y="309371"/>
                </a:cubicBezTo>
                <a:lnTo>
                  <a:pt x="0" y="202691"/>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a:off x="7193915" y="4589462"/>
            <a:ext cx="7619" cy="511175"/>
          </a:xfrm>
          <a:custGeom>
            <a:avLst/>
            <a:gdLst>
              <a:gd name="connsiteX0" fmla="*/ 3809 w 7619"/>
              <a:gd name="connsiteY0" fmla="*/ 0 h 511175"/>
              <a:gd name="connsiteX1" fmla="*/ 3809 w 7619"/>
              <a:gd name="connsiteY1" fmla="*/ 511175 h 511175"/>
            </a:gdLst>
            <a:ahLst/>
            <a:cxnLst>
              <a:cxn ang="0">
                <a:pos x="connsiteX0" y="connsiteY0"/>
              </a:cxn>
              <a:cxn ang="1">
                <a:pos x="connsiteX1" y="connsiteY1"/>
              </a:cxn>
            </a:cxnLst>
            <a:rect l="l" t="t" r="r" b="b"/>
            <a:pathLst>
              <a:path w="7619" h="511175">
                <a:moveTo>
                  <a:pt x="3809" y="0"/>
                </a:moveTo>
                <a:lnTo>
                  <a:pt x="3809" y="511175"/>
                </a:lnTo>
              </a:path>
            </a:pathLst>
          </a:custGeom>
          <a:ln w="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714500" y="2311400"/>
            <a:ext cx="4000500" cy="406400"/>
          </a:xfrm>
          <a:prstGeom prst="rect">
            <a:avLst/>
          </a:prstGeom>
          <a:noFill/>
        </p:spPr>
      </p:pic>
      <p:pic>
        <p:nvPicPr>
          <p:cNvPr id="21" name="Picture 3"/>
          <p:cNvPicPr>
            <a:picLocks noChangeAspect="1" noChangeArrowheads="1"/>
          </p:cNvPicPr>
          <p:nvPr/>
        </p:nvPicPr>
        <p:blipFill>
          <a:blip r:embed="rId3" cstate="print"/>
          <a:srcRect/>
          <a:stretch>
            <a:fillRect/>
          </a:stretch>
        </p:blipFill>
        <p:spPr bwMode="auto">
          <a:xfrm>
            <a:off x="1739900" y="3467100"/>
            <a:ext cx="4000500" cy="419100"/>
          </a:xfrm>
          <a:prstGeom prst="rect">
            <a:avLst/>
          </a:prstGeom>
          <a:noFill/>
        </p:spPr>
      </p:pic>
      <p:pic>
        <p:nvPicPr>
          <p:cNvPr id="22" name="Picture 3"/>
          <p:cNvPicPr>
            <a:picLocks noChangeAspect="1" noChangeArrowheads="1"/>
          </p:cNvPicPr>
          <p:nvPr/>
        </p:nvPicPr>
        <p:blipFill>
          <a:blip r:embed="rId4" cstate="print"/>
          <a:srcRect/>
          <a:stretch>
            <a:fillRect/>
          </a:stretch>
        </p:blipFill>
        <p:spPr bwMode="auto">
          <a:xfrm>
            <a:off x="1714500" y="4635500"/>
            <a:ext cx="4000500" cy="419100"/>
          </a:xfrm>
          <a:prstGeom prst="rect">
            <a:avLst/>
          </a:prstGeom>
          <a:noFill/>
        </p:spPr>
      </p:pic>
      <p:pic>
        <p:nvPicPr>
          <p:cNvPr id="23" name="Picture 3"/>
          <p:cNvPicPr>
            <a:picLocks noChangeAspect="1" noChangeArrowheads="1"/>
          </p:cNvPicPr>
          <p:nvPr/>
        </p:nvPicPr>
        <p:blipFill>
          <a:blip r:embed="rId5" cstate="print"/>
          <a:srcRect/>
          <a:stretch>
            <a:fillRect/>
          </a:stretch>
        </p:blipFill>
        <p:spPr bwMode="auto">
          <a:xfrm>
            <a:off x="7378700" y="2311400"/>
            <a:ext cx="4000500" cy="406400"/>
          </a:xfrm>
          <a:prstGeom prst="rect">
            <a:avLst/>
          </a:prstGeom>
          <a:noFill/>
        </p:spPr>
      </p:pic>
      <p:pic>
        <p:nvPicPr>
          <p:cNvPr id="24" name="Picture 3"/>
          <p:cNvPicPr>
            <a:picLocks noChangeAspect="1" noChangeArrowheads="1"/>
          </p:cNvPicPr>
          <p:nvPr/>
        </p:nvPicPr>
        <p:blipFill>
          <a:blip r:embed="rId6" cstate="print"/>
          <a:srcRect/>
          <a:stretch>
            <a:fillRect/>
          </a:stretch>
        </p:blipFill>
        <p:spPr bwMode="auto">
          <a:xfrm>
            <a:off x="7378700" y="3467100"/>
            <a:ext cx="4000500" cy="419100"/>
          </a:xfrm>
          <a:prstGeom prst="rect">
            <a:avLst/>
          </a:prstGeom>
          <a:noFill/>
        </p:spPr>
      </p:pic>
      <p:pic>
        <p:nvPicPr>
          <p:cNvPr id="25" name="Picture 3"/>
          <p:cNvPicPr>
            <a:picLocks noChangeAspect="1" noChangeArrowheads="1"/>
          </p:cNvPicPr>
          <p:nvPr/>
        </p:nvPicPr>
        <p:blipFill>
          <a:blip r:embed="rId7" cstate="print"/>
          <a:srcRect/>
          <a:stretch>
            <a:fillRect/>
          </a:stretch>
        </p:blipFill>
        <p:spPr bwMode="auto">
          <a:xfrm>
            <a:off x="7378700" y="4635500"/>
            <a:ext cx="4000500" cy="419100"/>
          </a:xfrm>
          <a:prstGeom prst="rect">
            <a:avLst/>
          </a:prstGeom>
          <a:noFill/>
        </p:spPr>
      </p:pic>
      <p:pic>
        <p:nvPicPr>
          <p:cNvPr id="26" name="Picture 3"/>
          <p:cNvPicPr>
            <a:picLocks noChangeAspect="1" noChangeArrowheads="1"/>
          </p:cNvPicPr>
          <p:nvPr/>
        </p:nvPicPr>
        <p:blipFill>
          <a:blip r:embed="rId8" cstate="print"/>
          <a:srcRect/>
          <a:stretch>
            <a:fillRect/>
          </a:stretch>
        </p:blipFill>
        <p:spPr bwMode="auto">
          <a:xfrm>
            <a:off x="0" y="0"/>
            <a:ext cx="12192000" cy="6858000"/>
          </a:xfrm>
          <a:prstGeom prst="rect">
            <a:avLst/>
          </a:prstGeom>
          <a:noFill/>
        </p:spPr>
      </p:pic>
      <p:sp>
        <p:nvSpPr>
          <p:cNvPr id="2" name="TextBox 1"/>
          <p:cNvSpPr txBox="1"/>
          <p:nvPr/>
        </p:nvSpPr>
        <p:spPr>
          <a:xfrm>
            <a:off x="3009900" y="850900"/>
            <a:ext cx="1016000" cy="508000"/>
          </a:xfrm>
          <a:prstGeom prst="rect">
            <a:avLst/>
          </a:prstGeom>
          <a:noFill/>
        </p:spPr>
        <p:txBody>
          <a:bodyPr wrap="none" lIns="0" tIns="0" rIns="0" rtlCol="0">
            <a:spAutoFit/>
          </a:bodyPr>
          <a:lstStyle/>
          <a:p>
            <a:pPr>
              <a:lnSpc>
                <a:spcPts val="4000"/>
              </a:lnSpc>
              <a:tabLst/>
            </a:pPr>
            <a:r>
              <a:rPr lang="en-US" altLang="zh-CN" sz="3995" dirty="0" smtClean="0">
                <a:solidFill>
                  <a:srgbClr val="FF0000"/>
                </a:solidFill>
                <a:latin typeface="黑体" pitchFamily="18" charset="0"/>
                <a:cs typeface="黑体" pitchFamily="18" charset="0"/>
              </a:rPr>
              <a:t>目录</a:t>
            </a:r>
          </a:p>
        </p:txBody>
      </p:sp>
      <p:sp>
        <p:nvSpPr>
          <p:cNvPr id="27" name="TextBox 1"/>
          <p:cNvSpPr txBox="1"/>
          <p:nvPr/>
        </p:nvSpPr>
        <p:spPr>
          <a:xfrm>
            <a:off x="1905000" y="2438400"/>
            <a:ext cx="1384300" cy="2628900"/>
          </a:xfrm>
          <a:prstGeom prst="rect">
            <a:avLst/>
          </a:prstGeom>
          <a:noFill/>
        </p:spPr>
        <p:txBody>
          <a:bodyPr wrap="none" lIns="0" tIns="0" rIns="0" rtlCol="0">
            <a:spAutoFit/>
          </a:bodyPr>
          <a:lstStyle/>
          <a:p>
            <a:pPr>
              <a:lnSpc>
                <a:spcPts val="2300"/>
              </a:lnSpc>
              <a:tabLst/>
            </a:pPr>
            <a:r>
              <a:rPr lang="en-US" altLang="zh-CN" sz="1800" b="1" dirty="0" smtClean="0">
                <a:solidFill>
                  <a:srgbClr val="1F4E79"/>
                </a:solidFill>
                <a:latin typeface="微软雅黑" pitchFamily="18" charset="0"/>
                <a:cs typeface="微软雅黑" pitchFamily="18" charset="0"/>
              </a:rPr>
              <a:t>认识冠状病毒</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100"/>
              </a:lnSpc>
              <a:tabLst/>
            </a:pPr>
            <a:r>
              <a:rPr lang="en-US" altLang="zh-CN" sz="1800" b="1" dirty="0" smtClean="0">
                <a:solidFill>
                  <a:srgbClr val="1F4E79"/>
                </a:solidFill>
                <a:latin typeface="微软雅黑" pitchFamily="18" charset="0"/>
                <a:cs typeface="微软雅黑" pitchFamily="18" charset="0"/>
              </a:rPr>
              <a:t>早发现早治疗</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100"/>
              </a:lnSpc>
              <a:tabLst/>
            </a:pPr>
            <a:r>
              <a:rPr lang="en-US" altLang="zh-CN" sz="1800" b="1" dirty="0" smtClean="0">
                <a:solidFill>
                  <a:srgbClr val="1F4E79"/>
                </a:solidFill>
                <a:latin typeface="微软雅黑" pitchFamily="18" charset="0"/>
                <a:cs typeface="微软雅黑" pitchFamily="18" charset="0"/>
              </a:rPr>
              <a:t>场所卫生要求</a:t>
            </a:r>
          </a:p>
        </p:txBody>
      </p:sp>
      <p:sp>
        <p:nvSpPr>
          <p:cNvPr id="28" name="TextBox 1"/>
          <p:cNvSpPr txBox="1"/>
          <p:nvPr/>
        </p:nvSpPr>
        <p:spPr>
          <a:xfrm>
            <a:off x="965200" y="2476500"/>
            <a:ext cx="228600" cy="2552700"/>
          </a:xfrm>
          <a:prstGeom prst="rect">
            <a:avLst/>
          </a:prstGeom>
          <a:noFill/>
        </p:spPr>
        <p:txBody>
          <a:bodyPr wrap="none" lIns="0" tIns="0" rIns="0" rtlCol="0">
            <a:spAutoFit/>
          </a:bodyPr>
          <a:lstStyle/>
          <a:p>
            <a:pPr>
              <a:lnSpc>
                <a:spcPts val="1800"/>
              </a:lnSpc>
              <a:tabLst/>
            </a:pPr>
            <a:r>
              <a:rPr lang="en-US" altLang="zh-CN" sz="1800" dirty="0" smtClean="0">
                <a:solidFill>
                  <a:srgbClr val="FFFFFF"/>
                </a:solidFill>
                <a:latin typeface="黑体" pitchFamily="18" charset="0"/>
                <a:cs typeface="黑体" pitchFamily="18" charset="0"/>
              </a:rPr>
              <a:t>一</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100"/>
              </a:lnSpc>
              <a:tabLst/>
            </a:pPr>
            <a:r>
              <a:rPr lang="en-US" altLang="zh-CN" sz="1800" dirty="0" smtClean="0">
                <a:solidFill>
                  <a:srgbClr val="FFFFFF"/>
                </a:solidFill>
                <a:latin typeface="黑体" pitchFamily="18" charset="0"/>
                <a:cs typeface="黑体" pitchFamily="18" charset="0"/>
              </a:rPr>
              <a:t>三</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100"/>
              </a:lnSpc>
              <a:tabLst/>
            </a:pPr>
            <a:r>
              <a:rPr lang="en-US" altLang="zh-CN" sz="1800" dirty="0" smtClean="0">
                <a:solidFill>
                  <a:srgbClr val="FFFFFF"/>
                </a:solidFill>
                <a:latin typeface="黑体" pitchFamily="18" charset="0"/>
                <a:cs typeface="黑体" pitchFamily="18" charset="0"/>
              </a:rPr>
              <a:t>五</a:t>
            </a:r>
          </a:p>
        </p:txBody>
      </p:sp>
      <p:sp>
        <p:nvSpPr>
          <p:cNvPr id="29" name="TextBox 1"/>
          <p:cNvSpPr txBox="1"/>
          <p:nvPr/>
        </p:nvSpPr>
        <p:spPr>
          <a:xfrm>
            <a:off x="7569200" y="2438400"/>
            <a:ext cx="1600200" cy="2628900"/>
          </a:xfrm>
          <a:prstGeom prst="rect">
            <a:avLst/>
          </a:prstGeom>
          <a:noFill/>
        </p:spPr>
        <p:txBody>
          <a:bodyPr wrap="none" lIns="0" tIns="0" rIns="0" rtlCol="0">
            <a:spAutoFit/>
          </a:bodyPr>
          <a:lstStyle/>
          <a:p>
            <a:pPr>
              <a:lnSpc>
                <a:spcPts val="2300"/>
              </a:lnSpc>
              <a:tabLst/>
            </a:pPr>
            <a:r>
              <a:rPr lang="en-US" altLang="zh-CN" sz="1800" b="1" dirty="0" smtClean="0">
                <a:solidFill>
                  <a:srgbClr val="1F4E79"/>
                </a:solidFill>
                <a:latin typeface="微软雅黑" pitchFamily="18" charset="0"/>
                <a:cs typeface="微软雅黑" pitchFamily="18" charset="0"/>
              </a:rPr>
              <a:t>理解传播风险</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100"/>
              </a:lnSpc>
              <a:tabLst/>
            </a:pPr>
            <a:r>
              <a:rPr lang="en-US" altLang="zh-CN" sz="1800" b="1" dirty="0" smtClean="0">
                <a:solidFill>
                  <a:srgbClr val="1F4E79"/>
                </a:solidFill>
                <a:latin typeface="微软雅黑" pitchFamily="18" charset="0"/>
                <a:cs typeface="微软雅黑" pitchFamily="18" charset="0"/>
              </a:rPr>
              <a:t>个人卫生防护</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100"/>
              </a:lnSpc>
              <a:tabLst/>
            </a:pPr>
            <a:r>
              <a:rPr lang="en-US" altLang="zh-CN" sz="1800" b="1" dirty="0" smtClean="0">
                <a:solidFill>
                  <a:srgbClr val="1F4E79"/>
                </a:solidFill>
                <a:latin typeface="微软雅黑" pitchFamily="18" charset="0"/>
                <a:cs typeface="微软雅黑" pitchFamily="18" charset="0"/>
              </a:rPr>
              <a:t>传染病相关知识</a:t>
            </a:r>
          </a:p>
        </p:txBody>
      </p:sp>
      <p:sp>
        <p:nvSpPr>
          <p:cNvPr id="30" name="TextBox 1"/>
          <p:cNvSpPr txBox="1"/>
          <p:nvPr/>
        </p:nvSpPr>
        <p:spPr>
          <a:xfrm>
            <a:off x="6629400" y="2476500"/>
            <a:ext cx="228600" cy="2552700"/>
          </a:xfrm>
          <a:prstGeom prst="rect">
            <a:avLst/>
          </a:prstGeom>
          <a:noFill/>
        </p:spPr>
        <p:txBody>
          <a:bodyPr wrap="none" lIns="0" tIns="0" rIns="0" rtlCol="0">
            <a:spAutoFit/>
          </a:bodyPr>
          <a:lstStyle/>
          <a:p>
            <a:pPr>
              <a:lnSpc>
                <a:spcPts val="1800"/>
              </a:lnSpc>
              <a:tabLst/>
            </a:pPr>
            <a:r>
              <a:rPr lang="en-US" altLang="zh-CN" sz="1800" dirty="0" smtClean="0">
                <a:solidFill>
                  <a:srgbClr val="FFFFFF"/>
                </a:solidFill>
                <a:latin typeface="黑体" pitchFamily="18" charset="0"/>
                <a:cs typeface="黑体" pitchFamily="18" charset="0"/>
              </a:rPr>
              <a:t>二</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100"/>
              </a:lnSpc>
              <a:tabLst/>
            </a:pPr>
            <a:r>
              <a:rPr lang="en-US" altLang="zh-CN" sz="1800" dirty="0" smtClean="0">
                <a:solidFill>
                  <a:srgbClr val="FFFFFF"/>
                </a:solidFill>
                <a:latin typeface="黑体" pitchFamily="18" charset="0"/>
                <a:cs typeface="黑体" pitchFamily="18" charset="0"/>
              </a:rPr>
              <a:t>四</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100"/>
              </a:lnSpc>
              <a:tabLst/>
            </a:pPr>
            <a:r>
              <a:rPr lang="en-US" altLang="zh-CN" sz="1800" dirty="0" smtClean="0">
                <a:solidFill>
                  <a:srgbClr val="FFFFFF"/>
                </a:solidFill>
                <a:latin typeface="黑体" pitchFamily="18" charset="0"/>
                <a:cs typeface="黑体" pitchFamily="18" charset="0"/>
              </a:rPr>
              <a:t>六</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506685" y="3876675"/>
            <a:ext cx="7434465" cy="80962"/>
          </a:xfrm>
          <a:custGeom>
            <a:avLst/>
            <a:gdLst>
              <a:gd name="connsiteX0" fmla="*/ 203 w 7434465"/>
              <a:gd name="connsiteY0" fmla="*/ 80962 h 80962"/>
              <a:gd name="connsiteX1" fmla="*/ 7434465 w 7434465"/>
              <a:gd name="connsiteY1" fmla="*/ 28575 h 80962"/>
              <a:gd name="connsiteX2" fmla="*/ 7434262 w 7434465"/>
              <a:gd name="connsiteY2" fmla="*/ 0 h 80962"/>
              <a:gd name="connsiteX3" fmla="*/ 0 w 7434465"/>
              <a:gd name="connsiteY3" fmla="*/ 52387 h 80962"/>
              <a:gd name="connsiteX4" fmla="*/ 203 w 7434465"/>
              <a:gd name="connsiteY4" fmla="*/ 80962 h 8096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434465" h="80962">
                <a:moveTo>
                  <a:pt x="203" y="80962"/>
                </a:moveTo>
                <a:lnTo>
                  <a:pt x="7434465" y="28575"/>
                </a:lnTo>
                <a:lnTo>
                  <a:pt x="7434262" y="0"/>
                </a:lnTo>
                <a:lnTo>
                  <a:pt x="0" y="52387"/>
                </a:lnTo>
                <a:lnTo>
                  <a:pt x="203" y="80962"/>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25500" y="2298700"/>
            <a:ext cx="2565400" cy="25654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3822700" y="2159000"/>
            <a:ext cx="6540500" cy="41910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1701800" y="3124200"/>
            <a:ext cx="762000" cy="952500"/>
          </a:xfrm>
          <a:prstGeom prst="rect">
            <a:avLst/>
          </a:prstGeom>
          <a:noFill/>
        </p:spPr>
        <p:txBody>
          <a:bodyPr wrap="none" lIns="0" tIns="0" rIns="0" rtlCol="0">
            <a:spAutoFit/>
          </a:bodyPr>
          <a:lstStyle/>
          <a:p>
            <a:pPr>
              <a:lnSpc>
                <a:spcPts val="7500"/>
              </a:lnSpc>
              <a:tabLst/>
            </a:pPr>
            <a:r>
              <a:rPr lang="en-US" altLang="zh-CN" sz="5400" b="1" dirty="0" smtClean="0">
                <a:solidFill>
                  <a:srgbClr val="FFFFFF"/>
                </a:solidFill>
                <a:latin typeface="Times New Roman" pitchFamily="18" charset="0"/>
                <a:cs typeface="Times New Roman" pitchFamily="18" charset="0"/>
              </a:rPr>
              <a:t>01</a:t>
            </a:r>
          </a:p>
        </p:txBody>
      </p:sp>
      <p:sp>
        <p:nvSpPr>
          <p:cNvPr id="6" name="TextBox 1"/>
          <p:cNvSpPr txBox="1"/>
          <p:nvPr/>
        </p:nvSpPr>
        <p:spPr>
          <a:xfrm>
            <a:off x="4191000" y="3086100"/>
            <a:ext cx="5791200" cy="1435100"/>
          </a:xfrm>
          <a:prstGeom prst="rect">
            <a:avLst/>
          </a:prstGeom>
          <a:noFill/>
        </p:spPr>
        <p:txBody>
          <a:bodyPr wrap="none" lIns="0" tIns="0" rIns="0" rtlCol="0">
            <a:spAutoFit/>
          </a:bodyPr>
          <a:lstStyle/>
          <a:p>
            <a:pPr>
              <a:lnSpc>
                <a:spcPts val="4400"/>
              </a:lnSpc>
              <a:tabLst>
                <a:tab pos="1168400" algn="l"/>
              </a:tabLst>
            </a:pPr>
            <a:r>
              <a:rPr lang="en-US" altLang="zh-CN" dirty="0" smtClean="0"/>
              <a:t>	</a:t>
            </a:r>
            <a:r>
              <a:rPr lang="en-US" altLang="zh-CN" sz="4404" dirty="0" smtClean="0">
                <a:solidFill>
                  <a:srgbClr val="1F4E79"/>
                </a:solidFill>
                <a:latin typeface="黑体" pitchFamily="18" charset="0"/>
                <a:cs typeface="黑体" pitchFamily="18" charset="0"/>
              </a:rPr>
              <a:t>认识冠状病毒</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2800"/>
              </a:lnSpc>
              <a:tabLst>
                <a:tab pos="1168400" algn="l"/>
              </a:tabLst>
            </a:pPr>
            <a:r>
              <a:rPr lang="en-US" altLang="zh-CN" sz="2400" dirty="0" smtClean="0">
                <a:solidFill>
                  <a:srgbClr val="000000"/>
                </a:solidFill>
                <a:latin typeface="黑体" pitchFamily="18" charset="0"/>
                <a:cs typeface="黑体" pitchFamily="18" charset="0"/>
              </a:rPr>
              <a:t>生物学特点、致病性、传播途径、流行现状</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0" y="25400"/>
            <a:ext cx="1181100" cy="673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203200" y="4572000"/>
            <a:ext cx="6629400" cy="21717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8293100" y="749300"/>
            <a:ext cx="2362200" cy="1689100"/>
          </a:xfrm>
          <a:prstGeom prst="rect">
            <a:avLst/>
          </a:prstGeom>
          <a:noFill/>
        </p:spPr>
      </p:pic>
      <p:pic>
        <p:nvPicPr>
          <p:cNvPr id="6" name="Picture 3"/>
          <p:cNvPicPr>
            <a:picLocks noChangeAspect="1" noChangeArrowheads="1"/>
          </p:cNvPicPr>
          <p:nvPr/>
        </p:nvPicPr>
        <p:blipFill>
          <a:blip r:embed="rId5"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4495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a:t>
            </a:r>
            <a:r>
              <a:rPr lang="en-US" altLang="zh-CN" sz="3600" dirty="0" smtClean="0">
                <a:solidFill>
                  <a:srgbClr val="1F4E79"/>
                </a:solidFill>
                <a:latin typeface="黑体" pitchFamily="18" charset="0"/>
                <a:cs typeface="黑体" pitchFamily="18" charset="0"/>
              </a:rPr>
              <a:t>什么是呼吸道病毒？</a:t>
            </a:r>
          </a:p>
        </p:txBody>
      </p:sp>
      <p:sp>
        <p:nvSpPr>
          <p:cNvPr id="7" name="TextBox 1"/>
          <p:cNvSpPr txBox="1"/>
          <p:nvPr/>
        </p:nvSpPr>
        <p:spPr>
          <a:xfrm>
            <a:off x="1409700" y="2794000"/>
            <a:ext cx="88773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呼吸道病毒</a:t>
            </a:r>
            <a:r>
              <a:rPr lang="en-US" altLang="zh-CN" sz="2400" b="1" dirty="0" smtClean="0">
                <a:solidFill>
                  <a:srgbClr val="1F4E79"/>
                </a:solidFill>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viruses</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associated</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with</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respiratory</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infection)</a:t>
            </a:r>
            <a:r>
              <a:rPr lang="en-US" altLang="zh-CN" sz="2400" dirty="0" smtClean="0">
                <a:solidFill>
                  <a:srgbClr val="1F4E79"/>
                </a:solidFill>
                <a:latin typeface="黑体" pitchFamily="18" charset="0"/>
                <a:cs typeface="黑体" pitchFamily="18" charset="0"/>
              </a:rPr>
              <a:t>是指</a:t>
            </a:r>
          </a:p>
        </p:txBody>
      </p:sp>
      <p:sp>
        <p:nvSpPr>
          <p:cNvPr id="8" name="TextBox 1"/>
          <p:cNvSpPr txBox="1"/>
          <p:nvPr/>
        </p:nvSpPr>
        <p:spPr>
          <a:xfrm>
            <a:off x="723900" y="3403600"/>
            <a:ext cx="9791700" cy="8509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以呼吸道为侵入门户，在呼吸道粘膜上皮细胞中增殖，引起呼吸道局部感</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染或呼吸道以外组织器官病变的病毒。</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4840922" y="2554922"/>
            <a:ext cx="1239519" cy="30480"/>
          </a:xfrm>
          <a:custGeom>
            <a:avLst/>
            <a:gdLst>
              <a:gd name="connsiteX0" fmla="*/ 7620 w 1239519"/>
              <a:gd name="connsiteY0" fmla="*/ 7620 h 30480"/>
              <a:gd name="connsiteX1" fmla="*/ 1231900 w 1239519"/>
              <a:gd name="connsiteY1" fmla="*/ 7620 h 30480"/>
            </a:gdLst>
            <a:ahLst/>
            <a:cxnLst>
              <a:cxn ang="0">
                <a:pos x="connsiteX0" y="connsiteY0"/>
              </a:cxn>
              <a:cxn ang="1">
                <a:pos x="connsiteX1" y="connsiteY1"/>
              </a:cxn>
            </a:cxnLst>
            <a:rect l="l" t="t" r="r" b="b"/>
            <a:pathLst>
              <a:path w="1239519" h="30480">
                <a:moveTo>
                  <a:pt x="7620" y="7620"/>
                </a:moveTo>
                <a:lnTo>
                  <a:pt x="123190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2946082" y="3101657"/>
            <a:ext cx="1239519" cy="30480"/>
          </a:xfrm>
          <a:custGeom>
            <a:avLst/>
            <a:gdLst>
              <a:gd name="connsiteX0" fmla="*/ 7620 w 1239519"/>
              <a:gd name="connsiteY0" fmla="*/ 7620 h 30480"/>
              <a:gd name="connsiteX1" fmla="*/ 1231900 w 1239519"/>
              <a:gd name="connsiteY1" fmla="*/ 7620 h 30480"/>
            </a:gdLst>
            <a:ahLst/>
            <a:cxnLst>
              <a:cxn ang="0">
                <a:pos x="connsiteX0" y="connsiteY0"/>
              </a:cxn>
              <a:cxn ang="1">
                <a:pos x="connsiteX1" y="connsiteY1"/>
              </a:cxn>
            </a:cxnLst>
            <a:rect l="l" t="t" r="r" b="b"/>
            <a:pathLst>
              <a:path w="1239519" h="30480">
                <a:moveTo>
                  <a:pt x="7620" y="7620"/>
                </a:moveTo>
                <a:lnTo>
                  <a:pt x="123190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4475162" y="3101657"/>
            <a:ext cx="1545589" cy="30480"/>
          </a:xfrm>
          <a:custGeom>
            <a:avLst/>
            <a:gdLst>
              <a:gd name="connsiteX0" fmla="*/ 7620 w 1545589"/>
              <a:gd name="connsiteY0" fmla="*/ 7620 h 30480"/>
              <a:gd name="connsiteX1" fmla="*/ 1537970 w 1545589"/>
              <a:gd name="connsiteY1" fmla="*/ 7620 h 30480"/>
            </a:gdLst>
            <a:ahLst/>
            <a:cxnLst>
              <a:cxn ang="0">
                <a:pos x="connsiteX0" y="connsiteY0"/>
              </a:cxn>
              <a:cxn ang="1">
                <a:pos x="connsiteX1" y="connsiteY1"/>
              </a:cxn>
            </a:cxnLst>
            <a:rect l="l" t="t" r="r" b="b"/>
            <a:pathLst>
              <a:path w="1545589" h="30480">
                <a:moveTo>
                  <a:pt x="7620" y="7620"/>
                </a:moveTo>
                <a:lnTo>
                  <a:pt x="153797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3555682" y="3652202"/>
            <a:ext cx="1239519" cy="30480"/>
          </a:xfrm>
          <a:custGeom>
            <a:avLst/>
            <a:gdLst>
              <a:gd name="connsiteX0" fmla="*/ 7620 w 1239519"/>
              <a:gd name="connsiteY0" fmla="*/ 7620 h 30480"/>
              <a:gd name="connsiteX1" fmla="*/ 1231900 w 1239519"/>
              <a:gd name="connsiteY1" fmla="*/ 7620 h 30480"/>
            </a:gdLst>
            <a:ahLst/>
            <a:cxnLst>
              <a:cxn ang="0">
                <a:pos x="connsiteX0" y="connsiteY0"/>
              </a:cxn>
              <a:cxn ang="1">
                <a:pos x="connsiteX1" y="connsiteY1"/>
              </a:cxn>
            </a:cxnLst>
            <a:rect l="l" t="t" r="r" b="b"/>
            <a:pathLst>
              <a:path w="1239519" h="30480">
                <a:moveTo>
                  <a:pt x="7620" y="7620"/>
                </a:moveTo>
                <a:lnTo>
                  <a:pt x="123190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7252652" y="3652202"/>
            <a:ext cx="933450" cy="30480"/>
          </a:xfrm>
          <a:custGeom>
            <a:avLst/>
            <a:gdLst>
              <a:gd name="connsiteX0" fmla="*/ 7619 w 933450"/>
              <a:gd name="connsiteY0" fmla="*/ 7620 h 30480"/>
              <a:gd name="connsiteX1" fmla="*/ 925829 w 933450"/>
              <a:gd name="connsiteY1" fmla="*/ 7620 h 30480"/>
            </a:gdLst>
            <a:ahLst/>
            <a:cxnLst>
              <a:cxn ang="0">
                <a:pos x="connsiteX0" y="connsiteY0"/>
              </a:cxn>
              <a:cxn ang="1">
                <a:pos x="connsiteX1" y="connsiteY1"/>
              </a:cxn>
            </a:cxnLst>
            <a:rect l="l" t="t" r="r" b="b"/>
            <a:pathLst>
              <a:path w="933450" h="30480">
                <a:moveTo>
                  <a:pt x="7619" y="7620"/>
                </a:moveTo>
                <a:lnTo>
                  <a:pt x="92582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812482" y="4214812"/>
            <a:ext cx="2086610" cy="30480"/>
          </a:xfrm>
          <a:custGeom>
            <a:avLst/>
            <a:gdLst>
              <a:gd name="connsiteX0" fmla="*/ 7619 w 2086610"/>
              <a:gd name="connsiteY0" fmla="*/ 7620 h 30480"/>
              <a:gd name="connsiteX1" fmla="*/ 2078990 w 2086610"/>
              <a:gd name="connsiteY1" fmla="*/ 7620 h 30480"/>
            </a:gdLst>
            <a:ahLst/>
            <a:cxnLst>
              <a:cxn ang="0">
                <a:pos x="connsiteX0" y="connsiteY0"/>
              </a:cxn>
              <a:cxn ang="1">
                <a:pos x="connsiteX1" y="connsiteY1"/>
              </a:cxn>
            </a:cxnLst>
            <a:rect l="l" t="t" r="r" b="b"/>
            <a:pathLst>
              <a:path w="2086610" h="30480">
                <a:moveTo>
                  <a:pt x="7619" y="7620"/>
                </a:moveTo>
                <a:lnTo>
                  <a:pt x="207899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6616700" y="0"/>
            <a:ext cx="2006600" cy="1917700"/>
          </a:xfrm>
          <a:prstGeom prst="rect">
            <a:avLst/>
          </a:prstGeom>
          <a:noFill/>
        </p:spPr>
      </p:pic>
      <p:pic>
        <p:nvPicPr>
          <p:cNvPr id="10" name="Picture 3"/>
          <p:cNvPicPr>
            <a:picLocks noChangeAspect="1" noChangeArrowheads="1"/>
          </p:cNvPicPr>
          <p:nvPr/>
        </p:nvPicPr>
        <p:blipFill>
          <a:blip r:embed="rId3" cstate="print"/>
          <a:srcRect/>
          <a:stretch>
            <a:fillRect/>
          </a:stretch>
        </p:blipFill>
        <p:spPr bwMode="auto">
          <a:xfrm>
            <a:off x="0" y="5130800"/>
            <a:ext cx="2146300" cy="1727200"/>
          </a:xfrm>
          <a:prstGeom prst="rect">
            <a:avLst/>
          </a:prstGeom>
          <a:noFill/>
        </p:spPr>
      </p:pic>
      <p:pic>
        <p:nvPicPr>
          <p:cNvPr id="11" name="Picture 3"/>
          <p:cNvPicPr>
            <a:picLocks noChangeAspect="1" noChangeArrowheads="1"/>
          </p:cNvPicPr>
          <p:nvPr/>
        </p:nvPicPr>
        <p:blipFill>
          <a:blip r:embed="rId4" cstate="print"/>
          <a:srcRect/>
          <a:stretch>
            <a:fillRect/>
          </a:stretch>
        </p:blipFill>
        <p:spPr bwMode="auto">
          <a:xfrm>
            <a:off x="2235200" y="5130800"/>
            <a:ext cx="1930400" cy="1727200"/>
          </a:xfrm>
          <a:prstGeom prst="rect">
            <a:avLst/>
          </a:prstGeom>
          <a:noFill/>
        </p:spPr>
      </p:pic>
      <p:pic>
        <p:nvPicPr>
          <p:cNvPr id="12" name="Picture 3"/>
          <p:cNvPicPr>
            <a:picLocks noChangeAspect="1" noChangeArrowheads="1"/>
          </p:cNvPicPr>
          <p:nvPr/>
        </p:nvPicPr>
        <p:blipFill>
          <a:blip r:embed="rId5" cstate="print"/>
          <a:srcRect/>
          <a:stretch>
            <a:fillRect/>
          </a:stretch>
        </p:blipFill>
        <p:spPr bwMode="auto">
          <a:xfrm>
            <a:off x="4216400" y="5130800"/>
            <a:ext cx="3530600" cy="1727200"/>
          </a:xfrm>
          <a:prstGeom prst="rect">
            <a:avLst/>
          </a:prstGeom>
          <a:noFill/>
        </p:spPr>
      </p:pic>
      <p:pic>
        <p:nvPicPr>
          <p:cNvPr id="13" name="Picture 3"/>
          <p:cNvPicPr>
            <a:picLocks noChangeAspect="1" noChangeArrowheads="1"/>
          </p:cNvPicPr>
          <p:nvPr/>
        </p:nvPicPr>
        <p:blipFill>
          <a:blip r:embed="rId6" cstate="print"/>
          <a:srcRect/>
          <a:stretch>
            <a:fillRect/>
          </a:stretch>
        </p:blipFill>
        <p:spPr bwMode="auto">
          <a:xfrm>
            <a:off x="7861300" y="5130800"/>
            <a:ext cx="1663700" cy="1727200"/>
          </a:xfrm>
          <a:prstGeom prst="rect">
            <a:avLst/>
          </a:prstGeom>
          <a:noFill/>
        </p:spPr>
      </p:pic>
      <p:pic>
        <p:nvPicPr>
          <p:cNvPr id="14" name="Picture 3"/>
          <p:cNvPicPr>
            <a:picLocks noChangeAspect="1" noChangeArrowheads="1"/>
          </p:cNvPicPr>
          <p:nvPr/>
        </p:nvPicPr>
        <p:blipFill>
          <a:blip r:embed="rId7" cstate="print"/>
          <a:srcRect/>
          <a:stretch>
            <a:fillRect/>
          </a:stretch>
        </p:blipFill>
        <p:spPr bwMode="auto">
          <a:xfrm>
            <a:off x="9715500" y="0"/>
            <a:ext cx="2476500" cy="1917700"/>
          </a:xfrm>
          <a:prstGeom prst="rect">
            <a:avLst/>
          </a:prstGeom>
          <a:noFill/>
        </p:spPr>
      </p:pic>
      <p:pic>
        <p:nvPicPr>
          <p:cNvPr id="15" name="Picture 3"/>
          <p:cNvPicPr>
            <a:picLocks noChangeAspect="1" noChangeArrowheads="1"/>
          </p:cNvPicPr>
          <p:nvPr/>
        </p:nvPicPr>
        <p:blipFill>
          <a:blip r:embed="rId8" cstate="print"/>
          <a:srcRect/>
          <a:stretch>
            <a:fillRect/>
          </a:stretch>
        </p:blipFill>
        <p:spPr bwMode="auto">
          <a:xfrm>
            <a:off x="9639300" y="5130800"/>
            <a:ext cx="1765300" cy="1727200"/>
          </a:xfrm>
          <a:prstGeom prst="rect">
            <a:avLst/>
          </a:prstGeom>
          <a:noFill/>
        </p:spPr>
      </p:pic>
      <p:pic>
        <p:nvPicPr>
          <p:cNvPr id="16" name="Picture 3"/>
          <p:cNvPicPr>
            <a:picLocks noChangeAspect="1" noChangeArrowheads="1"/>
          </p:cNvPicPr>
          <p:nvPr/>
        </p:nvPicPr>
        <p:blipFill>
          <a:blip r:embed="rId9"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5867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a:t>
            </a:r>
            <a:r>
              <a:rPr lang="en-US" altLang="zh-CN" sz="3600" dirty="0" smtClean="0">
                <a:solidFill>
                  <a:srgbClr val="1F4E79"/>
                </a:solidFill>
                <a:latin typeface="黑体" pitchFamily="18" charset="0"/>
                <a:cs typeface="黑体" pitchFamily="18" charset="0"/>
              </a:rPr>
              <a:t>常见的呼吸道病毒有哪些？</a:t>
            </a:r>
          </a:p>
        </p:txBody>
      </p:sp>
      <p:sp>
        <p:nvSpPr>
          <p:cNvPr id="17" name="TextBox 1"/>
          <p:cNvSpPr txBox="1"/>
          <p:nvPr/>
        </p:nvSpPr>
        <p:spPr>
          <a:xfrm>
            <a:off x="812800" y="2286000"/>
            <a:ext cx="9753600" cy="850900"/>
          </a:xfrm>
          <a:prstGeom prst="rect">
            <a:avLst/>
          </a:prstGeom>
          <a:noFill/>
        </p:spPr>
        <p:txBody>
          <a:bodyPr wrap="none" lIns="0" tIns="0" rIns="0" rtlCol="0">
            <a:spAutoFit/>
          </a:bodyPr>
          <a:lstStyle/>
          <a:p>
            <a:pPr>
              <a:lnSpc>
                <a:spcPts val="2400"/>
              </a:lnSpc>
              <a:tabLst>
                <a:tab pos="673100" algn="l"/>
              </a:tabLst>
            </a:pPr>
            <a:r>
              <a:rPr lang="en-US" altLang="zh-CN" dirty="0" smtClean="0"/>
              <a:t>	</a:t>
            </a:r>
            <a:r>
              <a:rPr lang="en-US" altLang="zh-CN" sz="2400" dirty="0" smtClean="0">
                <a:solidFill>
                  <a:srgbClr val="1F4E79"/>
                </a:solidFill>
                <a:latin typeface="黑体" pitchFamily="18" charset="0"/>
                <a:cs typeface="黑体" pitchFamily="18" charset="0"/>
              </a:rPr>
              <a:t>主要包括：正黏病毒科的流感病毒，副黏病毒科的副流感病毒、呼</a:t>
            </a:r>
          </a:p>
          <a:p>
            <a:pPr>
              <a:lnSpc>
                <a:spcPts val="1000"/>
              </a:lnSpc>
            </a:pPr>
            <a:endParaRPr lang="en-US" altLang="zh-CN" dirty="0" smtClean="0"/>
          </a:p>
          <a:p>
            <a:pPr>
              <a:lnSpc>
                <a:spcPts val="3300"/>
              </a:lnSpc>
              <a:tabLst>
                <a:tab pos="673100" algn="l"/>
              </a:tabLst>
            </a:pPr>
            <a:r>
              <a:rPr lang="en-US" altLang="zh-CN" sz="2400" dirty="0" smtClean="0">
                <a:solidFill>
                  <a:srgbClr val="1F4E79"/>
                </a:solidFill>
                <a:latin typeface="黑体" pitchFamily="18" charset="0"/>
                <a:cs typeface="黑体" pitchFamily="18" charset="0"/>
              </a:rPr>
              <a:t>吸道合胞病毒、麻疹病毒、腮腺炎病毒、亨德拉病毒、尼帕病毒和人偏肺</a:t>
            </a:r>
          </a:p>
        </p:txBody>
      </p:sp>
      <p:sp>
        <p:nvSpPr>
          <p:cNvPr id="18" name="TextBox 1"/>
          <p:cNvSpPr txBox="1"/>
          <p:nvPr/>
        </p:nvSpPr>
        <p:spPr>
          <a:xfrm>
            <a:off x="812800" y="3340100"/>
            <a:ext cx="9956800" cy="9652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病毒，披膜病毒科的风疹病毒，小</a:t>
            </a:r>
            <a:r>
              <a:rPr lang="en-US" altLang="zh-CN" sz="2400" dirty="0" smtClean="0">
                <a:solidFill>
                  <a:srgbClr val="1F4E79"/>
                </a:solidFill>
                <a:latin typeface="Times New Roman" pitchFamily="18" charset="0"/>
                <a:cs typeface="Times New Roman" pitchFamily="18" charset="0"/>
              </a:rPr>
              <a:t>RNA</a:t>
            </a:r>
            <a:r>
              <a:rPr lang="en-US" altLang="zh-CN" sz="2400" dirty="0" smtClean="0">
                <a:solidFill>
                  <a:srgbClr val="1F4E79"/>
                </a:solidFill>
                <a:latin typeface="黑体" pitchFamily="18" charset="0"/>
                <a:cs typeface="黑体" pitchFamily="18" charset="0"/>
              </a:rPr>
              <a:t>病毒科的鼻病毒，冠状病毒科的</a:t>
            </a:r>
          </a:p>
          <a:p>
            <a:pPr>
              <a:lnSpc>
                <a:spcPts val="1000"/>
              </a:lnSpc>
            </a:pPr>
            <a:endParaRPr lang="en-US" altLang="zh-CN" dirty="0" smtClean="0"/>
          </a:p>
          <a:p>
            <a:pPr>
              <a:lnSpc>
                <a:spcPts val="3400"/>
              </a:lnSpc>
              <a:tabLst/>
            </a:pP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冠状病毒等。此外，腺病毒、呼肠病毒、柯萨奇病毒与</a:t>
            </a:r>
            <a:r>
              <a:rPr lang="en-US" altLang="zh-CN" sz="2400" dirty="0" smtClean="0">
                <a:solidFill>
                  <a:srgbClr val="1F4E79"/>
                </a:solidFill>
                <a:latin typeface="Times New Roman" pitchFamily="18" charset="0"/>
                <a:cs typeface="Times New Roman" pitchFamily="18" charset="0"/>
              </a:rPr>
              <a:t>ECHO</a:t>
            </a:r>
            <a:r>
              <a:rPr lang="en-US" altLang="zh-CN" sz="2400" dirty="0" smtClean="0">
                <a:solidFill>
                  <a:srgbClr val="1F4E79"/>
                </a:solidFill>
                <a:latin typeface="黑体" pitchFamily="18" charset="0"/>
                <a:cs typeface="黑体" pitchFamily="18" charset="0"/>
              </a:rPr>
              <a:t>病毒、</a:t>
            </a:r>
          </a:p>
        </p:txBody>
      </p:sp>
      <p:sp>
        <p:nvSpPr>
          <p:cNvPr id="19" name="TextBox 1"/>
          <p:cNvSpPr txBox="1"/>
          <p:nvPr/>
        </p:nvSpPr>
        <p:spPr>
          <a:xfrm>
            <a:off x="812800" y="4457700"/>
            <a:ext cx="5486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疱疹病毒等也可引起呼吸道感染性疾病。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9377998" y="4223067"/>
            <a:ext cx="1851660" cy="30480"/>
          </a:xfrm>
          <a:custGeom>
            <a:avLst/>
            <a:gdLst>
              <a:gd name="connsiteX0" fmla="*/ 7619 w 1851660"/>
              <a:gd name="connsiteY0" fmla="*/ 7620 h 30480"/>
              <a:gd name="connsiteX1" fmla="*/ 1844039 w 1851660"/>
              <a:gd name="connsiteY1" fmla="*/ 7620 h 30480"/>
            </a:gdLst>
            <a:ahLst/>
            <a:cxnLst>
              <a:cxn ang="0">
                <a:pos x="connsiteX0" y="connsiteY0"/>
              </a:cxn>
              <a:cxn ang="1">
                <a:pos x="connsiteX1" y="connsiteY1"/>
              </a:cxn>
            </a:cxnLst>
            <a:rect l="l" t="t" r="r" b="b"/>
            <a:pathLst>
              <a:path w="1851660" h="30480">
                <a:moveTo>
                  <a:pt x="7619" y="7620"/>
                </a:moveTo>
                <a:lnTo>
                  <a:pt x="184403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348932" y="4769802"/>
            <a:ext cx="4912360" cy="30480"/>
          </a:xfrm>
          <a:custGeom>
            <a:avLst/>
            <a:gdLst>
              <a:gd name="connsiteX0" fmla="*/ 7620 w 4912360"/>
              <a:gd name="connsiteY0" fmla="*/ 7620 h 30480"/>
              <a:gd name="connsiteX1" fmla="*/ 4904739 w 4912360"/>
              <a:gd name="connsiteY1" fmla="*/ 7620 h 30480"/>
            </a:gdLst>
            <a:ahLst/>
            <a:cxnLst>
              <a:cxn ang="0">
                <a:pos x="connsiteX0" y="connsiteY0"/>
              </a:cxn>
              <a:cxn ang="1">
                <a:pos x="connsiteX1" y="connsiteY1"/>
              </a:cxn>
            </a:cxnLst>
            <a:rect l="l" t="t" r="r" b="b"/>
            <a:pathLst>
              <a:path w="4912360" h="30480">
                <a:moveTo>
                  <a:pt x="7620" y="7620"/>
                </a:moveTo>
                <a:lnTo>
                  <a:pt x="490473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54000" y="4838700"/>
            <a:ext cx="2451100" cy="1930400"/>
          </a:xfrm>
          <a:prstGeom prst="rect">
            <a:avLst/>
          </a:prstGeom>
          <a:noFill/>
        </p:spPr>
      </p:pic>
      <p:pic>
        <p:nvPicPr>
          <p:cNvPr id="6" name="Picture 3"/>
          <p:cNvPicPr>
            <a:picLocks noChangeAspect="1" noChangeArrowheads="1"/>
          </p:cNvPicPr>
          <p:nvPr/>
        </p:nvPicPr>
        <p:blipFill>
          <a:blip r:embed="rId3" cstate="print"/>
          <a:srcRect/>
          <a:stretch>
            <a:fillRect/>
          </a:stretch>
        </p:blipFill>
        <p:spPr bwMode="auto">
          <a:xfrm>
            <a:off x="2781300" y="4838700"/>
            <a:ext cx="2235200" cy="1930400"/>
          </a:xfrm>
          <a:prstGeom prst="rect">
            <a:avLst/>
          </a:prstGeom>
          <a:noFill/>
        </p:spPr>
      </p:pic>
      <p:pic>
        <p:nvPicPr>
          <p:cNvPr id="7" name="Picture 3"/>
          <p:cNvPicPr>
            <a:picLocks noChangeAspect="1" noChangeArrowheads="1"/>
          </p:cNvPicPr>
          <p:nvPr/>
        </p:nvPicPr>
        <p:blipFill>
          <a:blip r:embed="rId4" cstate="print"/>
          <a:srcRect/>
          <a:stretch>
            <a:fillRect/>
          </a:stretch>
        </p:blipFill>
        <p:spPr bwMode="auto">
          <a:xfrm>
            <a:off x="7124700" y="0"/>
            <a:ext cx="2692400" cy="2070100"/>
          </a:xfrm>
          <a:prstGeom prst="rect">
            <a:avLst/>
          </a:prstGeom>
          <a:noFill/>
        </p:spPr>
      </p:pic>
      <p:pic>
        <p:nvPicPr>
          <p:cNvPr id="8" name="Picture 3"/>
          <p:cNvPicPr>
            <a:picLocks noChangeAspect="1" noChangeArrowheads="1"/>
          </p:cNvPicPr>
          <p:nvPr/>
        </p:nvPicPr>
        <p:blipFill>
          <a:blip r:embed="rId5" cstate="print"/>
          <a:srcRect/>
          <a:stretch>
            <a:fillRect/>
          </a:stretch>
        </p:blipFill>
        <p:spPr bwMode="auto">
          <a:xfrm>
            <a:off x="9969500" y="0"/>
            <a:ext cx="2222500" cy="2070100"/>
          </a:xfrm>
          <a:prstGeom prst="rect">
            <a:avLst/>
          </a:prstGeom>
          <a:noFill/>
        </p:spPr>
      </p:pic>
      <p:pic>
        <p:nvPicPr>
          <p:cNvPr id="9" name="Picture 3"/>
          <p:cNvPicPr>
            <a:picLocks noChangeAspect="1" noChangeArrowheads="1"/>
          </p:cNvPicPr>
          <p:nvPr/>
        </p:nvPicPr>
        <p:blipFill>
          <a:blip r:embed="rId6"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4038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a:t>
            </a:r>
            <a:r>
              <a:rPr lang="en-US" altLang="zh-CN" sz="3600" dirty="0" smtClean="0">
                <a:solidFill>
                  <a:srgbClr val="1F4E79"/>
                </a:solidFill>
                <a:latin typeface="黑体" pitchFamily="18" charset="0"/>
                <a:cs typeface="黑体" pitchFamily="18" charset="0"/>
              </a:rPr>
              <a:t>什么是冠状病毒？</a:t>
            </a:r>
          </a:p>
        </p:txBody>
      </p:sp>
      <p:sp>
        <p:nvSpPr>
          <p:cNvPr id="10" name="TextBox 1"/>
          <p:cNvSpPr txBox="1"/>
          <p:nvPr/>
        </p:nvSpPr>
        <p:spPr>
          <a:xfrm>
            <a:off x="355600" y="2311400"/>
            <a:ext cx="10998200" cy="2044700"/>
          </a:xfrm>
          <a:prstGeom prst="rect">
            <a:avLst/>
          </a:prstGeom>
          <a:noFill/>
        </p:spPr>
        <p:txBody>
          <a:bodyPr wrap="none" lIns="0" tIns="0" rIns="0" rtlCol="0">
            <a:spAutoFit/>
          </a:bodyPr>
          <a:lstStyle/>
          <a:p>
            <a:pPr>
              <a:lnSpc>
                <a:spcPts val="3100"/>
              </a:lnSpc>
              <a:tabLst>
                <a:tab pos="673100" algn="l"/>
              </a:tabLst>
            </a:pPr>
            <a:r>
              <a:rPr lang="en-US" altLang="zh-CN" dirty="0" smtClean="0"/>
              <a:t>	</a:t>
            </a:r>
            <a:r>
              <a:rPr lang="en-US" altLang="zh-CN" sz="2400" dirty="0" smtClean="0">
                <a:solidFill>
                  <a:srgbClr val="1F4E79"/>
                </a:solidFill>
                <a:latin typeface="黑体" pitchFamily="18" charset="0"/>
                <a:cs typeface="黑体" pitchFamily="18" charset="0"/>
              </a:rPr>
              <a:t>冠状病毒为不分节段的单股正链</a:t>
            </a:r>
            <a:r>
              <a:rPr lang="en-US" altLang="zh-CN" sz="2400" dirty="0" smtClean="0">
                <a:solidFill>
                  <a:srgbClr val="1F4E79"/>
                </a:solidFill>
                <a:latin typeface="Times New Roman" pitchFamily="18" charset="0"/>
                <a:cs typeface="Times New Roman" pitchFamily="18" charset="0"/>
              </a:rPr>
              <a:t>RNA</a:t>
            </a:r>
            <a:r>
              <a:rPr lang="en-US" altLang="zh-CN" sz="2400" dirty="0" smtClean="0">
                <a:solidFill>
                  <a:srgbClr val="1F4E79"/>
                </a:solidFill>
                <a:latin typeface="黑体" pitchFamily="18" charset="0"/>
                <a:cs typeface="黑体" pitchFamily="18" charset="0"/>
              </a:rPr>
              <a:t>病毒，属于巢病毒目（</a:t>
            </a:r>
            <a:r>
              <a:rPr lang="en-US" altLang="zh-CN" sz="2400" dirty="0" smtClean="0">
                <a:solidFill>
                  <a:srgbClr val="1F4E79"/>
                </a:solidFill>
                <a:latin typeface="Times New Roman" pitchFamily="18" charset="0"/>
                <a:cs typeface="Times New Roman" pitchFamily="18" charset="0"/>
              </a:rPr>
              <a:t>nidovirales</a:t>
            </a:r>
            <a:r>
              <a:rPr lang="en-US" altLang="zh-CN" sz="2400" dirty="0" smtClean="0">
                <a:solidFill>
                  <a:srgbClr val="1F4E79"/>
                </a:solidFill>
                <a:latin typeface="黑体" pitchFamily="18" charset="0"/>
                <a:cs typeface="黑体" pitchFamily="18" charset="0"/>
              </a:rPr>
              <a:t>）冠状</a:t>
            </a:r>
          </a:p>
          <a:p>
            <a:pPr>
              <a:lnSpc>
                <a:spcPts val="1000"/>
              </a:lnSpc>
            </a:pPr>
            <a:endParaRPr lang="en-US" altLang="zh-CN" dirty="0" smtClean="0"/>
          </a:p>
          <a:p>
            <a:pPr>
              <a:lnSpc>
                <a:spcPts val="3300"/>
              </a:lnSpc>
              <a:tabLst>
                <a:tab pos="673100" algn="l"/>
              </a:tabLst>
            </a:pPr>
            <a:r>
              <a:rPr lang="en-US" altLang="zh-CN" sz="2400" dirty="0" smtClean="0">
                <a:solidFill>
                  <a:srgbClr val="1F4E79"/>
                </a:solidFill>
                <a:latin typeface="黑体" pitchFamily="18" charset="0"/>
                <a:cs typeface="黑体" pitchFamily="18" charset="0"/>
              </a:rPr>
              <a:t>病毒科（</a:t>
            </a:r>
            <a:r>
              <a:rPr lang="en-US" altLang="zh-CN" sz="2400" dirty="0" smtClean="0">
                <a:solidFill>
                  <a:srgbClr val="1F4E79"/>
                </a:solidFill>
                <a:latin typeface="Times New Roman" pitchFamily="18" charset="0"/>
                <a:cs typeface="Times New Roman" pitchFamily="18" charset="0"/>
              </a:rPr>
              <a:t>Coronaviridae</a:t>
            </a:r>
            <a:r>
              <a:rPr lang="en-US" altLang="zh-CN" sz="2400" dirty="0" smtClean="0">
                <a:solidFill>
                  <a:srgbClr val="1F4E79"/>
                </a:solidFill>
                <a:latin typeface="黑体" pitchFamily="18" charset="0"/>
                <a:cs typeface="黑体" pitchFamily="18" charset="0"/>
              </a:rPr>
              <a:t>）正冠状病毒亚科（</a:t>
            </a:r>
            <a:r>
              <a:rPr lang="en-US" altLang="zh-CN" sz="2400" dirty="0" smtClean="0">
                <a:solidFill>
                  <a:srgbClr val="1F4E79"/>
                </a:solidFill>
                <a:latin typeface="Times New Roman" pitchFamily="18" charset="0"/>
                <a:cs typeface="Times New Roman" pitchFamily="18" charset="0"/>
              </a:rPr>
              <a:t>Orthocoronavirinae</a:t>
            </a:r>
            <a:r>
              <a:rPr lang="en-US" altLang="zh-CN" sz="2400" dirty="0" smtClean="0">
                <a:solidFill>
                  <a:srgbClr val="1F4E79"/>
                </a:solidFill>
                <a:latin typeface="黑体" pitchFamily="18" charset="0"/>
                <a:cs typeface="黑体" pitchFamily="18" charset="0"/>
              </a:rPr>
              <a:t>），根据血清型和</a:t>
            </a:r>
          </a:p>
          <a:p>
            <a:pPr>
              <a:lnSpc>
                <a:spcPts val="1000"/>
              </a:lnSpc>
            </a:pPr>
            <a:endParaRPr lang="en-US" altLang="zh-CN" dirty="0" smtClean="0"/>
          </a:p>
          <a:p>
            <a:pPr>
              <a:lnSpc>
                <a:spcPts val="3400"/>
              </a:lnSpc>
              <a:tabLst>
                <a:tab pos="673100" algn="l"/>
              </a:tabLst>
            </a:pPr>
            <a:r>
              <a:rPr lang="en-US" altLang="zh-CN" sz="2400" dirty="0" smtClean="0">
                <a:solidFill>
                  <a:srgbClr val="1F4E79"/>
                </a:solidFill>
                <a:latin typeface="黑体" pitchFamily="18" charset="0"/>
                <a:cs typeface="黑体" pitchFamily="18" charset="0"/>
              </a:rPr>
              <a:t>基因组特点冠状病毒亚科被分为</a:t>
            </a:r>
            <a:r>
              <a:rPr lang="en-US" altLang="zh-CN" sz="2400" dirty="0" smtClean="0">
                <a:solidFill>
                  <a:srgbClr val="1F4E79"/>
                </a:solidFill>
                <a:latin typeface="Symbol" pitchFamily="18" charset="0"/>
                <a:cs typeface="Symbol" pitchFamily="18" charset="0"/>
              </a:rPr>
              <a:t></a:t>
            </a: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β</a:t>
            </a: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γ</a:t>
            </a:r>
            <a:r>
              <a:rPr lang="en-US" altLang="zh-CN" sz="2400" dirty="0" smtClean="0">
                <a:solidFill>
                  <a:srgbClr val="1F4E79"/>
                </a:solidFill>
                <a:latin typeface="黑体" pitchFamily="18" charset="0"/>
                <a:cs typeface="黑体" pitchFamily="18" charset="0"/>
              </a:rPr>
              <a:t>和</a:t>
            </a:r>
            <a:r>
              <a:rPr lang="en-US" altLang="zh-CN" sz="2400" dirty="0" smtClean="0">
                <a:solidFill>
                  <a:srgbClr val="1F4E79"/>
                </a:solidFill>
                <a:latin typeface="Times New Roman" pitchFamily="18" charset="0"/>
                <a:cs typeface="Times New Roman" pitchFamily="18" charset="0"/>
              </a:rPr>
              <a:t>δ</a:t>
            </a:r>
            <a:r>
              <a:rPr lang="en-US" altLang="zh-CN" sz="2400" dirty="0" smtClean="0">
                <a:solidFill>
                  <a:srgbClr val="1F4E79"/>
                </a:solidFill>
                <a:latin typeface="黑体" pitchFamily="18" charset="0"/>
                <a:cs typeface="黑体" pitchFamily="18" charset="0"/>
              </a:rPr>
              <a:t>四个属。冠状病毒（</a:t>
            </a:r>
            <a:r>
              <a:rPr lang="en-US" altLang="zh-CN" sz="2400" dirty="0" smtClean="0">
                <a:solidFill>
                  <a:srgbClr val="1F4E79"/>
                </a:solidFill>
                <a:latin typeface="Times New Roman" pitchFamily="18" charset="0"/>
                <a:cs typeface="Times New Roman" pitchFamily="18" charset="0"/>
              </a:rPr>
              <a:t>Coronavirus</a:t>
            </a:r>
            <a:r>
              <a:rPr lang="en-US" altLang="zh-CN" sz="2400" dirty="0" smtClean="0">
                <a:solidFill>
                  <a:srgbClr val="1F4E79"/>
                </a:solidFill>
                <a:latin typeface="黑体" pitchFamily="18" charset="0"/>
                <a:cs typeface="黑体" pitchFamily="18" charset="0"/>
              </a:rPr>
              <a:t>）属</a:t>
            </a:r>
          </a:p>
          <a:p>
            <a:pPr>
              <a:lnSpc>
                <a:spcPts val="1000"/>
              </a:lnSpc>
            </a:pPr>
            <a:endParaRPr lang="en-US" altLang="zh-CN" dirty="0" smtClean="0"/>
          </a:p>
          <a:p>
            <a:pPr>
              <a:lnSpc>
                <a:spcPts val="3200"/>
              </a:lnSpc>
              <a:tabLst>
                <a:tab pos="673100" algn="l"/>
              </a:tabLst>
            </a:pPr>
            <a:r>
              <a:rPr lang="en-US" altLang="zh-CN" sz="2400" dirty="0" smtClean="0">
                <a:solidFill>
                  <a:srgbClr val="1F4E79"/>
                </a:solidFill>
                <a:latin typeface="黑体" pitchFamily="18" charset="0"/>
                <a:cs typeface="黑体" pitchFamily="18" charset="0"/>
              </a:rPr>
              <a:t>于冠状病毒科（</a:t>
            </a:r>
            <a:r>
              <a:rPr lang="en-US" altLang="zh-CN" sz="2400" dirty="0" smtClean="0">
                <a:solidFill>
                  <a:srgbClr val="1F4E79"/>
                </a:solidFill>
                <a:latin typeface="Times New Roman" pitchFamily="18" charset="0"/>
                <a:cs typeface="Times New Roman" pitchFamily="18" charset="0"/>
              </a:rPr>
              <a:t>Coronaviridae</a:t>
            </a:r>
            <a:r>
              <a:rPr lang="en-US" altLang="zh-CN" sz="2400" dirty="0" smtClean="0">
                <a:solidFill>
                  <a:srgbClr val="1F4E79"/>
                </a:solidFill>
                <a:latin typeface="黑体" pitchFamily="18" charset="0"/>
                <a:cs typeface="黑体" pitchFamily="18" charset="0"/>
              </a:rPr>
              <a:t>）冠状病毒属（</a:t>
            </a:r>
            <a:r>
              <a:rPr lang="en-US" altLang="zh-CN" sz="2400" dirty="0" smtClean="0">
                <a:solidFill>
                  <a:srgbClr val="1F4E79"/>
                </a:solidFill>
                <a:latin typeface="Times New Roman" pitchFamily="18" charset="0"/>
                <a:cs typeface="Times New Roman" pitchFamily="18" charset="0"/>
              </a:rPr>
              <a:t>Coronavirus</a:t>
            </a:r>
            <a:r>
              <a:rPr lang="en-US" altLang="zh-CN" sz="2400" dirty="0" smtClean="0">
                <a:solidFill>
                  <a:srgbClr val="1F4E79"/>
                </a:solidFill>
                <a:latin typeface="黑体" pitchFamily="18" charset="0"/>
                <a:cs typeface="黑体" pitchFamily="18" charset="0"/>
              </a:rPr>
              <a:t>），由于病毒包膜上有</a:t>
            </a:r>
          </a:p>
        </p:txBody>
      </p:sp>
      <p:sp>
        <p:nvSpPr>
          <p:cNvPr id="11" name="TextBox 1"/>
          <p:cNvSpPr txBox="1"/>
          <p:nvPr/>
        </p:nvSpPr>
        <p:spPr>
          <a:xfrm>
            <a:off x="355600" y="4483100"/>
            <a:ext cx="51943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向四周伸出的突起，形如花冠而得名。</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652000" y="190500"/>
            <a:ext cx="2463800" cy="22352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9652000" y="2501900"/>
            <a:ext cx="2286000" cy="20828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9652000" y="4749800"/>
            <a:ext cx="2286000" cy="2032000"/>
          </a:xfrm>
          <a:prstGeom prst="rect">
            <a:avLst/>
          </a:prstGeom>
          <a:noFill/>
        </p:spPr>
      </p:pic>
      <p:pic>
        <p:nvPicPr>
          <p:cNvPr id="6" name="Picture 3"/>
          <p:cNvPicPr>
            <a:picLocks noChangeAspect="1" noChangeArrowheads="1"/>
          </p:cNvPicPr>
          <p:nvPr/>
        </p:nvPicPr>
        <p:blipFill>
          <a:blip r:embed="rId5"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6324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a:t>
            </a:r>
            <a:r>
              <a:rPr lang="en-US" altLang="zh-CN" sz="3600" dirty="0" smtClean="0">
                <a:solidFill>
                  <a:srgbClr val="1F4E79"/>
                </a:solidFill>
                <a:latin typeface="黑体" pitchFamily="18" charset="0"/>
                <a:cs typeface="黑体" pitchFamily="18" charset="0"/>
              </a:rPr>
              <a:t>冠状病毒的形态是什么样的？</a:t>
            </a:r>
          </a:p>
        </p:txBody>
      </p:sp>
      <p:sp>
        <p:nvSpPr>
          <p:cNvPr id="7" name="TextBox 1"/>
          <p:cNvSpPr txBox="1"/>
          <p:nvPr/>
        </p:nvSpPr>
        <p:spPr>
          <a:xfrm>
            <a:off x="812800" y="1905000"/>
            <a:ext cx="7620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冠状病毒有包膜，颗粒呈圆形或椭圆形，经常为多形性，</a:t>
            </a:r>
          </a:p>
        </p:txBody>
      </p:sp>
      <p:sp>
        <p:nvSpPr>
          <p:cNvPr id="8" name="TextBox 1"/>
          <p:cNvSpPr txBox="1"/>
          <p:nvPr/>
        </p:nvSpPr>
        <p:spPr>
          <a:xfrm>
            <a:off x="812800" y="2413000"/>
            <a:ext cx="21082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直径</a:t>
            </a:r>
            <a:r>
              <a:rPr lang="en-US" altLang="zh-CN" sz="2400" dirty="0" smtClean="0">
                <a:solidFill>
                  <a:srgbClr val="1F4E79"/>
                </a:solidFill>
                <a:latin typeface="Times New Roman" pitchFamily="18" charset="0"/>
                <a:cs typeface="Times New Roman" pitchFamily="18" charset="0"/>
              </a:rPr>
              <a:t>50-200m</a:t>
            </a:r>
            <a:r>
              <a:rPr lang="en-US" altLang="zh-CN" sz="2400" dirty="0" smtClean="0">
                <a:solidFill>
                  <a:srgbClr val="1F4E79"/>
                </a:solidFill>
                <a:latin typeface="黑体" pitchFamily="18" charset="0"/>
                <a:cs typeface="黑体" pitchFamily="18" charset="0"/>
              </a:rPr>
              <a:t>。</a:t>
            </a:r>
          </a:p>
        </p:txBody>
      </p:sp>
      <p:sp>
        <p:nvSpPr>
          <p:cNvPr id="9" name="TextBox 1"/>
          <p:cNvSpPr txBox="1"/>
          <p:nvPr/>
        </p:nvSpPr>
        <p:spPr>
          <a:xfrm>
            <a:off x="927100" y="3225800"/>
            <a:ext cx="6324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a:t>
            </a:r>
            <a:r>
              <a:rPr lang="en-US" altLang="zh-CN" sz="3600" dirty="0" smtClean="0">
                <a:solidFill>
                  <a:srgbClr val="1F4E79"/>
                </a:solidFill>
                <a:latin typeface="黑体" pitchFamily="18" charset="0"/>
                <a:cs typeface="黑体" pitchFamily="18" charset="0"/>
              </a:rPr>
              <a:t>冠状病毒的结构是什么样的？</a:t>
            </a:r>
          </a:p>
        </p:txBody>
      </p:sp>
      <p:sp>
        <p:nvSpPr>
          <p:cNvPr id="10" name="TextBox 1"/>
          <p:cNvSpPr txBox="1"/>
          <p:nvPr/>
        </p:nvSpPr>
        <p:spPr>
          <a:xfrm>
            <a:off x="927100" y="4216400"/>
            <a:ext cx="7277100" cy="952500"/>
          </a:xfrm>
          <a:prstGeom prst="rect">
            <a:avLst/>
          </a:prstGeom>
          <a:noFill/>
        </p:spPr>
        <p:txBody>
          <a:bodyPr wrap="none" lIns="0" tIns="0" rIns="0" rtlCol="0">
            <a:spAutoFit/>
          </a:bodyPr>
          <a:lstStyle/>
          <a:p>
            <a:pPr>
              <a:lnSpc>
                <a:spcPts val="3100"/>
              </a:lnSpc>
              <a:tabLst>
                <a:tab pos="673100" algn="l"/>
              </a:tabLst>
            </a:pPr>
            <a:r>
              <a:rPr lang="en-US" altLang="zh-CN" dirty="0" smtClean="0"/>
              <a:t>	</a:t>
            </a:r>
            <a:r>
              <a:rPr lang="en-US" altLang="zh-CN" sz="2400" dirty="0" smtClean="0">
                <a:solidFill>
                  <a:srgbClr val="1F4E79"/>
                </a:solidFill>
                <a:latin typeface="Times New Roman" pitchFamily="18" charset="0"/>
                <a:cs typeface="Times New Roman" pitchFamily="18" charset="0"/>
              </a:rPr>
              <a:t>S</a:t>
            </a:r>
            <a:r>
              <a:rPr lang="en-US" altLang="zh-CN" sz="2400" dirty="0" smtClean="0">
                <a:solidFill>
                  <a:srgbClr val="1F4E79"/>
                </a:solidFill>
                <a:latin typeface="黑体" pitchFamily="18" charset="0"/>
                <a:cs typeface="黑体" pitchFamily="18" charset="0"/>
              </a:rPr>
              <a:t>蛋白位于病毒表面，形成棒状结构，作为病毒的</a:t>
            </a:r>
          </a:p>
          <a:p>
            <a:pPr>
              <a:lnSpc>
                <a:spcPts val="1000"/>
              </a:lnSpc>
            </a:pPr>
            <a:endParaRPr lang="en-US" altLang="zh-CN" dirty="0" smtClean="0"/>
          </a:p>
          <a:p>
            <a:pPr>
              <a:lnSpc>
                <a:spcPts val="3300"/>
              </a:lnSpc>
              <a:tabLst>
                <a:tab pos="673100" algn="l"/>
              </a:tabLst>
            </a:pPr>
            <a:r>
              <a:rPr lang="en-US" altLang="zh-CN" sz="2400" dirty="0" smtClean="0">
                <a:solidFill>
                  <a:srgbClr val="1F4E79"/>
                </a:solidFill>
                <a:latin typeface="黑体" pitchFamily="18" charset="0"/>
                <a:cs typeface="黑体" pitchFamily="18" charset="0"/>
              </a:rPr>
              <a:t>主要抗原蛋白之一，是用于分型的主要结构，</a:t>
            </a:r>
            <a:r>
              <a:rPr lang="en-US" altLang="zh-CN" sz="2400" dirty="0" smtClean="0">
                <a:solidFill>
                  <a:srgbClr val="1F4E79"/>
                </a:solidFill>
                <a:latin typeface="Times New Roman" pitchFamily="18" charset="0"/>
                <a:cs typeface="Times New Roman" pitchFamily="18" charset="0"/>
              </a:rPr>
              <a:t>N</a:t>
            </a:r>
            <a:r>
              <a:rPr lang="en-US" altLang="zh-CN" sz="2400" dirty="0" smtClean="0">
                <a:solidFill>
                  <a:srgbClr val="1F4E79"/>
                </a:solidFill>
                <a:latin typeface="黑体" pitchFamily="18" charset="0"/>
                <a:cs typeface="黑体" pitchFamily="18" charset="0"/>
              </a:rPr>
              <a:t>蛋白包</a:t>
            </a:r>
          </a:p>
        </p:txBody>
      </p:sp>
      <p:sp>
        <p:nvSpPr>
          <p:cNvPr id="11" name="TextBox 1"/>
          <p:cNvSpPr txBox="1"/>
          <p:nvPr/>
        </p:nvSpPr>
        <p:spPr>
          <a:xfrm>
            <a:off x="927100" y="5334000"/>
            <a:ext cx="7315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裹病毒基因组，可用作诊断抗原。对冠状病毒理化特性</a:t>
            </a:r>
          </a:p>
        </p:txBody>
      </p:sp>
      <p:sp>
        <p:nvSpPr>
          <p:cNvPr id="12" name="TextBox 1"/>
          <p:cNvSpPr txBox="1"/>
          <p:nvPr/>
        </p:nvSpPr>
        <p:spPr>
          <a:xfrm>
            <a:off x="927100" y="5842000"/>
            <a:ext cx="68326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的认识多来自对</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Times New Roman" pitchFamily="18" charset="0"/>
                <a:cs typeface="Times New Roman" pitchFamily="18" charset="0"/>
              </a:rPr>
              <a:t>SARS-CoV</a:t>
            </a:r>
            <a:r>
              <a:rPr lang="en-US" altLang="zh-CN" sz="2400" dirty="0" smtClean="0">
                <a:solidFill>
                  <a:srgbClr val="1F4E79"/>
                </a:solidFill>
                <a:latin typeface="黑体" pitchFamily="18" charset="0"/>
                <a:cs typeface="黑体" pitchFamily="18" charset="0"/>
              </a:rPr>
              <a:t>和</a:t>
            </a:r>
            <a:r>
              <a:rPr lang="en-US" altLang="zh-CN" sz="2400" dirty="0" smtClean="0">
                <a:solidFill>
                  <a:srgbClr val="1F4E79"/>
                </a:solidFill>
                <a:latin typeface="Times New Roman" pitchFamily="18" charset="0"/>
                <a:cs typeface="Times New Roman" pitchFamily="18" charset="0"/>
              </a:rPr>
              <a:t>MERS-CoV</a:t>
            </a:r>
            <a:r>
              <a:rPr lang="en-US" altLang="zh-CN" sz="2400" dirty="0" smtClean="0">
                <a:solidFill>
                  <a:srgbClr val="1F4E79"/>
                </a:solidFill>
                <a:latin typeface="黑体" pitchFamily="18" charset="0"/>
                <a:cs typeface="黑体" pitchFamily="18" charset="0"/>
              </a:rPr>
              <a:t>的研究。</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7757795" y="3408997"/>
            <a:ext cx="3382010" cy="30480"/>
          </a:xfrm>
          <a:custGeom>
            <a:avLst/>
            <a:gdLst>
              <a:gd name="connsiteX0" fmla="*/ 7619 w 3382010"/>
              <a:gd name="connsiteY0" fmla="*/ 7620 h 30480"/>
              <a:gd name="connsiteX1" fmla="*/ 3374389 w 3382010"/>
              <a:gd name="connsiteY1" fmla="*/ 7620 h 30480"/>
            </a:gdLst>
            <a:ahLst/>
            <a:cxnLst>
              <a:cxn ang="0">
                <a:pos x="connsiteX0" y="connsiteY0"/>
              </a:cxn>
              <a:cxn ang="1">
                <a:pos x="connsiteX1" y="connsiteY1"/>
              </a:cxn>
            </a:cxnLst>
            <a:rect l="l" t="t" r="r" b="b"/>
            <a:pathLst>
              <a:path w="3382010" h="30480">
                <a:moveTo>
                  <a:pt x="7619" y="7620"/>
                </a:moveTo>
                <a:lnTo>
                  <a:pt x="337438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512445" y="3847782"/>
            <a:ext cx="2831464" cy="30480"/>
          </a:xfrm>
          <a:custGeom>
            <a:avLst/>
            <a:gdLst>
              <a:gd name="connsiteX0" fmla="*/ 7619 w 2831464"/>
              <a:gd name="connsiteY0" fmla="*/ 7620 h 30480"/>
              <a:gd name="connsiteX1" fmla="*/ 2823845 w 2831464"/>
              <a:gd name="connsiteY1" fmla="*/ 7620 h 30480"/>
            </a:gdLst>
            <a:ahLst/>
            <a:cxnLst>
              <a:cxn ang="0">
                <a:pos x="connsiteX0" y="connsiteY0"/>
              </a:cxn>
              <a:cxn ang="1">
                <a:pos x="connsiteX1" y="connsiteY1"/>
              </a:cxn>
            </a:cxnLst>
            <a:rect l="l" t="t" r="r" b="b"/>
            <a:pathLst>
              <a:path w="2831464" h="30480">
                <a:moveTo>
                  <a:pt x="7619" y="7620"/>
                </a:moveTo>
                <a:lnTo>
                  <a:pt x="2823845"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3633470" y="3847782"/>
            <a:ext cx="6776720" cy="30480"/>
          </a:xfrm>
          <a:custGeom>
            <a:avLst/>
            <a:gdLst>
              <a:gd name="connsiteX0" fmla="*/ 7620 w 6776720"/>
              <a:gd name="connsiteY0" fmla="*/ 7620 h 30480"/>
              <a:gd name="connsiteX1" fmla="*/ 6769099 w 6776720"/>
              <a:gd name="connsiteY1" fmla="*/ 7620 h 30480"/>
            </a:gdLst>
            <a:ahLst/>
            <a:cxnLst>
              <a:cxn ang="0">
                <a:pos x="connsiteX0" y="connsiteY0"/>
              </a:cxn>
              <a:cxn ang="1">
                <a:pos x="connsiteX1" y="connsiteY1"/>
              </a:cxn>
            </a:cxnLst>
            <a:rect l="l" t="t" r="r" b="b"/>
            <a:pathLst>
              <a:path w="6776720" h="30480">
                <a:moveTo>
                  <a:pt x="7620" y="7620"/>
                </a:moveTo>
                <a:lnTo>
                  <a:pt x="676909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8742045" y="4270692"/>
            <a:ext cx="2157729" cy="30480"/>
          </a:xfrm>
          <a:custGeom>
            <a:avLst/>
            <a:gdLst>
              <a:gd name="connsiteX0" fmla="*/ 7619 w 2157729"/>
              <a:gd name="connsiteY0" fmla="*/ 7620 h 30480"/>
              <a:gd name="connsiteX1" fmla="*/ 2150109 w 2157729"/>
              <a:gd name="connsiteY1" fmla="*/ 7620 h 30480"/>
            </a:gdLst>
            <a:ahLst/>
            <a:cxnLst>
              <a:cxn ang="0">
                <a:pos x="connsiteX0" y="connsiteY0"/>
              </a:cxn>
              <a:cxn ang="1">
                <a:pos x="connsiteX1" y="connsiteY1"/>
              </a:cxn>
            </a:cxnLst>
            <a:rect l="l" t="t" r="r" b="b"/>
            <a:pathLst>
              <a:path w="2157729" h="30480">
                <a:moveTo>
                  <a:pt x="7619" y="7620"/>
                </a:moveTo>
                <a:lnTo>
                  <a:pt x="215010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512445" y="4725352"/>
            <a:ext cx="3253740" cy="30480"/>
          </a:xfrm>
          <a:custGeom>
            <a:avLst/>
            <a:gdLst>
              <a:gd name="connsiteX0" fmla="*/ 7619 w 3253740"/>
              <a:gd name="connsiteY0" fmla="*/ 7620 h 30480"/>
              <a:gd name="connsiteX1" fmla="*/ 3246120 w 3253740"/>
              <a:gd name="connsiteY1" fmla="*/ 7620 h 30480"/>
            </a:gdLst>
            <a:ahLst/>
            <a:cxnLst>
              <a:cxn ang="0">
                <a:pos x="connsiteX0" y="connsiteY0"/>
              </a:cxn>
              <a:cxn ang="1">
                <a:pos x="connsiteX1" y="connsiteY1"/>
              </a:cxn>
            </a:cxnLst>
            <a:rect l="l" t="t" r="r" b="b"/>
            <a:pathLst>
              <a:path w="3253740" h="30480">
                <a:moveTo>
                  <a:pt x="7619" y="7620"/>
                </a:moveTo>
                <a:lnTo>
                  <a:pt x="324612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988300" y="0"/>
            <a:ext cx="4203700" cy="2133600"/>
          </a:xfrm>
          <a:prstGeom prst="rect">
            <a:avLst/>
          </a:prstGeom>
          <a:noFill/>
        </p:spPr>
      </p:pic>
      <p:pic>
        <p:nvPicPr>
          <p:cNvPr id="9"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4622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冠状病毒如何分类？</a:t>
            </a:r>
          </a:p>
        </p:txBody>
      </p:sp>
      <p:sp>
        <p:nvSpPr>
          <p:cNvPr id="10" name="TextBox 1"/>
          <p:cNvSpPr txBox="1"/>
          <p:nvPr/>
        </p:nvSpPr>
        <p:spPr>
          <a:xfrm>
            <a:off x="1193800" y="2235200"/>
            <a:ext cx="9753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冠状病毒大部分感染动物，目前从人分离的冠状病毒主要有普通冠状病毒</a:t>
            </a:r>
          </a:p>
        </p:txBody>
      </p:sp>
      <p:sp>
        <p:nvSpPr>
          <p:cNvPr id="11" name="TextBox 1"/>
          <p:cNvSpPr txBox="1"/>
          <p:nvPr/>
        </p:nvSpPr>
        <p:spPr>
          <a:xfrm>
            <a:off x="508000" y="2667000"/>
            <a:ext cx="10795000" cy="12954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Times New Roman" pitchFamily="18" charset="0"/>
                <a:cs typeface="Times New Roman" pitchFamily="18" charset="0"/>
              </a:rPr>
              <a:t>229E</a:t>
            </a: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OC43</a:t>
            </a:r>
            <a:r>
              <a:rPr lang="en-US" altLang="zh-CN" sz="2400" dirty="0" smtClean="0">
                <a:solidFill>
                  <a:srgbClr val="1F4E79"/>
                </a:solidFill>
                <a:latin typeface="黑体" pitchFamily="18" charset="0"/>
                <a:cs typeface="黑体" pitchFamily="18" charset="0"/>
              </a:rPr>
              <a:t>和</a:t>
            </a:r>
            <a:r>
              <a:rPr lang="en-US" altLang="zh-CN" sz="2400"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冠状病毒（</a:t>
            </a:r>
            <a:r>
              <a:rPr lang="en-US" altLang="zh-CN" sz="2400" dirty="0" smtClean="0">
                <a:solidFill>
                  <a:srgbClr val="1F4E79"/>
                </a:solidFill>
                <a:latin typeface="Times New Roman" pitchFamily="18" charset="0"/>
                <a:cs typeface="Times New Roman" pitchFamily="18" charset="0"/>
              </a:rPr>
              <a:t>SARS-CoV</a:t>
            </a:r>
            <a:r>
              <a:rPr lang="en-US" altLang="zh-CN" sz="2400" dirty="0" smtClean="0">
                <a:solidFill>
                  <a:srgbClr val="1F4E79"/>
                </a:solidFill>
                <a:latin typeface="黑体" pitchFamily="18" charset="0"/>
                <a:cs typeface="黑体" pitchFamily="18" charset="0"/>
              </a:rPr>
              <a:t>）三个型别。已知感染人的冠状病</a:t>
            </a:r>
          </a:p>
          <a:p>
            <a:pPr>
              <a:lnSpc>
                <a:spcPts val="3500"/>
              </a:lnSpc>
              <a:tabLst/>
            </a:pPr>
            <a:r>
              <a:rPr lang="en-US" altLang="zh-CN" sz="2400" dirty="0" smtClean="0">
                <a:solidFill>
                  <a:srgbClr val="1F4E79"/>
                </a:solidFill>
                <a:latin typeface="黑体" pitchFamily="18" charset="0"/>
                <a:cs typeface="黑体" pitchFamily="18" charset="0"/>
              </a:rPr>
              <a:t>毒有</a:t>
            </a:r>
            <a:r>
              <a:rPr lang="en-US" altLang="zh-CN" sz="2400" dirty="0" smtClean="0">
                <a:solidFill>
                  <a:srgbClr val="1F4E79"/>
                </a:solidFill>
                <a:latin typeface="Times New Roman" pitchFamily="18" charset="0"/>
                <a:cs typeface="Times New Roman" pitchFamily="18" charset="0"/>
              </a:rPr>
              <a:t>6</a:t>
            </a:r>
            <a:r>
              <a:rPr lang="en-US" altLang="zh-CN" sz="2400" dirty="0" smtClean="0">
                <a:solidFill>
                  <a:srgbClr val="1F4E79"/>
                </a:solidFill>
                <a:latin typeface="黑体" pitchFamily="18" charset="0"/>
                <a:cs typeface="黑体" pitchFamily="18" charset="0"/>
              </a:rPr>
              <a:t>种：</a:t>
            </a:r>
            <a:r>
              <a:rPr lang="en-US" altLang="zh-CN" sz="2400" dirty="0" smtClean="0">
                <a:solidFill>
                  <a:srgbClr val="1F4E79"/>
                </a:solidFill>
                <a:latin typeface="Symbol" pitchFamily="18" charset="0"/>
                <a:cs typeface="Symbol" pitchFamily="18" charset="0"/>
              </a:rPr>
              <a:t></a:t>
            </a:r>
            <a:r>
              <a:rPr lang="en-US" altLang="zh-CN" sz="2400" dirty="0" smtClean="0">
                <a:solidFill>
                  <a:srgbClr val="1F4E79"/>
                </a:solidFill>
                <a:latin typeface="黑体" pitchFamily="18" charset="0"/>
                <a:cs typeface="黑体" pitchFamily="18" charset="0"/>
              </a:rPr>
              <a:t>属的</a:t>
            </a:r>
            <a:r>
              <a:rPr lang="en-US" altLang="zh-CN" sz="2400" dirty="0" smtClean="0">
                <a:solidFill>
                  <a:srgbClr val="1F4E79"/>
                </a:solidFill>
                <a:latin typeface="Times New Roman" pitchFamily="18" charset="0"/>
                <a:cs typeface="Times New Roman" pitchFamily="18" charset="0"/>
              </a:rPr>
              <a:t>229E</a:t>
            </a: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NL63</a:t>
            </a: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β</a:t>
            </a:r>
            <a:r>
              <a:rPr lang="en-US" altLang="zh-CN" sz="2400" dirty="0" smtClean="0">
                <a:solidFill>
                  <a:srgbClr val="1F4E79"/>
                </a:solidFill>
                <a:latin typeface="黑体" pitchFamily="18" charset="0"/>
                <a:cs typeface="黑体" pitchFamily="18" charset="0"/>
              </a:rPr>
              <a:t>属的</a:t>
            </a:r>
            <a:r>
              <a:rPr lang="en-US" altLang="zh-CN" sz="2400" dirty="0" smtClean="0">
                <a:solidFill>
                  <a:srgbClr val="1F4E79"/>
                </a:solidFill>
                <a:latin typeface="Times New Roman" pitchFamily="18" charset="0"/>
                <a:cs typeface="Times New Roman" pitchFamily="18" charset="0"/>
              </a:rPr>
              <a:t>OC43</a:t>
            </a: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HKU1</a:t>
            </a:r>
            <a:r>
              <a:rPr lang="en-US" altLang="zh-CN" sz="2400" dirty="0" smtClean="0">
                <a:solidFill>
                  <a:srgbClr val="1F4E79"/>
                </a:solidFill>
                <a:latin typeface="黑体" pitchFamily="18" charset="0"/>
                <a:cs typeface="黑体" pitchFamily="18" charset="0"/>
              </a:rPr>
              <a:t>、中东呼吸综合征相关冠状</a:t>
            </a:r>
          </a:p>
          <a:p>
            <a:pPr>
              <a:lnSpc>
                <a:spcPts val="3400"/>
              </a:lnSpc>
              <a:tabLst/>
            </a:pPr>
            <a:r>
              <a:rPr lang="en-US" altLang="zh-CN" sz="2400" dirty="0" smtClean="0">
                <a:solidFill>
                  <a:srgbClr val="1F4E79"/>
                </a:solidFill>
                <a:latin typeface="黑体" pitchFamily="18" charset="0"/>
                <a:cs typeface="黑体" pitchFamily="18" charset="0"/>
              </a:rPr>
              <a:t>病毒（</a:t>
            </a:r>
            <a:r>
              <a:rPr lang="en-US" altLang="zh-CN" sz="2400" b="1" dirty="0" smtClean="0">
                <a:solidFill>
                  <a:srgbClr val="1F4E79"/>
                </a:solidFill>
                <a:latin typeface="Times New Roman" pitchFamily="18" charset="0"/>
                <a:cs typeface="Times New Roman" pitchFamily="18" charset="0"/>
              </a:rPr>
              <a:t>MERS-CoV</a:t>
            </a:r>
            <a:r>
              <a:rPr lang="en-US" altLang="zh-CN" sz="2400" dirty="0" smtClean="0">
                <a:solidFill>
                  <a:srgbClr val="1F4E79"/>
                </a:solidFill>
                <a:latin typeface="黑体" pitchFamily="18" charset="0"/>
                <a:cs typeface="黑体" pitchFamily="18" charset="0"/>
              </a:rPr>
              <a:t>）和严重急性呼吸综合征相关冠状病毒（</a:t>
            </a:r>
            <a:r>
              <a:rPr lang="en-US" altLang="zh-CN" sz="2400" b="1" dirty="0" smtClean="0">
                <a:solidFill>
                  <a:srgbClr val="1F4E79"/>
                </a:solidFill>
                <a:latin typeface="Times New Roman" pitchFamily="18" charset="0"/>
                <a:cs typeface="Times New Roman" pitchFamily="18" charset="0"/>
              </a:rPr>
              <a:t>SARS-CoV</a:t>
            </a:r>
            <a:r>
              <a:rPr lang="en-US" altLang="zh-CN" sz="2400" dirty="0" smtClean="0">
                <a:solidFill>
                  <a:srgbClr val="1F4E79"/>
                </a:solidFill>
                <a:latin typeface="黑体" pitchFamily="18" charset="0"/>
                <a:cs typeface="黑体" pitchFamily="18" charset="0"/>
              </a:rPr>
              <a:t>）。此次</a:t>
            </a:r>
          </a:p>
        </p:txBody>
      </p:sp>
      <p:sp>
        <p:nvSpPr>
          <p:cNvPr id="12" name="TextBox 1"/>
          <p:cNvSpPr txBox="1"/>
          <p:nvPr/>
        </p:nvSpPr>
        <p:spPr>
          <a:xfrm>
            <a:off x="508000" y="3987800"/>
            <a:ext cx="10363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从武汉市不明原因肺炎患者下呼吸道分离出的冠状病毒为一种</a:t>
            </a:r>
            <a:r>
              <a:rPr lang="en-US" altLang="zh-CN" sz="2400" dirty="0" smtClean="0">
                <a:solidFill>
                  <a:srgbClr val="FF0000"/>
                </a:solidFill>
                <a:latin typeface="黑体" pitchFamily="18" charset="0"/>
                <a:cs typeface="黑体" pitchFamily="18" charset="0"/>
              </a:rPr>
              <a:t>新型冠状病毒，</a:t>
            </a:r>
          </a:p>
        </p:txBody>
      </p:sp>
      <p:sp>
        <p:nvSpPr>
          <p:cNvPr id="13" name="TextBox 1"/>
          <p:cNvSpPr txBox="1"/>
          <p:nvPr/>
        </p:nvSpPr>
        <p:spPr>
          <a:xfrm>
            <a:off x="508000" y="4381500"/>
            <a:ext cx="3543300" cy="419100"/>
          </a:xfrm>
          <a:prstGeom prst="rect">
            <a:avLst/>
          </a:prstGeom>
          <a:noFill/>
        </p:spPr>
        <p:txBody>
          <a:bodyPr wrap="none" lIns="0" tIns="0" rIns="0" rtlCol="0">
            <a:spAutoFit/>
          </a:bodyPr>
          <a:lstStyle/>
          <a:p>
            <a:pPr>
              <a:lnSpc>
                <a:spcPts val="3300"/>
              </a:lnSpc>
              <a:tabLst/>
            </a:pPr>
            <a:r>
              <a:rPr lang="en-US" altLang="zh-CN" sz="2400" b="1" dirty="0" smtClean="0">
                <a:solidFill>
                  <a:srgbClr val="FF0000"/>
                </a:solidFill>
                <a:latin typeface="Times New Roman" pitchFamily="18" charset="0"/>
                <a:cs typeface="Times New Roman" pitchFamily="18" charset="0"/>
              </a:rPr>
              <a:t>WHO</a:t>
            </a:r>
            <a:r>
              <a:rPr lang="en-US" altLang="zh-CN" sz="2400" dirty="0" smtClean="0">
                <a:solidFill>
                  <a:srgbClr val="FF0000"/>
                </a:solidFill>
                <a:latin typeface="黑体" pitchFamily="18" charset="0"/>
                <a:cs typeface="黑体" pitchFamily="18" charset="0"/>
              </a:rPr>
              <a:t>命名为</a:t>
            </a:r>
            <a:r>
              <a:rPr lang="en-US" altLang="zh-CN" sz="2400" b="1" dirty="0" smtClean="0">
                <a:solidFill>
                  <a:srgbClr val="FF0000"/>
                </a:solidFill>
                <a:latin typeface="Times New Roman" pitchFamily="18" charset="0"/>
                <a:cs typeface="Times New Roman" pitchFamily="18" charset="0"/>
              </a:rPr>
              <a:t>2019-nCoV</a:t>
            </a:r>
            <a:r>
              <a:rPr lang="en-US" altLang="zh-CN" sz="2400" dirty="0" smtClean="0">
                <a:solidFill>
                  <a:srgbClr val="1F4E79"/>
                </a:solidFill>
                <a:latin typeface="黑体" pitchFamily="18" charset="0"/>
                <a:cs typeface="黑体" pitchFamily="18" charset="0"/>
              </a:rPr>
              <a:t>。</a:t>
            </a:r>
          </a:p>
        </p:txBody>
      </p:sp>
      <p:sp>
        <p:nvSpPr>
          <p:cNvPr id="14" name="TextBox 1"/>
          <p:cNvSpPr txBox="1"/>
          <p:nvPr/>
        </p:nvSpPr>
        <p:spPr>
          <a:xfrm>
            <a:off x="508000" y="4864100"/>
            <a:ext cx="10617200" cy="1714500"/>
          </a:xfrm>
          <a:prstGeom prst="rect">
            <a:avLst/>
          </a:prstGeom>
          <a:noFill/>
        </p:spPr>
        <p:txBody>
          <a:bodyPr wrap="none" lIns="0" tIns="0" rIns="0" rtlCol="0">
            <a:spAutoFit/>
          </a:bodyPr>
          <a:lstStyle/>
          <a:p>
            <a:pPr>
              <a:lnSpc>
                <a:spcPts val="3100"/>
              </a:lnSpc>
              <a:tabLst>
                <a:tab pos="685800" algn="l"/>
              </a:tabLst>
            </a:pPr>
            <a:r>
              <a:rPr lang="en-US" altLang="zh-CN" dirty="0" smtClean="0"/>
              <a:t>	</a:t>
            </a:r>
            <a:r>
              <a:rPr lang="en-US" altLang="zh-CN" sz="2400" dirty="0" smtClean="0">
                <a:solidFill>
                  <a:srgbClr val="1F4E79"/>
                </a:solidFill>
                <a:latin typeface="黑体" pitchFamily="18" charset="0"/>
                <a:cs typeface="黑体" pitchFamily="18" charset="0"/>
              </a:rPr>
              <a:t>目前已知的</a:t>
            </a:r>
            <a:r>
              <a:rPr lang="en-US" altLang="zh-CN" sz="2400" dirty="0" smtClean="0">
                <a:solidFill>
                  <a:srgbClr val="1F4E79"/>
                </a:solidFill>
                <a:latin typeface="Times New Roman" pitchFamily="18" charset="0"/>
                <a:cs typeface="Times New Roman" pitchFamily="18" charset="0"/>
              </a:rPr>
              <a:t>6</a:t>
            </a:r>
            <a:r>
              <a:rPr lang="en-US" altLang="zh-CN" sz="2400" dirty="0" smtClean="0">
                <a:solidFill>
                  <a:srgbClr val="1F4E79"/>
                </a:solidFill>
                <a:latin typeface="黑体" pitchFamily="18" charset="0"/>
                <a:cs typeface="黑体" pitchFamily="18" charset="0"/>
              </a:rPr>
              <a:t>个新型冠状病毒（</a:t>
            </a:r>
            <a:r>
              <a:rPr lang="en-US" altLang="zh-CN" sz="2400" dirty="0" smtClean="0">
                <a:solidFill>
                  <a:srgbClr val="1F4E79"/>
                </a:solidFill>
                <a:latin typeface="Times New Roman" pitchFamily="18" charset="0"/>
                <a:cs typeface="Times New Roman" pitchFamily="18" charset="0"/>
              </a:rPr>
              <a:t>2019-nCoV</a:t>
            </a:r>
            <a:r>
              <a:rPr lang="en-US" altLang="zh-CN" sz="2400" dirty="0" smtClean="0">
                <a:solidFill>
                  <a:srgbClr val="1F4E79"/>
                </a:solidFill>
                <a:latin typeface="黑体" pitchFamily="18" charset="0"/>
                <a:cs typeface="黑体" pitchFamily="18" charset="0"/>
              </a:rPr>
              <a:t>）基因组序列几乎完全一致，并</a:t>
            </a:r>
          </a:p>
          <a:p>
            <a:pPr>
              <a:lnSpc>
                <a:spcPts val="3400"/>
              </a:lnSpc>
              <a:tabLst>
                <a:tab pos="685800" algn="l"/>
              </a:tabLst>
            </a:pPr>
            <a:r>
              <a:rPr lang="en-US" altLang="zh-CN" sz="2400" dirty="0" smtClean="0">
                <a:solidFill>
                  <a:srgbClr val="1F4E79"/>
                </a:solidFill>
                <a:latin typeface="黑体" pitchFamily="18" charset="0"/>
                <a:cs typeface="黑体" pitchFamily="18" charset="0"/>
              </a:rPr>
              <a:t>且从基因序列同源性上来说，新型冠状病毒更接近</a:t>
            </a:r>
            <a:r>
              <a:rPr lang="en-US" altLang="zh-CN" sz="2400" dirty="0" smtClean="0">
                <a:solidFill>
                  <a:srgbClr val="1F4E79"/>
                </a:solidFill>
                <a:latin typeface="Times New Roman" pitchFamily="18" charset="0"/>
                <a:cs typeface="Times New Roman" pitchFamily="18" charset="0"/>
              </a:rPr>
              <a:t>SARS-CoV</a:t>
            </a:r>
            <a:r>
              <a:rPr lang="en-US" altLang="zh-CN" sz="2400" dirty="0" smtClean="0">
                <a:solidFill>
                  <a:srgbClr val="1F4E79"/>
                </a:solidFill>
                <a:latin typeface="黑体" pitchFamily="18" charset="0"/>
                <a:cs typeface="黑体" pitchFamily="18" charset="0"/>
              </a:rPr>
              <a:t>，而不是</a:t>
            </a:r>
            <a:r>
              <a:rPr lang="en-US" altLang="zh-CN" sz="2400" dirty="0" smtClean="0">
                <a:solidFill>
                  <a:srgbClr val="1F4E79"/>
                </a:solidFill>
                <a:latin typeface="Times New Roman" pitchFamily="18" charset="0"/>
                <a:cs typeface="Times New Roman" pitchFamily="18" charset="0"/>
              </a:rPr>
              <a:t>MERS-</a:t>
            </a:r>
          </a:p>
          <a:p>
            <a:pPr>
              <a:lnSpc>
                <a:spcPts val="3400"/>
              </a:lnSpc>
              <a:tabLst>
                <a:tab pos="685800" algn="l"/>
              </a:tabLst>
            </a:pPr>
            <a:r>
              <a:rPr lang="en-US" altLang="zh-CN" sz="2400" dirty="0" smtClean="0">
                <a:solidFill>
                  <a:srgbClr val="1F4E79"/>
                </a:solidFill>
                <a:latin typeface="Times New Roman" pitchFamily="18" charset="0"/>
                <a:cs typeface="Times New Roman" pitchFamily="18" charset="0"/>
              </a:rPr>
              <a:t>CoV</a:t>
            </a:r>
            <a:r>
              <a:rPr lang="en-US" altLang="zh-CN" sz="2400" dirty="0" smtClean="0">
                <a:solidFill>
                  <a:srgbClr val="1F4E79"/>
                </a:solidFill>
                <a:latin typeface="黑体" pitchFamily="18" charset="0"/>
                <a:cs typeface="黑体" pitchFamily="18" charset="0"/>
              </a:rPr>
              <a:t>。新型冠状病毒目前可以归到</a:t>
            </a:r>
            <a:r>
              <a:rPr lang="en-US" altLang="zh-CN" sz="2400" dirty="0" smtClean="0">
                <a:solidFill>
                  <a:srgbClr val="1F4E79"/>
                </a:solidFill>
                <a:latin typeface="Times New Roman" pitchFamily="18" charset="0"/>
                <a:cs typeface="Times New Roman" pitchFamily="18" charset="0"/>
              </a:rPr>
              <a:t>β</a:t>
            </a:r>
            <a:r>
              <a:rPr lang="en-US" altLang="zh-CN" sz="2400" dirty="0" smtClean="0">
                <a:solidFill>
                  <a:srgbClr val="1F4E79"/>
                </a:solidFill>
                <a:latin typeface="黑体" pitchFamily="18" charset="0"/>
                <a:cs typeface="黑体" pitchFamily="18" charset="0"/>
              </a:rPr>
              <a:t>属冠状病毒中，该种属在演化树上来说，与</a:t>
            </a:r>
          </a:p>
          <a:p>
            <a:pPr>
              <a:lnSpc>
                <a:spcPts val="3400"/>
              </a:lnSpc>
              <a:tabLst>
                <a:tab pos="685800" algn="l"/>
              </a:tabLst>
            </a:pPr>
            <a:r>
              <a:rPr lang="en-US" altLang="zh-CN" sz="2400" dirty="0" smtClean="0">
                <a:solidFill>
                  <a:srgbClr val="1F4E79"/>
                </a:solidFill>
                <a:latin typeface="Times New Roman" pitchFamily="18" charset="0"/>
                <a:cs typeface="Times New Roman" pitchFamily="18" charset="0"/>
              </a:rPr>
              <a:t>SARS-CoV</a:t>
            </a:r>
            <a:r>
              <a:rPr lang="en-US" altLang="zh-CN" sz="2400" dirty="0" smtClean="0">
                <a:solidFill>
                  <a:srgbClr val="1F4E79"/>
                </a:solidFill>
                <a:latin typeface="黑体" pitchFamily="18" charset="0"/>
                <a:cs typeface="黑体" pitchFamily="18" charset="0"/>
              </a:rPr>
              <a:t>和</a:t>
            </a:r>
            <a:r>
              <a:rPr lang="en-US" altLang="zh-CN" sz="2400" dirty="0" smtClean="0">
                <a:solidFill>
                  <a:srgbClr val="1F4E79"/>
                </a:solidFill>
                <a:latin typeface="Times New Roman" pitchFamily="18" charset="0"/>
                <a:cs typeface="Times New Roman" pitchFamily="18" charset="0"/>
              </a:rPr>
              <a:t>MERS-CoV</a:t>
            </a:r>
            <a:r>
              <a:rPr lang="en-US" altLang="zh-CN" sz="2400" dirty="0" smtClean="0">
                <a:solidFill>
                  <a:srgbClr val="1F4E79"/>
                </a:solidFill>
                <a:latin typeface="黑体" pitchFamily="18" charset="0"/>
                <a:cs typeface="黑体" pitchFamily="18" charset="0"/>
              </a:rPr>
              <a:t>接近，但不完全一样。</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9616123" y="1791334"/>
            <a:ext cx="2453639" cy="30480"/>
          </a:xfrm>
          <a:custGeom>
            <a:avLst/>
            <a:gdLst>
              <a:gd name="connsiteX0" fmla="*/ 7619 w 2453639"/>
              <a:gd name="connsiteY0" fmla="*/ 7620 h 30480"/>
              <a:gd name="connsiteX1" fmla="*/ 2446019 w 2453639"/>
              <a:gd name="connsiteY1" fmla="*/ 7620 h 30480"/>
            </a:gdLst>
            <a:ahLst/>
            <a:cxnLst>
              <a:cxn ang="0">
                <a:pos x="connsiteX0" y="connsiteY0"/>
              </a:cxn>
              <a:cxn ang="1">
                <a:pos x="connsiteX1" y="connsiteY1"/>
              </a:cxn>
            </a:cxnLst>
            <a:rect l="l" t="t" r="r" b="b"/>
            <a:pathLst>
              <a:path w="2453639" h="30480">
                <a:moveTo>
                  <a:pt x="7619" y="7620"/>
                </a:moveTo>
                <a:lnTo>
                  <a:pt x="244601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06082" y="2155189"/>
            <a:ext cx="4282440" cy="30480"/>
          </a:xfrm>
          <a:custGeom>
            <a:avLst/>
            <a:gdLst>
              <a:gd name="connsiteX0" fmla="*/ 7620 w 4282440"/>
              <a:gd name="connsiteY0" fmla="*/ 7620 h 30480"/>
              <a:gd name="connsiteX1" fmla="*/ 4274820 w 4282440"/>
              <a:gd name="connsiteY1" fmla="*/ 7620 h 30480"/>
            </a:gdLst>
            <a:ahLst/>
            <a:cxnLst>
              <a:cxn ang="0">
                <a:pos x="connsiteX0" y="connsiteY0"/>
              </a:cxn>
              <a:cxn ang="1">
                <a:pos x="connsiteX1" y="connsiteY1"/>
              </a:cxn>
            </a:cxnLst>
            <a:rect l="l" t="t" r="r" b="b"/>
            <a:pathLst>
              <a:path w="4282440" h="30480">
                <a:moveTo>
                  <a:pt x="7620" y="7620"/>
                </a:moveTo>
                <a:lnTo>
                  <a:pt x="427482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10753407" y="3985895"/>
            <a:ext cx="1234439" cy="30480"/>
          </a:xfrm>
          <a:custGeom>
            <a:avLst/>
            <a:gdLst>
              <a:gd name="connsiteX0" fmla="*/ 7619 w 1234439"/>
              <a:gd name="connsiteY0" fmla="*/ 7620 h 30480"/>
              <a:gd name="connsiteX1" fmla="*/ 1226819 w 1234439"/>
              <a:gd name="connsiteY1" fmla="*/ 7620 h 30480"/>
            </a:gdLst>
            <a:ahLst/>
            <a:cxnLst>
              <a:cxn ang="0">
                <a:pos x="connsiteX0" y="connsiteY0"/>
              </a:cxn>
              <a:cxn ang="1">
                <a:pos x="connsiteX1" y="connsiteY1"/>
              </a:cxn>
            </a:cxnLst>
            <a:rect l="l" t="t" r="r" b="b"/>
            <a:pathLst>
              <a:path w="1234439" h="30480">
                <a:moveTo>
                  <a:pt x="7619" y="7620"/>
                </a:moveTo>
                <a:lnTo>
                  <a:pt x="122681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406082" y="4351654"/>
            <a:ext cx="8549640" cy="30480"/>
          </a:xfrm>
          <a:custGeom>
            <a:avLst/>
            <a:gdLst>
              <a:gd name="connsiteX0" fmla="*/ 7620 w 8549640"/>
              <a:gd name="connsiteY0" fmla="*/ 7620 h 30480"/>
              <a:gd name="connsiteX1" fmla="*/ 8542020 w 8549640"/>
              <a:gd name="connsiteY1" fmla="*/ 7620 h 30480"/>
            </a:gdLst>
            <a:ahLst/>
            <a:cxnLst>
              <a:cxn ang="0">
                <a:pos x="connsiteX0" y="connsiteY0"/>
              </a:cxn>
              <a:cxn ang="1">
                <a:pos x="connsiteX1" y="connsiteY1"/>
              </a:cxn>
            </a:cxnLst>
            <a:rect l="l" t="t" r="r" b="b"/>
            <a:pathLst>
              <a:path w="8549640" h="30480">
                <a:moveTo>
                  <a:pt x="7620" y="7620"/>
                </a:moveTo>
                <a:lnTo>
                  <a:pt x="854202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3530600" y="5308600"/>
            <a:ext cx="2120900" cy="1511300"/>
          </a:xfrm>
          <a:prstGeom prst="rect">
            <a:avLst/>
          </a:prstGeom>
          <a:noFill/>
        </p:spPr>
      </p:pic>
      <p:pic>
        <p:nvPicPr>
          <p:cNvPr id="8" name="Picture 3"/>
          <p:cNvPicPr>
            <a:picLocks noChangeAspect="1" noChangeArrowheads="1"/>
          </p:cNvPicPr>
          <p:nvPr/>
        </p:nvPicPr>
        <p:blipFill>
          <a:blip r:embed="rId3" cstate="print"/>
          <a:srcRect/>
          <a:stretch>
            <a:fillRect/>
          </a:stretch>
        </p:blipFill>
        <p:spPr bwMode="auto">
          <a:xfrm>
            <a:off x="5867400" y="5308600"/>
            <a:ext cx="1587500" cy="1511300"/>
          </a:xfrm>
          <a:prstGeom prst="rect">
            <a:avLst/>
          </a:prstGeom>
          <a:noFill/>
        </p:spPr>
      </p:pic>
      <p:pic>
        <p:nvPicPr>
          <p:cNvPr id="9" name="Picture 3"/>
          <p:cNvPicPr>
            <a:picLocks noChangeAspect="1" noChangeArrowheads="1"/>
          </p:cNvPicPr>
          <p:nvPr/>
        </p:nvPicPr>
        <p:blipFill>
          <a:blip r:embed="rId4" cstate="print"/>
          <a:srcRect/>
          <a:stretch>
            <a:fillRect/>
          </a:stretch>
        </p:blipFill>
        <p:spPr bwMode="auto">
          <a:xfrm>
            <a:off x="7683500" y="5334000"/>
            <a:ext cx="2032000" cy="1473200"/>
          </a:xfrm>
          <a:prstGeom prst="rect">
            <a:avLst/>
          </a:prstGeom>
          <a:noFill/>
        </p:spPr>
      </p:pic>
      <p:pic>
        <p:nvPicPr>
          <p:cNvPr id="10" name="Picture 3"/>
          <p:cNvPicPr>
            <a:picLocks noChangeAspect="1" noChangeArrowheads="1"/>
          </p:cNvPicPr>
          <p:nvPr/>
        </p:nvPicPr>
        <p:blipFill>
          <a:blip r:embed="rId5" cstate="print"/>
          <a:srcRect/>
          <a:stretch>
            <a:fillRect/>
          </a:stretch>
        </p:blipFill>
        <p:spPr bwMode="auto">
          <a:xfrm>
            <a:off x="9931400" y="5334000"/>
            <a:ext cx="1549400" cy="1409700"/>
          </a:xfrm>
          <a:prstGeom prst="rect">
            <a:avLst/>
          </a:prstGeom>
          <a:noFill/>
        </p:spPr>
      </p:pic>
      <p:pic>
        <p:nvPicPr>
          <p:cNvPr id="11" name="Picture 3"/>
          <p:cNvPicPr>
            <a:picLocks noChangeAspect="1" noChangeArrowheads="1"/>
          </p:cNvPicPr>
          <p:nvPr/>
        </p:nvPicPr>
        <p:blipFill>
          <a:blip r:embed="rId6" cstate="print"/>
          <a:srcRect/>
          <a:stretch>
            <a:fillRect/>
          </a:stretch>
        </p:blipFill>
        <p:spPr bwMode="auto">
          <a:xfrm>
            <a:off x="0" y="0"/>
            <a:ext cx="12192000" cy="6858000"/>
          </a:xfrm>
          <a:prstGeom prst="rect">
            <a:avLst/>
          </a:prstGeom>
          <a:noFill/>
        </p:spPr>
      </p:pic>
      <p:sp>
        <p:nvSpPr>
          <p:cNvPr id="2" name="TextBox 1"/>
          <p:cNvSpPr txBox="1"/>
          <p:nvPr/>
        </p:nvSpPr>
        <p:spPr>
          <a:xfrm>
            <a:off x="812800" y="736600"/>
            <a:ext cx="6908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7.</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哪些野生动物会携带冠状病毒？</a:t>
            </a:r>
          </a:p>
        </p:txBody>
      </p:sp>
      <p:sp>
        <p:nvSpPr>
          <p:cNvPr id="12" name="TextBox 1"/>
          <p:cNvSpPr txBox="1"/>
          <p:nvPr/>
        </p:nvSpPr>
        <p:spPr>
          <a:xfrm>
            <a:off x="1079500" y="1511300"/>
            <a:ext cx="10972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很多野生动物都可能携带病原体，成为某些传染病的传播媒介，</a:t>
            </a:r>
            <a:r>
              <a:rPr lang="en-US" altLang="zh-CN" sz="2400" dirty="0" smtClean="0">
                <a:solidFill>
                  <a:srgbClr val="FF0000"/>
                </a:solidFill>
                <a:latin typeface="黑体" pitchFamily="18" charset="0"/>
                <a:cs typeface="黑体" pitchFamily="18" charset="0"/>
              </a:rPr>
              <a:t>果子狸、蝙蝠、竹</a:t>
            </a:r>
          </a:p>
        </p:txBody>
      </p:sp>
      <p:sp>
        <p:nvSpPr>
          <p:cNvPr id="13" name="TextBox 1"/>
          <p:cNvSpPr txBox="1"/>
          <p:nvPr/>
        </p:nvSpPr>
        <p:spPr>
          <a:xfrm>
            <a:off x="406400" y="1866900"/>
            <a:ext cx="4572000" cy="3048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鼠、獾等是冠状病毒的常见宿主</a:t>
            </a:r>
            <a:r>
              <a:rPr lang="en-US" altLang="zh-CN" sz="2400" dirty="0" smtClean="0">
                <a:solidFill>
                  <a:srgbClr val="1F4E79"/>
                </a:solidFill>
                <a:latin typeface="黑体" pitchFamily="18" charset="0"/>
                <a:cs typeface="黑体" pitchFamily="18" charset="0"/>
              </a:rPr>
              <a:t>。</a:t>
            </a:r>
          </a:p>
        </p:txBody>
      </p:sp>
      <p:sp>
        <p:nvSpPr>
          <p:cNvPr id="14" name="TextBox 1"/>
          <p:cNvSpPr txBox="1"/>
          <p:nvPr/>
        </p:nvSpPr>
        <p:spPr>
          <a:xfrm>
            <a:off x="1079500" y="2197100"/>
            <a:ext cx="107315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武汉地区的病毒性肺炎疫情爆发，与</a:t>
            </a:r>
            <a:r>
              <a:rPr lang="en-US" altLang="zh-CN" sz="2400" dirty="0" smtClean="0">
                <a:solidFill>
                  <a:srgbClr val="1F4E79"/>
                </a:solidFill>
                <a:latin typeface="Times New Roman" pitchFamily="18" charset="0"/>
                <a:cs typeface="Times New Roman" pitchFamily="18" charset="0"/>
              </a:rPr>
              <a:t>2002</a:t>
            </a:r>
            <a:r>
              <a:rPr lang="en-US" altLang="zh-CN" sz="2400" dirty="0" smtClean="0">
                <a:solidFill>
                  <a:srgbClr val="1F4E79"/>
                </a:solidFill>
                <a:latin typeface="黑体" pitchFamily="18" charset="0"/>
                <a:cs typeface="黑体" pitchFamily="18" charset="0"/>
              </a:rPr>
              <a:t>年广东爆发的“非典”疫情有很多相似</a:t>
            </a:r>
          </a:p>
        </p:txBody>
      </p:sp>
      <p:sp>
        <p:nvSpPr>
          <p:cNvPr id="15" name="TextBox 1"/>
          <p:cNvSpPr txBox="1"/>
          <p:nvPr/>
        </p:nvSpPr>
        <p:spPr>
          <a:xfrm>
            <a:off x="406400" y="2616200"/>
            <a:ext cx="11582400" cy="67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的之处，都发生在冬季，初始发生都起源于人与动物市场交易的鲜活动物接触，而且都</a:t>
            </a:r>
          </a:p>
          <a:p>
            <a:pPr>
              <a:lnSpc>
                <a:spcPts val="2800"/>
              </a:lnSpc>
              <a:tabLst/>
            </a:pPr>
            <a:r>
              <a:rPr lang="en-US" altLang="zh-CN" sz="2400" dirty="0" smtClean="0">
                <a:solidFill>
                  <a:srgbClr val="1F4E79"/>
                </a:solidFill>
                <a:latin typeface="黑体" pitchFamily="18" charset="0"/>
                <a:cs typeface="黑体" pitchFamily="18" charset="0"/>
              </a:rPr>
              <a:t>是由未知的冠状病毒导致。</a:t>
            </a:r>
          </a:p>
        </p:txBody>
      </p:sp>
      <p:sp>
        <p:nvSpPr>
          <p:cNvPr id="16" name="TextBox 1"/>
          <p:cNvSpPr txBox="1"/>
          <p:nvPr/>
        </p:nvSpPr>
        <p:spPr>
          <a:xfrm>
            <a:off x="1079500" y="3340100"/>
            <a:ext cx="10972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由于武汉新型冠状病毒的进化邻居和外类群都在各类蝙蝠中有发现，推测武汉新型</a:t>
            </a:r>
          </a:p>
        </p:txBody>
      </p:sp>
      <p:sp>
        <p:nvSpPr>
          <p:cNvPr id="17" name="TextBox 1"/>
          <p:cNvSpPr txBox="1"/>
          <p:nvPr/>
        </p:nvSpPr>
        <p:spPr>
          <a:xfrm>
            <a:off x="406400" y="3657600"/>
            <a:ext cx="115570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冠状病毒的自然宿主也可能是蝙蝠。如同导致</a:t>
            </a:r>
            <a:r>
              <a:rPr lang="en-US" altLang="zh-CN" sz="2400" dirty="0" smtClean="0">
                <a:solidFill>
                  <a:srgbClr val="1F4E79"/>
                </a:solidFill>
                <a:latin typeface="Times New Roman" pitchFamily="18" charset="0"/>
                <a:cs typeface="Times New Roman" pitchFamily="18" charset="0"/>
              </a:rPr>
              <a:t>2002</a:t>
            </a:r>
            <a:r>
              <a:rPr lang="en-US" altLang="zh-CN" sz="2400" dirty="0" smtClean="0">
                <a:solidFill>
                  <a:srgbClr val="1F4E79"/>
                </a:solidFill>
                <a:latin typeface="黑体" pitchFamily="18" charset="0"/>
                <a:cs typeface="黑体" pitchFamily="18" charset="0"/>
              </a:rPr>
              <a:t>年的</a:t>
            </a:r>
            <a:r>
              <a:rPr lang="en-US" altLang="zh-CN" sz="2400"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冠状病毒一样，</a:t>
            </a:r>
            <a:r>
              <a:rPr lang="en-US" altLang="zh-CN" sz="2400" dirty="0" smtClean="0">
                <a:solidFill>
                  <a:srgbClr val="FF0000"/>
                </a:solidFill>
                <a:latin typeface="黑体" pitchFamily="18" charset="0"/>
                <a:cs typeface="黑体" pitchFamily="18" charset="0"/>
              </a:rPr>
              <a:t>新型冠状</a:t>
            </a:r>
          </a:p>
        </p:txBody>
      </p:sp>
      <p:sp>
        <p:nvSpPr>
          <p:cNvPr id="18" name="TextBox 1"/>
          <p:cNvSpPr txBox="1"/>
          <p:nvPr/>
        </p:nvSpPr>
        <p:spPr>
          <a:xfrm>
            <a:off x="406400" y="4064000"/>
            <a:ext cx="8839200" cy="3048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病毒在从蝙蝠到人的传染过程中很可能存在未知的中间宿主媒介</a:t>
            </a:r>
            <a:r>
              <a:rPr lang="en-US" altLang="zh-CN" sz="2400" dirty="0" smtClean="0">
                <a:solidFill>
                  <a:srgbClr val="1F4E79"/>
                </a:solidFill>
                <a:latin typeface="黑体" pitchFamily="18" charset="0"/>
                <a:cs typeface="黑体" pitchFamily="18" charset="0"/>
              </a:rPr>
              <a:t>。</a:t>
            </a:r>
          </a:p>
        </p:txBody>
      </p:sp>
      <p:sp>
        <p:nvSpPr>
          <p:cNvPr id="19" name="TextBox 1"/>
          <p:cNvSpPr txBox="1"/>
          <p:nvPr/>
        </p:nvSpPr>
        <p:spPr>
          <a:xfrm>
            <a:off x="1079500" y="4432300"/>
            <a:ext cx="10972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不要吃未经检疫的野生动物、生鲜等食品，比如路边摊售卖的肉食，不要为了“尝</a:t>
            </a:r>
          </a:p>
        </p:txBody>
      </p:sp>
      <p:sp>
        <p:nvSpPr>
          <p:cNvPr id="20" name="TextBox 1"/>
          <p:cNvSpPr txBox="1"/>
          <p:nvPr/>
        </p:nvSpPr>
        <p:spPr>
          <a:xfrm>
            <a:off x="406400" y="4800600"/>
            <a:ext cx="1828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鲜”而冒险。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6134417" y="4582159"/>
            <a:ext cx="1234439" cy="30480"/>
          </a:xfrm>
          <a:custGeom>
            <a:avLst/>
            <a:gdLst>
              <a:gd name="connsiteX0" fmla="*/ 7620 w 1234439"/>
              <a:gd name="connsiteY0" fmla="*/ 7620 h 30480"/>
              <a:gd name="connsiteX1" fmla="*/ 1226820 w 1234439"/>
              <a:gd name="connsiteY1" fmla="*/ 7620 h 30480"/>
            </a:gdLst>
            <a:ahLst/>
            <a:cxnLst>
              <a:cxn ang="0">
                <a:pos x="connsiteX0" y="connsiteY0"/>
              </a:cxn>
              <a:cxn ang="1">
                <a:pos x="connsiteX1" y="connsiteY1"/>
              </a:cxn>
            </a:cxnLst>
            <a:rect l="l" t="t" r="r" b="b"/>
            <a:pathLst>
              <a:path w="1234439" h="30480">
                <a:moveTo>
                  <a:pt x="7620" y="7620"/>
                </a:moveTo>
                <a:lnTo>
                  <a:pt x="122682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7658417" y="4582159"/>
            <a:ext cx="1234439" cy="30480"/>
          </a:xfrm>
          <a:custGeom>
            <a:avLst/>
            <a:gdLst>
              <a:gd name="connsiteX0" fmla="*/ 7619 w 1234439"/>
              <a:gd name="connsiteY0" fmla="*/ 7620 h 30480"/>
              <a:gd name="connsiteX1" fmla="*/ 1226819 w 1234439"/>
              <a:gd name="connsiteY1" fmla="*/ 7620 h 30480"/>
            </a:gdLst>
            <a:ahLst/>
            <a:cxnLst>
              <a:cxn ang="0">
                <a:pos x="connsiteX0" y="connsiteY0"/>
              </a:cxn>
              <a:cxn ang="1">
                <a:pos x="connsiteX1" y="connsiteY1"/>
              </a:cxn>
            </a:cxnLst>
            <a:rect l="l" t="t" r="r" b="b"/>
            <a:pathLst>
              <a:path w="1234439" h="30480">
                <a:moveTo>
                  <a:pt x="7619" y="7620"/>
                </a:moveTo>
                <a:lnTo>
                  <a:pt x="122681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1037272" y="6416992"/>
            <a:ext cx="845819" cy="30480"/>
          </a:xfrm>
          <a:custGeom>
            <a:avLst/>
            <a:gdLst>
              <a:gd name="connsiteX0" fmla="*/ 7619 w 845819"/>
              <a:gd name="connsiteY0" fmla="*/ 7620 h 30480"/>
              <a:gd name="connsiteX1" fmla="*/ 838200 w 845819"/>
              <a:gd name="connsiteY1" fmla="*/ 7620 h 30480"/>
            </a:gdLst>
            <a:ahLst/>
            <a:cxnLst>
              <a:cxn ang="0">
                <a:pos x="connsiteX0" y="connsiteY0"/>
              </a:cxn>
              <a:cxn ang="1">
                <a:pos x="connsiteX1" y="connsiteY1"/>
              </a:cxn>
            </a:cxnLst>
            <a:rect l="l" t="t" r="r" b="b"/>
            <a:pathLst>
              <a:path w="845819" h="30480">
                <a:moveTo>
                  <a:pt x="7619" y="7620"/>
                </a:moveTo>
                <a:lnTo>
                  <a:pt x="83820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2172652" y="6416992"/>
            <a:ext cx="1573529" cy="30480"/>
          </a:xfrm>
          <a:custGeom>
            <a:avLst/>
            <a:gdLst>
              <a:gd name="connsiteX0" fmla="*/ 7620 w 1573529"/>
              <a:gd name="connsiteY0" fmla="*/ 7620 h 30480"/>
              <a:gd name="connsiteX1" fmla="*/ 1565910 w 1573529"/>
              <a:gd name="connsiteY1" fmla="*/ 7620 h 30480"/>
            </a:gdLst>
            <a:ahLst/>
            <a:cxnLst>
              <a:cxn ang="0">
                <a:pos x="connsiteX0" y="connsiteY0"/>
              </a:cxn>
              <a:cxn ang="1">
                <a:pos x="connsiteX1" y="connsiteY1"/>
              </a:cxn>
            </a:cxnLst>
            <a:rect l="l" t="t" r="r" b="b"/>
            <a:pathLst>
              <a:path w="1573529" h="30480">
                <a:moveTo>
                  <a:pt x="7620" y="7620"/>
                </a:moveTo>
                <a:lnTo>
                  <a:pt x="156591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4035742" y="6416992"/>
            <a:ext cx="1607184" cy="30480"/>
          </a:xfrm>
          <a:custGeom>
            <a:avLst/>
            <a:gdLst>
              <a:gd name="connsiteX0" fmla="*/ 7620 w 1607184"/>
              <a:gd name="connsiteY0" fmla="*/ 7620 h 30480"/>
              <a:gd name="connsiteX1" fmla="*/ 1599565 w 1607184"/>
              <a:gd name="connsiteY1" fmla="*/ 7620 h 30480"/>
            </a:gdLst>
            <a:ahLst/>
            <a:cxnLst>
              <a:cxn ang="0">
                <a:pos x="connsiteX0" y="connsiteY0"/>
              </a:cxn>
              <a:cxn ang="1">
                <a:pos x="connsiteX1" y="connsiteY1"/>
              </a:cxn>
            </a:cxnLst>
            <a:rect l="l" t="t" r="r" b="b"/>
            <a:pathLst>
              <a:path w="1607184" h="30480">
                <a:moveTo>
                  <a:pt x="7620" y="7620"/>
                </a:moveTo>
                <a:lnTo>
                  <a:pt x="1599565"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5932487" y="6416992"/>
            <a:ext cx="1590675" cy="30480"/>
          </a:xfrm>
          <a:custGeom>
            <a:avLst/>
            <a:gdLst>
              <a:gd name="connsiteX0" fmla="*/ 7620 w 1590675"/>
              <a:gd name="connsiteY0" fmla="*/ 7620 h 30480"/>
              <a:gd name="connsiteX1" fmla="*/ 1583055 w 1590675"/>
              <a:gd name="connsiteY1" fmla="*/ 7620 h 30480"/>
            </a:gdLst>
            <a:ahLst/>
            <a:cxnLst>
              <a:cxn ang="0">
                <a:pos x="connsiteX0" y="connsiteY0"/>
              </a:cxn>
              <a:cxn ang="1">
                <a:pos x="connsiteX1" y="connsiteY1"/>
              </a:cxn>
            </a:cxnLst>
            <a:rect l="l" t="t" r="r" b="b"/>
            <a:pathLst>
              <a:path w="1590675" h="30480">
                <a:moveTo>
                  <a:pt x="7620" y="7620"/>
                </a:moveTo>
                <a:lnTo>
                  <a:pt x="1583055"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0274300" y="5283200"/>
            <a:ext cx="1917700" cy="1435100"/>
          </a:xfrm>
          <a:prstGeom prst="rect">
            <a:avLst/>
          </a:prstGeom>
          <a:noFill/>
        </p:spPr>
      </p:pic>
      <p:pic>
        <p:nvPicPr>
          <p:cNvPr id="10"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5994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8.</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冠状病毒如何由动物到人？</a:t>
            </a:r>
          </a:p>
        </p:txBody>
      </p:sp>
      <p:sp>
        <p:nvSpPr>
          <p:cNvPr id="11" name="TextBox 1"/>
          <p:cNvSpPr txBox="1"/>
          <p:nvPr/>
        </p:nvSpPr>
        <p:spPr>
          <a:xfrm>
            <a:off x="1041400" y="1511300"/>
            <a:ext cx="102235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新型冠状病毒、</a:t>
            </a:r>
            <a:r>
              <a:rPr lang="en-US" altLang="zh-CN" sz="2400" dirty="0" smtClean="0">
                <a:solidFill>
                  <a:srgbClr val="1F4E79"/>
                </a:solidFill>
                <a:latin typeface="Times New Roman" pitchFamily="18" charset="0"/>
                <a:cs typeface="Times New Roman" pitchFamily="18" charset="0"/>
              </a:rPr>
              <a:t>SARS-CoV</a:t>
            </a:r>
            <a:r>
              <a:rPr lang="en-US" altLang="zh-CN" sz="2400" dirty="0" smtClean="0">
                <a:solidFill>
                  <a:srgbClr val="1F4E79"/>
                </a:solidFill>
                <a:latin typeface="黑体" pitchFamily="18" charset="0"/>
                <a:cs typeface="黑体" pitchFamily="18" charset="0"/>
              </a:rPr>
              <a:t>的病毒类群都为蝙蝠中的冠状病毒</a:t>
            </a:r>
            <a:r>
              <a:rPr lang="en-US" altLang="zh-CN" sz="2400" dirty="0" smtClean="0">
                <a:solidFill>
                  <a:srgbClr val="1F4E79"/>
                </a:solidFill>
                <a:latin typeface="Times New Roman" pitchFamily="18" charset="0"/>
                <a:cs typeface="Times New Roman" pitchFamily="18" charset="0"/>
              </a:rPr>
              <a:t>HKU9-1</a:t>
            </a:r>
            <a:r>
              <a:rPr lang="en-US" altLang="zh-CN" sz="2400" dirty="0" smtClean="0">
                <a:solidFill>
                  <a:srgbClr val="1F4E79"/>
                </a:solidFill>
                <a:latin typeface="黑体" pitchFamily="18" charset="0"/>
                <a:cs typeface="黑体" pitchFamily="18" charset="0"/>
              </a:rPr>
              <a:t>，而许</a:t>
            </a:r>
          </a:p>
        </p:txBody>
      </p:sp>
      <p:sp>
        <p:nvSpPr>
          <p:cNvPr id="12" name="TextBox 1"/>
          <p:cNvSpPr txBox="1"/>
          <p:nvPr/>
        </p:nvSpPr>
        <p:spPr>
          <a:xfrm>
            <a:off x="368300" y="2120900"/>
            <a:ext cx="10972800" cy="8509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多与冠状病毒有联系的人类感染冠状病毒都和蝙蝠有关，许多冠状病毒的天然宿主</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都是蝙蝠。蝙蝠很有可能就是武汉新型冠状病毒的原生宿主，经过演化变异，完成</a:t>
            </a:r>
          </a:p>
        </p:txBody>
      </p:sp>
      <p:sp>
        <p:nvSpPr>
          <p:cNvPr id="13" name="TextBox 1"/>
          <p:cNvSpPr txBox="1"/>
          <p:nvPr/>
        </p:nvSpPr>
        <p:spPr>
          <a:xfrm>
            <a:off x="368300" y="3162300"/>
            <a:ext cx="108712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了蝙蝠</a:t>
            </a:r>
            <a:r>
              <a:rPr lang="en-US" altLang="zh-CN" sz="2400"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中间宿主</a:t>
            </a:r>
            <a:r>
              <a:rPr lang="en-US" altLang="zh-CN" sz="2400"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人的传播。不过，从蝙蝠到人可能还存在更多的中间宿主，目前</a:t>
            </a:r>
          </a:p>
        </p:txBody>
      </p:sp>
      <p:sp>
        <p:nvSpPr>
          <p:cNvPr id="14" name="TextBox 1"/>
          <p:cNvSpPr txBox="1"/>
          <p:nvPr/>
        </p:nvSpPr>
        <p:spPr>
          <a:xfrm>
            <a:off x="368300" y="3746500"/>
            <a:ext cx="1828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还没有确认。</a:t>
            </a:r>
          </a:p>
        </p:txBody>
      </p:sp>
      <p:sp>
        <p:nvSpPr>
          <p:cNvPr id="15" name="TextBox 1"/>
          <p:cNvSpPr txBox="1"/>
          <p:nvPr/>
        </p:nvSpPr>
        <p:spPr>
          <a:xfrm>
            <a:off x="952500" y="4292600"/>
            <a:ext cx="8229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冠状病毒由动物到人、人与人的路径：</a:t>
            </a:r>
            <a:r>
              <a:rPr lang="en-US" altLang="zh-CN" sz="2400" dirty="0" smtClean="0">
                <a:solidFill>
                  <a:srgbClr val="FF0000"/>
                </a:solidFill>
                <a:latin typeface="黑体" pitchFamily="18" charset="0"/>
                <a:cs typeface="黑体" pitchFamily="18" charset="0"/>
              </a:rPr>
              <a:t>接触传播</a:t>
            </a:r>
            <a:r>
              <a:rPr lang="en-US" altLang="zh-CN" sz="2400" dirty="0" smtClean="0">
                <a:solidFill>
                  <a:srgbClr val="1F4E79"/>
                </a:solidFill>
                <a:latin typeface="黑体" pitchFamily="18" charset="0"/>
                <a:cs typeface="黑体" pitchFamily="18" charset="0"/>
              </a:rPr>
              <a:t>和</a:t>
            </a:r>
            <a:r>
              <a:rPr lang="en-US" altLang="zh-CN" sz="2400" dirty="0" smtClean="0">
                <a:solidFill>
                  <a:srgbClr val="FF0000"/>
                </a:solidFill>
                <a:latin typeface="黑体" pitchFamily="18" charset="0"/>
                <a:cs typeface="黑体" pitchFamily="18" charset="0"/>
              </a:rPr>
              <a:t>飞沫传播</a:t>
            </a:r>
            <a:r>
              <a:rPr lang="en-US" altLang="zh-CN" sz="2400" dirty="0" smtClean="0">
                <a:solidFill>
                  <a:srgbClr val="1F4E79"/>
                </a:solidFill>
                <a:latin typeface="黑体" pitchFamily="18" charset="0"/>
                <a:cs typeface="黑体" pitchFamily="18" charset="0"/>
              </a:rPr>
              <a:t>。</a:t>
            </a:r>
          </a:p>
        </p:txBody>
      </p:sp>
      <p:sp>
        <p:nvSpPr>
          <p:cNvPr id="16" name="TextBox 1"/>
          <p:cNvSpPr txBox="1"/>
          <p:nvPr/>
        </p:nvSpPr>
        <p:spPr>
          <a:xfrm>
            <a:off x="1041400" y="5219700"/>
            <a:ext cx="7696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9.</a:t>
            </a:r>
            <a:r>
              <a:rPr lang="en-US" altLang="zh-CN" sz="3600" dirty="0" smtClean="0">
                <a:solidFill>
                  <a:srgbClr val="1F4E79"/>
                </a:solidFill>
                <a:latin typeface="黑体" pitchFamily="18" charset="0"/>
                <a:cs typeface="黑体" pitchFamily="18" charset="0"/>
              </a:rPr>
              <a:t>哪些冠状病毒可以引起人类的肺炎？</a:t>
            </a:r>
          </a:p>
        </p:txBody>
      </p:sp>
      <p:sp>
        <p:nvSpPr>
          <p:cNvPr id="17" name="TextBox 1"/>
          <p:cNvSpPr txBox="1"/>
          <p:nvPr/>
        </p:nvSpPr>
        <p:spPr>
          <a:xfrm>
            <a:off x="1041400" y="6070600"/>
            <a:ext cx="9207500" cy="419100"/>
          </a:xfrm>
          <a:prstGeom prst="rect">
            <a:avLst/>
          </a:prstGeom>
          <a:noFill/>
        </p:spPr>
        <p:txBody>
          <a:bodyPr wrap="none" lIns="0" tIns="0" rIns="0" rtlCol="0">
            <a:spAutoFit/>
          </a:bodyPr>
          <a:lstStyle/>
          <a:p>
            <a:pPr>
              <a:lnSpc>
                <a:spcPts val="3300"/>
              </a:lnSpc>
              <a:tabLst/>
            </a:pPr>
            <a:r>
              <a:rPr lang="en-US" altLang="zh-CN" sz="2400" b="1" dirty="0" smtClean="0">
                <a:solidFill>
                  <a:srgbClr val="1F4E79"/>
                </a:solidFill>
                <a:latin typeface="Times New Roman" pitchFamily="18" charset="0"/>
                <a:cs typeface="Times New Roman" pitchFamily="18" charset="0"/>
              </a:rPr>
              <a:t>HKU1</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SARS-CoV</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MERS-CoV</a:t>
            </a:r>
            <a:r>
              <a:rPr lang="en-US" altLang="zh-CN" sz="2400" dirty="0" smtClean="0">
                <a:solidFill>
                  <a:srgbClr val="1F4E79"/>
                </a:solidFill>
                <a:latin typeface="黑体" pitchFamily="18" charset="0"/>
                <a:cs typeface="黑体" pitchFamily="18" charset="0"/>
              </a:rPr>
              <a:t>、</a:t>
            </a:r>
            <a:r>
              <a:rPr lang="en-US" altLang="zh-CN" sz="2400" b="1" dirty="0" smtClean="0">
                <a:solidFill>
                  <a:srgbClr val="FF0000"/>
                </a:solidFill>
                <a:latin typeface="Times New Roman" pitchFamily="18" charset="0"/>
                <a:cs typeface="Times New Roman" pitchFamily="18" charset="0"/>
              </a:rPr>
              <a:t>2019-nCoV</a:t>
            </a:r>
            <a:r>
              <a:rPr lang="en-US" altLang="zh-CN" sz="2400" dirty="0" smtClean="0">
                <a:solidFill>
                  <a:srgbClr val="1F4E79"/>
                </a:solidFill>
                <a:latin typeface="黑体" pitchFamily="18" charset="0"/>
                <a:cs typeface="黑体" pitchFamily="18" charset="0"/>
              </a:rPr>
              <a:t>：可引起人类肺炎。</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413000" y="3987800"/>
            <a:ext cx="6883400" cy="2730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5791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10.</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冠状病毒的抵抗力如何？</a:t>
            </a:r>
          </a:p>
        </p:txBody>
      </p:sp>
      <p:sp>
        <p:nvSpPr>
          <p:cNvPr id="5" name="TextBox 1"/>
          <p:cNvSpPr txBox="1"/>
          <p:nvPr/>
        </p:nvSpPr>
        <p:spPr>
          <a:xfrm>
            <a:off x="1485900" y="2197100"/>
            <a:ext cx="92329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冠状病毒对热敏感，</a:t>
            </a:r>
            <a:r>
              <a:rPr lang="en-US" altLang="zh-CN" sz="2400" b="1" dirty="0" smtClean="0">
                <a:solidFill>
                  <a:srgbClr val="1F4E79"/>
                </a:solidFill>
                <a:latin typeface="Times New Roman" pitchFamily="18" charset="0"/>
                <a:cs typeface="Times New Roman" pitchFamily="18" charset="0"/>
              </a:rPr>
              <a:t>56</a:t>
            </a:r>
            <a:r>
              <a:rPr lang="en-US" altLang="zh-CN" sz="2400" dirty="0" smtClean="0">
                <a:solidFill>
                  <a:srgbClr val="1F4E79"/>
                </a:solidFill>
                <a:latin typeface="MS Shell Dlg" pitchFamily="18" charset="0"/>
                <a:cs typeface="MS Shell Dlg" pitchFamily="18" charset="0"/>
              </a:rPr>
              <a:t>℃</a:t>
            </a:r>
            <a:r>
              <a:rPr lang="en-US" altLang="zh-CN" sz="2400" b="1" dirty="0" smtClean="0">
                <a:solidFill>
                  <a:srgbClr val="1F4E79"/>
                </a:solidFill>
                <a:latin typeface="Times New Roman" pitchFamily="18" charset="0"/>
                <a:cs typeface="Times New Roman" pitchFamily="18" charset="0"/>
              </a:rPr>
              <a:t>30</a:t>
            </a:r>
            <a:r>
              <a:rPr lang="en-US" altLang="zh-CN" sz="2400" dirty="0" smtClean="0">
                <a:solidFill>
                  <a:srgbClr val="1F4E79"/>
                </a:solidFill>
                <a:latin typeface="黑体" pitchFamily="18" charset="0"/>
                <a:cs typeface="黑体" pitchFamily="18" charset="0"/>
              </a:rPr>
              <a:t>分钟、乙醚、</a:t>
            </a:r>
            <a:r>
              <a:rPr lang="en-US" altLang="zh-CN" sz="2400" b="1" dirty="0" smtClean="0">
                <a:solidFill>
                  <a:srgbClr val="1F4E79"/>
                </a:solidFill>
                <a:latin typeface="Times New Roman" pitchFamily="18" charset="0"/>
                <a:cs typeface="Times New Roman" pitchFamily="18" charset="0"/>
              </a:rPr>
              <a:t>75%</a:t>
            </a:r>
            <a:r>
              <a:rPr lang="en-US" altLang="zh-CN" sz="2400" dirty="0" smtClean="0">
                <a:solidFill>
                  <a:srgbClr val="1F4E79"/>
                </a:solidFill>
                <a:latin typeface="黑体" pitchFamily="18" charset="0"/>
                <a:cs typeface="黑体" pitchFamily="18" charset="0"/>
              </a:rPr>
              <a:t>酒精、含氯消毒剂、过</a:t>
            </a:r>
          </a:p>
        </p:txBody>
      </p:sp>
      <p:sp>
        <p:nvSpPr>
          <p:cNvPr id="6" name="TextBox 1"/>
          <p:cNvSpPr txBox="1"/>
          <p:nvPr/>
        </p:nvSpPr>
        <p:spPr>
          <a:xfrm>
            <a:off x="800100" y="2781300"/>
            <a:ext cx="94615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氧乙酸和氯仿等脂溶剂均可有效灭活病毒。氯已定不能有效灭活病毒。</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331200" y="4025900"/>
            <a:ext cx="3124200" cy="23622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66675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11.</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你了解冠状病毒的致病性吗？</a:t>
            </a:r>
          </a:p>
        </p:txBody>
      </p:sp>
      <p:sp>
        <p:nvSpPr>
          <p:cNvPr id="5" name="TextBox 1"/>
          <p:cNvSpPr txBox="1"/>
          <p:nvPr/>
        </p:nvSpPr>
        <p:spPr>
          <a:xfrm>
            <a:off x="723900" y="1498600"/>
            <a:ext cx="10706100" cy="736600"/>
          </a:xfrm>
          <a:prstGeom prst="rect">
            <a:avLst/>
          </a:prstGeom>
          <a:noFill/>
        </p:spPr>
        <p:txBody>
          <a:bodyPr wrap="none" lIns="0" tIns="0" rIns="0" rtlCol="0">
            <a:spAutoFit/>
          </a:bodyPr>
          <a:lstStyle/>
          <a:p>
            <a:pPr>
              <a:lnSpc>
                <a:spcPts val="2400"/>
              </a:lnSpc>
              <a:tabLst>
                <a:tab pos="673100" algn="l"/>
              </a:tabLst>
            </a:pPr>
            <a:r>
              <a:rPr lang="en-US" altLang="zh-CN" dirty="0" smtClean="0"/>
              <a:t>	</a:t>
            </a:r>
            <a:r>
              <a:rPr lang="en-US" altLang="zh-CN" sz="2400" dirty="0" smtClean="0">
                <a:solidFill>
                  <a:srgbClr val="1F4E79"/>
                </a:solidFill>
                <a:latin typeface="黑体" pitchFamily="18" charset="0"/>
                <a:cs typeface="黑体" pitchFamily="18" charset="0"/>
              </a:rPr>
              <a:t>冠状病毒主要感染成人或较大儿童，引起普通感冒和咽喉炎，某些毒株还</a:t>
            </a:r>
          </a:p>
          <a:p>
            <a:pPr>
              <a:lnSpc>
                <a:spcPts val="1000"/>
              </a:lnSpc>
            </a:pPr>
            <a:endParaRPr lang="en-US" altLang="zh-CN" dirty="0" smtClean="0"/>
          </a:p>
          <a:p>
            <a:pPr>
              <a:lnSpc>
                <a:spcPts val="2400"/>
              </a:lnSpc>
              <a:tabLst>
                <a:tab pos="673100" algn="l"/>
              </a:tabLst>
            </a:pPr>
            <a:r>
              <a:rPr lang="en-US" altLang="zh-CN" sz="2400" dirty="0" smtClean="0">
                <a:solidFill>
                  <a:srgbClr val="1F4E79"/>
                </a:solidFill>
                <a:latin typeface="黑体" pitchFamily="18" charset="0"/>
                <a:cs typeface="黑体" pitchFamily="18" charset="0"/>
              </a:rPr>
              <a:t>可引起成人腹泻。病毒经飞沫传播，粪口途径亦可以传播。主要在冬春季流行。</a:t>
            </a:r>
          </a:p>
        </p:txBody>
      </p:sp>
      <p:sp>
        <p:nvSpPr>
          <p:cNvPr id="6" name="TextBox 1"/>
          <p:cNvSpPr txBox="1"/>
          <p:nvPr/>
        </p:nvSpPr>
        <p:spPr>
          <a:xfrm>
            <a:off x="723900" y="2311400"/>
            <a:ext cx="34925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疾病的潜伏期平均</a:t>
            </a:r>
            <a:r>
              <a:rPr lang="en-US" altLang="zh-CN" sz="2400" b="1" dirty="0" smtClean="0">
                <a:solidFill>
                  <a:srgbClr val="1F4E79"/>
                </a:solidFill>
                <a:latin typeface="Times New Roman" pitchFamily="18" charset="0"/>
                <a:cs typeface="Times New Roman" pitchFamily="18" charset="0"/>
              </a:rPr>
              <a:t>3-7</a:t>
            </a:r>
            <a:r>
              <a:rPr lang="en-US" altLang="zh-CN" sz="2400" dirty="0" smtClean="0">
                <a:solidFill>
                  <a:srgbClr val="1F4E79"/>
                </a:solidFill>
                <a:latin typeface="黑体" pitchFamily="18" charset="0"/>
                <a:cs typeface="黑体" pitchFamily="18" charset="0"/>
              </a:rPr>
              <a:t>天。</a:t>
            </a:r>
          </a:p>
        </p:txBody>
      </p:sp>
      <p:sp>
        <p:nvSpPr>
          <p:cNvPr id="7" name="TextBox 1"/>
          <p:cNvSpPr txBox="1"/>
          <p:nvPr/>
        </p:nvSpPr>
        <p:spPr>
          <a:xfrm>
            <a:off x="723900" y="2781300"/>
            <a:ext cx="10579100" cy="1295400"/>
          </a:xfrm>
          <a:prstGeom prst="rect">
            <a:avLst/>
          </a:prstGeom>
          <a:noFill/>
        </p:spPr>
        <p:txBody>
          <a:bodyPr wrap="none" lIns="0" tIns="0" rIns="0" rtlCol="0">
            <a:spAutoFit/>
          </a:bodyPr>
          <a:lstStyle/>
          <a:p>
            <a:pPr>
              <a:lnSpc>
                <a:spcPts val="33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衡量一种病毒的危害程度，一看致死率，二看传染性，相比</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2019-</a:t>
            </a:r>
          </a:p>
          <a:p>
            <a:pPr>
              <a:lnSpc>
                <a:spcPts val="3400"/>
              </a:lnSpc>
              <a:tabLst>
                <a:tab pos="584200" algn="l"/>
              </a:tabLst>
            </a:pPr>
            <a:r>
              <a:rPr lang="en-US" altLang="zh-CN" sz="2400" b="1" dirty="0" smtClean="0">
                <a:solidFill>
                  <a:srgbClr val="1F4E79"/>
                </a:solidFill>
                <a:latin typeface="Times New Roman" pitchFamily="18" charset="0"/>
                <a:cs typeface="Times New Roman" pitchFamily="18" charset="0"/>
              </a:rPr>
              <a:t>nCoV</a:t>
            </a:r>
            <a:r>
              <a:rPr lang="en-US" altLang="zh-CN" sz="2400" dirty="0" smtClean="0">
                <a:solidFill>
                  <a:srgbClr val="1F4E79"/>
                </a:solidFill>
                <a:latin typeface="黑体" pitchFamily="18" charset="0"/>
                <a:cs typeface="黑体" pitchFamily="18" charset="0"/>
              </a:rPr>
              <a:t>在这两方面暂时比较温和。新型冠状病毒已具备致死性，尚不能确定致死</a:t>
            </a:r>
          </a:p>
          <a:p>
            <a:pPr>
              <a:lnSpc>
                <a:spcPts val="3400"/>
              </a:lnSpc>
              <a:tabLst>
                <a:tab pos="584200" algn="l"/>
              </a:tabLst>
            </a:pPr>
            <a:r>
              <a:rPr lang="en-US" altLang="zh-CN" sz="2400" dirty="0" smtClean="0">
                <a:solidFill>
                  <a:srgbClr val="1F4E79"/>
                </a:solidFill>
                <a:latin typeface="黑体" pitchFamily="18" charset="0"/>
                <a:cs typeface="黑体" pitchFamily="18" charset="0"/>
              </a:rPr>
              <a:t>率，但其高危性或许低于</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病毒，处于可防可控的状态。</a:t>
            </a:r>
          </a:p>
        </p:txBody>
      </p:sp>
      <p:sp>
        <p:nvSpPr>
          <p:cNvPr id="8" name="TextBox 1"/>
          <p:cNvSpPr txBox="1"/>
          <p:nvPr/>
        </p:nvSpPr>
        <p:spPr>
          <a:xfrm>
            <a:off x="901700" y="4470400"/>
            <a:ext cx="6705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12.</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冠状病毒的免疫性是怎样的？</a:t>
            </a:r>
          </a:p>
        </p:txBody>
      </p:sp>
      <p:sp>
        <p:nvSpPr>
          <p:cNvPr id="9" name="TextBox 1"/>
          <p:cNvSpPr txBox="1"/>
          <p:nvPr/>
        </p:nvSpPr>
        <p:spPr>
          <a:xfrm>
            <a:off x="901700" y="5308600"/>
            <a:ext cx="7035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患者病后免疫力不强，不能防御同型病毒的再感染。</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6235700" y="1689100"/>
            <a:ext cx="5054600" cy="42037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7340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13.</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严重急性呼吸综合征</a:t>
            </a:r>
            <a:r>
              <a:rPr lang="en-US" altLang="zh-CN" sz="3600" dirty="0" smtClean="0">
                <a:solidFill>
                  <a:srgbClr val="1F4E79"/>
                </a:solidFill>
                <a:latin typeface="Times New Roman" pitchFamily="18" charset="0"/>
                <a:cs typeface="Times New Roman" pitchFamily="18" charset="0"/>
              </a:rPr>
              <a:t>---“SARS”</a:t>
            </a:r>
            <a:r>
              <a:rPr lang="en-US" altLang="zh-CN" sz="3600" dirty="0" smtClean="0">
                <a:solidFill>
                  <a:srgbClr val="1F4E79"/>
                </a:solidFill>
                <a:latin typeface="黑体" pitchFamily="18" charset="0"/>
                <a:cs typeface="黑体" pitchFamily="18" charset="0"/>
              </a:rPr>
              <a:t>。</a:t>
            </a:r>
          </a:p>
        </p:txBody>
      </p:sp>
      <p:sp>
        <p:nvSpPr>
          <p:cNvPr id="5" name="TextBox 1"/>
          <p:cNvSpPr txBox="1"/>
          <p:nvPr/>
        </p:nvSpPr>
        <p:spPr>
          <a:xfrm>
            <a:off x="838200" y="1727200"/>
            <a:ext cx="4978400" cy="1511300"/>
          </a:xfrm>
          <a:prstGeom prst="rect">
            <a:avLst/>
          </a:prstGeom>
          <a:noFill/>
        </p:spPr>
        <p:txBody>
          <a:bodyPr wrap="none" lIns="0" tIns="0" rIns="0" rtlCol="0">
            <a:spAutoFit/>
          </a:bodyPr>
          <a:lstStyle/>
          <a:p>
            <a:pPr>
              <a:lnSpc>
                <a:spcPts val="3300"/>
              </a:lnSpc>
              <a:tabLst>
                <a:tab pos="673100" algn="l"/>
              </a:tabLst>
            </a:pPr>
            <a:r>
              <a:rPr lang="en-US" altLang="zh-CN" dirty="0" smtClean="0"/>
              <a:t>	</a:t>
            </a:r>
            <a:r>
              <a:rPr lang="en-US" altLang="zh-CN" sz="2400" b="1" dirty="0" smtClean="0">
                <a:solidFill>
                  <a:srgbClr val="1F4E79"/>
                </a:solidFill>
                <a:latin typeface="Times New Roman" pitchFamily="18" charset="0"/>
                <a:cs typeface="Times New Roman" pitchFamily="18" charset="0"/>
              </a:rPr>
              <a:t>SARS-CoV</a:t>
            </a:r>
            <a:r>
              <a:rPr lang="en-US" altLang="zh-CN" sz="2400" dirty="0" smtClean="0">
                <a:solidFill>
                  <a:srgbClr val="1F4E79"/>
                </a:solidFill>
                <a:latin typeface="黑体" pitchFamily="18" charset="0"/>
                <a:cs typeface="黑体" pitchFamily="18" charset="0"/>
              </a:rPr>
              <a:t>可引起严重急性呼吸</a:t>
            </a:r>
          </a:p>
          <a:p>
            <a:pPr>
              <a:lnSpc>
                <a:spcPts val="4300"/>
              </a:lnSpc>
              <a:tabLst>
                <a:tab pos="673100" algn="l"/>
              </a:tabLst>
            </a:pPr>
            <a:r>
              <a:rPr lang="en-US" altLang="zh-CN" sz="2400" dirty="0" smtClean="0">
                <a:solidFill>
                  <a:srgbClr val="1F4E79"/>
                </a:solidFill>
                <a:latin typeface="黑体" pitchFamily="18" charset="0"/>
                <a:cs typeface="黑体" pitchFamily="18" charset="0"/>
              </a:rPr>
              <a:t>综合征（</a:t>
            </a:r>
            <a:r>
              <a:rPr lang="en-US" altLang="zh-CN" sz="2400" b="1" dirty="0" smtClean="0">
                <a:solidFill>
                  <a:srgbClr val="1F4E79"/>
                </a:solidFill>
                <a:latin typeface="Times New Roman" pitchFamily="18" charset="0"/>
                <a:cs typeface="Times New Roman" pitchFamily="18" charset="0"/>
              </a:rPr>
              <a:t>severe</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acute</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respiratory</a:t>
            </a:r>
          </a:p>
          <a:p>
            <a:pPr>
              <a:lnSpc>
                <a:spcPts val="4300"/>
              </a:lnSpc>
              <a:tabLst>
                <a:tab pos="673100" algn="l"/>
              </a:tabLst>
            </a:pPr>
            <a:r>
              <a:rPr lang="en-US" altLang="zh-CN" sz="2400" b="1" dirty="0" smtClean="0">
                <a:solidFill>
                  <a:srgbClr val="1F4E79"/>
                </a:solidFill>
                <a:latin typeface="Times New Roman" pitchFamily="18" charset="0"/>
                <a:cs typeface="Times New Roman" pitchFamily="18" charset="0"/>
              </a:rPr>
              <a:t>syndrome,</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的主要</a:t>
            </a:r>
          </a:p>
        </p:txBody>
      </p:sp>
      <p:sp>
        <p:nvSpPr>
          <p:cNvPr id="6" name="TextBox 1"/>
          <p:cNvSpPr txBox="1"/>
          <p:nvPr/>
        </p:nvSpPr>
        <p:spPr>
          <a:xfrm>
            <a:off x="838200" y="3378200"/>
            <a:ext cx="48895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症状有发热、咳嗽、头痛、肌肉痛，</a:t>
            </a:r>
          </a:p>
        </p:txBody>
      </p:sp>
      <p:sp>
        <p:nvSpPr>
          <p:cNvPr id="7" name="TextBox 1"/>
          <p:cNvSpPr txBox="1"/>
          <p:nvPr/>
        </p:nvSpPr>
        <p:spPr>
          <a:xfrm>
            <a:off x="838200" y="3937000"/>
            <a:ext cx="5194300" cy="2070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以及呼吸道感染症状。大多数</a:t>
            </a:r>
            <a:r>
              <a:rPr lang="en-US" altLang="zh-CN" sz="2400" b="1" dirty="0" smtClean="0">
                <a:solidFill>
                  <a:srgbClr val="1F4E79"/>
                </a:solidFill>
                <a:latin typeface="Times New Roman" pitchFamily="18" charset="0"/>
                <a:cs typeface="Times New Roman" pitchFamily="18" charset="0"/>
              </a:rPr>
              <a:t>SARS</a:t>
            </a:r>
          </a:p>
          <a:p>
            <a:pPr>
              <a:lnSpc>
                <a:spcPts val="4300"/>
              </a:lnSpc>
              <a:tabLst/>
            </a:pPr>
            <a:r>
              <a:rPr lang="en-US" altLang="zh-CN" sz="2400" dirty="0" smtClean="0">
                <a:solidFill>
                  <a:srgbClr val="1F4E79"/>
                </a:solidFill>
                <a:latin typeface="黑体" pitchFamily="18" charset="0"/>
                <a:cs typeface="黑体" pitchFamily="18" charset="0"/>
              </a:rPr>
              <a:t>患者能够自愈或治愈，病死率约</a:t>
            </a:r>
            <a:r>
              <a:rPr lang="en-US" altLang="zh-CN" sz="2400" b="1" dirty="0" smtClean="0">
                <a:solidFill>
                  <a:srgbClr val="1F4E79"/>
                </a:solidFill>
                <a:latin typeface="Times New Roman" pitchFamily="18" charset="0"/>
                <a:cs typeface="Times New Roman" pitchFamily="18" charset="0"/>
              </a:rPr>
              <a:t>14%</a:t>
            </a:r>
            <a:r>
              <a:rPr lang="en-US" altLang="zh-CN" sz="2400" dirty="0" smtClean="0">
                <a:solidFill>
                  <a:srgbClr val="1F4E79"/>
                </a:solidFill>
                <a:latin typeface="黑体" pitchFamily="18" charset="0"/>
                <a:cs typeface="黑体" pitchFamily="18" charset="0"/>
              </a:rPr>
              <a:t>，</a:t>
            </a:r>
          </a:p>
          <a:p>
            <a:pPr>
              <a:lnSpc>
                <a:spcPts val="4300"/>
              </a:lnSpc>
              <a:tabLst/>
            </a:pPr>
            <a:r>
              <a:rPr lang="en-US" altLang="zh-CN" sz="2400" dirty="0" smtClean="0">
                <a:solidFill>
                  <a:srgbClr val="1F4E79"/>
                </a:solidFill>
                <a:latin typeface="黑体" pitchFamily="18" charset="0"/>
                <a:cs typeface="黑体" pitchFamily="18" charset="0"/>
              </a:rPr>
              <a:t>尤其在</a:t>
            </a:r>
            <a:r>
              <a:rPr lang="en-US" altLang="zh-CN" sz="2400" b="1" dirty="0" smtClean="0">
                <a:solidFill>
                  <a:srgbClr val="1F4E79"/>
                </a:solidFill>
                <a:latin typeface="Times New Roman" pitchFamily="18" charset="0"/>
                <a:cs typeface="Times New Roman" pitchFamily="18" charset="0"/>
              </a:rPr>
              <a:t>40</a:t>
            </a:r>
            <a:r>
              <a:rPr lang="en-US" altLang="zh-CN" sz="2400" dirty="0" smtClean="0">
                <a:solidFill>
                  <a:srgbClr val="1F4E79"/>
                </a:solidFill>
                <a:latin typeface="黑体" pitchFamily="18" charset="0"/>
                <a:cs typeface="黑体" pitchFamily="18" charset="0"/>
              </a:rPr>
              <a:t>岁以上或有潜在疾病者</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如</a:t>
            </a:r>
          </a:p>
          <a:p>
            <a:pPr>
              <a:lnSpc>
                <a:spcPts val="4300"/>
              </a:lnSpc>
              <a:tabLst/>
            </a:pPr>
            <a:r>
              <a:rPr lang="en-US" altLang="zh-CN" sz="2400" dirty="0" smtClean="0">
                <a:solidFill>
                  <a:srgbClr val="1F4E79"/>
                </a:solidFill>
                <a:latin typeface="黑体" pitchFamily="18" charset="0"/>
                <a:cs typeface="黑体" pitchFamily="18" charset="0"/>
              </a:rPr>
              <a:t>冠心病、糖尿病、哮喘以及慢性肺病</a:t>
            </a:r>
            <a:r>
              <a:rPr lang="en-US" altLang="zh-CN" sz="2400" b="1" dirty="0" smtClean="0">
                <a:solidFill>
                  <a:srgbClr val="1F4E79"/>
                </a:solidFill>
                <a:latin typeface="Times New Roman" pitchFamily="18" charset="0"/>
                <a:cs typeface="Times New Roman" pitchFamily="18" charset="0"/>
              </a:rPr>
              <a:t>)</a:t>
            </a:r>
          </a:p>
        </p:txBody>
      </p:sp>
      <p:sp>
        <p:nvSpPr>
          <p:cNvPr id="8" name="TextBox 1"/>
          <p:cNvSpPr txBox="1"/>
          <p:nvPr/>
        </p:nvSpPr>
        <p:spPr>
          <a:xfrm>
            <a:off x="838200" y="6121400"/>
            <a:ext cx="1524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病死率高。</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175500" y="3530600"/>
            <a:ext cx="3492500" cy="29337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508000"/>
            <a:ext cx="10312400" cy="10922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14.</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中东呼吸综合征（</a:t>
            </a:r>
            <a:r>
              <a:rPr lang="en-US" altLang="zh-CN" sz="3600" dirty="0" smtClean="0">
                <a:solidFill>
                  <a:srgbClr val="1F4E79"/>
                </a:solidFill>
                <a:latin typeface="Times New Roman" pitchFamily="18" charset="0"/>
                <a:cs typeface="Times New Roman" pitchFamily="18" charset="0"/>
              </a:rPr>
              <a:t>MERS</a:t>
            </a:r>
            <a:r>
              <a:rPr lang="en-US" altLang="zh-CN" sz="3600" dirty="0" smtClean="0">
                <a:solidFill>
                  <a:srgbClr val="1F4E79"/>
                </a:solidFill>
                <a:latin typeface="黑体" pitchFamily="18" charset="0"/>
                <a:cs typeface="黑体" pitchFamily="18" charset="0"/>
              </a:rPr>
              <a:t>）冠状病毒</a:t>
            </a:r>
            <a:r>
              <a:rPr lang="en-US" altLang="zh-CN" sz="3600" dirty="0" smtClean="0">
                <a:solidFill>
                  <a:srgbClr val="1F4E79"/>
                </a:solidFill>
                <a:latin typeface="Times New Roman" pitchFamily="18" charset="0"/>
                <a:cs typeface="Times New Roman" pitchFamily="18" charset="0"/>
              </a:rPr>
              <a:t>---</a:t>
            </a:r>
            <a:r>
              <a:rPr lang="en-US" altLang="zh-CN" sz="3600" dirty="0" smtClean="0">
                <a:solidFill>
                  <a:srgbClr val="1F4E79"/>
                </a:solidFill>
                <a:latin typeface="黑体" pitchFamily="18" charset="0"/>
                <a:cs typeface="黑体" pitchFamily="18" charset="0"/>
              </a:rPr>
              <a:t>病死率高</a:t>
            </a:r>
          </a:p>
          <a:p>
            <a:pPr>
              <a:lnSpc>
                <a:spcPts val="3800"/>
              </a:lnSpc>
              <a:tabLst/>
            </a:pPr>
            <a:r>
              <a:rPr lang="en-US" altLang="zh-CN" sz="3600" dirty="0" smtClean="0">
                <a:solidFill>
                  <a:srgbClr val="1F4E79"/>
                </a:solidFill>
                <a:latin typeface="黑体" pitchFamily="18" charset="0"/>
                <a:cs typeface="黑体" pitchFamily="18" charset="0"/>
              </a:rPr>
              <a:t>于“</a:t>
            </a:r>
            <a:r>
              <a:rPr lang="en-US" altLang="zh-CN" sz="3600" dirty="0" smtClean="0">
                <a:solidFill>
                  <a:srgbClr val="1F4E79"/>
                </a:solidFill>
                <a:latin typeface="Times New Roman" pitchFamily="18" charset="0"/>
                <a:cs typeface="Times New Roman" pitchFamily="18" charset="0"/>
              </a:rPr>
              <a:t>SARS”</a:t>
            </a:r>
            <a:r>
              <a:rPr lang="en-US" altLang="zh-CN" sz="3600" dirty="0" smtClean="0">
                <a:solidFill>
                  <a:srgbClr val="1F4E79"/>
                </a:solidFill>
                <a:latin typeface="黑体" pitchFamily="18" charset="0"/>
                <a:cs typeface="黑体" pitchFamily="18" charset="0"/>
              </a:rPr>
              <a:t>。</a:t>
            </a:r>
          </a:p>
        </p:txBody>
      </p:sp>
      <p:sp>
        <p:nvSpPr>
          <p:cNvPr id="5" name="TextBox 1"/>
          <p:cNvSpPr txBox="1"/>
          <p:nvPr/>
        </p:nvSpPr>
        <p:spPr>
          <a:xfrm>
            <a:off x="1168400" y="1676400"/>
            <a:ext cx="9550400" cy="330200"/>
          </a:xfrm>
          <a:prstGeom prst="rect">
            <a:avLst/>
          </a:prstGeom>
          <a:noFill/>
        </p:spPr>
        <p:txBody>
          <a:bodyPr wrap="none" lIns="0" tIns="0" rIns="0" rtlCol="0">
            <a:spAutoFit/>
          </a:bodyPr>
          <a:lstStyle/>
          <a:p>
            <a:pPr>
              <a:lnSpc>
                <a:spcPts val="2600"/>
              </a:lnSpc>
              <a:tabLst/>
            </a:pPr>
            <a:r>
              <a:rPr lang="en-US" altLang="zh-CN" sz="2004" dirty="0" smtClean="0">
                <a:solidFill>
                  <a:srgbClr val="1F4E79"/>
                </a:solidFill>
                <a:latin typeface="Times New Roman" pitchFamily="18" charset="0"/>
                <a:cs typeface="Times New Roman" pitchFamily="18" charset="0"/>
              </a:rPr>
              <a:t>2015-2016</a:t>
            </a:r>
            <a:r>
              <a:rPr lang="en-US" altLang="zh-CN" sz="2004" dirty="0" smtClean="0">
                <a:solidFill>
                  <a:srgbClr val="1F4E79"/>
                </a:solidFill>
                <a:latin typeface="黑体" pitchFamily="18" charset="0"/>
                <a:cs typeface="黑体" pitchFamily="18" charset="0"/>
              </a:rPr>
              <a:t>年，</a:t>
            </a:r>
            <a:r>
              <a:rPr lang="en-US" altLang="zh-CN" sz="2004" dirty="0" smtClean="0">
                <a:solidFill>
                  <a:srgbClr val="1F4E79"/>
                </a:solidFill>
                <a:latin typeface="Times New Roman" pitchFamily="18" charset="0"/>
                <a:cs typeface="Times New Roman" pitchFamily="18" charset="0"/>
              </a:rPr>
              <a:t>MERS</a:t>
            </a:r>
            <a:r>
              <a:rPr lang="en-US" altLang="zh-CN" sz="2004" dirty="0" smtClean="0">
                <a:solidFill>
                  <a:srgbClr val="1F4E79"/>
                </a:solidFill>
                <a:latin typeface="黑体" pitchFamily="18" charset="0"/>
                <a:cs typeface="黑体" pitchFamily="18" charset="0"/>
              </a:rPr>
              <a:t>在亚洲集中暴发，并且和</a:t>
            </a:r>
            <a:r>
              <a:rPr lang="en-US" altLang="zh-CN" sz="2004" dirty="0" smtClean="0">
                <a:solidFill>
                  <a:srgbClr val="1F4E79"/>
                </a:solidFill>
                <a:latin typeface="Times New Roman" pitchFamily="18" charset="0"/>
                <a:cs typeface="Times New Roman" pitchFamily="18" charset="0"/>
              </a:rPr>
              <a:t>2003</a:t>
            </a:r>
            <a:r>
              <a:rPr lang="en-US" altLang="zh-CN" sz="2004" dirty="0" smtClean="0">
                <a:solidFill>
                  <a:srgbClr val="1F4E79"/>
                </a:solidFill>
                <a:latin typeface="黑体" pitchFamily="18" charset="0"/>
                <a:cs typeface="黑体" pitchFamily="18" charset="0"/>
              </a:rPr>
              <a:t>年暴发的</a:t>
            </a:r>
            <a:r>
              <a:rPr lang="en-US" altLang="zh-CN" sz="2004" dirty="0" smtClean="0">
                <a:solidFill>
                  <a:srgbClr val="1F4E79"/>
                </a:solidFill>
                <a:latin typeface="Times New Roman" pitchFamily="18" charset="0"/>
                <a:cs typeface="Times New Roman" pitchFamily="18" charset="0"/>
              </a:rPr>
              <a:t>SARS</a:t>
            </a:r>
            <a:r>
              <a:rPr lang="en-US" altLang="zh-CN" sz="2004" dirty="0" smtClean="0">
                <a:solidFill>
                  <a:srgbClr val="1F4E79"/>
                </a:solidFill>
                <a:latin typeface="黑体" pitchFamily="18" charset="0"/>
                <a:cs typeface="黑体" pitchFamily="18" charset="0"/>
              </a:rPr>
              <a:t>有太多的相似性。</a:t>
            </a:r>
          </a:p>
        </p:txBody>
      </p:sp>
      <p:sp>
        <p:nvSpPr>
          <p:cNvPr id="6" name="TextBox 1"/>
          <p:cNvSpPr txBox="1"/>
          <p:nvPr/>
        </p:nvSpPr>
        <p:spPr>
          <a:xfrm>
            <a:off x="596900" y="2159000"/>
            <a:ext cx="9906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二者都是由冠状病毒引起的呼吸道传染病，并且都发病较急。那么，它们之间究竟有哪些</a:t>
            </a:r>
          </a:p>
        </p:txBody>
      </p:sp>
      <p:sp>
        <p:nvSpPr>
          <p:cNvPr id="7" name="TextBox 1"/>
          <p:cNvSpPr txBox="1"/>
          <p:nvPr/>
        </p:nvSpPr>
        <p:spPr>
          <a:xfrm>
            <a:off x="419100" y="2717800"/>
            <a:ext cx="10096500" cy="4038600"/>
          </a:xfrm>
          <a:prstGeom prst="rect">
            <a:avLst/>
          </a:prstGeom>
          <a:noFill/>
        </p:spPr>
        <p:txBody>
          <a:bodyPr wrap="none" lIns="0" tIns="0" rIns="0" rtlCol="0">
            <a:spAutoFit/>
          </a:bodyPr>
          <a:lstStyle/>
          <a:p>
            <a:pPr>
              <a:lnSpc>
                <a:spcPts val="2600"/>
              </a:lnSpc>
              <a:tabLst>
                <a:tab pos="177800" algn="l"/>
              </a:tabLst>
            </a:pPr>
            <a:r>
              <a:rPr lang="en-US" altLang="zh-CN" dirty="0" smtClean="0"/>
              <a:t>	</a:t>
            </a:r>
            <a:r>
              <a:rPr lang="en-US" altLang="zh-CN" sz="2004" dirty="0" smtClean="0">
                <a:solidFill>
                  <a:srgbClr val="1F4E79"/>
                </a:solidFill>
                <a:latin typeface="黑体" pitchFamily="18" charset="0"/>
                <a:cs typeface="黑体" pitchFamily="18" charset="0"/>
              </a:rPr>
              <a:t>区别？（</a:t>
            </a:r>
            <a:r>
              <a:rPr lang="en-US" altLang="zh-CN" sz="2004" dirty="0" smtClean="0">
                <a:solidFill>
                  <a:srgbClr val="1F4E79"/>
                </a:solidFill>
                <a:latin typeface="Times New Roman" pitchFamily="18" charset="0"/>
                <a:cs typeface="Times New Roman" pitchFamily="18" charset="0"/>
              </a:rPr>
              <a:t>1</a:t>
            </a:r>
            <a:r>
              <a:rPr lang="en-US" altLang="zh-CN" sz="2004" dirty="0" smtClean="0">
                <a:solidFill>
                  <a:srgbClr val="1F4E79"/>
                </a:solidFill>
                <a:latin typeface="黑体" pitchFamily="18" charset="0"/>
                <a:cs typeface="黑体" pitchFamily="18" charset="0"/>
              </a:rPr>
              <a:t>）二者传播速度不同。从</a:t>
            </a:r>
            <a:r>
              <a:rPr lang="en-US" altLang="zh-CN" sz="2004" dirty="0" smtClean="0">
                <a:solidFill>
                  <a:srgbClr val="1F4E79"/>
                </a:solidFill>
                <a:latin typeface="Times New Roman" pitchFamily="18" charset="0"/>
                <a:cs typeface="Times New Roman" pitchFamily="18" charset="0"/>
              </a:rPr>
              <a:t>2012</a:t>
            </a:r>
            <a:r>
              <a:rPr lang="en-US" altLang="zh-CN" sz="2004" dirty="0" smtClean="0">
                <a:solidFill>
                  <a:srgbClr val="1F4E79"/>
                </a:solidFill>
                <a:latin typeface="黑体" pitchFamily="18" charset="0"/>
                <a:cs typeface="黑体" pitchFamily="18" charset="0"/>
              </a:rPr>
              <a:t>年</a:t>
            </a:r>
            <a:r>
              <a:rPr lang="en-US" altLang="zh-CN" sz="2004" dirty="0" smtClean="0">
                <a:solidFill>
                  <a:srgbClr val="1F4E79"/>
                </a:solidFill>
                <a:latin typeface="Times New Roman" pitchFamily="18" charset="0"/>
                <a:cs typeface="Times New Roman" pitchFamily="18" charset="0"/>
              </a:rPr>
              <a:t>9</a:t>
            </a:r>
            <a:r>
              <a:rPr lang="en-US" altLang="zh-CN" sz="2004" dirty="0" smtClean="0">
                <a:solidFill>
                  <a:srgbClr val="1F4E79"/>
                </a:solidFill>
                <a:latin typeface="黑体" pitchFamily="18" charset="0"/>
                <a:cs typeface="黑体" pitchFamily="18" charset="0"/>
              </a:rPr>
              <a:t>月第一例</a:t>
            </a:r>
            <a:r>
              <a:rPr lang="en-US" altLang="zh-CN" sz="2004" dirty="0" smtClean="0">
                <a:solidFill>
                  <a:srgbClr val="1F4E79"/>
                </a:solidFill>
                <a:latin typeface="Times New Roman" pitchFamily="18" charset="0"/>
                <a:cs typeface="Times New Roman" pitchFamily="18" charset="0"/>
              </a:rPr>
              <a:t>MERS</a:t>
            </a:r>
            <a:r>
              <a:rPr lang="en-US" altLang="zh-CN" sz="2004" dirty="0" smtClean="0">
                <a:solidFill>
                  <a:srgbClr val="1F4E79"/>
                </a:solidFill>
                <a:latin typeface="黑体" pitchFamily="18" charset="0"/>
                <a:cs typeface="黑体" pitchFamily="18" charset="0"/>
              </a:rPr>
              <a:t>病例被发现到</a:t>
            </a:r>
            <a:r>
              <a:rPr lang="en-US" altLang="zh-CN" sz="2004" dirty="0" smtClean="0">
                <a:solidFill>
                  <a:srgbClr val="1F4E79"/>
                </a:solidFill>
                <a:latin typeface="Times New Roman" pitchFamily="18" charset="0"/>
                <a:cs typeface="Times New Roman" pitchFamily="18" charset="0"/>
              </a:rPr>
              <a:t>2015</a:t>
            </a:r>
            <a:r>
              <a:rPr lang="en-US" altLang="zh-CN" sz="2004" dirty="0" smtClean="0">
                <a:solidFill>
                  <a:srgbClr val="1F4E79"/>
                </a:solidFill>
                <a:latin typeface="黑体" pitchFamily="18" charset="0"/>
                <a:cs typeface="黑体" pitchFamily="18" charset="0"/>
              </a:rPr>
              <a:t>年</a:t>
            </a:r>
            <a:r>
              <a:rPr lang="en-US" altLang="zh-CN" sz="2004" dirty="0" smtClean="0">
                <a:solidFill>
                  <a:srgbClr val="1F4E79"/>
                </a:solidFill>
                <a:latin typeface="Times New Roman" pitchFamily="18" charset="0"/>
                <a:cs typeface="Times New Roman" pitchFamily="18" charset="0"/>
              </a:rPr>
              <a:t>5</a:t>
            </a:r>
            <a:r>
              <a:rPr lang="en-US" altLang="zh-CN" sz="2004" dirty="0" smtClean="0">
                <a:solidFill>
                  <a:srgbClr val="1F4E79"/>
                </a:solidFill>
                <a:latin typeface="黑体" pitchFamily="18" charset="0"/>
                <a:cs typeface="黑体" pitchFamily="18" charset="0"/>
              </a:rPr>
              <a:t>月两年</a:t>
            </a:r>
          </a:p>
          <a:p>
            <a:pPr>
              <a:lnSpc>
                <a:spcPts val="3500"/>
              </a:lnSpc>
              <a:tabLst>
                <a:tab pos="177800" algn="l"/>
              </a:tabLst>
            </a:pPr>
            <a:r>
              <a:rPr lang="en-US" altLang="zh-CN" dirty="0" smtClean="0"/>
              <a:t>	</a:t>
            </a:r>
            <a:r>
              <a:rPr lang="en-US" altLang="zh-CN" sz="2004" dirty="0" smtClean="0">
                <a:solidFill>
                  <a:srgbClr val="1F4E79"/>
                </a:solidFill>
                <a:latin typeface="黑体" pitchFamily="18" charset="0"/>
                <a:cs typeface="黑体" pitchFamily="18" charset="0"/>
              </a:rPr>
              <a:t>多的时间里，确诊病例大概有</a:t>
            </a:r>
            <a:r>
              <a:rPr lang="en-US" altLang="zh-CN" sz="2004" dirty="0" smtClean="0">
                <a:solidFill>
                  <a:srgbClr val="1F4E79"/>
                </a:solidFill>
                <a:latin typeface="Times New Roman" pitchFamily="18" charset="0"/>
                <a:cs typeface="Times New Roman" pitchFamily="18" charset="0"/>
              </a:rPr>
              <a:t>1143</a:t>
            </a:r>
            <a:r>
              <a:rPr lang="en-US" altLang="zh-CN" sz="2004" dirty="0" smtClean="0">
                <a:solidFill>
                  <a:srgbClr val="1F4E79"/>
                </a:solidFill>
                <a:latin typeface="黑体" pitchFamily="18" charset="0"/>
                <a:cs typeface="黑体" pitchFamily="18" charset="0"/>
              </a:rPr>
              <a:t>个。而</a:t>
            </a:r>
            <a:r>
              <a:rPr lang="en-US" altLang="zh-CN" sz="2004" dirty="0" smtClean="0">
                <a:solidFill>
                  <a:srgbClr val="1F4E79"/>
                </a:solidFill>
                <a:latin typeface="Times New Roman" pitchFamily="18" charset="0"/>
                <a:cs typeface="Times New Roman" pitchFamily="18" charset="0"/>
              </a:rPr>
              <a:t>SARS</a:t>
            </a:r>
            <a:r>
              <a:rPr lang="en-US" altLang="zh-CN" sz="2004" dirty="0" smtClean="0">
                <a:solidFill>
                  <a:srgbClr val="1F4E79"/>
                </a:solidFill>
                <a:latin typeface="黑体" pitchFamily="18" charset="0"/>
                <a:cs typeface="黑体" pitchFamily="18" charset="0"/>
              </a:rPr>
              <a:t>从</a:t>
            </a:r>
            <a:r>
              <a:rPr lang="en-US" altLang="zh-CN" sz="2004" dirty="0" smtClean="0">
                <a:solidFill>
                  <a:srgbClr val="1F4E79"/>
                </a:solidFill>
                <a:latin typeface="Times New Roman" pitchFamily="18" charset="0"/>
                <a:cs typeface="Times New Roman" pitchFamily="18" charset="0"/>
              </a:rPr>
              <a:t>2003</a:t>
            </a:r>
            <a:r>
              <a:rPr lang="en-US" altLang="zh-CN" sz="2004" dirty="0" smtClean="0">
                <a:solidFill>
                  <a:srgbClr val="1F4E79"/>
                </a:solidFill>
                <a:latin typeface="黑体" pitchFamily="18" charset="0"/>
                <a:cs typeface="黑体" pitchFamily="18" charset="0"/>
              </a:rPr>
              <a:t>年发现第一例病例开始，约半年时</a:t>
            </a:r>
          </a:p>
          <a:p>
            <a:pPr>
              <a:lnSpc>
                <a:spcPts val="3600"/>
              </a:lnSpc>
              <a:tabLst>
                <a:tab pos="177800" algn="l"/>
              </a:tabLst>
            </a:pPr>
            <a:r>
              <a:rPr lang="en-US" altLang="zh-CN" dirty="0" smtClean="0"/>
              <a:t>	</a:t>
            </a:r>
            <a:r>
              <a:rPr lang="en-US" altLang="zh-CN" sz="2004" dirty="0" smtClean="0">
                <a:solidFill>
                  <a:srgbClr val="1F4E79"/>
                </a:solidFill>
                <a:latin typeface="黑体" pitchFamily="18" charset="0"/>
                <a:cs typeface="黑体" pitchFamily="18" charset="0"/>
              </a:rPr>
              <a:t>间就在世界范围内的</a:t>
            </a:r>
            <a:r>
              <a:rPr lang="en-US" altLang="zh-CN" sz="2004" dirty="0" smtClean="0">
                <a:solidFill>
                  <a:srgbClr val="1F4E79"/>
                </a:solidFill>
                <a:latin typeface="Times New Roman" pitchFamily="18" charset="0"/>
                <a:cs typeface="Times New Roman" pitchFamily="18" charset="0"/>
              </a:rPr>
              <a:t>32</a:t>
            </a:r>
            <a:r>
              <a:rPr lang="en-US" altLang="zh-CN" sz="2004" dirty="0" smtClean="0">
                <a:solidFill>
                  <a:srgbClr val="1F4E79"/>
                </a:solidFill>
                <a:latin typeface="黑体" pitchFamily="18" charset="0"/>
                <a:cs typeface="黑体" pitchFamily="18" charset="0"/>
              </a:rPr>
              <a:t>个国家和地区确诊病例达</a:t>
            </a:r>
            <a:r>
              <a:rPr lang="en-US" altLang="zh-CN" sz="2004" dirty="0" smtClean="0">
                <a:solidFill>
                  <a:srgbClr val="1F4E79"/>
                </a:solidFill>
                <a:latin typeface="Times New Roman" pitchFamily="18" charset="0"/>
                <a:cs typeface="Times New Roman" pitchFamily="18" charset="0"/>
              </a:rPr>
              <a:t>8422</a:t>
            </a:r>
            <a:r>
              <a:rPr lang="en-US" altLang="zh-CN" sz="2004" dirty="0" smtClean="0">
                <a:solidFill>
                  <a:srgbClr val="1F4E79"/>
                </a:solidFill>
                <a:latin typeface="黑体" pitchFamily="18" charset="0"/>
                <a:cs typeface="黑体" pitchFamily="18" charset="0"/>
              </a:rPr>
              <a:t>个。</a:t>
            </a:r>
          </a:p>
          <a:p>
            <a:pPr>
              <a:lnSpc>
                <a:spcPts val="1000"/>
              </a:lnSpc>
            </a:pPr>
            <a:endParaRPr lang="en-US" altLang="zh-CN" dirty="0" smtClean="0"/>
          </a:p>
          <a:p>
            <a:pPr>
              <a:lnSpc>
                <a:spcPts val="3000"/>
              </a:lnSpc>
              <a:tabLst>
                <a:tab pos="177800" algn="l"/>
              </a:tabLst>
            </a:pPr>
            <a:r>
              <a:rPr lang="en-US" altLang="zh-CN" sz="2004" dirty="0" smtClean="0">
                <a:solidFill>
                  <a:srgbClr val="1F4E79"/>
                </a:solidFill>
                <a:latin typeface="黑体" pitchFamily="18" charset="0"/>
                <a:cs typeface="黑体" pitchFamily="18" charset="0"/>
              </a:rPr>
              <a:t>（</a:t>
            </a:r>
            <a:r>
              <a:rPr lang="en-US" altLang="zh-CN" sz="2004" dirty="0" smtClean="0">
                <a:solidFill>
                  <a:srgbClr val="1F4E79"/>
                </a:solidFill>
                <a:latin typeface="Times New Roman" pitchFamily="18" charset="0"/>
                <a:cs typeface="Times New Roman" pitchFamily="18" charset="0"/>
              </a:rPr>
              <a:t>2</a:t>
            </a:r>
            <a:r>
              <a:rPr lang="en-US" altLang="zh-CN" sz="2004" dirty="0" smtClean="0">
                <a:solidFill>
                  <a:srgbClr val="1F4E79"/>
                </a:solidFill>
                <a:latin typeface="黑体" pitchFamily="18" charset="0"/>
                <a:cs typeface="黑体" pitchFamily="18" charset="0"/>
              </a:rPr>
              <a:t>）二者传染性不同。一般认为，“</a:t>
            </a:r>
            <a:r>
              <a:rPr lang="en-US" altLang="zh-CN" sz="2004" dirty="0" smtClean="0">
                <a:solidFill>
                  <a:srgbClr val="1F4E79"/>
                </a:solidFill>
                <a:latin typeface="Times New Roman" pitchFamily="18" charset="0"/>
                <a:cs typeface="Times New Roman" pitchFamily="18" charset="0"/>
              </a:rPr>
              <a:t>MERS”</a:t>
            </a:r>
            <a:r>
              <a:rPr lang="en-US" altLang="zh-CN" sz="2004" dirty="0" smtClean="0">
                <a:solidFill>
                  <a:srgbClr val="1F4E79"/>
                </a:solidFill>
                <a:latin typeface="黑体" pitchFamily="18" charset="0"/>
                <a:cs typeface="黑体" pitchFamily="18" charset="0"/>
              </a:rPr>
              <a:t>在人与人之间</a:t>
            </a:r>
          </a:p>
          <a:p>
            <a:pPr>
              <a:lnSpc>
                <a:spcPts val="3600"/>
              </a:lnSpc>
              <a:tabLst>
                <a:tab pos="177800" algn="l"/>
              </a:tabLst>
            </a:pPr>
            <a:r>
              <a:rPr lang="en-US" altLang="zh-CN" sz="2004" dirty="0" smtClean="0">
                <a:solidFill>
                  <a:srgbClr val="1F4E79"/>
                </a:solidFill>
                <a:latin typeface="黑体" pitchFamily="18" charset="0"/>
                <a:cs typeface="黑体" pitchFamily="18" charset="0"/>
              </a:rPr>
              <a:t>传播并不容易，但是“</a:t>
            </a:r>
            <a:r>
              <a:rPr lang="en-US" altLang="zh-CN" sz="2004" dirty="0" smtClean="0">
                <a:solidFill>
                  <a:srgbClr val="1F4E79"/>
                </a:solidFill>
                <a:latin typeface="Times New Roman" pitchFamily="18" charset="0"/>
                <a:cs typeface="Times New Roman" pitchFamily="18" charset="0"/>
              </a:rPr>
              <a:t>SARS”</a:t>
            </a:r>
            <a:r>
              <a:rPr lang="en-US" altLang="zh-CN" sz="2004" dirty="0" smtClean="0">
                <a:solidFill>
                  <a:srgbClr val="1F4E79"/>
                </a:solidFill>
                <a:latin typeface="黑体" pitchFamily="18" charset="0"/>
                <a:cs typeface="黑体" pitchFamily="18" charset="0"/>
              </a:rPr>
              <a:t>可在人与人之间迅速传播。</a:t>
            </a:r>
          </a:p>
          <a:p>
            <a:pPr>
              <a:lnSpc>
                <a:spcPts val="3600"/>
              </a:lnSpc>
              <a:tabLst>
                <a:tab pos="177800" algn="l"/>
              </a:tabLst>
            </a:pPr>
            <a:r>
              <a:rPr lang="en-US" altLang="zh-CN" sz="2004" dirty="0" smtClean="0">
                <a:solidFill>
                  <a:srgbClr val="1F4E79"/>
                </a:solidFill>
                <a:latin typeface="黑体" pitchFamily="18" charset="0"/>
                <a:cs typeface="黑体" pitchFamily="18" charset="0"/>
              </a:rPr>
              <a:t>（</a:t>
            </a:r>
            <a:r>
              <a:rPr lang="en-US" altLang="zh-CN" sz="2004" dirty="0" smtClean="0">
                <a:solidFill>
                  <a:srgbClr val="1F4E79"/>
                </a:solidFill>
                <a:latin typeface="Times New Roman" pitchFamily="18" charset="0"/>
                <a:cs typeface="Times New Roman" pitchFamily="18" charset="0"/>
              </a:rPr>
              <a:t>3</a:t>
            </a:r>
            <a:r>
              <a:rPr lang="en-US" altLang="zh-CN" sz="2004" dirty="0" smtClean="0">
                <a:solidFill>
                  <a:srgbClr val="1F4E79"/>
                </a:solidFill>
                <a:latin typeface="黑体" pitchFamily="18" charset="0"/>
                <a:cs typeface="黑体" pitchFamily="18" charset="0"/>
              </a:rPr>
              <a:t>）二者危害性不同。虽然</a:t>
            </a:r>
            <a:r>
              <a:rPr lang="en-US" altLang="zh-CN" sz="2004" dirty="0" smtClean="0">
                <a:solidFill>
                  <a:srgbClr val="1F4E79"/>
                </a:solidFill>
                <a:latin typeface="Times New Roman" pitchFamily="18" charset="0"/>
                <a:cs typeface="Times New Roman" pitchFamily="18" charset="0"/>
              </a:rPr>
              <a:t>MERS</a:t>
            </a:r>
            <a:r>
              <a:rPr lang="en-US" altLang="zh-CN" sz="2004" dirty="0" smtClean="0">
                <a:solidFill>
                  <a:srgbClr val="1F4E79"/>
                </a:solidFill>
                <a:latin typeface="黑体" pitchFamily="18" charset="0"/>
                <a:cs typeface="黑体" pitchFamily="18" charset="0"/>
              </a:rPr>
              <a:t>的传染性比</a:t>
            </a:r>
            <a:r>
              <a:rPr lang="en-US" altLang="zh-CN" sz="2004" dirty="0" smtClean="0">
                <a:solidFill>
                  <a:srgbClr val="1F4E79"/>
                </a:solidFill>
                <a:latin typeface="Times New Roman" pitchFamily="18" charset="0"/>
                <a:cs typeface="Times New Roman" pitchFamily="18" charset="0"/>
              </a:rPr>
              <a:t>SARS</a:t>
            </a:r>
            <a:r>
              <a:rPr lang="en-US" altLang="zh-CN" sz="2004" dirty="0" smtClean="0">
                <a:solidFill>
                  <a:srgbClr val="1F4E79"/>
                </a:solidFill>
                <a:latin typeface="黑体" pitchFamily="18" charset="0"/>
                <a:cs typeface="黑体" pitchFamily="18" charset="0"/>
              </a:rPr>
              <a:t>要弱</a:t>
            </a:r>
          </a:p>
          <a:p>
            <a:pPr>
              <a:lnSpc>
                <a:spcPts val="3600"/>
              </a:lnSpc>
              <a:tabLst>
                <a:tab pos="177800" algn="l"/>
              </a:tabLst>
            </a:pPr>
            <a:r>
              <a:rPr lang="en-US" altLang="zh-CN" sz="2004" dirty="0" smtClean="0">
                <a:solidFill>
                  <a:srgbClr val="1F4E79"/>
                </a:solidFill>
                <a:latin typeface="黑体" pitchFamily="18" charset="0"/>
                <a:cs typeface="黑体" pitchFamily="18" charset="0"/>
              </a:rPr>
              <a:t>，但是病死率却高得多。</a:t>
            </a:r>
            <a:r>
              <a:rPr lang="en-US" altLang="zh-CN" sz="2004" dirty="0" smtClean="0">
                <a:solidFill>
                  <a:srgbClr val="1F4E79"/>
                </a:solidFill>
                <a:latin typeface="Times New Roman" pitchFamily="18" charset="0"/>
                <a:cs typeface="Times New Roman" pitchFamily="18" charset="0"/>
              </a:rPr>
              <a:t>SARS</a:t>
            </a:r>
            <a:r>
              <a:rPr lang="en-US" altLang="zh-CN" sz="2004" dirty="0" smtClean="0">
                <a:solidFill>
                  <a:srgbClr val="1F4E79"/>
                </a:solidFill>
                <a:latin typeface="黑体" pitchFamily="18" charset="0"/>
                <a:cs typeface="黑体" pitchFamily="18" charset="0"/>
              </a:rPr>
              <a:t>确诊的病例中，死亡率不足</a:t>
            </a:r>
          </a:p>
          <a:p>
            <a:pPr>
              <a:lnSpc>
                <a:spcPts val="3600"/>
              </a:lnSpc>
              <a:tabLst>
                <a:tab pos="177800" algn="l"/>
              </a:tabLst>
            </a:pPr>
            <a:r>
              <a:rPr lang="en-US" altLang="zh-CN" sz="2004" dirty="0" smtClean="0">
                <a:solidFill>
                  <a:srgbClr val="1F4E79"/>
                </a:solidFill>
                <a:latin typeface="Times New Roman" pitchFamily="18" charset="0"/>
                <a:cs typeface="Times New Roman" pitchFamily="18" charset="0"/>
              </a:rPr>
              <a:t>10%</a:t>
            </a:r>
            <a:r>
              <a:rPr lang="en-US" altLang="zh-CN" sz="2004" dirty="0" smtClean="0">
                <a:solidFill>
                  <a:srgbClr val="1F4E79"/>
                </a:solidFill>
                <a:latin typeface="黑体" pitchFamily="18" charset="0"/>
                <a:cs typeface="黑体" pitchFamily="18" charset="0"/>
              </a:rPr>
              <a:t>；而</a:t>
            </a:r>
            <a:r>
              <a:rPr lang="en-US" altLang="zh-CN" sz="2004" dirty="0" smtClean="0">
                <a:solidFill>
                  <a:srgbClr val="1F4E79"/>
                </a:solidFill>
                <a:latin typeface="Times New Roman" pitchFamily="18" charset="0"/>
                <a:cs typeface="Times New Roman" pitchFamily="18" charset="0"/>
              </a:rPr>
              <a:t>MERS</a:t>
            </a:r>
            <a:r>
              <a:rPr lang="en-US" altLang="zh-CN" sz="2004" dirty="0" smtClean="0">
                <a:solidFill>
                  <a:srgbClr val="1F4E79"/>
                </a:solidFill>
                <a:latin typeface="黑体" pitchFamily="18" charset="0"/>
                <a:cs typeface="黑体" pitchFamily="18" charset="0"/>
              </a:rPr>
              <a:t>病人中，死亡率接近</a:t>
            </a:r>
            <a:r>
              <a:rPr lang="en-US" altLang="zh-CN" sz="2004" dirty="0" smtClean="0">
                <a:solidFill>
                  <a:srgbClr val="1F4E79"/>
                </a:solidFill>
                <a:latin typeface="Times New Roman" pitchFamily="18" charset="0"/>
                <a:cs typeface="Times New Roman" pitchFamily="18" charset="0"/>
              </a:rPr>
              <a:t>40%</a:t>
            </a:r>
            <a:r>
              <a:rPr lang="en-US" altLang="zh-CN" sz="2004" dirty="0" smtClean="0">
                <a:solidFill>
                  <a:srgbClr val="1F4E79"/>
                </a:solidFill>
                <a:latin typeface="黑体" pitchFamily="18" charset="0"/>
                <a:cs typeface="黑体" pitchFamily="18" charset="0"/>
              </a:rPr>
              <a:t>，大大超过了</a:t>
            </a:r>
          </a:p>
          <a:p>
            <a:pPr>
              <a:lnSpc>
                <a:spcPts val="3600"/>
              </a:lnSpc>
              <a:tabLst>
                <a:tab pos="177800" algn="l"/>
              </a:tabLst>
            </a:pPr>
            <a:r>
              <a:rPr lang="en-US" altLang="zh-CN" sz="2004" dirty="0" smtClean="0">
                <a:solidFill>
                  <a:srgbClr val="1F4E79"/>
                </a:solidFill>
                <a:latin typeface="Times New Roman" pitchFamily="18" charset="0"/>
                <a:cs typeface="Times New Roman" pitchFamily="18" charset="0"/>
              </a:rPr>
              <a:t>SARS</a:t>
            </a:r>
            <a:r>
              <a:rPr lang="en-US" altLang="zh-CN" sz="2004" dirty="0" smtClean="0">
                <a:solidFill>
                  <a:srgbClr val="1F4E79"/>
                </a:solidFill>
                <a:latin typeface="黑体" pitchFamily="18" charset="0"/>
                <a:cs typeface="黑体" pitchFamily="18"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8341042" y="5166042"/>
            <a:ext cx="2157729" cy="30480"/>
          </a:xfrm>
          <a:custGeom>
            <a:avLst/>
            <a:gdLst>
              <a:gd name="connsiteX0" fmla="*/ 7619 w 2157729"/>
              <a:gd name="connsiteY0" fmla="*/ 7620 h 30480"/>
              <a:gd name="connsiteX1" fmla="*/ 2150109 w 2157729"/>
              <a:gd name="connsiteY1" fmla="*/ 7620 h 30480"/>
            </a:gdLst>
            <a:ahLst/>
            <a:cxnLst>
              <a:cxn ang="0">
                <a:pos x="connsiteX0" y="connsiteY0"/>
              </a:cxn>
              <a:cxn ang="1">
                <a:pos x="connsiteX1" y="connsiteY1"/>
              </a:cxn>
            </a:cxnLst>
            <a:rect l="l" t="t" r="r" b="b"/>
            <a:pathLst>
              <a:path w="2157729" h="30480">
                <a:moveTo>
                  <a:pt x="7619" y="7620"/>
                </a:moveTo>
                <a:lnTo>
                  <a:pt x="215010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856932" y="5714682"/>
            <a:ext cx="2157729" cy="30480"/>
          </a:xfrm>
          <a:custGeom>
            <a:avLst/>
            <a:gdLst>
              <a:gd name="connsiteX0" fmla="*/ 7619 w 2157729"/>
              <a:gd name="connsiteY0" fmla="*/ 7620 h 30480"/>
              <a:gd name="connsiteX1" fmla="*/ 2150109 w 2157729"/>
              <a:gd name="connsiteY1" fmla="*/ 7620 h 30480"/>
            </a:gdLst>
            <a:ahLst/>
            <a:cxnLst>
              <a:cxn ang="0">
                <a:pos x="connsiteX0" y="connsiteY0"/>
              </a:cxn>
              <a:cxn ang="1">
                <a:pos x="connsiteX1" y="connsiteY1"/>
              </a:cxn>
            </a:cxnLst>
            <a:rect l="l" t="t" r="r" b="b"/>
            <a:pathLst>
              <a:path w="2157729" h="30480">
                <a:moveTo>
                  <a:pt x="7619" y="7620"/>
                </a:moveTo>
                <a:lnTo>
                  <a:pt x="215010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6832600" y="2032000"/>
            <a:ext cx="3530600" cy="2578100"/>
          </a:xfrm>
          <a:prstGeom prst="rect">
            <a:avLst/>
          </a:prstGeom>
          <a:noFill/>
        </p:spPr>
      </p:pic>
      <p:pic>
        <p:nvPicPr>
          <p:cNvPr id="6"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10363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15.</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什么是新型冠状病毒？这种病毒为什么会流行？</a:t>
            </a:r>
          </a:p>
        </p:txBody>
      </p:sp>
      <p:sp>
        <p:nvSpPr>
          <p:cNvPr id="7" name="TextBox 1"/>
          <p:cNvSpPr txBox="1"/>
          <p:nvPr/>
        </p:nvSpPr>
        <p:spPr>
          <a:xfrm>
            <a:off x="1600200" y="2082800"/>
            <a:ext cx="48895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此次引起流行的冠状病毒为一种变异</a:t>
            </a:r>
          </a:p>
        </p:txBody>
      </p:sp>
      <p:sp>
        <p:nvSpPr>
          <p:cNvPr id="8" name="TextBox 1"/>
          <p:cNvSpPr txBox="1"/>
          <p:nvPr/>
        </p:nvSpPr>
        <p:spPr>
          <a:xfrm>
            <a:off x="927100" y="2628900"/>
            <a:ext cx="5575300" cy="15113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的新型冠状病毒</a:t>
            </a:r>
            <a:r>
              <a:rPr lang="en-US" altLang="zh-CN" sz="2400" b="1" dirty="0" smtClean="0">
                <a:solidFill>
                  <a:srgbClr val="1F4E79"/>
                </a:solidFill>
                <a:latin typeface="Times New Roman" pitchFamily="18" charset="0"/>
                <a:cs typeface="Times New Roman" pitchFamily="18" charset="0"/>
              </a:rPr>
              <a:t>(β</a:t>
            </a:r>
            <a:r>
              <a:rPr lang="en-US" altLang="zh-CN" sz="2400" dirty="0" smtClean="0">
                <a:solidFill>
                  <a:srgbClr val="1F4E79"/>
                </a:solidFill>
                <a:latin typeface="黑体" pitchFamily="18" charset="0"/>
                <a:cs typeface="黑体" pitchFamily="18" charset="0"/>
              </a:rPr>
              <a:t>属</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WHO</a:t>
            </a:r>
            <a:r>
              <a:rPr lang="en-US" altLang="zh-CN" sz="2400" dirty="0" smtClean="0">
                <a:solidFill>
                  <a:srgbClr val="1F4E79"/>
                </a:solidFill>
                <a:latin typeface="黑体" pitchFamily="18" charset="0"/>
                <a:cs typeface="黑体" pitchFamily="18" charset="0"/>
              </a:rPr>
              <a:t>命名为</a:t>
            </a:r>
            <a:r>
              <a:rPr lang="en-US" altLang="zh-CN" sz="2400" b="1" dirty="0" smtClean="0">
                <a:solidFill>
                  <a:srgbClr val="1F4E79"/>
                </a:solidFill>
                <a:latin typeface="Times New Roman" pitchFamily="18" charset="0"/>
                <a:cs typeface="Times New Roman" pitchFamily="18" charset="0"/>
              </a:rPr>
              <a:t>2019-</a:t>
            </a:r>
          </a:p>
          <a:p>
            <a:pPr>
              <a:lnSpc>
                <a:spcPts val="4300"/>
              </a:lnSpc>
              <a:tabLst/>
            </a:pPr>
            <a:r>
              <a:rPr lang="en-US" altLang="zh-CN" sz="2400" b="1" dirty="0" smtClean="0">
                <a:solidFill>
                  <a:srgbClr val="1F4E79"/>
                </a:solidFill>
                <a:latin typeface="Times New Roman" pitchFamily="18" charset="0"/>
                <a:cs typeface="Times New Roman" pitchFamily="18" charset="0"/>
              </a:rPr>
              <a:t>nCoV</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2020</a:t>
            </a:r>
            <a:r>
              <a:rPr lang="en-US" altLang="zh-CN" sz="2400" dirty="0" smtClean="0">
                <a:solidFill>
                  <a:srgbClr val="1F4E79"/>
                </a:solidFill>
                <a:latin typeface="黑体" pitchFamily="18" charset="0"/>
                <a:cs typeface="黑体" pitchFamily="18" charset="0"/>
              </a:rPr>
              <a:t>年</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月</a:t>
            </a:r>
            <a:r>
              <a:rPr lang="en-US" altLang="zh-CN" sz="2400" b="1" dirty="0" smtClean="0">
                <a:solidFill>
                  <a:srgbClr val="1F4E79"/>
                </a:solidFill>
                <a:latin typeface="Times New Roman" pitchFamily="18" charset="0"/>
                <a:cs typeface="Times New Roman" pitchFamily="18" charset="0"/>
              </a:rPr>
              <a:t>10</a:t>
            </a:r>
            <a:r>
              <a:rPr lang="en-US" altLang="zh-CN" sz="2400" dirty="0" smtClean="0">
                <a:solidFill>
                  <a:srgbClr val="1F4E79"/>
                </a:solidFill>
                <a:latin typeface="黑体" pitchFamily="18" charset="0"/>
                <a:cs typeface="黑体" pitchFamily="18" charset="0"/>
              </a:rPr>
              <a:t>日，第一例</a:t>
            </a:r>
            <a:r>
              <a:rPr lang="en-US" altLang="zh-CN" sz="2400" b="1" dirty="0" smtClean="0">
                <a:solidFill>
                  <a:srgbClr val="1F4E79"/>
                </a:solidFill>
                <a:latin typeface="Times New Roman" pitchFamily="18" charset="0"/>
                <a:cs typeface="Times New Roman" pitchFamily="18" charset="0"/>
              </a:rPr>
              <a:t>2019-</a:t>
            </a:r>
          </a:p>
          <a:p>
            <a:pPr>
              <a:lnSpc>
                <a:spcPts val="4300"/>
              </a:lnSpc>
              <a:tabLst/>
            </a:pPr>
            <a:r>
              <a:rPr lang="en-US" altLang="zh-CN" sz="2400" b="1" dirty="0" smtClean="0">
                <a:solidFill>
                  <a:srgbClr val="1F4E79"/>
                </a:solidFill>
                <a:latin typeface="Times New Roman" pitchFamily="18" charset="0"/>
                <a:cs typeface="Times New Roman" pitchFamily="18" charset="0"/>
              </a:rPr>
              <a:t>nCoV</a:t>
            </a:r>
            <a:r>
              <a:rPr lang="en-US" altLang="zh-CN" sz="2400" dirty="0" smtClean="0">
                <a:solidFill>
                  <a:srgbClr val="1F4E79"/>
                </a:solidFill>
                <a:latin typeface="黑体" pitchFamily="18" charset="0"/>
                <a:cs typeface="黑体" pitchFamily="18" charset="0"/>
              </a:rPr>
              <a:t>基因组测序完成，之后相继有</a:t>
            </a:r>
            <a:r>
              <a:rPr lang="en-US" altLang="zh-CN" sz="2400" b="1" dirty="0" smtClean="0">
                <a:solidFill>
                  <a:srgbClr val="1F4E79"/>
                </a:solidFill>
                <a:latin typeface="Times New Roman" pitchFamily="18" charset="0"/>
                <a:cs typeface="Times New Roman" pitchFamily="18" charset="0"/>
              </a:rPr>
              <a:t>5</a:t>
            </a:r>
            <a:r>
              <a:rPr lang="en-US" altLang="zh-CN" sz="2400" dirty="0" smtClean="0">
                <a:solidFill>
                  <a:srgbClr val="1F4E79"/>
                </a:solidFill>
                <a:latin typeface="黑体" pitchFamily="18" charset="0"/>
                <a:cs typeface="黑体" pitchFamily="18" charset="0"/>
              </a:rPr>
              <a:t>个样</a:t>
            </a:r>
          </a:p>
        </p:txBody>
      </p:sp>
      <p:sp>
        <p:nvSpPr>
          <p:cNvPr id="9" name="TextBox 1"/>
          <p:cNvSpPr txBox="1"/>
          <p:nvPr/>
        </p:nvSpPr>
        <p:spPr>
          <a:xfrm>
            <a:off x="927100" y="4279900"/>
            <a:ext cx="36703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本的病毒基因组序列公布。</a:t>
            </a:r>
          </a:p>
        </p:txBody>
      </p:sp>
      <p:sp>
        <p:nvSpPr>
          <p:cNvPr id="10" name="TextBox 1"/>
          <p:cNvSpPr txBox="1"/>
          <p:nvPr/>
        </p:nvSpPr>
        <p:spPr>
          <a:xfrm>
            <a:off x="1308100" y="4876800"/>
            <a:ext cx="9169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由于冠状病毒发生抗原性变异产生了新型冠状病毒，</a:t>
            </a:r>
            <a:r>
              <a:rPr lang="en-US" altLang="zh-CN" sz="2400" dirty="0" smtClean="0">
                <a:solidFill>
                  <a:srgbClr val="FF0000"/>
                </a:solidFill>
                <a:latin typeface="黑体" pitchFamily="18" charset="0"/>
                <a:cs typeface="黑体" pitchFamily="18" charset="0"/>
              </a:rPr>
              <a:t>人群缺少对变异</a:t>
            </a:r>
          </a:p>
        </p:txBody>
      </p:sp>
      <p:sp>
        <p:nvSpPr>
          <p:cNvPr id="11" name="TextBox 1"/>
          <p:cNvSpPr txBox="1"/>
          <p:nvPr/>
        </p:nvSpPr>
        <p:spPr>
          <a:xfrm>
            <a:off x="863600" y="5435600"/>
            <a:ext cx="7645400" cy="3048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病毒株的免疫力</a:t>
            </a:r>
            <a:r>
              <a:rPr lang="en-US" altLang="zh-CN" sz="2400" dirty="0" smtClean="0">
                <a:solidFill>
                  <a:srgbClr val="1F4E79"/>
                </a:solidFill>
                <a:latin typeface="黑体" pitchFamily="18" charset="0"/>
                <a:cs typeface="黑体" pitchFamily="18" charset="0"/>
              </a:rPr>
              <a:t>，所以可引起新型冠状病毒肺炎的流行。</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2192000" h="6858000">
                <a:moveTo>
                  <a:pt x="0" y="0"/>
                </a:moveTo>
                <a:lnTo>
                  <a:pt x="12192000" y="0"/>
                </a:lnTo>
                <a:lnTo>
                  <a:pt x="12192000" y="6858000"/>
                </a:lnTo>
                <a:lnTo>
                  <a:pt x="0" y="685800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506685" y="3876675"/>
            <a:ext cx="7434465" cy="80962"/>
          </a:xfrm>
          <a:custGeom>
            <a:avLst/>
            <a:gdLst>
              <a:gd name="connsiteX0" fmla="*/ 203 w 7434465"/>
              <a:gd name="connsiteY0" fmla="*/ 80962 h 80962"/>
              <a:gd name="connsiteX1" fmla="*/ 7434465 w 7434465"/>
              <a:gd name="connsiteY1" fmla="*/ 28575 h 80962"/>
              <a:gd name="connsiteX2" fmla="*/ 7434262 w 7434465"/>
              <a:gd name="connsiteY2" fmla="*/ 0 h 80962"/>
              <a:gd name="connsiteX3" fmla="*/ 0 w 7434465"/>
              <a:gd name="connsiteY3" fmla="*/ 52387 h 80962"/>
              <a:gd name="connsiteX4" fmla="*/ 203 w 7434465"/>
              <a:gd name="connsiteY4" fmla="*/ 80962 h 8096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434465" h="80962">
                <a:moveTo>
                  <a:pt x="203" y="80962"/>
                </a:moveTo>
                <a:lnTo>
                  <a:pt x="7434465" y="28575"/>
                </a:lnTo>
                <a:lnTo>
                  <a:pt x="7434262" y="0"/>
                </a:lnTo>
                <a:lnTo>
                  <a:pt x="0" y="52387"/>
                </a:lnTo>
                <a:lnTo>
                  <a:pt x="203" y="80962"/>
                </a:lnTo>
              </a:path>
            </a:pathLst>
          </a:custGeom>
          <a:solidFill>
            <a:srgbClr val="62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25500" y="2298700"/>
            <a:ext cx="2565400" cy="2565400"/>
          </a:xfrm>
          <a:prstGeom prst="rect">
            <a:avLst/>
          </a:prstGeom>
          <a:noFill/>
        </p:spPr>
      </p:pic>
      <p:sp>
        <p:nvSpPr>
          <p:cNvPr id="2" name="TextBox 1"/>
          <p:cNvSpPr txBox="1"/>
          <p:nvPr/>
        </p:nvSpPr>
        <p:spPr>
          <a:xfrm>
            <a:off x="1701800" y="3124200"/>
            <a:ext cx="762000" cy="952500"/>
          </a:xfrm>
          <a:prstGeom prst="rect">
            <a:avLst/>
          </a:prstGeom>
          <a:noFill/>
        </p:spPr>
        <p:txBody>
          <a:bodyPr wrap="none" lIns="0" tIns="0" rIns="0" rtlCol="0">
            <a:spAutoFit/>
          </a:bodyPr>
          <a:lstStyle/>
          <a:p>
            <a:pPr>
              <a:lnSpc>
                <a:spcPts val="7500"/>
              </a:lnSpc>
              <a:tabLst/>
            </a:pPr>
            <a:r>
              <a:rPr lang="en-US" altLang="zh-CN" sz="5400" b="1" dirty="0" smtClean="0">
                <a:solidFill>
                  <a:srgbClr val="FFFFFF"/>
                </a:solidFill>
                <a:latin typeface="Times New Roman" pitchFamily="18" charset="0"/>
                <a:cs typeface="Times New Roman" pitchFamily="18" charset="0"/>
              </a:rPr>
              <a:t>02</a:t>
            </a:r>
          </a:p>
        </p:txBody>
      </p:sp>
      <p:sp>
        <p:nvSpPr>
          <p:cNvPr id="5" name="TextBox 1"/>
          <p:cNvSpPr txBox="1"/>
          <p:nvPr/>
        </p:nvSpPr>
        <p:spPr>
          <a:xfrm>
            <a:off x="4191000" y="3086100"/>
            <a:ext cx="5791200" cy="1498600"/>
          </a:xfrm>
          <a:prstGeom prst="rect">
            <a:avLst/>
          </a:prstGeom>
          <a:noFill/>
        </p:spPr>
        <p:txBody>
          <a:bodyPr wrap="none" lIns="0" tIns="0" rIns="0" rtlCol="0">
            <a:spAutoFit/>
          </a:bodyPr>
          <a:lstStyle/>
          <a:p>
            <a:pPr>
              <a:lnSpc>
                <a:spcPts val="4400"/>
              </a:lnSpc>
              <a:tabLst>
                <a:tab pos="1168400" algn="l"/>
              </a:tabLst>
            </a:pPr>
            <a:r>
              <a:rPr lang="en-US" altLang="zh-CN" dirty="0" smtClean="0"/>
              <a:t>	</a:t>
            </a:r>
            <a:r>
              <a:rPr lang="en-US" altLang="zh-CN" sz="4404" dirty="0" smtClean="0">
                <a:solidFill>
                  <a:srgbClr val="6282A0"/>
                </a:solidFill>
                <a:latin typeface="黑体" pitchFamily="18" charset="0"/>
                <a:cs typeface="黑体" pitchFamily="18" charset="0"/>
              </a:rPr>
              <a:t>理解传播风险</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300"/>
              </a:lnSpc>
              <a:tabLst>
                <a:tab pos="1168400" algn="l"/>
              </a:tabLst>
            </a:pPr>
            <a:r>
              <a:rPr lang="en-US" altLang="zh-CN" sz="2400" dirty="0" smtClean="0">
                <a:solidFill>
                  <a:srgbClr val="000000"/>
                </a:solidFill>
                <a:latin typeface="黑体" pitchFamily="18" charset="0"/>
                <a:cs typeface="黑体" pitchFamily="18" charset="0"/>
              </a:rPr>
              <a:t>社区获得性肺炎、传染源、传播途径、预防</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346200" y="3797300"/>
            <a:ext cx="4406900" cy="26543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6057900" y="3797300"/>
            <a:ext cx="4521200" cy="26543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5664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16.</a:t>
            </a:r>
            <a:r>
              <a:rPr lang="en-US" altLang="zh-CN" sz="3600" dirty="0" smtClean="0">
                <a:solidFill>
                  <a:srgbClr val="1F4E79"/>
                </a:solidFill>
                <a:latin typeface="黑体" pitchFamily="18" charset="0"/>
                <a:cs typeface="黑体" pitchFamily="18" charset="0"/>
              </a:rPr>
              <a:t>什么是社区获得性肺炎？</a:t>
            </a:r>
          </a:p>
        </p:txBody>
      </p:sp>
      <p:sp>
        <p:nvSpPr>
          <p:cNvPr id="6" name="TextBox 1"/>
          <p:cNvSpPr txBox="1"/>
          <p:nvPr/>
        </p:nvSpPr>
        <p:spPr>
          <a:xfrm>
            <a:off x="1511300" y="1905000"/>
            <a:ext cx="96139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社区获得性肺炎（</a:t>
            </a:r>
            <a:r>
              <a:rPr lang="en-US" altLang="zh-CN" sz="2400" b="1" dirty="0" smtClean="0">
                <a:solidFill>
                  <a:srgbClr val="1F4E79"/>
                </a:solidFill>
                <a:latin typeface="Times New Roman" pitchFamily="18" charset="0"/>
                <a:cs typeface="Times New Roman" pitchFamily="18" charset="0"/>
              </a:rPr>
              <a:t>community</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acquired</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pneumonia</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CAP</a:t>
            </a:r>
            <a:r>
              <a:rPr lang="en-US" altLang="zh-CN" sz="2400" dirty="0" smtClean="0">
                <a:solidFill>
                  <a:srgbClr val="1F4E79"/>
                </a:solidFill>
                <a:latin typeface="黑体" pitchFamily="18" charset="0"/>
                <a:cs typeface="黑体" pitchFamily="18" charset="0"/>
              </a:rPr>
              <a:t>）指在医院</a:t>
            </a:r>
          </a:p>
        </p:txBody>
      </p:sp>
      <p:sp>
        <p:nvSpPr>
          <p:cNvPr id="7" name="TextBox 1"/>
          <p:cNvSpPr txBox="1"/>
          <p:nvPr/>
        </p:nvSpPr>
        <p:spPr>
          <a:xfrm>
            <a:off x="927100" y="2514600"/>
            <a:ext cx="10401300" cy="8509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外罹患的感染性肺实质炎症（含肺泡壁，即广义上的肺间质），包括具有明确</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潜伏期的病原体感染而在人院后平均潜伏期内发病的肺炎。</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077200" y="1790700"/>
            <a:ext cx="2946400" cy="2324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8864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17.</a:t>
            </a:r>
            <a:r>
              <a:rPr lang="en-US" altLang="zh-CN" sz="3600" dirty="0" smtClean="0">
                <a:solidFill>
                  <a:srgbClr val="1F4E79"/>
                </a:solidFill>
                <a:latin typeface="黑体" pitchFamily="18" charset="0"/>
                <a:cs typeface="黑体" pitchFamily="18" charset="0"/>
              </a:rPr>
              <a:t>社区获得性肺炎的临床诊断标准是什么？</a:t>
            </a:r>
          </a:p>
        </p:txBody>
      </p:sp>
      <p:sp>
        <p:nvSpPr>
          <p:cNvPr id="5" name="TextBox 1"/>
          <p:cNvSpPr txBox="1"/>
          <p:nvPr/>
        </p:nvSpPr>
        <p:spPr>
          <a:xfrm>
            <a:off x="1460500" y="1765300"/>
            <a:ext cx="19939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）社区发病</a:t>
            </a:r>
          </a:p>
        </p:txBody>
      </p:sp>
      <p:sp>
        <p:nvSpPr>
          <p:cNvPr id="6" name="TextBox 1"/>
          <p:cNvSpPr txBox="1"/>
          <p:nvPr/>
        </p:nvSpPr>
        <p:spPr>
          <a:xfrm>
            <a:off x="1460500" y="2209800"/>
            <a:ext cx="3530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）肺炎相关临床表现：</a:t>
            </a:r>
          </a:p>
        </p:txBody>
      </p:sp>
      <p:sp>
        <p:nvSpPr>
          <p:cNvPr id="7" name="TextBox 1"/>
          <p:cNvSpPr txBox="1"/>
          <p:nvPr/>
        </p:nvSpPr>
        <p:spPr>
          <a:xfrm>
            <a:off x="1460500" y="2679700"/>
            <a:ext cx="6261100" cy="3302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ü</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新近出现的咳嗽、咳痰或原有呼吸道疾病加</a:t>
            </a:r>
          </a:p>
        </p:txBody>
      </p:sp>
      <p:sp>
        <p:nvSpPr>
          <p:cNvPr id="8" name="TextBox 1"/>
          <p:cNvSpPr txBox="1"/>
          <p:nvPr/>
        </p:nvSpPr>
        <p:spPr>
          <a:xfrm>
            <a:off x="1892300" y="3086100"/>
            <a:ext cx="54483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重，伴或不伴脓痰</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胸痛</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呼吸困难</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咳血；</a:t>
            </a:r>
          </a:p>
        </p:txBody>
      </p:sp>
      <p:sp>
        <p:nvSpPr>
          <p:cNvPr id="9" name="TextBox 1"/>
          <p:cNvSpPr txBox="1"/>
          <p:nvPr/>
        </p:nvSpPr>
        <p:spPr>
          <a:xfrm>
            <a:off x="1460500" y="3556000"/>
            <a:ext cx="1371600" cy="3302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ü</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发热；</a:t>
            </a:r>
          </a:p>
        </p:txBody>
      </p:sp>
      <p:sp>
        <p:nvSpPr>
          <p:cNvPr id="10" name="TextBox 1"/>
          <p:cNvSpPr txBox="1"/>
          <p:nvPr/>
        </p:nvSpPr>
        <p:spPr>
          <a:xfrm>
            <a:off x="1460500" y="3987800"/>
            <a:ext cx="5346700" cy="3302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ü</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肺实变体征和（或）闻及湿性啰音；</a:t>
            </a:r>
          </a:p>
        </p:txBody>
      </p:sp>
      <p:sp>
        <p:nvSpPr>
          <p:cNvPr id="11" name="TextBox 1"/>
          <p:cNvSpPr txBox="1"/>
          <p:nvPr/>
        </p:nvSpPr>
        <p:spPr>
          <a:xfrm>
            <a:off x="1460500" y="4432300"/>
            <a:ext cx="9779000" cy="12954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Wingdings" pitchFamily="18" charset="0"/>
                <a:cs typeface="Wingdings" pitchFamily="18" charset="0"/>
              </a:rPr>
              <a:t>ü</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WBC</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10</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10</a:t>
            </a:r>
            <a:r>
              <a:rPr lang="en-US" altLang="zh-CN" sz="1560" b="1" dirty="0" smtClean="0">
                <a:solidFill>
                  <a:srgbClr val="1F4E79"/>
                </a:solidFill>
                <a:latin typeface="Times New Roman" pitchFamily="18" charset="0"/>
                <a:cs typeface="Times New Roman" pitchFamily="18" charset="0"/>
              </a:rPr>
              <a:t>9</a:t>
            </a:r>
            <a:r>
              <a:rPr lang="en-US" altLang="zh-CN" sz="2400" b="1" dirty="0" smtClean="0">
                <a:solidFill>
                  <a:srgbClr val="1F4E79"/>
                </a:solidFill>
                <a:latin typeface="Times New Roman" pitchFamily="18" charset="0"/>
                <a:cs typeface="Times New Roman" pitchFamily="18" charset="0"/>
              </a:rPr>
              <a:t>/L</a:t>
            </a:r>
            <a:r>
              <a:rPr lang="en-US" altLang="zh-CN" sz="2400" dirty="0" smtClean="0">
                <a:solidFill>
                  <a:srgbClr val="1F4E79"/>
                </a:solidFill>
                <a:latin typeface="黑体" pitchFamily="18" charset="0"/>
                <a:cs typeface="黑体" pitchFamily="18" charset="0"/>
              </a:rPr>
              <a:t>或＜</a:t>
            </a:r>
            <a:r>
              <a:rPr lang="en-US" altLang="zh-CN" sz="2400" b="1"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10</a:t>
            </a:r>
            <a:r>
              <a:rPr lang="en-US" altLang="zh-CN" sz="1560" b="1" dirty="0" smtClean="0">
                <a:solidFill>
                  <a:srgbClr val="1F4E79"/>
                </a:solidFill>
                <a:latin typeface="Times New Roman" pitchFamily="18" charset="0"/>
                <a:cs typeface="Times New Roman" pitchFamily="18" charset="0"/>
              </a:rPr>
              <a:t>9</a:t>
            </a:r>
            <a:r>
              <a:rPr lang="en-US" altLang="zh-CN" sz="2400" b="1" dirty="0" smtClean="0">
                <a:solidFill>
                  <a:srgbClr val="1F4E79"/>
                </a:solidFill>
                <a:latin typeface="Times New Roman" pitchFamily="18" charset="0"/>
                <a:cs typeface="Times New Roman" pitchFamily="18" charset="0"/>
              </a:rPr>
              <a:t>/L</a:t>
            </a:r>
            <a:r>
              <a:rPr lang="en-US" altLang="zh-CN" sz="2400" dirty="0" smtClean="0">
                <a:solidFill>
                  <a:srgbClr val="1F4E79"/>
                </a:solidFill>
                <a:latin typeface="黑体" pitchFamily="18" charset="0"/>
                <a:cs typeface="黑体" pitchFamily="18" charset="0"/>
              </a:rPr>
              <a:t>，伴或不伴中性粒细胞核左移。</a:t>
            </a:r>
          </a:p>
          <a:p>
            <a:pPr>
              <a:lnSpc>
                <a:spcPts val="34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）影像学：胸部</a:t>
            </a:r>
            <a:r>
              <a:rPr lang="en-US" altLang="zh-CN" sz="2400" b="1" dirty="0" smtClean="0">
                <a:solidFill>
                  <a:srgbClr val="1F4E79"/>
                </a:solidFill>
                <a:latin typeface="Times New Roman" pitchFamily="18" charset="0"/>
                <a:cs typeface="Times New Roman" pitchFamily="18" charset="0"/>
              </a:rPr>
              <a:t>X</a:t>
            </a:r>
            <a:r>
              <a:rPr lang="en-US" altLang="zh-CN" sz="2400" dirty="0" smtClean="0">
                <a:solidFill>
                  <a:srgbClr val="1F4E79"/>
                </a:solidFill>
                <a:latin typeface="黑体" pitchFamily="18" charset="0"/>
                <a:cs typeface="黑体" pitchFamily="18" charset="0"/>
              </a:rPr>
              <a:t>线检查显示新出现的斑片状浸润性阴影、叶</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段实变</a:t>
            </a:r>
          </a:p>
          <a:p>
            <a:pPr>
              <a:lnSpc>
                <a:spcPts val="3400"/>
              </a:lnSpc>
              <a:tabLst/>
            </a:pPr>
            <a:r>
              <a:rPr lang="en-US" altLang="zh-CN" sz="2400" dirty="0" smtClean="0">
                <a:solidFill>
                  <a:srgbClr val="1F4E79"/>
                </a:solidFill>
                <a:latin typeface="黑体" pitchFamily="18" charset="0"/>
                <a:cs typeface="黑体" pitchFamily="18" charset="0"/>
              </a:rPr>
              <a:t>影、或间质性改变，伴或不伴胸腔积液。以上</a:t>
            </a:r>
            <a:r>
              <a:rPr lang="en-US" altLang="zh-CN" sz="2400" b="1" dirty="0" smtClean="0">
                <a:solidFill>
                  <a:srgbClr val="1F4E79"/>
                </a:solidFill>
                <a:latin typeface="Times New Roman" pitchFamily="18" charset="0"/>
                <a:cs typeface="Times New Roman" pitchFamily="18" charset="0"/>
              </a:rPr>
              <a:t>1-4</a:t>
            </a:r>
            <a:r>
              <a:rPr lang="en-US" altLang="zh-CN" sz="2400" dirty="0" smtClean="0">
                <a:solidFill>
                  <a:srgbClr val="1F4E79"/>
                </a:solidFill>
                <a:latin typeface="黑体" pitchFamily="18" charset="0"/>
                <a:cs typeface="黑体" pitchFamily="18" charset="0"/>
              </a:rPr>
              <a:t>项中任何</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项加影像学，</a:t>
            </a:r>
          </a:p>
        </p:txBody>
      </p:sp>
      <p:sp>
        <p:nvSpPr>
          <p:cNvPr id="12" name="TextBox 1"/>
          <p:cNvSpPr txBox="1"/>
          <p:nvPr/>
        </p:nvSpPr>
        <p:spPr>
          <a:xfrm>
            <a:off x="1460500" y="5753100"/>
            <a:ext cx="42799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除外非感染性疾病可做出诊断。</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279842" y="1907222"/>
            <a:ext cx="5524500" cy="30480"/>
          </a:xfrm>
          <a:custGeom>
            <a:avLst/>
            <a:gdLst>
              <a:gd name="connsiteX0" fmla="*/ 7619 w 5524500"/>
              <a:gd name="connsiteY0" fmla="*/ 7620 h 30480"/>
              <a:gd name="connsiteX1" fmla="*/ 5516879 w 5524500"/>
              <a:gd name="connsiteY1" fmla="*/ 7620 h 30480"/>
            </a:gdLst>
            <a:ahLst/>
            <a:cxnLst>
              <a:cxn ang="0">
                <a:pos x="connsiteX0" y="connsiteY0"/>
              </a:cxn>
              <a:cxn ang="1">
                <a:pos x="connsiteX1" y="connsiteY1"/>
              </a:cxn>
            </a:cxnLst>
            <a:rect l="l" t="t" r="r" b="b"/>
            <a:pathLst>
              <a:path w="5524500" h="30480">
                <a:moveTo>
                  <a:pt x="7619" y="7620"/>
                </a:moveTo>
                <a:lnTo>
                  <a:pt x="551687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973637" y="2271077"/>
            <a:ext cx="4912360" cy="30480"/>
          </a:xfrm>
          <a:custGeom>
            <a:avLst/>
            <a:gdLst>
              <a:gd name="connsiteX0" fmla="*/ 7620 w 4912360"/>
              <a:gd name="connsiteY0" fmla="*/ 7620 h 30480"/>
              <a:gd name="connsiteX1" fmla="*/ 4904740 w 4912360"/>
              <a:gd name="connsiteY1" fmla="*/ 7620 h 30480"/>
            </a:gdLst>
            <a:ahLst/>
            <a:cxnLst>
              <a:cxn ang="0">
                <a:pos x="connsiteX0" y="connsiteY0"/>
              </a:cxn>
              <a:cxn ang="1">
                <a:pos x="connsiteX1" y="connsiteY1"/>
              </a:cxn>
            </a:cxnLst>
            <a:rect l="l" t="t" r="r" b="b"/>
            <a:pathLst>
              <a:path w="4912360" h="30480">
                <a:moveTo>
                  <a:pt x="7620" y="7620"/>
                </a:moveTo>
                <a:lnTo>
                  <a:pt x="490474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688657" y="3002597"/>
            <a:ext cx="6748780" cy="30480"/>
          </a:xfrm>
          <a:custGeom>
            <a:avLst/>
            <a:gdLst>
              <a:gd name="connsiteX0" fmla="*/ 7619 w 6748780"/>
              <a:gd name="connsiteY0" fmla="*/ 7620 h 30480"/>
              <a:gd name="connsiteX1" fmla="*/ 6741160 w 6748780"/>
              <a:gd name="connsiteY1" fmla="*/ 7620 h 30480"/>
            </a:gdLst>
            <a:ahLst/>
            <a:cxnLst>
              <a:cxn ang="0">
                <a:pos x="connsiteX0" y="connsiteY0"/>
              </a:cxn>
              <a:cxn ang="1">
                <a:pos x="connsiteX1" y="connsiteY1"/>
              </a:cxn>
            </a:cxnLst>
            <a:rect l="l" t="t" r="r" b="b"/>
            <a:pathLst>
              <a:path w="6748780" h="30480">
                <a:moveTo>
                  <a:pt x="7619" y="7620"/>
                </a:moveTo>
                <a:lnTo>
                  <a:pt x="674116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0375900" y="1435100"/>
            <a:ext cx="1384300" cy="5054600"/>
          </a:xfrm>
          <a:prstGeom prst="rect">
            <a:avLst/>
          </a:prstGeom>
          <a:noFill/>
        </p:spPr>
      </p:pic>
      <p:pic>
        <p:nvPicPr>
          <p:cNvPr id="7"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10363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18.</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常见的社区获得性肺炎由哪些病原体感染引起？</a:t>
            </a:r>
          </a:p>
        </p:txBody>
      </p:sp>
      <p:sp>
        <p:nvSpPr>
          <p:cNvPr id="8" name="TextBox 1"/>
          <p:cNvSpPr txBox="1"/>
          <p:nvPr/>
        </p:nvSpPr>
        <p:spPr>
          <a:xfrm>
            <a:off x="685800" y="1638300"/>
            <a:ext cx="9169400" cy="673100"/>
          </a:xfrm>
          <a:prstGeom prst="rect">
            <a:avLst/>
          </a:prstGeom>
          <a:noFill/>
        </p:spPr>
        <p:txBody>
          <a:bodyPr wrap="none" lIns="0" tIns="0" rIns="0" rtlCol="0">
            <a:spAutoFit/>
          </a:bodyPr>
          <a:lstStyle/>
          <a:p>
            <a:pPr>
              <a:lnSpc>
                <a:spcPts val="2400"/>
              </a:lnSpc>
              <a:tabLst>
                <a:tab pos="596900" algn="l"/>
              </a:tabLst>
            </a:pPr>
            <a:r>
              <a:rPr lang="en-US" altLang="zh-CN" dirty="0" smtClean="0"/>
              <a:t>	</a:t>
            </a:r>
            <a:r>
              <a:rPr lang="en-US" altLang="zh-CN" sz="2400" dirty="0" smtClean="0">
                <a:solidFill>
                  <a:srgbClr val="FF0000"/>
                </a:solidFill>
                <a:latin typeface="黑体" pitchFamily="18" charset="0"/>
                <a:cs typeface="黑体" pitchFamily="18" charset="0"/>
              </a:rPr>
              <a:t>细菌是导致社区获得性肺炎的主要致病原</a:t>
            </a:r>
            <a:r>
              <a:rPr lang="en-US" altLang="zh-CN" sz="2400" dirty="0" smtClean="0">
                <a:solidFill>
                  <a:srgbClr val="1F4E79"/>
                </a:solidFill>
                <a:latin typeface="黑体" pitchFamily="18" charset="0"/>
                <a:cs typeface="黑体" pitchFamily="18" charset="0"/>
              </a:rPr>
              <a:t>。链球菌肺炎是社区最</a:t>
            </a:r>
          </a:p>
          <a:p>
            <a:pPr>
              <a:lnSpc>
                <a:spcPts val="2800"/>
              </a:lnSpc>
              <a:tabLst>
                <a:tab pos="596900" algn="l"/>
              </a:tabLst>
            </a:pPr>
            <a:r>
              <a:rPr lang="en-US" altLang="zh-CN" sz="2400" dirty="0" smtClean="0">
                <a:solidFill>
                  <a:srgbClr val="1F4E79"/>
                </a:solidFill>
                <a:latin typeface="黑体" pitchFamily="18" charset="0"/>
                <a:cs typeface="黑体" pitchFamily="18" charset="0"/>
              </a:rPr>
              <a:t>常见的细菌性肺炎之一。但是，</a:t>
            </a:r>
            <a:r>
              <a:rPr lang="en-US" altLang="zh-CN" sz="2400" dirty="0" smtClean="0">
                <a:solidFill>
                  <a:srgbClr val="FF0000"/>
                </a:solidFill>
                <a:latin typeface="黑体" pitchFamily="18" charset="0"/>
                <a:cs typeface="黑体" pitchFamily="18" charset="0"/>
              </a:rPr>
              <a:t>导致急性呼吸道疾病的最常见病原体</a:t>
            </a:r>
          </a:p>
        </p:txBody>
      </p:sp>
      <p:sp>
        <p:nvSpPr>
          <p:cNvPr id="9" name="TextBox 1"/>
          <p:cNvSpPr txBox="1"/>
          <p:nvPr/>
        </p:nvSpPr>
        <p:spPr>
          <a:xfrm>
            <a:off x="685800" y="2311400"/>
            <a:ext cx="9271000" cy="419100"/>
          </a:xfrm>
          <a:prstGeom prst="rect">
            <a:avLst/>
          </a:prstGeom>
          <a:noFill/>
        </p:spPr>
        <p:txBody>
          <a:bodyPr wrap="none" lIns="0" tIns="0" rIns="0" rtlCol="0">
            <a:spAutoFit/>
          </a:bodyPr>
          <a:lstStyle/>
          <a:p>
            <a:pPr>
              <a:lnSpc>
                <a:spcPts val="3300"/>
              </a:lnSpc>
              <a:tabLst/>
            </a:pPr>
            <a:r>
              <a:rPr lang="en-US" altLang="zh-CN" sz="2400" u="sng" dirty="0" smtClean="0">
                <a:solidFill>
                  <a:srgbClr val="FF0000"/>
                </a:solidFill>
                <a:latin typeface="黑体" pitchFamily="18" charset="0"/>
                <a:cs typeface="黑体" pitchFamily="18" charset="0"/>
              </a:rPr>
              <a:t>是 病 毒 ， 或 者 细 菌</a:t>
            </a:r>
            <a:r>
              <a:rPr lang="en-US" altLang="zh-CN" sz="2400" b="1" u="sng" dirty="0" smtClean="0">
                <a:solidFill>
                  <a:srgbClr val="FF0000"/>
                </a:solidFill>
                <a:latin typeface="Times New Roman" pitchFamily="18" charset="0"/>
                <a:cs typeface="Times New Roman" pitchFamily="18" charset="0"/>
              </a:rPr>
              <a:t>-</a:t>
            </a:r>
            <a:r>
              <a:rPr lang="en-US" altLang="zh-CN" sz="2400" u="sng" dirty="0" smtClean="0">
                <a:solidFill>
                  <a:srgbClr val="FF0000"/>
                </a:solidFill>
                <a:latin typeface="黑体" pitchFamily="18" charset="0"/>
                <a:cs typeface="黑体" pitchFamily="18" charset="0"/>
              </a:rPr>
              <a:t>病 毒 混 合 感 染 。 尤 其 是 新 型 病 原 体 （ 如 新 型 冠 状 病</a:t>
            </a:r>
          </a:p>
        </p:txBody>
      </p:sp>
      <p:sp>
        <p:nvSpPr>
          <p:cNvPr id="10" name="TextBox 1"/>
          <p:cNvSpPr txBox="1"/>
          <p:nvPr/>
        </p:nvSpPr>
        <p:spPr>
          <a:xfrm>
            <a:off x="685800" y="2730500"/>
            <a:ext cx="7035800" cy="6731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毒）导致的急性呼吸道疾病可能引发流行或大流行</a:t>
            </a:r>
            <a:r>
              <a:rPr lang="en-US" altLang="zh-CN" sz="2400" dirty="0" smtClean="0">
                <a:solidFill>
                  <a:srgbClr val="1F4E79"/>
                </a:solidFill>
                <a:latin typeface="黑体" pitchFamily="18" charset="0"/>
                <a:cs typeface="黑体" pitchFamily="18" charset="0"/>
              </a:rPr>
              <a:t>。</a:t>
            </a:r>
          </a:p>
          <a:p>
            <a:pPr>
              <a:lnSpc>
                <a:spcPts val="2800"/>
              </a:lnSpc>
              <a:tabLst/>
            </a:pPr>
            <a:r>
              <a:rPr lang="en-US" altLang="zh-CN" sz="2400" dirty="0" smtClean="0">
                <a:solidFill>
                  <a:srgbClr val="1F4E79"/>
                </a:solidFill>
                <a:latin typeface="黑体" pitchFamily="18" charset="0"/>
                <a:cs typeface="黑体" pitchFamily="18" charset="0"/>
              </a:rPr>
              <a:t>病原体：肺炎支原体和肺炎链球菌。</a:t>
            </a:r>
          </a:p>
        </p:txBody>
      </p:sp>
      <p:sp>
        <p:nvSpPr>
          <p:cNvPr id="11" name="TextBox 1"/>
          <p:cNvSpPr txBox="1"/>
          <p:nvPr/>
        </p:nvSpPr>
        <p:spPr>
          <a:xfrm>
            <a:off x="685800" y="3467100"/>
            <a:ext cx="9486900" cy="67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其他：流感嗜血杆菌、肺炎衣原体、肺炎克雷伯菌及金黄色葡萄球菌；</a:t>
            </a:r>
          </a:p>
          <a:p>
            <a:pPr>
              <a:lnSpc>
                <a:spcPts val="2800"/>
              </a:lnSpc>
              <a:tabLst/>
            </a:pPr>
            <a:r>
              <a:rPr lang="en-US" altLang="zh-CN" sz="2400" dirty="0" smtClean="0">
                <a:solidFill>
                  <a:srgbClr val="1F4E79"/>
                </a:solidFill>
                <a:latin typeface="黑体" pitchFamily="18" charset="0"/>
                <a:cs typeface="黑体" pitchFamily="18" charset="0"/>
              </a:rPr>
              <a:t>铜绿假单胞菌、鲍曼不动杆菌少见。</a:t>
            </a:r>
          </a:p>
        </p:txBody>
      </p:sp>
      <p:sp>
        <p:nvSpPr>
          <p:cNvPr id="12" name="TextBox 1"/>
          <p:cNvSpPr txBox="1"/>
          <p:nvPr/>
        </p:nvSpPr>
        <p:spPr>
          <a:xfrm>
            <a:off x="685800" y="4178300"/>
            <a:ext cx="8255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特殊人群：肺炎克雷伯菌及大肠埃希菌等革兰阴性菌更常见。</a:t>
            </a:r>
          </a:p>
        </p:txBody>
      </p:sp>
      <p:sp>
        <p:nvSpPr>
          <p:cNvPr id="13" name="TextBox 1"/>
          <p:cNvSpPr txBox="1"/>
          <p:nvPr/>
        </p:nvSpPr>
        <p:spPr>
          <a:xfrm>
            <a:off x="685800" y="4508500"/>
            <a:ext cx="92583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我国成人</a:t>
            </a:r>
            <a:r>
              <a:rPr lang="en-US" altLang="zh-CN" sz="2400" b="1" dirty="0" smtClean="0">
                <a:solidFill>
                  <a:srgbClr val="1F4E79"/>
                </a:solidFill>
                <a:latin typeface="Times New Roman" pitchFamily="18" charset="0"/>
                <a:cs typeface="Times New Roman" pitchFamily="18" charset="0"/>
              </a:rPr>
              <a:t>CAP</a:t>
            </a:r>
            <a:r>
              <a:rPr lang="en-US" altLang="zh-CN" sz="2400" dirty="0" smtClean="0">
                <a:solidFill>
                  <a:srgbClr val="1F4E79"/>
                </a:solidFill>
                <a:latin typeface="黑体" pitchFamily="18" charset="0"/>
                <a:cs typeface="黑体" pitchFamily="18" charset="0"/>
              </a:rPr>
              <a:t>患者中病毒检出率</a:t>
            </a:r>
            <a:r>
              <a:rPr lang="en-US" altLang="zh-CN" sz="2400" b="1" dirty="0" smtClean="0">
                <a:solidFill>
                  <a:srgbClr val="1F4E79"/>
                </a:solidFill>
                <a:latin typeface="Times New Roman" pitchFamily="18" charset="0"/>
                <a:cs typeface="Times New Roman" pitchFamily="18" charset="0"/>
              </a:rPr>
              <a:t>15%-34.9%</a:t>
            </a:r>
            <a:r>
              <a:rPr lang="en-US" altLang="zh-CN" sz="2400" dirty="0" smtClean="0">
                <a:solidFill>
                  <a:srgbClr val="1F4E79"/>
                </a:solidFill>
                <a:latin typeface="黑体" pitchFamily="18" charset="0"/>
                <a:cs typeface="黑体" pitchFamily="18" charset="0"/>
              </a:rPr>
              <a:t>，流感病毒占首位，其他</a:t>
            </a:r>
          </a:p>
        </p:txBody>
      </p:sp>
      <p:sp>
        <p:nvSpPr>
          <p:cNvPr id="14" name="TextBox 1"/>
          <p:cNvSpPr txBox="1"/>
          <p:nvPr/>
        </p:nvSpPr>
        <p:spPr>
          <a:xfrm>
            <a:off x="685800" y="4927600"/>
            <a:ext cx="9169400" cy="67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包括副流感病毒、鼻病毒、腺病毒、人偏肺病毒、呼吸道合胞病毒及</a:t>
            </a:r>
          </a:p>
          <a:p>
            <a:pPr>
              <a:lnSpc>
                <a:spcPts val="2800"/>
              </a:lnSpc>
              <a:tabLst/>
            </a:pPr>
            <a:r>
              <a:rPr lang="en-US" altLang="zh-CN" sz="2400" dirty="0" smtClean="0">
                <a:solidFill>
                  <a:srgbClr val="1F4E79"/>
                </a:solidFill>
                <a:latin typeface="黑体" pitchFamily="18" charset="0"/>
                <a:cs typeface="黑体" pitchFamily="18" charset="0"/>
              </a:rPr>
              <a:t>冠状病毒等。</a:t>
            </a:r>
          </a:p>
        </p:txBody>
      </p:sp>
      <p:sp>
        <p:nvSpPr>
          <p:cNvPr id="15" name="TextBox 1"/>
          <p:cNvSpPr txBox="1"/>
          <p:nvPr/>
        </p:nvSpPr>
        <p:spPr>
          <a:xfrm>
            <a:off x="685800" y="5600700"/>
            <a:ext cx="86868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病毒检测阳性患者</a:t>
            </a:r>
            <a:r>
              <a:rPr lang="en-US" altLang="zh-CN" sz="2400" b="1" dirty="0" smtClean="0">
                <a:solidFill>
                  <a:srgbClr val="1F4E79"/>
                </a:solidFill>
                <a:latin typeface="Times New Roman" pitchFamily="18" charset="0"/>
                <a:cs typeface="Times New Roman" pitchFamily="18" charset="0"/>
              </a:rPr>
              <a:t>5.8%-65.7%</a:t>
            </a:r>
            <a:r>
              <a:rPr lang="en-US" altLang="zh-CN" sz="2400" dirty="0" smtClean="0">
                <a:solidFill>
                  <a:srgbClr val="1F4E79"/>
                </a:solidFill>
                <a:latin typeface="黑体" pitchFamily="18" charset="0"/>
                <a:cs typeface="黑体" pitchFamily="18" charset="0"/>
              </a:rPr>
              <a:t>可合并细菌或非典型病原体感染。</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6812280" y="2952432"/>
            <a:ext cx="1266189" cy="30480"/>
          </a:xfrm>
          <a:custGeom>
            <a:avLst/>
            <a:gdLst>
              <a:gd name="connsiteX0" fmla="*/ 7619 w 1266189"/>
              <a:gd name="connsiteY0" fmla="*/ 7620 h 30480"/>
              <a:gd name="connsiteX1" fmla="*/ 1258569 w 1266189"/>
              <a:gd name="connsiteY1" fmla="*/ 7620 h 30480"/>
            </a:gdLst>
            <a:ahLst/>
            <a:cxnLst>
              <a:cxn ang="0">
                <a:pos x="connsiteX0" y="connsiteY0"/>
              </a:cxn>
              <a:cxn ang="1">
                <a:pos x="connsiteX1" y="connsiteY1"/>
              </a:cxn>
            </a:cxnLst>
            <a:rect l="l" t="t" r="r" b="b"/>
            <a:pathLst>
              <a:path w="1266189" h="30480">
                <a:moveTo>
                  <a:pt x="7619" y="7620"/>
                </a:moveTo>
                <a:lnTo>
                  <a:pt x="125856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8376285" y="2952432"/>
            <a:ext cx="1267459" cy="30480"/>
          </a:xfrm>
          <a:custGeom>
            <a:avLst/>
            <a:gdLst>
              <a:gd name="connsiteX0" fmla="*/ 7619 w 1267459"/>
              <a:gd name="connsiteY0" fmla="*/ 7620 h 30480"/>
              <a:gd name="connsiteX1" fmla="*/ 1259839 w 1267459"/>
              <a:gd name="connsiteY1" fmla="*/ 7620 h 30480"/>
            </a:gdLst>
            <a:ahLst/>
            <a:cxnLst>
              <a:cxn ang="0">
                <a:pos x="connsiteX0" y="connsiteY0"/>
              </a:cxn>
              <a:cxn ang="1">
                <a:pos x="connsiteX1" y="connsiteY1"/>
              </a:cxn>
            </a:cxnLst>
            <a:rect l="l" t="t" r="r" b="b"/>
            <a:pathLst>
              <a:path w="1267459" h="30480">
                <a:moveTo>
                  <a:pt x="7619" y="7620"/>
                </a:moveTo>
                <a:lnTo>
                  <a:pt x="125983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9941560" y="2952432"/>
            <a:ext cx="634365" cy="30480"/>
          </a:xfrm>
          <a:custGeom>
            <a:avLst/>
            <a:gdLst>
              <a:gd name="connsiteX0" fmla="*/ 7619 w 634365"/>
              <a:gd name="connsiteY0" fmla="*/ 7620 h 30480"/>
              <a:gd name="connsiteX1" fmla="*/ 626744 w 634365"/>
              <a:gd name="connsiteY1" fmla="*/ 7620 h 30480"/>
            </a:gdLst>
            <a:ahLst/>
            <a:cxnLst>
              <a:cxn ang="0">
                <a:pos x="connsiteX0" y="connsiteY0"/>
              </a:cxn>
              <a:cxn ang="1">
                <a:pos x="connsiteX1" y="connsiteY1"/>
              </a:cxn>
            </a:cxnLst>
            <a:rect l="l" t="t" r="r" b="b"/>
            <a:pathLst>
              <a:path w="634365" h="30480">
                <a:moveTo>
                  <a:pt x="7619" y="7620"/>
                </a:moveTo>
                <a:lnTo>
                  <a:pt x="626744"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1188719" y="3501072"/>
            <a:ext cx="627380" cy="30480"/>
          </a:xfrm>
          <a:custGeom>
            <a:avLst/>
            <a:gdLst>
              <a:gd name="connsiteX0" fmla="*/ 7619 w 627380"/>
              <a:gd name="connsiteY0" fmla="*/ 7620 h 30480"/>
              <a:gd name="connsiteX1" fmla="*/ 619759 w 627380"/>
              <a:gd name="connsiteY1" fmla="*/ 7620 h 30480"/>
            </a:gdLst>
            <a:ahLst/>
            <a:cxnLst>
              <a:cxn ang="0">
                <a:pos x="connsiteX0" y="connsiteY0"/>
              </a:cxn>
              <a:cxn ang="1">
                <a:pos x="connsiteX1" y="connsiteY1"/>
              </a:cxn>
            </a:cxnLst>
            <a:rect l="l" t="t" r="r" b="b"/>
            <a:pathLst>
              <a:path w="627380" h="30480">
                <a:moveTo>
                  <a:pt x="7619" y="7620"/>
                </a:moveTo>
                <a:lnTo>
                  <a:pt x="61975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003300" y="4559300"/>
            <a:ext cx="2501900" cy="2044700"/>
          </a:xfrm>
          <a:prstGeom prst="rect">
            <a:avLst/>
          </a:prstGeom>
          <a:noFill/>
        </p:spPr>
      </p:pic>
      <p:pic>
        <p:nvPicPr>
          <p:cNvPr id="8" name="Picture 3"/>
          <p:cNvPicPr>
            <a:picLocks noChangeAspect="1" noChangeArrowheads="1"/>
          </p:cNvPicPr>
          <p:nvPr/>
        </p:nvPicPr>
        <p:blipFill>
          <a:blip r:embed="rId3" cstate="print"/>
          <a:srcRect/>
          <a:stretch>
            <a:fillRect/>
          </a:stretch>
        </p:blipFill>
        <p:spPr bwMode="auto">
          <a:xfrm>
            <a:off x="4102100" y="4483100"/>
            <a:ext cx="3556000" cy="2184400"/>
          </a:xfrm>
          <a:prstGeom prst="rect">
            <a:avLst/>
          </a:prstGeom>
          <a:noFill/>
        </p:spPr>
      </p:pic>
      <p:pic>
        <p:nvPicPr>
          <p:cNvPr id="9" name="Picture 3"/>
          <p:cNvPicPr>
            <a:picLocks noChangeAspect="1" noChangeArrowheads="1"/>
          </p:cNvPicPr>
          <p:nvPr/>
        </p:nvPicPr>
        <p:blipFill>
          <a:blip r:embed="rId4" cstate="print"/>
          <a:srcRect/>
          <a:stretch>
            <a:fillRect/>
          </a:stretch>
        </p:blipFill>
        <p:spPr bwMode="auto">
          <a:xfrm>
            <a:off x="8318500" y="4572000"/>
            <a:ext cx="3009900" cy="2006600"/>
          </a:xfrm>
          <a:prstGeom prst="rect">
            <a:avLst/>
          </a:prstGeom>
          <a:noFill/>
        </p:spPr>
      </p:pic>
      <p:pic>
        <p:nvPicPr>
          <p:cNvPr id="10" name="Picture 3"/>
          <p:cNvPicPr>
            <a:picLocks noChangeAspect="1" noChangeArrowheads="1"/>
          </p:cNvPicPr>
          <p:nvPr/>
        </p:nvPicPr>
        <p:blipFill>
          <a:blip r:embed="rId5"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8077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19.</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社区获得性肺炎如何形成人际循环？</a:t>
            </a:r>
          </a:p>
        </p:txBody>
      </p:sp>
      <p:sp>
        <p:nvSpPr>
          <p:cNvPr id="11" name="TextBox 1"/>
          <p:cNvSpPr txBox="1"/>
          <p:nvPr/>
        </p:nvSpPr>
        <p:spPr>
          <a:xfrm>
            <a:off x="1193800" y="2159000"/>
            <a:ext cx="9359900" cy="1397000"/>
          </a:xfrm>
          <a:prstGeom prst="rect">
            <a:avLst/>
          </a:prstGeom>
          <a:noFill/>
        </p:spPr>
        <p:txBody>
          <a:bodyPr wrap="none" lIns="0" tIns="0" rIns="0" rtlCol="0">
            <a:spAutoFit/>
          </a:bodyPr>
          <a:lstStyle/>
          <a:p>
            <a:pPr>
              <a:lnSpc>
                <a:spcPts val="24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理论上所有导致社区获得性肺炎的病原都存在人际传播的风险。</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病原体从感染源传播到易感人群的路径：飞沫传播、接触传播、空气</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传播。</a:t>
            </a:r>
          </a:p>
        </p:txBody>
      </p:sp>
      <p:sp>
        <p:nvSpPr>
          <p:cNvPr id="12" name="TextBox 1"/>
          <p:cNvSpPr txBox="1"/>
          <p:nvPr/>
        </p:nvSpPr>
        <p:spPr>
          <a:xfrm>
            <a:off x="1193800" y="3784600"/>
            <a:ext cx="9359900" cy="850900"/>
          </a:xfrm>
          <a:prstGeom prst="rect">
            <a:avLst/>
          </a:prstGeom>
          <a:noFill/>
        </p:spPr>
        <p:txBody>
          <a:bodyPr wrap="none" lIns="0" tIns="0" rIns="0" rtlCol="0">
            <a:spAutoFit/>
          </a:bodyPr>
          <a:lstStyle/>
          <a:p>
            <a:pPr>
              <a:lnSpc>
                <a:spcPts val="24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冬季受气候和人口流动（春运）等因素的影响，易发生呼吸道传</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染病的局部性大爆发。主要通过病人咳嗽、喷嚏等飞沫直接传播。</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766300" y="12700"/>
            <a:ext cx="2425700" cy="18923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8077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20.</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社区存在哪些传播肺炎的危险因素？</a:t>
            </a:r>
          </a:p>
        </p:txBody>
      </p:sp>
      <p:sp>
        <p:nvSpPr>
          <p:cNvPr id="5" name="TextBox 1"/>
          <p:cNvSpPr txBox="1"/>
          <p:nvPr/>
        </p:nvSpPr>
        <p:spPr>
          <a:xfrm>
            <a:off x="1244600" y="2032000"/>
            <a:ext cx="83185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秋冬季是流感等呼吸道病毒流行的季节，各种感染都可能出现，特别是上</a:t>
            </a:r>
          </a:p>
        </p:txBody>
      </p:sp>
      <p:sp>
        <p:nvSpPr>
          <p:cNvPr id="6" name="TextBox 1"/>
          <p:cNvSpPr txBox="1"/>
          <p:nvPr/>
        </p:nvSpPr>
        <p:spPr>
          <a:xfrm>
            <a:off x="660400" y="2501900"/>
            <a:ext cx="66294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呼吸道感染与这次新型冠状病毒肺炎早期的症状很难鉴别。</a:t>
            </a:r>
          </a:p>
        </p:txBody>
      </p:sp>
      <p:sp>
        <p:nvSpPr>
          <p:cNvPr id="7" name="TextBox 1"/>
          <p:cNvSpPr txBox="1"/>
          <p:nvPr/>
        </p:nvSpPr>
        <p:spPr>
          <a:xfrm>
            <a:off x="1143000" y="2959100"/>
            <a:ext cx="84201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社区获得性肺炎的感染源主要有：患者、患者家属、探视者及其生活环境。</a:t>
            </a:r>
          </a:p>
        </p:txBody>
      </p:sp>
      <p:sp>
        <p:nvSpPr>
          <p:cNvPr id="8" name="TextBox 1"/>
          <p:cNvSpPr txBox="1"/>
          <p:nvPr/>
        </p:nvSpPr>
        <p:spPr>
          <a:xfrm>
            <a:off x="660400" y="3416300"/>
            <a:ext cx="53594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社区获得性肺炎的分布和结局与下列因素有关：</a:t>
            </a:r>
          </a:p>
        </p:txBody>
      </p:sp>
      <p:sp>
        <p:nvSpPr>
          <p:cNvPr id="9" name="TextBox 1"/>
          <p:cNvSpPr txBox="1"/>
          <p:nvPr/>
        </p:nvSpPr>
        <p:spPr>
          <a:xfrm>
            <a:off x="660400" y="3860800"/>
            <a:ext cx="8915400" cy="8001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1</a:t>
            </a:r>
            <a:r>
              <a:rPr lang="en-US" altLang="zh-CN" sz="2004" dirty="0" smtClean="0">
                <a:solidFill>
                  <a:srgbClr val="1F4E79"/>
                </a:solidFill>
                <a:latin typeface="黑体" pitchFamily="18" charset="0"/>
                <a:cs typeface="黑体" pitchFamily="18" charset="0"/>
              </a:rPr>
              <a:t>）环境状况：空气污染物、室内拥挤程度、湿度、室内卫生、季节、温度；</a:t>
            </a:r>
          </a:p>
          <a:p>
            <a:pPr>
              <a:lnSpc>
                <a:spcPts val="36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2</a:t>
            </a:r>
            <a:r>
              <a:rPr lang="en-US" altLang="zh-CN" sz="2004" dirty="0" smtClean="0">
                <a:solidFill>
                  <a:srgbClr val="1F4E79"/>
                </a:solidFill>
                <a:latin typeface="黑体" pitchFamily="18" charset="0"/>
                <a:cs typeface="黑体" pitchFamily="18" charset="0"/>
              </a:rPr>
              <a:t>）医疗保健服务和控制传播的预防感染措施的可及性和有效性：疫苗、卫生</a:t>
            </a:r>
          </a:p>
        </p:txBody>
      </p:sp>
      <p:sp>
        <p:nvSpPr>
          <p:cNvPr id="10" name="TextBox 1"/>
          <p:cNvSpPr txBox="1"/>
          <p:nvPr/>
        </p:nvSpPr>
        <p:spPr>
          <a:xfrm>
            <a:off x="660400" y="4787900"/>
            <a:ext cx="38227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保健机构的可及性和隔离能力等；</a:t>
            </a:r>
          </a:p>
        </p:txBody>
      </p:sp>
      <p:sp>
        <p:nvSpPr>
          <p:cNvPr id="11" name="TextBox 1"/>
          <p:cNvSpPr txBox="1"/>
          <p:nvPr/>
        </p:nvSpPr>
        <p:spPr>
          <a:xfrm>
            <a:off x="660400" y="5207000"/>
            <a:ext cx="89154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2</a:t>
            </a:r>
            <a:r>
              <a:rPr lang="en-US" altLang="zh-CN" sz="2004" dirty="0" smtClean="0">
                <a:solidFill>
                  <a:srgbClr val="1F4E79"/>
                </a:solidFill>
                <a:latin typeface="黑体" pitchFamily="18" charset="0"/>
                <a:cs typeface="黑体" pitchFamily="18" charset="0"/>
              </a:rPr>
              <a:t>）宿主因素：年龄、吸烟情况、宿主的传染性大小、免疫状况、营养状况、</a:t>
            </a:r>
          </a:p>
        </p:txBody>
      </p:sp>
      <p:sp>
        <p:nvSpPr>
          <p:cNvPr id="12" name="TextBox 1"/>
          <p:cNvSpPr txBox="1"/>
          <p:nvPr/>
        </p:nvSpPr>
        <p:spPr>
          <a:xfrm>
            <a:off x="660400" y="5702300"/>
            <a:ext cx="59309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既往感染过</a:t>
            </a:r>
            <a:r>
              <a:rPr lang="en-US" altLang="zh-CN" sz="2004" dirty="0" smtClean="0">
                <a:latin typeface="Times New Roman" pitchFamily="18" charset="0"/>
                <a:cs typeface="Times New Roman" pitchFamily="18" charset="0"/>
              </a:rPr>
              <a:t> </a:t>
            </a:r>
            <a:r>
              <a:rPr lang="en-US" altLang="zh-CN" sz="2004" dirty="0" smtClean="0">
                <a:solidFill>
                  <a:srgbClr val="1F4E79"/>
                </a:solidFill>
                <a:latin typeface="黑体" pitchFamily="18" charset="0"/>
                <a:cs typeface="黑体" pitchFamily="18" charset="0"/>
              </a:rPr>
              <a:t>或伴有其他病原体感染、身体基础状况；</a:t>
            </a:r>
          </a:p>
        </p:txBody>
      </p:sp>
      <p:sp>
        <p:nvSpPr>
          <p:cNvPr id="13" name="TextBox 1"/>
          <p:cNvSpPr txBox="1"/>
          <p:nvPr/>
        </p:nvSpPr>
        <p:spPr>
          <a:xfrm>
            <a:off x="660400" y="6121400"/>
            <a:ext cx="88138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3</a:t>
            </a:r>
            <a:r>
              <a:rPr lang="en-US" altLang="zh-CN" sz="2004" dirty="0" smtClean="0">
                <a:solidFill>
                  <a:srgbClr val="1F4E79"/>
                </a:solidFill>
                <a:latin typeface="黑体" pitchFamily="18" charset="0"/>
                <a:cs typeface="黑体" pitchFamily="18" charset="0"/>
              </a:rPr>
              <a:t>）病原体特征：包括传播方式、传染力、毒力因素和微生物量（接种量）。</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728345" y="1851342"/>
            <a:ext cx="1545589" cy="30480"/>
          </a:xfrm>
          <a:custGeom>
            <a:avLst/>
            <a:gdLst>
              <a:gd name="connsiteX0" fmla="*/ 7619 w 1545589"/>
              <a:gd name="connsiteY0" fmla="*/ 7620 h 30480"/>
              <a:gd name="connsiteX1" fmla="*/ 1537969 w 1545589"/>
              <a:gd name="connsiteY1" fmla="*/ 7620 h 30480"/>
            </a:gdLst>
            <a:ahLst/>
            <a:cxnLst>
              <a:cxn ang="0">
                <a:pos x="connsiteX0" y="connsiteY0"/>
              </a:cxn>
              <a:cxn ang="1">
                <a:pos x="connsiteX1" y="connsiteY1"/>
              </a:cxn>
            </a:cxnLst>
            <a:rect l="l" t="t" r="r" b="b"/>
            <a:pathLst>
              <a:path w="1545589" h="30480">
                <a:moveTo>
                  <a:pt x="7619" y="7620"/>
                </a:moveTo>
                <a:lnTo>
                  <a:pt x="153796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728345" y="3314382"/>
            <a:ext cx="1239519" cy="30480"/>
          </a:xfrm>
          <a:custGeom>
            <a:avLst/>
            <a:gdLst>
              <a:gd name="connsiteX0" fmla="*/ 7619 w 1239519"/>
              <a:gd name="connsiteY0" fmla="*/ 7620 h 30480"/>
              <a:gd name="connsiteX1" fmla="*/ 1231900 w 1239519"/>
              <a:gd name="connsiteY1" fmla="*/ 7620 h 30480"/>
            </a:gdLst>
            <a:ahLst/>
            <a:cxnLst>
              <a:cxn ang="0">
                <a:pos x="connsiteX0" y="connsiteY0"/>
              </a:cxn>
              <a:cxn ang="1">
                <a:pos x="connsiteX1" y="connsiteY1"/>
              </a:cxn>
            </a:cxnLst>
            <a:rect l="l" t="t" r="r" b="b"/>
            <a:pathLst>
              <a:path w="1239519" h="30480">
                <a:moveTo>
                  <a:pt x="7619" y="7620"/>
                </a:moveTo>
                <a:lnTo>
                  <a:pt x="123190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626600" y="4953000"/>
            <a:ext cx="2362200" cy="1905000"/>
          </a:xfrm>
          <a:prstGeom prst="rect">
            <a:avLst/>
          </a:prstGeom>
          <a:noFill/>
        </p:spPr>
      </p:pic>
      <p:pic>
        <p:nvPicPr>
          <p:cNvPr id="6"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6248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21.</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如何预防社区获得性肺炎？</a:t>
            </a:r>
          </a:p>
        </p:txBody>
      </p:sp>
      <p:sp>
        <p:nvSpPr>
          <p:cNvPr id="7" name="TextBox 1"/>
          <p:cNvSpPr txBox="1"/>
          <p:nvPr/>
        </p:nvSpPr>
        <p:spPr>
          <a:xfrm>
            <a:off x="723900" y="1562100"/>
            <a:ext cx="1828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传染源控制：</a:t>
            </a:r>
          </a:p>
        </p:txBody>
      </p:sp>
      <p:sp>
        <p:nvSpPr>
          <p:cNvPr id="8" name="TextBox 1"/>
          <p:cNvSpPr txBox="1"/>
          <p:nvPr/>
        </p:nvSpPr>
        <p:spPr>
          <a:xfrm>
            <a:off x="723900" y="1968500"/>
            <a:ext cx="10883900" cy="1397000"/>
          </a:xfrm>
          <a:prstGeom prst="rect">
            <a:avLst/>
          </a:prstGeom>
          <a:noFill/>
        </p:spPr>
        <p:txBody>
          <a:bodyPr wrap="none" lIns="0" tIns="0" rIns="0" rtlCol="0">
            <a:spAutoFit/>
          </a:bodyPr>
          <a:lstStyle/>
          <a:p>
            <a:pPr>
              <a:lnSpc>
                <a:spcPts val="2400"/>
              </a:lnSpc>
              <a:tabLst>
                <a:tab pos="596900" algn="l"/>
              </a:tabLst>
            </a:pPr>
            <a:r>
              <a:rPr lang="en-US" altLang="zh-CN" dirty="0" smtClean="0"/>
              <a:t>	</a:t>
            </a:r>
            <a:r>
              <a:rPr lang="en-US" altLang="zh-CN" sz="2400" dirty="0" smtClean="0">
                <a:solidFill>
                  <a:srgbClr val="1F4E79"/>
                </a:solidFill>
                <a:latin typeface="黑体" pitchFamily="18" charset="0"/>
                <a:cs typeface="黑体" pitchFamily="18" charset="0"/>
              </a:rPr>
              <a:t>急性呼吸道疾病患者咳嗽、打喷嚏时，用手或其他材料（手帕、纸巾、布口</a:t>
            </a:r>
          </a:p>
          <a:p>
            <a:pPr>
              <a:lnSpc>
                <a:spcPts val="2800"/>
              </a:lnSpc>
              <a:tabLst>
                <a:tab pos="596900" algn="l"/>
              </a:tabLst>
            </a:pPr>
            <a:r>
              <a:rPr lang="en-US" altLang="zh-CN" sz="2400" dirty="0" smtClean="0">
                <a:solidFill>
                  <a:srgbClr val="1F4E79"/>
                </a:solidFill>
                <a:latin typeface="黑体" pitchFamily="18" charset="0"/>
                <a:cs typeface="黑体" pitchFamily="18" charset="0"/>
              </a:rPr>
              <a:t>罩或者外科口罩）</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掩住口鼻，以减少飞沫传播。接触呼吸道分泌物后，应该立即</a:t>
            </a:r>
          </a:p>
          <a:p>
            <a:pPr>
              <a:lnSpc>
                <a:spcPts val="2800"/>
              </a:lnSpc>
              <a:tabLst>
                <a:tab pos="596900" algn="l"/>
              </a:tabLst>
            </a:pPr>
            <a:r>
              <a:rPr lang="en-US" altLang="zh-CN" sz="2400" dirty="0" smtClean="0">
                <a:solidFill>
                  <a:srgbClr val="1F4E79"/>
                </a:solidFill>
                <a:latin typeface="黑体" pitchFamily="18" charset="0"/>
                <a:cs typeface="黑体" pitchFamily="18" charset="0"/>
              </a:rPr>
              <a:t>执行手卫生，勤洗手。</a:t>
            </a:r>
          </a:p>
          <a:p>
            <a:pPr>
              <a:lnSpc>
                <a:spcPts val="2800"/>
              </a:lnSpc>
              <a:tabLst>
                <a:tab pos="596900" algn="l"/>
              </a:tabLst>
            </a:pPr>
            <a:r>
              <a:rPr lang="en-US" altLang="zh-CN" sz="2400" dirty="0" smtClean="0">
                <a:solidFill>
                  <a:srgbClr val="1F4E79"/>
                </a:solidFill>
                <a:latin typeface="黑体" pitchFamily="18" charset="0"/>
                <a:cs typeface="黑体" pitchFamily="18" charset="0"/>
              </a:rPr>
              <a:t>个人预防：</a:t>
            </a:r>
          </a:p>
        </p:txBody>
      </p:sp>
      <p:sp>
        <p:nvSpPr>
          <p:cNvPr id="9" name="TextBox 1"/>
          <p:cNvSpPr txBox="1"/>
          <p:nvPr/>
        </p:nvSpPr>
        <p:spPr>
          <a:xfrm>
            <a:off x="723900" y="3378200"/>
            <a:ext cx="9652000" cy="11557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）合理膳食、保证充足营养、保持口腔健康有助于预防肺炎的发生；</a:t>
            </a:r>
          </a:p>
          <a:p>
            <a:pPr>
              <a:lnSpc>
                <a:spcPts val="28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）适量运动，提高免疫能力；</a:t>
            </a:r>
          </a:p>
          <a:p>
            <a:pPr>
              <a:lnSpc>
                <a:spcPts val="28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）戒烟限酒，心理平衡；</a:t>
            </a:r>
          </a:p>
        </p:txBody>
      </p:sp>
      <p:sp>
        <p:nvSpPr>
          <p:cNvPr id="10" name="TextBox 1"/>
          <p:cNvSpPr txBox="1"/>
          <p:nvPr/>
        </p:nvSpPr>
        <p:spPr>
          <a:xfrm>
            <a:off x="723900" y="4457700"/>
            <a:ext cx="9423400" cy="7874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）保持室内通风（可通过自然通风和</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或排气风扇来促进通风状况；</a:t>
            </a:r>
          </a:p>
          <a:p>
            <a:pPr>
              <a:lnSpc>
                <a:spcPts val="28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5</a:t>
            </a:r>
            <a:r>
              <a:rPr lang="en-US" altLang="zh-CN" sz="2400" dirty="0" smtClean="0">
                <a:solidFill>
                  <a:srgbClr val="1F4E79"/>
                </a:solidFill>
                <a:latin typeface="黑体" pitchFamily="18" charset="0"/>
                <a:cs typeface="黑体" pitchFamily="18" charset="0"/>
              </a:rPr>
              <a:t>）接种疫苗。</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766300" y="0"/>
            <a:ext cx="2425700" cy="14478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647700"/>
            <a:ext cx="6248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22.</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室内空气、地板如何消毒？</a:t>
            </a:r>
          </a:p>
        </p:txBody>
      </p:sp>
      <p:sp>
        <p:nvSpPr>
          <p:cNvPr id="5" name="TextBox 1"/>
          <p:cNvSpPr txBox="1"/>
          <p:nvPr/>
        </p:nvSpPr>
        <p:spPr>
          <a:xfrm>
            <a:off x="889000" y="1397000"/>
            <a:ext cx="88138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1</a:t>
            </a:r>
            <a:r>
              <a:rPr lang="en-US" altLang="zh-CN" sz="2004" dirty="0" smtClean="0">
                <a:solidFill>
                  <a:srgbClr val="1F4E79"/>
                </a:solidFill>
                <a:latin typeface="黑体" pitchFamily="18" charset="0"/>
                <a:cs typeface="黑体" pitchFamily="18" charset="0"/>
              </a:rPr>
              <a:t>）</a:t>
            </a:r>
            <a:r>
              <a:rPr lang="en-US" altLang="zh-CN" sz="2004" dirty="0" smtClean="0">
                <a:solidFill>
                  <a:srgbClr val="FF0000"/>
                </a:solidFill>
                <a:latin typeface="黑体" pitchFamily="18" charset="0"/>
                <a:cs typeface="黑体" pitchFamily="18" charset="0"/>
              </a:rPr>
              <a:t>酒精</a:t>
            </a:r>
            <a:r>
              <a:rPr lang="en-US" altLang="zh-CN" sz="2004" dirty="0" smtClean="0">
                <a:solidFill>
                  <a:srgbClr val="1F4E79"/>
                </a:solidFill>
                <a:latin typeface="黑体" pitchFamily="18" charset="0"/>
                <a:cs typeface="黑体" pitchFamily="18" charset="0"/>
              </a:rPr>
              <a:t>：酒精能使细菌的蛋白质变性凝固。消毒皮肤可使用</a:t>
            </a:r>
            <a:r>
              <a:rPr lang="en-US" altLang="zh-CN" sz="2004" b="1" dirty="0" smtClean="0">
                <a:solidFill>
                  <a:srgbClr val="1F4E79"/>
                </a:solidFill>
                <a:latin typeface="Times New Roman" pitchFamily="18" charset="0"/>
                <a:cs typeface="Times New Roman" pitchFamily="18" charset="0"/>
              </a:rPr>
              <a:t>75%</a:t>
            </a:r>
            <a:r>
              <a:rPr lang="en-US" altLang="zh-CN" sz="2004" dirty="0" smtClean="0">
                <a:solidFill>
                  <a:srgbClr val="1F4E79"/>
                </a:solidFill>
                <a:latin typeface="黑体" pitchFamily="18" charset="0"/>
                <a:cs typeface="黑体" pitchFamily="18" charset="0"/>
              </a:rPr>
              <a:t>医用酒精。</a:t>
            </a:r>
          </a:p>
        </p:txBody>
      </p:sp>
      <p:sp>
        <p:nvSpPr>
          <p:cNvPr id="6" name="TextBox 1"/>
          <p:cNvSpPr txBox="1"/>
          <p:nvPr/>
        </p:nvSpPr>
        <p:spPr>
          <a:xfrm>
            <a:off x="889000" y="1701800"/>
            <a:ext cx="98552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2</a:t>
            </a:r>
            <a:r>
              <a:rPr lang="en-US" altLang="zh-CN" sz="2004" dirty="0" smtClean="0">
                <a:solidFill>
                  <a:srgbClr val="1F4E79"/>
                </a:solidFill>
                <a:latin typeface="黑体" pitchFamily="18" charset="0"/>
                <a:cs typeface="黑体" pitchFamily="18" charset="0"/>
              </a:rPr>
              <a:t>）</a:t>
            </a:r>
            <a:r>
              <a:rPr lang="en-US" altLang="zh-CN" sz="2004" dirty="0" smtClean="0">
                <a:solidFill>
                  <a:srgbClr val="FF0000"/>
                </a:solidFill>
                <a:latin typeface="黑体" pitchFamily="18" charset="0"/>
                <a:cs typeface="黑体" pitchFamily="18" charset="0"/>
              </a:rPr>
              <a:t>蒸笼</a:t>
            </a:r>
            <a:r>
              <a:rPr lang="en-US" altLang="zh-CN" sz="2004" dirty="0" smtClean="0">
                <a:solidFill>
                  <a:srgbClr val="1F4E79"/>
                </a:solidFill>
                <a:latin typeface="黑体" pitchFamily="18" charset="0"/>
                <a:cs typeface="黑体" pitchFamily="18" charset="0"/>
              </a:rPr>
              <a:t>：从沸腾开始</a:t>
            </a:r>
            <a:r>
              <a:rPr lang="en-US" altLang="zh-CN" sz="2004" b="1" dirty="0" smtClean="0">
                <a:solidFill>
                  <a:srgbClr val="1F4E79"/>
                </a:solidFill>
                <a:latin typeface="Times New Roman" pitchFamily="18" charset="0"/>
                <a:cs typeface="Times New Roman" pitchFamily="18" charset="0"/>
              </a:rPr>
              <a:t>20</a:t>
            </a:r>
            <a:r>
              <a:rPr lang="en-US" altLang="zh-CN" sz="2004" dirty="0" smtClean="0">
                <a:solidFill>
                  <a:srgbClr val="1F4E79"/>
                </a:solidFill>
                <a:latin typeface="黑体" pitchFamily="18" charset="0"/>
                <a:cs typeface="黑体" pitchFamily="18" charset="0"/>
              </a:rPr>
              <a:t>分钟即可达到消毒目的，适用于消毒餐具、衣物和包扎伤口的</a:t>
            </a:r>
          </a:p>
        </p:txBody>
      </p:sp>
      <p:sp>
        <p:nvSpPr>
          <p:cNvPr id="7" name="TextBox 1"/>
          <p:cNvSpPr txBox="1"/>
          <p:nvPr/>
        </p:nvSpPr>
        <p:spPr>
          <a:xfrm>
            <a:off x="889000" y="2044700"/>
            <a:ext cx="762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纱布。</a:t>
            </a:r>
          </a:p>
        </p:txBody>
      </p:sp>
      <p:sp>
        <p:nvSpPr>
          <p:cNvPr id="8" name="TextBox 1"/>
          <p:cNvSpPr txBox="1"/>
          <p:nvPr/>
        </p:nvSpPr>
        <p:spPr>
          <a:xfrm>
            <a:off x="889000" y="2298700"/>
            <a:ext cx="99949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3</a:t>
            </a:r>
            <a:r>
              <a:rPr lang="en-US" altLang="zh-CN" sz="2004" dirty="0" smtClean="0">
                <a:solidFill>
                  <a:srgbClr val="1F4E79"/>
                </a:solidFill>
                <a:latin typeface="黑体" pitchFamily="18" charset="0"/>
                <a:cs typeface="黑体" pitchFamily="18" charset="0"/>
              </a:rPr>
              <a:t>）</a:t>
            </a:r>
            <a:r>
              <a:rPr lang="en-US" altLang="zh-CN" sz="2004" dirty="0" smtClean="0">
                <a:solidFill>
                  <a:srgbClr val="FF0000"/>
                </a:solidFill>
                <a:latin typeface="黑体" pitchFamily="18" charset="0"/>
                <a:cs typeface="黑体" pitchFamily="18" charset="0"/>
              </a:rPr>
              <a:t>煮沸</a:t>
            </a: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100</a:t>
            </a:r>
            <a:r>
              <a:rPr lang="en-US" altLang="zh-CN" sz="2004" dirty="0" smtClean="0">
                <a:solidFill>
                  <a:srgbClr val="1F4E79"/>
                </a:solidFill>
                <a:latin typeface="华文楷体" pitchFamily="18" charset="0"/>
                <a:cs typeface="华文楷体" pitchFamily="18" charset="0"/>
              </a:rPr>
              <a:t>℃</a:t>
            </a:r>
            <a:r>
              <a:rPr lang="en-US" altLang="zh-CN" sz="2004" dirty="0" smtClean="0">
                <a:solidFill>
                  <a:srgbClr val="1F4E79"/>
                </a:solidFill>
                <a:latin typeface="黑体" pitchFamily="18" charset="0"/>
                <a:cs typeface="黑体" pitchFamily="18" charset="0"/>
              </a:rPr>
              <a:t>也能使细菌的蛋白质变性，需要消毒杀菌的物品需要全部浸过水面。适</a:t>
            </a:r>
          </a:p>
        </p:txBody>
      </p:sp>
      <p:sp>
        <p:nvSpPr>
          <p:cNvPr id="9" name="TextBox 1"/>
          <p:cNvSpPr txBox="1"/>
          <p:nvPr/>
        </p:nvSpPr>
        <p:spPr>
          <a:xfrm>
            <a:off x="889000" y="2654300"/>
            <a:ext cx="48387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用于餐具、某些玩具、奶瓶等等小件物品。</a:t>
            </a:r>
          </a:p>
        </p:txBody>
      </p:sp>
      <p:sp>
        <p:nvSpPr>
          <p:cNvPr id="10" name="TextBox 1"/>
          <p:cNvSpPr txBox="1"/>
          <p:nvPr/>
        </p:nvSpPr>
        <p:spPr>
          <a:xfrm>
            <a:off x="889000" y="2921000"/>
            <a:ext cx="100838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4</a:t>
            </a:r>
            <a:r>
              <a:rPr lang="en-US" altLang="zh-CN" sz="2004" dirty="0" smtClean="0">
                <a:solidFill>
                  <a:srgbClr val="1F4E79"/>
                </a:solidFill>
                <a:latin typeface="黑体" pitchFamily="18" charset="0"/>
                <a:cs typeface="黑体" pitchFamily="18" charset="0"/>
              </a:rPr>
              <a:t>）</a:t>
            </a:r>
            <a:r>
              <a:rPr lang="en-US" altLang="zh-CN" sz="2004" dirty="0" smtClean="0">
                <a:solidFill>
                  <a:srgbClr val="FF0000"/>
                </a:solidFill>
                <a:latin typeface="黑体" pitchFamily="18" charset="0"/>
                <a:cs typeface="黑体" pitchFamily="18" charset="0"/>
              </a:rPr>
              <a:t>天然紫外线</a:t>
            </a:r>
            <a:r>
              <a:rPr lang="en-US" altLang="zh-CN" sz="2004" dirty="0" smtClean="0">
                <a:solidFill>
                  <a:srgbClr val="1F4E79"/>
                </a:solidFill>
                <a:latin typeface="黑体" pitchFamily="18" charset="0"/>
                <a:cs typeface="黑体" pitchFamily="18" charset="0"/>
              </a:rPr>
              <a:t>：天然紫外线就是太阳光，杀菌效果可是不容忽视。适用于空气、衣物、</a:t>
            </a:r>
          </a:p>
        </p:txBody>
      </p:sp>
      <p:sp>
        <p:nvSpPr>
          <p:cNvPr id="11" name="TextBox 1"/>
          <p:cNvSpPr txBox="1"/>
          <p:nvPr/>
        </p:nvSpPr>
        <p:spPr>
          <a:xfrm>
            <a:off x="889000" y="3263900"/>
            <a:ext cx="2286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毛绒玩具、被褥等。</a:t>
            </a:r>
          </a:p>
        </p:txBody>
      </p:sp>
      <p:sp>
        <p:nvSpPr>
          <p:cNvPr id="12" name="TextBox 1"/>
          <p:cNvSpPr txBox="1"/>
          <p:nvPr/>
        </p:nvSpPr>
        <p:spPr>
          <a:xfrm>
            <a:off x="889000" y="3530600"/>
            <a:ext cx="100838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5</a:t>
            </a:r>
            <a:r>
              <a:rPr lang="en-US" altLang="zh-CN" sz="2004" dirty="0" smtClean="0">
                <a:solidFill>
                  <a:srgbClr val="1F4E79"/>
                </a:solidFill>
                <a:latin typeface="黑体" pitchFamily="18" charset="0"/>
                <a:cs typeface="黑体" pitchFamily="18" charset="0"/>
              </a:rPr>
              <a:t>）</a:t>
            </a:r>
            <a:r>
              <a:rPr lang="en-US" altLang="zh-CN" sz="2004" dirty="0" smtClean="0">
                <a:solidFill>
                  <a:srgbClr val="FF0000"/>
                </a:solidFill>
                <a:latin typeface="黑体" pitchFamily="18" charset="0"/>
                <a:cs typeface="黑体" pitchFamily="18" charset="0"/>
              </a:rPr>
              <a:t>空气清洁</a:t>
            </a:r>
            <a:r>
              <a:rPr lang="en-US" altLang="zh-CN" sz="2004" dirty="0" smtClean="0">
                <a:solidFill>
                  <a:srgbClr val="1F4E79"/>
                </a:solidFill>
                <a:latin typeface="黑体" pitchFamily="18" charset="0"/>
                <a:cs typeface="黑体" pitchFamily="18" charset="0"/>
              </a:rPr>
              <a:t>：保持室内空气清洁，常通风换气是必要的，尤其在秋冬天气，别因为寒冷</a:t>
            </a:r>
          </a:p>
        </p:txBody>
      </p:sp>
      <p:sp>
        <p:nvSpPr>
          <p:cNvPr id="13" name="TextBox 1"/>
          <p:cNvSpPr txBox="1"/>
          <p:nvPr/>
        </p:nvSpPr>
        <p:spPr>
          <a:xfrm>
            <a:off x="889000" y="3873500"/>
            <a:ext cx="1778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而忽视了通风。</a:t>
            </a:r>
          </a:p>
        </p:txBody>
      </p:sp>
      <p:sp>
        <p:nvSpPr>
          <p:cNvPr id="14" name="TextBox 1"/>
          <p:cNvSpPr txBox="1"/>
          <p:nvPr/>
        </p:nvSpPr>
        <p:spPr>
          <a:xfrm>
            <a:off x="889000" y="4140200"/>
            <a:ext cx="98552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6</a:t>
            </a:r>
            <a:r>
              <a:rPr lang="en-US" altLang="zh-CN" sz="2004" dirty="0" smtClean="0">
                <a:solidFill>
                  <a:srgbClr val="1F4E79"/>
                </a:solidFill>
                <a:latin typeface="黑体" pitchFamily="18" charset="0"/>
                <a:cs typeface="黑体" pitchFamily="18" charset="0"/>
              </a:rPr>
              <a:t>）</a:t>
            </a:r>
            <a:r>
              <a:rPr lang="en-US" altLang="zh-CN" sz="2004" dirty="0" smtClean="0">
                <a:solidFill>
                  <a:srgbClr val="FF0000"/>
                </a:solidFill>
                <a:latin typeface="黑体" pitchFamily="18" charset="0"/>
                <a:cs typeface="黑体" pitchFamily="18" charset="0"/>
              </a:rPr>
              <a:t>高锰酸钾溶液</a:t>
            </a:r>
            <a:r>
              <a:rPr lang="en-US" altLang="zh-CN" sz="2004" dirty="0" smtClean="0">
                <a:solidFill>
                  <a:srgbClr val="1F4E79"/>
                </a:solidFill>
                <a:latin typeface="黑体" pitchFamily="18" charset="0"/>
                <a:cs typeface="黑体" pitchFamily="18" charset="0"/>
              </a:rPr>
              <a:t>：使用</a:t>
            </a:r>
            <a:r>
              <a:rPr lang="en-US" altLang="zh-CN" sz="2004" b="1" dirty="0" smtClean="0">
                <a:solidFill>
                  <a:srgbClr val="1F4E79"/>
                </a:solidFill>
                <a:latin typeface="Times New Roman" pitchFamily="18" charset="0"/>
                <a:cs typeface="Times New Roman" pitchFamily="18" charset="0"/>
              </a:rPr>
              <a:t>5‰</a:t>
            </a:r>
            <a:r>
              <a:rPr lang="en-US" altLang="zh-CN" sz="2004" dirty="0" smtClean="0">
                <a:solidFill>
                  <a:srgbClr val="1F4E79"/>
                </a:solidFill>
                <a:latin typeface="黑体" pitchFamily="18" charset="0"/>
                <a:cs typeface="黑体" pitchFamily="18" charset="0"/>
              </a:rPr>
              <a:t>高锰酸钾可消毒餐具、蔬菜和水果，浸泡</a:t>
            </a:r>
            <a:r>
              <a:rPr lang="en-US" altLang="zh-CN" sz="2004" b="1" dirty="0" smtClean="0">
                <a:solidFill>
                  <a:srgbClr val="1F4E79"/>
                </a:solidFill>
                <a:latin typeface="Times New Roman" pitchFamily="18" charset="0"/>
                <a:cs typeface="Times New Roman" pitchFamily="18" charset="0"/>
              </a:rPr>
              <a:t>1</a:t>
            </a:r>
            <a:r>
              <a:rPr lang="en-US" altLang="zh-CN" sz="2004" dirty="0" smtClean="0">
                <a:solidFill>
                  <a:srgbClr val="1F4E79"/>
                </a:solidFill>
                <a:latin typeface="黑体" pitchFamily="18" charset="0"/>
                <a:cs typeface="黑体" pitchFamily="18" charset="0"/>
              </a:rPr>
              <a:t>分钟之后用干净</a:t>
            </a:r>
          </a:p>
        </p:txBody>
      </p:sp>
      <p:sp>
        <p:nvSpPr>
          <p:cNvPr id="15" name="TextBox 1"/>
          <p:cNvSpPr txBox="1"/>
          <p:nvPr/>
        </p:nvSpPr>
        <p:spPr>
          <a:xfrm>
            <a:off x="889000" y="4483100"/>
            <a:ext cx="28067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饮用水再冲洗一遍即可。</a:t>
            </a:r>
          </a:p>
        </p:txBody>
      </p:sp>
      <p:sp>
        <p:nvSpPr>
          <p:cNvPr id="16" name="TextBox 1"/>
          <p:cNvSpPr txBox="1"/>
          <p:nvPr/>
        </p:nvSpPr>
        <p:spPr>
          <a:xfrm>
            <a:off x="889000" y="4775200"/>
            <a:ext cx="10350500" cy="9525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7</a:t>
            </a:r>
            <a:r>
              <a:rPr lang="en-US" altLang="zh-CN" sz="2004" dirty="0" smtClean="0">
                <a:solidFill>
                  <a:srgbClr val="1F4E79"/>
                </a:solidFill>
                <a:latin typeface="黑体" pitchFamily="18" charset="0"/>
                <a:cs typeface="黑体" pitchFamily="18" charset="0"/>
              </a:rPr>
              <a:t>）</a:t>
            </a:r>
            <a:r>
              <a:rPr lang="en-US" altLang="zh-CN" sz="2004" dirty="0" smtClean="0">
                <a:solidFill>
                  <a:srgbClr val="FF0000"/>
                </a:solidFill>
                <a:latin typeface="黑体" pitchFamily="18" charset="0"/>
                <a:cs typeface="黑体" pitchFamily="18" charset="0"/>
              </a:rPr>
              <a:t>漂白粉</a:t>
            </a:r>
            <a:r>
              <a:rPr lang="en-US" altLang="zh-CN" sz="2004" dirty="0" smtClean="0">
                <a:solidFill>
                  <a:srgbClr val="1F4E79"/>
                </a:solidFill>
                <a:latin typeface="黑体" pitchFamily="18" charset="0"/>
                <a:cs typeface="黑体" pitchFamily="18" charset="0"/>
              </a:rPr>
              <a:t>：漂白粉能使细菌的酶失去活性导致死亡，是非常有效的消毒杀菌法。在桌椅、</a:t>
            </a:r>
          </a:p>
          <a:p>
            <a:pPr>
              <a:lnSpc>
                <a:spcPts val="2400"/>
              </a:lnSpc>
              <a:tabLst/>
            </a:pPr>
            <a:r>
              <a:rPr lang="en-US" altLang="zh-CN" sz="2004" dirty="0" smtClean="0">
                <a:solidFill>
                  <a:srgbClr val="1F4E79"/>
                </a:solidFill>
                <a:latin typeface="黑体" pitchFamily="18" charset="0"/>
                <a:cs typeface="黑体" pitchFamily="18" charset="0"/>
              </a:rPr>
              <a:t>床、地板、墙面等使用</a:t>
            </a:r>
            <a:r>
              <a:rPr lang="en-US" altLang="zh-CN" sz="2004" b="1" dirty="0" smtClean="0">
                <a:solidFill>
                  <a:srgbClr val="1F4E79"/>
                </a:solidFill>
                <a:latin typeface="Times New Roman" pitchFamily="18" charset="0"/>
                <a:cs typeface="Times New Roman" pitchFamily="18" charset="0"/>
              </a:rPr>
              <a:t>1-3%</a:t>
            </a:r>
            <a:r>
              <a:rPr lang="en-US" altLang="zh-CN" sz="2004" dirty="0" smtClean="0">
                <a:solidFill>
                  <a:srgbClr val="1F4E79"/>
                </a:solidFill>
                <a:latin typeface="黑体" pitchFamily="18" charset="0"/>
                <a:cs typeface="黑体" pitchFamily="18" charset="0"/>
              </a:rPr>
              <a:t>漂白水（漂白粉加清水），用抹布擦拭即可达到消毒目的。</a:t>
            </a:r>
          </a:p>
          <a:p>
            <a:pPr>
              <a:lnSpc>
                <a:spcPts val="24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8</a:t>
            </a:r>
            <a:r>
              <a:rPr lang="en-US" altLang="zh-CN" sz="2004" dirty="0" smtClean="0">
                <a:solidFill>
                  <a:srgbClr val="1F4E79"/>
                </a:solidFill>
                <a:latin typeface="黑体" pitchFamily="18" charset="0"/>
                <a:cs typeface="黑体" pitchFamily="18" charset="0"/>
              </a:rPr>
              <a:t>）</a:t>
            </a:r>
            <a:r>
              <a:rPr lang="en-US" altLang="zh-CN" sz="2004" dirty="0" smtClean="0">
                <a:solidFill>
                  <a:srgbClr val="FF0000"/>
                </a:solidFill>
                <a:latin typeface="黑体" pitchFamily="18" charset="0"/>
                <a:cs typeface="黑体" pitchFamily="18" charset="0"/>
              </a:rPr>
              <a:t>消毒液</a:t>
            </a:r>
            <a:r>
              <a:rPr lang="en-US" altLang="zh-CN" sz="2004" dirty="0" smtClean="0">
                <a:solidFill>
                  <a:srgbClr val="1F4E79"/>
                </a:solidFill>
                <a:latin typeface="黑体" pitchFamily="18" charset="0"/>
                <a:cs typeface="黑体" pitchFamily="18" charset="0"/>
              </a:rPr>
              <a:t>：消毒液包含氯能有效消毒杀菌，直接稀释之后装在塑料壶即可进行消毒杀菌，</a:t>
            </a:r>
          </a:p>
        </p:txBody>
      </p:sp>
      <p:sp>
        <p:nvSpPr>
          <p:cNvPr id="17" name="TextBox 1"/>
          <p:cNvSpPr txBox="1"/>
          <p:nvPr/>
        </p:nvSpPr>
        <p:spPr>
          <a:xfrm>
            <a:off x="889000" y="5702300"/>
            <a:ext cx="73914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但需要注意避开食物和餐具。适用于桌、椅、床、墙面、地板等。</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4926012" y="2592069"/>
            <a:ext cx="1851660" cy="30480"/>
          </a:xfrm>
          <a:custGeom>
            <a:avLst/>
            <a:gdLst>
              <a:gd name="connsiteX0" fmla="*/ 7620 w 1851660"/>
              <a:gd name="connsiteY0" fmla="*/ 7620 h 30480"/>
              <a:gd name="connsiteX1" fmla="*/ 1844040 w 1851660"/>
              <a:gd name="connsiteY1" fmla="*/ 7620 h 30480"/>
            </a:gdLst>
            <a:ahLst/>
            <a:cxnLst>
              <a:cxn ang="0">
                <a:pos x="connsiteX0" y="connsiteY0"/>
              </a:cxn>
              <a:cxn ang="1">
                <a:pos x="connsiteX1" y="connsiteY1"/>
              </a:cxn>
            </a:cxnLst>
            <a:rect l="l" t="t" r="r" b="b"/>
            <a:pathLst>
              <a:path w="1851660" h="30480">
                <a:moveTo>
                  <a:pt x="7620" y="7620"/>
                </a:moveTo>
                <a:lnTo>
                  <a:pt x="184404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4066857" y="4788534"/>
            <a:ext cx="1275079" cy="30480"/>
          </a:xfrm>
          <a:custGeom>
            <a:avLst/>
            <a:gdLst>
              <a:gd name="connsiteX0" fmla="*/ 7620 w 1275079"/>
              <a:gd name="connsiteY0" fmla="*/ 7620 h 30480"/>
              <a:gd name="connsiteX1" fmla="*/ 1267459 w 1275079"/>
              <a:gd name="connsiteY1" fmla="*/ 7620 h 30480"/>
            </a:gdLst>
            <a:ahLst/>
            <a:cxnLst>
              <a:cxn ang="0">
                <a:pos x="connsiteX0" y="connsiteY0"/>
              </a:cxn>
              <a:cxn ang="1">
                <a:pos x="connsiteX1" y="connsiteY1"/>
              </a:cxn>
            </a:cxnLst>
            <a:rect l="l" t="t" r="r" b="b"/>
            <a:pathLst>
              <a:path w="1275079" h="30480">
                <a:moveTo>
                  <a:pt x="7620" y="7620"/>
                </a:moveTo>
                <a:lnTo>
                  <a:pt x="126745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156700" y="1714500"/>
            <a:ext cx="2489200" cy="1854200"/>
          </a:xfrm>
          <a:prstGeom prst="rect">
            <a:avLst/>
          </a:prstGeom>
          <a:noFill/>
        </p:spPr>
      </p:pic>
      <p:pic>
        <p:nvPicPr>
          <p:cNvPr id="6" name="Picture 3"/>
          <p:cNvPicPr>
            <a:picLocks noChangeAspect="1" noChangeArrowheads="1"/>
          </p:cNvPicPr>
          <p:nvPr/>
        </p:nvPicPr>
        <p:blipFill>
          <a:blip r:embed="rId3" cstate="print"/>
          <a:srcRect/>
          <a:stretch>
            <a:fillRect/>
          </a:stretch>
        </p:blipFill>
        <p:spPr bwMode="auto">
          <a:xfrm>
            <a:off x="9156700" y="3708400"/>
            <a:ext cx="2489200" cy="1930400"/>
          </a:xfrm>
          <a:prstGeom prst="rect">
            <a:avLst/>
          </a:prstGeom>
          <a:noFill/>
        </p:spPr>
      </p:pic>
      <p:pic>
        <p:nvPicPr>
          <p:cNvPr id="7"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7162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23.</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哪些人容易感染新型冠状病毒？</a:t>
            </a:r>
          </a:p>
        </p:txBody>
      </p:sp>
      <p:sp>
        <p:nvSpPr>
          <p:cNvPr id="8" name="TextBox 1"/>
          <p:cNvSpPr txBox="1"/>
          <p:nvPr/>
        </p:nvSpPr>
        <p:spPr>
          <a:xfrm>
            <a:off x="647700" y="1917700"/>
            <a:ext cx="7950200" cy="4686300"/>
          </a:xfrm>
          <a:prstGeom prst="rect">
            <a:avLst/>
          </a:prstGeom>
          <a:noFill/>
        </p:spPr>
        <p:txBody>
          <a:bodyPr wrap="none" lIns="0" tIns="0" rIns="0" rtlCol="0">
            <a:spAutoFit/>
          </a:bodyPr>
          <a:lstStyle/>
          <a:p>
            <a:pPr>
              <a:lnSpc>
                <a:spcPts val="24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人群普遍易感。新型冠状病毒肺炎在免疫功能低下和</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免疫功能正常人群均可发生，与</a:t>
            </a:r>
            <a:r>
              <a:rPr lang="en-US" altLang="zh-CN" sz="2400" dirty="0" smtClean="0">
                <a:solidFill>
                  <a:srgbClr val="FF0000"/>
                </a:solidFill>
                <a:latin typeface="黑体" pitchFamily="18" charset="0"/>
                <a:cs typeface="黑体" pitchFamily="18" charset="0"/>
              </a:rPr>
              <a:t>接触病毒的量</a:t>
            </a:r>
            <a:r>
              <a:rPr lang="en-US" altLang="zh-CN" sz="2400" dirty="0" smtClean="0">
                <a:solidFill>
                  <a:srgbClr val="1F4E79"/>
                </a:solidFill>
                <a:latin typeface="黑体" pitchFamily="18" charset="0"/>
                <a:cs typeface="黑体" pitchFamily="18" charset="0"/>
              </a:rPr>
              <a:t>有一定关系。</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如果一次接触大量病毒，即使免疫功能正常，也可能患病。</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对于免疫功能较差的人群，例如老年人、孕产妇或存在肝</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肾功能障碍人群，病情进展相对更快，严重程度更高。</a:t>
            </a:r>
          </a:p>
          <a:p>
            <a:pPr>
              <a:lnSpc>
                <a:spcPts val="1000"/>
              </a:lnSpc>
            </a:pPr>
            <a:endParaRPr lang="en-US" altLang="zh-CN" dirty="0" smtClean="0"/>
          </a:p>
          <a:p>
            <a:pPr>
              <a:lnSpc>
                <a:spcPts val="33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是否感染主要取决于</a:t>
            </a:r>
            <a:r>
              <a:rPr lang="en-US" altLang="zh-CN" sz="2400" dirty="0" smtClean="0">
                <a:solidFill>
                  <a:srgbClr val="FF0000"/>
                </a:solidFill>
                <a:latin typeface="黑体" pitchFamily="18" charset="0"/>
                <a:cs typeface="黑体" pitchFamily="18" charset="0"/>
              </a:rPr>
              <a:t>接触机会</a:t>
            </a:r>
            <a:r>
              <a:rPr lang="en-US" altLang="zh-CN" sz="2400" dirty="0" smtClean="0">
                <a:solidFill>
                  <a:srgbClr val="1F4E79"/>
                </a:solidFill>
                <a:latin typeface="黑体" pitchFamily="18" charset="0"/>
                <a:cs typeface="黑体" pitchFamily="18" charset="0"/>
              </a:rPr>
              <a:t>，并不是抵抗力强的人</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群感染的风险会更低。儿童的接触机会少，感染的几率低；</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同样的接触机会，老年人、有慢性病的人以及抵抗力差的</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人感染几率更大。</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5105400" y="4533900"/>
            <a:ext cx="3429000" cy="20574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10820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24.</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此次新型冠状病毒肺炎疫情有什么流行病学特点？</a:t>
            </a:r>
          </a:p>
        </p:txBody>
      </p:sp>
      <p:sp>
        <p:nvSpPr>
          <p:cNvPr id="5" name="TextBox 1"/>
          <p:cNvSpPr txBox="1"/>
          <p:nvPr/>
        </p:nvSpPr>
        <p:spPr>
          <a:xfrm>
            <a:off x="1003300" y="1765300"/>
            <a:ext cx="9855200" cy="1397000"/>
          </a:xfrm>
          <a:prstGeom prst="rect">
            <a:avLst/>
          </a:prstGeom>
          <a:noFill/>
        </p:spPr>
        <p:txBody>
          <a:bodyPr wrap="none" lIns="0" tIns="0" rIns="0" rtlCol="0">
            <a:spAutoFit/>
          </a:bodyPr>
          <a:lstStyle/>
          <a:p>
            <a:pPr>
              <a:lnSpc>
                <a:spcPts val="2400"/>
              </a:lnSpc>
              <a:tabLst>
                <a:tab pos="673100" algn="l"/>
              </a:tabLst>
            </a:pPr>
            <a:r>
              <a:rPr lang="en-US" altLang="zh-CN" dirty="0" smtClean="0"/>
              <a:t>	</a:t>
            </a:r>
            <a:r>
              <a:rPr lang="en-US" altLang="zh-CN" sz="2400" dirty="0" smtClean="0">
                <a:solidFill>
                  <a:srgbClr val="1F4E79"/>
                </a:solidFill>
                <a:latin typeface="黑体" pitchFamily="18" charset="0"/>
                <a:cs typeface="黑体" pitchFamily="18" charset="0"/>
              </a:rPr>
              <a:t>早期收治病例多数有武汉市华南海鲜市场暴露史，部分病例为家庭聚</a:t>
            </a:r>
          </a:p>
          <a:p>
            <a:pPr>
              <a:lnSpc>
                <a:spcPts val="1000"/>
              </a:lnSpc>
            </a:pPr>
            <a:endParaRPr lang="en-US" altLang="zh-CN" dirty="0" smtClean="0"/>
          </a:p>
          <a:p>
            <a:pPr>
              <a:lnSpc>
                <a:spcPts val="3300"/>
              </a:lnSpc>
              <a:tabLst>
                <a:tab pos="673100" algn="l"/>
              </a:tabLst>
            </a:pPr>
            <a:r>
              <a:rPr lang="en-US" altLang="zh-CN" sz="2400" dirty="0" smtClean="0">
                <a:solidFill>
                  <a:srgbClr val="1F4E79"/>
                </a:solidFill>
                <a:latin typeface="黑体" pitchFamily="18" charset="0"/>
                <a:cs typeface="黑体" pitchFamily="18" charset="0"/>
              </a:rPr>
              <a:t>集性发病。已经出现人传人和医务人员感染，在武汉市已明显存在社区传</a:t>
            </a:r>
          </a:p>
          <a:p>
            <a:pPr>
              <a:lnSpc>
                <a:spcPts val="1000"/>
              </a:lnSpc>
            </a:pPr>
            <a:endParaRPr lang="en-US" altLang="zh-CN" dirty="0" smtClean="0"/>
          </a:p>
          <a:p>
            <a:pPr>
              <a:lnSpc>
                <a:spcPts val="3300"/>
              </a:lnSpc>
              <a:tabLst>
                <a:tab pos="673100" algn="l"/>
              </a:tabLst>
            </a:pPr>
            <a:r>
              <a:rPr lang="en-US" altLang="zh-CN" sz="2400" dirty="0" smtClean="0">
                <a:solidFill>
                  <a:srgbClr val="1F4E79"/>
                </a:solidFill>
                <a:latin typeface="黑体" pitchFamily="18" charset="0"/>
                <a:cs typeface="黑体" pitchFamily="18" charset="0"/>
              </a:rPr>
              <a:t>播。</a:t>
            </a:r>
          </a:p>
        </p:txBody>
      </p:sp>
      <p:sp>
        <p:nvSpPr>
          <p:cNvPr id="6" name="TextBox 1"/>
          <p:cNvSpPr txBox="1"/>
          <p:nvPr/>
        </p:nvSpPr>
        <p:spPr>
          <a:xfrm>
            <a:off x="1676400" y="3378200"/>
            <a:ext cx="9169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新型冠状病毒已具备致死性，尚不能确定致死率，但其高危性或许低</a:t>
            </a:r>
          </a:p>
        </p:txBody>
      </p:sp>
      <p:sp>
        <p:nvSpPr>
          <p:cNvPr id="7" name="TextBox 1"/>
          <p:cNvSpPr txBox="1"/>
          <p:nvPr/>
        </p:nvSpPr>
        <p:spPr>
          <a:xfrm>
            <a:off x="1003300" y="3886200"/>
            <a:ext cx="100203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于</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病毒，处于可防可控的状态，但人口流动会加速传播，增加防控难</a:t>
            </a:r>
          </a:p>
        </p:txBody>
      </p:sp>
      <p:sp>
        <p:nvSpPr>
          <p:cNvPr id="8" name="TextBox 1"/>
          <p:cNvSpPr txBox="1"/>
          <p:nvPr/>
        </p:nvSpPr>
        <p:spPr>
          <a:xfrm>
            <a:off x="1003300" y="4470400"/>
            <a:ext cx="609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度。</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901439" y="2218372"/>
            <a:ext cx="1239519" cy="30480"/>
          </a:xfrm>
          <a:custGeom>
            <a:avLst/>
            <a:gdLst>
              <a:gd name="connsiteX0" fmla="*/ 7620 w 1239519"/>
              <a:gd name="connsiteY0" fmla="*/ 7620 h 30480"/>
              <a:gd name="connsiteX1" fmla="*/ 1231900 w 1239519"/>
              <a:gd name="connsiteY1" fmla="*/ 7620 h 30480"/>
            </a:gdLst>
            <a:ahLst/>
            <a:cxnLst>
              <a:cxn ang="0">
                <a:pos x="connsiteX0" y="connsiteY0"/>
              </a:cxn>
              <a:cxn ang="1">
                <a:pos x="connsiteX1" y="connsiteY1"/>
              </a:cxn>
            </a:cxnLst>
            <a:rect l="l" t="t" r="r" b="b"/>
            <a:pathLst>
              <a:path w="1239519" h="30480">
                <a:moveTo>
                  <a:pt x="7620" y="7620"/>
                </a:moveTo>
                <a:lnTo>
                  <a:pt x="123190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5431789" y="2218372"/>
            <a:ext cx="2157729" cy="30480"/>
          </a:xfrm>
          <a:custGeom>
            <a:avLst/>
            <a:gdLst>
              <a:gd name="connsiteX0" fmla="*/ 7620 w 2157729"/>
              <a:gd name="connsiteY0" fmla="*/ 7620 h 30480"/>
              <a:gd name="connsiteX1" fmla="*/ 2150110 w 2157729"/>
              <a:gd name="connsiteY1" fmla="*/ 7620 h 30480"/>
            </a:gdLst>
            <a:ahLst/>
            <a:cxnLst>
              <a:cxn ang="0">
                <a:pos x="connsiteX0" y="connsiteY0"/>
              </a:cxn>
              <a:cxn ang="1">
                <a:pos x="connsiteX1" y="connsiteY1"/>
              </a:cxn>
            </a:cxnLst>
            <a:rect l="l" t="t" r="r" b="b"/>
            <a:pathLst>
              <a:path w="2157729" h="30480">
                <a:moveTo>
                  <a:pt x="7620" y="7620"/>
                </a:moveTo>
                <a:lnTo>
                  <a:pt x="215011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861694" y="2765107"/>
            <a:ext cx="3382010" cy="30480"/>
          </a:xfrm>
          <a:custGeom>
            <a:avLst/>
            <a:gdLst>
              <a:gd name="connsiteX0" fmla="*/ 7619 w 3382010"/>
              <a:gd name="connsiteY0" fmla="*/ 7620 h 30480"/>
              <a:gd name="connsiteX1" fmla="*/ 3374389 w 3382010"/>
              <a:gd name="connsiteY1" fmla="*/ 7620 h 30480"/>
            </a:gdLst>
            <a:ahLst/>
            <a:cxnLst>
              <a:cxn ang="0">
                <a:pos x="connsiteX0" y="connsiteY0"/>
              </a:cxn>
              <a:cxn ang="1">
                <a:pos x="connsiteX1" y="connsiteY1"/>
              </a:cxn>
            </a:cxnLst>
            <a:rect l="l" t="t" r="r" b="b"/>
            <a:pathLst>
              <a:path w="3382010" h="30480">
                <a:moveTo>
                  <a:pt x="7619" y="7620"/>
                </a:moveTo>
                <a:lnTo>
                  <a:pt x="337438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4840604" y="2765107"/>
            <a:ext cx="2769869" cy="30480"/>
          </a:xfrm>
          <a:custGeom>
            <a:avLst/>
            <a:gdLst>
              <a:gd name="connsiteX0" fmla="*/ 7620 w 2769869"/>
              <a:gd name="connsiteY0" fmla="*/ 7620 h 30480"/>
              <a:gd name="connsiteX1" fmla="*/ 2762250 w 2769869"/>
              <a:gd name="connsiteY1" fmla="*/ 7620 h 30480"/>
            </a:gdLst>
            <a:ahLst/>
            <a:cxnLst>
              <a:cxn ang="0">
                <a:pos x="connsiteX0" y="connsiteY0"/>
              </a:cxn>
              <a:cxn ang="1">
                <a:pos x="connsiteX1" y="connsiteY1"/>
              </a:cxn>
            </a:cxnLst>
            <a:rect l="l" t="t" r="r" b="b"/>
            <a:pathLst>
              <a:path w="2769869" h="30480">
                <a:moveTo>
                  <a:pt x="7620" y="7620"/>
                </a:moveTo>
                <a:lnTo>
                  <a:pt x="276225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861694" y="3313747"/>
            <a:ext cx="2157729" cy="30480"/>
          </a:xfrm>
          <a:custGeom>
            <a:avLst/>
            <a:gdLst>
              <a:gd name="connsiteX0" fmla="*/ 7619 w 2157729"/>
              <a:gd name="connsiteY0" fmla="*/ 7620 h 30480"/>
              <a:gd name="connsiteX1" fmla="*/ 2150109 w 2157729"/>
              <a:gd name="connsiteY1" fmla="*/ 7620 h 30480"/>
            </a:gdLst>
            <a:ahLst/>
            <a:cxnLst>
              <a:cxn ang="0">
                <a:pos x="connsiteX0" y="connsiteY0"/>
              </a:cxn>
              <a:cxn ang="1">
                <a:pos x="connsiteX1" y="connsiteY1"/>
              </a:cxn>
            </a:cxnLst>
            <a:rect l="l" t="t" r="r" b="b"/>
            <a:pathLst>
              <a:path w="2157729" h="30480">
                <a:moveTo>
                  <a:pt x="7619" y="7620"/>
                </a:moveTo>
                <a:lnTo>
                  <a:pt x="215010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1779904" y="5508307"/>
            <a:ext cx="3382010" cy="30480"/>
          </a:xfrm>
          <a:custGeom>
            <a:avLst/>
            <a:gdLst>
              <a:gd name="connsiteX0" fmla="*/ 7620 w 3382010"/>
              <a:gd name="connsiteY0" fmla="*/ 7620 h 30480"/>
              <a:gd name="connsiteX1" fmla="*/ 3374390 w 3382010"/>
              <a:gd name="connsiteY1" fmla="*/ 7620 h 30480"/>
            </a:gdLst>
            <a:ahLst/>
            <a:cxnLst>
              <a:cxn ang="0">
                <a:pos x="connsiteX0" y="connsiteY0"/>
              </a:cxn>
              <a:cxn ang="1">
                <a:pos x="connsiteX1" y="connsiteY1"/>
              </a:cxn>
            </a:cxnLst>
            <a:rect l="l" t="t" r="r" b="b"/>
            <a:pathLst>
              <a:path w="3382010" h="30480">
                <a:moveTo>
                  <a:pt x="7620" y="7620"/>
                </a:moveTo>
                <a:lnTo>
                  <a:pt x="337439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950200" y="2159000"/>
            <a:ext cx="3594100" cy="3048000"/>
          </a:xfrm>
          <a:prstGeom prst="rect">
            <a:avLst/>
          </a:prstGeom>
          <a:noFill/>
        </p:spPr>
      </p:pic>
      <p:pic>
        <p:nvPicPr>
          <p:cNvPr id="10"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36600"/>
            <a:ext cx="7620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25.</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新型冠状病毒的传播途径有哪些？</a:t>
            </a:r>
          </a:p>
        </p:txBody>
      </p:sp>
      <p:sp>
        <p:nvSpPr>
          <p:cNvPr id="11" name="TextBox 1"/>
          <p:cNvSpPr txBox="1"/>
          <p:nvPr/>
        </p:nvSpPr>
        <p:spPr>
          <a:xfrm>
            <a:off x="863600" y="1968500"/>
            <a:ext cx="6731000" cy="1397000"/>
          </a:xfrm>
          <a:prstGeom prst="rect">
            <a:avLst/>
          </a:prstGeom>
          <a:noFill/>
        </p:spPr>
        <p:txBody>
          <a:bodyPr wrap="none" lIns="0" tIns="0" rIns="0" rtlCol="0">
            <a:spAutoFit/>
          </a:bodyPr>
          <a:lstStyle/>
          <a:p>
            <a:pPr>
              <a:lnSpc>
                <a:spcPts val="2400"/>
              </a:lnSpc>
              <a:tabLst>
                <a:tab pos="596900" algn="l"/>
              </a:tabLst>
            </a:pPr>
            <a:r>
              <a:rPr lang="en-US" altLang="zh-CN" dirty="0" smtClean="0"/>
              <a:t>	</a:t>
            </a:r>
            <a:r>
              <a:rPr lang="en-US" altLang="zh-CN" sz="2400" dirty="0" smtClean="0">
                <a:solidFill>
                  <a:srgbClr val="1F4E79"/>
                </a:solidFill>
                <a:latin typeface="黑体" pitchFamily="18" charset="0"/>
                <a:cs typeface="黑体" pitchFamily="18" charset="0"/>
              </a:rPr>
              <a:t>主要传播方式是经</a:t>
            </a:r>
            <a:r>
              <a:rPr lang="en-US" altLang="zh-CN" sz="2400" dirty="0" smtClean="0">
                <a:solidFill>
                  <a:srgbClr val="FF0000"/>
                </a:solidFill>
                <a:latin typeface="黑体" pitchFamily="18" charset="0"/>
                <a:cs typeface="黑体" pitchFamily="18" charset="0"/>
              </a:rPr>
              <a:t>飞沫传播</a:t>
            </a:r>
            <a:r>
              <a:rPr lang="en-US" altLang="zh-CN" sz="2400" dirty="0" smtClean="0">
                <a:solidFill>
                  <a:srgbClr val="1F4E79"/>
                </a:solidFill>
                <a:latin typeface="黑体" pitchFamily="18" charset="0"/>
                <a:cs typeface="黑体" pitchFamily="18" charset="0"/>
              </a:rPr>
              <a:t>、</a:t>
            </a:r>
            <a:r>
              <a:rPr lang="en-US" altLang="zh-CN" sz="2400" dirty="0" smtClean="0">
                <a:solidFill>
                  <a:srgbClr val="FF0000"/>
                </a:solidFill>
                <a:latin typeface="黑体" pitchFamily="18" charset="0"/>
                <a:cs typeface="黑体" pitchFamily="18" charset="0"/>
              </a:rPr>
              <a:t>接触传播（包括</a:t>
            </a:r>
          </a:p>
          <a:p>
            <a:pPr>
              <a:lnSpc>
                <a:spcPts val="1000"/>
              </a:lnSpc>
            </a:pPr>
            <a:endParaRPr lang="en-US" altLang="zh-CN" dirty="0" smtClean="0"/>
          </a:p>
          <a:p>
            <a:pPr>
              <a:lnSpc>
                <a:spcPts val="3300"/>
              </a:lnSpc>
              <a:tabLst>
                <a:tab pos="596900" algn="l"/>
              </a:tabLst>
            </a:pPr>
            <a:r>
              <a:rPr lang="en-US" altLang="zh-CN" sz="2400" dirty="0" smtClean="0">
                <a:solidFill>
                  <a:srgbClr val="FF0000"/>
                </a:solidFill>
                <a:latin typeface="黑体" pitchFamily="18" charset="0"/>
                <a:cs typeface="黑体" pitchFamily="18" charset="0"/>
              </a:rPr>
              <a:t>手污染导致的自我接种）</a:t>
            </a:r>
            <a:r>
              <a:rPr lang="en-US" altLang="zh-CN" sz="2400" dirty="0" smtClean="0">
                <a:solidFill>
                  <a:srgbClr val="1F4E79"/>
                </a:solidFill>
                <a:latin typeface="黑体" pitchFamily="18" charset="0"/>
                <a:cs typeface="黑体" pitchFamily="18" charset="0"/>
              </a:rPr>
              <a:t>以及</a:t>
            </a:r>
            <a:r>
              <a:rPr lang="en-US" altLang="zh-CN" sz="2400" dirty="0" smtClean="0">
                <a:solidFill>
                  <a:srgbClr val="FF0000"/>
                </a:solidFill>
                <a:latin typeface="黑体" pitchFamily="18" charset="0"/>
                <a:cs typeface="黑体" pitchFamily="18" charset="0"/>
              </a:rPr>
              <a:t>不同大小的呼吸道气</a:t>
            </a:r>
          </a:p>
          <a:p>
            <a:pPr>
              <a:lnSpc>
                <a:spcPts val="1000"/>
              </a:lnSpc>
            </a:pPr>
            <a:endParaRPr lang="en-US" altLang="zh-CN" dirty="0" smtClean="0"/>
          </a:p>
          <a:p>
            <a:pPr>
              <a:lnSpc>
                <a:spcPts val="3300"/>
              </a:lnSpc>
              <a:tabLst>
                <a:tab pos="596900" algn="l"/>
              </a:tabLst>
            </a:pPr>
            <a:r>
              <a:rPr lang="en-US" altLang="zh-CN" sz="2400" dirty="0" smtClean="0">
                <a:solidFill>
                  <a:srgbClr val="FF0000"/>
                </a:solidFill>
                <a:latin typeface="黑体" pitchFamily="18" charset="0"/>
                <a:cs typeface="黑体" pitchFamily="18" charset="0"/>
              </a:rPr>
              <a:t>溶胶近距离传播</a:t>
            </a:r>
            <a:r>
              <a:rPr lang="en-US" altLang="zh-CN" sz="2400" dirty="0" smtClean="0">
                <a:solidFill>
                  <a:srgbClr val="1F4E79"/>
                </a:solidFill>
                <a:latin typeface="黑体" pitchFamily="18" charset="0"/>
                <a:cs typeface="黑体" pitchFamily="18" charset="0"/>
              </a:rPr>
              <a:t>。</a:t>
            </a:r>
          </a:p>
        </p:txBody>
      </p:sp>
      <p:sp>
        <p:nvSpPr>
          <p:cNvPr id="12" name="TextBox 1"/>
          <p:cNvSpPr txBox="1"/>
          <p:nvPr/>
        </p:nvSpPr>
        <p:spPr>
          <a:xfrm>
            <a:off x="863600" y="3632200"/>
            <a:ext cx="7035800" cy="1943100"/>
          </a:xfrm>
          <a:prstGeom prst="rect">
            <a:avLst/>
          </a:prstGeom>
          <a:noFill/>
        </p:spPr>
        <p:txBody>
          <a:bodyPr wrap="none" lIns="0" tIns="0" rIns="0" rtlCol="0">
            <a:spAutoFit/>
          </a:bodyPr>
          <a:lstStyle/>
          <a:p>
            <a:pPr>
              <a:lnSpc>
                <a:spcPts val="2400"/>
              </a:lnSpc>
              <a:tabLst>
                <a:tab pos="596900" algn="l"/>
              </a:tabLst>
            </a:pPr>
            <a:r>
              <a:rPr lang="en-US" altLang="zh-CN" dirty="0" smtClean="0"/>
              <a:t>	</a:t>
            </a:r>
            <a:r>
              <a:rPr lang="en-US" altLang="zh-CN" sz="2400" dirty="0" smtClean="0">
                <a:solidFill>
                  <a:srgbClr val="1F4E79"/>
                </a:solidFill>
                <a:latin typeface="黑体" pitchFamily="18" charset="0"/>
                <a:cs typeface="黑体" pitchFamily="18" charset="0"/>
              </a:rPr>
              <a:t>前期各医院收治病例多数有武汉市华南海鲜市</a:t>
            </a:r>
          </a:p>
          <a:p>
            <a:pPr>
              <a:lnSpc>
                <a:spcPts val="1000"/>
              </a:lnSpc>
            </a:pPr>
            <a:endParaRPr lang="en-US" altLang="zh-CN" dirty="0" smtClean="0"/>
          </a:p>
          <a:p>
            <a:pPr>
              <a:lnSpc>
                <a:spcPts val="3300"/>
              </a:lnSpc>
              <a:tabLst>
                <a:tab pos="596900" algn="l"/>
              </a:tabLst>
            </a:pPr>
            <a:r>
              <a:rPr lang="en-US" altLang="zh-CN" sz="2400" dirty="0" smtClean="0">
                <a:solidFill>
                  <a:srgbClr val="1F4E79"/>
                </a:solidFill>
                <a:latin typeface="黑体" pitchFamily="18" charset="0"/>
                <a:cs typeface="黑体" pitchFamily="18" charset="0"/>
              </a:rPr>
              <a:t>场暴露史，部分病例为家庭聚集性发病，医务人员</a:t>
            </a:r>
          </a:p>
          <a:p>
            <a:pPr>
              <a:lnSpc>
                <a:spcPts val="1000"/>
              </a:lnSpc>
            </a:pPr>
            <a:endParaRPr lang="en-US" altLang="zh-CN" dirty="0" smtClean="0"/>
          </a:p>
          <a:p>
            <a:pPr>
              <a:lnSpc>
                <a:spcPts val="3300"/>
              </a:lnSpc>
              <a:tabLst>
                <a:tab pos="596900" algn="l"/>
              </a:tabLst>
            </a:pPr>
            <a:r>
              <a:rPr lang="en-US" altLang="zh-CN" sz="2400" dirty="0" smtClean="0">
                <a:solidFill>
                  <a:srgbClr val="1F4E79"/>
                </a:solidFill>
                <a:latin typeface="黑体" pitchFamily="18" charset="0"/>
                <a:cs typeface="黑体" pitchFamily="18" charset="0"/>
              </a:rPr>
              <a:t>感染风险高。从现在定义的急性呼吸道传染病推断，</a:t>
            </a:r>
          </a:p>
          <a:p>
            <a:pPr>
              <a:lnSpc>
                <a:spcPts val="1000"/>
              </a:lnSpc>
            </a:pPr>
            <a:endParaRPr lang="en-US" altLang="zh-CN" dirty="0" smtClean="0"/>
          </a:p>
          <a:p>
            <a:pPr>
              <a:lnSpc>
                <a:spcPts val="3300"/>
              </a:lnSpc>
              <a:tabLst>
                <a:tab pos="596900" algn="l"/>
              </a:tabLst>
            </a:pPr>
            <a:r>
              <a:rPr lang="en-US" altLang="zh-CN" sz="2400" dirty="0" smtClean="0">
                <a:solidFill>
                  <a:srgbClr val="1F4E79"/>
                </a:solidFill>
                <a:latin typeface="黑体" pitchFamily="18" charset="0"/>
                <a:cs typeface="黑体" pitchFamily="18" charset="0"/>
              </a:rPr>
              <a:t>近距离</a:t>
            </a:r>
            <a:r>
              <a:rPr lang="en-US" altLang="zh-CN" sz="2400" dirty="0" smtClean="0">
                <a:solidFill>
                  <a:srgbClr val="FF0000"/>
                </a:solidFill>
                <a:latin typeface="黑体" pitchFamily="18" charset="0"/>
                <a:cs typeface="黑体" pitchFamily="18" charset="0"/>
              </a:rPr>
              <a:t>飞沫传播应该是主要途径</a:t>
            </a:r>
            <a:r>
              <a:rPr lang="en-US" altLang="zh-CN" sz="2400" dirty="0" smtClean="0">
                <a:solidFill>
                  <a:srgbClr val="1F4E79"/>
                </a:solidFill>
                <a:latin typeface="黑体" pitchFamily="18" charset="0"/>
                <a:cs typeface="黑体" pitchFamily="18"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449002" y="2812097"/>
            <a:ext cx="2463800" cy="30480"/>
          </a:xfrm>
          <a:custGeom>
            <a:avLst/>
            <a:gdLst>
              <a:gd name="connsiteX0" fmla="*/ 7620 w 2463800"/>
              <a:gd name="connsiteY0" fmla="*/ 7620 h 30480"/>
              <a:gd name="connsiteX1" fmla="*/ 2456180 w 2463800"/>
              <a:gd name="connsiteY1" fmla="*/ 7620 h 30480"/>
            </a:gdLst>
            <a:ahLst/>
            <a:cxnLst>
              <a:cxn ang="0">
                <a:pos x="connsiteX0" y="connsiteY0"/>
              </a:cxn>
              <a:cxn ang="1">
                <a:pos x="connsiteX1" y="connsiteY1"/>
              </a:cxn>
            </a:cxnLst>
            <a:rect l="l" t="t" r="r" b="b"/>
            <a:pathLst>
              <a:path w="2463800" h="30480">
                <a:moveTo>
                  <a:pt x="7620" y="7620"/>
                </a:moveTo>
                <a:lnTo>
                  <a:pt x="245618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004300" y="939800"/>
            <a:ext cx="2527300" cy="27178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9004300" y="3860800"/>
            <a:ext cx="2565400" cy="2565400"/>
          </a:xfrm>
          <a:prstGeom prst="rect">
            <a:avLst/>
          </a:prstGeom>
          <a:noFill/>
        </p:spPr>
      </p:pic>
      <p:pic>
        <p:nvPicPr>
          <p:cNvPr id="6"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977900"/>
            <a:ext cx="6248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26.</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新型冠状病毒会人传人吗？</a:t>
            </a:r>
          </a:p>
        </p:txBody>
      </p:sp>
      <p:sp>
        <p:nvSpPr>
          <p:cNvPr id="7" name="TextBox 1"/>
          <p:cNvSpPr txBox="1"/>
          <p:nvPr/>
        </p:nvSpPr>
        <p:spPr>
          <a:xfrm>
            <a:off x="1308100" y="2489200"/>
            <a:ext cx="70358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目前，</a:t>
            </a:r>
            <a:r>
              <a:rPr lang="en-US" altLang="zh-CN" sz="2400" b="1" dirty="0" smtClean="0">
                <a:solidFill>
                  <a:srgbClr val="1F4E79"/>
                </a:solidFill>
                <a:latin typeface="Times New Roman" pitchFamily="18" charset="0"/>
                <a:cs typeface="Times New Roman" pitchFamily="18" charset="0"/>
              </a:rPr>
              <a:t>95%</a:t>
            </a:r>
            <a:r>
              <a:rPr lang="en-US" altLang="zh-CN" sz="2400" dirty="0" smtClean="0">
                <a:solidFill>
                  <a:srgbClr val="1F4E79"/>
                </a:solidFill>
                <a:latin typeface="黑体" pitchFamily="18" charset="0"/>
                <a:cs typeface="黑体" pitchFamily="18" charset="0"/>
              </a:rPr>
              <a:t>以上</a:t>
            </a:r>
            <a:r>
              <a:rPr lang="en-US" altLang="zh-CN" sz="2400" dirty="0" smtClean="0">
                <a:solidFill>
                  <a:srgbClr val="FF0000"/>
                </a:solidFill>
                <a:latin typeface="黑体" pitchFamily="18" charset="0"/>
                <a:cs typeface="黑体" pitchFamily="18" charset="0"/>
              </a:rPr>
              <a:t>新型冠状病毒肺炎</a:t>
            </a:r>
            <a:r>
              <a:rPr lang="en-US" altLang="zh-CN" sz="2400" dirty="0" smtClean="0">
                <a:solidFill>
                  <a:srgbClr val="1F4E79"/>
                </a:solidFill>
                <a:latin typeface="黑体" pitchFamily="18" charset="0"/>
                <a:cs typeface="黑体" pitchFamily="18" charset="0"/>
              </a:rPr>
              <a:t>病例都跟武汉有关</a:t>
            </a:r>
          </a:p>
        </p:txBody>
      </p:sp>
      <p:sp>
        <p:nvSpPr>
          <p:cNvPr id="8" name="TextBox 1"/>
          <p:cNvSpPr txBox="1"/>
          <p:nvPr/>
        </p:nvSpPr>
        <p:spPr>
          <a:xfrm>
            <a:off x="723900" y="3111500"/>
            <a:ext cx="7645400" cy="13970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系，去过武汉，或者从武汉来。从一些聚集性病例的发病</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关联次序和医务人员感染的情况判断，人传人的特征十分</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明显，且存在一定范围的社区传播。</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401377" y="5186045"/>
            <a:ext cx="2086610" cy="30480"/>
          </a:xfrm>
          <a:custGeom>
            <a:avLst/>
            <a:gdLst>
              <a:gd name="connsiteX0" fmla="*/ 7620 w 2086610"/>
              <a:gd name="connsiteY0" fmla="*/ 7620 h 30480"/>
              <a:gd name="connsiteX1" fmla="*/ 2078990 w 2086610"/>
              <a:gd name="connsiteY1" fmla="*/ 7620 h 30480"/>
            </a:gdLst>
            <a:ahLst/>
            <a:cxnLst>
              <a:cxn ang="0">
                <a:pos x="connsiteX0" y="connsiteY0"/>
              </a:cxn>
              <a:cxn ang="1">
                <a:pos x="connsiteX1" y="connsiteY1"/>
              </a:cxn>
            </a:cxnLst>
            <a:rect l="l" t="t" r="r" b="b"/>
            <a:pathLst>
              <a:path w="2086610" h="30480">
                <a:moveTo>
                  <a:pt x="7620" y="7620"/>
                </a:moveTo>
                <a:lnTo>
                  <a:pt x="207899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994900" y="4216400"/>
            <a:ext cx="2082800" cy="20828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838200" y="419100"/>
            <a:ext cx="4419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27.</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什么是飞沫传播？</a:t>
            </a:r>
          </a:p>
        </p:txBody>
      </p:sp>
      <p:sp>
        <p:nvSpPr>
          <p:cNvPr id="6" name="TextBox 1"/>
          <p:cNvSpPr txBox="1"/>
          <p:nvPr/>
        </p:nvSpPr>
        <p:spPr>
          <a:xfrm>
            <a:off x="1117600" y="1333500"/>
            <a:ext cx="5207000" cy="419100"/>
          </a:xfrm>
          <a:prstGeom prst="rect">
            <a:avLst/>
          </a:prstGeom>
          <a:noFill/>
        </p:spPr>
        <p:txBody>
          <a:bodyPr wrap="none" lIns="0" tIns="0" rIns="0" rtlCol="0">
            <a:spAutoFit/>
          </a:bodyPr>
          <a:lstStyle/>
          <a:p>
            <a:pPr>
              <a:lnSpc>
                <a:spcPts val="3300"/>
              </a:lnSpc>
              <a:tabLst/>
            </a:pPr>
            <a:r>
              <a:rPr lang="en-US" altLang="zh-CN" sz="2400" dirty="0" smtClean="0">
                <a:solidFill>
                  <a:srgbClr val="FF0000"/>
                </a:solidFill>
                <a:latin typeface="黑体" pitchFamily="18" charset="0"/>
                <a:cs typeface="黑体" pitchFamily="18" charset="0"/>
              </a:rPr>
              <a:t>飞沫：一般认为直径＞</a:t>
            </a:r>
            <a:r>
              <a:rPr lang="en-US" altLang="zh-CN" sz="2400" b="1" dirty="0" smtClean="0">
                <a:solidFill>
                  <a:srgbClr val="FF0000"/>
                </a:solidFill>
                <a:latin typeface="Times New Roman" pitchFamily="18" charset="0"/>
                <a:cs typeface="Times New Roman" pitchFamily="18" charset="0"/>
              </a:rPr>
              <a:t>5um</a:t>
            </a:r>
            <a:r>
              <a:rPr lang="en-US" altLang="zh-CN" sz="2400" dirty="0" smtClean="0">
                <a:solidFill>
                  <a:srgbClr val="FF0000"/>
                </a:solidFill>
                <a:latin typeface="黑体" pitchFamily="18" charset="0"/>
                <a:cs typeface="黑体" pitchFamily="18" charset="0"/>
              </a:rPr>
              <a:t>的含水颗粒</a:t>
            </a:r>
          </a:p>
        </p:txBody>
      </p:sp>
      <p:sp>
        <p:nvSpPr>
          <p:cNvPr id="7" name="TextBox 1"/>
          <p:cNvSpPr txBox="1"/>
          <p:nvPr/>
        </p:nvSpPr>
        <p:spPr>
          <a:xfrm>
            <a:off x="1117600" y="1778000"/>
            <a:ext cx="90424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飞沫可以通过一定的距离（一般为</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米）进入易感的粘膜表面。由于</a:t>
            </a:r>
          </a:p>
        </p:txBody>
      </p:sp>
      <p:sp>
        <p:nvSpPr>
          <p:cNvPr id="8" name="TextBox 1"/>
          <p:cNvSpPr txBox="1"/>
          <p:nvPr/>
        </p:nvSpPr>
        <p:spPr>
          <a:xfrm>
            <a:off x="1117600" y="2273300"/>
            <a:ext cx="54991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飞沫颗粒较大，不会长期悬浮在空气中。</a:t>
            </a:r>
          </a:p>
          <a:p>
            <a:pPr>
              <a:lnSpc>
                <a:spcPts val="1000"/>
              </a:lnSpc>
            </a:pPr>
            <a:endParaRPr lang="en-US" altLang="zh-CN" dirty="0" smtClean="0"/>
          </a:p>
          <a:p>
            <a:pPr>
              <a:lnSpc>
                <a:spcPts val="2400"/>
              </a:lnSpc>
              <a:tabLst/>
            </a:pPr>
            <a:r>
              <a:rPr lang="en-US" altLang="zh-CN" sz="2400" dirty="0" smtClean="0">
                <a:solidFill>
                  <a:srgbClr val="FF0000"/>
                </a:solidFill>
                <a:latin typeface="黑体" pitchFamily="18" charset="0"/>
                <a:cs typeface="黑体" pitchFamily="18" charset="0"/>
              </a:rPr>
              <a:t>呼吸飞沫的产生</a:t>
            </a:r>
            <a:r>
              <a:rPr lang="en-US" altLang="zh-CN" sz="2400" dirty="0" smtClean="0">
                <a:solidFill>
                  <a:srgbClr val="1F4E79"/>
                </a:solidFill>
                <a:latin typeface="黑体" pitchFamily="18" charset="0"/>
                <a:cs typeface="黑体" pitchFamily="18" charset="0"/>
              </a:rPr>
              <a:t>：</a:t>
            </a:r>
          </a:p>
        </p:txBody>
      </p:sp>
      <p:sp>
        <p:nvSpPr>
          <p:cNvPr id="9" name="TextBox 1"/>
          <p:cNvSpPr txBox="1"/>
          <p:nvPr/>
        </p:nvSpPr>
        <p:spPr>
          <a:xfrm>
            <a:off x="1282700" y="3086100"/>
            <a:ext cx="3530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）咳嗽、打喷嚏或说话</a:t>
            </a:r>
          </a:p>
        </p:txBody>
      </p:sp>
      <p:sp>
        <p:nvSpPr>
          <p:cNvPr id="10" name="TextBox 1"/>
          <p:cNvSpPr txBox="1"/>
          <p:nvPr/>
        </p:nvSpPr>
        <p:spPr>
          <a:xfrm>
            <a:off x="1282700" y="3530600"/>
            <a:ext cx="8737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）实施呼吸道侵入性操作，如：吸痰或支气管镜检查，气管插</a:t>
            </a:r>
          </a:p>
        </p:txBody>
      </p:sp>
      <p:sp>
        <p:nvSpPr>
          <p:cNvPr id="11" name="TextBox 1"/>
          <p:cNvSpPr txBox="1"/>
          <p:nvPr/>
        </p:nvSpPr>
        <p:spPr>
          <a:xfrm>
            <a:off x="1117600" y="4025900"/>
            <a:ext cx="7416800" cy="736600"/>
          </a:xfrm>
          <a:prstGeom prst="rect">
            <a:avLst/>
          </a:prstGeom>
          <a:noFill/>
        </p:spPr>
        <p:txBody>
          <a:bodyPr wrap="none" lIns="0" tIns="0" rIns="0" rtlCol="0">
            <a:spAutoFit/>
          </a:bodyPr>
          <a:lstStyle/>
          <a:p>
            <a:pPr>
              <a:lnSpc>
                <a:spcPts val="2500"/>
              </a:lnSpc>
              <a:tabLst/>
            </a:pPr>
            <a:r>
              <a:rPr lang="en-US" altLang="zh-CN" sz="2400" dirty="0" smtClean="0">
                <a:solidFill>
                  <a:srgbClr val="1F4E79"/>
                </a:solidFill>
                <a:latin typeface="黑体" pitchFamily="18" charset="0"/>
                <a:cs typeface="黑体" pitchFamily="18" charset="0"/>
              </a:rPr>
              <a:t>管或是翻身、拍背等</a:t>
            </a:r>
            <a:r>
              <a:rPr lang="en-US" altLang="zh-CN" sz="2400" dirty="0" smtClean="0">
                <a:solidFill>
                  <a:srgbClr val="1F4E79"/>
                </a:solidFill>
                <a:latin typeface="PMingLiU" pitchFamily="18" charset="0"/>
                <a:cs typeface="PMingLiU" pitchFamily="18" charset="0"/>
              </a:rPr>
              <a:t>刺</a:t>
            </a:r>
            <a:r>
              <a:rPr lang="en-US" altLang="zh-CN" sz="2400" dirty="0" smtClean="0">
                <a:solidFill>
                  <a:srgbClr val="1F4E79"/>
                </a:solidFill>
                <a:latin typeface="黑体" pitchFamily="18" charset="0"/>
                <a:cs typeface="黑体" pitchFamily="18" charset="0"/>
              </a:rPr>
              <a:t>激咳嗽的过程中和心肺复苏等</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a:t>
            </a:r>
          </a:p>
          <a:p>
            <a:pPr>
              <a:lnSpc>
                <a:spcPts val="3300"/>
              </a:lnSpc>
              <a:tabLst/>
            </a:pPr>
            <a:r>
              <a:rPr lang="en-US" altLang="zh-CN" sz="2400" dirty="0" smtClean="0">
                <a:solidFill>
                  <a:srgbClr val="FF0000"/>
                </a:solidFill>
                <a:latin typeface="黑体" pitchFamily="18" charset="0"/>
                <a:cs typeface="黑体" pitchFamily="18" charset="0"/>
              </a:rPr>
              <a:t>通过飞沫传播的病原体</a:t>
            </a:r>
            <a:r>
              <a:rPr lang="en-US" altLang="zh-CN" sz="2400" dirty="0" smtClean="0">
                <a:solidFill>
                  <a:srgbClr val="1F4E79"/>
                </a:solidFill>
                <a:latin typeface="黑体" pitchFamily="18" charset="0"/>
                <a:cs typeface="黑体" pitchFamily="18" charset="0"/>
              </a:rPr>
              <a:t>：</a:t>
            </a:r>
          </a:p>
        </p:txBody>
      </p:sp>
      <p:sp>
        <p:nvSpPr>
          <p:cNvPr id="12" name="TextBox 1"/>
          <p:cNvSpPr txBox="1"/>
          <p:nvPr/>
        </p:nvSpPr>
        <p:spPr>
          <a:xfrm>
            <a:off x="1866900" y="4838700"/>
            <a:ext cx="8102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流感病毒、</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冠状病毒、腺病毒、鼻病毒、支原体、</a:t>
            </a:r>
            <a:r>
              <a:rPr lang="en-US" altLang="zh-CN" sz="2400" b="1" dirty="0" smtClean="0">
                <a:solidFill>
                  <a:srgbClr val="1F4E79"/>
                </a:solidFill>
                <a:latin typeface="Times New Roman" pitchFamily="18" charset="0"/>
                <a:cs typeface="Times New Roman" pitchFamily="18" charset="0"/>
              </a:rPr>
              <a:t>A</a:t>
            </a:r>
            <a:r>
              <a:rPr lang="en-US" altLang="zh-CN" sz="2400" dirty="0" smtClean="0">
                <a:solidFill>
                  <a:srgbClr val="1F4E79"/>
                </a:solidFill>
                <a:latin typeface="黑体" pitchFamily="18" charset="0"/>
                <a:cs typeface="黑体" pitchFamily="18" charset="0"/>
              </a:rPr>
              <a:t>组</a:t>
            </a:r>
          </a:p>
        </p:txBody>
      </p:sp>
      <p:sp>
        <p:nvSpPr>
          <p:cNvPr id="13" name="TextBox 1"/>
          <p:cNvSpPr txBox="1"/>
          <p:nvPr/>
        </p:nvSpPr>
        <p:spPr>
          <a:xfrm>
            <a:off x="1117600" y="5321300"/>
            <a:ext cx="51943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链球菌和脑膜炎双球菌（奈瑟菌）等。</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6659562" y="4397375"/>
            <a:ext cx="2086610" cy="30480"/>
          </a:xfrm>
          <a:custGeom>
            <a:avLst/>
            <a:gdLst>
              <a:gd name="connsiteX0" fmla="*/ 7619 w 2086610"/>
              <a:gd name="connsiteY0" fmla="*/ 7620 h 30480"/>
              <a:gd name="connsiteX1" fmla="*/ 2078990 w 2086610"/>
              <a:gd name="connsiteY1" fmla="*/ 7620 h 30480"/>
            </a:gdLst>
            <a:ahLst/>
            <a:cxnLst>
              <a:cxn ang="0">
                <a:pos x="connsiteX0" y="connsiteY0"/>
              </a:cxn>
              <a:cxn ang="1">
                <a:pos x="connsiteX1" y="connsiteY1"/>
              </a:cxn>
            </a:cxnLst>
            <a:rect l="l" t="t" r="r" b="b"/>
            <a:pathLst>
              <a:path w="2086610" h="30480">
                <a:moveTo>
                  <a:pt x="7619" y="7620"/>
                </a:moveTo>
                <a:lnTo>
                  <a:pt x="2078990"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3403600" y="4546600"/>
            <a:ext cx="3162300" cy="21336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6807200" y="4546600"/>
            <a:ext cx="3314700" cy="2133600"/>
          </a:xfrm>
          <a:prstGeom prst="rect">
            <a:avLst/>
          </a:prstGeom>
          <a:noFill/>
        </p:spPr>
      </p:pic>
      <p:pic>
        <p:nvPicPr>
          <p:cNvPr id="6"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838200" y="711200"/>
            <a:ext cx="4419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28.</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什么是空气传播？</a:t>
            </a:r>
          </a:p>
        </p:txBody>
      </p:sp>
      <p:sp>
        <p:nvSpPr>
          <p:cNvPr id="7" name="TextBox 1"/>
          <p:cNvSpPr txBox="1"/>
          <p:nvPr/>
        </p:nvSpPr>
        <p:spPr>
          <a:xfrm>
            <a:off x="1435100" y="1422400"/>
            <a:ext cx="98044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即气溶胶传播。可通过空气传播的颗粒：一般认为直径＜</a:t>
            </a:r>
            <a:r>
              <a:rPr lang="en-US" altLang="zh-CN" sz="2400" b="1" dirty="0" smtClean="0">
                <a:solidFill>
                  <a:srgbClr val="1F4E79"/>
                </a:solidFill>
                <a:latin typeface="Times New Roman" pitchFamily="18" charset="0"/>
                <a:cs typeface="Times New Roman" pitchFamily="18" charset="0"/>
              </a:rPr>
              <a:t>5um</a:t>
            </a:r>
            <a:r>
              <a:rPr lang="en-US" altLang="zh-CN" sz="2400" dirty="0" smtClean="0">
                <a:solidFill>
                  <a:srgbClr val="1F4E79"/>
                </a:solidFill>
                <a:latin typeface="黑体" pitchFamily="18" charset="0"/>
                <a:cs typeface="黑体" pitchFamily="18" charset="0"/>
              </a:rPr>
              <a:t>，能在长时</a:t>
            </a:r>
          </a:p>
        </p:txBody>
      </p:sp>
      <p:sp>
        <p:nvSpPr>
          <p:cNvPr id="8" name="TextBox 1"/>
          <p:cNvSpPr txBox="1"/>
          <p:nvPr/>
        </p:nvSpPr>
        <p:spPr>
          <a:xfrm>
            <a:off x="850900" y="1917700"/>
            <a:ext cx="107061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间远距离散播后仍有传染性的颗粒。通过空气传播的病原体也可以经接触传播。</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经空气传播的病原体有：</a:t>
            </a:r>
          </a:p>
        </p:txBody>
      </p:sp>
      <p:sp>
        <p:nvSpPr>
          <p:cNvPr id="9" name="TextBox 1"/>
          <p:cNvSpPr txBox="1"/>
          <p:nvPr/>
        </p:nvSpPr>
        <p:spPr>
          <a:xfrm>
            <a:off x="850900" y="2781300"/>
            <a:ext cx="45847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专一的空气传播：结核杆菌、曲菌</a:t>
            </a:r>
          </a:p>
        </p:txBody>
      </p:sp>
      <p:sp>
        <p:nvSpPr>
          <p:cNvPr id="10" name="TextBox 1"/>
          <p:cNvSpPr txBox="1"/>
          <p:nvPr/>
        </p:nvSpPr>
        <p:spPr>
          <a:xfrm>
            <a:off x="850900" y="3213100"/>
            <a:ext cx="8559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经多种途径，但以空气传播为主：麻疹病毒、水痘带状疱疹病毒</a:t>
            </a:r>
          </a:p>
        </p:txBody>
      </p:sp>
      <p:sp>
        <p:nvSpPr>
          <p:cNvPr id="11" name="TextBox 1"/>
          <p:cNvSpPr txBox="1"/>
          <p:nvPr/>
        </p:nvSpPr>
        <p:spPr>
          <a:xfrm>
            <a:off x="850900" y="3632200"/>
            <a:ext cx="10477500" cy="8509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通常经其他途径，但在特殊情况下（如产生气溶胶的操作</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气管插管</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切开、开</a:t>
            </a:r>
          </a:p>
          <a:p>
            <a:pPr>
              <a:lnSpc>
                <a:spcPts val="3400"/>
              </a:lnSpc>
              <a:tabLst/>
            </a:pPr>
            <a:r>
              <a:rPr lang="en-US" altLang="zh-CN" sz="2400" dirty="0" smtClean="0">
                <a:solidFill>
                  <a:srgbClr val="1F4E79"/>
                </a:solidFill>
                <a:latin typeface="黑体" pitchFamily="18" charset="0"/>
                <a:cs typeface="黑体" pitchFamily="18" charset="0"/>
              </a:rPr>
              <a:t>放性气道吸引）通过空气传播：天花病毒、</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冠状病毒、流感病毒和诺如</a:t>
            </a:r>
          </a:p>
        </p:txBody>
      </p:sp>
      <p:sp>
        <p:nvSpPr>
          <p:cNvPr id="12" name="TextBox 1"/>
          <p:cNvSpPr txBox="1"/>
          <p:nvPr/>
        </p:nvSpPr>
        <p:spPr>
          <a:xfrm>
            <a:off x="850900" y="4533900"/>
            <a:ext cx="1219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病毒等。</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420100" y="2984500"/>
            <a:ext cx="2705100" cy="31750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825500" y="1003300"/>
            <a:ext cx="6731000" cy="1155700"/>
          </a:xfrm>
          <a:prstGeom prst="rect">
            <a:avLst/>
          </a:prstGeom>
          <a:noFill/>
        </p:spPr>
        <p:txBody>
          <a:bodyPr wrap="none" lIns="0" tIns="0" rIns="0" rtlCol="0">
            <a:spAutoFit/>
          </a:bodyPr>
          <a:lstStyle/>
          <a:p>
            <a:pPr>
              <a:lnSpc>
                <a:spcPts val="4700"/>
              </a:lnSpc>
              <a:tabLst>
                <a:tab pos="101600" algn="l"/>
              </a:tabLst>
            </a:pPr>
            <a:r>
              <a:rPr lang="en-US" altLang="zh-CN" dirty="0" smtClean="0"/>
              <a:t>	</a:t>
            </a:r>
            <a:r>
              <a:rPr lang="en-US" altLang="zh-CN" sz="3600" dirty="0" smtClean="0">
                <a:solidFill>
                  <a:srgbClr val="1F4E79"/>
                </a:solidFill>
                <a:latin typeface="Times New Roman" pitchFamily="18" charset="0"/>
                <a:cs typeface="Times New Roman" pitchFamily="18" charset="0"/>
              </a:rPr>
              <a:t>29.</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什么是接触传播？</a:t>
            </a:r>
          </a:p>
          <a:p>
            <a:pPr>
              <a:lnSpc>
                <a:spcPts val="1000"/>
              </a:lnSpc>
            </a:pPr>
            <a:endParaRPr lang="en-US" altLang="zh-CN" dirty="0" smtClean="0"/>
          </a:p>
          <a:p>
            <a:pPr>
              <a:lnSpc>
                <a:spcPts val="3300"/>
              </a:lnSpc>
              <a:tabLst>
                <a:tab pos="101600" algn="l"/>
              </a:tabLst>
            </a:pPr>
            <a:r>
              <a:rPr lang="en-US" altLang="zh-CN" sz="2400" dirty="0" smtClean="0">
                <a:solidFill>
                  <a:srgbClr val="1F4E79"/>
                </a:solidFill>
                <a:latin typeface="黑体" pitchFamily="18" charset="0"/>
                <a:cs typeface="黑体" pitchFamily="18" charset="0"/>
              </a:rPr>
              <a:t>直接接触：病原体通过粘膜或皮肤的直接接触传播</a:t>
            </a:r>
          </a:p>
        </p:txBody>
      </p:sp>
      <p:sp>
        <p:nvSpPr>
          <p:cNvPr id="5" name="TextBox 1"/>
          <p:cNvSpPr txBox="1"/>
          <p:nvPr/>
        </p:nvSpPr>
        <p:spPr>
          <a:xfrm>
            <a:off x="825500" y="2374900"/>
            <a:ext cx="241300" cy="8763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Ø</a:t>
            </a:r>
          </a:p>
          <a:p>
            <a:pPr>
              <a:lnSpc>
                <a:spcPts val="1000"/>
              </a:lnSpc>
            </a:pPr>
            <a:endParaRPr lang="en-US" altLang="zh-CN" dirty="0" smtClean="0"/>
          </a:p>
          <a:p>
            <a:pPr>
              <a:lnSpc>
                <a:spcPts val="3300"/>
              </a:lnSpc>
              <a:tabLst/>
            </a:pPr>
            <a:r>
              <a:rPr lang="en-US" altLang="zh-CN" sz="2400" dirty="0" smtClean="0">
                <a:solidFill>
                  <a:srgbClr val="1F4E79"/>
                </a:solidFill>
                <a:latin typeface="Wingdings" pitchFamily="18" charset="0"/>
                <a:cs typeface="Wingdings" pitchFamily="18" charset="0"/>
              </a:rPr>
              <a:t>Ø</a:t>
            </a:r>
          </a:p>
        </p:txBody>
      </p:sp>
      <p:sp>
        <p:nvSpPr>
          <p:cNvPr id="6" name="TextBox 1"/>
          <p:cNvSpPr txBox="1"/>
          <p:nvPr/>
        </p:nvSpPr>
        <p:spPr>
          <a:xfrm>
            <a:off x="1422400" y="2387600"/>
            <a:ext cx="9486900" cy="8509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血液或带血体液经粘膜或破损的皮肤进入人体（主要见于病毒的传播）</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直接接触含某种病原体的分泌物引起传播，如疥疮</a:t>
            </a:r>
          </a:p>
        </p:txBody>
      </p:sp>
      <p:sp>
        <p:nvSpPr>
          <p:cNvPr id="7" name="TextBox 1"/>
          <p:cNvSpPr txBox="1"/>
          <p:nvPr/>
        </p:nvSpPr>
        <p:spPr>
          <a:xfrm>
            <a:off x="825500" y="3479800"/>
            <a:ext cx="7035800" cy="8509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间接接触：传染性病原体通过污染的物体或人的传播</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肠道传染病的病原体多通过间接接触传播：</a:t>
            </a:r>
          </a:p>
        </p:txBody>
      </p:sp>
      <p:sp>
        <p:nvSpPr>
          <p:cNvPr id="8" name="TextBox 1"/>
          <p:cNvSpPr txBox="1"/>
          <p:nvPr/>
        </p:nvSpPr>
        <p:spPr>
          <a:xfrm>
            <a:off x="825500" y="4597400"/>
            <a:ext cx="241300" cy="14224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Ø</a:t>
            </a:r>
          </a:p>
          <a:p>
            <a:pPr>
              <a:lnSpc>
                <a:spcPts val="1000"/>
              </a:lnSpc>
            </a:pPr>
            <a:endParaRPr lang="en-US" altLang="zh-CN" dirty="0" smtClean="0"/>
          </a:p>
          <a:p>
            <a:pPr>
              <a:lnSpc>
                <a:spcPts val="3300"/>
              </a:lnSpc>
              <a:tabLst/>
            </a:pPr>
            <a:r>
              <a:rPr lang="en-US" altLang="zh-CN" sz="2400" dirty="0" smtClean="0">
                <a:solidFill>
                  <a:srgbClr val="1F4E79"/>
                </a:solidFill>
                <a:latin typeface="Wingdings" pitchFamily="18" charset="0"/>
                <a:cs typeface="Wingdings" pitchFamily="18" charset="0"/>
              </a:rPr>
              <a:t>Ø</a:t>
            </a:r>
          </a:p>
          <a:p>
            <a:pPr>
              <a:lnSpc>
                <a:spcPts val="1000"/>
              </a:lnSpc>
            </a:pPr>
            <a:endParaRPr lang="en-US" altLang="zh-CN" dirty="0" smtClean="0"/>
          </a:p>
          <a:p>
            <a:pPr>
              <a:lnSpc>
                <a:spcPts val="3300"/>
              </a:lnSpc>
              <a:tabLst/>
            </a:pPr>
            <a:r>
              <a:rPr lang="en-US" altLang="zh-CN" sz="2400" dirty="0" smtClean="0">
                <a:solidFill>
                  <a:srgbClr val="1F4E79"/>
                </a:solidFill>
                <a:latin typeface="Wingdings" pitchFamily="18" charset="0"/>
                <a:cs typeface="Wingdings" pitchFamily="18" charset="0"/>
              </a:rPr>
              <a:t>Ø</a:t>
            </a:r>
          </a:p>
        </p:txBody>
      </p:sp>
      <p:sp>
        <p:nvSpPr>
          <p:cNvPr id="9" name="TextBox 1"/>
          <p:cNvSpPr txBox="1"/>
          <p:nvPr/>
        </p:nvSpPr>
        <p:spPr>
          <a:xfrm>
            <a:off x="1422400" y="4559300"/>
            <a:ext cx="5867400" cy="1511300"/>
          </a:xfrm>
          <a:prstGeom prst="rect">
            <a:avLst/>
          </a:prstGeom>
          <a:noFill/>
        </p:spPr>
        <p:txBody>
          <a:bodyPr wrap="none" lIns="0" tIns="0" rIns="0" rtlCol="0">
            <a:spAutoFit/>
          </a:bodyPr>
          <a:lstStyle/>
          <a:p>
            <a:pPr>
              <a:lnSpc>
                <a:spcPts val="3300"/>
              </a:lnSpc>
              <a:tabLst/>
            </a:pPr>
            <a:r>
              <a:rPr lang="en-US" altLang="zh-CN" sz="2400" b="1" dirty="0" smtClean="0">
                <a:solidFill>
                  <a:srgbClr val="1F4E79"/>
                </a:solidFill>
                <a:latin typeface="Times New Roman" pitchFamily="18" charset="0"/>
                <a:cs typeface="Times New Roman" pitchFamily="18" charset="0"/>
              </a:rPr>
              <a:t>MRSA</a:t>
            </a:r>
            <a:r>
              <a:rPr lang="en-US" altLang="zh-CN" sz="2400" dirty="0" smtClean="0">
                <a:solidFill>
                  <a:srgbClr val="1F4E79"/>
                </a:solidFill>
                <a:latin typeface="黑体" pitchFamily="18" charset="0"/>
                <a:cs typeface="黑体" pitchFamily="18" charset="0"/>
              </a:rPr>
              <a:t>（耐苯唑</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甲氧西林金黄色葡萄球菌）</a:t>
            </a:r>
          </a:p>
          <a:p>
            <a:pPr>
              <a:lnSpc>
                <a:spcPts val="4300"/>
              </a:lnSpc>
              <a:tabLst/>
            </a:pPr>
            <a:r>
              <a:rPr lang="en-US" altLang="zh-CN" sz="2400" b="1" dirty="0" smtClean="0">
                <a:solidFill>
                  <a:srgbClr val="1F4E79"/>
                </a:solidFill>
                <a:latin typeface="Times New Roman" pitchFamily="18" charset="0"/>
                <a:cs typeface="Times New Roman" pitchFamily="18" charset="0"/>
              </a:rPr>
              <a:t>VRE</a:t>
            </a:r>
            <a:r>
              <a:rPr lang="en-US" altLang="zh-CN" sz="2400" dirty="0" smtClean="0">
                <a:solidFill>
                  <a:srgbClr val="1F4E79"/>
                </a:solidFill>
                <a:latin typeface="黑体" pitchFamily="18" charset="0"/>
                <a:cs typeface="黑体" pitchFamily="18" charset="0"/>
              </a:rPr>
              <a:t>（耐万古霉素的肠球菌）</a:t>
            </a:r>
          </a:p>
          <a:p>
            <a:pPr>
              <a:lnSpc>
                <a:spcPts val="4300"/>
              </a:lnSpc>
              <a:tabLst/>
            </a:pPr>
            <a:r>
              <a:rPr lang="en-US" altLang="zh-CN" sz="2400" b="1" dirty="0" smtClean="0">
                <a:solidFill>
                  <a:srgbClr val="1F4E79"/>
                </a:solidFill>
                <a:latin typeface="Times New Roman" pitchFamily="18" charset="0"/>
                <a:cs typeface="Times New Roman" pitchFamily="18" charset="0"/>
              </a:rPr>
              <a:t>C.difficile(</a:t>
            </a:r>
            <a:r>
              <a:rPr lang="en-US" altLang="zh-CN" sz="2400" dirty="0" smtClean="0">
                <a:solidFill>
                  <a:srgbClr val="1F4E79"/>
                </a:solidFill>
                <a:latin typeface="黑体" pitchFamily="18" charset="0"/>
                <a:cs typeface="黑体" pitchFamily="18" charset="0"/>
              </a:rPr>
              <a:t>艰难梭菌</a:t>
            </a:r>
            <a:r>
              <a:rPr lang="en-US" altLang="zh-CN" sz="2400" b="1" dirty="0" smtClean="0">
                <a:solidFill>
                  <a:srgbClr val="1F4E79"/>
                </a:solidFill>
                <a:latin typeface="Times New Roman" pitchFamily="18" charset="0"/>
                <a:cs typeface="Times New Roman" pitchFamily="18" charset="0"/>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397000" y="3543300"/>
            <a:ext cx="4241800" cy="30099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6667500" y="3530600"/>
            <a:ext cx="4318000" cy="30226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977900"/>
            <a:ext cx="4876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30.</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什么是可疑暴露者？</a:t>
            </a:r>
          </a:p>
        </p:txBody>
      </p:sp>
      <p:sp>
        <p:nvSpPr>
          <p:cNvPr id="6" name="TextBox 1"/>
          <p:cNvSpPr txBox="1"/>
          <p:nvPr/>
        </p:nvSpPr>
        <p:spPr>
          <a:xfrm>
            <a:off x="2578100" y="1841500"/>
            <a:ext cx="7035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是指暴露于新型冠状病毒检测阳性的野生动物、物品</a:t>
            </a:r>
          </a:p>
        </p:txBody>
      </p:sp>
      <p:sp>
        <p:nvSpPr>
          <p:cNvPr id="7" name="TextBox 1"/>
          <p:cNvSpPr txBox="1"/>
          <p:nvPr/>
        </p:nvSpPr>
        <p:spPr>
          <a:xfrm>
            <a:off x="1981200" y="2336800"/>
            <a:ext cx="74168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和环境</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且暴露时未釆取有效防护的加工、售卖、搬运、</a:t>
            </a:r>
          </a:p>
        </p:txBody>
      </p:sp>
      <p:sp>
        <p:nvSpPr>
          <p:cNvPr id="8" name="TextBox 1"/>
          <p:cNvSpPr txBox="1"/>
          <p:nvPr/>
        </p:nvSpPr>
        <p:spPr>
          <a:xfrm>
            <a:off x="1981200" y="2933700"/>
            <a:ext cx="2743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配送或管理等人员。</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004300" y="3644900"/>
            <a:ext cx="3187700" cy="3213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977900"/>
            <a:ext cx="4876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31.</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什么是密切接触者？</a:t>
            </a:r>
          </a:p>
        </p:txBody>
      </p:sp>
      <p:sp>
        <p:nvSpPr>
          <p:cNvPr id="5" name="TextBox 1"/>
          <p:cNvSpPr txBox="1"/>
          <p:nvPr/>
        </p:nvSpPr>
        <p:spPr>
          <a:xfrm>
            <a:off x="1130300" y="2082800"/>
            <a:ext cx="7950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与病例（观察和确诊病例）发病后有如下接触情形之一者：</a:t>
            </a:r>
          </a:p>
        </p:txBody>
      </p:sp>
      <p:sp>
        <p:nvSpPr>
          <p:cNvPr id="6" name="TextBox 1"/>
          <p:cNvSpPr txBox="1"/>
          <p:nvPr/>
        </p:nvSpPr>
        <p:spPr>
          <a:xfrm>
            <a:off x="1130300" y="2590800"/>
            <a:ext cx="84201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）与病例共同居住、学习、工作或其他有密切接触的人员；</a:t>
            </a:r>
          </a:p>
        </p:txBody>
      </p:sp>
      <p:sp>
        <p:nvSpPr>
          <p:cNvPr id="7" name="TextBox 1"/>
          <p:cNvSpPr txBox="1"/>
          <p:nvPr/>
        </p:nvSpPr>
        <p:spPr>
          <a:xfrm>
            <a:off x="1130300" y="3136900"/>
            <a:ext cx="99568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）诊疗、护理、探视病例时未采取有效防护措施的医护人员、家属或其</a:t>
            </a:r>
          </a:p>
        </p:txBody>
      </p:sp>
      <p:sp>
        <p:nvSpPr>
          <p:cNvPr id="8" name="TextBox 1"/>
          <p:cNvSpPr txBox="1"/>
          <p:nvPr/>
        </p:nvSpPr>
        <p:spPr>
          <a:xfrm>
            <a:off x="1130300" y="3733800"/>
            <a:ext cx="48895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他与病例有类似近距离接触的人员；</a:t>
            </a:r>
          </a:p>
        </p:txBody>
      </p:sp>
      <p:sp>
        <p:nvSpPr>
          <p:cNvPr id="9" name="TextBox 1"/>
          <p:cNvSpPr txBox="1"/>
          <p:nvPr/>
        </p:nvSpPr>
        <p:spPr>
          <a:xfrm>
            <a:off x="1130300" y="4229100"/>
            <a:ext cx="56769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）病例同病室的其他患者及陪护人员；</a:t>
            </a:r>
          </a:p>
        </p:txBody>
      </p:sp>
      <p:sp>
        <p:nvSpPr>
          <p:cNvPr id="10" name="TextBox 1"/>
          <p:cNvSpPr txBox="1"/>
          <p:nvPr/>
        </p:nvSpPr>
        <p:spPr>
          <a:xfrm>
            <a:off x="1130300" y="4800600"/>
            <a:ext cx="7505700" cy="9652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）与病例乘坐同一交通工具并有近距离接触人员；</a:t>
            </a:r>
          </a:p>
          <a:p>
            <a:pPr>
              <a:lnSpc>
                <a:spcPts val="4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5</a:t>
            </a:r>
            <a:r>
              <a:rPr lang="en-US" altLang="zh-CN" sz="2400" dirty="0" smtClean="0">
                <a:solidFill>
                  <a:srgbClr val="1F4E79"/>
                </a:solidFill>
                <a:latin typeface="黑体" pitchFamily="18" charset="0"/>
                <a:cs typeface="黑体" pitchFamily="18" charset="0"/>
              </a:rPr>
              <a:t>）现场调查人员调查后经评估认为符合条件的人员。</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4267834" y="2248217"/>
            <a:ext cx="3414395" cy="30480"/>
          </a:xfrm>
          <a:custGeom>
            <a:avLst/>
            <a:gdLst>
              <a:gd name="connsiteX0" fmla="*/ 7620 w 3414395"/>
              <a:gd name="connsiteY0" fmla="*/ 7620 h 30480"/>
              <a:gd name="connsiteX1" fmla="*/ 3406775 w 3414395"/>
              <a:gd name="connsiteY1" fmla="*/ 7620 h 30480"/>
            </a:gdLst>
            <a:ahLst/>
            <a:cxnLst>
              <a:cxn ang="0">
                <a:pos x="connsiteX0" y="connsiteY0"/>
              </a:cxn>
              <a:cxn ang="1">
                <a:pos x="connsiteX1" y="connsiteY1"/>
              </a:cxn>
            </a:cxnLst>
            <a:rect l="l" t="t" r="r" b="b"/>
            <a:pathLst>
              <a:path w="3414395" h="30480">
                <a:moveTo>
                  <a:pt x="7620" y="7620"/>
                </a:moveTo>
                <a:lnTo>
                  <a:pt x="3406775"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042400" y="5181600"/>
            <a:ext cx="2489200" cy="16383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977900"/>
            <a:ext cx="8585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32.</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为什么要对密切接触者医学观察</a:t>
            </a:r>
            <a:r>
              <a:rPr lang="en-US" altLang="zh-CN" sz="3600" dirty="0" smtClean="0">
                <a:solidFill>
                  <a:srgbClr val="1F4E79"/>
                </a:solidFill>
                <a:latin typeface="Times New Roman" pitchFamily="18" charset="0"/>
                <a:cs typeface="Times New Roman" pitchFamily="18" charset="0"/>
              </a:rPr>
              <a:t>14</a:t>
            </a:r>
            <a:r>
              <a:rPr lang="en-US" altLang="zh-CN" sz="3600" dirty="0" smtClean="0">
                <a:solidFill>
                  <a:srgbClr val="1F4E79"/>
                </a:solidFill>
                <a:latin typeface="黑体" pitchFamily="18" charset="0"/>
                <a:cs typeface="黑体" pitchFamily="18" charset="0"/>
              </a:rPr>
              <a:t>天？</a:t>
            </a:r>
          </a:p>
        </p:txBody>
      </p:sp>
      <p:sp>
        <p:nvSpPr>
          <p:cNvPr id="6" name="TextBox 1"/>
          <p:cNvSpPr txBox="1"/>
          <p:nvPr/>
        </p:nvSpPr>
        <p:spPr>
          <a:xfrm>
            <a:off x="1511300" y="1905000"/>
            <a:ext cx="87122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新型冠状病毒肺炎的</a:t>
            </a:r>
            <a:r>
              <a:rPr lang="en-US" altLang="zh-CN" sz="2400" dirty="0" smtClean="0">
                <a:solidFill>
                  <a:srgbClr val="FF0000"/>
                </a:solidFill>
                <a:latin typeface="黑体" pitchFamily="18" charset="0"/>
                <a:cs typeface="黑体" pitchFamily="18" charset="0"/>
              </a:rPr>
              <a:t>潜伏期平均在</a:t>
            </a:r>
            <a:r>
              <a:rPr lang="en-US" altLang="zh-CN" sz="2400" dirty="0" smtClean="0">
                <a:latin typeface="Times New Roman" pitchFamily="18" charset="0"/>
                <a:cs typeface="Times New Roman" pitchFamily="18" charset="0"/>
              </a:rPr>
              <a:t> </a:t>
            </a:r>
            <a:r>
              <a:rPr lang="en-US" altLang="zh-CN" sz="2400" b="1" dirty="0" smtClean="0">
                <a:solidFill>
                  <a:srgbClr val="FF0000"/>
                </a:solidFill>
                <a:latin typeface="Times New Roman" pitchFamily="18" charset="0"/>
                <a:cs typeface="Times New Roman" pitchFamily="18" charset="0"/>
              </a:rPr>
              <a:t>7</a:t>
            </a:r>
            <a:r>
              <a:rPr lang="en-US" altLang="zh-CN" sz="2400" dirty="0" smtClean="0">
                <a:latin typeface="Times New Roman" pitchFamily="18" charset="0"/>
                <a:cs typeface="Times New Roman" pitchFamily="18" charset="0"/>
              </a:rPr>
              <a:t> </a:t>
            </a:r>
            <a:r>
              <a:rPr lang="en-US" altLang="zh-CN" sz="2400" dirty="0" smtClean="0">
                <a:solidFill>
                  <a:srgbClr val="FF0000"/>
                </a:solidFill>
                <a:latin typeface="黑体" pitchFamily="18" charset="0"/>
                <a:cs typeface="黑体" pitchFamily="18" charset="0"/>
              </a:rPr>
              <a:t>天左右，</a:t>
            </a:r>
            <a:r>
              <a:rPr lang="en-US" altLang="zh-CN" sz="2400" dirty="0" smtClean="0">
                <a:solidFill>
                  <a:srgbClr val="1F4E79"/>
                </a:solidFill>
                <a:latin typeface="黑体" pitchFamily="18" charset="0"/>
                <a:cs typeface="黑体" pitchFamily="18" charset="0"/>
              </a:rPr>
              <a:t>短的在</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天，长</a:t>
            </a:r>
          </a:p>
        </p:txBody>
      </p:sp>
      <p:sp>
        <p:nvSpPr>
          <p:cNvPr id="7" name="TextBox 1"/>
          <p:cNvSpPr txBox="1"/>
          <p:nvPr/>
        </p:nvSpPr>
        <p:spPr>
          <a:xfrm>
            <a:off x="927100" y="2451100"/>
            <a:ext cx="20701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的</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10</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12</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天。</a:t>
            </a:r>
          </a:p>
        </p:txBody>
      </p:sp>
      <p:sp>
        <p:nvSpPr>
          <p:cNvPr id="8" name="TextBox 1"/>
          <p:cNvSpPr txBox="1"/>
          <p:nvPr/>
        </p:nvSpPr>
        <p:spPr>
          <a:xfrm>
            <a:off x="927100" y="3086100"/>
            <a:ext cx="9486900" cy="1397000"/>
          </a:xfrm>
          <a:prstGeom prst="rect">
            <a:avLst/>
          </a:prstGeom>
          <a:noFill/>
        </p:spPr>
        <p:txBody>
          <a:bodyPr wrap="none" lIns="0" tIns="0" rIns="0" rtlCol="0">
            <a:spAutoFit/>
          </a:bodyPr>
          <a:lstStyle/>
          <a:p>
            <a:pPr>
              <a:lnSpc>
                <a:spcPts val="24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目前对密切接触者采取较为严格的医学观察等预防性公共卫生措施</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十分必要，这是一种对公众健康安全负责任的态度，也是国际社会通行</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的做法。参考其他冠状病毒所致疾病潜伏期、此次新型冠状病毒病例相</a:t>
            </a:r>
          </a:p>
        </p:txBody>
      </p:sp>
      <p:sp>
        <p:nvSpPr>
          <p:cNvPr id="9" name="TextBox 1"/>
          <p:cNvSpPr txBox="1"/>
          <p:nvPr/>
        </p:nvSpPr>
        <p:spPr>
          <a:xfrm>
            <a:off x="927100" y="4648200"/>
            <a:ext cx="95123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关信息和当前防控实际，将密切接触者医学观察期定为</a:t>
            </a:r>
            <a:r>
              <a:rPr lang="en-US" altLang="zh-CN" sz="2400" b="1" dirty="0" smtClean="0">
                <a:solidFill>
                  <a:srgbClr val="1F4E79"/>
                </a:solidFill>
                <a:latin typeface="Times New Roman" pitchFamily="18" charset="0"/>
                <a:cs typeface="Times New Roman" pitchFamily="18" charset="0"/>
              </a:rPr>
              <a:t>14</a:t>
            </a:r>
            <a:r>
              <a:rPr lang="en-US" altLang="zh-CN" sz="2400" dirty="0" smtClean="0">
                <a:solidFill>
                  <a:srgbClr val="1F4E79"/>
                </a:solidFill>
                <a:latin typeface="黑体" pitchFamily="18" charset="0"/>
                <a:cs typeface="黑体" pitchFamily="18" charset="0"/>
              </a:rPr>
              <a:t>天，并对密切</a:t>
            </a:r>
          </a:p>
        </p:txBody>
      </p:sp>
      <p:sp>
        <p:nvSpPr>
          <p:cNvPr id="10" name="TextBox 1"/>
          <p:cNvSpPr txBox="1"/>
          <p:nvPr/>
        </p:nvSpPr>
        <p:spPr>
          <a:xfrm>
            <a:off x="927100" y="5245100"/>
            <a:ext cx="36703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接触者进行居家医学观察。</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2192000" h="6858000">
                <a:moveTo>
                  <a:pt x="0" y="0"/>
                </a:moveTo>
                <a:lnTo>
                  <a:pt x="12192000" y="0"/>
                </a:lnTo>
                <a:lnTo>
                  <a:pt x="12192000" y="6858000"/>
                </a:lnTo>
                <a:lnTo>
                  <a:pt x="0" y="685800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506685" y="3876675"/>
            <a:ext cx="7434465" cy="80962"/>
          </a:xfrm>
          <a:custGeom>
            <a:avLst/>
            <a:gdLst>
              <a:gd name="connsiteX0" fmla="*/ 203 w 7434465"/>
              <a:gd name="connsiteY0" fmla="*/ 80962 h 80962"/>
              <a:gd name="connsiteX1" fmla="*/ 7434465 w 7434465"/>
              <a:gd name="connsiteY1" fmla="*/ 28575 h 80962"/>
              <a:gd name="connsiteX2" fmla="*/ 7434262 w 7434465"/>
              <a:gd name="connsiteY2" fmla="*/ 0 h 80962"/>
              <a:gd name="connsiteX3" fmla="*/ 0 w 7434465"/>
              <a:gd name="connsiteY3" fmla="*/ 52387 h 80962"/>
              <a:gd name="connsiteX4" fmla="*/ 203 w 7434465"/>
              <a:gd name="connsiteY4" fmla="*/ 80962 h 8096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434465" h="80962">
                <a:moveTo>
                  <a:pt x="203" y="80962"/>
                </a:moveTo>
                <a:lnTo>
                  <a:pt x="7434465" y="28575"/>
                </a:lnTo>
                <a:lnTo>
                  <a:pt x="7434262" y="0"/>
                </a:lnTo>
                <a:lnTo>
                  <a:pt x="0" y="52387"/>
                </a:lnTo>
                <a:lnTo>
                  <a:pt x="203" y="80962"/>
                </a:lnTo>
              </a:path>
            </a:pathLst>
          </a:custGeom>
          <a:solidFill>
            <a:srgbClr val="62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25500" y="2298700"/>
            <a:ext cx="2565400" cy="2565400"/>
          </a:xfrm>
          <a:prstGeom prst="rect">
            <a:avLst/>
          </a:prstGeom>
          <a:noFill/>
        </p:spPr>
      </p:pic>
      <p:sp>
        <p:nvSpPr>
          <p:cNvPr id="2" name="TextBox 1"/>
          <p:cNvSpPr txBox="1"/>
          <p:nvPr/>
        </p:nvSpPr>
        <p:spPr>
          <a:xfrm>
            <a:off x="1701800" y="3124200"/>
            <a:ext cx="762000" cy="952500"/>
          </a:xfrm>
          <a:prstGeom prst="rect">
            <a:avLst/>
          </a:prstGeom>
          <a:noFill/>
        </p:spPr>
        <p:txBody>
          <a:bodyPr wrap="none" lIns="0" tIns="0" rIns="0" rtlCol="0">
            <a:spAutoFit/>
          </a:bodyPr>
          <a:lstStyle/>
          <a:p>
            <a:pPr>
              <a:lnSpc>
                <a:spcPts val="7500"/>
              </a:lnSpc>
              <a:tabLst/>
            </a:pPr>
            <a:r>
              <a:rPr lang="en-US" altLang="zh-CN" sz="5400" b="1" dirty="0" smtClean="0">
                <a:solidFill>
                  <a:srgbClr val="FFFFFF"/>
                </a:solidFill>
                <a:latin typeface="Times New Roman" pitchFamily="18" charset="0"/>
                <a:cs typeface="Times New Roman" pitchFamily="18" charset="0"/>
              </a:rPr>
              <a:t>03</a:t>
            </a:r>
          </a:p>
        </p:txBody>
      </p:sp>
      <p:sp>
        <p:nvSpPr>
          <p:cNvPr id="5" name="TextBox 1"/>
          <p:cNvSpPr txBox="1"/>
          <p:nvPr/>
        </p:nvSpPr>
        <p:spPr>
          <a:xfrm>
            <a:off x="4648200" y="3086100"/>
            <a:ext cx="4876800" cy="1498600"/>
          </a:xfrm>
          <a:prstGeom prst="rect">
            <a:avLst/>
          </a:prstGeom>
          <a:noFill/>
        </p:spPr>
        <p:txBody>
          <a:bodyPr wrap="none" lIns="0" tIns="0" rIns="0" rtlCol="0">
            <a:spAutoFit/>
          </a:bodyPr>
          <a:lstStyle/>
          <a:p>
            <a:pPr>
              <a:lnSpc>
                <a:spcPts val="4400"/>
              </a:lnSpc>
              <a:tabLst>
                <a:tab pos="711200" algn="l"/>
              </a:tabLst>
            </a:pPr>
            <a:r>
              <a:rPr lang="en-US" altLang="zh-CN" dirty="0" smtClean="0"/>
              <a:t>	</a:t>
            </a:r>
            <a:r>
              <a:rPr lang="en-US" altLang="zh-CN" sz="4404" dirty="0" smtClean="0">
                <a:solidFill>
                  <a:srgbClr val="6282A0"/>
                </a:solidFill>
                <a:latin typeface="黑体" pitchFamily="18" charset="0"/>
                <a:cs typeface="黑体" pitchFamily="18" charset="0"/>
              </a:rPr>
              <a:t>早发现早治疗</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300"/>
              </a:lnSpc>
              <a:tabLst>
                <a:tab pos="711200" algn="l"/>
              </a:tabLst>
            </a:pPr>
            <a:r>
              <a:rPr lang="en-US" altLang="zh-CN" sz="2400" dirty="0" smtClean="0">
                <a:solidFill>
                  <a:srgbClr val="000000"/>
                </a:solidFill>
                <a:latin typeface="黑体" pitchFamily="18" charset="0"/>
                <a:cs typeface="黑体" pitchFamily="18" charset="0"/>
              </a:rPr>
              <a:t>早期临床症状、病例识别、临床治疗</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961764" y="1865947"/>
            <a:ext cx="3077210" cy="30480"/>
          </a:xfrm>
          <a:custGeom>
            <a:avLst/>
            <a:gdLst>
              <a:gd name="connsiteX0" fmla="*/ 7620 w 3077210"/>
              <a:gd name="connsiteY0" fmla="*/ 7620 h 30480"/>
              <a:gd name="connsiteX1" fmla="*/ 3069590 w 3077210"/>
              <a:gd name="connsiteY1" fmla="*/ 7620 h 30480"/>
            </a:gdLst>
            <a:ahLst/>
            <a:cxnLst>
              <a:cxn ang="0">
                <a:pos x="connsiteX0" y="connsiteY0"/>
              </a:cxn>
              <a:cxn ang="1">
                <a:pos x="connsiteX1" y="connsiteY1"/>
              </a:cxn>
            </a:cxnLst>
            <a:rect l="l" t="t" r="r" b="b"/>
            <a:pathLst>
              <a:path w="3077210" h="30480">
                <a:moveTo>
                  <a:pt x="7620" y="7620"/>
                </a:moveTo>
                <a:lnTo>
                  <a:pt x="306959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273300" y="4978400"/>
            <a:ext cx="6946900" cy="18796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49300"/>
            <a:ext cx="8991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33.</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新型冠状病毒肺炎患者有什么临床表现？</a:t>
            </a:r>
          </a:p>
        </p:txBody>
      </p:sp>
      <p:sp>
        <p:nvSpPr>
          <p:cNvPr id="6" name="TextBox 1"/>
          <p:cNvSpPr txBox="1"/>
          <p:nvPr/>
        </p:nvSpPr>
        <p:spPr>
          <a:xfrm>
            <a:off x="1511300" y="1587500"/>
            <a:ext cx="94869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新型冠状病毒肺炎</a:t>
            </a:r>
            <a:r>
              <a:rPr lang="en-US" altLang="zh-CN" sz="2400" dirty="0" smtClean="0">
                <a:solidFill>
                  <a:srgbClr val="FF0000"/>
                </a:solidFill>
                <a:latin typeface="黑体" pitchFamily="18" charset="0"/>
                <a:cs typeface="黑体" pitchFamily="18" charset="0"/>
              </a:rPr>
              <a:t>起病以发热为主要表现</a:t>
            </a:r>
            <a:r>
              <a:rPr lang="en-US" altLang="zh-CN" sz="2400" dirty="0" smtClean="0">
                <a:solidFill>
                  <a:srgbClr val="1F4E79"/>
                </a:solidFill>
                <a:latin typeface="黑体" pitchFamily="18" charset="0"/>
                <a:cs typeface="黑体" pitchFamily="18" charset="0"/>
              </a:rPr>
              <a:t>，可合并轻度干咳、乏力、呼</a:t>
            </a:r>
          </a:p>
        </p:txBody>
      </p:sp>
      <p:sp>
        <p:nvSpPr>
          <p:cNvPr id="7" name="TextBox 1"/>
          <p:cNvSpPr txBox="1"/>
          <p:nvPr/>
        </p:nvSpPr>
        <p:spPr>
          <a:xfrm>
            <a:off x="927100" y="1943100"/>
            <a:ext cx="6426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吸不畅、腹泻等症状，流涕、咳痰等症状少见。</a:t>
            </a:r>
          </a:p>
        </p:txBody>
      </p:sp>
      <p:sp>
        <p:nvSpPr>
          <p:cNvPr id="8" name="TextBox 1"/>
          <p:cNvSpPr txBox="1"/>
          <p:nvPr/>
        </p:nvSpPr>
        <p:spPr>
          <a:xfrm>
            <a:off x="927100" y="2349500"/>
            <a:ext cx="10083800" cy="1397000"/>
          </a:xfrm>
          <a:prstGeom prst="rect">
            <a:avLst/>
          </a:prstGeom>
          <a:noFill/>
        </p:spPr>
        <p:txBody>
          <a:bodyPr wrap="none" lIns="0" tIns="0" rIns="0" rtlCol="0">
            <a:spAutoFit/>
          </a:bodyPr>
          <a:lstStyle/>
          <a:p>
            <a:pPr>
              <a:lnSpc>
                <a:spcPts val="24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一半患者在一周后出现呼吸困难，严重者病情进展迅速，数日内即可出</a:t>
            </a:r>
          </a:p>
          <a:p>
            <a:pPr>
              <a:lnSpc>
                <a:spcPts val="2800"/>
              </a:lnSpc>
              <a:tabLst>
                <a:tab pos="584200" algn="l"/>
              </a:tabLst>
            </a:pPr>
            <a:r>
              <a:rPr lang="en-US" altLang="zh-CN" sz="2400" dirty="0" smtClean="0">
                <a:solidFill>
                  <a:srgbClr val="1F4E79"/>
                </a:solidFill>
                <a:latin typeface="黑体" pitchFamily="18" charset="0"/>
                <a:cs typeface="黑体" pitchFamily="18" charset="0"/>
              </a:rPr>
              <a:t>现急性呼吸窘迫综合征、脓毒症休克、难以纠正的代谢性酸中毒和出凝血</a:t>
            </a:r>
          </a:p>
          <a:p>
            <a:pPr>
              <a:lnSpc>
                <a:spcPts val="2800"/>
              </a:lnSpc>
              <a:tabLst>
                <a:tab pos="584200" algn="l"/>
              </a:tabLst>
            </a:pPr>
            <a:r>
              <a:rPr lang="en-US" altLang="zh-CN" sz="2400" dirty="0" smtClean="0">
                <a:solidFill>
                  <a:srgbClr val="1F4E79"/>
                </a:solidFill>
                <a:latin typeface="黑体" pitchFamily="18" charset="0"/>
                <a:cs typeface="黑体" pitchFamily="18" charset="0"/>
              </a:rPr>
              <a:t>功能障碍。部分患者起病症状轻微，可无发热。多数患者预后良好，少数</a:t>
            </a:r>
          </a:p>
          <a:p>
            <a:pPr>
              <a:lnSpc>
                <a:spcPts val="2800"/>
              </a:lnSpc>
              <a:tabLst>
                <a:tab pos="584200" algn="l"/>
              </a:tabLst>
            </a:pPr>
            <a:r>
              <a:rPr lang="en-US" altLang="zh-CN" sz="2400" dirty="0" smtClean="0">
                <a:solidFill>
                  <a:srgbClr val="1F4E79"/>
                </a:solidFill>
                <a:latin typeface="黑体" pitchFamily="18" charset="0"/>
                <a:cs typeface="黑体" pitchFamily="18" charset="0"/>
              </a:rPr>
              <a:t>患者病情危重，甚至死亡。</a:t>
            </a:r>
          </a:p>
        </p:txBody>
      </p:sp>
      <p:sp>
        <p:nvSpPr>
          <p:cNvPr id="9" name="TextBox 1"/>
          <p:cNvSpPr txBox="1"/>
          <p:nvPr/>
        </p:nvSpPr>
        <p:spPr>
          <a:xfrm>
            <a:off x="1536700" y="3771900"/>
            <a:ext cx="9474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实验室检查：发病早期白细胞总数正常或降低，淋巴细胞计数减少，</a:t>
            </a:r>
          </a:p>
        </p:txBody>
      </p:sp>
      <p:sp>
        <p:nvSpPr>
          <p:cNvPr id="10" name="TextBox 1"/>
          <p:cNvSpPr txBox="1"/>
          <p:nvPr/>
        </p:nvSpPr>
        <p:spPr>
          <a:xfrm>
            <a:off x="927100" y="4114800"/>
            <a:ext cx="10312400" cy="7874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部分患者出现肝酶、肌酶和肌红蛋白增高。多数患者</a:t>
            </a:r>
            <a:r>
              <a:rPr lang="en-US" altLang="zh-CN" sz="2400" b="1" dirty="0" smtClean="0">
                <a:solidFill>
                  <a:srgbClr val="1F4E79"/>
                </a:solidFill>
                <a:latin typeface="Times New Roman" pitchFamily="18" charset="0"/>
                <a:cs typeface="Times New Roman" pitchFamily="18" charset="0"/>
              </a:rPr>
              <a:t>C</a:t>
            </a:r>
            <a:r>
              <a:rPr lang="en-US" altLang="zh-CN" sz="2400" dirty="0" smtClean="0">
                <a:solidFill>
                  <a:srgbClr val="1F4E79"/>
                </a:solidFill>
                <a:latin typeface="黑体" pitchFamily="18" charset="0"/>
                <a:cs typeface="黑体" pitchFamily="18" charset="0"/>
              </a:rPr>
              <a:t>反应蛋白和血沉升高，</a:t>
            </a:r>
          </a:p>
          <a:p>
            <a:pPr>
              <a:lnSpc>
                <a:spcPts val="2800"/>
              </a:lnSpc>
              <a:tabLst/>
            </a:pPr>
            <a:r>
              <a:rPr lang="en-US" altLang="zh-CN" sz="2400" dirty="0" smtClean="0">
                <a:solidFill>
                  <a:srgbClr val="1F4E79"/>
                </a:solidFill>
                <a:latin typeface="黑体" pitchFamily="18" charset="0"/>
                <a:cs typeface="黑体" pitchFamily="18" charset="0"/>
              </a:rPr>
              <a:t>降钙素原正常。严重者</a:t>
            </a:r>
            <a:r>
              <a:rPr lang="en-US" altLang="zh-CN" sz="2400" b="1" dirty="0" smtClean="0">
                <a:solidFill>
                  <a:srgbClr val="1F4E79"/>
                </a:solidFill>
                <a:latin typeface="Times New Roman" pitchFamily="18" charset="0"/>
                <a:cs typeface="Times New Roman" pitchFamily="18" charset="0"/>
              </a:rPr>
              <a:t>D-</a:t>
            </a:r>
            <a:r>
              <a:rPr lang="en-US" altLang="zh-CN" sz="2400" dirty="0" smtClean="0">
                <a:solidFill>
                  <a:srgbClr val="1F4E79"/>
                </a:solidFill>
                <a:latin typeface="黑体" pitchFamily="18" charset="0"/>
                <a:cs typeface="黑体" pitchFamily="18" charset="0"/>
              </a:rPr>
              <a:t>二聚体升高。</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184400" y="4432300"/>
            <a:ext cx="3454400" cy="24003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5969000" y="4432300"/>
            <a:ext cx="4038600" cy="23749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87400"/>
            <a:ext cx="9448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34.</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你了解新型冠状病毒肺炎的实验室检查吗？</a:t>
            </a:r>
          </a:p>
        </p:txBody>
      </p:sp>
      <p:sp>
        <p:nvSpPr>
          <p:cNvPr id="6" name="TextBox 1"/>
          <p:cNvSpPr txBox="1"/>
          <p:nvPr/>
        </p:nvSpPr>
        <p:spPr>
          <a:xfrm>
            <a:off x="1257300" y="1752600"/>
            <a:ext cx="101981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新型冠状病毒可通过实时荧光</a:t>
            </a:r>
            <a:r>
              <a:rPr lang="en-US" altLang="zh-CN" sz="2004" dirty="0" smtClean="0">
                <a:latin typeface="Times New Roman" pitchFamily="18" charset="0"/>
                <a:cs typeface="Times New Roman" pitchFamily="18" charset="0"/>
              </a:rPr>
              <a:t> </a:t>
            </a:r>
            <a:r>
              <a:rPr lang="en-US" altLang="zh-CN" sz="2004" b="1" dirty="0" smtClean="0">
                <a:solidFill>
                  <a:srgbClr val="1F4E79"/>
                </a:solidFill>
                <a:latin typeface="Times New Roman" pitchFamily="18" charset="0"/>
                <a:cs typeface="Times New Roman" pitchFamily="18" charset="0"/>
              </a:rPr>
              <a:t>RT-PCR</a:t>
            </a:r>
            <a:r>
              <a:rPr lang="en-US" altLang="zh-CN" sz="2004" dirty="0" smtClean="0">
                <a:solidFill>
                  <a:srgbClr val="1F4E79"/>
                </a:solidFill>
                <a:latin typeface="黑体" pitchFamily="18" charset="0"/>
                <a:cs typeface="黑体" pitchFamily="18" charset="0"/>
              </a:rPr>
              <a:t>鉴定。每个病例采集上、下呼吸道标本，如支气管或</a:t>
            </a:r>
          </a:p>
        </p:txBody>
      </p:sp>
      <p:sp>
        <p:nvSpPr>
          <p:cNvPr id="7" name="TextBox 1"/>
          <p:cNvSpPr txBox="1"/>
          <p:nvPr/>
        </p:nvSpPr>
        <p:spPr>
          <a:xfrm>
            <a:off x="647700" y="2209800"/>
            <a:ext cx="74168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肺泡灌洗液、深咳痰液，同时采集发病初期和发病</a:t>
            </a:r>
            <a:r>
              <a:rPr lang="en-US" altLang="zh-CN" sz="2004" b="1" dirty="0" smtClean="0">
                <a:solidFill>
                  <a:srgbClr val="1F4E79"/>
                </a:solidFill>
                <a:latin typeface="Times New Roman" pitchFamily="18" charset="0"/>
                <a:cs typeface="Times New Roman" pitchFamily="18" charset="0"/>
              </a:rPr>
              <a:t>14</a:t>
            </a:r>
            <a:r>
              <a:rPr lang="en-US" altLang="zh-CN" sz="2004" dirty="0" smtClean="0">
                <a:solidFill>
                  <a:srgbClr val="1F4E79"/>
                </a:solidFill>
                <a:latin typeface="黑体" pitchFamily="18" charset="0"/>
                <a:cs typeface="黑体" pitchFamily="18" charset="0"/>
              </a:rPr>
              <a:t>日后的血清。</a:t>
            </a:r>
          </a:p>
        </p:txBody>
      </p:sp>
      <p:sp>
        <p:nvSpPr>
          <p:cNvPr id="8" name="TextBox 1"/>
          <p:cNvSpPr txBox="1"/>
          <p:nvPr/>
        </p:nvSpPr>
        <p:spPr>
          <a:xfrm>
            <a:off x="1257300" y="2705100"/>
            <a:ext cx="101981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发病早期白细胞总数正常或降低，淋巴细胞计数减少，部分患者出现肝酶、肌酶和肌红蛋白</a:t>
            </a:r>
          </a:p>
        </p:txBody>
      </p:sp>
      <p:sp>
        <p:nvSpPr>
          <p:cNvPr id="9" name="TextBox 1"/>
          <p:cNvSpPr txBox="1"/>
          <p:nvPr/>
        </p:nvSpPr>
        <p:spPr>
          <a:xfrm>
            <a:off x="647700" y="3124200"/>
            <a:ext cx="88646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增高。多数患者</a:t>
            </a:r>
            <a:r>
              <a:rPr lang="en-US" altLang="zh-CN" sz="2004" b="1" dirty="0" smtClean="0">
                <a:solidFill>
                  <a:srgbClr val="1F4E79"/>
                </a:solidFill>
                <a:latin typeface="Times New Roman" pitchFamily="18" charset="0"/>
                <a:cs typeface="Times New Roman" pitchFamily="18" charset="0"/>
              </a:rPr>
              <a:t>C</a:t>
            </a:r>
            <a:r>
              <a:rPr lang="en-US" altLang="zh-CN" sz="2004" dirty="0" smtClean="0">
                <a:solidFill>
                  <a:srgbClr val="1F4E79"/>
                </a:solidFill>
                <a:latin typeface="黑体" pitchFamily="18" charset="0"/>
                <a:cs typeface="黑体" pitchFamily="18" charset="0"/>
              </a:rPr>
              <a:t>反应蛋白和血沉升高，降钙素原正常。严重者</a:t>
            </a:r>
            <a:r>
              <a:rPr lang="en-US" altLang="zh-CN" sz="2004" b="1" dirty="0" smtClean="0">
                <a:solidFill>
                  <a:srgbClr val="1F4E79"/>
                </a:solidFill>
                <a:latin typeface="Times New Roman" pitchFamily="18" charset="0"/>
                <a:cs typeface="Times New Roman" pitchFamily="18" charset="0"/>
              </a:rPr>
              <a:t>D-</a:t>
            </a:r>
            <a:r>
              <a:rPr lang="en-US" altLang="zh-CN" sz="2004" dirty="0" smtClean="0">
                <a:solidFill>
                  <a:srgbClr val="1F4E79"/>
                </a:solidFill>
                <a:latin typeface="黑体" pitchFamily="18" charset="0"/>
                <a:cs typeface="黑体" pitchFamily="18" charset="0"/>
              </a:rPr>
              <a:t>二聚体升高。</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25500" y="3530600"/>
            <a:ext cx="4864100" cy="28448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5956300" y="3517900"/>
            <a:ext cx="5397500" cy="28575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87400"/>
            <a:ext cx="11277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35.</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你知道新型冠状病毒肺炎患者的胸部影像学特征吗？</a:t>
            </a:r>
          </a:p>
        </p:txBody>
      </p:sp>
      <p:sp>
        <p:nvSpPr>
          <p:cNvPr id="6" name="TextBox 1"/>
          <p:cNvSpPr txBox="1"/>
          <p:nvPr/>
        </p:nvSpPr>
        <p:spPr>
          <a:xfrm>
            <a:off x="927100" y="1917700"/>
            <a:ext cx="10083800" cy="1397000"/>
          </a:xfrm>
          <a:prstGeom prst="rect">
            <a:avLst/>
          </a:prstGeom>
          <a:noFill/>
        </p:spPr>
        <p:txBody>
          <a:bodyPr wrap="none" lIns="0" tIns="0" rIns="0" rtlCol="0">
            <a:spAutoFit/>
          </a:bodyPr>
          <a:lstStyle/>
          <a:p>
            <a:pPr>
              <a:lnSpc>
                <a:spcPts val="24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早期呈现多发的小斑片影及间质改变，以肺外带明显，进而发展为双肺</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多发磨玻璃影、浸润影，严重者可出现肺实变，甚至“白肺”，胸腔积液</a:t>
            </a:r>
          </a:p>
          <a:p>
            <a:pPr>
              <a:lnSpc>
                <a:spcPts val="1000"/>
              </a:lnSpc>
            </a:pPr>
            <a:endParaRPr lang="en-US" altLang="zh-CN" dirty="0" smtClean="0"/>
          </a:p>
          <a:p>
            <a:pPr>
              <a:lnSpc>
                <a:spcPts val="3300"/>
              </a:lnSpc>
              <a:tabLst>
                <a:tab pos="584200" algn="l"/>
              </a:tabLst>
            </a:pPr>
            <a:r>
              <a:rPr lang="en-US" altLang="zh-CN" sz="2400" dirty="0" smtClean="0">
                <a:solidFill>
                  <a:srgbClr val="1F4E79"/>
                </a:solidFill>
                <a:latin typeface="黑体" pitchFamily="18" charset="0"/>
                <a:cs typeface="黑体" pitchFamily="18" charset="0"/>
              </a:rPr>
              <a:t>少见。</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028700" y="1828800"/>
            <a:ext cx="3263900" cy="40513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469900"/>
            <a:ext cx="9906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36.</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你知道在临床上怎样识别观察新型冠状病毒肺</a:t>
            </a:r>
          </a:p>
        </p:txBody>
      </p:sp>
      <p:sp>
        <p:nvSpPr>
          <p:cNvPr id="5" name="TextBox 1"/>
          <p:cNvSpPr txBox="1"/>
          <p:nvPr/>
        </p:nvSpPr>
        <p:spPr>
          <a:xfrm>
            <a:off x="927100" y="1016000"/>
            <a:ext cx="22860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炎病例吗？</a:t>
            </a:r>
          </a:p>
        </p:txBody>
      </p:sp>
      <p:sp>
        <p:nvSpPr>
          <p:cNvPr id="6" name="TextBox 1"/>
          <p:cNvSpPr txBox="1"/>
          <p:nvPr/>
        </p:nvSpPr>
        <p:spPr>
          <a:xfrm>
            <a:off x="4876800" y="1625600"/>
            <a:ext cx="2692400" cy="482600"/>
          </a:xfrm>
          <a:prstGeom prst="rect">
            <a:avLst/>
          </a:prstGeom>
          <a:noFill/>
        </p:spPr>
        <p:txBody>
          <a:bodyPr wrap="none" lIns="0" tIns="0" rIns="0" rtlCol="0">
            <a:spAutoFit/>
          </a:bodyPr>
          <a:lstStyle/>
          <a:p>
            <a:pPr>
              <a:lnSpc>
                <a:spcPts val="3800"/>
              </a:lnSpc>
              <a:tabLst/>
            </a:pPr>
            <a:r>
              <a:rPr lang="en-US" altLang="zh-CN" sz="2795" dirty="0" smtClean="0">
                <a:solidFill>
                  <a:srgbClr val="1F4E79"/>
                </a:solidFill>
                <a:latin typeface="黑体" pitchFamily="18" charset="0"/>
                <a:cs typeface="黑体" pitchFamily="18" charset="0"/>
              </a:rPr>
              <a:t>同时符合以下</a:t>
            </a:r>
            <a:r>
              <a:rPr lang="en-US" altLang="zh-CN" sz="2795" b="1" dirty="0" smtClean="0">
                <a:solidFill>
                  <a:srgbClr val="1F4E79"/>
                </a:solidFill>
                <a:latin typeface="Times New Roman" pitchFamily="18" charset="0"/>
                <a:cs typeface="Times New Roman" pitchFamily="18" charset="0"/>
              </a:rPr>
              <a:t>2</a:t>
            </a:r>
            <a:r>
              <a:rPr lang="en-US" altLang="zh-CN" sz="2795" dirty="0" smtClean="0">
                <a:solidFill>
                  <a:srgbClr val="1F4E79"/>
                </a:solidFill>
                <a:latin typeface="黑体" pitchFamily="18" charset="0"/>
                <a:cs typeface="黑体" pitchFamily="18" charset="0"/>
              </a:rPr>
              <a:t>条</a:t>
            </a:r>
          </a:p>
        </p:txBody>
      </p:sp>
      <p:sp>
        <p:nvSpPr>
          <p:cNvPr id="7" name="TextBox 1"/>
          <p:cNvSpPr txBox="1"/>
          <p:nvPr/>
        </p:nvSpPr>
        <p:spPr>
          <a:xfrm>
            <a:off x="5499100" y="2044700"/>
            <a:ext cx="5842000" cy="419100"/>
          </a:xfrm>
          <a:prstGeom prst="rect">
            <a:avLst/>
          </a:prstGeom>
          <a:noFill/>
        </p:spPr>
        <p:txBody>
          <a:bodyPr wrap="none" lIns="0" tIns="0" rIns="0" rtlCol="0">
            <a:spAutoFit/>
          </a:bodyPr>
          <a:lstStyle/>
          <a:p>
            <a:pPr>
              <a:lnSpc>
                <a:spcPts val="3300"/>
              </a:lnSpc>
              <a:tabLst/>
            </a:pPr>
            <a:r>
              <a:rPr lang="en-US" altLang="zh-CN" sz="2400" dirty="0" smtClean="0">
                <a:solidFill>
                  <a:srgbClr val="FF0000"/>
                </a:solidFill>
                <a:latin typeface="黑体" pitchFamily="18" charset="0"/>
                <a:cs typeface="黑体" pitchFamily="18" charset="0"/>
              </a:rPr>
              <a:t>（</a:t>
            </a:r>
            <a:r>
              <a:rPr lang="en-US" altLang="zh-CN" sz="2400" b="1" dirty="0" smtClean="0">
                <a:solidFill>
                  <a:srgbClr val="FF0000"/>
                </a:solidFill>
                <a:latin typeface="Times New Roman" pitchFamily="18" charset="0"/>
                <a:cs typeface="Times New Roman" pitchFamily="18" charset="0"/>
              </a:rPr>
              <a:t>1</a:t>
            </a:r>
            <a:r>
              <a:rPr lang="en-US" altLang="zh-CN" sz="2400" dirty="0" smtClean="0">
                <a:solidFill>
                  <a:srgbClr val="FF0000"/>
                </a:solidFill>
                <a:latin typeface="黑体" pitchFamily="18" charset="0"/>
                <a:cs typeface="黑体" pitchFamily="18" charset="0"/>
              </a:rPr>
              <a:t>）流行病学史</a:t>
            </a:r>
            <a:r>
              <a:rPr lang="en-US" altLang="zh-CN" sz="2400" dirty="0" smtClean="0">
                <a:solidFill>
                  <a:srgbClr val="1F4E79"/>
                </a:solidFill>
                <a:latin typeface="黑体" pitchFamily="18" charset="0"/>
                <a:cs typeface="黑体" pitchFamily="18" charset="0"/>
              </a:rPr>
              <a:t>：在发病前两周内有武汉</a:t>
            </a:r>
          </a:p>
        </p:txBody>
      </p:sp>
      <p:sp>
        <p:nvSpPr>
          <p:cNvPr id="8" name="TextBox 1"/>
          <p:cNvSpPr txBox="1"/>
          <p:nvPr/>
        </p:nvSpPr>
        <p:spPr>
          <a:xfrm>
            <a:off x="4876800" y="2463800"/>
            <a:ext cx="6451600" cy="67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市旅行史，或武汉市相关市场，特别是农贸市场</a:t>
            </a:r>
          </a:p>
          <a:p>
            <a:pPr>
              <a:lnSpc>
                <a:spcPts val="2800"/>
              </a:lnSpc>
              <a:tabLst/>
            </a:pPr>
            <a:r>
              <a:rPr lang="en-US" altLang="zh-CN" sz="2400" dirty="0" smtClean="0">
                <a:solidFill>
                  <a:srgbClr val="1F4E79"/>
                </a:solidFill>
                <a:latin typeface="黑体" pitchFamily="18" charset="0"/>
                <a:cs typeface="黑体" pitchFamily="18" charset="0"/>
              </a:rPr>
              <a:t>直接或间接接触史。</a:t>
            </a:r>
          </a:p>
        </p:txBody>
      </p:sp>
      <p:sp>
        <p:nvSpPr>
          <p:cNvPr id="9" name="TextBox 1"/>
          <p:cNvSpPr txBox="1"/>
          <p:nvPr/>
        </p:nvSpPr>
        <p:spPr>
          <a:xfrm>
            <a:off x="5499100" y="3149600"/>
            <a:ext cx="5842000" cy="419100"/>
          </a:xfrm>
          <a:prstGeom prst="rect">
            <a:avLst/>
          </a:prstGeom>
          <a:noFill/>
        </p:spPr>
        <p:txBody>
          <a:bodyPr wrap="none" lIns="0" tIns="0" rIns="0" rtlCol="0">
            <a:spAutoFit/>
          </a:bodyPr>
          <a:lstStyle/>
          <a:p>
            <a:pPr>
              <a:lnSpc>
                <a:spcPts val="3300"/>
              </a:lnSpc>
              <a:tabLst/>
            </a:pPr>
            <a:r>
              <a:rPr lang="en-US" altLang="zh-CN" sz="2400" dirty="0" smtClean="0">
                <a:solidFill>
                  <a:srgbClr val="FF0000"/>
                </a:solidFill>
                <a:latin typeface="黑体" pitchFamily="18" charset="0"/>
                <a:cs typeface="黑体" pitchFamily="18" charset="0"/>
              </a:rPr>
              <a:t>（</a:t>
            </a:r>
            <a:r>
              <a:rPr lang="en-US" altLang="zh-CN" sz="2400" b="1" dirty="0" smtClean="0">
                <a:solidFill>
                  <a:srgbClr val="FF0000"/>
                </a:solidFill>
                <a:latin typeface="Times New Roman" pitchFamily="18" charset="0"/>
                <a:cs typeface="Times New Roman" pitchFamily="18" charset="0"/>
              </a:rPr>
              <a:t>2</a:t>
            </a:r>
            <a:r>
              <a:rPr lang="en-US" altLang="zh-CN" sz="2400" dirty="0" smtClean="0">
                <a:solidFill>
                  <a:srgbClr val="FF0000"/>
                </a:solidFill>
                <a:latin typeface="黑体" pitchFamily="18" charset="0"/>
                <a:cs typeface="黑体" pitchFamily="18" charset="0"/>
              </a:rPr>
              <a:t>）临床表现</a:t>
            </a:r>
            <a:r>
              <a:rPr lang="en-US" altLang="zh-CN" sz="2400" dirty="0" smtClean="0">
                <a:solidFill>
                  <a:srgbClr val="1F4E79"/>
                </a:solidFill>
                <a:latin typeface="黑体" pitchFamily="18" charset="0"/>
                <a:cs typeface="黑体" pitchFamily="18" charset="0"/>
              </a:rPr>
              <a:t>：发热；具有病毒性肺炎影</a:t>
            </a:r>
          </a:p>
        </p:txBody>
      </p:sp>
      <p:sp>
        <p:nvSpPr>
          <p:cNvPr id="10" name="TextBox 1"/>
          <p:cNvSpPr txBox="1"/>
          <p:nvPr/>
        </p:nvSpPr>
        <p:spPr>
          <a:xfrm>
            <a:off x="4876800" y="3556000"/>
            <a:ext cx="6451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像学特征；发病早期白细胞总数正常或降低，或</a:t>
            </a:r>
          </a:p>
        </p:txBody>
      </p:sp>
      <p:sp>
        <p:nvSpPr>
          <p:cNvPr id="11" name="TextBox 1"/>
          <p:cNvSpPr txBox="1"/>
          <p:nvPr/>
        </p:nvSpPr>
        <p:spPr>
          <a:xfrm>
            <a:off x="4876800" y="3873500"/>
            <a:ext cx="6451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淋巴细胞计数减少；经规范抗菌药物治疗</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天</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参</a:t>
            </a:r>
          </a:p>
        </p:txBody>
      </p:sp>
      <p:sp>
        <p:nvSpPr>
          <p:cNvPr id="12" name="TextBox 1"/>
          <p:cNvSpPr txBox="1"/>
          <p:nvPr/>
        </p:nvSpPr>
        <p:spPr>
          <a:xfrm>
            <a:off x="4876800" y="4279900"/>
            <a:ext cx="6451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照中华医学会呼吸病学分会颁布的《中国成人社</a:t>
            </a:r>
          </a:p>
        </p:txBody>
      </p:sp>
      <p:sp>
        <p:nvSpPr>
          <p:cNvPr id="13" name="TextBox 1"/>
          <p:cNvSpPr txBox="1"/>
          <p:nvPr/>
        </p:nvSpPr>
        <p:spPr>
          <a:xfrm>
            <a:off x="4876800" y="4610100"/>
            <a:ext cx="6451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区获得性肺炎诊断和治疗指南</a:t>
            </a:r>
            <a:r>
              <a:rPr lang="en-US" altLang="zh-CN" sz="2400" b="1" dirty="0" smtClean="0">
                <a:solidFill>
                  <a:srgbClr val="1F4E79"/>
                </a:solidFill>
                <a:latin typeface="Times New Roman" pitchFamily="18" charset="0"/>
                <a:cs typeface="Times New Roman" pitchFamily="18" charset="0"/>
              </a:rPr>
              <a:t>(2016</a:t>
            </a:r>
            <a:r>
              <a:rPr lang="en-US" altLang="zh-CN" sz="2400" dirty="0" smtClean="0">
                <a:solidFill>
                  <a:srgbClr val="1F4E79"/>
                </a:solidFill>
                <a:latin typeface="黑体" pitchFamily="18" charset="0"/>
                <a:cs typeface="黑体" pitchFamily="18" charset="0"/>
              </a:rPr>
              <a:t>年版</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》及国</a:t>
            </a:r>
          </a:p>
        </p:txBody>
      </p:sp>
      <p:sp>
        <p:nvSpPr>
          <p:cNvPr id="14" name="TextBox 1"/>
          <p:cNvSpPr txBox="1"/>
          <p:nvPr/>
        </p:nvSpPr>
        <p:spPr>
          <a:xfrm>
            <a:off x="4876800" y="5016500"/>
            <a:ext cx="6451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家卫生健康委《儿童社区获得性肺炎诊疗规范</a:t>
            </a:r>
          </a:p>
        </p:txBody>
      </p:sp>
      <p:sp>
        <p:nvSpPr>
          <p:cNvPr id="15" name="TextBox 1"/>
          <p:cNvSpPr txBox="1"/>
          <p:nvPr/>
        </p:nvSpPr>
        <p:spPr>
          <a:xfrm>
            <a:off x="4876800" y="5334000"/>
            <a:ext cx="6070600" cy="419100"/>
          </a:xfrm>
          <a:prstGeom prst="rect">
            <a:avLst/>
          </a:prstGeom>
          <a:noFill/>
        </p:spPr>
        <p:txBody>
          <a:bodyPr wrap="none" lIns="0" tIns="0" rIns="0" rtlCol="0">
            <a:spAutoFit/>
          </a:bodyPr>
          <a:lstStyle/>
          <a:p>
            <a:pPr>
              <a:lnSpc>
                <a:spcPts val="3300"/>
              </a:lnSpc>
              <a:tabLst/>
            </a:pPr>
            <a:r>
              <a:rPr lang="en-US" altLang="zh-CN" sz="2400" b="1" dirty="0" smtClean="0">
                <a:solidFill>
                  <a:srgbClr val="1F4E79"/>
                </a:solidFill>
                <a:latin typeface="Times New Roman" pitchFamily="18" charset="0"/>
                <a:cs typeface="Times New Roman" pitchFamily="18" charset="0"/>
              </a:rPr>
              <a:t>(2019</a:t>
            </a:r>
            <a:r>
              <a:rPr lang="en-US" altLang="zh-CN" sz="2400" dirty="0" smtClean="0">
                <a:solidFill>
                  <a:srgbClr val="1F4E79"/>
                </a:solidFill>
                <a:latin typeface="黑体" pitchFamily="18" charset="0"/>
                <a:cs typeface="黑体" pitchFamily="18" charset="0"/>
              </a:rPr>
              <a:t>年版</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》病情无明显改善或进行性加重。</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0" y="1879600"/>
            <a:ext cx="4902200" cy="24892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469900"/>
            <a:ext cx="9906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37.</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你知道在临床上怎样确诊新型冠状病毒肺炎病</a:t>
            </a:r>
          </a:p>
        </p:txBody>
      </p:sp>
      <p:sp>
        <p:nvSpPr>
          <p:cNvPr id="5" name="TextBox 1"/>
          <p:cNvSpPr txBox="1"/>
          <p:nvPr/>
        </p:nvSpPr>
        <p:spPr>
          <a:xfrm>
            <a:off x="927100" y="1016000"/>
            <a:ext cx="13716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例吗？</a:t>
            </a:r>
          </a:p>
        </p:txBody>
      </p:sp>
      <p:sp>
        <p:nvSpPr>
          <p:cNvPr id="6" name="TextBox 1"/>
          <p:cNvSpPr txBox="1"/>
          <p:nvPr/>
        </p:nvSpPr>
        <p:spPr>
          <a:xfrm>
            <a:off x="5448300" y="2057400"/>
            <a:ext cx="5194300" cy="1397000"/>
          </a:xfrm>
          <a:prstGeom prst="rect">
            <a:avLst/>
          </a:prstGeom>
          <a:noFill/>
        </p:spPr>
        <p:txBody>
          <a:bodyPr wrap="none" lIns="0" tIns="0" rIns="0" rtlCol="0">
            <a:spAutoFit/>
          </a:bodyPr>
          <a:lstStyle/>
          <a:p>
            <a:pPr>
              <a:lnSpc>
                <a:spcPts val="24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在观察病例的基础上，采集痰液、</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咽拭子等呼吸道标本进行病毒核酸基因</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检测即可作出病原学诊断。</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25500" y="2959100"/>
            <a:ext cx="4978400" cy="33020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6235700" y="2959100"/>
            <a:ext cx="4953000" cy="33020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62000"/>
            <a:ext cx="6248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38.</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临床上如何诊断危重病例？</a:t>
            </a:r>
          </a:p>
        </p:txBody>
      </p:sp>
      <p:sp>
        <p:nvSpPr>
          <p:cNvPr id="6" name="TextBox 1"/>
          <p:cNvSpPr txBox="1"/>
          <p:nvPr/>
        </p:nvSpPr>
        <p:spPr>
          <a:xfrm>
            <a:off x="1295400" y="1841500"/>
            <a:ext cx="9474200" cy="850900"/>
          </a:xfrm>
          <a:prstGeom prst="rect">
            <a:avLst/>
          </a:prstGeom>
          <a:noFill/>
        </p:spPr>
        <p:txBody>
          <a:bodyPr wrap="none" lIns="0" tIns="0" rIns="0" rtlCol="0">
            <a:spAutoFit/>
          </a:bodyPr>
          <a:lstStyle/>
          <a:p>
            <a:pPr>
              <a:lnSpc>
                <a:spcPts val="24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危重病例是指患者生命体征不稳定，病情变化迅速，两个以上的器</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官系统功能不稳定，减退或衰竭病情发展可能会危及到病人的生命。</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857500" y="5397500"/>
            <a:ext cx="1993900" cy="1435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4978400" y="5384800"/>
            <a:ext cx="3238500" cy="14478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8318500" y="4978400"/>
            <a:ext cx="1993900" cy="1854200"/>
          </a:xfrm>
          <a:prstGeom prst="rect">
            <a:avLst/>
          </a:prstGeom>
          <a:noFill/>
        </p:spPr>
      </p:pic>
      <p:pic>
        <p:nvPicPr>
          <p:cNvPr id="6" name="Picture 3"/>
          <p:cNvPicPr>
            <a:picLocks noChangeAspect="1" noChangeArrowheads="1"/>
          </p:cNvPicPr>
          <p:nvPr/>
        </p:nvPicPr>
        <p:blipFill>
          <a:blip r:embed="rId5" cstate="print"/>
          <a:srcRect/>
          <a:stretch>
            <a:fillRect/>
          </a:stretch>
        </p:blipFill>
        <p:spPr bwMode="auto">
          <a:xfrm>
            <a:off x="0" y="0"/>
            <a:ext cx="12192000" cy="6858000"/>
          </a:xfrm>
          <a:prstGeom prst="rect">
            <a:avLst/>
          </a:prstGeom>
          <a:noFill/>
        </p:spPr>
      </p:pic>
      <p:sp>
        <p:nvSpPr>
          <p:cNvPr id="2" name="TextBox 1"/>
          <p:cNvSpPr txBox="1"/>
          <p:nvPr/>
        </p:nvSpPr>
        <p:spPr>
          <a:xfrm>
            <a:off x="927100" y="787400"/>
            <a:ext cx="9321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39.</a:t>
            </a:r>
            <a:r>
              <a:rPr lang="en-US" altLang="zh-CN" sz="3600" dirty="0" smtClean="0">
                <a:solidFill>
                  <a:srgbClr val="1F4E79"/>
                </a:solidFill>
                <a:latin typeface="黑体" pitchFamily="18" charset="0"/>
                <a:cs typeface="黑体" pitchFamily="18" charset="0"/>
              </a:rPr>
              <a:t>新型冠状病毒肺炎需要与哪些疾病相鉴别？</a:t>
            </a:r>
          </a:p>
        </p:txBody>
      </p:sp>
      <p:sp>
        <p:nvSpPr>
          <p:cNvPr id="7" name="TextBox 1"/>
          <p:cNvSpPr txBox="1"/>
          <p:nvPr/>
        </p:nvSpPr>
        <p:spPr>
          <a:xfrm>
            <a:off x="1054100" y="1905000"/>
            <a:ext cx="22987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）细菌性肺炎</a:t>
            </a:r>
          </a:p>
        </p:txBody>
      </p:sp>
      <p:sp>
        <p:nvSpPr>
          <p:cNvPr id="8" name="TextBox 1"/>
          <p:cNvSpPr txBox="1"/>
          <p:nvPr/>
        </p:nvSpPr>
        <p:spPr>
          <a:xfrm>
            <a:off x="1054100" y="2413000"/>
            <a:ext cx="10083800" cy="736600"/>
          </a:xfrm>
          <a:prstGeom prst="rect">
            <a:avLst/>
          </a:prstGeom>
          <a:noFill/>
        </p:spPr>
        <p:txBody>
          <a:bodyPr wrap="none" lIns="0" tIns="0" rIns="0" rtlCol="0">
            <a:spAutoFit/>
          </a:bodyPr>
          <a:lstStyle/>
          <a:p>
            <a:pPr>
              <a:lnSpc>
                <a:spcPts val="24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常见症状为咳嗽、咳痰，或原有呼吸道症状加重，并出现脓性痰或血</a:t>
            </a:r>
          </a:p>
          <a:p>
            <a:pPr>
              <a:lnSpc>
                <a:spcPts val="1000"/>
              </a:lnSpc>
            </a:pPr>
            <a:endParaRPr lang="en-US" altLang="zh-CN" dirty="0" smtClean="0"/>
          </a:p>
          <a:p>
            <a:pPr>
              <a:lnSpc>
                <a:spcPts val="2400"/>
              </a:lnSpc>
              <a:tabLst>
                <a:tab pos="609600" algn="l"/>
              </a:tabLst>
            </a:pPr>
            <a:r>
              <a:rPr lang="en-US" altLang="zh-CN" sz="2400" dirty="0" smtClean="0">
                <a:solidFill>
                  <a:srgbClr val="1F4E79"/>
                </a:solidFill>
                <a:latin typeface="黑体" pitchFamily="18" charset="0"/>
                <a:cs typeface="黑体" pitchFamily="18" charset="0"/>
              </a:rPr>
              <a:t>痰，伴或不伴胸痛。一般不具有传染性，并不是一种传染性疾病。</a:t>
            </a:r>
          </a:p>
        </p:txBody>
      </p:sp>
      <p:sp>
        <p:nvSpPr>
          <p:cNvPr id="9" name="TextBox 1"/>
          <p:cNvSpPr txBox="1"/>
          <p:nvPr/>
        </p:nvSpPr>
        <p:spPr>
          <a:xfrm>
            <a:off x="1054100" y="3225800"/>
            <a:ext cx="25908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SARS/MERS</a:t>
            </a:r>
          </a:p>
        </p:txBody>
      </p:sp>
      <p:sp>
        <p:nvSpPr>
          <p:cNvPr id="10" name="TextBox 1"/>
          <p:cNvSpPr txBox="1"/>
          <p:nvPr/>
        </p:nvSpPr>
        <p:spPr>
          <a:xfrm>
            <a:off x="1663700" y="3670300"/>
            <a:ext cx="9372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本次发现的新型冠状病毒与</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和</a:t>
            </a:r>
            <a:r>
              <a:rPr lang="en-US" altLang="zh-CN" sz="2400" b="1" dirty="0" smtClean="0">
                <a:solidFill>
                  <a:srgbClr val="1F4E79"/>
                </a:solidFill>
                <a:latin typeface="Times New Roman" pitchFamily="18" charset="0"/>
                <a:cs typeface="Times New Roman" pitchFamily="18" charset="0"/>
              </a:rPr>
              <a:t>MERS</a:t>
            </a:r>
            <a:r>
              <a:rPr lang="en-US" altLang="zh-CN" sz="2400" dirty="0" smtClean="0">
                <a:solidFill>
                  <a:srgbClr val="1F4E79"/>
                </a:solidFill>
                <a:latin typeface="黑体" pitchFamily="18" charset="0"/>
                <a:cs typeface="黑体" pitchFamily="18" charset="0"/>
              </a:rPr>
              <a:t>冠状病毒虽同属于冠状病毒</a:t>
            </a:r>
          </a:p>
        </p:txBody>
      </p:sp>
      <p:sp>
        <p:nvSpPr>
          <p:cNvPr id="11" name="TextBox 1"/>
          <p:cNvSpPr txBox="1"/>
          <p:nvPr/>
        </p:nvSpPr>
        <p:spPr>
          <a:xfrm>
            <a:off x="1054100" y="4152900"/>
            <a:ext cx="94869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这一大家族，但基因进化分析显示它们分属于不同的亚群分支，它不是</a:t>
            </a:r>
          </a:p>
        </p:txBody>
      </p:sp>
      <p:sp>
        <p:nvSpPr>
          <p:cNvPr id="12" name="TextBox 1"/>
          <p:cNvSpPr txBox="1"/>
          <p:nvPr/>
        </p:nvSpPr>
        <p:spPr>
          <a:xfrm>
            <a:off x="1054100" y="4559300"/>
            <a:ext cx="9982200" cy="850900"/>
          </a:xfrm>
          <a:prstGeom prst="rect">
            <a:avLst/>
          </a:prstGeom>
          <a:noFill/>
        </p:spPr>
        <p:txBody>
          <a:bodyPr wrap="none" lIns="0" tIns="0" rIns="0" rtlCol="0">
            <a:spAutoFit/>
          </a:bodyPr>
          <a:lstStyle/>
          <a:p>
            <a:pPr>
              <a:lnSpc>
                <a:spcPts val="3300"/>
              </a:lnSpc>
              <a:tabLst/>
            </a:pP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，也不是</a:t>
            </a:r>
            <a:r>
              <a:rPr lang="en-US" altLang="zh-CN" sz="2400" b="1" dirty="0" smtClean="0">
                <a:solidFill>
                  <a:srgbClr val="1F4E79"/>
                </a:solidFill>
                <a:latin typeface="Times New Roman" pitchFamily="18" charset="0"/>
                <a:cs typeface="Times New Roman" pitchFamily="18" charset="0"/>
              </a:rPr>
              <a:t>MERS</a:t>
            </a:r>
            <a:r>
              <a:rPr lang="en-US" altLang="zh-CN" sz="2400" dirty="0" smtClean="0">
                <a:solidFill>
                  <a:srgbClr val="1F4E79"/>
                </a:solidFill>
                <a:latin typeface="黑体" pitchFamily="18" charset="0"/>
                <a:cs typeface="黑体" pitchFamily="18" charset="0"/>
              </a:rPr>
              <a:t>病毒，它们的病毒基因序列差异比较大，目前调查显</a:t>
            </a:r>
          </a:p>
          <a:p>
            <a:pPr>
              <a:lnSpc>
                <a:spcPts val="3400"/>
              </a:lnSpc>
              <a:tabLst/>
            </a:pPr>
            <a:r>
              <a:rPr lang="en-US" altLang="zh-CN" sz="2400" dirty="0" smtClean="0">
                <a:solidFill>
                  <a:srgbClr val="1F4E79"/>
                </a:solidFill>
                <a:latin typeface="黑体" pitchFamily="18" charset="0"/>
                <a:cs typeface="黑体" pitchFamily="18" charset="0"/>
              </a:rPr>
              <a:t>示，该病毒人际间传播能力和致病性均较</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92100" y="2032000"/>
            <a:ext cx="3492500" cy="36957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8013700" y="2032000"/>
            <a:ext cx="3911600" cy="36957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469900"/>
            <a:ext cx="10236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40.</a:t>
            </a:r>
            <a:r>
              <a:rPr lang="en-US" altLang="zh-CN" sz="3600" dirty="0" smtClean="0">
                <a:solidFill>
                  <a:srgbClr val="1F4E79"/>
                </a:solidFill>
                <a:latin typeface="黑体" pitchFamily="18" charset="0"/>
                <a:cs typeface="黑体" pitchFamily="18" charset="0"/>
              </a:rPr>
              <a:t>如果接到疾控部门通知，你是一个密切接触者，</a:t>
            </a:r>
          </a:p>
        </p:txBody>
      </p:sp>
      <p:sp>
        <p:nvSpPr>
          <p:cNvPr id="6" name="TextBox 1"/>
          <p:cNvSpPr txBox="1"/>
          <p:nvPr/>
        </p:nvSpPr>
        <p:spPr>
          <a:xfrm>
            <a:off x="927100" y="1016000"/>
            <a:ext cx="27432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应该怎么办？</a:t>
            </a:r>
          </a:p>
        </p:txBody>
      </p:sp>
      <p:sp>
        <p:nvSpPr>
          <p:cNvPr id="7" name="TextBox 1"/>
          <p:cNvSpPr txBox="1"/>
          <p:nvPr/>
        </p:nvSpPr>
        <p:spPr>
          <a:xfrm>
            <a:off x="4114800" y="2159000"/>
            <a:ext cx="3390900" cy="3594100"/>
          </a:xfrm>
          <a:prstGeom prst="rect">
            <a:avLst/>
          </a:prstGeom>
          <a:noFill/>
        </p:spPr>
        <p:txBody>
          <a:bodyPr wrap="none" lIns="0" tIns="0" rIns="0" rtlCol="0">
            <a:spAutoFit/>
          </a:bodyPr>
          <a:lstStyle/>
          <a:p>
            <a:pPr>
              <a:lnSpc>
                <a:spcPts val="24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按照要求进行居家医</a:t>
            </a:r>
          </a:p>
          <a:p>
            <a:pPr>
              <a:lnSpc>
                <a:spcPts val="2800"/>
              </a:lnSpc>
              <a:tabLst>
                <a:tab pos="609600" algn="l"/>
              </a:tabLst>
            </a:pPr>
            <a:r>
              <a:rPr lang="en-US" altLang="zh-CN" sz="2400" dirty="0" smtClean="0">
                <a:solidFill>
                  <a:srgbClr val="1F4E79"/>
                </a:solidFill>
                <a:latin typeface="黑体" pitchFamily="18" charset="0"/>
                <a:cs typeface="黑体" pitchFamily="18" charset="0"/>
              </a:rPr>
              <a:t>学观察，不用恐慌，不要</a:t>
            </a:r>
          </a:p>
          <a:p>
            <a:pPr>
              <a:lnSpc>
                <a:spcPts val="2800"/>
              </a:lnSpc>
              <a:tabLst>
                <a:tab pos="609600" algn="l"/>
              </a:tabLst>
            </a:pPr>
            <a:r>
              <a:rPr lang="en-US" altLang="zh-CN" sz="2400" dirty="0" smtClean="0">
                <a:solidFill>
                  <a:srgbClr val="1F4E79"/>
                </a:solidFill>
                <a:latin typeface="黑体" pitchFamily="18" charset="0"/>
                <a:cs typeface="黑体" pitchFamily="18" charset="0"/>
              </a:rPr>
              <a:t>上班，不要随便外出，做</a:t>
            </a:r>
          </a:p>
          <a:p>
            <a:pPr>
              <a:lnSpc>
                <a:spcPts val="2800"/>
              </a:lnSpc>
              <a:tabLst>
                <a:tab pos="609600" algn="l"/>
              </a:tabLst>
            </a:pPr>
            <a:r>
              <a:rPr lang="en-US" altLang="zh-CN" sz="2400" dirty="0" smtClean="0">
                <a:solidFill>
                  <a:srgbClr val="1F4E79"/>
                </a:solidFill>
                <a:latin typeface="黑体" pitchFamily="18" charset="0"/>
                <a:cs typeface="黑体" pitchFamily="18" charset="0"/>
              </a:rPr>
              <a:t>好自我身体状况观察，定</a:t>
            </a:r>
          </a:p>
          <a:p>
            <a:pPr>
              <a:lnSpc>
                <a:spcPts val="2800"/>
              </a:lnSpc>
              <a:tabLst>
                <a:tab pos="609600" algn="l"/>
              </a:tabLst>
            </a:pPr>
            <a:r>
              <a:rPr lang="en-US" altLang="zh-CN" sz="2400" dirty="0" smtClean="0">
                <a:solidFill>
                  <a:srgbClr val="1F4E79"/>
                </a:solidFill>
                <a:latin typeface="黑体" pitchFamily="18" charset="0"/>
                <a:cs typeface="黑体" pitchFamily="18" charset="0"/>
              </a:rPr>
              <a:t>期接受社区医生的随访，</a:t>
            </a:r>
          </a:p>
          <a:p>
            <a:pPr>
              <a:lnSpc>
                <a:spcPts val="2800"/>
              </a:lnSpc>
              <a:tabLst>
                <a:tab pos="609600" algn="l"/>
              </a:tabLst>
            </a:pPr>
            <a:r>
              <a:rPr lang="en-US" altLang="zh-CN" sz="2400" dirty="0" smtClean="0">
                <a:solidFill>
                  <a:srgbClr val="1F4E79"/>
                </a:solidFill>
                <a:latin typeface="黑体" pitchFamily="18" charset="0"/>
                <a:cs typeface="黑体" pitchFamily="18" charset="0"/>
              </a:rPr>
              <a:t>如果出现发热、咳嗽等异</a:t>
            </a:r>
          </a:p>
          <a:p>
            <a:pPr>
              <a:lnSpc>
                <a:spcPts val="2800"/>
              </a:lnSpc>
              <a:tabLst>
                <a:tab pos="609600" algn="l"/>
              </a:tabLst>
            </a:pPr>
            <a:r>
              <a:rPr lang="en-US" altLang="zh-CN" sz="2400" dirty="0" smtClean="0">
                <a:solidFill>
                  <a:srgbClr val="1F4E79"/>
                </a:solidFill>
                <a:latin typeface="黑体" pitchFamily="18" charset="0"/>
                <a:cs typeface="黑体" pitchFamily="18" charset="0"/>
              </a:rPr>
              <a:t>常临床表现，及时向当地</a:t>
            </a:r>
          </a:p>
          <a:p>
            <a:pPr>
              <a:lnSpc>
                <a:spcPts val="2800"/>
              </a:lnSpc>
              <a:tabLst>
                <a:tab pos="609600" algn="l"/>
              </a:tabLst>
            </a:pPr>
            <a:r>
              <a:rPr lang="en-US" altLang="zh-CN" sz="2400" dirty="0" smtClean="0">
                <a:solidFill>
                  <a:srgbClr val="1F4E79"/>
                </a:solidFill>
                <a:latin typeface="黑体" pitchFamily="18" charset="0"/>
                <a:cs typeface="黑体" pitchFamily="18" charset="0"/>
              </a:rPr>
              <a:t>疾病预防控制机构报告，</a:t>
            </a:r>
          </a:p>
          <a:p>
            <a:pPr>
              <a:lnSpc>
                <a:spcPts val="2800"/>
              </a:lnSpc>
              <a:tabLst>
                <a:tab pos="609600" algn="l"/>
              </a:tabLst>
            </a:pPr>
            <a:r>
              <a:rPr lang="en-US" altLang="zh-CN" sz="2400" dirty="0" smtClean="0">
                <a:solidFill>
                  <a:srgbClr val="1F4E79"/>
                </a:solidFill>
                <a:latin typeface="黑体" pitchFamily="18" charset="0"/>
                <a:cs typeface="黑体" pitchFamily="18" charset="0"/>
              </a:rPr>
              <a:t>在其指导下到指定医疗机</a:t>
            </a:r>
          </a:p>
          <a:p>
            <a:pPr>
              <a:lnSpc>
                <a:spcPts val="2800"/>
              </a:lnSpc>
              <a:tabLst>
                <a:tab pos="609600" algn="l"/>
              </a:tabLst>
            </a:pPr>
            <a:r>
              <a:rPr lang="en-US" altLang="zh-CN" sz="2400" dirty="0" smtClean="0">
                <a:solidFill>
                  <a:srgbClr val="1F4E79"/>
                </a:solidFill>
                <a:latin typeface="黑体" pitchFamily="18" charset="0"/>
                <a:cs typeface="黑体" pitchFamily="18" charset="0"/>
              </a:rPr>
              <a:t>构进行排查、诊治等。</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397000" y="3568700"/>
            <a:ext cx="9410700" cy="31496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469900"/>
            <a:ext cx="9906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41.</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你知道流感病毒引起的流行性感冒为什么容易</a:t>
            </a:r>
          </a:p>
        </p:txBody>
      </p:sp>
      <p:sp>
        <p:nvSpPr>
          <p:cNvPr id="5" name="TextBox 1"/>
          <p:cNvSpPr txBox="1"/>
          <p:nvPr/>
        </p:nvSpPr>
        <p:spPr>
          <a:xfrm>
            <a:off x="927100" y="1016000"/>
            <a:ext cx="18288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流行吗？</a:t>
            </a:r>
          </a:p>
        </p:txBody>
      </p:sp>
      <p:sp>
        <p:nvSpPr>
          <p:cNvPr id="6" name="TextBox 1"/>
          <p:cNvSpPr txBox="1"/>
          <p:nvPr/>
        </p:nvSpPr>
        <p:spPr>
          <a:xfrm>
            <a:off x="927100" y="1714500"/>
            <a:ext cx="9791700" cy="1028700"/>
          </a:xfrm>
          <a:prstGeom prst="rect">
            <a:avLst/>
          </a:prstGeom>
          <a:noFill/>
        </p:spPr>
        <p:txBody>
          <a:bodyPr wrap="none" lIns="0" tIns="0" rIns="0" rtlCol="0">
            <a:spAutoFit/>
          </a:bodyPr>
          <a:lstStyle/>
          <a:p>
            <a:pPr>
              <a:lnSpc>
                <a:spcPts val="24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流感病毒主要通过空气中的飞沫、易感者与感染者之间的接触或与被</a:t>
            </a:r>
          </a:p>
          <a:p>
            <a:pPr>
              <a:lnSpc>
                <a:spcPts val="2800"/>
              </a:lnSpc>
              <a:tabLst>
                <a:tab pos="609600" algn="l"/>
              </a:tabLst>
            </a:pPr>
            <a:r>
              <a:rPr lang="en-US" altLang="zh-CN" sz="2400" dirty="0" smtClean="0">
                <a:solidFill>
                  <a:srgbClr val="1F4E79"/>
                </a:solidFill>
                <a:latin typeface="黑体" pitchFamily="18" charset="0"/>
                <a:cs typeface="黑体" pitchFamily="18" charset="0"/>
              </a:rPr>
              <a:t>污染物品的接触而传播。一般秋冬季节是其高发期。人流感主要是甲型流</a:t>
            </a:r>
          </a:p>
          <a:p>
            <a:pPr>
              <a:lnSpc>
                <a:spcPts val="2800"/>
              </a:lnSpc>
              <a:tabLst>
                <a:tab pos="609600" algn="l"/>
              </a:tabLst>
            </a:pPr>
            <a:r>
              <a:rPr lang="en-US" altLang="zh-CN" sz="2400" dirty="0" smtClean="0">
                <a:solidFill>
                  <a:srgbClr val="1F4E79"/>
                </a:solidFill>
                <a:latin typeface="黑体" pitchFamily="18" charset="0"/>
                <a:cs typeface="黑体" pitchFamily="18" charset="0"/>
              </a:rPr>
              <a:t>感病毒和乙型流感病毒引起的。甲型流感病毒经常发生抗原变异，可以进</a:t>
            </a:r>
          </a:p>
        </p:txBody>
      </p:sp>
      <p:sp>
        <p:nvSpPr>
          <p:cNvPr id="7" name="TextBox 1"/>
          <p:cNvSpPr txBox="1"/>
          <p:nvPr/>
        </p:nvSpPr>
        <p:spPr>
          <a:xfrm>
            <a:off x="927100" y="2743200"/>
            <a:ext cx="98425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一步分为</a:t>
            </a:r>
            <a:r>
              <a:rPr lang="en-US" altLang="zh-CN" sz="2400" b="1" dirty="0" smtClean="0">
                <a:solidFill>
                  <a:srgbClr val="1F4E79"/>
                </a:solidFill>
                <a:latin typeface="Times New Roman" pitchFamily="18" charset="0"/>
                <a:cs typeface="Times New Roman" pitchFamily="18" charset="0"/>
              </a:rPr>
              <a:t>H1N1</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H3N2</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H5N1</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H7N9</a:t>
            </a:r>
            <a:r>
              <a:rPr lang="en-US" altLang="zh-CN" sz="2400" dirty="0" smtClean="0">
                <a:solidFill>
                  <a:srgbClr val="1F4E79"/>
                </a:solidFill>
                <a:latin typeface="黑体" pitchFamily="18" charset="0"/>
                <a:cs typeface="黑体" pitchFamily="18" charset="0"/>
              </a:rPr>
              <a:t>等亚型，当新的流感病毒亚型出现</a:t>
            </a:r>
          </a:p>
        </p:txBody>
      </p:sp>
      <p:sp>
        <p:nvSpPr>
          <p:cNvPr id="8" name="TextBox 1"/>
          <p:cNvSpPr txBox="1"/>
          <p:nvPr/>
        </p:nvSpPr>
        <p:spPr>
          <a:xfrm>
            <a:off x="927100" y="3149600"/>
            <a:ext cx="7340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时，人群普遍对其缺乏免疫力，因此容易引起大流行。</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5803900" y="1244600"/>
            <a:ext cx="4419600" cy="24130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5803900" y="3860800"/>
            <a:ext cx="4419600" cy="26289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469900"/>
            <a:ext cx="10236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42.</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你知道</a:t>
            </a:r>
            <a:r>
              <a:rPr lang="en-US" altLang="zh-CN" sz="3600" dirty="0" smtClean="0">
                <a:solidFill>
                  <a:srgbClr val="1F4E79"/>
                </a:solidFill>
                <a:latin typeface="Times New Roman" pitchFamily="18" charset="0"/>
                <a:cs typeface="Times New Roman" pitchFamily="18" charset="0"/>
              </a:rPr>
              <a:t>SARS</a:t>
            </a:r>
            <a:r>
              <a:rPr lang="en-US" altLang="zh-CN" sz="3600" dirty="0" smtClean="0">
                <a:solidFill>
                  <a:srgbClr val="1F4E79"/>
                </a:solidFill>
                <a:latin typeface="黑体" pitchFamily="18" charset="0"/>
                <a:cs typeface="黑体" pitchFamily="18" charset="0"/>
              </a:rPr>
              <a:t>与新型冠状病毒肺炎有什么异同点</a:t>
            </a:r>
          </a:p>
        </p:txBody>
      </p:sp>
      <p:sp>
        <p:nvSpPr>
          <p:cNvPr id="6" name="TextBox 1"/>
          <p:cNvSpPr txBox="1"/>
          <p:nvPr/>
        </p:nvSpPr>
        <p:spPr>
          <a:xfrm>
            <a:off x="927100" y="1016000"/>
            <a:ext cx="9144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吗？</a:t>
            </a:r>
          </a:p>
        </p:txBody>
      </p:sp>
      <p:sp>
        <p:nvSpPr>
          <p:cNvPr id="7" name="TextBox 1"/>
          <p:cNvSpPr txBox="1"/>
          <p:nvPr/>
        </p:nvSpPr>
        <p:spPr>
          <a:xfrm>
            <a:off x="1689100" y="2565400"/>
            <a:ext cx="33274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新型冠状病毒、</a:t>
            </a:r>
            <a:r>
              <a:rPr lang="en-US" altLang="zh-CN" sz="2400" b="1" dirty="0" smtClean="0">
                <a:solidFill>
                  <a:srgbClr val="1F4E79"/>
                </a:solidFill>
                <a:latin typeface="Times New Roman" pitchFamily="18" charset="0"/>
                <a:cs typeface="Times New Roman" pitchFamily="18" charset="0"/>
              </a:rPr>
              <a:t>MERS</a:t>
            </a:r>
            <a:r>
              <a:rPr lang="en-US" altLang="zh-CN" sz="2400" dirty="0" smtClean="0">
                <a:solidFill>
                  <a:srgbClr val="1F4E79"/>
                </a:solidFill>
                <a:latin typeface="黑体" pitchFamily="18" charset="0"/>
                <a:cs typeface="黑体" pitchFamily="18" charset="0"/>
              </a:rPr>
              <a:t>冠</a:t>
            </a:r>
          </a:p>
        </p:txBody>
      </p:sp>
      <p:sp>
        <p:nvSpPr>
          <p:cNvPr id="8" name="TextBox 1"/>
          <p:cNvSpPr txBox="1"/>
          <p:nvPr/>
        </p:nvSpPr>
        <p:spPr>
          <a:xfrm>
            <a:off x="1079500" y="3111500"/>
            <a:ext cx="38989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状病毒、</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冠状病毒都属</a:t>
            </a:r>
          </a:p>
        </p:txBody>
      </p:sp>
      <p:sp>
        <p:nvSpPr>
          <p:cNvPr id="9" name="TextBox 1"/>
          <p:cNvSpPr txBox="1"/>
          <p:nvPr/>
        </p:nvSpPr>
        <p:spPr>
          <a:xfrm>
            <a:off x="1079500" y="3721100"/>
            <a:ext cx="3975100" cy="8509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于冠状病毒，但它们并不一样</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，前两者的传染性和“毒力”</a:t>
            </a:r>
          </a:p>
        </p:txBody>
      </p:sp>
      <p:sp>
        <p:nvSpPr>
          <p:cNvPr id="10" name="TextBox 1"/>
          <p:cNvSpPr txBox="1"/>
          <p:nvPr/>
        </p:nvSpPr>
        <p:spPr>
          <a:xfrm>
            <a:off x="1079500" y="4762500"/>
            <a:ext cx="38989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都没有</a:t>
            </a:r>
            <a:r>
              <a:rPr lang="en-US" altLang="zh-CN" sz="2400" b="1"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冠状病毒大，严</a:t>
            </a:r>
          </a:p>
        </p:txBody>
      </p:sp>
      <p:sp>
        <p:nvSpPr>
          <p:cNvPr id="11" name="TextBox 1"/>
          <p:cNvSpPr txBox="1"/>
          <p:nvPr/>
        </p:nvSpPr>
        <p:spPr>
          <a:xfrm>
            <a:off x="1079500" y="5346700"/>
            <a:ext cx="1828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重性有差别。</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470900" y="1892300"/>
            <a:ext cx="3594100" cy="4102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596900"/>
            <a:ext cx="9906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43.</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新型冠状病毒肺炎的早期症状有哪些？如何识</a:t>
            </a:r>
          </a:p>
        </p:txBody>
      </p:sp>
      <p:sp>
        <p:nvSpPr>
          <p:cNvPr id="5" name="TextBox 1"/>
          <p:cNvSpPr txBox="1"/>
          <p:nvPr/>
        </p:nvSpPr>
        <p:spPr>
          <a:xfrm>
            <a:off x="927100" y="1155700"/>
            <a:ext cx="22860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别和判断？</a:t>
            </a:r>
          </a:p>
        </p:txBody>
      </p:sp>
      <p:sp>
        <p:nvSpPr>
          <p:cNvPr id="6" name="TextBox 1"/>
          <p:cNvSpPr txBox="1"/>
          <p:nvPr/>
        </p:nvSpPr>
        <p:spPr>
          <a:xfrm>
            <a:off x="1892300" y="1968500"/>
            <a:ext cx="1524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一般症状：</a:t>
            </a:r>
          </a:p>
        </p:txBody>
      </p:sp>
      <p:sp>
        <p:nvSpPr>
          <p:cNvPr id="7" name="TextBox 1"/>
          <p:cNvSpPr txBox="1"/>
          <p:nvPr/>
        </p:nvSpPr>
        <p:spPr>
          <a:xfrm>
            <a:off x="1892300" y="2514600"/>
            <a:ext cx="6426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发热、乏力、干咳、逐渐出现呼吸困难，部分患</a:t>
            </a:r>
          </a:p>
        </p:txBody>
      </p:sp>
      <p:sp>
        <p:nvSpPr>
          <p:cNvPr id="8" name="TextBox 1"/>
          <p:cNvSpPr txBox="1"/>
          <p:nvPr/>
        </p:nvSpPr>
        <p:spPr>
          <a:xfrm>
            <a:off x="1282700" y="3073400"/>
            <a:ext cx="39751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者起病症状轻微，可无发热。</a:t>
            </a:r>
          </a:p>
        </p:txBody>
      </p:sp>
      <p:sp>
        <p:nvSpPr>
          <p:cNvPr id="9" name="TextBox 1"/>
          <p:cNvSpPr txBox="1"/>
          <p:nvPr/>
        </p:nvSpPr>
        <p:spPr>
          <a:xfrm>
            <a:off x="1892300" y="3619500"/>
            <a:ext cx="1219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严重者：</a:t>
            </a:r>
          </a:p>
        </p:txBody>
      </p:sp>
      <p:sp>
        <p:nvSpPr>
          <p:cNvPr id="10" name="TextBox 1"/>
          <p:cNvSpPr txBox="1"/>
          <p:nvPr/>
        </p:nvSpPr>
        <p:spPr>
          <a:xfrm>
            <a:off x="1892300" y="4165600"/>
            <a:ext cx="6426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急性呼吸窘迫综合征、脓毒症休克、难以纠正的</a:t>
            </a:r>
          </a:p>
        </p:txBody>
      </p:sp>
      <p:sp>
        <p:nvSpPr>
          <p:cNvPr id="11" name="TextBox 1"/>
          <p:cNvSpPr txBox="1"/>
          <p:nvPr/>
        </p:nvSpPr>
        <p:spPr>
          <a:xfrm>
            <a:off x="1282700" y="4711700"/>
            <a:ext cx="42799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代谢性酸中毒、出凝血功能障碍</a:t>
            </a:r>
          </a:p>
        </p:txBody>
      </p:sp>
      <p:sp>
        <p:nvSpPr>
          <p:cNvPr id="12" name="TextBox 1"/>
          <p:cNvSpPr txBox="1"/>
          <p:nvPr/>
        </p:nvSpPr>
        <p:spPr>
          <a:xfrm>
            <a:off x="1892300" y="5257800"/>
            <a:ext cx="6426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多数患者为中轻症，预后良好，少数患者病情危</a:t>
            </a:r>
          </a:p>
        </p:txBody>
      </p:sp>
      <p:sp>
        <p:nvSpPr>
          <p:cNvPr id="13" name="TextBox 1"/>
          <p:cNvSpPr txBox="1"/>
          <p:nvPr/>
        </p:nvSpPr>
        <p:spPr>
          <a:xfrm>
            <a:off x="1282700" y="5816600"/>
            <a:ext cx="2133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重，甚至死亡。</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6921500" y="1816100"/>
            <a:ext cx="3835400" cy="38354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10820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44.</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目前治疗新型冠状病毒肺炎有无特效药物和疫苗？</a:t>
            </a:r>
          </a:p>
        </p:txBody>
      </p:sp>
      <p:sp>
        <p:nvSpPr>
          <p:cNvPr id="5" name="TextBox 1"/>
          <p:cNvSpPr txBox="1"/>
          <p:nvPr/>
        </p:nvSpPr>
        <p:spPr>
          <a:xfrm>
            <a:off x="927100" y="2527300"/>
            <a:ext cx="5803900" cy="1943100"/>
          </a:xfrm>
          <a:prstGeom prst="rect">
            <a:avLst/>
          </a:prstGeom>
          <a:noFill/>
        </p:spPr>
        <p:txBody>
          <a:bodyPr wrap="none" lIns="0" tIns="0" rIns="0" rtlCol="0">
            <a:spAutoFit/>
          </a:bodyPr>
          <a:lstStyle/>
          <a:p>
            <a:pPr>
              <a:lnSpc>
                <a:spcPts val="24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目前对于新型冠状病毒没有特效抗病毒</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药物，治疗以对症、支持为主。避免盲目或</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不恰当的抗菌药物治疗，尤其是联合应用广</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谱抗菌药物。</a:t>
            </a:r>
          </a:p>
        </p:txBody>
      </p:sp>
      <p:sp>
        <p:nvSpPr>
          <p:cNvPr id="6" name="TextBox 1"/>
          <p:cNvSpPr txBox="1"/>
          <p:nvPr/>
        </p:nvSpPr>
        <p:spPr>
          <a:xfrm>
            <a:off x="1536700" y="4660900"/>
            <a:ext cx="51943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针对新疾病，并无现有可用疫苗。开发</a:t>
            </a:r>
          </a:p>
        </p:txBody>
      </p:sp>
      <p:sp>
        <p:nvSpPr>
          <p:cNvPr id="7" name="TextBox 1"/>
          <p:cNvSpPr txBox="1"/>
          <p:nvPr/>
        </p:nvSpPr>
        <p:spPr>
          <a:xfrm>
            <a:off x="927100" y="5207000"/>
            <a:ext cx="39751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新疫苗可能需要若干年时间。</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422400" y="3416300"/>
            <a:ext cx="4648200" cy="30607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6527800" y="3416300"/>
            <a:ext cx="4165600" cy="30607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9448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45.</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现在能快速检测确定新型冠状病毒感染吗？</a:t>
            </a:r>
          </a:p>
        </p:txBody>
      </p:sp>
      <p:sp>
        <p:nvSpPr>
          <p:cNvPr id="6" name="TextBox 1"/>
          <p:cNvSpPr txBox="1"/>
          <p:nvPr/>
        </p:nvSpPr>
        <p:spPr>
          <a:xfrm>
            <a:off x="1854200" y="1917700"/>
            <a:ext cx="8559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在符合疑似病例标准的基础上，痰液、咽拭子、下呼吸道分泌物</a:t>
            </a:r>
          </a:p>
        </p:txBody>
      </p:sp>
      <p:sp>
        <p:nvSpPr>
          <p:cNvPr id="7" name="TextBox 1"/>
          <p:cNvSpPr txBox="1"/>
          <p:nvPr/>
        </p:nvSpPr>
        <p:spPr>
          <a:xfrm>
            <a:off x="1244600" y="2425700"/>
            <a:ext cx="91567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等标本行实时荧光</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RT-PCR</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检测</a:t>
            </a:r>
            <a:r>
              <a:rPr lang="en-US" altLang="zh-CN" sz="2400" dirty="0" smtClean="0">
                <a:latin typeface="Times New Roman" pitchFamily="18" charset="0"/>
                <a:cs typeface="Times New Roman" pitchFamily="18" charset="0"/>
              </a:rPr>
              <a:t> </a:t>
            </a:r>
            <a:r>
              <a:rPr lang="en-US" altLang="zh-CN" sz="2400" b="1" dirty="0" smtClean="0">
                <a:solidFill>
                  <a:srgbClr val="1F4E79"/>
                </a:solidFill>
                <a:latin typeface="Times New Roman" pitchFamily="18" charset="0"/>
                <a:cs typeface="Times New Roman" pitchFamily="18" charset="0"/>
              </a:rPr>
              <a:t>2019-nCoV</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核酸阳性，就可确诊。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347200" y="4813300"/>
            <a:ext cx="2463800" cy="15240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469900"/>
            <a:ext cx="9906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46.</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如果认为自己感染了新型冠状病毒，需要临床</a:t>
            </a:r>
          </a:p>
        </p:txBody>
      </p:sp>
      <p:sp>
        <p:nvSpPr>
          <p:cNvPr id="5" name="TextBox 1"/>
          <p:cNvSpPr txBox="1"/>
          <p:nvPr/>
        </p:nvSpPr>
        <p:spPr>
          <a:xfrm>
            <a:off x="927100" y="1016000"/>
            <a:ext cx="41148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治疗，应该怎么办？</a:t>
            </a:r>
          </a:p>
        </p:txBody>
      </p:sp>
      <p:sp>
        <p:nvSpPr>
          <p:cNvPr id="6" name="TextBox 1"/>
          <p:cNvSpPr txBox="1"/>
          <p:nvPr/>
        </p:nvSpPr>
        <p:spPr>
          <a:xfrm>
            <a:off x="1536700" y="2260600"/>
            <a:ext cx="6731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如果认为自己感染了新型冠状病毒应该及时就医。</a:t>
            </a:r>
          </a:p>
        </p:txBody>
      </p:sp>
      <p:sp>
        <p:nvSpPr>
          <p:cNvPr id="7" name="TextBox 1"/>
          <p:cNvSpPr txBox="1"/>
          <p:nvPr/>
        </p:nvSpPr>
        <p:spPr>
          <a:xfrm>
            <a:off x="1536700" y="2768600"/>
            <a:ext cx="7772400" cy="419100"/>
          </a:xfrm>
          <a:prstGeom prst="rect">
            <a:avLst/>
          </a:prstGeom>
          <a:noFill/>
        </p:spPr>
        <p:txBody>
          <a:bodyPr wrap="none" lIns="0" tIns="0" rIns="0" rtlCol="0">
            <a:spAutoFit/>
          </a:bodyPr>
          <a:lstStyle/>
          <a:p>
            <a:pPr>
              <a:lnSpc>
                <a:spcPts val="3300"/>
              </a:lnSpc>
              <a:tabLst/>
            </a:pPr>
            <a:r>
              <a:rPr lang="en-US" altLang="zh-CN" sz="2400" b="1" dirty="0" smtClean="0">
                <a:solidFill>
                  <a:srgbClr val="1F4E79"/>
                </a:solidFill>
                <a:latin typeface="Times New Roman" pitchFamily="18" charset="0"/>
                <a:cs typeface="Times New Roman" pitchFamily="18" charset="0"/>
              </a:rPr>
              <a:t>WHO</a:t>
            </a:r>
            <a:r>
              <a:rPr lang="en-US" altLang="zh-CN" sz="2400" dirty="0" smtClean="0">
                <a:solidFill>
                  <a:srgbClr val="1F4E79"/>
                </a:solidFill>
                <a:latin typeface="黑体" pitchFamily="18" charset="0"/>
                <a:cs typeface="黑体" pitchFamily="18" charset="0"/>
              </a:rPr>
              <a:t>已发布了针对疑似新型冠状病毒感染造成严重急性呼</a:t>
            </a:r>
          </a:p>
        </p:txBody>
      </p:sp>
      <p:sp>
        <p:nvSpPr>
          <p:cNvPr id="8" name="TextBox 1"/>
          <p:cNvSpPr txBox="1"/>
          <p:nvPr/>
        </p:nvSpPr>
        <p:spPr>
          <a:xfrm>
            <a:off x="927100" y="3416300"/>
            <a:ext cx="8559800" cy="194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吸道感染的临床处置指南。目前对于新型冠状病毒所致疾病没有</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特异治疗方法。但许多健康问题是可以对症处理的，因此需根据</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患者临床情况进行治疗。此外，对感染者的辅助护理可能非常有</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效。</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633152" y="2545079"/>
            <a:ext cx="5524500" cy="30480"/>
          </a:xfrm>
          <a:custGeom>
            <a:avLst/>
            <a:gdLst>
              <a:gd name="connsiteX0" fmla="*/ 7620 w 5524500"/>
              <a:gd name="connsiteY0" fmla="*/ 7620 h 30480"/>
              <a:gd name="connsiteX1" fmla="*/ 5516879 w 5524500"/>
              <a:gd name="connsiteY1" fmla="*/ 7620 h 30480"/>
            </a:gdLst>
            <a:ahLst/>
            <a:cxnLst>
              <a:cxn ang="0">
                <a:pos x="connsiteX0" y="connsiteY0"/>
              </a:cxn>
              <a:cxn ang="1">
                <a:pos x="connsiteX1" y="connsiteY1"/>
              </a:cxn>
            </a:cxnLst>
            <a:rect l="l" t="t" r="r" b="b"/>
            <a:pathLst>
              <a:path w="5524500" h="30480">
                <a:moveTo>
                  <a:pt x="7620" y="7620"/>
                </a:moveTo>
                <a:lnTo>
                  <a:pt x="551687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006600" y="3302000"/>
            <a:ext cx="3517900" cy="26543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7035800" y="3302000"/>
            <a:ext cx="3251200" cy="2654300"/>
          </a:xfrm>
          <a:prstGeom prst="rect">
            <a:avLst/>
          </a:prstGeom>
          <a:noFill/>
        </p:spPr>
      </p:pic>
      <p:pic>
        <p:nvPicPr>
          <p:cNvPr id="6"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800100"/>
            <a:ext cx="9448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47.</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治疗新型冠状病毒肺炎如何选择治疗场所？</a:t>
            </a:r>
          </a:p>
        </p:txBody>
      </p:sp>
      <p:sp>
        <p:nvSpPr>
          <p:cNvPr id="7" name="TextBox 1"/>
          <p:cNvSpPr txBox="1"/>
          <p:nvPr/>
        </p:nvSpPr>
        <p:spPr>
          <a:xfrm>
            <a:off x="2413000" y="2260600"/>
            <a:ext cx="7950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应在具备</a:t>
            </a:r>
            <a:r>
              <a:rPr lang="en-US" altLang="zh-CN" sz="2400" dirty="0" smtClean="0">
                <a:solidFill>
                  <a:srgbClr val="FF0000"/>
                </a:solidFill>
                <a:latin typeface="黑体" pitchFamily="18" charset="0"/>
                <a:cs typeface="黑体" pitchFamily="18" charset="0"/>
              </a:rPr>
              <a:t>有效隔离条件和防护条件的医院隔离治疗</a:t>
            </a:r>
            <a:r>
              <a:rPr lang="en-US" altLang="zh-CN" sz="2400" dirty="0" smtClean="0">
                <a:solidFill>
                  <a:srgbClr val="1F4E79"/>
                </a:solidFill>
                <a:latin typeface="黑体" pitchFamily="18" charset="0"/>
                <a:cs typeface="黑体" pitchFamily="18" charset="0"/>
              </a:rPr>
              <a:t>，危重病</a:t>
            </a:r>
          </a:p>
        </p:txBody>
      </p:sp>
      <p:sp>
        <p:nvSpPr>
          <p:cNvPr id="8" name="TextBox 1"/>
          <p:cNvSpPr txBox="1"/>
          <p:nvPr/>
        </p:nvSpPr>
        <p:spPr>
          <a:xfrm>
            <a:off x="1803400" y="2768600"/>
            <a:ext cx="3276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例应尽早收入</a:t>
            </a:r>
            <a:r>
              <a:rPr lang="en-US" altLang="zh-CN" sz="2400" b="1" dirty="0" smtClean="0">
                <a:solidFill>
                  <a:srgbClr val="1F4E79"/>
                </a:solidFill>
                <a:latin typeface="Times New Roman" pitchFamily="18" charset="0"/>
                <a:cs typeface="Times New Roman" pitchFamily="18" charset="0"/>
              </a:rPr>
              <a:t>ICU</a:t>
            </a:r>
            <a:r>
              <a:rPr lang="en-US" altLang="zh-CN" sz="2400" dirty="0" smtClean="0">
                <a:solidFill>
                  <a:srgbClr val="1F4E79"/>
                </a:solidFill>
                <a:latin typeface="黑体" pitchFamily="18" charset="0"/>
                <a:cs typeface="黑体" pitchFamily="18" charset="0"/>
              </a:rPr>
              <a:t>治疗。</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6451600" y="1727200"/>
            <a:ext cx="4775200" cy="3975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863600" y="787400"/>
            <a:ext cx="6756400" cy="2781300"/>
          </a:xfrm>
          <a:prstGeom prst="rect">
            <a:avLst/>
          </a:prstGeom>
          <a:noFill/>
        </p:spPr>
        <p:txBody>
          <a:bodyPr wrap="none" lIns="0" tIns="0" rIns="0" rtlCol="0">
            <a:spAutoFit/>
          </a:bodyPr>
          <a:lstStyle/>
          <a:p>
            <a:pPr>
              <a:lnSpc>
                <a:spcPts val="4700"/>
              </a:lnSpc>
              <a:tabLst>
                <a:tab pos="63500" algn="l"/>
                <a:tab pos="609600" algn="l"/>
              </a:tabLst>
            </a:pPr>
            <a:r>
              <a:rPr lang="en-US" altLang="zh-CN" dirty="0" smtClean="0"/>
              <a:t>	</a:t>
            </a:r>
            <a:r>
              <a:rPr lang="en-US" altLang="zh-CN" sz="3600" dirty="0" smtClean="0">
                <a:solidFill>
                  <a:srgbClr val="1F4E79"/>
                </a:solidFill>
                <a:latin typeface="Times New Roman" pitchFamily="18" charset="0"/>
                <a:cs typeface="Times New Roman" pitchFamily="18" charset="0"/>
              </a:rPr>
              <a:t>48.</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新型冠状病毒肺炎如何治疗？</a:t>
            </a:r>
          </a:p>
          <a:p>
            <a:pPr>
              <a:lnSpc>
                <a:spcPts val="1000"/>
              </a:lnSpc>
            </a:pPr>
            <a:endParaRPr lang="en-US" altLang="zh-CN" dirty="0" smtClean="0"/>
          </a:p>
          <a:p>
            <a:pPr>
              <a:lnSpc>
                <a:spcPts val="1000"/>
              </a:lnSpc>
            </a:pPr>
            <a:endParaRPr lang="en-US" altLang="zh-CN" dirty="0" smtClean="0"/>
          </a:p>
          <a:p>
            <a:pPr>
              <a:lnSpc>
                <a:spcPts val="4100"/>
              </a:lnSpc>
              <a:tabLst>
                <a:tab pos="63500" algn="l"/>
                <a:tab pos="609600" algn="l"/>
              </a:tabLst>
            </a:pPr>
            <a:r>
              <a:rPr lang="en-US" altLang="zh-CN" dirty="0" smtClean="0"/>
              <a:t>		</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卧床休息、加强支持治疗，注意</a:t>
            </a:r>
          </a:p>
          <a:p>
            <a:pPr>
              <a:lnSpc>
                <a:spcPts val="2300"/>
              </a:lnSpc>
              <a:tabLst>
                <a:tab pos="63500" algn="l"/>
                <a:tab pos="609600" algn="l"/>
              </a:tabLst>
            </a:pPr>
            <a:r>
              <a:rPr lang="en-US" altLang="zh-CN" sz="2400" dirty="0" smtClean="0">
                <a:solidFill>
                  <a:srgbClr val="1F4E79"/>
                </a:solidFill>
                <a:latin typeface="黑体" pitchFamily="18" charset="0"/>
                <a:cs typeface="黑体" pitchFamily="18" charset="0"/>
              </a:rPr>
              <a:t>水、电解质平衡，维持内环境稳定</a:t>
            </a:r>
          </a:p>
          <a:p>
            <a:pPr>
              <a:lnSpc>
                <a:spcPts val="3400"/>
              </a:lnSpc>
              <a:tabLst>
                <a:tab pos="63500" algn="l"/>
                <a:tab pos="609600" algn="l"/>
              </a:tabLst>
            </a:pPr>
            <a:r>
              <a:rPr lang="en-US" altLang="zh-CN" dirty="0" smtClean="0"/>
              <a:t>		</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根据病情监测各项指标。</a:t>
            </a:r>
          </a:p>
          <a:p>
            <a:pPr>
              <a:lnSpc>
                <a:spcPts val="2800"/>
              </a:lnSpc>
              <a:tabLst>
                <a:tab pos="63500" algn="l"/>
                <a:tab pos="609600" algn="l"/>
              </a:tabLst>
            </a:pPr>
            <a:r>
              <a:rPr lang="en-US" altLang="zh-CN" dirty="0" smtClean="0"/>
              <a:t>		</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根据氧饱和度的变化，及时给与</a:t>
            </a:r>
          </a:p>
          <a:p>
            <a:pPr>
              <a:lnSpc>
                <a:spcPts val="2300"/>
              </a:lnSpc>
              <a:tabLst>
                <a:tab pos="63500" algn="l"/>
                <a:tab pos="609600" algn="l"/>
              </a:tabLst>
            </a:pPr>
            <a:r>
              <a:rPr lang="en-US" altLang="zh-CN" sz="2400" dirty="0" smtClean="0">
                <a:solidFill>
                  <a:srgbClr val="1F4E79"/>
                </a:solidFill>
                <a:latin typeface="黑体" pitchFamily="18" charset="0"/>
                <a:cs typeface="黑体" pitchFamily="18" charset="0"/>
              </a:rPr>
              <a:t>有效氧疗措施</a:t>
            </a:r>
          </a:p>
        </p:txBody>
      </p:sp>
      <p:sp>
        <p:nvSpPr>
          <p:cNvPr id="5" name="TextBox 1"/>
          <p:cNvSpPr txBox="1"/>
          <p:nvPr/>
        </p:nvSpPr>
        <p:spPr>
          <a:xfrm>
            <a:off x="1473200" y="3505200"/>
            <a:ext cx="4533900" cy="419100"/>
          </a:xfrm>
          <a:prstGeom prst="rect">
            <a:avLst/>
          </a:prstGeom>
          <a:noFill/>
        </p:spPr>
        <p:txBody>
          <a:bodyPr wrap="none" lIns="0" tIns="0" rIns="0" rtlCol="0">
            <a:spAutoFit/>
          </a:bodyPr>
          <a:lstStyle/>
          <a:p>
            <a:pPr>
              <a:lnSpc>
                <a:spcPts val="3300"/>
              </a:lnSpc>
              <a:tabLst/>
            </a:pPr>
            <a:r>
              <a:rPr lang="en-US" altLang="zh-CN" sz="2400" b="1"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抗病毒治疗：目前无有效抗病毒</a:t>
            </a:r>
          </a:p>
        </p:txBody>
      </p:sp>
      <p:sp>
        <p:nvSpPr>
          <p:cNvPr id="6" name="TextBox 1"/>
          <p:cNvSpPr txBox="1"/>
          <p:nvPr/>
        </p:nvSpPr>
        <p:spPr>
          <a:xfrm>
            <a:off x="863600" y="3911600"/>
            <a:ext cx="609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药物</a:t>
            </a:r>
          </a:p>
        </p:txBody>
      </p:sp>
      <p:sp>
        <p:nvSpPr>
          <p:cNvPr id="7" name="TextBox 1"/>
          <p:cNvSpPr txBox="1"/>
          <p:nvPr/>
        </p:nvSpPr>
        <p:spPr>
          <a:xfrm>
            <a:off x="863600" y="4267200"/>
            <a:ext cx="5143500" cy="1511300"/>
          </a:xfrm>
          <a:prstGeom prst="rect">
            <a:avLst/>
          </a:prstGeom>
          <a:noFill/>
        </p:spPr>
        <p:txBody>
          <a:bodyPr wrap="none" lIns="0" tIns="0" rIns="0" rtlCol="0">
            <a:spAutoFit/>
          </a:bodyPr>
          <a:lstStyle/>
          <a:p>
            <a:pPr>
              <a:lnSpc>
                <a:spcPts val="3300"/>
              </a:lnSpc>
              <a:tabLst>
                <a:tab pos="609600" algn="l"/>
              </a:tabLst>
            </a:pPr>
            <a:r>
              <a:rPr lang="en-US" altLang="zh-CN" dirty="0" smtClean="0"/>
              <a:t>	</a:t>
            </a:r>
            <a:r>
              <a:rPr lang="en-US" altLang="zh-CN" sz="2400" b="1" dirty="0" smtClean="0">
                <a:solidFill>
                  <a:srgbClr val="1F4E79"/>
                </a:solidFill>
                <a:latin typeface="Times New Roman" pitchFamily="18" charset="0"/>
                <a:cs typeface="Times New Roman" pitchFamily="18" charset="0"/>
              </a:rPr>
              <a:t>5.</a:t>
            </a:r>
            <a:r>
              <a:rPr lang="en-US" altLang="zh-CN" sz="2400" dirty="0" smtClean="0">
                <a:solidFill>
                  <a:srgbClr val="1F4E79"/>
                </a:solidFill>
                <a:latin typeface="黑体" pitchFamily="18" charset="0"/>
                <a:cs typeface="黑体" pitchFamily="18" charset="0"/>
              </a:rPr>
              <a:t>抗菌药物治疗：加强细菌学监测</a:t>
            </a:r>
          </a:p>
          <a:p>
            <a:pPr>
              <a:lnSpc>
                <a:spcPts val="2300"/>
              </a:lnSpc>
              <a:tabLst>
                <a:tab pos="609600" algn="l"/>
              </a:tabLst>
            </a:pPr>
            <a:r>
              <a:rPr lang="en-US" altLang="zh-CN" sz="2400" dirty="0" smtClean="0">
                <a:solidFill>
                  <a:srgbClr val="1F4E79"/>
                </a:solidFill>
                <a:latin typeface="黑体" pitchFamily="18" charset="0"/>
                <a:cs typeface="黑体" pitchFamily="18" charset="0"/>
              </a:rPr>
              <a:t>，有继发细菌感染证据时及时应用抗</a:t>
            </a:r>
          </a:p>
          <a:p>
            <a:pPr>
              <a:lnSpc>
                <a:spcPts val="2800"/>
              </a:lnSpc>
              <a:tabLst>
                <a:tab pos="609600" algn="l"/>
              </a:tabLst>
            </a:pPr>
            <a:r>
              <a:rPr lang="en-US" altLang="zh-CN" sz="2400" dirty="0" smtClean="0">
                <a:solidFill>
                  <a:srgbClr val="1F4E79"/>
                </a:solidFill>
                <a:latin typeface="黑体" pitchFamily="18" charset="0"/>
                <a:cs typeface="黑体" pitchFamily="18" charset="0"/>
              </a:rPr>
              <a:t>菌药物</a:t>
            </a:r>
          </a:p>
          <a:p>
            <a:pPr>
              <a:lnSpc>
                <a:spcPts val="3400"/>
              </a:lnSpc>
              <a:tabLst>
                <a:tab pos="609600" algn="l"/>
              </a:tabLst>
            </a:pPr>
            <a:r>
              <a:rPr lang="en-US" altLang="zh-CN" dirty="0" smtClean="0"/>
              <a:t>	</a:t>
            </a:r>
            <a:r>
              <a:rPr lang="en-US" altLang="zh-CN" sz="2400" b="1" dirty="0" smtClean="0">
                <a:solidFill>
                  <a:srgbClr val="1F4E79"/>
                </a:solidFill>
                <a:latin typeface="Times New Roman" pitchFamily="18" charset="0"/>
                <a:cs typeface="Times New Roman" pitchFamily="18" charset="0"/>
              </a:rPr>
              <a:t>6.</a:t>
            </a:r>
            <a:r>
              <a:rPr lang="en-US" altLang="zh-CN" sz="2400" dirty="0" smtClean="0">
                <a:solidFill>
                  <a:srgbClr val="1F4E79"/>
                </a:solidFill>
                <a:latin typeface="黑体" pitchFamily="18" charset="0"/>
                <a:cs typeface="黑体" pitchFamily="18" charset="0"/>
              </a:rPr>
              <a:t>中医药治疗：根据症候辩证施治</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52500" y="2019300"/>
            <a:ext cx="4775200" cy="33020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077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49.</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临床解除隔离和出院的标准是什么？</a:t>
            </a:r>
          </a:p>
        </p:txBody>
      </p:sp>
      <p:sp>
        <p:nvSpPr>
          <p:cNvPr id="5" name="TextBox 1"/>
          <p:cNvSpPr txBox="1"/>
          <p:nvPr/>
        </p:nvSpPr>
        <p:spPr>
          <a:xfrm>
            <a:off x="6350000" y="1816100"/>
            <a:ext cx="4584700" cy="1625600"/>
          </a:xfrm>
          <a:prstGeom prst="rect">
            <a:avLst/>
          </a:prstGeom>
          <a:noFill/>
        </p:spPr>
        <p:txBody>
          <a:bodyPr wrap="none" lIns="0" tIns="0" rIns="0" rtlCol="0">
            <a:spAutoFit/>
          </a:bodyPr>
          <a:lstStyle/>
          <a:p>
            <a:pPr>
              <a:lnSpc>
                <a:spcPts val="2400"/>
              </a:lnSpc>
              <a:tabLst>
                <a:tab pos="622300" algn="l"/>
              </a:tabLst>
            </a:pPr>
            <a:r>
              <a:rPr lang="en-US" altLang="zh-CN" dirty="0" smtClean="0"/>
              <a:t>	</a:t>
            </a:r>
            <a:r>
              <a:rPr lang="en-US" altLang="zh-CN" sz="2400" dirty="0" smtClean="0">
                <a:solidFill>
                  <a:srgbClr val="1F4E79"/>
                </a:solidFill>
                <a:latin typeface="黑体" pitchFamily="18" charset="0"/>
                <a:cs typeface="黑体" pitchFamily="18" charset="0"/>
              </a:rPr>
              <a:t>出院指标第一是病情稳定，发</a:t>
            </a:r>
          </a:p>
          <a:p>
            <a:pPr>
              <a:lnSpc>
                <a:spcPts val="1000"/>
              </a:lnSpc>
            </a:pPr>
            <a:endParaRPr lang="en-US" altLang="zh-CN" dirty="0" smtClean="0"/>
          </a:p>
          <a:p>
            <a:pPr>
              <a:lnSpc>
                <a:spcPts val="2400"/>
              </a:lnSpc>
              <a:tabLst>
                <a:tab pos="622300" algn="l"/>
              </a:tabLst>
            </a:pPr>
            <a:r>
              <a:rPr lang="en-US" altLang="zh-CN" sz="2400" dirty="0" smtClean="0">
                <a:solidFill>
                  <a:srgbClr val="1F4E79"/>
                </a:solidFill>
                <a:latin typeface="黑体" pitchFamily="18" charset="0"/>
                <a:cs typeface="黑体" pitchFamily="18" charset="0"/>
              </a:rPr>
              <a:t>烧情况好转。第二是肺部影像学明</a:t>
            </a:r>
          </a:p>
          <a:p>
            <a:pPr>
              <a:lnSpc>
                <a:spcPts val="1000"/>
              </a:lnSpc>
            </a:pPr>
            <a:endParaRPr lang="en-US" altLang="zh-CN" dirty="0" smtClean="0"/>
          </a:p>
          <a:p>
            <a:pPr>
              <a:lnSpc>
                <a:spcPts val="2400"/>
              </a:lnSpc>
              <a:tabLst>
                <a:tab pos="622300" algn="l"/>
              </a:tabLst>
            </a:pPr>
            <a:r>
              <a:rPr lang="en-US" altLang="zh-CN" sz="2400" dirty="0" smtClean="0">
                <a:solidFill>
                  <a:srgbClr val="1F4E79"/>
                </a:solidFill>
                <a:latin typeface="黑体" pitchFamily="18" charset="0"/>
                <a:cs typeface="黑体" pitchFamily="18" charset="0"/>
              </a:rPr>
              <a:t>显好转，没有脏器功能障碍。患者</a:t>
            </a:r>
          </a:p>
          <a:p>
            <a:pPr>
              <a:lnSpc>
                <a:spcPts val="1000"/>
              </a:lnSpc>
            </a:pPr>
            <a:endParaRPr lang="en-US" altLang="zh-CN" dirty="0" smtClean="0"/>
          </a:p>
          <a:p>
            <a:pPr>
              <a:lnSpc>
                <a:spcPts val="2400"/>
              </a:lnSpc>
              <a:tabLst>
                <a:tab pos="622300" algn="l"/>
              </a:tabLst>
            </a:pPr>
            <a:r>
              <a:rPr lang="en-US" altLang="zh-CN" sz="2400" dirty="0" smtClean="0">
                <a:solidFill>
                  <a:srgbClr val="1F4E79"/>
                </a:solidFill>
                <a:latin typeface="黑体" pitchFamily="18" charset="0"/>
                <a:cs typeface="黑体" pitchFamily="18" charset="0"/>
              </a:rPr>
              <a:t>呼吸平稳，意识清楚，交流正常，</a:t>
            </a:r>
          </a:p>
        </p:txBody>
      </p:sp>
      <p:sp>
        <p:nvSpPr>
          <p:cNvPr id="6" name="TextBox 1"/>
          <p:cNvSpPr txBox="1"/>
          <p:nvPr/>
        </p:nvSpPr>
        <p:spPr>
          <a:xfrm>
            <a:off x="6350000" y="3479800"/>
            <a:ext cx="47498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饮食正常，体温恢复正常</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天以上、</a:t>
            </a:r>
          </a:p>
        </p:txBody>
      </p:sp>
      <p:sp>
        <p:nvSpPr>
          <p:cNvPr id="7" name="TextBox 1"/>
          <p:cNvSpPr txBox="1"/>
          <p:nvPr/>
        </p:nvSpPr>
        <p:spPr>
          <a:xfrm>
            <a:off x="6350000" y="3962400"/>
            <a:ext cx="45847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呼吸道症状明显好转，连续两次呼</a:t>
            </a:r>
          </a:p>
        </p:txBody>
      </p:sp>
      <p:sp>
        <p:nvSpPr>
          <p:cNvPr id="8" name="TextBox 1"/>
          <p:cNvSpPr txBox="1"/>
          <p:nvPr/>
        </p:nvSpPr>
        <p:spPr>
          <a:xfrm>
            <a:off x="6350000" y="4368800"/>
            <a:ext cx="4686300" cy="8509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吸道病原核酸检测阴性</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间隔至少</a:t>
            </a:r>
            <a:r>
              <a:rPr lang="en-US" altLang="zh-CN" sz="2400" b="1" dirty="0" smtClean="0">
                <a:solidFill>
                  <a:srgbClr val="1F4E79"/>
                </a:solidFill>
                <a:latin typeface="Times New Roman" pitchFamily="18" charset="0"/>
                <a:cs typeface="Times New Roman" pitchFamily="18" charset="0"/>
              </a:rPr>
              <a:t>1</a:t>
            </a:r>
          </a:p>
          <a:p>
            <a:pPr>
              <a:lnSpc>
                <a:spcPts val="3400"/>
              </a:lnSpc>
              <a:tabLst/>
            </a:pPr>
            <a:r>
              <a:rPr lang="en-US" altLang="zh-CN" sz="2400" dirty="0" smtClean="0">
                <a:solidFill>
                  <a:srgbClr val="1F4E79"/>
                </a:solidFill>
                <a:latin typeface="黑体" pitchFamily="18" charset="0"/>
                <a:cs typeface="黑体" pitchFamily="18" charset="0"/>
              </a:rPr>
              <a:t>天</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，可解除隔离出院或根据病情转</a:t>
            </a:r>
          </a:p>
        </p:txBody>
      </p:sp>
      <p:sp>
        <p:nvSpPr>
          <p:cNvPr id="9" name="TextBox 1"/>
          <p:cNvSpPr txBox="1"/>
          <p:nvPr/>
        </p:nvSpPr>
        <p:spPr>
          <a:xfrm>
            <a:off x="6350000" y="5270500"/>
            <a:ext cx="36703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至相应科室治疗其他疾病。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14400" y="2578100"/>
            <a:ext cx="4787900" cy="3594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5956300" y="2578100"/>
            <a:ext cx="5334000" cy="35941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6121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50.</a:t>
            </a:r>
            <a:r>
              <a:rPr lang="en-US" altLang="zh-CN" sz="3600" dirty="0" smtClean="0">
                <a:solidFill>
                  <a:srgbClr val="1F4E79"/>
                </a:solidFill>
                <a:latin typeface="黑体" pitchFamily="18" charset="0"/>
                <a:cs typeface="黑体" pitchFamily="18" charset="0"/>
              </a:rPr>
              <a:t>运送患者有什么转运原则？</a:t>
            </a:r>
          </a:p>
        </p:txBody>
      </p:sp>
      <p:sp>
        <p:nvSpPr>
          <p:cNvPr id="6" name="TextBox 1"/>
          <p:cNvSpPr txBox="1"/>
          <p:nvPr/>
        </p:nvSpPr>
        <p:spPr>
          <a:xfrm>
            <a:off x="1536700" y="1790700"/>
            <a:ext cx="9169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运送患者应使用专用车辆，并做好运送人员的个人防护和车辆消毒。</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334500" y="114300"/>
            <a:ext cx="2857500" cy="1587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077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51.</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医务人员如何做好医院感染的控制？</a:t>
            </a:r>
          </a:p>
        </p:txBody>
      </p:sp>
      <p:sp>
        <p:nvSpPr>
          <p:cNvPr id="5" name="TextBox 1"/>
          <p:cNvSpPr txBox="1"/>
          <p:nvPr/>
        </p:nvSpPr>
        <p:spPr>
          <a:xfrm>
            <a:off x="647700" y="1790700"/>
            <a:ext cx="9791700" cy="1028700"/>
          </a:xfrm>
          <a:prstGeom prst="rect">
            <a:avLst/>
          </a:prstGeom>
          <a:noFill/>
        </p:spPr>
        <p:txBody>
          <a:bodyPr wrap="none" lIns="0" tIns="0" rIns="0" rtlCol="0">
            <a:spAutoFit/>
          </a:bodyPr>
          <a:lstStyle/>
          <a:p>
            <a:pPr>
              <a:lnSpc>
                <a:spcPts val="24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医务人员按照标准预防原则，根据医疗操作可能传播风险，做好个人</a:t>
            </a:r>
          </a:p>
          <a:p>
            <a:pPr>
              <a:lnSpc>
                <a:spcPts val="2800"/>
              </a:lnSpc>
              <a:tabLst>
                <a:tab pos="609600" algn="l"/>
              </a:tabLst>
            </a:pPr>
            <a:r>
              <a:rPr lang="en-US" altLang="zh-CN" sz="2400" dirty="0" smtClean="0">
                <a:solidFill>
                  <a:srgbClr val="1F4E79"/>
                </a:solidFill>
                <a:latin typeface="黑体" pitchFamily="18" charset="0"/>
                <a:cs typeface="黑体" pitchFamily="18" charset="0"/>
              </a:rPr>
              <a:t>防护、手卫生、病室管理、环境消毒和废弃物管理等医院感染控制工作，</a:t>
            </a:r>
          </a:p>
          <a:p>
            <a:pPr>
              <a:lnSpc>
                <a:spcPts val="2800"/>
              </a:lnSpc>
              <a:tabLst>
                <a:tab pos="609600" algn="l"/>
              </a:tabLst>
            </a:pPr>
            <a:r>
              <a:rPr lang="en-US" altLang="zh-CN" sz="2400" dirty="0" smtClean="0">
                <a:solidFill>
                  <a:srgbClr val="1F4E79"/>
                </a:solidFill>
                <a:latin typeface="黑体" pitchFamily="18" charset="0"/>
                <a:cs typeface="黑体" pitchFamily="18" charset="0"/>
              </a:rPr>
              <a:t>避免医院感染发生。</a:t>
            </a:r>
          </a:p>
        </p:txBody>
      </p:sp>
      <p:sp>
        <p:nvSpPr>
          <p:cNvPr id="6" name="TextBox 1"/>
          <p:cNvSpPr txBox="1"/>
          <p:nvPr/>
        </p:nvSpPr>
        <p:spPr>
          <a:xfrm>
            <a:off x="1257300" y="2819400"/>
            <a:ext cx="71374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预检分诊处</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穿工作服、工作帽，戴医用外科口罩等。</a:t>
            </a:r>
          </a:p>
        </p:txBody>
      </p:sp>
      <p:sp>
        <p:nvSpPr>
          <p:cNvPr id="7" name="TextBox 1"/>
          <p:cNvSpPr txBox="1"/>
          <p:nvPr/>
        </p:nvSpPr>
        <p:spPr>
          <a:xfrm>
            <a:off x="647700" y="3213100"/>
            <a:ext cx="9893300" cy="1155700"/>
          </a:xfrm>
          <a:prstGeom prst="rect">
            <a:avLst/>
          </a:prstGeom>
          <a:noFill/>
        </p:spPr>
        <p:txBody>
          <a:bodyPr wrap="none" lIns="0" tIns="0" rIns="0" rtlCol="0">
            <a:spAutoFit/>
          </a:bodyPr>
          <a:lstStyle/>
          <a:p>
            <a:pPr>
              <a:lnSpc>
                <a:spcPts val="33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门诊、急诊、发热门诊和隔离病房</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日常接诊和查房时，穿工作服、戴</a:t>
            </a:r>
          </a:p>
          <a:p>
            <a:pPr>
              <a:lnSpc>
                <a:spcPts val="2800"/>
              </a:lnSpc>
              <a:tabLst>
                <a:tab pos="609600" algn="l"/>
              </a:tabLst>
            </a:pPr>
            <a:r>
              <a:rPr lang="en-US" altLang="zh-CN" sz="2400" dirty="0" smtClean="0">
                <a:solidFill>
                  <a:srgbClr val="1F4E79"/>
                </a:solidFill>
                <a:latin typeface="黑体" pitchFamily="18" charset="0"/>
                <a:cs typeface="黑体" pitchFamily="18" charset="0"/>
              </a:rPr>
              <a:t>工作帽、医用外科口罩等</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接触血液、体液、分泌物或排泄物时，加戴乳胶</a:t>
            </a:r>
          </a:p>
          <a:p>
            <a:pPr>
              <a:lnSpc>
                <a:spcPts val="2800"/>
              </a:lnSpc>
              <a:tabLst>
                <a:tab pos="609600" algn="l"/>
              </a:tabLst>
            </a:pPr>
            <a:r>
              <a:rPr lang="en-US" altLang="zh-CN" sz="2400" dirty="0" smtClean="0">
                <a:solidFill>
                  <a:srgbClr val="1F4E79"/>
                </a:solidFill>
                <a:latin typeface="黑体" pitchFamily="18" charset="0"/>
                <a:cs typeface="黑体" pitchFamily="18" charset="0"/>
              </a:rPr>
              <a:t>手套</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气管插管、气道护理和吸痰等可能发生气溶胶或喷溅操作时，戴</a:t>
            </a:r>
            <a:r>
              <a:rPr lang="en-US" altLang="zh-CN" sz="2400" b="1" dirty="0" smtClean="0">
                <a:solidFill>
                  <a:srgbClr val="1F4E79"/>
                </a:solidFill>
                <a:latin typeface="Times New Roman" pitchFamily="18" charset="0"/>
                <a:cs typeface="Times New Roman" pitchFamily="18" charset="0"/>
              </a:rPr>
              <a:t>N95</a:t>
            </a:r>
          </a:p>
        </p:txBody>
      </p:sp>
      <p:sp>
        <p:nvSpPr>
          <p:cNvPr id="8" name="TextBox 1"/>
          <p:cNvSpPr txBox="1"/>
          <p:nvPr/>
        </p:nvSpPr>
        <p:spPr>
          <a:xfrm>
            <a:off x="647700" y="4356100"/>
            <a:ext cx="9791700" cy="10287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口罩、面屏、乳胶手套，穿防渗透隔离衣，必要时穿防护服和佩戴呼吸头</a:t>
            </a:r>
          </a:p>
          <a:p>
            <a:pPr>
              <a:lnSpc>
                <a:spcPts val="2800"/>
              </a:lnSpc>
              <a:tabLst/>
            </a:pPr>
            <a:r>
              <a:rPr lang="en-US" altLang="zh-CN" sz="2400" dirty="0" smtClean="0">
                <a:solidFill>
                  <a:srgbClr val="1F4E79"/>
                </a:solidFill>
                <a:latin typeface="黑体" pitchFamily="18" charset="0"/>
                <a:cs typeface="黑体" pitchFamily="18" charset="0"/>
              </a:rPr>
              <a:t>罩。对隔离收治的患者，应严格执行探视制度，如确需探视，按有关规定</a:t>
            </a:r>
          </a:p>
          <a:p>
            <a:pPr>
              <a:lnSpc>
                <a:spcPts val="2800"/>
              </a:lnSpc>
              <a:tabLst/>
            </a:pPr>
            <a:r>
              <a:rPr lang="en-US" altLang="zh-CN" sz="2400" dirty="0" smtClean="0">
                <a:solidFill>
                  <a:srgbClr val="1F4E79"/>
                </a:solidFill>
                <a:latin typeface="黑体" pitchFamily="18" charset="0"/>
                <a:cs typeface="黑体" pitchFamily="18" charset="0"/>
              </a:rPr>
              <a:t>指导探视人员进行个人防护。</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2192000" h="6858000">
                <a:moveTo>
                  <a:pt x="0" y="0"/>
                </a:moveTo>
                <a:lnTo>
                  <a:pt x="12192000" y="0"/>
                </a:lnTo>
                <a:lnTo>
                  <a:pt x="12192000" y="6858000"/>
                </a:lnTo>
                <a:lnTo>
                  <a:pt x="0" y="685800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506685" y="3876675"/>
            <a:ext cx="7434465" cy="80962"/>
          </a:xfrm>
          <a:custGeom>
            <a:avLst/>
            <a:gdLst>
              <a:gd name="connsiteX0" fmla="*/ 203 w 7434465"/>
              <a:gd name="connsiteY0" fmla="*/ 80962 h 80962"/>
              <a:gd name="connsiteX1" fmla="*/ 7434465 w 7434465"/>
              <a:gd name="connsiteY1" fmla="*/ 28575 h 80962"/>
              <a:gd name="connsiteX2" fmla="*/ 7434262 w 7434465"/>
              <a:gd name="connsiteY2" fmla="*/ 0 h 80962"/>
              <a:gd name="connsiteX3" fmla="*/ 0 w 7434465"/>
              <a:gd name="connsiteY3" fmla="*/ 52387 h 80962"/>
              <a:gd name="connsiteX4" fmla="*/ 203 w 7434465"/>
              <a:gd name="connsiteY4" fmla="*/ 80962 h 8096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434465" h="80962">
                <a:moveTo>
                  <a:pt x="203" y="80962"/>
                </a:moveTo>
                <a:lnTo>
                  <a:pt x="7434465" y="28575"/>
                </a:lnTo>
                <a:lnTo>
                  <a:pt x="7434262" y="0"/>
                </a:lnTo>
                <a:lnTo>
                  <a:pt x="0" y="52387"/>
                </a:lnTo>
                <a:lnTo>
                  <a:pt x="203" y="80962"/>
                </a:lnTo>
              </a:path>
            </a:pathLst>
          </a:custGeom>
          <a:solidFill>
            <a:srgbClr val="62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25500" y="2298700"/>
            <a:ext cx="2565400" cy="2565400"/>
          </a:xfrm>
          <a:prstGeom prst="rect">
            <a:avLst/>
          </a:prstGeom>
          <a:noFill/>
        </p:spPr>
      </p:pic>
      <p:sp>
        <p:nvSpPr>
          <p:cNvPr id="2" name="TextBox 1"/>
          <p:cNvSpPr txBox="1"/>
          <p:nvPr/>
        </p:nvSpPr>
        <p:spPr>
          <a:xfrm>
            <a:off x="5359400" y="3060700"/>
            <a:ext cx="3365500" cy="558800"/>
          </a:xfrm>
          <a:prstGeom prst="rect">
            <a:avLst/>
          </a:prstGeom>
          <a:noFill/>
        </p:spPr>
        <p:txBody>
          <a:bodyPr wrap="none" lIns="0" tIns="0" rIns="0" rtlCol="0">
            <a:spAutoFit/>
          </a:bodyPr>
          <a:lstStyle/>
          <a:p>
            <a:pPr>
              <a:lnSpc>
                <a:spcPts val="4400"/>
              </a:lnSpc>
              <a:tabLst/>
            </a:pPr>
            <a:r>
              <a:rPr lang="en-US" altLang="zh-CN" sz="4404" dirty="0" smtClean="0">
                <a:solidFill>
                  <a:srgbClr val="6282A0"/>
                </a:solidFill>
                <a:latin typeface="黑体" pitchFamily="18" charset="0"/>
                <a:cs typeface="黑体" pitchFamily="18" charset="0"/>
              </a:rPr>
              <a:t>个人卫生防护</a:t>
            </a:r>
          </a:p>
        </p:txBody>
      </p:sp>
      <p:sp>
        <p:nvSpPr>
          <p:cNvPr id="5" name="TextBox 1"/>
          <p:cNvSpPr txBox="1"/>
          <p:nvPr/>
        </p:nvSpPr>
        <p:spPr>
          <a:xfrm>
            <a:off x="1701800" y="3124200"/>
            <a:ext cx="762000" cy="952500"/>
          </a:xfrm>
          <a:prstGeom prst="rect">
            <a:avLst/>
          </a:prstGeom>
          <a:noFill/>
        </p:spPr>
        <p:txBody>
          <a:bodyPr wrap="none" lIns="0" tIns="0" rIns="0" rtlCol="0">
            <a:spAutoFit/>
          </a:bodyPr>
          <a:lstStyle/>
          <a:p>
            <a:pPr>
              <a:lnSpc>
                <a:spcPts val="7500"/>
              </a:lnSpc>
              <a:tabLst/>
            </a:pPr>
            <a:r>
              <a:rPr lang="en-US" altLang="zh-CN" sz="5400" b="1" dirty="0" smtClean="0">
                <a:solidFill>
                  <a:srgbClr val="FFFFFF"/>
                </a:solidFill>
                <a:latin typeface="Times New Roman" pitchFamily="18" charset="0"/>
                <a:cs typeface="Times New Roman" pitchFamily="18" charset="0"/>
              </a:rPr>
              <a:t>04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0261600" y="0"/>
            <a:ext cx="1562100" cy="17018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406400" y="800100"/>
            <a:ext cx="9652000" cy="3200400"/>
          </a:xfrm>
          <a:prstGeom prst="rect">
            <a:avLst/>
          </a:prstGeom>
          <a:noFill/>
        </p:spPr>
        <p:txBody>
          <a:bodyPr wrap="none" lIns="0" tIns="0" rIns="0" rtlCol="0">
            <a:spAutoFit/>
          </a:bodyPr>
          <a:lstStyle/>
          <a:p>
            <a:pPr>
              <a:lnSpc>
                <a:spcPts val="4700"/>
              </a:lnSpc>
              <a:tabLst>
                <a:tab pos="520700" algn="l"/>
                <a:tab pos="609600" algn="l"/>
              </a:tabLst>
            </a:pPr>
            <a:r>
              <a:rPr lang="en-US" altLang="zh-CN" dirty="0" smtClean="0"/>
              <a:t>	</a:t>
            </a:r>
            <a:r>
              <a:rPr lang="en-US" altLang="zh-CN" sz="3600" dirty="0" smtClean="0">
                <a:solidFill>
                  <a:srgbClr val="1F4E79"/>
                </a:solidFill>
                <a:latin typeface="Times New Roman" pitchFamily="18" charset="0"/>
                <a:cs typeface="Times New Roman" pitchFamily="18" charset="0"/>
              </a:rPr>
              <a:t>52.</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如何预防冬春季呼吸道传染病？</a:t>
            </a:r>
          </a:p>
          <a:p>
            <a:pPr>
              <a:lnSpc>
                <a:spcPts val="1000"/>
              </a:lnSpc>
            </a:pPr>
            <a:endParaRPr lang="en-US" altLang="zh-CN" dirty="0" smtClean="0"/>
          </a:p>
          <a:p>
            <a:pPr>
              <a:lnSpc>
                <a:spcPts val="1000"/>
              </a:lnSpc>
            </a:pPr>
            <a:endParaRPr lang="en-US" altLang="zh-CN" dirty="0" smtClean="0"/>
          </a:p>
          <a:p>
            <a:pPr>
              <a:lnSpc>
                <a:spcPts val="1000"/>
              </a:lnSpc>
            </a:pPr>
            <a:endParaRPr lang="en-US" altLang="zh-CN" dirty="0" smtClean="0"/>
          </a:p>
          <a:p>
            <a:pPr>
              <a:lnSpc>
                <a:spcPts val="3500"/>
              </a:lnSpc>
              <a:tabLst>
                <a:tab pos="520700" algn="l"/>
                <a:tab pos="609600" algn="l"/>
              </a:tabLst>
            </a:pPr>
            <a:r>
              <a:rPr lang="en-US" altLang="zh-CN" dirty="0" smtClean="0"/>
              <a:t>		</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）勤洗手。使用肥皂或洗手液并用流动水洗手，不用污浊的毛巾</a:t>
            </a:r>
          </a:p>
          <a:p>
            <a:pPr>
              <a:lnSpc>
                <a:spcPts val="2300"/>
              </a:lnSpc>
              <a:tabLst>
                <a:tab pos="520700" algn="l"/>
                <a:tab pos="609600" algn="l"/>
              </a:tabLst>
            </a:pPr>
            <a:r>
              <a:rPr lang="en-US" altLang="zh-CN" sz="2400" dirty="0" smtClean="0">
                <a:solidFill>
                  <a:srgbClr val="1F4E79"/>
                </a:solidFill>
                <a:latin typeface="黑体" pitchFamily="18" charset="0"/>
                <a:cs typeface="黑体" pitchFamily="18" charset="0"/>
              </a:rPr>
              <a:t>擦手。双手</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接触呼吸道分泌物后（如打喷嚏后）应立即洗手。</a:t>
            </a:r>
          </a:p>
          <a:p>
            <a:pPr>
              <a:lnSpc>
                <a:spcPts val="3400"/>
              </a:lnSpc>
              <a:tabLst>
                <a:tab pos="520700" algn="l"/>
                <a:tab pos="609600" algn="l"/>
              </a:tabLst>
            </a:pPr>
            <a:r>
              <a:rPr lang="en-US" altLang="zh-CN" dirty="0" smtClean="0"/>
              <a:t>		</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）保持良好的呼吸道卫生习惯。咳嗽或打喷嚏时，用纸巾、毛巾</a:t>
            </a:r>
          </a:p>
          <a:p>
            <a:pPr>
              <a:lnSpc>
                <a:spcPts val="2300"/>
              </a:lnSpc>
              <a:tabLst>
                <a:tab pos="520700" algn="l"/>
                <a:tab pos="609600" algn="l"/>
              </a:tabLst>
            </a:pPr>
            <a:r>
              <a:rPr lang="en-US" altLang="zh-CN" sz="2400" dirty="0" smtClean="0">
                <a:solidFill>
                  <a:srgbClr val="1F4E79"/>
                </a:solidFill>
                <a:latin typeface="黑体" pitchFamily="18" charset="0"/>
                <a:cs typeface="黑体" pitchFamily="18" charset="0"/>
              </a:rPr>
              <a:t>等遮住口鼻，咳嗽或打喷嚏后洗手，避免用手触摸眼睛、鼻或口。</a:t>
            </a:r>
          </a:p>
          <a:p>
            <a:pPr>
              <a:lnSpc>
                <a:spcPts val="3400"/>
              </a:lnSpc>
              <a:tabLst>
                <a:tab pos="520700" algn="l"/>
                <a:tab pos="609600" algn="l"/>
              </a:tabLst>
            </a:pPr>
            <a:r>
              <a:rPr lang="en-US" altLang="zh-CN" dirty="0" smtClean="0"/>
              <a:t>		</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）增强体质和免疫力。均衡饮食、适量运动、作息规律，避免产</a:t>
            </a:r>
          </a:p>
          <a:p>
            <a:pPr>
              <a:lnSpc>
                <a:spcPts val="2300"/>
              </a:lnSpc>
              <a:tabLst>
                <a:tab pos="520700" algn="l"/>
                <a:tab pos="609600" algn="l"/>
              </a:tabLst>
            </a:pPr>
            <a:r>
              <a:rPr lang="en-US" altLang="zh-CN" sz="2400" dirty="0" smtClean="0">
                <a:solidFill>
                  <a:srgbClr val="1F4E79"/>
                </a:solidFill>
                <a:latin typeface="黑体" pitchFamily="18" charset="0"/>
                <a:cs typeface="黑体" pitchFamily="18" charset="0"/>
              </a:rPr>
              <a:t>生过度疲劳。</a:t>
            </a:r>
          </a:p>
        </p:txBody>
      </p:sp>
      <p:sp>
        <p:nvSpPr>
          <p:cNvPr id="5" name="TextBox 1"/>
          <p:cNvSpPr txBox="1"/>
          <p:nvPr/>
        </p:nvSpPr>
        <p:spPr>
          <a:xfrm>
            <a:off x="1016000" y="3924300"/>
            <a:ext cx="90424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）保持环境清洁和通风。每天开窗通风数次，保持室内空气新鲜</a:t>
            </a:r>
          </a:p>
        </p:txBody>
      </p:sp>
      <p:sp>
        <p:nvSpPr>
          <p:cNvPr id="6" name="TextBox 1"/>
          <p:cNvSpPr txBox="1"/>
          <p:nvPr/>
        </p:nvSpPr>
        <p:spPr>
          <a:xfrm>
            <a:off x="406400" y="4330700"/>
            <a:ext cx="304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a:t>
            </a:r>
          </a:p>
        </p:txBody>
      </p:sp>
      <p:sp>
        <p:nvSpPr>
          <p:cNvPr id="7" name="TextBox 1"/>
          <p:cNvSpPr txBox="1"/>
          <p:nvPr/>
        </p:nvSpPr>
        <p:spPr>
          <a:xfrm>
            <a:off x="406400" y="4673600"/>
            <a:ext cx="9652000" cy="1079500"/>
          </a:xfrm>
          <a:prstGeom prst="rect">
            <a:avLst/>
          </a:prstGeom>
          <a:noFill/>
        </p:spPr>
        <p:txBody>
          <a:bodyPr wrap="none" lIns="0" tIns="0" rIns="0" rtlCol="0">
            <a:spAutoFit/>
          </a:bodyPr>
          <a:lstStyle/>
          <a:p>
            <a:pPr>
              <a:lnSpc>
                <a:spcPts val="33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5</a:t>
            </a:r>
            <a:r>
              <a:rPr lang="en-US" altLang="zh-CN" sz="2400" dirty="0" smtClean="0">
                <a:solidFill>
                  <a:srgbClr val="1F4E79"/>
                </a:solidFill>
                <a:latin typeface="黑体" pitchFamily="18" charset="0"/>
                <a:cs typeface="黑体" pitchFamily="18" charset="0"/>
              </a:rPr>
              <a:t>）尽量减少到人群密集场所活动，避免接触呼吸道感染患者。</a:t>
            </a:r>
          </a:p>
          <a:p>
            <a:pPr>
              <a:lnSpc>
                <a:spcPts val="2800"/>
              </a:lnSpc>
              <a:tabLst>
                <a:tab pos="609600" algn="l"/>
              </a:tabLst>
            </a:pPr>
            <a:r>
              <a:rPr lang="en-US" altLang="zh-CN" dirty="0" smtClean="0"/>
              <a:t>	</a:t>
            </a: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6</a:t>
            </a:r>
            <a:r>
              <a:rPr lang="en-US" altLang="zh-CN" sz="2400" dirty="0" smtClean="0">
                <a:solidFill>
                  <a:srgbClr val="1F4E79"/>
                </a:solidFill>
                <a:latin typeface="黑体" pitchFamily="18" charset="0"/>
                <a:cs typeface="黑体" pitchFamily="18" charset="0"/>
              </a:rPr>
              <a:t>）如出现呼吸道感染症状如咳嗽、流涕、发热等，应居家休息，</a:t>
            </a:r>
          </a:p>
          <a:p>
            <a:pPr>
              <a:lnSpc>
                <a:spcPts val="2300"/>
              </a:lnSpc>
              <a:tabLst>
                <a:tab pos="609600" algn="l"/>
              </a:tabLst>
            </a:pPr>
            <a:r>
              <a:rPr lang="en-US" altLang="zh-CN" sz="2400" dirty="0" smtClean="0">
                <a:solidFill>
                  <a:srgbClr val="1F4E79"/>
                </a:solidFill>
                <a:latin typeface="黑体" pitchFamily="18" charset="0"/>
                <a:cs typeface="黑体" pitchFamily="18" charset="0"/>
              </a:rPr>
              <a:t>及早就医。</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318500" y="635000"/>
            <a:ext cx="3733800" cy="2451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8318500" y="3530600"/>
            <a:ext cx="3759200" cy="29718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1219200" y="635000"/>
            <a:ext cx="6705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53.</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如何保护自己远离新型冠状病</a:t>
            </a:r>
          </a:p>
        </p:txBody>
      </p:sp>
      <p:sp>
        <p:nvSpPr>
          <p:cNvPr id="6" name="TextBox 1"/>
          <p:cNvSpPr txBox="1"/>
          <p:nvPr/>
        </p:nvSpPr>
        <p:spPr>
          <a:xfrm>
            <a:off x="1219200" y="1193800"/>
            <a:ext cx="18288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毒传染？</a:t>
            </a:r>
          </a:p>
        </p:txBody>
      </p:sp>
      <p:sp>
        <p:nvSpPr>
          <p:cNvPr id="7" name="TextBox 1"/>
          <p:cNvSpPr txBox="1"/>
          <p:nvPr/>
        </p:nvSpPr>
        <p:spPr>
          <a:xfrm>
            <a:off x="215900" y="2286000"/>
            <a:ext cx="7810500" cy="15113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）冠状病毒以飞沫传播为主，正确佩戴医用外科口罩；</a:t>
            </a:r>
          </a:p>
          <a:p>
            <a:pPr>
              <a:lnSpc>
                <a:spcPts val="4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）打喷嚏或者咳嗽时不要用手直接遮挡；</a:t>
            </a:r>
          </a:p>
          <a:p>
            <a:pPr>
              <a:lnSpc>
                <a:spcPts val="4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）正确、及时洗手；</a:t>
            </a:r>
          </a:p>
        </p:txBody>
      </p:sp>
      <p:sp>
        <p:nvSpPr>
          <p:cNvPr id="8" name="TextBox 1"/>
          <p:cNvSpPr txBox="1"/>
          <p:nvPr/>
        </p:nvSpPr>
        <p:spPr>
          <a:xfrm>
            <a:off x="215900" y="3898900"/>
            <a:ext cx="78105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）提高免疫力，尽量少去人多且封闭的场所。加强锻炼</a:t>
            </a:r>
          </a:p>
        </p:txBody>
      </p:sp>
      <p:sp>
        <p:nvSpPr>
          <p:cNvPr id="9" name="TextBox 1"/>
          <p:cNvSpPr txBox="1"/>
          <p:nvPr/>
        </p:nvSpPr>
        <p:spPr>
          <a:xfrm>
            <a:off x="215900" y="4483100"/>
            <a:ext cx="7950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、规律作息，提高自身免疫力是避免被感染的最重要手段。</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5207000" y="1384300"/>
            <a:ext cx="4838700" cy="50546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6578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54.</a:t>
            </a:r>
            <a:r>
              <a:rPr lang="en-US" altLang="zh-CN" sz="3600" dirty="0" smtClean="0">
                <a:solidFill>
                  <a:srgbClr val="1F4E79"/>
                </a:solidFill>
                <a:latin typeface="黑体" pitchFamily="18" charset="0"/>
                <a:cs typeface="黑体" pitchFamily="18" charset="0"/>
              </a:rPr>
              <a:t>你知道有哪些类型的口罩吗？</a:t>
            </a:r>
          </a:p>
        </p:txBody>
      </p:sp>
      <p:sp>
        <p:nvSpPr>
          <p:cNvPr id="5" name="TextBox 1"/>
          <p:cNvSpPr txBox="1"/>
          <p:nvPr/>
        </p:nvSpPr>
        <p:spPr>
          <a:xfrm>
            <a:off x="2120900" y="2374900"/>
            <a:ext cx="228600" cy="3479800"/>
          </a:xfrm>
          <a:prstGeom prst="rect">
            <a:avLst/>
          </a:prstGeom>
          <a:noFill/>
        </p:spPr>
        <p:txBody>
          <a:bodyPr wrap="none" lIns="0" tIns="0" rIns="0" rtlCol="0">
            <a:spAutoFit/>
          </a:bodyPr>
          <a:lstStyle/>
          <a:p>
            <a:pPr>
              <a:lnSpc>
                <a:spcPts val="2300"/>
              </a:lnSpc>
              <a:tabLst/>
            </a:pPr>
            <a:r>
              <a:rPr lang="en-US" altLang="zh-CN" sz="2100" dirty="0" smtClean="0">
                <a:solidFill>
                  <a:srgbClr val="1F4E79"/>
                </a:solidFill>
                <a:latin typeface="Wingdings" pitchFamily="18" charset="0"/>
                <a:cs typeface="Wingdings" pitchFamily="18" charset="0"/>
              </a:rPr>
              <a:t>p</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100" dirty="0" smtClean="0">
                <a:solidFill>
                  <a:srgbClr val="1F4E79"/>
                </a:solidFill>
                <a:latin typeface="Wingdings" pitchFamily="18" charset="0"/>
                <a:cs typeface="Wingdings" pitchFamily="18" charset="0"/>
              </a:rPr>
              <a:t>p</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100" dirty="0" smtClean="0">
                <a:solidFill>
                  <a:srgbClr val="1F4E79"/>
                </a:solidFill>
                <a:latin typeface="Wingdings" pitchFamily="18" charset="0"/>
                <a:cs typeface="Wingdings" pitchFamily="18" charset="0"/>
              </a:rPr>
              <a:t>p</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100" dirty="0" smtClean="0">
                <a:solidFill>
                  <a:srgbClr val="1F4E79"/>
                </a:solidFill>
                <a:latin typeface="Wingdings" pitchFamily="18" charset="0"/>
                <a:cs typeface="Wingdings" pitchFamily="18" charset="0"/>
              </a:rPr>
              <a:t>p</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100" dirty="0" smtClean="0">
                <a:solidFill>
                  <a:srgbClr val="1F4E79"/>
                </a:solidFill>
                <a:latin typeface="Wingdings" pitchFamily="18" charset="0"/>
                <a:cs typeface="Wingdings" pitchFamily="18" charset="0"/>
              </a:rPr>
              <a:t>p</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100" dirty="0" smtClean="0">
                <a:solidFill>
                  <a:srgbClr val="1F4E79"/>
                </a:solidFill>
                <a:latin typeface="Wingdings" pitchFamily="18" charset="0"/>
                <a:cs typeface="Wingdings" pitchFamily="18" charset="0"/>
              </a:rPr>
              <a:t>p</a:t>
            </a:r>
          </a:p>
        </p:txBody>
      </p:sp>
      <p:sp>
        <p:nvSpPr>
          <p:cNvPr id="6" name="TextBox 1"/>
          <p:cNvSpPr txBox="1"/>
          <p:nvPr/>
        </p:nvSpPr>
        <p:spPr>
          <a:xfrm>
            <a:off x="2451100" y="2311400"/>
            <a:ext cx="1778000" cy="3632200"/>
          </a:xfrm>
          <a:prstGeom prst="rect">
            <a:avLst/>
          </a:prstGeom>
          <a:noFill/>
        </p:spPr>
        <p:txBody>
          <a:bodyPr wrap="none" lIns="0" tIns="0" rIns="0" rtlCol="0">
            <a:spAutoFit/>
          </a:bodyPr>
          <a:lstStyle/>
          <a:p>
            <a:pPr>
              <a:lnSpc>
                <a:spcPts val="2800"/>
              </a:lnSpc>
              <a:tabLst/>
            </a:pPr>
            <a:r>
              <a:rPr lang="en-US" altLang="zh-CN" sz="2795" dirty="0" smtClean="0">
                <a:solidFill>
                  <a:srgbClr val="1F4E79"/>
                </a:solidFill>
                <a:latin typeface="黑体" pitchFamily="18" charset="0"/>
                <a:cs typeface="黑体" pitchFamily="18" charset="0"/>
              </a:rPr>
              <a:t>纸口罩</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795" dirty="0" smtClean="0">
                <a:solidFill>
                  <a:srgbClr val="1F4E79"/>
                </a:solidFill>
                <a:latin typeface="黑体" pitchFamily="18" charset="0"/>
                <a:cs typeface="黑体" pitchFamily="18" charset="0"/>
              </a:rPr>
              <a:t>棉布口罩</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795" dirty="0" smtClean="0">
                <a:solidFill>
                  <a:srgbClr val="1F4E79"/>
                </a:solidFill>
                <a:latin typeface="黑体" pitchFamily="18" charset="0"/>
                <a:cs typeface="黑体" pitchFamily="18" charset="0"/>
              </a:rPr>
              <a:t>活性炭口罩</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795" dirty="0" smtClean="0">
                <a:solidFill>
                  <a:srgbClr val="1F4E79"/>
                </a:solidFill>
                <a:latin typeface="黑体" pitchFamily="18" charset="0"/>
                <a:cs typeface="黑体" pitchFamily="18" charset="0"/>
              </a:rPr>
              <a:t>海绵口罩</a:t>
            </a:r>
          </a:p>
          <a:p>
            <a:pPr>
              <a:lnSpc>
                <a:spcPts val="1000"/>
              </a:lnSpc>
            </a:pPr>
            <a:endParaRPr lang="en-US" altLang="zh-CN" dirty="0" smtClean="0"/>
          </a:p>
          <a:p>
            <a:pPr>
              <a:lnSpc>
                <a:spcPts val="1000"/>
              </a:lnSpc>
            </a:pPr>
            <a:endParaRPr lang="en-US" altLang="zh-CN" dirty="0" smtClean="0"/>
          </a:p>
          <a:p>
            <a:pPr>
              <a:lnSpc>
                <a:spcPts val="3000"/>
              </a:lnSpc>
              <a:tabLst/>
            </a:pPr>
            <a:r>
              <a:rPr lang="en-US" altLang="zh-CN" sz="2795" dirty="0" smtClean="0">
                <a:solidFill>
                  <a:srgbClr val="1F4E79"/>
                </a:solidFill>
                <a:latin typeface="黑体" pitchFamily="18" charset="0"/>
                <a:cs typeface="黑体" pitchFamily="18" charset="0"/>
              </a:rPr>
              <a:t>外科口罩</a:t>
            </a:r>
          </a:p>
          <a:p>
            <a:pPr>
              <a:lnSpc>
                <a:spcPts val="1000"/>
              </a:lnSpc>
            </a:pPr>
            <a:endParaRPr lang="en-US" altLang="zh-CN" dirty="0" smtClean="0"/>
          </a:p>
          <a:p>
            <a:pPr>
              <a:lnSpc>
                <a:spcPts val="4600"/>
              </a:lnSpc>
              <a:tabLst/>
            </a:pPr>
            <a:r>
              <a:rPr lang="en-US" altLang="zh-CN" sz="2795" b="1" dirty="0" smtClean="0">
                <a:solidFill>
                  <a:srgbClr val="1F4E79"/>
                </a:solidFill>
                <a:latin typeface="Times New Roman" pitchFamily="18" charset="0"/>
                <a:cs typeface="Times New Roman" pitchFamily="18" charset="0"/>
              </a:rPr>
              <a:t>N95</a:t>
            </a:r>
            <a:r>
              <a:rPr lang="en-US" altLang="zh-CN" sz="2795" dirty="0" smtClean="0">
                <a:solidFill>
                  <a:srgbClr val="1F4E79"/>
                </a:solidFill>
                <a:latin typeface="黑体" pitchFamily="18" charset="0"/>
                <a:cs typeface="黑体" pitchFamily="18" charset="0"/>
              </a:rPr>
              <a:t>口罩</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1570990" y="3960812"/>
            <a:ext cx="4606290" cy="30480"/>
          </a:xfrm>
          <a:custGeom>
            <a:avLst/>
            <a:gdLst>
              <a:gd name="connsiteX0" fmla="*/ 7619 w 4606290"/>
              <a:gd name="connsiteY0" fmla="*/ 7620 h 30480"/>
              <a:gd name="connsiteX1" fmla="*/ 4598669 w 4606290"/>
              <a:gd name="connsiteY1" fmla="*/ 7620 h 30480"/>
            </a:gdLst>
            <a:ahLst/>
            <a:cxnLst>
              <a:cxn ang="0">
                <a:pos x="connsiteX0" y="connsiteY0"/>
              </a:cxn>
              <a:cxn ang="1">
                <a:pos x="connsiteX1" y="connsiteY1"/>
              </a:cxn>
            </a:cxnLst>
            <a:rect l="l" t="t" r="r" b="b"/>
            <a:pathLst>
              <a:path w="4606290" h="30480">
                <a:moveTo>
                  <a:pt x="7619" y="7620"/>
                </a:moveTo>
                <a:lnTo>
                  <a:pt x="459866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2315844" y="4324667"/>
            <a:ext cx="4912360" cy="30480"/>
          </a:xfrm>
          <a:custGeom>
            <a:avLst/>
            <a:gdLst>
              <a:gd name="connsiteX0" fmla="*/ 7620 w 4912360"/>
              <a:gd name="connsiteY0" fmla="*/ 7620 h 30480"/>
              <a:gd name="connsiteX1" fmla="*/ 4904739 w 4912360"/>
              <a:gd name="connsiteY1" fmla="*/ 7620 h 30480"/>
            </a:gdLst>
            <a:ahLst/>
            <a:cxnLst>
              <a:cxn ang="0">
                <a:pos x="connsiteX0" y="connsiteY0"/>
              </a:cxn>
              <a:cxn ang="1">
                <a:pos x="connsiteX1" y="connsiteY1"/>
              </a:cxn>
            </a:cxnLst>
            <a:rect l="l" t="t" r="r" b="b"/>
            <a:pathLst>
              <a:path w="4912360" h="30480">
                <a:moveTo>
                  <a:pt x="7620" y="7620"/>
                </a:moveTo>
                <a:lnTo>
                  <a:pt x="4904739" y="762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102600" y="304800"/>
            <a:ext cx="3479800" cy="1968500"/>
          </a:xfrm>
          <a:prstGeom prst="rect">
            <a:avLst/>
          </a:prstGeom>
          <a:noFill/>
        </p:spPr>
      </p:pic>
      <p:pic>
        <p:nvPicPr>
          <p:cNvPr id="6"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6578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55.</a:t>
            </a:r>
            <a:r>
              <a:rPr lang="en-US" altLang="zh-CN" sz="3600" dirty="0" smtClean="0">
                <a:solidFill>
                  <a:srgbClr val="1F4E79"/>
                </a:solidFill>
                <a:latin typeface="黑体" pitchFamily="18" charset="0"/>
                <a:cs typeface="黑体" pitchFamily="18" charset="0"/>
              </a:rPr>
              <a:t>你知道怎样正确使用口罩吗？</a:t>
            </a:r>
          </a:p>
        </p:txBody>
      </p:sp>
      <p:sp>
        <p:nvSpPr>
          <p:cNvPr id="7" name="TextBox 1"/>
          <p:cNvSpPr txBox="1"/>
          <p:nvPr/>
        </p:nvSpPr>
        <p:spPr>
          <a:xfrm>
            <a:off x="787400" y="1955800"/>
            <a:ext cx="3048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医用口罩的使用方法：</a:t>
            </a:r>
          </a:p>
        </p:txBody>
      </p:sp>
      <p:sp>
        <p:nvSpPr>
          <p:cNvPr id="8" name="TextBox 1"/>
          <p:cNvSpPr txBox="1"/>
          <p:nvPr/>
        </p:nvSpPr>
        <p:spPr>
          <a:xfrm>
            <a:off x="787400" y="2413000"/>
            <a:ext cx="102235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）不管是一次性口罩，还是医用口罩，其实都是有正反面的，就拿一次性</a:t>
            </a:r>
          </a:p>
        </p:txBody>
      </p:sp>
      <p:sp>
        <p:nvSpPr>
          <p:cNvPr id="9" name="TextBox 1"/>
          <p:cNvSpPr txBox="1"/>
          <p:nvPr/>
        </p:nvSpPr>
        <p:spPr>
          <a:xfrm>
            <a:off x="787400" y="2832100"/>
            <a:ext cx="10058400" cy="67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口罩来说，颜色深的是正面，正面应该朝外，而且医用口罩上还有鼻夹金属</a:t>
            </a:r>
          </a:p>
          <a:p>
            <a:pPr>
              <a:lnSpc>
                <a:spcPts val="2800"/>
              </a:lnSpc>
              <a:tabLst/>
            </a:pPr>
            <a:r>
              <a:rPr lang="en-US" altLang="zh-CN" sz="2400" dirty="0" smtClean="0">
                <a:solidFill>
                  <a:srgbClr val="1F4E79"/>
                </a:solidFill>
                <a:latin typeface="黑体" pitchFamily="18" charset="0"/>
                <a:cs typeface="黑体" pitchFamily="18" charset="0"/>
              </a:rPr>
              <a:t>条</a:t>
            </a:r>
          </a:p>
        </p:txBody>
      </p:sp>
      <p:sp>
        <p:nvSpPr>
          <p:cNvPr id="10" name="TextBox 1"/>
          <p:cNvSpPr txBox="1"/>
          <p:nvPr/>
        </p:nvSpPr>
        <p:spPr>
          <a:xfrm>
            <a:off x="787400" y="3632200"/>
            <a:ext cx="102362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）正对脸部的应该是医用口罩的反面，也就是颜色比较浅的一面，除此之</a:t>
            </a:r>
          </a:p>
        </p:txBody>
      </p:sp>
      <p:sp>
        <p:nvSpPr>
          <p:cNvPr id="11" name="TextBox 1"/>
          <p:cNvSpPr txBox="1"/>
          <p:nvPr/>
        </p:nvSpPr>
        <p:spPr>
          <a:xfrm>
            <a:off x="787400" y="4038600"/>
            <a:ext cx="85471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外，要注意带有金属条的部分应该在口罩的上方，不要戴反了。</a:t>
            </a:r>
          </a:p>
        </p:txBody>
      </p:sp>
      <p:sp>
        <p:nvSpPr>
          <p:cNvPr id="12" name="TextBox 1"/>
          <p:cNvSpPr txBox="1"/>
          <p:nvPr/>
        </p:nvSpPr>
        <p:spPr>
          <a:xfrm>
            <a:off x="787400" y="4495800"/>
            <a:ext cx="102235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）分清楚口罩的正面、反面、上端、下端后，先将手洗干净，确定口罩是</a:t>
            </a:r>
          </a:p>
        </p:txBody>
      </p:sp>
      <p:sp>
        <p:nvSpPr>
          <p:cNvPr id="13" name="TextBox 1"/>
          <p:cNvSpPr txBox="1"/>
          <p:nvPr/>
        </p:nvSpPr>
        <p:spPr>
          <a:xfrm>
            <a:off x="787400" y="4902200"/>
            <a:ext cx="5486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否正确之后，将两端的绳子挂在耳朵上。</a:t>
            </a:r>
          </a:p>
        </p:txBody>
      </p:sp>
      <p:sp>
        <p:nvSpPr>
          <p:cNvPr id="14" name="TextBox 1"/>
          <p:cNvSpPr txBox="1"/>
          <p:nvPr/>
        </p:nvSpPr>
        <p:spPr>
          <a:xfrm>
            <a:off x="787400" y="5346700"/>
            <a:ext cx="102235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）最后一步，也是前面提到过的金属条问题，将口罩佩戴完毕后，需要用</a:t>
            </a:r>
          </a:p>
        </p:txBody>
      </p:sp>
      <p:sp>
        <p:nvSpPr>
          <p:cNvPr id="15" name="TextBox 1"/>
          <p:cNvSpPr txBox="1"/>
          <p:nvPr/>
        </p:nvSpPr>
        <p:spPr>
          <a:xfrm>
            <a:off x="787400" y="5765800"/>
            <a:ext cx="10058400" cy="67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双手压紧鼻梁两侧的金属条，使口罩上端紧贴鼻梁，然后向下拉伸口罩，使</a:t>
            </a:r>
          </a:p>
          <a:p>
            <a:pPr>
              <a:lnSpc>
                <a:spcPts val="2800"/>
              </a:lnSpc>
              <a:tabLst/>
            </a:pPr>
            <a:r>
              <a:rPr lang="en-US" altLang="zh-CN" sz="2400" dirty="0" smtClean="0">
                <a:solidFill>
                  <a:srgbClr val="1F4E79"/>
                </a:solidFill>
                <a:latin typeface="黑体" pitchFamily="18" charset="0"/>
                <a:cs typeface="黑体" pitchFamily="18" charset="0"/>
              </a:rPr>
              <a:t>口罩不留有褶皱，最好覆盖住鼻子和嘴巴。</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159000" y="2781300"/>
            <a:ext cx="8280400" cy="3746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407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56.</a:t>
            </a:r>
            <a:r>
              <a:rPr lang="en-US" altLang="zh-CN" sz="3600" dirty="0" smtClean="0">
                <a:solidFill>
                  <a:srgbClr val="1F4E79"/>
                </a:solidFill>
                <a:latin typeface="黑体" pitchFamily="18" charset="0"/>
                <a:cs typeface="黑体" pitchFamily="18" charset="0"/>
              </a:rPr>
              <a:t>洗手在预防呼吸道传播疾病中的作用？</a:t>
            </a:r>
          </a:p>
        </p:txBody>
      </p:sp>
      <p:sp>
        <p:nvSpPr>
          <p:cNvPr id="5" name="TextBox 1"/>
          <p:cNvSpPr txBox="1"/>
          <p:nvPr/>
        </p:nvSpPr>
        <p:spPr>
          <a:xfrm>
            <a:off x="914400" y="1447800"/>
            <a:ext cx="10261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手部接触所涉及的传播途径包括经水</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食物传播、血液</a:t>
            </a:r>
            <a:r>
              <a:rPr lang="en-US" altLang="zh-CN" sz="2400" b="1"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血制品传播、空气飞沫</a:t>
            </a:r>
          </a:p>
        </p:txBody>
      </p:sp>
      <p:sp>
        <p:nvSpPr>
          <p:cNvPr id="6" name="TextBox 1"/>
          <p:cNvSpPr txBox="1"/>
          <p:nvPr/>
        </p:nvSpPr>
        <p:spPr>
          <a:xfrm>
            <a:off x="914400" y="1943100"/>
            <a:ext cx="100965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传播、消化道传播、直接或间接接触传播等等。研究表明，正确洗手是预防</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腹泻和呼吸道感染的最有效措施之一。</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76300" y="1866900"/>
            <a:ext cx="4318000" cy="31242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6578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57.</a:t>
            </a:r>
            <a:r>
              <a:rPr lang="en-US" altLang="zh-CN" sz="3600" dirty="0" smtClean="0">
                <a:solidFill>
                  <a:srgbClr val="1F4E79"/>
                </a:solidFill>
                <a:latin typeface="黑体" pitchFamily="18" charset="0"/>
                <a:cs typeface="黑体" pitchFamily="18" charset="0"/>
              </a:rPr>
              <a:t>你掌握了正确洗手的方法吗？</a:t>
            </a:r>
          </a:p>
        </p:txBody>
      </p:sp>
      <p:sp>
        <p:nvSpPr>
          <p:cNvPr id="5" name="TextBox 1"/>
          <p:cNvSpPr txBox="1"/>
          <p:nvPr/>
        </p:nvSpPr>
        <p:spPr>
          <a:xfrm>
            <a:off x="5651500" y="1574800"/>
            <a:ext cx="4800600" cy="228600"/>
          </a:xfrm>
          <a:prstGeom prst="rect">
            <a:avLst/>
          </a:prstGeom>
          <a:noFill/>
        </p:spPr>
        <p:txBody>
          <a:bodyPr wrap="none" lIns="0" tIns="0" rIns="0" rtlCol="0">
            <a:spAutoFit/>
          </a:bodyPr>
          <a:lstStyle/>
          <a:p>
            <a:pPr>
              <a:lnSpc>
                <a:spcPts val="1800"/>
              </a:lnSpc>
              <a:tabLst/>
            </a:pPr>
            <a:r>
              <a:rPr lang="en-US" altLang="zh-CN" sz="1800" dirty="0" smtClean="0">
                <a:solidFill>
                  <a:srgbClr val="FF0000"/>
                </a:solidFill>
                <a:latin typeface="黑体" pitchFamily="18" charset="0"/>
                <a:cs typeface="黑体" pitchFamily="18" charset="0"/>
              </a:rPr>
              <a:t>第一步</a:t>
            </a:r>
            <a:r>
              <a:rPr lang="en-US" altLang="zh-CN" sz="1800" dirty="0" smtClean="0">
                <a:solidFill>
                  <a:srgbClr val="1F4E79"/>
                </a:solidFill>
                <a:latin typeface="黑体" pitchFamily="18" charset="0"/>
                <a:cs typeface="黑体" pitchFamily="18" charset="0"/>
              </a:rPr>
              <a:t>，双手手心相互搓洗（双手合十搓五下）</a:t>
            </a:r>
          </a:p>
        </p:txBody>
      </p:sp>
      <p:sp>
        <p:nvSpPr>
          <p:cNvPr id="6" name="TextBox 1"/>
          <p:cNvSpPr txBox="1"/>
          <p:nvPr/>
        </p:nvSpPr>
        <p:spPr>
          <a:xfrm>
            <a:off x="5651500" y="2044700"/>
            <a:ext cx="5486400" cy="558800"/>
          </a:xfrm>
          <a:prstGeom prst="rect">
            <a:avLst/>
          </a:prstGeom>
          <a:noFill/>
        </p:spPr>
        <p:txBody>
          <a:bodyPr wrap="none" lIns="0" tIns="0" rIns="0" rtlCol="0">
            <a:spAutoFit/>
          </a:bodyPr>
          <a:lstStyle/>
          <a:p>
            <a:pPr>
              <a:lnSpc>
                <a:spcPts val="1800"/>
              </a:lnSpc>
              <a:tabLst/>
            </a:pPr>
            <a:r>
              <a:rPr lang="en-US" altLang="zh-CN" sz="1800" dirty="0" smtClean="0">
                <a:solidFill>
                  <a:srgbClr val="FF0000"/>
                </a:solidFill>
                <a:latin typeface="黑体" pitchFamily="18" charset="0"/>
                <a:cs typeface="黑体" pitchFamily="18" charset="0"/>
              </a:rPr>
              <a:t>第二步</a:t>
            </a:r>
            <a:r>
              <a:rPr lang="en-US" altLang="zh-CN" sz="1800" dirty="0" smtClean="0">
                <a:solidFill>
                  <a:srgbClr val="1F4E79"/>
                </a:solidFill>
                <a:latin typeface="黑体" pitchFamily="18" charset="0"/>
                <a:cs typeface="黑体" pitchFamily="18" charset="0"/>
              </a:rPr>
              <a:t>，双手交叉搓洗手指缝（手心对手背，双手交叉</a:t>
            </a:r>
          </a:p>
          <a:p>
            <a:pPr>
              <a:lnSpc>
                <a:spcPts val="2500"/>
              </a:lnSpc>
              <a:tabLst/>
            </a:pPr>
            <a:r>
              <a:rPr lang="en-US" altLang="zh-CN" sz="1800" dirty="0" smtClean="0">
                <a:solidFill>
                  <a:srgbClr val="1F4E79"/>
                </a:solidFill>
                <a:latin typeface="黑体" pitchFamily="18" charset="0"/>
                <a:cs typeface="黑体" pitchFamily="18" charset="0"/>
              </a:rPr>
              <a:t>相叠，左右手交换各搓洗五下）</a:t>
            </a:r>
          </a:p>
        </p:txBody>
      </p:sp>
      <p:sp>
        <p:nvSpPr>
          <p:cNvPr id="7" name="TextBox 1"/>
          <p:cNvSpPr txBox="1"/>
          <p:nvPr/>
        </p:nvSpPr>
        <p:spPr>
          <a:xfrm>
            <a:off x="5651500" y="2832100"/>
            <a:ext cx="5486400" cy="558800"/>
          </a:xfrm>
          <a:prstGeom prst="rect">
            <a:avLst/>
          </a:prstGeom>
          <a:noFill/>
        </p:spPr>
        <p:txBody>
          <a:bodyPr wrap="none" lIns="0" tIns="0" rIns="0" rtlCol="0">
            <a:spAutoFit/>
          </a:bodyPr>
          <a:lstStyle/>
          <a:p>
            <a:pPr>
              <a:lnSpc>
                <a:spcPts val="1800"/>
              </a:lnSpc>
              <a:tabLst/>
            </a:pPr>
            <a:r>
              <a:rPr lang="en-US" altLang="zh-CN" sz="1800" dirty="0" smtClean="0">
                <a:solidFill>
                  <a:srgbClr val="FF0000"/>
                </a:solidFill>
                <a:latin typeface="黑体" pitchFamily="18" charset="0"/>
                <a:cs typeface="黑体" pitchFamily="18" charset="0"/>
              </a:rPr>
              <a:t>第三步</a:t>
            </a:r>
            <a:r>
              <a:rPr lang="en-US" altLang="zh-CN" sz="1800" dirty="0" smtClean="0">
                <a:solidFill>
                  <a:srgbClr val="1F4E79"/>
                </a:solidFill>
                <a:latin typeface="黑体" pitchFamily="18" charset="0"/>
                <a:cs typeface="黑体" pitchFamily="18" charset="0"/>
              </a:rPr>
              <a:t>，手心对手心搓洗手指缝（手心相对十指交错，</a:t>
            </a:r>
          </a:p>
          <a:p>
            <a:pPr>
              <a:lnSpc>
                <a:spcPts val="2500"/>
              </a:lnSpc>
              <a:tabLst/>
            </a:pPr>
            <a:r>
              <a:rPr lang="en-US" altLang="zh-CN" sz="1800" dirty="0" smtClean="0">
                <a:solidFill>
                  <a:srgbClr val="1F4E79"/>
                </a:solidFill>
                <a:latin typeface="黑体" pitchFamily="18" charset="0"/>
                <a:cs typeface="黑体" pitchFamily="18" charset="0"/>
              </a:rPr>
              <a:t>搓洗五下）</a:t>
            </a:r>
          </a:p>
        </p:txBody>
      </p:sp>
      <p:sp>
        <p:nvSpPr>
          <p:cNvPr id="8" name="TextBox 1"/>
          <p:cNvSpPr txBox="1"/>
          <p:nvPr/>
        </p:nvSpPr>
        <p:spPr>
          <a:xfrm>
            <a:off x="5651500" y="3606800"/>
            <a:ext cx="5486400" cy="558800"/>
          </a:xfrm>
          <a:prstGeom prst="rect">
            <a:avLst/>
          </a:prstGeom>
          <a:noFill/>
        </p:spPr>
        <p:txBody>
          <a:bodyPr wrap="none" lIns="0" tIns="0" rIns="0" rtlCol="0">
            <a:spAutoFit/>
          </a:bodyPr>
          <a:lstStyle/>
          <a:p>
            <a:pPr>
              <a:lnSpc>
                <a:spcPts val="1800"/>
              </a:lnSpc>
              <a:tabLst/>
            </a:pPr>
            <a:r>
              <a:rPr lang="en-US" altLang="zh-CN" sz="1800" dirty="0" smtClean="0">
                <a:solidFill>
                  <a:srgbClr val="FF0000"/>
                </a:solidFill>
                <a:latin typeface="黑体" pitchFamily="18" charset="0"/>
                <a:cs typeface="黑体" pitchFamily="18" charset="0"/>
              </a:rPr>
              <a:t>第四步</a:t>
            </a:r>
            <a:r>
              <a:rPr lang="en-US" altLang="zh-CN" sz="1800" dirty="0" smtClean="0">
                <a:solidFill>
                  <a:srgbClr val="1F4E79"/>
                </a:solidFill>
                <a:latin typeface="黑体" pitchFamily="18" charset="0"/>
                <a:cs typeface="黑体" pitchFamily="18" charset="0"/>
              </a:rPr>
              <a:t>，指尖搓洗手心，左右手相同（指尖放于手心相</a:t>
            </a:r>
          </a:p>
          <a:p>
            <a:pPr>
              <a:lnSpc>
                <a:spcPts val="2500"/>
              </a:lnSpc>
              <a:tabLst/>
            </a:pPr>
            <a:r>
              <a:rPr lang="en-US" altLang="zh-CN" sz="1800" dirty="0" smtClean="0">
                <a:solidFill>
                  <a:srgbClr val="1F4E79"/>
                </a:solidFill>
                <a:latin typeface="黑体" pitchFamily="18" charset="0"/>
                <a:cs typeface="黑体" pitchFamily="18" charset="0"/>
              </a:rPr>
              <a:t>互搓洗）</a:t>
            </a:r>
          </a:p>
        </p:txBody>
      </p:sp>
      <p:sp>
        <p:nvSpPr>
          <p:cNvPr id="9" name="TextBox 1"/>
          <p:cNvSpPr txBox="1"/>
          <p:nvPr/>
        </p:nvSpPr>
        <p:spPr>
          <a:xfrm>
            <a:off x="5651500" y="4406900"/>
            <a:ext cx="5486400" cy="1016000"/>
          </a:xfrm>
          <a:prstGeom prst="rect">
            <a:avLst/>
          </a:prstGeom>
          <a:noFill/>
        </p:spPr>
        <p:txBody>
          <a:bodyPr wrap="none" lIns="0" tIns="0" rIns="0" rtlCol="0">
            <a:spAutoFit/>
          </a:bodyPr>
          <a:lstStyle/>
          <a:p>
            <a:pPr>
              <a:lnSpc>
                <a:spcPts val="1800"/>
              </a:lnSpc>
              <a:tabLst/>
            </a:pPr>
            <a:r>
              <a:rPr lang="en-US" altLang="zh-CN" sz="1800" dirty="0" smtClean="0">
                <a:solidFill>
                  <a:srgbClr val="FF0000"/>
                </a:solidFill>
                <a:latin typeface="黑体" pitchFamily="18" charset="0"/>
                <a:cs typeface="黑体" pitchFamily="18" charset="0"/>
              </a:rPr>
              <a:t>第五步</a:t>
            </a:r>
            <a:r>
              <a:rPr lang="en-US" altLang="zh-CN" sz="1800" dirty="0" smtClean="0">
                <a:solidFill>
                  <a:srgbClr val="1F4E79"/>
                </a:solidFill>
                <a:latin typeface="黑体" pitchFamily="18" charset="0"/>
                <a:cs typeface="黑体" pitchFamily="18" charset="0"/>
              </a:rPr>
              <a:t>：一只手握住另一只手的拇指搓洗，左右手相同</a:t>
            </a:r>
          </a:p>
          <a:p>
            <a:pPr>
              <a:lnSpc>
                <a:spcPts val="1000"/>
              </a:lnSpc>
            </a:pPr>
            <a:endParaRPr lang="en-US" altLang="zh-CN" dirty="0" smtClean="0"/>
          </a:p>
          <a:p>
            <a:pPr>
              <a:lnSpc>
                <a:spcPts val="2500"/>
              </a:lnSpc>
              <a:tabLst/>
            </a:pPr>
            <a:r>
              <a:rPr lang="en-US" altLang="zh-CN" sz="1800" dirty="0" smtClean="0">
                <a:solidFill>
                  <a:srgbClr val="FF0000"/>
                </a:solidFill>
                <a:latin typeface="黑体" pitchFamily="18" charset="0"/>
                <a:cs typeface="黑体" pitchFamily="18" charset="0"/>
              </a:rPr>
              <a:t>第六步</a:t>
            </a:r>
            <a:r>
              <a:rPr lang="en-US" altLang="zh-CN" sz="1800" dirty="0" smtClean="0">
                <a:solidFill>
                  <a:srgbClr val="1F4E79"/>
                </a:solidFill>
                <a:latin typeface="黑体" pitchFamily="18" charset="0"/>
                <a:cs typeface="黑体" pitchFamily="18" charset="0"/>
              </a:rPr>
              <a:t>：指尖摩擦掌心或一只手握住另一只手的手腕转</a:t>
            </a:r>
          </a:p>
          <a:p>
            <a:pPr>
              <a:lnSpc>
                <a:spcPts val="2500"/>
              </a:lnSpc>
              <a:tabLst/>
            </a:pPr>
            <a:r>
              <a:rPr lang="en-US" altLang="zh-CN" sz="1800" dirty="0" smtClean="0">
                <a:solidFill>
                  <a:srgbClr val="1F4E79"/>
                </a:solidFill>
                <a:latin typeface="黑体" pitchFamily="18" charset="0"/>
                <a:cs typeface="黑体" pitchFamily="18" charset="0"/>
              </a:rPr>
              <a:t>动搓洗，左右手相同。</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991600" y="355600"/>
            <a:ext cx="2197100" cy="1968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6667500" y="3975100"/>
            <a:ext cx="4521200" cy="25527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407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58.</a:t>
            </a:r>
            <a:r>
              <a:rPr lang="en-US" altLang="zh-CN" sz="3600" dirty="0" smtClean="0">
                <a:solidFill>
                  <a:srgbClr val="1F4E79"/>
                </a:solidFill>
                <a:latin typeface="黑体" pitchFamily="18" charset="0"/>
                <a:cs typeface="黑体" pitchFamily="18" charset="0"/>
              </a:rPr>
              <a:t>家中有人出现肺炎症状，应如何照料？</a:t>
            </a:r>
          </a:p>
        </p:txBody>
      </p:sp>
      <p:sp>
        <p:nvSpPr>
          <p:cNvPr id="6" name="TextBox 1"/>
          <p:cNvSpPr txBox="1"/>
          <p:nvPr/>
        </p:nvSpPr>
        <p:spPr>
          <a:xfrm>
            <a:off x="939800" y="1447800"/>
            <a:ext cx="67564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Wingdings" pitchFamily="18" charset="0"/>
                <a:cs typeface="Wingdings" pitchFamily="18" charset="0"/>
              </a:rPr>
              <a:t>Ø</a:t>
            </a:r>
            <a:r>
              <a:rPr lang="en-US" altLang="zh-CN" sz="2400" dirty="0" smtClean="0">
                <a:solidFill>
                  <a:srgbClr val="1F4E79"/>
                </a:solidFill>
                <a:latin typeface="黑体" pitchFamily="18" charset="0"/>
                <a:cs typeface="黑体" pitchFamily="18" charset="0"/>
              </a:rPr>
              <a:t>将病人与家中其他人隔离开来，至少保持</a:t>
            </a:r>
            <a:r>
              <a:rPr lang="en-US" altLang="zh-CN" sz="2400" dirty="0" smtClean="0">
                <a:solidFill>
                  <a:srgbClr val="1F4E79"/>
                </a:solidFill>
                <a:latin typeface="Times New Roman" pitchFamily="18" charset="0"/>
                <a:cs typeface="Times New Roman" pitchFamily="18" charset="0"/>
              </a:rPr>
              <a:t>1m</a:t>
            </a:r>
            <a:r>
              <a:rPr lang="en-US" altLang="zh-CN" sz="2400" dirty="0" smtClean="0">
                <a:solidFill>
                  <a:srgbClr val="1F4E79"/>
                </a:solidFill>
                <a:latin typeface="黑体" pitchFamily="18" charset="0"/>
                <a:cs typeface="黑体" pitchFamily="18" charset="0"/>
              </a:rPr>
              <a:t>距离</a:t>
            </a:r>
          </a:p>
        </p:txBody>
      </p:sp>
      <p:sp>
        <p:nvSpPr>
          <p:cNvPr id="7" name="TextBox 1"/>
          <p:cNvSpPr txBox="1"/>
          <p:nvPr/>
        </p:nvSpPr>
        <p:spPr>
          <a:xfrm>
            <a:off x="939800" y="1968500"/>
            <a:ext cx="7861300" cy="3302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Ø</a:t>
            </a:r>
            <a:r>
              <a:rPr lang="en-US" altLang="zh-CN" sz="2400" dirty="0" smtClean="0">
                <a:solidFill>
                  <a:srgbClr val="1F4E79"/>
                </a:solidFill>
                <a:latin typeface="黑体" pitchFamily="18" charset="0"/>
                <a:cs typeface="黑体" pitchFamily="18" charset="0"/>
              </a:rPr>
              <a:t>照料病人时应用口罩遮掩住嘴和鼻子，口罩使用后应丢弃</a:t>
            </a:r>
          </a:p>
        </p:txBody>
      </p:sp>
      <p:sp>
        <p:nvSpPr>
          <p:cNvPr id="8" name="TextBox 1"/>
          <p:cNvSpPr txBox="1"/>
          <p:nvPr/>
        </p:nvSpPr>
        <p:spPr>
          <a:xfrm>
            <a:off x="939800" y="2463800"/>
            <a:ext cx="9690100" cy="3302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Ø</a:t>
            </a:r>
            <a:r>
              <a:rPr lang="en-US" altLang="zh-CN" sz="2400" dirty="0" smtClean="0">
                <a:solidFill>
                  <a:srgbClr val="1F4E79"/>
                </a:solidFill>
                <a:latin typeface="黑体" pitchFamily="18" charset="0"/>
                <a:cs typeface="黑体" pitchFamily="18" charset="0"/>
              </a:rPr>
              <a:t>与病人接触后应用肥皂等彻底洗净双手，病人居住空间应保持空气流通</a:t>
            </a:r>
          </a:p>
        </p:txBody>
      </p:sp>
      <p:sp>
        <p:nvSpPr>
          <p:cNvPr id="9" name="TextBox 1"/>
          <p:cNvSpPr txBox="1"/>
          <p:nvPr/>
        </p:nvSpPr>
        <p:spPr>
          <a:xfrm>
            <a:off x="927100" y="3149600"/>
            <a:ext cx="10236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59.</a:t>
            </a:r>
            <a:r>
              <a:rPr lang="en-US" altLang="zh-CN" sz="3600" dirty="0" smtClean="0">
                <a:solidFill>
                  <a:srgbClr val="1F4E79"/>
                </a:solidFill>
                <a:latin typeface="黑体" pitchFamily="18" charset="0"/>
                <a:cs typeface="黑体" pitchFamily="18" charset="0"/>
              </a:rPr>
              <a:t>如果感觉自己感染了新型冠状病毒，应怎么办？</a:t>
            </a:r>
          </a:p>
        </p:txBody>
      </p:sp>
      <p:sp>
        <p:nvSpPr>
          <p:cNvPr id="10" name="TextBox 1"/>
          <p:cNvSpPr txBox="1"/>
          <p:nvPr/>
        </p:nvSpPr>
        <p:spPr>
          <a:xfrm>
            <a:off x="927100" y="3911600"/>
            <a:ext cx="4838700" cy="1714500"/>
          </a:xfrm>
          <a:prstGeom prst="rect">
            <a:avLst/>
          </a:prstGeom>
          <a:noFill/>
        </p:spPr>
        <p:txBody>
          <a:bodyPr wrap="none" lIns="0" tIns="0" rIns="0" rtlCol="0">
            <a:spAutoFit/>
          </a:bodyPr>
          <a:lstStyle/>
          <a:p>
            <a:pPr>
              <a:lnSpc>
                <a:spcPts val="2000"/>
              </a:lnSpc>
              <a:tabLst/>
            </a:pPr>
            <a:r>
              <a:rPr lang="en-US" altLang="zh-CN" sz="2004" u="sng" dirty="0" smtClean="0">
                <a:solidFill>
                  <a:srgbClr val="1F4E79"/>
                </a:solidFill>
                <a:latin typeface="黑体" pitchFamily="18" charset="0"/>
                <a:cs typeface="黑体" pitchFamily="18" charset="0"/>
              </a:rPr>
              <a:t>应及时到当地指定医疗机构进行排查、诊治</a:t>
            </a:r>
          </a:p>
          <a:p>
            <a:pPr>
              <a:lnSpc>
                <a:spcPts val="2800"/>
              </a:lnSpc>
              <a:tabLst/>
            </a:pPr>
            <a:r>
              <a:rPr lang="en-US" altLang="zh-CN" sz="2004" dirty="0" smtClean="0">
                <a:solidFill>
                  <a:srgbClr val="1F4E79"/>
                </a:solidFill>
                <a:latin typeface="黑体" pitchFamily="18" charset="0"/>
                <a:cs typeface="黑体" pitchFamily="18" charset="0"/>
              </a:rPr>
              <a:t>怀疑感染了新型冠状病毒，就医时，应如实</a:t>
            </a:r>
          </a:p>
          <a:p>
            <a:pPr>
              <a:lnSpc>
                <a:spcPts val="2800"/>
              </a:lnSpc>
              <a:tabLst/>
            </a:pPr>
            <a:r>
              <a:rPr lang="en-US" altLang="zh-CN" sz="2004" dirty="0" smtClean="0">
                <a:solidFill>
                  <a:srgbClr val="1F4E79"/>
                </a:solidFill>
                <a:latin typeface="黑体" pitchFamily="18" charset="0"/>
                <a:cs typeface="黑体" pitchFamily="18" charset="0"/>
              </a:rPr>
              <a:t>详细讲述患病情况和就医过程，尤其是应告</a:t>
            </a:r>
          </a:p>
          <a:p>
            <a:pPr>
              <a:lnSpc>
                <a:spcPts val="2800"/>
              </a:lnSpc>
              <a:tabLst/>
            </a:pPr>
            <a:r>
              <a:rPr lang="en-US" altLang="zh-CN" sz="2004" dirty="0" smtClean="0">
                <a:solidFill>
                  <a:srgbClr val="1F4E79"/>
                </a:solidFill>
                <a:latin typeface="黑体" pitchFamily="18" charset="0"/>
                <a:cs typeface="黑体" pitchFamily="18" charset="0"/>
              </a:rPr>
              <a:t>知医生近期的武汉旅行和居住史、肺炎患者</a:t>
            </a:r>
          </a:p>
          <a:p>
            <a:pPr>
              <a:lnSpc>
                <a:spcPts val="2800"/>
              </a:lnSpc>
              <a:tabLst/>
            </a:pPr>
            <a:r>
              <a:rPr lang="en-US" altLang="zh-CN" sz="2004" dirty="0" smtClean="0">
                <a:solidFill>
                  <a:srgbClr val="1F4E79"/>
                </a:solidFill>
                <a:latin typeface="黑体" pitchFamily="18" charset="0"/>
                <a:cs typeface="黑体" pitchFamily="18" charset="0"/>
              </a:rPr>
              <a:t>或疑似患者的接触史、动物接触史等。</a:t>
            </a:r>
          </a:p>
        </p:txBody>
      </p:sp>
      <p:sp>
        <p:nvSpPr>
          <p:cNvPr id="11" name="TextBox 1"/>
          <p:cNvSpPr txBox="1"/>
          <p:nvPr/>
        </p:nvSpPr>
        <p:spPr>
          <a:xfrm>
            <a:off x="927100" y="5702300"/>
            <a:ext cx="4826000" cy="6223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特别应注意的是，诊疗过程中应全程佩戴外</a:t>
            </a:r>
          </a:p>
          <a:p>
            <a:pPr>
              <a:lnSpc>
                <a:spcPts val="2800"/>
              </a:lnSpc>
              <a:tabLst/>
            </a:pPr>
            <a:r>
              <a:rPr lang="en-US" altLang="zh-CN" sz="2004" dirty="0" smtClean="0">
                <a:solidFill>
                  <a:srgbClr val="1F4E79"/>
                </a:solidFill>
                <a:latin typeface="黑体" pitchFamily="18" charset="0"/>
                <a:cs typeface="黑体" pitchFamily="18" charset="0"/>
              </a:rPr>
              <a:t>科口罩，以保护自己和他人。</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4864100" y="1460500"/>
            <a:ext cx="5410200" cy="48133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5232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60.</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Times New Roman" pitchFamily="18" charset="0"/>
                <a:cs typeface="Times New Roman" pitchFamily="18" charset="0"/>
              </a:rPr>
              <a:t>WHO“</a:t>
            </a:r>
            <a:r>
              <a:rPr lang="en-US" altLang="zh-CN" sz="3600" dirty="0" smtClean="0">
                <a:solidFill>
                  <a:srgbClr val="1F4E79"/>
                </a:solidFill>
                <a:latin typeface="黑体" pitchFamily="18" charset="0"/>
                <a:cs typeface="黑体" pitchFamily="18" charset="0"/>
              </a:rPr>
              <a:t>健康四大基石”</a:t>
            </a:r>
          </a:p>
        </p:txBody>
      </p:sp>
      <p:sp>
        <p:nvSpPr>
          <p:cNvPr id="5" name="TextBox 1"/>
          <p:cNvSpPr txBox="1"/>
          <p:nvPr/>
        </p:nvSpPr>
        <p:spPr>
          <a:xfrm>
            <a:off x="1866900" y="2578100"/>
            <a:ext cx="1701800" cy="2298700"/>
          </a:xfrm>
          <a:prstGeom prst="rect">
            <a:avLst/>
          </a:prstGeom>
          <a:noFill/>
        </p:spPr>
        <p:txBody>
          <a:bodyPr wrap="none" lIns="0" tIns="0" rIns="0" rtlCol="0">
            <a:spAutoFit/>
          </a:bodyPr>
          <a:lstStyle/>
          <a:p>
            <a:pPr>
              <a:lnSpc>
                <a:spcPts val="3000"/>
              </a:lnSpc>
              <a:tabLst/>
            </a:pPr>
            <a:r>
              <a:rPr lang="en-US" altLang="zh-CN" sz="2795" dirty="0" smtClean="0">
                <a:solidFill>
                  <a:srgbClr val="1F4E79"/>
                </a:solidFill>
                <a:latin typeface="Wingdings" pitchFamily="18" charset="0"/>
                <a:cs typeface="Wingdings" pitchFamily="18" charset="0"/>
              </a:rPr>
              <a:t>ü</a:t>
            </a:r>
            <a:r>
              <a:rPr lang="en-US" altLang="zh-CN" sz="2795" dirty="0" smtClean="0">
                <a:solidFill>
                  <a:srgbClr val="1F4E79"/>
                </a:solidFill>
                <a:latin typeface="黑体" pitchFamily="18" charset="0"/>
                <a:cs typeface="黑体" pitchFamily="18" charset="0"/>
              </a:rPr>
              <a:t>合理膳食</a:t>
            </a:r>
          </a:p>
          <a:p>
            <a:pPr>
              <a:lnSpc>
                <a:spcPts val="1000"/>
              </a:lnSpc>
            </a:pPr>
            <a:endParaRPr lang="en-US" altLang="zh-CN" dirty="0" smtClean="0"/>
          </a:p>
          <a:p>
            <a:pPr>
              <a:lnSpc>
                <a:spcPts val="4000"/>
              </a:lnSpc>
              <a:tabLst/>
            </a:pPr>
            <a:r>
              <a:rPr lang="en-US" altLang="zh-CN" sz="2795" dirty="0" smtClean="0">
                <a:solidFill>
                  <a:srgbClr val="1F4E79"/>
                </a:solidFill>
                <a:latin typeface="Wingdings" pitchFamily="18" charset="0"/>
                <a:cs typeface="Wingdings" pitchFamily="18" charset="0"/>
              </a:rPr>
              <a:t>ü</a:t>
            </a:r>
            <a:r>
              <a:rPr lang="en-US" altLang="zh-CN" sz="2795" dirty="0" smtClean="0">
                <a:solidFill>
                  <a:srgbClr val="1F4E79"/>
                </a:solidFill>
                <a:latin typeface="黑体" pitchFamily="18" charset="0"/>
                <a:cs typeface="黑体" pitchFamily="18" charset="0"/>
              </a:rPr>
              <a:t>适量运动</a:t>
            </a:r>
          </a:p>
          <a:p>
            <a:pPr>
              <a:lnSpc>
                <a:spcPts val="1000"/>
              </a:lnSpc>
            </a:pPr>
            <a:endParaRPr lang="en-US" altLang="zh-CN" dirty="0" smtClean="0"/>
          </a:p>
          <a:p>
            <a:pPr>
              <a:lnSpc>
                <a:spcPts val="4000"/>
              </a:lnSpc>
              <a:tabLst/>
            </a:pPr>
            <a:r>
              <a:rPr lang="en-US" altLang="zh-CN" sz="2795" dirty="0" smtClean="0">
                <a:solidFill>
                  <a:srgbClr val="1F4E79"/>
                </a:solidFill>
                <a:latin typeface="Wingdings" pitchFamily="18" charset="0"/>
                <a:cs typeface="Wingdings" pitchFamily="18" charset="0"/>
              </a:rPr>
              <a:t>ü</a:t>
            </a:r>
            <a:r>
              <a:rPr lang="en-US" altLang="zh-CN" sz="2795" dirty="0" smtClean="0">
                <a:solidFill>
                  <a:srgbClr val="1F4E79"/>
                </a:solidFill>
                <a:latin typeface="黑体" pitchFamily="18" charset="0"/>
                <a:cs typeface="黑体" pitchFamily="18" charset="0"/>
              </a:rPr>
              <a:t>戒烟限酒</a:t>
            </a:r>
          </a:p>
          <a:p>
            <a:pPr>
              <a:lnSpc>
                <a:spcPts val="1000"/>
              </a:lnSpc>
            </a:pPr>
            <a:endParaRPr lang="en-US" altLang="zh-CN" dirty="0" smtClean="0"/>
          </a:p>
          <a:p>
            <a:pPr>
              <a:lnSpc>
                <a:spcPts val="4000"/>
              </a:lnSpc>
              <a:tabLst/>
            </a:pPr>
            <a:r>
              <a:rPr lang="en-US" altLang="zh-CN" sz="2795" dirty="0" smtClean="0">
                <a:solidFill>
                  <a:srgbClr val="1F4E79"/>
                </a:solidFill>
                <a:latin typeface="Wingdings" pitchFamily="18" charset="0"/>
                <a:cs typeface="Wingdings" pitchFamily="18" charset="0"/>
              </a:rPr>
              <a:t>ü</a:t>
            </a:r>
            <a:r>
              <a:rPr lang="en-US" altLang="zh-CN" sz="2795" dirty="0" smtClean="0">
                <a:solidFill>
                  <a:srgbClr val="1F4E79"/>
                </a:solidFill>
                <a:latin typeface="黑体" pitchFamily="18" charset="0"/>
                <a:cs typeface="黑体" pitchFamily="18" charset="0"/>
              </a:rPr>
              <a:t>心理平衡</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3784600" y="3759200"/>
            <a:ext cx="5676900" cy="29464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9779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61.</a:t>
            </a:r>
            <a:r>
              <a:rPr lang="en-US" altLang="zh-CN" sz="3600" dirty="0" smtClean="0">
                <a:solidFill>
                  <a:srgbClr val="1F4E79"/>
                </a:solidFill>
                <a:latin typeface="黑体" pitchFamily="18" charset="0"/>
                <a:cs typeface="黑体" pitchFamily="18" charset="0"/>
              </a:rPr>
              <a:t>新型冠状病毒肺炎流行时，我们怎么吃才好？</a:t>
            </a:r>
          </a:p>
        </p:txBody>
      </p:sp>
      <p:sp>
        <p:nvSpPr>
          <p:cNvPr id="5" name="TextBox 1"/>
          <p:cNvSpPr txBox="1"/>
          <p:nvPr/>
        </p:nvSpPr>
        <p:spPr>
          <a:xfrm>
            <a:off x="876300" y="1714500"/>
            <a:ext cx="10337800" cy="3302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ü</a:t>
            </a:r>
            <a:r>
              <a:rPr lang="en-US" altLang="zh-CN" sz="2400" dirty="0" smtClean="0">
                <a:solidFill>
                  <a:srgbClr val="1F4E79"/>
                </a:solidFill>
                <a:latin typeface="黑体" pitchFamily="18" charset="0"/>
                <a:cs typeface="黑体" pitchFamily="18" charset="0"/>
              </a:rPr>
              <a:t>不要食用已经患病的动物及其制品；要从正规渠道购买冰鲜禽肉，食用禽肉</a:t>
            </a:r>
          </a:p>
        </p:txBody>
      </p:sp>
      <p:sp>
        <p:nvSpPr>
          <p:cNvPr id="6" name="TextBox 1"/>
          <p:cNvSpPr txBox="1"/>
          <p:nvPr/>
        </p:nvSpPr>
        <p:spPr>
          <a:xfrm>
            <a:off x="1104900" y="2171700"/>
            <a:ext cx="2743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蛋奶时要充分煮熟。</a:t>
            </a:r>
          </a:p>
        </p:txBody>
      </p:sp>
      <p:sp>
        <p:nvSpPr>
          <p:cNvPr id="7" name="TextBox 1"/>
          <p:cNvSpPr txBox="1"/>
          <p:nvPr/>
        </p:nvSpPr>
        <p:spPr>
          <a:xfrm>
            <a:off x="876300" y="2743200"/>
            <a:ext cx="10337800" cy="9017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ü</a:t>
            </a:r>
            <a:r>
              <a:rPr lang="en-US" altLang="zh-CN" sz="2400" dirty="0" smtClean="0">
                <a:solidFill>
                  <a:srgbClr val="1F4E79"/>
                </a:solidFill>
                <a:latin typeface="黑体" pitchFamily="18" charset="0"/>
                <a:cs typeface="黑体" pitchFamily="18" charset="0"/>
              </a:rPr>
              <a:t>处理生食和熟食的切菜板及刀具要分开。处理生食和熟食之间要洗手。</a:t>
            </a:r>
          </a:p>
          <a:p>
            <a:pPr>
              <a:lnSpc>
                <a:spcPts val="1000"/>
              </a:lnSpc>
            </a:pPr>
            <a:endParaRPr lang="en-US" altLang="zh-CN" dirty="0" smtClean="0"/>
          </a:p>
          <a:p>
            <a:pPr>
              <a:lnSpc>
                <a:spcPts val="3400"/>
              </a:lnSpc>
              <a:tabLst/>
            </a:pPr>
            <a:r>
              <a:rPr lang="en-US" altLang="zh-CN" sz="2400" dirty="0" smtClean="0">
                <a:solidFill>
                  <a:srgbClr val="1F4E79"/>
                </a:solidFill>
                <a:latin typeface="Wingdings" pitchFamily="18" charset="0"/>
                <a:cs typeface="Wingdings" pitchFamily="18" charset="0"/>
              </a:rPr>
              <a:t>ü</a:t>
            </a:r>
            <a:r>
              <a:rPr lang="en-US" altLang="zh-CN" sz="2400" dirty="0" smtClean="0">
                <a:solidFill>
                  <a:srgbClr val="1F4E79"/>
                </a:solidFill>
                <a:latin typeface="黑体" pitchFamily="18" charset="0"/>
                <a:cs typeface="黑体" pitchFamily="18" charset="0"/>
              </a:rPr>
              <a:t>即使在发生疫情的地区，如果肉食在食品制备过程中予以彻底烹饪和妥善处</a:t>
            </a:r>
          </a:p>
        </p:txBody>
      </p:sp>
      <p:sp>
        <p:nvSpPr>
          <p:cNvPr id="8" name="TextBox 1"/>
          <p:cNvSpPr txBox="1"/>
          <p:nvPr/>
        </p:nvSpPr>
        <p:spPr>
          <a:xfrm>
            <a:off x="1104900" y="3733800"/>
            <a:ext cx="2743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理，也可安全食用。</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966152" y="1940560"/>
            <a:ext cx="1033780" cy="24892"/>
          </a:xfrm>
          <a:custGeom>
            <a:avLst/>
            <a:gdLst>
              <a:gd name="connsiteX0" fmla="*/ 6350 w 1033780"/>
              <a:gd name="connsiteY0" fmla="*/ 6350 h 24892"/>
              <a:gd name="connsiteX1" fmla="*/ 1027430 w 1033780"/>
              <a:gd name="connsiteY1" fmla="*/ 6350 h 24892"/>
            </a:gdLst>
            <a:ahLst/>
            <a:cxnLst>
              <a:cxn ang="0">
                <a:pos x="connsiteX0" y="connsiteY0"/>
              </a:cxn>
              <a:cxn ang="1">
                <a:pos x="connsiteX1" y="connsiteY1"/>
              </a:cxn>
            </a:cxnLst>
            <a:rect l="l" t="t" r="r" b="b"/>
            <a:pathLst>
              <a:path w="1033780" h="24892">
                <a:moveTo>
                  <a:pt x="6350" y="6350"/>
                </a:moveTo>
                <a:lnTo>
                  <a:pt x="1027430" y="63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2560637" y="2551429"/>
            <a:ext cx="1033780" cy="24892"/>
          </a:xfrm>
          <a:custGeom>
            <a:avLst/>
            <a:gdLst>
              <a:gd name="connsiteX0" fmla="*/ 6350 w 1033780"/>
              <a:gd name="connsiteY0" fmla="*/ 6350 h 24892"/>
              <a:gd name="connsiteX1" fmla="*/ 1027429 w 1033780"/>
              <a:gd name="connsiteY1" fmla="*/ 6350 h 24892"/>
            </a:gdLst>
            <a:ahLst/>
            <a:cxnLst>
              <a:cxn ang="0">
                <a:pos x="connsiteX0" y="connsiteY0"/>
              </a:cxn>
              <a:cxn ang="1">
                <a:pos x="connsiteX1" y="connsiteY1"/>
              </a:cxn>
            </a:cxnLst>
            <a:rect l="l" t="t" r="r" b="b"/>
            <a:pathLst>
              <a:path w="1033780" h="24892">
                <a:moveTo>
                  <a:pt x="6350" y="6350"/>
                </a:moveTo>
                <a:lnTo>
                  <a:pt x="1027429" y="63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3576637" y="3161029"/>
            <a:ext cx="1033780" cy="24892"/>
          </a:xfrm>
          <a:custGeom>
            <a:avLst/>
            <a:gdLst>
              <a:gd name="connsiteX0" fmla="*/ 6350 w 1033780"/>
              <a:gd name="connsiteY0" fmla="*/ 6350 h 24892"/>
              <a:gd name="connsiteX1" fmla="*/ 1027429 w 1033780"/>
              <a:gd name="connsiteY1" fmla="*/ 6350 h 24892"/>
            </a:gdLst>
            <a:ahLst/>
            <a:cxnLst>
              <a:cxn ang="0">
                <a:pos x="connsiteX0" y="connsiteY0"/>
              </a:cxn>
              <a:cxn ang="1">
                <a:pos x="connsiteX1" y="connsiteY1"/>
              </a:cxn>
            </a:cxnLst>
            <a:rect l="l" t="t" r="r" b="b"/>
            <a:pathLst>
              <a:path w="1033780" h="24892">
                <a:moveTo>
                  <a:pt x="6350" y="6350"/>
                </a:moveTo>
                <a:lnTo>
                  <a:pt x="1027429" y="63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962900" y="1295400"/>
            <a:ext cx="2870200" cy="2082800"/>
          </a:xfrm>
          <a:prstGeom prst="rect">
            <a:avLst/>
          </a:prstGeom>
          <a:noFill/>
        </p:spPr>
      </p:pic>
      <p:pic>
        <p:nvPicPr>
          <p:cNvPr id="7" name="Picture 3"/>
          <p:cNvPicPr>
            <a:picLocks noChangeAspect="1" noChangeArrowheads="1"/>
          </p:cNvPicPr>
          <p:nvPr/>
        </p:nvPicPr>
        <p:blipFill>
          <a:blip r:embed="rId3" cstate="print"/>
          <a:srcRect/>
          <a:stretch>
            <a:fillRect/>
          </a:stretch>
        </p:blipFill>
        <p:spPr bwMode="auto">
          <a:xfrm>
            <a:off x="6273800" y="4254500"/>
            <a:ext cx="4673600" cy="2311400"/>
          </a:xfrm>
          <a:prstGeom prst="rect">
            <a:avLst/>
          </a:prstGeom>
          <a:noFill/>
        </p:spPr>
      </p:pic>
      <p:pic>
        <p:nvPicPr>
          <p:cNvPr id="8"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10236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62.</a:t>
            </a:r>
            <a:r>
              <a:rPr lang="en-US" altLang="zh-CN" sz="3600" dirty="0" smtClean="0">
                <a:solidFill>
                  <a:srgbClr val="1F4E79"/>
                </a:solidFill>
                <a:latin typeface="黑体" pitchFamily="18" charset="0"/>
                <a:cs typeface="黑体" pitchFamily="18" charset="0"/>
              </a:rPr>
              <a:t>面对新型冠状病毒，体育锻炼要遵循哪些原则？</a:t>
            </a:r>
          </a:p>
        </p:txBody>
      </p:sp>
      <p:sp>
        <p:nvSpPr>
          <p:cNvPr id="9" name="TextBox 1"/>
          <p:cNvSpPr txBox="1"/>
          <p:nvPr/>
        </p:nvSpPr>
        <p:spPr>
          <a:xfrm>
            <a:off x="965200" y="1358900"/>
            <a:ext cx="5473700" cy="330200"/>
          </a:xfrm>
          <a:prstGeom prst="rect">
            <a:avLst/>
          </a:prstGeom>
          <a:noFill/>
        </p:spPr>
        <p:txBody>
          <a:bodyPr wrap="none" lIns="0" tIns="0" rIns="0" rtlCol="0">
            <a:spAutoFit/>
          </a:bodyPr>
          <a:lstStyle/>
          <a:p>
            <a:pPr>
              <a:lnSpc>
                <a:spcPts val="2600"/>
              </a:lnSpc>
              <a:tabLst/>
            </a:pPr>
            <a:r>
              <a:rPr lang="en-US" altLang="zh-CN" sz="2004" dirty="0" smtClean="0">
                <a:solidFill>
                  <a:srgbClr val="FF0000"/>
                </a:solidFill>
                <a:latin typeface="黑体" pitchFamily="18" charset="0"/>
                <a:cs typeface="黑体" pitchFamily="18" charset="0"/>
              </a:rPr>
              <a:t>遵循三条原则</a:t>
            </a:r>
            <a:r>
              <a:rPr lang="en-US" altLang="zh-CN" sz="2004" dirty="0" smtClean="0">
                <a:latin typeface="Times New Roman" pitchFamily="18" charset="0"/>
                <a:cs typeface="Times New Roman" pitchFamily="18" charset="0"/>
              </a:rPr>
              <a:t> </a:t>
            </a:r>
            <a:r>
              <a:rPr lang="en-US" altLang="zh-CN" sz="2004" dirty="0" smtClean="0">
                <a:solidFill>
                  <a:srgbClr val="FF0000"/>
                </a:solidFill>
                <a:latin typeface="Times New Roman" pitchFamily="18" charset="0"/>
                <a:cs typeface="Times New Roman" pitchFamily="18" charset="0"/>
              </a:rPr>
              <a:t>:</a:t>
            </a:r>
            <a:r>
              <a:rPr lang="en-US" altLang="zh-CN" sz="2004" dirty="0" smtClean="0">
                <a:solidFill>
                  <a:srgbClr val="FF0000"/>
                </a:solidFill>
                <a:latin typeface="黑体" pitchFamily="18" charset="0"/>
                <a:cs typeface="黑体" pitchFamily="18" charset="0"/>
              </a:rPr>
              <a:t>全面锻炼、循序渐进、持之以恒。</a:t>
            </a:r>
          </a:p>
        </p:txBody>
      </p:sp>
      <p:sp>
        <p:nvSpPr>
          <p:cNvPr id="10" name="TextBox 1"/>
          <p:cNvSpPr txBox="1"/>
          <p:nvPr/>
        </p:nvSpPr>
        <p:spPr>
          <a:xfrm>
            <a:off x="965200" y="1752600"/>
            <a:ext cx="6172200" cy="1778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全面锻炼，一是指尽可能使身体各部位、各系统都得到</a:t>
            </a:r>
          </a:p>
          <a:p>
            <a:pPr>
              <a:lnSpc>
                <a:spcPts val="2300"/>
              </a:lnSpc>
              <a:tabLst/>
            </a:pPr>
            <a:r>
              <a:rPr lang="en-US" altLang="zh-CN" sz="2004" dirty="0" smtClean="0">
                <a:solidFill>
                  <a:srgbClr val="1F4E79"/>
                </a:solidFill>
                <a:latin typeface="黑体" pitchFamily="18" charset="0"/>
                <a:cs typeface="黑体" pitchFamily="18" charset="0"/>
              </a:rPr>
              <a:t>锻炼；二是指尽可能拓宽练习项目和形式，以求发展各</a:t>
            </a:r>
          </a:p>
          <a:p>
            <a:pPr>
              <a:lnSpc>
                <a:spcPts val="2400"/>
              </a:lnSpc>
              <a:tabLst/>
            </a:pPr>
            <a:r>
              <a:rPr lang="en-US" altLang="zh-CN" sz="2004" dirty="0" smtClean="0">
                <a:solidFill>
                  <a:srgbClr val="1F4E79"/>
                </a:solidFill>
                <a:latin typeface="黑体" pitchFamily="18" charset="0"/>
                <a:cs typeface="黑体" pitchFamily="18" charset="0"/>
              </a:rPr>
              <a:t>类身体素质。</a:t>
            </a:r>
            <a:r>
              <a:rPr lang="en-US" altLang="zh-CN" sz="2004" dirty="0" smtClean="0">
                <a:latin typeface="Times New Roman" pitchFamily="18" charset="0"/>
                <a:cs typeface="Times New Roman" pitchFamily="18" charset="0"/>
              </a:rPr>
              <a:t> </a:t>
            </a:r>
            <a:r>
              <a:rPr lang="en-US" altLang="zh-CN" sz="2004" dirty="0" smtClean="0">
                <a:solidFill>
                  <a:srgbClr val="1F4E79"/>
                </a:solidFill>
                <a:latin typeface="黑体" pitchFamily="18" charset="0"/>
                <a:cs typeface="黑体" pitchFamily="18" charset="0"/>
              </a:rPr>
              <a:t>循序渐进，既指运动强度应由小到大，在</a:t>
            </a:r>
          </a:p>
          <a:p>
            <a:pPr>
              <a:lnSpc>
                <a:spcPts val="2300"/>
              </a:lnSpc>
              <a:tabLst/>
            </a:pPr>
            <a:r>
              <a:rPr lang="en-US" altLang="zh-CN" sz="2004" dirty="0" smtClean="0">
                <a:solidFill>
                  <a:srgbClr val="1F4E79"/>
                </a:solidFill>
                <a:latin typeface="黑体" pitchFamily="18" charset="0"/>
                <a:cs typeface="黑体" pitchFamily="18" charset="0"/>
              </a:rPr>
              <a:t>身体逐步适应的基础上不断提高要求；又指学习动作、</a:t>
            </a:r>
          </a:p>
          <a:p>
            <a:pPr>
              <a:lnSpc>
                <a:spcPts val="2400"/>
              </a:lnSpc>
              <a:tabLst/>
            </a:pPr>
            <a:r>
              <a:rPr lang="en-US" altLang="zh-CN" sz="2004" dirty="0" smtClean="0">
                <a:solidFill>
                  <a:srgbClr val="1F4E79"/>
                </a:solidFill>
                <a:latin typeface="黑体" pitchFamily="18" charset="0"/>
                <a:cs typeface="黑体" pitchFamily="18" charset="0"/>
              </a:rPr>
              <a:t>掌握技术要从易到难。</a:t>
            </a:r>
            <a:r>
              <a:rPr lang="en-US" altLang="zh-CN" sz="2004" dirty="0" smtClean="0">
                <a:latin typeface="Times New Roman" pitchFamily="18" charset="0"/>
                <a:cs typeface="Times New Roman" pitchFamily="18" charset="0"/>
              </a:rPr>
              <a:t> </a:t>
            </a:r>
            <a:r>
              <a:rPr lang="en-US" altLang="zh-CN" sz="2004" dirty="0" smtClean="0">
                <a:solidFill>
                  <a:srgbClr val="1F4E79"/>
                </a:solidFill>
                <a:latin typeface="黑体" pitchFamily="18" charset="0"/>
                <a:cs typeface="黑体" pitchFamily="18" charset="0"/>
              </a:rPr>
              <a:t>持之以恒，是指形成习惯，常练</a:t>
            </a:r>
          </a:p>
          <a:p>
            <a:pPr>
              <a:lnSpc>
                <a:spcPts val="2300"/>
              </a:lnSpc>
              <a:tabLst/>
            </a:pPr>
            <a:r>
              <a:rPr lang="en-US" altLang="zh-CN" sz="2004" dirty="0" smtClean="0">
                <a:solidFill>
                  <a:srgbClr val="1F4E79"/>
                </a:solidFill>
                <a:latin typeface="黑体" pitchFamily="18" charset="0"/>
                <a:cs typeface="黑体" pitchFamily="18" charset="0"/>
              </a:rPr>
              <a:t>不懈，直到终生。</a:t>
            </a:r>
          </a:p>
        </p:txBody>
      </p:sp>
      <p:sp>
        <p:nvSpPr>
          <p:cNvPr id="11" name="TextBox 1"/>
          <p:cNvSpPr txBox="1"/>
          <p:nvPr/>
        </p:nvSpPr>
        <p:spPr>
          <a:xfrm>
            <a:off x="774700" y="3708400"/>
            <a:ext cx="10236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63.</a:t>
            </a:r>
            <a:r>
              <a:rPr lang="en-US" altLang="zh-CN" sz="3600" dirty="0" smtClean="0">
                <a:solidFill>
                  <a:srgbClr val="1F4E79"/>
                </a:solidFill>
                <a:latin typeface="黑体" pitchFamily="18" charset="0"/>
                <a:cs typeface="黑体" pitchFamily="18" charset="0"/>
              </a:rPr>
              <a:t>你知道抽烟、喝酒是怎么降低人体免疫力的吗？</a:t>
            </a:r>
          </a:p>
        </p:txBody>
      </p:sp>
      <p:sp>
        <p:nvSpPr>
          <p:cNvPr id="12" name="TextBox 1"/>
          <p:cNvSpPr txBox="1"/>
          <p:nvPr/>
        </p:nvSpPr>
        <p:spPr>
          <a:xfrm>
            <a:off x="965200" y="4597400"/>
            <a:ext cx="4572000" cy="17145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吸烟的时候，会导致人体血液中尼古丁含</a:t>
            </a:r>
          </a:p>
          <a:p>
            <a:pPr>
              <a:lnSpc>
                <a:spcPts val="2800"/>
              </a:lnSpc>
              <a:tabLst/>
            </a:pPr>
            <a:r>
              <a:rPr lang="en-US" altLang="zh-CN" sz="2004" dirty="0" smtClean="0">
                <a:solidFill>
                  <a:srgbClr val="1F4E79"/>
                </a:solidFill>
                <a:latin typeface="黑体" pitchFamily="18" charset="0"/>
                <a:cs typeface="黑体" pitchFamily="18" charset="0"/>
              </a:rPr>
              <a:t>量增高，容易引起血管痉挛，导致局部器</a:t>
            </a:r>
          </a:p>
          <a:p>
            <a:pPr>
              <a:lnSpc>
                <a:spcPts val="2800"/>
              </a:lnSpc>
              <a:tabLst/>
            </a:pPr>
            <a:r>
              <a:rPr lang="en-US" altLang="zh-CN" sz="2004" dirty="0" smtClean="0">
                <a:solidFill>
                  <a:srgbClr val="1F4E79"/>
                </a:solidFill>
                <a:latin typeface="黑体" pitchFamily="18" charset="0"/>
                <a:cs typeface="黑体" pitchFamily="18" charset="0"/>
              </a:rPr>
              <a:t>官短暂性的缺氧，尤其是呼吸道和内脏器</a:t>
            </a:r>
          </a:p>
          <a:p>
            <a:pPr>
              <a:lnSpc>
                <a:spcPts val="2800"/>
              </a:lnSpc>
              <a:tabLst/>
            </a:pPr>
            <a:r>
              <a:rPr lang="en-US" altLang="zh-CN" sz="2004" dirty="0" smtClean="0">
                <a:solidFill>
                  <a:srgbClr val="1F4E79"/>
                </a:solidFill>
                <a:latin typeface="黑体" pitchFamily="18" charset="0"/>
                <a:cs typeface="黑体" pitchFamily="18" charset="0"/>
              </a:rPr>
              <a:t>官的氧气含量减少，容易导致人体抗病能</a:t>
            </a:r>
          </a:p>
          <a:p>
            <a:pPr>
              <a:lnSpc>
                <a:spcPts val="2800"/>
              </a:lnSpc>
              <a:tabLst/>
            </a:pPr>
            <a:r>
              <a:rPr lang="en-US" altLang="zh-CN" sz="2004" dirty="0" smtClean="0">
                <a:solidFill>
                  <a:srgbClr val="1F4E79"/>
                </a:solidFill>
                <a:latin typeface="黑体" pitchFamily="18" charset="0"/>
                <a:cs typeface="黑体" pitchFamily="18" charset="0"/>
              </a:rPr>
              <a:t>力的减弱，酒精亦如此。提倡戒烟限酒。</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664700" y="0"/>
            <a:ext cx="2527300" cy="2222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9664700" y="4762500"/>
            <a:ext cx="2527300" cy="20955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864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64.</a:t>
            </a:r>
            <a:r>
              <a:rPr lang="en-US" altLang="zh-CN" sz="3600" dirty="0" smtClean="0">
                <a:solidFill>
                  <a:srgbClr val="1F4E79"/>
                </a:solidFill>
                <a:latin typeface="黑体" pitchFamily="18" charset="0"/>
                <a:cs typeface="黑体" pitchFamily="18" charset="0"/>
              </a:rPr>
              <a:t>你知道心理平衡可以提高人体免疫力吗？</a:t>
            </a:r>
          </a:p>
        </p:txBody>
      </p:sp>
      <p:sp>
        <p:nvSpPr>
          <p:cNvPr id="6" name="TextBox 1"/>
          <p:cNvSpPr txBox="1"/>
          <p:nvPr/>
        </p:nvSpPr>
        <p:spPr>
          <a:xfrm>
            <a:off x="1143000" y="1435100"/>
            <a:ext cx="1828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注重心理因素</a:t>
            </a:r>
          </a:p>
        </p:txBody>
      </p:sp>
      <p:sp>
        <p:nvSpPr>
          <p:cNvPr id="7" name="TextBox 1"/>
          <p:cNvSpPr txBox="1"/>
          <p:nvPr/>
        </p:nvSpPr>
        <p:spPr>
          <a:xfrm>
            <a:off x="1143000" y="1917700"/>
            <a:ext cx="7086600" cy="241300"/>
          </a:xfrm>
          <a:prstGeom prst="rect">
            <a:avLst/>
          </a:prstGeom>
          <a:noFill/>
        </p:spPr>
        <p:txBody>
          <a:bodyPr wrap="none" lIns="0" tIns="0" rIns="0" rtlCol="0">
            <a:spAutoFit/>
          </a:bodyPr>
          <a:lstStyle/>
          <a:p>
            <a:pPr>
              <a:lnSpc>
                <a:spcPts val="1900"/>
              </a:lnSpc>
              <a:tabLst/>
            </a:pPr>
            <a:r>
              <a:rPr lang="en-US" altLang="zh-CN" sz="1800" dirty="0" smtClean="0">
                <a:solidFill>
                  <a:srgbClr val="1F4E79"/>
                </a:solidFill>
                <a:latin typeface="Wingdings" pitchFamily="18" charset="0"/>
                <a:cs typeface="Wingdings" pitchFamily="18" charset="0"/>
              </a:rPr>
              <a:t>p</a:t>
            </a:r>
            <a:r>
              <a:rPr lang="en-US" altLang="zh-CN" sz="1800" dirty="0" smtClean="0">
                <a:solidFill>
                  <a:srgbClr val="1F4E79"/>
                </a:solidFill>
                <a:latin typeface="黑体" pitchFamily="18" charset="0"/>
                <a:cs typeface="黑体" pitchFamily="18" charset="0"/>
              </a:rPr>
              <a:t>注意心理平衡：有心理平衡，才有生理平衡，才能延缓大脑和免疫系</a:t>
            </a:r>
          </a:p>
        </p:txBody>
      </p:sp>
      <p:sp>
        <p:nvSpPr>
          <p:cNvPr id="8" name="TextBox 1"/>
          <p:cNvSpPr txBox="1"/>
          <p:nvPr/>
        </p:nvSpPr>
        <p:spPr>
          <a:xfrm>
            <a:off x="1371600" y="2197100"/>
            <a:ext cx="1143000" cy="228600"/>
          </a:xfrm>
          <a:prstGeom prst="rect">
            <a:avLst/>
          </a:prstGeom>
          <a:noFill/>
        </p:spPr>
        <p:txBody>
          <a:bodyPr wrap="none" lIns="0" tIns="0" rIns="0" rtlCol="0">
            <a:spAutoFit/>
          </a:bodyPr>
          <a:lstStyle/>
          <a:p>
            <a:pPr>
              <a:lnSpc>
                <a:spcPts val="1800"/>
              </a:lnSpc>
              <a:tabLst/>
            </a:pPr>
            <a:r>
              <a:rPr lang="en-US" altLang="zh-CN" sz="1800" dirty="0" smtClean="0">
                <a:solidFill>
                  <a:srgbClr val="1F4E79"/>
                </a:solidFill>
                <a:latin typeface="黑体" pitchFamily="18" charset="0"/>
                <a:cs typeface="黑体" pitchFamily="18" charset="0"/>
              </a:rPr>
              <a:t>统的老化。</a:t>
            </a:r>
          </a:p>
        </p:txBody>
      </p:sp>
      <p:sp>
        <p:nvSpPr>
          <p:cNvPr id="9" name="TextBox 1"/>
          <p:cNvSpPr txBox="1"/>
          <p:nvPr/>
        </p:nvSpPr>
        <p:spPr>
          <a:xfrm>
            <a:off x="1143000" y="2590800"/>
            <a:ext cx="7086600" cy="241300"/>
          </a:xfrm>
          <a:prstGeom prst="rect">
            <a:avLst/>
          </a:prstGeom>
          <a:noFill/>
        </p:spPr>
        <p:txBody>
          <a:bodyPr wrap="none" lIns="0" tIns="0" rIns="0" rtlCol="0">
            <a:spAutoFit/>
          </a:bodyPr>
          <a:lstStyle/>
          <a:p>
            <a:pPr>
              <a:lnSpc>
                <a:spcPts val="1900"/>
              </a:lnSpc>
              <a:tabLst/>
            </a:pPr>
            <a:r>
              <a:rPr lang="en-US" altLang="zh-CN" sz="1800" dirty="0" smtClean="0">
                <a:solidFill>
                  <a:srgbClr val="1F4E79"/>
                </a:solidFill>
                <a:latin typeface="Wingdings" pitchFamily="18" charset="0"/>
                <a:cs typeface="Wingdings" pitchFamily="18" charset="0"/>
              </a:rPr>
              <a:t>p</a:t>
            </a:r>
            <a:r>
              <a:rPr lang="en-US" altLang="zh-CN" sz="1800" dirty="0" smtClean="0">
                <a:solidFill>
                  <a:srgbClr val="1F4E79"/>
                </a:solidFill>
                <a:latin typeface="黑体" pitchFamily="18" charset="0"/>
                <a:cs typeface="黑体" pitchFamily="18" charset="0"/>
              </a:rPr>
              <a:t>学会自我调控情绪，正确应对各种刺激：积极的生活事件使免疫球蛋</a:t>
            </a:r>
          </a:p>
        </p:txBody>
      </p:sp>
      <p:sp>
        <p:nvSpPr>
          <p:cNvPr id="10" name="TextBox 1"/>
          <p:cNvSpPr txBox="1"/>
          <p:nvPr/>
        </p:nvSpPr>
        <p:spPr>
          <a:xfrm>
            <a:off x="1371600" y="2844800"/>
            <a:ext cx="7061200" cy="292100"/>
          </a:xfrm>
          <a:prstGeom prst="rect">
            <a:avLst/>
          </a:prstGeom>
          <a:noFill/>
        </p:spPr>
        <p:txBody>
          <a:bodyPr wrap="none" lIns="0" tIns="0" rIns="0" rtlCol="0">
            <a:spAutoFit/>
          </a:bodyPr>
          <a:lstStyle/>
          <a:p>
            <a:pPr>
              <a:lnSpc>
                <a:spcPts val="2300"/>
              </a:lnSpc>
              <a:tabLst/>
            </a:pPr>
            <a:r>
              <a:rPr lang="en-US" altLang="zh-CN" sz="1800" dirty="0" smtClean="0">
                <a:solidFill>
                  <a:srgbClr val="1F4E79"/>
                </a:solidFill>
                <a:latin typeface="黑体" pitchFamily="18" charset="0"/>
                <a:cs typeface="黑体" pitchFamily="18" charset="0"/>
              </a:rPr>
              <a:t>白</a:t>
            </a:r>
            <a:r>
              <a:rPr lang="en-US" altLang="zh-CN" sz="1800" dirty="0" smtClean="0">
                <a:solidFill>
                  <a:srgbClr val="1F4E79"/>
                </a:solidFill>
                <a:latin typeface="Times New Roman" pitchFamily="18" charset="0"/>
                <a:cs typeface="Times New Roman" pitchFamily="18" charset="0"/>
              </a:rPr>
              <a:t>IgA</a:t>
            </a:r>
            <a:r>
              <a:rPr lang="en-US" altLang="zh-CN" sz="1800" dirty="0" smtClean="0">
                <a:solidFill>
                  <a:srgbClr val="1F4E79"/>
                </a:solidFill>
                <a:latin typeface="黑体" pitchFamily="18" charset="0"/>
                <a:cs typeface="黑体" pitchFamily="18" charset="0"/>
              </a:rPr>
              <a:t>增高，相反，如面对考试压力，学生的各项免疫应答指标如</a:t>
            </a:r>
            <a:r>
              <a:rPr lang="en-US" altLang="zh-CN" sz="1800" dirty="0" smtClean="0">
                <a:solidFill>
                  <a:srgbClr val="1F4E79"/>
                </a:solidFill>
                <a:latin typeface="Times New Roman" pitchFamily="18" charset="0"/>
                <a:cs typeface="Times New Roman" pitchFamily="18" charset="0"/>
              </a:rPr>
              <a:t>NK</a:t>
            </a:r>
            <a:r>
              <a:rPr lang="en-US" altLang="zh-CN" sz="1800" dirty="0" smtClean="0">
                <a:solidFill>
                  <a:srgbClr val="1F4E79"/>
                </a:solidFill>
                <a:latin typeface="黑体" pitchFamily="18" charset="0"/>
                <a:cs typeface="黑体" pitchFamily="18" charset="0"/>
              </a:rPr>
              <a:t>细</a:t>
            </a:r>
          </a:p>
        </p:txBody>
      </p:sp>
      <p:sp>
        <p:nvSpPr>
          <p:cNvPr id="11" name="TextBox 1"/>
          <p:cNvSpPr txBox="1"/>
          <p:nvPr/>
        </p:nvSpPr>
        <p:spPr>
          <a:xfrm>
            <a:off x="1371600" y="3149600"/>
            <a:ext cx="3657600" cy="228600"/>
          </a:xfrm>
          <a:prstGeom prst="rect">
            <a:avLst/>
          </a:prstGeom>
          <a:noFill/>
        </p:spPr>
        <p:txBody>
          <a:bodyPr wrap="none" lIns="0" tIns="0" rIns="0" rtlCol="0">
            <a:spAutoFit/>
          </a:bodyPr>
          <a:lstStyle/>
          <a:p>
            <a:pPr>
              <a:lnSpc>
                <a:spcPts val="1800"/>
              </a:lnSpc>
              <a:tabLst/>
            </a:pPr>
            <a:r>
              <a:rPr lang="en-US" altLang="zh-CN" sz="1800" dirty="0" smtClean="0">
                <a:solidFill>
                  <a:srgbClr val="1F4E79"/>
                </a:solidFill>
                <a:latin typeface="黑体" pitchFamily="18" charset="0"/>
                <a:cs typeface="黑体" pitchFamily="18" charset="0"/>
              </a:rPr>
              <a:t>胞活性及淋巴细胞増殖能力均下降。</a:t>
            </a:r>
          </a:p>
        </p:txBody>
      </p:sp>
      <p:sp>
        <p:nvSpPr>
          <p:cNvPr id="12" name="TextBox 1"/>
          <p:cNvSpPr txBox="1"/>
          <p:nvPr/>
        </p:nvSpPr>
        <p:spPr>
          <a:xfrm>
            <a:off x="1143000" y="3517900"/>
            <a:ext cx="7239000" cy="292100"/>
          </a:xfrm>
          <a:prstGeom prst="rect">
            <a:avLst/>
          </a:prstGeom>
          <a:noFill/>
        </p:spPr>
        <p:txBody>
          <a:bodyPr wrap="none" lIns="0" tIns="0" rIns="0" rtlCol="0">
            <a:spAutoFit/>
          </a:bodyPr>
          <a:lstStyle/>
          <a:p>
            <a:pPr>
              <a:lnSpc>
                <a:spcPts val="2300"/>
              </a:lnSpc>
              <a:tabLst/>
            </a:pPr>
            <a:r>
              <a:rPr lang="en-US" altLang="zh-CN" sz="1800" dirty="0" smtClean="0">
                <a:solidFill>
                  <a:srgbClr val="1F4E79"/>
                </a:solidFill>
                <a:latin typeface="Wingdings" pitchFamily="18" charset="0"/>
                <a:cs typeface="Wingdings" pitchFamily="18" charset="0"/>
              </a:rPr>
              <a:t>p</a:t>
            </a:r>
            <a:r>
              <a:rPr lang="en-US" altLang="zh-CN" sz="1800" dirty="0" smtClean="0">
                <a:solidFill>
                  <a:srgbClr val="1F4E79"/>
                </a:solidFill>
                <a:latin typeface="黑体" pitchFamily="18" charset="0"/>
                <a:cs typeface="黑体" pitchFamily="18" charset="0"/>
              </a:rPr>
              <a:t>要养成乐观、开朗和宽容的性格，要笑口常开。</a:t>
            </a:r>
            <a:r>
              <a:rPr lang="en-US" altLang="zh-CN" sz="1800" dirty="0" smtClean="0">
                <a:solidFill>
                  <a:srgbClr val="1F4E79"/>
                </a:solidFill>
                <a:latin typeface="Times New Roman" pitchFamily="18" charset="0"/>
                <a:cs typeface="Times New Roman" pitchFamily="18" charset="0"/>
              </a:rPr>
              <a:t>100</a:t>
            </a:r>
            <a:r>
              <a:rPr lang="en-US" altLang="zh-CN" sz="1800" dirty="0" smtClean="0">
                <a:solidFill>
                  <a:srgbClr val="1F4E79"/>
                </a:solidFill>
                <a:latin typeface="黑体" pitchFamily="18" charset="0"/>
                <a:cs typeface="黑体" pitchFamily="18" charset="0"/>
              </a:rPr>
              <a:t>岁以上的健康老人</a:t>
            </a:r>
          </a:p>
        </p:txBody>
      </p:sp>
      <p:sp>
        <p:nvSpPr>
          <p:cNvPr id="13" name="TextBox 1"/>
          <p:cNvSpPr txBox="1"/>
          <p:nvPr/>
        </p:nvSpPr>
        <p:spPr>
          <a:xfrm>
            <a:off x="1143000" y="3835400"/>
            <a:ext cx="7086600" cy="635000"/>
          </a:xfrm>
          <a:prstGeom prst="rect">
            <a:avLst/>
          </a:prstGeom>
          <a:noFill/>
        </p:spPr>
        <p:txBody>
          <a:bodyPr wrap="none" lIns="0" tIns="0" rIns="0" rtlCol="0">
            <a:spAutoFit/>
          </a:bodyPr>
          <a:lstStyle/>
          <a:p>
            <a:pPr>
              <a:lnSpc>
                <a:spcPts val="1800"/>
              </a:lnSpc>
              <a:tabLst>
                <a:tab pos="228600" algn="l"/>
              </a:tabLst>
            </a:pPr>
            <a:r>
              <a:rPr lang="en-US" altLang="zh-CN" dirty="0" smtClean="0"/>
              <a:t>	</a:t>
            </a:r>
            <a:r>
              <a:rPr lang="en-US" altLang="zh-CN" sz="1800" dirty="0" smtClean="0">
                <a:solidFill>
                  <a:srgbClr val="1F4E79"/>
                </a:solidFill>
                <a:latin typeface="黑体" pitchFamily="18" charset="0"/>
                <a:cs typeface="黑体" pitchFamily="18" charset="0"/>
              </a:rPr>
              <a:t>有共同点，即心胸开阔、性格随和心地善良，爱劳动和爱运动。</a:t>
            </a:r>
          </a:p>
          <a:p>
            <a:pPr>
              <a:lnSpc>
                <a:spcPts val="1000"/>
              </a:lnSpc>
            </a:pPr>
            <a:endParaRPr lang="en-US" altLang="zh-CN" dirty="0" smtClean="0"/>
          </a:p>
          <a:p>
            <a:pPr>
              <a:lnSpc>
                <a:spcPts val="2200"/>
              </a:lnSpc>
              <a:tabLst>
                <a:tab pos="228600" algn="l"/>
              </a:tabLst>
            </a:pPr>
            <a:r>
              <a:rPr lang="en-US" altLang="zh-CN" sz="1800" dirty="0" smtClean="0">
                <a:solidFill>
                  <a:srgbClr val="1F4E79"/>
                </a:solidFill>
                <a:latin typeface="Wingdings" pitchFamily="18" charset="0"/>
                <a:cs typeface="Wingdings" pitchFamily="18" charset="0"/>
              </a:rPr>
              <a:t>p</a:t>
            </a:r>
            <a:r>
              <a:rPr lang="en-US" altLang="zh-CN" sz="1800" dirty="0" smtClean="0">
                <a:solidFill>
                  <a:srgbClr val="1F4E79"/>
                </a:solidFill>
                <a:latin typeface="黑体" pitchFamily="18" charset="0"/>
                <a:cs typeface="黑体" pitchFamily="18" charset="0"/>
              </a:rPr>
              <a:t>要学会发泄：有欢乐就可跳一跳或唱一唱，有苦恼不要闷在肚里，可</a:t>
            </a:r>
          </a:p>
        </p:txBody>
      </p:sp>
      <p:sp>
        <p:nvSpPr>
          <p:cNvPr id="14" name="TextBox 1"/>
          <p:cNvSpPr txBox="1"/>
          <p:nvPr/>
        </p:nvSpPr>
        <p:spPr>
          <a:xfrm>
            <a:off x="1371600" y="4495800"/>
            <a:ext cx="2514600" cy="228600"/>
          </a:xfrm>
          <a:prstGeom prst="rect">
            <a:avLst/>
          </a:prstGeom>
          <a:noFill/>
        </p:spPr>
        <p:txBody>
          <a:bodyPr wrap="none" lIns="0" tIns="0" rIns="0" rtlCol="0">
            <a:spAutoFit/>
          </a:bodyPr>
          <a:lstStyle/>
          <a:p>
            <a:pPr>
              <a:lnSpc>
                <a:spcPts val="1800"/>
              </a:lnSpc>
              <a:tabLst/>
            </a:pPr>
            <a:r>
              <a:rPr lang="en-US" altLang="zh-CN" sz="1800" dirty="0" smtClean="0">
                <a:solidFill>
                  <a:srgbClr val="1F4E79"/>
                </a:solidFill>
                <a:latin typeface="黑体" pitchFamily="18" charset="0"/>
                <a:cs typeface="黑体" pitchFamily="18" charset="0"/>
              </a:rPr>
              <a:t>向朋友倾诉或大哭一场。</a:t>
            </a:r>
          </a:p>
        </p:txBody>
      </p:sp>
      <p:sp>
        <p:nvSpPr>
          <p:cNvPr id="15" name="TextBox 1"/>
          <p:cNvSpPr txBox="1"/>
          <p:nvPr/>
        </p:nvSpPr>
        <p:spPr>
          <a:xfrm>
            <a:off x="1143000" y="4889500"/>
            <a:ext cx="7086600" cy="241300"/>
          </a:xfrm>
          <a:prstGeom prst="rect">
            <a:avLst/>
          </a:prstGeom>
          <a:noFill/>
        </p:spPr>
        <p:txBody>
          <a:bodyPr wrap="none" lIns="0" tIns="0" rIns="0" rtlCol="0">
            <a:spAutoFit/>
          </a:bodyPr>
          <a:lstStyle/>
          <a:p>
            <a:pPr>
              <a:lnSpc>
                <a:spcPts val="1900"/>
              </a:lnSpc>
              <a:tabLst/>
            </a:pPr>
            <a:r>
              <a:rPr lang="en-US" altLang="zh-CN" sz="1800" dirty="0" smtClean="0">
                <a:solidFill>
                  <a:srgbClr val="1F4E79"/>
                </a:solidFill>
                <a:latin typeface="Wingdings" pitchFamily="18" charset="0"/>
                <a:cs typeface="Wingdings" pitchFamily="18" charset="0"/>
              </a:rPr>
              <a:t>p</a:t>
            </a:r>
            <a:r>
              <a:rPr lang="en-US" altLang="zh-CN" sz="1800" dirty="0" smtClean="0">
                <a:solidFill>
                  <a:srgbClr val="1F4E79"/>
                </a:solidFill>
                <a:latin typeface="黑体" pitchFamily="18" charset="0"/>
                <a:cs typeface="黑体" pitchFamily="18" charset="0"/>
              </a:rPr>
              <a:t>良好的人际关系：有益于免疫力増高、健康和长寿。研究显示，孤独</a:t>
            </a:r>
          </a:p>
        </p:txBody>
      </p:sp>
      <p:sp>
        <p:nvSpPr>
          <p:cNvPr id="16" name="TextBox 1"/>
          <p:cNvSpPr txBox="1"/>
          <p:nvPr/>
        </p:nvSpPr>
        <p:spPr>
          <a:xfrm>
            <a:off x="1371600" y="5143500"/>
            <a:ext cx="5575300" cy="292100"/>
          </a:xfrm>
          <a:prstGeom prst="rect">
            <a:avLst/>
          </a:prstGeom>
          <a:noFill/>
        </p:spPr>
        <p:txBody>
          <a:bodyPr wrap="none" lIns="0" tIns="0" rIns="0" rtlCol="0">
            <a:spAutoFit/>
          </a:bodyPr>
          <a:lstStyle/>
          <a:p>
            <a:pPr>
              <a:lnSpc>
                <a:spcPts val="2300"/>
              </a:lnSpc>
              <a:tabLst/>
            </a:pPr>
            <a:r>
              <a:rPr lang="en-US" altLang="zh-CN" sz="1800" dirty="0" smtClean="0">
                <a:solidFill>
                  <a:srgbClr val="1F4E79"/>
                </a:solidFill>
                <a:latin typeface="黑体" pitchFamily="18" charset="0"/>
                <a:cs typeface="黑体" pitchFamily="18" charset="0"/>
              </a:rPr>
              <a:t>的一年级医学生、分居或离婚女性的</a:t>
            </a:r>
            <a:r>
              <a:rPr lang="en-US" altLang="zh-CN" sz="1800" dirty="0" smtClean="0">
                <a:solidFill>
                  <a:srgbClr val="1F4E79"/>
                </a:solidFill>
                <a:latin typeface="Times New Roman" pitchFamily="18" charset="0"/>
                <a:cs typeface="Times New Roman" pitchFamily="18" charset="0"/>
              </a:rPr>
              <a:t>NK</a:t>
            </a:r>
            <a:r>
              <a:rPr lang="en-US" altLang="zh-CN" sz="1800" dirty="0" smtClean="0">
                <a:solidFill>
                  <a:srgbClr val="1F4E79"/>
                </a:solidFill>
                <a:latin typeface="黑体" pitchFamily="18" charset="0"/>
                <a:cs typeface="黑体" pitchFamily="18" charset="0"/>
              </a:rPr>
              <a:t>细胞活性偏低。</a:t>
            </a:r>
          </a:p>
        </p:txBody>
      </p:sp>
      <p:sp>
        <p:nvSpPr>
          <p:cNvPr id="17" name="TextBox 1"/>
          <p:cNvSpPr txBox="1"/>
          <p:nvPr/>
        </p:nvSpPr>
        <p:spPr>
          <a:xfrm>
            <a:off x="1143000" y="5588000"/>
            <a:ext cx="7086600" cy="787400"/>
          </a:xfrm>
          <a:prstGeom prst="rect">
            <a:avLst/>
          </a:prstGeom>
          <a:noFill/>
        </p:spPr>
        <p:txBody>
          <a:bodyPr wrap="none" lIns="0" tIns="0" rIns="0" rtlCol="0">
            <a:spAutoFit/>
          </a:bodyPr>
          <a:lstStyle/>
          <a:p>
            <a:pPr>
              <a:lnSpc>
                <a:spcPts val="1900"/>
              </a:lnSpc>
              <a:tabLst>
                <a:tab pos="228600" algn="l"/>
              </a:tabLst>
            </a:pPr>
            <a:r>
              <a:rPr lang="en-US" altLang="zh-CN" sz="1800" dirty="0" smtClean="0">
                <a:solidFill>
                  <a:srgbClr val="1F4E79"/>
                </a:solidFill>
                <a:latin typeface="Wingdings" pitchFamily="18" charset="0"/>
                <a:cs typeface="Wingdings" pitchFamily="18" charset="0"/>
              </a:rPr>
              <a:t>p</a:t>
            </a:r>
            <a:r>
              <a:rPr lang="en-US" altLang="zh-CN" sz="1800" dirty="0" smtClean="0">
                <a:solidFill>
                  <a:srgbClr val="1F4E79"/>
                </a:solidFill>
                <a:latin typeface="黑体" pitchFamily="18" charset="0"/>
                <a:cs typeface="黑体" pitchFamily="18" charset="0"/>
              </a:rPr>
              <a:t>调适人际关系：调节情绪方面，重要的一点是要制怒，生气严重影响</a:t>
            </a:r>
          </a:p>
          <a:p>
            <a:pPr>
              <a:lnSpc>
                <a:spcPts val="2000"/>
              </a:lnSpc>
              <a:tabLst>
                <a:tab pos="228600" algn="l"/>
              </a:tabLst>
            </a:pPr>
            <a:r>
              <a:rPr lang="en-US" altLang="zh-CN" dirty="0" smtClean="0"/>
              <a:t>	</a:t>
            </a:r>
            <a:r>
              <a:rPr lang="en-US" altLang="zh-CN" sz="1800" dirty="0" smtClean="0">
                <a:solidFill>
                  <a:srgbClr val="1F4E79"/>
                </a:solidFill>
                <a:latin typeface="黑体" pitchFamily="18" charset="0"/>
                <a:cs typeface="黑体" pitchFamily="18" charset="0"/>
              </a:rPr>
              <a:t>免疫机能。培养良好交往习惯，保持良好精神面貌，注意礼节，注意</a:t>
            </a:r>
          </a:p>
          <a:p>
            <a:pPr>
              <a:lnSpc>
                <a:spcPts val="2100"/>
              </a:lnSpc>
              <a:tabLst>
                <a:tab pos="228600" algn="l"/>
              </a:tabLst>
            </a:pPr>
            <a:r>
              <a:rPr lang="en-US" altLang="zh-CN" dirty="0" smtClean="0"/>
              <a:t>	</a:t>
            </a:r>
            <a:r>
              <a:rPr lang="en-US" altLang="zh-CN" sz="1800" dirty="0" smtClean="0">
                <a:solidFill>
                  <a:srgbClr val="1F4E79"/>
                </a:solidFill>
                <a:latin typeface="黑体" pitchFamily="18" charset="0"/>
                <a:cs typeface="黑体" pitchFamily="18" charset="0"/>
              </a:rPr>
              <a:t>交往技巧，要多倾听，多赞赏，多耐心。</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391400" y="1574800"/>
            <a:ext cx="3695700" cy="30226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407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65.</a:t>
            </a:r>
            <a:r>
              <a:rPr lang="en-US" altLang="zh-CN" sz="3600" dirty="0" smtClean="0">
                <a:solidFill>
                  <a:srgbClr val="1F4E79"/>
                </a:solidFill>
                <a:latin typeface="黑体" pitchFamily="18" charset="0"/>
                <a:cs typeface="黑体" pitchFamily="18" charset="0"/>
              </a:rPr>
              <a:t>新型冠状病毒肺炎的防控措施是什么？</a:t>
            </a:r>
          </a:p>
        </p:txBody>
      </p:sp>
      <p:sp>
        <p:nvSpPr>
          <p:cNvPr id="5" name="TextBox 1"/>
          <p:cNvSpPr txBox="1"/>
          <p:nvPr/>
        </p:nvSpPr>
        <p:spPr>
          <a:xfrm>
            <a:off x="889000" y="1727200"/>
            <a:ext cx="2743200" cy="304800"/>
          </a:xfrm>
          <a:prstGeom prst="rect">
            <a:avLst/>
          </a:prstGeom>
          <a:noFill/>
        </p:spPr>
        <p:txBody>
          <a:bodyPr wrap="none" lIns="0" tIns="0" rIns="0" rtlCol="0">
            <a:spAutoFit/>
          </a:bodyPr>
          <a:lstStyle/>
          <a:p>
            <a:pPr>
              <a:lnSpc>
                <a:spcPts val="2400"/>
              </a:lnSpc>
              <a:tabLst/>
            </a:pPr>
            <a:r>
              <a:rPr lang="en-US" altLang="zh-CN" sz="2400" u="sng" dirty="0" smtClean="0">
                <a:solidFill>
                  <a:srgbClr val="1F4E79"/>
                </a:solidFill>
                <a:latin typeface="黑体" pitchFamily="18" charset="0"/>
                <a:cs typeface="黑体" pitchFamily="18" charset="0"/>
              </a:rPr>
              <a:t>第一时间发现病人。</a:t>
            </a:r>
          </a:p>
        </p:txBody>
      </p:sp>
      <p:sp>
        <p:nvSpPr>
          <p:cNvPr id="6" name="TextBox 1"/>
          <p:cNvSpPr txBox="1"/>
          <p:nvPr/>
        </p:nvSpPr>
        <p:spPr>
          <a:xfrm>
            <a:off x="889000" y="2298700"/>
            <a:ext cx="4572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隔离：轻症居家隔离或医院隔离；</a:t>
            </a:r>
          </a:p>
        </p:txBody>
      </p:sp>
      <p:sp>
        <p:nvSpPr>
          <p:cNvPr id="7" name="TextBox 1"/>
          <p:cNvSpPr txBox="1"/>
          <p:nvPr/>
        </p:nvSpPr>
        <p:spPr>
          <a:xfrm>
            <a:off x="889000" y="2819400"/>
            <a:ext cx="23241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标准预防措施；</a:t>
            </a:r>
          </a:p>
        </p:txBody>
      </p:sp>
      <p:sp>
        <p:nvSpPr>
          <p:cNvPr id="8" name="TextBox 1"/>
          <p:cNvSpPr txBox="1"/>
          <p:nvPr/>
        </p:nvSpPr>
        <p:spPr>
          <a:xfrm>
            <a:off x="889000" y="3390900"/>
            <a:ext cx="2933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空气传播预防措施；</a:t>
            </a:r>
          </a:p>
        </p:txBody>
      </p:sp>
      <p:sp>
        <p:nvSpPr>
          <p:cNvPr id="9" name="TextBox 1"/>
          <p:cNvSpPr txBox="1"/>
          <p:nvPr/>
        </p:nvSpPr>
        <p:spPr>
          <a:xfrm>
            <a:off x="889000" y="3975100"/>
            <a:ext cx="6286500" cy="9652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接触和飞沫预防措施：勤洗手，出门戴口罩；</a:t>
            </a:r>
          </a:p>
          <a:p>
            <a:pPr>
              <a:lnSpc>
                <a:spcPts val="1000"/>
              </a:lnSpc>
            </a:pPr>
            <a:endParaRPr lang="en-US" altLang="zh-CN" dirty="0" smtClean="0"/>
          </a:p>
          <a:p>
            <a:pPr>
              <a:lnSpc>
                <a:spcPts val="3400"/>
              </a:lnSpc>
              <a:tabLst/>
            </a:pPr>
            <a:r>
              <a:rPr lang="en-US" altLang="zh-CN" sz="2400" dirty="0" smtClean="0">
                <a:solidFill>
                  <a:srgbClr val="1F4E79"/>
                </a:solidFill>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房间通风换气；</a:t>
            </a:r>
          </a:p>
        </p:txBody>
      </p:sp>
      <p:sp>
        <p:nvSpPr>
          <p:cNvPr id="10" name="TextBox 1"/>
          <p:cNvSpPr txBox="1"/>
          <p:nvPr/>
        </p:nvSpPr>
        <p:spPr>
          <a:xfrm>
            <a:off x="889000" y="5080000"/>
            <a:ext cx="10172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Times New Roman" pitchFamily="18" charset="0"/>
                <a:cs typeface="Times New Roman" pitchFamily="18" charset="0"/>
              </a:rPr>
              <a:t>•</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清洁、消毒：新型冠状病毒对热敏感，</a:t>
            </a:r>
            <a:r>
              <a:rPr lang="en-US" altLang="zh-CN" sz="2400" dirty="0" smtClean="0">
                <a:solidFill>
                  <a:srgbClr val="1F4E79"/>
                </a:solidFill>
                <a:latin typeface="Times New Roman" pitchFamily="18" charset="0"/>
                <a:cs typeface="Times New Roman" pitchFamily="18" charset="0"/>
              </a:rPr>
              <a:t>56</a:t>
            </a:r>
            <a:r>
              <a:rPr lang="en-US" altLang="zh-CN" sz="2400" dirty="0" smtClean="0">
                <a:solidFill>
                  <a:srgbClr val="1F4E79"/>
                </a:solidFill>
                <a:latin typeface="MS Shell Dlg" pitchFamily="18" charset="0"/>
                <a:cs typeface="MS Shell Dlg" pitchFamily="18" charset="0"/>
              </a:rPr>
              <a:t>℃</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Times New Roman" pitchFamily="18" charset="0"/>
                <a:cs typeface="Times New Roman" pitchFamily="18" charset="0"/>
              </a:rPr>
              <a:t>30</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分钟、</a:t>
            </a:r>
            <a:r>
              <a:rPr lang="en-US" altLang="zh-CN" sz="2400" dirty="0" smtClean="0">
                <a:solidFill>
                  <a:srgbClr val="1F4E79"/>
                </a:solidFill>
                <a:latin typeface="Times New Roman" pitchFamily="18" charset="0"/>
                <a:cs typeface="Times New Roman" pitchFamily="18" charset="0"/>
              </a:rPr>
              <a:t>75%</a:t>
            </a:r>
            <a:r>
              <a:rPr lang="en-US" altLang="zh-CN" sz="2400" dirty="0" smtClean="0">
                <a:solidFill>
                  <a:srgbClr val="1F4E79"/>
                </a:solidFill>
                <a:latin typeface="黑体" pitchFamily="18" charset="0"/>
                <a:cs typeface="黑体" pitchFamily="18" charset="0"/>
              </a:rPr>
              <a:t>酒精、含氯消毒</a:t>
            </a:r>
          </a:p>
        </p:txBody>
      </p:sp>
      <p:sp>
        <p:nvSpPr>
          <p:cNvPr id="11" name="TextBox 1"/>
          <p:cNvSpPr txBox="1"/>
          <p:nvPr/>
        </p:nvSpPr>
        <p:spPr>
          <a:xfrm>
            <a:off x="889000" y="5562600"/>
            <a:ext cx="7620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剂、过氧化氢消毒液，氯仿等脂溶剂均可有效灭活病毒。</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2192000" h="6858000">
                <a:moveTo>
                  <a:pt x="0" y="0"/>
                </a:moveTo>
                <a:lnTo>
                  <a:pt x="12192000" y="0"/>
                </a:lnTo>
                <a:lnTo>
                  <a:pt x="12192000" y="6858000"/>
                </a:lnTo>
                <a:lnTo>
                  <a:pt x="0" y="685800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506685" y="3876675"/>
            <a:ext cx="7434465" cy="80962"/>
          </a:xfrm>
          <a:custGeom>
            <a:avLst/>
            <a:gdLst>
              <a:gd name="connsiteX0" fmla="*/ 203 w 7434465"/>
              <a:gd name="connsiteY0" fmla="*/ 80962 h 80962"/>
              <a:gd name="connsiteX1" fmla="*/ 7434465 w 7434465"/>
              <a:gd name="connsiteY1" fmla="*/ 28575 h 80962"/>
              <a:gd name="connsiteX2" fmla="*/ 7434262 w 7434465"/>
              <a:gd name="connsiteY2" fmla="*/ 0 h 80962"/>
              <a:gd name="connsiteX3" fmla="*/ 0 w 7434465"/>
              <a:gd name="connsiteY3" fmla="*/ 52387 h 80962"/>
              <a:gd name="connsiteX4" fmla="*/ 203 w 7434465"/>
              <a:gd name="connsiteY4" fmla="*/ 80962 h 8096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434465" h="80962">
                <a:moveTo>
                  <a:pt x="203" y="80962"/>
                </a:moveTo>
                <a:lnTo>
                  <a:pt x="7434465" y="28575"/>
                </a:lnTo>
                <a:lnTo>
                  <a:pt x="7434262" y="0"/>
                </a:lnTo>
                <a:lnTo>
                  <a:pt x="0" y="52387"/>
                </a:lnTo>
                <a:lnTo>
                  <a:pt x="203" y="80962"/>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25500" y="2298700"/>
            <a:ext cx="2565400" cy="25654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3822700" y="2159000"/>
            <a:ext cx="6540500" cy="4191000"/>
          </a:xfrm>
          <a:prstGeom prst="rect">
            <a:avLst/>
          </a:prstGeom>
          <a:noFill/>
        </p:spPr>
      </p:pic>
      <p:sp>
        <p:nvSpPr>
          <p:cNvPr id="2" name="TextBox 1"/>
          <p:cNvSpPr txBox="1"/>
          <p:nvPr/>
        </p:nvSpPr>
        <p:spPr>
          <a:xfrm>
            <a:off x="5359400" y="3060700"/>
            <a:ext cx="3365500" cy="558800"/>
          </a:xfrm>
          <a:prstGeom prst="rect">
            <a:avLst/>
          </a:prstGeom>
          <a:noFill/>
        </p:spPr>
        <p:txBody>
          <a:bodyPr wrap="none" lIns="0" tIns="0" rIns="0" rtlCol="0">
            <a:spAutoFit/>
          </a:bodyPr>
          <a:lstStyle/>
          <a:p>
            <a:pPr>
              <a:lnSpc>
                <a:spcPts val="4400"/>
              </a:lnSpc>
              <a:tabLst/>
            </a:pPr>
            <a:r>
              <a:rPr lang="en-US" altLang="zh-CN" sz="4404" dirty="0" smtClean="0">
                <a:solidFill>
                  <a:srgbClr val="1F4E79"/>
                </a:solidFill>
                <a:latin typeface="黑体" pitchFamily="18" charset="0"/>
                <a:cs typeface="黑体" pitchFamily="18" charset="0"/>
              </a:rPr>
              <a:t>场所卫生要求</a:t>
            </a:r>
          </a:p>
        </p:txBody>
      </p:sp>
      <p:sp>
        <p:nvSpPr>
          <p:cNvPr id="6" name="TextBox 1"/>
          <p:cNvSpPr txBox="1"/>
          <p:nvPr/>
        </p:nvSpPr>
        <p:spPr>
          <a:xfrm>
            <a:off x="1701800" y="3124200"/>
            <a:ext cx="762000" cy="952500"/>
          </a:xfrm>
          <a:prstGeom prst="rect">
            <a:avLst/>
          </a:prstGeom>
          <a:noFill/>
        </p:spPr>
        <p:txBody>
          <a:bodyPr wrap="none" lIns="0" tIns="0" rIns="0" rtlCol="0">
            <a:spAutoFit/>
          </a:bodyPr>
          <a:lstStyle/>
          <a:p>
            <a:pPr>
              <a:lnSpc>
                <a:spcPts val="7500"/>
              </a:lnSpc>
              <a:tabLst/>
            </a:pPr>
            <a:r>
              <a:rPr lang="en-US" altLang="zh-CN" sz="5400" b="1" dirty="0" smtClean="0">
                <a:solidFill>
                  <a:srgbClr val="FFFFFF"/>
                </a:solidFill>
                <a:latin typeface="Times New Roman" pitchFamily="18" charset="0"/>
                <a:cs typeface="Times New Roman" pitchFamily="18" charset="0"/>
              </a:rPr>
              <a:t>05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089900" y="3276600"/>
            <a:ext cx="3162300" cy="23876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864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66.</a:t>
            </a:r>
            <a:r>
              <a:rPr lang="en-US" altLang="zh-CN" sz="3600" dirty="0" smtClean="0">
                <a:solidFill>
                  <a:srgbClr val="1F4E79"/>
                </a:solidFill>
                <a:latin typeface="黑体" pitchFamily="18" charset="0"/>
                <a:cs typeface="黑体" pitchFamily="18" charset="0"/>
              </a:rPr>
              <a:t>在农贸市场怎样预防新型冠状病毒感染？</a:t>
            </a:r>
          </a:p>
        </p:txBody>
      </p:sp>
      <p:sp>
        <p:nvSpPr>
          <p:cNvPr id="5" name="TextBox 1"/>
          <p:cNvSpPr txBox="1"/>
          <p:nvPr/>
        </p:nvSpPr>
        <p:spPr>
          <a:xfrm>
            <a:off x="774700" y="1803400"/>
            <a:ext cx="6870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）避免在未加防护的情况下与农场牲畜或野生动</a:t>
            </a:r>
          </a:p>
        </p:txBody>
      </p:sp>
      <p:sp>
        <p:nvSpPr>
          <p:cNvPr id="6" name="TextBox 1"/>
          <p:cNvSpPr txBox="1"/>
          <p:nvPr/>
        </p:nvSpPr>
        <p:spPr>
          <a:xfrm>
            <a:off x="774700" y="2286000"/>
            <a:ext cx="1219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物接触。</a:t>
            </a:r>
          </a:p>
        </p:txBody>
      </p:sp>
      <p:sp>
        <p:nvSpPr>
          <p:cNvPr id="7" name="TextBox 1"/>
          <p:cNvSpPr txBox="1"/>
          <p:nvPr/>
        </p:nvSpPr>
        <p:spPr>
          <a:xfrm>
            <a:off x="774700" y="2806700"/>
            <a:ext cx="3822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）在人多的地方戴口罩。</a:t>
            </a:r>
          </a:p>
        </p:txBody>
      </p:sp>
      <p:sp>
        <p:nvSpPr>
          <p:cNvPr id="8" name="TextBox 1"/>
          <p:cNvSpPr txBox="1"/>
          <p:nvPr/>
        </p:nvSpPr>
        <p:spPr>
          <a:xfrm>
            <a:off x="774700" y="3378200"/>
            <a:ext cx="6870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）咳嗽打喷嚏时，用纸巾或袖或屈肘将鼻完全遮</a:t>
            </a:r>
          </a:p>
        </p:txBody>
      </p:sp>
      <p:sp>
        <p:nvSpPr>
          <p:cNvPr id="9" name="TextBox 1"/>
          <p:cNvSpPr txBox="1"/>
          <p:nvPr/>
        </p:nvSpPr>
        <p:spPr>
          <a:xfrm>
            <a:off x="774700" y="3860800"/>
            <a:ext cx="70104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住；将用过的纸巾立刻扔进封闭式垃圾箱内；咳嗽打</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喷嚏后，用肥皂和清水或含酒精洗手液清洗双手。</a:t>
            </a:r>
          </a:p>
        </p:txBody>
      </p:sp>
      <p:sp>
        <p:nvSpPr>
          <p:cNvPr id="10" name="TextBox 1"/>
          <p:cNvSpPr txBox="1"/>
          <p:nvPr/>
        </p:nvSpPr>
        <p:spPr>
          <a:xfrm>
            <a:off x="774700" y="4813300"/>
            <a:ext cx="6870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）外出回家后及时洗手，如有发热和其他呼吸道</a:t>
            </a:r>
          </a:p>
        </p:txBody>
      </p:sp>
      <p:sp>
        <p:nvSpPr>
          <p:cNvPr id="11" name="TextBox 1"/>
          <p:cNvSpPr txBox="1"/>
          <p:nvPr/>
        </p:nvSpPr>
        <p:spPr>
          <a:xfrm>
            <a:off x="774700" y="5295900"/>
            <a:ext cx="7010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感染症状，特别是持续发热不退，及时到医院就诊。</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064500" y="3416300"/>
            <a:ext cx="3835400" cy="29718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077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67.</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在家中怎样预防新型冠状病毒传染？</a:t>
            </a:r>
          </a:p>
        </p:txBody>
      </p:sp>
      <p:sp>
        <p:nvSpPr>
          <p:cNvPr id="5" name="TextBox 1"/>
          <p:cNvSpPr txBox="1"/>
          <p:nvPr/>
        </p:nvSpPr>
        <p:spPr>
          <a:xfrm>
            <a:off x="1104900" y="1574800"/>
            <a:ext cx="6997700" cy="330200"/>
          </a:xfrm>
          <a:prstGeom prst="rect">
            <a:avLst/>
          </a:prstGeom>
          <a:noFill/>
        </p:spPr>
        <p:txBody>
          <a:bodyPr wrap="none" lIns="0" tIns="0" rIns="0" rtlCol="0">
            <a:spAutoFit/>
          </a:bodyPr>
          <a:lstStyle/>
          <a:p>
            <a:pPr>
              <a:lnSpc>
                <a:spcPts val="2600"/>
              </a:lnSpc>
              <a:tabLst/>
            </a:pPr>
            <a:r>
              <a:rPr lang="en-US" altLang="zh-CN" sz="2004" dirty="0" smtClean="0">
                <a:solidFill>
                  <a:srgbClr val="1F4E79"/>
                </a:solidFill>
                <a:latin typeface="黑体" pitchFamily="18" charset="0"/>
                <a:cs typeface="黑体" pitchFamily="18" charset="0"/>
              </a:rPr>
              <a:t>（</a:t>
            </a:r>
            <a:r>
              <a:rPr lang="en-US" altLang="zh-CN" sz="2004" dirty="0" smtClean="0">
                <a:solidFill>
                  <a:srgbClr val="1F4E79"/>
                </a:solidFill>
                <a:latin typeface="Times New Roman" pitchFamily="18" charset="0"/>
                <a:cs typeface="Times New Roman" pitchFamily="18" charset="0"/>
              </a:rPr>
              <a:t>1</a:t>
            </a:r>
            <a:r>
              <a:rPr lang="en-US" altLang="zh-CN" sz="2004" dirty="0" smtClean="0">
                <a:solidFill>
                  <a:srgbClr val="1F4E79"/>
                </a:solidFill>
                <a:latin typeface="黑体" pitchFamily="18" charset="0"/>
                <a:cs typeface="黑体" pitchFamily="18" charset="0"/>
              </a:rPr>
              <a:t>）增强卫生健康意识，适量运动、早睡早起、不熬夜可提高</a:t>
            </a:r>
          </a:p>
        </p:txBody>
      </p:sp>
      <p:sp>
        <p:nvSpPr>
          <p:cNvPr id="6" name="TextBox 1"/>
          <p:cNvSpPr txBox="1"/>
          <p:nvPr/>
        </p:nvSpPr>
        <p:spPr>
          <a:xfrm>
            <a:off x="1104900" y="1905000"/>
            <a:ext cx="1524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自身免疫力；</a:t>
            </a:r>
          </a:p>
        </p:txBody>
      </p:sp>
      <p:sp>
        <p:nvSpPr>
          <p:cNvPr id="7" name="TextBox 1"/>
          <p:cNvSpPr txBox="1"/>
          <p:nvPr/>
        </p:nvSpPr>
        <p:spPr>
          <a:xfrm>
            <a:off x="1104900" y="2311400"/>
            <a:ext cx="70104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2</a:t>
            </a:r>
            <a:r>
              <a:rPr lang="en-US" altLang="zh-CN" sz="2004" dirty="0" smtClean="0">
                <a:solidFill>
                  <a:srgbClr val="1F4E79"/>
                </a:solidFill>
                <a:latin typeface="黑体" pitchFamily="18" charset="0"/>
                <a:cs typeface="黑体" pitchFamily="18" charset="0"/>
              </a:rPr>
              <a:t>）保持良好的个人卫生习惯，咳嗽或打喷嚏时用纸巾掩住口</a:t>
            </a:r>
          </a:p>
        </p:txBody>
      </p:sp>
      <p:sp>
        <p:nvSpPr>
          <p:cNvPr id="8" name="TextBox 1"/>
          <p:cNvSpPr txBox="1"/>
          <p:nvPr/>
        </p:nvSpPr>
        <p:spPr>
          <a:xfrm>
            <a:off x="1104900" y="2641600"/>
            <a:ext cx="5588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鼻，经常彻底洗手，不用脏手触摸眼睛、鼻或口；</a:t>
            </a:r>
          </a:p>
        </p:txBody>
      </p:sp>
      <p:sp>
        <p:nvSpPr>
          <p:cNvPr id="9" name="TextBox 1"/>
          <p:cNvSpPr txBox="1"/>
          <p:nvPr/>
        </p:nvSpPr>
        <p:spPr>
          <a:xfrm>
            <a:off x="1104900" y="3048000"/>
            <a:ext cx="4470400" cy="342900"/>
          </a:xfrm>
          <a:prstGeom prst="rect">
            <a:avLst/>
          </a:prstGeom>
          <a:noFill/>
        </p:spPr>
        <p:txBody>
          <a:bodyPr wrap="none" lIns="0" tIns="0" rIns="0" rtlCol="0">
            <a:spAutoFit/>
          </a:bodyPr>
          <a:lstStyle/>
          <a:p>
            <a:pPr>
              <a:lnSpc>
                <a:spcPts val="27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3</a:t>
            </a:r>
            <a:r>
              <a:rPr lang="en-US" altLang="zh-CN" sz="2004" dirty="0" smtClean="0">
                <a:solidFill>
                  <a:srgbClr val="1F4E79"/>
                </a:solidFill>
                <a:latin typeface="黑体" pitchFamily="18" charset="0"/>
                <a:cs typeface="黑体" pitchFamily="18" charset="0"/>
              </a:rPr>
              <a:t>）居室多通风换气并保持整洁卫生；</a:t>
            </a:r>
          </a:p>
        </p:txBody>
      </p:sp>
      <p:sp>
        <p:nvSpPr>
          <p:cNvPr id="10" name="TextBox 1"/>
          <p:cNvSpPr txBox="1"/>
          <p:nvPr/>
        </p:nvSpPr>
        <p:spPr>
          <a:xfrm>
            <a:off x="1104900" y="3479800"/>
            <a:ext cx="6769100" cy="330200"/>
          </a:xfrm>
          <a:prstGeom prst="rect">
            <a:avLst/>
          </a:prstGeom>
          <a:noFill/>
        </p:spPr>
        <p:txBody>
          <a:bodyPr wrap="none" lIns="0" tIns="0" rIns="0" rtlCol="0">
            <a:spAutoFit/>
          </a:bodyPr>
          <a:lstStyle/>
          <a:p>
            <a:pPr>
              <a:lnSpc>
                <a:spcPts val="2600"/>
              </a:lnSpc>
              <a:tabLst/>
            </a:pPr>
            <a:r>
              <a:rPr lang="en-US" altLang="zh-CN" sz="2004" dirty="0" smtClean="0">
                <a:solidFill>
                  <a:srgbClr val="1F4E79"/>
                </a:solidFill>
                <a:latin typeface="黑体" pitchFamily="18" charset="0"/>
                <a:cs typeface="黑体" pitchFamily="18" charset="0"/>
              </a:rPr>
              <a:t>（</a:t>
            </a:r>
            <a:r>
              <a:rPr lang="en-US" altLang="zh-CN" sz="2004" dirty="0" smtClean="0">
                <a:solidFill>
                  <a:srgbClr val="1F4E79"/>
                </a:solidFill>
                <a:latin typeface="Times New Roman" pitchFamily="18" charset="0"/>
                <a:cs typeface="Times New Roman" pitchFamily="18" charset="0"/>
              </a:rPr>
              <a:t>4</a:t>
            </a:r>
            <a:r>
              <a:rPr lang="en-US" altLang="zh-CN" sz="2004" dirty="0" smtClean="0">
                <a:solidFill>
                  <a:srgbClr val="1F4E79"/>
                </a:solidFill>
                <a:latin typeface="黑体" pitchFamily="18" charset="0"/>
                <a:cs typeface="黑体" pitchFamily="18" charset="0"/>
              </a:rPr>
              <a:t>）尽可能避免与有呼吸道疾病症状（如发热、咳嗽或打喷</a:t>
            </a:r>
          </a:p>
        </p:txBody>
      </p:sp>
      <p:sp>
        <p:nvSpPr>
          <p:cNvPr id="11" name="TextBox 1"/>
          <p:cNvSpPr txBox="1"/>
          <p:nvPr/>
        </p:nvSpPr>
        <p:spPr>
          <a:xfrm>
            <a:off x="1104900" y="3810000"/>
            <a:ext cx="2540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嚏等）的人密切接触；</a:t>
            </a:r>
          </a:p>
        </p:txBody>
      </p:sp>
      <p:sp>
        <p:nvSpPr>
          <p:cNvPr id="12" name="TextBox 1"/>
          <p:cNvSpPr txBox="1"/>
          <p:nvPr/>
        </p:nvSpPr>
        <p:spPr>
          <a:xfrm>
            <a:off x="1104900" y="4216400"/>
            <a:ext cx="7010400" cy="330200"/>
          </a:xfrm>
          <a:prstGeom prst="rect">
            <a:avLst/>
          </a:prstGeom>
          <a:noFill/>
        </p:spPr>
        <p:txBody>
          <a:bodyPr wrap="none" lIns="0" tIns="0" rIns="0" rtlCol="0">
            <a:spAutoFit/>
          </a:bodyPr>
          <a:lstStyle/>
          <a:p>
            <a:pPr>
              <a:lnSpc>
                <a:spcPts val="2600"/>
              </a:lnSpc>
              <a:tabLst/>
            </a:pPr>
            <a:r>
              <a:rPr lang="en-US" altLang="zh-CN" sz="2004" dirty="0" smtClean="0">
                <a:solidFill>
                  <a:srgbClr val="1F4E79"/>
                </a:solidFill>
                <a:latin typeface="黑体" pitchFamily="18" charset="0"/>
                <a:cs typeface="黑体" pitchFamily="18" charset="0"/>
              </a:rPr>
              <a:t>（</a:t>
            </a:r>
            <a:r>
              <a:rPr lang="en-US" altLang="zh-CN" sz="2004" dirty="0" smtClean="0">
                <a:solidFill>
                  <a:srgbClr val="1F4E79"/>
                </a:solidFill>
                <a:latin typeface="Times New Roman" pitchFamily="18" charset="0"/>
                <a:cs typeface="Times New Roman" pitchFamily="18" charset="0"/>
              </a:rPr>
              <a:t>5</a:t>
            </a:r>
            <a:r>
              <a:rPr lang="en-US" altLang="zh-CN" sz="2004" dirty="0" smtClean="0">
                <a:solidFill>
                  <a:srgbClr val="1F4E79"/>
                </a:solidFill>
                <a:latin typeface="黑体" pitchFamily="18" charset="0"/>
                <a:cs typeface="黑体" pitchFamily="18" charset="0"/>
              </a:rPr>
              <a:t>）尽量避免到人多拥挤和空间密闭的场所，如必须去佩戴口</a:t>
            </a:r>
          </a:p>
        </p:txBody>
      </p:sp>
      <p:sp>
        <p:nvSpPr>
          <p:cNvPr id="13" name="TextBox 1"/>
          <p:cNvSpPr txBox="1"/>
          <p:nvPr/>
        </p:nvSpPr>
        <p:spPr>
          <a:xfrm>
            <a:off x="1104900" y="4546600"/>
            <a:ext cx="508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罩；</a:t>
            </a:r>
          </a:p>
        </p:txBody>
      </p:sp>
      <p:sp>
        <p:nvSpPr>
          <p:cNvPr id="14" name="TextBox 1"/>
          <p:cNvSpPr txBox="1"/>
          <p:nvPr/>
        </p:nvSpPr>
        <p:spPr>
          <a:xfrm>
            <a:off x="1104900" y="4953000"/>
            <a:ext cx="4203700" cy="330200"/>
          </a:xfrm>
          <a:prstGeom prst="rect">
            <a:avLst/>
          </a:prstGeom>
          <a:noFill/>
        </p:spPr>
        <p:txBody>
          <a:bodyPr wrap="none" lIns="0" tIns="0" rIns="0" rtlCol="0">
            <a:spAutoFit/>
          </a:bodyPr>
          <a:lstStyle/>
          <a:p>
            <a:pPr>
              <a:lnSpc>
                <a:spcPts val="2600"/>
              </a:lnSpc>
              <a:tabLst/>
            </a:pPr>
            <a:r>
              <a:rPr lang="en-US" altLang="zh-CN" sz="2004" dirty="0" smtClean="0">
                <a:solidFill>
                  <a:srgbClr val="1F4E79"/>
                </a:solidFill>
                <a:latin typeface="黑体" pitchFamily="18" charset="0"/>
                <a:cs typeface="黑体" pitchFamily="18" charset="0"/>
              </a:rPr>
              <a:t>（</a:t>
            </a:r>
            <a:r>
              <a:rPr lang="en-US" altLang="zh-CN" sz="2004" dirty="0" smtClean="0">
                <a:solidFill>
                  <a:srgbClr val="1F4E79"/>
                </a:solidFill>
                <a:latin typeface="Times New Roman" pitchFamily="18" charset="0"/>
                <a:cs typeface="Times New Roman" pitchFamily="18" charset="0"/>
              </a:rPr>
              <a:t>6</a:t>
            </a:r>
            <a:r>
              <a:rPr lang="en-US" altLang="zh-CN" sz="2004" dirty="0" smtClean="0">
                <a:solidFill>
                  <a:srgbClr val="1F4E79"/>
                </a:solidFill>
                <a:latin typeface="黑体" pitchFamily="18" charset="0"/>
                <a:cs typeface="黑体" pitchFamily="18" charset="0"/>
              </a:rPr>
              <a:t>）避免接触野生动物和家禽家畜；</a:t>
            </a:r>
          </a:p>
        </p:txBody>
      </p:sp>
      <p:sp>
        <p:nvSpPr>
          <p:cNvPr id="15" name="TextBox 1"/>
          <p:cNvSpPr txBox="1"/>
          <p:nvPr/>
        </p:nvSpPr>
        <p:spPr>
          <a:xfrm>
            <a:off x="1104900" y="5397500"/>
            <a:ext cx="7010400" cy="774700"/>
          </a:xfrm>
          <a:prstGeom prst="rect">
            <a:avLst/>
          </a:prstGeom>
          <a:noFill/>
        </p:spPr>
        <p:txBody>
          <a:bodyPr wrap="none" lIns="0" tIns="0" rIns="0" rtlCol="0">
            <a:spAutoFit/>
          </a:bodyPr>
          <a:lstStyle/>
          <a:p>
            <a:pPr>
              <a:lnSpc>
                <a:spcPts val="2600"/>
              </a:lnSpc>
              <a:tabLst/>
            </a:pPr>
            <a:r>
              <a:rPr lang="en-US" altLang="zh-CN" sz="2004" dirty="0" smtClean="0">
                <a:solidFill>
                  <a:srgbClr val="1F4E79"/>
                </a:solidFill>
                <a:latin typeface="黑体" pitchFamily="18" charset="0"/>
                <a:cs typeface="黑体" pitchFamily="18" charset="0"/>
              </a:rPr>
              <a:t>（</a:t>
            </a:r>
            <a:r>
              <a:rPr lang="en-US" altLang="zh-CN" sz="2004" dirty="0" smtClean="0">
                <a:solidFill>
                  <a:srgbClr val="1F4E79"/>
                </a:solidFill>
                <a:latin typeface="Times New Roman" pitchFamily="18" charset="0"/>
                <a:cs typeface="Times New Roman" pitchFamily="18" charset="0"/>
              </a:rPr>
              <a:t>7</a:t>
            </a:r>
            <a:r>
              <a:rPr lang="en-US" altLang="zh-CN" sz="2004" dirty="0" smtClean="0">
                <a:solidFill>
                  <a:srgbClr val="1F4E79"/>
                </a:solidFill>
                <a:latin typeface="黑体" pitchFamily="18" charset="0"/>
                <a:cs typeface="黑体" pitchFamily="18" charset="0"/>
              </a:rPr>
              <a:t>）坚持安全的饮食习惯，食用肉类和蛋类要煮熟、煮透；</a:t>
            </a:r>
          </a:p>
          <a:p>
            <a:pPr>
              <a:lnSpc>
                <a:spcPts val="3500"/>
              </a:lnSpc>
              <a:tabLst/>
            </a:pPr>
            <a:r>
              <a:rPr lang="en-US" altLang="zh-CN" sz="2004" dirty="0" smtClean="0">
                <a:solidFill>
                  <a:srgbClr val="1F4E79"/>
                </a:solidFill>
                <a:latin typeface="黑体" pitchFamily="18" charset="0"/>
                <a:cs typeface="黑体" pitchFamily="18" charset="0"/>
              </a:rPr>
              <a:t>（</a:t>
            </a:r>
            <a:r>
              <a:rPr lang="en-US" altLang="zh-CN" sz="2004" b="1" dirty="0" smtClean="0">
                <a:solidFill>
                  <a:srgbClr val="1F4E79"/>
                </a:solidFill>
                <a:latin typeface="Times New Roman" pitchFamily="18" charset="0"/>
                <a:cs typeface="Times New Roman" pitchFamily="18" charset="0"/>
              </a:rPr>
              <a:t>8</a:t>
            </a:r>
            <a:r>
              <a:rPr lang="en-US" altLang="zh-CN" sz="2004" dirty="0" smtClean="0">
                <a:solidFill>
                  <a:srgbClr val="1F4E79"/>
                </a:solidFill>
                <a:latin typeface="黑体" pitchFamily="18" charset="0"/>
                <a:cs typeface="黑体" pitchFamily="18" charset="0"/>
              </a:rPr>
              <a:t>）密切关注发热、咳嗽等症状，出现此类症状一定要及时就</a:t>
            </a:r>
          </a:p>
        </p:txBody>
      </p:sp>
      <p:sp>
        <p:nvSpPr>
          <p:cNvPr id="16" name="TextBox 1"/>
          <p:cNvSpPr txBox="1"/>
          <p:nvPr/>
        </p:nvSpPr>
        <p:spPr>
          <a:xfrm>
            <a:off x="1104900" y="6146800"/>
            <a:ext cx="1016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近就医。</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270000" y="1257300"/>
            <a:ext cx="3644900" cy="22606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7378700" y="4051300"/>
            <a:ext cx="3644900" cy="24257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5344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68.</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在影剧院怎样预防新型冠状病毒传染？</a:t>
            </a:r>
          </a:p>
        </p:txBody>
      </p:sp>
      <p:sp>
        <p:nvSpPr>
          <p:cNvPr id="6" name="TextBox 1"/>
          <p:cNvSpPr txBox="1"/>
          <p:nvPr/>
        </p:nvSpPr>
        <p:spPr>
          <a:xfrm>
            <a:off x="6438900" y="1460500"/>
            <a:ext cx="4318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传染病流行期间，尽量不到人流密集和</a:t>
            </a:r>
          </a:p>
        </p:txBody>
      </p:sp>
      <p:sp>
        <p:nvSpPr>
          <p:cNvPr id="7" name="TextBox 1"/>
          <p:cNvSpPr txBox="1"/>
          <p:nvPr/>
        </p:nvSpPr>
        <p:spPr>
          <a:xfrm>
            <a:off x="5943600" y="1803400"/>
            <a:ext cx="4826000" cy="14732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空气流通不畅的公共场所，特别是儿童、老</a:t>
            </a:r>
          </a:p>
          <a:p>
            <a:pPr>
              <a:lnSpc>
                <a:spcPts val="2300"/>
              </a:lnSpc>
              <a:tabLst/>
            </a:pPr>
            <a:r>
              <a:rPr lang="en-US" altLang="zh-CN" sz="2004" dirty="0" smtClean="0">
                <a:solidFill>
                  <a:srgbClr val="1F4E79"/>
                </a:solidFill>
                <a:latin typeface="黑体" pitchFamily="18" charset="0"/>
                <a:cs typeface="黑体" pitchFamily="18" charset="0"/>
              </a:rPr>
              <a:t>年人及免疫力低下的人群。如必须去应戴口</a:t>
            </a:r>
          </a:p>
          <a:p>
            <a:pPr>
              <a:lnSpc>
                <a:spcPts val="2300"/>
              </a:lnSpc>
              <a:tabLst/>
            </a:pPr>
            <a:r>
              <a:rPr lang="en-US" altLang="zh-CN" sz="2004" dirty="0" smtClean="0">
                <a:solidFill>
                  <a:srgbClr val="1F4E79"/>
                </a:solidFill>
                <a:latin typeface="黑体" pitchFamily="18" charset="0"/>
                <a:cs typeface="黑体" pitchFamily="18" charset="0"/>
              </a:rPr>
              <a:t>罩；在自己咳嗽或打喷嚏时，用纸巾将口鼻</a:t>
            </a:r>
          </a:p>
          <a:p>
            <a:pPr>
              <a:lnSpc>
                <a:spcPts val="2300"/>
              </a:lnSpc>
              <a:tabLst/>
            </a:pPr>
            <a:r>
              <a:rPr lang="en-US" altLang="zh-CN" sz="2004" dirty="0" smtClean="0">
                <a:solidFill>
                  <a:srgbClr val="1F4E79"/>
                </a:solidFill>
                <a:latin typeface="黑体" pitchFamily="18" charset="0"/>
                <a:cs typeface="黑体" pitchFamily="18" charset="0"/>
              </a:rPr>
              <a:t>完全遮住，并将用过的纸巾立刻扔进封闭式</a:t>
            </a:r>
          </a:p>
          <a:p>
            <a:pPr>
              <a:lnSpc>
                <a:spcPts val="2300"/>
              </a:lnSpc>
              <a:tabLst/>
            </a:pPr>
            <a:r>
              <a:rPr lang="en-US" altLang="zh-CN" sz="2004" dirty="0" smtClean="0">
                <a:solidFill>
                  <a:srgbClr val="1F4E79"/>
                </a:solidFill>
                <a:latin typeface="黑体" pitchFamily="18" charset="0"/>
                <a:cs typeface="黑体" pitchFamily="18" charset="0"/>
              </a:rPr>
              <a:t>垃圾箱内，防止病菌传播。</a:t>
            </a:r>
          </a:p>
        </p:txBody>
      </p:sp>
      <p:sp>
        <p:nvSpPr>
          <p:cNvPr id="8" name="TextBox 1"/>
          <p:cNvSpPr txBox="1"/>
          <p:nvPr/>
        </p:nvSpPr>
        <p:spPr>
          <a:xfrm>
            <a:off x="914400" y="3505200"/>
            <a:ext cx="9906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69.</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在公交车、地铁、轮船和飞机等公共交通设施</a:t>
            </a:r>
          </a:p>
        </p:txBody>
      </p:sp>
      <p:sp>
        <p:nvSpPr>
          <p:cNvPr id="9" name="TextBox 1"/>
          <p:cNvSpPr txBox="1"/>
          <p:nvPr/>
        </p:nvSpPr>
        <p:spPr>
          <a:xfrm>
            <a:off x="914400" y="4051300"/>
            <a:ext cx="59436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怎样预防新型冠状病毒传染？</a:t>
            </a:r>
          </a:p>
        </p:txBody>
      </p:sp>
      <p:sp>
        <p:nvSpPr>
          <p:cNvPr id="10" name="TextBox 1"/>
          <p:cNvSpPr txBox="1"/>
          <p:nvPr/>
        </p:nvSpPr>
        <p:spPr>
          <a:xfrm>
            <a:off x="1524000" y="4724400"/>
            <a:ext cx="4064000" cy="2540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公交车、地铁、轮船和飞机等地方都</a:t>
            </a:r>
          </a:p>
        </p:txBody>
      </p:sp>
      <p:sp>
        <p:nvSpPr>
          <p:cNvPr id="11" name="TextBox 1"/>
          <p:cNvSpPr txBox="1"/>
          <p:nvPr/>
        </p:nvSpPr>
        <p:spPr>
          <a:xfrm>
            <a:off x="1028700" y="5054600"/>
            <a:ext cx="4572000" cy="11684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是人流密集，可佩戴口罩减少接触病原风</a:t>
            </a:r>
          </a:p>
          <a:p>
            <a:pPr>
              <a:lnSpc>
                <a:spcPts val="2400"/>
              </a:lnSpc>
              <a:tabLst/>
            </a:pPr>
            <a:r>
              <a:rPr lang="en-US" altLang="zh-CN" sz="2004" dirty="0" smtClean="0">
                <a:solidFill>
                  <a:srgbClr val="1F4E79"/>
                </a:solidFill>
                <a:latin typeface="黑体" pitchFamily="18" charset="0"/>
                <a:cs typeface="黑体" pitchFamily="18" charset="0"/>
              </a:rPr>
              <a:t>险。在自己咳嗽或打喷嚏时，用纸巾将口</a:t>
            </a:r>
          </a:p>
          <a:p>
            <a:pPr>
              <a:lnSpc>
                <a:spcPts val="2400"/>
              </a:lnSpc>
              <a:tabLst/>
            </a:pPr>
            <a:r>
              <a:rPr lang="en-US" altLang="zh-CN" sz="2004" dirty="0" smtClean="0">
                <a:solidFill>
                  <a:srgbClr val="1F4E79"/>
                </a:solidFill>
                <a:latin typeface="黑体" pitchFamily="18" charset="0"/>
                <a:cs typeface="黑体" pitchFamily="18" charset="0"/>
              </a:rPr>
              <a:t>鼻完全遮住，并将用过的纸巾立刻扔进封</a:t>
            </a:r>
          </a:p>
          <a:p>
            <a:pPr>
              <a:lnSpc>
                <a:spcPts val="2400"/>
              </a:lnSpc>
              <a:tabLst/>
            </a:pPr>
            <a:r>
              <a:rPr lang="en-US" altLang="zh-CN" sz="2004" dirty="0" smtClean="0">
                <a:solidFill>
                  <a:srgbClr val="1F4E79"/>
                </a:solidFill>
                <a:latin typeface="黑体" pitchFamily="18" charset="0"/>
                <a:cs typeface="黑体" pitchFamily="18" charset="0"/>
              </a:rPr>
              <a:t>闭式垃圾箱内，防止病菌传播。</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320800" y="4292600"/>
            <a:ext cx="5956300" cy="22606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01700" y="698500"/>
            <a:ext cx="8991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70.</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在办公场所怎样预防新型冠状病毒传染？</a:t>
            </a:r>
          </a:p>
        </p:txBody>
      </p:sp>
      <p:sp>
        <p:nvSpPr>
          <p:cNvPr id="5" name="TextBox 1"/>
          <p:cNvSpPr txBox="1"/>
          <p:nvPr/>
        </p:nvSpPr>
        <p:spPr>
          <a:xfrm>
            <a:off x="939800" y="1638300"/>
            <a:ext cx="10096500" cy="1612900"/>
          </a:xfrm>
          <a:prstGeom prst="rect">
            <a:avLst/>
          </a:prstGeom>
          <a:noFill/>
        </p:spPr>
        <p:txBody>
          <a:bodyPr wrap="none" lIns="0" tIns="0" rIns="0" rtlCol="0">
            <a:spAutoFit/>
          </a:bodyPr>
          <a:lstStyle/>
          <a:p>
            <a:pPr>
              <a:lnSpc>
                <a:spcPts val="2400"/>
              </a:lnSpc>
              <a:tabLst>
                <a:tab pos="596900" algn="l"/>
              </a:tabLst>
            </a:pPr>
            <a:r>
              <a:rPr lang="en-US" altLang="zh-CN" dirty="0" smtClean="0"/>
              <a:t>	</a:t>
            </a:r>
            <a:r>
              <a:rPr lang="en-US" altLang="zh-CN" sz="2400" dirty="0" smtClean="0">
                <a:solidFill>
                  <a:srgbClr val="1F4E79"/>
                </a:solidFill>
                <a:latin typeface="黑体" pitchFamily="18" charset="0"/>
                <a:cs typeface="黑体" pitchFamily="18" charset="0"/>
              </a:rPr>
              <a:t>保持工作场所室内不断的通风换气；不要随地吐痰，可以先吐在纸张上</a:t>
            </a:r>
          </a:p>
          <a:p>
            <a:pPr>
              <a:lnSpc>
                <a:spcPts val="1000"/>
              </a:lnSpc>
            </a:pPr>
            <a:endParaRPr lang="en-US" altLang="zh-CN" dirty="0" smtClean="0"/>
          </a:p>
          <a:p>
            <a:pPr>
              <a:lnSpc>
                <a:spcPts val="2400"/>
              </a:lnSpc>
              <a:tabLst>
                <a:tab pos="596900" algn="l"/>
              </a:tabLst>
            </a:pPr>
            <a:r>
              <a:rPr lang="en-US" altLang="zh-CN" sz="2400" dirty="0" smtClean="0">
                <a:solidFill>
                  <a:srgbClr val="1F4E79"/>
                </a:solidFill>
                <a:latin typeface="黑体" pitchFamily="18" charset="0"/>
                <a:cs typeface="黑体" pitchFamily="18" charset="0"/>
              </a:rPr>
              <a:t>，在方便时再把它扔进封闭式垃圾箱内，在自己咳嗽或打喷嚏时，用纸巾将</a:t>
            </a:r>
          </a:p>
          <a:p>
            <a:pPr>
              <a:lnSpc>
                <a:spcPts val="1000"/>
              </a:lnSpc>
            </a:pPr>
            <a:endParaRPr lang="en-US" altLang="zh-CN" dirty="0" smtClean="0"/>
          </a:p>
          <a:p>
            <a:pPr>
              <a:lnSpc>
                <a:spcPts val="2400"/>
              </a:lnSpc>
              <a:tabLst>
                <a:tab pos="596900" algn="l"/>
              </a:tabLst>
            </a:pPr>
            <a:r>
              <a:rPr lang="en-US" altLang="zh-CN" sz="2400" dirty="0" smtClean="0">
                <a:solidFill>
                  <a:srgbClr val="1F4E79"/>
                </a:solidFill>
                <a:latin typeface="黑体" pitchFamily="18" charset="0"/>
                <a:cs typeface="黑体" pitchFamily="18" charset="0"/>
              </a:rPr>
              <a:t>口鼻完全遮住，并将用过的纸巾立刻扔进封闭式垃圾箱内，防止病菌传播；</a:t>
            </a:r>
          </a:p>
          <a:p>
            <a:pPr>
              <a:lnSpc>
                <a:spcPts val="1000"/>
              </a:lnSpc>
            </a:pPr>
            <a:endParaRPr lang="en-US" altLang="zh-CN" dirty="0" smtClean="0"/>
          </a:p>
          <a:p>
            <a:pPr>
              <a:lnSpc>
                <a:spcPts val="2400"/>
              </a:lnSpc>
              <a:tabLst>
                <a:tab pos="596900" algn="l"/>
              </a:tabLst>
            </a:pPr>
            <a:r>
              <a:rPr lang="en-US" altLang="zh-CN" sz="2400" dirty="0" smtClean="0">
                <a:solidFill>
                  <a:srgbClr val="1F4E79"/>
                </a:solidFill>
                <a:latin typeface="黑体" pitchFamily="18" charset="0"/>
                <a:cs typeface="黑体" pitchFamily="18" charset="0"/>
              </a:rPr>
              <a:t>保持个人卫生，要勤洗手；传染病流行季节应尽量避免各类聚会。</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699500" y="2260600"/>
            <a:ext cx="3200400" cy="3111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077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71.</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在医院怎样预防新型冠状病毒传染？</a:t>
            </a:r>
          </a:p>
        </p:txBody>
      </p:sp>
      <p:sp>
        <p:nvSpPr>
          <p:cNvPr id="5" name="TextBox 1"/>
          <p:cNvSpPr txBox="1"/>
          <p:nvPr/>
        </p:nvSpPr>
        <p:spPr>
          <a:xfrm>
            <a:off x="939800" y="1727200"/>
            <a:ext cx="74803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）去医院看病、探望病人时，尤其是去医院的发热门</a:t>
            </a:r>
          </a:p>
        </p:txBody>
      </p:sp>
      <p:sp>
        <p:nvSpPr>
          <p:cNvPr id="6" name="TextBox 1"/>
          <p:cNvSpPr txBox="1"/>
          <p:nvPr/>
        </p:nvSpPr>
        <p:spPr>
          <a:xfrm>
            <a:off x="939800" y="2133600"/>
            <a:ext cx="4572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诊或呼吸科就诊时应该戴上口罩；</a:t>
            </a:r>
          </a:p>
        </p:txBody>
      </p:sp>
      <p:sp>
        <p:nvSpPr>
          <p:cNvPr id="7" name="TextBox 1"/>
          <p:cNvSpPr txBox="1"/>
          <p:nvPr/>
        </p:nvSpPr>
        <p:spPr>
          <a:xfrm>
            <a:off x="939800" y="2590800"/>
            <a:ext cx="74803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）尽可能避免与有呼吸道疾病症状（如发热、咳嗽或</a:t>
            </a:r>
          </a:p>
        </p:txBody>
      </p:sp>
      <p:sp>
        <p:nvSpPr>
          <p:cNvPr id="8" name="TextBox 1"/>
          <p:cNvSpPr txBox="1"/>
          <p:nvPr/>
        </p:nvSpPr>
        <p:spPr>
          <a:xfrm>
            <a:off x="939800" y="2997200"/>
            <a:ext cx="3657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打喷嚏等）的人密切接触；</a:t>
            </a:r>
          </a:p>
        </p:txBody>
      </p:sp>
      <p:sp>
        <p:nvSpPr>
          <p:cNvPr id="9" name="TextBox 1"/>
          <p:cNvSpPr txBox="1"/>
          <p:nvPr/>
        </p:nvSpPr>
        <p:spPr>
          <a:xfrm>
            <a:off x="939800" y="3441700"/>
            <a:ext cx="74803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）保持良好的个人卫生习惯，咳嗽或打喷嚏时用纸巾</a:t>
            </a:r>
          </a:p>
        </p:txBody>
      </p:sp>
      <p:sp>
        <p:nvSpPr>
          <p:cNvPr id="10" name="TextBox 1"/>
          <p:cNvSpPr txBox="1"/>
          <p:nvPr/>
        </p:nvSpPr>
        <p:spPr>
          <a:xfrm>
            <a:off x="939800" y="3848100"/>
            <a:ext cx="1524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掩住口鼻；</a:t>
            </a:r>
          </a:p>
        </p:txBody>
      </p:sp>
      <p:sp>
        <p:nvSpPr>
          <p:cNvPr id="11" name="TextBox 1"/>
          <p:cNvSpPr txBox="1"/>
          <p:nvPr/>
        </p:nvSpPr>
        <p:spPr>
          <a:xfrm>
            <a:off x="939800" y="4305300"/>
            <a:ext cx="74803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）用肥皂和清水或含酒精洗手液清洗双手，不用脏手</a:t>
            </a:r>
          </a:p>
        </p:txBody>
      </p:sp>
      <p:sp>
        <p:nvSpPr>
          <p:cNvPr id="12" name="TextBox 1"/>
          <p:cNvSpPr txBox="1"/>
          <p:nvPr/>
        </p:nvSpPr>
        <p:spPr>
          <a:xfrm>
            <a:off x="939800" y="4711700"/>
            <a:ext cx="2743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触摸眼睛、鼻或口；</a:t>
            </a:r>
          </a:p>
        </p:txBody>
      </p:sp>
      <p:sp>
        <p:nvSpPr>
          <p:cNvPr id="13" name="TextBox 1"/>
          <p:cNvSpPr txBox="1"/>
          <p:nvPr/>
        </p:nvSpPr>
        <p:spPr>
          <a:xfrm>
            <a:off x="939800" y="5156200"/>
            <a:ext cx="62611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5</a:t>
            </a:r>
            <a:r>
              <a:rPr lang="en-US" altLang="zh-CN" sz="2400" dirty="0" smtClean="0">
                <a:solidFill>
                  <a:srgbClr val="1F4E79"/>
                </a:solidFill>
                <a:latin typeface="黑体" pitchFamily="18" charset="0"/>
                <a:cs typeface="黑体" pitchFamily="18" charset="0"/>
              </a:rPr>
              <a:t>）将用过的纸巾立刻扔进封闭式垃圾箱内；</a:t>
            </a:r>
          </a:p>
        </p:txBody>
      </p:sp>
      <p:sp>
        <p:nvSpPr>
          <p:cNvPr id="14" name="TextBox 1"/>
          <p:cNvSpPr txBox="1"/>
          <p:nvPr/>
        </p:nvSpPr>
        <p:spPr>
          <a:xfrm>
            <a:off x="939800" y="5651500"/>
            <a:ext cx="74803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6</a:t>
            </a:r>
            <a:r>
              <a:rPr lang="en-US" altLang="zh-CN" sz="2400" dirty="0" smtClean="0">
                <a:solidFill>
                  <a:srgbClr val="1F4E79"/>
                </a:solidFill>
                <a:latin typeface="黑体" pitchFamily="18" charset="0"/>
                <a:cs typeface="黑体" pitchFamily="18" charset="0"/>
              </a:rPr>
              <a:t>）密切关注发热、咳嗽等症状，出现此类症状一定要</a:t>
            </a:r>
          </a:p>
        </p:txBody>
      </p:sp>
      <p:sp>
        <p:nvSpPr>
          <p:cNvPr id="15" name="TextBox 1"/>
          <p:cNvSpPr txBox="1"/>
          <p:nvPr/>
        </p:nvSpPr>
        <p:spPr>
          <a:xfrm>
            <a:off x="939800" y="6057900"/>
            <a:ext cx="2133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及时就近就医。</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368300" y="2146300"/>
            <a:ext cx="3759200" cy="31496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9448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72.</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医务人员个人如何防护新型冠状病毒传染？</a:t>
            </a:r>
          </a:p>
        </p:txBody>
      </p:sp>
      <p:sp>
        <p:nvSpPr>
          <p:cNvPr id="5" name="TextBox 1"/>
          <p:cNvSpPr txBox="1"/>
          <p:nvPr/>
        </p:nvSpPr>
        <p:spPr>
          <a:xfrm>
            <a:off x="4851400" y="2032000"/>
            <a:ext cx="62611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）医疗人员在诊疗工作中应当遵循标准预防</a:t>
            </a:r>
          </a:p>
        </p:txBody>
      </p:sp>
      <p:sp>
        <p:nvSpPr>
          <p:cNvPr id="6" name="TextBox 1"/>
          <p:cNvSpPr txBox="1"/>
          <p:nvPr/>
        </p:nvSpPr>
        <p:spPr>
          <a:xfrm>
            <a:off x="4851400" y="2527300"/>
            <a:ext cx="64008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原则，严格执行手卫生、消毒、隔离及个人防护</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等措施；</a:t>
            </a:r>
          </a:p>
        </p:txBody>
      </p:sp>
      <p:sp>
        <p:nvSpPr>
          <p:cNvPr id="7" name="TextBox 1"/>
          <p:cNvSpPr txBox="1"/>
          <p:nvPr/>
        </p:nvSpPr>
        <p:spPr>
          <a:xfrm>
            <a:off x="4851400" y="3479800"/>
            <a:ext cx="62611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）在接触所有患者时应当戴外科口罩。戴口</a:t>
            </a:r>
          </a:p>
        </p:txBody>
      </p:sp>
      <p:sp>
        <p:nvSpPr>
          <p:cNvPr id="8" name="TextBox 1"/>
          <p:cNvSpPr txBox="1"/>
          <p:nvPr/>
        </p:nvSpPr>
        <p:spPr>
          <a:xfrm>
            <a:off x="4851400" y="3962400"/>
            <a:ext cx="6096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罩前和摘口罩后应当进行洗手或卫生手消毒。</a:t>
            </a:r>
          </a:p>
        </p:txBody>
      </p:sp>
      <p:sp>
        <p:nvSpPr>
          <p:cNvPr id="9" name="TextBox 1"/>
          <p:cNvSpPr txBox="1"/>
          <p:nvPr/>
        </p:nvSpPr>
        <p:spPr>
          <a:xfrm>
            <a:off x="4851400" y="4483100"/>
            <a:ext cx="62611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）医务人员进入或者离开发热门（急）疹时</a:t>
            </a:r>
          </a:p>
        </p:txBody>
      </p:sp>
      <p:sp>
        <p:nvSpPr>
          <p:cNvPr id="10" name="TextBox 1"/>
          <p:cNvSpPr txBox="1"/>
          <p:nvPr/>
        </p:nvSpPr>
        <p:spPr>
          <a:xfrm>
            <a:off x="4851400" y="4965700"/>
            <a:ext cx="5486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，要按照有关要求，正确穿脱防护用具。</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023100" y="1092200"/>
            <a:ext cx="3733800" cy="2222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1181100" y="355600"/>
            <a:ext cx="9906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73.</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你理解医院的医生和护士是感染新型冠状病毒</a:t>
            </a:r>
          </a:p>
        </p:txBody>
      </p:sp>
      <p:sp>
        <p:nvSpPr>
          <p:cNvPr id="5" name="TextBox 1"/>
          <p:cNvSpPr txBox="1"/>
          <p:nvPr/>
        </p:nvSpPr>
        <p:spPr>
          <a:xfrm>
            <a:off x="1181100" y="901700"/>
            <a:ext cx="36576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的高风险人群吗？</a:t>
            </a:r>
          </a:p>
        </p:txBody>
      </p:sp>
      <p:sp>
        <p:nvSpPr>
          <p:cNvPr id="6" name="TextBox 1"/>
          <p:cNvSpPr txBox="1"/>
          <p:nvPr/>
        </p:nvSpPr>
        <p:spPr>
          <a:xfrm>
            <a:off x="1181100" y="1714500"/>
            <a:ext cx="5461000" cy="673100"/>
          </a:xfrm>
          <a:prstGeom prst="rect">
            <a:avLst/>
          </a:prstGeom>
          <a:noFill/>
        </p:spPr>
        <p:txBody>
          <a:bodyPr wrap="none" lIns="0" tIns="0" rIns="0" rtlCol="0">
            <a:spAutoFit/>
          </a:bodyPr>
          <a:lstStyle/>
          <a:p>
            <a:pPr>
              <a:lnSpc>
                <a:spcPts val="2400"/>
              </a:lnSpc>
              <a:tabLst>
                <a:tab pos="584200" algn="l"/>
              </a:tabLst>
            </a:pPr>
            <a:r>
              <a:rPr lang="en-US" altLang="zh-CN" dirty="0" smtClean="0"/>
              <a:t>	</a:t>
            </a:r>
            <a:r>
              <a:rPr lang="en-US" altLang="zh-CN" sz="2400" dirty="0" smtClean="0">
                <a:solidFill>
                  <a:srgbClr val="1F4E79"/>
                </a:solidFill>
                <a:latin typeface="黑体" pitchFamily="18" charset="0"/>
                <a:cs typeface="黑体" pitchFamily="18" charset="0"/>
              </a:rPr>
              <a:t>由于医务工作者与患者的接触多于一</a:t>
            </a:r>
          </a:p>
          <a:p>
            <a:pPr>
              <a:lnSpc>
                <a:spcPts val="2800"/>
              </a:lnSpc>
              <a:tabLst>
                <a:tab pos="584200" algn="l"/>
              </a:tabLst>
            </a:pPr>
            <a:r>
              <a:rPr lang="en-US" altLang="zh-CN" sz="2400" dirty="0" smtClean="0">
                <a:solidFill>
                  <a:srgbClr val="1F4E79"/>
                </a:solidFill>
                <a:latin typeface="黑体" pitchFamily="18" charset="0"/>
                <a:cs typeface="黑体" pitchFamily="18" charset="0"/>
              </a:rPr>
              <a:t>般人与患者的接触，他们属于感染新型</a:t>
            </a:r>
          </a:p>
        </p:txBody>
      </p:sp>
      <p:sp>
        <p:nvSpPr>
          <p:cNvPr id="7" name="TextBox 1"/>
          <p:cNvSpPr txBox="1"/>
          <p:nvPr/>
        </p:nvSpPr>
        <p:spPr>
          <a:xfrm>
            <a:off x="1181100" y="2387600"/>
            <a:ext cx="53086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冠状病毒的高风险人群。</a:t>
            </a:r>
            <a:r>
              <a:rPr lang="en-US" altLang="zh-CN" sz="2400" dirty="0" smtClean="0">
                <a:solidFill>
                  <a:srgbClr val="1F4E79"/>
                </a:solidFill>
                <a:latin typeface="Times New Roman" pitchFamily="18" charset="0"/>
                <a:cs typeface="Times New Roman" pitchFamily="18" charset="0"/>
              </a:rPr>
              <a:t>WHO</a:t>
            </a:r>
            <a:r>
              <a:rPr lang="en-US" altLang="zh-CN" sz="2400" dirty="0" smtClean="0">
                <a:solidFill>
                  <a:srgbClr val="1F4E79"/>
                </a:solidFill>
                <a:latin typeface="黑体" pitchFamily="18" charset="0"/>
                <a:cs typeface="黑体" pitchFamily="18" charset="0"/>
              </a:rPr>
              <a:t>建议医务</a:t>
            </a:r>
          </a:p>
        </p:txBody>
      </p:sp>
      <p:sp>
        <p:nvSpPr>
          <p:cNvPr id="8" name="TextBox 1"/>
          <p:cNvSpPr txBox="1"/>
          <p:nvPr/>
        </p:nvSpPr>
        <p:spPr>
          <a:xfrm>
            <a:off x="1181100" y="2794000"/>
            <a:ext cx="4876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工作者坚持采取适当感染防控措施。</a:t>
            </a:r>
          </a:p>
        </p:txBody>
      </p:sp>
      <p:sp>
        <p:nvSpPr>
          <p:cNvPr id="9" name="TextBox 1"/>
          <p:cNvSpPr txBox="1"/>
          <p:nvPr/>
        </p:nvSpPr>
        <p:spPr>
          <a:xfrm>
            <a:off x="1079500" y="3568700"/>
            <a:ext cx="99060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74.</a:t>
            </a:r>
            <a:r>
              <a:rPr lang="en-US" altLang="zh-CN" sz="3600" dirty="0" smtClean="0">
                <a:latin typeface="Times New Roman" pitchFamily="18" charset="0"/>
                <a:cs typeface="Times New Roman" pitchFamily="18" charset="0"/>
              </a:rPr>
              <a:t> </a:t>
            </a:r>
            <a:r>
              <a:rPr lang="en-US" altLang="zh-CN" sz="3600" dirty="0" smtClean="0">
                <a:solidFill>
                  <a:srgbClr val="1F4E79"/>
                </a:solidFill>
                <a:latin typeface="黑体" pitchFamily="18" charset="0"/>
                <a:cs typeface="黑体" pitchFamily="18" charset="0"/>
              </a:rPr>
              <a:t>你知道怎样正确认识发热门诊的医生、护士穿</a:t>
            </a:r>
          </a:p>
        </p:txBody>
      </p:sp>
      <p:sp>
        <p:nvSpPr>
          <p:cNvPr id="10" name="TextBox 1"/>
          <p:cNvSpPr txBox="1"/>
          <p:nvPr/>
        </p:nvSpPr>
        <p:spPr>
          <a:xfrm>
            <a:off x="1079500" y="4114800"/>
            <a:ext cx="41148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防护服接诊病人吗？</a:t>
            </a:r>
          </a:p>
        </p:txBody>
      </p:sp>
      <p:sp>
        <p:nvSpPr>
          <p:cNvPr id="11" name="TextBox 1"/>
          <p:cNvSpPr txBox="1"/>
          <p:nvPr/>
        </p:nvSpPr>
        <p:spPr>
          <a:xfrm>
            <a:off x="1079500" y="4686300"/>
            <a:ext cx="102235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）医务人员是疫情防控的主力军。医护人员做好个人的防护，才能更好地</a:t>
            </a:r>
          </a:p>
        </p:txBody>
      </p:sp>
      <p:sp>
        <p:nvSpPr>
          <p:cNvPr id="12" name="TextBox 1"/>
          <p:cNvSpPr txBox="1"/>
          <p:nvPr/>
        </p:nvSpPr>
        <p:spPr>
          <a:xfrm>
            <a:off x="1079500" y="5092700"/>
            <a:ext cx="2133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救助广大患者。</a:t>
            </a:r>
          </a:p>
        </p:txBody>
      </p:sp>
      <p:sp>
        <p:nvSpPr>
          <p:cNvPr id="13" name="TextBox 1"/>
          <p:cNvSpPr txBox="1"/>
          <p:nvPr/>
        </p:nvSpPr>
        <p:spPr>
          <a:xfrm>
            <a:off x="1079500" y="5549900"/>
            <a:ext cx="102235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）为确保医务人员健康，应加强各类医院的防控措施，严格控制医院感染</a:t>
            </a:r>
          </a:p>
        </p:txBody>
      </p:sp>
      <p:sp>
        <p:nvSpPr>
          <p:cNvPr id="14" name="TextBox 1"/>
          <p:cNvSpPr txBox="1"/>
          <p:nvPr/>
        </p:nvSpPr>
        <p:spPr>
          <a:xfrm>
            <a:off x="1079500" y="5969000"/>
            <a:ext cx="10363200" cy="67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，强化医务人员防护，关心关爱医护人员，加强对医务人员健康的日常监测，</a:t>
            </a:r>
          </a:p>
          <a:p>
            <a:pPr>
              <a:lnSpc>
                <a:spcPts val="2800"/>
              </a:lnSpc>
              <a:tabLst/>
            </a:pPr>
            <a:r>
              <a:rPr lang="en-US" altLang="zh-CN" sz="2400" dirty="0" smtClean="0">
                <a:solidFill>
                  <a:srgbClr val="1F4E79"/>
                </a:solidFill>
                <a:latin typeface="黑体" pitchFamily="18" charset="0"/>
                <a:cs typeface="黑体" pitchFamily="18" charset="0"/>
              </a:rPr>
              <a:t>才能有效对疑似病例及时进行检测和救治。</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2192000" h="6858000">
                <a:moveTo>
                  <a:pt x="0" y="0"/>
                </a:moveTo>
                <a:lnTo>
                  <a:pt x="12192000" y="0"/>
                </a:lnTo>
                <a:lnTo>
                  <a:pt x="12192000" y="6858000"/>
                </a:lnTo>
                <a:lnTo>
                  <a:pt x="0" y="6858000"/>
                </a:lnTo>
                <a:lnTo>
                  <a:pt x="0" y="0"/>
                </a:lnTo>
              </a:path>
            </a:pathLst>
          </a:custGeom>
          <a:solidFill>
            <a:srgbClr val="FFFFFF">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3506685" y="3876675"/>
            <a:ext cx="7434465" cy="80962"/>
          </a:xfrm>
          <a:custGeom>
            <a:avLst/>
            <a:gdLst>
              <a:gd name="connsiteX0" fmla="*/ 203 w 7434465"/>
              <a:gd name="connsiteY0" fmla="*/ 80962 h 80962"/>
              <a:gd name="connsiteX1" fmla="*/ 7434465 w 7434465"/>
              <a:gd name="connsiteY1" fmla="*/ 28575 h 80962"/>
              <a:gd name="connsiteX2" fmla="*/ 7434262 w 7434465"/>
              <a:gd name="connsiteY2" fmla="*/ 0 h 80962"/>
              <a:gd name="connsiteX3" fmla="*/ 0 w 7434465"/>
              <a:gd name="connsiteY3" fmla="*/ 52387 h 80962"/>
              <a:gd name="connsiteX4" fmla="*/ 203 w 7434465"/>
              <a:gd name="connsiteY4" fmla="*/ 80962 h 80962"/>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434465" h="80962">
                <a:moveTo>
                  <a:pt x="203" y="80962"/>
                </a:moveTo>
                <a:lnTo>
                  <a:pt x="7434465" y="28575"/>
                </a:lnTo>
                <a:lnTo>
                  <a:pt x="7434262" y="0"/>
                </a:lnTo>
                <a:lnTo>
                  <a:pt x="0" y="52387"/>
                </a:lnTo>
                <a:lnTo>
                  <a:pt x="203" y="80962"/>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25500" y="2298700"/>
            <a:ext cx="2565400" cy="25654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3822700" y="2159000"/>
            <a:ext cx="6540500" cy="4191000"/>
          </a:xfrm>
          <a:prstGeom prst="rect">
            <a:avLst/>
          </a:prstGeom>
          <a:noFill/>
        </p:spPr>
      </p:pic>
      <p:sp>
        <p:nvSpPr>
          <p:cNvPr id="2" name="TextBox 1"/>
          <p:cNvSpPr txBox="1"/>
          <p:nvPr/>
        </p:nvSpPr>
        <p:spPr>
          <a:xfrm>
            <a:off x="5080000" y="3060700"/>
            <a:ext cx="3924300" cy="558800"/>
          </a:xfrm>
          <a:prstGeom prst="rect">
            <a:avLst/>
          </a:prstGeom>
          <a:noFill/>
        </p:spPr>
        <p:txBody>
          <a:bodyPr wrap="none" lIns="0" tIns="0" rIns="0" rtlCol="0">
            <a:spAutoFit/>
          </a:bodyPr>
          <a:lstStyle/>
          <a:p>
            <a:pPr>
              <a:lnSpc>
                <a:spcPts val="4400"/>
              </a:lnSpc>
              <a:tabLst/>
            </a:pPr>
            <a:r>
              <a:rPr lang="en-US" altLang="zh-CN" sz="4404" dirty="0" smtClean="0">
                <a:solidFill>
                  <a:srgbClr val="1F4E79"/>
                </a:solidFill>
                <a:latin typeface="黑体" pitchFamily="18" charset="0"/>
                <a:cs typeface="黑体" pitchFamily="18" charset="0"/>
              </a:rPr>
              <a:t>传染病相关知识</a:t>
            </a:r>
          </a:p>
        </p:txBody>
      </p:sp>
      <p:sp>
        <p:nvSpPr>
          <p:cNvPr id="6" name="TextBox 1"/>
          <p:cNvSpPr txBox="1"/>
          <p:nvPr/>
        </p:nvSpPr>
        <p:spPr>
          <a:xfrm>
            <a:off x="1701800" y="3124200"/>
            <a:ext cx="762000" cy="952500"/>
          </a:xfrm>
          <a:prstGeom prst="rect">
            <a:avLst/>
          </a:prstGeom>
          <a:noFill/>
        </p:spPr>
        <p:txBody>
          <a:bodyPr wrap="none" lIns="0" tIns="0" rIns="0" rtlCol="0">
            <a:spAutoFit/>
          </a:bodyPr>
          <a:lstStyle/>
          <a:p>
            <a:pPr>
              <a:lnSpc>
                <a:spcPts val="7500"/>
              </a:lnSpc>
              <a:tabLst/>
            </a:pPr>
            <a:r>
              <a:rPr lang="en-US" altLang="zh-CN" sz="5400" b="1" dirty="0" smtClean="0">
                <a:solidFill>
                  <a:srgbClr val="FFFFFF"/>
                </a:solidFill>
                <a:latin typeface="Times New Roman" pitchFamily="18" charset="0"/>
                <a:cs typeface="Times New Roman" pitchFamily="18" charset="0"/>
              </a:rPr>
              <a:t>06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404100" y="4191000"/>
            <a:ext cx="4546600" cy="25654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1003300" y="774700"/>
            <a:ext cx="107315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75.</a:t>
            </a:r>
            <a:r>
              <a:rPr lang="en-US" altLang="zh-CN" sz="3600" dirty="0" smtClean="0">
                <a:solidFill>
                  <a:srgbClr val="1F4E79"/>
                </a:solidFill>
                <a:latin typeface="黑体" pitchFamily="18" charset="0"/>
                <a:cs typeface="黑体" pitchFamily="18" charset="0"/>
              </a:rPr>
              <a:t>在生鲜市场里工作，怎样预防新型冠状病毒传染？</a:t>
            </a:r>
          </a:p>
        </p:txBody>
      </p:sp>
      <p:sp>
        <p:nvSpPr>
          <p:cNvPr id="5" name="TextBox 1"/>
          <p:cNvSpPr txBox="1"/>
          <p:nvPr/>
        </p:nvSpPr>
        <p:spPr>
          <a:xfrm>
            <a:off x="1041400" y="1739900"/>
            <a:ext cx="6870700" cy="9652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）接触动物和动物产品后，勤用肥皂和清水洗手</a:t>
            </a:r>
          </a:p>
          <a:p>
            <a:pPr>
              <a:lnSpc>
                <a:spcPts val="1000"/>
              </a:lnSpc>
            </a:pPr>
            <a:endParaRPr lang="en-US" altLang="zh-CN" dirty="0" smtClean="0"/>
          </a:p>
          <a:p>
            <a:pPr>
              <a:lnSpc>
                <a:spcPts val="34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）每天至少对设备和工作区域进行一次消毒</a:t>
            </a:r>
          </a:p>
        </p:txBody>
      </p:sp>
      <p:sp>
        <p:nvSpPr>
          <p:cNvPr id="6" name="TextBox 1"/>
          <p:cNvSpPr txBox="1"/>
          <p:nvPr/>
        </p:nvSpPr>
        <p:spPr>
          <a:xfrm>
            <a:off x="1041400" y="2895600"/>
            <a:ext cx="9309100" cy="15240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）在处理动物和生鲜动物产品时，穿好防护服、戴手套和面部防护</a:t>
            </a:r>
          </a:p>
          <a:p>
            <a:pPr>
              <a:lnSpc>
                <a:spcPts val="1000"/>
              </a:lnSpc>
            </a:pPr>
            <a:endParaRPr lang="en-US" altLang="zh-CN" dirty="0" smtClean="0"/>
          </a:p>
          <a:p>
            <a:pPr>
              <a:lnSpc>
                <a:spcPts val="34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）下班后脱去防护服，每天清洗并将其留在工作区域</a:t>
            </a:r>
          </a:p>
          <a:p>
            <a:pPr>
              <a:lnSpc>
                <a:spcPts val="1000"/>
              </a:lnSpc>
            </a:pPr>
            <a:endParaRPr lang="en-US" altLang="zh-CN" dirty="0" smtClean="0"/>
          </a:p>
          <a:p>
            <a:pPr>
              <a:lnSpc>
                <a:spcPts val="34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5</a:t>
            </a:r>
            <a:r>
              <a:rPr lang="en-US" altLang="zh-CN" sz="2400" dirty="0" smtClean="0">
                <a:solidFill>
                  <a:srgbClr val="1F4E79"/>
                </a:solidFill>
                <a:latin typeface="黑体" pitchFamily="18" charset="0"/>
                <a:cs typeface="黑体" pitchFamily="18" charset="0"/>
              </a:rPr>
              <a:t>）避免家庭成员接触未清洗的工作服和鞋</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0" y="4495800"/>
            <a:ext cx="12192000" cy="23622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74700"/>
            <a:ext cx="102743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76.</a:t>
            </a:r>
            <a:r>
              <a:rPr lang="en-US" altLang="zh-CN" sz="3600" dirty="0" smtClean="0">
                <a:solidFill>
                  <a:srgbClr val="1F4E79"/>
                </a:solidFill>
                <a:latin typeface="黑体" pitchFamily="18" charset="0"/>
                <a:cs typeface="黑体" pitchFamily="18" charset="0"/>
              </a:rPr>
              <a:t>到生鲜市场采购，怎样预防新型冠状病毒传染？</a:t>
            </a:r>
          </a:p>
        </p:txBody>
      </p:sp>
      <p:sp>
        <p:nvSpPr>
          <p:cNvPr id="5" name="TextBox 1"/>
          <p:cNvSpPr txBox="1"/>
          <p:nvPr/>
        </p:nvSpPr>
        <p:spPr>
          <a:xfrm>
            <a:off x="2019300" y="1816100"/>
            <a:ext cx="6870700" cy="9652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）接触动物和动物产品后，用肥皂和清水洗手；</a:t>
            </a:r>
          </a:p>
          <a:p>
            <a:pPr>
              <a:lnSpc>
                <a:spcPts val="1000"/>
              </a:lnSpc>
            </a:pPr>
            <a:endParaRPr lang="en-US" altLang="zh-CN" dirty="0" smtClean="0"/>
          </a:p>
          <a:p>
            <a:pPr>
              <a:lnSpc>
                <a:spcPts val="34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）避免触摸眼、鼻、口；</a:t>
            </a:r>
          </a:p>
        </p:txBody>
      </p:sp>
      <p:sp>
        <p:nvSpPr>
          <p:cNvPr id="6" name="TextBox 1"/>
          <p:cNvSpPr txBox="1"/>
          <p:nvPr/>
        </p:nvSpPr>
        <p:spPr>
          <a:xfrm>
            <a:off x="2019300" y="2921000"/>
            <a:ext cx="56515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）避免与生病的动物和病变的肉接触；</a:t>
            </a:r>
          </a:p>
        </p:txBody>
      </p:sp>
      <p:sp>
        <p:nvSpPr>
          <p:cNvPr id="7" name="TextBox 1"/>
          <p:cNvSpPr txBox="1"/>
          <p:nvPr/>
        </p:nvSpPr>
        <p:spPr>
          <a:xfrm>
            <a:off x="2019300" y="3492500"/>
            <a:ext cx="65659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）避免与市场里的流浪动物、垃圾废水接触；</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6311900" y="1803400"/>
            <a:ext cx="5092700" cy="38608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75184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77.</a:t>
            </a:r>
            <a:r>
              <a:rPr lang="en-US" altLang="zh-CN" sz="3600" dirty="0" smtClean="0">
                <a:solidFill>
                  <a:srgbClr val="1F4E79"/>
                </a:solidFill>
                <a:latin typeface="黑体" pitchFamily="18" charset="0"/>
                <a:cs typeface="黑体" pitchFamily="18" charset="0"/>
              </a:rPr>
              <a:t>日常生活中，哪些时刻需要洗手？</a:t>
            </a:r>
          </a:p>
        </p:txBody>
      </p:sp>
      <p:sp>
        <p:nvSpPr>
          <p:cNvPr id="5" name="TextBox 1"/>
          <p:cNvSpPr txBox="1"/>
          <p:nvPr/>
        </p:nvSpPr>
        <p:spPr>
          <a:xfrm>
            <a:off x="1041400" y="1816100"/>
            <a:ext cx="2667000" cy="863600"/>
          </a:xfrm>
          <a:prstGeom prst="rect">
            <a:avLst/>
          </a:prstGeom>
          <a:noFill/>
        </p:spPr>
        <p:txBody>
          <a:bodyPr wrap="none" lIns="0" tIns="0" rIns="0" rtlCol="0">
            <a:spAutoFit/>
          </a:bodyPr>
          <a:lstStyle/>
          <a:p>
            <a:pPr>
              <a:lnSpc>
                <a:spcPts val="2400"/>
              </a:lnSpc>
              <a:tabLst/>
            </a:pPr>
            <a:r>
              <a:rPr lang="en-US" altLang="zh-CN" sz="1800" dirty="0" smtClean="0">
                <a:solidFill>
                  <a:srgbClr val="1F4E79"/>
                </a:solidFill>
                <a:latin typeface="Wingdings" pitchFamily="18" charset="0"/>
                <a:cs typeface="Wingdings" pitchFamily="18" charset="0"/>
              </a:rPr>
              <a:t>p</a:t>
            </a:r>
            <a:r>
              <a:rPr lang="en-US" altLang="zh-CN" sz="2400" dirty="0" smtClean="0">
                <a:solidFill>
                  <a:srgbClr val="1F4E79"/>
                </a:solidFill>
                <a:latin typeface="黑体" pitchFamily="18" charset="0"/>
                <a:cs typeface="黑体" pitchFamily="18" charset="0"/>
              </a:rPr>
              <a:t>在咳嗽或打喷嚏后</a:t>
            </a:r>
          </a:p>
          <a:p>
            <a:pPr>
              <a:lnSpc>
                <a:spcPts val="1000"/>
              </a:lnSpc>
            </a:pPr>
            <a:endParaRPr lang="en-US" altLang="zh-CN" dirty="0" smtClean="0"/>
          </a:p>
          <a:p>
            <a:pPr>
              <a:lnSpc>
                <a:spcPts val="1000"/>
              </a:lnSpc>
            </a:pPr>
            <a:endParaRPr lang="en-US" altLang="zh-CN" dirty="0" smtClean="0"/>
          </a:p>
          <a:p>
            <a:pPr>
              <a:lnSpc>
                <a:spcPts val="2400"/>
              </a:lnSpc>
              <a:tabLst/>
            </a:pPr>
            <a:r>
              <a:rPr lang="en-US" altLang="zh-CN" sz="1800" dirty="0" smtClean="0">
                <a:solidFill>
                  <a:srgbClr val="1F4E79"/>
                </a:solidFill>
                <a:latin typeface="Wingdings" pitchFamily="18" charset="0"/>
                <a:cs typeface="Wingdings" pitchFamily="18" charset="0"/>
              </a:rPr>
              <a:t>p</a:t>
            </a:r>
            <a:r>
              <a:rPr lang="en-US" altLang="zh-CN" sz="2400" dirty="0" smtClean="0">
                <a:solidFill>
                  <a:srgbClr val="1F4E79"/>
                </a:solidFill>
                <a:latin typeface="黑体" pitchFamily="18" charset="0"/>
                <a:cs typeface="黑体" pitchFamily="18" charset="0"/>
              </a:rPr>
              <a:t>在照护病人时</a:t>
            </a:r>
          </a:p>
        </p:txBody>
      </p:sp>
      <p:sp>
        <p:nvSpPr>
          <p:cNvPr id="6" name="TextBox 1"/>
          <p:cNvSpPr txBox="1"/>
          <p:nvPr/>
        </p:nvSpPr>
        <p:spPr>
          <a:xfrm>
            <a:off x="1041400" y="2946400"/>
            <a:ext cx="4191000" cy="863600"/>
          </a:xfrm>
          <a:prstGeom prst="rect">
            <a:avLst/>
          </a:prstGeom>
          <a:noFill/>
        </p:spPr>
        <p:txBody>
          <a:bodyPr wrap="none" lIns="0" tIns="0" rIns="0" rtlCol="0">
            <a:spAutoFit/>
          </a:bodyPr>
          <a:lstStyle/>
          <a:p>
            <a:pPr>
              <a:lnSpc>
                <a:spcPts val="2400"/>
              </a:lnSpc>
              <a:tabLst/>
            </a:pPr>
            <a:r>
              <a:rPr lang="en-US" altLang="zh-CN" sz="1800" dirty="0" smtClean="0">
                <a:solidFill>
                  <a:srgbClr val="1F4E79"/>
                </a:solidFill>
                <a:latin typeface="Wingdings" pitchFamily="18" charset="0"/>
                <a:cs typeface="Wingdings" pitchFamily="18" charset="0"/>
              </a:rPr>
              <a:t>p</a:t>
            </a:r>
            <a:r>
              <a:rPr lang="en-US" altLang="zh-CN" sz="2400" dirty="0" smtClean="0">
                <a:solidFill>
                  <a:srgbClr val="1F4E79"/>
                </a:solidFill>
                <a:latin typeface="黑体" pitchFamily="18" charset="0"/>
                <a:cs typeface="黑体" pitchFamily="18" charset="0"/>
              </a:rPr>
              <a:t>在制备食品之前、期间和之后</a:t>
            </a:r>
          </a:p>
          <a:p>
            <a:pPr>
              <a:lnSpc>
                <a:spcPts val="1000"/>
              </a:lnSpc>
            </a:pPr>
            <a:endParaRPr lang="en-US" altLang="zh-CN" dirty="0" smtClean="0"/>
          </a:p>
          <a:p>
            <a:pPr>
              <a:lnSpc>
                <a:spcPts val="1000"/>
              </a:lnSpc>
            </a:pPr>
            <a:endParaRPr lang="en-US" altLang="zh-CN" dirty="0" smtClean="0"/>
          </a:p>
          <a:p>
            <a:pPr>
              <a:lnSpc>
                <a:spcPts val="2400"/>
              </a:lnSpc>
              <a:tabLst/>
            </a:pPr>
            <a:r>
              <a:rPr lang="en-US" altLang="zh-CN" sz="1800" dirty="0" smtClean="0">
                <a:solidFill>
                  <a:srgbClr val="1F4E79"/>
                </a:solidFill>
                <a:latin typeface="Wingdings" pitchFamily="18" charset="0"/>
                <a:cs typeface="Wingdings" pitchFamily="18" charset="0"/>
              </a:rPr>
              <a:t>p</a:t>
            </a:r>
            <a:r>
              <a:rPr lang="en-US" altLang="zh-CN" sz="2400" dirty="0" smtClean="0">
                <a:solidFill>
                  <a:srgbClr val="1F4E79"/>
                </a:solidFill>
                <a:latin typeface="黑体" pitchFamily="18" charset="0"/>
                <a:cs typeface="黑体" pitchFamily="18" charset="0"/>
              </a:rPr>
              <a:t>吃饭前</a:t>
            </a:r>
          </a:p>
        </p:txBody>
      </p:sp>
      <p:sp>
        <p:nvSpPr>
          <p:cNvPr id="7" name="TextBox 1"/>
          <p:cNvSpPr txBox="1"/>
          <p:nvPr/>
        </p:nvSpPr>
        <p:spPr>
          <a:xfrm>
            <a:off x="1041400" y="4076700"/>
            <a:ext cx="1447800" cy="863600"/>
          </a:xfrm>
          <a:prstGeom prst="rect">
            <a:avLst/>
          </a:prstGeom>
          <a:noFill/>
        </p:spPr>
        <p:txBody>
          <a:bodyPr wrap="none" lIns="0" tIns="0" rIns="0" rtlCol="0">
            <a:spAutoFit/>
          </a:bodyPr>
          <a:lstStyle/>
          <a:p>
            <a:pPr>
              <a:lnSpc>
                <a:spcPts val="2400"/>
              </a:lnSpc>
              <a:tabLst/>
            </a:pPr>
            <a:r>
              <a:rPr lang="en-US" altLang="zh-CN" sz="1800" dirty="0" smtClean="0">
                <a:solidFill>
                  <a:srgbClr val="1F4E79"/>
                </a:solidFill>
                <a:latin typeface="Wingdings" pitchFamily="18" charset="0"/>
                <a:cs typeface="Wingdings" pitchFamily="18" charset="0"/>
              </a:rPr>
              <a:t>p</a:t>
            </a:r>
            <a:r>
              <a:rPr lang="en-US" altLang="zh-CN" sz="2400" dirty="0" smtClean="0">
                <a:solidFill>
                  <a:srgbClr val="1F4E79"/>
                </a:solidFill>
                <a:latin typeface="黑体" pitchFamily="18" charset="0"/>
                <a:cs typeface="黑体" pitchFamily="18" charset="0"/>
              </a:rPr>
              <a:t>上厕所后</a:t>
            </a:r>
          </a:p>
          <a:p>
            <a:pPr>
              <a:lnSpc>
                <a:spcPts val="1000"/>
              </a:lnSpc>
            </a:pPr>
            <a:endParaRPr lang="en-US" altLang="zh-CN" dirty="0" smtClean="0"/>
          </a:p>
          <a:p>
            <a:pPr>
              <a:lnSpc>
                <a:spcPts val="1000"/>
              </a:lnSpc>
            </a:pPr>
            <a:endParaRPr lang="en-US" altLang="zh-CN" dirty="0" smtClean="0"/>
          </a:p>
          <a:p>
            <a:pPr>
              <a:lnSpc>
                <a:spcPts val="2400"/>
              </a:lnSpc>
              <a:tabLst/>
            </a:pPr>
            <a:r>
              <a:rPr lang="en-US" altLang="zh-CN" sz="1800" dirty="0" smtClean="0">
                <a:solidFill>
                  <a:srgbClr val="1F4E79"/>
                </a:solidFill>
                <a:latin typeface="Wingdings" pitchFamily="18" charset="0"/>
                <a:cs typeface="Wingdings" pitchFamily="18" charset="0"/>
              </a:rPr>
              <a:t>p</a:t>
            </a:r>
            <a:r>
              <a:rPr lang="en-US" altLang="zh-CN" sz="2400" dirty="0" smtClean="0">
                <a:solidFill>
                  <a:srgbClr val="1F4E79"/>
                </a:solidFill>
                <a:latin typeface="黑体" pitchFamily="18" charset="0"/>
                <a:cs typeface="黑体" pitchFamily="18" charset="0"/>
              </a:rPr>
              <a:t>手脏时</a:t>
            </a:r>
          </a:p>
        </p:txBody>
      </p:sp>
      <p:sp>
        <p:nvSpPr>
          <p:cNvPr id="8" name="TextBox 1"/>
          <p:cNvSpPr txBox="1"/>
          <p:nvPr/>
        </p:nvSpPr>
        <p:spPr>
          <a:xfrm>
            <a:off x="1041400" y="5194300"/>
            <a:ext cx="2362200" cy="304800"/>
          </a:xfrm>
          <a:prstGeom prst="rect">
            <a:avLst/>
          </a:prstGeom>
          <a:noFill/>
        </p:spPr>
        <p:txBody>
          <a:bodyPr wrap="none" lIns="0" tIns="0" rIns="0" rtlCol="0">
            <a:spAutoFit/>
          </a:bodyPr>
          <a:lstStyle/>
          <a:p>
            <a:pPr>
              <a:lnSpc>
                <a:spcPts val="2400"/>
              </a:lnSpc>
              <a:tabLst/>
            </a:pPr>
            <a:r>
              <a:rPr lang="en-US" altLang="zh-CN" sz="1800" dirty="0" smtClean="0">
                <a:solidFill>
                  <a:srgbClr val="1F4E79"/>
                </a:solidFill>
                <a:latin typeface="Wingdings" pitchFamily="18" charset="0"/>
                <a:cs typeface="Wingdings" pitchFamily="18" charset="0"/>
              </a:rPr>
              <a:t>p</a:t>
            </a:r>
            <a:r>
              <a:rPr lang="en-US" altLang="zh-CN" sz="2400" dirty="0" smtClean="0">
                <a:solidFill>
                  <a:srgbClr val="1F4E79"/>
                </a:solidFill>
                <a:latin typeface="黑体" pitchFamily="18" charset="0"/>
                <a:cs typeface="黑体" pitchFamily="18" charset="0"/>
              </a:rPr>
              <a:t>接触过动物之后</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333500" y="4241800"/>
            <a:ext cx="4673600" cy="2476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6731000" y="4292600"/>
            <a:ext cx="3759200" cy="23749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75184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78.</a:t>
            </a:r>
            <a:r>
              <a:rPr lang="en-US" altLang="zh-CN" sz="3600" dirty="0" smtClean="0">
                <a:solidFill>
                  <a:srgbClr val="1F4E79"/>
                </a:solidFill>
                <a:latin typeface="黑体" pitchFamily="18" charset="0"/>
                <a:cs typeface="黑体" pitchFamily="18" charset="0"/>
              </a:rPr>
              <a:t>新型冠状病毒的危害性究竟多大？</a:t>
            </a:r>
          </a:p>
        </p:txBody>
      </p:sp>
      <p:sp>
        <p:nvSpPr>
          <p:cNvPr id="6" name="TextBox 1"/>
          <p:cNvSpPr txBox="1"/>
          <p:nvPr/>
        </p:nvSpPr>
        <p:spPr>
          <a:xfrm>
            <a:off x="1270000" y="1562100"/>
            <a:ext cx="9309100" cy="762000"/>
          </a:xfrm>
          <a:prstGeom prst="rect">
            <a:avLst/>
          </a:prstGeom>
          <a:noFill/>
        </p:spPr>
        <p:txBody>
          <a:bodyPr wrap="none" lIns="0" tIns="0" rIns="0" rtlCol="0">
            <a:spAutoFit/>
          </a:bodyPr>
          <a:lstStyle/>
          <a:p>
            <a:pPr>
              <a:lnSpc>
                <a:spcPts val="3100"/>
              </a:lnSpc>
              <a:tabLst>
                <a:tab pos="596900" algn="l"/>
              </a:tabLst>
            </a:pPr>
            <a:r>
              <a:rPr lang="en-US" altLang="zh-CN" dirty="0" smtClean="0"/>
              <a:t>	</a:t>
            </a:r>
            <a:r>
              <a:rPr lang="en-US" altLang="zh-CN" sz="2400" dirty="0" smtClean="0">
                <a:solidFill>
                  <a:srgbClr val="1F4E79"/>
                </a:solidFill>
                <a:latin typeface="黑体" pitchFamily="18" charset="0"/>
                <a:cs typeface="黑体" pitchFamily="18" charset="0"/>
              </a:rPr>
              <a:t>这次发现的新型冠状病毒与</a:t>
            </a:r>
            <a:r>
              <a:rPr lang="en-US" altLang="zh-CN" sz="2400"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冠状病毒和</a:t>
            </a:r>
            <a:r>
              <a:rPr lang="en-US" altLang="zh-CN" sz="2400" dirty="0" smtClean="0">
                <a:solidFill>
                  <a:srgbClr val="1F4E79"/>
                </a:solidFill>
                <a:latin typeface="Times New Roman" pitchFamily="18" charset="0"/>
                <a:cs typeface="Times New Roman" pitchFamily="18" charset="0"/>
              </a:rPr>
              <a:t>MERS</a:t>
            </a:r>
            <a:r>
              <a:rPr lang="en-US" altLang="zh-CN" sz="2400" dirty="0" smtClean="0">
                <a:solidFill>
                  <a:srgbClr val="1F4E79"/>
                </a:solidFill>
                <a:latin typeface="黑体" pitchFamily="18" charset="0"/>
                <a:cs typeface="黑体" pitchFamily="18" charset="0"/>
              </a:rPr>
              <a:t>冠状病毒有很</a:t>
            </a:r>
          </a:p>
          <a:p>
            <a:pPr>
              <a:lnSpc>
                <a:spcPts val="2800"/>
              </a:lnSpc>
              <a:tabLst>
                <a:tab pos="596900" algn="l"/>
              </a:tabLst>
            </a:pPr>
            <a:r>
              <a:rPr lang="en-US" altLang="zh-CN" sz="2400" dirty="0" smtClean="0">
                <a:solidFill>
                  <a:srgbClr val="1F4E79"/>
                </a:solidFill>
                <a:latin typeface="黑体" pitchFamily="18" charset="0"/>
                <a:cs typeface="黑体" pitchFamily="18" charset="0"/>
              </a:rPr>
              <a:t>大不同。新型冠状病毒虽然是</a:t>
            </a:r>
            <a:r>
              <a:rPr lang="en-US" altLang="zh-CN" sz="2400"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近亲，但还未表现出</a:t>
            </a:r>
            <a:r>
              <a:rPr lang="en-US" altLang="zh-CN" sz="2400"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那么可</a:t>
            </a:r>
          </a:p>
        </p:txBody>
      </p:sp>
      <p:sp>
        <p:nvSpPr>
          <p:cNvPr id="7" name="TextBox 1"/>
          <p:cNvSpPr txBox="1"/>
          <p:nvPr/>
        </p:nvSpPr>
        <p:spPr>
          <a:xfrm>
            <a:off x="1270000" y="2324100"/>
            <a:ext cx="1524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怕的特性。</a:t>
            </a:r>
          </a:p>
        </p:txBody>
      </p:sp>
      <p:sp>
        <p:nvSpPr>
          <p:cNvPr id="8" name="TextBox 1"/>
          <p:cNvSpPr txBox="1"/>
          <p:nvPr/>
        </p:nvSpPr>
        <p:spPr>
          <a:xfrm>
            <a:off x="1866900" y="2768600"/>
            <a:ext cx="87503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早年参与过</a:t>
            </a:r>
            <a:r>
              <a:rPr lang="en-US" altLang="zh-CN" sz="2400"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的防治研究工作的流行病毒学家王培忠表示，“</a:t>
            </a:r>
          </a:p>
        </p:txBody>
      </p:sp>
      <p:sp>
        <p:nvSpPr>
          <p:cNvPr id="9" name="TextBox 1"/>
          <p:cNvSpPr txBox="1"/>
          <p:nvPr/>
        </p:nvSpPr>
        <p:spPr>
          <a:xfrm>
            <a:off x="1270000" y="3175000"/>
            <a:ext cx="9448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学界判断一种病毒的危害性时，一般考虑两方面因素，一是致死率，二</a:t>
            </a:r>
          </a:p>
        </p:txBody>
      </p:sp>
      <p:sp>
        <p:nvSpPr>
          <p:cNvPr id="10" name="TextBox 1"/>
          <p:cNvSpPr txBox="1"/>
          <p:nvPr/>
        </p:nvSpPr>
        <p:spPr>
          <a:xfrm>
            <a:off x="1270000" y="3505200"/>
            <a:ext cx="84582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是传染性。相比</a:t>
            </a:r>
            <a:r>
              <a:rPr lang="en-US" altLang="zh-CN" sz="2400" dirty="0" smtClean="0">
                <a:solidFill>
                  <a:srgbClr val="1F4E79"/>
                </a:solidFill>
                <a:latin typeface="Times New Roman" pitchFamily="18" charset="0"/>
                <a:cs typeface="Times New Roman" pitchFamily="18" charset="0"/>
              </a:rPr>
              <a:t>SARS</a:t>
            </a: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2019-nCoV</a:t>
            </a:r>
            <a:r>
              <a:rPr lang="en-US" altLang="zh-CN" sz="2400" dirty="0" smtClean="0">
                <a:solidFill>
                  <a:srgbClr val="1F4E79"/>
                </a:solidFill>
                <a:latin typeface="黑体" pitchFamily="18" charset="0"/>
                <a:cs typeface="黑体" pitchFamily="18" charset="0"/>
              </a:rPr>
              <a:t>在这两方面都比较温和。”</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527300" y="4165600"/>
            <a:ext cx="6654800" cy="2451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533400"/>
            <a:ext cx="102743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79.</a:t>
            </a:r>
            <a:r>
              <a:rPr lang="en-US" altLang="zh-CN" sz="3600" dirty="0" smtClean="0">
                <a:solidFill>
                  <a:srgbClr val="1F4E79"/>
                </a:solidFill>
                <a:latin typeface="黑体" pitchFamily="18" charset="0"/>
                <a:cs typeface="黑体" pitchFamily="18" charset="0"/>
              </a:rPr>
              <a:t>天气寒冷，家里长时间门窗关闭，请问家庭如何</a:t>
            </a:r>
          </a:p>
        </p:txBody>
      </p:sp>
      <p:sp>
        <p:nvSpPr>
          <p:cNvPr id="5" name="TextBox 1"/>
          <p:cNvSpPr txBox="1"/>
          <p:nvPr/>
        </p:nvSpPr>
        <p:spPr>
          <a:xfrm>
            <a:off x="927100" y="1092200"/>
            <a:ext cx="13716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通风？</a:t>
            </a:r>
          </a:p>
        </p:txBody>
      </p:sp>
      <p:sp>
        <p:nvSpPr>
          <p:cNvPr id="6" name="TextBox 1"/>
          <p:cNvSpPr txBox="1"/>
          <p:nvPr/>
        </p:nvSpPr>
        <p:spPr>
          <a:xfrm>
            <a:off x="927100" y="1828800"/>
            <a:ext cx="10160000" cy="1752600"/>
          </a:xfrm>
          <a:prstGeom prst="rect">
            <a:avLst/>
          </a:prstGeom>
          <a:noFill/>
        </p:spPr>
        <p:txBody>
          <a:bodyPr wrap="none" lIns="0" tIns="0" rIns="0" rtlCol="0">
            <a:spAutoFit/>
          </a:bodyPr>
          <a:lstStyle/>
          <a:p>
            <a:pPr>
              <a:lnSpc>
                <a:spcPts val="2400"/>
              </a:lnSpc>
              <a:tabLst>
                <a:tab pos="711200" algn="l"/>
              </a:tabLst>
            </a:pPr>
            <a:r>
              <a:rPr lang="en-US" altLang="zh-CN" dirty="0" smtClean="0"/>
              <a:t>	</a:t>
            </a:r>
            <a:r>
              <a:rPr lang="en-US" altLang="zh-CN" sz="2400" dirty="0" smtClean="0">
                <a:solidFill>
                  <a:srgbClr val="1F4E79"/>
                </a:solidFill>
                <a:latin typeface="黑体" pitchFamily="18" charset="0"/>
                <a:cs typeface="黑体" pitchFamily="18" charset="0"/>
              </a:rPr>
              <a:t>天气寒冷时，家里门窗长时间关闭，加之人员的活动、烹饪等行为，均</a:t>
            </a:r>
          </a:p>
          <a:p>
            <a:pPr>
              <a:lnSpc>
                <a:spcPts val="1000"/>
              </a:lnSpc>
            </a:pPr>
            <a:endParaRPr lang="en-US" altLang="zh-CN" dirty="0" smtClean="0"/>
          </a:p>
          <a:p>
            <a:pPr>
              <a:lnSpc>
                <a:spcPts val="2400"/>
              </a:lnSpc>
              <a:tabLst>
                <a:tab pos="711200" algn="l"/>
              </a:tabLst>
            </a:pPr>
            <a:r>
              <a:rPr lang="en-US" altLang="zh-CN" sz="2400" dirty="0" smtClean="0">
                <a:solidFill>
                  <a:srgbClr val="1F4E79"/>
                </a:solidFill>
                <a:latin typeface="黑体" pitchFamily="18" charset="0"/>
                <a:cs typeface="黑体" pitchFamily="18" charset="0"/>
              </a:rPr>
              <a:t>会导致室内环境污染浓度逐渐增高，因此，应适当开窗通风换气。</a:t>
            </a:r>
          </a:p>
          <a:p>
            <a:pPr>
              <a:lnSpc>
                <a:spcPts val="1000"/>
              </a:lnSpc>
            </a:pPr>
            <a:endParaRPr lang="en-US" altLang="zh-CN" dirty="0" smtClean="0"/>
          </a:p>
          <a:p>
            <a:pPr>
              <a:lnSpc>
                <a:spcPts val="1000"/>
              </a:lnSpc>
            </a:pPr>
            <a:endParaRPr lang="en-US" altLang="zh-CN" dirty="0" smtClean="0"/>
          </a:p>
          <a:p>
            <a:pPr>
              <a:lnSpc>
                <a:spcPts val="2400"/>
              </a:lnSpc>
              <a:tabLst>
                <a:tab pos="711200" algn="l"/>
              </a:tabLst>
            </a:pPr>
            <a:r>
              <a:rPr lang="en-US" altLang="zh-CN" dirty="0" smtClean="0"/>
              <a:t>	</a:t>
            </a:r>
            <a:r>
              <a:rPr lang="en-US" altLang="zh-CN" sz="2400" dirty="0" smtClean="0">
                <a:solidFill>
                  <a:srgbClr val="1F4E79"/>
                </a:solidFill>
                <a:latin typeface="黑体" pitchFamily="18" charset="0"/>
                <a:cs typeface="黑体" pitchFamily="18" charset="0"/>
              </a:rPr>
              <a:t>目前，国内外对通风换气没有明文的规定，因此建议通风换气宜根据室</a:t>
            </a:r>
          </a:p>
          <a:p>
            <a:pPr>
              <a:lnSpc>
                <a:spcPts val="1000"/>
              </a:lnSpc>
            </a:pPr>
            <a:endParaRPr lang="en-US" altLang="zh-CN" dirty="0" smtClean="0"/>
          </a:p>
          <a:p>
            <a:pPr>
              <a:lnSpc>
                <a:spcPts val="2400"/>
              </a:lnSpc>
              <a:tabLst>
                <a:tab pos="711200" algn="l"/>
              </a:tabLst>
            </a:pPr>
            <a:r>
              <a:rPr lang="en-US" altLang="zh-CN" sz="2400" dirty="0" smtClean="0">
                <a:solidFill>
                  <a:srgbClr val="1F4E79"/>
                </a:solidFill>
                <a:latin typeface="黑体" pitchFamily="18" charset="0"/>
                <a:cs typeface="黑体" pitchFamily="18" charset="0"/>
              </a:rPr>
              <a:t>内、室外环境情况而定。户外空气质量较好时：早中晚均可通风，每次时间</a:t>
            </a:r>
          </a:p>
        </p:txBody>
      </p:sp>
      <p:sp>
        <p:nvSpPr>
          <p:cNvPr id="7" name="TextBox 1"/>
          <p:cNvSpPr txBox="1"/>
          <p:nvPr/>
        </p:nvSpPr>
        <p:spPr>
          <a:xfrm>
            <a:off x="927100" y="3619500"/>
            <a:ext cx="96520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在</a:t>
            </a:r>
            <a:r>
              <a:rPr lang="en-US" altLang="zh-CN" sz="2400" b="1" dirty="0" smtClean="0">
                <a:solidFill>
                  <a:srgbClr val="1F4E79"/>
                </a:solidFill>
                <a:latin typeface="Times New Roman" pitchFamily="18" charset="0"/>
                <a:cs typeface="Times New Roman" pitchFamily="18" charset="0"/>
              </a:rPr>
              <a:t>15-30</a:t>
            </a:r>
            <a:r>
              <a:rPr lang="en-US" altLang="zh-CN" sz="2400" dirty="0" smtClean="0">
                <a:solidFill>
                  <a:srgbClr val="1F4E79"/>
                </a:solidFill>
                <a:latin typeface="黑体" pitchFamily="18" charset="0"/>
                <a:cs typeface="黑体" pitchFamily="18" charset="0"/>
              </a:rPr>
              <a:t>分钟；户外空气质量较差时，通风换气频次和时间应适当减少。</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5791200" y="1833879"/>
            <a:ext cx="1239519" cy="30480"/>
          </a:xfrm>
          <a:custGeom>
            <a:avLst/>
            <a:gdLst>
              <a:gd name="connsiteX0" fmla="*/ 7620 w 1239519"/>
              <a:gd name="connsiteY0" fmla="*/ 7620 h 30480"/>
              <a:gd name="connsiteX1" fmla="*/ 1231900 w 1239519"/>
              <a:gd name="connsiteY1" fmla="*/ 7620 h 30480"/>
            </a:gdLst>
            <a:ahLst/>
            <a:cxnLst>
              <a:cxn ang="0">
                <a:pos x="connsiteX0" y="connsiteY0"/>
              </a:cxn>
              <a:cxn ang="1">
                <a:pos x="connsiteX1" y="connsiteY1"/>
              </a:cxn>
            </a:cxnLst>
            <a:rect l="l" t="t" r="r" b="b"/>
            <a:pathLst>
              <a:path w="1239519" h="30480">
                <a:moveTo>
                  <a:pt x="7620" y="7620"/>
                </a:moveTo>
                <a:lnTo>
                  <a:pt x="123190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9759950" y="1833879"/>
            <a:ext cx="1239519" cy="30480"/>
          </a:xfrm>
          <a:custGeom>
            <a:avLst/>
            <a:gdLst>
              <a:gd name="connsiteX0" fmla="*/ 7619 w 1239519"/>
              <a:gd name="connsiteY0" fmla="*/ 7620 h 30480"/>
              <a:gd name="connsiteX1" fmla="*/ 1231900 w 1239519"/>
              <a:gd name="connsiteY1" fmla="*/ 7620 h 30480"/>
            </a:gdLst>
            <a:ahLst/>
            <a:cxnLst>
              <a:cxn ang="0">
                <a:pos x="connsiteX0" y="connsiteY0"/>
              </a:cxn>
              <a:cxn ang="1">
                <a:pos x="connsiteX1" y="connsiteY1"/>
              </a:cxn>
            </a:cxnLst>
            <a:rect l="l" t="t" r="r" b="b"/>
            <a:pathLst>
              <a:path w="1239519" h="30480">
                <a:moveTo>
                  <a:pt x="7619" y="7620"/>
                </a:moveTo>
                <a:lnTo>
                  <a:pt x="123190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5176520" y="2382519"/>
            <a:ext cx="2157729" cy="30480"/>
          </a:xfrm>
          <a:custGeom>
            <a:avLst/>
            <a:gdLst>
              <a:gd name="connsiteX0" fmla="*/ 7620 w 2157729"/>
              <a:gd name="connsiteY0" fmla="*/ 7620 h 30480"/>
              <a:gd name="connsiteX1" fmla="*/ 2150110 w 2157729"/>
              <a:gd name="connsiteY1" fmla="*/ 7620 h 30480"/>
            </a:gdLst>
            <a:ahLst/>
            <a:cxnLst>
              <a:cxn ang="0">
                <a:pos x="connsiteX0" y="connsiteY0"/>
              </a:cxn>
              <a:cxn ang="1">
                <a:pos x="connsiteX1" y="connsiteY1"/>
              </a:cxn>
            </a:cxnLst>
            <a:rect l="l" t="t" r="r" b="b"/>
            <a:pathLst>
              <a:path w="2157729" h="30480">
                <a:moveTo>
                  <a:pt x="7620" y="7620"/>
                </a:moveTo>
                <a:lnTo>
                  <a:pt x="215011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10358120" y="2931159"/>
            <a:ext cx="624840" cy="30480"/>
          </a:xfrm>
          <a:custGeom>
            <a:avLst/>
            <a:gdLst>
              <a:gd name="connsiteX0" fmla="*/ 7619 w 624840"/>
              <a:gd name="connsiteY0" fmla="*/ 7620 h 30480"/>
              <a:gd name="connsiteX1" fmla="*/ 617219 w 624840"/>
              <a:gd name="connsiteY1" fmla="*/ 7620 h 30480"/>
            </a:gdLst>
            <a:ahLst/>
            <a:cxnLst>
              <a:cxn ang="0">
                <a:pos x="connsiteX0" y="connsiteY0"/>
              </a:cxn>
              <a:cxn ang="1">
                <a:pos x="connsiteX1" y="connsiteY1"/>
              </a:cxn>
            </a:cxnLst>
            <a:rect l="l" t="t" r="r" b="b"/>
            <a:pathLst>
              <a:path w="624840" h="30480">
                <a:moveTo>
                  <a:pt x="7619" y="7620"/>
                </a:moveTo>
                <a:lnTo>
                  <a:pt x="61721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5176520" y="3479800"/>
            <a:ext cx="1844039" cy="30480"/>
          </a:xfrm>
          <a:custGeom>
            <a:avLst/>
            <a:gdLst>
              <a:gd name="connsiteX0" fmla="*/ 7620 w 1844039"/>
              <a:gd name="connsiteY0" fmla="*/ 7620 h 30480"/>
              <a:gd name="connsiteX1" fmla="*/ 1836420 w 1844039"/>
              <a:gd name="connsiteY1" fmla="*/ 7620 h 30480"/>
            </a:gdLst>
            <a:ahLst/>
            <a:cxnLst>
              <a:cxn ang="0">
                <a:pos x="connsiteX0" y="connsiteY0"/>
              </a:cxn>
              <a:cxn ang="1">
                <a:pos x="connsiteX1" y="connsiteY1"/>
              </a:cxn>
            </a:cxnLst>
            <a:rect l="l" t="t" r="r" b="b"/>
            <a:pathLst>
              <a:path w="1844039" h="30480">
                <a:moveTo>
                  <a:pt x="7620" y="7620"/>
                </a:moveTo>
                <a:lnTo>
                  <a:pt x="183642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7614920" y="3479800"/>
            <a:ext cx="2758439" cy="30480"/>
          </a:xfrm>
          <a:custGeom>
            <a:avLst/>
            <a:gdLst>
              <a:gd name="connsiteX0" fmla="*/ 7619 w 2758439"/>
              <a:gd name="connsiteY0" fmla="*/ 7620 h 30480"/>
              <a:gd name="connsiteX1" fmla="*/ 2750819 w 2758439"/>
              <a:gd name="connsiteY1" fmla="*/ 7620 h 30480"/>
            </a:gdLst>
            <a:ahLst/>
            <a:cxnLst>
              <a:cxn ang="0">
                <a:pos x="connsiteX0" y="connsiteY0"/>
              </a:cxn>
              <a:cxn ang="1">
                <a:pos x="connsiteX1" y="connsiteY1"/>
              </a:cxn>
            </a:cxnLst>
            <a:rect l="l" t="t" r="r" b="b"/>
            <a:pathLst>
              <a:path w="2758439" h="30480">
                <a:moveTo>
                  <a:pt x="7619" y="7620"/>
                </a:moveTo>
                <a:lnTo>
                  <a:pt x="275081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10662920" y="4028439"/>
            <a:ext cx="320040" cy="30480"/>
          </a:xfrm>
          <a:custGeom>
            <a:avLst/>
            <a:gdLst>
              <a:gd name="connsiteX0" fmla="*/ 7619 w 320040"/>
              <a:gd name="connsiteY0" fmla="*/ 7620 h 30480"/>
              <a:gd name="connsiteX1" fmla="*/ 312419 w 320040"/>
              <a:gd name="connsiteY1" fmla="*/ 7620 h 30480"/>
            </a:gdLst>
            <a:ahLst/>
            <a:cxnLst>
              <a:cxn ang="0">
                <a:pos x="connsiteX0" y="connsiteY0"/>
              </a:cxn>
              <a:cxn ang="1">
                <a:pos x="connsiteX1" y="connsiteY1"/>
              </a:cxn>
            </a:cxnLst>
            <a:rect l="l" t="t" r="r" b="b"/>
            <a:pathLst>
              <a:path w="320040" h="30480">
                <a:moveTo>
                  <a:pt x="7619" y="7620"/>
                </a:moveTo>
                <a:lnTo>
                  <a:pt x="31241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5176520" y="4577079"/>
            <a:ext cx="1234439" cy="30480"/>
          </a:xfrm>
          <a:custGeom>
            <a:avLst/>
            <a:gdLst>
              <a:gd name="connsiteX0" fmla="*/ 7620 w 1234439"/>
              <a:gd name="connsiteY0" fmla="*/ 7620 h 30480"/>
              <a:gd name="connsiteX1" fmla="*/ 1226820 w 1234439"/>
              <a:gd name="connsiteY1" fmla="*/ 7620 h 30480"/>
            </a:gdLst>
            <a:ahLst/>
            <a:cxnLst>
              <a:cxn ang="0">
                <a:pos x="connsiteX0" y="connsiteY0"/>
              </a:cxn>
              <a:cxn ang="1">
                <a:pos x="connsiteX1" y="connsiteY1"/>
              </a:cxn>
            </a:cxnLst>
            <a:rect l="l" t="t" r="r" b="b"/>
            <a:pathLst>
              <a:path w="1234439" h="30480">
                <a:moveTo>
                  <a:pt x="7620" y="7620"/>
                </a:moveTo>
                <a:lnTo>
                  <a:pt x="1226820"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558800" y="1536700"/>
            <a:ext cx="4254500" cy="3568700"/>
          </a:xfrm>
          <a:prstGeom prst="rect">
            <a:avLst/>
          </a:prstGeom>
          <a:noFill/>
        </p:spPr>
      </p:pic>
      <p:pic>
        <p:nvPicPr>
          <p:cNvPr id="12"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4328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80.</a:t>
            </a:r>
            <a:r>
              <a:rPr lang="en-US" altLang="zh-CN" sz="3600" dirty="0" smtClean="0">
                <a:solidFill>
                  <a:srgbClr val="1F4E79"/>
                </a:solidFill>
                <a:latin typeface="黑体" pitchFamily="18" charset="0"/>
                <a:cs typeface="黑体" pitchFamily="18" charset="0"/>
              </a:rPr>
              <a:t>冠状病毒体积很小，戴口罩能挡住吗？</a:t>
            </a:r>
          </a:p>
        </p:txBody>
      </p:sp>
      <p:sp>
        <p:nvSpPr>
          <p:cNvPr id="13" name="TextBox 1"/>
          <p:cNvSpPr txBox="1"/>
          <p:nvPr/>
        </p:nvSpPr>
        <p:spPr>
          <a:xfrm>
            <a:off x="990600" y="5384800"/>
            <a:ext cx="95758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需要提醒大家的是，不一定非要戴</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Times New Roman" pitchFamily="18" charset="0"/>
                <a:cs typeface="Times New Roman" pitchFamily="18" charset="0"/>
              </a:rPr>
              <a:t>KN95</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或</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Times New Roman" pitchFamily="18" charset="0"/>
                <a:cs typeface="Times New Roman" pitchFamily="18" charset="0"/>
              </a:rPr>
              <a:t>N95</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口罩，一般的外科口罩</a:t>
            </a:r>
          </a:p>
        </p:txBody>
      </p:sp>
      <p:sp>
        <p:nvSpPr>
          <p:cNvPr id="14" name="TextBox 1"/>
          <p:cNvSpPr txBox="1"/>
          <p:nvPr/>
        </p:nvSpPr>
        <p:spPr>
          <a:xfrm>
            <a:off x="647700" y="5969000"/>
            <a:ext cx="6400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也可阻挡大部分粘在飞沫上的病毒进入呼吸道。</a:t>
            </a:r>
          </a:p>
        </p:txBody>
      </p:sp>
      <p:sp>
        <p:nvSpPr>
          <p:cNvPr id="15" name="TextBox 1"/>
          <p:cNvSpPr txBox="1"/>
          <p:nvPr/>
        </p:nvSpPr>
        <p:spPr>
          <a:xfrm>
            <a:off x="5181600" y="1663700"/>
            <a:ext cx="5803900" cy="3594100"/>
          </a:xfrm>
          <a:prstGeom prst="rect">
            <a:avLst/>
          </a:prstGeom>
          <a:noFill/>
        </p:spPr>
        <p:txBody>
          <a:bodyPr wrap="none" lIns="0" tIns="0" rIns="0" rtlCol="0">
            <a:spAutoFit/>
          </a:bodyPr>
          <a:lstStyle/>
          <a:p>
            <a:pPr>
              <a:lnSpc>
                <a:spcPts val="2400"/>
              </a:lnSpc>
              <a:tabLst>
                <a:tab pos="609600" algn="l"/>
              </a:tabLst>
            </a:pPr>
            <a:r>
              <a:rPr lang="en-US" altLang="zh-CN" dirty="0" smtClean="0"/>
              <a:t>	</a:t>
            </a:r>
            <a:r>
              <a:rPr lang="en-US" altLang="zh-CN" sz="2400" dirty="0" smtClean="0">
                <a:solidFill>
                  <a:srgbClr val="FF0000"/>
                </a:solidFill>
                <a:latin typeface="黑体" pitchFamily="18" charset="0"/>
                <a:cs typeface="黑体" pitchFamily="18" charset="0"/>
              </a:rPr>
              <a:t>口罩有用</a:t>
            </a:r>
            <a:r>
              <a:rPr lang="en-US" altLang="zh-CN" sz="2400" dirty="0" smtClean="0">
                <a:solidFill>
                  <a:srgbClr val="000000"/>
                </a:solidFill>
                <a:latin typeface="黑体" pitchFamily="18" charset="0"/>
                <a:cs typeface="黑体" pitchFamily="18" charset="0"/>
              </a:rPr>
              <a:t>。</a:t>
            </a:r>
            <a:r>
              <a:rPr lang="en-US" altLang="zh-CN" sz="2400" dirty="0" smtClean="0">
                <a:solidFill>
                  <a:srgbClr val="1F4E79"/>
                </a:solidFill>
                <a:latin typeface="黑体" pitchFamily="18" charset="0"/>
                <a:cs typeface="黑体" pitchFamily="18" charset="0"/>
              </a:rPr>
              <a:t>因为口罩的作用是</a:t>
            </a:r>
            <a:r>
              <a:rPr lang="en-US" altLang="zh-CN" sz="2400" dirty="0" smtClean="0">
                <a:solidFill>
                  <a:srgbClr val="FF0000"/>
                </a:solidFill>
                <a:latin typeface="黑体" pitchFamily="18" charset="0"/>
                <a:cs typeface="黑体" pitchFamily="18" charset="0"/>
              </a:rPr>
              <a:t>阻挡病毒</a:t>
            </a:r>
          </a:p>
          <a:p>
            <a:pPr>
              <a:lnSpc>
                <a:spcPts val="1000"/>
              </a:lnSpc>
            </a:pPr>
            <a:endParaRPr lang="en-US" altLang="zh-CN" dirty="0" smtClean="0"/>
          </a:p>
          <a:p>
            <a:pPr>
              <a:lnSpc>
                <a:spcPts val="3300"/>
              </a:lnSpc>
              <a:tabLst>
                <a:tab pos="609600" algn="l"/>
              </a:tabLst>
            </a:pPr>
            <a:r>
              <a:rPr lang="en-US" altLang="zh-CN" sz="2400" dirty="0" smtClean="0">
                <a:solidFill>
                  <a:srgbClr val="FF0000"/>
                </a:solidFill>
                <a:latin typeface="黑体" pitchFamily="18" charset="0"/>
                <a:cs typeface="黑体" pitchFamily="18" charset="0"/>
              </a:rPr>
              <a:t>传播的「载体」</a:t>
            </a:r>
            <a:r>
              <a:rPr lang="en-US" altLang="zh-CN" sz="2400" dirty="0" smtClean="0">
                <a:solidFill>
                  <a:srgbClr val="000000"/>
                </a:solidFill>
                <a:latin typeface="黑体" pitchFamily="18" charset="0"/>
                <a:cs typeface="黑体" pitchFamily="18" charset="0"/>
              </a:rPr>
              <a:t>，</a:t>
            </a:r>
            <a:r>
              <a:rPr lang="en-US" altLang="zh-CN" sz="2400" dirty="0" smtClean="0">
                <a:solidFill>
                  <a:srgbClr val="1F4E79"/>
                </a:solidFill>
                <a:latin typeface="黑体" pitchFamily="18" charset="0"/>
                <a:cs typeface="黑体" pitchFamily="18" charset="0"/>
              </a:rPr>
              <a:t>而非直接挡住病毒。常见</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的呼吸道病毒的传播方式，包括两种：</a:t>
            </a:r>
            <a:r>
              <a:rPr lang="en-US" altLang="zh-CN" sz="2400" dirty="0" smtClean="0">
                <a:solidFill>
                  <a:srgbClr val="FF0000"/>
                </a:solidFill>
                <a:latin typeface="黑体" pitchFamily="18" charset="0"/>
                <a:cs typeface="黑体" pitchFamily="18" charset="0"/>
              </a:rPr>
              <a:t>近距</a:t>
            </a:r>
          </a:p>
          <a:p>
            <a:pPr>
              <a:lnSpc>
                <a:spcPts val="1000"/>
              </a:lnSpc>
            </a:pPr>
            <a:endParaRPr lang="en-US" altLang="zh-CN" dirty="0" smtClean="0"/>
          </a:p>
          <a:p>
            <a:pPr>
              <a:lnSpc>
                <a:spcPts val="3300"/>
              </a:lnSpc>
              <a:tabLst>
                <a:tab pos="609600" algn="l"/>
              </a:tabLst>
            </a:pPr>
            <a:r>
              <a:rPr lang="en-US" altLang="zh-CN" sz="2400" dirty="0" smtClean="0">
                <a:solidFill>
                  <a:srgbClr val="FF0000"/>
                </a:solidFill>
                <a:latin typeface="黑体" pitchFamily="18" charset="0"/>
                <a:cs typeface="黑体" pitchFamily="18" charset="0"/>
              </a:rPr>
              <a:t>离的密切接触</a:t>
            </a:r>
            <a:r>
              <a:rPr lang="en-US" altLang="zh-CN" sz="2400" dirty="0" smtClean="0">
                <a:solidFill>
                  <a:srgbClr val="000000"/>
                </a:solidFill>
                <a:latin typeface="黑体" pitchFamily="18" charset="0"/>
                <a:cs typeface="黑体" pitchFamily="18" charset="0"/>
              </a:rPr>
              <a:t>，</a:t>
            </a:r>
            <a:r>
              <a:rPr lang="en-US" altLang="zh-CN" sz="2400" dirty="0" smtClean="0">
                <a:solidFill>
                  <a:srgbClr val="1F4E79"/>
                </a:solidFill>
                <a:latin typeface="黑体" pitchFamily="18" charset="0"/>
                <a:cs typeface="黑体" pitchFamily="18" charset="0"/>
              </a:rPr>
              <a:t>和</a:t>
            </a:r>
            <a:r>
              <a:rPr lang="en-US" altLang="zh-CN" sz="2400" dirty="0" smtClean="0">
                <a:solidFill>
                  <a:srgbClr val="FF0000"/>
                </a:solidFill>
                <a:latin typeface="黑体" pitchFamily="18" charset="0"/>
                <a:cs typeface="黑体" pitchFamily="18" charset="0"/>
              </a:rPr>
              <a:t>远距离的气溶胶传播</a:t>
            </a:r>
            <a:r>
              <a:rPr lang="en-US" altLang="zh-CN" sz="2400" dirty="0" smtClean="0">
                <a:solidFill>
                  <a:srgbClr val="000000"/>
                </a:solidFill>
                <a:latin typeface="黑体" pitchFamily="18" charset="0"/>
                <a:cs typeface="黑体" pitchFamily="18" charset="0"/>
              </a:rPr>
              <a:t>。</a:t>
            </a:r>
            <a:r>
              <a:rPr lang="en-US" altLang="zh-CN" sz="2400" dirty="0" smtClean="0">
                <a:solidFill>
                  <a:srgbClr val="1F4E79"/>
                </a:solidFill>
                <a:latin typeface="黑体" pitchFamily="18" charset="0"/>
                <a:cs typeface="黑体" pitchFamily="18" charset="0"/>
              </a:rPr>
              <a:t>所</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谓的「气溶胶」，一般我们能接触的就是</a:t>
            </a:r>
            <a:r>
              <a:rPr lang="en-US" altLang="zh-CN" sz="2400" dirty="0" smtClean="0">
                <a:solidFill>
                  <a:srgbClr val="FF0000"/>
                </a:solidFill>
                <a:latin typeface="黑体" pitchFamily="18" charset="0"/>
                <a:cs typeface="黑体" pitchFamily="18" charset="0"/>
              </a:rPr>
              <a:t>患</a:t>
            </a:r>
          </a:p>
          <a:p>
            <a:pPr>
              <a:lnSpc>
                <a:spcPts val="1000"/>
              </a:lnSpc>
            </a:pPr>
            <a:endParaRPr lang="en-US" altLang="zh-CN" dirty="0" smtClean="0"/>
          </a:p>
          <a:p>
            <a:pPr>
              <a:lnSpc>
                <a:spcPts val="3300"/>
              </a:lnSpc>
              <a:tabLst>
                <a:tab pos="609600" algn="l"/>
              </a:tabLst>
            </a:pPr>
            <a:r>
              <a:rPr lang="en-US" altLang="zh-CN" sz="2400" dirty="0" smtClean="0">
                <a:solidFill>
                  <a:srgbClr val="FF0000"/>
                </a:solidFill>
                <a:latin typeface="黑体" pitchFamily="18" charset="0"/>
                <a:cs typeface="黑体" pitchFamily="18" charset="0"/>
              </a:rPr>
              <a:t>者的飞沫</a:t>
            </a:r>
            <a:r>
              <a:rPr lang="en-US" altLang="zh-CN" sz="2400" dirty="0" smtClean="0">
                <a:solidFill>
                  <a:srgbClr val="000000"/>
                </a:solidFill>
                <a:latin typeface="黑体" pitchFamily="18" charset="0"/>
                <a:cs typeface="黑体" pitchFamily="18" charset="0"/>
              </a:rPr>
              <a:t>。</a:t>
            </a:r>
            <a:r>
              <a:rPr lang="en-US" altLang="zh-CN" sz="2400" dirty="0" smtClean="0">
                <a:solidFill>
                  <a:srgbClr val="1F4E79"/>
                </a:solidFill>
                <a:latin typeface="黑体" pitchFamily="18" charset="0"/>
                <a:cs typeface="黑体" pitchFamily="18" charset="0"/>
              </a:rPr>
              <a:t>合理佩戴口罩，可有效挡住飞沫</a:t>
            </a:r>
          </a:p>
          <a:p>
            <a:pPr>
              <a:lnSpc>
                <a:spcPts val="1000"/>
              </a:lnSpc>
            </a:pPr>
            <a:endParaRPr lang="en-US" altLang="zh-CN" dirty="0" smtClean="0"/>
          </a:p>
          <a:p>
            <a:pPr>
              <a:lnSpc>
                <a:spcPts val="3300"/>
              </a:lnSpc>
              <a:tabLst>
                <a:tab pos="609600" algn="l"/>
              </a:tabLst>
            </a:pPr>
            <a:r>
              <a:rPr lang="en-US" altLang="zh-CN" sz="2400" dirty="0" smtClean="0">
                <a:solidFill>
                  <a:srgbClr val="1F4E79"/>
                </a:solidFill>
                <a:latin typeface="黑体" pitchFamily="18" charset="0"/>
                <a:cs typeface="黑体" pitchFamily="18" charset="0"/>
              </a:rPr>
              <a:t>，也就能阻断病毒直接进入人体内。</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758507" y="2112327"/>
            <a:ext cx="627380" cy="30480"/>
          </a:xfrm>
          <a:custGeom>
            <a:avLst/>
            <a:gdLst>
              <a:gd name="connsiteX0" fmla="*/ 7619 w 627380"/>
              <a:gd name="connsiteY0" fmla="*/ 7620 h 30480"/>
              <a:gd name="connsiteX1" fmla="*/ 619759 w 627380"/>
              <a:gd name="connsiteY1" fmla="*/ 7620 h 30480"/>
            </a:gdLst>
            <a:ahLst/>
            <a:cxnLst>
              <a:cxn ang="0">
                <a:pos x="connsiteX0" y="connsiteY0"/>
              </a:cxn>
              <a:cxn ang="1">
                <a:pos x="connsiteX1" y="connsiteY1"/>
              </a:cxn>
            </a:cxnLst>
            <a:rect l="l" t="t" r="r" b="b"/>
            <a:pathLst>
              <a:path w="627380" h="30480">
                <a:moveTo>
                  <a:pt x="7619" y="7620"/>
                </a:moveTo>
                <a:lnTo>
                  <a:pt x="61975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930400" y="3860800"/>
            <a:ext cx="3860800" cy="29210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6045200" y="3873500"/>
            <a:ext cx="4140200" cy="2921000"/>
          </a:xfrm>
          <a:prstGeom prst="rect">
            <a:avLst/>
          </a:prstGeom>
          <a:noFill/>
        </p:spPr>
      </p:pic>
      <p:pic>
        <p:nvPicPr>
          <p:cNvPr id="6"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457200"/>
            <a:ext cx="102743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81.</a:t>
            </a:r>
            <a:r>
              <a:rPr lang="en-US" altLang="zh-CN" sz="3600" dirty="0" smtClean="0">
                <a:solidFill>
                  <a:srgbClr val="1F4E79"/>
                </a:solidFill>
                <a:latin typeface="黑体" pitchFamily="18" charset="0"/>
                <a:cs typeface="黑体" pitchFamily="18" charset="0"/>
              </a:rPr>
              <a:t>冠状病毒那么厉害，肥皂和清水洗手能管用吗？</a:t>
            </a:r>
          </a:p>
        </p:txBody>
      </p:sp>
      <p:sp>
        <p:nvSpPr>
          <p:cNvPr id="7" name="TextBox 1"/>
          <p:cNvSpPr txBox="1"/>
          <p:nvPr/>
        </p:nvSpPr>
        <p:spPr>
          <a:xfrm>
            <a:off x="762000" y="1841500"/>
            <a:ext cx="10668000" cy="7366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有用</a:t>
            </a:r>
            <a:r>
              <a:rPr lang="en-US" altLang="zh-CN" sz="2400" dirty="0" smtClean="0">
                <a:solidFill>
                  <a:srgbClr val="1F4E79"/>
                </a:solidFill>
                <a:latin typeface="黑体" pitchFamily="18" charset="0"/>
                <a:cs typeface="黑体" pitchFamily="18" charset="0"/>
              </a:rPr>
              <a:t>。勤洗手，是预防鼻病毒、冠状病毒等病毒感染的明确措施之一。通过充分</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涂抹肥皂和揉搓动作，能有效清除皮肤表面的污垢和微生物，而流水冲洗掉肥皂</a:t>
            </a:r>
          </a:p>
        </p:txBody>
      </p:sp>
      <p:sp>
        <p:nvSpPr>
          <p:cNvPr id="8" name="TextBox 1"/>
          <p:cNvSpPr txBox="1"/>
          <p:nvPr/>
        </p:nvSpPr>
        <p:spPr>
          <a:xfrm>
            <a:off x="762000" y="2679700"/>
            <a:ext cx="10795000" cy="8382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也可以最大程度地减少对皮肤的刺激。基于此，国家疾病预防与控制中心、</a:t>
            </a:r>
            <a:r>
              <a:rPr lang="en-US" altLang="zh-CN" sz="2400" dirty="0" smtClean="0">
                <a:solidFill>
                  <a:srgbClr val="1F4E79"/>
                </a:solidFill>
                <a:latin typeface="Times New Roman" pitchFamily="18" charset="0"/>
                <a:cs typeface="Times New Roman" pitchFamily="18" charset="0"/>
              </a:rPr>
              <a:t>WHO</a:t>
            </a:r>
          </a:p>
          <a:p>
            <a:pPr>
              <a:lnSpc>
                <a:spcPts val="3400"/>
              </a:lnSpc>
              <a:tabLst/>
            </a:pPr>
            <a:r>
              <a:rPr lang="en-US" altLang="zh-CN" sz="2400" dirty="0" smtClean="0">
                <a:solidFill>
                  <a:srgbClr val="1F4E79"/>
                </a:solidFill>
                <a:latin typeface="黑体" pitchFamily="18" charset="0"/>
                <a:cs typeface="黑体" pitchFamily="18" charset="0"/>
              </a:rPr>
              <a:t>及美国</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Times New Roman" pitchFamily="18" charset="0"/>
                <a:cs typeface="Times New Roman" pitchFamily="18" charset="0"/>
              </a:rPr>
              <a:t>CDC</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等权威机构均推荐用肥皂和清水（流水）充分洗手。</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003300" y="1790700"/>
            <a:ext cx="5181600" cy="40894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93218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82.</a:t>
            </a:r>
            <a:r>
              <a:rPr lang="en-US" altLang="zh-CN" sz="3600" dirty="0" smtClean="0">
                <a:solidFill>
                  <a:srgbClr val="1F4E79"/>
                </a:solidFill>
                <a:latin typeface="黑体" pitchFamily="18" charset="0"/>
                <a:cs typeface="黑体" pitchFamily="18" charset="0"/>
              </a:rPr>
              <a:t>旅途在外没有清水，不方便洗手，怎么办？</a:t>
            </a:r>
          </a:p>
        </p:txBody>
      </p:sp>
      <p:sp>
        <p:nvSpPr>
          <p:cNvPr id="5" name="TextBox 1"/>
          <p:cNvSpPr txBox="1"/>
          <p:nvPr/>
        </p:nvSpPr>
        <p:spPr>
          <a:xfrm>
            <a:off x="7150100" y="2120900"/>
            <a:ext cx="3657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可以使用含酒精消毒产品清</a:t>
            </a:r>
          </a:p>
        </p:txBody>
      </p:sp>
      <p:sp>
        <p:nvSpPr>
          <p:cNvPr id="6" name="TextBox 1"/>
          <p:cNvSpPr txBox="1"/>
          <p:nvPr/>
        </p:nvSpPr>
        <p:spPr>
          <a:xfrm>
            <a:off x="6680200" y="2628900"/>
            <a:ext cx="4267200" cy="25019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洁双手。人冠状病毒不耐酸不耐</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碱，并且对有机溶剂和消毒剂敏</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感。75%</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酒精可灭活病毒，所以</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达到一定浓度的含酒精消毒产品</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可以作为肥皂和流水洗手的替代</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方案。</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6896100" y="660400"/>
            <a:ext cx="3937000" cy="26289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6896100" y="3467100"/>
            <a:ext cx="3937000" cy="26162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1130300" y="495300"/>
            <a:ext cx="47625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83.</a:t>
            </a:r>
            <a:r>
              <a:rPr lang="en-US" altLang="zh-CN" sz="3600" dirty="0" smtClean="0">
                <a:solidFill>
                  <a:srgbClr val="1F4E79"/>
                </a:solidFill>
                <a:latin typeface="黑体" pitchFamily="18" charset="0"/>
                <a:cs typeface="黑体" pitchFamily="18" charset="0"/>
              </a:rPr>
              <a:t>什么是法定传染病？</a:t>
            </a:r>
          </a:p>
        </p:txBody>
      </p:sp>
      <p:sp>
        <p:nvSpPr>
          <p:cNvPr id="6" name="TextBox 1"/>
          <p:cNvSpPr txBox="1"/>
          <p:nvPr/>
        </p:nvSpPr>
        <p:spPr>
          <a:xfrm>
            <a:off x="2082800" y="2057400"/>
            <a:ext cx="36703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有些传染病，防疫部门必须</a:t>
            </a:r>
          </a:p>
        </p:txBody>
      </p:sp>
      <p:sp>
        <p:nvSpPr>
          <p:cNvPr id="7" name="TextBox 1"/>
          <p:cNvSpPr txBox="1"/>
          <p:nvPr/>
        </p:nvSpPr>
        <p:spPr>
          <a:xfrm>
            <a:off x="1460500" y="2667000"/>
            <a:ext cx="4279900" cy="1943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及时掌握其发病情况，及时采取</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策，因此发现后应按规定时间及</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时向当地防疫部门报告，称为法</a:t>
            </a:r>
          </a:p>
          <a:p>
            <a:pPr>
              <a:lnSpc>
                <a:spcPts val="1000"/>
              </a:lnSpc>
            </a:pPr>
            <a:endParaRPr lang="en-US" altLang="zh-CN" dirty="0" smtClean="0"/>
          </a:p>
          <a:p>
            <a:pPr>
              <a:lnSpc>
                <a:spcPts val="3300"/>
              </a:lnSpc>
              <a:tabLst/>
            </a:pPr>
            <a:r>
              <a:rPr lang="en-US" altLang="zh-CN" sz="2400" dirty="0" smtClean="0">
                <a:solidFill>
                  <a:srgbClr val="1F4E79"/>
                </a:solidFill>
                <a:latin typeface="黑体" pitchFamily="18" charset="0"/>
                <a:cs typeface="黑体" pitchFamily="18" charset="0"/>
              </a:rPr>
              <a:t>定传染病。</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143000" y="50800"/>
            <a:ext cx="5168900" cy="30607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1079500" y="3644900"/>
            <a:ext cx="5232400" cy="3187700"/>
          </a:xfrm>
          <a:prstGeom prst="rect">
            <a:avLst/>
          </a:prstGeom>
          <a:noFill/>
        </p:spPr>
      </p:pic>
      <p:pic>
        <p:nvPicPr>
          <p:cNvPr id="4"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664700" y="1943100"/>
            <a:ext cx="1828800" cy="20066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84.</a:t>
            </a:r>
            <a:r>
              <a:rPr lang="en-US" altLang="zh-CN" sz="3600" dirty="0" smtClean="0">
                <a:solidFill>
                  <a:srgbClr val="1F4E79"/>
                </a:solidFill>
                <a:latin typeface="黑体" pitchFamily="18" charset="0"/>
                <a:cs typeface="黑体" pitchFamily="18" charset="0"/>
              </a:rPr>
              <a:t>传染</a:t>
            </a:r>
          </a:p>
          <a:p>
            <a:pPr>
              <a:lnSpc>
                <a:spcPts val="3000"/>
              </a:lnSpc>
              <a:tabLst/>
            </a:pPr>
            <a:r>
              <a:rPr lang="en-US" altLang="zh-CN" sz="3600" dirty="0" smtClean="0">
                <a:solidFill>
                  <a:srgbClr val="1F4E79"/>
                </a:solidFill>
                <a:latin typeface="黑体" pitchFamily="18" charset="0"/>
                <a:cs typeface="黑体" pitchFamily="18" charset="0"/>
              </a:rPr>
              <a:t>病的防治</a:t>
            </a:r>
          </a:p>
          <a:p>
            <a:pPr>
              <a:lnSpc>
                <a:spcPts val="3800"/>
              </a:lnSpc>
              <a:tabLst/>
            </a:pPr>
            <a:r>
              <a:rPr lang="en-US" altLang="zh-CN" sz="3600" dirty="0" smtClean="0">
                <a:solidFill>
                  <a:srgbClr val="1F4E79"/>
                </a:solidFill>
                <a:latin typeface="黑体" pitchFamily="18" charset="0"/>
                <a:cs typeface="黑体" pitchFamily="18" charset="0"/>
              </a:rPr>
              <a:t>方针和原</a:t>
            </a:r>
          </a:p>
          <a:p>
            <a:pPr>
              <a:lnSpc>
                <a:spcPts val="3800"/>
              </a:lnSpc>
              <a:tabLst/>
            </a:pPr>
            <a:r>
              <a:rPr lang="en-US" altLang="zh-CN" sz="3600" dirty="0" smtClean="0">
                <a:solidFill>
                  <a:srgbClr val="1F4E79"/>
                </a:solidFill>
                <a:latin typeface="黑体" pitchFamily="18" charset="0"/>
                <a:cs typeface="黑体" pitchFamily="18" charset="0"/>
              </a:rPr>
              <a:t>则？</a:t>
            </a:r>
          </a:p>
        </p:txBody>
      </p:sp>
      <p:sp>
        <p:nvSpPr>
          <p:cNvPr id="5" name="TextBox 1"/>
          <p:cNvSpPr txBox="1"/>
          <p:nvPr/>
        </p:nvSpPr>
        <p:spPr>
          <a:xfrm>
            <a:off x="9182100" y="1524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国</a:t>
            </a:r>
          </a:p>
        </p:txBody>
      </p:sp>
      <p:sp>
        <p:nvSpPr>
          <p:cNvPr id="6" name="TextBox 1"/>
          <p:cNvSpPr txBox="1"/>
          <p:nvPr/>
        </p:nvSpPr>
        <p:spPr>
          <a:xfrm>
            <a:off x="9182100" y="4572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家</a:t>
            </a:r>
          </a:p>
        </p:txBody>
      </p:sp>
      <p:sp>
        <p:nvSpPr>
          <p:cNvPr id="7" name="TextBox 1"/>
          <p:cNvSpPr txBox="1"/>
          <p:nvPr/>
        </p:nvSpPr>
        <p:spPr>
          <a:xfrm>
            <a:off x="9182100" y="7620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对</a:t>
            </a:r>
          </a:p>
        </p:txBody>
      </p:sp>
      <p:sp>
        <p:nvSpPr>
          <p:cNvPr id="8" name="TextBox 1"/>
          <p:cNvSpPr txBox="1"/>
          <p:nvPr/>
        </p:nvSpPr>
        <p:spPr>
          <a:xfrm>
            <a:off x="9182100" y="10668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传</a:t>
            </a:r>
          </a:p>
        </p:txBody>
      </p:sp>
      <p:sp>
        <p:nvSpPr>
          <p:cNvPr id="9" name="TextBox 1"/>
          <p:cNvSpPr txBox="1"/>
          <p:nvPr/>
        </p:nvSpPr>
        <p:spPr>
          <a:xfrm>
            <a:off x="9182100" y="13716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染</a:t>
            </a:r>
          </a:p>
        </p:txBody>
      </p:sp>
      <p:sp>
        <p:nvSpPr>
          <p:cNvPr id="10" name="TextBox 1"/>
          <p:cNvSpPr txBox="1"/>
          <p:nvPr/>
        </p:nvSpPr>
        <p:spPr>
          <a:xfrm>
            <a:off x="9182100" y="16764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病</a:t>
            </a:r>
          </a:p>
        </p:txBody>
      </p:sp>
      <p:sp>
        <p:nvSpPr>
          <p:cNvPr id="11" name="TextBox 1"/>
          <p:cNvSpPr txBox="1"/>
          <p:nvPr/>
        </p:nvSpPr>
        <p:spPr>
          <a:xfrm>
            <a:off x="9182100" y="19812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防</a:t>
            </a:r>
          </a:p>
        </p:txBody>
      </p:sp>
      <p:sp>
        <p:nvSpPr>
          <p:cNvPr id="12" name="TextBox 1"/>
          <p:cNvSpPr txBox="1"/>
          <p:nvPr/>
        </p:nvSpPr>
        <p:spPr>
          <a:xfrm>
            <a:off x="9182100" y="22860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治</a:t>
            </a:r>
          </a:p>
        </p:txBody>
      </p:sp>
      <p:sp>
        <p:nvSpPr>
          <p:cNvPr id="13" name="TextBox 1"/>
          <p:cNvSpPr txBox="1"/>
          <p:nvPr/>
        </p:nvSpPr>
        <p:spPr>
          <a:xfrm>
            <a:off x="9182100" y="25908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实</a:t>
            </a:r>
          </a:p>
        </p:txBody>
      </p:sp>
      <p:sp>
        <p:nvSpPr>
          <p:cNvPr id="14" name="TextBox 1"/>
          <p:cNvSpPr txBox="1"/>
          <p:nvPr/>
        </p:nvSpPr>
        <p:spPr>
          <a:xfrm>
            <a:off x="9182100" y="28956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行</a:t>
            </a:r>
          </a:p>
        </p:txBody>
      </p:sp>
      <p:sp>
        <p:nvSpPr>
          <p:cNvPr id="15" name="TextBox 1"/>
          <p:cNvSpPr txBox="1"/>
          <p:nvPr/>
        </p:nvSpPr>
        <p:spPr>
          <a:xfrm>
            <a:off x="9182100" y="32004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预</a:t>
            </a:r>
          </a:p>
        </p:txBody>
      </p:sp>
      <p:sp>
        <p:nvSpPr>
          <p:cNvPr id="16" name="TextBox 1"/>
          <p:cNvSpPr txBox="1"/>
          <p:nvPr/>
        </p:nvSpPr>
        <p:spPr>
          <a:xfrm>
            <a:off x="9182100" y="35052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防</a:t>
            </a:r>
          </a:p>
        </p:txBody>
      </p:sp>
      <p:sp>
        <p:nvSpPr>
          <p:cNvPr id="17" name="TextBox 1"/>
          <p:cNvSpPr txBox="1"/>
          <p:nvPr/>
        </p:nvSpPr>
        <p:spPr>
          <a:xfrm>
            <a:off x="9182100" y="38100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为</a:t>
            </a:r>
          </a:p>
        </p:txBody>
      </p:sp>
      <p:sp>
        <p:nvSpPr>
          <p:cNvPr id="18" name="TextBox 1"/>
          <p:cNvSpPr txBox="1"/>
          <p:nvPr/>
        </p:nvSpPr>
        <p:spPr>
          <a:xfrm>
            <a:off x="9182100" y="41148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FF0000"/>
                </a:solidFill>
                <a:latin typeface="黑体" pitchFamily="18" charset="0"/>
                <a:cs typeface="黑体" pitchFamily="18" charset="0"/>
              </a:rPr>
              <a:t>主</a:t>
            </a:r>
          </a:p>
        </p:txBody>
      </p:sp>
      <p:sp>
        <p:nvSpPr>
          <p:cNvPr id="19" name="TextBox 1"/>
          <p:cNvSpPr txBox="1"/>
          <p:nvPr/>
        </p:nvSpPr>
        <p:spPr>
          <a:xfrm>
            <a:off x="9182100" y="44323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的</a:t>
            </a:r>
          </a:p>
        </p:txBody>
      </p:sp>
      <p:sp>
        <p:nvSpPr>
          <p:cNvPr id="20" name="TextBox 1"/>
          <p:cNvSpPr txBox="1"/>
          <p:nvPr/>
        </p:nvSpPr>
        <p:spPr>
          <a:xfrm>
            <a:off x="9182100" y="47371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方</a:t>
            </a:r>
          </a:p>
        </p:txBody>
      </p:sp>
      <p:sp>
        <p:nvSpPr>
          <p:cNvPr id="21" name="TextBox 1"/>
          <p:cNvSpPr txBox="1"/>
          <p:nvPr/>
        </p:nvSpPr>
        <p:spPr>
          <a:xfrm>
            <a:off x="9182100" y="50419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针</a:t>
            </a:r>
          </a:p>
        </p:txBody>
      </p:sp>
      <p:sp>
        <p:nvSpPr>
          <p:cNvPr id="22" name="TextBox 1"/>
          <p:cNvSpPr txBox="1"/>
          <p:nvPr/>
        </p:nvSpPr>
        <p:spPr>
          <a:xfrm>
            <a:off x="9182100" y="53467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a:t>
            </a:r>
          </a:p>
        </p:txBody>
      </p:sp>
      <p:sp>
        <p:nvSpPr>
          <p:cNvPr id="23" name="TextBox 1"/>
          <p:cNvSpPr txBox="1"/>
          <p:nvPr/>
        </p:nvSpPr>
        <p:spPr>
          <a:xfrm>
            <a:off x="8737600" y="1524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防</a:t>
            </a:r>
          </a:p>
        </p:txBody>
      </p:sp>
      <p:sp>
        <p:nvSpPr>
          <p:cNvPr id="24" name="TextBox 1"/>
          <p:cNvSpPr txBox="1"/>
          <p:nvPr/>
        </p:nvSpPr>
        <p:spPr>
          <a:xfrm>
            <a:off x="8737600" y="4572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治</a:t>
            </a:r>
          </a:p>
        </p:txBody>
      </p:sp>
      <p:sp>
        <p:nvSpPr>
          <p:cNvPr id="25" name="TextBox 1"/>
          <p:cNvSpPr txBox="1"/>
          <p:nvPr/>
        </p:nvSpPr>
        <p:spPr>
          <a:xfrm>
            <a:off x="8737600" y="7620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结</a:t>
            </a:r>
          </a:p>
        </p:txBody>
      </p:sp>
      <p:sp>
        <p:nvSpPr>
          <p:cNvPr id="26" name="TextBox 1"/>
          <p:cNvSpPr txBox="1"/>
          <p:nvPr/>
        </p:nvSpPr>
        <p:spPr>
          <a:xfrm>
            <a:off x="8737600" y="10668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合</a:t>
            </a:r>
          </a:p>
        </p:txBody>
      </p:sp>
      <p:sp>
        <p:nvSpPr>
          <p:cNvPr id="27" name="TextBox 1"/>
          <p:cNvSpPr txBox="1"/>
          <p:nvPr/>
        </p:nvSpPr>
        <p:spPr>
          <a:xfrm>
            <a:off x="8737600" y="13716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a:t>
            </a:r>
          </a:p>
        </p:txBody>
      </p:sp>
      <p:sp>
        <p:nvSpPr>
          <p:cNvPr id="28" name="TextBox 1"/>
          <p:cNvSpPr txBox="1"/>
          <p:nvPr/>
        </p:nvSpPr>
        <p:spPr>
          <a:xfrm>
            <a:off x="8737600" y="16764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分</a:t>
            </a:r>
          </a:p>
        </p:txBody>
      </p:sp>
      <p:sp>
        <p:nvSpPr>
          <p:cNvPr id="29" name="TextBox 1"/>
          <p:cNvSpPr txBox="1"/>
          <p:nvPr/>
        </p:nvSpPr>
        <p:spPr>
          <a:xfrm>
            <a:off x="8737600" y="19812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类</a:t>
            </a:r>
          </a:p>
        </p:txBody>
      </p:sp>
      <p:sp>
        <p:nvSpPr>
          <p:cNvPr id="30" name="TextBox 1"/>
          <p:cNvSpPr txBox="1"/>
          <p:nvPr/>
        </p:nvSpPr>
        <p:spPr>
          <a:xfrm>
            <a:off x="8737600" y="22860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管</a:t>
            </a:r>
          </a:p>
        </p:txBody>
      </p:sp>
      <p:sp>
        <p:nvSpPr>
          <p:cNvPr id="31" name="TextBox 1"/>
          <p:cNvSpPr txBox="1"/>
          <p:nvPr/>
        </p:nvSpPr>
        <p:spPr>
          <a:xfrm>
            <a:off x="8737600" y="25908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理</a:t>
            </a:r>
          </a:p>
        </p:txBody>
      </p:sp>
      <p:sp>
        <p:nvSpPr>
          <p:cNvPr id="1024" name="TextBox 1"/>
          <p:cNvSpPr txBox="1"/>
          <p:nvPr/>
        </p:nvSpPr>
        <p:spPr>
          <a:xfrm>
            <a:off x="8737600" y="28956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a:t>
            </a:r>
          </a:p>
        </p:txBody>
      </p:sp>
      <p:sp>
        <p:nvSpPr>
          <p:cNvPr id="1025" name="TextBox 1"/>
          <p:cNvSpPr txBox="1"/>
          <p:nvPr/>
        </p:nvSpPr>
        <p:spPr>
          <a:xfrm>
            <a:off x="8737600" y="32004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依</a:t>
            </a:r>
          </a:p>
        </p:txBody>
      </p:sp>
      <p:sp>
        <p:nvSpPr>
          <p:cNvPr id="1026" name="TextBox 1"/>
          <p:cNvSpPr txBox="1"/>
          <p:nvPr/>
        </p:nvSpPr>
        <p:spPr>
          <a:xfrm>
            <a:off x="8737600" y="35052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靠</a:t>
            </a:r>
          </a:p>
        </p:txBody>
      </p:sp>
      <p:sp>
        <p:nvSpPr>
          <p:cNvPr id="1028" name="TextBox 1"/>
          <p:cNvSpPr txBox="1"/>
          <p:nvPr/>
        </p:nvSpPr>
        <p:spPr>
          <a:xfrm>
            <a:off x="8737600" y="38100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科</a:t>
            </a:r>
          </a:p>
        </p:txBody>
      </p:sp>
      <p:sp>
        <p:nvSpPr>
          <p:cNvPr id="1029" name="TextBox 1"/>
          <p:cNvSpPr txBox="1"/>
          <p:nvPr/>
        </p:nvSpPr>
        <p:spPr>
          <a:xfrm>
            <a:off x="8737600" y="41148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学</a:t>
            </a:r>
          </a:p>
        </p:txBody>
      </p:sp>
      <p:sp>
        <p:nvSpPr>
          <p:cNvPr id="1030" name="TextBox 1"/>
          <p:cNvSpPr txBox="1"/>
          <p:nvPr/>
        </p:nvSpPr>
        <p:spPr>
          <a:xfrm>
            <a:off x="8737600" y="44196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a:t>
            </a:r>
          </a:p>
        </p:txBody>
      </p:sp>
      <p:sp>
        <p:nvSpPr>
          <p:cNvPr id="1031" name="TextBox 1"/>
          <p:cNvSpPr txBox="1"/>
          <p:nvPr/>
        </p:nvSpPr>
        <p:spPr>
          <a:xfrm>
            <a:off x="8737600" y="47244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依</a:t>
            </a:r>
          </a:p>
        </p:txBody>
      </p:sp>
      <p:sp>
        <p:nvSpPr>
          <p:cNvPr id="1032" name="TextBox 1"/>
          <p:cNvSpPr txBox="1"/>
          <p:nvPr/>
        </p:nvSpPr>
        <p:spPr>
          <a:xfrm>
            <a:off x="8737600" y="50292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靠</a:t>
            </a:r>
          </a:p>
        </p:txBody>
      </p:sp>
      <p:sp>
        <p:nvSpPr>
          <p:cNvPr id="1033" name="TextBox 1"/>
          <p:cNvSpPr txBox="1"/>
          <p:nvPr/>
        </p:nvSpPr>
        <p:spPr>
          <a:xfrm>
            <a:off x="8737600" y="53340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群</a:t>
            </a:r>
          </a:p>
        </p:txBody>
      </p:sp>
      <p:sp>
        <p:nvSpPr>
          <p:cNvPr id="1034" name="TextBox 1"/>
          <p:cNvSpPr txBox="1"/>
          <p:nvPr/>
        </p:nvSpPr>
        <p:spPr>
          <a:xfrm>
            <a:off x="8305800" y="1524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众</a:t>
            </a:r>
          </a:p>
        </p:txBody>
      </p:sp>
      <p:sp>
        <p:nvSpPr>
          <p:cNvPr id="1035" name="TextBox 1"/>
          <p:cNvSpPr txBox="1"/>
          <p:nvPr/>
        </p:nvSpPr>
        <p:spPr>
          <a:xfrm>
            <a:off x="8305800" y="4572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的</a:t>
            </a:r>
          </a:p>
        </p:txBody>
      </p:sp>
      <p:sp>
        <p:nvSpPr>
          <p:cNvPr id="1036" name="TextBox 1"/>
          <p:cNvSpPr txBox="1"/>
          <p:nvPr/>
        </p:nvSpPr>
        <p:spPr>
          <a:xfrm>
            <a:off x="8305800" y="7620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原</a:t>
            </a:r>
          </a:p>
        </p:txBody>
      </p:sp>
      <p:sp>
        <p:nvSpPr>
          <p:cNvPr id="1037" name="TextBox 1"/>
          <p:cNvSpPr txBox="1"/>
          <p:nvPr/>
        </p:nvSpPr>
        <p:spPr>
          <a:xfrm>
            <a:off x="8305800" y="10668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则</a:t>
            </a:r>
          </a:p>
        </p:txBody>
      </p:sp>
      <p:sp>
        <p:nvSpPr>
          <p:cNvPr id="1038" name="TextBox 1"/>
          <p:cNvSpPr txBox="1"/>
          <p:nvPr/>
        </p:nvSpPr>
        <p:spPr>
          <a:xfrm>
            <a:off x="8305800" y="1371600"/>
            <a:ext cx="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52500" y="3162300"/>
            <a:ext cx="2197100" cy="36830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3327400" y="3162300"/>
            <a:ext cx="2692400" cy="36322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6134100" y="3162300"/>
            <a:ext cx="4800600" cy="3632200"/>
          </a:xfrm>
          <a:prstGeom prst="rect">
            <a:avLst/>
          </a:prstGeom>
          <a:noFill/>
        </p:spPr>
      </p:pic>
      <p:pic>
        <p:nvPicPr>
          <p:cNvPr id="6" name="Picture 3"/>
          <p:cNvPicPr>
            <a:picLocks noChangeAspect="1" noChangeArrowheads="1"/>
          </p:cNvPicPr>
          <p:nvPr/>
        </p:nvPicPr>
        <p:blipFill>
          <a:blip r:embed="rId5" cstate="print"/>
          <a:srcRect/>
          <a:stretch>
            <a:fillRect/>
          </a:stretch>
        </p:blipFill>
        <p:spPr bwMode="auto">
          <a:xfrm>
            <a:off x="0" y="0"/>
            <a:ext cx="12192000" cy="6858000"/>
          </a:xfrm>
          <a:prstGeom prst="rect">
            <a:avLst/>
          </a:prstGeom>
          <a:noFill/>
        </p:spPr>
      </p:pic>
      <p:sp>
        <p:nvSpPr>
          <p:cNvPr id="2" name="TextBox 1"/>
          <p:cNvSpPr txBox="1"/>
          <p:nvPr/>
        </p:nvSpPr>
        <p:spPr>
          <a:xfrm>
            <a:off x="927100" y="457200"/>
            <a:ext cx="102743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85.</a:t>
            </a:r>
            <a:r>
              <a:rPr lang="en-US" altLang="zh-CN" sz="3600" dirty="0" smtClean="0">
                <a:solidFill>
                  <a:srgbClr val="1F4E79"/>
                </a:solidFill>
                <a:latin typeface="黑体" pitchFamily="18" charset="0"/>
                <a:cs typeface="黑体" pitchFamily="18" charset="0"/>
              </a:rPr>
              <a:t>网传医用酒精倒在棉片上擦手、手机等能减少病</a:t>
            </a:r>
          </a:p>
        </p:txBody>
      </p:sp>
      <p:sp>
        <p:nvSpPr>
          <p:cNvPr id="7" name="TextBox 1"/>
          <p:cNvSpPr txBox="1"/>
          <p:nvPr/>
        </p:nvSpPr>
        <p:spPr>
          <a:xfrm>
            <a:off x="927100" y="1016000"/>
            <a:ext cx="27432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毒感染风险？</a:t>
            </a:r>
          </a:p>
        </p:txBody>
      </p:sp>
      <p:sp>
        <p:nvSpPr>
          <p:cNvPr id="8" name="TextBox 1"/>
          <p:cNvSpPr txBox="1"/>
          <p:nvPr/>
        </p:nvSpPr>
        <p:spPr>
          <a:xfrm>
            <a:off x="1054100" y="1778000"/>
            <a:ext cx="100711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可以起到一定的预防效果。冠状病毒对有机溶剂和消毒剂敏感，</a:t>
            </a:r>
            <a:r>
              <a:rPr lang="en-US" altLang="zh-CN" sz="2400" dirty="0" smtClean="0">
                <a:solidFill>
                  <a:srgbClr val="1F4E79"/>
                </a:solidFill>
                <a:latin typeface="Times New Roman" pitchFamily="18" charset="0"/>
                <a:cs typeface="Times New Roman" pitchFamily="18" charset="0"/>
              </a:rPr>
              <a:t>75%</a:t>
            </a:r>
            <a:r>
              <a:rPr lang="en-US" altLang="zh-CN" sz="2400" dirty="0" smtClean="0">
                <a:solidFill>
                  <a:srgbClr val="1F4E79"/>
                </a:solidFill>
                <a:latin typeface="黑体" pitchFamily="18" charset="0"/>
                <a:cs typeface="黑体" pitchFamily="18" charset="0"/>
              </a:rPr>
              <a:t>酒精、</a:t>
            </a:r>
          </a:p>
        </p:txBody>
      </p:sp>
      <p:sp>
        <p:nvSpPr>
          <p:cNvPr id="9" name="TextBox 1"/>
          <p:cNvSpPr txBox="1"/>
          <p:nvPr/>
        </p:nvSpPr>
        <p:spPr>
          <a:xfrm>
            <a:off x="1054100" y="2273300"/>
            <a:ext cx="100584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乙醚、氯仿、甲醛、含氯消毒剂、过氧乙酸和紫外线均可灭活病毒，因此酒</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精擦拭手部、手机可以起到一定的预防效果。</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153400" y="1511300"/>
            <a:ext cx="3810000" cy="3873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61341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86.</a:t>
            </a:r>
            <a:r>
              <a:rPr lang="en-US" altLang="zh-CN" sz="3600" dirty="0" smtClean="0">
                <a:solidFill>
                  <a:srgbClr val="1F4E79"/>
                </a:solidFill>
                <a:latin typeface="黑体" pitchFamily="18" charset="0"/>
                <a:cs typeface="黑体" pitchFamily="18" charset="0"/>
              </a:rPr>
              <a:t>口罩是不是一直戴都有效？</a:t>
            </a:r>
          </a:p>
        </p:txBody>
      </p:sp>
      <p:sp>
        <p:nvSpPr>
          <p:cNvPr id="5" name="TextBox 1"/>
          <p:cNvSpPr txBox="1"/>
          <p:nvPr/>
        </p:nvSpPr>
        <p:spPr>
          <a:xfrm>
            <a:off x="1016000" y="1612900"/>
            <a:ext cx="4419600" cy="736600"/>
          </a:xfrm>
          <a:prstGeom prst="rect">
            <a:avLst/>
          </a:prstGeom>
          <a:noFill/>
        </p:spPr>
        <p:txBody>
          <a:bodyPr wrap="none" lIns="0" tIns="0" rIns="0" rtlCol="0">
            <a:spAutoFit/>
          </a:bodyPr>
          <a:lstStyle/>
          <a:p>
            <a:pPr>
              <a:lnSpc>
                <a:spcPts val="2400"/>
              </a:lnSpc>
              <a:tabLst>
                <a:tab pos="457200" algn="l"/>
              </a:tabLst>
            </a:pPr>
            <a:r>
              <a:rPr lang="en-US" altLang="zh-CN" dirty="0" smtClean="0"/>
              <a:t>	</a:t>
            </a:r>
            <a:r>
              <a:rPr lang="en-US" altLang="zh-CN" sz="2400" dirty="0" smtClean="0">
                <a:solidFill>
                  <a:srgbClr val="1F4E79"/>
                </a:solidFill>
                <a:latin typeface="黑体" pitchFamily="18" charset="0"/>
                <a:cs typeface="黑体" pitchFamily="18" charset="0"/>
              </a:rPr>
              <a:t>不管是哪种类型的口罩，防护</a:t>
            </a:r>
          </a:p>
          <a:p>
            <a:pPr>
              <a:lnSpc>
                <a:spcPts val="1000"/>
              </a:lnSpc>
            </a:pPr>
            <a:endParaRPr lang="en-US" altLang="zh-CN" dirty="0" smtClean="0"/>
          </a:p>
          <a:p>
            <a:pPr>
              <a:lnSpc>
                <a:spcPts val="2400"/>
              </a:lnSpc>
              <a:tabLst>
                <a:tab pos="457200" algn="l"/>
              </a:tabLst>
            </a:pPr>
            <a:r>
              <a:rPr lang="en-US" altLang="zh-CN" sz="2400" dirty="0" smtClean="0">
                <a:solidFill>
                  <a:srgbClr val="1F4E79"/>
                </a:solidFill>
                <a:latin typeface="黑体" pitchFamily="18" charset="0"/>
                <a:cs typeface="黑体" pitchFamily="18" charset="0"/>
              </a:rPr>
              <a:t>效果都是有限的，一定要定期更</a:t>
            </a:r>
          </a:p>
        </p:txBody>
      </p:sp>
      <p:sp>
        <p:nvSpPr>
          <p:cNvPr id="6" name="TextBox 1"/>
          <p:cNvSpPr txBox="1"/>
          <p:nvPr/>
        </p:nvSpPr>
        <p:spPr>
          <a:xfrm>
            <a:off x="1016000" y="2425700"/>
            <a:ext cx="42926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换，最好每</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至</a:t>
            </a:r>
            <a:r>
              <a:rPr lang="en-US" altLang="zh-CN" sz="2400"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小时更换一次。</a:t>
            </a:r>
          </a:p>
        </p:txBody>
      </p:sp>
      <p:sp>
        <p:nvSpPr>
          <p:cNvPr id="7" name="TextBox 1"/>
          <p:cNvSpPr txBox="1"/>
          <p:nvPr/>
        </p:nvSpPr>
        <p:spPr>
          <a:xfrm>
            <a:off x="927100" y="3314700"/>
            <a:ext cx="61341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87.</a:t>
            </a:r>
            <a:r>
              <a:rPr lang="en-US" altLang="zh-CN" sz="3600" dirty="0" smtClean="0">
                <a:solidFill>
                  <a:srgbClr val="1F4E79"/>
                </a:solidFill>
                <a:latin typeface="黑体" pitchFamily="18" charset="0"/>
                <a:cs typeface="黑体" pitchFamily="18" charset="0"/>
              </a:rPr>
              <a:t>我戴上口罩眼镜上都是雾，</a:t>
            </a:r>
          </a:p>
        </p:txBody>
      </p:sp>
      <p:sp>
        <p:nvSpPr>
          <p:cNvPr id="8" name="TextBox 1"/>
          <p:cNvSpPr txBox="1"/>
          <p:nvPr/>
        </p:nvSpPr>
        <p:spPr>
          <a:xfrm>
            <a:off x="927100" y="3924300"/>
            <a:ext cx="18288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怎么办？</a:t>
            </a:r>
          </a:p>
        </p:txBody>
      </p:sp>
      <p:sp>
        <p:nvSpPr>
          <p:cNvPr id="9" name="TextBox 1"/>
          <p:cNvSpPr txBox="1"/>
          <p:nvPr/>
        </p:nvSpPr>
        <p:spPr>
          <a:xfrm>
            <a:off x="1447800" y="4559300"/>
            <a:ext cx="4267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正确佩戴口罩的方法：佩戴前洗</a:t>
            </a:r>
          </a:p>
        </p:txBody>
      </p:sp>
      <p:sp>
        <p:nvSpPr>
          <p:cNvPr id="10" name="TextBox 1"/>
          <p:cNvSpPr txBox="1"/>
          <p:nvPr/>
        </p:nvSpPr>
        <p:spPr>
          <a:xfrm>
            <a:off x="990600" y="4953000"/>
            <a:ext cx="4876800" cy="10287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干净手，一定要贴合面部，正反面正</a:t>
            </a:r>
          </a:p>
          <a:p>
            <a:pPr>
              <a:lnSpc>
                <a:spcPts val="2800"/>
              </a:lnSpc>
              <a:tabLst/>
            </a:pPr>
            <a:r>
              <a:rPr lang="en-US" altLang="zh-CN" sz="2400" dirty="0" smtClean="0">
                <a:solidFill>
                  <a:srgbClr val="1F4E79"/>
                </a:solidFill>
                <a:latin typeface="黑体" pitchFamily="18" charset="0"/>
                <a:cs typeface="黑体" pitchFamily="18" charset="0"/>
              </a:rPr>
              <a:t>确，形成密闭的环境，让通气经过口</a:t>
            </a:r>
          </a:p>
          <a:p>
            <a:pPr>
              <a:lnSpc>
                <a:spcPts val="2800"/>
              </a:lnSpc>
              <a:tabLst/>
            </a:pPr>
            <a:r>
              <a:rPr lang="en-US" altLang="zh-CN" sz="2400" dirty="0" smtClean="0">
                <a:solidFill>
                  <a:srgbClr val="1F4E79"/>
                </a:solidFill>
                <a:latin typeface="黑体" pitchFamily="18" charset="0"/>
                <a:cs typeface="黑体" pitchFamily="18" charset="0"/>
              </a:rPr>
              <a:t>罩而不是四周的缝隙。</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133600" y="3695700"/>
            <a:ext cx="3644900" cy="30734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6083300" y="3695700"/>
            <a:ext cx="3911600" cy="30734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4328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88.</a:t>
            </a:r>
            <a:r>
              <a:rPr lang="en-US" altLang="zh-CN" sz="3600" dirty="0" smtClean="0">
                <a:solidFill>
                  <a:srgbClr val="1F4E79"/>
                </a:solidFill>
                <a:latin typeface="黑体" pitchFamily="18" charset="0"/>
                <a:cs typeface="黑体" pitchFamily="18" charset="0"/>
              </a:rPr>
              <a:t>如需要戴口罩防护，口罩该怎么选呢？</a:t>
            </a:r>
          </a:p>
        </p:txBody>
      </p:sp>
      <p:sp>
        <p:nvSpPr>
          <p:cNvPr id="6" name="TextBox 1"/>
          <p:cNvSpPr txBox="1"/>
          <p:nvPr/>
        </p:nvSpPr>
        <p:spPr>
          <a:xfrm>
            <a:off x="1422400" y="1714500"/>
            <a:ext cx="91567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选择一：医用外科口罩。需遵循医用外科口罩的标准。护理口罩、棉</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布口罩、海绵口罩均不推荐。</a:t>
            </a:r>
          </a:p>
        </p:txBody>
      </p:sp>
      <p:sp>
        <p:nvSpPr>
          <p:cNvPr id="7" name="TextBox 1"/>
          <p:cNvSpPr txBox="1"/>
          <p:nvPr/>
        </p:nvSpPr>
        <p:spPr>
          <a:xfrm>
            <a:off x="1422400" y="2679700"/>
            <a:ext cx="9105900" cy="8382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选择二：</a:t>
            </a:r>
            <a:r>
              <a:rPr lang="en-US" altLang="zh-CN" sz="2400" b="1" dirty="0" smtClean="0">
                <a:solidFill>
                  <a:srgbClr val="1F4E79"/>
                </a:solidFill>
                <a:latin typeface="Times New Roman" pitchFamily="18" charset="0"/>
                <a:cs typeface="Times New Roman" pitchFamily="18" charset="0"/>
              </a:rPr>
              <a:t>N95</a:t>
            </a:r>
            <a:r>
              <a:rPr lang="en-US" altLang="zh-CN" sz="2400" dirty="0" smtClean="0">
                <a:solidFill>
                  <a:srgbClr val="1F4E79"/>
                </a:solidFill>
                <a:latin typeface="黑体" pitchFamily="18" charset="0"/>
                <a:cs typeface="黑体" pitchFamily="18" charset="0"/>
              </a:rPr>
              <a:t>医用防护口罩。防生物和雾霾的两种中，请选择防生物</a:t>
            </a:r>
          </a:p>
          <a:p>
            <a:pPr>
              <a:lnSpc>
                <a:spcPts val="3300"/>
              </a:lnSpc>
              <a:tabLst/>
            </a:pPr>
            <a:r>
              <a:rPr lang="en-US" altLang="zh-CN" sz="2400" dirty="0" smtClean="0">
                <a:solidFill>
                  <a:srgbClr val="1F4E79"/>
                </a:solidFill>
                <a:latin typeface="黑体" pitchFamily="18" charset="0"/>
                <a:cs typeface="黑体" pitchFamily="18" charset="0"/>
              </a:rPr>
              <a:t>的</a:t>
            </a:r>
            <a:r>
              <a:rPr lang="en-US" altLang="zh-CN" sz="2400" dirty="0" smtClean="0">
                <a:solidFill>
                  <a:srgbClr val="1F4E79"/>
                </a:solidFill>
                <a:latin typeface="Times New Roman" pitchFamily="18" charset="0"/>
                <a:cs typeface="Times New Roman" pitchFamily="18" charset="0"/>
              </a:rPr>
              <a:t>1860</a:t>
            </a:r>
            <a:r>
              <a:rPr lang="en-US" altLang="zh-CN" sz="2400" dirty="0" smtClean="0">
                <a:solidFill>
                  <a:srgbClr val="1F4E79"/>
                </a:solidFill>
                <a:latin typeface="黑体" pitchFamily="18" charset="0"/>
                <a:cs typeface="黑体" pitchFamily="18" charset="0"/>
              </a:rPr>
              <a:t>或</a:t>
            </a:r>
            <a:r>
              <a:rPr lang="en-US" altLang="zh-CN" sz="2400" dirty="0" smtClean="0">
                <a:solidFill>
                  <a:srgbClr val="1F4E79"/>
                </a:solidFill>
                <a:latin typeface="Times New Roman" pitchFamily="18" charset="0"/>
                <a:cs typeface="Times New Roman" pitchFamily="18" charset="0"/>
              </a:rPr>
              <a:t>9132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889000" y="4660900"/>
            <a:ext cx="2413000" cy="2197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4470400" y="4762500"/>
            <a:ext cx="2755900" cy="1917700"/>
          </a:xfrm>
          <a:prstGeom prst="rect">
            <a:avLst/>
          </a:prstGeom>
          <a:noFill/>
        </p:spPr>
      </p:pic>
      <p:pic>
        <p:nvPicPr>
          <p:cNvPr id="4" name="Picture 3"/>
          <p:cNvPicPr>
            <a:picLocks noChangeAspect="1" noChangeArrowheads="1"/>
          </p:cNvPicPr>
          <p:nvPr/>
        </p:nvPicPr>
        <p:blipFill>
          <a:blip r:embed="rId4" cstate="print"/>
          <a:srcRect/>
          <a:stretch>
            <a:fillRect/>
          </a:stretch>
        </p:blipFill>
        <p:spPr bwMode="auto">
          <a:xfrm>
            <a:off x="8382000" y="4762500"/>
            <a:ext cx="2654300" cy="1917700"/>
          </a:xfrm>
          <a:prstGeom prst="rect">
            <a:avLst/>
          </a:prstGeom>
          <a:noFill/>
        </p:spPr>
      </p:pic>
      <p:pic>
        <p:nvPicPr>
          <p:cNvPr id="5" name="Picture 3"/>
          <p:cNvPicPr>
            <a:picLocks noChangeAspect="1" noChangeArrowheads="1"/>
          </p:cNvPicPr>
          <p:nvPr/>
        </p:nvPicPr>
        <p:blipFill>
          <a:blip r:embed="rId5"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6578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89.</a:t>
            </a:r>
            <a:r>
              <a:rPr lang="en-US" altLang="zh-CN" sz="3600" dirty="0" smtClean="0">
                <a:solidFill>
                  <a:srgbClr val="1F4E79"/>
                </a:solidFill>
                <a:latin typeface="黑体" pitchFamily="18" charset="0"/>
                <a:cs typeface="黑体" pitchFamily="18" charset="0"/>
              </a:rPr>
              <a:t>不同类型的口罩有什么特点？</a:t>
            </a:r>
          </a:p>
        </p:txBody>
      </p:sp>
      <p:sp>
        <p:nvSpPr>
          <p:cNvPr id="6" name="TextBox 1"/>
          <p:cNvSpPr txBox="1"/>
          <p:nvPr/>
        </p:nvSpPr>
        <p:spPr>
          <a:xfrm>
            <a:off x="927100" y="1803400"/>
            <a:ext cx="2743200" cy="2413000"/>
          </a:xfrm>
          <a:prstGeom prst="rect">
            <a:avLst/>
          </a:prstGeom>
          <a:noFill/>
        </p:spPr>
        <p:txBody>
          <a:bodyPr wrap="none" lIns="0" tIns="0" rIns="0" rtlCol="0">
            <a:spAutoFit/>
          </a:bodyPr>
          <a:lstStyle/>
          <a:p>
            <a:pPr>
              <a:lnSpc>
                <a:spcPts val="3300"/>
              </a:lnSpc>
              <a:tabLst/>
            </a:pPr>
            <a:r>
              <a:rPr lang="en-US" altLang="zh-CN" sz="2400" b="1" dirty="0" smtClean="0">
                <a:solidFill>
                  <a:srgbClr val="1F4E79"/>
                </a:solidFill>
                <a:latin typeface="Times New Roman" pitchFamily="18" charset="0"/>
                <a:cs typeface="Times New Roman" pitchFamily="18" charset="0"/>
              </a:rPr>
              <a:t>N95</a:t>
            </a:r>
            <a:r>
              <a:rPr lang="en-US" altLang="zh-CN" sz="2400" dirty="0" smtClean="0">
                <a:solidFill>
                  <a:srgbClr val="1F4E79"/>
                </a:solidFill>
                <a:latin typeface="黑体" pitchFamily="18" charset="0"/>
                <a:cs typeface="黑体" pitchFamily="18" charset="0"/>
              </a:rPr>
              <a:t>口罩：</a:t>
            </a:r>
          </a:p>
          <a:p>
            <a:pPr>
              <a:lnSpc>
                <a:spcPts val="1000"/>
              </a:lnSpc>
            </a:pPr>
            <a:endParaRPr lang="en-US" altLang="zh-CN" dirty="0" smtClean="0"/>
          </a:p>
          <a:p>
            <a:pPr>
              <a:lnSpc>
                <a:spcPts val="1000"/>
              </a:lnSpc>
            </a:pPr>
            <a:endParaRPr lang="en-US" altLang="zh-CN" dirty="0" smtClean="0"/>
          </a:p>
          <a:p>
            <a:pPr>
              <a:lnSpc>
                <a:spcPts val="3700"/>
              </a:lnSpc>
              <a:tabLst/>
            </a:pPr>
            <a:r>
              <a:rPr lang="en-US" altLang="zh-CN" sz="2400" dirty="0" smtClean="0">
                <a:solidFill>
                  <a:srgbClr val="1F4E79"/>
                </a:solidFill>
                <a:latin typeface="黑体" pitchFamily="18" charset="0"/>
                <a:cs typeface="黑体" pitchFamily="18" charset="0"/>
              </a:rPr>
              <a:t>能过滤</a:t>
            </a:r>
            <a:r>
              <a:rPr lang="en-US" altLang="zh-CN" sz="2400" dirty="0" smtClean="0">
                <a:solidFill>
                  <a:srgbClr val="FF0000"/>
                </a:solidFill>
                <a:latin typeface="Times New Roman" pitchFamily="18" charset="0"/>
                <a:cs typeface="Times New Roman" pitchFamily="18" charset="0"/>
              </a:rPr>
              <a:t>95%</a:t>
            </a:r>
            <a:r>
              <a:rPr lang="en-US" altLang="zh-CN" sz="2400" dirty="0" smtClean="0">
                <a:latin typeface="Times New Roman" pitchFamily="18" charset="0"/>
                <a:cs typeface="Times New Roman" pitchFamily="18" charset="0"/>
              </a:rPr>
              <a:t> </a:t>
            </a:r>
            <a:r>
              <a:rPr lang="en-US" altLang="zh-CN" sz="2400" dirty="0" smtClean="0">
                <a:solidFill>
                  <a:srgbClr val="FF0000"/>
                </a:solidFill>
                <a:latin typeface="Times New Roman" pitchFamily="18" charset="0"/>
                <a:cs typeface="Times New Roman" pitchFamily="18" charset="0"/>
              </a:rPr>
              <a:t>0.3um</a:t>
            </a:r>
            <a:r>
              <a:rPr lang="en-US" altLang="zh-CN" sz="2400" dirty="0" smtClean="0">
                <a:solidFill>
                  <a:srgbClr val="1F4E79"/>
                </a:solidFill>
                <a:latin typeface="黑体" pitchFamily="18" charset="0"/>
                <a:cs typeface="黑体" pitchFamily="18" charset="0"/>
              </a:rPr>
              <a:t>颗</a:t>
            </a:r>
          </a:p>
          <a:p>
            <a:pPr>
              <a:lnSpc>
                <a:spcPts val="3100"/>
              </a:lnSpc>
              <a:tabLst/>
            </a:pPr>
            <a:r>
              <a:rPr lang="en-US" altLang="zh-CN" sz="2400" dirty="0" smtClean="0">
                <a:solidFill>
                  <a:srgbClr val="1F4E79"/>
                </a:solidFill>
                <a:latin typeface="黑体" pitchFamily="18" charset="0"/>
                <a:cs typeface="黑体" pitchFamily="18" charset="0"/>
              </a:rPr>
              <a:t>粒，对病毒有阻隔作</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用。用于经空气传播</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的疾病。</a:t>
            </a:r>
          </a:p>
        </p:txBody>
      </p:sp>
      <p:sp>
        <p:nvSpPr>
          <p:cNvPr id="7" name="TextBox 1"/>
          <p:cNvSpPr txBox="1"/>
          <p:nvPr/>
        </p:nvSpPr>
        <p:spPr>
          <a:xfrm>
            <a:off x="4330700" y="1841500"/>
            <a:ext cx="3352800" cy="2679700"/>
          </a:xfrm>
          <a:prstGeom prst="rect">
            <a:avLst/>
          </a:prstGeom>
          <a:noFill/>
        </p:spPr>
        <p:txBody>
          <a:bodyPr wrap="none" lIns="0" tIns="0" rIns="0" rtlCol="0">
            <a:spAutoFit/>
          </a:bodyPr>
          <a:lstStyle/>
          <a:p>
            <a:pPr>
              <a:lnSpc>
                <a:spcPts val="2400"/>
              </a:lnSpc>
              <a:tabLst>
                <a:tab pos="63500" algn="l"/>
              </a:tabLst>
            </a:pPr>
            <a:r>
              <a:rPr lang="en-US" altLang="zh-CN" dirty="0" smtClean="0"/>
              <a:t>	</a:t>
            </a:r>
            <a:r>
              <a:rPr lang="en-US" altLang="zh-CN" sz="2400" dirty="0" smtClean="0">
                <a:solidFill>
                  <a:srgbClr val="1F4E79"/>
                </a:solidFill>
                <a:latin typeface="黑体" pitchFamily="18" charset="0"/>
                <a:cs typeface="黑体" pitchFamily="18" charset="0"/>
              </a:rPr>
              <a:t>一次性外科医用口罩：</a:t>
            </a:r>
          </a:p>
          <a:p>
            <a:pPr>
              <a:lnSpc>
                <a:spcPts val="1000"/>
              </a:lnSpc>
            </a:pPr>
            <a:endParaRPr lang="en-US" altLang="zh-CN" dirty="0" smtClean="0"/>
          </a:p>
          <a:p>
            <a:pPr>
              <a:lnSpc>
                <a:spcPts val="1000"/>
              </a:lnSpc>
            </a:pPr>
            <a:endParaRPr lang="en-US" altLang="zh-CN" dirty="0" smtClean="0"/>
          </a:p>
          <a:p>
            <a:pPr>
              <a:lnSpc>
                <a:spcPts val="2800"/>
              </a:lnSpc>
              <a:tabLst>
                <a:tab pos="63500" algn="l"/>
              </a:tabLst>
            </a:pPr>
            <a:r>
              <a:rPr lang="en-US" altLang="zh-CN" sz="2400" dirty="0" smtClean="0">
                <a:solidFill>
                  <a:srgbClr val="1F4E79"/>
                </a:solidFill>
                <a:latin typeface="黑体" pitchFamily="18" charset="0"/>
                <a:cs typeface="黑体" pitchFamily="18" charset="0"/>
              </a:rPr>
              <a:t>分三层：外层有隔水层，</a:t>
            </a:r>
          </a:p>
          <a:p>
            <a:pPr>
              <a:lnSpc>
                <a:spcPts val="1000"/>
              </a:lnSpc>
            </a:pPr>
            <a:endParaRPr lang="en-US" altLang="zh-CN" dirty="0" smtClean="0"/>
          </a:p>
          <a:p>
            <a:pPr>
              <a:lnSpc>
                <a:spcPts val="2400"/>
              </a:lnSpc>
              <a:tabLst>
                <a:tab pos="63500" algn="l"/>
              </a:tabLst>
            </a:pPr>
            <a:r>
              <a:rPr lang="en-US" altLang="zh-CN" sz="2400" dirty="0" smtClean="0">
                <a:solidFill>
                  <a:srgbClr val="1F4E79"/>
                </a:solidFill>
                <a:latin typeface="黑体" pitchFamily="18" charset="0"/>
                <a:cs typeface="黑体" pitchFamily="18" charset="0"/>
              </a:rPr>
              <a:t>可防止飞沫进入口罩里面</a:t>
            </a:r>
          </a:p>
          <a:p>
            <a:pPr>
              <a:lnSpc>
                <a:spcPts val="1000"/>
              </a:lnSpc>
            </a:pPr>
            <a:endParaRPr lang="en-US" altLang="zh-CN" dirty="0" smtClean="0"/>
          </a:p>
          <a:p>
            <a:pPr>
              <a:lnSpc>
                <a:spcPts val="2400"/>
              </a:lnSpc>
              <a:tabLst>
                <a:tab pos="63500" algn="l"/>
              </a:tabLst>
            </a:pPr>
            <a:r>
              <a:rPr lang="en-US" altLang="zh-CN" sz="2400" dirty="0" smtClean="0">
                <a:solidFill>
                  <a:srgbClr val="1F4E79"/>
                </a:solidFill>
                <a:latin typeface="黑体" pitchFamily="18" charset="0"/>
                <a:cs typeface="黑体" pitchFamily="18" charset="0"/>
              </a:rPr>
              <a:t>；中层则有过滤层，可阻</a:t>
            </a:r>
          </a:p>
          <a:p>
            <a:pPr>
              <a:lnSpc>
                <a:spcPts val="3800"/>
              </a:lnSpc>
              <a:tabLst>
                <a:tab pos="63500" algn="l"/>
              </a:tabLst>
            </a:pPr>
            <a:r>
              <a:rPr lang="en-US" altLang="zh-CN" sz="2400" dirty="0" smtClean="0">
                <a:solidFill>
                  <a:srgbClr val="1F4E79"/>
                </a:solidFill>
                <a:latin typeface="黑体" pitchFamily="18" charset="0"/>
                <a:cs typeface="黑体" pitchFamily="18" charset="0"/>
              </a:rPr>
              <a:t>隔</a:t>
            </a:r>
            <a:r>
              <a:rPr lang="en-US" altLang="zh-CN" sz="2400" dirty="0" smtClean="0">
                <a:solidFill>
                  <a:srgbClr val="FF0000"/>
                </a:solidFill>
                <a:latin typeface="Times New Roman" pitchFamily="18" charset="0"/>
                <a:cs typeface="Times New Roman" pitchFamily="18" charset="0"/>
              </a:rPr>
              <a:t>90%</a:t>
            </a:r>
            <a:r>
              <a:rPr lang="en-US" altLang="zh-CN" sz="2400" dirty="0" smtClean="0">
                <a:latin typeface="Times New Roman" pitchFamily="18" charset="0"/>
                <a:cs typeface="Times New Roman" pitchFamily="18" charset="0"/>
              </a:rPr>
              <a:t> </a:t>
            </a:r>
            <a:r>
              <a:rPr lang="en-US" altLang="zh-CN" sz="2400" dirty="0" smtClean="0">
                <a:solidFill>
                  <a:srgbClr val="FF0000"/>
                </a:solidFill>
                <a:latin typeface="黑体" pitchFamily="18" charset="0"/>
                <a:cs typeface="黑体" pitchFamily="18" charset="0"/>
              </a:rPr>
              <a:t>的</a:t>
            </a:r>
            <a:r>
              <a:rPr lang="en-US" altLang="zh-CN" sz="2400" dirty="0" smtClean="0">
                <a:solidFill>
                  <a:srgbClr val="FF0000"/>
                </a:solidFill>
                <a:latin typeface="Times New Roman" pitchFamily="18" charset="0"/>
                <a:cs typeface="Times New Roman" pitchFamily="18" charset="0"/>
              </a:rPr>
              <a:t>5μm</a:t>
            </a:r>
            <a:r>
              <a:rPr lang="en-US" altLang="zh-CN" sz="2400" dirty="0" smtClean="0">
                <a:solidFill>
                  <a:srgbClr val="1F4E79"/>
                </a:solidFill>
                <a:latin typeface="黑体" pitchFamily="18" charset="0"/>
                <a:cs typeface="黑体" pitchFamily="18" charset="0"/>
              </a:rPr>
              <a:t>的颗粒；近</a:t>
            </a:r>
          </a:p>
          <a:p>
            <a:pPr>
              <a:lnSpc>
                <a:spcPts val="3100"/>
              </a:lnSpc>
              <a:tabLst>
                <a:tab pos="63500" algn="l"/>
              </a:tabLst>
            </a:pPr>
            <a:r>
              <a:rPr lang="en-US" altLang="zh-CN" sz="2400" dirty="0" smtClean="0">
                <a:solidFill>
                  <a:srgbClr val="1F4E79"/>
                </a:solidFill>
                <a:latin typeface="黑体" pitchFamily="18" charset="0"/>
                <a:cs typeface="黑体" pitchFamily="18" charset="0"/>
              </a:rPr>
              <a:t>口鼻的内层用于吸湿。</a:t>
            </a:r>
          </a:p>
        </p:txBody>
      </p:sp>
      <p:sp>
        <p:nvSpPr>
          <p:cNvPr id="8" name="TextBox 1"/>
          <p:cNvSpPr txBox="1"/>
          <p:nvPr/>
        </p:nvSpPr>
        <p:spPr>
          <a:xfrm>
            <a:off x="8559800" y="1803400"/>
            <a:ext cx="2133600" cy="2057400"/>
          </a:xfrm>
          <a:prstGeom prst="rect">
            <a:avLst/>
          </a:prstGeom>
          <a:noFill/>
        </p:spPr>
        <p:txBody>
          <a:bodyPr wrap="none" lIns="0" tIns="0" rIns="0" rtlCol="0">
            <a:spAutoFit/>
          </a:bodyPr>
          <a:lstStyle/>
          <a:p>
            <a:pPr>
              <a:lnSpc>
                <a:spcPts val="2400"/>
              </a:lnSpc>
              <a:tabLst>
                <a:tab pos="279400" algn="l"/>
              </a:tabLst>
            </a:pPr>
            <a:r>
              <a:rPr lang="en-US" altLang="zh-CN" dirty="0" smtClean="0"/>
              <a:t>	</a:t>
            </a:r>
            <a:r>
              <a:rPr lang="en-US" altLang="zh-CN" sz="2400" dirty="0" smtClean="0">
                <a:solidFill>
                  <a:srgbClr val="1F4E79"/>
                </a:solidFill>
                <a:latin typeface="黑体" pitchFamily="18" charset="0"/>
                <a:cs typeface="黑体" pitchFamily="18" charset="0"/>
              </a:rPr>
              <a:t>棉纱口罩：</a:t>
            </a:r>
          </a:p>
          <a:p>
            <a:pPr>
              <a:lnSpc>
                <a:spcPts val="1000"/>
              </a:lnSpc>
            </a:pPr>
            <a:endParaRPr lang="en-US" altLang="zh-CN" dirty="0" smtClean="0"/>
          </a:p>
          <a:p>
            <a:pPr>
              <a:lnSpc>
                <a:spcPts val="1000"/>
              </a:lnSpc>
            </a:pPr>
            <a:endParaRPr lang="en-US" altLang="zh-CN" dirty="0" smtClean="0"/>
          </a:p>
          <a:p>
            <a:pPr>
              <a:lnSpc>
                <a:spcPts val="3200"/>
              </a:lnSpc>
              <a:tabLst>
                <a:tab pos="279400" algn="l"/>
              </a:tabLst>
            </a:pPr>
            <a:r>
              <a:rPr lang="en-US" altLang="zh-CN" sz="2400" dirty="0" smtClean="0">
                <a:solidFill>
                  <a:srgbClr val="1F4E79"/>
                </a:solidFill>
                <a:latin typeface="黑体" pitchFamily="18" charset="0"/>
                <a:cs typeface="黑体" pitchFamily="18" charset="0"/>
              </a:rPr>
              <a:t>口罩防病毒效率</a:t>
            </a:r>
          </a:p>
          <a:p>
            <a:pPr>
              <a:lnSpc>
                <a:spcPts val="2800"/>
              </a:lnSpc>
              <a:tabLst>
                <a:tab pos="279400" algn="l"/>
              </a:tabLst>
            </a:pPr>
            <a:r>
              <a:rPr lang="en-US" altLang="zh-CN" sz="2400" dirty="0" smtClean="0">
                <a:solidFill>
                  <a:srgbClr val="1F4E79"/>
                </a:solidFill>
                <a:latin typeface="黑体" pitchFamily="18" charset="0"/>
                <a:cs typeface="黑体" pitchFamily="18" charset="0"/>
              </a:rPr>
              <a:t>低，并且厚重、</a:t>
            </a:r>
          </a:p>
          <a:p>
            <a:pPr>
              <a:lnSpc>
                <a:spcPts val="2800"/>
              </a:lnSpc>
              <a:tabLst>
                <a:tab pos="279400" algn="l"/>
              </a:tabLst>
            </a:pPr>
            <a:r>
              <a:rPr lang="en-US" altLang="zh-CN" sz="2400" dirty="0" smtClean="0">
                <a:solidFill>
                  <a:srgbClr val="1F4E79"/>
                </a:solidFill>
                <a:latin typeface="黑体" pitchFamily="18" charset="0"/>
                <a:cs typeface="黑体" pitchFamily="18" charset="0"/>
              </a:rPr>
              <a:t>闷热、与面部密</a:t>
            </a:r>
          </a:p>
          <a:p>
            <a:pPr>
              <a:lnSpc>
                <a:spcPts val="2800"/>
              </a:lnSpc>
              <a:tabLst>
                <a:tab pos="279400" algn="l"/>
              </a:tabLst>
            </a:pPr>
            <a:r>
              <a:rPr lang="en-US" altLang="zh-CN" sz="2400" dirty="0" smtClean="0">
                <a:solidFill>
                  <a:srgbClr val="1F4E79"/>
                </a:solidFill>
                <a:latin typeface="黑体" pitchFamily="18" charset="0"/>
                <a:cs typeface="黑体" pitchFamily="18" charset="0"/>
              </a:rPr>
              <a:t>合性差</a:t>
            </a:r>
            <a:r>
              <a:rPr lang="en-US" altLang="zh-CN" sz="1800" dirty="0" smtClean="0">
                <a:solidFill>
                  <a:srgbClr val="000000"/>
                </a:solidFill>
                <a:latin typeface="黑体" pitchFamily="18" charset="0"/>
                <a:cs typeface="黑体" pitchFamily="18" charset="0"/>
              </a:rPr>
              <a:t>。</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5994400" y="444500"/>
            <a:ext cx="5905500" cy="61468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393700" y="444500"/>
            <a:ext cx="47625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90.</a:t>
            </a:r>
            <a:r>
              <a:rPr lang="en-US" altLang="zh-CN" sz="3600" dirty="0" smtClean="0">
                <a:solidFill>
                  <a:srgbClr val="1F4E79"/>
                </a:solidFill>
                <a:latin typeface="黑体" pitchFamily="18" charset="0"/>
                <a:cs typeface="黑体" pitchFamily="18" charset="0"/>
              </a:rPr>
              <a:t>日常生活中，使用过</a:t>
            </a:r>
          </a:p>
        </p:txBody>
      </p:sp>
      <p:sp>
        <p:nvSpPr>
          <p:cNvPr id="4" name="TextBox 1"/>
          <p:cNvSpPr txBox="1"/>
          <p:nvPr/>
        </p:nvSpPr>
        <p:spPr>
          <a:xfrm>
            <a:off x="393700" y="1016000"/>
            <a:ext cx="4584700" cy="9525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后的医疗口罩如何处理</a:t>
            </a:r>
          </a:p>
          <a:p>
            <a:pPr>
              <a:lnSpc>
                <a:spcPts val="3800"/>
              </a:lnSpc>
              <a:tabLst/>
            </a:pPr>
            <a:r>
              <a:rPr lang="en-US" altLang="zh-CN" sz="3600" dirty="0" smtClean="0">
                <a:solidFill>
                  <a:srgbClr val="1F4E79"/>
                </a:solidFill>
                <a:latin typeface="黑体" pitchFamily="18" charset="0"/>
                <a:cs typeface="黑体" pitchFamily="18" charset="0"/>
              </a:rPr>
              <a:t>？</a:t>
            </a:r>
          </a:p>
        </p:txBody>
      </p:sp>
      <p:sp>
        <p:nvSpPr>
          <p:cNvPr id="5" name="TextBox 1"/>
          <p:cNvSpPr txBox="1"/>
          <p:nvPr/>
        </p:nvSpPr>
        <p:spPr>
          <a:xfrm>
            <a:off x="927100" y="2374900"/>
            <a:ext cx="3657600" cy="3289300"/>
          </a:xfrm>
          <a:prstGeom prst="rect">
            <a:avLst/>
          </a:prstGeom>
          <a:noFill/>
        </p:spPr>
        <p:txBody>
          <a:bodyPr wrap="none" lIns="0" tIns="0" rIns="0" rtlCol="0">
            <a:spAutoFit/>
          </a:bodyPr>
          <a:lstStyle/>
          <a:p>
            <a:pPr>
              <a:lnSpc>
                <a:spcPts val="2200"/>
              </a:lnSpc>
              <a:tabLst>
                <a:tab pos="304800" algn="l"/>
              </a:tabLst>
            </a:pPr>
            <a:r>
              <a:rPr lang="en-US" altLang="zh-CN" dirty="0" smtClean="0"/>
              <a:t>	</a:t>
            </a:r>
            <a:r>
              <a:rPr lang="en-US" altLang="zh-CN" sz="2195" dirty="0" smtClean="0">
                <a:solidFill>
                  <a:srgbClr val="1F4E79"/>
                </a:solidFill>
                <a:latin typeface="黑体" pitchFamily="18" charset="0"/>
                <a:cs typeface="黑体" pitchFamily="18" charset="0"/>
              </a:rPr>
              <a:t>如果口罩被分泌物弄湿或弄</a:t>
            </a:r>
          </a:p>
          <a:p>
            <a:pPr>
              <a:lnSpc>
                <a:spcPts val="1000"/>
              </a:lnSpc>
            </a:pPr>
            <a:endParaRPr lang="en-US" altLang="zh-CN" dirty="0" smtClean="0"/>
          </a:p>
          <a:p>
            <a:pPr>
              <a:lnSpc>
                <a:spcPts val="2900"/>
              </a:lnSpc>
              <a:tabLst>
                <a:tab pos="304800" algn="l"/>
              </a:tabLst>
            </a:pPr>
            <a:r>
              <a:rPr lang="en-US" altLang="zh-CN" sz="2195" dirty="0" smtClean="0">
                <a:solidFill>
                  <a:srgbClr val="1F4E79"/>
                </a:solidFill>
                <a:latin typeface="黑体" pitchFamily="18" charset="0"/>
                <a:cs typeface="黑体" pitchFamily="18" charset="0"/>
              </a:rPr>
              <a:t>脏，必须立即更换。使用后弃</a:t>
            </a:r>
          </a:p>
          <a:p>
            <a:pPr>
              <a:lnSpc>
                <a:spcPts val="1000"/>
              </a:lnSpc>
            </a:pPr>
            <a:endParaRPr lang="en-US" altLang="zh-CN" dirty="0" smtClean="0"/>
          </a:p>
          <a:p>
            <a:pPr>
              <a:lnSpc>
                <a:spcPts val="2900"/>
              </a:lnSpc>
              <a:tabLst>
                <a:tab pos="304800" algn="l"/>
              </a:tabLst>
            </a:pPr>
            <a:r>
              <a:rPr lang="en-US" altLang="zh-CN" sz="2195" dirty="0" smtClean="0">
                <a:solidFill>
                  <a:srgbClr val="1F4E79"/>
                </a:solidFill>
                <a:latin typeface="黑体" pitchFamily="18" charset="0"/>
                <a:cs typeface="黑体" pitchFamily="18" charset="0"/>
              </a:rPr>
              <a:t>掉口罩，丢弃用于覆盖嘴或鼻</a:t>
            </a:r>
          </a:p>
          <a:p>
            <a:pPr>
              <a:lnSpc>
                <a:spcPts val="1000"/>
              </a:lnSpc>
            </a:pPr>
            <a:endParaRPr lang="en-US" altLang="zh-CN" dirty="0" smtClean="0"/>
          </a:p>
          <a:p>
            <a:pPr>
              <a:lnSpc>
                <a:spcPts val="2900"/>
              </a:lnSpc>
              <a:tabLst>
                <a:tab pos="304800" algn="l"/>
              </a:tabLst>
            </a:pPr>
            <a:r>
              <a:rPr lang="en-US" altLang="zh-CN" sz="2195" dirty="0" smtClean="0">
                <a:solidFill>
                  <a:srgbClr val="1F4E79"/>
                </a:solidFill>
                <a:latin typeface="黑体" pitchFamily="18" charset="0"/>
                <a:cs typeface="黑体" pitchFamily="18" charset="0"/>
              </a:rPr>
              <a:t>子的材料，应适当清洗（例如</a:t>
            </a:r>
          </a:p>
          <a:p>
            <a:pPr>
              <a:lnSpc>
                <a:spcPts val="1000"/>
              </a:lnSpc>
            </a:pPr>
            <a:endParaRPr lang="en-US" altLang="zh-CN" dirty="0" smtClean="0"/>
          </a:p>
          <a:p>
            <a:pPr>
              <a:lnSpc>
                <a:spcPts val="2900"/>
              </a:lnSpc>
              <a:tabLst>
                <a:tab pos="304800" algn="l"/>
              </a:tabLst>
            </a:pPr>
            <a:r>
              <a:rPr lang="en-US" altLang="zh-CN" sz="2195" dirty="0" smtClean="0">
                <a:solidFill>
                  <a:srgbClr val="1F4E79"/>
                </a:solidFill>
                <a:latin typeface="黑体" pitchFamily="18" charset="0"/>
                <a:cs typeface="黑体" pitchFamily="18" charset="0"/>
              </a:rPr>
              <a:t>，使用普通肥皂或洗涤剂和水</a:t>
            </a:r>
          </a:p>
          <a:p>
            <a:pPr>
              <a:lnSpc>
                <a:spcPts val="1000"/>
              </a:lnSpc>
            </a:pPr>
            <a:endParaRPr lang="en-US" altLang="zh-CN" dirty="0" smtClean="0"/>
          </a:p>
          <a:p>
            <a:pPr>
              <a:lnSpc>
                <a:spcPts val="2900"/>
              </a:lnSpc>
              <a:tabLst>
                <a:tab pos="304800" algn="l"/>
              </a:tabLst>
            </a:pPr>
            <a:r>
              <a:rPr lang="en-US" altLang="zh-CN" sz="2195" dirty="0" smtClean="0">
                <a:solidFill>
                  <a:srgbClr val="1F4E79"/>
                </a:solidFill>
                <a:latin typeface="黑体" pitchFamily="18" charset="0"/>
                <a:cs typeface="黑体" pitchFamily="18" charset="0"/>
              </a:rPr>
              <a:t>清洗）并在取下口罩后进行手</a:t>
            </a:r>
          </a:p>
          <a:p>
            <a:pPr>
              <a:lnSpc>
                <a:spcPts val="1000"/>
              </a:lnSpc>
            </a:pPr>
            <a:endParaRPr lang="en-US" altLang="zh-CN" dirty="0" smtClean="0"/>
          </a:p>
          <a:p>
            <a:pPr>
              <a:lnSpc>
                <a:spcPts val="2900"/>
              </a:lnSpc>
              <a:tabLst>
                <a:tab pos="304800" algn="l"/>
              </a:tabLst>
            </a:pPr>
            <a:r>
              <a:rPr lang="en-US" altLang="zh-CN" sz="2195" dirty="0" smtClean="0">
                <a:solidFill>
                  <a:srgbClr val="1F4E79"/>
                </a:solidFill>
                <a:latin typeface="黑体" pitchFamily="18" charset="0"/>
                <a:cs typeface="黑体" pitchFamily="18" charset="0"/>
              </a:rPr>
              <a:t>部卫生。</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8521700" y="2044700"/>
            <a:ext cx="3098800" cy="34417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457200"/>
            <a:ext cx="99314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91.</a:t>
            </a:r>
            <a:r>
              <a:rPr lang="en-US" altLang="zh-CN" sz="3600" dirty="0" smtClean="0">
                <a:solidFill>
                  <a:srgbClr val="1F4E79"/>
                </a:solidFill>
                <a:latin typeface="黑体" pitchFamily="18" charset="0"/>
                <a:cs typeface="黑体" pitchFamily="18" charset="0"/>
              </a:rPr>
              <a:t>医务人员在哪些情况下应洗手和</a:t>
            </a:r>
            <a:r>
              <a:rPr lang="en-US" altLang="zh-CN" sz="3600" b="1" dirty="0" smtClean="0">
                <a:solidFill>
                  <a:srgbClr val="1F4E79"/>
                </a:solidFill>
                <a:latin typeface="Times New Roman" pitchFamily="18" charset="0"/>
                <a:cs typeface="Times New Roman" pitchFamily="18" charset="0"/>
              </a:rPr>
              <a:t>/</a:t>
            </a:r>
            <a:r>
              <a:rPr lang="en-US" altLang="zh-CN" sz="3600" dirty="0" smtClean="0">
                <a:solidFill>
                  <a:srgbClr val="1F4E79"/>
                </a:solidFill>
                <a:latin typeface="黑体" pitchFamily="18" charset="0"/>
                <a:cs typeface="黑体" pitchFamily="18" charset="0"/>
              </a:rPr>
              <a:t>或使用手消毒</a:t>
            </a:r>
          </a:p>
        </p:txBody>
      </p:sp>
      <p:sp>
        <p:nvSpPr>
          <p:cNvPr id="5" name="TextBox 1"/>
          <p:cNvSpPr txBox="1"/>
          <p:nvPr/>
        </p:nvSpPr>
        <p:spPr>
          <a:xfrm>
            <a:off x="927100" y="1016000"/>
            <a:ext cx="41275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剂进行卫生手消毒：</a:t>
            </a:r>
          </a:p>
        </p:txBody>
      </p:sp>
      <p:sp>
        <p:nvSpPr>
          <p:cNvPr id="6" name="TextBox 1"/>
          <p:cNvSpPr txBox="1"/>
          <p:nvPr/>
        </p:nvSpPr>
        <p:spPr>
          <a:xfrm>
            <a:off x="1371600" y="1828800"/>
            <a:ext cx="2235200" cy="3302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Ø</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接触病人前；</a:t>
            </a:r>
          </a:p>
        </p:txBody>
      </p:sp>
      <p:sp>
        <p:nvSpPr>
          <p:cNvPr id="7" name="TextBox 1"/>
          <p:cNvSpPr txBox="1"/>
          <p:nvPr/>
        </p:nvSpPr>
        <p:spPr>
          <a:xfrm>
            <a:off x="1371600" y="2463800"/>
            <a:ext cx="6807200" cy="2336800"/>
          </a:xfrm>
          <a:prstGeom prst="rect">
            <a:avLst/>
          </a:prstGeom>
          <a:noFill/>
        </p:spPr>
        <p:txBody>
          <a:bodyPr wrap="none" lIns="0" tIns="0" rIns="0" rtlCol="0">
            <a:spAutoFit/>
          </a:bodyPr>
          <a:lstStyle/>
          <a:p>
            <a:pPr>
              <a:lnSpc>
                <a:spcPts val="2600"/>
              </a:lnSpc>
              <a:tabLst>
                <a:tab pos="228600" algn="l"/>
              </a:tabLst>
            </a:pPr>
            <a:r>
              <a:rPr lang="en-US" altLang="zh-CN" sz="2400" dirty="0" smtClean="0">
                <a:solidFill>
                  <a:srgbClr val="1F4E79"/>
                </a:solidFill>
                <a:latin typeface="Wingdings" pitchFamily="18" charset="0"/>
                <a:cs typeface="Wingdings" pitchFamily="18" charset="0"/>
              </a:rPr>
              <a:t>Ø</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清洁、无菌操作前，包括进行侵入性操作前；</a:t>
            </a:r>
          </a:p>
          <a:p>
            <a:pPr>
              <a:lnSpc>
                <a:spcPts val="1000"/>
              </a:lnSpc>
            </a:pPr>
            <a:endParaRPr lang="en-US" altLang="zh-CN" dirty="0" smtClean="0"/>
          </a:p>
          <a:p>
            <a:pPr>
              <a:lnSpc>
                <a:spcPts val="3400"/>
              </a:lnSpc>
              <a:tabLst>
                <a:tab pos="228600" algn="l"/>
              </a:tabLst>
            </a:pPr>
            <a:r>
              <a:rPr lang="en-US" altLang="zh-CN" sz="2400" dirty="0" smtClean="0">
                <a:solidFill>
                  <a:srgbClr val="1F4E79"/>
                </a:solidFill>
                <a:latin typeface="Wingdings" pitchFamily="18" charset="0"/>
                <a:cs typeface="Wingdings" pitchFamily="18" charset="0"/>
              </a:rPr>
              <a:t>Ø</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暴露患者体液风险后，包括接触患者黏膜、破损</a:t>
            </a:r>
          </a:p>
          <a:p>
            <a:pPr>
              <a:lnSpc>
                <a:spcPts val="3300"/>
              </a:lnSpc>
              <a:tabLst>
                <a:tab pos="228600" algn="l"/>
              </a:tabLst>
            </a:pPr>
            <a:r>
              <a:rPr lang="en-US" altLang="zh-CN" dirty="0" smtClean="0"/>
              <a:t>	</a:t>
            </a:r>
            <a:r>
              <a:rPr lang="en-US" altLang="zh-CN" sz="2400" dirty="0" smtClean="0">
                <a:solidFill>
                  <a:srgbClr val="1F4E79"/>
                </a:solidFill>
                <a:latin typeface="黑体" pitchFamily="18" charset="0"/>
                <a:cs typeface="黑体" pitchFamily="18" charset="0"/>
              </a:rPr>
              <a:t>皮肤或伤口、血液、体液、分泌物、排泄物、伤</a:t>
            </a:r>
          </a:p>
          <a:p>
            <a:pPr>
              <a:lnSpc>
                <a:spcPts val="1000"/>
              </a:lnSpc>
            </a:pPr>
            <a:endParaRPr lang="en-US" altLang="zh-CN" dirty="0" smtClean="0"/>
          </a:p>
          <a:p>
            <a:pPr>
              <a:lnSpc>
                <a:spcPts val="2400"/>
              </a:lnSpc>
              <a:tabLst>
                <a:tab pos="228600" algn="l"/>
              </a:tabLst>
            </a:pPr>
            <a:r>
              <a:rPr lang="en-US" altLang="zh-CN" dirty="0" smtClean="0"/>
              <a:t>	</a:t>
            </a:r>
            <a:r>
              <a:rPr lang="en-US" altLang="zh-CN" sz="2400" dirty="0" smtClean="0">
                <a:solidFill>
                  <a:srgbClr val="1F4E79"/>
                </a:solidFill>
                <a:latin typeface="黑体" pitchFamily="18" charset="0"/>
                <a:cs typeface="黑体" pitchFamily="18" charset="0"/>
              </a:rPr>
              <a:t>口敷料等之后；</a:t>
            </a:r>
          </a:p>
          <a:p>
            <a:pPr>
              <a:lnSpc>
                <a:spcPts val="1000"/>
              </a:lnSpc>
            </a:pPr>
            <a:endParaRPr lang="en-US" altLang="zh-CN" dirty="0" smtClean="0"/>
          </a:p>
          <a:p>
            <a:pPr>
              <a:lnSpc>
                <a:spcPts val="3500"/>
              </a:lnSpc>
              <a:tabLst>
                <a:tab pos="228600" algn="l"/>
              </a:tabLst>
            </a:pPr>
            <a:r>
              <a:rPr lang="en-US" altLang="zh-CN" sz="2400" dirty="0" smtClean="0">
                <a:solidFill>
                  <a:srgbClr val="1F4E79"/>
                </a:solidFill>
                <a:latin typeface="Wingdings" pitchFamily="18" charset="0"/>
                <a:cs typeface="Wingdings" pitchFamily="18" charset="0"/>
              </a:rPr>
              <a:t>Ø</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接触患者后；</a:t>
            </a:r>
          </a:p>
        </p:txBody>
      </p:sp>
      <p:sp>
        <p:nvSpPr>
          <p:cNvPr id="8" name="TextBox 1"/>
          <p:cNvSpPr txBox="1"/>
          <p:nvPr/>
        </p:nvSpPr>
        <p:spPr>
          <a:xfrm>
            <a:off x="1371600" y="4965700"/>
            <a:ext cx="6807200" cy="330200"/>
          </a:xfrm>
          <a:prstGeom prst="rect">
            <a:avLst/>
          </a:prstGeom>
          <a:noFill/>
        </p:spPr>
        <p:txBody>
          <a:bodyPr wrap="none" lIns="0" tIns="0" rIns="0" rtlCol="0">
            <a:spAutoFit/>
          </a:bodyPr>
          <a:lstStyle/>
          <a:p>
            <a:pPr>
              <a:lnSpc>
                <a:spcPts val="2600"/>
              </a:lnSpc>
              <a:tabLst/>
            </a:pPr>
            <a:r>
              <a:rPr lang="en-US" altLang="zh-CN" sz="2400" dirty="0" smtClean="0">
                <a:solidFill>
                  <a:srgbClr val="1F4E79"/>
                </a:solidFill>
                <a:latin typeface="Wingdings" pitchFamily="18" charset="0"/>
                <a:cs typeface="Wingdings" pitchFamily="18" charset="0"/>
              </a:rPr>
              <a:t>Ø</a:t>
            </a:r>
            <a:r>
              <a:rPr lang="en-US" altLang="zh-CN" sz="2400" dirty="0" smtClean="0">
                <a:latin typeface="Times New Roman" pitchFamily="18" charset="0"/>
                <a:cs typeface="Times New Roman" pitchFamily="18" charset="0"/>
              </a:rPr>
              <a:t>  </a:t>
            </a:r>
            <a:r>
              <a:rPr lang="en-US" altLang="zh-CN" sz="2400" dirty="0" smtClean="0">
                <a:solidFill>
                  <a:srgbClr val="1F4E79"/>
                </a:solidFill>
                <a:latin typeface="黑体" pitchFamily="18" charset="0"/>
                <a:cs typeface="黑体" pitchFamily="18" charset="0"/>
              </a:rPr>
              <a:t>接触患者周围环境后，包括接触患者周围的医疗</a:t>
            </a:r>
          </a:p>
        </p:txBody>
      </p:sp>
      <p:sp>
        <p:nvSpPr>
          <p:cNvPr id="9" name="TextBox 1"/>
          <p:cNvSpPr txBox="1"/>
          <p:nvPr/>
        </p:nvSpPr>
        <p:spPr>
          <a:xfrm>
            <a:off x="1600200" y="5410200"/>
            <a:ext cx="4267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相关器械、用具等物体表面后。</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393700" y="3289300"/>
            <a:ext cx="2463800" cy="34417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2959100" y="3251200"/>
            <a:ext cx="4838700" cy="3530600"/>
          </a:xfrm>
          <a:prstGeom prst="rect">
            <a:avLst/>
          </a:prstGeom>
          <a:noFill/>
        </p:spPr>
      </p:pic>
      <p:pic>
        <p:nvPicPr>
          <p:cNvPr id="5" name="Picture 3"/>
          <p:cNvPicPr>
            <a:picLocks noChangeAspect="1" noChangeArrowheads="1"/>
          </p:cNvPicPr>
          <p:nvPr/>
        </p:nvPicPr>
        <p:blipFill>
          <a:blip r:embed="rId4" cstate="print"/>
          <a:srcRect/>
          <a:stretch>
            <a:fillRect/>
          </a:stretch>
        </p:blipFill>
        <p:spPr bwMode="auto">
          <a:xfrm>
            <a:off x="7886700" y="3251200"/>
            <a:ext cx="4051300" cy="3530600"/>
          </a:xfrm>
          <a:prstGeom prst="rect">
            <a:avLst/>
          </a:prstGeom>
          <a:noFill/>
        </p:spPr>
      </p:pic>
      <p:pic>
        <p:nvPicPr>
          <p:cNvPr id="6" name="Picture 3"/>
          <p:cNvPicPr>
            <a:picLocks noChangeAspect="1" noChangeArrowheads="1"/>
          </p:cNvPicPr>
          <p:nvPr/>
        </p:nvPicPr>
        <p:blipFill>
          <a:blip r:embed="rId5" cstate="print"/>
          <a:srcRect/>
          <a:stretch>
            <a:fillRect/>
          </a:stretch>
        </p:blipFill>
        <p:spPr bwMode="auto">
          <a:xfrm>
            <a:off x="0" y="0"/>
            <a:ext cx="12192000" cy="6858000"/>
          </a:xfrm>
          <a:prstGeom prst="rect">
            <a:avLst/>
          </a:prstGeom>
          <a:noFill/>
        </p:spPr>
      </p:pic>
      <p:sp>
        <p:nvSpPr>
          <p:cNvPr id="2" name="TextBox 1"/>
          <p:cNvSpPr txBox="1"/>
          <p:nvPr/>
        </p:nvSpPr>
        <p:spPr>
          <a:xfrm>
            <a:off x="927100" y="469900"/>
            <a:ext cx="10236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92.</a:t>
            </a:r>
            <a:r>
              <a:rPr lang="en-US" altLang="zh-CN" sz="3600" dirty="0" smtClean="0">
                <a:solidFill>
                  <a:srgbClr val="1F4E79"/>
                </a:solidFill>
                <a:latin typeface="黑体" pitchFamily="18" charset="0"/>
                <a:cs typeface="黑体" pitchFamily="18" charset="0"/>
              </a:rPr>
              <a:t>按规定医疗机构相关科室（部门）应配备哪些个</a:t>
            </a:r>
          </a:p>
        </p:txBody>
      </p:sp>
      <p:sp>
        <p:nvSpPr>
          <p:cNvPr id="7" name="TextBox 1"/>
          <p:cNvSpPr txBox="1"/>
          <p:nvPr/>
        </p:nvSpPr>
        <p:spPr>
          <a:xfrm>
            <a:off x="927100" y="1016000"/>
            <a:ext cx="27432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人防护用品？</a:t>
            </a:r>
          </a:p>
        </p:txBody>
      </p:sp>
      <p:sp>
        <p:nvSpPr>
          <p:cNvPr id="8" name="TextBox 1"/>
          <p:cNvSpPr txBox="1"/>
          <p:nvPr/>
        </p:nvSpPr>
        <p:spPr>
          <a:xfrm>
            <a:off x="825500" y="1778000"/>
            <a:ext cx="10058400" cy="1181100"/>
          </a:xfrm>
          <a:prstGeom prst="rect">
            <a:avLst/>
          </a:prstGeom>
          <a:noFill/>
        </p:spPr>
        <p:txBody>
          <a:bodyPr wrap="none" lIns="0" tIns="0" rIns="0" rtlCol="0">
            <a:spAutoFit/>
          </a:bodyPr>
          <a:lstStyle/>
          <a:p>
            <a:pPr>
              <a:lnSpc>
                <a:spcPts val="2400"/>
              </a:lnSpc>
              <a:tabLst>
                <a:tab pos="596900" algn="l"/>
              </a:tabLst>
            </a:pPr>
            <a:r>
              <a:rPr lang="en-US" altLang="zh-CN" dirty="0" smtClean="0"/>
              <a:t>	</a:t>
            </a:r>
            <a:r>
              <a:rPr lang="en-US" altLang="zh-CN" sz="2400" dirty="0" smtClean="0">
                <a:solidFill>
                  <a:srgbClr val="1F4E79"/>
                </a:solidFill>
                <a:latin typeface="黑体" pitchFamily="18" charset="0"/>
                <a:cs typeface="黑体" pitchFamily="18" charset="0"/>
              </a:rPr>
              <a:t>医疗机构相关科室（部门）应按规定配备：一次性工作帽、一次性外科</a:t>
            </a:r>
          </a:p>
          <a:p>
            <a:pPr>
              <a:lnSpc>
                <a:spcPts val="1000"/>
              </a:lnSpc>
            </a:pPr>
            <a:endParaRPr lang="en-US" altLang="zh-CN" dirty="0" smtClean="0"/>
          </a:p>
          <a:p>
            <a:pPr>
              <a:lnSpc>
                <a:spcPts val="2400"/>
              </a:lnSpc>
              <a:tabLst>
                <a:tab pos="596900" algn="l"/>
              </a:tabLst>
            </a:pPr>
            <a:r>
              <a:rPr lang="en-US" altLang="zh-CN" sz="2400" dirty="0" smtClean="0">
                <a:solidFill>
                  <a:srgbClr val="1F4E79"/>
                </a:solidFill>
                <a:latin typeface="黑体" pitchFamily="18" charset="0"/>
                <a:cs typeface="黑体" pitchFamily="18" charset="0"/>
              </a:rPr>
              <a:t>口罩、防护眼镜（防雾型）、工作服（白大褂）、防护服、一次性乳胶手套</a:t>
            </a:r>
          </a:p>
          <a:p>
            <a:pPr>
              <a:lnSpc>
                <a:spcPts val="1000"/>
              </a:lnSpc>
            </a:pPr>
            <a:endParaRPr lang="en-US" altLang="zh-CN" dirty="0" smtClean="0"/>
          </a:p>
          <a:p>
            <a:pPr>
              <a:lnSpc>
                <a:spcPts val="2400"/>
              </a:lnSpc>
              <a:tabLst>
                <a:tab pos="596900" algn="l"/>
              </a:tabLst>
            </a:pPr>
            <a:r>
              <a:rPr lang="en-US" altLang="zh-CN" sz="2400" dirty="0" smtClean="0">
                <a:solidFill>
                  <a:srgbClr val="1F4E79"/>
                </a:solidFill>
                <a:latin typeface="黑体" pitchFamily="18" charset="0"/>
                <a:cs typeface="黑体" pitchFamily="18" charset="0"/>
              </a:rPr>
              <a:t>、一次性鞋套和全面型呼吸防护器或正压式头套等。</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790700" y="4457700"/>
            <a:ext cx="7645400" cy="21971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558800"/>
            <a:ext cx="56769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93.</a:t>
            </a:r>
            <a:r>
              <a:rPr lang="en-US" altLang="zh-CN" sz="3600" dirty="0" smtClean="0">
                <a:solidFill>
                  <a:srgbClr val="1F4E79"/>
                </a:solidFill>
                <a:latin typeface="黑体" pitchFamily="18" charset="0"/>
                <a:cs typeface="黑体" pitchFamily="18" charset="0"/>
              </a:rPr>
              <a:t>什么是“超级传播者”？</a:t>
            </a:r>
          </a:p>
        </p:txBody>
      </p:sp>
      <p:sp>
        <p:nvSpPr>
          <p:cNvPr id="5" name="TextBox 1"/>
          <p:cNvSpPr txBox="1"/>
          <p:nvPr/>
        </p:nvSpPr>
        <p:spPr>
          <a:xfrm>
            <a:off x="622300" y="1384300"/>
            <a:ext cx="10922000" cy="1346200"/>
          </a:xfrm>
          <a:prstGeom prst="rect">
            <a:avLst/>
          </a:prstGeom>
          <a:noFill/>
        </p:spPr>
        <p:txBody>
          <a:bodyPr wrap="none" lIns="0" tIns="0" rIns="0" rtlCol="0">
            <a:spAutoFit/>
          </a:bodyPr>
          <a:lstStyle/>
          <a:p>
            <a:pPr>
              <a:lnSpc>
                <a:spcPts val="2000"/>
              </a:lnSpc>
              <a:tabLst>
                <a:tab pos="495300" algn="l"/>
              </a:tabLst>
            </a:pPr>
            <a:r>
              <a:rPr lang="en-US" altLang="zh-CN" dirty="0" smtClean="0"/>
              <a:t>	</a:t>
            </a:r>
            <a:r>
              <a:rPr lang="en-US" altLang="zh-CN" sz="2004" dirty="0" smtClean="0">
                <a:solidFill>
                  <a:srgbClr val="1F4E79"/>
                </a:solidFill>
                <a:latin typeface="黑体" pitchFamily="18" charset="0"/>
                <a:cs typeface="黑体" pitchFamily="18" charset="0"/>
              </a:rPr>
              <a:t>某一感染者体内的病毒出现变异或者适应人体的情况，导致该病毒的传播者能力强，进而令该</a:t>
            </a:r>
          </a:p>
          <a:p>
            <a:pPr>
              <a:lnSpc>
                <a:spcPts val="2800"/>
              </a:lnSpc>
              <a:tabLst>
                <a:tab pos="495300" algn="l"/>
              </a:tabLst>
            </a:pPr>
            <a:r>
              <a:rPr lang="en-US" altLang="zh-CN" sz="2004" dirty="0" smtClean="0">
                <a:solidFill>
                  <a:srgbClr val="1F4E79"/>
                </a:solidFill>
                <a:latin typeface="黑体" pitchFamily="18" charset="0"/>
                <a:cs typeface="黑体" pitchFamily="18" charset="0"/>
              </a:rPr>
              <a:t>患者可传染很多的密切接触者，这样的病人就被称为“超级传播者”。在感染人数判断上，如果感</a:t>
            </a:r>
          </a:p>
          <a:p>
            <a:pPr>
              <a:lnSpc>
                <a:spcPts val="2800"/>
              </a:lnSpc>
              <a:tabLst>
                <a:tab pos="495300" algn="l"/>
              </a:tabLst>
            </a:pPr>
            <a:r>
              <a:rPr lang="en-US" altLang="zh-CN" sz="2004" dirty="0" smtClean="0">
                <a:solidFill>
                  <a:srgbClr val="1F4E79"/>
                </a:solidFill>
                <a:latin typeface="黑体" pitchFamily="18" charset="0"/>
                <a:cs typeface="黑体" pitchFamily="18" charset="0"/>
              </a:rPr>
              <a:t>染人数超过三个，就可以考虑在超级传播者的范围内；如果感染人数超过十个，就应该是比较确切</a:t>
            </a:r>
          </a:p>
          <a:p>
            <a:pPr>
              <a:lnSpc>
                <a:spcPts val="2800"/>
              </a:lnSpc>
              <a:tabLst>
                <a:tab pos="495300" algn="l"/>
              </a:tabLst>
            </a:pPr>
            <a:r>
              <a:rPr lang="en-US" altLang="zh-CN" sz="2004" dirty="0" smtClean="0">
                <a:solidFill>
                  <a:srgbClr val="1F4E79"/>
                </a:solidFill>
                <a:latin typeface="黑体" pitchFamily="18" charset="0"/>
                <a:cs typeface="黑体" pitchFamily="18" charset="0"/>
              </a:rPr>
              <a:t>的超级传播者。</a:t>
            </a:r>
          </a:p>
        </p:txBody>
      </p:sp>
      <p:sp>
        <p:nvSpPr>
          <p:cNvPr id="6" name="TextBox 1"/>
          <p:cNvSpPr txBox="1"/>
          <p:nvPr/>
        </p:nvSpPr>
        <p:spPr>
          <a:xfrm>
            <a:off x="1117600" y="2908300"/>
            <a:ext cx="10579100" cy="330200"/>
          </a:xfrm>
          <a:prstGeom prst="rect">
            <a:avLst/>
          </a:prstGeom>
          <a:noFill/>
        </p:spPr>
        <p:txBody>
          <a:bodyPr wrap="none" lIns="0" tIns="0" rIns="0" rtlCol="0">
            <a:spAutoFit/>
          </a:bodyPr>
          <a:lstStyle/>
          <a:p>
            <a:pPr>
              <a:lnSpc>
                <a:spcPts val="2600"/>
              </a:lnSpc>
              <a:tabLst/>
            </a:pPr>
            <a:r>
              <a:rPr lang="en-US" altLang="zh-CN" sz="2004" dirty="0" smtClean="0">
                <a:solidFill>
                  <a:srgbClr val="1F4E79"/>
                </a:solidFill>
                <a:latin typeface="Times New Roman" pitchFamily="18" charset="0"/>
                <a:cs typeface="Times New Roman" pitchFamily="18" charset="0"/>
              </a:rPr>
              <a:t>1</a:t>
            </a:r>
            <a:r>
              <a:rPr lang="en-US" altLang="zh-CN" sz="2004" dirty="0" smtClean="0">
                <a:solidFill>
                  <a:srgbClr val="1F4E79"/>
                </a:solidFill>
                <a:latin typeface="黑体" pitchFamily="18" charset="0"/>
                <a:cs typeface="黑体" pitchFamily="18" charset="0"/>
              </a:rPr>
              <a:t>月</a:t>
            </a:r>
            <a:r>
              <a:rPr lang="en-US" altLang="zh-CN" sz="2004" dirty="0" smtClean="0">
                <a:solidFill>
                  <a:srgbClr val="1F4E79"/>
                </a:solidFill>
                <a:latin typeface="Times New Roman" pitchFamily="18" charset="0"/>
                <a:cs typeface="Times New Roman" pitchFamily="18" charset="0"/>
              </a:rPr>
              <a:t>22</a:t>
            </a:r>
            <a:r>
              <a:rPr lang="en-US" altLang="zh-CN" sz="2004" dirty="0" smtClean="0">
                <a:solidFill>
                  <a:srgbClr val="1F4E79"/>
                </a:solidFill>
                <a:latin typeface="黑体" pitchFamily="18" charset="0"/>
                <a:cs typeface="黑体" pitchFamily="18" charset="0"/>
              </a:rPr>
              <a:t>日，中科院院士、中国疾病预防控制中心主任高福在国新办发布会上表示，还没有证据证</a:t>
            </a:r>
          </a:p>
        </p:txBody>
      </p:sp>
      <p:sp>
        <p:nvSpPr>
          <p:cNvPr id="7" name="TextBox 1"/>
          <p:cNvSpPr txBox="1"/>
          <p:nvPr/>
        </p:nvSpPr>
        <p:spPr>
          <a:xfrm>
            <a:off x="622300" y="3314700"/>
            <a:ext cx="10922000" cy="622300"/>
          </a:xfrm>
          <a:prstGeom prst="rect">
            <a:avLst/>
          </a:prstGeom>
          <a:noFill/>
        </p:spPr>
        <p:txBody>
          <a:bodyPr wrap="none" lIns="0" tIns="0" rIns="0" rtlCol="0">
            <a:spAutoFit/>
          </a:bodyPr>
          <a:lstStyle/>
          <a:p>
            <a:pPr>
              <a:lnSpc>
                <a:spcPts val="2000"/>
              </a:lnSpc>
              <a:tabLst/>
            </a:pPr>
            <a:r>
              <a:rPr lang="en-US" altLang="zh-CN" sz="2004" dirty="0" smtClean="0">
                <a:solidFill>
                  <a:srgbClr val="1F4E79"/>
                </a:solidFill>
                <a:latin typeface="黑体" pitchFamily="18" charset="0"/>
                <a:cs typeface="黑体" pitchFamily="18" charset="0"/>
              </a:rPr>
              <a:t>明已经出现新型冠状病毒超级传播者。高福表示，对新型冠状病毒处于不断认知的过程中，采取的</a:t>
            </a:r>
          </a:p>
          <a:p>
            <a:pPr>
              <a:lnSpc>
                <a:spcPts val="2800"/>
              </a:lnSpc>
              <a:tabLst/>
            </a:pPr>
            <a:r>
              <a:rPr lang="en-US" altLang="zh-CN" sz="2004" dirty="0" smtClean="0">
                <a:solidFill>
                  <a:srgbClr val="1F4E79"/>
                </a:solidFill>
                <a:latin typeface="黑体" pitchFamily="18" charset="0"/>
                <a:cs typeface="黑体" pitchFamily="18" charset="0"/>
              </a:rPr>
              <a:t>防控措施是理论指导下的防控措施，将特别关注可能出现的超级传播者。</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912100" y="1689100"/>
            <a:ext cx="3962400" cy="39624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838200"/>
            <a:ext cx="65913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94.</a:t>
            </a:r>
            <a:r>
              <a:rPr lang="en-US" altLang="zh-CN" sz="3600" dirty="0" smtClean="0">
                <a:solidFill>
                  <a:srgbClr val="1F4E79"/>
                </a:solidFill>
                <a:latin typeface="黑体" pitchFamily="18" charset="0"/>
                <a:cs typeface="黑体" pitchFamily="18" charset="0"/>
              </a:rPr>
              <a:t>“超级传播者”有哪些特点？</a:t>
            </a:r>
          </a:p>
        </p:txBody>
      </p:sp>
      <p:sp>
        <p:nvSpPr>
          <p:cNvPr id="5" name="TextBox 1"/>
          <p:cNvSpPr txBox="1"/>
          <p:nvPr/>
        </p:nvSpPr>
        <p:spPr>
          <a:xfrm>
            <a:off x="279400" y="2311400"/>
            <a:ext cx="3657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超级传播者具有以下特点：</a:t>
            </a:r>
          </a:p>
        </p:txBody>
      </p:sp>
      <p:sp>
        <p:nvSpPr>
          <p:cNvPr id="6" name="TextBox 1"/>
          <p:cNvSpPr txBox="1"/>
          <p:nvPr/>
        </p:nvSpPr>
        <p:spPr>
          <a:xfrm>
            <a:off x="279400" y="2844800"/>
            <a:ext cx="20828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高龄体质弱者</a:t>
            </a:r>
          </a:p>
        </p:txBody>
      </p:sp>
      <p:sp>
        <p:nvSpPr>
          <p:cNvPr id="7" name="TextBox 1"/>
          <p:cNvSpPr txBox="1"/>
          <p:nvPr/>
        </p:nvSpPr>
        <p:spPr>
          <a:xfrm>
            <a:off x="279400" y="3403600"/>
            <a:ext cx="26924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存在其他基础疾病</a:t>
            </a:r>
          </a:p>
        </p:txBody>
      </p:sp>
      <p:sp>
        <p:nvSpPr>
          <p:cNvPr id="8" name="TextBox 1"/>
          <p:cNvSpPr txBox="1"/>
          <p:nvPr/>
        </p:nvSpPr>
        <p:spPr>
          <a:xfrm>
            <a:off x="279400" y="4013200"/>
            <a:ext cx="7315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他们为数不多，但传染性较强，是疫情的主要传播者。</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0" y="2755900"/>
            <a:ext cx="11125200" cy="40513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42926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95.</a:t>
            </a:r>
            <a:r>
              <a:rPr lang="en-US" altLang="zh-CN" sz="3600" dirty="0" smtClean="0">
                <a:solidFill>
                  <a:srgbClr val="1F4E79"/>
                </a:solidFill>
                <a:latin typeface="黑体" pitchFamily="18" charset="0"/>
                <a:cs typeface="黑体" pitchFamily="18" charset="0"/>
              </a:rPr>
              <a:t>什么是“毒王”？</a:t>
            </a:r>
          </a:p>
        </p:txBody>
      </p:sp>
      <p:sp>
        <p:nvSpPr>
          <p:cNvPr id="5" name="TextBox 1"/>
          <p:cNvSpPr txBox="1"/>
          <p:nvPr/>
        </p:nvSpPr>
        <p:spPr>
          <a:xfrm>
            <a:off x="1320800" y="1930400"/>
            <a:ext cx="10261600" cy="8382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超级传播者也可以被称为“毒王”，</a:t>
            </a:r>
            <a:r>
              <a:rPr lang="en-US" altLang="zh-CN" sz="2400"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毒王</a:t>
            </a:r>
            <a:r>
              <a:rPr lang="en-US" altLang="zh-CN" sz="2400"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的第二层含义是传播者感染的病例</a:t>
            </a:r>
          </a:p>
          <a:p>
            <a:pPr>
              <a:lnSpc>
                <a:spcPts val="3400"/>
              </a:lnSpc>
              <a:tabLst/>
            </a:pPr>
            <a:r>
              <a:rPr lang="en-US" altLang="zh-CN" sz="2400" dirty="0" smtClean="0">
                <a:solidFill>
                  <a:srgbClr val="1F4E79"/>
                </a:solidFill>
                <a:latin typeface="黑体" pitchFamily="18" charset="0"/>
                <a:cs typeface="黑体" pitchFamily="18" charset="0"/>
              </a:rPr>
              <a:t>通常出现重症，甚至多有死亡，</a:t>
            </a:r>
            <a:r>
              <a:rPr lang="en-US" altLang="zh-CN" sz="2400"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毒王</a:t>
            </a:r>
            <a:r>
              <a:rPr lang="en-US" altLang="zh-CN" sz="2400" dirty="0" smtClean="0">
                <a:solidFill>
                  <a:srgbClr val="1F4E79"/>
                </a:solidFill>
                <a:latin typeface="Times New Roman" pitchFamily="18" charset="0"/>
                <a:cs typeface="Times New Roman" pitchFamily="18" charset="0"/>
              </a:rPr>
              <a:t>”</a:t>
            </a:r>
            <a:r>
              <a:rPr lang="en-US" altLang="zh-CN" sz="2400" dirty="0" smtClean="0">
                <a:solidFill>
                  <a:srgbClr val="1F4E79"/>
                </a:solidFill>
                <a:latin typeface="黑体" pitchFamily="18" charset="0"/>
                <a:cs typeface="黑体" pitchFamily="18" charset="0"/>
              </a:rPr>
              <a:t>是病毒变异后感染力和致病性增强的结</a:t>
            </a:r>
          </a:p>
        </p:txBody>
      </p:sp>
      <p:sp>
        <p:nvSpPr>
          <p:cNvPr id="6" name="TextBox 1"/>
          <p:cNvSpPr txBox="1"/>
          <p:nvPr/>
        </p:nvSpPr>
        <p:spPr>
          <a:xfrm>
            <a:off x="1320800" y="2832100"/>
            <a:ext cx="914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果。。</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1079500" y="2120900"/>
            <a:ext cx="3581400" cy="3492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596900"/>
            <a:ext cx="10236200" cy="596900"/>
          </a:xfrm>
          <a:prstGeom prst="rect">
            <a:avLst/>
          </a:prstGeom>
          <a:noFill/>
        </p:spPr>
        <p:txBody>
          <a:bodyPr wrap="none" lIns="0" tIns="0" rIns="0" rtlCol="0">
            <a:spAutoFit/>
          </a:bodyPr>
          <a:lstStyle/>
          <a:p>
            <a:pPr>
              <a:lnSpc>
                <a:spcPts val="4700"/>
              </a:lnSpc>
              <a:tabLst/>
            </a:pPr>
            <a:r>
              <a:rPr lang="en-US" altLang="zh-CN" sz="3600" dirty="0" smtClean="0">
                <a:solidFill>
                  <a:srgbClr val="1F4E79"/>
                </a:solidFill>
                <a:latin typeface="Times New Roman" pitchFamily="18" charset="0"/>
                <a:cs typeface="Times New Roman" pitchFamily="18" charset="0"/>
              </a:rPr>
              <a:t>96.</a:t>
            </a:r>
            <a:r>
              <a:rPr lang="en-US" altLang="zh-CN" sz="3600" dirty="0" smtClean="0">
                <a:solidFill>
                  <a:srgbClr val="1F4E79"/>
                </a:solidFill>
                <a:latin typeface="黑体" pitchFamily="18" charset="0"/>
                <a:cs typeface="黑体" pitchFamily="18" charset="0"/>
              </a:rPr>
              <a:t>为什么新型冠状病毒肺炎纳入法定乙类传染病按</a:t>
            </a:r>
          </a:p>
        </p:txBody>
      </p:sp>
      <p:sp>
        <p:nvSpPr>
          <p:cNvPr id="5" name="TextBox 1"/>
          <p:cNvSpPr txBox="1"/>
          <p:nvPr/>
        </p:nvSpPr>
        <p:spPr>
          <a:xfrm>
            <a:off x="927100" y="1155700"/>
            <a:ext cx="32004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甲类管理？　　</a:t>
            </a:r>
          </a:p>
        </p:txBody>
      </p:sp>
      <p:sp>
        <p:nvSpPr>
          <p:cNvPr id="6" name="TextBox 1"/>
          <p:cNvSpPr txBox="1"/>
          <p:nvPr/>
        </p:nvSpPr>
        <p:spPr>
          <a:xfrm>
            <a:off x="5295900" y="1511300"/>
            <a:ext cx="5346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）这次的病毒，暂时看来还没有严重</a:t>
            </a:r>
          </a:p>
        </p:txBody>
      </p:sp>
      <p:sp>
        <p:nvSpPr>
          <p:cNvPr id="7" name="TextBox 1"/>
          <p:cNvSpPr txBox="1"/>
          <p:nvPr/>
        </p:nvSpPr>
        <p:spPr>
          <a:xfrm>
            <a:off x="5295900" y="2032000"/>
            <a:ext cx="5181600" cy="1181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到甲类传染病（鼠疫和霍乱）的水平，</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但是公共卫生风险比较大，需要每个人</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保持足够的警惕，做好防护。　　</a:t>
            </a:r>
          </a:p>
        </p:txBody>
      </p:sp>
      <p:sp>
        <p:nvSpPr>
          <p:cNvPr id="8" name="TextBox 1"/>
          <p:cNvSpPr txBox="1"/>
          <p:nvPr/>
        </p:nvSpPr>
        <p:spPr>
          <a:xfrm>
            <a:off x="5295900" y="3403600"/>
            <a:ext cx="5346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）升级为甲类管理后，上报和公布速</a:t>
            </a:r>
          </a:p>
        </p:txBody>
      </p:sp>
      <p:sp>
        <p:nvSpPr>
          <p:cNvPr id="9" name="TextBox 1"/>
          <p:cNvSpPr txBox="1"/>
          <p:nvPr/>
        </p:nvSpPr>
        <p:spPr>
          <a:xfrm>
            <a:off x="5295900" y="3911600"/>
            <a:ext cx="5181600" cy="11811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度会更快。既方便医疗人员对疾病的防</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控，也方便大众了解最新情况，及时应</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对。</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9385300" y="4127500"/>
            <a:ext cx="2806700" cy="27305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1079500" y="749300"/>
            <a:ext cx="56769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97.</a:t>
            </a:r>
            <a:r>
              <a:rPr lang="en-US" altLang="zh-CN" sz="3600" dirty="0" smtClean="0">
                <a:solidFill>
                  <a:srgbClr val="1F4E79"/>
                </a:solidFill>
                <a:latin typeface="黑体" pitchFamily="18" charset="0"/>
                <a:cs typeface="黑体" pitchFamily="18" charset="0"/>
              </a:rPr>
              <a:t>特殊人群如何佩戴口罩？</a:t>
            </a:r>
          </a:p>
        </p:txBody>
      </p:sp>
      <p:sp>
        <p:nvSpPr>
          <p:cNvPr id="5" name="TextBox 1"/>
          <p:cNvSpPr txBox="1"/>
          <p:nvPr/>
        </p:nvSpPr>
        <p:spPr>
          <a:xfrm>
            <a:off x="762000" y="1727200"/>
            <a:ext cx="80899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）孕妇佩戴防护口罩，应注意结合自身条件，选择舒适性</a:t>
            </a:r>
          </a:p>
        </p:txBody>
      </p:sp>
      <p:sp>
        <p:nvSpPr>
          <p:cNvPr id="6" name="TextBox 1"/>
          <p:cNvSpPr txBox="1"/>
          <p:nvPr/>
        </p:nvSpPr>
        <p:spPr>
          <a:xfrm>
            <a:off x="762000" y="2222500"/>
            <a:ext cx="79248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比较好的产品。佩戴前应向专业医师咨询，确认自己的身体</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状况适合。</a:t>
            </a:r>
          </a:p>
        </p:txBody>
      </p:sp>
      <p:sp>
        <p:nvSpPr>
          <p:cNvPr id="7" name="TextBox 1"/>
          <p:cNvSpPr txBox="1"/>
          <p:nvPr/>
        </p:nvSpPr>
        <p:spPr>
          <a:xfrm>
            <a:off x="762000" y="3175000"/>
            <a:ext cx="81026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）老年人及慢性病患者身体状况各异，如心肺疾病患者佩</a:t>
            </a:r>
          </a:p>
        </p:txBody>
      </p:sp>
      <p:sp>
        <p:nvSpPr>
          <p:cNvPr id="8" name="TextBox 1"/>
          <p:cNvSpPr txBox="1"/>
          <p:nvPr/>
        </p:nvSpPr>
        <p:spPr>
          <a:xfrm>
            <a:off x="762000" y="3670300"/>
            <a:ext cx="7924800" cy="736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戴后会造成不适感，甚至会加重原有病情，这些人应寻求医</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生的专业指导。</a:t>
            </a:r>
          </a:p>
        </p:txBody>
      </p:sp>
      <p:sp>
        <p:nvSpPr>
          <p:cNvPr id="9" name="TextBox 1"/>
          <p:cNvSpPr txBox="1"/>
          <p:nvPr/>
        </p:nvSpPr>
        <p:spPr>
          <a:xfrm>
            <a:off x="762000" y="4610100"/>
            <a:ext cx="8089900" cy="419100"/>
          </a:xfrm>
          <a:prstGeom prst="rect">
            <a:avLst/>
          </a:prstGeom>
          <a:noFill/>
        </p:spPr>
        <p:txBody>
          <a:bodyPr wrap="none" lIns="0" tIns="0" rIns="0" rtlCol="0">
            <a:spAutoFit/>
          </a:bodyPr>
          <a:lstStyle/>
          <a:p>
            <a:pPr>
              <a:lnSpc>
                <a:spcPts val="3300"/>
              </a:lnSpc>
              <a:tabLst/>
            </a:pPr>
            <a:r>
              <a:rPr lang="en-US" altLang="zh-CN" sz="2400" dirty="0" smtClean="0">
                <a:solidFill>
                  <a:srgbClr val="1F4E79"/>
                </a:solidFill>
                <a:latin typeface="黑体" pitchFamily="18" charset="0"/>
                <a:cs typeface="黑体" pitchFamily="18" charset="0"/>
              </a:rPr>
              <a:t>（</a:t>
            </a:r>
            <a:r>
              <a:rPr lang="en-US" altLang="zh-CN" sz="2400" b="1"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）儿童处在生长发育阶段，其脸型小，建议选择正规厂家</a:t>
            </a:r>
          </a:p>
        </p:txBody>
      </p:sp>
      <p:sp>
        <p:nvSpPr>
          <p:cNvPr id="10" name="TextBox 1"/>
          <p:cNvSpPr txBox="1"/>
          <p:nvPr/>
        </p:nvSpPr>
        <p:spPr>
          <a:xfrm>
            <a:off x="762000" y="5092700"/>
            <a:ext cx="27432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生产的儿童防护口罩</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2471737" y="1990089"/>
            <a:ext cx="933450" cy="30480"/>
          </a:xfrm>
          <a:custGeom>
            <a:avLst/>
            <a:gdLst>
              <a:gd name="connsiteX0" fmla="*/ 7620 w 933450"/>
              <a:gd name="connsiteY0" fmla="*/ 7620 h 30480"/>
              <a:gd name="connsiteX1" fmla="*/ 925829 w 933450"/>
              <a:gd name="connsiteY1" fmla="*/ 7620 h 30480"/>
            </a:gdLst>
            <a:ahLst/>
            <a:cxnLst>
              <a:cxn ang="0">
                <a:pos x="connsiteX0" y="connsiteY0"/>
              </a:cxn>
              <a:cxn ang="1">
                <a:pos x="connsiteX1" y="connsiteY1"/>
              </a:cxn>
            </a:cxnLst>
            <a:rect l="l" t="t" r="r" b="b"/>
            <a:pathLst>
              <a:path w="933450" h="30480">
                <a:moveTo>
                  <a:pt x="7620" y="7620"/>
                </a:moveTo>
                <a:lnTo>
                  <a:pt x="925829" y="7620"/>
                </a:lnTo>
              </a:path>
            </a:pathLst>
          </a:custGeom>
          <a:ln w="12700">
            <a:solidFill>
              <a:srgbClr val="FF0000">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92100" y="3302000"/>
            <a:ext cx="6108700" cy="3530600"/>
          </a:xfrm>
          <a:prstGeom prst="rect">
            <a:avLst/>
          </a:prstGeom>
          <a:noFill/>
        </p:spPr>
      </p:pic>
      <p:pic>
        <p:nvPicPr>
          <p:cNvPr id="5" name="Picture 3"/>
          <p:cNvPicPr>
            <a:picLocks noChangeAspect="1" noChangeArrowheads="1"/>
          </p:cNvPicPr>
          <p:nvPr/>
        </p:nvPicPr>
        <p:blipFill>
          <a:blip r:embed="rId3" cstate="print"/>
          <a:srcRect/>
          <a:stretch>
            <a:fillRect/>
          </a:stretch>
        </p:blipFill>
        <p:spPr bwMode="auto">
          <a:xfrm>
            <a:off x="6934200" y="3378200"/>
            <a:ext cx="5257800" cy="3479800"/>
          </a:xfrm>
          <a:prstGeom prst="rect">
            <a:avLst/>
          </a:prstGeom>
          <a:noFill/>
        </p:spPr>
      </p:pic>
      <p:pic>
        <p:nvPicPr>
          <p:cNvPr id="6" name="Picture 3"/>
          <p:cNvPicPr>
            <a:picLocks noChangeAspect="1" noChangeArrowheads="1"/>
          </p:cNvPicPr>
          <p:nvPr/>
        </p:nvPicPr>
        <p:blipFill>
          <a:blip r:embed="rId4"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93472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98.</a:t>
            </a:r>
            <a:r>
              <a:rPr lang="en-US" altLang="zh-CN" sz="3600" dirty="0" smtClean="0">
                <a:solidFill>
                  <a:srgbClr val="1F4E79"/>
                </a:solidFill>
                <a:latin typeface="黑体" pitchFamily="18" charset="0"/>
                <a:cs typeface="黑体" pitchFamily="18" charset="0"/>
              </a:rPr>
              <a:t>喝板蓝根和熏醋可以预防新型冠状病毒吗？</a:t>
            </a:r>
          </a:p>
        </p:txBody>
      </p:sp>
      <p:sp>
        <p:nvSpPr>
          <p:cNvPr id="7" name="TextBox 1"/>
          <p:cNvSpPr txBox="1"/>
          <p:nvPr/>
        </p:nvSpPr>
        <p:spPr>
          <a:xfrm>
            <a:off x="1752600" y="1739900"/>
            <a:ext cx="8648700" cy="1181100"/>
          </a:xfrm>
          <a:prstGeom prst="rect">
            <a:avLst/>
          </a:prstGeom>
          <a:noFill/>
        </p:spPr>
        <p:txBody>
          <a:bodyPr wrap="none" lIns="0" tIns="0" rIns="0" rtlCol="0">
            <a:spAutoFit/>
          </a:bodyPr>
          <a:lstStyle/>
          <a:p>
            <a:pPr>
              <a:lnSpc>
                <a:spcPts val="2400"/>
              </a:lnSpc>
              <a:tabLst>
                <a:tab pos="723900" algn="l"/>
              </a:tabLst>
            </a:pPr>
            <a:r>
              <a:rPr lang="en-US" altLang="zh-CN" dirty="0" smtClean="0"/>
              <a:t>	</a:t>
            </a:r>
            <a:r>
              <a:rPr lang="en-US" altLang="zh-CN" sz="2400" dirty="0" smtClean="0">
                <a:solidFill>
                  <a:srgbClr val="FF0000"/>
                </a:solidFill>
                <a:latin typeface="黑体" pitchFamily="18" charset="0"/>
                <a:cs typeface="黑体" pitchFamily="18" charset="0"/>
              </a:rPr>
              <a:t>不可以</a:t>
            </a:r>
            <a:r>
              <a:rPr lang="en-US" altLang="zh-CN" sz="2400" dirty="0" smtClean="0">
                <a:solidFill>
                  <a:srgbClr val="1F4E79"/>
                </a:solidFill>
                <a:latin typeface="黑体" pitchFamily="18" charset="0"/>
                <a:cs typeface="黑体" pitchFamily="18" charset="0"/>
              </a:rPr>
              <a:t>，板蓝根适用于治疗风热感冒等热性疾病的治疗，对</a:t>
            </a:r>
          </a:p>
          <a:p>
            <a:pPr>
              <a:lnSpc>
                <a:spcPts val="1000"/>
              </a:lnSpc>
            </a:pPr>
            <a:endParaRPr lang="en-US" altLang="zh-CN" dirty="0" smtClean="0"/>
          </a:p>
          <a:p>
            <a:pPr>
              <a:lnSpc>
                <a:spcPts val="2400"/>
              </a:lnSpc>
              <a:tabLst>
                <a:tab pos="723900" algn="l"/>
              </a:tabLst>
            </a:pPr>
            <a:r>
              <a:rPr lang="en-US" altLang="zh-CN" sz="2400" dirty="0" smtClean="0">
                <a:solidFill>
                  <a:srgbClr val="1F4E79"/>
                </a:solidFill>
                <a:latin typeface="黑体" pitchFamily="18" charset="0"/>
                <a:cs typeface="黑体" pitchFamily="18" charset="0"/>
              </a:rPr>
              <a:t>冠状病毒是无效的；熏醋所含醋酸本身浓度很低，达不到消毒效</a:t>
            </a:r>
          </a:p>
          <a:p>
            <a:pPr>
              <a:lnSpc>
                <a:spcPts val="1000"/>
              </a:lnSpc>
            </a:pPr>
            <a:endParaRPr lang="en-US" altLang="zh-CN" dirty="0" smtClean="0"/>
          </a:p>
          <a:p>
            <a:pPr>
              <a:lnSpc>
                <a:spcPts val="2400"/>
              </a:lnSpc>
              <a:tabLst>
                <a:tab pos="723900" algn="l"/>
              </a:tabLst>
            </a:pPr>
            <a:r>
              <a:rPr lang="en-US" altLang="zh-CN" sz="2400" dirty="0" smtClean="0">
                <a:solidFill>
                  <a:srgbClr val="1F4E79"/>
                </a:solidFill>
                <a:latin typeface="黑体" pitchFamily="18" charset="0"/>
                <a:cs typeface="黑体" pitchFamily="18" charset="0"/>
              </a:rPr>
              <a:t>果。</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7912100" y="4406900"/>
            <a:ext cx="3670300" cy="22606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711200"/>
            <a:ext cx="88900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99.</a:t>
            </a:r>
            <a:r>
              <a:rPr lang="en-US" altLang="zh-CN" sz="3600" dirty="0" smtClean="0">
                <a:solidFill>
                  <a:srgbClr val="1F4E79"/>
                </a:solidFill>
                <a:latin typeface="黑体" pitchFamily="18" charset="0"/>
                <a:cs typeface="黑体" pitchFamily="18" charset="0"/>
              </a:rPr>
              <a:t>居家医学观察期间应采取哪些防护措施？</a:t>
            </a:r>
          </a:p>
        </p:txBody>
      </p:sp>
      <p:sp>
        <p:nvSpPr>
          <p:cNvPr id="5" name="TextBox 1"/>
          <p:cNvSpPr txBox="1"/>
          <p:nvPr/>
        </p:nvSpPr>
        <p:spPr>
          <a:xfrm>
            <a:off x="1066800" y="1790700"/>
            <a:ext cx="9918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）家庭内应配备必要的消毒剂和个人防护用品，家庭成员和实施医学观</a:t>
            </a:r>
          </a:p>
        </p:txBody>
      </p:sp>
      <p:sp>
        <p:nvSpPr>
          <p:cNvPr id="6" name="TextBox 1"/>
          <p:cNvSpPr txBox="1"/>
          <p:nvPr/>
        </p:nvSpPr>
        <p:spPr>
          <a:xfrm>
            <a:off x="1066800" y="2260600"/>
            <a:ext cx="6400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察的人员要做好个人卫生防护、尽量减少接触。</a:t>
            </a:r>
          </a:p>
        </p:txBody>
      </p:sp>
      <p:sp>
        <p:nvSpPr>
          <p:cNvPr id="7" name="TextBox 1"/>
          <p:cNvSpPr txBox="1"/>
          <p:nvPr/>
        </p:nvSpPr>
        <p:spPr>
          <a:xfrm>
            <a:off x="1066800" y="2794000"/>
            <a:ext cx="9918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2</a:t>
            </a:r>
            <a:r>
              <a:rPr lang="en-US" altLang="zh-CN" sz="2400" dirty="0" smtClean="0">
                <a:solidFill>
                  <a:srgbClr val="1F4E79"/>
                </a:solidFill>
                <a:latin typeface="黑体" pitchFamily="18" charset="0"/>
                <a:cs typeface="黑体" pitchFamily="18" charset="0"/>
              </a:rPr>
              <a:t>）医学观察对象尽量单间居住；减少与共同居住者的接触机会；家庭内</a:t>
            </a:r>
          </a:p>
        </p:txBody>
      </p:sp>
      <p:sp>
        <p:nvSpPr>
          <p:cNvPr id="8" name="TextBox 1"/>
          <p:cNvSpPr txBox="1"/>
          <p:nvPr/>
        </p:nvSpPr>
        <p:spPr>
          <a:xfrm>
            <a:off x="1066800" y="3263900"/>
            <a:ext cx="79248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保持通风。其使用后的卫生间做好必要的清洁和消毒工作。</a:t>
            </a:r>
          </a:p>
        </p:txBody>
      </p:sp>
      <p:sp>
        <p:nvSpPr>
          <p:cNvPr id="9" name="TextBox 1"/>
          <p:cNvSpPr txBox="1"/>
          <p:nvPr/>
        </p:nvSpPr>
        <p:spPr>
          <a:xfrm>
            <a:off x="1066800" y="3797300"/>
            <a:ext cx="99187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3</a:t>
            </a:r>
            <a:r>
              <a:rPr lang="en-US" altLang="zh-CN" sz="2400" dirty="0" smtClean="0">
                <a:solidFill>
                  <a:srgbClr val="1F4E79"/>
                </a:solidFill>
                <a:latin typeface="黑体" pitchFamily="18" charset="0"/>
                <a:cs typeface="黑体" pitchFamily="18" charset="0"/>
              </a:rPr>
              <a:t>）医学观察对象尽量减少不必要的外出；外出时要戴好口罩，避免到人</a:t>
            </a:r>
          </a:p>
        </p:txBody>
      </p:sp>
      <p:sp>
        <p:nvSpPr>
          <p:cNvPr id="10" name="TextBox 1"/>
          <p:cNvSpPr txBox="1"/>
          <p:nvPr/>
        </p:nvSpPr>
        <p:spPr>
          <a:xfrm>
            <a:off x="1066800" y="4267200"/>
            <a:ext cx="2133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群聚集的场所。</a:t>
            </a:r>
          </a:p>
        </p:txBody>
      </p:sp>
      <p:sp>
        <p:nvSpPr>
          <p:cNvPr id="11" name="TextBox 1"/>
          <p:cNvSpPr txBox="1"/>
          <p:nvPr/>
        </p:nvSpPr>
        <p:spPr>
          <a:xfrm>
            <a:off x="1066800" y="4800600"/>
            <a:ext cx="5816600" cy="393700"/>
          </a:xfrm>
          <a:prstGeom prst="rect">
            <a:avLst/>
          </a:prstGeom>
          <a:noFill/>
        </p:spPr>
        <p:txBody>
          <a:bodyPr wrap="none" lIns="0" tIns="0" rIns="0" rtlCol="0">
            <a:spAutoFit/>
          </a:bodyPr>
          <a:lstStyle/>
          <a:p>
            <a:pPr>
              <a:lnSpc>
                <a:spcPts val="3100"/>
              </a:lnSpc>
              <a:tabLst/>
            </a:pPr>
            <a:r>
              <a:rPr lang="en-US" altLang="zh-CN" sz="2400" dirty="0" smtClean="0">
                <a:solidFill>
                  <a:srgbClr val="1F4E79"/>
                </a:solidFill>
                <a:latin typeface="黑体" pitchFamily="18" charset="0"/>
                <a:cs typeface="黑体" pitchFamily="18" charset="0"/>
              </a:rPr>
              <a:t>（</a:t>
            </a:r>
            <a:r>
              <a:rPr lang="en-US" altLang="zh-CN" sz="2400" dirty="0" smtClean="0">
                <a:solidFill>
                  <a:srgbClr val="1F4E79"/>
                </a:solidFill>
                <a:latin typeface="Times New Roman" pitchFamily="18" charset="0"/>
                <a:cs typeface="Times New Roman" pitchFamily="18" charset="0"/>
              </a:rPr>
              <a:t>4</a:t>
            </a:r>
            <a:r>
              <a:rPr lang="en-US" altLang="zh-CN" sz="2400" dirty="0" smtClean="0">
                <a:solidFill>
                  <a:srgbClr val="1F4E79"/>
                </a:solidFill>
                <a:latin typeface="黑体" pitchFamily="18" charset="0"/>
                <a:cs typeface="黑体" pitchFamily="18" charset="0"/>
              </a:rPr>
              <a:t>）每天早晚各测量</a:t>
            </a:r>
            <a:r>
              <a:rPr lang="en-US" altLang="zh-CN" sz="2400" dirty="0" smtClean="0">
                <a:solidFill>
                  <a:srgbClr val="1F4E79"/>
                </a:solidFill>
                <a:latin typeface="Times New Roman" pitchFamily="18" charset="0"/>
                <a:cs typeface="Times New Roman" pitchFamily="18" charset="0"/>
              </a:rPr>
              <a:t>1</a:t>
            </a:r>
            <a:r>
              <a:rPr lang="en-US" altLang="zh-CN" sz="2400" dirty="0" smtClean="0">
                <a:solidFill>
                  <a:srgbClr val="1F4E79"/>
                </a:solidFill>
                <a:latin typeface="黑体" pitchFamily="18" charset="0"/>
                <a:cs typeface="黑体" pitchFamily="18" charset="0"/>
              </a:rPr>
              <a:t>次体温，做好记录。</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952500" y="3987800"/>
            <a:ext cx="127000" cy="1397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952500" y="4559300"/>
            <a:ext cx="127000" cy="127000"/>
          </a:xfrm>
          <a:prstGeom prst="rect">
            <a:avLst/>
          </a:prstGeom>
          <a:noFill/>
        </p:spPr>
      </p:pic>
      <p:pic>
        <p:nvPicPr>
          <p:cNvPr id="4" name="Picture 3"/>
          <p:cNvPicPr>
            <a:picLocks noChangeAspect="1" noChangeArrowheads="1"/>
          </p:cNvPicPr>
          <p:nvPr/>
        </p:nvPicPr>
        <p:blipFill>
          <a:blip r:embed="rId4" cstate="print"/>
          <a:srcRect/>
          <a:stretch>
            <a:fillRect/>
          </a:stretch>
        </p:blipFill>
        <p:spPr bwMode="auto">
          <a:xfrm>
            <a:off x="952500" y="5118100"/>
            <a:ext cx="127000" cy="139700"/>
          </a:xfrm>
          <a:prstGeom prst="rect">
            <a:avLst/>
          </a:prstGeom>
          <a:noFill/>
        </p:spPr>
      </p:pic>
      <p:pic>
        <p:nvPicPr>
          <p:cNvPr id="5" name="Picture 3"/>
          <p:cNvPicPr>
            <a:picLocks noChangeAspect="1" noChangeArrowheads="1"/>
          </p:cNvPicPr>
          <p:nvPr/>
        </p:nvPicPr>
        <p:blipFill>
          <a:blip r:embed="rId5" cstate="print"/>
          <a:srcRect/>
          <a:stretch>
            <a:fillRect/>
          </a:stretch>
        </p:blipFill>
        <p:spPr bwMode="auto">
          <a:xfrm>
            <a:off x="6934200" y="711200"/>
            <a:ext cx="4508500" cy="5435600"/>
          </a:xfrm>
          <a:prstGeom prst="rect">
            <a:avLst/>
          </a:prstGeom>
          <a:noFill/>
        </p:spPr>
      </p:pic>
      <p:pic>
        <p:nvPicPr>
          <p:cNvPr id="6" name="Picture 3"/>
          <p:cNvPicPr>
            <a:picLocks noChangeAspect="1" noChangeArrowheads="1"/>
          </p:cNvPicPr>
          <p:nvPr/>
        </p:nvPicPr>
        <p:blipFill>
          <a:blip r:embed="rId6" cstate="print"/>
          <a:srcRect/>
          <a:stretch>
            <a:fillRect/>
          </a:stretch>
        </p:blipFill>
        <p:spPr bwMode="auto">
          <a:xfrm>
            <a:off x="0" y="0"/>
            <a:ext cx="12192000" cy="6858000"/>
          </a:xfrm>
          <a:prstGeom prst="rect">
            <a:avLst/>
          </a:prstGeom>
          <a:noFill/>
        </p:spPr>
      </p:pic>
      <p:sp>
        <p:nvSpPr>
          <p:cNvPr id="2" name="TextBox 1"/>
          <p:cNvSpPr txBox="1"/>
          <p:nvPr/>
        </p:nvSpPr>
        <p:spPr>
          <a:xfrm>
            <a:off x="660400" y="419100"/>
            <a:ext cx="54737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100.</a:t>
            </a:r>
            <a:r>
              <a:rPr lang="en-US" altLang="zh-CN" sz="3600" dirty="0" smtClean="0">
                <a:solidFill>
                  <a:srgbClr val="1F4E79"/>
                </a:solidFill>
                <a:latin typeface="黑体" pitchFamily="18" charset="0"/>
                <a:cs typeface="黑体" pitchFamily="18" charset="0"/>
              </a:rPr>
              <a:t>什么是隔离医学观察？</a:t>
            </a:r>
          </a:p>
        </p:txBody>
      </p:sp>
      <p:sp>
        <p:nvSpPr>
          <p:cNvPr id="7" name="TextBox 1"/>
          <p:cNvSpPr txBox="1"/>
          <p:nvPr/>
        </p:nvSpPr>
        <p:spPr>
          <a:xfrm>
            <a:off x="698500" y="1498600"/>
            <a:ext cx="5943600" cy="1625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《中华人民共和国传染病防治法》对“传染</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病病人”和“疑似传染病病人”的密切接触</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者,要在指定场所进行医学观察或采取其他预</a:t>
            </a:r>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防措施。</a:t>
            </a:r>
          </a:p>
        </p:txBody>
      </p:sp>
      <p:sp>
        <p:nvSpPr>
          <p:cNvPr id="8" name="TextBox 1"/>
          <p:cNvSpPr txBox="1"/>
          <p:nvPr/>
        </p:nvSpPr>
        <p:spPr>
          <a:xfrm>
            <a:off x="698500" y="3327400"/>
            <a:ext cx="44196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密切接触者的主要管理措施包括:</a:t>
            </a:r>
          </a:p>
        </p:txBody>
      </p:sp>
      <p:sp>
        <p:nvSpPr>
          <p:cNvPr id="9" name="TextBox 1"/>
          <p:cNvSpPr txBox="1"/>
          <p:nvPr/>
        </p:nvSpPr>
        <p:spPr>
          <a:xfrm>
            <a:off x="1155700" y="3924300"/>
            <a:ext cx="3352800" cy="8636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登记并进行7天医学观察;</a:t>
            </a:r>
          </a:p>
          <a:p>
            <a:pPr>
              <a:lnSpc>
                <a:spcPts val="1000"/>
              </a:lnSpc>
            </a:pPr>
            <a:endParaRPr lang="en-US" altLang="zh-CN" dirty="0" smtClean="0"/>
          </a:p>
          <a:p>
            <a:pPr>
              <a:lnSpc>
                <a:spcPts val="1000"/>
              </a:lnSpc>
            </a:pPr>
            <a:endParaRPr lang="en-US" altLang="zh-CN" dirty="0" smtClean="0"/>
          </a:p>
          <a:p>
            <a:pPr>
              <a:lnSpc>
                <a:spcPts val="2400"/>
              </a:lnSpc>
              <a:tabLst/>
            </a:pPr>
            <a:r>
              <a:rPr lang="en-US" altLang="zh-CN" sz="2400" dirty="0" smtClean="0">
                <a:solidFill>
                  <a:srgbClr val="1F4E79"/>
                </a:solidFill>
                <a:latin typeface="黑体" pitchFamily="18" charset="0"/>
                <a:cs typeface="黑体" pitchFamily="18" charset="0"/>
              </a:rPr>
              <a:t>尽量减少外出活动;</a:t>
            </a:r>
          </a:p>
        </p:txBody>
      </p:sp>
      <p:sp>
        <p:nvSpPr>
          <p:cNvPr id="10" name="TextBox 1"/>
          <p:cNvSpPr txBox="1"/>
          <p:nvPr/>
        </p:nvSpPr>
        <p:spPr>
          <a:xfrm>
            <a:off x="1155700" y="5029200"/>
            <a:ext cx="53340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疾控机构负责对密切接触者进行随访,每</a:t>
            </a:r>
          </a:p>
        </p:txBody>
      </p:sp>
      <p:sp>
        <p:nvSpPr>
          <p:cNvPr id="11" name="TextBox 1"/>
          <p:cNvSpPr txBox="1"/>
          <p:nvPr/>
        </p:nvSpPr>
        <p:spPr>
          <a:xfrm>
            <a:off x="698500" y="5473700"/>
            <a:ext cx="4724400" cy="304800"/>
          </a:xfrm>
          <a:prstGeom prst="rect">
            <a:avLst/>
          </a:prstGeom>
          <a:noFill/>
        </p:spPr>
        <p:txBody>
          <a:bodyPr wrap="none" lIns="0" tIns="0" rIns="0" rtlCol="0">
            <a:spAutoFit/>
          </a:bodyPr>
          <a:lstStyle/>
          <a:p>
            <a:pPr>
              <a:lnSpc>
                <a:spcPts val="2400"/>
              </a:lnSpc>
              <a:tabLst/>
            </a:pPr>
            <a:r>
              <a:rPr lang="en-US" altLang="zh-CN" sz="2400" dirty="0" smtClean="0">
                <a:solidFill>
                  <a:srgbClr val="1F4E79"/>
                </a:solidFill>
                <a:latin typeface="黑体" pitchFamily="18" charset="0"/>
                <a:cs typeface="黑体" pitchFamily="18" charset="0"/>
              </a:rPr>
              <a:t>日测量体温和健康询问,做好登记。</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3047" y="725423"/>
            <a:ext cx="673608" cy="605028"/>
          </a:xfrm>
          <a:custGeom>
            <a:avLst/>
            <a:gdLst>
              <a:gd name="connsiteX0" fmla="*/ 0 w 673608"/>
              <a:gd name="connsiteY0" fmla="*/ 0 h 605028"/>
              <a:gd name="connsiteX1" fmla="*/ 673607 w 673608"/>
              <a:gd name="connsiteY1" fmla="*/ 0 h 605028"/>
              <a:gd name="connsiteX2" fmla="*/ 673607 w 673608"/>
              <a:gd name="connsiteY2" fmla="*/ 605028 h 605028"/>
              <a:gd name="connsiteX3" fmla="*/ 0 w 673608"/>
              <a:gd name="connsiteY3" fmla="*/ 605028 h 605028"/>
              <a:gd name="connsiteX4" fmla="*/ 0 w 673608"/>
              <a:gd name="connsiteY4" fmla="*/ 0 h 6050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73608" h="605028">
                <a:moveTo>
                  <a:pt x="0" y="0"/>
                </a:moveTo>
                <a:lnTo>
                  <a:pt x="673607" y="0"/>
                </a:lnTo>
                <a:lnTo>
                  <a:pt x="673607" y="605028"/>
                </a:lnTo>
                <a:lnTo>
                  <a:pt x="0" y="605028"/>
                </a:lnTo>
                <a:lnTo>
                  <a:pt x="0" y="0"/>
                </a:lnTo>
              </a:path>
            </a:pathLst>
          </a:custGeom>
          <a:solidFill>
            <a:srgbClr val="6182A0">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2667000" y="4648200"/>
            <a:ext cx="3708400" cy="2209800"/>
          </a:xfrm>
          <a:prstGeom prst="rect">
            <a:avLst/>
          </a:prstGeom>
          <a:noFill/>
        </p:spPr>
      </p:pic>
      <p:pic>
        <p:nvPicPr>
          <p:cNvPr id="3" name="Picture 3"/>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2" name="TextBox 1"/>
          <p:cNvSpPr txBox="1"/>
          <p:nvPr/>
        </p:nvSpPr>
        <p:spPr>
          <a:xfrm>
            <a:off x="927100" y="457200"/>
            <a:ext cx="10528300" cy="635000"/>
          </a:xfrm>
          <a:prstGeom prst="rect">
            <a:avLst/>
          </a:prstGeom>
          <a:noFill/>
        </p:spPr>
        <p:txBody>
          <a:bodyPr wrap="none" lIns="0" tIns="0" rIns="0" rtlCol="0">
            <a:spAutoFit/>
          </a:bodyPr>
          <a:lstStyle/>
          <a:p>
            <a:pPr>
              <a:lnSpc>
                <a:spcPts val="5000"/>
              </a:lnSpc>
              <a:tabLst/>
            </a:pPr>
            <a:r>
              <a:rPr lang="en-US" altLang="zh-CN" sz="3600" b="1" dirty="0" smtClean="0">
                <a:solidFill>
                  <a:srgbClr val="1F4E79"/>
                </a:solidFill>
                <a:latin typeface="Times New Roman" pitchFamily="18" charset="0"/>
                <a:cs typeface="Times New Roman" pitchFamily="18" charset="0"/>
              </a:rPr>
              <a:t>101.</a:t>
            </a:r>
            <a:r>
              <a:rPr lang="en-US" altLang="zh-CN" sz="3600" dirty="0" smtClean="0">
                <a:solidFill>
                  <a:srgbClr val="1F4E79"/>
                </a:solidFill>
                <a:latin typeface="黑体" pitchFamily="18" charset="0"/>
                <a:cs typeface="黑体" pitchFamily="18" charset="0"/>
              </a:rPr>
              <a:t>为什么将新型冠状病毒肺炎纳入检疫传染病管理</a:t>
            </a:r>
          </a:p>
        </p:txBody>
      </p:sp>
      <p:sp>
        <p:nvSpPr>
          <p:cNvPr id="5" name="TextBox 1"/>
          <p:cNvSpPr txBox="1"/>
          <p:nvPr/>
        </p:nvSpPr>
        <p:spPr>
          <a:xfrm>
            <a:off x="927100" y="1016000"/>
            <a:ext cx="457200" cy="457200"/>
          </a:xfrm>
          <a:prstGeom prst="rect">
            <a:avLst/>
          </a:prstGeom>
          <a:noFill/>
        </p:spPr>
        <p:txBody>
          <a:bodyPr wrap="none" lIns="0" tIns="0" rIns="0" rtlCol="0">
            <a:spAutoFit/>
          </a:bodyPr>
          <a:lstStyle/>
          <a:p>
            <a:pPr>
              <a:lnSpc>
                <a:spcPts val="3600"/>
              </a:lnSpc>
              <a:tabLst/>
            </a:pPr>
            <a:r>
              <a:rPr lang="en-US" altLang="zh-CN" sz="3600" dirty="0" smtClean="0">
                <a:solidFill>
                  <a:srgbClr val="1F4E79"/>
                </a:solidFill>
                <a:latin typeface="黑体" pitchFamily="18" charset="0"/>
                <a:cs typeface="黑体" pitchFamily="18" charset="0"/>
              </a:rPr>
              <a:t>？</a:t>
            </a:r>
          </a:p>
        </p:txBody>
      </p:sp>
      <p:sp>
        <p:nvSpPr>
          <p:cNvPr id="6" name="TextBox 1"/>
          <p:cNvSpPr txBox="1"/>
          <p:nvPr/>
        </p:nvSpPr>
        <p:spPr>
          <a:xfrm>
            <a:off x="914400" y="1930400"/>
            <a:ext cx="10375900" cy="2501900"/>
          </a:xfrm>
          <a:prstGeom prst="rect">
            <a:avLst/>
          </a:prstGeom>
          <a:noFill/>
        </p:spPr>
        <p:txBody>
          <a:bodyPr wrap="none" lIns="0" tIns="0" rIns="0" rtlCol="0">
            <a:spAutoFit/>
          </a:bodyPr>
          <a:lstStyle/>
          <a:p>
            <a:pPr>
              <a:lnSpc>
                <a:spcPts val="2400"/>
              </a:lnSpc>
              <a:tabLst>
                <a:tab pos="635000" algn="l"/>
              </a:tabLst>
            </a:pPr>
            <a:r>
              <a:rPr lang="en-US" altLang="zh-CN" dirty="0" smtClean="0"/>
              <a:t>	</a:t>
            </a:r>
            <a:r>
              <a:rPr lang="en-US" altLang="zh-CN" sz="2400" dirty="0" smtClean="0">
                <a:solidFill>
                  <a:srgbClr val="1F4E79"/>
                </a:solidFill>
                <a:latin typeface="黑体" pitchFamily="18" charset="0"/>
                <a:cs typeface="黑体" pitchFamily="18" charset="0"/>
              </a:rPr>
              <a:t>根据传染病防治法的相关规定，基于目前对新型冠状病毒感染的肺炎的病</a:t>
            </a:r>
          </a:p>
          <a:p>
            <a:pPr>
              <a:lnSpc>
                <a:spcPts val="1000"/>
              </a:lnSpc>
            </a:pPr>
            <a:endParaRPr lang="en-US" altLang="zh-CN" dirty="0" smtClean="0"/>
          </a:p>
          <a:p>
            <a:pPr>
              <a:lnSpc>
                <a:spcPts val="3300"/>
              </a:lnSpc>
              <a:tabLst>
                <a:tab pos="635000" algn="l"/>
              </a:tabLst>
            </a:pPr>
            <a:r>
              <a:rPr lang="en-US" altLang="zh-CN" sz="2400" dirty="0" smtClean="0">
                <a:solidFill>
                  <a:srgbClr val="1F4E79"/>
                </a:solidFill>
                <a:latin typeface="黑体" pitchFamily="18" charset="0"/>
                <a:cs typeface="黑体" pitchFamily="18" charset="0"/>
              </a:rPr>
              <a:t>原、流行病学、临床特征等特点的认识，将新型冠状病毒感染的肺炎纳入检疫</a:t>
            </a:r>
          </a:p>
          <a:p>
            <a:pPr>
              <a:lnSpc>
                <a:spcPts val="1000"/>
              </a:lnSpc>
            </a:pPr>
            <a:endParaRPr lang="en-US" altLang="zh-CN" dirty="0" smtClean="0"/>
          </a:p>
          <a:p>
            <a:pPr>
              <a:lnSpc>
                <a:spcPts val="3300"/>
              </a:lnSpc>
              <a:tabLst>
                <a:tab pos="635000" algn="l"/>
              </a:tabLst>
            </a:pPr>
            <a:r>
              <a:rPr lang="en-US" altLang="zh-CN" sz="2400" dirty="0" smtClean="0">
                <a:solidFill>
                  <a:srgbClr val="1F4E79"/>
                </a:solidFill>
                <a:latin typeface="黑体" pitchFamily="18" charset="0"/>
                <a:cs typeface="黑体" pitchFamily="18" charset="0"/>
              </a:rPr>
              <a:t>传染病管理，通过对口岸及各类关口、运输环节等的管控，达到控制疾病通过</a:t>
            </a:r>
          </a:p>
          <a:p>
            <a:pPr>
              <a:lnSpc>
                <a:spcPts val="1000"/>
              </a:lnSpc>
            </a:pPr>
            <a:endParaRPr lang="en-US" altLang="zh-CN" dirty="0" smtClean="0"/>
          </a:p>
          <a:p>
            <a:pPr>
              <a:lnSpc>
                <a:spcPts val="3300"/>
              </a:lnSpc>
              <a:tabLst>
                <a:tab pos="635000" algn="l"/>
              </a:tabLst>
            </a:pPr>
            <a:r>
              <a:rPr lang="en-US" altLang="zh-CN" sz="2400" dirty="0" smtClean="0">
                <a:solidFill>
                  <a:srgbClr val="1F4E79"/>
                </a:solidFill>
                <a:latin typeface="黑体" pitchFamily="18" charset="0"/>
                <a:cs typeface="黑体" pitchFamily="18" charset="0"/>
              </a:rPr>
              <a:t>人、动物及物品等传播的目的。</a:t>
            </a:r>
          </a:p>
          <a:p>
            <a:pPr>
              <a:lnSpc>
                <a:spcPts val="1000"/>
              </a:lnSpc>
            </a:pPr>
            <a:endParaRPr lang="en-US" altLang="zh-CN" dirty="0" smtClean="0"/>
          </a:p>
          <a:p>
            <a:pPr>
              <a:lnSpc>
                <a:spcPts val="3300"/>
              </a:lnSpc>
              <a:tabLst>
                <a:tab pos="635000" algn="l"/>
              </a:tabLst>
            </a:pPr>
            <a:r>
              <a:rPr lang="en-US" altLang="zh-CN" sz="2400" dirty="0" smtClean="0">
                <a:solidFill>
                  <a:srgbClr val="1F4E79"/>
                </a:solidFill>
                <a:latin typeface="黑体" pitchFamily="18" charset="0"/>
                <a:cs typeface="黑体" pitchFamily="18" charset="0"/>
              </a:rPr>
              <a:t>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1936737" y="1643024"/>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Freeform 3"/>
          <p:cNvSpPr/>
          <p:nvPr/>
        </p:nvSpPr>
        <p:spPr>
          <a:xfrm>
            <a:off x="2012937" y="1642973"/>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Freeform 3"/>
          <p:cNvSpPr/>
          <p:nvPr/>
        </p:nvSpPr>
        <p:spPr>
          <a:xfrm>
            <a:off x="2089137" y="1642922"/>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Freeform 3"/>
          <p:cNvSpPr/>
          <p:nvPr/>
        </p:nvSpPr>
        <p:spPr>
          <a:xfrm>
            <a:off x="2165337" y="1642859"/>
            <a:ext cx="57175" cy="19100"/>
          </a:xfrm>
          <a:custGeom>
            <a:avLst/>
            <a:gdLst>
              <a:gd name="connsiteX0" fmla="*/ 0 w 57175"/>
              <a:gd name="connsiteY0" fmla="*/ 9550 h 19100"/>
              <a:gd name="connsiteX1" fmla="*/ 57175 w 57175"/>
              <a:gd name="connsiteY1" fmla="*/ 9550 h 19100"/>
            </a:gdLst>
            <a:ahLst/>
            <a:cxnLst>
              <a:cxn ang="0">
                <a:pos x="connsiteX0" y="connsiteY0"/>
              </a:cxn>
              <a:cxn ang="1">
                <a:pos x="connsiteX1" y="connsiteY1"/>
              </a:cxn>
            </a:cxnLst>
            <a:rect l="l" t="t" r="r" b="b"/>
            <a:pathLst>
              <a:path w="57175" h="19100">
                <a:moveTo>
                  <a:pt x="0" y="9550"/>
                </a:moveTo>
                <a:lnTo>
                  <a:pt x="57175"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Freeform 3"/>
          <p:cNvSpPr/>
          <p:nvPr/>
        </p:nvSpPr>
        <p:spPr>
          <a:xfrm>
            <a:off x="2241537" y="1642808"/>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Freeform 3"/>
          <p:cNvSpPr/>
          <p:nvPr/>
        </p:nvSpPr>
        <p:spPr>
          <a:xfrm>
            <a:off x="2317737" y="1642757"/>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Freeform 3"/>
          <p:cNvSpPr/>
          <p:nvPr/>
        </p:nvSpPr>
        <p:spPr>
          <a:xfrm>
            <a:off x="2393937" y="1642706"/>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Freeform 3"/>
          <p:cNvSpPr/>
          <p:nvPr/>
        </p:nvSpPr>
        <p:spPr>
          <a:xfrm>
            <a:off x="2470137" y="1642656"/>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Freeform 3"/>
          <p:cNvSpPr/>
          <p:nvPr/>
        </p:nvSpPr>
        <p:spPr>
          <a:xfrm>
            <a:off x="2546337" y="1642605"/>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Freeform 3"/>
          <p:cNvSpPr/>
          <p:nvPr/>
        </p:nvSpPr>
        <p:spPr>
          <a:xfrm>
            <a:off x="2622537" y="1642541"/>
            <a:ext cx="57175" cy="19100"/>
          </a:xfrm>
          <a:custGeom>
            <a:avLst/>
            <a:gdLst>
              <a:gd name="connsiteX0" fmla="*/ 0 w 57175"/>
              <a:gd name="connsiteY0" fmla="*/ 9550 h 19100"/>
              <a:gd name="connsiteX1" fmla="*/ 57175 w 57175"/>
              <a:gd name="connsiteY1" fmla="*/ 9550 h 19100"/>
            </a:gdLst>
            <a:ahLst/>
            <a:cxnLst>
              <a:cxn ang="0">
                <a:pos x="connsiteX0" y="connsiteY0"/>
              </a:cxn>
              <a:cxn ang="1">
                <a:pos x="connsiteX1" y="connsiteY1"/>
              </a:cxn>
            </a:cxnLst>
            <a:rect l="l" t="t" r="r" b="b"/>
            <a:pathLst>
              <a:path w="57175" h="19100">
                <a:moveTo>
                  <a:pt x="0" y="9550"/>
                </a:moveTo>
                <a:lnTo>
                  <a:pt x="57175"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Freeform 3"/>
          <p:cNvSpPr/>
          <p:nvPr/>
        </p:nvSpPr>
        <p:spPr>
          <a:xfrm>
            <a:off x="2698737" y="1642491"/>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Freeform 3"/>
          <p:cNvSpPr/>
          <p:nvPr/>
        </p:nvSpPr>
        <p:spPr>
          <a:xfrm>
            <a:off x="2774937" y="1642440"/>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Freeform 3"/>
          <p:cNvSpPr/>
          <p:nvPr/>
        </p:nvSpPr>
        <p:spPr>
          <a:xfrm>
            <a:off x="2851137" y="1642389"/>
            <a:ext cx="57175" cy="19088"/>
          </a:xfrm>
          <a:custGeom>
            <a:avLst/>
            <a:gdLst>
              <a:gd name="connsiteX0" fmla="*/ 0 w 57175"/>
              <a:gd name="connsiteY0" fmla="*/ 9544 h 19088"/>
              <a:gd name="connsiteX1" fmla="*/ 57175 w 57175"/>
              <a:gd name="connsiteY1" fmla="*/ 9544 h 19088"/>
            </a:gdLst>
            <a:ahLst/>
            <a:cxnLst>
              <a:cxn ang="0">
                <a:pos x="connsiteX0" y="connsiteY0"/>
              </a:cxn>
              <a:cxn ang="1">
                <a:pos x="connsiteX1" y="connsiteY1"/>
              </a:cxn>
            </a:cxnLst>
            <a:rect l="l" t="t" r="r" b="b"/>
            <a:pathLst>
              <a:path w="57175" h="19088">
                <a:moveTo>
                  <a:pt x="0" y="9544"/>
                </a:moveTo>
                <a:lnTo>
                  <a:pt x="57175"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Freeform 3"/>
          <p:cNvSpPr/>
          <p:nvPr/>
        </p:nvSpPr>
        <p:spPr>
          <a:xfrm>
            <a:off x="2927337" y="164233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Freeform 3"/>
          <p:cNvSpPr/>
          <p:nvPr/>
        </p:nvSpPr>
        <p:spPr>
          <a:xfrm>
            <a:off x="3003537" y="164228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Freeform 3"/>
          <p:cNvSpPr/>
          <p:nvPr/>
        </p:nvSpPr>
        <p:spPr>
          <a:xfrm>
            <a:off x="3079737" y="1642224"/>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Freeform 3"/>
          <p:cNvSpPr/>
          <p:nvPr/>
        </p:nvSpPr>
        <p:spPr>
          <a:xfrm>
            <a:off x="3155937" y="164217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Freeform 3"/>
          <p:cNvSpPr/>
          <p:nvPr/>
        </p:nvSpPr>
        <p:spPr>
          <a:xfrm>
            <a:off x="3232137" y="164212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Freeform 3"/>
          <p:cNvSpPr/>
          <p:nvPr/>
        </p:nvSpPr>
        <p:spPr>
          <a:xfrm>
            <a:off x="3308337" y="164207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Freeform 3"/>
          <p:cNvSpPr/>
          <p:nvPr/>
        </p:nvSpPr>
        <p:spPr>
          <a:xfrm>
            <a:off x="3384537" y="164202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Freeform 3"/>
          <p:cNvSpPr/>
          <p:nvPr/>
        </p:nvSpPr>
        <p:spPr>
          <a:xfrm>
            <a:off x="3460737" y="164197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Freeform 3"/>
          <p:cNvSpPr/>
          <p:nvPr/>
        </p:nvSpPr>
        <p:spPr>
          <a:xfrm>
            <a:off x="3536937" y="1641906"/>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Freeform 3"/>
          <p:cNvSpPr/>
          <p:nvPr/>
        </p:nvSpPr>
        <p:spPr>
          <a:xfrm>
            <a:off x="3613137" y="164185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Freeform 3"/>
          <p:cNvSpPr/>
          <p:nvPr/>
        </p:nvSpPr>
        <p:spPr>
          <a:xfrm>
            <a:off x="3689337" y="164180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Freeform 3"/>
          <p:cNvSpPr/>
          <p:nvPr/>
        </p:nvSpPr>
        <p:spPr>
          <a:xfrm>
            <a:off x="3765537" y="164175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Freeform 3"/>
          <p:cNvSpPr/>
          <p:nvPr/>
        </p:nvSpPr>
        <p:spPr>
          <a:xfrm>
            <a:off x="3841737" y="164170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Freeform 3"/>
          <p:cNvSpPr/>
          <p:nvPr/>
        </p:nvSpPr>
        <p:spPr>
          <a:xfrm>
            <a:off x="3917937" y="164165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 name="Freeform 3"/>
          <p:cNvSpPr/>
          <p:nvPr/>
        </p:nvSpPr>
        <p:spPr>
          <a:xfrm>
            <a:off x="3994137" y="1641589"/>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Freeform 3"/>
          <p:cNvSpPr/>
          <p:nvPr/>
        </p:nvSpPr>
        <p:spPr>
          <a:xfrm>
            <a:off x="4070337" y="164153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4" name="Freeform 3"/>
          <p:cNvSpPr/>
          <p:nvPr/>
        </p:nvSpPr>
        <p:spPr>
          <a:xfrm>
            <a:off x="4146537" y="164148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5" name="Freeform 3"/>
          <p:cNvSpPr/>
          <p:nvPr/>
        </p:nvSpPr>
        <p:spPr>
          <a:xfrm>
            <a:off x="4222737" y="164143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6" name="Freeform 3"/>
          <p:cNvSpPr/>
          <p:nvPr/>
        </p:nvSpPr>
        <p:spPr>
          <a:xfrm>
            <a:off x="4298937" y="164138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8" name="Freeform 3"/>
          <p:cNvSpPr/>
          <p:nvPr/>
        </p:nvSpPr>
        <p:spPr>
          <a:xfrm>
            <a:off x="4375137" y="1641335"/>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9" name="Freeform 3"/>
          <p:cNvSpPr/>
          <p:nvPr/>
        </p:nvSpPr>
        <p:spPr>
          <a:xfrm>
            <a:off x="4451337" y="1641271"/>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0" name="Freeform 3"/>
          <p:cNvSpPr/>
          <p:nvPr/>
        </p:nvSpPr>
        <p:spPr>
          <a:xfrm>
            <a:off x="4527537" y="164122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1" name="Freeform 3"/>
          <p:cNvSpPr/>
          <p:nvPr/>
        </p:nvSpPr>
        <p:spPr>
          <a:xfrm>
            <a:off x="4603737" y="164117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2" name="Freeform 3"/>
          <p:cNvSpPr/>
          <p:nvPr/>
        </p:nvSpPr>
        <p:spPr>
          <a:xfrm>
            <a:off x="4679937" y="164111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3" name="Freeform 3"/>
          <p:cNvSpPr/>
          <p:nvPr/>
        </p:nvSpPr>
        <p:spPr>
          <a:xfrm>
            <a:off x="4756137" y="164106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4" name="Freeform 3"/>
          <p:cNvSpPr/>
          <p:nvPr/>
        </p:nvSpPr>
        <p:spPr>
          <a:xfrm>
            <a:off x="4832337" y="164101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5" name="Freeform 3"/>
          <p:cNvSpPr/>
          <p:nvPr/>
        </p:nvSpPr>
        <p:spPr>
          <a:xfrm>
            <a:off x="4908537" y="164096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6" name="Freeform 3"/>
          <p:cNvSpPr/>
          <p:nvPr/>
        </p:nvSpPr>
        <p:spPr>
          <a:xfrm>
            <a:off x="4984737" y="1640903"/>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7" name="Freeform 3"/>
          <p:cNvSpPr/>
          <p:nvPr/>
        </p:nvSpPr>
        <p:spPr>
          <a:xfrm>
            <a:off x="5060937" y="164085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8" name="Freeform 3"/>
          <p:cNvSpPr/>
          <p:nvPr/>
        </p:nvSpPr>
        <p:spPr>
          <a:xfrm>
            <a:off x="5137137" y="164080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39" name="Freeform 3"/>
          <p:cNvSpPr/>
          <p:nvPr/>
        </p:nvSpPr>
        <p:spPr>
          <a:xfrm>
            <a:off x="5213337" y="164075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0" name="Freeform 3"/>
          <p:cNvSpPr/>
          <p:nvPr/>
        </p:nvSpPr>
        <p:spPr>
          <a:xfrm>
            <a:off x="5289537" y="164070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1" name="Freeform 3"/>
          <p:cNvSpPr/>
          <p:nvPr/>
        </p:nvSpPr>
        <p:spPr>
          <a:xfrm>
            <a:off x="5365737" y="164064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2" name="Freeform 3"/>
          <p:cNvSpPr/>
          <p:nvPr/>
        </p:nvSpPr>
        <p:spPr>
          <a:xfrm>
            <a:off x="5441937" y="164058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3" name="Freeform 3"/>
          <p:cNvSpPr/>
          <p:nvPr/>
        </p:nvSpPr>
        <p:spPr>
          <a:xfrm>
            <a:off x="5518137" y="164053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4" name="Freeform 3"/>
          <p:cNvSpPr/>
          <p:nvPr/>
        </p:nvSpPr>
        <p:spPr>
          <a:xfrm>
            <a:off x="5594337" y="164048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5" name="Freeform 3"/>
          <p:cNvSpPr/>
          <p:nvPr/>
        </p:nvSpPr>
        <p:spPr>
          <a:xfrm>
            <a:off x="5670537" y="164043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6" name="Freeform 3"/>
          <p:cNvSpPr/>
          <p:nvPr/>
        </p:nvSpPr>
        <p:spPr>
          <a:xfrm>
            <a:off x="5746737" y="164038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7" name="Freeform 3"/>
          <p:cNvSpPr/>
          <p:nvPr/>
        </p:nvSpPr>
        <p:spPr>
          <a:xfrm>
            <a:off x="5822937" y="164033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8" name="Freeform 3"/>
          <p:cNvSpPr/>
          <p:nvPr/>
        </p:nvSpPr>
        <p:spPr>
          <a:xfrm>
            <a:off x="5899137" y="1640268"/>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49" name="Freeform 3"/>
          <p:cNvSpPr/>
          <p:nvPr/>
        </p:nvSpPr>
        <p:spPr>
          <a:xfrm>
            <a:off x="5975337" y="164021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0" name="Freeform 3"/>
          <p:cNvSpPr/>
          <p:nvPr/>
        </p:nvSpPr>
        <p:spPr>
          <a:xfrm>
            <a:off x="6051537" y="164016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1" name="Freeform 3"/>
          <p:cNvSpPr/>
          <p:nvPr/>
        </p:nvSpPr>
        <p:spPr>
          <a:xfrm>
            <a:off x="6127737" y="164011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2" name="Freeform 3"/>
          <p:cNvSpPr/>
          <p:nvPr/>
        </p:nvSpPr>
        <p:spPr>
          <a:xfrm>
            <a:off x="6203937" y="164006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3" name="Freeform 3"/>
          <p:cNvSpPr/>
          <p:nvPr/>
        </p:nvSpPr>
        <p:spPr>
          <a:xfrm>
            <a:off x="6280137" y="164001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4" name="Freeform 3"/>
          <p:cNvSpPr/>
          <p:nvPr/>
        </p:nvSpPr>
        <p:spPr>
          <a:xfrm>
            <a:off x="6356337" y="1639951"/>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5" name="Freeform 3"/>
          <p:cNvSpPr/>
          <p:nvPr/>
        </p:nvSpPr>
        <p:spPr>
          <a:xfrm>
            <a:off x="6432537" y="163990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6" name="Freeform 3"/>
          <p:cNvSpPr/>
          <p:nvPr/>
        </p:nvSpPr>
        <p:spPr>
          <a:xfrm>
            <a:off x="6508737" y="163984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7" name="Freeform 3"/>
          <p:cNvSpPr/>
          <p:nvPr/>
        </p:nvSpPr>
        <p:spPr>
          <a:xfrm>
            <a:off x="6584937" y="163979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8" name="Freeform 3"/>
          <p:cNvSpPr/>
          <p:nvPr/>
        </p:nvSpPr>
        <p:spPr>
          <a:xfrm>
            <a:off x="6661137" y="163974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59" name="Freeform 3"/>
          <p:cNvSpPr/>
          <p:nvPr/>
        </p:nvSpPr>
        <p:spPr>
          <a:xfrm>
            <a:off x="6737337" y="1639697"/>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0" name="Freeform 3"/>
          <p:cNvSpPr/>
          <p:nvPr/>
        </p:nvSpPr>
        <p:spPr>
          <a:xfrm>
            <a:off x="6813537" y="1639633"/>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1" name="Freeform 3"/>
          <p:cNvSpPr/>
          <p:nvPr/>
        </p:nvSpPr>
        <p:spPr>
          <a:xfrm>
            <a:off x="6889737" y="163958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2" name="Freeform 3"/>
          <p:cNvSpPr/>
          <p:nvPr/>
        </p:nvSpPr>
        <p:spPr>
          <a:xfrm>
            <a:off x="6965937" y="163953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3" name="Freeform 3"/>
          <p:cNvSpPr/>
          <p:nvPr/>
        </p:nvSpPr>
        <p:spPr>
          <a:xfrm>
            <a:off x="7042137" y="163948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4" name="Freeform 3"/>
          <p:cNvSpPr/>
          <p:nvPr/>
        </p:nvSpPr>
        <p:spPr>
          <a:xfrm>
            <a:off x="7118337" y="163943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5" name="Freeform 3"/>
          <p:cNvSpPr/>
          <p:nvPr/>
        </p:nvSpPr>
        <p:spPr>
          <a:xfrm>
            <a:off x="7194537" y="163937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6" name="Freeform 3"/>
          <p:cNvSpPr/>
          <p:nvPr/>
        </p:nvSpPr>
        <p:spPr>
          <a:xfrm>
            <a:off x="7270737" y="1639316"/>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7" name="Freeform 3"/>
          <p:cNvSpPr/>
          <p:nvPr/>
        </p:nvSpPr>
        <p:spPr>
          <a:xfrm>
            <a:off x="7346937" y="1639265"/>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8" name="Freeform 3"/>
          <p:cNvSpPr/>
          <p:nvPr/>
        </p:nvSpPr>
        <p:spPr>
          <a:xfrm>
            <a:off x="7423137" y="163921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9" name="Freeform 3"/>
          <p:cNvSpPr/>
          <p:nvPr/>
        </p:nvSpPr>
        <p:spPr>
          <a:xfrm>
            <a:off x="7499337" y="163916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0" name="Freeform 3"/>
          <p:cNvSpPr/>
          <p:nvPr/>
        </p:nvSpPr>
        <p:spPr>
          <a:xfrm>
            <a:off x="7575537" y="163911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1" name="Freeform 3"/>
          <p:cNvSpPr/>
          <p:nvPr/>
        </p:nvSpPr>
        <p:spPr>
          <a:xfrm>
            <a:off x="7651737" y="163906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2" name="Freeform 3"/>
          <p:cNvSpPr/>
          <p:nvPr/>
        </p:nvSpPr>
        <p:spPr>
          <a:xfrm>
            <a:off x="7727937" y="1638998"/>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3" name="Freeform 3"/>
          <p:cNvSpPr/>
          <p:nvPr/>
        </p:nvSpPr>
        <p:spPr>
          <a:xfrm>
            <a:off x="7804137" y="163894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4" name="Freeform 3"/>
          <p:cNvSpPr/>
          <p:nvPr/>
        </p:nvSpPr>
        <p:spPr>
          <a:xfrm>
            <a:off x="7880337" y="163889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5" name="Freeform 3"/>
          <p:cNvSpPr/>
          <p:nvPr/>
        </p:nvSpPr>
        <p:spPr>
          <a:xfrm>
            <a:off x="7956537" y="163884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6" name="Freeform 3"/>
          <p:cNvSpPr/>
          <p:nvPr/>
        </p:nvSpPr>
        <p:spPr>
          <a:xfrm>
            <a:off x="8032737" y="163879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7" name="Freeform 3"/>
          <p:cNvSpPr/>
          <p:nvPr/>
        </p:nvSpPr>
        <p:spPr>
          <a:xfrm>
            <a:off x="8108937" y="163874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8" name="Freeform 3"/>
          <p:cNvSpPr/>
          <p:nvPr/>
        </p:nvSpPr>
        <p:spPr>
          <a:xfrm>
            <a:off x="8185137" y="163869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79" name="Freeform 3"/>
          <p:cNvSpPr/>
          <p:nvPr/>
        </p:nvSpPr>
        <p:spPr>
          <a:xfrm>
            <a:off x="8261337" y="163863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0" name="Freeform 3"/>
          <p:cNvSpPr/>
          <p:nvPr/>
        </p:nvSpPr>
        <p:spPr>
          <a:xfrm>
            <a:off x="8337537" y="163857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1" name="Freeform 3"/>
          <p:cNvSpPr/>
          <p:nvPr/>
        </p:nvSpPr>
        <p:spPr>
          <a:xfrm>
            <a:off x="8413737" y="163852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2" name="Freeform 3"/>
          <p:cNvSpPr/>
          <p:nvPr/>
        </p:nvSpPr>
        <p:spPr>
          <a:xfrm>
            <a:off x="8489937" y="163847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3" name="Freeform 3"/>
          <p:cNvSpPr/>
          <p:nvPr/>
        </p:nvSpPr>
        <p:spPr>
          <a:xfrm>
            <a:off x="8566137" y="163842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4" name="Freeform 3"/>
          <p:cNvSpPr/>
          <p:nvPr/>
        </p:nvSpPr>
        <p:spPr>
          <a:xfrm>
            <a:off x="8642337" y="163837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5" name="Freeform 3"/>
          <p:cNvSpPr/>
          <p:nvPr/>
        </p:nvSpPr>
        <p:spPr>
          <a:xfrm>
            <a:off x="8718537" y="1638312"/>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6" name="Freeform 3"/>
          <p:cNvSpPr/>
          <p:nvPr/>
        </p:nvSpPr>
        <p:spPr>
          <a:xfrm>
            <a:off x="8794737" y="163826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7" name="Freeform 3"/>
          <p:cNvSpPr/>
          <p:nvPr/>
        </p:nvSpPr>
        <p:spPr>
          <a:xfrm>
            <a:off x="8870937" y="1638211"/>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8" name="Freeform 3"/>
          <p:cNvSpPr/>
          <p:nvPr/>
        </p:nvSpPr>
        <p:spPr>
          <a:xfrm>
            <a:off x="8947137" y="1638160"/>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89" name="Freeform 3"/>
          <p:cNvSpPr/>
          <p:nvPr/>
        </p:nvSpPr>
        <p:spPr>
          <a:xfrm>
            <a:off x="9023337" y="163810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0" name="Freeform 3"/>
          <p:cNvSpPr/>
          <p:nvPr/>
        </p:nvSpPr>
        <p:spPr>
          <a:xfrm>
            <a:off x="9099537" y="163805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1" name="Freeform 3"/>
          <p:cNvSpPr/>
          <p:nvPr/>
        </p:nvSpPr>
        <p:spPr>
          <a:xfrm>
            <a:off x="9175737" y="163799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2" name="Freeform 3"/>
          <p:cNvSpPr/>
          <p:nvPr/>
        </p:nvSpPr>
        <p:spPr>
          <a:xfrm>
            <a:off x="9251937" y="1637944"/>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3" name="Freeform 3"/>
          <p:cNvSpPr/>
          <p:nvPr/>
        </p:nvSpPr>
        <p:spPr>
          <a:xfrm>
            <a:off x="9328137" y="1637893"/>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4" name="Freeform 3"/>
          <p:cNvSpPr/>
          <p:nvPr/>
        </p:nvSpPr>
        <p:spPr>
          <a:xfrm>
            <a:off x="9404337" y="163784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5" name="Freeform 3"/>
          <p:cNvSpPr/>
          <p:nvPr/>
        </p:nvSpPr>
        <p:spPr>
          <a:xfrm>
            <a:off x="9480537" y="1637792"/>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6" name="Freeform 3"/>
          <p:cNvSpPr/>
          <p:nvPr/>
        </p:nvSpPr>
        <p:spPr>
          <a:xfrm>
            <a:off x="9556737" y="163774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7" name="Freeform 3"/>
          <p:cNvSpPr/>
          <p:nvPr/>
        </p:nvSpPr>
        <p:spPr>
          <a:xfrm>
            <a:off x="9632937" y="1637677"/>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8" name="Freeform 3"/>
          <p:cNvSpPr/>
          <p:nvPr/>
        </p:nvSpPr>
        <p:spPr>
          <a:xfrm>
            <a:off x="9709137" y="1637626"/>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99" name="Freeform 3"/>
          <p:cNvSpPr/>
          <p:nvPr/>
        </p:nvSpPr>
        <p:spPr>
          <a:xfrm>
            <a:off x="9785337" y="163757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0" name="Freeform 3"/>
          <p:cNvSpPr/>
          <p:nvPr/>
        </p:nvSpPr>
        <p:spPr>
          <a:xfrm>
            <a:off x="9861537" y="1637525"/>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1" name="Freeform 3"/>
          <p:cNvSpPr/>
          <p:nvPr/>
        </p:nvSpPr>
        <p:spPr>
          <a:xfrm>
            <a:off x="9937737" y="1637474"/>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2" name="Freeform 3"/>
          <p:cNvSpPr/>
          <p:nvPr/>
        </p:nvSpPr>
        <p:spPr>
          <a:xfrm>
            <a:off x="10013937" y="1637423"/>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3" name="Freeform 3"/>
          <p:cNvSpPr/>
          <p:nvPr/>
        </p:nvSpPr>
        <p:spPr>
          <a:xfrm>
            <a:off x="10090137" y="1637360"/>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4" name="Freeform 3"/>
          <p:cNvSpPr/>
          <p:nvPr/>
        </p:nvSpPr>
        <p:spPr>
          <a:xfrm>
            <a:off x="10166337" y="1637309"/>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5" name="Freeform 3"/>
          <p:cNvSpPr/>
          <p:nvPr/>
        </p:nvSpPr>
        <p:spPr>
          <a:xfrm>
            <a:off x="10242537" y="1637258"/>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6" name="Freeform 3"/>
          <p:cNvSpPr/>
          <p:nvPr/>
        </p:nvSpPr>
        <p:spPr>
          <a:xfrm>
            <a:off x="10318737" y="163720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7" name="Freeform 3"/>
          <p:cNvSpPr/>
          <p:nvPr/>
        </p:nvSpPr>
        <p:spPr>
          <a:xfrm>
            <a:off x="10394937" y="1637157"/>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8" name="Freeform 3"/>
          <p:cNvSpPr/>
          <p:nvPr/>
        </p:nvSpPr>
        <p:spPr>
          <a:xfrm>
            <a:off x="10471137" y="1637106"/>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9" name="Freeform 3"/>
          <p:cNvSpPr/>
          <p:nvPr/>
        </p:nvSpPr>
        <p:spPr>
          <a:xfrm>
            <a:off x="10547337" y="1637042"/>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0" name="Freeform 3"/>
          <p:cNvSpPr/>
          <p:nvPr/>
        </p:nvSpPr>
        <p:spPr>
          <a:xfrm>
            <a:off x="10623537" y="163699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1" name="Freeform 3"/>
          <p:cNvSpPr/>
          <p:nvPr/>
        </p:nvSpPr>
        <p:spPr>
          <a:xfrm>
            <a:off x="10699737" y="1636941"/>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2" name="Freeform 3"/>
          <p:cNvSpPr/>
          <p:nvPr/>
        </p:nvSpPr>
        <p:spPr>
          <a:xfrm>
            <a:off x="10775937" y="1636890"/>
            <a:ext cx="57162" cy="19088"/>
          </a:xfrm>
          <a:custGeom>
            <a:avLst/>
            <a:gdLst>
              <a:gd name="connsiteX0" fmla="*/ 0 w 57162"/>
              <a:gd name="connsiteY0" fmla="*/ 9543 h 19088"/>
              <a:gd name="connsiteX1" fmla="*/ 57162 w 57162"/>
              <a:gd name="connsiteY1" fmla="*/ 9543 h 19088"/>
            </a:gdLst>
            <a:ahLst/>
            <a:cxnLst>
              <a:cxn ang="0">
                <a:pos x="connsiteX0" y="connsiteY0"/>
              </a:cxn>
              <a:cxn ang="1">
                <a:pos x="connsiteX1" y="connsiteY1"/>
              </a:cxn>
            </a:cxnLst>
            <a:rect l="l" t="t" r="r" b="b"/>
            <a:pathLst>
              <a:path w="57162" h="19088">
                <a:moveTo>
                  <a:pt x="0" y="9543"/>
                </a:moveTo>
                <a:lnTo>
                  <a:pt x="57162" y="9543"/>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3" name="Freeform 3"/>
          <p:cNvSpPr/>
          <p:nvPr/>
        </p:nvSpPr>
        <p:spPr>
          <a:xfrm>
            <a:off x="10852137" y="1636839"/>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4" name="Freeform 3"/>
          <p:cNvSpPr/>
          <p:nvPr/>
        </p:nvSpPr>
        <p:spPr>
          <a:xfrm>
            <a:off x="10928337" y="1636788"/>
            <a:ext cx="57162" cy="19088"/>
          </a:xfrm>
          <a:custGeom>
            <a:avLst/>
            <a:gdLst>
              <a:gd name="connsiteX0" fmla="*/ 0 w 57162"/>
              <a:gd name="connsiteY0" fmla="*/ 9544 h 19088"/>
              <a:gd name="connsiteX1" fmla="*/ 57162 w 57162"/>
              <a:gd name="connsiteY1" fmla="*/ 9544 h 19088"/>
            </a:gdLst>
            <a:ahLst/>
            <a:cxnLst>
              <a:cxn ang="0">
                <a:pos x="connsiteX0" y="connsiteY0"/>
              </a:cxn>
              <a:cxn ang="1">
                <a:pos x="connsiteX1" y="connsiteY1"/>
              </a:cxn>
            </a:cxnLst>
            <a:rect l="l" t="t" r="r" b="b"/>
            <a:pathLst>
              <a:path w="57162" h="19088">
                <a:moveTo>
                  <a:pt x="0" y="9544"/>
                </a:moveTo>
                <a:lnTo>
                  <a:pt x="57162" y="9544"/>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5" name="Freeform 3"/>
          <p:cNvSpPr/>
          <p:nvPr/>
        </p:nvSpPr>
        <p:spPr>
          <a:xfrm>
            <a:off x="11004537" y="1636725"/>
            <a:ext cx="57162" cy="19100"/>
          </a:xfrm>
          <a:custGeom>
            <a:avLst/>
            <a:gdLst>
              <a:gd name="connsiteX0" fmla="*/ 0 w 57162"/>
              <a:gd name="connsiteY0" fmla="*/ 9550 h 19100"/>
              <a:gd name="connsiteX1" fmla="*/ 57162 w 57162"/>
              <a:gd name="connsiteY1" fmla="*/ 9550 h 19100"/>
            </a:gdLst>
            <a:ahLst/>
            <a:cxnLst>
              <a:cxn ang="0">
                <a:pos x="connsiteX0" y="connsiteY0"/>
              </a:cxn>
              <a:cxn ang="1">
                <a:pos x="connsiteX1" y="connsiteY1"/>
              </a:cxn>
            </a:cxnLst>
            <a:rect l="l" t="t" r="r" b="b"/>
            <a:pathLst>
              <a:path w="57162" h="19100">
                <a:moveTo>
                  <a:pt x="0" y="9550"/>
                </a:moveTo>
                <a:lnTo>
                  <a:pt x="57162" y="9550"/>
                </a:lnTo>
              </a:path>
            </a:pathLst>
          </a:custGeom>
          <a:ln w="12700">
            <a:solidFill>
              <a:srgbClr val="1F4E79">
                <a:alpha val="100000"/>
              </a:srgb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16" name="Freeform 3"/>
          <p:cNvSpPr/>
          <p:nvPr/>
        </p:nvSpPr>
        <p:spPr>
          <a:xfrm>
            <a:off x="11080737" y="1636712"/>
            <a:ext cx="7949" cy="19050"/>
          </a:xfrm>
          <a:custGeom>
            <a:avLst/>
            <a:gdLst>
              <a:gd name="connsiteX0" fmla="*/ 12 w 7949"/>
              <a:gd name="connsiteY0" fmla="*/ 19050 h 19050"/>
              <a:gd name="connsiteX1" fmla="*/ 7949 w 7949"/>
              <a:gd name="connsiteY1" fmla="*/ 19050 h 19050"/>
              <a:gd name="connsiteX2" fmla="*/ 7937 w 7949"/>
              <a:gd name="connsiteY2" fmla="*/ 0 h 19050"/>
              <a:gd name="connsiteX3" fmla="*/ 0 w 7949"/>
              <a:gd name="connsiteY3" fmla="*/ 0 h 19050"/>
              <a:gd name="connsiteX4" fmla="*/ 12 w 7949"/>
              <a:gd name="connsiteY4" fmla="*/ 19050 h 1905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7949" h="19050">
                <a:moveTo>
                  <a:pt x="12" y="19050"/>
                </a:moveTo>
                <a:lnTo>
                  <a:pt x="7949" y="19050"/>
                </a:lnTo>
                <a:lnTo>
                  <a:pt x="7937" y="0"/>
                </a:lnTo>
                <a:lnTo>
                  <a:pt x="0" y="0"/>
                </a:lnTo>
                <a:lnTo>
                  <a:pt x="12" y="19050"/>
                </a:lnTo>
              </a:path>
            </a:pathLst>
          </a:custGeom>
          <a:solidFill>
            <a:srgbClr val="1F4E79">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2" name="TextBox 1"/>
          <p:cNvSpPr txBox="1"/>
          <p:nvPr/>
        </p:nvSpPr>
        <p:spPr>
          <a:xfrm>
            <a:off x="1930400" y="914400"/>
            <a:ext cx="1219200" cy="622300"/>
          </a:xfrm>
          <a:prstGeom prst="rect">
            <a:avLst/>
          </a:prstGeom>
          <a:noFill/>
        </p:spPr>
        <p:txBody>
          <a:bodyPr wrap="none" lIns="0" tIns="0" rIns="0" rtlCol="0">
            <a:spAutoFit/>
          </a:bodyPr>
          <a:lstStyle/>
          <a:p>
            <a:pPr>
              <a:lnSpc>
                <a:spcPts val="4900"/>
              </a:lnSpc>
              <a:tabLst/>
            </a:pPr>
            <a:r>
              <a:rPr lang="en-US" altLang="zh-CN" sz="4800" dirty="0" smtClean="0">
                <a:solidFill>
                  <a:srgbClr val="1F4E79"/>
                </a:solidFill>
                <a:latin typeface="华文新魏" pitchFamily="18" charset="0"/>
                <a:cs typeface="华文新魏" pitchFamily="18" charset="0"/>
              </a:rPr>
              <a:t>后记</a:t>
            </a:r>
          </a:p>
        </p:txBody>
      </p:sp>
      <p:sp>
        <p:nvSpPr>
          <p:cNvPr id="1117" name="TextBox 1"/>
          <p:cNvSpPr txBox="1"/>
          <p:nvPr/>
        </p:nvSpPr>
        <p:spPr>
          <a:xfrm>
            <a:off x="2019300" y="2095500"/>
            <a:ext cx="8928100" cy="1003300"/>
          </a:xfrm>
          <a:prstGeom prst="rect">
            <a:avLst/>
          </a:prstGeom>
          <a:noFill/>
        </p:spPr>
        <p:txBody>
          <a:bodyPr wrap="none" lIns="0" tIns="0" rIns="0" rtlCol="0">
            <a:spAutoFit/>
          </a:bodyPr>
          <a:lstStyle/>
          <a:p>
            <a:pPr>
              <a:lnSpc>
                <a:spcPts val="2100"/>
              </a:lnSpc>
              <a:tabLst>
                <a:tab pos="546100" algn="l"/>
              </a:tabLst>
            </a:pPr>
            <a:r>
              <a:rPr lang="en-US" altLang="zh-CN" dirty="0" smtClean="0"/>
              <a:t>	</a:t>
            </a:r>
            <a:r>
              <a:rPr lang="en-US" altLang="zh-CN" sz="1594" dirty="0" smtClean="0">
                <a:solidFill>
                  <a:srgbClr val="000000"/>
                </a:solidFill>
                <a:latin typeface="华文细黑" pitchFamily="18" charset="0"/>
                <a:cs typeface="华文细黑" pitchFamily="18" charset="0"/>
              </a:rPr>
              <a:t>人类社会的进步和发展始终伴随传染病的威胁，回顾近年来中外历次重大传染病流行事件和病</a:t>
            </a:r>
          </a:p>
          <a:p>
            <a:pPr>
              <a:lnSpc>
                <a:spcPts val="2800"/>
              </a:lnSpc>
              <a:tabLst>
                <a:tab pos="546100" algn="l"/>
              </a:tabLst>
            </a:pPr>
            <a:r>
              <a:rPr lang="en-US" altLang="zh-CN" sz="1594" dirty="0" smtClean="0">
                <a:solidFill>
                  <a:srgbClr val="000000"/>
                </a:solidFill>
                <a:latin typeface="华文细黑" pitchFamily="18" charset="0"/>
                <a:cs typeface="华文细黑" pitchFamily="18" charset="0"/>
              </a:rPr>
              <a:t>原生物进化的分析结果，我们有理由相信传染病的发生、传播与流行是自然与人类再平衡的被动选择</a:t>
            </a:r>
          </a:p>
          <a:p>
            <a:pPr>
              <a:lnSpc>
                <a:spcPts val="2800"/>
              </a:lnSpc>
              <a:tabLst>
                <a:tab pos="546100" algn="l"/>
              </a:tabLst>
            </a:pPr>
            <a:r>
              <a:rPr lang="en-US" altLang="zh-CN" sz="1594" dirty="0" smtClean="0">
                <a:solidFill>
                  <a:srgbClr val="000000"/>
                </a:solidFill>
                <a:latin typeface="华文细黑" pitchFamily="18" charset="0"/>
                <a:cs typeface="华文细黑" pitchFamily="18" charset="0"/>
              </a:rPr>
              <a:t>，同时坚信人类能很快战胜疾病、建立新的平衡与和谐。</a:t>
            </a:r>
          </a:p>
        </p:txBody>
      </p:sp>
      <p:sp>
        <p:nvSpPr>
          <p:cNvPr id="1118" name="TextBox 1"/>
          <p:cNvSpPr txBox="1"/>
          <p:nvPr/>
        </p:nvSpPr>
        <p:spPr>
          <a:xfrm>
            <a:off x="2565400" y="3314700"/>
            <a:ext cx="8318500" cy="266700"/>
          </a:xfrm>
          <a:prstGeom prst="rect">
            <a:avLst/>
          </a:prstGeom>
          <a:noFill/>
        </p:spPr>
        <p:txBody>
          <a:bodyPr wrap="none" lIns="0" tIns="0" rIns="0" rtlCol="0">
            <a:spAutoFit/>
          </a:bodyPr>
          <a:lstStyle/>
          <a:p>
            <a:pPr>
              <a:lnSpc>
                <a:spcPts val="2100"/>
              </a:lnSpc>
              <a:tabLst/>
            </a:pPr>
            <a:r>
              <a:rPr lang="en-US" altLang="zh-CN" sz="1594" dirty="0" smtClean="0">
                <a:solidFill>
                  <a:srgbClr val="000000"/>
                </a:solidFill>
                <a:latin typeface="华文细黑" pitchFamily="18" charset="0"/>
                <a:cs typeface="华文细黑" pitchFamily="18" charset="0"/>
              </a:rPr>
              <a:t>新型冠状病毒肺炎已纳入国家法定传染病管理，随着其防控工作的不断深入，技术信息日渐丰</a:t>
            </a:r>
          </a:p>
        </p:txBody>
      </p:sp>
      <p:sp>
        <p:nvSpPr>
          <p:cNvPr id="1119" name="TextBox 1"/>
          <p:cNvSpPr txBox="1"/>
          <p:nvPr/>
        </p:nvSpPr>
        <p:spPr>
          <a:xfrm>
            <a:off x="2019300" y="3683000"/>
            <a:ext cx="4864100" cy="266700"/>
          </a:xfrm>
          <a:prstGeom prst="rect">
            <a:avLst/>
          </a:prstGeom>
          <a:noFill/>
        </p:spPr>
        <p:txBody>
          <a:bodyPr wrap="none" lIns="0" tIns="0" rIns="0" rtlCol="0">
            <a:spAutoFit/>
          </a:bodyPr>
          <a:lstStyle/>
          <a:p>
            <a:pPr>
              <a:lnSpc>
                <a:spcPts val="2100"/>
              </a:lnSpc>
              <a:tabLst/>
            </a:pPr>
            <a:r>
              <a:rPr lang="en-US" altLang="zh-CN" sz="1594" dirty="0" smtClean="0">
                <a:solidFill>
                  <a:srgbClr val="000000"/>
                </a:solidFill>
                <a:latin typeface="华文细黑" pitchFamily="18" charset="0"/>
                <a:cs typeface="华文细黑" pitchFamily="18" charset="0"/>
              </a:rPr>
              <a:t>富，相关知识快速更新，科学预防的措施将逐步完善。</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3148</Words>
  <Application>Microsoft Office PowerPoint</Application>
  <PresentationFormat>自定义</PresentationFormat>
  <Paragraphs>1131</Paragraphs>
  <Slides>104</Slides>
  <Notes>0</Notes>
  <HiddenSlides>0</HiddenSlides>
  <MMClips>0</MMClips>
  <ScaleCrop>false</ScaleCrop>
  <HeadingPairs>
    <vt:vector size="4" baseType="variant">
      <vt:variant>
        <vt:lpstr>主题</vt:lpstr>
      </vt:variant>
      <vt:variant>
        <vt:i4>1</vt:i4>
      </vt:variant>
      <vt:variant>
        <vt:lpstr>幻灯片标题</vt:lpstr>
      </vt:variant>
      <vt:variant>
        <vt:i4>104</vt:i4>
      </vt:variant>
    </vt:vector>
  </HeadingPairs>
  <TitlesOfParts>
    <vt:vector size="105"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Carrie</dc:creator>
  <cp:lastModifiedBy>Carrie</cp:lastModifiedBy>
  <cp:revision>5</cp:revision>
  <dcterms:created xsi:type="dcterms:W3CDTF">2006-08-16T00:00:00Z</dcterms:created>
  <dcterms:modified xsi:type="dcterms:W3CDTF">2020-02-05T07:38:00Z</dcterms:modified>
</cp:coreProperties>
</file>