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3" r:id="rId6"/>
    <p:sldId id="264" r:id="rId7"/>
    <p:sldId id="267" r:id="rId8"/>
    <p:sldId id="268" r:id="rId9"/>
    <p:sldId id="260" r:id="rId10"/>
    <p:sldId id="270" r:id="rId11"/>
    <p:sldId id="266" r:id="rId12"/>
    <p:sldId id="271" r:id="rId13"/>
    <p:sldId id="269" r:id="rId14"/>
    <p:sldId id="272" r:id="rId15"/>
    <p:sldId id="273" r:id="rId16"/>
    <p:sldId id="274" r:id="rId17"/>
    <p:sldId id="261" r:id="rId18"/>
    <p:sldId id="298" r:id="rId19"/>
    <p:sldId id="299" r:id="rId20"/>
    <p:sldId id="300" r:id="rId21"/>
    <p:sldId id="297" r:id="rId22"/>
    <p:sldId id="262" r:id="rId23"/>
    <p:sldId id="280" r:id="rId24"/>
    <p:sldId id="281" r:id="rId25"/>
    <p:sldId id="30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27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B6A636-09FF-482B-A46D-D61CD7656569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F7B99-9032-4018-A5AE-D7EEE9BCF0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709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098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02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29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384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59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172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849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004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70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134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1871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914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628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105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8191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6567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640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5932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525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3502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299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383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1391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999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62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F18BC86-0C13-4F36-BAA9-C51D12FE4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60D679AF-9CE3-4D7F-AF04-82EFAE4AE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9A6A679-9AFB-4923-AF78-2E505A303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7E6D5B7-CB55-4EE4-AB71-994FCA3A7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260742C-096C-400E-A4B3-B08C6EE4F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552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20539BE-918D-4E89-83FB-50D97007A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7BCDAE0-AD1C-464D-9572-FEF0F1140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5B02A4C-5233-4758-BF7B-A422651E2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C78DA89-DA9A-4D1A-AB24-E68A9D08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23B22C3-4B37-48F8-851C-64BB464F9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959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7F0B0D0-7F49-4DBD-BA57-23528DA7B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06D7A57-BF25-40B4-B28C-46672E3F6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929910E-06B2-49D2-A2B8-155242DD4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D2981B7-296B-48DD-9F0B-13783D5C3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6E146FB-AEA0-41F6-B09B-A9D7B748D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74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A7D85DE-21FA-45D1-9AD5-5E8C57300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49DEA74-BA29-46FA-A539-F08495B77F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1292B67D-322F-4FE1-862A-2C56D00BE1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D37FCD0-2C7A-4F67-B498-F232F7233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C4ED0ED-6AAA-4261-9311-220E13954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11A51E7-1A0B-4C98-9056-5E94F96C6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778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F492457-E273-4C10-BC71-2A37A03AA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9A24D51-79B4-4A18-8E8C-86CDAEE43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D67E699-6F04-460A-AA4F-663A8C3D6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455C1CF-A2D3-420B-8EC3-5D65A1421C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9191479F-C186-4AFB-A574-55600A4F3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F0C813F8-FC9B-4EAB-94DF-9B7D0CF82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21A06D74-D905-4C08-AC1B-31FFFE559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B7F76C7E-A33D-4DFE-A6DE-FECD81708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302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5242E90-F703-4BDF-AD89-A0969DA5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09F15E2F-959D-4407-9751-0433DD270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2B582DB2-0E20-4D78-98E4-B7F5215F2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76B17EB8-035B-4DA2-9DE4-3C3BF31E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207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F0723127-BC5A-44C7-82A6-26545C809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10F4AF7-EDAB-4D99-B5AC-783BFD62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EA413EEB-A181-46E7-90F6-B9CBCA774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511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C178A6E-22F7-4E98-8B46-0E8F4B800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A872D40-2F65-4D68-8F6B-21010D852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44B7FE2-9D24-41B6-BE28-65390BC9C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93CDF93-485E-4B2D-BEC9-AEF853AF8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752D261-7244-46A4-AA11-7F8BD8523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B596125-F85B-44DA-B1B3-2A1E8C76A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902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6B1C378-5C1F-4B8C-AF9B-B3CDF601D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710BC024-88C6-4F8B-9D9C-AB7E944A0D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BB7C178-A7E9-4169-91F8-833814A755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C2A8D99-342D-4A6B-9223-1AA5BF748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8AC8D30-A41C-4455-9F2F-72C38E0E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4B60CBC-C4EA-43F6-9ECB-C8439D3A3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433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B52E713-0B8E-4F1F-9E61-6EF9E06F7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D95D20A1-8936-4301-8274-86FF104495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776D0D7-1984-418D-8533-A49D3187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B0B3637-F1D3-47FC-9BD6-432ACF925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34EA763-6B2F-4B18-8554-ECE8C90E7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65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4C799F21-2BE0-49D6-B382-3BC4B058A8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C6DDA2E-9FD4-4B6C-AA85-B5DC8C751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E7B0465-BF4D-4415-BFE1-FEBA861EB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C46B6E3-FD23-4B8D-B009-770C9F180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AB29E4C-9D09-4F9E-AC47-6585F048B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617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786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65C3858C-528F-415C-B736-4AA6A99D4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746291F-788E-4F52-BE21-B76904F15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4F612D8-9D50-4CB1-A2E7-BA30CD288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4F131-3799-41EC-A975-7C89E4C004D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004CF05-0000-49BD-8CEB-925D8F08F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73805CB-892E-4BDB-8F6F-CF90A57B30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8BA97-7E7A-416D-BA0F-2AEBF03817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790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7.xml"/><Relationship Id="rId5" Type="http://schemas.openxmlformats.org/officeDocument/2006/relationships/audio" Target="../media/media1.mp3"/><Relationship Id="rId4" Type="http://schemas.microsoft.com/office/2007/relationships/media" Target="../media/media1.mp3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7.xml"/><Relationship Id="rId7" Type="http://schemas.openxmlformats.org/officeDocument/2006/relationships/image" Target="../media/image12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3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2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microsoft.com/office/2007/relationships/hdphoto" Target="../media/hdphoto2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microsoft.com/office/2007/relationships/hdphoto" Target="../media/hdphoto2.wdp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3">
            <a:extLst>
              <a:ext uri="{FF2B5EF4-FFF2-40B4-BE49-F238E27FC236}">
                <a16:creationId xmlns:a16="http://schemas.microsoft.com/office/drawing/2014/main" xmlns="" id="{EC787578-F983-4F93-84B0-D77EB1E314E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616894" y="4384721"/>
            <a:ext cx="49808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EA00"/>
                    </a:gs>
                  </a:gsLst>
                  <a:lin ang="5400000" scaled="1"/>
                </a:gradFill>
                <a:effectLst>
                  <a:outerShdw blurRad="889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方正大草简体" panose="02000000000000000000" pitchFamily="2" charset="-122"/>
                <a:ea typeface="方正大草简体" panose="02000000000000000000" pitchFamily="2" charset="-122"/>
              </a:rPr>
              <a:t>金猪迎春 共创辉煌</a:t>
            </a:r>
          </a:p>
        </p:txBody>
      </p:sp>
      <p:sp>
        <p:nvSpPr>
          <p:cNvPr id="5" name="PA_文本框 4">
            <a:extLst>
              <a:ext uri="{FF2B5EF4-FFF2-40B4-BE49-F238E27FC236}">
                <a16:creationId xmlns:a16="http://schemas.microsoft.com/office/drawing/2014/main" xmlns="" id="{4ECCAC06-68D5-46A1-A9F8-63C84796365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622777" y="5252758"/>
            <a:ext cx="2969083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7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EA00"/>
                    </a:gs>
                  </a:gsLst>
                  <a:lin ang="5400000" scaled="1"/>
                </a:gradFill>
                <a:effectLst>
                  <a:outerShdw blurRad="889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方正大草简体" panose="02000000000000000000" pitchFamily="2" charset="-122"/>
                <a:ea typeface="方正大草简体" panose="02000000000000000000" pitchFamily="2" charset="-122"/>
              </a:rPr>
              <a:t>2019【</a:t>
            </a:r>
            <a:r>
              <a:rPr lang="zh-CN" altLang="en-US" sz="17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EA00"/>
                    </a:gs>
                  </a:gsLst>
                  <a:lin ang="5400000" scaled="1"/>
                </a:gradFill>
                <a:effectLst>
                  <a:outerShdw blurRad="889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方正大草简体" panose="02000000000000000000" pitchFamily="2" charset="-122"/>
                <a:ea typeface="方正大草简体" panose="02000000000000000000" pitchFamily="2" charset="-122"/>
              </a:rPr>
              <a:t>农历己亥年</a:t>
            </a:r>
            <a:r>
              <a:rPr lang="en-US" altLang="zh-CN" sz="17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EA00"/>
                    </a:gs>
                  </a:gsLst>
                  <a:lin ang="5400000" scaled="1"/>
                </a:gradFill>
                <a:effectLst>
                  <a:outerShdw blurRad="889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方正大草简体" panose="02000000000000000000" pitchFamily="2" charset="-122"/>
                <a:ea typeface="方正大草简体" panose="02000000000000000000" pitchFamily="2" charset="-122"/>
              </a:rPr>
              <a:t>】</a:t>
            </a:r>
            <a:r>
              <a:rPr lang="zh-CN" altLang="en-US" sz="17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EA00"/>
                    </a:gs>
                  </a:gsLst>
                  <a:lin ang="5400000" scaled="1"/>
                </a:gradFill>
                <a:effectLst>
                  <a:outerShdw blurRad="889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方正大草简体" panose="02000000000000000000" pitchFamily="2" charset="-122"/>
                <a:ea typeface="方正大草简体" panose="02000000000000000000" pitchFamily="2" charset="-122"/>
              </a:rPr>
              <a:t>新年快乐</a:t>
            </a:r>
          </a:p>
        </p:txBody>
      </p:sp>
      <p:sp>
        <p:nvSpPr>
          <p:cNvPr id="6" name="PA_矩形 5">
            <a:extLst>
              <a:ext uri="{FF2B5EF4-FFF2-40B4-BE49-F238E27FC236}">
                <a16:creationId xmlns:a16="http://schemas.microsoft.com/office/drawing/2014/main" xmlns="" id="{D1C37480-25BA-4B0C-A545-F4CDBA95729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207993" y="5593223"/>
            <a:ext cx="3808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大草简体" panose="02000000000000000000" pitchFamily="2" charset="-122"/>
                <a:ea typeface="方正大草简体" panose="02000000000000000000" pitchFamily="2" charset="-122"/>
              </a:rPr>
              <a:t>Happy new year, my friends! wish you every year by year, </a:t>
            </a:r>
          </a:p>
          <a:p>
            <a:pPr algn="ctr"/>
            <a:r>
              <a:rPr lang="en-US" altLang="zh-CN" sz="8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大草简体" panose="02000000000000000000" pitchFamily="2" charset="-122"/>
                <a:ea typeface="方正大草简体" panose="02000000000000000000" pitchFamily="2" charset="-122"/>
              </a:rPr>
              <a:t>month and everything every day worry-free joy, always glad to </a:t>
            </a:r>
          </a:p>
          <a:p>
            <a:pPr algn="ctr"/>
            <a:r>
              <a:rPr lang="en-US" altLang="zh-CN" sz="8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大草简体" panose="02000000000000000000" pitchFamily="2" charset="-122"/>
                <a:ea typeface="方正大草简体" panose="02000000000000000000" pitchFamily="2" charset="-122"/>
              </a:rPr>
              <a:t>engrave dynamic, bless you!</a:t>
            </a:r>
            <a:endParaRPr lang="zh-CN" altLang="en-US" sz="800" dirty="0">
              <a:solidFill>
                <a:schemeClr val="accent4">
                  <a:lumMod val="40000"/>
                  <a:lumOff val="60000"/>
                </a:schemeClr>
              </a:solidFill>
              <a:latin typeface="方正大草简体" panose="02000000000000000000" pitchFamily="2" charset="-122"/>
              <a:ea typeface="方正大草简体" panose="02000000000000000000" pitchFamily="2" charset="-122"/>
            </a:endParaRPr>
          </a:p>
        </p:txBody>
      </p:sp>
      <p:pic>
        <p:nvPicPr>
          <p:cNvPr id="2" name="Two Steps From Hell - Red Carpets">
            <a:hlinkClick r:id="" action="ppaction://media"/>
            <a:extLst>
              <a:ext uri="{FF2B5EF4-FFF2-40B4-BE49-F238E27FC236}">
                <a16:creationId xmlns:a16="http://schemas.microsoft.com/office/drawing/2014/main" xmlns="" id="{DA60AB5C-8817-47EA-AB2B-236F5B847CB2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50099" y="10014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4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16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21" dur="12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50E7B13-2C95-4FF6-8F31-1F17592127B4}"/>
              </a:ext>
            </a:extLst>
          </p:cNvPr>
          <p:cNvSpPr/>
          <p:nvPr/>
        </p:nvSpPr>
        <p:spPr>
          <a:xfrm>
            <a:off x="3966107" y="1844831"/>
            <a:ext cx="4673074" cy="124649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32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过去的一年</a:t>
            </a:r>
            <a:endParaRPr lang="en-US" altLang="zh-CN" sz="32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pPr algn="ctr"/>
            <a:r>
              <a:rPr lang="zh-CN" altLang="en-US" sz="32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我们取得瞩目的成绩！</a:t>
            </a:r>
          </a:p>
          <a:p>
            <a:pPr algn="ctr"/>
            <a:r>
              <a:rPr lang="en-US" altLang="zh-CN" sz="105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Review this year's work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036B5E2-0346-47C8-BE92-0442EBAD9E29}"/>
              </a:ext>
            </a:extLst>
          </p:cNvPr>
          <p:cNvSpPr txBox="1"/>
          <p:nvPr/>
        </p:nvSpPr>
        <p:spPr>
          <a:xfrm>
            <a:off x="3442317" y="3499656"/>
            <a:ext cx="5689499" cy="126188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400" b="0" i="0">
                <a:solidFill>
                  <a:srgbClr val="FFDB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Source Sans Pro Black" charset="0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600">
                <a:effectLst/>
                <a:latin typeface="造字工房朗宋（非商用）常规体" pitchFamily="2" charset="-122"/>
                <a:ea typeface="造字工房朗宋（非商用）常规体" pitchFamily="2" charset="-122"/>
              </a:rPr>
              <a:t>　　态度决定一切，不能用正确的态度对待工作，就不能在工作中尽职尽责。既然改变不了环境，那就改变自己，尽到自己本份，尽力完成应该做的事情。只有热爱自己的本职工作才能把工作做好，最重要的是保持一种积极的态度，本着对工作积极、认真、负责的态度，踏实的干好本职工作。</a:t>
            </a:r>
            <a:endParaRPr lang="zh-CN" altLang="en-US" sz="1600" dirty="0">
              <a:effectLst/>
              <a:latin typeface="造字工房朗宋（非商用）常规体" pitchFamily="2" charset="-122"/>
              <a:ea typeface="造字工房朗宋（非商用）常规体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ABCE6919-A072-4BD0-8A9B-C9AD42D7FD55}"/>
              </a:ext>
            </a:extLst>
          </p:cNvPr>
          <p:cNvSpPr/>
          <p:nvPr/>
        </p:nvSpPr>
        <p:spPr>
          <a:xfrm>
            <a:off x="3966107" y="1844831"/>
            <a:ext cx="4673074" cy="124649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32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过去的一年</a:t>
            </a:r>
            <a:endParaRPr lang="en-US" altLang="zh-CN" sz="32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pPr algn="ctr"/>
            <a:r>
              <a:rPr lang="zh-CN" altLang="en-US" sz="32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我们取得瞩目的成绩！</a:t>
            </a:r>
          </a:p>
          <a:p>
            <a:pPr algn="ctr"/>
            <a:r>
              <a:rPr lang="en-US" altLang="zh-CN" sz="105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Review this year's work</a:t>
            </a:r>
          </a:p>
        </p:txBody>
      </p:sp>
    </p:spTree>
    <p:extLst>
      <p:ext uri="{BB962C8B-B14F-4D97-AF65-F5344CB8AC3E}">
        <p14:creationId xmlns:p14="http://schemas.microsoft.com/office/powerpoint/2010/main" val="66255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build="p"/>
      <p:bldP spid="5" grpId="0"/>
      <p:bldP spid="5" grpId="1"/>
      <p:bldP spid="5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845E4587-F8D9-4902-8A8B-BA83F1AD57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755" y="2538283"/>
            <a:ext cx="1812608" cy="178143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48CB34F-621F-42C7-9CDC-2F66EA3EA0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970" y="2538283"/>
            <a:ext cx="1812608" cy="178143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803EB52-0800-4562-8512-41252E58E8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185" y="2538283"/>
            <a:ext cx="1812608" cy="178143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535E31B-DD99-477F-93E8-6FCF2173F4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400" y="2538283"/>
            <a:ext cx="1812608" cy="178143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8500953C-4D53-44A2-955E-DACF34FCEF08}"/>
              </a:ext>
            </a:extLst>
          </p:cNvPr>
          <p:cNvSpPr/>
          <p:nvPr/>
        </p:nvSpPr>
        <p:spPr>
          <a:xfrm>
            <a:off x="3001885" y="2890391"/>
            <a:ext cx="1082348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32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今年</a:t>
            </a:r>
            <a:endParaRPr lang="en-US" altLang="zh-CN" sz="32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zh-CN" altLang="en-US" sz="32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工作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29306EF-8EAF-4254-85D6-6250F7FB8AB6}"/>
              </a:ext>
            </a:extLst>
          </p:cNvPr>
          <p:cNvSpPr/>
          <p:nvPr/>
        </p:nvSpPr>
        <p:spPr>
          <a:xfrm>
            <a:off x="4726100" y="2890391"/>
            <a:ext cx="1082348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32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颁奖</a:t>
            </a:r>
            <a:endParaRPr lang="en-US" altLang="zh-CN" sz="32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zh-CN" altLang="en-US" sz="32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盛典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C4318AAD-2F6B-4A7F-ACC3-0AC6AAC0F90D}"/>
              </a:ext>
            </a:extLst>
          </p:cNvPr>
          <p:cNvSpPr/>
          <p:nvPr/>
        </p:nvSpPr>
        <p:spPr>
          <a:xfrm>
            <a:off x="6450315" y="2890391"/>
            <a:ext cx="1082348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32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文艺</a:t>
            </a:r>
            <a:endParaRPr lang="en-US" altLang="zh-CN" sz="32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zh-CN" altLang="en-US" sz="32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演出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2CB1F91-5495-4DD7-A5B9-CBFC753B143B}"/>
              </a:ext>
            </a:extLst>
          </p:cNvPr>
          <p:cNvSpPr/>
          <p:nvPr/>
        </p:nvSpPr>
        <p:spPr>
          <a:xfrm>
            <a:off x="8174531" y="2890391"/>
            <a:ext cx="1082348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32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新年</a:t>
            </a:r>
            <a:endParaRPr lang="en-US" altLang="zh-CN" sz="32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zh-CN" altLang="en-US" sz="32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寄语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7B8EDDB-77AD-4234-A15A-C12DF0489017}"/>
              </a:ext>
            </a:extLst>
          </p:cNvPr>
          <p:cNvSpPr txBox="1"/>
          <p:nvPr/>
        </p:nvSpPr>
        <p:spPr>
          <a:xfrm>
            <a:off x="4510972" y="1188708"/>
            <a:ext cx="3170056" cy="760186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threePt" dir="t"/>
            </a:scene3d>
            <a:sp3d contourW="12700">
              <a:extrusionClr>
                <a:srgbClr val="CC3300"/>
              </a:extrusionClr>
              <a:contourClr>
                <a:schemeClr val="accent6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marR="0" lvl="0" indent="0" algn="ctr" defTabSz="87820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40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effectLst>
                  <a:outerShdw blurRad="101600" dist="38100" dir="5400000" algn="t" rotWithShape="0">
                    <a:srgbClr val="680007"/>
                  </a:outerShdw>
                  <a:reflection stA="46000" endPos="45500" dist="76200" dir="5400000" sy="-100000" algn="bl" rotWithShape="0"/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rgbClr val="FFE75D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Contents</a:t>
            </a:r>
            <a:endParaRPr lang="zh-CN" altLang="en-US" sz="3600" dirty="0">
              <a:solidFill>
                <a:srgbClr val="FFE75D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400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4" dur="1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6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" dur="1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0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1" dur="1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7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8" dur="1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52" dur="1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4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65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9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0" grpId="2"/>
      <p:bldP spid="10" grpId="3"/>
      <p:bldP spid="10" grpId="4"/>
      <p:bldP spid="11" grpId="0"/>
      <p:bldP spid="11" grpId="1"/>
      <p:bldP spid="11" grpId="2"/>
      <p:bldP spid="11" grpId="3"/>
      <p:bldP spid="11" grpId="4"/>
      <p:bldP spid="12" grpId="0"/>
      <p:bldP spid="12" grpId="1"/>
      <p:bldP spid="12" grpId="2"/>
      <p:bldP spid="12" grpId="3"/>
      <p:bldP spid="12" grpId="4"/>
      <p:bldP spid="13" grpId="0"/>
      <p:bldP spid="13" grpId="1"/>
      <p:bldP spid="13" grpId="2"/>
      <p:bldP spid="13" grpId="3"/>
      <p:bldP spid="13" grpId="4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588BA46-99D9-4000-9611-15DDD16C0137}"/>
              </a:ext>
            </a:extLst>
          </p:cNvPr>
          <p:cNvGrpSpPr/>
          <p:nvPr/>
        </p:nvGrpSpPr>
        <p:grpSpPr>
          <a:xfrm>
            <a:off x="1533610" y="771895"/>
            <a:ext cx="8995845" cy="5565079"/>
            <a:chOff x="1643100" y="921319"/>
            <a:chExt cx="8768835" cy="535627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EB1212EE-1D5B-4897-9621-ED8E2304BD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" t="16687" r="4000" b="14110"/>
            <a:stretch/>
          </p:blipFill>
          <p:spPr>
            <a:xfrm>
              <a:off x="2014400" y="1392058"/>
              <a:ext cx="8163199" cy="4388666"/>
            </a:xfrm>
            <a:prstGeom prst="rect">
              <a:avLst/>
            </a:prstGeom>
            <a:effectLst>
              <a:outerShdw blurRad="279400" sx="104000" sy="104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1F20619D-48B7-42D2-93F2-3BD7FF7905F1}"/>
                </a:ext>
              </a:extLst>
            </p:cNvPr>
            <p:cNvSpPr/>
            <p:nvPr/>
          </p:nvSpPr>
          <p:spPr>
            <a:xfrm>
              <a:off x="2167832" y="1526401"/>
              <a:ext cx="7836779" cy="416439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EF57BC94-502D-47BE-8A6F-475E6EDB1EEE}"/>
                </a:ext>
              </a:extLst>
            </p:cNvPr>
            <p:cNvSpPr/>
            <p:nvPr/>
          </p:nvSpPr>
          <p:spPr>
            <a:xfrm>
              <a:off x="2902890" y="1882356"/>
              <a:ext cx="6366662" cy="3452484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7E962739-0280-4424-85D5-6148DCC1D53D}"/>
                </a:ext>
              </a:extLst>
            </p:cNvPr>
            <p:cNvSpPr/>
            <p:nvPr/>
          </p:nvSpPr>
          <p:spPr>
            <a:xfrm>
              <a:off x="3016450" y="2006312"/>
              <a:ext cx="6139543" cy="3204573"/>
            </a:xfrm>
            <a:prstGeom prst="rect">
              <a:avLst/>
            </a:prstGeom>
            <a:solidFill>
              <a:srgbClr val="F8D6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8A891A95-A915-4E43-9D62-30CC8ADC10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1643100" y="921319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AFFE37A9-C769-42AF-830F-35E84D8B5B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9356748" y="939597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63419E7-6043-41D2-9F29-99E5BC7693F6}"/>
              </a:ext>
            </a:extLst>
          </p:cNvPr>
          <p:cNvGrpSpPr/>
          <p:nvPr/>
        </p:nvGrpSpPr>
        <p:grpSpPr>
          <a:xfrm>
            <a:off x="4318000" y="1714804"/>
            <a:ext cx="3556000" cy="2646878"/>
            <a:chOff x="4318000" y="1238509"/>
            <a:chExt cx="3556000" cy="264687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E18B282E-EE03-4D45-B853-BD6C4DE67A79}"/>
                </a:ext>
              </a:extLst>
            </p:cNvPr>
            <p:cNvSpPr/>
            <p:nvPr/>
          </p:nvSpPr>
          <p:spPr>
            <a:xfrm>
              <a:off x="5132151" y="1238509"/>
              <a:ext cx="1887055" cy="26468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dirty="0">
                  <a:solidFill>
                    <a:srgbClr val="C00000"/>
                  </a:solidFill>
                  <a:effectLst>
                    <a:outerShdw blurRad="50800" dist="127000" dir="2460000" algn="r" rotWithShape="0">
                      <a:prstClr val="black">
                        <a:alpha val="40000"/>
                      </a:prstClr>
                    </a:outerShdw>
                  </a:effectLst>
                  <a:latin typeface="造字工房朗宋（非商用）常规体" pitchFamily="2" charset="-122"/>
                  <a:ea typeface="造字工房朗宋（非商用）常规体" pitchFamily="2" charset="-122"/>
                </a:rPr>
                <a:t>01</a:t>
              </a:r>
              <a:endParaRPr lang="zh-CN" altLang="en-US" sz="7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E3CA6DE-0CDB-4D2F-9816-F708977AEC79}"/>
                </a:ext>
              </a:extLst>
            </p:cNvPr>
            <p:cNvSpPr/>
            <p:nvPr/>
          </p:nvSpPr>
          <p:spPr>
            <a:xfrm>
              <a:off x="4318000" y="2233053"/>
              <a:ext cx="3556000" cy="584775"/>
            </a:xfrm>
            <a:prstGeom prst="rect">
              <a:avLst/>
            </a:prstGeom>
            <a:solidFill>
              <a:srgbClr val="F8D6A0"/>
            </a:solidFill>
          </p:spPr>
          <p:txBody>
            <a:bodyPr wrap="squar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en-US" altLang="zh-CN" sz="32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PART ONE</a:t>
              </a:r>
              <a:endParaRPr lang="zh-CN" altLang="en-US" sz="3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AC8CDF05-E4BF-4950-B96A-E593FFF4C772}"/>
              </a:ext>
            </a:extLst>
          </p:cNvPr>
          <p:cNvGrpSpPr/>
          <p:nvPr/>
        </p:nvGrpSpPr>
        <p:grpSpPr>
          <a:xfrm>
            <a:off x="4244527" y="4089382"/>
            <a:ext cx="3724097" cy="994724"/>
            <a:chOff x="4244527" y="3613087"/>
            <a:chExt cx="3724097" cy="99472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D49CE42E-D360-418E-A9EF-650F8188192C}"/>
                </a:ext>
              </a:extLst>
            </p:cNvPr>
            <p:cNvSpPr/>
            <p:nvPr/>
          </p:nvSpPr>
          <p:spPr>
            <a:xfrm>
              <a:off x="4489787" y="3613087"/>
              <a:ext cx="3233578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zh-CN" altLang="en-US" sz="4000" spc="6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回顾今年工作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C2498DF-2F65-4259-AEC3-6FEBCB28750C}"/>
                </a:ext>
              </a:extLst>
            </p:cNvPr>
            <p:cNvSpPr txBox="1"/>
            <p:nvPr/>
          </p:nvSpPr>
          <p:spPr>
            <a:xfrm>
              <a:off x="4244527" y="4195390"/>
              <a:ext cx="3724097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Your content is played here, or by copying your text, select Paste in this box and choose to keep text only. </a:t>
              </a:r>
              <a:endParaRPr lang="zh-CN" altLang="en-US" sz="8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EC9969E-7C26-41D1-99ED-6DBF5D7F0E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00" y="3267633"/>
            <a:ext cx="3514890" cy="175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1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4.16667E-7 -0.08657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2.96296E-6 L 0.025 2.96296E-6 " pathEditMode="relative" rAng="0" ptsTypes="AA">
                                      <p:cBhvr>
                                        <p:cTn id="18" dur="1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25 -2.96296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淘宝店Chenying0907出品 8"/>
          <p:cNvSpPr>
            <a:spLocks noChangeArrowheads="1"/>
          </p:cNvSpPr>
          <p:nvPr/>
        </p:nvSpPr>
        <p:spPr bwMode="auto">
          <a:xfrm>
            <a:off x="3815569" y="2649775"/>
            <a:ext cx="4560864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48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盈利增长</a:t>
            </a:r>
            <a:r>
              <a:rPr lang="en-US" altLang="zh-CN" sz="48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60</a:t>
            </a:r>
            <a:r>
              <a:rPr lang="en-US" altLang="zh-CN" sz="48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%</a:t>
            </a:r>
            <a:endParaRPr lang="zh-CN" altLang="en-US" sz="48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8" name="淘宝店Chenying0907出品 9"/>
          <p:cNvSpPr>
            <a:spLocks noChangeArrowheads="1"/>
          </p:cNvSpPr>
          <p:nvPr/>
        </p:nvSpPr>
        <p:spPr bwMode="auto">
          <a:xfrm>
            <a:off x="4015943" y="1938192"/>
            <a:ext cx="416011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我们南征北战开拓疆土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792"/>
          <a:stretch/>
        </p:blipFill>
        <p:spPr>
          <a:xfrm>
            <a:off x="3005207" y="938205"/>
            <a:ext cx="6191250" cy="77770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32" b="-628"/>
          <a:stretch/>
        </p:blipFill>
        <p:spPr>
          <a:xfrm>
            <a:off x="3005207" y="3680749"/>
            <a:ext cx="6191250" cy="28222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259" y="1956769"/>
            <a:ext cx="1524003" cy="1524003"/>
          </a:xfrm>
          <a:prstGeom prst="rect">
            <a:avLst/>
          </a:prstGeom>
          <a:effectLst>
            <a:outerShdw blurRad="254000" dist="127000" dir="8100000" algn="tr" rotWithShape="0">
              <a:prstClr val="black">
                <a:alpha val="3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41015" y="1956769"/>
            <a:ext cx="1524003" cy="1524003"/>
          </a:xfrm>
          <a:prstGeom prst="rect">
            <a:avLst/>
          </a:prstGeom>
          <a:effectLst>
            <a:outerShdw blurRad="254000" dist="1270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22" name="矩形 21"/>
          <p:cNvSpPr/>
          <p:nvPr/>
        </p:nvSpPr>
        <p:spPr>
          <a:xfrm>
            <a:off x="4450356" y="4117250"/>
            <a:ext cx="3291286" cy="1084912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6000" dirty="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2018</a:t>
            </a:r>
            <a:r>
              <a:rPr lang="zh-CN" altLang="en-US" sz="6000" dirty="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225628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1.85185E-6 L 0 0.0719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07407E-6 L -6.25E-7 -0.18125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7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48148E-6 L -6.25E-7 0.19282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63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1" dur="1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7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42" dur="12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47" dur="12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  <p:bldP spid="7" grpId="3"/>
      <p:bldP spid="7" grpId="4"/>
      <p:bldP spid="8" grpId="0"/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淘宝店Chenying0907出品 9"/>
          <p:cNvSpPr>
            <a:spLocks noChangeArrowheads="1"/>
          </p:cNvSpPr>
          <p:nvPr/>
        </p:nvSpPr>
        <p:spPr bwMode="auto">
          <a:xfrm>
            <a:off x="3522218" y="1324647"/>
            <a:ext cx="514756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40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集团年销售总额突破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466" y="2075698"/>
            <a:ext cx="5317067" cy="1297364"/>
          </a:xfrm>
          <a:prstGeom prst="rect">
            <a:avLst/>
          </a:prstGeom>
        </p:spPr>
      </p:pic>
      <p:sp>
        <p:nvSpPr>
          <p:cNvPr id="5" name="淘宝店Chenying0907出品 8"/>
          <p:cNvSpPr>
            <a:spLocks noChangeArrowheads="1"/>
          </p:cNvSpPr>
          <p:nvPr/>
        </p:nvSpPr>
        <p:spPr bwMode="auto">
          <a:xfrm>
            <a:off x="3701755" y="2403566"/>
            <a:ext cx="478849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en-US" altLang="zh-CN" sz="36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9.876.543.210</a:t>
            </a:r>
            <a:endParaRPr lang="en-US" altLang="zh-CN" sz="36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17" name="淘宝店Chenying0907出品 8"/>
          <p:cNvSpPr>
            <a:spLocks noChangeArrowheads="1"/>
          </p:cNvSpPr>
          <p:nvPr/>
        </p:nvSpPr>
        <p:spPr bwMode="auto">
          <a:xfrm>
            <a:off x="8828895" y="2342011"/>
            <a:ext cx="7360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40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元</a:t>
            </a:r>
            <a:endParaRPr lang="en-US" altLang="zh-CN" sz="40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50356" y="4117250"/>
            <a:ext cx="3291286" cy="1084912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6000" dirty="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2018</a:t>
            </a:r>
            <a:r>
              <a:rPr lang="zh-CN" altLang="en-US" sz="6000" dirty="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153241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0.0719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32" dur="12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5" grpId="0"/>
      <p:bldP spid="17" grpId="0"/>
      <p:bldP spid="17" grpId="1"/>
      <p:bldP spid="18" grpId="0"/>
      <p:bldP spid="1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12178"/>
          <a:stretch/>
        </p:blipFill>
        <p:spPr>
          <a:xfrm flipH="1">
            <a:off x="911522" y="4035552"/>
            <a:ext cx="4397590" cy="2822448"/>
          </a:xfrm>
          <a:prstGeom prst="rect">
            <a:avLst/>
          </a:prstGeom>
          <a:effectLst>
            <a:outerShdw blurRad="5080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12178"/>
          <a:stretch/>
        </p:blipFill>
        <p:spPr>
          <a:xfrm>
            <a:off x="6839712" y="4035552"/>
            <a:ext cx="4397590" cy="2822448"/>
          </a:xfrm>
          <a:prstGeom prst="rect">
            <a:avLst/>
          </a:prstGeom>
          <a:effectLst>
            <a:outerShdw blurRad="5080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r="28334" b="5000"/>
          <a:stretch/>
        </p:blipFill>
        <p:spPr>
          <a:xfrm>
            <a:off x="3169874" y="0"/>
            <a:ext cx="5791200" cy="5791200"/>
          </a:xfrm>
          <a:prstGeom prst="rect">
            <a:avLst/>
          </a:prstGeom>
          <a:effectLst>
            <a:outerShdw blurRad="508000" dist="38100" dir="5400000" algn="t" rotWithShape="0">
              <a:prstClr val="black">
                <a:alpha val="60000"/>
              </a:prstClr>
            </a:outerShdw>
          </a:effectLst>
        </p:spPr>
      </p:pic>
      <p:sp>
        <p:nvSpPr>
          <p:cNvPr id="51" name="矩形 50"/>
          <p:cNvSpPr/>
          <p:nvPr/>
        </p:nvSpPr>
        <p:spPr>
          <a:xfrm>
            <a:off x="3714579" y="1306976"/>
            <a:ext cx="4762842" cy="282538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>
              <a:lnSpc>
                <a:spcPct val="120000"/>
              </a:lnSpc>
            </a:pPr>
            <a:r>
              <a:rPr lang="en-US" altLang="zh-CN" sz="40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2018</a:t>
            </a:r>
          </a:p>
          <a:p>
            <a:pPr algn="ctr">
              <a:lnSpc>
                <a:spcPct val="120000"/>
              </a:lnSpc>
            </a:pPr>
            <a:r>
              <a:rPr lang="zh-CN" altLang="en-US" sz="48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集团销售额突破</a:t>
            </a:r>
            <a:endParaRPr lang="en-US" altLang="zh-CN" sz="48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60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100</a:t>
            </a:r>
            <a:r>
              <a:rPr lang="zh-CN" altLang="en-US" sz="40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亿</a:t>
            </a:r>
            <a:r>
              <a:rPr lang="zh-CN" altLang="en-US" sz="20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美元</a:t>
            </a:r>
            <a:endParaRPr lang="en-US" altLang="zh-CN" sz="20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pic>
        <p:nvPicPr>
          <p:cNvPr id="52" name="PA_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787" y="981769"/>
            <a:ext cx="3514890" cy="1757445"/>
          </a:xfrm>
          <a:prstGeom prst="rect">
            <a:avLst/>
          </a:prstGeom>
        </p:spPr>
      </p:pic>
      <p:pic>
        <p:nvPicPr>
          <p:cNvPr id="53" name="PA_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316527" y="3601247"/>
            <a:ext cx="4463898" cy="481148"/>
          </a:xfrm>
          <a:prstGeom prst="rect">
            <a:avLst/>
          </a:prstGeom>
        </p:spPr>
      </p:pic>
      <p:pic>
        <p:nvPicPr>
          <p:cNvPr id="54" name="PA_图片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012" y="1362518"/>
            <a:ext cx="3514890" cy="175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0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7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8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375E-6 -4.07407E-6 L 0.04493 -4.07407E-6 " pathEditMode="relative" rAng="0" ptsTypes="AA">
                                          <p:cBhvr>
                                            <p:cTn id="13" dur="125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375E-6 7.40741E-7 L -0.04011 7.40741E-7 " pathEditMode="relative" rAng="0" ptsTypes="AA">
                                          <p:cBhvr>
                                            <p:cTn id="18" dur="1250" spd="-100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250" tmFilter="0, 0; .2, .5; .8, .5; 1, 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125" autoRev="1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3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1.48148E-6 L 0.10208 -1.48148E-6 " pathEditMode="relative" rAng="0" ptsTypes="AA">
                                          <p:cBhvr>
                                            <p:cTn id="35" dur="1250" spd="-100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10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3.7037E-7 L -0.29179 -3.7037E-7 " pathEditMode="relative" rAng="0" ptsTypes="AA">
                                          <p:cBhvr>
                                            <p:cTn id="40" dur="1750" spd="-100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59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4.81481E-6 L -0.13581 4.81481E-6 " pathEditMode="relative" rAng="0" ptsTypes="AA">
                                          <p:cBhvr>
                                            <p:cTn id="45" dur="1500" spd="-100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797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  <p:bldP spid="51" grpId="1"/>
          <p:bldP spid="51" grpId="2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375E-6 -4.07407E-6 L 0.04493 -4.07407E-6 " pathEditMode="relative" rAng="0" ptsTypes="AA">
                                          <p:cBhvr>
                                            <p:cTn id="13" dur="125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375E-6 7.40741E-7 L -0.04011 7.40741E-7 " pathEditMode="relative" rAng="0" ptsTypes="AA">
                                          <p:cBhvr>
                                            <p:cTn id="18" dur="1250" spd="-100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250" tmFilter="0, 0; .2, .5; .8, .5; 1, 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125" autoRev="1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3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1.48148E-6 L 0.10208 -1.48148E-6 " pathEditMode="relative" rAng="0" ptsTypes="AA">
                                          <p:cBhvr>
                                            <p:cTn id="35" dur="1250" spd="-100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10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3.7037E-7 L -0.29179 -3.7037E-7 " pathEditMode="relative" rAng="0" ptsTypes="AA">
                                          <p:cBhvr>
                                            <p:cTn id="40" dur="1750" spd="-100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59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4.81481E-6 L -0.13581 4.81481E-6 " pathEditMode="relative" rAng="0" ptsTypes="AA">
                                          <p:cBhvr>
                                            <p:cTn id="45" dur="1500" spd="-100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797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  <p:bldP spid="51" grpId="1"/>
          <p:bldP spid="51" grpId="2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12178"/>
          <a:stretch/>
        </p:blipFill>
        <p:spPr>
          <a:xfrm flipH="1">
            <a:off x="911522" y="4035552"/>
            <a:ext cx="4397590" cy="2822448"/>
          </a:xfrm>
          <a:prstGeom prst="rect">
            <a:avLst/>
          </a:prstGeom>
          <a:effectLst>
            <a:outerShdw blurRad="5080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12178"/>
          <a:stretch/>
        </p:blipFill>
        <p:spPr>
          <a:xfrm>
            <a:off x="6839712" y="4035552"/>
            <a:ext cx="4397590" cy="2822448"/>
          </a:xfrm>
          <a:prstGeom prst="rect">
            <a:avLst/>
          </a:prstGeom>
          <a:effectLst>
            <a:outerShdw blurRad="5080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r="28334" b="5000"/>
          <a:stretch/>
        </p:blipFill>
        <p:spPr>
          <a:xfrm>
            <a:off x="3169874" y="0"/>
            <a:ext cx="5791200" cy="5791200"/>
          </a:xfrm>
          <a:prstGeom prst="rect">
            <a:avLst/>
          </a:prstGeom>
          <a:effectLst>
            <a:outerShdw blurRad="508000" dist="38100" dir="5400000" algn="t" rotWithShape="0">
              <a:prstClr val="black">
                <a:alpha val="60000"/>
              </a:prstClr>
            </a:outerShdw>
          </a:effectLst>
        </p:spPr>
      </p:pic>
      <p:sp>
        <p:nvSpPr>
          <p:cNvPr id="41" name="矩形 40"/>
          <p:cNvSpPr/>
          <p:nvPr/>
        </p:nvSpPr>
        <p:spPr>
          <a:xfrm>
            <a:off x="4195480" y="1306976"/>
            <a:ext cx="3801041" cy="297312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同比去年</a:t>
            </a:r>
            <a:endParaRPr lang="en-US" altLang="zh-CN" sz="4000" b="1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44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盈利增长将近</a:t>
            </a:r>
            <a:endParaRPr lang="en-US" altLang="zh-CN" sz="44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72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89</a:t>
            </a:r>
            <a:r>
              <a:rPr lang="en-US" altLang="zh-CN" sz="20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%</a:t>
            </a:r>
            <a:endParaRPr lang="en-US" altLang="zh-CN" sz="40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pic>
        <p:nvPicPr>
          <p:cNvPr id="42" name="PA_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432" y="1342463"/>
            <a:ext cx="3514890" cy="1757445"/>
          </a:xfrm>
          <a:prstGeom prst="rect">
            <a:avLst/>
          </a:prstGeom>
        </p:spPr>
      </p:pic>
      <p:pic>
        <p:nvPicPr>
          <p:cNvPr id="43" name="PA_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127386" y="3675797"/>
            <a:ext cx="4463898" cy="48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7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8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375E-6 -4.07407E-6 L 0.04493 -4.07407E-6 " pathEditMode="relative" rAng="0" ptsTypes="AA">
                                          <p:cBhvr>
                                            <p:cTn id="13" dur="1250" spd="-10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375E-6 7.40741E-7 L -0.04011 7.40741E-7 " pathEditMode="relative" rAng="0" ptsTypes="AA">
                                          <p:cBhvr>
                                            <p:cTn id="18" dur="1250" spd="-10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25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125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3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9167E-6 -2.59259E-6 L 0.2513 -2.59259E-6 " pathEditMode="relative" rAng="0" ptsTypes="AA">
                                          <p:cBhvr>
                                            <p:cTn id="35" dur="1500" spd="-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6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-4.81481E-6 L -0.09088 -4.81481E-6 " pathEditMode="relative" rAng="0" ptsTypes="AA">
                                          <p:cBhvr>
                                            <p:cTn id="40" dur="15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54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41" grpId="2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375E-6 -4.07407E-6 L 0.04493 -4.07407E-6 " pathEditMode="relative" rAng="0" ptsTypes="AA">
                                          <p:cBhvr>
                                            <p:cTn id="18" dur="1250" spd="-10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375E-6 7.40741E-7 L -0.04011 7.40741E-7 " pathEditMode="relative" rAng="0" ptsTypes="AA">
                                          <p:cBhvr>
                                            <p:cTn id="23" dur="1250" spd="-10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25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125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3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9167E-6 -2.59259E-6 L 0.2513 -2.59259E-6 " pathEditMode="relative" rAng="0" ptsTypes="AA">
                                          <p:cBhvr>
                                            <p:cTn id="40" dur="1500" spd="-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6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-4.81481E-6 L -0.09088 -4.81481E-6 " pathEditMode="relative" rAng="0" ptsTypes="AA">
                                          <p:cBhvr>
                                            <p:cTn id="45" dur="15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54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41" grpId="2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588BA46-99D9-4000-9611-15DDD16C0137}"/>
              </a:ext>
            </a:extLst>
          </p:cNvPr>
          <p:cNvGrpSpPr/>
          <p:nvPr/>
        </p:nvGrpSpPr>
        <p:grpSpPr>
          <a:xfrm>
            <a:off x="1533610" y="771895"/>
            <a:ext cx="8995845" cy="5565079"/>
            <a:chOff x="1643100" y="921319"/>
            <a:chExt cx="8768835" cy="535627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EB1212EE-1D5B-4897-9621-ED8E2304BD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" t="16687" r="4000" b="14110"/>
            <a:stretch/>
          </p:blipFill>
          <p:spPr>
            <a:xfrm>
              <a:off x="2014400" y="1392058"/>
              <a:ext cx="8163199" cy="4388666"/>
            </a:xfrm>
            <a:prstGeom prst="rect">
              <a:avLst/>
            </a:prstGeom>
            <a:effectLst>
              <a:outerShdw blurRad="279400" sx="104000" sy="104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1F20619D-48B7-42D2-93F2-3BD7FF7905F1}"/>
                </a:ext>
              </a:extLst>
            </p:cNvPr>
            <p:cNvSpPr/>
            <p:nvPr/>
          </p:nvSpPr>
          <p:spPr>
            <a:xfrm>
              <a:off x="2167832" y="1526401"/>
              <a:ext cx="7836779" cy="416439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EF57BC94-502D-47BE-8A6F-475E6EDB1EEE}"/>
                </a:ext>
              </a:extLst>
            </p:cNvPr>
            <p:cNvSpPr/>
            <p:nvPr/>
          </p:nvSpPr>
          <p:spPr>
            <a:xfrm>
              <a:off x="2902890" y="1882356"/>
              <a:ext cx="6366662" cy="3452484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7E962739-0280-4424-85D5-6148DCC1D53D}"/>
                </a:ext>
              </a:extLst>
            </p:cNvPr>
            <p:cNvSpPr/>
            <p:nvPr/>
          </p:nvSpPr>
          <p:spPr>
            <a:xfrm>
              <a:off x="3016450" y="2006312"/>
              <a:ext cx="6139543" cy="3204573"/>
            </a:xfrm>
            <a:prstGeom prst="rect">
              <a:avLst/>
            </a:prstGeom>
            <a:solidFill>
              <a:srgbClr val="F8D6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8A891A95-A915-4E43-9D62-30CC8ADC10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1643100" y="921319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AFFE37A9-C769-42AF-830F-35E84D8B5B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9356748" y="939597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63419E7-6043-41D2-9F29-99E5BC7693F6}"/>
              </a:ext>
            </a:extLst>
          </p:cNvPr>
          <p:cNvGrpSpPr/>
          <p:nvPr/>
        </p:nvGrpSpPr>
        <p:grpSpPr>
          <a:xfrm>
            <a:off x="4318000" y="1714804"/>
            <a:ext cx="3556000" cy="2646878"/>
            <a:chOff x="4318000" y="1238509"/>
            <a:chExt cx="3556000" cy="264687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E18B282E-EE03-4D45-B853-BD6C4DE67A79}"/>
                </a:ext>
              </a:extLst>
            </p:cNvPr>
            <p:cNvSpPr/>
            <p:nvPr/>
          </p:nvSpPr>
          <p:spPr>
            <a:xfrm>
              <a:off x="5132151" y="1238509"/>
              <a:ext cx="1887055" cy="26468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dirty="0">
                  <a:solidFill>
                    <a:srgbClr val="C00000"/>
                  </a:solidFill>
                  <a:effectLst>
                    <a:outerShdw blurRad="50800" dist="127000" dir="2460000" algn="r" rotWithShape="0">
                      <a:prstClr val="black">
                        <a:alpha val="40000"/>
                      </a:prstClr>
                    </a:outerShdw>
                  </a:effectLst>
                  <a:latin typeface="造字工房朗宋（非商用）常规体" pitchFamily="2" charset="-122"/>
                  <a:ea typeface="造字工房朗宋（非商用）常规体" pitchFamily="2" charset="-122"/>
                </a:rPr>
                <a:t>02</a:t>
              </a:r>
              <a:endParaRPr lang="zh-CN" altLang="en-US" sz="7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E3CA6DE-0CDB-4D2F-9816-F708977AEC79}"/>
                </a:ext>
              </a:extLst>
            </p:cNvPr>
            <p:cNvSpPr/>
            <p:nvPr/>
          </p:nvSpPr>
          <p:spPr>
            <a:xfrm>
              <a:off x="4318000" y="2233053"/>
              <a:ext cx="3556000" cy="584775"/>
            </a:xfrm>
            <a:prstGeom prst="rect">
              <a:avLst/>
            </a:prstGeom>
            <a:solidFill>
              <a:srgbClr val="F8D6A0"/>
            </a:solidFill>
          </p:spPr>
          <p:txBody>
            <a:bodyPr wrap="squar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en-US" altLang="zh-CN" sz="32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PART TWO</a:t>
              </a:r>
              <a:endParaRPr lang="zh-CN" altLang="en-US" sz="3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AC8CDF05-E4BF-4950-B96A-E593FFF4C772}"/>
              </a:ext>
            </a:extLst>
          </p:cNvPr>
          <p:cNvGrpSpPr/>
          <p:nvPr/>
        </p:nvGrpSpPr>
        <p:grpSpPr>
          <a:xfrm>
            <a:off x="4244527" y="4089382"/>
            <a:ext cx="3724097" cy="994724"/>
            <a:chOff x="4244527" y="3613087"/>
            <a:chExt cx="3724097" cy="99472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D49CE42E-D360-418E-A9EF-650F8188192C}"/>
                </a:ext>
              </a:extLst>
            </p:cNvPr>
            <p:cNvSpPr/>
            <p:nvPr/>
          </p:nvSpPr>
          <p:spPr>
            <a:xfrm>
              <a:off x="4997939" y="3613087"/>
              <a:ext cx="22172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zh-CN" altLang="en-US" sz="4000" spc="6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颁奖盛典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C2498DF-2F65-4259-AEC3-6FEBCB28750C}"/>
                </a:ext>
              </a:extLst>
            </p:cNvPr>
            <p:cNvSpPr txBox="1"/>
            <p:nvPr/>
          </p:nvSpPr>
          <p:spPr>
            <a:xfrm>
              <a:off x="4244527" y="4195390"/>
              <a:ext cx="3724097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Your content is played here, or by copying your text, select Paste in this box and choose to keep text only. </a:t>
              </a:r>
              <a:endParaRPr lang="zh-CN" altLang="en-US" sz="8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EC9969E-7C26-41D1-99ED-6DBF5D7F0E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00" y="3267633"/>
            <a:ext cx="3514890" cy="175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9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4.16667E-7 -0.08657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2.96296E-6 L 0.025 2.96296E-6 " pathEditMode="relative" rAng="0" ptsTypes="AA">
                                      <p:cBhvr>
                                        <p:cTn id="18" dur="1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25 -2.96296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49" y="1384494"/>
            <a:ext cx="3575401" cy="452444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36059" y="3266550"/>
            <a:ext cx="4344459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5400" spc="6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最佳奉献奖</a:t>
            </a:r>
          </a:p>
          <a:p>
            <a:r>
              <a:rPr lang="en-US" altLang="zh-CN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Best dedication Award</a:t>
            </a:r>
          </a:p>
        </p:txBody>
      </p:sp>
    </p:spTree>
    <p:extLst>
      <p:ext uri="{BB962C8B-B14F-4D97-AF65-F5344CB8AC3E}">
        <p14:creationId xmlns:p14="http://schemas.microsoft.com/office/powerpoint/2010/main" val="274853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0" t="10104" r="4584" b="7402"/>
          <a:stretch/>
        </p:blipFill>
        <p:spPr>
          <a:xfrm>
            <a:off x="4435928" y="1095008"/>
            <a:ext cx="3320144" cy="33539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椭圆 18"/>
          <p:cNvSpPr/>
          <p:nvPr/>
        </p:nvSpPr>
        <p:spPr>
          <a:xfrm>
            <a:off x="4777450" y="1447559"/>
            <a:ext cx="2648833" cy="2648833"/>
          </a:xfrm>
          <a:prstGeom prst="ellipse">
            <a:avLst/>
          </a:prstGeom>
          <a:blipFill>
            <a:blip r:embed="rId5"/>
            <a:srcRect/>
            <a:stretch>
              <a:fillRect l="-24934" r="-249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7850827" y="1929831"/>
            <a:ext cx="1667318" cy="1684288"/>
            <a:chOff x="7850827" y="1097318"/>
            <a:chExt cx="1667318" cy="168428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/>
          </p:blipFill>
          <p:spPr>
            <a:xfrm>
              <a:off x="7850827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椭圆 20"/>
            <p:cNvSpPr/>
            <p:nvPr/>
          </p:nvSpPr>
          <p:spPr>
            <a:xfrm>
              <a:off x="8022286" y="1274363"/>
              <a:ext cx="1330197" cy="1330198"/>
            </a:xfrm>
            <a:prstGeom prst="ellipse">
              <a:avLst/>
            </a:prstGeom>
            <a:blipFill>
              <a:blip r:embed="rId7"/>
              <a:srcRect/>
              <a:stretch>
                <a:fillRect l="-29843" r="-2002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608735" y="1929831"/>
            <a:ext cx="1667318" cy="1684288"/>
            <a:chOff x="2608735" y="1097318"/>
            <a:chExt cx="1667318" cy="168428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/>
          </p:blipFill>
          <p:spPr>
            <a:xfrm>
              <a:off x="2608735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椭圆 24"/>
            <p:cNvSpPr/>
            <p:nvPr/>
          </p:nvSpPr>
          <p:spPr>
            <a:xfrm>
              <a:off x="2780194" y="1274363"/>
              <a:ext cx="1330197" cy="1330198"/>
            </a:xfrm>
            <a:prstGeom prst="ellipse">
              <a:avLst/>
            </a:prstGeom>
            <a:blipFill>
              <a:blip r:embed="rId8"/>
              <a:srcRect/>
              <a:stretch>
                <a:fillRect l="-46299" r="-374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4464783" y="4711438"/>
            <a:ext cx="3262433" cy="1415772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800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销售部</a:t>
            </a:r>
            <a:endParaRPr lang="zh-CN" altLang="en-US" sz="8000" dirty="0">
              <a:solidFill>
                <a:srgbClr val="FFDC59"/>
              </a:solidFill>
              <a:latin typeface="造字工房力黑（非商用）常规体" pitchFamily="50" charset="-122"/>
              <a:ea typeface="造字工房力黑（非商用）常规体" pitchFamily="50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21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23" dur="12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28" dur="125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780" y="1166778"/>
            <a:ext cx="3575401" cy="452444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94181" y="3307494"/>
            <a:ext cx="4031873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5400" spc="6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最佳团队奖</a:t>
            </a:r>
          </a:p>
          <a:p>
            <a:r>
              <a:rPr lang="en-US" altLang="zh-CN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Best team award</a:t>
            </a:r>
          </a:p>
        </p:txBody>
      </p:sp>
    </p:spTree>
    <p:extLst>
      <p:ext uri="{BB962C8B-B14F-4D97-AF65-F5344CB8AC3E}">
        <p14:creationId xmlns:p14="http://schemas.microsoft.com/office/powerpoint/2010/main" val="285484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4434029" y="4847915"/>
            <a:ext cx="3323944" cy="1446528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800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/>
              <a:t>策划部</a:t>
            </a:r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0" t="10104" r="4584" b="7402"/>
          <a:stretch/>
        </p:blipFill>
        <p:spPr>
          <a:xfrm>
            <a:off x="4435928" y="1231486"/>
            <a:ext cx="3320144" cy="33539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椭圆 18"/>
          <p:cNvSpPr/>
          <p:nvPr/>
        </p:nvSpPr>
        <p:spPr>
          <a:xfrm>
            <a:off x="4777450" y="1584037"/>
            <a:ext cx="2648833" cy="2648833"/>
          </a:xfrm>
          <a:prstGeom prst="ellipse">
            <a:avLst/>
          </a:prstGeom>
          <a:blipFill>
            <a:blip r:embed="rId5"/>
            <a:srcRect/>
            <a:stretch>
              <a:fillRect l="-47214" r="-28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7850827" y="2066309"/>
            <a:ext cx="1667318" cy="1684288"/>
            <a:chOff x="7850827" y="1097318"/>
            <a:chExt cx="1667318" cy="168428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/>
          </p:blipFill>
          <p:spPr>
            <a:xfrm>
              <a:off x="7850827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椭圆 20"/>
            <p:cNvSpPr/>
            <p:nvPr/>
          </p:nvSpPr>
          <p:spPr>
            <a:xfrm>
              <a:off x="8022286" y="1274363"/>
              <a:ext cx="1330197" cy="1330198"/>
            </a:xfrm>
            <a:prstGeom prst="ellipse">
              <a:avLst/>
            </a:prstGeom>
            <a:blipFill>
              <a:blip r:embed="rId7"/>
              <a:srcRect/>
              <a:stretch>
                <a:fillRect l="-26889" r="-268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08735" y="2066309"/>
            <a:ext cx="1667318" cy="1684288"/>
            <a:chOff x="2608735" y="1097318"/>
            <a:chExt cx="1667318" cy="168428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/>
          </p:blipFill>
          <p:spPr>
            <a:xfrm>
              <a:off x="2608735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椭圆 24"/>
            <p:cNvSpPr/>
            <p:nvPr/>
          </p:nvSpPr>
          <p:spPr>
            <a:xfrm>
              <a:off x="2780194" y="1274363"/>
              <a:ext cx="1330197" cy="1330198"/>
            </a:xfrm>
            <a:prstGeom prst="ellipse">
              <a:avLst/>
            </a:prstGeom>
            <a:blipFill>
              <a:blip r:embed="rId8"/>
              <a:srcRect/>
              <a:stretch>
                <a:fillRect l="-46299" r="-374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1752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23" dur="12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28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315" y="1384494"/>
            <a:ext cx="3575401" cy="452444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89716" y="3429000"/>
            <a:ext cx="4031873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5400" spc="6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最佳敬业奖</a:t>
            </a:r>
          </a:p>
          <a:p>
            <a:r>
              <a:rPr lang="en-US" altLang="zh-CN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Best honor award</a:t>
            </a:r>
          </a:p>
        </p:txBody>
      </p:sp>
    </p:spTree>
    <p:extLst>
      <p:ext uri="{BB962C8B-B14F-4D97-AF65-F5344CB8AC3E}">
        <p14:creationId xmlns:p14="http://schemas.microsoft.com/office/powerpoint/2010/main" val="245381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4434023" y="4738733"/>
            <a:ext cx="3323944" cy="1446528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800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/>
              <a:t>财务部</a:t>
            </a:r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0" t="10104" r="4584" b="7402"/>
          <a:stretch/>
        </p:blipFill>
        <p:spPr>
          <a:xfrm>
            <a:off x="4435928" y="1122304"/>
            <a:ext cx="3320144" cy="33539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椭圆 18"/>
          <p:cNvSpPr/>
          <p:nvPr/>
        </p:nvSpPr>
        <p:spPr>
          <a:xfrm>
            <a:off x="4777450" y="1474855"/>
            <a:ext cx="2648833" cy="2648833"/>
          </a:xfrm>
          <a:prstGeom prst="ellipse">
            <a:avLst/>
          </a:prstGeom>
          <a:blipFill>
            <a:blip r:embed="rId5"/>
            <a:srcRect/>
            <a:stretch>
              <a:fillRect l="-24934" r="-249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7850827" y="1957127"/>
            <a:ext cx="1667318" cy="1684288"/>
            <a:chOff x="7850827" y="1097318"/>
            <a:chExt cx="1667318" cy="168428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/>
          </p:blipFill>
          <p:spPr>
            <a:xfrm>
              <a:off x="7850827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椭圆 20"/>
            <p:cNvSpPr/>
            <p:nvPr/>
          </p:nvSpPr>
          <p:spPr>
            <a:xfrm>
              <a:off x="8022286" y="1274363"/>
              <a:ext cx="1330197" cy="1330198"/>
            </a:xfrm>
            <a:prstGeom prst="ellipse">
              <a:avLst/>
            </a:prstGeom>
            <a:blipFill>
              <a:blip r:embed="rId7"/>
              <a:srcRect/>
              <a:stretch>
                <a:fillRect l="-24578" r="-2457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608735" y="1957127"/>
            <a:ext cx="1667318" cy="1684288"/>
            <a:chOff x="2608735" y="1097318"/>
            <a:chExt cx="1667318" cy="168428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/>
          </p:blipFill>
          <p:spPr>
            <a:xfrm>
              <a:off x="2608735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椭圆 24"/>
            <p:cNvSpPr/>
            <p:nvPr/>
          </p:nvSpPr>
          <p:spPr>
            <a:xfrm>
              <a:off x="2780194" y="1274363"/>
              <a:ext cx="1330197" cy="1330198"/>
            </a:xfrm>
            <a:prstGeom prst="ellipse">
              <a:avLst/>
            </a:prstGeom>
            <a:blipFill>
              <a:blip r:embed="rId8"/>
              <a:srcRect/>
              <a:stretch>
                <a:fillRect l="-46299" r="-374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1346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25" dur="12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30" dur="12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21067" y="4362010"/>
            <a:ext cx="4349866" cy="1477305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800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获奖感言</a:t>
            </a:r>
          </a:p>
        </p:txBody>
      </p:sp>
      <p:sp>
        <p:nvSpPr>
          <p:cNvPr id="7" name="矩形 6"/>
          <p:cNvSpPr/>
          <p:nvPr/>
        </p:nvSpPr>
        <p:spPr>
          <a:xfrm>
            <a:off x="2721404" y="1616196"/>
            <a:ext cx="4764446" cy="18128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>
              <a:lnSpc>
                <a:spcPct val="130000"/>
              </a:lnSpc>
            </a:pPr>
            <a:r>
              <a:rPr lang="zh-CN" altLang="en-US" sz="32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下面有请获奖代表 </a:t>
            </a:r>
            <a:endParaRPr lang="en-US" altLang="zh-CN" sz="32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54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某某 发表感想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0" t="4507" r="23760" b="2479"/>
          <a:stretch/>
        </p:blipFill>
        <p:spPr>
          <a:xfrm>
            <a:off x="7163717" y="1018685"/>
            <a:ext cx="2612578" cy="4264054"/>
          </a:xfrm>
          <a:prstGeom prst="rect">
            <a:avLst/>
          </a:prstGeom>
          <a:effectLst>
            <a:outerShdw blurRad="254000" dist="190500" dir="13500000" algn="br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722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12" dur="12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588BA46-99D9-4000-9611-15DDD16C0137}"/>
              </a:ext>
            </a:extLst>
          </p:cNvPr>
          <p:cNvGrpSpPr/>
          <p:nvPr/>
        </p:nvGrpSpPr>
        <p:grpSpPr>
          <a:xfrm>
            <a:off x="1533610" y="771895"/>
            <a:ext cx="8995845" cy="5565079"/>
            <a:chOff x="1643100" y="921319"/>
            <a:chExt cx="8768835" cy="535627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EB1212EE-1D5B-4897-9621-ED8E2304BD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" t="16687" r="4000" b="14110"/>
            <a:stretch/>
          </p:blipFill>
          <p:spPr>
            <a:xfrm>
              <a:off x="2014400" y="1392058"/>
              <a:ext cx="8163199" cy="4388666"/>
            </a:xfrm>
            <a:prstGeom prst="rect">
              <a:avLst/>
            </a:prstGeom>
            <a:effectLst>
              <a:outerShdw blurRad="279400" sx="104000" sy="104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1F20619D-48B7-42D2-93F2-3BD7FF7905F1}"/>
                </a:ext>
              </a:extLst>
            </p:cNvPr>
            <p:cNvSpPr/>
            <p:nvPr/>
          </p:nvSpPr>
          <p:spPr>
            <a:xfrm>
              <a:off x="2167832" y="1526401"/>
              <a:ext cx="7836779" cy="416439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EF57BC94-502D-47BE-8A6F-475E6EDB1EEE}"/>
                </a:ext>
              </a:extLst>
            </p:cNvPr>
            <p:cNvSpPr/>
            <p:nvPr/>
          </p:nvSpPr>
          <p:spPr>
            <a:xfrm>
              <a:off x="2902890" y="1882356"/>
              <a:ext cx="6366662" cy="3452484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7E962739-0280-4424-85D5-6148DCC1D53D}"/>
                </a:ext>
              </a:extLst>
            </p:cNvPr>
            <p:cNvSpPr/>
            <p:nvPr/>
          </p:nvSpPr>
          <p:spPr>
            <a:xfrm>
              <a:off x="3016450" y="2006312"/>
              <a:ext cx="6139543" cy="3204573"/>
            </a:xfrm>
            <a:prstGeom prst="rect">
              <a:avLst/>
            </a:prstGeom>
            <a:solidFill>
              <a:srgbClr val="F8D6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8A891A95-A915-4E43-9D62-30CC8ADC10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1643100" y="921319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AFFE37A9-C769-42AF-830F-35E84D8B5B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9356748" y="939597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63419E7-6043-41D2-9F29-99E5BC7693F6}"/>
              </a:ext>
            </a:extLst>
          </p:cNvPr>
          <p:cNvGrpSpPr/>
          <p:nvPr/>
        </p:nvGrpSpPr>
        <p:grpSpPr>
          <a:xfrm>
            <a:off x="4318000" y="1714804"/>
            <a:ext cx="3556000" cy="2646878"/>
            <a:chOff x="4318000" y="1238509"/>
            <a:chExt cx="3556000" cy="264687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E18B282E-EE03-4D45-B853-BD6C4DE67A79}"/>
                </a:ext>
              </a:extLst>
            </p:cNvPr>
            <p:cNvSpPr/>
            <p:nvPr/>
          </p:nvSpPr>
          <p:spPr>
            <a:xfrm>
              <a:off x="5132151" y="1238509"/>
              <a:ext cx="1887055" cy="26468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dirty="0">
                  <a:solidFill>
                    <a:srgbClr val="C00000"/>
                  </a:solidFill>
                  <a:effectLst>
                    <a:outerShdw blurRad="50800" dist="127000" dir="2460000" algn="r" rotWithShape="0">
                      <a:prstClr val="black">
                        <a:alpha val="40000"/>
                      </a:prstClr>
                    </a:outerShdw>
                  </a:effectLst>
                  <a:latin typeface="造字工房朗宋（非商用）常规体" pitchFamily="2" charset="-122"/>
                  <a:ea typeface="造字工房朗宋（非商用）常规体" pitchFamily="2" charset="-122"/>
                </a:rPr>
                <a:t>03</a:t>
              </a:r>
              <a:endParaRPr lang="zh-CN" altLang="en-US" sz="7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E3CA6DE-0CDB-4D2F-9816-F708977AEC79}"/>
                </a:ext>
              </a:extLst>
            </p:cNvPr>
            <p:cNvSpPr/>
            <p:nvPr/>
          </p:nvSpPr>
          <p:spPr>
            <a:xfrm>
              <a:off x="4318000" y="2233053"/>
              <a:ext cx="3556000" cy="584775"/>
            </a:xfrm>
            <a:prstGeom prst="rect">
              <a:avLst/>
            </a:prstGeom>
            <a:solidFill>
              <a:srgbClr val="F8D6A0"/>
            </a:solidFill>
          </p:spPr>
          <p:txBody>
            <a:bodyPr wrap="squar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en-US" altLang="zh-CN" sz="32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PART THREE</a:t>
              </a:r>
              <a:endParaRPr lang="zh-CN" altLang="en-US" sz="3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AC8CDF05-E4BF-4950-B96A-E593FFF4C772}"/>
              </a:ext>
            </a:extLst>
          </p:cNvPr>
          <p:cNvGrpSpPr/>
          <p:nvPr/>
        </p:nvGrpSpPr>
        <p:grpSpPr>
          <a:xfrm>
            <a:off x="4244527" y="4089382"/>
            <a:ext cx="3724097" cy="994724"/>
            <a:chOff x="4244527" y="3613087"/>
            <a:chExt cx="3724097" cy="99472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D49CE42E-D360-418E-A9EF-650F8188192C}"/>
                </a:ext>
              </a:extLst>
            </p:cNvPr>
            <p:cNvSpPr/>
            <p:nvPr/>
          </p:nvSpPr>
          <p:spPr>
            <a:xfrm>
              <a:off x="4997939" y="3613087"/>
              <a:ext cx="22172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zh-CN" altLang="en-US" sz="4000" spc="6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文艺演出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C2498DF-2F65-4259-AEC3-6FEBCB28750C}"/>
                </a:ext>
              </a:extLst>
            </p:cNvPr>
            <p:cNvSpPr txBox="1"/>
            <p:nvPr/>
          </p:nvSpPr>
          <p:spPr>
            <a:xfrm>
              <a:off x="4244527" y="4195390"/>
              <a:ext cx="3724097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Your content is played here, or by copying your text, select Paste in this box and choose to keep text only. </a:t>
              </a:r>
              <a:endParaRPr lang="zh-CN" altLang="en-US" sz="8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EC9969E-7C26-41D1-99ED-6DBF5D7F0E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00" y="3267633"/>
            <a:ext cx="3514890" cy="175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8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4.16667E-7 -0.08657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2.96296E-6 L 0.025 2.96296E-6 " pathEditMode="relative" rAng="0" ptsTypes="AA">
                                      <p:cBhvr>
                                        <p:cTn id="18" dur="1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25 -2.96296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92117"/>
            <a:ext cx="12192000" cy="2165884"/>
          </a:xfrm>
          <a:prstGeom prst="rect">
            <a:avLst/>
          </a:prstGeom>
          <a:effectLst>
            <a:outerShdw blurRad="2540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78" name="矩形 77"/>
          <p:cNvSpPr/>
          <p:nvPr/>
        </p:nvSpPr>
        <p:spPr>
          <a:xfrm>
            <a:off x="5022629" y="1718619"/>
            <a:ext cx="2146742" cy="830997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kern="0" spc="300">
                <a:blipFill>
                  <a:blip r:embed="rId5"/>
                  <a:tile tx="-381000" ty="317500" sx="70000" sy="70000" flip="xy" algn="tl"/>
                </a:blip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节目一</a:t>
            </a:r>
            <a:endParaRPr lang="zh-CN" altLang="en-US" sz="4800" kern="0" spc="300" dirty="0">
              <a:blipFill>
                <a:blip r:embed="rId5"/>
                <a:tile tx="-381000" ty="317500" sx="70000" sy="70000" flip="xy" algn="tl"/>
              </a:blip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3064716" y="2770490"/>
            <a:ext cx="6083718" cy="1862048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kern="0">
                <a:blipFill dpi="0" rotWithShape="1">
                  <a:blip r:embed="rId5"/>
                  <a:srcRect/>
                  <a:stretch>
                    <a:fillRect l="-2773" t="-15478" r="-70714"/>
                  </a:stretch>
                </a:blip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团体</a:t>
            </a:r>
            <a:r>
              <a:rPr lang="zh-CN" altLang="en-US" sz="11500" kern="0" dirty="0">
                <a:blipFill dpi="0" rotWithShape="1">
                  <a:blip r:embed="rId5"/>
                  <a:srcRect/>
                  <a:stretch>
                    <a:fillRect l="-2773" t="-15478" r="-70714"/>
                  </a:stretch>
                </a:blip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街舞</a:t>
            </a:r>
            <a:endParaRPr lang="en-US" altLang="zh-CN" sz="11500" kern="0" dirty="0">
              <a:blipFill dpi="0" rotWithShape="1">
                <a:blip r:embed="rId5"/>
                <a:srcRect/>
                <a:stretch>
                  <a:fillRect l="-2773" t="-15478" r="-70714"/>
                </a:stretch>
              </a:blip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pic>
        <p:nvPicPr>
          <p:cNvPr id="80" name="图片 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813" y="3208236"/>
            <a:ext cx="3514890" cy="1757445"/>
          </a:xfrm>
          <a:prstGeom prst="rect">
            <a:avLst/>
          </a:prstGeom>
        </p:spPr>
      </p:pic>
      <p:sp>
        <p:nvSpPr>
          <p:cNvPr id="81" name="矩形 80"/>
          <p:cNvSpPr/>
          <p:nvPr/>
        </p:nvSpPr>
        <p:spPr>
          <a:xfrm>
            <a:off x="4488181" y="6033815"/>
            <a:ext cx="3236784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spc="6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表演者：策划部</a:t>
            </a:r>
            <a:endParaRPr lang="en-US" altLang="zh-CN" sz="2800" spc="6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763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21" dur="1250" spd="-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0.25 -1.48148E-6 " pathEditMode="relative" rAng="0" ptsTypes="AA">
                                      <p:cBhvr>
                                        <p:cTn id="31" dur="1250" spd="-10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8" grpId="1"/>
      <p:bldP spid="79" grpId="0"/>
      <p:bldP spid="79" grpId="1"/>
      <p:bldP spid="81" grpId="0"/>
      <p:bldP spid="8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92117"/>
            <a:ext cx="12192000" cy="2165884"/>
          </a:xfrm>
          <a:prstGeom prst="rect">
            <a:avLst/>
          </a:prstGeom>
          <a:effectLst>
            <a:outerShdw blurRad="2540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5022629" y="1718619"/>
            <a:ext cx="2146743" cy="830997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kern="0" spc="300">
                <a:blipFill>
                  <a:blip r:embed="rId5"/>
                  <a:tile tx="-381000" ty="317500" sx="70000" sy="70000" flip="xy" algn="tl"/>
                </a:blip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节目二</a:t>
            </a:r>
            <a:endParaRPr lang="zh-CN" altLang="en-US" sz="4800" kern="0" spc="300" dirty="0">
              <a:blipFill>
                <a:blip r:embed="rId5"/>
                <a:tile tx="-381000" ty="317500" sx="70000" sy="70000" flip="xy" algn="tl"/>
              </a:blip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64715" y="2770490"/>
            <a:ext cx="6083718" cy="1862048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kern="0">
                <a:blipFill dpi="0" rotWithShape="1">
                  <a:blip r:embed="rId5"/>
                  <a:srcRect/>
                  <a:stretch>
                    <a:fillRect l="-2773" t="-15478" r="-70714"/>
                  </a:stretch>
                </a:blip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恭喜发财</a:t>
            </a:r>
            <a:endParaRPr lang="en-US" altLang="zh-CN" sz="11500" kern="0" dirty="0">
              <a:blipFill dpi="0" rotWithShape="1">
                <a:blip r:embed="rId5"/>
                <a:srcRect/>
                <a:stretch>
                  <a:fillRect l="-2773" t="-15478" r="-70714"/>
                </a:stretch>
              </a:blip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415" y="3208236"/>
            <a:ext cx="3514890" cy="175744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488181" y="6033815"/>
            <a:ext cx="3236785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spc="6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表演者：人事部</a:t>
            </a:r>
            <a:endParaRPr lang="en-US" altLang="zh-CN" sz="2800" spc="6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504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33333E-6 L -0.0401 -3.33333E-6 " pathEditMode="relative" rAng="0" ptsTypes="AA">
                                      <p:cBhvr>
                                        <p:cTn id="21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33333E-6 L 0.25 -3.33333E-6 " pathEditMode="relative" rAng="0" ptsTypes="AA">
                                      <p:cBhvr>
                                        <p:cTn id="31" dur="12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7" grpId="0"/>
      <p:bldP spid="1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92117"/>
            <a:ext cx="12192000" cy="2165884"/>
          </a:xfrm>
          <a:prstGeom prst="rect">
            <a:avLst/>
          </a:prstGeom>
          <a:effectLst>
            <a:outerShdw blurRad="2540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5022629" y="1718619"/>
            <a:ext cx="2146743" cy="830997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kern="0" spc="300">
                <a:blipFill>
                  <a:blip r:embed="rId5"/>
                  <a:tile tx="-381000" ty="317500" sx="70000" sy="70000" flip="xy" algn="tl"/>
                </a:blip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节目三</a:t>
            </a:r>
            <a:endParaRPr lang="zh-CN" altLang="en-US" sz="4800" kern="0" spc="300" dirty="0">
              <a:blipFill>
                <a:blip r:embed="rId5"/>
                <a:tile tx="-381000" ty="317500" sx="70000" sy="70000" flip="xy" algn="tl"/>
              </a:blip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02097" y="2770490"/>
            <a:ext cx="4608955" cy="1862048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kern="0">
                <a:blipFill dpi="0" rotWithShape="1">
                  <a:blip r:embed="rId5"/>
                  <a:srcRect/>
                  <a:stretch>
                    <a:fillRect l="-2773" t="-15478" r="-70714"/>
                  </a:stretch>
                </a:blip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唱双簧</a:t>
            </a:r>
            <a:endParaRPr lang="en-US" altLang="zh-CN" sz="11500" kern="0" dirty="0">
              <a:blipFill dpi="0" rotWithShape="1">
                <a:blip r:embed="rId5"/>
                <a:srcRect/>
                <a:stretch>
                  <a:fillRect l="-2773" t="-15478" r="-70714"/>
                </a:stretch>
              </a:blip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813" y="3208236"/>
            <a:ext cx="3514890" cy="175744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488181" y="6033815"/>
            <a:ext cx="3236785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spc="6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2" charset="-122"/>
                <a:ea typeface="造字工房力黑（非商用）常规体" pitchFamily="2" charset="-122"/>
              </a:rPr>
              <a:t>表演者：市场部</a:t>
            </a:r>
            <a:endParaRPr lang="en-US" altLang="zh-CN" sz="2800" spc="6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634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33333E-6 L -0.0401 -3.33333E-6 " pathEditMode="relative" rAng="0" ptsTypes="AA">
                                      <p:cBhvr>
                                        <p:cTn id="21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0.25 -1.48148E-6 " pathEditMode="relative" rAng="0" ptsTypes="AA">
                                      <p:cBhvr>
                                        <p:cTn id="31" dur="12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7" grpId="0"/>
      <p:bldP spid="1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圆角矩形 93"/>
          <p:cNvSpPr/>
          <p:nvPr/>
        </p:nvSpPr>
        <p:spPr>
          <a:xfrm>
            <a:off x="3572978" y="2193501"/>
            <a:ext cx="5376782" cy="3607202"/>
          </a:xfrm>
          <a:prstGeom prst="roundRect">
            <a:avLst>
              <a:gd name="adj" fmla="val 11651"/>
            </a:avLst>
          </a:prstGeom>
          <a:solidFill>
            <a:srgbClr val="770000"/>
          </a:solidFill>
          <a:ln w="127000" cap="flat" cmpd="sng" algn="ctr">
            <a:solidFill>
              <a:srgbClr val="A80000"/>
            </a:solidFill>
            <a:prstDash val="solid"/>
            <a:miter lim="800000"/>
          </a:ln>
          <a:effectLst>
            <a:outerShdw blurRad="127000" dist="25400" dir="5400000" sx="103000" sy="103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微软雅黑" panose="020B0503020204020204" pitchFamily="34" charset="-122"/>
            </a:endParaRPr>
          </a:p>
        </p:txBody>
      </p:sp>
      <p:pic>
        <p:nvPicPr>
          <p:cNvPr id="97" name="图片 9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428" y="927694"/>
            <a:ext cx="6887882" cy="1864320"/>
          </a:xfrm>
          <a:prstGeom prst="rect">
            <a:avLst/>
          </a:prstGeom>
        </p:spPr>
      </p:pic>
      <p:sp>
        <p:nvSpPr>
          <p:cNvPr id="98" name="矩形 97"/>
          <p:cNvSpPr/>
          <p:nvPr/>
        </p:nvSpPr>
        <p:spPr>
          <a:xfrm>
            <a:off x="5297002" y="2621308"/>
            <a:ext cx="192873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spc="6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抽奖规则</a:t>
            </a:r>
            <a:endParaRPr lang="en-US" altLang="zh-CN" sz="2800" spc="6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4052184" y="3383210"/>
            <a:ext cx="454324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0" i="0" u="none" strike="noStrike" kern="0" cap="none" spc="0" normalizeH="0" baseline="0">
                <a:ln>
                  <a:noFill/>
                </a:ln>
                <a:solidFill>
                  <a:srgbClr val="FFEE60"/>
                </a:solidFill>
                <a:effectLst/>
                <a:uLnTx/>
                <a:uFillTx/>
                <a:latin typeface="微软雅黑" panose="020B0503020204020204" pitchFamily="34" charset="-122"/>
              </a:defRPr>
            </a:lvl1pPr>
          </a:lstStyle>
          <a:p>
            <a:pPr marL="171450" indent="-171450" algn="l">
              <a:buFont typeface="Wingdings" panose="05000000000000000000" pitchFamily="2" charset="2"/>
              <a:buChar char="u"/>
            </a:pPr>
            <a:r>
              <a:rPr lang="en-US" altLang="zh-CN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 参与晚宴人员将自己的姓名用正楷字体写在小纸片上，按工作   人员要求折好，投入抽奖箱内。</a:t>
            </a:r>
          </a:p>
          <a:p>
            <a:pPr marL="171450" indent="-171450" algn="l">
              <a:buFont typeface="Wingdings" panose="05000000000000000000" pitchFamily="2" charset="2"/>
              <a:buChar char="u"/>
            </a:pPr>
            <a:r>
              <a:rPr lang="en-US" altLang="zh-CN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 由公司各部门主管负责在用餐过程中到台上抽取幸运者到台上转动“幸运大转盘”（必须转动一圈以上）摇奖，当大转盘上奖品项停在“幸运指针”上时，摇奖人可获得该项奖品。</a:t>
            </a:r>
          </a:p>
          <a:p>
            <a:pPr marL="171450" indent="-171450" algn="l">
              <a:buFont typeface="Wingdings" panose="05000000000000000000" pitchFamily="2" charset="2"/>
              <a:buChar char="u"/>
            </a:pPr>
            <a:r>
              <a:rPr lang="en-US" altLang="zh-CN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 “幸运大转盘”下方指针停在两个项目之间的中间线的，经主持人复核后可再摇一次。</a:t>
            </a:r>
          </a:p>
          <a:p>
            <a:pPr marL="171450" indent="-171450" algn="l">
              <a:buFont typeface="Wingdings" panose="05000000000000000000" pitchFamily="2" charset="2"/>
              <a:buChar char="u"/>
            </a:pPr>
            <a:r>
              <a:rPr lang="en-US" altLang="zh-CN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CN" altLang="en-US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 幸运者在摇奖时，不能用手或其它外力影响“幸运大转盘”转动，否则摇奖结果无效。</a:t>
            </a:r>
          </a:p>
        </p:txBody>
      </p:sp>
    </p:spTree>
    <p:extLst>
      <p:ext uri="{BB962C8B-B14F-4D97-AF65-F5344CB8AC3E}">
        <p14:creationId xmlns:p14="http://schemas.microsoft.com/office/powerpoint/2010/main" val="396563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-0.04557 -2.59259E-6 " pathEditMode="relative" rAng="0" ptsTypes="AA">
                                      <p:cBhvr>
                                        <p:cTn id="20" dur="1500" spd="-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7 -2.59259E-6 L -0.04557 -2.59259E-6 " pathEditMode="relative" rAng="0" ptsTypes="AA">
                                      <p:cBhvr>
                                        <p:cTn id="25" dur="1500" spd="-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8" grpId="0"/>
      <p:bldP spid="98" grpId="1"/>
      <p:bldP spid="99" grpId="0"/>
      <p:bldP spid="99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588BA46-99D9-4000-9611-15DDD16C0137}"/>
              </a:ext>
            </a:extLst>
          </p:cNvPr>
          <p:cNvGrpSpPr/>
          <p:nvPr/>
        </p:nvGrpSpPr>
        <p:grpSpPr>
          <a:xfrm>
            <a:off x="1533610" y="771895"/>
            <a:ext cx="8995845" cy="5565079"/>
            <a:chOff x="1643100" y="921319"/>
            <a:chExt cx="8768835" cy="535627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EB1212EE-1D5B-4897-9621-ED8E2304BD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" t="16687" r="4000" b="14110"/>
            <a:stretch/>
          </p:blipFill>
          <p:spPr>
            <a:xfrm>
              <a:off x="2014400" y="1392058"/>
              <a:ext cx="8163199" cy="4388666"/>
            </a:xfrm>
            <a:prstGeom prst="rect">
              <a:avLst/>
            </a:prstGeom>
            <a:effectLst>
              <a:outerShdw blurRad="279400" sx="104000" sy="104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1F20619D-48B7-42D2-93F2-3BD7FF7905F1}"/>
                </a:ext>
              </a:extLst>
            </p:cNvPr>
            <p:cNvSpPr/>
            <p:nvPr/>
          </p:nvSpPr>
          <p:spPr>
            <a:xfrm>
              <a:off x="2167832" y="1526401"/>
              <a:ext cx="7836779" cy="416439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EF57BC94-502D-47BE-8A6F-475E6EDB1EEE}"/>
                </a:ext>
              </a:extLst>
            </p:cNvPr>
            <p:cNvSpPr/>
            <p:nvPr/>
          </p:nvSpPr>
          <p:spPr>
            <a:xfrm>
              <a:off x="2902890" y="1882356"/>
              <a:ext cx="6366662" cy="3452484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7E962739-0280-4424-85D5-6148DCC1D53D}"/>
                </a:ext>
              </a:extLst>
            </p:cNvPr>
            <p:cNvSpPr/>
            <p:nvPr/>
          </p:nvSpPr>
          <p:spPr>
            <a:xfrm>
              <a:off x="3016450" y="2006312"/>
              <a:ext cx="6139543" cy="3204573"/>
            </a:xfrm>
            <a:prstGeom prst="rect">
              <a:avLst/>
            </a:prstGeom>
            <a:solidFill>
              <a:srgbClr val="F8D6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8A891A95-A915-4E43-9D62-30CC8ADC10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1643100" y="921319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AFFE37A9-C769-42AF-830F-35E84D8B5B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/>
          </p:blipFill>
          <p:spPr>
            <a:xfrm>
              <a:off x="9356748" y="939597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63419E7-6043-41D2-9F29-99E5BC7693F6}"/>
              </a:ext>
            </a:extLst>
          </p:cNvPr>
          <p:cNvGrpSpPr/>
          <p:nvPr/>
        </p:nvGrpSpPr>
        <p:grpSpPr>
          <a:xfrm>
            <a:off x="4318000" y="1714804"/>
            <a:ext cx="3556000" cy="2646878"/>
            <a:chOff x="4318000" y="1238509"/>
            <a:chExt cx="3556000" cy="264687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E18B282E-EE03-4D45-B853-BD6C4DE67A79}"/>
                </a:ext>
              </a:extLst>
            </p:cNvPr>
            <p:cNvSpPr/>
            <p:nvPr/>
          </p:nvSpPr>
          <p:spPr>
            <a:xfrm>
              <a:off x="5132151" y="1238509"/>
              <a:ext cx="1887055" cy="26468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dirty="0">
                  <a:solidFill>
                    <a:srgbClr val="C00000"/>
                  </a:solidFill>
                  <a:effectLst>
                    <a:outerShdw blurRad="50800" dist="127000" dir="2460000" algn="r" rotWithShape="0">
                      <a:prstClr val="black">
                        <a:alpha val="40000"/>
                      </a:prstClr>
                    </a:outerShdw>
                  </a:effectLst>
                  <a:latin typeface="造字工房朗宋（非商用）常规体" pitchFamily="2" charset="-122"/>
                  <a:ea typeface="造字工房朗宋（非商用）常规体" pitchFamily="2" charset="-122"/>
                </a:rPr>
                <a:t>04</a:t>
              </a:r>
              <a:endParaRPr lang="zh-CN" altLang="en-US" sz="7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E3CA6DE-0CDB-4D2F-9816-F708977AEC79}"/>
                </a:ext>
              </a:extLst>
            </p:cNvPr>
            <p:cNvSpPr/>
            <p:nvPr/>
          </p:nvSpPr>
          <p:spPr>
            <a:xfrm>
              <a:off x="4318000" y="2233053"/>
              <a:ext cx="3556000" cy="584775"/>
            </a:xfrm>
            <a:prstGeom prst="rect">
              <a:avLst/>
            </a:prstGeom>
            <a:solidFill>
              <a:srgbClr val="F8D6A0"/>
            </a:solidFill>
          </p:spPr>
          <p:txBody>
            <a:bodyPr wrap="squar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en-US" altLang="zh-CN" sz="32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PART FOUR</a:t>
              </a:r>
              <a:endParaRPr lang="zh-CN" altLang="en-US" sz="3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AC8CDF05-E4BF-4950-B96A-E593FFF4C772}"/>
              </a:ext>
            </a:extLst>
          </p:cNvPr>
          <p:cNvGrpSpPr/>
          <p:nvPr/>
        </p:nvGrpSpPr>
        <p:grpSpPr>
          <a:xfrm>
            <a:off x="4244527" y="4089382"/>
            <a:ext cx="3724097" cy="994724"/>
            <a:chOff x="4244527" y="3613087"/>
            <a:chExt cx="3724097" cy="99472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D49CE42E-D360-418E-A9EF-650F8188192C}"/>
                </a:ext>
              </a:extLst>
            </p:cNvPr>
            <p:cNvSpPr/>
            <p:nvPr/>
          </p:nvSpPr>
          <p:spPr>
            <a:xfrm>
              <a:off x="4997940" y="3613087"/>
              <a:ext cx="22172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zh-CN" altLang="en-US" sz="4000" spc="6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新年寄语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C2498DF-2F65-4259-AEC3-6FEBCB28750C}"/>
                </a:ext>
              </a:extLst>
            </p:cNvPr>
            <p:cNvSpPr txBox="1"/>
            <p:nvPr/>
          </p:nvSpPr>
          <p:spPr>
            <a:xfrm>
              <a:off x="4244527" y="4195390"/>
              <a:ext cx="3724097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Your content is played here, or by copying your text, select Paste in this box and choose to keep text only. </a:t>
              </a:r>
              <a:endParaRPr lang="zh-CN" altLang="en-US" sz="8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EC9969E-7C26-41D1-99ED-6DBF5D7F0E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00" y="3267633"/>
            <a:ext cx="3514890" cy="175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5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4.16667E-7 -0.08657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2.96296E-6 L 0.025 2.96296E-6 " pathEditMode="relative" rAng="0" ptsTypes="AA">
                                      <p:cBhvr>
                                        <p:cTn id="18" dur="1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25 -2.96296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266826" y="2981528"/>
            <a:ext cx="5689499" cy="185775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400" b="0" i="0">
                <a:solidFill>
                  <a:srgbClr val="FFDB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Source Sans Pro Black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sz="1800" b="1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　　新年伊始万象更新，新年的曙光已经扑面而来！无论明天路上多少荆棘坎坷，让我们伴随悠扬的新年钟声，携起手来少一些埋怨多一些行动，坚定信心振奋精神扎实苦干，发挥我们所有的智慧和能量，奉献我们所有的激情和才华，再谱公司和个人发展的崭新篇章！</a:t>
            </a:r>
          </a:p>
        </p:txBody>
      </p:sp>
      <p:sp>
        <p:nvSpPr>
          <p:cNvPr id="8" name="矩形 7"/>
          <p:cNvSpPr/>
          <p:nvPr/>
        </p:nvSpPr>
        <p:spPr>
          <a:xfrm>
            <a:off x="4625432" y="1685931"/>
            <a:ext cx="2972289" cy="9848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44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新年寄语</a:t>
            </a:r>
          </a:p>
          <a:p>
            <a:pPr algn="ctr"/>
            <a:r>
              <a:rPr lang="en-US" altLang="zh-CN" sz="14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New Year message</a:t>
            </a:r>
            <a:endParaRPr lang="en-US" altLang="zh-CN" sz="14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085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8" grpId="1"/>
      <p:bldP spid="8" grpId="2"/>
      <p:bldP spid="8" grpId="3"/>
      <p:bldP spid="8" grpId="4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10"/>
          <p:cNvSpPr txBox="1"/>
          <p:nvPr/>
        </p:nvSpPr>
        <p:spPr>
          <a:xfrm>
            <a:off x="2922699" y="2039468"/>
            <a:ext cx="6378669" cy="11326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2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defRPr>
            </a:lvl1pPr>
          </a:lstStyle>
          <a:p>
            <a:r>
              <a:rPr lang="zh-CN" altLang="en-US" sz="2000" dirty="0"/>
              <a:t>值此新春佳节来临之际，向您致以最真挚</a:t>
            </a:r>
            <a:r>
              <a:rPr lang="zh-CN" altLang="en-US" sz="2000"/>
              <a:t>的祝福</a:t>
            </a:r>
            <a:endParaRPr lang="en-US" altLang="zh-CN" sz="2000" dirty="0"/>
          </a:p>
          <a:p>
            <a:r>
              <a:rPr lang="zh-CN" altLang="en-US" dirty="0"/>
              <a:t>衷心祝愿您：</a:t>
            </a:r>
          </a:p>
        </p:txBody>
      </p:sp>
      <p:sp>
        <p:nvSpPr>
          <p:cNvPr id="14" name="TextBox 112"/>
          <p:cNvSpPr txBox="1"/>
          <p:nvPr/>
        </p:nvSpPr>
        <p:spPr>
          <a:xfrm>
            <a:off x="3361120" y="3434593"/>
            <a:ext cx="5501826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>
            <a:defPPr>
              <a:defRPr lang="zh-CN"/>
            </a:defPPr>
            <a:lvl1pPr algn="ctr">
              <a:defRPr sz="44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defRPr>
            </a:lvl1pPr>
          </a:lstStyle>
          <a:p>
            <a:r>
              <a:rPr lang="zh-CN" altLang="en-US" dirty="0"/>
              <a:t>新年大吉   阖家幸福</a:t>
            </a:r>
            <a:endParaRPr lang="en-US" altLang="zh-CN" dirty="0"/>
          </a:p>
          <a:p>
            <a:r>
              <a:rPr lang="zh-CN" altLang="en-US" dirty="0"/>
              <a:t>工作顺利   万事如意</a:t>
            </a:r>
          </a:p>
        </p:txBody>
      </p:sp>
    </p:spTree>
    <p:extLst>
      <p:ext uri="{BB962C8B-B14F-4D97-AF65-F5344CB8AC3E}">
        <p14:creationId xmlns:p14="http://schemas.microsoft.com/office/powerpoint/2010/main" val="173953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2B6419E-16E6-4740-8A83-AD6D425A1C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815" y="4401565"/>
            <a:ext cx="2388369" cy="188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3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344</Words>
  <Application>Microsoft Office PowerPoint</Application>
  <PresentationFormat>宽屏</PresentationFormat>
  <Paragraphs>108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Wingdings</vt:lpstr>
      <vt:lpstr>等线</vt:lpstr>
      <vt:lpstr>等线 Light</vt:lpstr>
      <vt:lpstr>方正大草简体</vt:lpstr>
      <vt:lpstr>方正正粗黑简体</vt:lpstr>
      <vt:lpstr>微软雅黑</vt:lpstr>
      <vt:lpstr>微软雅黑 Light</vt:lpstr>
      <vt:lpstr>造字工房朗宋（非商用）常规体</vt:lpstr>
      <vt:lpstr>造字工房力黑（非商用）常规体</vt:lpstr>
      <vt:lpstr>Arial</vt:lpstr>
      <vt:lpstr>Source Sans Pro Black</vt:lpstr>
      <vt:lpstr>Times New Roman</vt:lpstr>
      <vt:lpstr>Verdana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3</dc:creator>
  <cp:lastModifiedBy>Administrator</cp:lastModifiedBy>
  <cp:revision>17</cp:revision>
  <dcterms:created xsi:type="dcterms:W3CDTF">2018-09-25T09:56:05Z</dcterms:created>
  <dcterms:modified xsi:type="dcterms:W3CDTF">2018-10-09T13:44:20Z</dcterms:modified>
</cp:coreProperties>
</file>