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3"/>
  </p:sldMasterIdLst>
  <p:notesMasterIdLst>
    <p:notesMasterId r:id="rId5"/>
  </p:notesMasterIdLst>
  <p:sldIdLst>
    <p:sldId id="928" r:id="rId4"/>
    <p:sldId id="260" r:id="rId6"/>
    <p:sldId id="978" r:id="rId7"/>
    <p:sldId id="845" r:id="rId8"/>
    <p:sldId id="982" r:id="rId9"/>
    <p:sldId id="886" r:id="rId10"/>
    <p:sldId id="887" r:id="rId11"/>
    <p:sldId id="873" r:id="rId12"/>
    <p:sldId id="889" r:id="rId13"/>
    <p:sldId id="892" r:id="rId14"/>
    <p:sldId id="893" r:id="rId15"/>
    <p:sldId id="895" r:id="rId16"/>
    <p:sldId id="896" r:id="rId17"/>
    <p:sldId id="897" r:id="rId18"/>
    <p:sldId id="891" r:id="rId19"/>
    <p:sldId id="899" r:id="rId20"/>
    <p:sldId id="900" r:id="rId21"/>
    <p:sldId id="898" r:id="rId22"/>
    <p:sldId id="901" r:id="rId23"/>
    <p:sldId id="903" r:id="rId24"/>
    <p:sldId id="904" r:id="rId25"/>
    <p:sldId id="905" r:id="rId26"/>
    <p:sldId id="906" r:id="rId27"/>
    <p:sldId id="907" r:id="rId28"/>
    <p:sldId id="979" r:id="rId29"/>
    <p:sldId id="908" r:id="rId30"/>
    <p:sldId id="983" r:id="rId31"/>
    <p:sldId id="984" r:id="rId32"/>
    <p:sldId id="910" r:id="rId33"/>
    <p:sldId id="902" r:id="rId34"/>
    <p:sldId id="985" r:id="rId35"/>
    <p:sldId id="912" r:id="rId36"/>
    <p:sldId id="913" r:id="rId37"/>
    <p:sldId id="914" r:id="rId38"/>
    <p:sldId id="915" r:id="rId39"/>
    <p:sldId id="916" r:id="rId40"/>
    <p:sldId id="917" r:id="rId41"/>
    <p:sldId id="918" r:id="rId42"/>
    <p:sldId id="919" r:id="rId43"/>
    <p:sldId id="980" r:id="rId44"/>
    <p:sldId id="911" r:id="rId45"/>
    <p:sldId id="922" r:id="rId46"/>
    <p:sldId id="981" r:id="rId47"/>
  </p:sldIdLst>
  <p:sldSz cx="9601200" cy="5400675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3AE"/>
    <a:srgbClr val="2682C8"/>
    <a:srgbClr val="A4B0BE"/>
    <a:srgbClr val="697E93"/>
    <a:srgbClr val="44525F"/>
    <a:srgbClr val="404040"/>
    <a:srgbClr val="E2E1E0"/>
    <a:srgbClr val="FE3232"/>
    <a:srgbClr val="71B9B9"/>
    <a:srgbClr val="48A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3" autoAdjust="0"/>
    <p:restoredTop sz="90476"/>
  </p:normalViewPr>
  <p:slideViewPr>
    <p:cSldViewPr snapToGrid="0" showGuides="1">
      <p:cViewPr varScale="1">
        <p:scale>
          <a:sx n="86" d="100"/>
          <a:sy n="86" d="100"/>
        </p:scale>
        <p:origin x="960" y="62"/>
      </p:cViewPr>
      <p:guideLst>
        <p:guide orient="horz" pos="1681"/>
        <p:guide pos="4096"/>
        <p:guide pos="768"/>
        <p:guide pos="13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0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</p:txBody>
      </p:sp>
      <p:sp>
        <p:nvSpPr>
          <p:cNvPr id="819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宋体" panose="02010600030101010101" pitchFamily="2" charset="-122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panose="02010600030101010101" pitchFamily="2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>
            <a:solidFill>
              <a:srgbClr val="000000"/>
            </a:solidFill>
            <a:miter/>
          </a:ln>
        </p:spPr>
      </p:sp>
      <p:sp>
        <p:nvSpPr>
          <p:cNvPr id="51202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120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>
            <a:solidFill>
              <a:srgbClr val="000000"/>
            </a:solidFill>
            <a:miter/>
          </a:ln>
        </p:spPr>
      </p:sp>
      <p:sp>
        <p:nvSpPr>
          <p:cNvPr id="5325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325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57761" y="107950"/>
            <a:ext cx="701755" cy="2873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883861"/>
            <a:ext cx="7200900" cy="1880235"/>
          </a:xfrm>
        </p:spPr>
        <p:txBody>
          <a:bodyPr anchor="b"/>
          <a:lstStyle>
            <a:lvl1pPr algn="ctr">
              <a:defRPr sz="47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2836605"/>
            <a:ext cx="7200900" cy="1303913"/>
          </a:xfrm>
        </p:spPr>
        <p:txBody>
          <a:bodyPr/>
          <a:lstStyle>
            <a:lvl1pPr marL="0" indent="0" algn="ctr">
              <a:buNone/>
              <a:defRPr sz="1890"/>
            </a:lvl1pPr>
            <a:lvl2pPr marL="360045" indent="0" algn="ctr">
              <a:buNone/>
              <a:defRPr sz="1575"/>
            </a:lvl2pPr>
            <a:lvl3pPr marL="720090" indent="0" algn="ctr">
              <a:buNone/>
              <a:defRPr sz="1420"/>
            </a:lvl3pPr>
            <a:lvl4pPr marL="1080135" indent="0" algn="ctr">
              <a:buNone/>
              <a:defRPr sz="1260"/>
            </a:lvl4pPr>
            <a:lvl5pPr marL="1440180" indent="0" algn="ctr">
              <a:buNone/>
              <a:defRPr sz="1260"/>
            </a:lvl5pPr>
            <a:lvl6pPr marL="1800225" indent="0" algn="ctr">
              <a:buNone/>
              <a:defRPr sz="1260"/>
            </a:lvl6pPr>
            <a:lvl7pPr marL="2160270" indent="0" algn="ctr">
              <a:buNone/>
              <a:defRPr sz="1260"/>
            </a:lvl7pPr>
            <a:lvl8pPr marL="2520315" indent="0" algn="ctr">
              <a:buNone/>
              <a:defRPr sz="1260"/>
            </a:lvl8pPr>
            <a:lvl9pPr marL="2880360" indent="0" algn="ctr">
              <a:buNone/>
              <a:defRPr sz="12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346419"/>
            <a:ext cx="8281035" cy="2246530"/>
          </a:xfrm>
        </p:spPr>
        <p:txBody>
          <a:bodyPr anchor="b"/>
          <a:lstStyle>
            <a:lvl1pPr>
              <a:defRPr sz="47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55082" y="3614203"/>
            <a:ext cx="8281035" cy="118139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60083" y="1437680"/>
            <a:ext cx="4080510" cy="34266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860608" y="1437680"/>
            <a:ext cx="4080510" cy="342667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287536"/>
            <a:ext cx="8281035" cy="104388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61334" y="1323916"/>
            <a:ext cx="4061757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20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1334" y="1972747"/>
            <a:ext cx="4061757" cy="290161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60607" y="1323916"/>
            <a:ext cx="4081761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20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860607" y="1972747"/>
            <a:ext cx="4081761" cy="290161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60045"/>
            <a:ext cx="3096637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81760" y="777597"/>
            <a:ext cx="4860608" cy="3837980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61333" y="1620202"/>
            <a:ext cx="3096637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5"/>
            </a:lvl2pPr>
            <a:lvl3pPr marL="720090" indent="0">
              <a:buNone/>
              <a:defRPr sz="945"/>
            </a:lvl3pPr>
            <a:lvl4pPr marL="1080135" indent="0">
              <a:buNone/>
              <a:defRPr sz="790"/>
            </a:lvl4pPr>
            <a:lvl5pPr marL="1440180" indent="0">
              <a:buNone/>
              <a:defRPr sz="790"/>
            </a:lvl5pPr>
            <a:lvl6pPr marL="1800225" indent="0">
              <a:buNone/>
              <a:defRPr sz="790"/>
            </a:lvl6pPr>
            <a:lvl7pPr marL="2160270" indent="0">
              <a:buNone/>
              <a:defRPr sz="790"/>
            </a:lvl7pPr>
            <a:lvl8pPr marL="2520315" indent="0">
              <a:buNone/>
              <a:defRPr sz="790"/>
            </a:lvl8pPr>
            <a:lvl9pPr marL="2880360" indent="0">
              <a:buNone/>
              <a:defRPr sz="7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60045"/>
            <a:ext cx="3096637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777597"/>
            <a:ext cx="4860608" cy="3837980"/>
          </a:xfrm>
        </p:spPr>
        <p:txBody>
          <a:bodyPr anchor="t"/>
          <a:lstStyle>
            <a:lvl1pPr marL="0" indent="0">
              <a:buNone/>
              <a:defRPr sz="2520"/>
            </a:lvl1pPr>
            <a:lvl2pPr marL="360045" indent="0">
              <a:buNone/>
              <a:defRPr sz="2205"/>
            </a:lvl2pPr>
            <a:lvl3pPr marL="720090" indent="0">
              <a:buNone/>
              <a:defRPr sz="1890"/>
            </a:lvl3pPr>
            <a:lvl4pPr marL="1080135" indent="0">
              <a:buNone/>
              <a:defRPr sz="1575"/>
            </a:lvl4pPr>
            <a:lvl5pPr marL="1440180" indent="0">
              <a:buNone/>
              <a:defRPr sz="1575"/>
            </a:lvl5pPr>
            <a:lvl6pPr marL="1800225" indent="0">
              <a:buNone/>
              <a:defRPr sz="1575"/>
            </a:lvl6pPr>
            <a:lvl7pPr marL="2160270" indent="0">
              <a:buNone/>
              <a:defRPr sz="1575"/>
            </a:lvl7pPr>
            <a:lvl8pPr marL="2520315" indent="0">
              <a:buNone/>
              <a:defRPr sz="1575"/>
            </a:lvl8pPr>
            <a:lvl9pPr marL="2880360" indent="0">
              <a:buNone/>
              <a:defRPr sz="157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61333" y="1620202"/>
            <a:ext cx="3096637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5"/>
            </a:lvl2pPr>
            <a:lvl3pPr marL="720090" indent="0">
              <a:buNone/>
              <a:defRPr sz="945"/>
            </a:lvl3pPr>
            <a:lvl4pPr marL="1080135" indent="0">
              <a:buNone/>
              <a:defRPr sz="790"/>
            </a:lvl4pPr>
            <a:lvl5pPr marL="1440180" indent="0">
              <a:buNone/>
              <a:defRPr sz="790"/>
            </a:lvl5pPr>
            <a:lvl6pPr marL="1800225" indent="0">
              <a:buNone/>
              <a:defRPr sz="790"/>
            </a:lvl6pPr>
            <a:lvl7pPr marL="2160270" indent="0">
              <a:buNone/>
              <a:defRPr sz="790"/>
            </a:lvl7pPr>
            <a:lvl8pPr marL="2520315" indent="0">
              <a:buNone/>
              <a:defRPr sz="790"/>
            </a:lvl8pPr>
            <a:lvl9pPr marL="2880360" indent="0">
              <a:buNone/>
              <a:defRPr sz="7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287536"/>
            <a:ext cx="2070259" cy="457682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60083" y="287536"/>
            <a:ext cx="6090761" cy="4576822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 userDrawn="1"/>
        </p:nvSpPr>
        <p:spPr>
          <a:xfrm>
            <a:off x="5067300" y="250818"/>
            <a:ext cx="3205421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0163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新媒体运营必读干货</a:t>
            </a:r>
            <a:endParaRPr lang="zh-CN" altLang="en-US" sz="1600" dirty="0">
              <a:solidFill>
                <a:srgbClr val="0163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0"/>
          <p:cNvSpPr/>
          <p:nvPr userDrawn="1"/>
        </p:nvSpPr>
        <p:spPr>
          <a:xfrm>
            <a:off x="8090887" y="2660"/>
            <a:ext cx="1221899" cy="610950"/>
          </a:xfrm>
          <a:custGeom>
            <a:avLst/>
            <a:gdLst>
              <a:gd name="connsiteX0" fmla="*/ 0 w 2219633"/>
              <a:gd name="connsiteY0" fmla="*/ 0 h 1109817"/>
              <a:gd name="connsiteX1" fmla="*/ 2219633 w 2219633"/>
              <a:gd name="connsiteY1" fmla="*/ 0 h 1109817"/>
              <a:gd name="connsiteX2" fmla="*/ 1109817 w 2219633"/>
              <a:gd name="connsiteY2" fmla="*/ 1109817 h 110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9633" h="1109817">
                <a:moveTo>
                  <a:pt x="0" y="0"/>
                </a:moveTo>
                <a:lnTo>
                  <a:pt x="2219633" y="0"/>
                </a:lnTo>
                <a:lnTo>
                  <a:pt x="1109817" y="1109817"/>
                </a:lnTo>
                <a:close/>
              </a:path>
            </a:pathLst>
          </a:cu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60085" y="287343"/>
            <a:ext cx="8281035" cy="10445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660085" y="1438280"/>
            <a:ext cx="8281035" cy="34258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12827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28270"/>
            <a:r>
              <a:rPr lang="zh-CN" altLang="en-US" dirty="0"/>
              <a:t>第二级</a:t>
            </a:r>
            <a:endParaRPr lang="zh-CN" altLang="en-US" dirty="0"/>
          </a:p>
          <a:p>
            <a:pPr lvl="2" indent="-128270"/>
            <a:r>
              <a:rPr lang="zh-CN" altLang="en-US" dirty="0"/>
              <a:t>第三级</a:t>
            </a:r>
            <a:endParaRPr lang="zh-CN" altLang="en-US" dirty="0"/>
          </a:p>
          <a:p>
            <a:pPr lvl="3" indent="-128270"/>
            <a:r>
              <a:rPr lang="zh-CN" altLang="en-US" dirty="0"/>
              <a:t>第四级</a:t>
            </a:r>
            <a:endParaRPr lang="zh-CN" altLang="en-US" dirty="0"/>
          </a:p>
          <a:p>
            <a:pPr lvl="4" indent="-12827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5" y="5005388"/>
            <a:ext cx="2160271" cy="287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buFontTx/>
              <a:buNone/>
              <a:defRPr sz="67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400" y="5005388"/>
            <a:ext cx="3240405" cy="287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buFontTx/>
              <a:buNone/>
              <a:defRPr sz="67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50" y="5005388"/>
            <a:ext cx="2160271" cy="287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675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l" defTabSz="5137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 kern="1200">
          <a:solidFill>
            <a:schemeClr val="tx1"/>
          </a:solidFill>
          <a:latin typeface="+mj-lt"/>
          <a:ea typeface="+mj-ea"/>
          <a:cs typeface="宋体" panose="02010600030101010101" pitchFamily="2" charset="-122"/>
        </a:defRPr>
      </a:lvl1pPr>
      <a:lvl2pPr algn="l" defTabSz="5137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Arial" panose="020B0604020202020204" pitchFamily="34" charset="0"/>
          <a:ea typeface="汉仪大黑简" panose="02010609000101010101" pitchFamily="49" charset="-122"/>
          <a:cs typeface="宋体" panose="02010600030101010101" pitchFamily="2" charset="-122"/>
        </a:defRPr>
      </a:lvl2pPr>
      <a:lvl3pPr algn="l" defTabSz="5137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Arial" panose="020B0604020202020204" pitchFamily="34" charset="0"/>
          <a:ea typeface="汉仪大黑简" panose="02010609000101010101" pitchFamily="49" charset="-122"/>
          <a:cs typeface="宋体" panose="02010600030101010101" pitchFamily="2" charset="-122"/>
        </a:defRPr>
      </a:lvl3pPr>
      <a:lvl4pPr algn="l" defTabSz="5137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Arial" panose="020B0604020202020204" pitchFamily="34" charset="0"/>
          <a:ea typeface="汉仪大黑简" panose="02010609000101010101" pitchFamily="49" charset="-122"/>
          <a:cs typeface="宋体" panose="02010600030101010101" pitchFamily="2" charset="-122"/>
        </a:defRPr>
      </a:lvl4pPr>
      <a:lvl5pPr algn="l" defTabSz="51371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Arial" panose="020B0604020202020204" pitchFamily="34" charset="0"/>
          <a:ea typeface="汉仪大黑简" panose="02010609000101010101" pitchFamily="49" charset="-122"/>
          <a:cs typeface="宋体" panose="02010600030101010101" pitchFamily="2" charset="-122"/>
        </a:defRPr>
      </a:lvl5pPr>
      <a:lvl6pPr marL="342900" algn="l" defTabSz="513715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defTabSz="513715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defTabSz="513715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defTabSz="513715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28270" indent="-128270" algn="l" defTabSz="513715" rtl="0" eaLnBrk="0" fontAlgn="base" hangingPunct="0">
        <a:lnSpc>
          <a:spcPct val="90000"/>
        </a:lnSpc>
        <a:spcBef>
          <a:spcPts val="565"/>
        </a:spcBef>
        <a:spcAft>
          <a:spcPct val="0"/>
        </a:spcAft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1pPr>
      <a:lvl2pPr marL="385445" indent="-128270" algn="l" defTabSz="513715" rtl="0" eaLnBrk="0" fontAlgn="base" hangingPunct="0">
        <a:lnSpc>
          <a:spcPct val="90000"/>
        </a:lnSpc>
        <a:spcBef>
          <a:spcPts val="280"/>
        </a:spcBef>
        <a:spcAft>
          <a:spcPct val="0"/>
        </a:spcAft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3715" rtl="0" eaLnBrk="0" fontAlgn="base" hangingPunct="0">
        <a:lnSpc>
          <a:spcPct val="90000"/>
        </a:lnSpc>
        <a:spcBef>
          <a:spcPts val="280"/>
        </a:spcBef>
        <a:spcAft>
          <a:spcPct val="0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3715" rtl="0" eaLnBrk="0" fontAlgn="base" hangingPunct="0">
        <a:lnSpc>
          <a:spcPct val="90000"/>
        </a:lnSpc>
        <a:spcBef>
          <a:spcPts val="280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3715" rtl="0" eaLnBrk="0" fontAlgn="base" hangingPunct="0">
        <a:lnSpc>
          <a:spcPct val="90000"/>
        </a:lnSpc>
        <a:spcBef>
          <a:spcPts val="280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3715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3715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3715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3715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371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287536"/>
            <a:ext cx="8281035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437680"/>
            <a:ext cx="8281035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5005626"/>
            <a:ext cx="2160270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5005626"/>
            <a:ext cx="3240405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5005626"/>
            <a:ext cx="2160270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hf sldNum="0" hdr="0" ftr="0" dt="0"/>
  <p:txStyles>
    <p:titleStyle>
      <a:lvl1pPr algn="l" defTabSz="720090" rtl="0" eaLnBrk="1" latinLnBrk="0" hangingPunct="1">
        <a:lnSpc>
          <a:spcPct val="90000"/>
        </a:lnSpc>
        <a:spcBef>
          <a:spcPct val="0"/>
        </a:spcBef>
        <a:buNone/>
        <a:defRPr sz="34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340" indent="-180340" algn="l" defTabSz="720090" rtl="0" eaLnBrk="1" latinLnBrk="0" hangingPunct="1">
        <a:lnSpc>
          <a:spcPct val="90000"/>
        </a:lnSpc>
        <a:spcBef>
          <a:spcPts val="790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1pPr>
      <a:lvl2pPr marL="540385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00430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4pPr>
      <a:lvl5pPr marL="1620520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5pPr>
      <a:lvl6pPr marL="1980565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6pPr>
      <a:lvl7pPr marL="2340610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7pPr>
      <a:lvl8pPr marL="2700655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8pPr>
      <a:lvl9pPr marL="3060700" indent="-180340" algn="l" defTabSz="720090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l" defTabSz="720090" rtl="0" eaLnBrk="1" latinLnBrk="0" hangingPunct="1">
        <a:defRPr sz="14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hemeOverride" Target="../theme/themeOverride1.xml"/><Relationship Id="rId7" Type="http://schemas.openxmlformats.org/officeDocument/2006/relationships/image" Target="../media/image6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8.xml"/><Relationship Id="rId4" Type="http://schemas.openxmlformats.org/officeDocument/2006/relationships/themeOverride" Target="../theme/themeOverride3.xml"/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8.xml"/><Relationship Id="rId4" Type="http://schemas.openxmlformats.org/officeDocument/2006/relationships/themeOverride" Target="../theme/themeOverride7.xml"/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8.xml"/><Relationship Id="rId5" Type="http://schemas.openxmlformats.org/officeDocument/2006/relationships/themeOverride" Target="../theme/themeOverride8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8.xml"/><Relationship Id="rId3" Type="http://schemas.openxmlformats.org/officeDocument/2006/relationships/themeOverride" Target="../theme/themeOverride1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8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8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8.xml"/><Relationship Id="rId2" Type="http://schemas.openxmlformats.org/officeDocument/2006/relationships/themeOverride" Target="../theme/themeOverride17.xml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0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8.xml"/><Relationship Id="rId2" Type="http://schemas.openxmlformats.org/officeDocument/2006/relationships/themeOverride" Target="../theme/themeOverride21.xm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4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8.xml"/><Relationship Id="rId3" Type="http://schemas.openxmlformats.org/officeDocument/2006/relationships/themeOverride" Target="../theme/themeOverride25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6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18.xml"/><Relationship Id="rId4" Type="http://schemas.openxmlformats.org/officeDocument/2006/relationships/themeOverride" Target="../theme/themeOverride27.xml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18.xml"/><Relationship Id="rId3" Type="http://schemas.openxmlformats.org/officeDocument/2006/relationships/themeOverride" Target="../theme/themeOverride28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0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18.xml"/><Relationship Id="rId3" Type="http://schemas.openxmlformats.org/officeDocument/2006/relationships/themeOverride" Target="../theme/themeOverride31.xml"/><Relationship Id="rId2" Type="http://schemas.openxmlformats.org/officeDocument/2006/relationships/image" Target="../media/image8.jpeg"/><Relationship Id="rId1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3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18.xml"/><Relationship Id="rId3" Type="http://schemas.openxmlformats.org/officeDocument/2006/relationships/tags" Target="../tags/tag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5.xml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3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>
            <a:fillRect/>
          </a:stretch>
        </p:blipFill>
        <p:spPr>
          <a:xfrm rot="2673673">
            <a:off x="8667768" y="-463141"/>
            <a:ext cx="1866863" cy="1866863"/>
          </a:xfrm>
          <a:prstGeom prst="rect">
            <a:avLst/>
          </a:prstGeom>
        </p:spPr>
      </p:pic>
      <p:sp>
        <p:nvSpPr>
          <p:cNvPr id="4" name="任意多边形 15"/>
          <p:cNvSpPr/>
          <p:nvPr/>
        </p:nvSpPr>
        <p:spPr bwMode="auto">
          <a:xfrm>
            <a:off x="628571" y="1315122"/>
            <a:ext cx="9782745" cy="2640194"/>
          </a:xfrm>
          <a:custGeom>
            <a:avLst/>
            <a:gdLst>
              <a:gd name="connsiteX0" fmla="*/ 0 w 11588822"/>
              <a:gd name="connsiteY0" fmla="*/ 0 h 3127623"/>
              <a:gd name="connsiteX1" fmla="*/ 3099184 w 11588822"/>
              <a:gd name="connsiteY1" fmla="*/ 0 h 3127623"/>
              <a:gd name="connsiteX2" fmla="*/ 6887525 w 11588822"/>
              <a:gd name="connsiteY2" fmla="*/ 0 h 3127623"/>
              <a:gd name="connsiteX3" fmla="*/ 9986708 w 11588822"/>
              <a:gd name="connsiteY3" fmla="*/ 0 h 3127623"/>
              <a:gd name="connsiteX4" fmla="*/ 11588822 w 11588822"/>
              <a:gd name="connsiteY4" fmla="*/ 1563812 h 3127623"/>
              <a:gd name="connsiteX5" fmla="*/ 11588822 w 11588822"/>
              <a:gd name="connsiteY5" fmla="*/ 3127623 h 3127623"/>
              <a:gd name="connsiteX6" fmla="*/ 8489638 w 11588822"/>
              <a:gd name="connsiteY6" fmla="*/ 3127623 h 3127623"/>
              <a:gd name="connsiteX7" fmla="*/ 3226042 w 11588822"/>
              <a:gd name="connsiteY7" fmla="*/ 3127623 h 3127623"/>
              <a:gd name="connsiteX8" fmla="*/ 126858 w 11588822"/>
              <a:gd name="connsiteY8" fmla="*/ 3127623 h 3127623"/>
              <a:gd name="connsiteX9" fmla="*/ 1665544 w 11588822"/>
              <a:gd name="connsiteY9" fmla="*/ 1625724 h 31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88822" h="3127623">
                <a:moveTo>
                  <a:pt x="0" y="0"/>
                </a:moveTo>
                <a:lnTo>
                  <a:pt x="3099184" y="0"/>
                </a:lnTo>
                <a:lnTo>
                  <a:pt x="6887525" y="0"/>
                </a:lnTo>
                <a:lnTo>
                  <a:pt x="9986708" y="0"/>
                </a:lnTo>
                <a:lnTo>
                  <a:pt x="11588822" y="1563812"/>
                </a:lnTo>
                <a:lnTo>
                  <a:pt x="11588822" y="3127623"/>
                </a:lnTo>
                <a:lnTo>
                  <a:pt x="8489638" y="3127623"/>
                </a:lnTo>
                <a:lnTo>
                  <a:pt x="3226042" y="3127623"/>
                </a:lnTo>
                <a:lnTo>
                  <a:pt x="126858" y="3127623"/>
                </a:lnTo>
                <a:lnTo>
                  <a:pt x="1665544" y="16257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pPr algn="l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3"/>
          <p:cNvSpPr/>
          <p:nvPr/>
        </p:nvSpPr>
        <p:spPr>
          <a:xfrm rot="2700000">
            <a:off x="-1123950" y="1469529"/>
            <a:ext cx="2434582" cy="2434582"/>
          </a:xfrm>
          <a:prstGeom prst="rect">
            <a:avLst/>
          </a:prstGeom>
          <a:noFill/>
          <a:ln w="76200">
            <a:solidFill>
              <a:srgbClr val="268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Rectangle 12"/>
          <p:cNvSpPr/>
          <p:nvPr/>
        </p:nvSpPr>
        <p:spPr>
          <a:xfrm rot="2700000">
            <a:off x="3883739" y="4773249"/>
            <a:ext cx="1831250" cy="1831250"/>
          </a:xfrm>
          <a:prstGeom prst="rect">
            <a:avLst/>
          </a:prstGeom>
          <a:noFill/>
          <a:ln w="76200">
            <a:solidFill>
              <a:srgbClr val="268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37907" y="2283250"/>
            <a:ext cx="508777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4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新媒体运营必读干货</a:t>
            </a:r>
            <a:endParaRPr lang="zh-CN" altLang="en-US" sz="40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37908" y="1436827"/>
            <a:ext cx="4428977" cy="9306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5400" dirty="0">
                <a:solidFill>
                  <a:srgbClr val="2682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5400" dirty="0">
              <a:solidFill>
                <a:srgbClr val="2682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占位符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898" y="538320"/>
            <a:ext cx="2645840" cy="2645841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  <a:effectLst/>
        </p:spPr>
      </p:pic>
      <p:sp>
        <p:nvSpPr>
          <p:cNvPr id="18" name="文本框 17"/>
          <p:cNvSpPr txBox="1"/>
          <p:nvPr/>
        </p:nvSpPr>
        <p:spPr>
          <a:xfrm>
            <a:off x="2237907" y="3352180"/>
            <a:ext cx="5505377" cy="2765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media operation must read dry goods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-1657" r="-468" b="1657"/>
          <a:stretch>
            <a:fillRect/>
          </a:stretch>
        </p:blipFill>
        <p:spPr>
          <a:xfrm rot="18898520">
            <a:off x="5922474" y="-470444"/>
            <a:ext cx="1872993" cy="187299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>
            <a:fillRect/>
          </a:stretch>
        </p:blipFill>
        <p:spPr>
          <a:xfrm rot="2710345">
            <a:off x="8701606" y="2315019"/>
            <a:ext cx="1901134" cy="1901134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2355850" y="3184161"/>
            <a:ext cx="30670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Silver Screen - Simplicity Full Mix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1271" y="-173196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10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稻壳儿春秋广告/盗版必究"/>
          <p:cNvSpPr/>
          <p:nvPr/>
        </p:nvSpPr>
        <p:spPr>
          <a:xfrm rot="18900000">
            <a:off x="-637452" y="1546428"/>
            <a:ext cx="1854372" cy="1854372"/>
          </a:xfrm>
          <a:prstGeom prst="rect">
            <a:avLst/>
          </a:prstGeom>
          <a:solidFill>
            <a:srgbClr val="4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稻壳儿春秋广告/盗版必究"/>
          <p:cNvSpPr/>
          <p:nvPr/>
        </p:nvSpPr>
        <p:spPr>
          <a:xfrm rot="18900000">
            <a:off x="-560554" y="3136850"/>
            <a:ext cx="2320617" cy="2320617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稻壳儿春秋广告/盗版必究"/>
          <p:cNvSpPr/>
          <p:nvPr/>
        </p:nvSpPr>
        <p:spPr>
          <a:xfrm>
            <a:off x="5885513" y="1660296"/>
            <a:ext cx="30089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new media</a:t>
            </a:r>
            <a:endParaRPr lang="en-US" altLang="zh-CN" sz="11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稻壳儿春秋广告/盗版必究"/>
          <p:cNvSpPr txBox="1"/>
          <p:nvPr/>
        </p:nvSpPr>
        <p:spPr>
          <a:xfrm>
            <a:off x="5885510" y="1225137"/>
            <a:ext cx="2703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</a:t>
            </a:r>
            <a:endParaRPr lang="zh-CN" altLang="en-US" sz="21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稻壳儿春秋广告/盗版必究"/>
          <p:cNvSpPr/>
          <p:nvPr/>
        </p:nvSpPr>
        <p:spPr>
          <a:xfrm rot="18900000">
            <a:off x="5096896" y="1336298"/>
            <a:ext cx="545536" cy="521135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稻壳儿春秋广告/盗版必究"/>
          <p:cNvSpPr/>
          <p:nvPr/>
        </p:nvSpPr>
        <p:spPr>
          <a:xfrm>
            <a:off x="5885513" y="2787113"/>
            <a:ext cx="30089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Operational skills</a:t>
            </a:r>
            <a:endParaRPr lang="en-US" altLang="zh-CN" sz="11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稻壳儿春秋广告/盗版必究"/>
          <p:cNvSpPr txBox="1"/>
          <p:nvPr/>
        </p:nvSpPr>
        <p:spPr>
          <a:xfrm>
            <a:off x="5885510" y="2351953"/>
            <a:ext cx="2703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运营技巧</a:t>
            </a:r>
            <a:endParaRPr lang="en-US" altLang="zh-CN" sz="2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稻壳儿春秋广告/盗版必究"/>
          <p:cNvSpPr/>
          <p:nvPr/>
        </p:nvSpPr>
        <p:spPr>
          <a:xfrm rot="18900000">
            <a:off x="5096896" y="2463113"/>
            <a:ext cx="545536" cy="521135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稻壳儿春秋广告/盗版必究"/>
          <p:cNvSpPr/>
          <p:nvPr/>
        </p:nvSpPr>
        <p:spPr>
          <a:xfrm>
            <a:off x="5885513" y="3913927"/>
            <a:ext cx="30089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needs</a:t>
            </a:r>
            <a:endParaRPr lang="en-US" altLang="zh-CN" sz="11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稻壳儿春秋广告/盗版必究"/>
          <p:cNvSpPr txBox="1"/>
          <p:nvPr/>
        </p:nvSpPr>
        <p:spPr>
          <a:xfrm>
            <a:off x="5885510" y="3478770"/>
            <a:ext cx="2703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用户需求</a:t>
            </a:r>
            <a:endParaRPr lang="zh-CN" altLang="en-US" sz="2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稻壳儿春秋广告/盗版必究"/>
          <p:cNvSpPr/>
          <p:nvPr/>
        </p:nvSpPr>
        <p:spPr>
          <a:xfrm rot="18900000">
            <a:off x="5096896" y="3589930"/>
            <a:ext cx="545536" cy="521135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稻壳儿春秋广告/盗版必究"/>
          <p:cNvSpPr>
            <a:spLocks noChangeArrowheads="1"/>
          </p:cNvSpPr>
          <p:nvPr/>
        </p:nvSpPr>
        <p:spPr bwMode="auto">
          <a:xfrm>
            <a:off x="2107736" y="2330035"/>
            <a:ext cx="1347677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录</a:t>
            </a:r>
            <a:endParaRPr lang="en-US" altLang="zh-CN" sz="3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r>
              <a:rPr lang="en-US" altLang="zh-CN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CONTENTS</a:t>
            </a:r>
            <a:endParaRPr lang="en-US" altLang="zh-CN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稻壳儿春秋广告/盗版必究"/>
          <p:cNvSpPr>
            <a:spLocks noChangeArrowheads="1"/>
          </p:cNvSpPr>
          <p:nvPr/>
        </p:nvSpPr>
        <p:spPr bwMode="auto">
          <a:xfrm>
            <a:off x="5214025" y="1417921"/>
            <a:ext cx="309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稻壳儿春秋广告/盗版必究"/>
          <p:cNvSpPr>
            <a:spLocks noChangeArrowheads="1"/>
          </p:cNvSpPr>
          <p:nvPr/>
        </p:nvSpPr>
        <p:spPr bwMode="auto">
          <a:xfrm>
            <a:off x="5214025" y="2526185"/>
            <a:ext cx="309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稻壳儿春秋广告/盗版必究"/>
          <p:cNvSpPr>
            <a:spLocks noChangeArrowheads="1"/>
          </p:cNvSpPr>
          <p:nvPr/>
        </p:nvSpPr>
        <p:spPr bwMode="auto">
          <a:xfrm>
            <a:off x="5214025" y="3679935"/>
            <a:ext cx="309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稻壳儿春秋广告/盗版必究"/>
          <p:cNvSpPr/>
          <p:nvPr/>
        </p:nvSpPr>
        <p:spPr>
          <a:xfrm rot="18900000">
            <a:off x="1533404" y="1704522"/>
            <a:ext cx="2320617" cy="2320617"/>
          </a:xfrm>
          <a:prstGeom prst="rect">
            <a:avLst/>
          </a:prstGeom>
          <a:noFill/>
          <a:ln w="57150">
            <a:solidFill>
              <a:srgbClr val="268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8" grpId="0" animBg="1"/>
      <p:bldP spid="31" grpId="0"/>
      <p:bldP spid="32" grpId="0"/>
      <p:bldP spid="33" grpId="0" animBg="1"/>
      <p:bldP spid="34" grpId="0"/>
      <p:bldP spid="35" grpId="0"/>
      <p:bldP spid="36" grpId="0" animBg="1"/>
      <p:bldP spid="37" grpId="0"/>
      <p:bldP spid="38" grpId="0"/>
      <p:bldP spid="39" grpId="0" animBg="1"/>
      <p:bldP spid="43" grpId="0"/>
      <p:bldP spid="17" grpId="0"/>
      <p:bldP spid="18" grpId="0"/>
      <p:bldP spid="19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8" b="19111"/>
          <a:stretch>
            <a:fillRect/>
          </a:stretch>
        </p:blipFill>
        <p:spPr>
          <a:xfrm>
            <a:off x="3915188" y="963294"/>
            <a:ext cx="5709989" cy="262112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963295"/>
            <a:ext cx="3956420" cy="262112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28144" y="963295"/>
            <a:ext cx="2598965" cy="4437380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5217" y="1264997"/>
            <a:ext cx="2024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5217" y="1990793"/>
            <a:ext cx="1945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1191868" y="2589537"/>
            <a:ext cx="3430101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new media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矩形 8"/>
          <p:cNvSpPr/>
          <p:nvPr/>
        </p:nvSpPr>
        <p:spPr>
          <a:xfrm>
            <a:off x="3770222" y="2275806"/>
            <a:ext cx="5524102" cy="68326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目前，我的微信好友＋通讯录大概有</a:t>
            </a: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6000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名。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我带新媒体团队时，尤其要求他们都加</a:t>
            </a: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3" name="矩形 8"/>
          <p:cNvSpPr/>
          <p:nvPr/>
        </p:nvSpPr>
        <p:spPr>
          <a:xfrm>
            <a:off x="5897207" y="3274751"/>
            <a:ext cx="735480" cy="6331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sz="3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002071" y="2897515"/>
            <a:ext cx="1648580" cy="1386904"/>
            <a:chOff x="5770400" y="3655651"/>
            <a:chExt cx="2183297" cy="1836745"/>
          </a:xfrm>
        </p:grpSpPr>
        <p:graphicFrame>
          <p:nvGraphicFramePr>
            <p:cNvPr id="29" name="图表 28"/>
            <p:cNvGraphicFramePr/>
            <p:nvPr/>
          </p:nvGraphicFramePr>
          <p:xfrm>
            <a:off x="5770400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0" name="文本框 29"/>
            <p:cNvSpPr txBox="1"/>
            <p:nvPr/>
          </p:nvSpPr>
          <p:spPr>
            <a:xfrm>
              <a:off x="6129035" y="4247891"/>
              <a:ext cx="1481203" cy="904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en-US" altLang="zh-CN" sz="16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2000~3000</a:t>
              </a:r>
              <a:r>
                <a:rPr lang="zh-CN" altLang="en-US" sz="16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099680" y="4233592"/>
            <a:ext cx="1453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微信好友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42389" y="2922932"/>
            <a:ext cx="1648580" cy="1386903"/>
            <a:chOff x="9681383" y="3655651"/>
            <a:chExt cx="2183297" cy="1836745"/>
          </a:xfrm>
        </p:grpSpPr>
        <p:graphicFrame>
          <p:nvGraphicFramePr>
            <p:cNvPr id="37" name="图表 36"/>
            <p:cNvGraphicFramePr/>
            <p:nvPr/>
          </p:nvGraphicFramePr>
          <p:xfrm>
            <a:off x="9681383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8" name="文本框 37"/>
            <p:cNvSpPr txBox="1"/>
            <p:nvPr/>
          </p:nvSpPr>
          <p:spPr>
            <a:xfrm>
              <a:off x="10085518" y="4354130"/>
              <a:ext cx="1513382" cy="904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en-US" altLang="zh-CN" sz="16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200~300</a:t>
              </a:r>
              <a:r>
                <a:rPr lang="zh-CN" altLang="en-US" sz="16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039998" y="4259011"/>
            <a:ext cx="1453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微信好友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832632" y="806009"/>
            <a:ext cx="4720408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一、做新媒体需要具备的条件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52371" y="1213161"/>
            <a:ext cx="572032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你的微信好友有多少人？</a:t>
            </a:r>
            <a:endParaRPr lang="en-US" altLang="zh-CN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你的微博加</a:t>
            </a: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了吗？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847641" y="1950471"/>
            <a:ext cx="1037848" cy="340929"/>
            <a:chOff x="4069594" y="3146795"/>
            <a:chExt cx="2496306" cy="451509"/>
          </a:xfrm>
        </p:grpSpPr>
        <p:sp>
          <p:nvSpPr>
            <p:cNvPr id="44" name="圆角矩形 24"/>
            <p:cNvSpPr/>
            <p:nvPr/>
          </p:nvSpPr>
          <p:spPr>
            <a:xfrm>
              <a:off x="4069594" y="3146795"/>
              <a:ext cx="2496306" cy="406400"/>
            </a:xfrm>
            <a:prstGeom prst="roundRect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355368" y="3149940"/>
              <a:ext cx="1924760" cy="448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例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976606" y="943825"/>
            <a:ext cx="2490695" cy="3599293"/>
          </a:xfrm>
          <a:prstGeom prst="rect">
            <a:avLst/>
          </a:prstGeom>
          <a:blipFill dpi="0" rotWithShape="1">
            <a:blip r:embed="rId3"/>
            <a:srcRect/>
            <a:tile tx="-1022350" ty="0" sx="100000" sy="100000" flip="none" algn="tl"/>
          </a:blipFill>
          <a:ln w="762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9" grpId="0"/>
      <p:bldP spid="17423" grpId="0"/>
      <p:bldP spid="31" grpId="0"/>
      <p:bldP spid="39" grpId="0"/>
      <p:bldP spid="41" grpId="0"/>
      <p:bldP spid="42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稻壳儿春秋广告/盗版必究"/>
          <p:cNvSpPr/>
          <p:nvPr/>
        </p:nvSpPr>
        <p:spPr>
          <a:xfrm flipH="1">
            <a:off x="1314198" y="2735637"/>
            <a:ext cx="1762093" cy="1762093"/>
          </a:xfrm>
          <a:custGeom>
            <a:avLst/>
            <a:gdLst>
              <a:gd name="connsiteX0" fmla="*/ 1656927 w 2334344"/>
              <a:gd name="connsiteY0" fmla="*/ 372184 h 2334344"/>
              <a:gd name="connsiteX1" fmla="*/ 1838502 w 2334344"/>
              <a:gd name="connsiteY1" fmla="*/ 219817 h 2334344"/>
              <a:gd name="connsiteX2" fmla="*/ 1983560 w 2334344"/>
              <a:gd name="connsiteY2" fmla="*/ 341534 h 2334344"/>
              <a:gd name="connsiteX3" fmla="*/ 1865037 w 2334344"/>
              <a:gd name="connsiteY3" fmla="*/ 546809 h 2334344"/>
              <a:gd name="connsiteX4" fmla="*/ 2053355 w 2334344"/>
              <a:gd name="connsiteY4" fmla="*/ 872985 h 2334344"/>
              <a:gd name="connsiteX5" fmla="*/ 2290389 w 2334344"/>
              <a:gd name="connsiteY5" fmla="*/ 872978 h 2334344"/>
              <a:gd name="connsiteX6" fmla="*/ 2323271 w 2334344"/>
              <a:gd name="connsiteY6" fmla="*/ 1059461 h 2334344"/>
              <a:gd name="connsiteX7" fmla="*/ 2100529 w 2334344"/>
              <a:gd name="connsiteY7" fmla="*/ 1140525 h 2334344"/>
              <a:gd name="connsiteX8" fmla="*/ 2035127 w 2334344"/>
              <a:gd name="connsiteY8" fmla="*/ 1511439 h 2334344"/>
              <a:gd name="connsiteX9" fmla="*/ 2216710 w 2334344"/>
              <a:gd name="connsiteY9" fmla="*/ 1663797 h 2334344"/>
              <a:gd name="connsiteX10" fmla="*/ 2122031 w 2334344"/>
              <a:gd name="connsiteY10" fmla="*/ 1827786 h 2334344"/>
              <a:gd name="connsiteX11" fmla="*/ 1899293 w 2334344"/>
              <a:gd name="connsiteY11" fmla="*/ 1746710 h 2334344"/>
              <a:gd name="connsiteX12" fmla="*/ 1610774 w 2334344"/>
              <a:gd name="connsiteY12" fmla="*/ 1988807 h 2334344"/>
              <a:gd name="connsiteX13" fmla="*/ 1651941 w 2334344"/>
              <a:gd name="connsiteY13" fmla="*/ 2222239 h 2334344"/>
              <a:gd name="connsiteX14" fmla="*/ 1474001 w 2334344"/>
              <a:gd name="connsiteY14" fmla="*/ 2287003 h 2334344"/>
              <a:gd name="connsiteX15" fmla="*/ 1355490 w 2334344"/>
              <a:gd name="connsiteY15" fmla="*/ 2081722 h 2334344"/>
              <a:gd name="connsiteX16" fmla="*/ 978855 w 2334344"/>
              <a:gd name="connsiteY16" fmla="*/ 2081722 h 2334344"/>
              <a:gd name="connsiteX17" fmla="*/ 860343 w 2334344"/>
              <a:gd name="connsiteY17" fmla="*/ 2287003 h 2334344"/>
              <a:gd name="connsiteX18" fmla="*/ 682403 w 2334344"/>
              <a:gd name="connsiteY18" fmla="*/ 2222239 h 2334344"/>
              <a:gd name="connsiteX19" fmla="*/ 723570 w 2334344"/>
              <a:gd name="connsiteY19" fmla="*/ 1988806 h 2334344"/>
              <a:gd name="connsiteX20" fmla="*/ 435050 w 2334344"/>
              <a:gd name="connsiteY20" fmla="*/ 1746709 h 2334344"/>
              <a:gd name="connsiteX21" fmla="*/ 212313 w 2334344"/>
              <a:gd name="connsiteY21" fmla="*/ 1827786 h 2334344"/>
              <a:gd name="connsiteX22" fmla="*/ 117634 w 2334344"/>
              <a:gd name="connsiteY22" fmla="*/ 1663797 h 2334344"/>
              <a:gd name="connsiteX23" fmla="*/ 299217 w 2334344"/>
              <a:gd name="connsiteY23" fmla="*/ 1511439 h 2334344"/>
              <a:gd name="connsiteX24" fmla="*/ 233815 w 2334344"/>
              <a:gd name="connsiteY24" fmla="*/ 1140526 h 2334344"/>
              <a:gd name="connsiteX25" fmla="*/ 11073 w 2334344"/>
              <a:gd name="connsiteY25" fmla="*/ 1059461 h 2334344"/>
              <a:gd name="connsiteX26" fmla="*/ 43955 w 2334344"/>
              <a:gd name="connsiteY26" fmla="*/ 872978 h 2334344"/>
              <a:gd name="connsiteX27" fmla="*/ 280989 w 2334344"/>
              <a:gd name="connsiteY27" fmla="*/ 872985 h 2334344"/>
              <a:gd name="connsiteX28" fmla="*/ 469307 w 2334344"/>
              <a:gd name="connsiteY28" fmla="*/ 546809 h 2334344"/>
              <a:gd name="connsiteX29" fmla="*/ 350784 w 2334344"/>
              <a:gd name="connsiteY29" fmla="*/ 341534 h 2334344"/>
              <a:gd name="connsiteX30" fmla="*/ 495842 w 2334344"/>
              <a:gd name="connsiteY30" fmla="*/ 219817 h 2334344"/>
              <a:gd name="connsiteX31" fmla="*/ 677417 w 2334344"/>
              <a:gd name="connsiteY31" fmla="*/ 372184 h 2334344"/>
              <a:gd name="connsiteX32" fmla="*/ 1031339 w 2334344"/>
              <a:gd name="connsiteY32" fmla="*/ 243367 h 2334344"/>
              <a:gd name="connsiteX33" fmla="*/ 1072493 w 2334344"/>
              <a:gd name="connsiteY33" fmla="*/ 9933 h 2334344"/>
              <a:gd name="connsiteX34" fmla="*/ 1261851 w 2334344"/>
              <a:gd name="connsiteY34" fmla="*/ 9933 h 2334344"/>
              <a:gd name="connsiteX35" fmla="*/ 1303006 w 2334344"/>
              <a:gd name="connsiteY35" fmla="*/ 243367 h 2334344"/>
              <a:gd name="connsiteX36" fmla="*/ 1656928 w 2334344"/>
              <a:gd name="connsiteY36" fmla="*/ 372184 h 2334344"/>
              <a:gd name="connsiteX37" fmla="*/ 1656927 w 2334344"/>
              <a:gd name="connsiteY37" fmla="*/ 372184 h 233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34344" h="2334344">
                <a:moveTo>
                  <a:pt x="1656927" y="372184"/>
                </a:moveTo>
                <a:lnTo>
                  <a:pt x="1838502" y="219817"/>
                </a:lnTo>
                <a:lnTo>
                  <a:pt x="1983560" y="341534"/>
                </a:lnTo>
                <a:lnTo>
                  <a:pt x="1865037" y="546809"/>
                </a:lnTo>
                <a:cubicBezTo>
                  <a:pt x="1949313" y="641614"/>
                  <a:pt x="2013389" y="752597"/>
                  <a:pt x="2053355" y="872985"/>
                </a:cubicBezTo>
                <a:lnTo>
                  <a:pt x="2290389" y="872978"/>
                </a:lnTo>
                <a:lnTo>
                  <a:pt x="2323271" y="1059461"/>
                </a:lnTo>
                <a:lnTo>
                  <a:pt x="2100529" y="1140525"/>
                </a:lnTo>
                <a:cubicBezTo>
                  <a:pt x="2104149" y="1267322"/>
                  <a:pt x="2081896" y="1393527"/>
                  <a:pt x="2035127" y="1511439"/>
                </a:cubicBezTo>
                <a:lnTo>
                  <a:pt x="2216710" y="1663797"/>
                </a:lnTo>
                <a:lnTo>
                  <a:pt x="2122031" y="1827786"/>
                </a:lnTo>
                <a:lnTo>
                  <a:pt x="1899293" y="1746710"/>
                </a:lnTo>
                <a:cubicBezTo>
                  <a:pt x="1820563" y="1846169"/>
                  <a:pt x="1722393" y="1928543"/>
                  <a:pt x="1610774" y="1988807"/>
                </a:cubicBezTo>
                <a:lnTo>
                  <a:pt x="1651941" y="2222239"/>
                </a:lnTo>
                <a:lnTo>
                  <a:pt x="1474001" y="2287003"/>
                </a:lnTo>
                <a:lnTo>
                  <a:pt x="1355490" y="2081722"/>
                </a:lnTo>
                <a:cubicBezTo>
                  <a:pt x="1231248" y="2107305"/>
                  <a:pt x="1103096" y="2107305"/>
                  <a:pt x="978855" y="2081722"/>
                </a:cubicBezTo>
                <a:lnTo>
                  <a:pt x="860343" y="2287003"/>
                </a:lnTo>
                <a:lnTo>
                  <a:pt x="682403" y="2222239"/>
                </a:lnTo>
                <a:lnTo>
                  <a:pt x="723570" y="1988806"/>
                </a:lnTo>
                <a:cubicBezTo>
                  <a:pt x="611951" y="1928543"/>
                  <a:pt x="513781" y="1846168"/>
                  <a:pt x="435050" y="1746709"/>
                </a:cubicBezTo>
                <a:lnTo>
                  <a:pt x="212313" y="1827786"/>
                </a:lnTo>
                <a:lnTo>
                  <a:pt x="117634" y="1663797"/>
                </a:lnTo>
                <a:lnTo>
                  <a:pt x="299217" y="1511439"/>
                </a:lnTo>
                <a:cubicBezTo>
                  <a:pt x="252448" y="1393527"/>
                  <a:pt x="230195" y="1267322"/>
                  <a:pt x="233815" y="1140526"/>
                </a:cubicBezTo>
                <a:lnTo>
                  <a:pt x="11073" y="1059461"/>
                </a:lnTo>
                <a:lnTo>
                  <a:pt x="43955" y="872978"/>
                </a:lnTo>
                <a:lnTo>
                  <a:pt x="280989" y="872985"/>
                </a:lnTo>
                <a:cubicBezTo>
                  <a:pt x="320954" y="752597"/>
                  <a:pt x="385030" y="641614"/>
                  <a:pt x="469307" y="546809"/>
                </a:cubicBezTo>
                <a:lnTo>
                  <a:pt x="350784" y="341534"/>
                </a:lnTo>
                <a:lnTo>
                  <a:pt x="495842" y="219817"/>
                </a:lnTo>
                <a:lnTo>
                  <a:pt x="677417" y="372184"/>
                </a:lnTo>
                <a:cubicBezTo>
                  <a:pt x="785416" y="305651"/>
                  <a:pt x="905839" y="261820"/>
                  <a:pt x="1031339" y="243367"/>
                </a:cubicBezTo>
                <a:lnTo>
                  <a:pt x="1072493" y="9933"/>
                </a:lnTo>
                <a:lnTo>
                  <a:pt x="1261851" y="9933"/>
                </a:lnTo>
                <a:lnTo>
                  <a:pt x="1303006" y="243367"/>
                </a:lnTo>
                <a:cubicBezTo>
                  <a:pt x="1428505" y="261820"/>
                  <a:pt x="1548928" y="305651"/>
                  <a:pt x="1656928" y="372184"/>
                </a:cubicBezTo>
                <a:lnTo>
                  <a:pt x="1656927" y="372184"/>
                </a:lnTo>
                <a:close/>
              </a:path>
            </a:pathLst>
          </a:custGeom>
          <a:solidFill>
            <a:srgbClr val="44525F"/>
          </a:solidFill>
          <a:ln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3582" tIns="454615" rIns="393582" bIns="486765" numCol="1" spcCol="1270" anchor="ctr" anchorCtr="0">
            <a:noAutofit/>
          </a:bodyPr>
          <a:lstStyle/>
          <a:p>
            <a:pPr algn="ctr" defTabSz="840105">
              <a:lnSpc>
                <a:spcPct val="90000"/>
              </a:lnSpc>
              <a:spcAft>
                <a:spcPct val="35000"/>
              </a:spcAft>
            </a:pPr>
            <a:r>
              <a:rPr lang="en-US" altLang="zh-CN" sz="25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5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稻壳儿春秋广告/盗版必究"/>
          <p:cNvSpPr/>
          <p:nvPr/>
        </p:nvSpPr>
        <p:spPr>
          <a:xfrm flipH="1">
            <a:off x="2819987" y="2319142"/>
            <a:ext cx="1281523" cy="1281522"/>
          </a:xfrm>
          <a:custGeom>
            <a:avLst/>
            <a:gdLst>
              <a:gd name="connsiteX0" fmla="*/ 1270303 w 1697705"/>
              <a:gd name="connsiteY0" fmla="*/ 429986 h 1697705"/>
              <a:gd name="connsiteX1" fmla="*/ 1520772 w 1697705"/>
              <a:gd name="connsiteY1" fmla="*/ 354499 h 1697705"/>
              <a:gd name="connsiteX2" fmla="*/ 1612935 w 1697705"/>
              <a:gd name="connsiteY2" fmla="*/ 514130 h 1697705"/>
              <a:gd name="connsiteX3" fmla="*/ 1422327 w 1697705"/>
              <a:gd name="connsiteY3" fmla="*/ 693299 h 1697705"/>
              <a:gd name="connsiteX4" fmla="*/ 1422327 w 1697705"/>
              <a:gd name="connsiteY4" fmla="*/ 1004405 h 1697705"/>
              <a:gd name="connsiteX5" fmla="*/ 1612935 w 1697705"/>
              <a:gd name="connsiteY5" fmla="*/ 1183575 h 1697705"/>
              <a:gd name="connsiteX6" fmla="*/ 1520772 w 1697705"/>
              <a:gd name="connsiteY6" fmla="*/ 1343206 h 1697705"/>
              <a:gd name="connsiteX7" fmla="*/ 1270303 w 1697705"/>
              <a:gd name="connsiteY7" fmla="*/ 1267719 h 1697705"/>
              <a:gd name="connsiteX8" fmla="*/ 1000877 w 1697705"/>
              <a:gd name="connsiteY8" fmla="*/ 1423272 h 1697705"/>
              <a:gd name="connsiteX9" fmla="*/ 941016 w 1697705"/>
              <a:gd name="connsiteY9" fmla="*/ 1677928 h 1697705"/>
              <a:gd name="connsiteX10" fmla="*/ 756689 w 1697705"/>
              <a:gd name="connsiteY10" fmla="*/ 1677928 h 1697705"/>
              <a:gd name="connsiteX11" fmla="*/ 696828 w 1697705"/>
              <a:gd name="connsiteY11" fmla="*/ 1423273 h 1697705"/>
              <a:gd name="connsiteX12" fmla="*/ 427402 w 1697705"/>
              <a:gd name="connsiteY12" fmla="*/ 1267720 h 1697705"/>
              <a:gd name="connsiteX13" fmla="*/ 176933 w 1697705"/>
              <a:gd name="connsiteY13" fmla="*/ 1343206 h 1697705"/>
              <a:gd name="connsiteX14" fmla="*/ 84770 w 1697705"/>
              <a:gd name="connsiteY14" fmla="*/ 1183575 h 1697705"/>
              <a:gd name="connsiteX15" fmla="*/ 275378 w 1697705"/>
              <a:gd name="connsiteY15" fmla="*/ 1004406 h 1697705"/>
              <a:gd name="connsiteX16" fmla="*/ 275378 w 1697705"/>
              <a:gd name="connsiteY16" fmla="*/ 693300 h 1697705"/>
              <a:gd name="connsiteX17" fmla="*/ 84770 w 1697705"/>
              <a:gd name="connsiteY17" fmla="*/ 514130 h 1697705"/>
              <a:gd name="connsiteX18" fmla="*/ 176933 w 1697705"/>
              <a:gd name="connsiteY18" fmla="*/ 354499 h 1697705"/>
              <a:gd name="connsiteX19" fmla="*/ 427402 w 1697705"/>
              <a:gd name="connsiteY19" fmla="*/ 429986 h 1697705"/>
              <a:gd name="connsiteX20" fmla="*/ 696828 w 1697705"/>
              <a:gd name="connsiteY20" fmla="*/ 274433 h 1697705"/>
              <a:gd name="connsiteX21" fmla="*/ 756689 w 1697705"/>
              <a:gd name="connsiteY21" fmla="*/ 19777 h 1697705"/>
              <a:gd name="connsiteX22" fmla="*/ 941016 w 1697705"/>
              <a:gd name="connsiteY22" fmla="*/ 19777 h 1697705"/>
              <a:gd name="connsiteX23" fmla="*/ 1000877 w 1697705"/>
              <a:gd name="connsiteY23" fmla="*/ 274432 h 1697705"/>
              <a:gd name="connsiteX24" fmla="*/ 1270303 w 1697705"/>
              <a:gd name="connsiteY24" fmla="*/ 429985 h 1697705"/>
              <a:gd name="connsiteX25" fmla="*/ 1270303 w 1697705"/>
              <a:gd name="connsiteY25" fmla="*/ 429986 h 1697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97705" h="1697705">
                <a:moveTo>
                  <a:pt x="1270303" y="429986"/>
                </a:moveTo>
                <a:lnTo>
                  <a:pt x="1520772" y="354499"/>
                </a:lnTo>
                <a:lnTo>
                  <a:pt x="1612935" y="514130"/>
                </a:lnTo>
                <a:lnTo>
                  <a:pt x="1422327" y="693299"/>
                </a:lnTo>
                <a:cubicBezTo>
                  <a:pt x="1449957" y="795161"/>
                  <a:pt x="1449957" y="902544"/>
                  <a:pt x="1422327" y="1004405"/>
                </a:cubicBezTo>
                <a:lnTo>
                  <a:pt x="1612935" y="1183575"/>
                </a:lnTo>
                <a:lnTo>
                  <a:pt x="1520772" y="1343206"/>
                </a:lnTo>
                <a:lnTo>
                  <a:pt x="1270303" y="1267719"/>
                </a:lnTo>
                <a:cubicBezTo>
                  <a:pt x="1195903" y="1342578"/>
                  <a:pt x="1102907" y="1396269"/>
                  <a:pt x="1000877" y="1423272"/>
                </a:cubicBezTo>
                <a:lnTo>
                  <a:pt x="941016" y="1677928"/>
                </a:lnTo>
                <a:lnTo>
                  <a:pt x="756689" y="1677928"/>
                </a:lnTo>
                <a:lnTo>
                  <a:pt x="696828" y="1423273"/>
                </a:lnTo>
                <a:cubicBezTo>
                  <a:pt x="594798" y="1396270"/>
                  <a:pt x="501802" y="1342579"/>
                  <a:pt x="427402" y="1267720"/>
                </a:cubicBezTo>
                <a:lnTo>
                  <a:pt x="176933" y="1343206"/>
                </a:lnTo>
                <a:lnTo>
                  <a:pt x="84770" y="1183575"/>
                </a:lnTo>
                <a:lnTo>
                  <a:pt x="275378" y="1004406"/>
                </a:lnTo>
                <a:cubicBezTo>
                  <a:pt x="247748" y="902544"/>
                  <a:pt x="247748" y="795161"/>
                  <a:pt x="275378" y="693300"/>
                </a:cubicBezTo>
                <a:lnTo>
                  <a:pt x="84770" y="514130"/>
                </a:lnTo>
                <a:lnTo>
                  <a:pt x="176933" y="354499"/>
                </a:lnTo>
                <a:lnTo>
                  <a:pt x="427402" y="429986"/>
                </a:lnTo>
                <a:cubicBezTo>
                  <a:pt x="501802" y="355127"/>
                  <a:pt x="594798" y="301436"/>
                  <a:pt x="696828" y="274433"/>
                </a:cubicBezTo>
                <a:lnTo>
                  <a:pt x="756689" y="19777"/>
                </a:lnTo>
                <a:lnTo>
                  <a:pt x="941016" y="19777"/>
                </a:lnTo>
                <a:lnTo>
                  <a:pt x="1000877" y="274432"/>
                </a:lnTo>
                <a:cubicBezTo>
                  <a:pt x="1102907" y="301435"/>
                  <a:pt x="1195903" y="355126"/>
                  <a:pt x="1270303" y="429985"/>
                </a:cubicBezTo>
                <a:lnTo>
                  <a:pt x="1270303" y="429986"/>
                </a:lnTo>
                <a:close/>
              </a:path>
            </a:pathLst>
          </a:custGeom>
          <a:solidFill>
            <a:srgbClr val="2682C8"/>
          </a:solidFill>
          <a:ln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6582" tIns="358616" rIns="356582" bIns="358616" numCol="1" spcCol="1270" anchor="ctr" anchorCtr="0">
            <a:noAutofit/>
          </a:bodyPr>
          <a:lstStyle/>
          <a:p>
            <a:pPr algn="ctr" defTabSz="699770">
              <a:lnSpc>
                <a:spcPct val="90000"/>
              </a:lnSpc>
              <a:spcAft>
                <a:spcPct val="35000"/>
              </a:spcAft>
            </a:pPr>
            <a:r>
              <a:rPr lang="en-US" altLang="zh-CN" sz="22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20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稻壳儿春秋广告/盗版必究"/>
          <p:cNvSpPr/>
          <p:nvPr/>
        </p:nvSpPr>
        <p:spPr>
          <a:xfrm flipH="1">
            <a:off x="1986997" y="1293923"/>
            <a:ext cx="1537828" cy="1537827"/>
          </a:xfrm>
          <a:custGeom>
            <a:avLst/>
            <a:gdLst>
              <a:gd name="connsiteX0" fmla="*/ 1244637 w 1663404"/>
              <a:gd name="connsiteY0" fmla="*/ 421298 h 1663404"/>
              <a:gd name="connsiteX1" fmla="*/ 1490045 w 1663404"/>
              <a:gd name="connsiteY1" fmla="*/ 347336 h 1663404"/>
              <a:gd name="connsiteX2" fmla="*/ 1580347 w 1663404"/>
              <a:gd name="connsiteY2" fmla="*/ 503743 h 1663404"/>
              <a:gd name="connsiteX3" fmla="*/ 1393590 w 1663404"/>
              <a:gd name="connsiteY3" fmla="*/ 679292 h 1663404"/>
              <a:gd name="connsiteX4" fmla="*/ 1393590 w 1663404"/>
              <a:gd name="connsiteY4" fmla="*/ 984112 h 1663404"/>
              <a:gd name="connsiteX5" fmla="*/ 1580347 w 1663404"/>
              <a:gd name="connsiteY5" fmla="*/ 1159661 h 1663404"/>
              <a:gd name="connsiteX6" fmla="*/ 1490045 w 1663404"/>
              <a:gd name="connsiteY6" fmla="*/ 1316068 h 1663404"/>
              <a:gd name="connsiteX7" fmla="*/ 1244637 w 1663404"/>
              <a:gd name="connsiteY7" fmla="*/ 1242106 h 1663404"/>
              <a:gd name="connsiteX8" fmla="*/ 980655 w 1663404"/>
              <a:gd name="connsiteY8" fmla="*/ 1394516 h 1663404"/>
              <a:gd name="connsiteX9" fmla="*/ 922003 w 1663404"/>
              <a:gd name="connsiteY9" fmla="*/ 1644027 h 1663404"/>
              <a:gd name="connsiteX10" fmla="*/ 741401 w 1663404"/>
              <a:gd name="connsiteY10" fmla="*/ 1644027 h 1663404"/>
              <a:gd name="connsiteX11" fmla="*/ 682749 w 1663404"/>
              <a:gd name="connsiteY11" fmla="*/ 1394516 h 1663404"/>
              <a:gd name="connsiteX12" fmla="*/ 418767 w 1663404"/>
              <a:gd name="connsiteY12" fmla="*/ 1242106 h 1663404"/>
              <a:gd name="connsiteX13" fmla="*/ 173359 w 1663404"/>
              <a:gd name="connsiteY13" fmla="*/ 1316068 h 1663404"/>
              <a:gd name="connsiteX14" fmla="*/ 83057 w 1663404"/>
              <a:gd name="connsiteY14" fmla="*/ 1159661 h 1663404"/>
              <a:gd name="connsiteX15" fmla="*/ 269814 w 1663404"/>
              <a:gd name="connsiteY15" fmla="*/ 984112 h 1663404"/>
              <a:gd name="connsiteX16" fmla="*/ 269814 w 1663404"/>
              <a:gd name="connsiteY16" fmla="*/ 679292 h 1663404"/>
              <a:gd name="connsiteX17" fmla="*/ 83057 w 1663404"/>
              <a:gd name="connsiteY17" fmla="*/ 503743 h 1663404"/>
              <a:gd name="connsiteX18" fmla="*/ 173359 w 1663404"/>
              <a:gd name="connsiteY18" fmla="*/ 347336 h 1663404"/>
              <a:gd name="connsiteX19" fmla="*/ 418767 w 1663404"/>
              <a:gd name="connsiteY19" fmla="*/ 421298 h 1663404"/>
              <a:gd name="connsiteX20" fmla="*/ 682749 w 1663404"/>
              <a:gd name="connsiteY20" fmla="*/ 268888 h 1663404"/>
              <a:gd name="connsiteX21" fmla="*/ 741401 w 1663404"/>
              <a:gd name="connsiteY21" fmla="*/ 19377 h 1663404"/>
              <a:gd name="connsiteX22" fmla="*/ 922003 w 1663404"/>
              <a:gd name="connsiteY22" fmla="*/ 19377 h 1663404"/>
              <a:gd name="connsiteX23" fmla="*/ 980655 w 1663404"/>
              <a:gd name="connsiteY23" fmla="*/ 268888 h 1663404"/>
              <a:gd name="connsiteX24" fmla="*/ 1244637 w 1663404"/>
              <a:gd name="connsiteY24" fmla="*/ 421298 h 1663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663404" h="1663404">
                <a:moveTo>
                  <a:pt x="1070645" y="420763"/>
                </a:moveTo>
                <a:lnTo>
                  <a:pt x="1248562" y="310570"/>
                </a:lnTo>
                <a:lnTo>
                  <a:pt x="1352834" y="414842"/>
                </a:lnTo>
                <a:lnTo>
                  <a:pt x="1242641" y="592759"/>
                </a:lnTo>
                <a:cubicBezTo>
                  <a:pt x="1285082" y="665751"/>
                  <a:pt x="1307316" y="748730"/>
                  <a:pt x="1307057" y="833163"/>
                </a:cubicBezTo>
                <a:lnTo>
                  <a:pt x="1491445" y="932148"/>
                </a:lnTo>
                <a:lnTo>
                  <a:pt x="1453279" y="1074585"/>
                </a:lnTo>
                <a:lnTo>
                  <a:pt x="1244102" y="1068114"/>
                </a:lnTo>
                <a:cubicBezTo>
                  <a:pt x="1202110" y="1141365"/>
                  <a:pt x="1141365" y="1202110"/>
                  <a:pt x="1068114" y="1244102"/>
                </a:cubicBezTo>
                <a:lnTo>
                  <a:pt x="1074585" y="1453280"/>
                </a:lnTo>
                <a:lnTo>
                  <a:pt x="932148" y="1491445"/>
                </a:lnTo>
                <a:lnTo>
                  <a:pt x="833163" y="1307057"/>
                </a:lnTo>
                <a:cubicBezTo>
                  <a:pt x="748730" y="1307317"/>
                  <a:pt x="665751" y="1285082"/>
                  <a:pt x="592759" y="1242641"/>
                </a:cubicBezTo>
                <a:lnTo>
                  <a:pt x="414842" y="1352834"/>
                </a:lnTo>
                <a:lnTo>
                  <a:pt x="310570" y="1248562"/>
                </a:lnTo>
                <a:lnTo>
                  <a:pt x="420763" y="1070645"/>
                </a:lnTo>
                <a:cubicBezTo>
                  <a:pt x="378322" y="997653"/>
                  <a:pt x="356088" y="914674"/>
                  <a:pt x="356347" y="830241"/>
                </a:cubicBezTo>
                <a:lnTo>
                  <a:pt x="171959" y="731256"/>
                </a:lnTo>
                <a:lnTo>
                  <a:pt x="210125" y="588819"/>
                </a:lnTo>
                <a:lnTo>
                  <a:pt x="419302" y="595290"/>
                </a:lnTo>
                <a:cubicBezTo>
                  <a:pt x="461294" y="522039"/>
                  <a:pt x="522039" y="461294"/>
                  <a:pt x="595290" y="419302"/>
                </a:cubicBezTo>
                <a:lnTo>
                  <a:pt x="588819" y="210124"/>
                </a:lnTo>
                <a:lnTo>
                  <a:pt x="731256" y="171959"/>
                </a:lnTo>
                <a:lnTo>
                  <a:pt x="830241" y="356347"/>
                </a:lnTo>
                <a:cubicBezTo>
                  <a:pt x="914674" y="356087"/>
                  <a:pt x="997653" y="378322"/>
                  <a:pt x="1070645" y="420763"/>
                </a:cubicBezTo>
                <a:close/>
              </a:path>
            </a:pathLst>
          </a:custGeom>
          <a:solidFill>
            <a:srgbClr val="A4B0BE"/>
          </a:solidFill>
          <a:ln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509" tIns="458510" rIns="458510" bIns="458509" numCol="1" spcCol="1270" anchor="ctr" anchorCtr="0">
            <a:noAutofit/>
          </a:bodyPr>
          <a:lstStyle/>
          <a:p>
            <a:pPr algn="ctr" defTabSz="840105">
              <a:lnSpc>
                <a:spcPct val="90000"/>
              </a:lnSpc>
              <a:spcAft>
                <a:spcPct val="35000"/>
              </a:spcAft>
            </a:pPr>
            <a:r>
              <a:rPr lang="en-US" altLang="zh-CN" sz="25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5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稻壳儿春秋广告/盗版必究"/>
          <p:cNvSpPr/>
          <p:nvPr/>
        </p:nvSpPr>
        <p:spPr>
          <a:xfrm flipH="1">
            <a:off x="955891" y="2469505"/>
            <a:ext cx="2255480" cy="2255480"/>
          </a:xfrm>
          <a:prstGeom prst="circularArrow">
            <a:avLst>
              <a:gd name="adj1" fmla="val 4688"/>
              <a:gd name="adj2" fmla="val 299029"/>
              <a:gd name="adj3" fmla="val 2517413"/>
              <a:gd name="adj4" fmla="val 15858592"/>
              <a:gd name="adj5" fmla="val 5469"/>
            </a:avLst>
          </a:prstGeom>
          <a:solidFill>
            <a:srgbClr val="44525F"/>
          </a:solidFill>
          <a:effectLst/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稻壳儿春秋广告/盗版必究"/>
          <p:cNvSpPr/>
          <p:nvPr/>
        </p:nvSpPr>
        <p:spPr>
          <a:xfrm flipH="1">
            <a:off x="2689718" y="2035427"/>
            <a:ext cx="1638747" cy="1638747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2682C8"/>
          </a:solidFill>
          <a:effectLst/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稻壳儿春秋广告/盗版必究"/>
          <p:cNvSpPr/>
          <p:nvPr/>
        </p:nvSpPr>
        <p:spPr>
          <a:xfrm flipH="1">
            <a:off x="1907266" y="1159830"/>
            <a:ext cx="1766900" cy="1766900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A4B0BE"/>
          </a:solidFill>
          <a:effectLst/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矩形 8"/>
          <p:cNvSpPr/>
          <p:nvPr/>
        </p:nvSpPr>
        <p:spPr>
          <a:xfrm>
            <a:off x="5251824" y="1880717"/>
            <a:ext cx="2851959" cy="34586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做新媒体的差别特别大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8"/>
          <p:cNvSpPr/>
          <p:nvPr/>
        </p:nvSpPr>
        <p:spPr>
          <a:xfrm>
            <a:off x="5251823" y="2735637"/>
            <a:ext cx="2851959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在某种程度上，这可以判断你的人脉、活跃度、关系、用户等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8"/>
          <p:cNvSpPr/>
          <p:nvPr/>
        </p:nvSpPr>
        <p:spPr>
          <a:xfrm>
            <a:off x="5263341" y="3851399"/>
            <a:ext cx="2975784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</a:t>
            </a: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人，差距可不是</a:t>
            </a: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倍，可能是</a:t>
            </a: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263341" y="1547845"/>
            <a:ext cx="1037848" cy="340929"/>
            <a:chOff x="4069594" y="3146795"/>
            <a:chExt cx="2496306" cy="451509"/>
          </a:xfrm>
        </p:grpSpPr>
        <p:sp>
          <p:nvSpPr>
            <p:cNvPr id="24" name="圆角矩形 24"/>
            <p:cNvSpPr/>
            <p:nvPr/>
          </p:nvSpPr>
          <p:spPr>
            <a:xfrm>
              <a:off x="4069594" y="3146795"/>
              <a:ext cx="2496306" cy="406400"/>
            </a:xfrm>
            <a:prstGeom prst="roundRect">
              <a:avLst/>
            </a:prstGeom>
            <a:solidFill>
              <a:srgbClr val="A4B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55368" y="3149940"/>
              <a:ext cx="1924760" cy="448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263341" y="2375922"/>
            <a:ext cx="1037848" cy="340929"/>
            <a:chOff x="4069594" y="3146795"/>
            <a:chExt cx="2496306" cy="451509"/>
          </a:xfrm>
        </p:grpSpPr>
        <p:sp>
          <p:nvSpPr>
            <p:cNvPr id="27" name="圆角矩形 24"/>
            <p:cNvSpPr/>
            <p:nvPr/>
          </p:nvSpPr>
          <p:spPr>
            <a:xfrm>
              <a:off x="4069594" y="3146795"/>
              <a:ext cx="2496306" cy="406400"/>
            </a:xfrm>
            <a:prstGeom prst="roundRect">
              <a:avLst/>
            </a:prstGeom>
            <a:solidFill>
              <a:srgbClr val="268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355368" y="3149940"/>
              <a:ext cx="1924760" cy="448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63341" y="3510470"/>
            <a:ext cx="1037848" cy="340929"/>
            <a:chOff x="4069594" y="3146795"/>
            <a:chExt cx="2496306" cy="451509"/>
          </a:xfrm>
        </p:grpSpPr>
        <p:sp>
          <p:nvSpPr>
            <p:cNvPr id="30" name="圆角矩形 24"/>
            <p:cNvSpPr/>
            <p:nvPr/>
          </p:nvSpPr>
          <p:spPr>
            <a:xfrm>
              <a:off x="4069594" y="3146795"/>
              <a:ext cx="2496306" cy="406400"/>
            </a:xfrm>
            <a:prstGeom prst="roundRect">
              <a:avLst/>
            </a:prstGeom>
            <a:solidFill>
              <a:srgbClr val="445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355368" y="3149940"/>
              <a:ext cx="1924760" cy="448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7"/>
          <p:cNvSpPr/>
          <p:nvPr/>
        </p:nvSpPr>
        <p:spPr>
          <a:xfrm>
            <a:off x="3611768" y="2776298"/>
            <a:ext cx="2179432" cy="2009059"/>
          </a:xfrm>
          <a:prstGeom prst="roundRect">
            <a:avLst>
              <a:gd name="adj" fmla="val 4344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81107" y="2990972"/>
            <a:ext cx="640753" cy="640753"/>
            <a:chOff x="4020147" y="5558252"/>
            <a:chExt cx="971550" cy="971550"/>
          </a:xfrm>
        </p:grpSpPr>
        <p:sp>
          <p:nvSpPr>
            <p:cNvPr id="13" name="椭圆 12"/>
            <p:cNvSpPr/>
            <p:nvPr/>
          </p:nvSpPr>
          <p:spPr>
            <a:xfrm>
              <a:off x="4020147" y="5558252"/>
              <a:ext cx="971550" cy="971550"/>
            </a:xfrm>
            <a:prstGeom prst="ellipse">
              <a:avLst/>
            </a:prstGeom>
            <a:pattFill prst="pct5">
              <a:fgClr>
                <a:srgbClr val="5C6673"/>
              </a:fgClr>
              <a:bgClr>
                <a:srgbClr val="3C4A55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4250857" y="5846027"/>
              <a:ext cx="510131" cy="396000"/>
              <a:chOff x="6051551" y="1316038"/>
              <a:chExt cx="468313" cy="363538"/>
            </a:xfrm>
            <a:solidFill>
              <a:schemeClr val="bg1"/>
            </a:solidFill>
          </p:grpSpPr>
          <p:sp>
            <p:nvSpPr>
              <p:cNvPr id="17" name="Freeform 340"/>
              <p:cNvSpPr/>
              <p:nvPr/>
            </p:nvSpPr>
            <p:spPr bwMode="auto">
              <a:xfrm>
                <a:off x="6051551" y="1665288"/>
                <a:ext cx="468313" cy="14288"/>
              </a:xfrm>
              <a:custGeom>
                <a:avLst/>
                <a:gdLst>
                  <a:gd name="T0" fmla="*/ 2 w 125"/>
                  <a:gd name="T1" fmla="*/ 4 h 4"/>
                  <a:gd name="T2" fmla="*/ 0 w 125"/>
                  <a:gd name="T3" fmla="*/ 2 h 4"/>
                  <a:gd name="T4" fmla="*/ 2 w 125"/>
                  <a:gd name="T5" fmla="*/ 0 h 4"/>
                  <a:gd name="T6" fmla="*/ 123 w 125"/>
                  <a:gd name="T7" fmla="*/ 0 h 4"/>
                  <a:gd name="T8" fmla="*/ 125 w 125"/>
                  <a:gd name="T9" fmla="*/ 2 h 4"/>
                  <a:gd name="T10" fmla="*/ 123 w 125"/>
                  <a:gd name="T11" fmla="*/ 4 h 4"/>
                  <a:gd name="T12" fmla="*/ 2 w 12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4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3"/>
                      <a:pt x="124" y="4"/>
                      <a:pt x="123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Rectangle 341"/>
              <p:cNvSpPr>
                <a:spLocks noChangeArrowheads="1"/>
              </p:cNvSpPr>
              <p:nvPr/>
            </p:nvSpPr>
            <p:spPr bwMode="auto">
              <a:xfrm>
                <a:off x="6110288" y="1401763"/>
                <a:ext cx="68263" cy="225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Rectangle 342"/>
              <p:cNvSpPr>
                <a:spLocks noChangeArrowheads="1"/>
              </p:cNvSpPr>
              <p:nvPr/>
            </p:nvSpPr>
            <p:spPr bwMode="auto">
              <a:xfrm>
                <a:off x="6211888" y="1316038"/>
                <a:ext cx="68263" cy="311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Rectangle 343"/>
              <p:cNvSpPr>
                <a:spLocks noChangeArrowheads="1"/>
              </p:cNvSpPr>
              <p:nvPr/>
            </p:nvSpPr>
            <p:spPr bwMode="auto">
              <a:xfrm>
                <a:off x="6305551" y="1416050"/>
                <a:ext cx="68263" cy="211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344"/>
              <p:cNvSpPr>
                <a:spLocks noChangeArrowheads="1"/>
              </p:cNvSpPr>
              <p:nvPr/>
            </p:nvSpPr>
            <p:spPr bwMode="auto">
              <a:xfrm>
                <a:off x="6407151" y="1484313"/>
                <a:ext cx="6826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3" name="圆角矩形 11"/>
          <p:cNvSpPr/>
          <p:nvPr/>
        </p:nvSpPr>
        <p:spPr>
          <a:xfrm>
            <a:off x="863600" y="2776298"/>
            <a:ext cx="2179432" cy="2009059"/>
          </a:xfrm>
          <a:prstGeom prst="roundRect">
            <a:avLst>
              <a:gd name="adj" fmla="val 4344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632939" y="3032598"/>
            <a:ext cx="640753" cy="640753"/>
            <a:chOff x="1271979" y="5643342"/>
            <a:chExt cx="971550" cy="971550"/>
          </a:xfrm>
        </p:grpSpPr>
        <p:sp>
          <p:nvSpPr>
            <p:cNvPr id="24" name="椭圆 23"/>
            <p:cNvSpPr/>
            <p:nvPr/>
          </p:nvSpPr>
          <p:spPr>
            <a:xfrm>
              <a:off x="1271979" y="5643342"/>
              <a:ext cx="971550" cy="97155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1434825" y="5933242"/>
              <a:ext cx="645858" cy="396000"/>
              <a:chOff x="1565275" y="3162300"/>
              <a:chExt cx="434975" cy="266700"/>
            </a:xfrm>
            <a:solidFill>
              <a:schemeClr val="bg1"/>
            </a:solidFill>
          </p:grpSpPr>
          <p:sp>
            <p:nvSpPr>
              <p:cNvPr id="28" name="Freeform 6"/>
              <p:cNvSpPr>
                <a:spLocks noEditPoints="1"/>
              </p:cNvSpPr>
              <p:nvPr/>
            </p:nvSpPr>
            <p:spPr bwMode="auto">
              <a:xfrm>
                <a:off x="1828800" y="3176587"/>
                <a:ext cx="171450" cy="173038"/>
              </a:xfrm>
              <a:custGeom>
                <a:avLst/>
                <a:gdLst>
                  <a:gd name="T0" fmla="*/ 40 w 46"/>
                  <a:gd name="T1" fmla="*/ 35 h 46"/>
                  <a:gd name="T2" fmla="*/ 40 w 46"/>
                  <a:gd name="T3" fmla="*/ 31 h 46"/>
                  <a:gd name="T4" fmla="*/ 42 w 46"/>
                  <a:gd name="T5" fmla="*/ 30 h 46"/>
                  <a:gd name="T6" fmla="*/ 45 w 46"/>
                  <a:gd name="T7" fmla="*/ 28 h 46"/>
                  <a:gd name="T8" fmla="*/ 44 w 46"/>
                  <a:gd name="T9" fmla="*/ 24 h 46"/>
                  <a:gd name="T10" fmla="*/ 42 w 46"/>
                  <a:gd name="T11" fmla="*/ 21 h 46"/>
                  <a:gd name="T12" fmla="*/ 44 w 46"/>
                  <a:gd name="T13" fmla="*/ 19 h 46"/>
                  <a:gd name="T14" fmla="*/ 45 w 46"/>
                  <a:gd name="T15" fmla="*/ 16 h 46"/>
                  <a:gd name="T16" fmla="*/ 42 w 46"/>
                  <a:gd name="T17" fmla="*/ 13 h 46"/>
                  <a:gd name="T18" fmla="*/ 38 w 46"/>
                  <a:gd name="T19" fmla="*/ 12 h 46"/>
                  <a:gd name="T20" fmla="*/ 39 w 46"/>
                  <a:gd name="T21" fmla="*/ 9 h 46"/>
                  <a:gd name="T22" fmla="*/ 38 w 46"/>
                  <a:gd name="T23" fmla="*/ 6 h 46"/>
                  <a:gd name="T24" fmla="*/ 35 w 46"/>
                  <a:gd name="T25" fmla="*/ 5 h 46"/>
                  <a:gd name="T26" fmla="*/ 32 w 46"/>
                  <a:gd name="T27" fmla="*/ 6 h 46"/>
                  <a:gd name="T28" fmla="*/ 30 w 46"/>
                  <a:gd name="T29" fmla="*/ 3 h 46"/>
                  <a:gd name="T30" fmla="*/ 28 w 46"/>
                  <a:gd name="T31" fmla="*/ 0 h 46"/>
                  <a:gd name="T32" fmla="*/ 24 w 46"/>
                  <a:gd name="T33" fmla="*/ 1 h 46"/>
                  <a:gd name="T34" fmla="*/ 21 w 46"/>
                  <a:gd name="T35" fmla="*/ 4 h 46"/>
                  <a:gd name="T36" fmla="*/ 19 w 46"/>
                  <a:gd name="T37" fmla="*/ 2 h 46"/>
                  <a:gd name="T38" fmla="*/ 16 w 46"/>
                  <a:gd name="T39" fmla="*/ 0 h 46"/>
                  <a:gd name="T40" fmla="*/ 14 w 46"/>
                  <a:gd name="T41" fmla="*/ 3 h 46"/>
                  <a:gd name="T42" fmla="*/ 12 w 46"/>
                  <a:gd name="T43" fmla="*/ 7 h 46"/>
                  <a:gd name="T44" fmla="*/ 9 w 46"/>
                  <a:gd name="T45" fmla="*/ 6 h 46"/>
                  <a:gd name="T46" fmla="*/ 6 w 46"/>
                  <a:gd name="T47" fmla="*/ 7 h 46"/>
                  <a:gd name="T48" fmla="*/ 5 w 46"/>
                  <a:gd name="T49" fmla="*/ 11 h 46"/>
                  <a:gd name="T50" fmla="*/ 6 w 46"/>
                  <a:gd name="T51" fmla="*/ 14 h 46"/>
                  <a:gd name="T52" fmla="*/ 3 w 46"/>
                  <a:gd name="T53" fmla="*/ 15 h 46"/>
                  <a:gd name="T54" fmla="*/ 0 w 46"/>
                  <a:gd name="T55" fmla="*/ 17 h 46"/>
                  <a:gd name="T56" fmla="*/ 1 w 46"/>
                  <a:gd name="T57" fmla="*/ 21 h 46"/>
                  <a:gd name="T58" fmla="*/ 4 w 46"/>
                  <a:gd name="T59" fmla="*/ 24 h 46"/>
                  <a:gd name="T60" fmla="*/ 2 w 46"/>
                  <a:gd name="T61" fmla="*/ 26 h 46"/>
                  <a:gd name="T62" fmla="*/ 0 w 46"/>
                  <a:gd name="T63" fmla="*/ 29 h 46"/>
                  <a:gd name="T64" fmla="*/ 3 w 46"/>
                  <a:gd name="T65" fmla="*/ 32 h 46"/>
                  <a:gd name="T66" fmla="*/ 7 w 46"/>
                  <a:gd name="T67" fmla="*/ 33 h 46"/>
                  <a:gd name="T68" fmla="*/ 6 w 46"/>
                  <a:gd name="T69" fmla="*/ 36 h 46"/>
                  <a:gd name="T70" fmla="*/ 7 w 46"/>
                  <a:gd name="T71" fmla="*/ 40 h 46"/>
                  <a:gd name="T72" fmla="*/ 11 w 46"/>
                  <a:gd name="T73" fmla="*/ 40 h 46"/>
                  <a:gd name="T74" fmla="*/ 14 w 46"/>
                  <a:gd name="T75" fmla="*/ 40 h 46"/>
                  <a:gd name="T76" fmla="*/ 15 w 46"/>
                  <a:gd name="T77" fmla="*/ 42 h 46"/>
                  <a:gd name="T78" fmla="*/ 17 w 46"/>
                  <a:gd name="T79" fmla="*/ 45 h 46"/>
                  <a:gd name="T80" fmla="*/ 21 w 46"/>
                  <a:gd name="T81" fmla="*/ 44 h 46"/>
                  <a:gd name="T82" fmla="*/ 24 w 46"/>
                  <a:gd name="T83" fmla="*/ 42 h 46"/>
                  <a:gd name="T84" fmla="*/ 26 w 46"/>
                  <a:gd name="T85" fmla="*/ 44 h 46"/>
                  <a:gd name="T86" fmla="*/ 29 w 46"/>
                  <a:gd name="T87" fmla="*/ 45 h 46"/>
                  <a:gd name="T88" fmla="*/ 32 w 46"/>
                  <a:gd name="T89" fmla="*/ 42 h 46"/>
                  <a:gd name="T90" fmla="*/ 33 w 46"/>
                  <a:gd name="T91" fmla="*/ 38 h 46"/>
                  <a:gd name="T92" fmla="*/ 36 w 46"/>
                  <a:gd name="T93" fmla="*/ 39 h 46"/>
                  <a:gd name="T94" fmla="*/ 40 w 46"/>
                  <a:gd name="T95" fmla="*/ 38 h 46"/>
                  <a:gd name="T96" fmla="*/ 40 w 46"/>
                  <a:gd name="T97" fmla="*/ 35 h 46"/>
                  <a:gd name="T98" fmla="*/ 14 w 46"/>
                  <a:gd name="T99" fmla="*/ 32 h 46"/>
                  <a:gd name="T100" fmla="*/ 13 w 46"/>
                  <a:gd name="T101" fmla="*/ 14 h 46"/>
                  <a:gd name="T102" fmla="*/ 32 w 46"/>
                  <a:gd name="T103" fmla="*/ 13 h 46"/>
                  <a:gd name="T104" fmla="*/ 32 w 46"/>
                  <a:gd name="T105" fmla="*/ 32 h 46"/>
                  <a:gd name="T106" fmla="*/ 14 w 46"/>
                  <a:gd name="T107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40" y="35"/>
                    </a:moveTo>
                    <a:cubicBezTo>
                      <a:pt x="39" y="34"/>
                      <a:pt x="39" y="32"/>
                      <a:pt x="40" y="31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4" y="31"/>
                      <a:pt x="45" y="29"/>
                      <a:pt x="45" y="28"/>
                    </a:cubicBezTo>
                    <a:cubicBezTo>
                      <a:pt x="46" y="26"/>
                      <a:pt x="45" y="25"/>
                      <a:pt x="44" y="24"/>
                    </a:cubicBezTo>
                    <a:cubicBezTo>
                      <a:pt x="43" y="24"/>
                      <a:pt x="42" y="22"/>
                      <a:pt x="42" y="21"/>
                    </a:cubicBezTo>
                    <a:cubicBezTo>
                      <a:pt x="41" y="21"/>
                      <a:pt x="42" y="20"/>
                      <a:pt x="44" y="19"/>
                    </a:cubicBezTo>
                    <a:cubicBezTo>
                      <a:pt x="45" y="19"/>
                      <a:pt x="45" y="17"/>
                      <a:pt x="45" y="16"/>
                    </a:cubicBezTo>
                    <a:cubicBezTo>
                      <a:pt x="44" y="14"/>
                      <a:pt x="43" y="13"/>
                      <a:pt x="42" y="13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8" y="11"/>
                      <a:pt x="38" y="10"/>
                      <a:pt x="39" y="9"/>
                    </a:cubicBezTo>
                    <a:cubicBezTo>
                      <a:pt x="40" y="8"/>
                      <a:pt x="40" y="7"/>
                      <a:pt x="38" y="6"/>
                    </a:cubicBezTo>
                    <a:cubicBezTo>
                      <a:pt x="37" y="4"/>
                      <a:pt x="35" y="4"/>
                      <a:pt x="35" y="5"/>
                    </a:cubicBezTo>
                    <a:cubicBezTo>
                      <a:pt x="34" y="6"/>
                      <a:pt x="33" y="6"/>
                      <a:pt x="32" y="6"/>
                    </a:cubicBezTo>
                    <a:cubicBezTo>
                      <a:pt x="31" y="6"/>
                      <a:pt x="30" y="4"/>
                      <a:pt x="30" y="3"/>
                    </a:cubicBezTo>
                    <a:cubicBezTo>
                      <a:pt x="31" y="2"/>
                      <a:pt x="29" y="0"/>
                      <a:pt x="28" y="0"/>
                    </a:cubicBezTo>
                    <a:cubicBezTo>
                      <a:pt x="26" y="0"/>
                      <a:pt x="25" y="0"/>
                      <a:pt x="24" y="1"/>
                    </a:cubicBezTo>
                    <a:cubicBezTo>
                      <a:pt x="24" y="3"/>
                      <a:pt x="22" y="4"/>
                      <a:pt x="21" y="4"/>
                    </a:cubicBezTo>
                    <a:cubicBezTo>
                      <a:pt x="21" y="4"/>
                      <a:pt x="20" y="3"/>
                      <a:pt x="19" y="2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4" y="1"/>
                      <a:pt x="13" y="2"/>
                      <a:pt x="14" y="3"/>
                    </a:cubicBezTo>
                    <a:cubicBezTo>
                      <a:pt x="14" y="5"/>
                      <a:pt x="13" y="6"/>
                      <a:pt x="12" y="7"/>
                    </a:cubicBezTo>
                    <a:cubicBezTo>
                      <a:pt x="11" y="7"/>
                      <a:pt x="10" y="7"/>
                      <a:pt x="9" y="6"/>
                    </a:cubicBezTo>
                    <a:cubicBezTo>
                      <a:pt x="8" y="5"/>
                      <a:pt x="7" y="6"/>
                      <a:pt x="6" y="7"/>
                    </a:cubicBezTo>
                    <a:cubicBezTo>
                      <a:pt x="4" y="8"/>
                      <a:pt x="4" y="10"/>
                      <a:pt x="5" y="11"/>
                    </a:cubicBezTo>
                    <a:cubicBezTo>
                      <a:pt x="6" y="11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2" y="15"/>
                      <a:pt x="0" y="16"/>
                      <a:pt x="0" y="17"/>
                    </a:cubicBezTo>
                    <a:cubicBezTo>
                      <a:pt x="0" y="19"/>
                      <a:pt x="0" y="21"/>
                      <a:pt x="1" y="21"/>
                    </a:cubicBezTo>
                    <a:cubicBezTo>
                      <a:pt x="3" y="21"/>
                      <a:pt x="4" y="23"/>
                      <a:pt x="4" y="24"/>
                    </a:cubicBezTo>
                    <a:cubicBezTo>
                      <a:pt x="4" y="25"/>
                      <a:pt x="3" y="25"/>
                      <a:pt x="2" y="26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3" y="32"/>
                    </a:cubicBezTo>
                    <a:cubicBezTo>
                      <a:pt x="5" y="31"/>
                      <a:pt x="6" y="33"/>
                      <a:pt x="7" y="33"/>
                    </a:cubicBezTo>
                    <a:cubicBezTo>
                      <a:pt x="7" y="34"/>
                      <a:pt x="7" y="35"/>
                      <a:pt x="6" y="36"/>
                    </a:cubicBezTo>
                    <a:cubicBezTo>
                      <a:pt x="5" y="37"/>
                      <a:pt x="6" y="38"/>
                      <a:pt x="7" y="40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1" y="39"/>
                      <a:pt x="14" y="39"/>
                      <a:pt x="14" y="40"/>
                    </a:cubicBezTo>
                    <a:cubicBezTo>
                      <a:pt x="15" y="40"/>
                      <a:pt x="15" y="41"/>
                      <a:pt x="15" y="42"/>
                    </a:cubicBezTo>
                    <a:cubicBezTo>
                      <a:pt x="15" y="44"/>
                      <a:pt x="16" y="45"/>
                      <a:pt x="17" y="45"/>
                    </a:cubicBezTo>
                    <a:cubicBezTo>
                      <a:pt x="19" y="46"/>
                      <a:pt x="21" y="45"/>
                      <a:pt x="21" y="44"/>
                    </a:cubicBezTo>
                    <a:cubicBezTo>
                      <a:pt x="21" y="43"/>
                      <a:pt x="23" y="42"/>
                      <a:pt x="24" y="42"/>
                    </a:cubicBezTo>
                    <a:cubicBezTo>
                      <a:pt x="25" y="41"/>
                      <a:pt x="25" y="42"/>
                      <a:pt x="26" y="44"/>
                    </a:cubicBezTo>
                    <a:cubicBezTo>
                      <a:pt x="26" y="45"/>
                      <a:pt x="28" y="45"/>
                      <a:pt x="29" y="45"/>
                    </a:cubicBezTo>
                    <a:cubicBezTo>
                      <a:pt x="31" y="44"/>
                      <a:pt x="32" y="43"/>
                      <a:pt x="32" y="42"/>
                    </a:cubicBezTo>
                    <a:cubicBezTo>
                      <a:pt x="31" y="41"/>
                      <a:pt x="33" y="39"/>
                      <a:pt x="33" y="38"/>
                    </a:cubicBezTo>
                    <a:cubicBezTo>
                      <a:pt x="34" y="38"/>
                      <a:pt x="35" y="38"/>
                      <a:pt x="36" y="39"/>
                    </a:cubicBezTo>
                    <a:cubicBezTo>
                      <a:pt x="37" y="40"/>
                      <a:pt x="38" y="40"/>
                      <a:pt x="40" y="38"/>
                    </a:cubicBezTo>
                    <a:cubicBezTo>
                      <a:pt x="41" y="37"/>
                      <a:pt x="41" y="35"/>
                      <a:pt x="40" y="35"/>
                    </a:cubicBezTo>
                    <a:close/>
                    <a:moveTo>
                      <a:pt x="14" y="32"/>
                    </a:moveTo>
                    <a:cubicBezTo>
                      <a:pt x="8" y="27"/>
                      <a:pt x="8" y="19"/>
                      <a:pt x="13" y="14"/>
                    </a:cubicBezTo>
                    <a:cubicBezTo>
                      <a:pt x="18" y="8"/>
                      <a:pt x="26" y="8"/>
                      <a:pt x="32" y="13"/>
                    </a:cubicBezTo>
                    <a:cubicBezTo>
                      <a:pt x="37" y="18"/>
                      <a:pt x="37" y="26"/>
                      <a:pt x="32" y="32"/>
                    </a:cubicBezTo>
                    <a:cubicBezTo>
                      <a:pt x="27" y="37"/>
                      <a:pt x="19" y="37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7"/>
              <p:cNvSpPr>
                <a:spLocks noEditPoints="1"/>
              </p:cNvSpPr>
              <p:nvPr/>
            </p:nvSpPr>
            <p:spPr bwMode="auto">
              <a:xfrm>
                <a:off x="1565275" y="3162300"/>
                <a:ext cx="266700" cy="266700"/>
              </a:xfrm>
              <a:custGeom>
                <a:avLst/>
                <a:gdLst>
                  <a:gd name="T0" fmla="*/ 63 w 71"/>
                  <a:gd name="T1" fmla="*/ 54 h 71"/>
                  <a:gd name="T2" fmla="*/ 62 w 71"/>
                  <a:gd name="T3" fmla="*/ 49 h 71"/>
                  <a:gd name="T4" fmla="*/ 66 w 71"/>
                  <a:gd name="T5" fmla="*/ 48 h 71"/>
                  <a:gd name="T6" fmla="*/ 71 w 71"/>
                  <a:gd name="T7" fmla="*/ 44 h 71"/>
                  <a:gd name="T8" fmla="*/ 68 w 71"/>
                  <a:gd name="T9" fmla="*/ 38 h 71"/>
                  <a:gd name="T10" fmla="*/ 65 w 71"/>
                  <a:gd name="T11" fmla="*/ 34 h 71"/>
                  <a:gd name="T12" fmla="*/ 68 w 71"/>
                  <a:gd name="T13" fmla="*/ 31 h 71"/>
                  <a:gd name="T14" fmla="*/ 70 w 71"/>
                  <a:gd name="T15" fmla="*/ 25 h 71"/>
                  <a:gd name="T16" fmla="*/ 65 w 71"/>
                  <a:gd name="T17" fmla="*/ 22 h 71"/>
                  <a:gd name="T18" fmla="*/ 60 w 71"/>
                  <a:gd name="T19" fmla="*/ 19 h 71"/>
                  <a:gd name="T20" fmla="*/ 61 w 71"/>
                  <a:gd name="T21" fmla="*/ 15 h 71"/>
                  <a:gd name="T22" fmla="*/ 60 w 71"/>
                  <a:gd name="T23" fmla="*/ 9 h 71"/>
                  <a:gd name="T24" fmla="*/ 54 w 71"/>
                  <a:gd name="T25" fmla="*/ 9 h 71"/>
                  <a:gd name="T26" fmla="*/ 50 w 71"/>
                  <a:gd name="T27" fmla="*/ 10 h 71"/>
                  <a:gd name="T28" fmla="*/ 47 w 71"/>
                  <a:gd name="T29" fmla="*/ 5 h 71"/>
                  <a:gd name="T30" fmla="*/ 44 w 71"/>
                  <a:gd name="T31" fmla="*/ 1 h 71"/>
                  <a:gd name="T32" fmla="*/ 38 w 71"/>
                  <a:gd name="T33" fmla="*/ 3 h 71"/>
                  <a:gd name="T34" fmla="*/ 33 w 71"/>
                  <a:gd name="T35" fmla="*/ 6 h 71"/>
                  <a:gd name="T36" fmla="*/ 30 w 71"/>
                  <a:gd name="T37" fmla="*/ 3 h 71"/>
                  <a:gd name="T38" fmla="*/ 25 w 71"/>
                  <a:gd name="T39" fmla="*/ 1 h 71"/>
                  <a:gd name="T40" fmla="*/ 21 w 71"/>
                  <a:gd name="T41" fmla="*/ 6 h 71"/>
                  <a:gd name="T42" fmla="*/ 19 w 71"/>
                  <a:gd name="T43" fmla="*/ 11 h 71"/>
                  <a:gd name="T44" fmla="*/ 15 w 71"/>
                  <a:gd name="T45" fmla="*/ 10 h 71"/>
                  <a:gd name="T46" fmla="*/ 9 w 71"/>
                  <a:gd name="T47" fmla="*/ 11 h 71"/>
                  <a:gd name="T48" fmla="*/ 8 w 71"/>
                  <a:gd name="T49" fmla="*/ 17 h 71"/>
                  <a:gd name="T50" fmla="*/ 9 w 71"/>
                  <a:gd name="T51" fmla="*/ 23 h 71"/>
                  <a:gd name="T52" fmla="*/ 5 w 71"/>
                  <a:gd name="T53" fmla="*/ 24 h 71"/>
                  <a:gd name="T54" fmla="*/ 0 w 71"/>
                  <a:gd name="T55" fmla="*/ 28 h 71"/>
                  <a:gd name="T56" fmla="*/ 3 w 71"/>
                  <a:gd name="T57" fmla="*/ 33 h 71"/>
                  <a:gd name="T58" fmla="*/ 6 w 71"/>
                  <a:gd name="T59" fmla="*/ 38 h 71"/>
                  <a:gd name="T60" fmla="*/ 3 w 71"/>
                  <a:gd name="T61" fmla="*/ 41 h 71"/>
                  <a:gd name="T62" fmla="*/ 1 w 71"/>
                  <a:gd name="T63" fmla="*/ 46 h 71"/>
                  <a:gd name="T64" fmla="*/ 6 w 71"/>
                  <a:gd name="T65" fmla="*/ 50 h 71"/>
                  <a:gd name="T66" fmla="*/ 11 w 71"/>
                  <a:gd name="T67" fmla="*/ 52 h 71"/>
                  <a:gd name="T68" fmla="*/ 10 w 71"/>
                  <a:gd name="T69" fmla="*/ 56 h 71"/>
                  <a:gd name="T70" fmla="*/ 11 w 71"/>
                  <a:gd name="T71" fmla="*/ 62 h 71"/>
                  <a:gd name="T72" fmla="*/ 17 w 71"/>
                  <a:gd name="T73" fmla="*/ 63 h 71"/>
                  <a:gd name="T74" fmla="*/ 23 w 71"/>
                  <a:gd name="T75" fmla="*/ 62 h 71"/>
                  <a:gd name="T76" fmla="*/ 24 w 71"/>
                  <a:gd name="T77" fmla="*/ 66 h 71"/>
                  <a:gd name="T78" fmla="*/ 27 w 71"/>
                  <a:gd name="T79" fmla="*/ 71 h 71"/>
                  <a:gd name="T80" fmla="*/ 33 w 71"/>
                  <a:gd name="T81" fmla="*/ 69 h 71"/>
                  <a:gd name="T82" fmla="*/ 38 w 71"/>
                  <a:gd name="T83" fmla="*/ 65 h 71"/>
                  <a:gd name="T84" fmla="*/ 41 w 71"/>
                  <a:gd name="T85" fmla="*/ 68 h 71"/>
                  <a:gd name="T86" fmla="*/ 46 w 71"/>
                  <a:gd name="T87" fmla="*/ 70 h 71"/>
                  <a:gd name="T88" fmla="*/ 50 w 71"/>
                  <a:gd name="T89" fmla="*/ 66 h 71"/>
                  <a:gd name="T90" fmla="*/ 52 w 71"/>
                  <a:gd name="T91" fmla="*/ 60 h 71"/>
                  <a:gd name="T92" fmla="*/ 56 w 71"/>
                  <a:gd name="T93" fmla="*/ 61 h 71"/>
                  <a:gd name="T94" fmla="*/ 62 w 71"/>
                  <a:gd name="T95" fmla="*/ 60 h 71"/>
                  <a:gd name="T96" fmla="*/ 63 w 71"/>
                  <a:gd name="T97" fmla="*/ 54 h 71"/>
                  <a:gd name="T98" fmla="*/ 21 w 71"/>
                  <a:gd name="T99" fmla="*/ 51 h 71"/>
                  <a:gd name="T100" fmla="*/ 20 w 71"/>
                  <a:gd name="T101" fmla="*/ 22 h 71"/>
                  <a:gd name="T102" fmla="*/ 50 w 71"/>
                  <a:gd name="T103" fmla="*/ 21 h 71"/>
                  <a:gd name="T104" fmla="*/ 51 w 71"/>
                  <a:gd name="T105" fmla="*/ 50 h 71"/>
                  <a:gd name="T106" fmla="*/ 21 w 71"/>
                  <a:gd name="T107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1" h="71">
                    <a:moveTo>
                      <a:pt x="63" y="54"/>
                    </a:moveTo>
                    <a:cubicBezTo>
                      <a:pt x="61" y="53"/>
                      <a:pt x="62" y="50"/>
                      <a:pt x="62" y="49"/>
                    </a:cubicBezTo>
                    <a:cubicBezTo>
                      <a:pt x="63" y="48"/>
                      <a:pt x="64" y="47"/>
                      <a:pt x="66" y="48"/>
                    </a:cubicBezTo>
                    <a:cubicBezTo>
                      <a:pt x="68" y="48"/>
                      <a:pt x="70" y="46"/>
                      <a:pt x="71" y="44"/>
                    </a:cubicBezTo>
                    <a:cubicBezTo>
                      <a:pt x="71" y="41"/>
                      <a:pt x="70" y="39"/>
                      <a:pt x="68" y="38"/>
                    </a:cubicBezTo>
                    <a:cubicBezTo>
                      <a:pt x="67" y="38"/>
                      <a:pt x="65" y="35"/>
                      <a:pt x="65" y="34"/>
                    </a:cubicBezTo>
                    <a:cubicBezTo>
                      <a:pt x="65" y="33"/>
                      <a:pt x="66" y="31"/>
                      <a:pt x="68" y="31"/>
                    </a:cubicBezTo>
                    <a:cubicBezTo>
                      <a:pt x="70" y="30"/>
                      <a:pt x="71" y="28"/>
                      <a:pt x="70" y="25"/>
                    </a:cubicBezTo>
                    <a:cubicBezTo>
                      <a:pt x="69" y="23"/>
                      <a:pt x="67" y="21"/>
                      <a:pt x="65" y="22"/>
                    </a:cubicBezTo>
                    <a:cubicBezTo>
                      <a:pt x="64" y="22"/>
                      <a:pt x="61" y="20"/>
                      <a:pt x="60" y="19"/>
                    </a:cubicBezTo>
                    <a:cubicBezTo>
                      <a:pt x="59" y="18"/>
                      <a:pt x="60" y="16"/>
                      <a:pt x="61" y="15"/>
                    </a:cubicBezTo>
                    <a:cubicBezTo>
                      <a:pt x="63" y="14"/>
                      <a:pt x="62" y="11"/>
                      <a:pt x="60" y="9"/>
                    </a:cubicBezTo>
                    <a:cubicBezTo>
                      <a:pt x="58" y="7"/>
                      <a:pt x="56" y="7"/>
                      <a:pt x="54" y="9"/>
                    </a:cubicBezTo>
                    <a:cubicBezTo>
                      <a:pt x="53" y="10"/>
                      <a:pt x="51" y="11"/>
                      <a:pt x="50" y="10"/>
                    </a:cubicBezTo>
                    <a:cubicBezTo>
                      <a:pt x="49" y="10"/>
                      <a:pt x="47" y="7"/>
                      <a:pt x="47" y="5"/>
                    </a:cubicBezTo>
                    <a:cubicBezTo>
                      <a:pt x="48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8" y="3"/>
                    </a:cubicBezTo>
                    <a:cubicBezTo>
                      <a:pt x="38" y="5"/>
                      <a:pt x="35" y="6"/>
                      <a:pt x="33" y="6"/>
                    </a:cubicBezTo>
                    <a:cubicBezTo>
                      <a:pt x="32" y="6"/>
                      <a:pt x="31" y="5"/>
                      <a:pt x="30" y="3"/>
                    </a:cubicBezTo>
                    <a:cubicBezTo>
                      <a:pt x="30" y="1"/>
                      <a:pt x="27" y="0"/>
                      <a:pt x="25" y="1"/>
                    </a:cubicBezTo>
                    <a:cubicBezTo>
                      <a:pt x="22" y="2"/>
                      <a:pt x="21" y="4"/>
                      <a:pt x="21" y="6"/>
                    </a:cubicBezTo>
                    <a:cubicBezTo>
                      <a:pt x="22" y="8"/>
                      <a:pt x="20" y="11"/>
                      <a:pt x="19" y="11"/>
                    </a:cubicBezTo>
                    <a:cubicBezTo>
                      <a:pt x="18" y="12"/>
                      <a:pt x="16" y="11"/>
                      <a:pt x="15" y="10"/>
                    </a:cubicBezTo>
                    <a:cubicBezTo>
                      <a:pt x="13" y="9"/>
                      <a:pt x="11" y="9"/>
                      <a:pt x="9" y="11"/>
                    </a:cubicBezTo>
                    <a:cubicBezTo>
                      <a:pt x="7" y="13"/>
                      <a:pt x="7" y="16"/>
                      <a:pt x="8" y="17"/>
                    </a:cubicBezTo>
                    <a:cubicBezTo>
                      <a:pt x="10" y="18"/>
                      <a:pt x="9" y="22"/>
                      <a:pt x="9" y="23"/>
                    </a:cubicBezTo>
                    <a:cubicBezTo>
                      <a:pt x="9" y="24"/>
                      <a:pt x="7" y="24"/>
                      <a:pt x="5" y="24"/>
                    </a:cubicBezTo>
                    <a:cubicBezTo>
                      <a:pt x="3" y="23"/>
                      <a:pt x="1" y="25"/>
                      <a:pt x="0" y="28"/>
                    </a:cubicBezTo>
                    <a:cubicBezTo>
                      <a:pt x="0" y="30"/>
                      <a:pt x="1" y="33"/>
                      <a:pt x="3" y="33"/>
                    </a:cubicBezTo>
                    <a:cubicBezTo>
                      <a:pt x="5" y="33"/>
                      <a:pt x="6" y="37"/>
                      <a:pt x="6" y="38"/>
                    </a:cubicBezTo>
                    <a:cubicBezTo>
                      <a:pt x="6" y="39"/>
                      <a:pt x="5" y="40"/>
                      <a:pt x="3" y="41"/>
                    </a:cubicBezTo>
                    <a:cubicBezTo>
                      <a:pt x="1" y="41"/>
                      <a:pt x="0" y="44"/>
                      <a:pt x="1" y="46"/>
                    </a:cubicBezTo>
                    <a:cubicBezTo>
                      <a:pt x="2" y="49"/>
                      <a:pt x="4" y="50"/>
                      <a:pt x="6" y="50"/>
                    </a:cubicBezTo>
                    <a:cubicBezTo>
                      <a:pt x="8" y="49"/>
                      <a:pt x="10" y="51"/>
                      <a:pt x="11" y="52"/>
                    </a:cubicBezTo>
                    <a:cubicBezTo>
                      <a:pt x="12" y="53"/>
                      <a:pt x="11" y="55"/>
                      <a:pt x="10" y="56"/>
                    </a:cubicBezTo>
                    <a:cubicBezTo>
                      <a:pt x="9" y="58"/>
                      <a:pt x="9" y="60"/>
                      <a:pt x="11" y="62"/>
                    </a:cubicBezTo>
                    <a:cubicBezTo>
                      <a:pt x="13" y="64"/>
                      <a:pt x="16" y="64"/>
                      <a:pt x="17" y="63"/>
                    </a:cubicBezTo>
                    <a:cubicBezTo>
                      <a:pt x="18" y="61"/>
                      <a:pt x="22" y="62"/>
                      <a:pt x="23" y="62"/>
                    </a:cubicBezTo>
                    <a:cubicBezTo>
                      <a:pt x="24" y="63"/>
                      <a:pt x="24" y="65"/>
                      <a:pt x="24" y="66"/>
                    </a:cubicBezTo>
                    <a:cubicBezTo>
                      <a:pt x="23" y="68"/>
                      <a:pt x="25" y="70"/>
                      <a:pt x="27" y="71"/>
                    </a:cubicBezTo>
                    <a:cubicBezTo>
                      <a:pt x="30" y="71"/>
                      <a:pt x="32" y="70"/>
                      <a:pt x="33" y="69"/>
                    </a:cubicBezTo>
                    <a:cubicBezTo>
                      <a:pt x="33" y="67"/>
                      <a:pt x="37" y="65"/>
                      <a:pt x="38" y="65"/>
                    </a:cubicBezTo>
                    <a:cubicBezTo>
                      <a:pt x="39" y="65"/>
                      <a:pt x="40" y="66"/>
                      <a:pt x="41" y="68"/>
                    </a:cubicBezTo>
                    <a:cubicBezTo>
                      <a:pt x="41" y="70"/>
                      <a:pt x="44" y="71"/>
                      <a:pt x="46" y="70"/>
                    </a:cubicBezTo>
                    <a:cubicBezTo>
                      <a:pt x="49" y="69"/>
                      <a:pt x="50" y="67"/>
                      <a:pt x="50" y="66"/>
                    </a:cubicBezTo>
                    <a:cubicBezTo>
                      <a:pt x="49" y="64"/>
                      <a:pt x="51" y="61"/>
                      <a:pt x="52" y="60"/>
                    </a:cubicBezTo>
                    <a:cubicBezTo>
                      <a:pt x="53" y="60"/>
                      <a:pt x="55" y="60"/>
                      <a:pt x="56" y="61"/>
                    </a:cubicBezTo>
                    <a:cubicBezTo>
                      <a:pt x="58" y="63"/>
                      <a:pt x="60" y="62"/>
                      <a:pt x="62" y="60"/>
                    </a:cubicBezTo>
                    <a:cubicBezTo>
                      <a:pt x="64" y="58"/>
                      <a:pt x="64" y="56"/>
                      <a:pt x="63" y="54"/>
                    </a:cubicBezTo>
                    <a:close/>
                    <a:moveTo>
                      <a:pt x="21" y="51"/>
                    </a:moveTo>
                    <a:cubicBezTo>
                      <a:pt x="13" y="43"/>
                      <a:pt x="13" y="30"/>
                      <a:pt x="20" y="22"/>
                    </a:cubicBezTo>
                    <a:cubicBezTo>
                      <a:pt x="28" y="13"/>
                      <a:pt x="41" y="13"/>
                      <a:pt x="50" y="21"/>
                    </a:cubicBezTo>
                    <a:cubicBezTo>
                      <a:pt x="58" y="28"/>
                      <a:pt x="59" y="41"/>
                      <a:pt x="51" y="50"/>
                    </a:cubicBezTo>
                    <a:cubicBezTo>
                      <a:pt x="43" y="58"/>
                      <a:pt x="30" y="59"/>
                      <a:pt x="2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1636713" y="3236912"/>
                <a:ext cx="123825" cy="120650"/>
              </a:xfrm>
              <a:custGeom>
                <a:avLst/>
                <a:gdLst>
                  <a:gd name="T0" fmla="*/ 27 w 33"/>
                  <a:gd name="T1" fmla="*/ 26 h 32"/>
                  <a:gd name="T2" fmla="*/ 6 w 33"/>
                  <a:gd name="T3" fmla="*/ 26 h 32"/>
                  <a:gd name="T4" fmla="*/ 6 w 33"/>
                  <a:gd name="T5" fmla="*/ 5 h 32"/>
                  <a:gd name="T6" fmla="*/ 27 w 33"/>
                  <a:gd name="T7" fmla="*/ 5 h 32"/>
                  <a:gd name="T8" fmla="*/ 27 w 33"/>
                  <a:gd name="T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27" y="26"/>
                    </a:moveTo>
                    <a:cubicBezTo>
                      <a:pt x="21" y="32"/>
                      <a:pt x="12" y="32"/>
                      <a:pt x="6" y="26"/>
                    </a:cubicBezTo>
                    <a:cubicBezTo>
                      <a:pt x="0" y="20"/>
                      <a:pt x="0" y="11"/>
                      <a:pt x="6" y="5"/>
                    </a:cubicBezTo>
                    <a:cubicBezTo>
                      <a:pt x="12" y="0"/>
                      <a:pt x="21" y="0"/>
                      <a:pt x="27" y="5"/>
                    </a:cubicBezTo>
                    <a:cubicBezTo>
                      <a:pt x="33" y="11"/>
                      <a:pt x="33" y="20"/>
                      <a:pt x="27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743354" y="611205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、个人知识面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3354" y="1150826"/>
            <a:ext cx="3860352" cy="396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有没有玩社交网站或当下流行</a:t>
            </a: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矩形 8"/>
          <p:cNvSpPr/>
          <p:nvPr/>
        </p:nvSpPr>
        <p:spPr>
          <a:xfrm>
            <a:off x="743354" y="1700606"/>
            <a:ext cx="776564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玩社交网站，需要注册账号，不能只是简单地看，在里面要发帖子、回帖子，跟很多用户接触，甚至加入用户圈子，才能慢慢了解整个社交网站发展的脉络、趋势。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9" name="矩形 10"/>
          <p:cNvSpPr/>
          <p:nvPr/>
        </p:nvSpPr>
        <p:spPr>
          <a:xfrm>
            <a:off x="1067056" y="3919500"/>
            <a:ext cx="2032763" cy="757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国内当前最火的</a:t>
            </a: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是哪款？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63600" y="2488522"/>
            <a:ext cx="6362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10"/>
          <p:cNvSpPr/>
          <p:nvPr/>
        </p:nvSpPr>
        <p:spPr>
          <a:xfrm>
            <a:off x="3839830" y="3919500"/>
            <a:ext cx="1869983" cy="757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国外哪些</a:t>
            </a: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比较流行？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3" grpId="0"/>
      <p:bldP spid="4" grpId="0"/>
      <p:bldP spid="18436" grpId="0"/>
      <p:bldP spid="18439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5" name="矩形 8"/>
          <p:cNvSpPr/>
          <p:nvPr/>
        </p:nvSpPr>
        <p:spPr>
          <a:xfrm>
            <a:off x="438343" y="3744946"/>
            <a:ext cx="2019082" cy="9787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做新媒体，不是每天发完文章，你就什么都不管了。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要考虑用户感受，考虑他们为什么会参与到你的文章。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1" name="矩形 8"/>
          <p:cNvSpPr/>
          <p:nvPr/>
        </p:nvSpPr>
        <p:spPr>
          <a:xfrm>
            <a:off x="5657251" y="3744946"/>
            <a:ext cx="3110778" cy="757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如果没有很多</a:t>
            </a:r>
            <a:r>
              <a:rPr lang="en-US" altLang="zh-CN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，你会发现自己做的很多工作特别困难。实际上，无论你是做新媒体还是社区，</a:t>
            </a:r>
            <a:r>
              <a:rPr lang="en-US" altLang="zh-CN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都是平时必须做的工作。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2" name="矩形 8"/>
          <p:cNvSpPr/>
          <p:nvPr/>
        </p:nvSpPr>
        <p:spPr>
          <a:xfrm>
            <a:off x="701536" y="2066801"/>
            <a:ext cx="5101828" cy="5355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多认识网上的知名大</a:t>
            </a:r>
            <a:r>
              <a:rPr lang="en-US" altLang="zh-CN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，也许他只是小众圈的知名人士，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但你也一定要积累比较好的用户跟人脉。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213271"/>
            <a:ext cx="3895640" cy="1369546"/>
            <a:chOff x="0" y="3213271"/>
            <a:chExt cx="3895640" cy="1369546"/>
          </a:xfrm>
        </p:grpSpPr>
        <p:sp>
          <p:nvSpPr>
            <p:cNvPr id="27" name="矩形 14"/>
            <p:cNvSpPr/>
            <p:nvPr/>
          </p:nvSpPr>
          <p:spPr>
            <a:xfrm flipV="1">
              <a:off x="0" y="3213271"/>
              <a:ext cx="3216457" cy="192295"/>
            </a:xfrm>
            <a:custGeom>
              <a:avLst/>
              <a:gdLst/>
              <a:ahLst/>
              <a:cxnLst/>
              <a:rect l="l" t="t" r="r" b="b"/>
              <a:pathLst>
                <a:path w="4571707" h="242218">
                  <a:moveTo>
                    <a:pt x="0" y="242218"/>
                  </a:moveTo>
                  <a:lnTo>
                    <a:pt x="4571707" y="242218"/>
                  </a:lnTo>
                  <a:lnTo>
                    <a:pt x="4571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en-US" sz="14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524309" y="3214389"/>
              <a:ext cx="1371331" cy="1368428"/>
              <a:chOff x="3225639" y="4543564"/>
              <a:chExt cx="1752329" cy="1748619"/>
            </a:xfrm>
          </p:grpSpPr>
          <p:sp>
            <p:nvSpPr>
              <p:cNvPr id="29" name="椭圆 28"/>
              <p:cNvSpPr/>
              <p:nvPr/>
            </p:nvSpPr>
            <p:spPr>
              <a:xfrm flipV="1">
                <a:off x="3225639" y="4543565"/>
                <a:ext cx="1735762" cy="173433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 rot="10800000" flipV="1">
                <a:off x="3467830" y="4786206"/>
                <a:ext cx="1284515" cy="1284516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36000" anchor="ctr" anchorCtr="1"/>
              <a:lstStyle/>
              <a:p>
                <a:pPr lvl="0" algn="ctr">
                  <a:defRPr/>
                </a:pPr>
                <a:r>
                  <a:rPr lang="en-US" altLang="zh-CN" sz="3200" b="1" kern="0" dirty="0">
                    <a:solidFill>
                      <a:srgbClr val="44525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b="1" kern="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7"/>
              <p:cNvSpPr/>
              <p:nvPr/>
            </p:nvSpPr>
            <p:spPr>
              <a:xfrm flipV="1">
                <a:off x="3225639" y="4543564"/>
                <a:ext cx="1752329" cy="1748619"/>
              </a:xfrm>
              <a:custGeom>
                <a:avLst/>
                <a:gdLst/>
                <a:ahLst/>
                <a:cxnLst/>
                <a:rect l="l" t="t" r="r" b="b"/>
                <a:pathLst>
                  <a:path w="1912832" h="1912832">
                    <a:moveTo>
                      <a:pt x="935980" y="1911800"/>
                    </a:moveTo>
                    <a:lnTo>
                      <a:pt x="976853" y="1911800"/>
                    </a:lnTo>
                    <a:cubicBezTo>
                      <a:pt x="970069" y="1912760"/>
                      <a:pt x="963251" y="1912832"/>
                      <a:pt x="956416" y="1912832"/>
                    </a:cubicBezTo>
                    <a:close/>
                    <a:moveTo>
                      <a:pt x="956416" y="0"/>
                    </a:moveTo>
                    <a:cubicBezTo>
                      <a:pt x="1484630" y="0"/>
                      <a:pt x="1912832" y="428202"/>
                      <a:pt x="1912832" y="956416"/>
                    </a:cubicBezTo>
                    <a:cubicBezTo>
                      <a:pt x="1912832" y="1170689"/>
                      <a:pt x="1842369" y="1368505"/>
                      <a:pt x="1720739" y="1526006"/>
                    </a:cubicBezTo>
                    <a:lnTo>
                      <a:pt x="1349730" y="1526006"/>
                    </a:lnTo>
                    <a:cubicBezTo>
                      <a:pt x="1540498" y="1399457"/>
                      <a:pt x="1666032" y="1182682"/>
                      <a:pt x="1666032" y="936587"/>
                    </a:cubicBezTo>
                    <a:cubicBezTo>
                      <a:pt x="1666032" y="545494"/>
                      <a:pt x="1348988" y="228450"/>
                      <a:pt x="957895" y="228450"/>
                    </a:cubicBezTo>
                    <a:cubicBezTo>
                      <a:pt x="566802" y="228450"/>
                      <a:pt x="249758" y="545494"/>
                      <a:pt x="249758" y="936587"/>
                    </a:cubicBezTo>
                    <a:cubicBezTo>
                      <a:pt x="249758" y="1182682"/>
                      <a:pt x="375293" y="1399457"/>
                      <a:pt x="566061" y="1526006"/>
                    </a:cubicBezTo>
                    <a:lnTo>
                      <a:pt x="192094" y="1526006"/>
                    </a:lnTo>
                    <a:cubicBezTo>
                      <a:pt x="70464" y="1368505"/>
                      <a:pt x="0" y="1170689"/>
                      <a:pt x="0" y="956416"/>
                    </a:cubicBezTo>
                    <a:cubicBezTo>
                      <a:pt x="0" y="428202"/>
                      <a:pt x="428202" y="0"/>
                      <a:pt x="95641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0" y="1636961"/>
            <a:ext cx="6156353" cy="1360603"/>
            <a:chOff x="0" y="1636961"/>
            <a:chExt cx="6156353" cy="1360603"/>
          </a:xfrm>
        </p:grpSpPr>
        <p:sp>
          <p:nvSpPr>
            <p:cNvPr id="32" name="矩形 14"/>
            <p:cNvSpPr/>
            <p:nvPr/>
          </p:nvSpPr>
          <p:spPr>
            <a:xfrm>
              <a:off x="0" y="2792971"/>
              <a:ext cx="5558887" cy="192295"/>
            </a:xfrm>
            <a:custGeom>
              <a:avLst/>
              <a:gdLst/>
              <a:ahLst/>
              <a:cxnLst/>
              <a:rect l="l" t="t" r="r" b="b"/>
              <a:pathLst>
                <a:path w="4571707" h="242218">
                  <a:moveTo>
                    <a:pt x="0" y="0"/>
                  </a:moveTo>
                  <a:lnTo>
                    <a:pt x="4571707" y="0"/>
                  </a:lnTo>
                  <a:lnTo>
                    <a:pt x="4571707" y="242218"/>
                  </a:lnTo>
                  <a:lnTo>
                    <a:pt x="0" y="2422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en-US" sz="14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797987" y="1636961"/>
              <a:ext cx="1358366" cy="1360603"/>
              <a:chOff x="6131016" y="674750"/>
              <a:chExt cx="1735762" cy="173862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6131016" y="674750"/>
                <a:ext cx="1735762" cy="17357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6373207" y="882392"/>
                <a:ext cx="1284515" cy="1284516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36000" anchor="ctr"/>
              <a:lstStyle/>
              <a:p>
                <a:pPr lvl="0" algn="ctr">
                  <a:defRPr/>
                </a:pPr>
                <a:r>
                  <a:rPr lang="en-US" altLang="zh-CN" sz="3200" b="1" kern="0" dirty="0">
                    <a:solidFill>
                      <a:srgbClr val="44525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b="1" kern="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7"/>
              <p:cNvSpPr/>
              <p:nvPr/>
            </p:nvSpPr>
            <p:spPr>
              <a:xfrm>
                <a:off x="6131016" y="677607"/>
                <a:ext cx="1735762" cy="1735763"/>
              </a:xfrm>
              <a:custGeom>
                <a:avLst/>
                <a:gdLst/>
                <a:ahLst/>
                <a:cxnLst/>
                <a:rect l="l" t="t" r="r" b="b"/>
                <a:pathLst>
                  <a:path w="1912832" h="1912832">
                    <a:moveTo>
                      <a:pt x="935980" y="1911800"/>
                    </a:moveTo>
                    <a:lnTo>
                      <a:pt x="976853" y="1911800"/>
                    </a:lnTo>
                    <a:cubicBezTo>
                      <a:pt x="970069" y="1912760"/>
                      <a:pt x="963251" y="1912832"/>
                      <a:pt x="956416" y="1912832"/>
                    </a:cubicBezTo>
                    <a:close/>
                    <a:moveTo>
                      <a:pt x="956416" y="0"/>
                    </a:moveTo>
                    <a:cubicBezTo>
                      <a:pt x="1484630" y="0"/>
                      <a:pt x="1912832" y="428202"/>
                      <a:pt x="1912832" y="956416"/>
                    </a:cubicBezTo>
                    <a:cubicBezTo>
                      <a:pt x="1912832" y="1170689"/>
                      <a:pt x="1842369" y="1368505"/>
                      <a:pt x="1720739" y="1526006"/>
                    </a:cubicBezTo>
                    <a:lnTo>
                      <a:pt x="1349730" y="1526006"/>
                    </a:lnTo>
                    <a:cubicBezTo>
                      <a:pt x="1540498" y="1399457"/>
                      <a:pt x="1666032" y="1182682"/>
                      <a:pt x="1666032" y="936587"/>
                    </a:cubicBezTo>
                    <a:cubicBezTo>
                      <a:pt x="1666032" y="545494"/>
                      <a:pt x="1348988" y="228450"/>
                      <a:pt x="957895" y="228450"/>
                    </a:cubicBezTo>
                    <a:cubicBezTo>
                      <a:pt x="566802" y="228450"/>
                      <a:pt x="249758" y="545494"/>
                      <a:pt x="249758" y="936587"/>
                    </a:cubicBezTo>
                    <a:cubicBezTo>
                      <a:pt x="249758" y="1182682"/>
                      <a:pt x="375293" y="1399457"/>
                      <a:pt x="566061" y="1526006"/>
                    </a:cubicBezTo>
                    <a:lnTo>
                      <a:pt x="192094" y="1526006"/>
                    </a:lnTo>
                    <a:cubicBezTo>
                      <a:pt x="70464" y="1368505"/>
                      <a:pt x="0" y="1170689"/>
                      <a:pt x="0" y="956416"/>
                    </a:cubicBezTo>
                    <a:cubicBezTo>
                      <a:pt x="0" y="428202"/>
                      <a:pt x="428202" y="0"/>
                      <a:pt x="95641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090780" y="3213271"/>
            <a:ext cx="5450519" cy="1358368"/>
            <a:chOff x="4090780" y="3213271"/>
            <a:chExt cx="5450519" cy="1358368"/>
          </a:xfrm>
        </p:grpSpPr>
        <p:sp>
          <p:nvSpPr>
            <p:cNvPr id="37" name="矩形 14"/>
            <p:cNvSpPr/>
            <p:nvPr/>
          </p:nvSpPr>
          <p:spPr>
            <a:xfrm flipV="1">
              <a:off x="4769964" y="3213271"/>
              <a:ext cx="4771335" cy="192295"/>
            </a:xfrm>
            <a:custGeom>
              <a:avLst/>
              <a:gdLst/>
              <a:ahLst/>
              <a:cxnLst/>
              <a:rect l="l" t="t" r="r" b="b"/>
              <a:pathLst>
                <a:path w="4571707" h="242218">
                  <a:moveTo>
                    <a:pt x="0" y="242218"/>
                  </a:moveTo>
                  <a:lnTo>
                    <a:pt x="4571707" y="242218"/>
                  </a:lnTo>
                  <a:lnTo>
                    <a:pt x="45717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en-US" sz="14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090780" y="3213272"/>
              <a:ext cx="1358366" cy="1358367"/>
              <a:chOff x="5227325" y="4542136"/>
              <a:chExt cx="1735762" cy="1735763"/>
            </a:xfrm>
          </p:grpSpPr>
          <p:sp>
            <p:nvSpPr>
              <p:cNvPr id="39" name="椭圆 38"/>
              <p:cNvSpPr/>
              <p:nvPr/>
            </p:nvSpPr>
            <p:spPr>
              <a:xfrm flipV="1">
                <a:off x="5227325" y="4543565"/>
                <a:ext cx="1735762" cy="173433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 rot="10800000" flipV="1">
                <a:off x="5469516" y="4786206"/>
                <a:ext cx="1284515" cy="1284516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36000" anchor="ctr"/>
              <a:lstStyle/>
              <a:p>
                <a:pPr lvl="0" algn="ctr">
                  <a:defRPr/>
                </a:pPr>
                <a:r>
                  <a:rPr lang="en-US" altLang="zh-CN" sz="3200" b="1" kern="0" dirty="0">
                    <a:solidFill>
                      <a:srgbClr val="44525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b="1" kern="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椭圆 7"/>
              <p:cNvSpPr/>
              <p:nvPr/>
            </p:nvSpPr>
            <p:spPr>
              <a:xfrm flipV="1">
                <a:off x="5227325" y="4542136"/>
                <a:ext cx="1735762" cy="1735763"/>
              </a:xfrm>
              <a:custGeom>
                <a:avLst/>
                <a:gdLst/>
                <a:ahLst/>
                <a:cxnLst/>
                <a:rect l="l" t="t" r="r" b="b"/>
                <a:pathLst>
                  <a:path w="1912832" h="1912832">
                    <a:moveTo>
                      <a:pt x="935980" y="1911800"/>
                    </a:moveTo>
                    <a:lnTo>
                      <a:pt x="976853" y="1911800"/>
                    </a:lnTo>
                    <a:cubicBezTo>
                      <a:pt x="970069" y="1912760"/>
                      <a:pt x="963251" y="1912832"/>
                      <a:pt x="956416" y="1912832"/>
                    </a:cubicBezTo>
                    <a:close/>
                    <a:moveTo>
                      <a:pt x="956416" y="0"/>
                    </a:moveTo>
                    <a:cubicBezTo>
                      <a:pt x="1484630" y="0"/>
                      <a:pt x="1912832" y="428202"/>
                      <a:pt x="1912832" y="956416"/>
                    </a:cubicBezTo>
                    <a:cubicBezTo>
                      <a:pt x="1912832" y="1170689"/>
                      <a:pt x="1842369" y="1368505"/>
                      <a:pt x="1720739" y="1526006"/>
                    </a:cubicBezTo>
                    <a:lnTo>
                      <a:pt x="1349730" y="1526006"/>
                    </a:lnTo>
                    <a:cubicBezTo>
                      <a:pt x="1540498" y="1399457"/>
                      <a:pt x="1666032" y="1182682"/>
                      <a:pt x="1666032" y="936587"/>
                    </a:cubicBezTo>
                    <a:cubicBezTo>
                      <a:pt x="1666032" y="545494"/>
                      <a:pt x="1348988" y="228450"/>
                      <a:pt x="957895" y="228450"/>
                    </a:cubicBezTo>
                    <a:cubicBezTo>
                      <a:pt x="566802" y="228450"/>
                      <a:pt x="249758" y="545494"/>
                      <a:pt x="249758" y="936587"/>
                    </a:cubicBezTo>
                    <a:cubicBezTo>
                      <a:pt x="249758" y="1182682"/>
                      <a:pt x="375293" y="1399457"/>
                      <a:pt x="566061" y="1526006"/>
                    </a:cubicBezTo>
                    <a:lnTo>
                      <a:pt x="192094" y="1526006"/>
                    </a:lnTo>
                    <a:cubicBezTo>
                      <a:pt x="70464" y="1368505"/>
                      <a:pt x="0" y="1170689"/>
                      <a:pt x="0" y="956416"/>
                    </a:cubicBezTo>
                    <a:cubicBezTo>
                      <a:pt x="0" y="428202"/>
                      <a:pt x="428202" y="0"/>
                      <a:pt x="956416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595086" y="526517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、你有跟用户聊天吗？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8627" y="991168"/>
            <a:ext cx="2185214" cy="295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你有没有跟用户真正聊过天？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8627" y="1279615"/>
            <a:ext cx="2479268" cy="2951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你有多少</a:t>
            </a:r>
            <a:r>
              <a:rPr lang="en-US" altLang="zh-CN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（关键意见领袖）？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/>
      <p:bldP spid="20481" grpId="0"/>
      <p:bldP spid="20482" grpId="0"/>
      <p:bldP spid="2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250445" y="4581195"/>
            <a:ext cx="5807099" cy="306867"/>
            <a:chOff x="4069594" y="3146795"/>
            <a:chExt cx="2496306" cy="406400"/>
          </a:xfrm>
          <a:solidFill>
            <a:srgbClr val="697E93"/>
          </a:solidFill>
        </p:grpSpPr>
        <p:sp>
          <p:nvSpPr>
            <p:cNvPr id="34" name="圆角矩形 24"/>
            <p:cNvSpPr/>
            <p:nvPr/>
          </p:nvSpPr>
          <p:spPr>
            <a:xfrm>
              <a:off x="4069594" y="3146795"/>
              <a:ext cx="2496306" cy="406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133959" y="3149940"/>
              <a:ext cx="2383013" cy="3668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eaLnBrk="0" hangingPunct="0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运营确实讲实操，不要过多迷信理论，多实践、学习，补充自己某一方面不足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1506" name="矩形 2"/>
          <p:cNvSpPr/>
          <p:nvPr/>
        </p:nvSpPr>
        <p:spPr>
          <a:xfrm>
            <a:off x="517402" y="550740"/>
            <a:ext cx="2723823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二、对新媒体运营的理解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: 形状 9"/>
          <p:cNvSpPr/>
          <p:nvPr/>
        </p:nvSpPr>
        <p:spPr>
          <a:xfrm>
            <a:off x="642183" y="1959851"/>
            <a:ext cx="1724348" cy="1533604"/>
          </a:xfrm>
          <a:custGeom>
            <a:avLst/>
            <a:gdLst>
              <a:gd name="connsiteX0" fmla="*/ 0 w 1685037"/>
              <a:gd name="connsiteY0" fmla="*/ 138980 h 1389803"/>
              <a:gd name="connsiteX1" fmla="*/ 138980 w 1685037"/>
              <a:gd name="connsiteY1" fmla="*/ 0 h 1389803"/>
              <a:gd name="connsiteX2" fmla="*/ 1546057 w 1685037"/>
              <a:gd name="connsiteY2" fmla="*/ 0 h 1389803"/>
              <a:gd name="connsiteX3" fmla="*/ 1685037 w 1685037"/>
              <a:gd name="connsiteY3" fmla="*/ 138980 h 1389803"/>
              <a:gd name="connsiteX4" fmla="*/ 1685037 w 1685037"/>
              <a:gd name="connsiteY4" fmla="*/ 1250823 h 1389803"/>
              <a:gd name="connsiteX5" fmla="*/ 1546057 w 1685037"/>
              <a:gd name="connsiteY5" fmla="*/ 1389803 h 1389803"/>
              <a:gd name="connsiteX6" fmla="*/ 138980 w 1685037"/>
              <a:gd name="connsiteY6" fmla="*/ 1389803 h 1389803"/>
              <a:gd name="connsiteX7" fmla="*/ 0 w 1685037"/>
              <a:gd name="connsiteY7" fmla="*/ 1250823 h 1389803"/>
              <a:gd name="connsiteX8" fmla="*/ 0 w 1685037"/>
              <a:gd name="connsiteY8" fmla="*/ 138980 h 138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5037" h="1389803">
                <a:moveTo>
                  <a:pt x="0" y="138980"/>
                </a:moveTo>
                <a:cubicBezTo>
                  <a:pt x="0" y="62223"/>
                  <a:pt x="62223" y="0"/>
                  <a:pt x="138980" y="0"/>
                </a:cubicBezTo>
                <a:lnTo>
                  <a:pt x="1546057" y="0"/>
                </a:lnTo>
                <a:cubicBezTo>
                  <a:pt x="1622814" y="0"/>
                  <a:pt x="1685037" y="62223"/>
                  <a:pt x="1685037" y="138980"/>
                </a:cubicBezTo>
                <a:lnTo>
                  <a:pt x="1685037" y="1250823"/>
                </a:lnTo>
                <a:cubicBezTo>
                  <a:pt x="1685037" y="1327580"/>
                  <a:pt x="1622814" y="1389803"/>
                  <a:pt x="1546057" y="1389803"/>
                </a:cubicBezTo>
                <a:lnTo>
                  <a:pt x="138980" y="1389803"/>
                </a:lnTo>
                <a:cubicBezTo>
                  <a:pt x="62223" y="1389803"/>
                  <a:pt x="0" y="1327580"/>
                  <a:pt x="0" y="1250823"/>
                </a:cubicBezTo>
                <a:lnTo>
                  <a:pt x="0" y="138980"/>
                </a:lnTo>
                <a:close/>
              </a:path>
            </a:pathLst>
          </a:custGeom>
          <a:ln>
            <a:solidFill>
              <a:srgbClr val="2682C8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988" tIns="71988" rIns="71988" bIns="369803" numCol="1" spcCol="1270" anchor="t" anchorCtr="0">
            <a:noAutofit/>
          </a:bodyPr>
          <a:lstStyle/>
          <a:p>
            <a:pPr marL="228600" lvl="1" indent="-228600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kern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 indent="-228600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kern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形状 21"/>
          <p:cNvSpPr/>
          <p:nvPr/>
        </p:nvSpPr>
        <p:spPr>
          <a:xfrm>
            <a:off x="1631777" y="2161919"/>
            <a:ext cx="1792573" cy="1932953"/>
          </a:xfrm>
          <a:prstGeom prst="leftCircularArrow">
            <a:avLst>
              <a:gd name="adj1" fmla="val 2550"/>
              <a:gd name="adj2" fmla="val 309429"/>
              <a:gd name="adj3" fmla="val 2084940"/>
              <a:gd name="adj4" fmla="val 9024489"/>
              <a:gd name="adj5" fmla="val 2975"/>
            </a:avLst>
          </a:prstGeom>
          <a:solidFill>
            <a:srgbClr val="A4B0BE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矩形: 圆角 12"/>
          <p:cNvSpPr/>
          <p:nvPr/>
        </p:nvSpPr>
        <p:spPr>
          <a:xfrm>
            <a:off x="2775813" y="1959851"/>
            <a:ext cx="1724348" cy="1533604"/>
          </a:xfrm>
          <a:prstGeom prst="roundRect">
            <a:avLst>
              <a:gd name="adj" fmla="val 10000"/>
            </a:avLst>
          </a:prstGeom>
          <a:ln>
            <a:solidFill>
              <a:srgbClr val="2682C8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箭头: 环形 24"/>
          <p:cNvSpPr/>
          <p:nvPr/>
        </p:nvSpPr>
        <p:spPr>
          <a:xfrm>
            <a:off x="3751038" y="1273520"/>
            <a:ext cx="2012906" cy="2170541"/>
          </a:xfrm>
          <a:prstGeom prst="circularArrow">
            <a:avLst>
              <a:gd name="adj1" fmla="val 2271"/>
              <a:gd name="adj2" fmla="val 273786"/>
              <a:gd name="adj3" fmla="val 19550703"/>
              <a:gd name="adj4" fmla="val 12575511"/>
              <a:gd name="adj5" fmla="val 2650"/>
            </a:avLst>
          </a:prstGeom>
          <a:solidFill>
            <a:srgbClr val="A4B0BE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任意多边形: 形状 26"/>
          <p:cNvSpPr/>
          <p:nvPr/>
        </p:nvSpPr>
        <p:spPr>
          <a:xfrm>
            <a:off x="4909444" y="1959851"/>
            <a:ext cx="1724348" cy="1533604"/>
          </a:xfrm>
          <a:custGeom>
            <a:avLst/>
            <a:gdLst>
              <a:gd name="connsiteX0" fmla="*/ 0 w 1685037"/>
              <a:gd name="connsiteY0" fmla="*/ 138980 h 1389803"/>
              <a:gd name="connsiteX1" fmla="*/ 138980 w 1685037"/>
              <a:gd name="connsiteY1" fmla="*/ 0 h 1389803"/>
              <a:gd name="connsiteX2" fmla="*/ 1546057 w 1685037"/>
              <a:gd name="connsiteY2" fmla="*/ 0 h 1389803"/>
              <a:gd name="connsiteX3" fmla="*/ 1685037 w 1685037"/>
              <a:gd name="connsiteY3" fmla="*/ 138980 h 1389803"/>
              <a:gd name="connsiteX4" fmla="*/ 1685037 w 1685037"/>
              <a:gd name="connsiteY4" fmla="*/ 1250823 h 1389803"/>
              <a:gd name="connsiteX5" fmla="*/ 1546057 w 1685037"/>
              <a:gd name="connsiteY5" fmla="*/ 1389803 h 1389803"/>
              <a:gd name="connsiteX6" fmla="*/ 138980 w 1685037"/>
              <a:gd name="connsiteY6" fmla="*/ 1389803 h 1389803"/>
              <a:gd name="connsiteX7" fmla="*/ 0 w 1685037"/>
              <a:gd name="connsiteY7" fmla="*/ 1250823 h 1389803"/>
              <a:gd name="connsiteX8" fmla="*/ 0 w 1685037"/>
              <a:gd name="connsiteY8" fmla="*/ 138980 h 138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5037" h="1389803">
                <a:moveTo>
                  <a:pt x="0" y="138980"/>
                </a:moveTo>
                <a:cubicBezTo>
                  <a:pt x="0" y="62223"/>
                  <a:pt x="62223" y="0"/>
                  <a:pt x="138980" y="0"/>
                </a:cubicBezTo>
                <a:lnTo>
                  <a:pt x="1546057" y="0"/>
                </a:lnTo>
                <a:cubicBezTo>
                  <a:pt x="1622814" y="0"/>
                  <a:pt x="1685037" y="62223"/>
                  <a:pt x="1685037" y="138980"/>
                </a:cubicBezTo>
                <a:lnTo>
                  <a:pt x="1685037" y="1250823"/>
                </a:lnTo>
                <a:cubicBezTo>
                  <a:pt x="1685037" y="1327580"/>
                  <a:pt x="1622814" y="1389803"/>
                  <a:pt x="1546057" y="1389803"/>
                </a:cubicBezTo>
                <a:lnTo>
                  <a:pt x="138980" y="1389803"/>
                </a:lnTo>
                <a:cubicBezTo>
                  <a:pt x="62223" y="1389803"/>
                  <a:pt x="0" y="1327580"/>
                  <a:pt x="0" y="1250823"/>
                </a:cubicBezTo>
                <a:lnTo>
                  <a:pt x="0" y="138980"/>
                </a:lnTo>
                <a:close/>
              </a:path>
            </a:pathLst>
          </a:custGeom>
          <a:ln>
            <a:solidFill>
              <a:srgbClr val="2682C8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988" tIns="71988" rIns="71988" bIns="369803" numCol="1" spcCol="1270" anchor="t" anchorCtr="0">
            <a:noAutofit/>
          </a:bodyPr>
          <a:lstStyle/>
          <a:p>
            <a:pPr marL="228600" lvl="1" indent="-228600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kern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 indent="-228600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kern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形状 27"/>
          <p:cNvSpPr/>
          <p:nvPr/>
        </p:nvSpPr>
        <p:spPr>
          <a:xfrm>
            <a:off x="5899039" y="2161919"/>
            <a:ext cx="1792573" cy="1932953"/>
          </a:xfrm>
          <a:prstGeom prst="leftCircularArrow">
            <a:avLst>
              <a:gd name="adj1" fmla="val 2550"/>
              <a:gd name="adj2" fmla="val 309429"/>
              <a:gd name="adj3" fmla="val 2084940"/>
              <a:gd name="adj4" fmla="val 9024489"/>
              <a:gd name="adj5" fmla="val 2975"/>
            </a:avLst>
          </a:prstGeom>
          <a:solidFill>
            <a:srgbClr val="A4B0BE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任意多边形: 形状 29"/>
          <p:cNvSpPr/>
          <p:nvPr/>
        </p:nvSpPr>
        <p:spPr>
          <a:xfrm>
            <a:off x="7043076" y="1959851"/>
            <a:ext cx="1724348" cy="1533604"/>
          </a:xfrm>
          <a:custGeom>
            <a:avLst/>
            <a:gdLst>
              <a:gd name="connsiteX0" fmla="*/ 0 w 1685037"/>
              <a:gd name="connsiteY0" fmla="*/ 138980 h 1389803"/>
              <a:gd name="connsiteX1" fmla="*/ 138980 w 1685037"/>
              <a:gd name="connsiteY1" fmla="*/ 0 h 1389803"/>
              <a:gd name="connsiteX2" fmla="*/ 1546057 w 1685037"/>
              <a:gd name="connsiteY2" fmla="*/ 0 h 1389803"/>
              <a:gd name="connsiteX3" fmla="*/ 1685037 w 1685037"/>
              <a:gd name="connsiteY3" fmla="*/ 138980 h 1389803"/>
              <a:gd name="connsiteX4" fmla="*/ 1685037 w 1685037"/>
              <a:gd name="connsiteY4" fmla="*/ 1250823 h 1389803"/>
              <a:gd name="connsiteX5" fmla="*/ 1546057 w 1685037"/>
              <a:gd name="connsiteY5" fmla="*/ 1389803 h 1389803"/>
              <a:gd name="connsiteX6" fmla="*/ 138980 w 1685037"/>
              <a:gd name="connsiteY6" fmla="*/ 1389803 h 1389803"/>
              <a:gd name="connsiteX7" fmla="*/ 0 w 1685037"/>
              <a:gd name="connsiteY7" fmla="*/ 1250823 h 1389803"/>
              <a:gd name="connsiteX8" fmla="*/ 0 w 1685037"/>
              <a:gd name="connsiteY8" fmla="*/ 138980 h 138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5037" h="1389803">
                <a:moveTo>
                  <a:pt x="0" y="138980"/>
                </a:moveTo>
                <a:cubicBezTo>
                  <a:pt x="0" y="62223"/>
                  <a:pt x="62223" y="0"/>
                  <a:pt x="138980" y="0"/>
                </a:cubicBezTo>
                <a:lnTo>
                  <a:pt x="1546057" y="0"/>
                </a:lnTo>
                <a:cubicBezTo>
                  <a:pt x="1622814" y="0"/>
                  <a:pt x="1685037" y="62223"/>
                  <a:pt x="1685037" y="138980"/>
                </a:cubicBezTo>
                <a:lnTo>
                  <a:pt x="1685037" y="1250823"/>
                </a:lnTo>
                <a:cubicBezTo>
                  <a:pt x="1685037" y="1327580"/>
                  <a:pt x="1622814" y="1389803"/>
                  <a:pt x="1546057" y="1389803"/>
                </a:cubicBezTo>
                <a:lnTo>
                  <a:pt x="138980" y="1389803"/>
                </a:lnTo>
                <a:cubicBezTo>
                  <a:pt x="62223" y="1389803"/>
                  <a:pt x="0" y="1327580"/>
                  <a:pt x="0" y="1250823"/>
                </a:cubicBezTo>
                <a:lnTo>
                  <a:pt x="0" y="138980"/>
                </a:lnTo>
                <a:close/>
              </a:path>
            </a:pathLst>
          </a:custGeom>
          <a:ln>
            <a:solidFill>
              <a:srgbClr val="2682C8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988" tIns="369803" rIns="71988" bIns="71988" numCol="1" spcCol="1270" anchor="t" anchorCtr="0">
            <a:noAutofit/>
          </a:bodyPr>
          <a:lstStyle/>
          <a:p>
            <a:pPr marL="228600" lvl="1" indent="-228600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kern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 indent="-228600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kern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7402" y="1032062"/>
            <a:ext cx="2544286" cy="338554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、注重实操：勿迷信理论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509" name="矩形 8"/>
          <p:cNvSpPr/>
          <p:nvPr/>
        </p:nvSpPr>
        <p:spPr>
          <a:xfrm>
            <a:off x="746169" y="2337650"/>
            <a:ext cx="1584599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我接触新媒体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年多，比一般人时间稍长些。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1" name="矩形 8"/>
          <p:cNvSpPr/>
          <p:nvPr/>
        </p:nvSpPr>
        <p:spPr>
          <a:xfrm>
            <a:off x="4956097" y="2337650"/>
            <a:ext cx="1631041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我偏运营，跟他们看的用户角度比较不一样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18031" y="2108460"/>
            <a:ext cx="17671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我的很多办法，跟大家听到的所谓新媒体运营大师、营销大师的思路比较不一样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8"/>
          <p:cNvSpPr/>
          <p:nvPr/>
        </p:nvSpPr>
        <p:spPr>
          <a:xfrm>
            <a:off x="7299764" y="2395638"/>
            <a:ext cx="1339317" cy="6093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他们思路偏营销、市场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human-head-silhouette-with-cogwheels_31441"/>
          <p:cNvSpPr>
            <a:spLocks noChangeAspect="1"/>
          </p:cNvSpPr>
          <p:nvPr/>
        </p:nvSpPr>
        <p:spPr bwMode="auto">
          <a:xfrm>
            <a:off x="746169" y="4402105"/>
            <a:ext cx="386514" cy="485957"/>
          </a:xfrm>
          <a:custGeom>
            <a:avLst/>
            <a:gdLst>
              <a:gd name="connsiteX0" fmla="*/ 332813 w 483894"/>
              <a:gd name="connsiteY0" fmla="*/ 285272 h 608391"/>
              <a:gd name="connsiteX1" fmla="*/ 370636 w 483894"/>
              <a:gd name="connsiteY1" fmla="*/ 323201 h 608391"/>
              <a:gd name="connsiteX2" fmla="*/ 332813 w 483894"/>
              <a:gd name="connsiteY2" fmla="*/ 361130 h 608391"/>
              <a:gd name="connsiteX3" fmla="*/ 294990 w 483894"/>
              <a:gd name="connsiteY3" fmla="*/ 323201 h 608391"/>
              <a:gd name="connsiteX4" fmla="*/ 332813 w 483894"/>
              <a:gd name="connsiteY4" fmla="*/ 285272 h 608391"/>
              <a:gd name="connsiteX5" fmla="*/ 329299 w 483894"/>
              <a:gd name="connsiteY5" fmla="*/ 254544 h 608391"/>
              <a:gd name="connsiteX6" fmla="*/ 308471 w 483894"/>
              <a:gd name="connsiteY6" fmla="*/ 258937 h 608391"/>
              <a:gd name="connsiteX7" fmla="*/ 311405 w 483894"/>
              <a:gd name="connsiteY7" fmla="*/ 272119 h 608391"/>
              <a:gd name="connsiteX8" fmla="*/ 292924 w 483894"/>
              <a:gd name="connsiteY8" fmla="*/ 284422 h 608391"/>
              <a:gd name="connsiteX9" fmla="*/ 281776 w 483894"/>
              <a:gd name="connsiteY9" fmla="*/ 277099 h 608391"/>
              <a:gd name="connsiteX10" fmla="*/ 270042 w 483894"/>
              <a:gd name="connsiteY10" fmla="*/ 294967 h 608391"/>
              <a:gd name="connsiteX11" fmla="*/ 281483 w 483894"/>
              <a:gd name="connsiteY11" fmla="*/ 302290 h 608391"/>
              <a:gd name="connsiteX12" fmla="*/ 277376 w 483894"/>
              <a:gd name="connsiteY12" fmla="*/ 323966 h 608391"/>
              <a:gd name="connsiteX13" fmla="*/ 264175 w 483894"/>
              <a:gd name="connsiteY13" fmla="*/ 326895 h 608391"/>
              <a:gd name="connsiteX14" fmla="*/ 268282 w 483894"/>
              <a:gd name="connsiteY14" fmla="*/ 347399 h 608391"/>
              <a:gd name="connsiteX15" fmla="*/ 281483 w 483894"/>
              <a:gd name="connsiteY15" fmla="*/ 344763 h 608391"/>
              <a:gd name="connsiteX16" fmla="*/ 294097 w 483894"/>
              <a:gd name="connsiteY16" fmla="*/ 363217 h 608391"/>
              <a:gd name="connsiteX17" fmla="*/ 286763 w 483894"/>
              <a:gd name="connsiteY17" fmla="*/ 374348 h 608391"/>
              <a:gd name="connsiteX18" fmla="*/ 304364 w 483894"/>
              <a:gd name="connsiteY18" fmla="*/ 385772 h 608391"/>
              <a:gd name="connsiteX19" fmla="*/ 311698 w 483894"/>
              <a:gd name="connsiteY19" fmla="*/ 374641 h 608391"/>
              <a:gd name="connsiteX20" fmla="*/ 333699 w 483894"/>
              <a:gd name="connsiteY20" fmla="*/ 378742 h 608391"/>
              <a:gd name="connsiteX21" fmla="*/ 336633 w 483894"/>
              <a:gd name="connsiteY21" fmla="*/ 391923 h 608391"/>
              <a:gd name="connsiteX22" fmla="*/ 357167 w 483894"/>
              <a:gd name="connsiteY22" fmla="*/ 387529 h 608391"/>
              <a:gd name="connsiteX23" fmla="*/ 354527 w 483894"/>
              <a:gd name="connsiteY23" fmla="*/ 374348 h 608391"/>
              <a:gd name="connsiteX24" fmla="*/ 372715 w 483894"/>
              <a:gd name="connsiteY24" fmla="*/ 362045 h 608391"/>
              <a:gd name="connsiteX25" fmla="*/ 384155 w 483894"/>
              <a:gd name="connsiteY25" fmla="*/ 369368 h 608391"/>
              <a:gd name="connsiteX26" fmla="*/ 395596 w 483894"/>
              <a:gd name="connsiteY26" fmla="*/ 351500 h 608391"/>
              <a:gd name="connsiteX27" fmla="*/ 384449 w 483894"/>
              <a:gd name="connsiteY27" fmla="*/ 344177 h 608391"/>
              <a:gd name="connsiteX28" fmla="*/ 388556 w 483894"/>
              <a:gd name="connsiteY28" fmla="*/ 322208 h 608391"/>
              <a:gd name="connsiteX29" fmla="*/ 401756 w 483894"/>
              <a:gd name="connsiteY29" fmla="*/ 319572 h 608391"/>
              <a:gd name="connsiteX30" fmla="*/ 397356 w 483894"/>
              <a:gd name="connsiteY30" fmla="*/ 299068 h 608391"/>
              <a:gd name="connsiteX31" fmla="*/ 384155 w 483894"/>
              <a:gd name="connsiteY31" fmla="*/ 301704 h 608391"/>
              <a:gd name="connsiteX32" fmla="*/ 371541 w 483894"/>
              <a:gd name="connsiteY32" fmla="*/ 283250 h 608391"/>
              <a:gd name="connsiteX33" fmla="*/ 378875 w 483894"/>
              <a:gd name="connsiteY33" fmla="*/ 272119 h 608391"/>
              <a:gd name="connsiteX34" fmla="*/ 361274 w 483894"/>
              <a:gd name="connsiteY34" fmla="*/ 260695 h 608391"/>
              <a:gd name="connsiteX35" fmla="*/ 353940 w 483894"/>
              <a:gd name="connsiteY35" fmla="*/ 271826 h 608391"/>
              <a:gd name="connsiteX36" fmla="*/ 331939 w 483894"/>
              <a:gd name="connsiteY36" fmla="*/ 267725 h 608391"/>
              <a:gd name="connsiteX37" fmla="*/ 302012 w 483894"/>
              <a:gd name="connsiteY37" fmla="*/ 100461 h 608391"/>
              <a:gd name="connsiteX38" fmla="*/ 360970 w 483894"/>
              <a:gd name="connsiteY38" fmla="*/ 159348 h 608391"/>
              <a:gd name="connsiteX39" fmla="*/ 302012 w 483894"/>
              <a:gd name="connsiteY39" fmla="*/ 218235 h 608391"/>
              <a:gd name="connsiteX40" fmla="*/ 243054 w 483894"/>
              <a:gd name="connsiteY40" fmla="*/ 159348 h 608391"/>
              <a:gd name="connsiteX41" fmla="*/ 302012 w 483894"/>
              <a:gd name="connsiteY41" fmla="*/ 100461 h 608391"/>
              <a:gd name="connsiteX42" fmla="*/ 309644 w 483894"/>
              <a:gd name="connsiteY42" fmla="*/ 52722 h 608391"/>
              <a:gd name="connsiteX43" fmla="*/ 304951 w 483894"/>
              <a:gd name="connsiteY43" fmla="*/ 72933 h 608391"/>
              <a:gd name="connsiteX44" fmla="*/ 270922 w 483894"/>
              <a:gd name="connsiteY44" fmla="*/ 78792 h 608391"/>
              <a:gd name="connsiteX45" fmla="*/ 259775 w 483894"/>
              <a:gd name="connsiteY45" fmla="*/ 60924 h 608391"/>
              <a:gd name="connsiteX46" fmla="*/ 231907 w 483894"/>
              <a:gd name="connsiteY46" fmla="*/ 78499 h 608391"/>
              <a:gd name="connsiteX47" fmla="*/ 243054 w 483894"/>
              <a:gd name="connsiteY47" fmla="*/ 96074 h 608391"/>
              <a:gd name="connsiteX48" fmla="*/ 222813 w 483894"/>
              <a:gd name="connsiteY48" fmla="*/ 124487 h 608391"/>
              <a:gd name="connsiteX49" fmla="*/ 202278 w 483894"/>
              <a:gd name="connsiteY49" fmla="*/ 119508 h 608391"/>
              <a:gd name="connsiteX50" fmla="*/ 194945 w 483894"/>
              <a:gd name="connsiteY50" fmla="*/ 151729 h 608391"/>
              <a:gd name="connsiteX51" fmla="*/ 215479 w 483894"/>
              <a:gd name="connsiteY51" fmla="*/ 156416 h 608391"/>
              <a:gd name="connsiteX52" fmla="*/ 221346 w 483894"/>
              <a:gd name="connsiteY52" fmla="*/ 190394 h 608391"/>
              <a:gd name="connsiteX53" fmla="*/ 203452 w 483894"/>
              <a:gd name="connsiteY53" fmla="*/ 201525 h 608391"/>
              <a:gd name="connsiteX54" fmla="*/ 220759 w 483894"/>
              <a:gd name="connsiteY54" fmla="*/ 229353 h 608391"/>
              <a:gd name="connsiteX55" fmla="*/ 238654 w 483894"/>
              <a:gd name="connsiteY55" fmla="*/ 218222 h 608391"/>
              <a:gd name="connsiteX56" fmla="*/ 266815 w 483894"/>
              <a:gd name="connsiteY56" fmla="*/ 238433 h 608391"/>
              <a:gd name="connsiteX57" fmla="*/ 262122 w 483894"/>
              <a:gd name="connsiteY57" fmla="*/ 258645 h 608391"/>
              <a:gd name="connsiteX58" fmla="*/ 294097 w 483894"/>
              <a:gd name="connsiteY58" fmla="*/ 265968 h 608391"/>
              <a:gd name="connsiteX59" fmla="*/ 298791 w 483894"/>
              <a:gd name="connsiteY59" fmla="*/ 245756 h 608391"/>
              <a:gd name="connsiteX60" fmla="*/ 333112 w 483894"/>
              <a:gd name="connsiteY60" fmla="*/ 239898 h 608391"/>
              <a:gd name="connsiteX61" fmla="*/ 343966 w 483894"/>
              <a:gd name="connsiteY61" fmla="*/ 257766 h 608391"/>
              <a:gd name="connsiteX62" fmla="*/ 371835 w 483894"/>
              <a:gd name="connsiteY62" fmla="*/ 240191 h 608391"/>
              <a:gd name="connsiteX63" fmla="*/ 360687 w 483894"/>
              <a:gd name="connsiteY63" fmla="*/ 222615 h 608391"/>
              <a:gd name="connsiteX64" fmla="*/ 380928 w 483894"/>
              <a:gd name="connsiteY64" fmla="*/ 194495 h 608391"/>
              <a:gd name="connsiteX65" fmla="*/ 401463 w 483894"/>
              <a:gd name="connsiteY65" fmla="*/ 199182 h 608391"/>
              <a:gd name="connsiteX66" fmla="*/ 408797 w 483894"/>
              <a:gd name="connsiteY66" fmla="*/ 167254 h 608391"/>
              <a:gd name="connsiteX67" fmla="*/ 388262 w 483894"/>
              <a:gd name="connsiteY67" fmla="*/ 162567 h 608391"/>
              <a:gd name="connsiteX68" fmla="*/ 382689 w 483894"/>
              <a:gd name="connsiteY68" fmla="*/ 128295 h 608391"/>
              <a:gd name="connsiteX69" fmla="*/ 400290 w 483894"/>
              <a:gd name="connsiteY69" fmla="*/ 117164 h 608391"/>
              <a:gd name="connsiteX70" fmla="*/ 382982 w 483894"/>
              <a:gd name="connsiteY70" fmla="*/ 89337 h 608391"/>
              <a:gd name="connsiteX71" fmla="*/ 365088 w 483894"/>
              <a:gd name="connsiteY71" fmla="*/ 100468 h 608391"/>
              <a:gd name="connsiteX72" fmla="*/ 336926 w 483894"/>
              <a:gd name="connsiteY72" fmla="*/ 80549 h 608391"/>
              <a:gd name="connsiteX73" fmla="*/ 341620 w 483894"/>
              <a:gd name="connsiteY73" fmla="*/ 60045 h 608391"/>
              <a:gd name="connsiteX74" fmla="*/ 227919 w 483894"/>
              <a:gd name="connsiteY74" fmla="*/ 591 h 608391"/>
              <a:gd name="connsiteX75" fmla="*/ 306124 w 483894"/>
              <a:gd name="connsiteY75" fmla="*/ 3804 h 608391"/>
              <a:gd name="connsiteX76" fmla="*/ 483308 w 483894"/>
              <a:gd name="connsiteY76" fmla="*/ 197717 h 608391"/>
              <a:gd name="connsiteX77" fmla="*/ 387382 w 483894"/>
              <a:gd name="connsiteY77" fmla="*/ 442305 h 608391"/>
              <a:gd name="connsiteX78" fmla="*/ 483894 w 483894"/>
              <a:gd name="connsiteY78" fmla="*/ 608391 h 608391"/>
              <a:gd name="connsiteX79" fmla="*/ 143902 w 483894"/>
              <a:gd name="connsiteY79" fmla="*/ 608391 h 608391"/>
              <a:gd name="connsiteX80" fmla="*/ 181744 w 483894"/>
              <a:gd name="connsiteY80" fmla="*/ 512899 h 608391"/>
              <a:gd name="connsiteX81" fmla="*/ 108993 w 483894"/>
              <a:gd name="connsiteY81" fmla="*/ 524909 h 608391"/>
              <a:gd name="connsiteX82" fmla="*/ 54137 w 483894"/>
              <a:gd name="connsiteY82" fmla="*/ 498839 h 608391"/>
              <a:gd name="connsiteX83" fmla="*/ 57657 w 483894"/>
              <a:gd name="connsiteY83" fmla="*/ 454022 h 608391"/>
              <a:gd name="connsiteX84" fmla="*/ 38589 w 483894"/>
              <a:gd name="connsiteY84" fmla="*/ 405690 h 608391"/>
              <a:gd name="connsiteX85" fmla="*/ 42109 w 483894"/>
              <a:gd name="connsiteY85" fmla="*/ 376984 h 608391"/>
              <a:gd name="connsiteX86" fmla="*/ 160 w 483894"/>
              <a:gd name="connsiteY86" fmla="*/ 355308 h 608391"/>
              <a:gd name="connsiteX87" fmla="*/ 52670 w 483894"/>
              <a:gd name="connsiteY87" fmla="*/ 255130 h 608391"/>
              <a:gd name="connsiteX88" fmla="*/ 38003 w 483894"/>
              <a:gd name="connsiteY88" fmla="*/ 222908 h 608391"/>
              <a:gd name="connsiteX89" fmla="*/ 74378 w 483894"/>
              <a:gd name="connsiteY89" fmla="*/ 82893 h 608391"/>
              <a:gd name="connsiteX90" fmla="*/ 227919 w 483894"/>
              <a:gd name="connsiteY90" fmla="*/ 591 h 6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483894" h="608391">
                <a:moveTo>
                  <a:pt x="332813" y="285272"/>
                </a:moveTo>
                <a:cubicBezTo>
                  <a:pt x="353702" y="285272"/>
                  <a:pt x="370636" y="302253"/>
                  <a:pt x="370636" y="323201"/>
                </a:cubicBezTo>
                <a:cubicBezTo>
                  <a:pt x="370636" y="344149"/>
                  <a:pt x="353702" y="361130"/>
                  <a:pt x="332813" y="361130"/>
                </a:cubicBezTo>
                <a:cubicBezTo>
                  <a:pt x="311924" y="361130"/>
                  <a:pt x="294990" y="344149"/>
                  <a:pt x="294990" y="323201"/>
                </a:cubicBezTo>
                <a:cubicBezTo>
                  <a:pt x="294990" y="302253"/>
                  <a:pt x="311924" y="285272"/>
                  <a:pt x="332813" y="285272"/>
                </a:cubicBezTo>
                <a:close/>
                <a:moveTo>
                  <a:pt x="329299" y="254544"/>
                </a:moveTo>
                <a:lnTo>
                  <a:pt x="308471" y="258937"/>
                </a:lnTo>
                <a:lnTo>
                  <a:pt x="311405" y="272119"/>
                </a:lnTo>
                <a:cubicBezTo>
                  <a:pt x="304364" y="275048"/>
                  <a:pt x="298204" y="279149"/>
                  <a:pt x="292924" y="284422"/>
                </a:cubicBezTo>
                <a:lnTo>
                  <a:pt x="281776" y="277099"/>
                </a:lnTo>
                <a:lnTo>
                  <a:pt x="270042" y="294967"/>
                </a:lnTo>
                <a:lnTo>
                  <a:pt x="281483" y="302290"/>
                </a:lnTo>
                <a:cubicBezTo>
                  <a:pt x="278549" y="309027"/>
                  <a:pt x="277083" y="316350"/>
                  <a:pt x="277376" y="323966"/>
                </a:cubicBezTo>
                <a:lnTo>
                  <a:pt x="264175" y="326895"/>
                </a:lnTo>
                <a:lnTo>
                  <a:pt x="268282" y="347399"/>
                </a:lnTo>
                <a:lnTo>
                  <a:pt x="281483" y="344763"/>
                </a:lnTo>
                <a:cubicBezTo>
                  <a:pt x="284416" y="351793"/>
                  <a:pt x="288817" y="357944"/>
                  <a:pt x="294097" y="363217"/>
                </a:cubicBezTo>
                <a:lnTo>
                  <a:pt x="286763" y="374348"/>
                </a:lnTo>
                <a:lnTo>
                  <a:pt x="304364" y="385772"/>
                </a:lnTo>
                <a:lnTo>
                  <a:pt x="311698" y="374641"/>
                </a:lnTo>
                <a:cubicBezTo>
                  <a:pt x="318738" y="377570"/>
                  <a:pt x="326072" y="378742"/>
                  <a:pt x="333699" y="378742"/>
                </a:cubicBezTo>
                <a:lnTo>
                  <a:pt x="336633" y="391923"/>
                </a:lnTo>
                <a:lnTo>
                  <a:pt x="357167" y="387529"/>
                </a:lnTo>
                <a:lnTo>
                  <a:pt x="354527" y="374348"/>
                </a:lnTo>
                <a:cubicBezTo>
                  <a:pt x="361274" y="371419"/>
                  <a:pt x="367728" y="367318"/>
                  <a:pt x="372715" y="362045"/>
                </a:cubicBezTo>
                <a:lnTo>
                  <a:pt x="384155" y="369368"/>
                </a:lnTo>
                <a:lnTo>
                  <a:pt x="395596" y="351500"/>
                </a:lnTo>
                <a:lnTo>
                  <a:pt x="384449" y="344177"/>
                </a:lnTo>
                <a:cubicBezTo>
                  <a:pt x="387089" y="337440"/>
                  <a:pt x="388556" y="330117"/>
                  <a:pt x="388556" y="322208"/>
                </a:cubicBezTo>
                <a:lnTo>
                  <a:pt x="401756" y="319572"/>
                </a:lnTo>
                <a:lnTo>
                  <a:pt x="397356" y="299068"/>
                </a:lnTo>
                <a:lnTo>
                  <a:pt x="384155" y="301704"/>
                </a:lnTo>
                <a:cubicBezTo>
                  <a:pt x="381222" y="294674"/>
                  <a:pt x="376822" y="288522"/>
                  <a:pt x="371541" y="283250"/>
                </a:cubicBezTo>
                <a:lnTo>
                  <a:pt x="378875" y="272119"/>
                </a:lnTo>
                <a:lnTo>
                  <a:pt x="361274" y="260695"/>
                </a:lnTo>
                <a:lnTo>
                  <a:pt x="353940" y="271826"/>
                </a:lnTo>
                <a:cubicBezTo>
                  <a:pt x="347193" y="268897"/>
                  <a:pt x="339566" y="267432"/>
                  <a:pt x="331939" y="267725"/>
                </a:cubicBezTo>
                <a:close/>
                <a:moveTo>
                  <a:pt x="302012" y="100461"/>
                </a:moveTo>
                <a:cubicBezTo>
                  <a:pt x="334574" y="100461"/>
                  <a:pt x="360970" y="126826"/>
                  <a:pt x="360970" y="159348"/>
                </a:cubicBezTo>
                <a:cubicBezTo>
                  <a:pt x="360970" y="191870"/>
                  <a:pt x="334574" y="218235"/>
                  <a:pt x="302012" y="218235"/>
                </a:cubicBezTo>
                <a:cubicBezTo>
                  <a:pt x="269450" y="218235"/>
                  <a:pt x="243054" y="191870"/>
                  <a:pt x="243054" y="159348"/>
                </a:cubicBezTo>
                <a:cubicBezTo>
                  <a:pt x="243054" y="126826"/>
                  <a:pt x="269450" y="100461"/>
                  <a:pt x="302012" y="100461"/>
                </a:cubicBezTo>
                <a:close/>
                <a:moveTo>
                  <a:pt x="309644" y="52722"/>
                </a:moveTo>
                <a:lnTo>
                  <a:pt x="304951" y="72933"/>
                </a:lnTo>
                <a:cubicBezTo>
                  <a:pt x="293510" y="72640"/>
                  <a:pt x="282070" y="74398"/>
                  <a:pt x="270922" y="78792"/>
                </a:cubicBezTo>
                <a:lnTo>
                  <a:pt x="259775" y="60924"/>
                </a:lnTo>
                <a:lnTo>
                  <a:pt x="231907" y="78499"/>
                </a:lnTo>
                <a:lnTo>
                  <a:pt x="243054" y="96074"/>
                </a:lnTo>
                <a:cubicBezTo>
                  <a:pt x="234254" y="104276"/>
                  <a:pt x="227507" y="113942"/>
                  <a:pt x="222813" y="124487"/>
                </a:cubicBezTo>
                <a:lnTo>
                  <a:pt x="202278" y="119508"/>
                </a:lnTo>
                <a:lnTo>
                  <a:pt x="194945" y="151729"/>
                </a:lnTo>
                <a:lnTo>
                  <a:pt x="215479" y="156416"/>
                </a:lnTo>
                <a:cubicBezTo>
                  <a:pt x="214892" y="167839"/>
                  <a:pt x="216946" y="179263"/>
                  <a:pt x="221346" y="190394"/>
                </a:cubicBezTo>
                <a:lnTo>
                  <a:pt x="203452" y="201525"/>
                </a:lnTo>
                <a:lnTo>
                  <a:pt x="220759" y="229353"/>
                </a:lnTo>
                <a:lnTo>
                  <a:pt x="238654" y="218222"/>
                </a:lnTo>
                <a:cubicBezTo>
                  <a:pt x="246574" y="227009"/>
                  <a:pt x="256255" y="233746"/>
                  <a:pt x="266815" y="238433"/>
                </a:cubicBezTo>
                <a:lnTo>
                  <a:pt x="262122" y="258645"/>
                </a:lnTo>
                <a:lnTo>
                  <a:pt x="294097" y="265968"/>
                </a:lnTo>
                <a:lnTo>
                  <a:pt x="298791" y="245756"/>
                </a:lnTo>
                <a:cubicBezTo>
                  <a:pt x="310231" y="246049"/>
                  <a:pt x="321965" y="244292"/>
                  <a:pt x="333112" y="239898"/>
                </a:cubicBezTo>
                <a:lnTo>
                  <a:pt x="343966" y="257766"/>
                </a:lnTo>
                <a:lnTo>
                  <a:pt x="371835" y="240191"/>
                </a:lnTo>
                <a:lnTo>
                  <a:pt x="360687" y="222615"/>
                </a:lnTo>
                <a:cubicBezTo>
                  <a:pt x="369488" y="214414"/>
                  <a:pt x="376235" y="204747"/>
                  <a:pt x="380928" y="194495"/>
                </a:cubicBezTo>
                <a:lnTo>
                  <a:pt x="401463" y="199182"/>
                </a:lnTo>
                <a:lnTo>
                  <a:pt x="408797" y="167254"/>
                </a:lnTo>
                <a:lnTo>
                  <a:pt x="388262" y="162567"/>
                </a:lnTo>
                <a:cubicBezTo>
                  <a:pt x="388849" y="151143"/>
                  <a:pt x="386795" y="139426"/>
                  <a:pt x="382689" y="128295"/>
                </a:cubicBezTo>
                <a:lnTo>
                  <a:pt x="400290" y="117164"/>
                </a:lnTo>
                <a:lnTo>
                  <a:pt x="382982" y="89337"/>
                </a:lnTo>
                <a:lnTo>
                  <a:pt x="365088" y="100468"/>
                </a:lnTo>
                <a:cubicBezTo>
                  <a:pt x="357167" y="91973"/>
                  <a:pt x="347487" y="84943"/>
                  <a:pt x="336926" y="80549"/>
                </a:cubicBezTo>
                <a:lnTo>
                  <a:pt x="341620" y="60045"/>
                </a:lnTo>
                <a:close/>
                <a:moveTo>
                  <a:pt x="227919" y="591"/>
                </a:moveTo>
                <a:cubicBezTo>
                  <a:pt x="252020" y="-809"/>
                  <a:pt x="278183" y="289"/>
                  <a:pt x="306124" y="3804"/>
                </a:cubicBezTo>
                <a:cubicBezTo>
                  <a:pt x="417597" y="17864"/>
                  <a:pt x="483014" y="130053"/>
                  <a:pt x="483308" y="197717"/>
                </a:cubicBezTo>
                <a:cubicBezTo>
                  <a:pt x="483894" y="332167"/>
                  <a:pt x="388556" y="393974"/>
                  <a:pt x="387382" y="442305"/>
                </a:cubicBezTo>
                <a:cubicBezTo>
                  <a:pt x="385329" y="529010"/>
                  <a:pt x="483894" y="608391"/>
                  <a:pt x="483894" y="608391"/>
                </a:cubicBezTo>
                <a:lnTo>
                  <a:pt x="143902" y="608391"/>
                </a:lnTo>
                <a:cubicBezTo>
                  <a:pt x="143902" y="608391"/>
                  <a:pt x="208439" y="575877"/>
                  <a:pt x="181744" y="512899"/>
                </a:cubicBezTo>
                <a:cubicBezTo>
                  <a:pt x="169717" y="514950"/>
                  <a:pt x="135688" y="521394"/>
                  <a:pt x="108993" y="524909"/>
                </a:cubicBezTo>
                <a:cubicBezTo>
                  <a:pt x="82298" y="528424"/>
                  <a:pt x="59124" y="512313"/>
                  <a:pt x="54137" y="498839"/>
                </a:cubicBezTo>
                <a:cubicBezTo>
                  <a:pt x="49443" y="485658"/>
                  <a:pt x="63817" y="461638"/>
                  <a:pt x="57657" y="454022"/>
                </a:cubicBezTo>
                <a:cubicBezTo>
                  <a:pt x="51790" y="446406"/>
                  <a:pt x="31549" y="424437"/>
                  <a:pt x="38589" y="405690"/>
                </a:cubicBezTo>
                <a:cubicBezTo>
                  <a:pt x="45630" y="386651"/>
                  <a:pt x="42109" y="376984"/>
                  <a:pt x="42109" y="376984"/>
                </a:cubicBezTo>
                <a:cubicBezTo>
                  <a:pt x="42109" y="376984"/>
                  <a:pt x="3681" y="369368"/>
                  <a:pt x="160" y="355308"/>
                </a:cubicBezTo>
                <a:cubicBezTo>
                  <a:pt x="-3360" y="341248"/>
                  <a:pt x="52670" y="255130"/>
                  <a:pt x="52670" y="255130"/>
                </a:cubicBezTo>
                <a:cubicBezTo>
                  <a:pt x="52670" y="255130"/>
                  <a:pt x="40936" y="234332"/>
                  <a:pt x="38003" y="222908"/>
                </a:cubicBezTo>
                <a:cubicBezTo>
                  <a:pt x="35362" y="211777"/>
                  <a:pt x="38003" y="151436"/>
                  <a:pt x="74378" y="82893"/>
                </a:cubicBezTo>
                <a:cubicBezTo>
                  <a:pt x="101880" y="31485"/>
                  <a:pt x="155618" y="4793"/>
                  <a:pt x="227919" y="591"/>
                </a:cubicBezTo>
                <a:close/>
              </a:path>
            </a:pathLst>
          </a:custGeom>
          <a:solidFill>
            <a:srgbClr val="697E93"/>
          </a:solidFill>
          <a:ln>
            <a:noFill/>
          </a:ln>
        </p:spPr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" grpId="0" animBg="1"/>
      <p:bldP spid="27" grpId="0" animBg="1"/>
      <p:bldP spid="30" grpId="0" animBg="1"/>
      <p:bldP spid="2" grpId="0"/>
      <p:bldP spid="21509" grpId="0"/>
      <p:bldP spid="21511" grpId="0"/>
      <p:bldP spid="3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矩形 8"/>
          <p:cNvSpPr/>
          <p:nvPr/>
        </p:nvSpPr>
        <p:spPr>
          <a:xfrm>
            <a:off x="4131632" y="1232876"/>
            <a:ext cx="2711128" cy="39658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例：搞笑类账号：冷兔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5" name="矩形 8"/>
          <p:cNvSpPr/>
          <p:nvPr/>
        </p:nvSpPr>
        <p:spPr>
          <a:xfrm>
            <a:off x="4131632" y="1722174"/>
            <a:ext cx="3937947" cy="757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冷兔为什么火起来？它们确实有自己独到之处。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131633" y="2572019"/>
            <a:ext cx="4099273" cy="2178659"/>
          </a:xfrm>
          <a:prstGeom prst="rect">
            <a:avLst/>
          </a:prstGeom>
          <a:blipFill>
            <a:blip r:embed="rId1"/>
            <a:srcRect/>
            <a:stretch>
              <a:fillRect l="-1046" t="-8209" r="-1046" b="-1455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8" tIns="64284" rIns="128568" bIns="6428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395211" y="2273228"/>
            <a:ext cx="85401" cy="24769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8" tIns="64284" rIns="128568" bIns="6428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07727" y="1252576"/>
            <a:ext cx="2626097" cy="3576892"/>
            <a:chOff x="907727" y="1252576"/>
            <a:chExt cx="2626097" cy="3576892"/>
          </a:xfrm>
        </p:grpSpPr>
        <p:pic>
          <p:nvPicPr>
            <p:cNvPr id="35" name="图片占位符 7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45" r="26645"/>
            <a:stretch>
              <a:fillRect/>
            </a:stretch>
          </p:blipFill>
          <p:spPr>
            <a:xfrm>
              <a:off x="971779" y="1252576"/>
              <a:ext cx="2562045" cy="3568042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971779" y="1252576"/>
              <a:ext cx="2562045" cy="3576892"/>
            </a:xfrm>
            <a:prstGeom prst="rect">
              <a:avLst/>
            </a:prstGeom>
            <a:solidFill>
              <a:schemeClr val="accent2">
                <a:alpha val="9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568" tIns="64284" rIns="128568" bIns="64284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07727" y="1722174"/>
              <a:ext cx="213504" cy="24769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568" tIns="64284" rIns="128568" bIns="64284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直角三角形 44"/>
            <p:cNvSpPr/>
            <p:nvPr/>
          </p:nvSpPr>
          <p:spPr>
            <a:xfrm rot="13455380">
              <a:off x="1365700" y="2194220"/>
              <a:ext cx="158001" cy="158022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直角三角形 48"/>
            <p:cNvSpPr/>
            <p:nvPr/>
          </p:nvSpPr>
          <p:spPr>
            <a:xfrm rot="13455380">
              <a:off x="1365700" y="3036708"/>
              <a:ext cx="158001" cy="158022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直角三角形 52"/>
            <p:cNvSpPr/>
            <p:nvPr/>
          </p:nvSpPr>
          <p:spPr>
            <a:xfrm rot="13455380">
              <a:off x="1365700" y="3957368"/>
              <a:ext cx="158001" cy="158022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85605" y="744470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、形神合一：招对运营人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530" name="矩形 8"/>
          <p:cNvSpPr/>
          <p:nvPr/>
        </p:nvSpPr>
        <p:spPr>
          <a:xfrm>
            <a:off x="1627829" y="1989389"/>
            <a:ext cx="180140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大家会发现，一个公众号或微博，换不同的人做，有可能效果差距特别大。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1" name="矩形 8"/>
          <p:cNvSpPr/>
          <p:nvPr/>
        </p:nvSpPr>
        <p:spPr>
          <a:xfrm>
            <a:off x="1620474" y="2865379"/>
            <a:ext cx="186754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因为做新媒体，会有意识或无意识地将个人气质、喜好展现在账号上。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2" name="矩形 8"/>
          <p:cNvSpPr/>
          <p:nvPr/>
        </p:nvSpPr>
        <p:spPr>
          <a:xfrm>
            <a:off x="1627829" y="3724472"/>
            <a:ext cx="1905995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告诉我们：平时一定要释放个性。体现跟同类型账号不同的鲜明个性，这样别人才能关注你。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5" grpId="0"/>
      <p:bldP spid="37" grpId="0" animBg="1"/>
      <p:bldP spid="40" grpId="0" animBg="1"/>
      <p:bldP spid="4" grpId="0"/>
      <p:bldP spid="22530" grpId="0"/>
      <p:bldP spid="22531" grpId="0"/>
      <p:bldP spid="225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矩形 8"/>
          <p:cNvSpPr/>
          <p:nvPr/>
        </p:nvSpPr>
        <p:spPr>
          <a:xfrm>
            <a:off x="769687" y="3920836"/>
            <a:ext cx="6971357" cy="3139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不是往堆人头的角度发展，而是更倾向于每个人贡献价值，每个人可以承担很多比较大的责任。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0" name="矩形 8"/>
          <p:cNvSpPr/>
          <p:nvPr/>
        </p:nvSpPr>
        <p:spPr>
          <a:xfrm>
            <a:off x="686743" y="3217732"/>
            <a:ext cx="6640366" cy="3508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例：我们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个人员，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个以上账号（含贴吧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个），粉丝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900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2" name="矩形 8"/>
          <p:cNvSpPr/>
          <p:nvPr/>
        </p:nvSpPr>
        <p:spPr>
          <a:xfrm>
            <a:off x="769688" y="4239649"/>
            <a:ext cx="4999682" cy="3139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我更多给他们传输的是对细节、内容、用户运营的具体关注。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6743" y="1004141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、花钱，但不是堆钱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6743" y="1467621"/>
            <a:ext cx="8214592" cy="1465125"/>
            <a:chOff x="584655" y="1618796"/>
            <a:chExt cx="11088000" cy="2295296"/>
          </a:xfrm>
        </p:grpSpPr>
        <p:sp>
          <p:nvSpPr>
            <p:cNvPr id="9" name="矩形 8"/>
            <p:cNvSpPr/>
            <p:nvPr/>
          </p:nvSpPr>
          <p:spPr>
            <a:xfrm>
              <a:off x="584655" y="1618796"/>
              <a:ext cx="2772000" cy="1233714"/>
            </a:xfrm>
            <a:prstGeom prst="rect">
              <a:avLst/>
            </a:prstGeom>
            <a:blipFill dpi="0" rotWithShape="1">
              <a:blip r:embed="rId1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356655" y="1618796"/>
              <a:ext cx="2772000" cy="1233714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128655" y="1618796"/>
              <a:ext cx="2772000" cy="1233714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900655" y="1618796"/>
              <a:ext cx="2772000" cy="1233714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84655" y="2852510"/>
              <a:ext cx="11088000" cy="106158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578" name="矩形 8"/>
          <p:cNvSpPr/>
          <p:nvPr/>
        </p:nvSpPr>
        <p:spPr>
          <a:xfrm>
            <a:off x="769687" y="2464289"/>
            <a:ext cx="7197327" cy="3139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做新媒体肯定要花钱，但不是靠花钱堆起来的，关键看怎么靠小成本出大效果。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69687" y="3671639"/>
            <a:ext cx="5530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/>
      <p:bldP spid="24582" grpId="0"/>
      <p:bldP spid="2" grpId="0"/>
      <p:bldP spid="245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21834" y="1869340"/>
            <a:ext cx="1970048" cy="2545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56569" y="3410275"/>
            <a:ext cx="4554649" cy="962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2" name="矩形 8"/>
          <p:cNvSpPr/>
          <p:nvPr/>
        </p:nvSpPr>
        <p:spPr>
          <a:xfrm>
            <a:off x="911748" y="1403595"/>
            <a:ext cx="4388640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粉丝数量是基础，但质量比数量更加重要。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3" name="矩形 8"/>
          <p:cNvSpPr/>
          <p:nvPr/>
        </p:nvSpPr>
        <p:spPr>
          <a:xfrm>
            <a:off x="1091764" y="2859146"/>
            <a:ext cx="1644572" cy="12741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例：同一个微信公众号有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万粉丝比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万粉丝的机会大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5" name="矩形 8"/>
          <p:cNvSpPr/>
          <p:nvPr/>
        </p:nvSpPr>
        <p:spPr>
          <a:xfrm>
            <a:off x="3888909" y="3568390"/>
            <a:ext cx="4388633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这真不是靠粉丝数量撑起来的，要看可读性和用户是否活跃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6" name="矩形 8"/>
          <p:cNvSpPr/>
          <p:nvPr/>
        </p:nvSpPr>
        <p:spPr>
          <a:xfrm>
            <a:off x="3717996" y="2361721"/>
            <a:ext cx="3487341" cy="6463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粉丝过千万的账号挺多，如招商银行，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但为什么互动比较强的，是冷兔等？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1748" y="937850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、质量比数量重要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324225" y="1943641"/>
            <a:ext cx="0" cy="2452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717996" y="19436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思考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zoom-in-tool_77322"/>
          <p:cNvSpPr>
            <a:spLocks noChangeAspect="1"/>
          </p:cNvSpPr>
          <p:nvPr/>
        </p:nvSpPr>
        <p:spPr bwMode="auto">
          <a:xfrm>
            <a:off x="1747948" y="2128307"/>
            <a:ext cx="332204" cy="331662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25602" grpId="0"/>
      <p:bldP spid="25603" grpId="0"/>
      <p:bldP spid="25605" grpId="0"/>
      <p:bldP spid="25606" grpId="0"/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8"/>
          <p:cNvSpPr/>
          <p:nvPr/>
        </p:nvSpPr>
        <p:spPr>
          <a:xfrm>
            <a:off x="820106" y="1174076"/>
            <a:ext cx="2832497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新媒体只是品牌的宣传阵地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矩形 8"/>
          <p:cNvSpPr/>
          <p:nvPr/>
        </p:nvSpPr>
        <p:spPr>
          <a:xfrm>
            <a:off x="618191" y="2709966"/>
            <a:ext cx="2377572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自己做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、社区、网站，可以对用户数据、资料、用户行为做分析。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2" name="矩形 8"/>
          <p:cNvSpPr/>
          <p:nvPr/>
        </p:nvSpPr>
        <p:spPr>
          <a:xfrm>
            <a:off x="2118480" y="4205828"/>
            <a:ext cx="3487341" cy="6463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什么是你的用户？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自有平台才是你的用户，这是可控的。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4" name="矩形 10"/>
          <p:cNvSpPr/>
          <p:nvPr/>
        </p:nvSpPr>
        <p:spPr>
          <a:xfrm>
            <a:off x="3504449" y="2721176"/>
            <a:ext cx="2406220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凡是你拿不到的用户资料，比如微博、微信，那是它们的用户，不是你的用户。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5" name="矩形 12"/>
          <p:cNvSpPr/>
          <p:nvPr/>
        </p:nvSpPr>
        <p:spPr>
          <a:xfrm>
            <a:off x="6534157" y="2721176"/>
            <a:ext cx="2148084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要通过在上面宣传，让你的用户通过知名度，慢慢地认可你。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3748" y="784418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、宣传阵地，非用户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239237" y="1749114"/>
            <a:ext cx="759366" cy="759721"/>
            <a:chOff x="4239237" y="2696257"/>
            <a:chExt cx="759366" cy="759721"/>
          </a:xfrm>
        </p:grpSpPr>
        <p:sp>
          <p:nvSpPr>
            <p:cNvPr id="14" name="Oval 23"/>
            <p:cNvSpPr/>
            <p:nvPr/>
          </p:nvSpPr>
          <p:spPr bwMode="auto">
            <a:xfrm>
              <a:off x="4239237" y="2696257"/>
              <a:ext cx="759366" cy="759721"/>
            </a:xfrm>
            <a:prstGeom prst="ellipse">
              <a:avLst/>
            </a:prstGeom>
            <a:noFill/>
            <a:ln>
              <a:solidFill>
                <a:srgbClr val="2682C8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6200" tIns="609442" rIns="76201" bIns="609441" spcCol="1270"/>
            <a:lstStyle/>
            <a:p>
              <a:pPr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5" name="组合 8"/>
            <p:cNvGrpSpPr/>
            <p:nvPr/>
          </p:nvGrpSpPr>
          <p:grpSpPr>
            <a:xfrm>
              <a:off x="4528486" y="2954946"/>
              <a:ext cx="212139" cy="236658"/>
              <a:chOff x="6016626" y="5110164"/>
              <a:chExt cx="231775" cy="258763"/>
            </a:xfrm>
            <a:solidFill>
              <a:srgbClr val="2682C8"/>
            </a:solidFill>
          </p:grpSpPr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156733" y="1763309"/>
            <a:ext cx="758655" cy="759721"/>
            <a:chOff x="7156733" y="2710452"/>
            <a:chExt cx="758655" cy="759721"/>
          </a:xfrm>
        </p:grpSpPr>
        <p:sp>
          <p:nvSpPr>
            <p:cNvPr id="20" name="Oval 39"/>
            <p:cNvSpPr/>
            <p:nvPr/>
          </p:nvSpPr>
          <p:spPr bwMode="auto">
            <a:xfrm>
              <a:off x="7156733" y="2710452"/>
              <a:ext cx="758655" cy="759721"/>
            </a:xfrm>
            <a:prstGeom prst="ellipse">
              <a:avLst/>
            </a:prstGeom>
            <a:noFill/>
            <a:ln>
              <a:solidFill>
                <a:srgbClr val="2682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1" name="组合 12"/>
            <p:cNvGrpSpPr/>
            <p:nvPr/>
          </p:nvGrpSpPr>
          <p:grpSpPr>
            <a:xfrm>
              <a:off x="7443849" y="2996147"/>
              <a:ext cx="201834" cy="236658"/>
              <a:chOff x="6537326" y="5110164"/>
              <a:chExt cx="220662" cy="258762"/>
            </a:xfrm>
            <a:solidFill>
              <a:srgbClr val="2682C8"/>
            </a:solidFill>
          </p:grpSpPr>
          <p:sp>
            <p:nvSpPr>
              <p:cNvPr id="22" name="Freeform 77"/>
              <p:cNvSpPr/>
              <p:nvPr/>
            </p:nvSpPr>
            <p:spPr bwMode="auto">
              <a:xfrm>
                <a:off x="6580188" y="5110164"/>
                <a:ext cx="177800" cy="149225"/>
              </a:xfrm>
              <a:custGeom>
                <a:avLst/>
                <a:gdLst>
                  <a:gd name="T0" fmla="*/ 134 w 196"/>
                  <a:gd name="T1" fmla="*/ 102 h 167"/>
                  <a:gd name="T2" fmla="*/ 196 w 196"/>
                  <a:gd name="T3" fmla="*/ 34 h 167"/>
                  <a:gd name="T4" fmla="*/ 76 w 196"/>
                  <a:gd name="T5" fmla="*/ 22 h 167"/>
                  <a:gd name="T6" fmla="*/ 0 w 196"/>
                  <a:gd name="T7" fmla="*/ 2 h 167"/>
                  <a:gd name="T8" fmla="*/ 0 w 196"/>
                  <a:gd name="T9" fmla="*/ 137 h 167"/>
                  <a:gd name="T10" fmla="*/ 39 w 196"/>
                  <a:gd name="T11" fmla="*/ 135 h 167"/>
                  <a:gd name="T12" fmla="*/ 191 w 196"/>
                  <a:gd name="T13" fmla="*/ 160 h 167"/>
                  <a:gd name="T14" fmla="*/ 134 w 196"/>
                  <a:gd name="T15" fmla="*/ 10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167">
                    <a:moveTo>
                      <a:pt x="134" y="102"/>
                    </a:moveTo>
                    <a:cubicBezTo>
                      <a:pt x="134" y="87"/>
                      <a:pt x="196" y="34"/>
                      <a:pt x="196" y="34"/>
                    </a:cubicBezTo>
                    <a:cubicBezTo>
                      <a:pt x="164" y="48"/>
                      <a:pt x="117" y="44"/>
                      <a:pt x="76" y="22"/>
                    </a:cubicBezTo>
                    <a:cubicBezTo>
                      <a:pt x="35" y="0"/>
                      <a:pt x="0" y="2"/>
                      <a:pt x="0" y="2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" y="136"/>
                      <a:pt x="11" y="133"/>
                      <a:pt x="39" y="135"/>
                    </a:cubicBezTo>
                    <a:cubicBezTo>
                      <a:pt x="73" y="139"/>
                      <a:pt x="160" y="167"/>
                      <a:pt x="191" y="160"/>
                    </a:cubicBezTo>
                    <a:cubicBezTo>
                      <a:pt x="191" y="160"/>
                      <a:pt x="134" y="112"/>
                      <a:pt x="134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78"/>
              <p:cNvSpPr>
                <a:spLocks noChangeArrowheads="1"/>
              </p:cNvSpPr>
              <p:nvPr/>
            </p:nvSpPr>
            <p:spPr bwMode="auto">
              <a:xfrm>
                <a:off x="6537326" y="5111751"/>
                <a:ext cx="22225" cy="2571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1427649" y="1763309"/>
            <a:ext cx="758656" cy="759721"/>
            <a:chOff x="1427649" y="2710452"/>
            <a:chExt cx="758656" cy="759721"/>
          </a:xfrm>
        </p:grpSpPr>
        <p:sp>
          <p:nvSpPr>
            <p:cNvPr id="25" name="Oval 6"/>
            <p:cNvSpPr/>
            <p:nvPr/>
          </p:nvSpPr>
          <p:spPr bwMode="auto">
            <a:xfrm>
              <a:off x="1427649" y="2710452"/>
              <a:ext cx="758656" cy="759721"/>
            </a:xfrm>
            <a:prstGeom prst="ellipse">
              <a:avLst/>
            </a:prstGeom>
            <a:noFill/>
            <a:ln>
              <a:solidFill>
                <a:srgbClr val="2682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组合 15"/>
            <p:cNvGrpSpPr/>
            <p:nvPr/>
          </p:nvGrpSpPr>
          <p:grpSpPr>
            <a:xfrm>
              <a:off x="1687760" y="2967720"/>
              <a:ext cx="238079" cy="236658"/>
              <a:chOff x="5483226" y="5110164"/>
              <a:chExt cx="260350" cy="258763"/>
            </a:xfrm>
            <a:solidFill>
              <a:srgbClr val="2682C8"/>
            </a:solidFill>
          </p:grpSpPr>
          <p:sp>
            <p:nvSpPr>
              <p:cNvPr id="27" name="Freeform 368"/>
              <p:cNvSpPr/>
              <p:nvPr/>
            </p:nvSpPr>
            <p:spPr bwMode="auto">
              <a:xfrm>
                <a:off x="5522913" y="5275264"/>
                <a:ext cx="82550" cy="93663"/>
              </a:xfrm>
              <a:custGeom>
                <a:avLst/>
                <a:gdLst>
                  <a:gd name="T0" fmla="*/ 0 w 92"/>
                  <a:gd name="T1" fmla="*/ 0 h 104"/>
                  <a:gd name="T2" fmla="*/ 18 w 92"/>
                  <a:gd name="T3" fmla="*/ 24 h 104"/>
                  <a:gd name="T4" fmla="*/ 18 w 92"/>
                  <a:gd name="T5" fmla="*/ 89 h 104"/>
                  <a:gd name="T6" fmla="*/ 33 w 92"/>
                  <a:gd name="T7" fmla="*/ 104 h 104"/>
                  <a:gd name="T8" fmla="*/ 76 w 92"/>
                  <a:gd name="T9" fmla="*/ 104 h 104"/>
                  <a:gd name="T10" fmla="*/ 92 w 92"/>
                  <a:gd name="T11" fmla="*/ 89 h 104"/>
                  <a:gd name="T12" fmla="*/ 74 w 92"/>
                  <a:gd name="T13" fmla="*/ 24 h 104"/>
                  <a:gd name="T14" fmla="*/ 84 w 92"/>
                  <a:gd name="T15" fmla="*/ 9 h 104"/>
                  <a:gd name="T16" fmla="*/ 22 w 92"/>
                  <a:gd name="T17" fmla="*/ 2 h 104"/>
                  <a:gd name="T18" fmla="*/ 0 w 92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69"/>
              <p:cNvSpPr/>
              <p:nvPr/>
            </p:nvSpPr>
            <p:spPr bwMode="auto">
              <a:xfrm>
                <a:off x="5564188" y="5110164"/>
                <a:ext cx="179388" cy="196850"/>
              </a:xfrm>
              <a:custGeom>
                <a:avLst/>
                <a:gdLst>
                  <a:gd name="T0" fmla="*/ 0 w 198"/>
                  <a:gd name="T1" fmla="*/ 160 h 219"/>
                  <a:gd name="T2" fmla="*/ 198 w 198"/>
                  <a:gd name="T3" fmla="*/ 219 h 219"/>
                  <a:gd name="T4" fmla="*/ 198 w 198"/>
                  <a:gd name="T5" fmla="*/ 0 h 219"/>
                  <a:gd name="T6" fmla="*/ 0 w 198"/>
                  <a:gd name="T7" fmla="*/ 59 h 219"/>
                  <a:gd name="T8" fmla="*/ 0 w 198"/>
                  <a:gd name="T9" fmla="*/ 1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70"/>
              <p:cNvSpPr/>
              <p:nvPr/>
            </p:nvSpPr>
            <p:spPr bwMode="auto">
              <a:xfrm>
                <a:off x="5483226" y="5164139"/>
                <a:ext cx="52388" cy="88900"/>
              </a:xfrm>
              <a:custGeom>
                <a:avLst/>
                <a:gdLst>
                  <a:gd name="T0" fmla="*/ 57 w 57"/>
                  <a:gd name="T1" fmla="*/ 98 h 98"/>
                  <a:gd name="T2" fmla="*/ 57 w 57"/>
                  <a:gd name="T3" fmla="*/ 0 h 98"/>
                  <a:gd name="T4" fmla="*/ 0 w 57"/>
                  <a:gd name="T5" fmla="*/ 49 h 98"/>
                  <a:gd name="T6" fmla="*/ 57 w 57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98">
                    <a:moveTo>
                      <a:pt x="57" y="98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1" y="3"/>
                      <a:pt x="0" y="31"/>
                      <a:pt x="0" y="49"/>
                    </a:cubicBezTo>
                    <a:cubicBezTo>
                      <a:pt x="0" y="68"/>
                      <a:pt x="10" y="94"/>
                      <a:pt x="57" y="9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1344268" y="420582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思考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845721" y="3925784"/>
            <a:ext cx="79097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dea-bulb_13602"/>
          <p:cNvSpPr>
            <a:spLocks noChangeAspect="1"/>
          </p:cNvSpPr>
          <p:nvPr/>
        </p:nvSpPr>
        <p:spPr bwMode="auto">
          <a:xfrm>
            <a:off x="892832" y="4061921"/>
            <a:ext cx="387495" cy="508104"/>
          </a:xfrm>
          <a:custGeom>
            <a:avLst/>
            <a:gdLst>
              <a:gd name="connsiteX0" fmla="*/ 221826 w 446008"/>
              <a:gd name="connsiteY0" fmla="*/ 232841 h 584830"/>
              <a:gd name="connsiteX1" fmla="*/ 122316 w 446008"/>
              <a:gd name="connsiteY1" fmla="*/ 332217 h 584830"/>
              <a:gd name="connsiteX2" fmla="*/ 132191 w 446008"/>
              <a:gd name="connsiteY2" fmla="*/ 374699 h 584830"/>
              <a:gd name="connsiteX3" fmla="*/ 164855 w 446008"/>
              <a:gd name="connsiteY3" fmla="*/ 495316 h 584830"/>
              <a:gd name="connsiteX4" fmla="*/ 221826 w 446008"/>
              <a:gd name="connsiteY4" fmla="*/ 554486 h 584830"/>
              <a:gd name="connsiteX5" fmla="*/ 278798 w 446008"/>
              <a:gd name="connsiteY5" fmla="*/ 495316 h 584830"/>
              <a:gd name="connsiteX6" fmla="*/ 311462 w 446008"/>
              <a:gd name="connsiteY6" fmla="*/ 374699 h 584830"/>
              <a:gd name="connsiteX7" fmla="*/ 320577 w 446008"/>
              <a:gd name="connsiteY7" fmla="*/ 332217 h 584830"/>
              <a:gd name="connsiteX8" fmla="*/ 221826 w 446008"/>
              <a:gd name="connsiteY8" fmla="*/ 232841 h 584830"/>
              <a:gd name="connsiteX9" fmla="*/ 221826 w 446008"/>
              <a:gd name="connsiteY9" fmla="*/ 202497 h 584830"/>
              <a:gd name="connsiteX10" fmla="*/ 350962 w 446008"/>
              <a:gd name="connsiteY10" fmla="*/ 332217 h 584830"/>
              <a:gd name="connsiteX11" fmla="*/ 338808 w 446008"/>
              <a:gd name="connsiteY11" fmla="*/ 387595 h 584830"/>
              <a:gd name="connsiteX12" fmla="*/ 309183 w 446008"/>
              <a:gd name="connsiteY12" fmla="*/ 495316 h 584830"/>
              <a:gd name="connsiteX13" fmla="*/ 221826 w 446008"/>
              <a:gd name="connsiteY13" fmla="*/ 584830 h 584830"/>
              <a:gd name="connsiteX14" fmla="*/ 134470 w 446008"/>
              <a:gd name="connsiteY14" fmla="*/ 495316 h 584830"/>
              <a:gd name="connsiteX15" fmla="*/ 104845 w 446008"/>
              <a:gd name="connsiteY15" fmla="*/ 387595 h 584830"/>
              <a:gd name="connsiteX16" fmla="*/ 91931 w 446008"/>
              <a:gd name="connsiteY16" fmla="*/ 332217 h 584830"/>
              <a:gd name="connsiteX17" fmla="*/ 221826 w 446008"/>
              <a:gd name="connsiteY17" fmla="*/ 202497 h 584830"/>
              <a:gd name="connsiteX18" fmla="*/ 431016 w 446008"/>
              <a:gd name="connsiteY18" fmla="*/ 93262 h 584830"/>
              <a:gd name="connsiteX19" fmla="*/ 442023 w 446008"/>
              <a:gd name="connsiteY19" fmla="*/ 97813 h 584830"/>
              <a:gd name="connsiteX20" fmla="*/ 442023 w 446008"/>
              <a:gd name="connsiteY20" fmla="*/ 119052 h 584830"/>
              <a:gd name="connsiteX21" fmla="*/ 349414 w 446008"/>
              <a:gd name="connsiteY21" fmla="*/ 211592 h 584830"/>
              <a:gd name="connsiteX22" fmla="*/ 338786 w 446008"/>
              <a:gd name="connsiteY22" fmla="*/ 216143 h 584830"/>
              <a:gd name="connsiteX23" fmla="*/ 328159 w 446008"/>
              <a:gd name="connsiteY23" fmla="*/ 211592 h 584830"/>
              <a:gd name="connsiteX24" fmla="*/ 328159 w 446008"/>
              <a:gd name="connsiteY24" fmla="*/ 190353 h 584830"/>
              <a:gd name="connsiteX25" fmla="*/ 420010 w 446008"/>
              <a:gd name="connsiteY25" fmla="*/ 97813 h 584830"/>
              <a:gd name="connsiteX26" fmla="*/ 431016 w 446008"/>
              <a:gd name="connsiteY26" fmla="*/ 93262 h 584830"/>
              <a:gd name="connsiteX27" fmla="*/ 14911 w 446008"/>
              <a:gd name="connsiteY27" fmla="*/ 93262 h 584830"/>
              <a:gd name="connsiteX28" fmla="*/ 25834 w 446008"/>
              <a:gd name="connsiteY28" fmla="*/ 97813 h 584830"/>
              <a:gd name="connsiteX29" fmla="*/ 118534 w 446008"/>
              <a:gd name="connsiteY29" fmla="*/ 190353 h 584830"/>
              <a:gd name="connsiteX30" fmla="*/ 118534 w 446008"/>
              <a:gd name="connsiteY30" fmla="*/ 211592 h 584830"/>
              <a:gd name="connsiteX31" fmla="*/ 107137 w 446008"/>
              <a:gd name="connsiteY31" fmla="*/ 216143 h 584830"/>
              <a:gd name="connsiteX32" fmla="*/ 96499 w 446008"/>
              <a:gd name="connsiteY32" fmla="*/ 211592 h 584830"/>
              <a:gd name="connsiteX33" fmla="*/ 4559 w 446008"/>
              <a:gd name="connsiteY33" fmla="*/ 119052 h 584830"/>
              <a:gd name="connsiteX34" fmla="*/ 4559 w 446008"/>
              <a:gd name="connsiteY34" fmla="*/ 97813 h 584830"/>
              <a:gd name="connsiteX35" fmla="*/ 14911 w 446008"/>
              <a:gd name="connsiteY35" fmla="*/ 93262 h 584830"/>
              <a:gd name="connsiteX36" fmla="*/ 221812 w 446008"/>
              <a:gd name="connsiteY36" fmla="*/ 0 h 584830"/>
              <a:gd name="connsiteX37" fmla="*/ 237042 w 446008"/>
              <a:gd name="connsiteY37" fmla="*/ 15172 h 584830"/>
              <a:gd name="connsiteX38" fmla="*/ 237042 w 446008"/>
              <a:gd name="connsiteY38" fmla="*/ 145656 h 584830"/>
              <a:gd name="connsiteX39" fmla="*/ 221812 w 446008"/>
              <a:gd name="connsiteY39" fmla="*/ 160828 h 584830"/>
              <a:gd name="connsiteX40" fmla="*/ 206582 w 446008"/>
              <a:gd name="connsiteY40" fmla="*/ 145656 h 584830"/>
              <a:gd name="connsiteX41" fmla="*/ 206582 w 446008"/>
              <a:gd name="connsiteY41" fmla="*/ 15172 h 584830"/>
              <a:gd name="connsiteX42" fmla="*/ 221812 w 446008"/>
              <a:gd name="connsiteY42" fmla="*/ 0 h 58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46008" h="584830">
                <a:moveTo>
                  <a:pt x="221826" y="232841"/>
                </a:moveTo>
                <a:cubicBezTo>
                  <a:pt x="167134" y="232841"/>
                  <a:pt x="122316" y="277598"/>
                  <a:pt x="122316" y="332217"/>
                </a:cubicBezTo>
                <a:cubicBezTo>
                  <a:pt x="122316" y="346630"/>
                  <a:pt x="126114" y="361044"/>
                  <a:pt x="132191" y="374699"/>
                </a:cubicBezTo>
                <a:cubicBezTo>
                  <a:pt x="142066" y="395181"/>
                  <a:pt x="164855" y="447524"/>
                  <a:pt x="164855" y="495316"/>
                </a:cubicBezTo>
                <a:cubicBezTo>
                  <a:pt x="164855" y="527935"/>
                  <a:pt x="189922" y="554486"/>
                  <a:pt x="221826" y="554486"/>
                </a:cubicBezTo>
                <a:cubicBezTo>
                  <a:pt x="252971" y="554486"/>
                  <a:pt x="278798" y="527935"/>
                  <a:pt x="278798" y="495316"/>
                </a:cubicBezTo>
                <a:cubicBezTo>
                  <a:pt x="278798" y="447524"/>
                  <a:pt x="301587" y="395181"/>
                  <a:pt x="311462" y="374699"/>
                </a:cubicBezTo>
                <a:cubicBezTo>
                  <a:pt x="317539" y="361044"/>
                  <a:pt x="320577" y="346630"/>
                  <a:pt x="320577" y="332217"/>
                </a:cubicBezTo>
                <a:cubicBezTo>
                  <a:pt x="320577" y="277598"/>
                  <a:pt x="276519" y="232841"/>
                  <a:pt x="221826" y="232841"/>
                </a:cubicBezTo>
                <a:close/>
                <a:moveTo>
                  <a:pt x="221826" y="202497"/>
                </a:moveTo>
                <a:cubicBezTo>
                  <a:pt x="293231" y="202497"/>
                  <a:pt x="350962" y="260909"/>
                  <a:pt x="350962" y="332217"/>
                </a:cubicBezTo>
                <a:cubicBezTo>
                  <a:pt x="350962" y="351182"/>
                  <a:pt x="347164" y="370147"/>
                  <a:pt x="338808" y="387595"/>
                </a:cubicBezTo>
                <a:cubicBezTo>
                  <a:pt x="331971" y="402008"/>
                  <a:pt x="309183" y="452834"/>
                  <a:pt x="309183" y="495316"/>
                </a:cubicBezTo>
                <a:cubicBezTo>
                  <a:pt x="309183" y="544624"/>
                  <a:pt x="269682" y="584830"/>
                  <a:pt x="221826" y="584830"/>
                </a:cubicBezTo>
                <a:cubicBezTo>
                  <a:pt x="173211" y="584830"/>
                  <a:pt x="134470" y="544624"/>
                  <a:pt x="134470" y="495316"/>
                </a:cubicBezTo>
                <a:cubicBezTo>
                  <a:pt x="134470" y="452834"/>
                  <a:pt x="111681" y="402008"/>
                  <a:pt x="104845" y="387595"/>
                </a:cubicBezTo>
                <a:cubicBezTo>
                  <a:pt x="96489" y="370147"/>
                  <a:pt x="91931" y="351182"/>
                  <a:pt x="91931" y="332217"/>
                </a:cubicBezTo>
                <a:cubicBezTo>
                  <a:pt x="91931" y="260909"/>
                  <a:pt x="150422" y="202497"/>
                  <a:pt x="221826" y="202497"/>
                </a:cubicBezTo>
                <a:close/>
                <a:moveTo>
                  <a:pt x="431016" y="93262"/>
                </a:moveTo>
                <a:cubicBezTo>
                  <a:pt x="435002" y="93262"/>
                  <a:pt x="438987" y="94779"/>
                  <a:pt x="442023" y="97813"/>
                </a:cubicBezTo>
                <a:cubicBezTo>
                  <a:pt x="447337" y="103881"/>
                  <a:pt x="447337" y="113742"/>
                  <a:pt x="442023" y="119052"/>
                </a:cubicBezTo>
                <a:lnTo>
                  <a:pt x="349414" y="211592"/>
                </a:lnTo>
                <a:cubicBezTo>
                  <a:pt x="346377" y="214626"/>
                  <a:pt x="342582" y="216143"/>
                  <a:pt x="338786" y="216143"/>
                </a:cubicBezTo>
                <a:cubicBezTo>
                  <a:pt x="334991" y="216143"/>
                  <a:pt x="331195" y="214626"/>
                  <a:pt x="328159" y="211592"/>
                </a:cubicBezTo>
                <a:cubicBezTo>
                  <a:pt x="322086" y="205524"/>
                  <a:pt x="322086" y="196421"/>
                  <a:pt x="328159" y="190353"/>
                </a:cubicBezTo>
                <a:lnTo>
                  <a:pt x="420010" y="97813"/>
                </a:lnTo>
                <a:cubicBezTo>
                  <a:pt x="423046" y="94779"/>
                  <a:pt x="427031" y="93262"/>
                  <a:pt x="431016" y="93262"/>
                </a:cubicBezTo>
                <a:close/>
                <a:moveTo>
                  <a:pt x="14911" y="93262"/>
                </a:moveTo>
                <a:cubicBezTo>
                  <a:pt x="18806" y="93262"/>
                  <a:pt x="22795" y="94779"/>
                  <a:pt x="25834" y="97813"/>
                </a:cubicBezTo>
                <a:lnTo>
                  <a:pt x="118534" y="190353"/>
                </a:lnTo>
                <a:cubicBezTo>
                  <a:pt x="123853" y="196421"/>
                  <a:pt x="123853" y="205524"/>
                  <a:pt x="118534" y="211592"/>
                </a:cubicBezTo>
                <a:cubicBezTo>
                  <a:pt x="115495" y="214626"/>
                  <a:pt x="110936" y="216143"/>
                  <a:pt x="107137" y="216143"/>
                </a:cubicBezTo>
                <a:cubicBezTo>
                  <a:pt x="103337" y="216143"/>
                  <a:pt x="99538" y="214626"/>
                  <a:pt x="96499" y="211592"/>
                </a:cubicBezTo>
                <a:lnTo>
                  <a:pt x="4559" y="119052"/>
                </a:lnTo>
                <a:cubicBezTo>
                  <a:pt x="-1520" y="113742"/>
                  <a:pt x="-1520" y="103881"/>
                  <a:pt x="4559" y="97813"/>
                </a:cubicBezTo>
                <a:cubicBezTo>
                  <a:pt x="7218" y="94779"/>
                  <a:pt x="11017" y="93262"/>
                  <a:pt x="14911" y="93262"/>
                </a:cubicBezTo>
                <a:close/>
                <a:moveTo>
                  <a:pt x="221812" y="0"/>
                </a:moveTo>
                <a:cubicBezTo>
                  <a:pt x="230188" y="0"/>
                  <a:pt x="237042" y="6828"/>
                  <a:pt x="237042" y="15172"/>
                </a:cubicBezTo>
                <a:lnTo>
                  <a:pt x="237042" y="145656"/>
                </a:lnTo>
                <a:cubicBezTo>
                  <a:pt x="237042" y="154000"/>
                  <a:pt x="230188" y="160828"/>
                  <a:pt x="221812" y="160828"/>
                </a:cubicBezTo>
                <a:cubicBezTo>
                  <a:pt x="213435" y="160828"/>
                  <a:pt x="206582" y="154000"/>
                  <a:pt x="206582" y="145656"/>
                </a:cubicBezTo>
                <a:lnTo>
                  <a:pt x="206582" y="15172"/>
                </a:lnTo>
                <a:cubicBezTo>
                  <a:pt x="206582" y="6828"/>
                  <a:pt x="213435" y="0"/>
                  <a:pt x="2218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cxnSp>
        <p:nvCxnSpPr>
          <p:cNvPr id="4" name="直接连接符 3"/>
          <p:cNvCxnSpPr/>
          <p:nvPr/>
        </p:nvCxnSpPr>
        <p:spPr>
          <a:xfrm>
            <a:off x="3111322" y="1749114"/>
            <a:ext cx="0" cy="1839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146622" y="1652370"/>
            <a:ext cx="0" cy="1839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27652" grpId="0"/>
      <p:bldP spid="27654" grpId="0"/>
      <p:bldP spid="27655" grpId="0"/>
      <p:bldP spid="2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8"/>
          <p:cNvSpPr/>
          <p:nvPr/>
        </p:nvSpPr>
        <p:spPr>
          <a:xfrm>
            <a:off x="584470" y="2970342"/>
            <a:ext cx="4541044" cy="3139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新媒体打法，不是每天发文章、做用户反馈、服务。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5" name="矩形 8"/>
          <p:cNvSpPr/>
          <p:nvPr/>
        </p:nvSpPr>
        <p:spPr>
          <a:xfrm>
            <a:off x="584468" y="3482975"/>
            <a:ext cx="1943100" cy="3508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例：微博有很多功能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7" name="矩形 8"/>
          <p:cNvSpPr/>
          <p:nvPr/>
        </p:nvSpPr>
        <p:spPr>
          <a:xfrm>
            <a:off x="584470" y="3787774"/>
            <a:ext cx="3414713" cy="3508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比如活动、投票、群功能、话题排行榜。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9" name="矩形 8"/>
          <p:cNvSpPr/>
          <p:nvPr/>
        </p:nvSpPr>
        <p:spPr>
          <a:xfrm>
            <a:off x="4943363" y="2970342"/>
            <a:ext cx="5476875" cy="3139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不论新媒体运营、传统社区运营、用户运营，用户粘度是基础。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0" name="矩形 8"/>
          <p:cNvSpPr/>
          <p:nvPr/>
        </p:nvSpPr>
        <p:spPr>
          <a:xfrm>
            <a:off x="4943365" y="3603108"/>
            <a:ext cx="4379119" cy="5355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新媒体用户怎么转化到自有平台（</a:t>
            </a:r>
            <a:r>
              <a:rPr lang="en-US" altLang="zh-CN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、社区）？</a:t>
            </a:r>
            <a:endParaRPr lang="en-US" altLang="zh-CN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这是难点，千万粉丝转化的比例不到</a:t>
            </a:r>
            <a:r>
              <a:rPr lang="en-US" altLang="zh-CN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1%</a:t>
            </a: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4470" y="2391846"/>
            <a:ext cx="2173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、玩法比你想的多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43363" y="2434268"/>
            <a:ext cx="3300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、用户最有价值，转化难度大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4470" y="1350611"/>
            <a:ext cx="4185883" cy="795139"/>
          </a:xfrm>
          <a:prstGeom prst="rect">
            <a:avLst/>
          </a:prstGeom>
          <a:blipFill dpi="0" rotWithShape="1">
            <a:blip r:embed="rId1"/>
            <a:srcRect/>
            <a:tile tx="0" ty="-6985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66548" y="1350611"/>
            <a:ext cx="4189688" cy="795139"/>
            <a:chOff x="6105409" y="3028950"/>
            <a:chExt cx="5621105" cy="1066800"/>
          </a:xfrm>
        </p:grpSpPr>
        <p:sp>
          <p:nvSpPr>
            <p:cNvPr id="15" name="矩形 14"/>
            <p:cNvSpPr/>
            <p:nvPr/>
          </p:nvSpPr>
          <p:spPr>
            <a:xfrm>
              <a:off x="6110514" y="3028950"/>
              <a:ext cx="5616000" cy="1066800"/>
            </a:xfrm>
            <a:prstGeom prst="rect">
              <a:avLst/>
            </a:prstGeom>
            <a:blipFill dpi="0" rotWithShape="1">
              <a:blip r:embed="rId2"/>
              <a:srcRect/>
              <a:tile tx="0" ty="-95250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105409" y="3028950"/>
              <a:ext cx="5621105" cy="1066800"/>
            </a:xfrm>
            <a:prstGeom prst="rect">
              <a:avLst/>
            </a:prstGeom>
            <a:solidFill>
              <a:srgbClr val="0170C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4766548" y="2454275"/>
            <a:ext cx="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  <p:bldP spid="28677" grpId="0"/>
      <p:bldP spid="28679" grpId="0"/>
      <p:bldP spid="28680" grpId="0"/>
      <p:bldP spid="2" grpId="0"/>
      <p:bldP spid="4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2"/>
          <p:cNvSpPr/>
          <p:nvPr/>
        </p:nvSpPr>
        <p:spPr>
          <a:xfrm>
            <a:off x="525265" y="791432"/>
            <a:ext cx="2031325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三、新媒体的特性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9113" y="1297666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、个性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89080" y="1508614"/>
            <a:ext cx="4512120" cy="3290468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2"/>
          <p:cNvSpPr/>
          <p:nvPr/>
        </p:nvSpPr>
        <p:spPr>
          <a:xfrm rot="16200000" flipV="1">
            <a:off x="1812725" y="-85485"/>
            <a:ext cx="1132047" cy="4808927"/>
          </a:xfrm>
          <a:custGeom>
            <a:avLst/>
            <a:gdLst>
              <a:gd name="connsiteX0" fmla="*/ 517681 w 517681"/>
              <a:gd name="connsiteY0" fmla="*/ 6103108 h 6103108"/>
              <a:gd name="connsiteX1" fmla="*/ 517681 w 517681"/>
              <a:gd name="connsiteY1" fmla="*/ 0 h 6103108"/>
              <a:gd name="connsiteX2" fmla="*/ 0 w 517681"/>
              <a:gd name="connsiteY2" fmla="*/ 100901 h 6103108"/>
              <a:gd name="connsiteX3" fmla="*/ 0 w 517681"/>
              <a:gd name="connsiteY3" fmla="*/ 6103108 h 6103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681" h="6103108">
                <a:moveTo>
                  <a:pt x="517681" y="6103108"/>
                </a:moveTo>
                <a:lnTo>
                  <a:pt x="517681" y="0"/>
                </a:lnTo>
                <a:lnTo>
                  <a:pt x="0" y="100901"/>
                </a:lnTo>
                <a:lnTo>
                  <a:pt x="0" y="6103108"/>
                </a:lnTo>
                <a:close/>
              </a:path>
            </a:pathLst>
          </a:cu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3"/>
          <p:cNvSpPr/>
          <p:nvPr/>
        </p:nvSpPr>
        <p:spPr>
          <a:xfrm rot="16200000" flipV="1">
            <a:off x="1759504" y="1368626"/>
            <a:ext cx="1132047" cy="4702493"/>
          </a:xfrm>
          <a:custGeom>
            <a:avLst/>
            <a:gdLst>
              <a:gd name="connsiteX0" fmla="*/ 517681 w 517681"/>
              <a:gd name="connsiteY0" fmla="*/ 6103108 h 6103108"/>
              <a:gd name="connsiteX1" fmla="*/ 517681 w 517681"/>
              <a:gd name="connsiteY1" fmla="*/ 0 h 6103108"/>
              <a:gd name="connsiteX2" fmla="*/ 0 w 517681"/>
              <a:gd name="connsiteY2" fmla="*/ 100901 h 6103108"/>
              <a:gd name="connsiteX3" fmla="*/ 0 w 517681"/>
              <a:gd name="connsiteY3" fmla="*/ 6103108 h 6103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681" h="6103108">
                <a:moveTo>
                  <a:pt x="517681" y="6103108"/>
                </a:moveTo>
                <a:lnTo>
                  <a:pt x="517681" y="0"/>
                </a:lnTo>
                <a:lnTo>
                  <a:pt x="0" y="100901"/>
                </a:lnTo>
                <a:lnTo>
                  <a:pt x="0" y="6103108"/>
                </a:lnTo>
                <a:close/>
              </a:path>
            </a:pathLst>
          </a:custGeom>
          <a:solidFill>
            <a:srgbClr val="4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699" name="矩形 8"/>
          <p:cNvSpPr/>
          <p:nvPr/>
        </p:nvSpPr>
        <p:spPr>
          <a:xfrm>
            <a:off x="358377" y="2009436"/>
            <a:ext cx="4017169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新媒体是展现公众号、运营人员个性的地方。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1" name="矩形 8"/>
          <p:cNvSpPr/>
          <p:nvPr/>
        </p:nvSpPr>
        <p:spPr>
          <a:xfrm>
            <a:off x="325971" y="3276610"/>
            <a:ext cx="4017169" cy="9233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要把个性、内心的东西释放出来，引起用户共鸣，引起参与感，一定要在账号运营工作过程中考虑到。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" grpId="0"/>
      <p:bldP spid="10" grpId="0" animBg="1"/>
      <p:bldP spid="12" grpId="0" animBg="1"/>
      <p:bldP spid="15" grpId="0" animBg="1"/>
      <p:bldP spid="29699" grpId="0"/>
      <p:bldP spid="2970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63559" y="9464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、做口碑 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9" name="图片占位符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>
            <a:fillRect/>
          </a:stretch>
        </p:blipFill>
        <p:spPr>
          <a:xfrm>
            <a:off x="721236" y="1543419"/>
            <a:ext cx="3162302" cy="2726122"/>
          </a:xfrm>
          <a:custGeom>
            <a:avLst/>
            <a:gdLst>
              <a:gd name="connsiteX0" fmla="*/ 681531 w 3162302"/>
              <a:gd name="connsiteY0" fmla="*/ 0 h 2726122"/>
              <a:gd name="connsiteX1" fmla="*/ 2480771 w 3162302"/>
              <a:gd name="connsiteY1" fmla="*/ 0 h 2726122"/>
              <a:gd name="connsiteX2" fmla="*/ 3162302 w 3162302"/>
              <a:gd name="connsiteY2" fmla="*/ 1363061 h 2726122"/>
              <a:gd name="connsiteX3" fmla="*/ 2480771 w 3162302"/>
              <a:gd name="connsiteY3" fmla="*/ 2726122 h 2726122"/>
              <a:gd name="connsiteX4" fmla="*/ 681531 w 3162302"/>
              <a:gd name="connsiteY4" fmla="*/ 2726122 h 2726122"/>
              <a:gd name="connsiteX5" fmla="*/ 0 w 3162302"/>
              <a:gd name="connsiteY5" fmla="*/ 1363061 h 2726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2302" h="2726122">
                <a:moveTo>
                  <a:pt x="681531" y="0"/>
                </a:moveTo>
                <a:lnTo>
                  <a:pt x="2480771" y="0"/>
                </a:lnTo>
                <a:lnTo>
                  <a:pt x="3162302" y="1363061"/>
                </a:lnTo>
                <a:lnTo>
                  <a:pt x="2480771" y="2726122"/>
                </a:lnTo>
                <a:lnTo>
                  <a:pt x="681531" y="2726122"/>
                </a:lnTo>
                <a:lnTo>
                  <a:pt x="0" y="1363061"/>
                </a:lnTo>
                <a:close/>
              </a:path>
            </a:pathLst>
          </a:custGeom>
        </p:spPr>
      </p:pic>
      <p:sp>
        <p:nvSpPr>
          <p:cNvPr id="10" name="六边形 9"/>
          <p:cNvSpPr/>
          <p:nvPr/>
        </p:nvSpPr>
        <p:spPr>
          <a:xfrm>
            <a:off x="3355027" y="2450867"/>
            <a:ext cx="1057022" cy="911226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六边形 8"/>
          <p:cNvSpPr/>
          <p:nvPr/>
        </p:nvSpPr>
        <p:spPr>
          <a:xfrm>
            <a:off x="3579163" y="2606411"/>
            <a:ext cx="608750" cy="600138"/>
          </a:xfrm>
          <a:custGeom>
            <a:avLst/>
            <a:gdLst>
              <a:gd name="connsiteX0" fmla="*/ 481576 w 607554"/>
              <a:gd name="connsiteY0" fmla="*/ 446886 h 598959"/>
              <a:gd name="connsiteX1" fmla="*/ 481576 w 607554"/>
              <a:gd name="connsiteY1" fmla="*/ 503769 h 598959"/>
              <a:gd name="connsiteX2" fmla="*/ 519134 w 607554"/>
              <a:gd name="connsiteY2" fmla="*/ 503769 h 598959"/>
              <a:gd name="connsiteX3" fmla="*/ 519134 w 607554"/>
              <a:gd name="connsiteY3" fmla="*/ 446886 h 598959"/>
              <a:gd name="connsiteX4" fmla="*/ 481576 w 607554"/>
              <a:gd name="connsiteY4" fmla="*/ 270994 h 598959"/>
              <a:gd name="connsiteX5" fmla="*/ 481576 w 607554"/>
              <a:gd name="connsiteY5" fmla="*/ 327877 h 598959"/>
              <a:gd name="connsiteX6" fmla="*/ 519134 w 607554"/>
              <a:gd name="connsiteY6" fmla="*/ 327877 h 598959"/>
              <a:gd name="connsiteX7" fmla="*/ 519134 w 607554"/>
              <a:gd name="connsiteY7" fmla="*/ 270994 h 598959"/>
              <a:gd name="connsiteX8" fmla="*/ 195909 w 607554"/>
              <a:gd name="connsiteY8" fmla="*/ 265961 h 598959"/>
              <a:gd name="connsiteX9" fmla="*/ 358877 w 607554"/>
              <a:gd name="connsiteY9" fmla="*/ 265961 h 598959"/>
              <a:gd name="connsiteX10" fmla="*/ 378725 w 607554"/>
              <a:gd name="connsiteY10" fmla="*/ 285870 h 598959"/>
              <a:gd name="connsiteX11" fmla="*/ 358877 w 607554"/>
              <a:gd name="connsiteY11" fmla="*/ 305689 h 598959"/>
              <a:gd name="connsiteX12" fmla="*/ 195909 w 607554"/>
              <a:gd name="connsiteY12" fmla="*/ 305689 h 598959"/>
              <a:gd name="connsiteX13" fmla="*/ 176061 w 607554"/>
              <a:gd name="connsiteY13" fmla="*/ 285870 h 598959"/>
              <a:gd name="connsiteX14" fmla="*/ 195909 w 607554"/>
              <a:gd name="connsiteY14" fmla="*/ 265961 h 598959"/>
              <a:gd name="connsiteX15" fmla="*/ 195909 w 607554"/>
              <a:gd name="connsiteY15" fmla="*/ 169145 h 598959"/>
              <a:gd name="connsiteX16" fmla="*/ 358877 w 607554"/>
              <a:gd name="connsiteY16" fmla="*/ 169145 h 598959"/>
              <a:gd name="connsiteX17" fmla="*/ 378725 w 607554"/>
              <a:gd name="connsiteY17" fmla="*/ 189053 h 598959"/>
              <a:gd name="connsiteX18" fmla="*/ 358877 w 607554"/>
              <a:gd name="connsiteY18" fmla="*/ 208873 h 598959"/>
              <a:gd name="connsiteX19" fmla="*/ 195909 w 607554"/>
              <a:gd name="connsiteY19" fmla="*/ 208873 h 598959"/>
              <a:gd name="connsiteX20" fmla="*/ 176061 w 607554"/>
              <a:gd name="connsiteY20" fmla="*/ 189053 h 598959"/>
              <a:gd name="connsiteX21" fmla="*/ 195909 w 607554"/>
              <a:gd name="connsiteY21" fmla="*/ 169145 h 598959"/>
              <a:gd name="connsiteX22" fmla="*/ 481576 w 607554"/>
              <a:gd name="connsiteY22" fmla="*/ 95190 h 598959"/>
              <a:gd name="connsiteX23" fmla="*/ 481576 w 607554"/>
              <a:gd name="connsiteY23" fmla="*/ 152073 h 598959"/>
              <a:gd name="connsiteX24" fmla="*/ 552954 w 607554"/>
              <a:gd name="connsiteY24" fmla="*/ 152073 h 598959"/>
              <a:gd name="connsiteX25" fmla="*/ 565858 w 607554"/>
              <a:gd name="connsiteY25" fmla="*/ 123631 h 598959"/>
              <a:gd name="connsiteX26" fmla="*/ 552954 w 607554"/>
              <a:gd name="connsiteY26" fmla="*/ 95190 h 598959"/>
              <a:gd name="connsiteX27" fmla="*/ 118547 w 607554"/>
              <a:gd name="connsiteY27" fmla="*/ 39640 h 598959"/>
              <a:gd name="connsiteX28" fmla="*/ 118547 w 607554"/>
              <a:gd name="connsiteY28" fmla="*/ 559230 h 598959"/>
              <a:gd name="connsiteX29" fmla="*/ 441793 w 607554"/>
              <a:gd name="connsiteY29" fmla="*/ 559230 h 598959"/>
              <a:gd name="connsiteX30" fmla="*/ 441793 w 607554"/>
              <a:gd name="connsiteY30" fmla="*/ 39640 h 598959"/>
              <a:gd name="connsiteX31" fmla="*/ 39783 w 607554"/>
              <a:gd name="connsiteY31" fmla="*/ 39640 h 598959"/>
              <a:gd name="connsiteX32" fmla="*/ 39783 w 607554"/>
              <a:gd name="connsiteY32" fmla="*/ 559230 h 598959"/>
              <a:gd name="connsiteX33" fmla="*/ 78764 w 607554"/>
              <a:gd name="connsiteY33" fmla="*/ 559230 h 598959"/>
              <a:gd name="connsiteX34" fmla="*/ 78764 w 607554"/>
              <a:gd name="connsiteY34" fmla="*/ 39640 h 598959"/>
              <a:gd name="connsiteX35" fmla="*/ 19847 w 607554"/>
              <a:gd name="connsiteY35" fmla="*/ 0 h 598959"/>
              <a:gd name="connsiteX36" fmla="*/ 461729 w 607554"/>
              <a:gd name="connsiteY36" fmla="*/ 0 h 598959"/>
              <a:gd name="connsiteX37" fmla="*/ 481576 w 607554"/>
              <a:gd name="connsiteY37" fmla="*/ 19820 h 598959"/>
              <a:gd name="connsiteX38" fmla="*/ 481576 w 607554"/>
              <a:gd name="connsiteY38" fmla="*/ 55461 h 598959"/>
              <a:gd name="connsiteX39" fmla="*/ 565769 w 607554"/>
              <a:gd name="connsiteY39" fmla="*/ 55461 h 598959"/>
              <a:gd name="connsiteX40" fmla="*/ 583836 w 607554"/>
              <a:gd name="connsiteY40" fmla="*/ 67104 h 598959"/>
              <a:gd name="connsiteX41" fmla="*/ 605819 w 607554"/>
              <a:gd name="connsiteY41" fmla="*/ 115454 h 598959"/>
              <a:gd name="connsiteX42" fmla="*/ 605819 w 607554"/>
              <a:gd name="connsiteY42" fmla="*/ 131808 h 598959"/>
              <a:gd name="connsiteX43" fmla="*/ 583836 w 607554"/>
              <a:gd name="connsiteY43" fmla="*/ 180159 h 598959"/>
              <a:gd name="connsiteX44" fmla="*/ 565769 w 607554"/>
              <a:gd name="connsiteY44" fmla="*/ 191802 h 598959"/>
              <a:gd name="connsiteX45" fmla="*/ 481576 w 607554"/>
              <a:gd name="connsiteY45" fmla="*/ 191802 h 598959"/>
              <a:gd name="connsiteX46" fmla="*/ 481576 w 607554"/>
              <a:gd name="connsiteY46" fmla="*/ 231264 h 598959"/>
              <a:gd name="connsiteX47" fmla="*/ 539070 w 607554"/>
              <a:gd name="connsiteY47" fmla="*/ 231264 h 598959"/>
              <a:gd name="connsiteX48" fmla="*/ 558916 w 607554"/>
              <a:gd name="connsiteY48" fmla="*/ 251173 h 598959"/>
              <a:gd name="connsiteX49" fmla="*/ 558916 w 607554"/>
              <a:gd name="connsiteY49" fmla="*/ 347786 h 598959"/>
              <a:gd name="connsiteX50" fmla="*/ 539070 w 607554"/>
              <a:gd name="connsiteY50" fmla="*/ 367606 h 598959"/>
              <a:gd name="connsiteX51" fmla="*/ 481576 w 607554"/>
              <a:gd name="connsiteY51" fmla="*/ 367606 h 598959"/>
              <a:gd name="connsiteX52" fmla="*/ 481576 w 607554"/>
              <a:gd name="connsiteY52" fmla="*/ 407157 h 598959"/>
              <a:gd name="connsiteX53" fmla="*/ 539070 w 607554"/>
              <a:gd name="connsiteY53" fmla="*/ 407157 h 598959"/>
              <a:gd name="connsiteX54" fmla="*/ 558916 w 607554"/>
              <a:gd name="connsiteY54" fmla="*/ 426977 h 598959"/>
              <a:gd name="connsiteX55" fmla="*/ 558916 w 607554"/>
              <a:gd name="connsiteY55" fmla="*/ 523589 h 598959"/>
              <a:gd name="connsiteX56" fmla="*/ 539070 w 607554"/>
              <a:gd name="connsiteY56" fmla="*/ 543498 h 598959"/>
              <a:gd name="connsiteX57" fmla="*/ 481576 w 607554"/>
              <a:gd name="connsiteY57" fmla="*/ 543498 h 598959"/>
              <a:gd name="connsiteX58" fmla="*/ 481576 w 607554"/>
              <a:gd name="connsiteY58" fmla="*/ 579139 h 598959"/>
              <a:gd name="connsiteX59" fmla="*/ 461729 w 607554"/>
              <a:gd name="connsiteY59" fmla="*/ 598959 h 598959"/>
              <a:gd name="connsiteX60" fmla="*/ 19847 w 607554"/>
              <a:gd name="connsiteY60" fmla="*/ 598959 h 598959"/>
              <a:gd name="connsiteX61" fmla="*/ 0 w 607554"/>
              <a:gd name="connsiteY61" fmla="*/ 579139 h 598959"/>
              <a:gd name="connsiteX62" fmla="*/ 0 w 607554"/>
              <a:gd name="connsiteY62" fmla="*/ 19820 h 598959"/>
              <a:gd name="connsiteX63" fmla="*/ 19847 w 607554"/>
              <a:gd name="connsiteY63" fmla="*/ 0 h 5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554" h="598959">
                <a:moveTo>
                  <a:pt x="481576" y="446886"/>
                </a:moveTo>
                <a:lnTo>
                  <a:pt x="481576" y="503769"/>
                </a:lnTo>
                <a:lnTo>
                  <a:pt x="519134" y="503769"/>
                </a:lnTo>
                <a:lnTo>
                  <a:pt x="519134" y="446886"/>
                </a:lnTo>
                <a:close/>
                <a:moveTo>
                  <a:pt x="481576" y="270994"/>
                </a:moveTo>
                <a:lnTo>
                  <a:pt x="481576" y="327877"/>
                </a:lnTo>
                <a:lnTo>
                  <a:pt x="519134" y="327877"/>
                </a:lnTo>
                <a:lnTo>
                  <a:pt x="519134" y="270994"/>
                </a:lnTo>
                <a:close/>
                <a:moveTo>
                  <a:pt x="195909" y="265961"/>
                </a:moveTo>
                <a:lnTo>
                  <a:pt x="358877" y="265961"/>
                </a:lnTo>
                <a:cubicBezTo>
                  <a:pt x="369825" y="265961"/>
                  <a:pt x="378725" y="274849"/>
                  <a:pt x="378725" y="285870"/>
                </a:cubicBezTo>
                <a:cubicBezTo>
                  <a:pt x="378725" y="296801"/>
                  <a:pt x="369825" y="305689"/>
                  <a:pt x="358877" y="305689"/>
                </a:cubicBezTo>
                <a:lnTo>
                  <a:pt x="195909" y="305689"/>
                </a:lnTo>
                <a:cubicBezTo>
                  <a:pt x="184962" y="305689"/>
                  <a:pt x="176061" y="296801"/>
                  <a:pt x="176061" y="285870"/>
                </a:cubicBezTo>
                <a:cubicBezTo>
                  <a:pt x="176061" y="274849"/>
                  <a:pt x="184962" y="265961"/>
                  <a:pt x="195909" y="265961"/>
                </a:cubicBezTo>
                <a:close/>
                <a:moveTo>
                  <a:pt x="195909" y="169145"/>
                </a:moveTo>
                <a:lnTo>
                  <a:pt x="358877" y="169145"/>
                </a:lnTo>
                <a:cubicBezTo>
                  <a:pt x="369825" y="169145"/>
                  <a:pt x="378725" y="178033"/>
                  <a:pt x="378725" y="189053"/>
                </a:cubicBezTo>
                <a:cubicBezTo>
                  <a:pt x="378725" y="199985"/>
                  <a:pt x="369825" y="208873"/>
                  <a:pt x="358877" y="208873"/>
                </a:cubicBezTo>
                <a:lnTo>
                  <a:pt x="195909" y="208873"/>
                </a:lnTo>
                <a:cubicBezTo>
                  <a:pt x="184962" y="208873"/>
                  <a:pt x="176061" y="199985"/>
                  <a:pt x="176061" y="189053"/>
                </a:cubicBezTo>
                <a:cubicBezTo>
                  <a:pt x="176061" y="178033"/>
                  <a:pt x="184962" y="169145"/>
                  <a:pt x="195909" y="169145"/>
                </a:cubicBezTo>
                <a:close/>
                <a:moveTo>
                  <a:pt x="481576" y="95190"/>
                </a:moveTo>
                <a:lnTo>
                  <a:pt x="481576" y="152073"/>
                </a:lnTo>
                <a:lnTo>
                  <a:pt x="552954" y="152073"/>
                </a:lnTo>
                <a:lnTo>
                  <a:pt x="565858" y="123631"/>
                </a:lnTo>
                <a:lnTo>
                  <a:pt x="552954" y="95190"/>
                </a:lnTo>
                <a:close/>
                <a:moveTo>
                  <a:pt x="118547" y="39640"/>
                </a:moveTo>
                <a:lnTo>
                  <a:pt x="118547" y="559230"/>
                </a:lnTo>
                <a:lnTo>
                  <a:pt x="441793" y="559230"/>
                </a:lnTo>
                <a:lnTo>
                  <a:pt x="441793" y="39640"/>
                </a:lnTo>
                <a:close/>
                <a:moveTo>
                  <a:pt x="39783" y="39640"/>
                </a:moveTo>
                <a:lnTo>
                  <a:pt x="39783" y="559230"/>
                </a:lnTo>
                <a:lnTo>
                  <a:pt x="78764" y="559230"/>
                </a:lnTo>
                <a:lnTo>
                  <a:pt x="78764" y="39640"/>
                </a:lnTo>
                <a:close/>
                <a:moveTo>
                  <a:pt x="19847" y="0"/>
                </a:moveTo>
                <a:lnTo>
                  <a:pt x="461729" y="0"/>
                </a:lnTo>
                <a:cubicBezTo>
                  <a:pt x="472676" y="0"/>
                  <a:pt x="481576" y="8888"/>
                  <a:pt x="481576" y="19820"/>
                </a:cubicBezTo>
                <a:lnTo>
                  <a:pt x="481576" y="55461"/>
                </a:lnTo>
                <a:lnTo>
                  <a:pt x="565769" y="55461"/>
                </a:lnTo>
                <a:cubicBezTo>
                  <a:pt x="573512" y="55461"/>
                  <a:pt x="580632" y="59994"/>
                  <a:pt x="583836" y="67104"/>
                </a:cubicBezTo>
                <a:lnTo>
                  <a:pt x="605819" y="115454"/>
                </a:lnTo>
                <a:cubicBezTo>
                  <a:pt x="608133" y="120609"/>
                  <a:pt x="608133" y="126653"/>
                  <a:pt x="605819" y="131808"/>
                </a:cubicBezTo>
                <a:lnTo>
                  <a:pt x="583836" y="180159"/>
                </a:lnTo>
                <a:cubicBezTo>
                  <a:pt x="580632" y="187269"/>
                  <a:pt x="573512" y="191802"/>
                  <a:pt x="565769" y="191802"/>
                </a:cubicBezTo>
                <a:lnTo>
                  <a:pt x="481576" y="191802"/>
                </a:lnTo>
                <a:lnTo>
                  <a:pt x="481576" y="231264"/>
                </a:lnTo>
                <a:lnTo>
                  <a:pt x="539070" y="231264"/>
                </a:lnTo>
                <a:cubicBezTo>
                  <a:pt x="550017" y="231264"/>
                  <a:pt x="558916" y="240152"/>
                  <a:pt x="558916" y="251173"/>
                </a:cubicBezTo>
                <a:lnTo>
                  <a:pt x="558916" y="347786"/>
                </a:lnTo>
                <a:cubicBezTo>
                  <a:pt x="558916" y="358718"/>
                  <a:pt x="550017" y="367606"/>
                  <a:pt x="539070" y="367606"/>
                </a:cubicBezTo>
                <a:lnTo>
                  <a:pt x="481576" y="367606"/>
                </a:lnTo>
                <a:lnTo>
                  <a:pt x="481576" y="407157"/>
                </a:lnTo>
                <a:lnTo>
                  <a:pt x="539070" y="407157"/>
                </a:lnTo>
                <a:cubicBezTo>
                  <a:pt x="550017" y="407157"/>
                  <a:pt x="558916" y="416045"/>
                  <a:pt x="558916" y="426977"/>
                </a:cubicBezTo>
                <a:lnTo>
                  <a:pt x="558916" y="523589"/>
                </a:lnTo>
                <a:cubicBezTo>
                  <a:pt x="558916" y="534610"/>
                  <a:pt x="550017" y="543498"/>
                  <a:pt x="539070" y="543498"/>
                </a:cubicBezTo>
                <a:lnTo>
                  <a:pt x="481576" y="543498"/>
                </a:lnTo>
                <a:lnTo>
                  <a:pt x="481576" y="579139"/>
                </a:lnTo>
                <a:cubicBezTo>
                  <a:pt x="481576" y="590071"/>
                  <a:pt x="472676" y="598959"/>
                  <a:pt x="461729" y="598959"/>
                </a:cubicBezTo>
                <a:lnTo>
                  <a:pt x="19847" y="598959"/>
                </a:lnTo>
                <a:cubicBezTo>
                  <a:pt x="8900" y="598959"/>
                  <a:pt x="0" y="590071"/>
                  <a:pt x="0" y="579139"/>
                </a:cubicBezTo>
                <a:lnTo>
                  <a:pt x="0" y="19820"/>
                </a:lnTo>
                <a:cubicBezTo>
                  <a:pt x="0" y="8888"/>
                  <a:pt x="8900" y="0"/>
                  <a:pt x="198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693485" y="1716105"/>
            <a:ext cx="3859966" cy="1049656"/>
            <a:chOff x="7885240" y="3362977"/>
            <a:chExt cx="3498599" cy="1049656"/>
          </a:xfrm>
        </p:grpSpPr>
        <p:sp>
          <p:nvSpPr>
            <p:cNvPr id="13" name="矩形 12"/>
            <p:cNvSpPr/>
            <p:nvPr/>
          </p:nvSpPr>
          <p:spPr>
            <a:xfrm>
              <a:off x="7885240" y="3803235"/>
              <a:ext cx="3498599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比如低俗、色情、暴力，特别是偏政治的，很多时候做了，对品牌有损伤</a:t>
              </a:r>
              <a:endPara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885240" y="3362977"/>
              <a:ext cx="2618005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zh-CN" altLang="en-US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不是什么内容都可以做</a:t>
              </a:r>
              <a:endPara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93485" y="3241590"/>
            <a:ext cx="3859966" cy="1049299"/>
            <a:chOff x="7885240" y="3362977"/>
            <a:chExt cx="3498599" cy="1049299"/>
          </a:xfrm>
        </p:grpSpPr>
        <p:sp>
          <p:nvSpPr>
            <p:cNvPr id="16" name="矩形 15"/>
            <p:cNvSpPr/>
            <p:nvPr/>
          </p:nvSpPr>
          <p:spPr>
            <a:xfrm>
              <a:off x="7885240" y="3805956"/>
              <a:ext cx="3498599" cy="6063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要考虑品牌正向性，一定要做一些正面、正能量的内容</a:t>
              </a:r>
              <a:endPara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885240" y="3362977"/>
              <a:ext cx="2695704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不是所有热点都一定要跟</a:t>
              </a:r>
              <a:endParaRPr lang="zh-CN" altLang="en-US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8"/>
          <p:cNvSpPr/>
          <p:nvPr/>
        </p:nvSpPr>
        <p:spPr>
          <a:xfrm>
            <a:off x="526534" y="3128983"/>
            <a:ext cx="2514004" cy="9233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做新媒体，传播性比较关键，做任何东西都要“考虑用户为什么会帮你传播”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7" name="矩形 8"/>
          <p:cNvSpPr/>
          <p:nvPr/>
        </p:nvSpPr>
        <p:spPr>
          <a:xfrm>
            <a:off x="5720478" y="1491869"/>
            <a:ext cx="2514004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不是简单地</a:t>
            </a: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Push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（推送）给用户，否则就是强奸方式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8" name="矩形 8"/>
          <p:cNvSpPr/>
          <p:nvPr/>
        </p:nvSpPr>
        <p:spPr>
          <a:xfrm>
            <a:off x="6017080" y="3395569"/>
            <a:ext cx="2514004" cy="9233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很多时候，运营者都只是自己本身认为好，其实很多用户根本不会看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0209" y="873620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、传播性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42239" y="1459357"/>
            <a:ext cx="2760441" cy="2389699"/>
            <a:chOff x="3142239" y="1459357"/>
            <a:chExt cx="2760441" cy="2389699"/>
          </a:xfrm>
        </p:grpSpPr>
        <p:sp>
          <p:nvSpPr>
            <p:cNvPr id="8" name="Freeform 29"/>
            <p:cNvSpPr/>
            <p:nvPr/>
          </p:nvSpPr>
          <p:spPr bwMode="auto">
            <a:xfrm>
              <a:off x="3142239" y="2385155"/>
              <a:ext cx="1690586" cy="1463901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30"/>
            <p:cNvSpPr/>
            <p:nvPr/>
          </p:nvSpPr>
          <p:spPr bwMode="auto">
            <a:xfrm>
              <a:off x="3675047" y="1459357"/>
              <a:ext cx="1690586" cy="1463901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1"/>
            <p:cNvSpPr/>
            <p:nvPr/>
          </p:nvSpPr>
          <p:spPr bwMode="auto">
            <a:xfrm>
              <a:off x="4282005" y="2348077"/>
              <a:ext cx="993589" cy="575181"/>
            </a:xfrm>
            <a:custGeom>
              <a:avLst/>
              <a:gdLst/>
              <a:ahLst/>
              <a:cxnLst>
                <a:cxn ang="0">
                  <a:pos x="917" y="35"/>
                </a:cxn>
                <a:cxn ang="0">
                  <a:pos x="333" y="35"/>
                </a:cxn>
                <a:cxn ang="0">
                  <a:pos x="41" y="543"/>
                </a:cxn>
                <a:cxn ang="0">
                  <a:pos x="0" y="543"/>
                </a:cxn>
                <a:cxn ang="0">
                  <a:pos x="313" y="0"/>
                </a:cxn>
                <a:cxn ang="0">
                  <a:pos x="938" y="0"/>
                </a:cxn>
                <a:cxn ang="0">
                  <a:pos x="917" y="35"/>
                </a:cxn>
              </a:cxnLst>
              <a:rect l="0" t="0" r="r" b="b"/>
              <a:pathLst>
                <a:path w="938" h="543">
                  <a:moveTo>
                    <a:pt x="917" y="35"/>
                  </a:moveTo>
                  <a:lnTo>
                    <a:pt x="333" y="35"/>
                  </a:lnTo>
                  <a:lnTo>
                    <a:pt x="41" y="543"/>
                  </a:lnTo>
                  <a:lnTo>
                    <a:pt x="0" y="543"/>
                  </a:lnTo>
                  <a:lnTo>
                    <a:pt x="313" y="0"/>
                  </a:lnTo>
                  <a:lnTo>
                    <a:pt x="938" y="0"/>
                  </a:lnTo>
                  <a:lnTo>
                    <a:pt x="917" y="35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  <a:alpha val="30000"/>
              </a:schemeClr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32"/>
            <p:cNvSpPr/>
            <p:nvPr/>
          </p:nvSpPr>
          <p:spPr bwMode="auto">
            <a:xfrm>
              <a:off x="4212094" y="2385155"/>
              <a:ext cx="1690586" cy="1463901"/>
            </a:xfrm>
            <a:custGeom>
              <a:avLst/>
              <a:gdLst/>
              <a:ahLst/>
              <a:cxnLst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  <a:cxn ang="0">
                  <a:pos x="1596" y="691"/>
                </a:cxn>
              </a:cxnLst>
              <a:rect l="0" t="0" r="r" b="b"/>
              <a:pathLst>
                <a:path w="1596" h="1382">
                  <a:moveTo>
                    <a:pt x="1596" y="691"/>
                  </a:move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lnTo>
                    <a:pt x="1596" y="69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33"/>
            <p:cNvSpPr/>
            <p:nvPr/>
          </p:nvSpPr>
          <p:spPr bwMode="auto">
            <a:xfrm>
              <a:off x="4097694" y="2923258"/>
              <a:ext cx="735129" cy="731952"/>
            </a:xfrm>
            <a:custGeom>
              <a:avLst/>
              <a:gdLst/>
              <a:ahLst/>
              <a:cxnLst>
                <a:cxn ang="0">
                  <a:pos x="694" y="183"/>
                </a:cxn>
                <a:cxn ang="0">
                  <a:pos x="402" y="691"/>
                </a:cxn>
                <a:cxn ang="0">
                  <a:pos x="0" y="0"/>
                </a:cxn>
                <a:cxn ang="0">
                  <a:pos x="588" y="0"/>
                </a:cxn>
                <a:cxn ang="0">
                  <a:pos x="694" y="183"/>
                </a:cxn>
              </a:cxnLst>
              <a:rect l="0" t="0" r="r" b="b"/>
              <a:pathLst>
                <a:path w="694" h="691">
                  <a:moveTo>
                    <a:pt x="694" y="183"/>
                  </a:moveTo>
                  <a:lnTo>
                    <a:pt x="402" y="691"/>
                  </a:lnTo>
                  <a:lnTo>
                    <a:pt x="0" y="0"/>
                  </a:lnTo>
                  <a:lnTo>
                    <a:pt x="588" y="0"/>
                  </a:lnTo>
                  <a:lnTo>
                    <a:pt x="694" y="18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34"/>
            <p:cNvSpPr/>
            <p:nvPr/>
          </p:nvSpPr>
          <p:spPr bwMode="auto">
            <a:xfrm>
              <a:off x="3737552" y="2385152"/>
              <a:ext cx="1008420" cy="581537"/>
            </a:xfrm>
            <a:custGeom>
              <a:avLst/>
              <a:gdLst/>
              <a:ahLst/>
              <a:cxnLst>
                <a:cxn ang="0">
                  <a:pos x="952" y="549"/>
                </a:cxn>
                <a:cxn ang="0">
                  <a:pos x="317" y="549"/>
                </a:cxn>
                <a:cxn ang="0">
                  <a:pos x="0" y="0"/>
                </a:cxn>
                <a:cxn ang="0">
                  <a:pos x="47" y="0"/>
                </a:cxn>
                <a:cxn ang="0">
                  <a:pos x="340" y="508"/>
                </a:cxn>
                <a:cxn ang="0">
                  <a:pos x="928" y="508"/>
                </a:cxn>
                <a:cxn ang="0">
                  <a:pos x="952" y="549"/>
                </a:cxn>
              </a:cxnLst>
              <a:rect l="0" t="0" r="r" b="b"/>
              <a:pathLst>
                <a:path w="952" h="549">
                  <a:moveTo>
                    <a:pt x="952" y="549"/>
                  </a:moveTo>
                  <a:lnTo>
                    <a:pt x="317" y="549"/>
                  </a:lnTo>
                  <a:lnTo>
                    <a:pt x="0" y="0"/>
                  </a:lnTo>
                  <a:lnTo>
                    <a:pt x="47" y="0"/>
                  </a:lnTo>
                  <a:lnTo>
                    <a:pt x="340" y="508"/>
                  </a:lnTo>
                  <a:lnTo>
                    <a:pt x="928" y="508"/>
                  </a:lnTo>
                  <a:lnTo>
                    <a:pt x="952" y="549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  <a:alpha val="30000"/>
              </a:schemeClr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35"/>
            <p:cNvSpPr/>
            <p:nvPr/>
          </p:nvSpPr>
          <p:spPr bwMode="auto">
            <a:xfrm>
              <a:off x="4523519" y="2546175"/>
              <a:ext cx="349557" cy="114294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330" y="539"/>
                </a:cxn>
                <a:cxn ang="0">
                  <a:pos x="18" y="1079"/>
                </a:cxn>
                <a:cxn ang="0">
                  <a:pos x="0" y="1047"/>
                </a:cxn>
                <a:cxn ang="0">
                  <a:pos x="292" y="539"/>
                </a:cxn>
                <a:cxn ang="0">
                  <a:pos x="0" y="33"/>
                </a:cxn>
                <a:cxn ang="0">
                  <a:pos x="18" y="0"/>
                </a:cxn>
              </a:cxnLst>
              <a:rect l="0" t="0" r="r" b="b"/>
              <a:pathLst>
                <a:path w="330" h="1079">
                  <a:moveTo>
                    <a:pt x="18" y="0"/>
                  </a:moveTo>
                  <a:lnTo>
                    <a:pt x="330" y="539"/>
                  </a:lnTo>
                  <a:lnTo>
                    <a:pt x="18" y="1079"/>
                  </a:lnTo>
                  <a:lnTo>
                    <a:pt x="0" y="1047"/>
                  </a:lnTo>
                  <a:lnTo>
                    <a:pt x="292" y="539"/>
                  </a:lnTo>
                  <a:lnTo>
                    <a:pt x="0" y="3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  <a:alpha val="30000"/>
              </a:schemeClr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6"/>
            <p:cNvSpPr/>
            <p:nvPr/>
          </p:nvSpPr>
          <p:spPr bwMode="auto">
            <a:xfrm>
              <a:off x="4107240" y="2448709"/>
              <a:ext cx="827286" cy="718180"/>
            </a:xfrm>
            <a:custGeom>
              <a:avLst/>
              <a:gdLst/>
              <a:ahLst/>
              <a:cxnLst>
                <a:cxn ang="0">
                  <a:pos x="585" y="678"/>
                </a:cxn>
                <a:cxn ang="0">
                  <a:pos x="194" y="678"/>
                </a:cxn>
                <a:cxn ang="0">
                  <a:pos x="0" y="339"/>
                </a:cxn>
                <a:cxn ang="0">
                  <a:pos x="194" y="0"/>
                </a:cxn>
                <a:cxn ang="0">
                  <a:pos x="585" y="0"/>
                </a:cxn>
                <a:cxn ang="0">
                  <a:pos x="781" y="339"/>
                </a:cxn>
                <a:cxn ang="0">
                  <a:pos x="585" y="678"/>
                </a:cxn>
              </a:cxnLst>
              <a:rect l="0" t="0" r="r" b="b"/>
              <a:pathLst>
                <a:path w="781" h="678">
                  <a:moveTo>
                    <a:pt x="585" y="678"/>
                  </a:moveTo>
                  <a:lnTo>
                    <a:pt x="194" y="678"/>
                  </a:lnTo>
                  <a:lnTo>
                    <a:pt x="0" y="339"/>
                  </a:lnTo>
                  <a:lnTo>
                    <a:pt x="194" y="0"/>
                  </a:lnTo>
                  <a:lnTo>
                    <a:pt x="585" y="0"/>
                  </a:lnTo>
                  <a:lnTo>
                    <a:pt x="781" y="339"/>
                  </a:lnTo>
                  <a:lnTo>
                    <a:pt x="585" y="678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  <a:alpha val="30000"/>
              </a:schemeClr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61"/>
            <p:cNvSpPr>
              <a:spLocks noEditPoints="1"/>
            </p:cNvSpPr>
            <p:nvPr/>
          </p:nvSpPr>
          <p:spPr bwMode="auto">
            <a:xfrm>
              <a:off x="4431171" y="1767302"/>
              <a:ext cx="304141" cy="327141"/>
            </a:xfrm>
            <a:custGeom>
              <a:avLst/>
              <a:gdLst/>
              <a:ahLst/>
              <a:cxnLst>
                <a:cxn ang="0">
                  <a:pos x="53" y="33"/>
                </a:cxn>
                <a:cxn ang="0">
                  <a:pos x="53" y="36"/>
                </a:cxn>
                <a:cxn ang="0">
                  <a:pos x="52" y="41"/>
                </a:cxn>
                <a:cxn ang="0">
                  <a:pos x="52" y="42"/>
                </a:cxn>
                <a:cxn ang="0">
                  <a:pos x="50" y="49"/>
                </a:cxn>
                <a:cxn ang="0">
                  <a:pos x="39" y="59"/>
                </a:cxn>
                <a:cxn ang="0">
                  <a:pos x="37" y="59"/>
                </a:cxn>
                <a:cxn ang="0">
                  <a:pos x="34" y="59"/>
                </a:cxn>
                <a:cxn ang="0">
                  <a:pos x="20" y="56"/>
                </a:cxn>
                <a:cxn ang="0">
                  <a:pos x="15" y="55"/>
                </a:cxn>
                <a:cxn ang="0">
                  <a:pos x="4" y="55"/>
                </a:cxn>
                <a:cxn ang="0">
                  <a:pos x="0" y="50"/>
                </a:cxn>
                <a:cxn ang="0">
                  <a:pos x="0" y="27"/>
                </a:cxn>
                <a:cxn ang="0">
                  <a:pos x="4" y="23"/>
                </a:cxn>
                <a:cxn ang="0">
                  <a:pos x="14" y="23"/>
                </a:cxn>
                <a:cxn ang="0">
                  <a:pos x="19" y="17"/>
                </a:cxn>
                <a:cxn ang="0">
                  <a:pos x="23" y="13"/>
                </a:cxn>
                <a:cxn ang="0">
                  <a:pos x="27" y="1"/>
                </a:cxn>
                <a:cxn ang="0">
                  <a:pos x="31" y="0"/>
                </a:cxn>
                <a:cxn ang="0">
                  <a:pos x="40" y="5"/>
                </a:cxn>
                <a:cxn ang="0">
                  <a:pos x="41" y="11"/>
                </a:cxn>
                <a:cxn ang="0">
                  <a:pos x="39" y="18"/>
                </a:cxn>
                <a:cxn ang="0">
                  <a:pos x="45" y="18"/>
                </a:cxn>
                <a:cxn ang="0">
                  <a:pos x="55" y="27"/>
                </a:cxn>
                <a:cxn ang="0">
                  <a:pos x="53" y="33"/>
                </a:cxn>
                <a:cxn ang="0">
                  <a:pos x="7" y="46"/>
                </a:cxn>
                <a:cxn ang="0">
                  <a:pos x="4" y="48"/>
                </a:cxn>
                <a:cxn ang="0">
                  <a:pos x="7" y="50"/>
                </a:cxn>
                <a:cxn ang="0">
                  <a:pos x="9" y="48"/>
                </a:cxn>
                <a:cxn ang="0">
                  <a:pos x="7" y="46"/>
                </a:cxn>
                <a:cxn ang="0">
                  <a:pos x="45" y="23"/>
                </a:cxn>
                <a:cxn ang="0">
                  <a:pos x="33" y="23"/>
                </a:cxn>
                <a:cxn ang="0">
                  <a:pos x="36" y="11"/>
                </a:cxn>
                <a:cxn ang="0">
                  <a:pos x="31" y="5"/>
                </a:cxn>
                <a:cxn ang="0">
                  <a:pos x="26" y="16"/>
                </a:cxn>
                <a:cxn ang="0">
                  <a:pos x="23" y="19"/>
                </a:cxn>
                <a:cxn ang="0">
                  <a:pos x="15" y="27"/>
                </a:cxn>
                <a:cxn ang="0">
                  <a:pos x="13" y="27"/>
                </a:cxn>
                <a:cxn ang="0">
                  <a:pos x="13" y="50"/>
                </a:cxn>
                <a:cxn ang="0">
                  <a:pos x="15" y="50"/>
                </a:cxn>
                <a:cxn ang="0">
                  <a:pos x="22" y="52"/>
                </a:cxn>
                <a:cxn ang="0">
                  <a:pos x="34" y="55"/>
                </a:cxn>
                <a:cxn ang="0">
                  <a:pos x="38" y="55"/>
                </a:cxn>
                <a:cxn ang="0">
                  <a:pos x="45" y="49"/>
                </a:cxn>
                <a:cxn ang="0">
                  <a:pos x="45" y="47"/>
                </a:cxn>
                <a:cxn ang="0">
                  <a:pos x="47" y="42"/>
                </a:cxn>
                <a:cxn ang="0">
                  <a:pos x="47" y="40"/>
                </a:cxn>
                <a:cxn ang="0">
                  <a:pos x="49" y="36"/>
                </a:cxn>
                <a:cxn ang="0">
                  <a:pos x="47" y="32"/>
                </a:cxn>
                <a:cxn ang="0">
                  <a:pos x="50" y="27"/>
                </a:cxn>
                <a:cxn ang="0">
                  <a:pos x="45" y="23"/>
                </a:cxn>
              </a:cxnLst>
              <a:rect l="0" t="0" r="r" b="b"/>
              <a:pathLst>
                <a:path w="55" h="59">
                  <a:moveTo>
                    <a:pt x="53" y="33"/>
                  </a:moveTo>
                  <a:cubicBezTo>
                    <a:pt x="53" y="34"/>
                    <a:pt x="53" y="35"/>
                    <a:pt x="53" y="36"/>
                  </a:cubicBezTo>
                  <a:cubicBezTo>
                    <a:pt x="53" y="37"/>
                    <a:pt x="53" y="39"/>
                    <a:pt x="52" y="41"/>
                  </a:cubicBezTo>
                  <a:cubicBezTo>
                    <a:pt x="52" y="41"/>
                    <a:pt x="52" y="42"/>
                    <a:pt x="52" y="42"/>
                  </a:cubicBezTo>
                  <a:cubicBezTo>
                    <a:pt x="52" y="45"/>
                    <a:pt x="51" y="47"/>
                    <a:pt x="50" y="49"/>
                  </a:cubicBezTo>
                  <a:cubicBezTo>
                    <a:pt x="50" y="55"/>
                    <a:pt x="45" y="59"/>
                    <a:pt x="39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29" y="59"/>
                    <a:pt x="24" y="58"/>
                    <a:pt x="20" y="56"/>
                  </a:cubicBezTo>
                  <a:cubicBezTo>
                    <a:pt x="19" y="56"/>
                    <a:pt x="16" y="55"/>
                    <a:pt x="15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2" y="23"/>
                    <a:pt x="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6" y="22"/>
                    <a:pt x="18" y="19"/>
                    <a:pt x="19" y="17"/>
                  </a:cubicBezTo>
                  <a:cubicBezTo>
                    <a:pt x="20" y="16"/>
                    <a:pt x="21" y="14"/>
                    <a:pt x="23" y="13"/>
                  </a:cubicBezTo>
                  <a:cubicBezTo>
                    <a:pt x="25" y="10"/>
                    <a:pt x="24" y="5"/>
                    <a:pt x="27" y="1"/>
                  </a:cubicBezTo>
                  <a:cubicBezTo>
                    <a:pt x="28" y="0"/>
                    <a:pt x="29" y="0"/>
                    <a:pt x="31" y="0"/>
                  </a:cubicBezTo>
                  <a:cubicBezTo>
                    <a:pt x="34" y="0"/>
                    <a:pt x="38" y="1"/>
                    <a:pt x="40" y="5"/>
                  </a:cubicBezTo>
                  <a:cubicBezTo>
                    <a:pt x="41" y="7"/>
                    <a:pt x="41" y="9"/>
                    <a:pt x="41" y="11"/>
                  </a:cubicBezTo>
                  <a:cubicBezTo>
                    <a:pt x="41" y="14"/>
                    <a:pt x="40" y="16"/>
                    <a:pt x="39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50" y="18"/>
                    <a:pt x="55" y="22"/>
                    <a:pt x="55" y="27"/>
                  </a:cubicBezTo>
                  <a:cubicBezTo>
                    <a:pt x="55" y="29"/>
                    <a:pt x="54" y="31"/>
                    <a:pt x="53" y="33"/>
                  </a:cubicBezTo>
                  <a:close/>
                  <a:moveTo>
                    <a:pt x="7" y="46"/>
                  </a:moveTo>
                  <a:cubicBezTo>
                    <a:pt x="5" y="46"/>
                    <a:pt x="4" y="47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8" y="50"/>
                    <a:pt x="9" y="49"/>
                    <a:pt x="9" y="48"/>
                  </a:cubicBezTo>
                  <a:cubicBezTo>
                    <a:pt x="9" y="47"/>
                    <a:pt x="8" y="46"/>
                    <a:pt x="7" y="46"/>
                  </a:cubicBezTo>
                  <a:close/>
                  <a:moveTo>
                    <a:pt x="45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19"/>
                    <a:pt x="36" y="16"/>
                    <a:pt x="36" y="11"/>
                  </a:cubicBezTo>
                  <a:cubicBezTo>
                    <a:pt x="36" y="7"/>
                    <a:pt x="36" y="5"/>
                    <a:pt x="31" y="5"/>
                  </a:cubicBezTo>
                  <a:cubicBezTo>
                    <a:pt x="28" y="7"/>
                    <a:pt x="30" y="12"/>
                    <a:pt x="26" y="16"/>
                  </a:cubicBezTo>
                  <a:cubicBezTo>
                    <a:pt x="25" y="17"/>
                    <a:pt x="24" y="18"/>
                    <a:pt x="23" y="19"/>
                  </a:cubicBezTo>
                  <a:cubicBezTo>
                    <a:pt x="22" y="21"/>
                    <a:pt x="17" y="27"/>
                    <a:pt x="15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50"/>
                    <a:pt x="20" y="52"/>
                    <a:pt x="22" y="52"/>
                  </a:cubicBezTo>
                  <a:cubicBezTo>
                    <a:pt x="26" y="54"/>
                    <a:pt x="30" y="55"/>
                    <a:pt x="34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42" y="55"/>
                    <a:pt x="45" y="53"/>
                    <a:pt x="45" y="49"/>
                  </a:cubicBezTo>
                  <a:cubicBezTo>
                    <a:pt x="45" y="48"/>
                    <a:pt x="45" y="47"/>
                    <a:pt x="45" y="47"/>
                  </a:cubicBezTo>
                  <a:cubicBezTo>
                    <a:pt x="47" y="46"/>
                    <a:pt x="47" y="44"/>
                    <a:pt x="47" y="42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8" y="39"/>
                    <a:pt x="49" y="37"/>
                    <a:pt x="49" y="36"/>
                  </a:cubicBezTo>
                  <a:cubicBezTo>
                    <a:pt x="49" y="34"/>
                    <a:pt x="48" y="33"/>
                    <a:pt x="47" y="32"/>
                  </a:cubicBezTo>
                  <a:cubicBezTo>
                    <a:pt x="49" y="32"/>
                    <a:pt x="50" y="29"/>
                    <a:pt x="50" y="27"/>
                  </a:cubicBezTo>
                  <a:cubicBezTo>
                    <a:pt x="50" y="25"/>
                    <a:pt x="48" y="23"/>
                    <a:pt x="45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71"/>
            <p:cNvSpPr/>
            <p:nvPr/>
          </p:nvSpPr>
          <p:spPr bwMode="auto">
            <a:xfrm>
              <a:off x="5144248" y="3057308"/>
              <a:ext cx="302444" cy="219161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86174" tIns="43087" rIns="86174" bIns="4308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worldwide_230900"/>
            <p:cNvSpPr>
              <a:spLocks noChangeAspect="1"/>
            </p:cNvSpPr>
            <p:nvPr/>
          </p:nvSpPr>
          <p:spPr bwMode="auto">
            <a:xfrm>
              <a:off x="3664471" y="3057308"/>
              <a:ext cx="284383" cy="283954"/>
            </a:xfrm>
            <a:custGeom>
              <a:avLst/>
              <a:gdLst>
                <a:gd name="connsiteX0" fmla="*/ 176959 w 607356"/>
                <a:gd name="connsiteY0" fmla="*/ 452889 h 606439"/>
                <a:gd name="connsiteX1" fmla="*/ 284918 w 607356"/>
                <a:gd name="connsiteY1" fmla="*/ 593436 h 606439"/>
                <a:gd name="connsiteX2" fmla="*/ 287766 w 607356"/>
                <a:gd name="connsiteY2" fmla="*/ 595925 h 606439"/>
                <a:gd name="connsiteX3" fmla="*/ 82350 w 607356"/>
                <a:gd name="connsiteY3" fmla="*/ 503472 h 606439"/>
                <a:gd name="connsiteX4" fmla="*/ 89559 w 607356"/>
                <a:gd name="connsiteY4" fmla="*/ 498316 h 606439"/>
                <a:gd name="connsiteX5" fmla="*/ 176959 w 607356"/>
                <a:gd name="connsiteY5" fmla="*/ 452889 h 606439"/>
                <a:gd name="connsiteX6" fmla="*/ 288118 w 607356"/>
                <a:gd name="connsiteY6" fmla="*/ 432001 h 606439"/>
                <a:gd name="connsiteX7" fmla="*/ 288118 w 607356"/>
                <a:gd name="connsiteY7" fmla="*/ 568968 h 606439"/>
                <a:gd name="connsiteX8" fmla="*/ 196595 w 607356"/>
                <a:gd name="connsiteY8" fmla="*/ 446400 h 606439"/>
                <a:gd name="connsiteX9" fmla="*/ 288118 w 607356"/>
                <a:gd name="connsiteY9" fmla="*/ 432001 h 606439"/>
                <a:gd name="connsiteX10" fmla="*/ 473502 w 607356"/>
                <a:gd name="connsiteY10" fmla="*/ 400823 h 606439"/>
                <a:gd name="connsiteX11" fmla="*/ 463179 w 607356"/>
                <a:gd name="connsiteY11" fmla="*/ 411042 h 606439"/>
                <a:gd name="connsiteX12" fmla="*/ 463179 w 607356"/>
                <a:gd name="connsiteY12" fmla="*/ 462490 h 606439"/>
                <a:gd name="connsiteX13" fmla="*/ 411649 w 607356"/>
                <a:gd name="connsiteY13" fmla="*/ 462490 h 606439"/>
                <a:gd name="connsiteX14" fmla="*/ 401414 w 607356"/>
                <a:gd name="connsiteY14" fmla="*/ 472798 h 606439"/>
                <a:gd name="connsiteX15" fmla="*/ 411649 w 607356"/>
                <a:gd name="connsiteY15" fmla="*/ 483016 h 606439"/>
                <a:gd name="connsiteX16" fmla="*/ 463179 w 607356"/>
                <a:gd name="connsiteY16" fmla="*/ 483016 h 606439"/>
                <a:gd name="connsiteX17" fmla="*/ 463179 w 607356"/>
                <a:gd name="connsiteY17" fmla="*/ 534465 h 606439"/>
                <a:gd name="connsiteX18" fmla="*/ 473502 w 607356"/>
                <a:gd name="connsiteY18" fmla="*/ 544772 h 606439"/>
                <a:gd name="connsiteX19" fmla="*/ 483737 w 607356"/>
                <a:gd name="connsiteY19" fmla="*/ 534465 h 606439"/>
                <a:gd name="connsiteX20" fmla="*/ 483737 w 607356"/>
                <a:gd name="connsiteY20" fmla="*/ 483016 h 606439"/>
                <a:gd name="connsiteX21" fmla="*/ 535267 w 607356"/>
                <a:gd name="connsiteY21" fmla="*/ 483016 h 606439"/>
                <a:gd name="connsiteX22" fmla="*/ 545591 w 607356"/>
                <a:gd name="connsiteY22" fmla="*/ 472798 h 606439"/>
                <a:gd name="connsiteX23" fmla="*/ 535267 w 607356"/>
                <a:gd name="connsiteY23" fmla="*/ 462490 h 606439"/>
                <a:gd name="connsiteX24" fmla="*/ 483737 w 607356"/>
                <a:gd name="connsiteY24" fmla="*/ 462490 h 606439"/>
                <a:gd name="connsiteX25" fmla="*/ 483737 w 607356"/>
                <a:gd name="connsiteY25" fmla="*/ 411042 h 606439"/>
                <a:gd name="connsiteX26" fmla="*/ 473502 w 607356"/>
                <a:gd name="connsiteY26" fmla="*/ 400823 h 606439"/>
                <a:gd name="connsiteX27" fmla="*/ 473502 w 607356"/>
                <a:gd name="connsiteY27" fmla="*/ 339067 h 606439"/>
                <a:gd name="connsiteX28" fmla="*/ 607356 w 607356"/>
                <a:gd name="connsiteY28" fmla="*/ 472798 h 606439"/>
                <a:gd name="connsiteX29" fmla="*/ 473502 w 607356"/>
                <a:gd name="connsiteY29" fmla="*/ 606439 h 606439"/>
                <a:gd name="connsiteX30" fmla="*/ 339560 w 607356"/>
                <a:gd name="connsiteY30" fmla="*/ 472798 h 606439"/>
                <a:gd name="connsiteX31" fmla="*/ 473502 w 607356"/>
                <a:gd name="connsiteY31" fmla="*/ 339067 h 606439"/>
                <a:gd name="connsiteX32" fmla="*/ 452505 w 607356"/>
                <a:gd name="connsiteY32" fmla="*/ 308230 h 606439"/>
                <a:gd name="connsiteX33" fmla="*/ 596559 w 607356"/>
                <a:gd name="connsiteY33" fmla="*/ 308230 h 606439"/>
                <a:gd name="connsiteX34" fmla="*/ 588017 w 607356"/>
                <a:gd name="connsiteY34" fmla="*/ 369692 h 606439"/>
                <a:gd name="connsiteX35" fmla="*/ 473503 w 607356"/>
                <a:gd name="connsiteY35" fmla="*/ 318533 h 606439"/>
                <a:gd name="connsiteX36" fmla="*/ 451971 w 607356"/>
                <a:gd name="connsiteY36" fmla="*/ 320221 h 606439"/>
                <a:gd name="connsiteX37" fmla="*/ 452505 w 607356"/>
                <a:gd name="connsiteY37" fmla="*/ 308230 h 606439"/>
                <a:gd name="connsiteX38" fmla="*/ 308690 w 607356"/>
                <a:gd name="connsiteY38" fmla="*/ 308230 h 606439"/>
                <a:gd name="connsiteX39" fmla="*/ 431931 w 607356"/>
                <a:gd name="connsiteY39" fmla="*/ 308230 h 606439"/>
                <a:gd name="connsiteX40" fmla="*/ 431041 w 607356"/>
                <a:gd name="connsiteY40" fmla="*/ 324582 h 606439"/>
                <a:gd name="connsiteX41" fmla="*/ 319012 w 607356"/>
                <a:gd name="connsiteY41" fmla="*/ 472813 h 606439"/>
                <a:gd name="connsiteX42" fmla="*/ 370266 w 607356"/>
                <a:gd name="connsiteY42" fmla="*/ 587185 h 606439"/>
                <a:gd name="connsiteX43" fmla="*/ 318033 w 607356"/>
                <a:gd name="connsiteY43" fmla="*/ 595361 h 606439"/>
                <a:gd name="connsiteX44" fmla="*/ 308512 w 607356"/>
                <a:gd name="connsiteY44" fmla="*/ 586830 h 606439"/>
                <a:gd name="connsiteX45" fmla="*/ 308690 w 607356"/>
                <a:gd name="connsiteY45" fmla="*/ 585852 h 606439"/>
                <a:gd name="connsiteX46" fmla="*/ 164841 w 607356"/>
                <a:gd name="connsiteY46" fmla="*/ 308230 h 606439"/>
                <a:gd name="connsiteX47" fmla="*/ 288119 w 607356"/>
                <a:gd name="connsiteY47" fmla="*/ 308230 h 606439"/>
                <a:gd name="connsiteX48" fmla="*/ 288119 w 607356"/>
                <a:gd name="connsiteY48" fmla="*/ 411461 h 606439"/>
                <a:gd name="connsiteX49" fmla="*/ 188607 w 607356"/>
                <a:gd name="connsiteY49" fmla="*/ 427274 h 606439"/>
                <a:gd name="connsiteX50" fmla="*/ 164841 w 607356"/>
                <a:gd name="connsiteY50" fmla="*/ 308230 h 606439"/>
                <a:gd name="connsiteX51" fmla="*/ 0 w 607356"/>
                <a:gd name="connsiteY51" fmla="*/ 308230 h 606439"/>
                <a:gd name="connsiteX52" fmla="*/ 144159 w 607356"/>
                <a:gd name="connsiteY52" fmla="*/ 308230 h 606439"/>
                <a:gd name="connsiteX53" fmla="*/ 169075 w 607356"/>
                <a:gd name="connsiteY53" fmla="*/ 433891 h 606439"/>
                <a:gd name="connsiteX54" fmla="*/ 77508 w 607356"/>
                <a:gd name="connsiteY54" fmla="*/ 481614 h 606439"/>
                <a:gd name="connsiteX55" fmla="*/ 68520 w 607356"/>
                <a:gd name="connsiteY55" fmla="*/ 488101 h 606439"/>
                <a:gd name="connsiteX56" fmla="*/ 0 w 607356"/>
                <a:gd name="connsiteY56" fmla="*/ 308230 h 606439"/>
                <a:gd name="connsiteX57" fmla="*/ 404501 w 607356"/>
                <a:gd name="connsiteY57" fmla="*/ 159337 h 606439"/>
                <a:gd name="connsiteX58" fmla="*/ 432001 w 607356"/>
                <a:gd name="connsiteY58" fmla="*/ 287695 h 606439"/>
                <a:gd name="connsiteX59" fmla="*/ 308653 w 607356"/>
                <a:gd name="connsiteY59" fmla="*/ 287695 h 606439"/>
                <a:gd name="connsiteX60" fmla="*/ 308653 w 607356"/>
                <a:gd name="connsiteY60" fmla="*/ 174181 h 606439"/>
                <a:gd name="connsiteX61" fmla="*/ 404501 w 607356"/>
                <a:gd name="connsiteY61" fmla="*/ 159337 h 606439"/>
                <a:gd name="connsiteX62" fmla="*/ 192256 w 607356"/>
                <a:gd name="connsiteY62" fmla="*/ 159337 h 606439"/>
                <a:gd name="connsiteX63" fmla="*/ 288119 w 607356"/>
                <a:gd name="connsiteY63" fmla="*/ 174181 h 606439"/>
                <a:gd name="connsiteX64" fmla="*/ 288119 w 607356"/>
                <a:gd name="connsiteY64" fmla="*/ 287695 h 606439"/>
                <a:gd name="connsiteX65" fmla="*/ 164841 w 607356"/>
                <a:gd name="connsiteY65" fmla="*/ 287695 h 606439"/>
                <a:gd name="connsiteX66" fmla="*/ 192256 w 607356"/>
                <a:gd name="connsiteY66" fmla="*/ 159337 h 606439"/>
                <a:gd name="connsiteX67" fmla="*/ 73594 w 607356"/>
                <a:gd name="connsiteY67" fmla="*/ 101967 h 606439"/>
                <a:gd name="connsiteX68" fmla="*/ 83472 w 607356"/>
                <a:gd name="connsiteY68" fmla="*/ 108276 h 606439"/>
                <a:gd name="connsiteX69" fmla="*/ 172462 w 607356"/>
                <a:gd name="connsiteY69" fmla="*/ 153064 h 606439"/>
                <a:gd name="connsiteX70" fmla="*/ 144163 w 607356"/>
                <a:gd name="connsiteY70" fmla="*/ 287695 h 606439"/>
                <a:gd name="connsiteX71" fmla="*/ 0 w 607356"/>
                <a:gd name="connsiteY71" fmla="*/ 287695 h 606439"/>
                <a:gd name="connsiteX72" fmla="*/ 73594 w 607356"/>
                <a:gd name="connsiteY72" fmla="*/ 101967 h 606439"/>
                <a:gd name="connsiteX73" fmla="*/ 522554 w 607356"/>
                <a:gd name="connsiteY73" fmla="*/ 101261 h 606439"/>
                <a:gd name="connsiteX74" fmla="*/ 596771 w 607356"/>
                <a:gd name="connsiteY74" fmla="*/ 287695 h 606439"/>
                <a:gd name="connsiteX75" fmla="*/ 452608 w 607356"/>
                <a:gd name="connsiteY75" fmla="*/ 287695 h 606439"/>
                <a:gd name="connsiteX76" fmla="*/ 424309 w 607356"/>
                <a:gd name="connsiteY76" fmla="*/ 152979 h 606439"/>
                <a:gd name="connsiteX77" fmla="*/ 513744 w 607356"/>
                <a:gd name="connsiteY77" fmla="*/ 108014 h 606439"/>
                <a:gd name="connsiteX78" fmla="*/ 308653 w 607356"/>
                <a:gd name="connsiteY78" fmla="*/ 26956 h 606439"/>
                <a:gd name="connsiteX79" fmla="*/ 395942 w 607356"/>
                <a:gd name="connsiteY79" fmla="*/ 140402 h 606439"/>
                <a:gd name="connsiteX80" fmla="*/ 308653 w 607356"/>
                <a:gd name="connsiteY80" fmla="*/ 153550 h 606439"/>
                <a:gd name="connsiteX81" fmla="*/ 288119 w 607356"/>
                <a:gd name="connsiteY81" fmla="*/ 26956 h 606439"/>
                <a:gd name="connsiteX82" fmla="*/ 288119 w 607356"/>
                <a:gd name="connsiteY82" fmla="*/ 153550 h 606439"/>
                <a:gd name="connsiteX83" fmla="*/ 200900 w 607356"/>
                <a:gd name="connsiteY83" fmla="*/ 140402 h 606439"/>
                <a:gd name="connsiteX84" fmla="*/ 288119 w 607356"/>
                <a:gd name="connsiteY84" fmla="*/ 26956 h 606439"/>
                <a:gd name="connsiteX85" fmla="*/ 277985 w 607356"/>
                <a:gd name="connsiteY85" fmla="*/ 565 h 606439"/>
                <a:gd name="connsiteX86" fmla="*/ 282614 w 607356"/>
                <a:gd name="connsiteY86" fmla="*/ 4562 h 606439"/>
                <a:gd name="connsiteX87" fmla="*/ 180961 w 607356"/>
                <a:gd name="connsiteY87" fmla="*/ 134075 h 606439"/>
                <a:gd name="connsiteX88" fmla="*/ 94886 w 607356"/>
                <a:gd name="connsiteY88" fmla="*/ 91082 h 606439"/>
                <a:gd name="connsiteX89" fmla="*/ 87854 w 607356"/>
                <a:gd name="connsiteY89" fmla="*/ 86640 h 606439"/>
                <a:gd name="connsiteX90" fmla="*/ 277985 w 607356"/>
                <a:gd name="connsiteY90" fmla="*/ 565 h 606439"/>
                <a:gd name="connsiteX91" fmla="*/ 308935 w 607356"/>
                <a:gd name="connsiteY91" fmla="*/ 0 h 606439"/>
                <a:gd name="connsiteX92" fmla="*/ 508423 w 607356"/>
                <a:gd name="connsiteY92" fmla="*/ 86128 h 606439"/>
                <a:gd name="connsiteX93" fmla="*/ 501658 w 607356"/>
                <a:gd name="connsiteY93" fmla="*/ 91284 h 606439"/>
                <a:gd name="connsiteX94" fmla="*/ 415934 w 607356"/>
                <a:gd name="connsiteY94" fmla="*/ 134215 h 606439"/>
                <a:gd name="connsiteX95" fmla="*/ 311695 w 607356"/>
                <a:gd name="connsiteY95" fmla="*/ 2400 h 606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607356" h="606439">
                  <a:moveTo>
                    <a:pt x="176959" y="452889"/>
                  </a:moveTo>
                  <a:cubicBezTo>
                    <a:pt x="201078" y="506850"/>
                    <a:pt x="237658" y="555121"/>
                    <a:pt x="284918" y="593436"/>
                  </a:cubicBezTo>
                  <a:lnTo>
                    <a:pt x="287766" y="595925"/>
                  </a:lnTo>
                  <a:cubicBezTo>
                    <a:pt x="207130" y="593081"/>
                    <a:pt x="134505" y="558144"/>
                    <a:pt x="82350" y="503472"/>
                  </a:cubicBezTo>
                  <a:lnTo>
                    <a:pt x="89559" y="498316"/>
                  </a:lnTo>
                  <a:cubicBezTo>
                    <a:pt x="116705" y="478936"/>
                    <a:pt x="146164" y="463913"/>
                    <a:pt x="176959" y="452889"/>
                  </a:cubicBezTo>
                  <a:close/>
                  <a:moveTo>
                    <a:pt x="288118" y="432001"/>
                  </a:moveTo>
                  <a:lnTo>
                    <a:pt x="288118" y="568968"/>
                  </a:lnTo>
                  <a:cubicBezTo>
                    <a:pt x="248589" y="534571"/>
                    <a:pt x="217695" y="492796"/>
                    <a:pt x="196595" y="446400"/>
                  </a:cubicBezTo>
                  <a:cubicBezTo>
                    <a:pt x="226153" y="437779"/>
                    <a:pt x="256779" y="432890"/>
                    <a:pt x="288118" y="432001"/>
                  </a:cubicBezTo>
                  <a:close/>
                  <a:moveTo>
                    <a:pt x="473502" y="400823"/>
                  </a:moveTo>
                  <a:cubicBezTo>
                    <a:pt x="467807" y="400823"/>
                    <a:pt x="463179" y="405355"/>
                    <a:pt x="463179" y="411042"/>
                  </a:cubicBezTo>
                  <a:lnTo>
                    <a:pt x="463179" y="462490"/>
                  </a:lnTo>
                  <a:lnTo>
                    <a:pt x="411649" y="462490"/>
                  </a:lnTo>
                  <a:cubicBezTo>
                    <a:pt x="405953" y="462490"/>
                    <a:pt x="401414" y="467111"/>
                    <a:pt x="401414" y="472798"/>
                  </a:cubicBezTo>
                  <a:cubicBezTo>
                    <a:pt x="401414" y="478485"/>
                    <a:pt x="405953" y="483016"/>
                    <a:pt x="411649" y="483016"/>
                  </a:cubicBezTo>
                  <a:lnTo>
                    <a:pt x="463179" y="483016"/>
                  </a:lnTo>
                  <a:lnTo>
                    <a:pt x="463179" y="534465"/>
                  </a:lnTo>
                  <a:cubicBezTo>
                    <a:pt x="463179" y="540152"/>
                    <a:pt x="467807" y="544772"/>
                    <a:pt x="473502" y="544772"/>
                  </a:cubicBezTo>
                  <a:cubicBezTo>
                    <a:pt x="479109" y="544772"/>
                    <a:pt x="483737" y="540152"/>
                    <a:pt x="483737" y="534465"/>
                  </a:cubicBezTo>
                  <a:lnTo>
                    <a:pt x="483737" y="483016"/>
                  </a:lnTo>
                  <a:lnTo>
                    <a:pt x="535267" y="483016"/>
                  </a:lnTo>
                  <a:cubicBezTo>
                    <a:pt x="540963" y="483016"/>
                    <a:pt x="545591" y="478485"/>
                    <a:pt x="545591" y="472798"/>
                  </a:cubicBezTo>
                  <a:cubicBezTo>
                    <a:pt x="545591" y="467111"/>
                    <a:pt x="540963" y="462490"/>
                    <a:pt x="535267" y="462490"/>
                  </a:cubicBezTo>
                  <a:lnTo>
                    <a:pt x="483737" y="462490"/>
                  </a:lnTo>
                  <a:lnTo>
                    <a:pt x="483737" y="411042"/>
                  </a:lnTo>
                  <a:cubicBezTo>
                    <a:pt x="483737" y="405355"/>
                    <a:pt x="479109" y="400823"/>
                    <a:pt x="473502" y="400823"/>
                  </a:cubicBezTo>
                  <a:close/>
                  <a:moveTo>
                    <a:pt x="473502" y="339067"/>
                  </a:moveTo>
                  <a:cubicBezTo>
                    <a:pt x="547282" y="339067"/>
                    <a:pt x="607356" y="399046"/>
                    <a:pt x="607356" y="472798"/>
                  </a:cubicBezTo>
                  <a:cubicBezTo>
                    <a:pt x="607356" y="546460"/>
                    <a:pt x="547282" y="606439"/>
                    <a:pt x="473502" y="606439"/>
                  </a:cubicBezTo>
                  <a:cubicBezTo>
                    <a:pt x="399634" y="606439"/>
                    <a:pt x="339560" y="546460"/>
                    <a:pt x="339560" y="472798"/>
                  </a:cubicBezTo>
                  <a:cubicBezTo>
                    <a:pt x="339560" y="399046"/>
                    <a:pt x="399634" y="339067"/>
                    <a:pt x="473502" y="339067"/>
                  </a:cubicBezTo>
                  <a:close/>
                  <a:moveTo>
                    <a:pt x="452505" y="308230"/>
                  </a:moveTo>
                  <a:lnTo>
                    <a:pt x="596559" y="308230"/>
                  </a:lnTo>
                  <a:cubicBezTo>
                    <a:pt x="595847" y="329014"/>
                    <a:pt x="592911" y="349619"/>
                    <a:pt x="588017" y="369692"/>
                  </a:cubicBezTo>
                  <a:cubicBezTo>
                    <a:pt x="559722" y="338340"/>
                    <a:pt x="518971" y="318533"/>
                    <a:pt x="473503" y="318533"/>
                  </a:cubicBezTo>
                  <a:cubicBezTo>
                    <a:pt x="466118" y="318533"/>
                    <a:pt x="459000" y="319244"/>
                    <a:pt x="451971" y="320221"/>
                  </a:cubicBezTo>
                  <a:cubicBezTo>
                    <a:pt x="452149" y="316224"/>
                    <a:pt x="452416" y="312227"/>
                    <a:pt x="452505" y="308230"/>
                  </a:cubicBezTo>
                  <a:close/>
                  <a:moveTo>
                    <a:pt x="308690" y="308230"/>
                  </a:moveTo>
                  <a:lnTo>
                    <a:pt x="431931" y="308230"/>
                  </a:lnTo>
                  <a:cubicBezTo>
                    <a:pt x="431753" y="313740"/>
                    <a:pt x="431486" y="319161"/>
                    <a:pt x="431041" y="324582"/>
                  </a:cubicBezTo>
                  <a:cubicBezTo>
                    <a:pt x="366529" y="343066"/>
                    <a:pt x="319012" y="402430"/>
                    <a:pt x="319012" y="472813"/>
                  </a:cubicBezTo>
                  <a:cubicBezTo>
                    <a:pt x="319012" y="518224"/>
                    <a:pt x="338855" y="558926"/>
                    <a:pt x="370266" y="587185"/>
                  </a:cubicBezTo>
                  <a:cubicBezTo>
                    <a:pt x="353092" y="591362"/>
                    <a:pt x="335652" y="594206"/>
                    <a:pt x="318033" y="595361"/>
                  </a:cubicBezTo>
                  <a:lnTo>
                    <a:pt x="308512" y="586830"/>
                  </a:lnTo>
                  <a:cubicBezTo>
                    <a:pt x="308512" y="586563"/>
                    <a:pt x="308690" y="586208"/>
                    <a:pt x="308690" y="585852"/>
                  </a:cubicBezTo>
                  <a:close/>
                  <a:moveTo>
                    <a:pt x="164841" y="308230"/>
                  </a:moveTo>
                  <a:lnTo>
                    <a:pt x="288119" y="308230"/>
                  </a:lnTo>
                  <a:lnTo>
                    <a:pt x="288119" y="411461"/>
                  </a:lnTo>
                  <a:cubicBezTo>
                    <a:pt x="254028" y="412349"/>
                    <a:pt x="220650" y="417680"/>
                    <a:pt x="188607" y="427274"/>
                  </a:cubicBezTo>
                  <a:cubicBezTo>
                    <a:pt x="174098" y="389695"/>
                    <a:pt x="165998" y="349540"/>
                    <a:pt x="164841" y="308230"/>
                  </a:cubicBezTo>
                  <a:close/>
                  <a:moveTo>
                    <a:pt x="0" y="308230"/>
                  </a:moveTo>
                  <a:lnTo>
                    <a:pt x="144159" y="308230"/>
                  </a:lnTo>
                  <a:cubicBezTo>
                    <a:pt x="145316" y="351865"/>
                    <a:pt x="153858" y="394256"/>
                    <a:pt x="169075" y="433891"/>
                  </a:cubicBezTo>
                  <a:cubicBezTo>
                    <a:pt x="136773" y="445533"/>
                    <a:pt x="105983" y="461352"/>
                    <a:pt x="77508" y="481614"/>
                  </a:cubicBezTo>
                  <a:lnTo>
                    <a:pt x="68520" y="488101"/>
                  </a:lnTo>
                  <a:cubicBezTo>
                    <a:pt x="27675" y="438957"/>
                    <a:pt x="2314" y="376482"/>
                    <a:pt x="0" y="308230"/>
                  </a:cubicBezTo>
                  <a:close/>
                  <a:moveTo>
                    <a:pt x="404501" y="159337"/>
                  </a:moveTo>
                  <a:cubicBezTo>
                    <a:pt x="421322" y="199604"/>
                    <a:pt x="430666" y="242983"/>
                    <a:pt x="432001" y="287695"/>
                  </a:cubicBezTo>
                  <a:lnTo>
                    <a:pt x="308653" y="287695"/>
                  </a:lnTo>
                  <a:lnTo>
                    <a:pt x="308653" y="174181"/>
                  </a:lnTo>
                  <a:cubicBezTo>
                    <a:pt x="341403" y="173293"/>
                    <a:pt x="373531" y="168315"/>
                    <a:pt x="404501" y="159337"/>
                  </a:cubicBezTo>
                  <a:close/>
                  <a:moveTo>
                    <a:pt x="192256" y="159337"/>
                  </a:moveTo>
                  <a:cubicBezTo>
                    <a:pt x="223231" y="168315"/>
                    <a:pt x="255364" y="173293"/>
                    <a:pt x="288119" y="174181"/>
                  </a:cubicBezTo>
                  <a:lnTo>
                    <a:pt x="288119" y="287695"/>
                  </a:lnTo>
                  <a:lnTo>
                    <a:pt x="164841" y="287695"/>
                  </a:lnTo>
                  <a:cubicBezTo>
                    <a:pt x="166087" y="242983"/>
                    <a:pt x="175433" y="199604"/>
                    <a:pt x="192256" y="159337"/>
                  </a:cubicBezTo>
                  <a:close/>
                  <a:moveTo>
                    <a:pt x="73594" y="101967"/>
                  </a:moveTo>
                  <a:lnTo>
                    <a:pt x="83472" y="108276"/>
                  </a:lnTo>
                  <a:cubicBezTo>
                    <a:pt x="111326" y="127293"/>
                    <a:pt x="141227" y="142134"/>
                    <a:pt x="172462" y="153064"/>
                  </a:cubicBezTo>
                  <a:cubicBezTo>
                    <a:pt x="155109" y="195275"/>
                    <a:pt x="145409" y="240774"/>
                    <a:pt x="144163" y="287695"/>
                  </a:cubicBezTo>
                  <a:lnTo>
                    <a:pt x="0" y="287695"/>
                  </a:lnTo>
                  <a:cubicBezTo>
                    <a:pt x="2403" y="216692"/>
                    <a:pt x="29812" y="151998"/>
                    <a:pt x="73594" y="101967"/>
                  </a:cubicBezTo>
                  <a:close/>
                  <a:moveTo>
                    <a:pt x="522554" y="101261"/>
                  </a:moveTo>
                  <a:cubicBezTo>
                    <a:pt x="566781" y="151379"/>
                    <a:pt x="594368" y="216338"/>
                    <a:pt x="596771" y="287695"/>
                  </a:cubicBezTo>
                  <a:lnTo>
                    <a:pt x="452608" y="287695"/>
                  </a:lnTo>
                  <a:cubicBezTo>
                    <a:pt x="451362" y="240775"/>
                    <a:pt x="441662" y="195278"/>
                    <a:pt x="424309" y="152979"/>
                  </a:cubicBezTo>
                  <a:cubicBezTo>
                    <a:pt x="455633" y="142049"/>
                    <a:pt x="485712" y="127120"/>
                    <a:pt x="513744" y="108014"/>
                  </a:cubicBezTo>
                  <a:close/>
                  <a:moveTo>
                    <a:pt x="308653" y="26956"/>
                  </a:moveTo>
                  <a:cubicBezTo>
                    <a:pt x="345580" y="59026"/>
                    <a:pt x="375032" y="97671"/>
                    <a:pt x="395942" y="140402"/>
                  </a:cubicBezTo>
                  <a:cubicBezTo>
                    <a:pt x="367646" y="148308"/>
                    <a:pt x="338461" y="152750"/>
                    <a:pt x="308653" y="153550"/>
                  </a:cubicBezTo>
                  <a:close/>
                  <a:moveTo>
                    <a:pt x="288119" y="26956"/>
                  </a:moveTo>
                  <a:lnTo>
                    <a:pt x="288119" y="153550"/>
                  </a:lnTo>
                  <a:cubicBezTo>
                    <a:pt x="258393" y="152750"/>
                    <a:pt x="229113" y="148308"/>
                    <a:pt x="200900" y="140402"/>
                  </a:cubicBezTo>
                  <a:cubicBezTo>
                    <a:pt x="221726" y="97671"/>
                    <a:pt x="251184" y="59115"/>
                    <a:pt x="288119" y="26956"/>
                  </a:cubicBezTo>
                  <a:close/>
                  <a:moveTo>
                    <a:pt x="277985" y="565"/>
                  </a:moveTo>
                  <a:lnTo>
                    <a:pt x="282614" y="4562"/>
                  </a:lnTo>
                  <a:cubicBezTo>
                    <a:pt x="238998" y="40538"/>
                    <a:pt x="204550" y="84686"/>
                    <a:pt x="180961" y="134075"/>
                  </a:cubicBezTo>
                  <a:cubicBezTo>
                    <a:pt x="150697" y="123682"/>
                    <a:pt x="121768" y="109469"/>
                    <a:pt x="94886" y="91082"/>
                  </a:cubicBezTo>
                  <a:lnTo>
                    <a:pt x="87854" y="86640"/>
                  </a:lnTo>
                  <a:cubicBezTo>
                    <a:pt x="137345" y="37518"/>
                    <a:pt x="204016" y="5539"/>
                    <a:pt x="277985" y="565"/>
                  </a:cubicBezTo>
                  <a:close/>
                  <a:moveTo>
                    <a:pt x="308935" y="0"/>
                  </a:moveTo>
                  <a:cubicBezTo>
                    <a:pt x="386558" y="2666"/>
                    <a:pt x="456704" y="35109"/>
                    <a:pt x="508423" y="86128"/>
                  </a:cubicBezTo>
                  <a:lnTo>
                    <a:pt x="501658" y="91284"/>
                  </a:lnTo>
                  <a:cubicBezTo>
                    <a:pt x="474952" y="109594"/>
                    <a:pt x="446111" y="123815"/>
                    <a:pt x="415934" y="134215"/>
                  </a:cubicBezTo>
                  <a:cubicBezTo>
                    <a:pt x="391810" y="83729"/>
                    <a:pt x="356559" y="38664"/>
                    <a:pt x="311695" y="24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31747" grpId="0"/>
      <p:bldP spid="31748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矩形 8"/>
          <p:cNvSpPr/>
          <p:nvPr/>
        </p:nvSpPr>
        <p:spPr>
          <a:xfrm>
            <a:off x="1244601" y="2700337"/>
            <a:ext cx="1979648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运营工作的特殊性，决定了做新媒体也是由量变到质变的过程。</a:t>
            </a:r>
            <a:endParaRPr lang="zh-CN" altLang="en-US" sz="1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矩形 8"/>
          <p:cNvSpPr/>
          <p:nvPr/>
        </p:nvSpPr>
        <p:spPr>
          <a:xfrm>
            <a:off x="4790859" y="1075899"/>
            <a:ext cx="2435596" cy="6093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运营前期靠积累，找一些比较好的自媒体合作。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2" name="矩形 8"/>
          <p:cNvSpPr/>
          <p:nvPr/>
        </p:nvSpPr>
        <p:spPr>
          <a:xfrm>
            <a:off x="4704717" y="4155391"/>
            <a:ext cx="3619110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如果是一开始粉丝数不是特别多、文章不太好，可能就比较困难，没办法像做市场一样，花很多钱就可以投放。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3" name="矩形 6"/>
          <p:cNvSpPr/>
          <p:nvPr/>
        </p:nvSpPr>
        <p:spPr>
          <a:xfrm>
            <a:off x="6520307" y="2440411"/>
            <a:ext cx="858440" cy="3165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做微博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6307548" y="2519960"/>
            <a:ext cx="206724" cy="20672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例</a:t>
            </a:r>
            <a:endParaRPr lang="zh-CN" altLang="en-US" sz="1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2775" name="矩形 8"/>
          <p:cNvSpPr/>
          <p:nvPr/>
        </p:nvSpPr>
        <p:spPr>
          <a:xfrm>
            <a:off x="6520305" y="2745213"/>
            <a:ext cx="2952750" cy="5355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需要关联一些大号，大家合作互转，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积累到一定程度，自然而然爆发。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8455" y="931050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、运营工作特殊性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任意多边形 57"/>
          <p:cNvSpPr/>
          <p:nvPr/>
        </p:nvSpPr>
        <p:spPr>
          <a:xfrm rot="5400000">
            <a:off x="4758770" y="2558679"/>
            <a:ext cx="1503716" cy="723330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任意多边形 59"/>
          <p:cNvSpPr/>
          <p:nvPr/>
        </p:nvSpPr>
        <p:spPr>
          <a:xfrm rot="18900000">
            <a:off x="3220184" y="2378433"/>
            <a:ext cx="1059405" cy="107371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任意多边形 58"/>
          <p:cNvSpPr/>
          <p:nvPr/>
        </p:nvSpPr>
        <p:spPr>
          <a:xfrm rot="18900000" flipV="1">
            <a:off x="4046841" y="3204207"/>
            <a:ext cx="1059405" cy="107371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A4B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任意多边形 56"/>
          <p:cNvSpPr/>
          <p:nvPr/>
        </p:nvSpPr>
        <p:spPr>
          <a:xfrm rot="2700000">
            <a:off x="4027793" y="1549594"/>
            <a:ext cx="1059405" cy="107371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A4B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036421" y="2672591"/>
            <a:ext cx="224843" cy="564535"/>
            <a:chOff x="3114596" y="2996938"/>
            <a:chExt cx="224872" cy="564609"/>
          </a:xfrm>
          <a:solidFill>
            <a:srgbClr val="2682C8"/>
          </a:solidFill>
        </p:grpSpPr>
        <p:sp>
          <p:nvSpPr>
            <p:cNvPr id="16" name="椭圆 15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  <p:bldP spid="32771" grpId="0"/>
      <p:bldP spid="32772" grpId="0"/>
      <p:bldP spid="32773" grpId="0"/>
      <p:bldP spid="8" grpId="0" animBg="1"/>
      <p:bldP spid="32775" grpId="0"/>
      <p:bldP spid="2" grpId="0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8"/>
          <p:cNvSpPr/>
          <p:nvPr/>
        </p:nvSpPr>
        <p:spPr>
          <a:xfrm>
            <a:off x="971959" y="1104074"/>
            <a:ext cx="4416028" cy="328936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不是所有平台都选择，而是哪个平台对你最合适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959" y="6897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、平台选择 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圆角矩形 4"/>
          <p:cNvSpPr/>
          <p:nvPr/>
        </p:nvSpPr>
        <p:spPr>
          <a:xfrm>
            <a:off x="1115975" y="1523030"/>
            <a:ext cx="2852589" cy="3199618"/>
          </a:xfrm>
          <a:prstGeom prst="roundRect">
            <a:avLst>
              <a:gd name="adj" fmla="val 6769"/>
            </a:avLst>
          </a:prstGeom>
          <a:solidFill>
            <a:srgbClr val="EFEF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五边形 5"/>
          <p:cNvSpPr/>
          <p:nvPr/>
        </p:nvSpPr>
        <p:spPr>
          <a:xfrm>
            <a:off x="971959" y="1801617"/>
            <a:ext cx="2437313" cy="374971"/>
          </a:xfrm>
          <a:prstGeom prst="homePlate">
            <a:avLst>
              <a:gd name="adj" fmla="val 33465"/>
            </a:avLst>
          </a:prstGeom>
          <a:solidFill>
            <a:srgbClr val="399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4"/>
          <p:cNvSpPr/>
          <p:nvPr/>
        </p:nvSpPr>
        <p:spPr>
          <a:xfrm>
            <a:off x="4742100" y="1523030"/>
            <a:ext cx="2852589" cy="3199618"/>
          </a:xfrm>
          <a:prstGeom prst="roundRect">
            <a:avLst>
              <a:gd name="adj" fmla="val 6769"/>
            </a:avLst>
          </a:prstGeom>
          <a:solidFill>
            <a:srgbClr val="EFEFE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五边形 5"/>
          <p:cNvSpPr/>
          <p:nvPr/>
        </p:nvSpPr>
        <p:spPr>
          <a:xfrm>
            <a:off x="4598084" y="1801617"/>
            <a:ext cx="2437313" cy="374971"/>
          </a:xfrm>
          <a:prstGeom prst="homePlate">
            <a:avLst>
              <a:gd name="adj" fmla="val 33465"/>
            </a:avLst>
          </a:prstGeom>
          <a:solidFill>
            <a:srgbClr val="399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85423" y="1807256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18421" y="1807256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795" name="矩形 6"/>
          <p:cNvSpPr/>
          <p:nvPr/>
        </p:nvSpPr>
        <p:spPr>
          <a:xfrm>
            <a:off x="1396874" y="2465904"/>
            <a:ext cx="2201538" cy="190205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微博、微信，大家都用；贴吧、空间，不一定要做，因为它们必须和官方关系搞好。贴吧在做商业化支付，很多厂商做贴吧是需要付费的。空间的商业化趋势比较明显。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97" name="矩形 9"/>
          <p:cNvSpPr/>
          <p:nvPr/>
        </p:nvSpPr>
        <p:spPr>
          <a:xfrm>
            <a:off x="4983432" y="2334120"/>
            <a:ext cx="2437313" cy="1126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我的公号，在微信、今日头条做。因为我发现，微信能积累高质量粉丝，今日头条跟搜索有关。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99" name="矩形 8"/>
          <p:cNvSpPr/>
          <p:nvPr/>
        </p:nvSpPr>
        <p:spPr>
          <a:xfrm>
            <a:off x="4973191" y="3460582"/>
            <a:ext cx="2155604" cy="1126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我更关注的是：我的受众在什么地方，在最少费用的情况下，什么平台能起到不错的效果。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2" grpId="0"/>
      <p:bldP spid="27" grpId="0" bldLvl="0" animBg="1"/>
      <p:bldP spid="28" grpId="0" bldLvl="0" animBg="1"/>
      <p:bldP spid="29" grpId="0" bldLvl="0" animBg="1"/>
      <p:bldP spid="30" grpId="0" bldLvl="0" animBg="1"/>
      <p:bldP spid="4" grpId="0"/>
      <p:bldP spid="31" grpId="0"/>
      <p:bldP spid="33795" grpId="0"/>
      <p:bldP spid="33797" grpId="0"/>
      <p:bldP spid="3379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511498" y="1622177"/>
            <a:ext cx="2439969" cy="2439969"/>
          </a:xfrm>
          <a:prstGeom prst="ellipse">
            <a:avLst/>
          </a:prstGeom>
          <a:blipFill dpi="0" rotWithShape="0">
            <a:blip r:embed="rId1"/>
            <a:srcRect/>
            <a:stretch>
              <a:fillRect l="-6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17" name="矩形 8"/>
          <p:cNvSpPr/>
          <p:nvPr/>
        </p:nvSpPr>
        <p:spPr>
          <a:xfrm>
            <a:off x="552449" y="2378610"/>
            <a:ext cx="1741450" cy="142192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做新媒体、用户运营、社区、活动或其他，都要注意灵活性，大家不要过于遵守教条，不是按步骤、方式来做就一定对。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19" name="矩形 8"/>
          <p:cNvSpPr/>
          <p:nvPr/>
        </p:nvSpPr>
        <p:spPr>
          <a:xfrm>
            <a:off x="7166163" y="2013302"/>
            <a:ext cx="1831242" cy="164352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有可能时代变了，某种思维方式一年之后就不一定奏效了，很多都是在不断试错和摸索地过程中总结出来的，不是按步骤执行就能有效的原则。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5022" y="87477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、灵活性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3" name="9c625d20-ca44-4d1b-9675-988dfe748fa0"/>
          <p:cNvGrpSpPr>
            <a:grpSpLocks noChangeAspect="1"/>
          </p:cNvGrpSpPr>
          <p:nvPr/>
        </p:nvGrpSpPr>
        <p:grpSpPr>
          <a:xfrm>
            <a:off x="2525312" y="1377457"/>
            <a:ext cx="4412342" cy="2929412"/>
            <a:chOff x="3072868" y="1624341"/>
            <a:chExt cx="5968998" cy="3962896"/>
          </a:xfrm>
        </p:grpSpPr>
        <p:sp>
          <p:nvSpPr>
            <p:cNvPr id="14" name="îṥļîḑé-Arc 1"/>
            <p:cNvSpPr/>
            <p:nvPr/>
          </p:nvSpPr>
          <p:spPr>
            <a:xfrm>
              <a:off x="4081640" y="1624341"/>
              <a:ext cx="3962896" cy="3962896"/>
            </a:xfrm>
            <a:prstGeom prst="arc">
              <a:avLst>
                <a:gd name="adj1" fmla="val 12272767"/>
                <a:gd name="adj2" fmla="val 20003823"/>
              </a:avLst>
            </a:prstGeom>
            <a:noFill/>
            <a:ln w="28575">
              <a:solidFill>
                <a:srgbClr val="2682C8"/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îṥļîḑé-Oval 2"/>
            <p:cNvSpPr/>
            <p:nvPr/>
          </p:nvSpPr>
          <p:spPr>
            <a:xfrm>
              <a:off x="3072868" y="2672916"/>
              <a:ext cx="1865746" cy="1865746"/>
            </a:xfrm>
            <a:prstGeom prst="ellipse">
              <a:avLst/>
            </a:prstGeom>
            <a:solidFill>
              <a:srgbClr val="2682C8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îṥļîḑé-Oval 3"/>
            <p:cNvSpPr/>
            <p:nvPr/>
          </p:nvSpPr>
          <p:spPr>
            <a:xfrm>
              <a:off x="7176120" y="2672916"/>
              <a:ext cx="1865746" cy="1865746"/>
            </a:xfrm>
            <a:prstGeom prst="ellipse">
              <a:avLst/>
            </a:prstGeom>
            <a:solidFill>
              <a:srgbClr val="2682C8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îṥļîḑé-Arc 4"/>
            <p:cNvSpPr/>
            <p:nvPr/>
          </p:nvSpPr>
          <p:spPr>
            <a:xfrm>
              <a:off x="4081640" y="1624341"/>
              <a:ext cx="3962896" cy="3962896"/>
            </a:xfrm>
            <a:prstGeom prst="arc">
              <a:avLst>
                <a:gd name="adj1" fmla="val 1657893"/>
                <a:gd name="adj2" fmla="val 9194934"/>
              </a:avLst>
            </a:prstGeom>
            <a:noFill/>
            <a:ln w="28575">
              <a:solidFill>
                <a:srgbClr val="2682C8"/>
              </a:solidFill>
              <a:prstDash val="dash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îṥļîḑé-Oval 2"/>
            <p:cNvSpPr/>
            <p:nvPr/>
          </p:nvSpPr>
          <p:spPr>
            <a:xfrm>
              <a:off x="3583374" y="3187235"/>
              <a:ext cx="844734" cy="83710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8425" h="573203">
                  <a:moveTo>
                    <a:pt x="35688" y="330987"/>
                  </a:moveTo>
                  <a:cubicBezTo>
                    <a:pt x="32039" y="330987"/>
                    <a:pt x="29102" y="334008"/>
                    <a:pt x="29102" y="337651"/>
                  </a:cubicBezTo>
                  <a:lnTo>
                    <a:pt x="29102" y="484438"/>
                  </a:lnTo>
                  <a:cubicBezTo>
                    <a:pt x="29102" y="488081"/>
                    <a:pt x="32039" y="491102"/>
                    <a:pt x="35688" y="491102"/>
                  </a:cubicBezTo>
                  <a:lnTo>
                    <a:pt x="240293" y="491102"/>
                  </a:lnTo>
                  <a:cubicBezTo>
                    <a:pt x="243942" y="491102"/>
                    <a:pt x="246968" y="488081"/>
                    <a:pt x="246968" y="484438"/>
                  </a:cubicBezTo>
                  <a:lnTo>
                    <a:pt x="246968" y="337651"/>
                  </a:lnTo>
                  <a:cubicBezTo>
                    <a:pt x="246968" y="334008"/>
                    <a:pt x="243942" y="330987"/>
                    <a:pt x="240293" y="330987"/>
                  </a:cubicBezTo>
                  <a:close/>
                  <a:moveTo>
                    <a:pt x="440550" y="305700"/>
                  </a:moveTo>
                  <a:cubicBezTo>
                    <a:pt x="444243" y="305700"/>
                    <a:pt x="447936" y="307122"/>
                    <a:pt x="450784" y="309967"/>
                  </a:cubicBezTo>
                  <a:lnTo>
                    <a:pt x="487627" y="346765"/>
                  </a:lnTo>
                  <a:cubicBezTo>
                    <a:pt x="493323" y="352454"/>
                    <a:pt x="493323" y="361520"/>
                    <a:pt x="487627" y="367209"/>
                  </a:cubicBezTo>
                  <a:cubicBezTo>
                    <a:pt x="484780" y="370053"/>
                    <a:pt x="481042" y="371475"/>
                    <a:pt x="477304" y="371475"/>
                  </a:cubicBezTo>
                  <a:cubicBezTo>
                    <a:pt x="473477" y="371475"/>
                    <a:pt x="469829" y="370053"/>
                    <a:pt x="466981" y="367209"/>
                  </a:cubicBezTo>
                  <a:lnTo>
                    <a:pt x="454967" y="355298"/>
                  </a:lnTo>
                  <a:lnTo>
                    <a:pt x="454967" y="470137"/>
                  </a:lnTo>
                  <a:cubicBezTo>
                    <a:pt x="454967" y="478137"/>
                    <a:pt x="448470" y="484714"/>
                    <a:pt x="440372" y="484714"/>
                  </a:cubicBezTo>
                  <a:lnTo>
                    <a:pt x="328329" y="484714"/>
                  </a:lnTo>
                  <a:cubicBezTo>
                    <a:pt x="320320" y="484714"/>
                    <a:pt x="313734" y="478137"/>
                    <a:pt x="313734" y="470137"/>
                  </a:cubicBezTo>
                  <a:cubicBezTo>
                    <a:pt x="313734" y="462049"/>
                    <a:pt x="320320" y="455560"/>
                    <a:pt x="328329" y="455560"/>
                  </a:cubicBezTo>
                  <a:lnTo>
                    <a:pt x="328329" y="455649"/>
                  </a:lnTo>
                  <a:lnTo>
                    <a:pt x="426044" y="455649"/>
                  </a:lnTo>
                  <a:lnTo>
                    <a:pt x="426044" y="355298"/>
                  </a:lnTo>
                  <a:lnTo>
                    <a:pt x="414030" y="367209"/>
                  </a:lnTo>
                  <a:cubicBezTo>
                    <a:pt x="408334" y="372897"/>
                    <a:pt x="399168" y="372897"/>
                    <a:pt x="393472" y="367209"/>
                  </a:cubicBezTo>
                  <a:cubicBezTo>
                    <a:pt x="387777" y="361520"/>
                    <a:pt x="387777" y="352454"/>
                    <a:pt x="393472" y="346765"/>
                  </a:cubicBezTo>
                  <a:lnTo>
                    <a:pt x="430316" y="309967"/>
                  </a:lnTo>
                  <a:cubicBezTo>
                    <a:pt x="433163" y="307122"/>
                    <a:pt x="436856" y="305700"/>
                    <a:pt x="440550" y="305700"/>
                  </a:cubicBezTo>
                  <a:close/>
                  <a:moveTo>
                    <a:pt x="35688" y="302020"/>
                  </a:moveTo>
                  <a:lnTo>
                    <a:pt x="240293" y="302020"/>
                  </a:lnTo>
                  <a:cubicBezTo>
                    <a:pt x="259961" y="302020"/>
                    <a:pt x="275981" y="318014"/>
                    <a:pt x="275981" y="337651"/>
                  </a:cubicBezTo>
                  <a:lnTo>
                    <a:pt x="275981" y="484438"/>
                  </a:lnTo>
                  <a:cubicBezTo>
                    <a:pt x="275981" y="504075"/>
                    <a:pt x="259961" y="520068"/>
                    <a:pt x="240293" y="520068"/>
                  </a:cubicBezTo>
                  <a:lnTo>
                    <a:pt x="152631" y="520068"/>
                  </a:lnTo>
                  <a:lnTo>
                    <a:pt x="152631" y="544059"/>
                  </a:lnTo>
                  <a:lnTo>
                    <a:pt x="179152" y="544059"/>
                  </a:lnTo>
                  <a:cubicBezTo>
                    <a:pt x="187251" y="544059"/>
                    <a:pt x="193747" y="550545"/>
                    <a:pt x="193747" y="558631"/>
                  </a:cubicBezTo>
                  <a:cubicBezTo>
                    <a:pt x="193747" y="566628"/>
                    <a:pt x="187251" y="573203"/>
                    <a:pt x="179152" y="573203"/>
                  </a:cubicBezTo>
                  <a:lnTo>
                    <a:pt x="96829" y="573203"/>
                  </a:lnTo>
                  <a:cubicBezTo>
                    <a:pt x="88730" y="573203"/>
                    <a:pt x="82234" y="566628"/>
                    <a:pt x="82234" y="558631"/>
                  </a:cubicBezTo>
                  <a:cubicBezTo>
                    <a:pt x="82234" y="550545"/>
                    <a:pt x="88730" y="544059"/>
                    <a:pt x="96829" y="544059"/>
                  </a:cubicBezTo>
                  <a:lnTo>
                    <a:pt x="123439" y="544059"/>
                  </a:lnTo>
                  <a:lnTo>
                    <a:pt x="123439" y="520068"/>
                  </a:lnTo>
                  <a:lnTo>
                    <a:pt x="35688" y="520068"/>
                  </a:lnTo>
                  <a:cubicBezTo>
                    <a:pt x="16020" y="520068"/>
                    <a:pt x="0" y="504075"/>
                    <a:pt x="0" y="484438"/>
                  </a:cubicBezTo>
                  <a:lnTo>
                    <a:pt x="0" y="337651"/>
                  </a:lnTo>
                  <a:cubicBezTo>
                    <a:pt x="0" y="318014"/>
                    <a:pt x="16020" y="302020"/>
                    <a:pt x="35688" y="302020"/>
                  </a:cubicBezTo>
                  <a:close/>
                  <a:moveTo>
                    <a:pt x="138020" y="94487"/>
                  </a:moveTo>
                  <a:lnTo>
                    <a:pt x="250020" y="94487"/>
                  </a:lnTo>
                  <a:cubicBezTo>
                    <a:pt x="258122" y="94487"/>
                    <a:pt x="264621" y="100974"/>
                    <a:pt x="264621" y="109060"/>
                  </a:cubicBezTo>
                  <a:cubicBezTo>
                    <a:pt x="264621" y="117147"/>
                    <a:pt x="258122" y="123634"/>
                    <a:pt x="250020" y="123634"/>
                  </a:cubicBezTo>
                  <a:lnTo>
                    <a:pt x="250020" y="123545"/>
                  </a:lnTo>
                  <a:lnTo>
                    <a:pt x="152710" y="123545"/>
                  </a:lnTo>
                  <a:lnTo>
                    <a:pt x="152710" y="223873"/>
                  </a:lnTo>
                  <a:lnTo>
                    <a:pt x="164729" y="211876"/>
                  </a:lnTo>
                  <a:cubicBezTo>
                    <a:pt x="170427" y="206189"/>
                    <a:pt x="179508" y="206189"/>
                    <a:pt x="185206" y="211876"/>
                  </a:cubicBezTo>
                  <a:cubicBezTo>
                    <a:pt x="190904" y="217563"/>
                    <a:pt x="190904" y="226716"/>
                    <a:pt x="185206" y="232404"/>
                  </a:cubicBezTo>
                  <a:lnTo>
                    <a:pt x="148436" y="269104"/>
                  </a:lnTo>
                  <a:cubicBezTo>
                    <a:pt x="145588" y="271948"/>
                    <a:pt x="141759" y="273370"/>
                    <a:pt x="138109" y="273370"/>
                  </a:cubicBezTo>
                  <a:cubicBezTo>
                    <a:pt x="134281" y="273370"/>
                    <a:pt x="130630" y="271948"/>
                    <a:pt x="127781" y="269104"/>
                  </a:cubicBezTo>
                  <a:lnTo>
                    <a:pt x="91012" y="232404"/>
                  </a:lnTo>
                  <a:cubicBezTo>
                    <a:pt x="85314" y="226716"/>
                    <a:pt x="85314" y="217563"/>
                    <a:pt x="91012" y="211876"/>
                  </a:cubicBezTo>
                  <a:cubicBezTo>
                    <a:pt x="96710" y="206189"/>
                    <a:pt x="105791" y="206189"/>
                    <a:pt x="111489" y="211876"/>
                  </a:cubicBezTo>
                  <a:lnTo>
                    <a:pt x="123508" y="223873"/>
                  </a:lnTo>
                  <a:lnTo>
                    <a:pt x="123508" y="109060"/>
                  </a:lnTo>
                  <a:cubicBezTo>
                    <a:pt x="123508" y="100974"/>
                    <a:pt x="129918" y="94487"/>
                    <a:pt x="138020" y="94487"/>
                  </a:cubicBezTo>
                  <a:close/>
                  <a:moveTo>
                    <a:pt x="338148" y="29153"/>
                  </a:moveTo>
                  <a:cubicBezTo>
                    <a:pt x="334410" y="29153"/>
                    <a:pt x="331473" y="32176"/>
                    <a:pt x="331473" y="35820"/>
                  </a:cubicBezTo>
                  <a:lnTo>
                    <a:pt x="331473" y="182566"/>
                  </a:lnTo>
                  <a:cubicBezTo>
                    <a:pt x="331473" y="186210"/>
                    <a:pt x="334410" y="189143"/>
                    <a:pt x="338148" y="189143"/>
                  </a:cubicBezTo>
                  <a:lnTo>
                    <a:pt x="542650" y="189143"/>
                  </a:lnTo>
                  <a:cubicBezTo>
                    <a:pt x="546388" y="189143"/>
                    <a:pt x="549325" y="186210"/>
                    <a:pt x="549325" y="182566"/>
                  </a:cubicBezTo>
                  <a:lnTo>
                    <a:pt x="549325" y="35820"/>
                  </a:lnTo>
                  <a:cubicBezTo>
                    <a:pt x="549325" y="32176"/>
                    <a:pt x="546388" y="29153"/>
                    <a:pt x="542650" y="29153"/>
                  </a:cubicBezTo>
                  <a:close/>
                  <a:moveTo>
                    <a:pt x="338148" y="0"/>
                  </a:moveTo>
                  <a:lnTo>
                    <a:pt x="542650" y="0"/>
                  </a:lnTo>
                  <a:cubicBezTo>
                    <a:pt x="562407" y="0"/>
                    <a:pt x="578425" y="16177"/>
                    <a:pt x="578425" y="35820"/>
                  </a:cubicBezTo>
                  <a:lnTo>
                    <a:pt x="578425" y="182388"/>
                  </a:lnTo>
                  <a:cubicBezTo>
                    <a:pt x="578425" y="202120"/>
                    <a:pt x="562407" y="218119"/>
                    <a:pt x="542650" y="218119"/>
                  </a:cubicBezTo>
                  <a:lnTo>
                    <a:pt x="454994" y="218119"/>
                  </a:lnTo>
                  <a:lnTo>
                    <a:pt x="454994" y="242029"/>
                  </a:lnTo>
                  <a:lnTo>
                    <a:pt x="481602" y="242029"/>
                  </a:lnTo>
                  <a:cubicBezTo>
                    <a:pt x="489611" y="242029"/>
                    <a:pt x="496197" y="248518"/>
                    <a:pt x="496197" y="256606"/>
                  </a:cubicBezTo>
                  <a:cubicBezTo>
                    <a:pt x="496197" y="264694"/>
                    <a:pt x="489611" y="271183"/>
                    <a:pt x="481602" y="271183"/>
                  </a:cubicBezTo>
                  <a:lnTo>
                    <a:pt x="399196" y="271183"/>
                  </a:lnTo>
                  <a:cubicBezTo>
                    <a:pt x="391187" y="271183"/>
                    <a:pt x="384601" y="264694"/>
                    <a:pt x="384601" y="256606"/>
                  </a:cubicBezTo>
                  <a:cubicBezTo>
                    <a:pt x="384601" y="248518"/>
                    <a:pt x="391187" y="242029"/>
                    <a:pt x="399196" y="242029"/>
                  </a:cubicBezTo>
                  <a:lnTo>
                    <a:pt x="425804" y="242029"/>
                  </a:lnTo>
                  <a:lnTo>
                    <a:pt x="425804" y="218119"/>
                  </a:lnTo>
                  <a:lnTo>
                    <a:pt x="338148" y="218119"/>
                  </a:lnTo>
                  <a:cubicBezTo>
                    <a:pt x="318391" y="218119"/>
                    <a:pt x="302373" y="202120"/>
                    <a:pt x="302373" y="182388"/>
                  </a:cubicBezTo>
                  <a:lnTo>
                    <a:pt x="302373" y="35731"/>
                  </a:lnTo>
                  <a:cubicBezTo>
                    <a:pt x="302373" y="15999"/>
                    <a:pt x="318391" y="0"/>
                    <a:pt x="338148" y="0"/>
                  </a:cubicBezTo>
                  <a:close/>
                </a:path>
              </a:pathLst>
            </a:custGeom>
            <a:solidFill>
              <a:srgbClr val="FBFBFB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îṥļîḑé-Oval 3"/>
            <p:cNvSpPr/>
            <p:nvPr/>
          </p:nvSpPr>
          <p:spPr>
            <a:xfrm>
              <a:off x="7686626" y="3271091"/>
              <a:ext cx="844734" cy="669395"/>
            </a:xfrm>
            <a:custGeom>
              <a:avLst/>
              <a:gdLst>
                <a:gd name="connsiteX0" fmla="*/ 511657 w 606157"/>
                <a:gd name="connsiteY0" fmla="*/ 343654 h 480339"/>
                <a:gd name="connsiteX1" fmla="*/ 521432 w 606157"/>
                <a:gd name="connsiteY1" fmla="*/ 353421 h 480339"/>
                <a:gd name="connsiteX2" fmla="*/ 521432 w 606157"/>
                <a:gd name="connsiteY2" fmla="*/ 376178 h 480339"/>
                <a:gd name="connsiteX3" fmla="*/ 544305 w 606157"/>
                <a:gd name="connsiteY3" fmla="*/ 376178 h 480339"/>
                <a:gd name="connsiteX4" fmla="*/ 554080 w 606157"/>
                <a:gd name="connsiteY4" fmla="*/ 385945 h 480339"/>
                <a:gd name="connsiteX5" fmla="*/ 544305 w 606157"/>
                <a:gd name="connsiteY5" fmla="*/ 395712 h 480339"/>
                <a:gd name="connsiteX6" fmla="*/ 521432 w 606157"/>
                <a:gd name="connsiteY6" fmla="*/ 395712 h 480339"/>
                <a:gd name="connsiteX7" fmla="*/ 521432 w 606157"/>
                <a:gd name="connsiteY7" fmla="*/ 418566 h 480339"/>
                <a:gd name="connsiteX8" fmla="*/ 511657 w 606157"/>
                <a:gd name="connsiteY8" fmla="*/ 428333 h 480339"/>
                <a:gd name="connsiteX9" fmla="*/ 501882 w 606157"/>
                <a:gd name="connsiteY9" fmla="*/ 418566 h 480339"/>
                <a:gd name="connsiteX10" fmla="*/ 501882 w 606157"/>
                <a:gd name="connsiteY10" fmla="*/ 395712 h 480339"/>
                <a:gd name="connsiteX11" fmla="*/ 479106 w 606157"/>
                <a:gd name="connsiteY11" fmla="*/ 395712 h 480339"/>
                <a:gd name="connsiteX12" fmla="*/ 469331 w 606157"/>
                <a:gd name="connsiteY12" fmla="*/ 385945 h 480339"/>
                <a:gd name="connsiteX13" fmla="*/ 479106 w 606157"/>
                <a:gd name="connsiteY13" fmla="*/ 376178 h 480339"/>
                <a:gd name="connsiteX14" fmla="*/ 501882 w 606157"/>
                <a:gd name="connsiteY14" fmla="*/ 376178 h 480339"/>
                <a:gd name="connsiteX15" fmla="*/ 501882 w 606157"/>
                <a:gd name="connsiteY15" fmla="*/ 353421 h 480339"/>
                <a:gd name="connsiteX16" fmla="*/ 511657 w 606157"/>
                <a:gd name="connsiteY16" fmla="*/ 343654 h 480339"/>
                <a:gd name="connsiteX17" fmla="*/ 511621 w 606157"/>
                <a:gd name="connsiteY17" fmla="*/ 311170 h 480339"/>
                <a:gd name="connsiteX18" fmla="*/ 436735 w 606157"/>
                <a:gd name="connsiteY18" fmla="*/ 385944 h 480339"/>
                <a:gd name="connsiteX19" fmla="*/ 511621 w 606157"/>
                <a:gd name="connsiteY19" fmla="*/ 460816 h 480339"/>
                <a:gd name="connsiteX20" fmla="*/ 586605 w 606157"/>
                <a:gd name="connsiteY20" fmla="*/ 385944 h 480339"/>
                <a:gd name="connsiteX21" fmla="*/ 511621 w 606157"/>
                <a:gd name="connsiteY21" fmla="*/ 311170 h 480339"/>
                <a:gd name="connsiteX22" fmla="*/ 511621 w 606157"/>
                <a:gd name="connsiteY22" fmla="*/ 291647 h 480339"/>
                <a:gd name="connsiteX23" fmla="*/ 606157 w 606157"/>
                <a:gd name="connsiteY23" fmla="*/ 385944 h 480339"/>
                <a:gd name="connsiteX24" fmla="*/ 511621 w 606157"/>
                <a:gd name="connsiteY24" fmla="*/ 480339 h 480339"/>
                <a:gd name="connsiteX25" fmla="*/ 417183 w 606157"/>
                <a:gd name="connsiteY25" fmla="*/ 385944 h 480339"/>
                <a:gd name="connsiteX26" fmla="*/ 511621 w 606157"/>
                <a:gd name="connsiteY26" fmla="*/ 291647 h 480339"/>
                <a:gd name="connsiteX27" fmla="*/ 368279 w 606157"/>
                <a:gd name="connsiteY27" fmla="*/ 200476 h 480339"/>
                <a:gd name="connsiteX28" fmla="*/ 489505 w 606157"/>
                <a:gd name="connsiteY28" fmla="*/ 259991 h 480339"/>
                <a:gd name="connsiteX29" fmla="*/ 487746 w 606157"/>
                <a:gd name="connsiteY29" fmla="*/ 273650 h 480339"/>
                <a:gd name="connsiteX30" fmla="*/ 481782 w 606157"/>
                <a:gd name="connsiteY30" fmla="*/ 275699 h 480339"/>
                <a:gd name="connsiteX31" fmla="*/ 474059 w 606157"/>
                <a:gd name="connsiteY31" fmla="*/ 271894 h 480339"/>
                <a:gd name="connsiteX32" fmla="*/ 368279 w 606157"/>
                <a:gd name="connsiteY32" fmla="*/ 219989 h 480339"/>
                <a:gd name="connsiteX33" fmla="*/ 293588 w 606157"/>
                <a:gd name="connsiteY33" fmla="*/ 242819 h 480339"/>
                <a:gd name="connsiteX34" fmla="*/ 279999 w 606157"/>
                <a:gd name="connsiteY34" fmla="*/ 240185 h 480339"/>
                <a:gd name="connsiteX35" fmla="*/ 282639 w 606157"/>
                <a:gd name="connsiteY35" fmla="*/ 226623 h 480339"/>
                <a:gd name="connsiteX36" fmla="*/ 368279 w 606157"/>
                <a:gd name="connsiteY36" fmla="*/ 200476 h 480339"/>
                <a:gd name="connsiteX37" fmla="*/ 153211 w 606157"/>
                <a:gd name="connsiteY37" fmla="*/ 200476 h 480339"/>
                <a:gd name="connsiteX38" fmla="*/ 306325 w 606157"/>
                <a:gd name="connsiteY38" fmla="*/ 353439 h 480339"/>
                <a:gd name="connsiteX39" fmla="*/ 296547 w 606157"/>
                <a:gd name="connsiteY39" fmla="*/ 363200 h 480339"/>
                <a:gd name="connsiteX40" fmla="*/ 286770 w 606157"/>
                <a:gd name="connsiteY40" fmla="*/ 353439 h 480339"/>
                <a:gd name="connsiteX41" fmla="*/ 153211 w 606157"/>
                <a:gd name="connsiteY41" fmla="*/ 219999 h 480339"/>
                <a:gd name="connsiteX42" fmla="*/ 19554 w 606157"/>
                <a:gd name="connsiteY42" fmla="*/ 353439 h 480339"/>
                <a:gd name="connsiteX43" fmla="*/ 9777 w 606157"/>
                <a:gd name="connsiteY43" fmla="*/ 363200 h 480339"/>
                <a:gd name="connsiteX44" fmla="*/ 0 w 606157"/>
                <a:gd name="connsiteY44" fmla="*/ 353439 h 480339"/>
                <a:gd name="connsiteX45" fmla="*/ 153211 w 606157"/>
                <a:gd name="connsiteY45" fmla="*/ 200476 h 480339"/>
                <a:gd name="connsiteX46" fmla="*/ 368295 w 606157"/>
                <a:gd name="connsiteY46" fmla="*/ 19531 h 480339"/>
                <a:gd name="connsiteX47" fmla="*/ 306326 w 606157"/>
                <a:gd name="connsiteY47" fmla="*/ 81348 h 480339"/>
                <a:gd name="connsiteX48" fmla="*/ 368295 w 606157"/>
                <a:gd name="connsiteY48" fmla="*/ 143262 h 480339"/>
                <a:gd name="connsiteX49" fmla="*/ 430165 w 606157"/>
                <a:gd name="connsiteY49" fmla="*/ 81348 h 480339"/>
                <a:gd name="connsiteX50" fmla="*/ 368295 w 606157"/>
                <a:gd name="connsiteY50" fmla="*/ 19531 h 480339"/>
                <a:gd name="connsiteX51" fmla="*/ 153211 w 606157"/>
                <a:gd name="connsiteY51" fmla="*/ 19531 h 480339"/>
                <a:gd name="connsiteX52" fmla="*/ 91242 w 606157"/>
                <a:gd name="connsiteY52" fmla="*/ 81348 h 480339"/>
                <a:gd name="connsiteX53" fmla="*/ 153211 w 606157"/>
                <a:gd name="connsiteY53" fmla="*/ 143262 h 480339"/>
                <a:gd name="connsiteX54" fmla="*/ 215081 w 606157"/>
                <a:gd name="connsiteY54" fmla="*/ 81348 h 480339"/>
                <a:gd name="connsiteX55" fmla="*/ 153211 w 606157"/>
                <a:gd name="connsiteY55" fmla="*/ 19531 h 480339"/>
                <a:gd name="connsiteX56" fmla="*/ 368295 w 606157"/>
                <a:gd name="connsiteY56" fmla="*/ 0 h 480339"/>
                <a:gd name="connsiteX57" fmla="*/ 449714 w 606157"/>
                <a:gd name="connsiteY57" fmla="*/ 81348 h 480339"/>
                <a:gd name="connsiteX58" fmla="*/ 368295 w 606157"/>
                <a:gd name="connsiteY58" fmla="*/ 162794 h 480339"/>
                <a:gd name="connsiteX59" fmla="*/ 286778 w 606157"/>
                <a:gd name="connsiteY59" fmla="*/ 81348 h 480339"/>
                <a:gd name="connsiteX60" fmla="*/ 368295 w 606157"/>
                <a:gd name="connsiteY60" fmla="*/ 0 h 480339"/>
                <a:gd name="connsiteX61" fmla="*/ 153211 w 606157"/>
                <a:gd name="connsiteY61" fmla="*/ 0 h 480339"/>
                <a:gd name="connsiteX62" fmla="*/ 234630 w 606157"/>
                <a:gd name="connsiteY62" fmla="*/ 81348 h 480339"/>
                <a:gd name="connsiteX63" fmla="*/ 153211 w 606157"/>
                <a:gd name="connsiteY63" fmla="*/ 162794 h 480339"/>
                <a:gd name="connsiteX64" fmla="*/ 71694 w 606157"/>
                <a:gd name="connsiteY64" fmla="*/ 81348 h 480339"/>
                <a:gd name="connsiteX65" fmla="*/ 153211 w 606157"/>
                <a:gd name="connsiteY65" fmla="*/ 0 h 4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06157" h="480339">
                  <a:moveTo>
                    <a:pt x="511657" y="343654"/>
                  </a:moveTo>
                  <a:cubicBezTo>
                    <a:pt x="517131" y="343654"/>
                    <a:pt x="521432" y="348049"/>
                    <a:pt x="521432" y="353421"/>
                  </a:cubicBezTo>
                  <a:lnTo>
                    <a:pt x="521432" y="376178"/>
                  </a:lnTo>
                  <a:lnTo>
                    <a:pt x="544305" y="376178"/>
                  </a:lnTo>
                  <a:cubicBezTo>
                    <a:pt x="549682" y="376178"/>
                    <a:pt x="554080" y="380573"/>
                    <a:pt x="554080" y="385945"/>
                  </a:cubicBezTo>
                  <a:cubicBezTo>
                    <a:pt x="554080" y="391414"/>
                    <a:pt x="549682" y="395712"/>
                    <a:pt x="544305" y="395712"/>
                  </a:cubicBezTo>
                  <a:lnTo>
                    <a:pt x="521432" y="395712"/>
                  </a:lnTo>
                  <a:lnTo>
                    <a:pt x="521432" y="418566"/>
                  </a:lnTo>
                  <a:cubicBezTo>
                    <a:pt x="521432" y="423938"/>
                    <a:pt x="517131" y="428333"/>
                    <a:pt x="511657" y="428333"/>
                  </a:cubicBezTo>
                  <a:cubicBezTo>
                    <a:pt x="506281" y="428333"/>
                    <a:pt x="501882" y="423938"/>
                    <a:pt x="501882" y="418566"/>
                  </a:cubicBezTo>
                  <a:lnTo>
                    <a:pt x="501882" y="395712"/>
                  </a:lnTo>
                  <a:lnTo>
                    <a:pt x="479106" y="395712"/>
                  </a:lnTo>
                  <a:cubicBezTo>
                    <a:pt x="473730" y="395712"/>
                    <a:pt x="469331" y="391414"/>
                    <a:pt x="469331" y="385945"/>
                  </a:cubicBezTo>
                  <a:cubicBezTo>
                    <a:pt x="469331" y="380573"/>
                    <a:pt x="473730" y="376178"/>
                    <a:pt x="479106" y="376178"/>
                  </a:cubicBezTo>
                  <a:lnTo>
                    <a:pt x="501882" y="376178"/>
                  </a:lnTo>
                  <a:lnTo>
                    <a:pt x="501882" y="353421"/>
                  </a:lnTo>
                  <a:cubicBezTo>
                    <a:pt x="501882" y="348049"/>
                    <a:pt x="506281" y="343654"/>
                    <a:pt x="511657" y="343654"/>
                  </a:cubicBezTo>
                  <a:close/>
                  <a:moveTo>
                    <a:pt x="511621" y="311170"/>
                  </a:moveTo>
                  <a:cubicBezTo>
                    <a:pt x="470366" y="311170"/>
                    <a:pt x="436735" y="344750"/>
                    <a:pt x="436735" y="385944"/>
                  </a:cubicBezTo>
                  <a:cubicBezTo>
                    <a:pt x="436735" y="427236"/>
                    <a:pt x="470366" y="460816"/>
                    <a:pt x="511621" y="460816"/>
                  </a:cubicBezTo>
                  <a:cubicBezTo>
                    <a:pt x="552975" y="460816"/>
                    <a:pt x="586605" y="427236"/>
                    <a:pt x="586605" y="385944"/>
                  </a:cubicBezTo>
                  <a:cubicBezTo>
                    <a:pt x="586605" y="344750"/>
                    <a:pt x="552975" y="311170"/>
                    <a:pt x="511621" y="311170"/>
                  </a:cubicBezTo>
                  <a:close/>
                  <a:moveTo>
                    <a:pt x="511621" y="291647"/>
                  </a:moveTo>
                  <a:cubicBezTo>
                    <a:pt x="563729" y="291647"/>
                    <a:pt x="606157" y="333915"/>
                    <a:pt x="606157" y="385944"/>
                  </a:cubicBezTo>
                  <a:cubicBezTo>
                    <a:pt x="606157" y="437974"/>
                    <a:pt x="563729" y="480339"/>
                    <a:pt x="511621" y="480339"/>
                  </a:cubicBezTo>
                  <a:cubicBezTo>
                    <a:pt x="459514" y="480339"/>
                    <a:pt x="417183" y="437974"/>
                    <a:pt x="417183" y="385944"/>
                  </a:cubicBezTo>
                  <a:cubicBezTo>
                    <a:pt x="417183" y="333915"/>
                    <a:pt x="459514" y="291647"/>
                    <a:pt x="511621" y="291647"/>
                  </a:cubicBezTo>
                  <a:close/>
                  <a:moveTo>
                    <a:pt x="368279" y="200476"/>
                  </a:moveTo>
                  <a:cubicBezTo>
                    <a:pt x="416085" y="200476"/>
                    <a:pt x="460274" y="222135"/>
                    <a:pt x="489505" y="259991"/>
                  </a:cubicBezTo>
                  <a:cubicBezTo>
                    <a:pt x="492829" y="264284"/>
                    <a:pt x="492047" y="270333"/>
                    <a:pt x="487746" y="273650"/>
                  </a:cubicBezTo>
                  <a:cubicBezTo>
                    <a:pt x="485986" y="275016"/>
                    <a:pt x="483835" y="275699"/>
                    <a:pt x="481782" y="275699"/>
                  </a:cubicBezTo>
                  <a:cubicBezTo>
                    <a:pt x="478849" y="275699"/>
                    <a:pt x="475916" y="274430"/>
                    <a:pt x="474059" y="271894"/>
                  </a:cubicBezTo>
                  <a:cubicBezTo>
                    <a:pt x="448542" y="238917"/>
                    <a:pt x="409926" y="219989"/>
                    <a:pt x="368279" y="219989"/>
                  </a:cubicBezTo>
                  <a:cubicBezTo>
                    <a:pt x="341492" y="219989"/>
                    <a:pt x="315683" y="227892"/>
                    <a:pt x="293588" y="242819"/>
                  </a:cubicBezTo>
                  <a:cubicBezTo>
                    <a:pt x="289091" y="245844"/>
                    <a:pt x="283030" y="244673"/>
                    <a:pt x="279999" y="240185"/>
                  </a:cubicBezTo>
                  <a:cubicBezTo>
                    <a:pt x="276969" y="235697"/>
                    <a:pt x="278142" y="229648"/>
                    <a:pt x="282639" y="226623"/>
                  </a:cubicBezTo>
                  <a:cubicBezTo>
                    <a:pt x="307960" y="209549"/>
                    <a:pt x="337582" y="200476"/>
                    <a:pt x="368279" y="200476"/>
                  </a:cubicBezTo>
                  <a:close/>
                  <a:moveTo>
                    <a:pt x="153211" y="200476"/>
                  </a:moveTo>
                  <a:cubicBezTo>
                    <a:pt x="237688" y="200476"/>
                    <a:pt x="306325" y="269099"/>
                    <a:pt x="306325" y="353439"/>
                  </a:cubicBezTo>
                  <a:cubicBezTo>
                    <a:pt x="306325" y="358808"/>
                    <a:pt x="302023" y="363200"/>
                    <a:pt x="296547" y="363200"/>
                  </a:cubicBezTo>
                  <a:cubicBezTo>
                    <a:pt x="291170" y="363200"/>
                    <a:pt x="286770" y="358808"/>
                    <a:pt x="286770" y="353439"/>
                  </a:cubicBezTo>
                  <a:cubicBezTo>
                    <a:pt x="286770" y="279837"/>
                    <a:pt x="226835" y="219999"/>
                    <a:pt x="153211" y="219999"/>
                  </a:cubicBezTo>
                  <a:cubicBezTo>
                    <a:pt x="79490" y="219999"/>
                    <a:pt x="19554" y="279837"/>
                    <a:pt x="19554" y="353439"/>
                  </a:cubicBezTo>
                  <a:cubicBezTo>
                    <a:pt x="19554" y="358808"/>
                    <a:pt x="15155" y="363200"/>
                    <a:pt x="9777" y="363200"/>
                  </a:cubicBezTo>
                  <a:cubicBezTo>
                    <a:pt x="4400" y="363200"/>
                    <a:pt x="0" y="358808"/>
                    <a:pt x="0" y="353439"/>
                  </a:cubicBezTo>
                  <a:cubicBezTo>
                    <a:pt x="0" y="269099"/>
                    <a:pt x="68735" y="200476"/>
                    <a:pt x="153211" y="200476"/>
                  </a:cubicBezTo>
                  <a:close/>
                  <a:moveTo>
                    <a:pt x="368295" y="19531"/>
                  </a:moveTo>
                  <a:cubicBezTo>
                    <a:pt x="334085" y="19531"/>
                    <a:pt x="306326" y="47266"/>
                    <a:pt x="306326" y="81348"/>
                  </a:cubicBezTo>
                  <a:cubicBezTo>
                    <a:pt x="306326" y="115528"/>
                    <a:pt x="334085" y="143262"/>
                    <a:pt x="368295" y="143262"/>
                  </a:cubicBezTo>
                  <a:cubicBezTo>
                    <a:pt x="402407" y="143262"/>
                    <a:pt x="430165" y="115528"/>
                    <a:pt x="430165" y="81348"/>
                  </a:cubicBezTo>
                  <a:cubicBezTo>
                    <a:pt x="430165" y="47266"/>
                    <a:pt x="402407" y="19531"/>
                    <a:pt x="368295" y="19531"/>
                  </a:cubicBezTo>
                  <a:close/>
                  <a:moveTo>
                    <a:pt x="153211" y="19531"/>
                  </a:moveTo>
                  <a:cubicBezTo>
                    <a:pt x="119001" y="19531"/>
                    <a:pt x="91242" y="47266"/>
                    <a:pt x="91242" y="81348"/>
                  </a:cubicBezTo>
                  <a:cubicBezTo>
                    <a:pt x="91242" y="115528"/>
                    <a:pt x="119001" y="143262"/>
                    <a:pt x="153211" y="143262"/>
                  </a:cubicBezTo>
                  <a:cubicBezTo>
                    <a:pt x="187323" y="143262"/>
                    <a:pt x="215081" y="115528"/>
                    <a:pt x="215081" y="81348"/>
                  </a:cubicBezTo>
                  <a:cubicBezTo>
                    <a:pt x="215081" y="47266"/>
                    <a:pt x="187323" y="19531"/>
                    <a:pt x="153211" y="19531"/>
                  </a:cubicBezTo>
                  <a:close/>
                  <a:moveTo>
                    <a:pt x="368295" y="0"/>
                  </a:moveTo>
                  <a:cubicBezTo>
                    <a:pt x="413158" y="0"/>
                    <a:pt x="449714" y="36523"/>
                    <a:pt x="449714" y="81348"/>
                  </a:cubicBezTo>
                  <a:cubicBezTo>
                    <a:pt x="449714" y="126270"/>
                    <a:pt x="413158" y="162794"/>
                    <a:pt x="368295" y="162794"/>
                  </a:cubicBezTo>
                  <a:cubicBezTo>
                    <a:pt x="323333" y="162794"/>
                    <a:pt x="286778" y="126270"/>
                    <a:pt x="286778" y="81348"/>
                  </a:cubicBezTo>
                  <a:cubicBezTo>
                    <a:pt x="286778" y="36523"/>
                    <a:pt x="323333" y="0"/>
                    <a:pt x="368295" y="0"/>
                  </a:cubicBezTo>
                  <a:close/>
                  <a:moveTo>
                    <a:pt x="153211" y="0"/>
                  </a:moveTo>
                  <a:cubicBezTo>
                    <a:pt x="198074" y="0"/>
                    <a:pt x="234630" y="36523"/>
                    <a:pt x="234630" y="81348"/>
                  </a:cubicBezTo>
                  <a:cubicBezTo>
                    <a:pt x="234630" y="126270"/>
                    <a:pt x="198074" y="162794"/>
                    <a:pt x="153211" y="162794"/>
                  </a:cubicBezTo>
                  <a:cubicBezTo>
                    <a:pt x="108249" y="162794"/>
                    <a:pt x="71694" y="126270"/>
                    <a:pt x="71694" y="81348"/>
                  </a:cubicBezTo>
                  <a:cubicBezTo>
                    <a:pt x="71694" y="36523"/>
                    <a:pt x="108249" y="0"/>
                    <a:pt x="153211" y="0"/>
                  </a:cubicBezTo>
                  <a:close/>
                </a:path>
              </a:pathLst>
            </a:custGeom>
            <a:solidFill>
              <a:srgbClr val="FBFBFB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817" grpId="0"/>
      <p:bldP spid="34819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/>
          <p:cNvSpPr/>
          <p:nvPr/>
        </p:nvSpPr>
        <p:spPr>
          <a:xfrm>
            <a:off x="480595" y="857634"/>
            <a:ext cx="2852063" cy="338554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eaLnBrk="0" hangingPunct="0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、比较好的新媒体运营平台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4" name="矩形 8"/>
          <p:cNvSpPr/>
          <p:nvPr/>
        </p:nvSpPr>
        <p:spPr>
          <a:xfrm>
            <a:off x="6730988" y="2238510"/>
            <a:ext cx="2690094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年轻用户比较活跃的载体，</a:t>
            </a:r>
            <a:endParaRPr lang="en-US" altLang="zh-CN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尤其</a:t>
            </a: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空间流量大一些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6" name="矩形 8"/>
          <p:cNvSpPr/>
          <p:nvPr/>
        </p:nvSpPr>
        <p:spPr>
          <a:xfrm>
            <a:off x="1557308" y="1835414"/>
            <a:ext cx="2747963" cy="345864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传统新媒体巅峰期的代表作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7" name="矩形 8"/>
          <p:cNvSpPr/>
          <p:nvPr/>
        </p:nvSpPr>
        <p:spPr>
          <a:xfrm>
            <a:off x="3363008" y="1441522"/>
            <a:ext cx="691753" cy="4247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9" name="矩形 8"/>
          <p:cNvSpPr/>
          <p:nvPr/>
        </p:nvSpPr>
        <p:spPr>
          <a:xfrm>
            <a:off x="-28527" y="3672958"/>
            <a:ext cx="3044428" cy="6463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目前分享量最大的平台，</a:t>
            </a:r>
            <a:endParaRPr lang="en-US" altLang="zh-CN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每天占据每天</a:t>
            </a: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70-80%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的分享量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0" name="矩形 8"/>
          <p:cNvSpPr/>
          <p:nvPr/>
        </p:nvSpPr>
        <p:spPr>
          <a:xfrm>
            <a:off x="2119465" y="3255331"/>
            <a:ext cx="691753" cy="4247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1" name="矩形 8"/>
          <p:cNvSpPr/>
          <p:nvPr/>
        </p:nvSpPr>
        <p:spPr>
          <a:xfrm>
            <a:off x="6694267" y="1914253"/>
            <a:ext cx="1358099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2" name="矩形 8"/>
          <p:cNvSpPr/>
          <p:nvPr/>
        </p:nvSpPr>
        <p:spPr>
          <a:xfrm>
            <a:off x="6393673" y="3315121"/>
            <a:ext cx="901303" cy="4247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Isosceles Triangle 3"/>
          <p:cNvSpPr/>
          <p:nvPr/>
        </p:nvSpPr>
        <p:spPr>
          <a:xfrm rot="13674748">
            <a:off x="4241243" y="1918636"/>
            <a:ext cx="54262" cy="9844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Isosceles Triangle 4"/>
          <p:cNvSpPr/>
          <p:nvPr/>
        </p:nvSpPr>
        <p:spPr>
          <a:xfrm rot="8943721" flipH="1">
            <a:off x="5045693" y="1870575"/>
            <a:ext cx="54262" cy="101828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Isosceles Triangle 5"/>
          <p:cNvSpPr/>
          <p:nvPr/>
        </p:nvSpPr>
        <p:spPr>
          <a:xfrm rot="6358749" flipH="1">
            <a:off x="5330719" y="1671285"/>
            <a:ext cx="54262" cy="78337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Isosceles Triangle 7"/>
          <p:cNvSpPr/>
          <p:nvPr/>
        </p:nvSpPr>
        <p:spPr>
          <a:xfrm rot="16200000" flipH="1">
            <a:off x="5037626" y="2965748"/>
            <a:ext cx="54262" cy="129770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Isosceles Triangle 8"/>
          <p:cNvSpPr/>
          <p:nvPr/>
        </p:nvSpPr>
        <p:spPr>
          <a:xfrm rot="19652835" flipH="1">
            <a:off x="5541783" y="2671137"/>
            <a:ext cx="54262" cy="101828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Isosceles Triangle 9"/>
          <p:cNvSpPr/>
          <p:nvPr/>
        </p:nvSpPr>
        <p:spPr>
          <a:xfrm rot="1004593" flipH="1">
            <a:off x="6059855" y="3024728"/>
            <a:ext cx="54262" cy="59465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Isosceles Triangle 11"/>
          <p:cNvSpPr/>
          <p:nvPr/>
        </p:nvSpPr>
        <p:spPr>
          <a:xfrm rot="15057229" flipH="1">
            <a:off x="5462168" y="1950131"/>
            <a:ext cx="54262" cy="155786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Isosceles Triangle 12"/>
          <p:cNvSpPr/>
          <p:nvPr/>
        </p:nvSpPr>
        <p:spPr>
          <a:xfrm rot="11627016" flipH="1">
            <a:off x="6207310" y="2483145"/>
            <a:ext cx="54262" cy="59465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Isosceles Triangle 13"/>
          <p:cNvSpPr/>
          <p:nvPr/>
        </p:nvSpPr>
        <p:spPr>
          <a:xfrm rot="17067092" flipH="1">
            <a:off x="5973088" y="1941182"/>
            <a:ext cx="54262" cy="59465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Isosceles Triangle 15"/>
          <p:cNvSpPr/>
          <p:nvPr/>
        </p:nvSpPr>
        <p:spPr>
          <a:xfrm rot="2810845">
            <a:off x="3534951" y="2567407"/>
            <a:ext cx="54262" cy="9844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Isosceles Triangle 16"/>
          <p:cNvSpPr/>
          <p:nvPr/>
        </p:nvSpPr>
        <p:spPr>
          <a:xfrm rot="5400000">
            <a:off x="3837305" y="3014371"/>
            <a:ext cx="54262" cy="120045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Isosceles Triangle 17"/>
          <p:cNvSpPr/>
          <p:nvPr/>
        </p:nvSpPr>
        <p:spPr>
          <a:xfrm rot="4263180">
            <a:off x="4027630" y="2444270"/>
            <a:ext cx="54262" cy="155786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Oval 10"/>
          <p:cNvSpPr/>
          <p:nvPr/>
        </p:nvSpPr>
        <p:spPr>
          <a:xfrm>
            <a:off x="5674945" y="3416084"/>
            <a:ext cx="511608" cy="51160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Oval 6"/>
          <p:cNvSpPr/>
          <p:nvPr/>
        </p:nvSpPr>
        <p:spPr>
          <a:xfrm>
            <a:off x="4544257" y="1672601"/>
            <a:ext cx="512686" cy="5126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Oval 14"/>
          <p:cNvSpPr/>
          <p:nvPr/>
        </p:nvSpPr>
        <p:spPr>
          <a:xfrm>
            <a:off x="6115786" y="2155402"/>
            <a:ext cx="512686" cy="5126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Oval 18"/>
          <p:cNvSpPr/>
          <p:nvPr/>
        </p:nvSpPr>
        <p:spPr>
          <a:xfrm>
            <a:off x="2890650" y="3271144"/>
            <a:ext cx="512686" cy="5126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55718" y="264928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四大平台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" name="矩形 8"/>
          <p:cNvSpPr/>
          <p:nvPr/>
        </p:nvSpPr>
        <p:spPr>
          <a:xfrm>
            <a:off x="6372129" y="3669753"/>
            <a:ext cx="2690094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年轻用户比较活跃的载体，</a:t>
            </a:r>
            <a:endParaRPr lang="en-US" altLang="zh-CN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尤其</a:t>
            </a:r>
            <a:r>
              <a:rPr lang="en-US" altLang="zh-CN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空间流量大一些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4" grpId="0"/>
      <p:bldP spid="35846" grpId="0"/>
      <p:bldP spid="35847" grpId="0"/>
      <p:bldP spid="35849" grpId="0"/>
      <p:bldP spid="35850" grpId="0"/>
      <p:bldP spid="35851" grpId="0"/>
      <p:bldP spid="35852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7" grpId="0" animBg="1"/>
      <p:bldP spid="49" grpId="0" animBg="1"/>
      <p:bldP spid="42" grpId="0" animBg="1"/>
      <p:bldP spid="36" grpId="0" animBg="1"/>
      <p:bldP spid="5" grpId="0"/>
      <p:bldP spid="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610699" y="1410553"/>
            <a:ext cx="1382904" cy="1383084"/>
            <a:chOff x="1073572" y="1216298"/>
            <a:chExt cx="1440160" cy="1440160"/>
          </a:xfrm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434083" y="1564903"/>
              <a:ext cx="719138" cy="74295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0735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58254" y="1410553"/>
            <a:ext cx="1382904" cy="1383084"/>
            <a:chOff x="3575472" y="1216298"/>
            <a:chExt cx="1440160" cy="1440160"/>
          </a:xfrm>
        </p:grpSpPr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983609" y="1527597"/>
              <a:ext cx="700087" cy="715962"/>
            </a:xfrm>
            <a:custGeom>
              <a:avLst/>
              <a:gdLst>
                <a:gd name="T0" fmla="*/ 6 w 96"/>
                <a:gd name="T1" fmla="*/ 41 h 98"/>
                <a:gd name="T2" fmla="*/ 75 w 96"/>
                <a:gd name="T3" fmla="*/ 41 h 98"/>
                <a:gd name="T4" fmla="*/ 78 w 96"/>
                <a:gd name="T5" fmla="*/ 41 h 98"/>
                <a:gd name="T6" fmla="*/ 91 w 96"/>
                <a:gd name="T7" fmla="*/ 46 h 98"/>
                <a:gd name="T8" fmla="*/ 96 w 96"/>
                <a:gd name="T9" fmla="*/ 60 h 98"/>
                <a:gd name="T10" fmla="*/ 91 w 96"/>
                <a:gd name="T11" fmla="*/ 73 h 98"/>
                <a:gd name="T12" fmla="*/ 78 w 96"/>
                <a:gd name="T13" fmla="*/ 78 h 98"/>
                <a:gd name="T14" fmla="*/ 69 w 96"/>
                <a:gd name="T15" fmla="*/ 76 h 98"/>
                <a:gd name="T16" fmla="*/ 63 w 96"/>
                <a:gd name="T17" fmla="*/ 85 h 98"/>
                <a:gd name="T18" fmla="*/ 67 w 96"/>
                <a:gd name="T19" fmla="*/ 85 h 98"/>
                <a:gd name="T20" fmla="*/ 84 w 96"/>
                <a:gd name="T21" fmla="*/ 85 h 98"/>
                <a:gd name="T22" fmla="*/ 71 w 96"/>
                <a:gd name="T23" fmla="*/ 98 h 98"/>
                <a:gd name="T24" fmla="*/ 17 w 96"/>
                <a:gd name="T25" fmla="*/ 98 h 98"/>
                <a:gd name="T26" fmla="*/ 13 w 96"/>
                <a:gd name="T27" fmla="*/ 98 h 98"/>
                <a:gd name="T28" fmla="*/ 0 w 96"/>
                <a:gd name="T29" fmla="*/ 85 h 98"/>
                <a:gd name="T30" fmla="*/ 17 w 96"/>
                <a:gd name="T31" fmla="*/ 85 h 98"/>
                <a:gd name="T32" fmla="*/ 21 w 96"/>
                <a:gd name="T33" fmla="*/ 85 h 98"/>
                <a:gd name="T34" fmla="*/ 6 w 96"/>
                <a:gd name="T35" fmla="*/ 41 h 98"/>
                <a:gd name="T36" fmla="*/ 57 w 96"/>
                <a:gd name="T37" fmla="*/ 35 h 98"/>
                <a:gd name="T38" fmla="*/ 55 w 96"/>
                <a:gd name="T39" fmla="*/ 6 h 98"/>
                <a:gd name="T40" fmla="*/ 57 w 96"/>
                <a:gd name="T41" fmla="*/ 35 h 98"/>
                <a:gd name="T42" fmla="*/ 44 w 96"/>
                <a:gd name="T43" fmla="*/ 30 h 98"/>
                <a:gd name="T44" fmla="*/ 43 w 96"/>
                <a:gd name="T45" fmla="*/ 0 h 98"/>
                <a:gd name="T46" fmla="*/ 44 w 96"/>
                <a:gd name="T47" fmla="*/ 30 h 98"/>
                <a:gd name="T48" fmla="*/ 31 w 96"/>
                <a:gd name="T49" fmla="*/ 34 h 98"/>
                <a:gd name="T50" fmla="*/ 30 w 96"/>
                <a:gd name="T51" fmla="*/ 4 h 98"/>
                <a:gd name="T52" fmla="*/ 31 w 96"/>
                <a:gd name="T53" fmla="*/ 34 h 98"/>
                <a:gd name="T54" fmla="*/ 16 w 96"/>
                <a:gd name="T55" fmla="*/ 53 h 98"/>
                <a:gd name="T56" fmla="*/ 26 w 96"/>
                <a:gd name="T57" fmla="*/ 79 h 98"/>
                <a:gd name="T58" fmla="*/ 34 w 96"/>
                <a:gd name="T59" fmla="*/ 74 h 98"/>
                <a:gd name="T60" fmla="*/ 25 w 96"/>
                <a:gd name="T61" fmla="*/ 51 h 98"/>
                <a:gd name="T62" fmla="*/ 16 w 96"/>
                <a:gd name="T63" fmla="*/ 53 h 98"/>
                <a:gd name="T64" fmla="*/ 78 w 96"/>
                <a:gd name="T65" fmla="*/ 50 h 98"/>
                <a:gd name="T66" fmla="*/ 73 w 96"/>
                <a:gd name="T67" fmla="*/ 68 h 98"/>
                <a:gd name="T68" fmla="*/ 78 w 96"/>
                <a:gd name="T69" fmla="*/ 69 h 98"/>
                <a:gd name="T70" fmla="*/ 85 w 96"/>
                <a:gd name="T71" fmla="*/ 67 h 98"/>
                <a:gd name="T72" fmla="*/ 88 w 96"/>
                <a:gd name="T73" fmla="*/ 60 h 98"/>
                <a:gd name="T74" fmla="*/ 85 w 96"/>
                <a:gd name="T75" fmla="*/ 53 h 98"/>
                <a:gd name="T76" fmla="*/ 78 w 96"/>
                <a:gd name="T77" fmla="*/ 50 h 98"/>
                <a:gd name="T78" fmla="*/ 78 w 96"/>
                <a:gd name="T79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8">
                  <a:moveTo>
                    <a:pt x="6" y="41"/>
                  </a:moveTo>
                  <a:cubicBezTo>
                    <a:pt x="29" y="41"/>
                    <a:pt x="52" y="41"/>
                    <a:pt x="75" y="41"/>
                  </a:cubicBezTo>
                  <a:cubicBezTo>
                    <a:pt x="76" y="41"/>
                    <a:pt x="77" y="41"/>
                    <a:pt x="78" y="41"/>
                  </a:cubicBezTo>
                  <a:cubicBezTo>
                    <a:pt x="83" y="41"/>
                    <a:pt x="88" y="43"/>
                    <a:pt x="91" y="46"/>
                  </a:cubicBezTo>
                  <a:cubicBezTo>
                    <a:pt x="94" y="50"/>
                    <a:pt x="96" y="54"/>
                    <a:pt x="96" y="60"/>
                  </a:cubicBezTo>
                  <a:cubicBezTo>
                    <a:pt x="96" y="65"/>
                    <a:pt x="94" y="69"/>
                    <a:pt x="91" y="73"/>
                  </a:cubicBezTo>
                  <a:cubicBezTo>
                    <a:pt x="88" y="76"/>
                    <a:pt x="83" y="78"/>
                    <a:pt x="78" y="78"/>
                  </a:cubicBezTo>
                  <a:cubicBezTo>
                    <a:pt x="75" y="78"/>
                    <a:pt x="71" y="77"/>
                    <a:pt x="69" y="76"/>
                  </a:cubicBezTo>
                  <a:cubicBezTo>
                    <a:pt x="67" y="79"/>
                    <a:pt x="65" y="82"/>
                    <a:pt x="63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2" y="72"/>
                    <a:pt x="6" y="58"/>
                    <a:pt x="6" y="41"/>
                  </a:cubicBezTo>
                  <a:close/>
                  <a:moveTo>
                    <a:pt x="57" y="35"/>
                  </a:moveTo>
                  <a:cubicBezTo>
                    <a:pt x="43" y="15"/>
                    <a:pt x="59" y="19"/>
                    <a:pt x="55" y="6"/>
                  </a:cubicBezTo>
                  <a:cubicBezTo>
                    <a:pt x="64" y="18"/>
                    <a:pt x="51" y="18"/>
                    <a:pt x="57" y="35"/>
                  </a:cubicBezTo>
                  <a:close/>
                  <a:moveTo>
                    <a:pt x="44" y="30"/>
                  </a:moveTo>
                  <a:cubicBezTo>
                    <a:pt x="38" y="12"/>
                    <a:pt x="51" y="12"/>
                    <a:pt x="43" y="0"/>
                  </a:cubicBezTo>
                  <a:cubicBezTo>
                    <a:pt x="47" y="13"/>
                    <a:pt x="30" y="9"/>
                    <a:pt x="44" y="30"/>
                  </a:cubicBezTo>
                  <a:close/>
                  <a:moveTo>
                    <a:pt x="31" y="34"/>
                  </a:moveTo>
                  <a:cubicBezTo>
                    <a:pt x="17" y="14"/>
                    <a:pt x="34" y="18"/>
                    <a:pt x="30" y="4"/>
                  </a:cubicBezTo>
                  <a:cubicBezTo>
                    <a:pt x="38" y="16"/>
                    <a:pt x="25" y="17"/>
                    <a:pt x="31" y="34"/>
                  </a:cubicBezTo>
                  <a:close/>
                  <a:moveTo>
                    <a:pt x="16" y="53"/>
                  </a:moveTo>
                  <a:cubicBezTo>
                    <a:pt x="17" y="62"/>
                    <a:pt x="21" y="72"/>
                    <a:pt x="26" y="79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0" y="68"/>
                    <a:pt x="26" y="59"/>
                    <a:pt x="25" y="51"/>
                  </a:cubicBezTo>
                  <a:cubicBezTo>
                    <a:pt x="16" y="53"/>
                    <a:pt x="16" y="53"/>
                    <a:pt x="16" y="53"/>
                  </a:cubicBezTo>
                  <a:close/>
                  <a:moveTo>
                    <a:pt x="78" y="50"/>
                  </a:moveTo>
                  <a:cubicBezTo>
                    <a:pt x="77" y="56"/>
                    <a:pt x="75" y="62"/>
                    <a:pt x="73" y="68"/>
                  </a:cubicBezTo>
                  <a:cubicBezTo>
                    <a:pt x="74" y="69"/>
                    <a:pt x="76" y="69"/>
                    <a:pt x="78" y="69"/>
                  </a:cubicBezTo>
                  <a:cubicBezTo>
                    <a:pt x="81" y="69"/>
                    <a:pt x="83" y="68"/>
                    <a:pt x="85" y="67"/>
                  </a:cubicBezTo>
                  <a:cubicBezTo>
                    <a:pt x="87" y="65"/>
                    <a:pt x="88" y="62"/>
                    <a:pt x="88" y="60"/>
                  </a:cubicBezTo>
                  <a:cubicBezTo>
                    <a:pt x="88" y="57"/>
                    <a:pt x="87" y="54"/>
                    <a:pt x="85" y="53"/>
                  </a:cubicBezTo>
                  <a:cubicBezTo>
                    <a:pt x="83" y="51"/>
                    <a:pt x="81" y="50"/>
                    <a:pt x="78" y="50"/>
                  </a:cubicBezTo>
                  <a:cubicBezTo>
                    <a:pt x="78" y="50"/>
                    <a:pt x="78" y="50"/>
                    <a:pt x="78" y="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575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05809" y="1410553"/>
            <a:ext cx="1382904" cy="1383084"/>
            <a:chOff x="5861472" y="1216298"/>
            <a:chExt cx="1440160" cy="1440160"/>
          </a:xfrm>
        </p:grpSpPr>
        <p:sp>
          <p:nvSpPr>
            <p:cNvPr id="29" name="Freeform 17"/>
            <p:cNvSpPr>
              <a:spLocks noEditPoints="1"/>
            </p:cNvSpPr>
            <p:nvPr/>
          </p:nvSpPr>
          <p:spPr bwMode="auto">
            <a:xfrm>
              <a:off x="6234684" y="1588715"/>
              <a:ext cx="693737" cy="695326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861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501299" y="2896852"/>
            <a:ext cx="1599140" cy="1736412"/>
            <a:chOff x="1200943" y="2662332"/>
            <a:chExt cx="1665349" cy="1808068"/>
          </a:xfrm>
        </p:grpSpPr>
        <p:sp>
          <p:nvSpPr>
            <p:cNvPr id="32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任意多边形 59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98506" y="2896852"/>
            <a:ext cx="1599140" cy="1736412"/>
            <a:chOff x="1200943" y="2662332"/>
            <a:chExt cx="1665349" cy="1808068"/>
          </a:xfrm>
        </p:grpSpPr>
        <p:sp>
          <p:nvSpPr>
            <p:cNvPr id="41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 63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98153" y="2896852"/>
            <a:ext cx="1599140" cy="1736412"/>
            <a:chOff x="1200943" y="2662332"/>
            <a:chExt cx="1665349" cy="1808068"/>
          </a:xfrm>
        </p:grpSpPr>
        <p:sp>
          <p:nvSpPr>
            <p:cNvPr id="50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任意多边形 72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140730" y="77884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其他平台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866" name="矩形 8"/>
          <p:cNvSpPr/>
          <p:nvPr/>
        </p:nvSpPr>
        <p:spPr>
          <a:xfrm>
            <a:off x="1803907" y="3521447"/>
            <a:ext cx="1001316" cy="6463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今日头条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百度百家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7" name="矩形 8"/>
          <p:cNvSpPr/>
          <p:nvPr/>
        </p:nvSpPr>
        <p:spPr>
          <a:xfrm>
            <a:off x="4374447" y="3388860"/>
            <a:ext cx="581025" cy="1200329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知乎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虎嗅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氢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9" name="矩形 8"/>
          <p:cNvSpPr/>
          <p:nvPr/>
        </p:nvSpPr>
        <p:spPr>
          <a:xfrm>
            <a:off x="6118579" y="3374120"/>
            <a:ext cx="1757363" cy="9233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兴趣部落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京东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天猫粉丝圈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支付宝服务窗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866" grpId="0"/>
      <p:bldP spid="36867" grpId="0"/>
      <p:bldP spid="368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201202" y="4574677"/>
            <a:ext cx="6828373" cy="264671"/>
          </a:xfrm>
          <a:prstGeom prst="rect">
            <a:avLst/>
          </a:prstGeom>
          <a:solidFill>
            <a:srgbClr val="69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0" name="矩形 2"/>
          <p:cNvSpPr/>
          <p:nvPr/>
        </p:nvSpPr>
        <p:spPr>
          <a:xfrm>
            <a:off x="595988" y="676429"/>
            <a:ext cx="2236510" cy="338554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五、如何做新媒体账号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1" name="矩形 8"/>
          <p:cNvSpPr/>
          <p:nvPr/>
        </p:nvSpPr>
        <p:spPr>
          <a:xfrm>
            <a:off x="1273815" y="4561067"/>
            <a:ext cx="6755760" cy="29546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做账号前，要把定位考虑清楚，如冷兔、天才小熊猫等，要做到：提起某个账号，就能用关键词概括。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3" name="矩形 8"/>
          <p:cNvSpPr/>
          <p:nvPr/>
        </p:nvSpPr>
        <p:spPr>
          <a:xfrm>
            <a:off x="885592" y="3555308"/>
            <a:ext cx="1461747" cy="3139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例：</a:t>
            </a: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类类有话说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5" name="矩形 8"/>
          <p:cNvSpPr/>
          <p:nvPr/>
        </p:nvSpPr>
        <p:spPr>
          <a:xfrm>
            <a:off x="885589" y="3848203"/>
            <a:ext cx="5172075" cy="5355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是为互联网从业者或感兴趣的人提供经验分享的平台，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更多把自己以往的心得体会、实操分享，让大家能少走一些弯路。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5988" y="1091052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、定位是什么？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057614" y="2008695"/>
            <a:ext cx="1058467" cy="1058468"/>
          </a:xfrm>
          <a:prstGeom prst="ellipse">
            <a:avLst/>
          </a:prstGeom>
          <a:solidFill>
            <a:srgbClr val="A4B0B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195810" y="2263223"/>
            <a:ext cx="549412" cy="549412"/>
          </a:xfrm>
          <a:prstGeom prst="ellipse">
            <a:avLst/>
          </a:prstGeom>
          <a:solidFill>
            <a:srgbClr val="A4B0B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824865" y="2263223"/>
            <a:ext cx="549412" cy="549412"/>
          </a:xfrm>
          <a:prstGeom prst="ellipse">
            <a:avLst/>
          </a:prstGeom>
          <a:solidFill>
            <a:srgbClr val="697E9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454004" y="2008695"/>
            <a:ext cx="1058467" cy="1058468"/>
          </a:xfrm>
          <a:prstGeom prst="ellipse">
            <a:avLst/>
          </a:prstGeom>
          <a:solidFill>
            <a:srgbClr val="697E9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592198" y="2263223"/>
            <a:ext cx="549412" cy="549412"/>
          </a:xfrm>
          <a:prstGeom prst="ellipse">
            <a:avLst/>
          </a:prstGeom>
          <a:solidFill>
            <a:srgbClr val="697E9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221253" y="2263223"/>
            <a:ext cx="549412" cy="549412"/>
          </a:xfrm>
          <a:prstGeom prst="ellipse">
            <a:avLst/>
          </a:prstGeom>
          <a:solidFill>
            <a:srgbClr val="697E9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50393" y="2008695"/>
            <a:ext cx="1058467" cy="1058468"/>
          </a:xfrm>
          <a:prstGeom prst="ellipse">
            <a:avLst/>
          </a:prstGeom>
          <a:solidFill>
            <a:srgbClr val="697E9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068140" y="2263223"/>
            <a:ext cx="549412" cy="549412"/>
          </a:xfrm>
          <a:prstGeom prst="ellipse">
            <a:avLst/>
          </a:prstGeom>
          <a:solidFill>
            <a:srgbClr val="A4B0B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617643" y="2263223"/>
            <a:ext cx="549412" cy="549412"/>
          </a:xfrm>
          <a:prstGeom prst="ellipse">
            <a:avLst/>
          </a:prstGeom>
          <a:solidFill>
            <a:srgbClr val="A4B0B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6" name="矩形 8"/>
          <p:cNvSpPr/>
          <p:nvPr/>
        </p:nvSpPr>
        <p:spPr>
          <a:xfrm>
            <a:off x="1146967" y="2309048"/>
            <a:ext cx="914461" cy="4985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出于什么目的而建立？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8"/>
          <p:cNvSpPr/>
          <p:nvPr/>
        </p:nvSpPr>
        <p:spPr>
          <a:xfrm>
            <a:off x="3626382" y="2333271"/>
            <a:ext cx="806536" cy="4985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为哪些用户服务？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8"/>
          <p:cNvSpPr/>
          <p:nvPr/>
        </p:nvSpPr>
        <p:spPr>
          <a:xfrm>
            <a:off x="5963620" y="2332162"/>
            <a:ext cx="923012" cy="4985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出于什么目的而建立？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8037" y="14913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思考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78037" y="3407417"/>
            <a:ext cx="76087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vertical-rocket_62490"/>
          <p:cNvSpPr>
            <a:spLocks noChangeAspect="1"/>
          </p:cNvSpPr>
          <p:nvPr/>
        </p:nvSpPr>
        <p:spPr bwMode="auto">
          <a:xfrm>
            <a:off x="885589" y="4531577"/>
            <a:ext cx="261378" cy="307777"/>
          </a:xfrm>
          <a:custGeom>
            <a:avLst/>
            <a:gdLst>
              <a:gd name="T0" fmla="*/ 4275 w 5265"/>
              <a:gd name="T1" fmla="*/ 4094 h 6209"/>
              <a:gd name="T2" fmla="*/ 4349 w 5265"/>
              <a:gd name="T3" fmla="*/ 3406 h 6209"/>
              <a:gd name="T4" fmla="*/ 2632 w 5265"/>
              <a:gd name="T5" fmla="*/ 0 h 6209"/>
              <a:gd name="T6" fmla="*/ 916 w 5265"/>
              <a:gd name="T7" fmla="*/ 3406 h 6209"/>
              <a:gd name="T8" fmla="*/ 990 w 5265"/>
              <a:gd name="T9" fmla="*/ 4094 h 6209"/>
              <a:gd name="T10" fmla="*/ 0 w 5265"/>
              <a:gd name="T11" fmla="*/ 5203 h 6209"/>
              <a:gd name="T12" fmla="*/ 414 w 5265"/>
              <a:gd name="T13" fmla="*/ 6166 h 6209"/>
              <a:gd name="T14" fmla="*/ 1145 w 5265"/>
              <a:gd name="T15" fmla="*/ 6166 h 6209"/>
              <a:gd name="T16" fmla="*/ 1145 w 5265"/>
              <a:gd name="T17" fmla="*/ 6150 h 6209"/>
              <a:gd name="T18" fmla="*/ 1384 w 5265"/>
              <a:gd name="T19" fmla="*/ 5169 h 6209"/>
              <a:gd name="T20" fmla="*/ 2072 w 5265"/>
              <a:gd name="T21" fmla="*/ 6209 h 6209"/>
              <a:gd name="T22" fmla="*/ 3193 w 5265"/>
              <a:gd name="T23" fmla="*/ 6209 h 6209"/>
              <a:gd name="T24" fmla="*/ 3881 w 5265"/>
              <a:gd name="T25" fmla="*/ 5169 h 6209"/>
              <a:gd name="T26" fmla="*/ 4120 w 5265"/>
              <a:gd name="T27" fmla="*/ 6150 h 6209"/>
              <a:gd name="T28" fmla="*/ 4119 w 5265"/>
              <a:gd name="T29" fmla="*/ 6166 h 6209"/>
              <a:gd name="T30" fmla="*/ 4851 w 5265"/>
              <a:gd name="T31" fmla="*/ 6166 h 6209"/>
              <a:gd name="T32" fmla="*/ 5265 w 5265"/>
              <a:gd name="T33" fmla="*/ 5203 h 6209"/>
              <a:gd name="T34" fmla="*/ 4275 w 5265"/>
              <a:gd name="T35" fmla="*/ 4094 h 6209"/>
              <a:gd name="T36" fmla="*/ 2632 w 5265"/>
              <a:gd name="T37" fmla="*/ 1651 h 6209"/>
              <a:gd name="T38" fmla="*/ 3282 w 5265"/>
              <a:gd name="T39" fmla="*/ 2300 h 6209"/>
              <a:gd name="T40" fmla="*/ 2632 w 5265"/>
              <a:gd name="T41" fmla="*/ 2950 h 6209"/>
              <a:gd name="T42" fmla="*/ 1983 w 5265"/>
              <a:gd name="T43" fmla="*/ 2300 h 6209"/>
              <a:gd name="T44" fmla="*/ 2632 w 5265"/>
              <a:gd name="T45" fmla="*/ 1651 h 6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265" h="6209">
                <a:moveTo>
                  <a:pt x="4275" y="4094"/>
                </a:moveTo>
                <a:cubicBezTo>
                  <a:pt x="4322" y="3872"/>
                  <a:pt x="4349" y="3641"/>
                  <a:pt x="4349" y="3406"/>
                </a:cubicBezTo>
                <a:cubicBezTo>
                  <a:pt x="4349" y="1525"/>
                  <a:pt x="2632" y="0"/>
                  <a:pt x="2632" y="0"/>
                </a:cubicBezTo>
                <a:cubicBezTo>
                  <a:pt x="2632" y="0"/>
                  <a:pt x="916" y="1525"/>
                  <a:pt x="916" y="3406"/>
                </a:cubicBezTo>
                <a:cubicBezTo>
                  <a:pt x="916" y="3641"/>
                  <a:pt x="943" y="3872"/>
                  <a:pt x="990" y="4094"/>
                </a:cubicBezTo>
                <a:cubicBezTo>
                  <a:pt x="541" y="4332"/>
                  <a:pt x="187" y="4725"/>
                  <a:pt x="0" y="5203"/>
                </a:cubicBezTo>
                <a:lnTo>
                  <a:pt x="414" y="6166"/>
                </a:lnTo>
                <a:lnTo>
                  <a:pt x="1145" y="6166"/>
                </a:lnTo>
                <a:cubicBezTo>
                  <a:pt x="1145" y="6161"/>
                  <a:pt x="1145" y="6155"/>
                  <a:pt x="1145" y="6150"/>
                </a:cubicBezTo>
                <a:cubicBezTo>
                  <a:pt x="1145" y="5796"/>
                  <a:pt x="1231" y="5463"/>
                  <a:pt x="1384" y="5169"/>
                </a:cubicBezTo>
                <a:cubicBezTo>
                  <a:pt x="1596" y="5581"/>
                  <a:pt x="1850" y="5936"/>
                  <a:pt x="2072" y="6209"/>
                </a:cubicBezTo>
                <a:lnTo>
                  <a:pt x="3193" y="6209"/>
                </a:lnTo>
                <a:cubicBezTo>
                  <a:pt x="3415" y="5936"/>
                  <a:pt x="3668" y="5581"/>
                  <a:pt x="3881" y="5169"/>
                </a:cubicBezTo>
                <a:cubicBezTo>
                  <a:pt x="4033" y="5463"/>
                  <a:pt x="4120" y="5796"/>
                  <a:pt x="4120" y="6150"/>
                </a:cubicBezTo>
                <a:cubicBezTo>
                  <a:pt x="4120" y="6155"/>
                  <a:pt x="4119" y="6161"/>
                  <a:pt x="4119" y="6166"/>
                </a:cubicBezTo>
                <a:lnTo>
                  <a:pt x="4851" y="6166"/>
                </a:lnTo>
                <a:lnTo>
                  <a:pt x="5265" y="5203"/>
                </a:lnTo>
                <a:cubicBezTo>
                  <a:pt x="5078" y="4725"/>
                  <a:pt x="4724" y="4332"/>
                  <a:pt x="4275" y="4094"/>
                </a:cubicBezTo>
                <a:close/>
                <a:moveTo>
                  <a:pt x="2632" y="1651"/>
                </a:moveTo>
                <a:cubicBezTo>
                  <a:pt x="2991" y="1651"/>
                  <a:pt x="3282" y="1942"/>
                  <a:pt x="3282" y="2300"/>
                </a:cubicBezTo>
                <a:cubicBezTo>
                  <a:pt x="3282" y="2659"/>
                  <a:pt x="2991" y="2950"/>
                  <a:pt x="2632" y="2950"/>
                </a:cubicBezTo>
                <a:cubicBezTo>
                  <a:pt x="2274" y="2950"/>
                  <a:pt x="1983" y="2659"/>
                  <a:pt x="1983" y="2300"/>
                </a:cubicBezTo>
                <a:cubicBezTo>
                  <a:pt x="1983" y="1942"/>
                  <a:pt x="2274" y="1651"/>
                  <a:pt x="2632" y="1651"/>
                </a:cubicBezTo>
                <a:close/>
              </a:path>
            </a:pathLst>
          </a:custGeom>
          <a:solidFill>
            <a:srgbClr val="697E93"/>
          </a:solidFill>
          <a:ln>
            <a:noFill/>
          </a:ln>
        </p:spPr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7890" grpId="0"/>
      <p:bldP spid="37891" grpId="0"/>
      <p:bldP spid="37893" grpId="0"/>
      <p:bldP spid="37895" grpId="0"/>
      <p:bldP spid="2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37896" grpId="0"/>
      <p:bldP spid="48" grpId="0"/>
      <p:bldP spid="49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8"/>
          <p:cNvSpPr/>
          <p:nvPr/>
        </p:nvSpPr>
        <p:spPr>
          <a:xfrm>
            <a:off x="5095163" y="3446471"/>
            <a:ext cx="3034424" cy="58746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一定要考虑服务哪些人群，知道他们有什么需求，然后围绕需求做内容。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5" name="矩形 8"/>
          <p:cNvSpPr/>
          <p:nvPr/>
        </p:nvSpPr>
        <p:spPr>
          <a:xfrm>
            <a:off x="5095165" y="2064174"/>
            <a:ext cx="1805699" cy="3508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例：奇虎手机账号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7" name="矩形 8"/>
          <p:cNvSpPr/>
          <p:nvPr/>
        </p:nvSpPr>
        <p:spPr>
          <a:xfrm>
            <a:off x="5095163" y="2357070"/>
            <a:ext cx="3810000" cy="6093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发的内容跟手机相关：手机技巧、行业动态、活动，不能发很多特别娱乐八卦的内容。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8" name="矩形 8"/>
          <p:cNvSpPr/>
          <p:nvPr/>
        </p:nvSpPr>
        <p:spPr>
          <a:xfrm>
            <a:off x="5095162" y="1639301"/>
            <a:ext cx="3324937" cy="3139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服务哪些用户？不同用户，需求不一样。</a:t>
            </a:r>
            <a:endParaRPr lang="zh-CN" altLang="en-US" sz="12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4389" y="882872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、用户需求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89" y="1605296"/>
            <a:ext cx="3810000" cy="2543175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5181600" y="3294185"/>
            <a:ext cx="34348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38915" grpId="0"/>
      <p:bldP spid="38917" grpId="0"/>
      <p:bldP spid="38918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77"/>
          <p:cNvSpPr>
            <a:spLocks noChangeArrowheads="1"/>
          </p:cNvSpPr>
          <p:nvPr/>
        </p:nvSpPr>
        <p:spPr bwMode="auto">
          <a:xfrm>
            <a:off x="5498856" y="1689363"/>
            <a:ext cx="1215784" cy="1215785"/>
          </a:xfrm>
          <a:prstGeom prst="ellipse">
            <a:avLst/>
          </a:prstGeom>
          <a:solidFill>
            <a:srgbClr val="A4B0B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289"/>
          <p:cNvSpPr>
            <a:spLocks noChangeArrowheads="1"/>
          </p:cNvSpPr>
          <p:nvPr/>
        </p:nvSpPr>
        <p:spPr bwMode="auto">
          <a:xfrm>
            <a:off x="7693821" y="3234390"/>
            <a:ext cx="1073249" cy="1073249"/>
          </a:xfrm>
          <a:prstGeom prst="ellipse">
            <a:avLst/>
          </a:prstGeom>
          <a:solidFill>
            <a:srgbClr val="A4B0B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Oval 289"/>
          <p:cNvSpPr>
            <a:spLocks noChangeArrowheads="1"/>
          </p:cNvSpPr>
          <p:nvPr/>
        </p:nvSpPr>
        <p:spPr bwMode="auto">
          <a:xfrm>
            <a:off x="5282217" y="3225838"/>
            <a:ext cx="1073249" cy="1073249"/>
          </a:xfrm>
          <a:prstGeom prst="ellipse">
            <a:avLst/>
          </a:prstGeom>
          <a:solidFill>
            <a:srgbClr val="A4B0B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37" name="矩形 8"/>
          <p:cNvSpPr/>
          <p:nvPr/>
        </p:nvSpPr>
        <p:spPr>
          <a:xfrm>
            <a:off x="816049" y="2898658"/>
            <a:ext cx="3319463" cy="64633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接地气，就是用户得到帮助、好处，</a:t>
            </a:r>
            <a:endParaRPr lang="en-US" altLang="zh-CN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最起码可以得到心灵上的东西。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0" name="矩形 8"/>
          <p:cNvSpPr/>
          <p:nvPr/>
        </p:nvSpPr>
        <p:spPr>
          <a:xfrm>
            <a:off x="816049" y="2497417"/>
            <a:ext cx="3319463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很多东西你觉得喜欢，用户不喜欢。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4130" y="866570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、内容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9939" name="矩形 8"/>
          <p:cNvSpPr/>
          <p:nvPr/>
        </p:nvSpPr>
        <p:spPr>
          <a:xfrm>
            <a:off x="6254269" y="4435332"/>
            <a:ext cx="1623531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内容具备的特点</a:t>
            </a:r>
            <a:endParaRPr lang="zh-CN" altLang="en-US" sz="15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76"/>
          <p:cNvSpPr>
            <a:spLocks noChangeArrowheads="1"/>
          </p:cNvSpPr>
          <p:nvPr/>
        </p:nvSpPr>
        <p:spPr bwMode="auto">
          <a:xfrm>
            <a:off x="6613789" y="1235902"/>
            <a:ext cx="1708591" cy="1707295"/>
          </a:xfrm>
          <a:prstGeom prst="ellipse">
            <a:avLst/>
          </a:prstGeom>
          <a:solidFill>
            <a:srgbClr val="2682C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288"/>
          <p:cNvSpPr>
            <a:spLocks noChangeArrowheads="1"/>
          </p:cNvSpPr>
          <p:nvPr/>
        </p:nvSpPr>
        <p:spPr bwMode="auto">
          <a:xfrm>
            <a:off x="6254269" y="2719857"/>
            <a:ext cx="1547873" cy="1547874"/>
          </a:xfrm>
          <a:prstGeom prst="ellipse">
            <a:avLst/>
          </a:prstGeom>
          <a:solidFill>
            <a:srgbClr val="2682C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8"/>
          <p:cNvSpPr/>
          <p:nvPr/>
        </p:nvSpPr>
        <p:spPr>
          <a:xfrm>
            <a:off x="7054228" y="1914645"/>
            <a:ext cx="911848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可读性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8"/>
          <p:cNvSpPr/>
          <p:nvPr/>
        </p:nvSpPr>
        <p:spPr>
          <a:xfrm>
            <a:off x="5388685" y="3564825"/>
            <a:ext cx="1012423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唯一性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8"/>
          <p:cNvSpPr/>
          <p:nvPr/>
        </p:nvSpPr>
        <p:spPr>
          <a:xfrm>
            <a:off x="6637752" y="3302489"/>
            <a:ext cx="926405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接地气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6396" y="1397799"/>
            <a:ext cx="3722451" cy="3376043"/>
            <a:chOff x="1250951" y="1901547"/>
            <a:chExt cx="4071668" cy="3692762"/>
          </a:xfrm>
        </p:grpSpPr>
        <p:grpSp>
          <p:nvGrpSpPr>
            <p:cNvPr id="61" name="组合 60"/>
            <p:cNvGrpSpPr/>
            <p:nvPr/>
          </p:nvGrpSpPr>
          <p:grpSpPr>
            <a:xfrm>
              <a:off x="3135844" y="1901547"/>
              <a:ext cx="1183217" cy="1094316"/>
              <a:chOff x="4427538" y="566738"/>
              <a:chExt cx="887413" cy="820737"/>
            </a:xfrm>
            <a:solidFill>
              <a:schemeClr val="accent2"/>
            </a:solidFill>
          </p:grpSpPr>
          <p:sp>
            <p:nvSpPr>
              <p:cNvPr id="62" name="Freeform 8"/>
              <p:cNvSpPr>
                <a:spLocks noEditPoints="1"/>
              </p:cNvSpPr>
              <p:nvPr/>
            </p:nvSpPr>
            <p:spPr bwMode="auto">
              <a:xfrm>
                <a:off x="4429126" y="566738"/>
                <a:ext cx="885825" cy="815975"/>
              </a:xfrm>
              <a:custGeom>
                <a:avLst/>
                <a:gdLst>
                  <a:gd name="T0" fmla="*/ 132 w 558"/>
                  <a:gd name="T1" fmla="*/ 514 h 514"/>
                  <a:gd name="T2" fmla="*/ 556 w 558"/>
                  <a:gd name="T3" fmla="*/ 317 h 514"/>
                  <a:gd name="T4" fmla="*/ 558 w 558"/>
                  <a:gd name="T5" fmla="*/ 316 h 514"/>
                  <a:gd name="T6" fmla="*/ 0 w 558"/>
                  <a:gd name="T7" fmla="*/ 0 h 514"/>
                  <a:gd name="T8" fmla="*/ 132 w 558"/>
                  <a:gd name="T9" fmla="*/ 514 h 514"/>
                  <a:gd name="T10" fmla="*/ 134 w 558"/>
                  <a:gd name="T11" fmla="*/ 511 h 514"/>
                  <a:gd name="T12" fmla="*/ 3 w 558"/>
                  <a:gd name="T13" fmla="*/ 4 h 514"/>
                  <a:gd name="T14" fmla="*/ 553 w 558"/>
                  <a:gd name="T15" fmla="*/ 316 h 514"/>
                  <a:gd name="T16" fmla="*/ 134 w 558"/>
                  <a:gd name="T17" fmla="*/ 511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8" h="514">
                    <a:moveTo>
                      <a:pt x="132" y="514"/>
                    </a:moveTo>
                    <a:lnTo>
                      <a:pt x="556" y="317"/>
                    </a:lnTo>
                    <a:lnTo>
                      <a:pt x="558" y="316"/>
                    </a:lnTo>
                    <a:lnTo>
                      <a:pt x="0" y="0"/>
                    </a:lnTo>
                    <a:lnTo>
                      <a:pt x="132" y="514"/>
                    </a:lnTo>
                    <a:close/>
                    <a:moveTo>
                      <a:pt x="134" y="511"/>
                    </a:moveTo>
                    <a:lnTo>
                      <a:pt x="3" y="4"/>
                    </a:lnTo>
                    <a:lnTo>
                      <a:pt x="553" y="316"/>
                    </a:lnTo>
                    <a:lnTo>
                      <a:pt x="134" y="5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9"/>
              <p:cNvSpPr>
                <a:spLocks noEditPoints="1"/>
              </p:cNvSpPr>
              <p:nvPr/>
            </p:nvSpPr>
            <p:spPr bwMode="auto">
              <a:xfrm>
                <a:off x="4629151" y="1066800"/>
                <a:ext cx="682625" cy="320675"/>
              </a:xfrm>
              <a:custGeom>
                <a:avLst/>
                <a:gdLst>
                  <a:gd name="T0" fmla="*/ 111 w 430"/>
                  <a:gd name="T1" fmla="*/ 110 h 202"/>
                  <a:gd name="T2" fmla="*/ 111 w 430"/>
                  <a:gd name="T3" fmla="*/ 110 h 202"/>
                  <a:gd name="T4" fmla="*/ 0 w 430"/>
                  <a:gd name="T5" fmla="*/ 202 h 202"/>
                  <a:gd name="T6" fmla="*/ 430 w 430"/>
                  <a:gd name="T7" fmla="*/ 2 h 202"/>
                  <a:gd name="T8" fmla="*/ 429 w 430"/>
                  <a:gd name="T9" fmla="*/ 0 h 202"/>
                  <a:gd name="T10" fmla="*/ 111 w 430"/>
                  <a:gd name="T11" fmla="*/ 110 h 202"/>
                  <a:gd name="T12" fmla="*/ 14 w 430"/>
                  <a:gd name="T13" fmla="*/ 193 h 202"/>
                  <a:gd name="T14" fmla="*/ 112 w 430"/>
                  <a:gd name="T15" fmla="*/ 112 h 202"/>
                  <a:gd name="T16" fmla="*/ 409 w 430"/>
                  <a:gd name="T17" fmla="*/ 9 h 202"/>
                  <a:gd name="T18" fmla="*/ 14 w 430"/>
                  <a:gd name="T19" fmla="*/ 19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0" h="202">
                    <a:moveTo>
                      <a:pt x="111" y="110"/>
                    </a:moveTo>
                    <a:lnTo>
                      <a:pt x="111" y="110"/>
                    </a:lnTo>
                    <a:lnTo>
                      <a:pt x="0" y="202"/>
                    </a:lnTo>
                    <a:lnTo>
                      <a:pt x="430" y="2"/>
                    </a:lnTo>
                    <a:lnTo>
                      <a:pt x="429" y="0"/>
                    </a:lnTo>
                    <a:lnTo>
                      <a:pt x="111" y="110"/>
                    </a:lnTo>
                    <a:close/>
                    <a:moveTo>
                      <a:pt x="14" y="193"/>
                    </a:moveTo>
                    <a:lnTo>
                      <a:pt x="112" y="112"/>
                    </a:lnTo>
                    <a:lnTo>
                      <a:pt x="409" y="9"/>
                    </a:lnTo>
                    <a:lnTo>
                      <a:pt x="14" y="1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0"/>
              <p:cNvSpPr>
                <a:spLocks noEditPoints="1"/>
              </p:cNvSpPr>
              <p:nvPr/>
            </p:nvSpPr>
            <p:spPr bwMode="auto">
              <a:xfrm>
                <a:off x="4427538" y="566738"/>
                <a:ext cx="887413" cy="677863"/>
              </a:xfrm>
              <a:custGeom>
                <a:avLst/>
                <a:gdLst>
                  <a:gd name="T0" fmla="*/ 237 w 559"/>
                  <a:gd name="T1" fmla="*/ 427 h 427"/>
                  <a:gd name="T2" fmla="*/ 238 w 559"/>
                  <a:gd name="T3" fmla="*/ 427 h 427"/>
                  <a:gd name="T4" fmla="*/ 559 w 559"/>
                  <a:gd name="T5" fmla="*/ 317 h 427"/>
                  <a:gd name="T6" fmla="*/ 0 w 559"/>
                  <a:gd name="T7" fmla="*/ 0 h 427"/>
                  <a:gd name="T8" fmla="*/ 237 w 559"/>
                  <a:gd name="T9" fmla="*/ 427 h 427"/>
                  <a:gd name="T10" fmla="*/ 239 w 559"/>
                  <a:gd name="T11" fmla="*/ 425 h 427"/>
                  <a:gd name="T12" fmla="*/ 5 w 559"/>
                  <a:gd name="T13" fmla="*/ 5 h 427"/>
                  <a:gd name="T14" fmla="*/ 554 w 559"/>
                  <a:gd name="T15" fmla="*/ 316 h 427"/>
                  <a:gd name="T16" fmla="*/ 239 w 559"/>
                  <a:gd name="T17" fmla="*/ 425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9" h="427">
                    <a:moveTo>
                      <a:pt x="237" y="427"/>
                    </a:moveTo>
                    <a:lnTo>
                      <a:pt x="238" y="427"/>
                    </a:lnTo>
                    <a:lnTo>
                      <a:pt x="559" y="317"/>
                    </a:lnTo>
                    <a:lnTo>
                      <a:pt x="0" y="0"/>
                    </a:lnTo>
                    <a:lnTo>
                      <a:pt x="237" y="427"/>
                    </a:lnTo>
                    <a:close/>
                    <a:moveTo>
                      <a:pt x="239" y="425"/>
                    </a:moveTo>
                    <a:lnTo>
                      <a:pt x="5" y="5"/>
                    </a:lnTo>
                    <a:lnTo>
                      <a:pt x="554" y="316"/>
                    </a:lnTo>
                    <a:lnTo>
                      <a:pt x="239" y="4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1250951" y="4891574"/>
              <a:ext cx="1007533" cy="702735"/>
              <a:chOff x="4672013" y="2482850"/>
              <a:chExt cx="755650" cy="527051"/>
            </a:xfrm>
            <a:solidFill>
              <a:schemeClr val="accent2"/>
            </a:solidFill>
          </p:grpSpPr>
          <p:sp>
            <p:nvSpPr>
              <p:cNvPr id="66" name="Freeform 17"/>
              <p:cNvSpPr>
                <a:spLocks noEditPoints="1"/>
              </p:cNvSpPr>
              <p:nvPr/>
            </p:nvSpPr>
            <p:spPr bwMode="auto">
              <a:xfrm>
                <a:off x="4672013" y="2484438"/>
                <a:ext cx="493713" cy="525463"/>
              </a:xfrm>
              <a:custGeom>
                <a:avLst/>
                <a:gdLst>
                  <a:gd name="T0" fmla="*/ 0 w 311"/>
                  <a:gd name="T1" fmla="*/ 331 h 331"/>
                  <a:gd name="T2" fmla="*/ 311 w 311"/>
                  <a:gd name="T3" fmla="*/ 95 h 331"/>
                  <a:gd name="T4" fmla="*/ 183 w 311"/>
                  <a:gd name="T5" fmla="*/ 0 h 331"/>
                  <a:gd name="T6" fmla="*/ 0 w 311"/>
                  <a:gd name="T7" fmla="*/ 331 h 331"/>
                  <a:gd name="T8" fmla="*/ 308 w 311"/>
                  <a:gd name="T9" fmla="*/ 95 h 331"/>
                  <a:gd name="T10" fmla="*/ 7 w 311"/>
                  <a:gd name="T11" fmla="*/ 323 h 331"/>
                  <a:gd name="T12" fmla="*/ 183 w 311"/>
                  <a:gd name="T13" fmla="*/ 3 h 331"/>
                  <a:gd name="T14" fmla="*/ 308 w 311"/>
                  <a:gd name="T15" fmla="*/ 95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1" h="331">
                    <a:moveTo>
                      <a:pt x="0" y="331"/>
                    </a:moveTo>
                    <a:lnTo>
                      <a:pt x="311" y="95"/>
                    </a:lnTo>
                    <a:lnTo>
                      <a:pt x="183" y="0"/>
                    </a:lnTo>
                    <a:lnTo>
                      <a:pt x="0" y="331"/>
                    </a:lnTo>
                    <a:close/>
                    <a:moveTo>
                      <a:pt x="308" y="95"/>
                    </a:moveTo>
                    <a:lnTo>
                      <a:pt x="7" y="323"/>
                    </a:lnTo>
                    <a:lnTo>
                      <a:pt x="183" y="3"/>
                    </a:lnTo>
                    <a:lnTo>
                      <a:pt x="308" y="9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18"/>
              <p:cNvSpPr>
                <a:spLocks noEditPoints="1"/>
              </p:cNvSpPr>
              <p:nvPr/>
            </p:nvSpPr>
            <p:spPr bwMode="auto">
              <a:xfrm>
                <a:off x="4954588" y="2482850"/>
                <a:ext cx="473075" cy="153988"/>
              </a:xfrm>
              <a:custGeom>
                <a:avLst/>
                <a:gdLst>
                  <a:gd name="T0" fmla="*/ 131 w 298"/>
                  <a:gd name="T1" fmla="*/ 97 h 97"/>
                  <a:gd name="T2" fmla="*/ 131 w 298"/>
                  <a:gd name="T3" fmla="*/ 97 h 97"/>
                  <a:gd name="T4" fmla="*/ 298 w 298"/>
                  <a:gd name="T5" fmla="*/ 85 h 97"/>
                  <a:gd name="T6" fmla="*/ 0 w 298"/>
                  <a:gd name="T7" fmla="*/ 0 h 97"/>
                  <a:gd name="T8" fmla="*/ 131 w 298"/>
                  <a:gd name="T9" fmla="*/ 97 h 97"/>
                  <a:gd name="T10" fmla="*/ 132 w 298"/>
                  <a:gd name="T11" fmla="*/ 95 h 97"/>
                  <a:gd name="T12" fmla="*/ 11 w 298"/>
                  <a:gd name="T13" fmla="*/ 5 h 97"/>
                  <a:gd name="T14" fmla="*/ 286 w 298"/>
                  <a:gd name="T15" fmla="*/ 84 h 97"/>
                  <a:gd name="T16" fmla="*/ 132 w 298"/>
                  <a:gd name="T17" fmla="*/ 9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97">
                    <a:moveTo>
                      <a:pt x="131" y="97"/>
                    </a:moveTo>
                    <a:lnTo>
                      <a:pt x="131" y="97"/>
                    </a:lnTo>
                    <a:lnTo>
                      <a:pt x="298" y="85"/>
                    </a:lnTo>
                    <a:lnTo>
                      <a:pt x="0" y="0"/>
                    </a:lnTo>
                    <a:lnTo>
                      <a:pt x="131" y="97"/>
                    </a:lnTo>
                    <a:close/>
                    <a:moveTo>
                      <a:pt x="132" y="95"/>
                    </a:moveTo>
                    <a:lnTo>
                      <a:pt x="11" y="5"/>
                    </a:lnTo>
                    <a:lnTo>
                      <a:pt x="286" y="84"/>
                    </a:lnTo>
                    <a:lnTo>
                      <a:pt x="132" y="9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19"/>
              <p:cNvSpPr>
                <a:spLocks noEditPoints="1"/>
              </p:cNvSpPr>
              <p:nvPr/>
            </p:nvSpPr>
            <p:spPr bwMode="auto">
              <a:xfrm>
                <a:off x="4676776" y="2614613"/>
                <a:ext cx="749300" cy="390525"/>
              </a:xfrm>
              <a:custGeom>
                <a:avLst/>
                <a:gdLst>
                  <a:gd name="T0" fmla="*/ 306 w 472"/>
                  <a:gd name="T1" fmla="*/ 12 h 246"/>
                  <a:gd name="T2" fmla="*/ 0 w 472"/>
                  <a:gd name="T3" fmla="*/ 244 h 246"/>
                  <a:gd name="T4" fmla="*/ 1 w 472"/>
                  <a:gd name="T5" fmla="*/ 246 h 246"/>
                  <a:gd name="T6" fmla="*/ 472 w 472"/>
                  <a:gd name="T7" fmla="*/ 0 h 246"/>
                  <a:gd name="T8" fmla="*/ 307 w 472"/>
                  <a:gd name="T9" fmla="*/ 12 h 246"/>
                  <a:gd name="T10" fmla="*/ 306 w 472"/>
                  <a:gd name="T11" fmla="*/ 12 h 246"/>
                  <a:gd name="T12" fmla="*/ 462 w 472"/>
                  <a:gd name="T13" fmla="*/ 3 h 246"/>
                  <a:gd name="T14" fmla="*/ 12 w 472"/>
                  <a:gd name="T15" fmla="*/ 238 h 246"/>
                  <a:gd name="T16" fmla="*/ 307 w 472"/>
                  <a:gd name="T17" fmla="*/ 14 h 246"/>
                  <a:gd name="T18" fmla="*/ 462 w 472"/>
                  <a:gd name="T19" fmla="*/ 3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2" h="246">
                    <a:moveTo>
                      <a:pt x="306" y="12"/>
                    </a:moveTo>
                    <a:lnTo>
                      <a:pt x="0" y="244"/>
                    </a:lnTo>
                    <a:lnTo>
                      <a:pt x="1" y="246"/>
                    </a:lnTo>
                    <a:lnTo>
                      <a:pt x="472" y="0"/>
                    </a:lnTo>
                    <a:lnTo>
                      <a:pt x="307" y="12"/>
                    </a:lnTo>
                    <a:lnTo>
                      <a:pt x="306" y="12"/>
                    </a:lnTo>
                    <a:close/>
                    <a:moveTo>
                      <a:pt x="462" y="3"/>
                    </a:moveTo>
                    <a:lnTo>
                      <a:pt x="12" y="238"/>
                    </a:lnTo>
                    <a:lnTo>
                      <a:pt x="307" y="14"/>
                    </a:lnTo>
                    <a:lnTo>
                      <a:pt x="462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 rot="3681175">
              <a:off x="4299295" y="4283316"/>
              <a:ext cx="1087183" cy="959465"/>
              <a:chOff x="5651501" y="654050"/>
              <a:chExt cx="1182688" cy="512763"/>
            </a:xfrm>
            <a:solidFill>
              <a:schemeClr val="accent2"/>
            </a:solidFill>
          </p:grpSpPr>
          <p:sp>
            <p:nvSpPr>
              <p:cNvPr id="70" name="Freeform 14"/>
              <p:cNvSpPr>
                <a:spLocks noEditPoints="1"/>
              </p:cNvSpPr>
              <p:nvPr/>
            </p:nvSpPr>
            <p:spPr bwMode="auto">
              <a:xfrm>
                <a:off x="5659438" y="655638"/>
                <a:ext cx="1173163" cy="511175"/>
              </a:xfrm>
              <a:custGeom>
                <a:avLst/>
                <a:gdLst>
                  <a:gd name="T0" fmla="*/ 0 w 739"/>
                  <a:gd name="T1" fmla="*/ 211 h 322"/>
                  <a:gd name="T2" fmla="*/ 549 w 739"/>
                  <a:gd name="T3" fmla="*/ 322 h 322"/>
                  <a:gd name="T4" fmla="*/ 738 w 739"/>
                  <a:gd name="T5" fmla="*/ 2 h 322"/>
                  <a:gd name="T6" fmla="*/ 739 w 739"/>
                  <a:gd name="T7" fmla="*/ 0 h 322"/>
                  <a:gd name="T8" fmla="*/ 4 w 739"/>
                  <a:gd name="T9" fmla="*/ 209 h 322"/>
                  <a:gd name="T10" fmla="*/ 0 w 739"/>
                  <a:gd name="T11" fmla="*/ 211 h 322"/>
                  <a:gd name="T12" fmla="*/ 734 w 739"/>
                  <a:gd name="T13" fmla="*/ 3 h 322"/>
                  <a:gd name="T14" fmla="*/ 548 w 739"/>
                  <a:gd name="T15" fmla="*/ 319 h 322"/>
                  <a:gd name="T16" fmla="*/ 9 w 739"/>
                  <a:gd name="T17" fmla="*/ 210 h 322"/>
                  <a:gd name="T18" fmla="*/ 734 w 739"/>
                  <a:gd name="T19" fmla="*/ 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9" h="322">
                    <a:moveTo>
                      <a:pt x="0" y="211"/>
                    </a:moveTo>
                    <a:lnTo>
                      <a:pt x="549" y="322"/>
                    </a:lnTo>
                    <a:lnTo>
                      <a:pt x="738" y="2"/>
                    </a:lnTo>
                    <a:lnTo>
                      <a:pt x="739" y="0"/>
                    </a:lnTo>
                    <a:lnTo>
                      <a:pt x="4" y="209"/>
                    </a:lnTo>
                    <a:lnTo>
                      <a:pt x="0" y="211"/>
                    </a:lnTo>
                    <a:close/>
                    <a:moveTo>
                      <a:pt x="734" y="3"/>
                    </a:moveTo>
                    <a:lnTo>
                      <a:pt x="548" y="319"/>
                    </a:lnTo>
                    <a:lnTo>
                      <a:pt x="9" y="210"/>
                    </a:lnTo>
                    <a:lnTo>
                      <a:pt x="734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15"/>
              <p:cNvSpPr>
                <a:spLocks noEditPoints="1"/>
              </p:cNvSpPr>
              <p:nvPr/>
            </p:nvSpPr>
            <p:spPr bwMode="auto">
              <a:xfrm>
                <a:off x="5651501" y="657225"/>
                <a:ext cx="1177925" cy="334963"/>
              </a:xfrm>
              <a:custGeom>
                <a:avLst/>
                <a:gdLst>
                  <a:gd name="T0" fmla="*/ 0 w 742"/>
                  <a:gd name="T1" fmla="*/ 211 h 211"/>
                  <a:gd name="T2" fmla="*/ 311 w 742"/>
                  <a:gd name="T3" fmla="*/ 197 h 211"/>
                  <a:gd name="T4" fmla="*/ 311 w 742"/>
                  <a:gd name="T5" fmla="*/ 197 h 211"/>
                  <a:gd name="T6" fmla="*/ 742 w 742"/>
                  <a:gd name="T7" fmla="*/ 2 h 211"/>
                  <a:gd name="T8" fmla="*/ 742 w 742"/>
                  <a:gd name="T9" fmla="*/ 0 h 211"/>
                  <a:gd name="T10" fmla="*/ 0 w 742"/>
                  <a:gd name="T11" fmla="*/ 211 h 211"/>
                  <a:gd name="T12" fmla="*/ 311 w 742"/>
                  <a:gd name="T13" fmla="*/ 195 h 211"/>
                  <a:gd name="T14" fmla="*/ 19 w 742"/>
                  <a:gd name="T15" fmla="*/ 208 h 211"/>
                  <a:gd name="T16" fmla="*/ 728 w 742"/>
                  <a:gd name="T17" fmla="*/ 6 h 211"/>
                  <a:gd name="T18" fmla="*/ 311 w 742"/>
                  <a:gd name="T19" fmla="*/ 195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2" h="211">
                    <a:moveTo>
                      <a:pt x="0" y="211"/>
                    </a:moveTo>
                    <a:lnTo>
                      <a:pt x="311" y="197"/>
                    </a:lnTo>
                    <a:lnTo>
                      <a:pt x="311" y="197"/>
                    </a:lnTo>
                    <a:lnTo>
                      <a:pt x="742" y="2"/>
                    </a:lnTo>
                    <a:lnTo>
                      <a:pt x="742" y="0"/>
                    </a:lnTo>
                    <a:lnTo>
                      <a:pt x="0" y="211"/>
                    </a:lnTo>
                    <a:close/>
                    <a:moveTo>
                      <a:pt x="311" y="195"/>
                    </a:moveTo>
                    <a:lnTo>
                      <a:pt x="19" y="208"/>
                    </a:lnTo>
                    <a:lnTo>
                      <a:pt x="728" y="6"/>
                    </a:lnTo>
                    <a:lnTo>
                      <a:pt x="311" y="19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16"/>
              <p:cNvSpPr>
                <a:spLocks noEditPoints="1"/>
              </p:cNvSpPr>
              <p:nvPr/>
            </p:nvSpPr>
            <p:spPr bwMode="auto">
              <a:xfrm>
                <a:off x="6140451" y="654050"/>
                <a:ext cx="693738" cy="512763"/>
              </a:xfrm>
              <a:custGeom>
                <a:avLst/>
                <a:gdLst>
                  <a:gd name="T0" fmla="*/ 0 w 437"/>
                  <a:gd name="T1" fmla="*/ 198 h 323"/>
                  <a:gd name="T2" fmla="*/ 246 w 437"/>
                  <a:gd name="T3" fmla="*/ 323 h 323"/>
                  <a:gd name="T4" fmla="*/ 437 w 437"/>
                  <a:gd name="T5" fmla="*/ 0 h 323"/>
                  <a:gd name="T6" fmla="*/ 2 w 437"/>
                  <a:gd name="T7" fmla="*/ 197 h 323"/>
                  <a:gd name="T8" fmla="*/ 0 w 437"/>
                  <a:gd name="T9" fmla="*/ 198 h 323"/>
                  <a:gd name="T10" fmla="*/ 431 w 437"/>
                  <a:gd name="T11" fmla="*/ 5 h 323"/>
                  <a:gd name="T12" fmla="*/ 245 w 437"/>
                  <a:gd name="T13" fmla="*/ 320 h 323"/>
                  <a:gd name="T14" fmla="*/ 5 w 437"/>
                  <a:gd name="T15" fmla="*/ 198 h 323"/>
                  <a:gd name="T16" fmla="*/ 431 w 437"/>
                  <a:gd name="T17" fmla="*/ 5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7" h="323">
                    <a:moveTo>
                      <a:pt x="0" y="198"/>
                    </a:moveTo>
                    <a:lnTo>
                      <a:pt x="246" y="323"/>
                    </a:lnTo>
                    <a:lnTo>
                      <a:pt x="437" y="0"/>
                    </a:lnTo>
                    <a:lnTo>
                      <a:pt x="2" y="197"/>
                    </a:lnTo>
                    <a:lnTo>
                      <a:pt x="0" y="198"/>
                    </a:lnTo>
                    <a:close/>
                    <a:moveTo>
                      <a:pt x="431" y="5"/>
                    </a:moveTo>
                    <a:lnTo>
                      <a:pt x="245" y="320"/>
                    </a:lnTo>
                    <a:lnTo>
                      <a:pt x="5" y="198"/>
                    </a:lnTo>
                    <a:lnTo>
                      <a:pt x="431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30" grpId="0" animBg="1"/>
      <p:bldP spid="39937" grpId="0"/>
      <p:bldP spid="39940" grpId="0"/>
      <p:bldP spid="2" grpId="0"/>
      <p:bldP spid="39939" grpId="0"/>
      <p:bldP spid="8" grpId="0" animBg="1"/>
      <p:bldP spid="14" grpId="0" animBg="1"/>
      <p:bldP spid="34" grpId="0"/>
      <p:bldP spid="35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8" b="19111"/>
          <a:stretch>
            <a:fillRect/>
          </a:stretch>
        </p:blipFill>
        <p:spPr>
          <a:xfrm>
            <a:off x="3915188" y="963294"/>
            <a:ext cx="5709989" cy="262112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963295"/>
            <a:ext cx="3956420" cy="262112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28144" y="963295"/>
            <a:ext cx="2598965" cy="4437380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5217" y="1264997"/>
            <a:ext cx="2024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5217" y="1990793"/>
            <a:ext cx="1945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运营技巧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1191868" y="2589537"/>
            <a:ext cx="3430101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Operational skills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2"/>
          <p:cNvSpPr/>
          <p:nvPr/>
        </p:nvSpPr>
        <p:spPr>
          <a:xfrm>
            <a:off x="648892" y="801293"/>
            <a:ext cx="1569660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内容运营规划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8" name="矩形 8"/>
          <p:cNvSpPr>
            <a:spLocks noChangeArrowheads="1"/>
          </p:cNvSpPr>
          <p:nvPr/>
        </p:nvSpPr>
        <p:spPr bwMode="auto">
          <a:xfrm>
            <a:off x="5898898" y="2251626"/>
            <a:ext cx="1261070" cy="3289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情绪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ABC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理论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矩形 8"/>
          <p:cNvSpPr>
            <a:spLocks noChangeArrowheads="1"/>
          </p:cNvSpPr>
          <p:nvPr/>
        </p:nvSpPr>
        <p:spPr bwMode="auto">
          <a:xfrm>
            <a:off x="3552367" y="2265436"/>
            <a:ext cx="1488281" cy="32893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数量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频次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时间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938772" y="3435988"/>
            <a:ext cx="1216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定位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9" name="TextBox 20"/>
          <p:cNvSpPr txBox="1"/>
          <p:nvPr/>
        </p:nvSpPr>
        <p:spPr>
          <a:xfrm>
            <a:off x="2565781" y="1382541"/>
            <a:ext cx="1216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内容运营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4990897" y="1374722"/>
            <a:ext cx="1216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内容分类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7" name="TextBox 28"/>
          <p:cNvSpPr txBox="1"/>
          <p:nvPr/>
        </p:nvSpPr>
        <p:spPr>
          <a:xfrm>
            <a:off x="4983679" y="3943592"/>
            <a:ext cx="1216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单点突破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1" name="TextBox 32"/>
          <p:cNvSpPr txBox="1"/>
          <p:nvPr/>
        </p:nvSpPr>
        <p:spPr>
          <a:xfrm>
            <a:off x="7871063" y="2742759"/>
            <a:ext cx="1216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内容优先级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4" name="ïšḻïďê-任意多边形: 形状 2"/>
          <p:cNvSpPr/>
          <p:nvPr/>
        </p:nvSpPr>
        <p:spPr>
          <a:xfrm>
            <a:off x="1546904" y="2167184"/>
            <a:ext cx="6045732" cy="141739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1167" y="120000"/>
                </a:moveTo>
                <a:lnTo>
                  <a:pt x="105350" y="120000"/>
                </a:lnTo>
                <a:lnTo>
                  <a:pt x="105350" y="120000"/>
                </a:lnTo>
                <a:cubicBezTo>
                  <a:pt x="105603" y="120000"/>
                  <a:pt x="105843" y="119933"/>
                  <a:pt x="106097" y="119933"/>
                </a:cubicBezTo>
                <a:lnTo>
                  <a:pt x="106844" y="119733"/>
                </a:lnTo>
                <a:lnTo>
                  <a:pt x="107578" y="119334"/>
                </a:lnTo>
                <a:cubicBezTo>
                  <a:pt x="107818" y="119134"/>
                  <a:pt x="108058" y="119001"/>
                  <a:pt x="108298" y="118801"/>
                </a:cubicBezTo>
                <a:cubicBezTo>
                  <a:pt x="108539" y="118601"/>
                  <a:pt x="108765" y="118335"/>
                  <a:pt x="109006" y="118135"/>
                </a:cubicBezTo>
                <a:lnTo>
                  <a:pt x="109699" y="117336"/>
                </a:lnTo>
                <a:cubicBezTo>
                  <a:pt x="109926" y="117003"/>
                  <a:pt x="110166" y="116736"/>
                  <a:pt x="110393" y="116403"/>
                </a:cubicBezTo>
                <a:cubicBezTo>
                  <a:pt x="110607" y="116004"/>
                  <a:pt x="110833" y="115671"/>
                  <a:pt x="111047" y="115271"/>
                </a:cubicBezTo>
                <a:lnTo>
                  <a:pt x="111701" y="114073"/>
                </a:lnTo>
                <a:cubicBezTo>
                  <a:pt x="111914" y="113607"/>
                  <a:pt x="112114" y="113207"/>
                  <a:pt x="112328" y="112741"/>
                </a:cubicBezTo>
                <a:cubicBezTo>
                  <a:pt x="112528" y="112275"/>
                  <a:pt x="112741" y="111809"/>
                  <a:pt x="112941" y="111342"/>
                </a:cubicBezTo>
                <a:lnTo>
                  <a:pt x="113542" y="109744"/>
                </a:lnTo>
                <a:cubicBezTo>
                  <a:pt x="113742" y="109211"/>
                  <a:pt x="113929" y="108612"/>
                  <a:pt x="114129" y="108079"/>
                </a:cubicBezTo>
                <a:cubicBezTo>
                  <a:pt x="114302" y="107480"/>
                  <a:pt x="114489" y="106881"/>
                  <a:pt x="114663" y="106281"/>
                </a:cubicBezTo>
                <a:cubicBezTo>
                  <a:pt x="114849" y="105682"/>
                  <a:pt x="115023" y="105083"/>
                  <a:pt x="115210" y="104483"/>
                </a:cubicBezTo>
                <a:lnTo>
                  <a:pt x="115703" y="102419"/>
                </a:lnTo>
                <a:lnTo>
                  <a:pt x="116197" y="100355"/>
                </a:lnTo>
                <a:lnTo>
                  <a:pt x="116664" y="98224"/>
                </a:lnTo>
                <a:lnTo>
                  <a:pt x="117091" y="95893"/>
                </a:lnTo>
                <a:cubicBezTo>
                  <a:pt x="117224" y="95094"/>
                  <a:pt x="117371" y="94361"/>
                  <a:pt x="117505" y="93562"/>
                </a:cubicBezTo>
                <a:cubicBezTo>
                  <a:pt x="117625" y="92763"/>
                  <a:pt x="117758" y="91897"/>
                  <a:pt x="117878" y="91098"/>
                </a:cubicBezTo>
                <a:cubicBezTo>
                  <a:pt x="117998" y="90299"/>
                  <a:pt x="118105" y="89433"/>
                  <a:pt x="118225" y="88634"/>
                </a:cubicBezTo>
                <a:cubicBezTo>
                  <a:pt x="118332" y="87769"/>
                  <a:pt x="118452" y="86836"/>
                  <a:pt x="118559" y="85971"/>
                </a:cubicBezTo>
                <a:lnTo>
                  <a:pt x="118839" y="83374"/>
                </a:lnTo>
                <a:cubicBezTo>
                  <a:pt x="118932" y="82441"/>
                  <a:pt x="119012" y="81509"/>
                  <a:pt x="119106" y="80577"/>
                </a:cubicBezTo>
                <a:cubicBezTo>
                  <a:pt x="119186" y="79711"/>
                  <a:pt x="119266" y="78779"/>
                  <a:pt x="119346" y="77913"/>
                </a:cubicBezTo>
                <a:cubicBezTo>
                  <a:pt x="119412" y="76914"/>
                  <a:pt x="119466" y="75982"/>
                  <a:pt x="119533" y="74983"/>
                </a:cubicBezTo>
                <a:cubicBezTo>
                  <a:pt x="119586" y="74051"/>
                  <a:pt x="119653" y="73052"/>
                  <a:pt x="119706" y="72119"/>
                </a:cubicBezTo>
                <a:cubicBezTo>
                  <a:pt x="119746" y="71120"/>
                  <a:pt x="119799" y="70122"/>
                  <a:pt x="119839" y="69123"/>
                </a:cubicBezTo>
                <a:cubicBezTo>
                  <a:pt x="119866" y="68124"/>
                  <a:pt x="119906" y="67125"/>
                  <a:pt x="119933" y="66126"/>
                </a:cubicBezTo>
                <a:cubicBezTo>
                  <a:pt x="119946" y="65127"/>
                  <a:pt x="119973" y="64062"/>
                  <a:pt x="119986" y="63063"/>
                </a:cubicBezTo>
                <a:cubicBezTo>
                  <a:pt x="119986" y="62064"/>
                  <a:pt x="120000" y="60998"/>
                  <a:pt x="120000" y="60000"/>
                </a:cubicBezTo>
                <a:lnTo>
                  <a:pt x="120000" y="60000"/>
                </a:lnTo>
                <a:cubicBezTo>
                  <a:pt x="120000" y="59001"/>
                  <a:pt x="119986" y="57935"/>
                  <a:pt x="119986" y="56936"/>
                </a:cubicBezTo>
                <a:cubicBezTo>
                  <a:pt x="119973" y="55937"/>
                  <a:pt x="119946" y="54872"/>
                  <a:pt x="119933" y="53873"/>
                </a:cubicBezTo>
                <a:cubicBezTo>
                  <a:pt x="119906" y="52874"/>
                  <a:pt x="119866" y="51875"/>
                  <a:pt x="119839" y="50876"/>
                </a:cubicBezTo>
                <a:cubicBezTo>
                  <a:pt x="119799" y="49877"/>
                  <a:pt x="119746" y="48879"/>
                  <a:pt x="119706" y="47880"/>
                </a:cubicBezTo>
                <a:cubicBezTo>
                  <a:pt x="119653" y="46947"/>
                  <a:pt x="119586" y="45948"/>
                  <a:pt x="119533" y="45016"/>
                </a:cubicBezTo>
                <a:cubicBezTo>
                  <a:pt x="119466" y="44017"/>
                  <a:pt x="119412" y="43085"/>
                  <a:pt x="119346" y="42086"/>
                </a:cubicBezTo>
                <a:cubicBezTo>
                  <a:pt x="119266" y="41220"/>
                  <a:pt x="119186" y="40288"/>
                  <a:pt x="119106" y="39422"/>
                </a:cubicBezTo>
                <a:cubicBezTo>
                  <a:pt x="119012" y="38490"/>
                  <a:pt x="118932" y="37558"/>
                  <a:pt x="118839" y="36625"/>
                </a:cubicBezTo>
                <a:lnTo>
                  <a:pt x="118559" y="34028"/>
                </a:lnTo>
                <a:cubicBezTo>
                  <a:pt x="118452" y="33163"/>
                  <a:pt x="118332" y="32230"/>
                  <a:pt x="118225" y="31365"/>
                </a:cubicBezTo>
                <a:cubicBezTo>
                  <a:pt x="118105" y="30566"/>
                  <a:pt x="117998" y="29700"/>
                  <a:pt x="117878" y="28901"/>
                </a:cubicBezTo>
                <a:cubicBezTo>
                  <a:pt x="117758" y="28102"/>
                  <a:pt x="117625" y="27236"/>
                  <a:pt x="117505" y="26437"/>
                </a:cubicBezTo>
                <a:cubicBezTo>
                  <a:pt x="117371" y="25638"/>
                  <a:pt x="117224" y="24905"/>
                  <a:pt x="117091" y="24106"/>
                </a:cubicBezTo>
                <a:lnTo>
                  <a:pt x="116664" y="21775"/>
                </a:lnTo>
                <a:lnTo>
                  <a:pt x="116197" y="19644"/>
                </a:lnTo>
                <a:lnTo>
                  <a:pt x="115703" y="17580"/>
                </a:lnTo>
                <a:lnTo>
                  <a:pt x="115210" y="15516"/>
                </a:lnTo>
                <a:cubicBezTo>
                  <a:pt x="115023" y="14916"/>
                  <a:pt x="114849" y="14317"/>
                  <a:pt x="114663" y="13718"/>
                </a:cubicBezTo>
                <a:cubicBezTo>
                  <a:pt x="114489" y="13118"/>
                  <a:pt x="114302" y="12519"/>
                  <a:pt x="114129" y="11920"/>
                </a:cubicBezTo>
                <a:cubicBezTo>
                  <a:pt x="113929" y="11387"/>
                  <a:pt x="113742" y="10788"/>
                  <a:pt x="113542" y="10255"/>
                </a:cubicBezTo>
                <a:lnTo>
                  <a:pt x="112941" y="8657"/>
                </a:lnTo>
                <a:cubicBezTo>
                  <a:pt x="112741" y="8190"/>
                  <a:pt x="112528" y="7724"/>
                  <a:pt x="112328" y="7258"/>
                </a:cubicBezTo>
                <a:cubicBezTo>
                  <a:pt x="112114" y="6792"/>
                  <a:pt x="111914" y="6392"/>
                  <a:pt x="111701" y="5926"/>
                </a:cubicBezTo>
                <a:lnTo>
                  <a:pt x="111047" y="4728"/>
                </a:lnTo>
                <a:cubicBezTo>
                  <a:pt x="110833" y="4328"/>
                  <a:pt x="110607" y="3995"/>
                  <a:pt x="110393" y="3596"/>
                </a:cubicBezTo>
                <a:cubicBezTo>
                  <a:pt x="110166" y="3263"/>
                  <a:pt x="109926" y="2996"/>
                  <a:pt x="109699" y="2663"/>
                </a:cubicBezTo>
                <a:lnTo>
                  <a:pt x="109006" y="1864"/>
                </a:lnTo>
                <a:cubicBezTo>
                  <a:pt x="108765" y="1664"/>
                  <a:pt x="108539" y="1398"/>
                  <a:pt x="108298" y="1198"/>
                </a:cubicBezTo>
                <a:cubicBezTo>
                  <a:pt x="108058" y="998"/>
                  <a:pt x="107818" y="865"/>
                  <a:pt x="107578" y="665"/>
                </a:cubicBezTo>
                <a:lnTo>
                  <a:pt x="106844" y="266"/>
                </a:lnTo>
                <a:lnTo>
                  <a:pt x="106097" y="66"/>
                </a:lnTo>
                <a:cubicBezTo>
                  <a:pt x="105843" y="66"/>
                  <a:pt x="105603" y="0"/>
                  <a:pt x="105350" y="0"/>
                </a:cubicBezTo>
                <a:lnTo>
                  <a:pt x="14649" y="0"/>
                </a:lnTo>
                <a:lnTo>
                  <a:pt x="14649" y="0"/>
                </a:lnTo>
                <a:cubicBezTo>
                  <a:pt x="14396" y="0"/>
                  <a:pt x="14156" y="66"/>
                  <a:pt x="13902" y="66"/>
                </a:cubicBezTo>
                <a:lnTo>
                  <a:pt x="13155" y="266"/>
                </a:lnTo>
                <a:lnTo>
                  <a:pt x="12421" y="665"/>
                </a:lnTo>
                <a:cubicBezTo>
                  <a:pt x="12181" y="865"/>
                  <a:pt x="11941" y="998"/>
                  <a:pt x="11701" y="1198"/>
                </a:cubicBezTo>
                <a:cubicBezTo>
                  <a:pt x="11460" y="1398"/>
                  <a:pt x="11234" y="1664"/>
                  <a:pt x="10993" y="1864"/>
                </a:cubicBezTo>
                <a:lnTo>
                  <a:pt x="10300" y="2663"/>
                </a:lnTo>
                <a:cubicBezTo>
                  <a:pt x="10073" y="2996"/>
                  <a:pt x="9833" y="3263"/>
                  <a:pt x="9606" y="3596"/>
                </a:cubicBezTo>
                <a:cubicBezTo>
                  <a:pt x="9392" y="3995"/>
                  <a:pt x="9166" y="4328"/>
                  <a:pt x="8952" y="4728"/>
                </a:cubicBezTo>
                <a:lnTo>
                  <a:pt x="8298" y="5926"/>
                </a:lnTo>
                <a:cubicBezTo>
                  <a:pt x="8085" y="6392"/>
                  <a:pt x="7885" y="6792"/>
                  <a:pt x="7671" y="7258"/>
                </a:cubicBezTo>
                <a:cubicBezTo>
                  <a:pt x="7471" y="7724"/>
                  <a:pt x="7258" y="8190"/>
                  <a:pt x="7058" y="8657"/>
                </a:cubicBezTo>
                <a:lnTo>
                  <a:pt x="6457" y="10255"/>
                </a:lnTo>
                <a:cubicBezTo>
                  <a:pt x="6257" y="10788"/>
                  <a:pt x="6070" y="11387"/>
                  <a:pt x="5870" y="11920"/>
                </a:cubicBezTo>
                <a:cubicBezTo>
                  <a:pt x="5697" y="12519"/>
                  <a:pt x="5510" y="13118"/>
                  <a:pt x="5336" y="13718"/>
                </a:cubicBezTo>
                <a:cubicBezTo>
                  <a:pt x="5150" y="14317"/>
                  <a:pt x="4976" y="14916"/>
                  <a:pt x="4789" y="15516"/>
                </a:cubicBezTo>
                <a:lnTo>
                  <a:pt x="4296" y="17580"/>
                </a:lnTo>
                <a:lnTo>
                  <a:pt x="3802" y="19644"/>
                </a:lnTo>
                <a:lnTo>
                  <a:pt x="3335" y="21775"/>
                </a:lnTo>
                <a:lnTo>
                  <a:pt x="2908" y="24106"/>
                </a:lnTo>
                <a:cubicBezTo>
                  <a:pt x="2775" y="24905"/>
                  <a:pt x="2628" y="25638"/>
                  <a:pt x="2494" y="26437"/>
                </a:cubicBezTo>
                <a:cubicBezTo>
                  <a:pt x="2374" y="27236"/>
                  <a:pt x="2241" y="28102"/>
                  <a:pt x="2121" y="28901"/>
                </a:cubicBezTo>
                <a:cubicBezTo>
                  <a:pt x="2001" y="29700"/>
                  <a:pt x="1894" y="30566"/>
                  <a:pt x="1774" y="31365"/>
                </a:cubicBezTo>
                <a:cubicBezTo>
                  <a:pt x="1667" y="32230"/>
                  <a:pt x="1547" y="33163"/>
                  <a:pt x="1440" y="34028"/>
                </a:cubicBezTo>
                <a:lnTo>
                  <a:pt x="1160" y="36625"/>
                </a:lnTo>
                <a:cubicBezTo>
                  <a:pt x="1067" y="37558"/>
                  <a:pt x="987" y="38490"/>
                  <a:pt x="893" y="39422"/>
                </a:cubicBezTo>
                <a:cubicBezTo>
                  <a:pt x="813" y="40288"/>
                  <a:pt x="733" y="41220"/>
                  <a:pt x="653" y="42086"/>
                </a:cubicBezTo>
                <a:cubicBezTo>
                  <a:pt x="587" y="43085"/>
                  <a:pt x="533" y="44017"/>
                  <a:pt x="466" y="45016"/>
                </a:cubicBezTo>
                <a:cubicBezTo>
                  <a:pt x="413" y="45948"/>
                  <a:pt x="346" y="46947"/>
                  <a:pt x="293" y="47880"/>
                </a:cubicBezTo>
                <a:cubicBezTo>
                  <a:pt x="253" y="48879"/>
                  <a:pt x="200" y="49877"/>
                  <a:pt x="160" y="50876"/>
                </a:cubicBezTo>
                <a:cubicBezTo>
                  <a:pt x="133" y="51875"/>
                  <a:pt x="93" y="52874"/>
                  <a:pt x="66" y="53873"/>
                </a:cubicBezTo>
                <a:cubicBezTo>
                  <a:pt x="53" y="54872"/>
                  <a:pt x="26" y="55937"/>
                  <a:pt x="13" y="56936"/>
                </a:cubicBezTo>
                <a:cubicBezTo>
                  <a:pt x="13" y="57935"/>
                  <a:pt x="0" y="59001"/>
                  <a:pt x="0" y="60000"/>
                </a:cubicBezTo>
              </a:path>
            </a:pathLst>
          </a:custGeom>
          <a:noFill/>
          <a:ln w="9525" cap="flat" cmpd="sng">
            <a:solidFill>
              <a:schemeClr val="tx1">
                <a:lumMod val="25000"/>
                <a:lumOff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ïšḻïďê-Oval 4"/>
          <p:cNvSpPr/>
          <p:nvPr/>
        </p:nvSpPr>
        <p:spPr>
          <a:xfrm>
            <a:off x="2893661" y="3187529"/>
            <a:ext cx="687855" cy="6878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ïšḻïďê-Oval 5"/>
          <p:cNvSpPr/>
          <p:nvPr/>
        </p:nvSpPr>
        <p:spPr>
          <a:xfrm>
            <a:off x="5301144" y="3187529"/>
            <a:ext cx="687855" cy="6878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ïšḻïďê-Oval 6"/>
          <p:cNvSpPr/>
          <p:nvPr/>
        </p:nvSpPr>
        <p:spPr>
          <a:xfrm>
            <a:off x="2865210" y="1803834"/>
            <a:ext cx="687855" cy="687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ïšḻïďê-Oval 7"/>
          <p:cNvSpPr/>
          <p:nvPr/>
        </p:nvSpPr>
        <p:spPr>
          <a:xfrm>
            <a:off x="1222974" y="2669569"/>
            <a:ext cx="707596" cy="7075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ïšḻïďê-任意多边形: 形状 23"/>
          <p:cNvSpPr/>
          <p:nvPr/>
        </p:nvSpPr>
        <p:spPr>
          <a:xfrm>
            <a:off x="1445741" y="2848317"/>
            <a:ext cx="247842" cy="3617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1165" y="11111"/>
                </a:moveTo>
                <a:lnTo>
                  <a:pt x="101165" y="11111"/>
                </a:lnTo>
                <a:lnTo>
                  <a:pt x="105470" y="14074"/>
                </a:lnTo>
                <a:lnTo>
                  <a:pt x="109237" y="17407"/>
                </a:lnTo>
                <a:lnTo>
                  <a:pt x="113004" y="21111"/>
                </a:lnTo>
                <a:lnTo>
                  <a:pt x="115156" y="24814"/>
                </a:lnTo>
                <a:lnTo>
                  <a:pt x="117309" y="28518"/>
                </a:lnTo>
                <a:lnTo>
                  <a:pt x="118923" y="32592"/>
                </a:lnTo>
                <a:lnTo>
                  <a:pt x="119461" y="36666"/>
                </a:lnTo>
                <a:lnTo>
                  <a:pt x="119999" y="41111"/>
                </a:lnTo>
                <a:lnTo>
                  <a:pt x="119999" y="41111"/>
                </a:lnTo>
                <a:lnTo>
                  <a:pt x="119461" y="45925"/>
                </a:lnTo>
                <a:lnTo>
                  <a:pt x="118385" y="50000"/>
                </a:lnTo>
                <a:lnTo>
                  <a:pt x="116771" y="54814"/>
                </a:lnTo>
                <a:lnTo>
                  <a:pt x="114618" y="58518"/>
                </a:lnTo>
                <a:lnTo>
                  <a:pt x="110852" y="62592"/>
                </a:lnTo>
                <a:lnTo>
                  <a:pt x="107623" y="65925"/>
                </a:lnTo>
                <a:lnTo>
                  <a:pt x="103318" y="69259"/>
                </a:lnTo>
                <a:lnTo>
                  <a:pt x="97937" y="72592"/>
                </a:lnTo>
                <a:lnTo>
                  <a:pt x="97937" y="72592"/>
                </a:lnTo>
                <a:lnTo>
                  <a:pt x="97937" y="72592"/>
                </a:lnTo>
                <a:lnTo>
                  <a:pt x="92017" y="77407"/>
                </a:lnTo>
                <a:lnTo>
                  <a:pt x="88789" y="80370"/>
                </a:lnTo>
                <a:lnTo>
                  <a:pt x="88789" y="80370"/>
                </a:lnTo>
                <a:lnTo>
                  <a:pt x="87713" y="82962"/>
                </a:lnTo>
                <a:lnTo>
                  <a:pt x="87174" y="85555"/>
                </a:lnTo>
                <a:lnTo>
                  <a:pt x="87174" y="85555"/>
                </a:lnTo>
                <a:lnTo>
                  <a:pt x="87174" y="85555"/>
                </a:lnTo>
                <a:lnTo>
                  <a:pt x="87174" y="86296"/>
                </a:lnTo>
                <a:lnTo>
                  <a:pt x="87174" y="86296"/>
                </a:lnTo>
                <a:lnTo>
                  <a:pt x="87174" y="86296"/>
                </a:lnTo>
                <a:lnTo>
                  <a:pt x="86098" y="88148"/>
                </a:lnTo>
                <a:lnTo>
                  <a:pt x="84484" y="89629"/>
                </a:lnTo>
                <a:lnTo>
                  <a:pt x="84484" y="89629"/>
                </a:lnTo>
                <a:lnTo>
                  <a:pt x="82331" y="90000"/>
                </a:lnTo>
                <a:lnTo>
                  <a:pt x="79103" y="90000"/>
                </a:lnTo>
                <a:lnTo>
                  <a:pt x="56502" y="86296"/>
                </a:lnTo>
                <a:lnTo>
                  <a:pt x="56502" y="86296"/>
                </a:lnTo>
                <a:lnTo>
                  <a:pt x="55426" y="85925"/>
                </a:lnTo>
                <a:lnTo>
                  <a:pt x="54887" y="85555"/>
                </a:lnTo>
                <a:lnTo>
                  <a:pt x="54349" y="84814"/>
                </a:lnTo>
                <a:lnTo>
                  <a:pt x="54349" y="84074"/>
                </a:lnTo>
                <a:lnTo>
                  <a:pt x="54349" y="84074"/>
                </a:lnTo>
                <a:lnTo>
                  <a:pt x="54887" y="83333"/>
                </a:lnTo>
                <a:lnTo>
                  <a:pt x="55426" y="82592"/>
                </a:lnTo>
                <a:lnTo>
                  <a:pt x="56502" y="82592"/>
                </a:lnTo>
                <a:lnTo>
                  <a:pt x="58116" y="82592"/>
                </a:lnTo>
                <a:lnTo>
                  <a:pt x="80717" y="86296"/>
                </a:lnTo>
                <a:lnTo>
                  <a:pt x="81793" y="86296"/>
                </a:lnTo>
                <a:lnTo>
                  <a:pt x="81793" y="86296"/>
                </a:lnTo>
                <a:lnTo>
                  <a:pt x="81793" y="85925"/>
                </a:lnTo>
                <a:lnTo>
                  <a:pt x="81793" y="85555"/>
                </a:lnTo>
                <a:lnTo>
                  <a:pt x="81793" y="85555"/>
                </a:lnTo>
                <a:lnTo>
                  <a:pt x="82331" y="81481"/>
                </a:lnTo>
                <a:lnTo>
                  <a:pt x="82869" y="80000"/>
                </a:lnTo>
                <a:lnTo>
                  <a:pt x="83946" y="78518"/>
                </a:lnTo>
                <a:lnTo>
                  <a:pt x="83946" y="78518"/>
                </a:lnTo>
                <a:lnTo>
                  <a:pt x="87713" y="75185"/>
                </a:lnTo>
                <a:lnTo>
                  <a:pt x="94170" y="70000"/>
                </a:lnTo>
                <a:lnTo>
                  <a:pt x="94170" y="70000"/>
                </a:lnTo>
                <a:lnTo>
                  <a:pt x="94708" y="69629"/>
                </a:lnTo>
                <a:lnTo>
                  <a:pt x="95246" y="69629"/>
                </a:lnTo>
                <a:lnTo>
                  <a:pt x="95246" y="69629"/>
                </a:lnTo>
                <a:lnTo>
                  <a:pt x="99551" y="66666"/>
                </a:lnTo>
                <a:lnTo>
                  <a:pt x="103318" y="63703"/>
                </a:lnTo>
                <a:lnTo>
                  <a:pt x="106547" y="60370"/>
                </a:lnTo>
                <a:lnTo>
                  <a:pt x="109237" y="57037"/>
                </a:lnTo>
                <a:lnTo>
                  <a:pt x="111390" y="53333"/>
                </a:lnTo>
                <a:lnTo>
                  <a:pt x="113542" y="49259"/>
                </a:lnTo>
                <a:lnTo>
                  <a:pt x="114080" y="45185"/>
                </a:lnTo>
                <a:lnTo>
                  <a:pt x="114618" y="41111"/>
                </a:lnTo>
                <a:lnTo>
                  <a:pt x="114618" y="41111"/>
                </a:lnTo>
                <a:lnTo>
                  <a:pt x="114080" y="37037"/>
                </a:lnTo>
                <a:lnTo>
                  <a:pt x="113542" y="33333"/>
                </a:lnTo>
                <a:lnTo>
                  <a:pt x="111390" y="29629"/>
                </a:lnTo>
                <a:lnTo>
                  <a:pt x="109775" y="26296"/>
                </a:lnTo>
                <a:lnTo>
                  <a:pt x="107623" y="22962"/>
                </a:lnTo>
                <a:lnTo>
                  <a:pt x="104932" y="20000"/>
                </a:lnTo>
                <a:lnTo>
                  <a:pt x="101165" y="16666"/>
                </a:lnTo>
                <a:lnTo>
                  <a:pt x="97399" y="14074"/>
                </a:lnTo>
                <a:lnTo>
                  <a:pt x="97399" y="14074"/>
                </a:lnTo>
                <a:lnTo>
                  <a:pt x="93632" y="11481"/>
                </a:lnTo>
                <a:lnTo>
                  <a:pt x="89327" y="9629"/>
                </a:lnTo>
                <a:lnTo>
                  <a:pt x="84484" y="7777"/>
                </a:lnTo>
                <a:lnTo>
                  <a:pt x="80179" y="6296"/>
                </a:lnTo>
                <a:lnTo>
                  <a:pt x="75336" y="5185"/>
                </a:lnTo>
                <a:lnTo>
                  <a:pt x="70493" y="4444"/>
                </a:lnTo>
                <a:lnTo>
                  <a:pt x="64573" y="4074"/>
                </a:lnTo>
                <a:lnTo>
                  <a:pt x="59730" y="3703"/>
                </a:lnTo>
                <a:lnTo>
                  <a:pt x="59730" y="3703"/>
                </a:lnTo>
                <a:lnTo>
                  <a:pt x="54349" y="4074"/>
                </a:lnTo>
                <a:lnTo>
                  <a:pt x="49506" y="4444"/>
                </a:lnTo>
                <a:lnTo>
                  <a:pt x="44663" y="5185"/>
                </a:lnTo>
                <a:lnTo>
                  <a:pt x="39820" y="6296"/>
                </a:lnTo>
                <a:lnTo>
                  <a:pt x="34977" y="7777"/>
                </a:lnTo>
                <a:lnTo>
                  <a:pt x="30672" y="9629"/>
                </a:lnTo>
                <a:lnTo>
                  <a:pt x="26367" y="11481"/>
                </a:lnTo>
                <a:lnTo>
                  <a:pt x="21524" y="14074"/>
                </a:lnTo>
                <a:lnTo>
                  <a:pt x="21524" y="14074"/>
                </a:lnTo>
                <a:lnTo>
                  <a:pt x="17757" y="16666"/>
                </a:lnTo>
                <a:lnTo>
                  <a:pt x="14529" y="20000"/>
                </a:lnTo>
                <a:lnTo>
                  <a:pt x="11838" y="22962"/>
                </a:lnTo>
                <a:lnTo>
                  <a:pt x="9147" y="26296"/>
                </a:lnTo>
                <a:lnTo>
                  <a:pt x="7533" y="29629"/>
                </a:lnTo>
                <a:lnTo>
                  <a:pt x="6457" y="33333"/>
                </a:lnTo>
                <a:lnTo>
                  <a:pt x="5381" y="37037"/>
                </a:lnTo>
                <a:lnTo>
                  <a:pt x="5381" y="41111"/>
                </a:lnTo>
                <a:lnTo>
                  <a:pt x="5381" y="41111"/>
                </a:lnTo>
                <a:lnTo>
                  <a:pt x="5381" y="45185"/>
                </a:lnTo>
                <a:lnTo>
                  <a:pt x="6457" y="49259"/>
                </a:lnTo>
                <a:lnTo>
                  <a:pt x="8071" y="53333"/>
                </a:lnTo>
                <a:lnTo>
                  <a:pt x="10224" y="57037"/>
                </a:lnTo>
                <a:lnTo>
                  <a:pt x="12914" y="60370"/>
                </a:lnTo>
                <a:lnTo>
                  <a:pt x="16143" y="63703"/>
                </a:lnTo>
                <a:lnTo>
                  <a:pt x="19910" y="66666"/>
                </a:lnTo>
                <a:lnTo>
                  <a:pt x="24753" y="69629"/>
                </a:lnTo>
                <a:lnTo>
                  <a:pt x="24753" y="69629"/>
                </a:lnTo>
                <a:lnTo>
                  <a:pt x="25829" y="70000"/>
                </a:lnTo>
                <a:lnTo>
                  <a:pt x="25829" y="70000"/>
                </a:lnTo>
                <a:lnTo>
                  <a:pt x="32286" y="75185"/>
                </a:lnTo>
                <a:lnTo>
                  <a:pt x="36053" y="78518"/>
                </a:lnTo>
                <a:lnTo>
                  <a:pt x="36053" y="78518"/>
                </a:lnTo>
                <a:lnTo>
                  <a:pt x="37668" y="81481"/>
                </a:lnTo>
                <a:lnTo>
                  <a:pt x="38206" y="85555"/>
                </a:lnTo>
                <a:lnTo>
                  <a:pt x="38206" y="87407"/>
                </a:lnTo>
                <a:lnTo>
                  <a:pt x="38206" y="88148"/>
                </a:lnTo>
                <a:lnTo>
                  <a:pt x="38206" y="88148"/>
                </a:lnTo>
                <a:lnTo>
                  <a:pt x="38206" y="89629"/>
                </a:lnTo>
                <a:lnTo>
                  <a:pt x="38744" y="90000"/>
                </a:lnTo>
                <a:lnTo>
                  <a:pt x="82869" y="96666"/>
                </a:lnTo>
                <a:lnTo>
                  <a:pt x="82869" y="96666"/>
                </a:lnTo>
                <a:lnTo>
                  <a:pt x="83946" y="97037"/>
                </a:lnTo>
                <a:lnTo>
                  <a:pt x="84484" y="97407"/>
                </a:lnTo>
                <a:lnTo>
                  <a:pt x="85022" y="98148"/>
                </a:lnTo>
                <a:lnTo>
                  <a:pt x="84484" y="98888"/>
                </a:lnTo>
                <a:lnTo>
                  <a:pt x="84484" y="98888"/>
                </a:lnTo>
                <a:lnTo>
                  <a:pt x="83946" y="100000"/>
                </a:lnTo>
                <a:lnTo>
                  <a:pt x="82331" y="100370"/>
                </a:lnTo>
                <a:lnTo>
                  <a:pt x="82331" y="100370"/>
                </a:lnTo>
                <a:lnTo>
                  <a:pt x="81793" y="100370"/>
                </a:lnTo>
                <a:lnTo>
                  <a:pt x="37130" y="93703"/>
                </a:lnTo>
                <a:lnTo>
                  <a:pt x="37130" y="93703"/>
                </a:lnTo>
                <a:lnTo>
                  <a:pt x="34977" y="92962"/>
                </a:lnTo>
                <a:lnTo>
                  <a:pt x="33901" y="91851"/>
                </a:lnTo>
                <a:lnTo>
                  <a:pt x="32825" y="90370"/>
                </a:lnTo>
                <a:lnTo>
                  <a:pt x="32825" y="88148"/>
                </a:lnTo>
                <a:lnTo>
                  <a:pt x="32825" y="87407"/>
                </a:lnTo>
                <a:lnTo>
                  <a:pt x="32825" y="87407"/>
                </a:lnTo>
                <a:lnTo>
                  <a:pt x="32825" y="85555"/>
                </a:lnTo>
                <a:lnTo>
                  <a:pt x="32825" y="85555"/>
                </a:lnTo>
                <a:lnTo>
                  <a:pt x="32286" y="82962"/>
                </a:lnTo>
                <a:lnTo>
                  <a:pt x="30672" y="80370"/>
                </a:lnTo>
                <a:lnTo>
                  <a:pt x="30672" y="80370"/>
                </a:lnTo>
                <a:lnTo>
                  <a:pt x="27443" y="77407"/>
                </a:lnTo>
                <a:lnTo>
                  <a:pt x="21524" y="72592"/>
                </a:lnTo>
                <a:lnTo>
                  <a:pt x="21524" y="72592"/>
                </a:lnTo>
                <a:lnTo>
                  <a:pt x="20448" y="72222"/>
                </a:lnTo>
                <a:lnTo>
                  <a:pt x="20448" y="72222"/>
                </a:lnTo>
                <a:lnTo>
                  <a:pt x="15605" y="69259"/>
                </a:lnTo>
                <a:lnTo>
                  <a:pt x="11300" y="65925"/>
                </a:lnTo>
                <a:lnTo>
                  <a:pt x="8071" y="62222"/>
                </a:lnTo>
                <a:lnTo>
                  <a:pt x="4843" y="58518"/>
                </a:lnTo>
                <a:lnTo>
                  <a:pt x="2690" y="54814"/>
                </a:lnTo>
                <a:lnTo>
                  <a:pt x="1076" y="50000"/>
                </a:lnTo>
                <a:lnTo>
                  <a:pt x="0" y="45925"/>
                </a:lnTo>
                <a:lnTo>
                  <a:pt x="0" y="41111"/>
                </a:lnTo>
                <a:lnTo>
                  <a:pt x="0" y="41111"/>
                </a:lnTo>
                <a:lnTo>
                  <a:pt x="0" y="36666"/>
                </a:lnTo>
                <a:lnTo>
                  <a:pt x="1076" y="32592"/>
                </a:lnTo>
                <a:lnTo>
                  <a:pt x="2152" y="28518"/>
                </a:lnTo>
                <a:lnTo>
                  <a:pt x="4304" y="24814"/>
                </a:lnTo>
                <a:lnTo>
                  <a:pt x="6995" y="21111"/>
                </a:lnTo>
                <a:lnTo>
                  <a:pt x="10224" y="17407"/>
                </a:lnTo>
                <a:lnTo>
                  <a:pt x="13991" y="14444"/>
                </a:lnTo>
                <a:lnTo>
                  <a:pt x="17757" y="11481"/>
                </a:lnTo>
                <a:lnTo>
                  <a:pt x="17757" y="11481"/>
                </a:lnTo>
                <a:lnTo>
                  <a:pt x="22600" y="8888"/>
                </a:lnTo>
                <a:lnTo>
                  <a:pt x="27982" y="6296"/>
                </a:lnTo>
                <a:lnTo>
                  <a:pt x="32825" y="4444"/>
                </a:lnTo>
                <a:lnTo>
                  <a:pt x="37668" y="2962"/>
                </a:lnTo>
                <a:lnTo>
                  <a:pt x="43049" y="1481"/>
                </a:lnTo>
                <a:lnTo>
                  <a:pt x="48430" y="740"/>
                </a:lnTo>
                <a:lnTo>
                  <a:pt x="53811" y="370"/>
                </a:lnTo>
                <a:lnTo>
                  <a:pt x="59730" y="0"/>
                </a:lnTo>
                <a:lnTo>
                  <a:pt x="59730" y="0"/>
                </a:lnTo>
                <a:lnTo>
                  <a:pt x="65112" y="370"/>
                </a:lnTo>
                <a:lnTo>
                  <a:pt x="71569" y="740"/>
                </a:lnTo>
                <a:lnTo>
                  <a:pt x="76950" y="1481"/>
                </a:lnTo>
                <a:lnTo>
                  <a:pt x="81793" y="2962"/>
                </a:lnTo>
                <a:lnTo>
                  <a:pt x="87174" y="4444"/>
                </a:lnTo>
                <a:lnTo>
                  <a:pt x="92017" y="6296"/>
                </a:lnTo>
                <a:lnTo>
                  <a:pt x="96860" y="8518"/>
                </a:lnTo>
                <a:lnTo>
                  <a:pt x="101165" y="11111"/>
                </a:lnTo>
                <a:lnTo>
                  <a:pt x="101165" y="11111"/>
                </a:lnTo>
                <a:close/>
                <a:moveTo>
                  <a:pt x="80717" y="110370"/>
                </a:moveTo>
                <a:lnTo>
                  <a:pt x="37130" y="103703"/>
                </a:lnTo>
                <a:lnTo>
                  <a:pt x="37130" y="103703"/>
                </a:lnTo>
                <a:lnTo>
                  <a:pt x="36053" y="103333"/>
                </a:lnTo>
                <a:lnTo>
                  <a:pt x="35515" y="102962"/>
                </a:lnTo>
                <a:lnTo>
                  <a:pt x="34977" y="102222"/>
                </a:lnTo>
                <a:lnTo>
                  <a:pt x="35515" y="101481"/>
                </a:lnTo>
                <a:lnTo>
                  <a:pt x="35515" y="101481"/>
                </a:lnTo>
                <a:lnTo>
                  <a:pt x="36053" y="100740"/>
                </a:lnTo>
                <a:lnTo>
                  <a:pt x="36591" y="100000"/>
                </a:lnTo>
                <a:lnTo>
                  <a:pt x="37668" y="100000"/>
                </a:lnTo>
                <a:lnTo>
                  <a:pt x="38744" y="100000"/>
                </a:lnTo>
                <a:lnTo>
                  <a:pt x="82331" y="106666"/>
                </a:lnTo>
                <a:lnTo>
                  <a:pt x="82331" y="106666"/>
                </a:lnTo>
                <a:lnTo>
                  <a:pt x="83408" y="107037"/>
                </a:lnTo>
                <a:lnTo>
                  <a:pt x="83946" y="107407"/>
                </a:lnTo>
                <a:lnTo>
                  <a:pt x="84484" y="108148"/>
                </a:lnTo>
                <a:lnTo>
                  <a:pt x="84484" y="108888"/>
                </a:lnTo>
                <a:lnTo>
                  <a:pt x="84484" y="108888"/>
                </a:lnTo>
                <a:lnTo>
                  <a:pt x="83408" y="110000"/>
                </a:lnTo>
                <a:lnTo>
                  <a:pt x="81793" y="110370"/>
                </a:lnTo>
                <a:lnTo>
                  <a:pt x="81793" y="110370"/>
                </a:lnTo>
                <a:lnTo>
                  <a:pt x="80717" y="110370"/>
                </a:lnTo>
                <a:lnTo>
                  <a:pt x="80717" y="110370"/>
                </a:lnTo>
                <a:close/>
                <a:moveTo>
                  <a:pt x="76950" y="116296"/>
                </a:moveTo>
                <a:lnTo>
                  <a:pt x="76950" y="116296"/>
                </a:lnTo>
                <a:lnTo>
                  <a:pt x="78026" y="116666"/>
                </a:lnTo>
                <a:lnTo>
                  <a:pt x="78565" y="117037"/>
                </a:lnTo>
                <a:lnTo>
                  <a:pt x="79103" y="117777"/>
                </a:lnTo>
                <a:lnTo>
                  <a:pt x="79103" y="118518"/>
                </a:lnTo>
                <a:lnTo>
                  <a:pt x="79103" y="118518"/>
                </a:lnTo>
                <a:lnTo>
                  <a:pt x="78026" y="119629"/>
                </a:lnTo>
                <a:lnTo>
                  <a:pt x="76412" y="120000"/>
                </a:lnTo>
                <a:lnTo>
                  <a:pt x="76412" y="120000"/>
                </a:lnTo>
                <a:lnTo>
                  <a:pt x="75336" y="120000"/>
                </a:lnTo>
                <a:lnTo>
                  <a:pt x="39820" y="114444"/>
                </a:lnTo>
                <a:lnTo>
                  <a:pt x="39820" y="114444"/>
                </a:lnTo>
                <a:lnTo>
                  <a:pt x="38744" y="114444"/>
                </a:lnTo>
                <a:lnTo>
                  <a:pt x="38206" y="113333"/>
                </a:lnTo>
                <a:lnTo>
                  <a:pt x="37668" y="112962"/>
                </a:lnTo>
                <a:lnTo>
                  <a:pt x="38206" y="112222"/>
                </a:lnTo>
                <a:lnTo>
                  <a:pt x="38206" y="112222"/>
                </a:lnTo>
                <a:lnTo>
                  <a:pt x="38744" y="111111"/>
                </a:lnTo>
                <a:lnTo>
                  <a:pt x="39282" y="110740"/>
                </a:lnTo>
                <a:lnTo>
                  <a:pt x="40358" y="110740"/>
                </a:lnTo>
                <a:lnTo>
                  <a:pt x="41434" y="110740"/>
                </a:lnTo>
                <a:lnTo>
                  <a:pt x="76950" y="116296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ïšḻïďê-任意多边形: 形状 24"/>
          <p:cNvSpPr/>
          <p:nvPr/>
        </p:nvSpPr>
        <p:spPr>
          <a:xfrm>
            <a:off x="3091041" y="2019075"/>
            <a:ext cx="251847" cy="250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840" y="116296"/>
                </a:moveTo>
                <a:lnTo>
                  <a:pt x="104907" y="116296"/>
                </a:lnTo>
                <a:lnTo>
                  <a:pt x="79877" y="108888"/>
                </a:lnTo>
                <a:lnTo>
                  <a:pt x="79877" y="108888"/>
                </a:lnTo>
                <a:lnTo>
                  <a:pt x="79141" y="108518"/>
                </a:lnTo>
                <a:lnTo>
                  <a:pt x="15460" y="43703"/>
                </a:lnTo>
                <a:lnTo>
                  <a:pt x="15460" y="43703"/>
                </a:lnTo>
                <a:lnTo>
                  <a:pt x="15460" y="43703"/>
                </a:lnTo>
                <a:lnTo>
                  <a:pt x="1840" y="30000"/>
                </a:lnTo>
                <a:lnTo>
                  <a:pt x="1840" y="30000"/>
                </a:lnTo>
                <a:lnTo>
                  <a:pt x="368" y="27777"/>
                </a:lnTo>
                <a:lnTo>
                  <a:pt x="0" y="25555"/>
                </a:lnTo>
                <a:lnTo>
                  <a:pt x="0" y="25555"/>
                </a:lnTo>
                <a:lnTo>
                  <a:pt x="368" y="23333"/>
                </a:lnTo>
                <a:lnTo>
                  <a:pt x="1840" y="21481"/>
                </a:lnTo>
                <a:lnTo>
                  <a:pt x="20981" y="1851"/>
                </a:lnTo>
                <a:lnTo>
                  <a:pt x="20981" y="1851"/>
                </a:lnTo>
                <a:lnTo>
                  <a:pt x="21717" y="1111"/>
                </a:lnTo>
                <a:lnTo>
                  <a:pt x="22822" y="370"/>
                </a:lnTo>
                <a:lnTo>
                  <a:pt x="23926" y="0"/>
                </a:lnTo>
                <a:lnTo>
                  <a:pt x="25030" y="0"/>
                </a:lnTo>
                <a:lnTo>
                  <a:pt x="25030" y="0"/>
                </a:lnTo>
                <a:lnTo>
                  <a:pt x="26134" y="0"/>
                </a:lnTo>
                <a:lnTo>
                  <a:pt x="27607" y="370"/>
                </a:lnTo>
                <a:lnTo>
                  <a:pt x="28711" y="1111"/>
                </a:lnTo>
                <a:lnTo>
                  <a:pt x="29447" y="1851"/>
                </a:lnTo>
                <a:lnTo>
                  <a:pt x="43435" y="15925"/>
                </a:lnTo>
                <a:lnTo>
                  <a:pt x="43435" y="16296"/>
                </a:lnTo>
                <a:lnTo>
                  <a:pt x="107116" y="80740"/>
                </a:lnTo>
                <a:lnTo>
                  <a:pt x="107116" y="80740"/>
                </a:lnTo>
                <a:lnTo>
                  <a:pt x="107852" y="81111"/>
                </a:lnTo>
                <a:lnTo>
                  <a:pt x="119631" y="117407"/>
                </a:lnTo>
                <a:lnTo>
                  <a:pt x="119631" y="117777"/>
                </a:lnTo>
                <a:lnTo>
                  <a:pt x="119631" y="117777"/>
                </a:lnTo>
                <a:lnTo>
                  <a:pt x="120000" y="118148"/>
                </a:lnTo>
                <a:lnTo>
                  <a:pt x="120000" y="118518"/>
                </a:lnTo>
                <a:lnTo>
                  <a:pt x="119631" y="118518"/>
                </a:lnTo>
                <a:lnTo>
                  <a:pt x="119631" y="118518"/>
                </a:lnTo>
                <a:lnTo>
                  <a:pt x="119263" y="119259"/>
                </a:lnTo>
                <a:lnTo>
                  <a:pt x="119263" y="119259"/>
                </a:lnTo>
                <a:lnTo>
                  <a:pt x="119263" y="119259"/>
                </a:lnTo>
                <a:lnTo>
                  <a:pt x="118159" y="120000"/>
                </a:lnTo>
                <a:lnTo>
                  <a:pt x="118159" y="120000"/>
                </a:lnTo>
                <a:lnTo>
                  <a:pt x="117791" y="120000"/>
                </a:lnTo>
                <a:lnTo>
                  <a:pt x="1840" y="120000"/>
                </a:lnTo>
                <a:lnTo>
                  <a:pt x="1840" y="120000"/>
                </a:lnTo>
                <a:lnTo>
                  <a:pt x="1104" y="120000"/>
                </a:lnTo>
                <a:lnTo>
                  <a:pt x="736" y="119629"/>
                </a:lnTo>
                <a:lnTo>
                  <a:pt x="368" y="118888"/>
                </a:lnTo>
                <a:lnTo>
                  <a:pt x="0" y="118148"/>
                </a:lnTo>
                <a:lnTo>
                  <a:pt x="0" y="118148"/>
                </a:lnTo>
                <a:lnTo>
                  <a:pt x="0" y="116296"/>
                </a:lnTo>
                <a:lnTo>
                  <a:pt x="0" y="116296"/>
                </a:lnTo>
                <a:lnTo>
                  <a:pt x="1840" y="116296"/>
                </a:lnTo>
                <a:lnTo>
                  <a:pt x="1840" y="116296"/>
                </a:lnTo>
                <a:close/>
                <a:moveTo>
                  <a:pt x="4417" y="27037"/>
                </a:moveTo>
                <a:lnTo>
                  <a:pt x="16932" y="40000"/>
                </a:lnTo>
                <a:lnTo>
                  <a:pt x="39386" y="17407"/>
                </a:lnTo>
                <a:lnTo>
                  <a:pt x="26871" y="4444"/>
                </a:lnTo>
                <a:lnTo>
                  <a:pt x="26871" y="4444"/>
                </a:lnTo>
                <a:lnTo>
                  <a:pt x="25766" y="4074"/>
                </a:lnTo>
                <a:lnTo>
                  <a:pt x="25030" y="3703"/>
                </a:lnTo>
                <a:lnTo>
                  <a:pt x="24294" y="4074"/>
                </a:lnTo>
                <a:lnTo>
                  <a:pt x="23558" y="4444"/>
                </a:lnTo>
                <a:lnTo>
                  <a:pt x="4417" y="24444"/>
                </a:lnTo>
                <a:lnTo>
                  <a:pt x="4417" y="24444"/>
                </a:lnTo>
                <a:lnTo>
                  <a:pt x="4049" y="24814"/>
                </a:lnTo>
                <a:lnTo>
                  <a:pt x="3680" y="25555"/>
                </a:lnTo>
                <a:lnTo>
                  <a:pt x="3680" y="25555"/>
                </a:lnTo>
                <a:lnTo>
                  <a:pt x="4049" y="26296"/>
                </a:lnTo>
                <a:lnTo>
                  <a:pt x="4417" y="27037"/>
                </a:lnTo>
                <a:lnTo>
                  <a:pt x="4417" y="27037"/>
                </a:lnTo>
                <a:close/>
                <a:moveTo>
                  <a:pt x="19509" y="42592"/>
                </a:moveTo>
                <a:lnTo>
                  <a:pt x="79877" y="103703"/>
                </a:lnTo>
                <a:lnTo>
                  <a:pt x="82085" y="95925"/>
                </a:lnTo>
                <a:lnTo>
                  <a:pt x="23558" y="38518"/>
                </a:lnTo>
                <a:lnTo>
                  <a:pt x="19509" y="42592"/>
                </a:lnTo>
                <a:close/>
                <a:moveTo>
                  <a:pt x="93865" y="93703"/>
                </a:moveTo>
                <a:lnTo>
                  <a:pt x="93865" y="85185"/>
                </a:lnTo>
                <a:lnTo>
                  <a:pt x="35337" y="26296"/>
                </a:lnTo>
                <a:lnTo>
                  <a:pt x="26134" y="35555"/>
                </a:lnTo>
                <a:lnTo>
                  <a:pt x="84662" y="93703"/>
                </a:lnTo>
                <a:lnTo>
                  <a:pt x="93865" y="93703"/>
                </a:lnTo>
                <a:close/>
                <a:moveTo>
                  <a:pt x="102331" y="80740"/>
                </a:moveTo>
                <a:lnTo>
                  <a:pt x="41963" y="20000"/>
                </a:lnTo>
                <a:lnTo>
                  <a:pt x="37914" y="23703"/>
                </a:lnTo>
                <a:lnTo>
                  <a:pt x="96073" y="82222"/>
                </a:lnTo>
                <a:lnTo>
                  <a:pt x="102331" y="80740"/>
                </a:lnTo>
                <a:close/>
                <a:moveTo>
                  <a:pt x="83190" y="105925"/>
                </a:moveTo>
                <a:lnTo>
                  <a:pt x="114478" y="115555"/>
                </a:lnTo>
                <a:lnTo>
                  <a:pt x="104907" y="84074"/>
                </a:lnTo>
                <a:lnTo>
                  <a:pt x="97546" y="85555"/>
                </a:lnTo>
                <a:lnTo>
                  <a:pt x="97546" y="95555"/>
                </a:lnTo>
                <a:lnTo>
                  <a:pt x="97546" y="95555"/>
                </a:lnTo>
                <a:lnTo>
                  <a:pt x="97177" y="96296"/>
                </a:lnTo>
                <a:lnTo>
                  <a:pt x="96809" y="97037"/>
                </a:lnTo>
                <a:lnTo>
                  <a:pt x="96441" y="97407"/>
                </a:lnTo>
                <a:lnTo>
                  <a:pt x="95705" y="97407"/>
                </a:lnTo>
                <a:lnTo>
                  <a:pt x="85398" y="97407"/>
                </a:lnTo>
                <a:lnTo>
                  <a:pt x="83190" y="105925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ïšḻïďê-任意多边形: 形状 25"/>
          <p:cNvSpPr/>
          <p:nvPr/>
        </p:nvSpPr>
        <p:spPr>
          <a:xfrm>
            <a:off x="3036787" y="3396214"/>
            <a:ext cx="360356" cy="27407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941" y="60000"/>
                </a:moveTo>
                <a:lnTo>
                  <a:pt x="112941" y="60000"/>
                </a:lnTo>
                <a:lnTo>
                  <a:pt x="114635" y="62592"/>
                </a:lnTo>
                <a:lnTo>
                  <a:pt x="116047" y="65555"/>
                </a:lnTo>
                <a:lnTo>
                  <a:pt x="117176" y="68148"/>
                </a:lnTo>
                <a:lnTo>
                  <a:pt x="118023" y="71111"/>
                </a:lnTo>
                <a:lnTo>
                  <a:pt x="118870" y="74074"/>
                </a:lnTo>
                <a:lnTo>
                  <a:pt x="119435" y="77407"/>
                </a:lnTo>
                <a:lnTo>
                  <a:pt x="119717" y="80740"/>
                </a:lnTo>
                <a:lnTo>
                  <a:pt x="120000" y="84444"/>
                </a:lnTo>
                <a:lnTo>
                  <a:pt x="120000" y="84444"/>
                </a:lnTo>
                <a:lnTo>
                  <a:pt x="119717" y="87777"/>
                </a:lnTo>
                <a:lnTo>
                  <a:pt x="119435" y="90740"/>
                </a:lnTo>
                <a:lnTo>
                  <a:pt x="118870" y="93703"/>
                </a:lnTo>
                <a:lnTo>
                  <a:pt x="118023" y="96666"/>
                </a:lnTo>
                <a:lnTo>
                  <a:pt x="116894" y="99629"/>
                </a:lnTo>
                <a:lnTo>
                  <a:pt x="115482" y="102592"/>
                </a:lnTo>
                <a:lnTo>
                  <a:pt x="114070" y="105555"/>
                </a:lnTo>
                <a:lnTo>
                  <a:pt x="112094" y="108518"/>
                </a:lnTo>
                <a:lnTo>
                  <a:pt x="112094" y="108518"/>
                </a:lnTo>
                <a:lnTo>
                  <a:pt x="110117" y="111111"/>
                </a:lnTo>
                <a:lnTo>
                  <a:pt x="108141" y="113333"/>
                </a:lnTo>
                <a:lnTo>
                  <a:pt x="105882" y="115555"/>
                </a:lnTo>
                <a:lnTo>
                  <a:pt x="103905" y="117407"/>
                </a:lnTo>
                <a:lnTo>
                  <a:pt x="101647" y="118518"/>
                </a:lnTo>
                <a:lnTo>
                  <a:pt x="99388" y="119259"/>
                </a:lnTo>
                <a:lnTo>
                  <a:pt x="96564" y="120000"/>
                </a:lnTo>
                <a:lnTo>
                  <a:pt x="94305" y="120000"/>
                </a:lnTo>
                <a:lnTo>
                  <a:pt x="72847" y="120000"/>
                </a:lnTo>
                <a:lnTo>
                  <a:pt x="72847" y="120000"/>
                </a:lnTo>
                <a:lnTo>
                  <a:pt x="68894" y="119629"/>
                </a:lnTo>
                <a:lnTo>
                  <a:pt x="65788" y="118888"/>
                </a:lnTo>
                <a:lnTo>
                  <a:pt x="62964" y="117407"/>
                </a:lnTo>
                <a:lnTo>
                  <a:pt x="61835" y="116296"/>
                </a:lnTo>
                <a:lnTo>
                  <a:pt x="60988" y="115185"/>
                </a:lnTo>
                <a:lnTo>
                  <a:pt x="60988" y="115185"/>
                </a:lnTo>
                <a:lnTo>
                  <a:pt x="60141" y="113703"/>
                </a:lnTo>
                <a:lnTo>
                  <a:pt x="59294" y="112222"/>
                </a:lnTo>
                <a:lnTo>
                  <a:pt x="58164" y="108518"/>
                </a:lnTo>
                <a:lnTo>
                  <a:pt x="57317" y="104444"/>
                </a:lnTo>
                <a:lnTo>
                  <a:pt x="57317" y="99259"/>
                </a:lnTo>
                <a:lnTo>
                  <a:pt x="57317" y="47777"/>
                </a:lnTo>
                <a:lnTo>
                  <a:pt x="45458" y="63333"/>
                </a:lnTo>
                <a:lnTo>
                  <a:pt x="45458" y="63333"/>
                </a:lnTo>
                <a:lnTo>
                  <a:pt x="44894" y="63703"/>
                </a:lnTo>
                <a:lnTo>
                  <a:pt x="44329" y="63703"/>
                </a:lnTo>
                <a:lnTo>
                  <a:pt x="44047" y="63703"/>
                </a:lnTo>
                <a:lnTo>
                  <a:pt x="43482" y="63333"/>
                </a:lnTo>
                <a:lnTo>
                  <a:pt x="43482" y="63333"/>
                </a:lnTo>
                <a:lnTo>
                  <a:pt x="43200" y="62592"/>
                </a:lnTo>
                <a:lnTo>
                  <a:pt x="42917" y="61851"/>
                </a:lnTo>
                <a:lnTo>
                  <a:pt x="42917" y="61111"/>
                </a:lnTo>
                <a:lnTo>
                  <a:pt x="43482" y="60370"/>
                </a:lnTo>
                <a:lnTo>
                  <a:pt x="56470" y="43703"/>
                </a:lnTo>
                <a:lnTo>
                  <a:pt x="56470" y="43703"/>
                </a:lnTo>
                <a:lnTo>
                  <a:pt x="57600" y="42592"/>
                </a:lnTo>
                <a:lnTo>
                  <a:pt x="58729" y="42222"/>
                </a:lnTo>
                <a:lnTo>
                  <a:pt x="59858" y="42592"/>
                </a:lnTo>
                <a:lnTo>
                  <a:pt x="60988" y="43703"/>
                </a:lnTo>
                <a:lnTo>
                  <a:pt x="73976" y="60370"/>
                </a:lnTo>
                <a:lnTo>
                  <a:pt x="73976" y="60370"/>
                </a:lnTo>
                <a:lnTo>
                  <a:pt x="74258" y="61111"/>
                </a:lnTo>
                <a:lnTo>
                  <a:pt x="74258" y="61851"/>
                </a:lnTo>
                <a:lnTo>
                  <a:pt x="74258" y="62592"/>
                </a:lnTo>
                <a:lnTo>
                  <a:pt x="73976" y="63333"/>
                </a:lnTo>
                <a:lnTo>
                  <a:pt x="73976" y="63333"/>
                </a:lnTo>
                <a:lnTo>
                  <a:pt x="73129" y="63703"/>
                </a:lnTo>
                <a:lnTo>
                  <a:pt x="72564" y="63703"/>
                </a:lnTo>
                <a:lnTo>
                  <a:pt x="72564" y="63703"/>
                </a:lnTo>
                <a:lnTo>
                  <a:pt x="72000" y="63703"/>
                </a:lnTo>
                <a:lnTo>
                  <a:pt x="71435" y="63333"/>
                </a:lnTo>
                <a:lnTo>
                  <a:pt x="60141" y="47777"/>
                </a:lnTo>
                <a:lnTo>
                  <a:pt x="60141" y="99259"/>
                </a:lnTo>
                <a:lnTo>
                  <a:pt x="60141" y="99259"/>
                </a:lnTo>
                <a:lnTo>
                  <a:pt x="60141" y="103333"/>
                </a:lnTo>
                <a:lnTo>
                  <a:pt x="60705" y="107037"/>
                </a:lnTo>
                <a:lnTo>
                  <a:pt x="61552" y="110000"/>
                </a:lnTo>
                <a:lnTo>
                  <a:pt x="62964" y="112222"/>
                </a:lnTo>
                <a:lnTo>
                  <a:pt x="62964" y="112222"/>
                </a:lnTo>
                <a:lnTo>
                  <a:pt x="64658" y="113703"/>
                </a:lnTo>
                <a:lnTo>
                  <a:pt x="66917" y="115555"/>
                </a:lnTo>
                <a:lnTo>
                  <a:pt x="69458" y="116296"/>
                </a:lnTo>
                <a:lnTo>
                  <a:pt x="72847" y="116296"/>
                </a:lnTo>
                <a:lnTo>
                  <a:pt x="94305" y="116296"/>
                </a:lnTo>
                <a:lnTo>
                  <a:pt x="94305" y="116296"/>
                </a:lnTo>
                <a:lnTo>
                  <a:pt x="96282" y="116296"/>
                </a:lnTo>
                <a:lnTo>
                  <a:pt x="98823" y="115555"/>
                </a:lnTo>
                <a:lnTo>
                  <a:pt x="100800" y="114814"/>
                </a:lnTo>
                <a:lnTo>
                  <a:pt x="102776" y="113333"/>
                </a:lnTo>
                <a:lnTo>
                  <a:pt x="104752" y="111851"/>
                </a:lnTo>
                <a:lnTo>
                  <a:pt x="106729" y="110370"/>
                </a:lnTo>
                <a:lnTo>
                  <a:pt x="108423" y="108148"/>
                </a:lnTo>
                <a:lnTo>
                  <a:pt x="110117" y="105925"/>
                </a:lnTo>
                <a:lnTo>
                  <a:pt x="110117" y="105925"/>
                </a:lnTo>
                <a:lnTo>
                  <a:pt x="111811" y="103333"/>
                </a:lnTo>
                <a:lnTo>
                  <a:pt x="113223" y="100740"/>
                </a:lnTo>
                <a:lnTo>
                  <a:pt x="114352" y="98148"/>
                </a:lnTo>
                <a:lnTo>
                  <a:pt x="115482" y="95555"/>
                </a:lnTo>
                <a:lnTo>
                  <a:pt x="116047" y="92592"/>
                </a:lnTo>
                <a:lnTo>
                  <a:pt x="116611" y="90000"/>
                </a:lnTo>
                <a:lnTo>
                  <a:pt x="116894" y="87407"/>
                </a:lnTo>
                <a:lnTo>
                  <a:pt x="117176" y="84444"/>
                </a:lnTo>
                <a:lnTo>
                  <a:pt x="117176" y="84444"/>
                </a:lnTo>
                <a:lnTo>
                  <a:pt x="116894" y="81111"/>
                </a:lnTo>
                <a:lnTo>
                  <a:pt x="116611" y="78148"/>
                </a:lnTo>
                <a:lnTo>
                  <a:pt x="116047" y="75185"/>
                </a:lnTo>
                <a:lnTo>
                  <a:pt x="115482" y="72222"/>
                </a:lnTo>
                <a:lnTo>
                  <a:pt x="114635" y="69629"/>
                </a:lnTo>
                <a:lnTo>
                  <a:pt x="113505" y="67037"/>
                </a:lnTo>
                <a:lnTo>
                  <a:pt x="112094" y="64814"/>
                </a:lnTo>
                <a:lnTo>
                  <a:pt x="110682" y="62592"/>
                </a:lnTo>
                <a:lnTo>
                  <a:pt x="110682" y="62592"/>
                </a:lnTo>
                <a:lnTo>
                  <a:pt x="107576" y="58518"/>
                </a:lnTo>
                <a:lnTo>
                  <a:pt x="105882" y="57037"/>
                </a:lnTo>
                <a:lnTo>
                  <a:pt x="104188" y="55555"/>
                </a:lnTo>
                <a:lnTo>
                  <a:pt x="102494" y="54444"/>
                </a:lnTo>
                <a:lnTo>
                  <a:pt x="100800" y="53703"/>
                </a:lnTo>
                <a:lnTo>
                  <a:pt x="99105" y="52962"/>
                </a:lnTo>
                <a:lnTo>
                  <a:pt x="97411" y="52592"/>
                </a:lnTo>
                <a:lnTo>
                  <a:pt x="97411" y="58148"/>
                </a:lnTo>
                <a:lnTo>
                  <a:pt x="97411" y="58148"/>
                </a:lnTo>
                <a:lnTo>
                  <a:pt x="96847" y="58888"/>
                </a:lnTo>
                <a:lnTo>
                  <a:pt x="96564" y="59629"/>
                </a:lnTo>
                <a:lnTo>
                  <a:pt x="96282" y="60000"/>
                </a:lnTo>
                <a:lnTo>
                  <a:pt x="95717" y="60000"/>
                </a:lnTo>
                <a:lnTo>
                  <a:pt x="95717" y="60000"/>
                </a:lnTo>
                <a:lnTo>
                  <a:pt x="94870" y="60000"/>
                </a:lnTo>
                <a:lnTo>
                  <a:pt x="94588" y="59629"/>
                </a:lnTo>
                <a:lnTo>
                  <a:pt x="94305" y="58888"/>
                </a:lnTo>
                <a:lnTo>
                  <a:pt x="94305" y="58148"/>
                </a:lnTo>
                <a:lnTo>
                  <a:pt x="94305" y="52592"/>
                </a:lnTo>
                <a:lnTo>
                  <a:pt x="94305" y="52592"/>
                </a:lnTo>
                <a:lnTo>
                  <a:pt x="94023" y="47407"/>
                </a:lnTo>
                <a:lnTo>
                  <a:pt x="93741" y="42962"/>
                </a:lnTo>
                <a:lnTo>
                  <a:pt x="92894" y="38518"/>
                </a:lnTo>
                <a:lnTo>
                  <a:pt x="92047" y="34444"/>
                </a:lnTo>
                <a:lnTo>
                  <a:pt x="90635" y="30000"/>
                </a:lnTo>
                <a:lnTo>
                  <a:pt x="88941" y="26296"/>
                </a:lnTo>
                <a:lnTo>
                  <a:pt x="87247" y="22222"/>
                </a:lnTo>
                <a:lnTo>
                  <a:pt x="84988" y="18148"/>
                </a:lnTo>
                <a:lnTo>
                  <a:pt x="84988" y="18148"/>
                </a:lnTo>
                <a:lnTo>
                  <a:pt x="82729" y="14814"/>
                </a:lnTo>
                <a:lnTo>
                  <a:pt x="79905" y="11851"/>
                </a:lnTo>
                <a:lnTo>
                  <a:pt x="77082" y="9259"/>
                </a:lnTo>
                <a:lnTo>
                  <a:pt x="73976" y="7407"/>
                </a:lnTo>
                <a:lnTo>
                  <a:pt x="70305" y="5925"/>
                </a:lnTo>
                <a:lnTo>
                  <a:pt x="66635" y="4814"/>
                </a:lnTo>
                <a:lnTo>
                  <a:pt x="62682" y="4074"/>
                </a:lnTo>
                <a:lnTo>
                  <a:pt x="58729" y="3703"/>
                </a:lnTo>
                <a:lnTo>
                  <a:pt x="58729" y="3703"/>
                </a:lnTo>
                <a:lnTo>
                  <a:pt x="54776" y="4074"/>
                </a:lnTo>
                <a:lnTo>
                  <a:pt x="51105" y="4444"/>
                </a:lnTo>
                <a:lnTo>
                  <a:pt x="47152" y="5555"/>
                </a:lnTo>
                <a:lnTo>
                  <a:pt x="43764" y="7037"/>
                </a:lnTo>
                <a:lnTo>
                  <a:pt x="40658" y="8888"/>
                </a:lnTo>
                <a:lnTo>
                  <a:pt x="37835" y="11481"/>
                </a:lnTo>
                <a:lnTo>
                  <a:pt x="35011" y="14074"/>
                </a:lnTo>
                <a:lnTo>
                  <a:pt x="32470" y="17037"/>
                </a:lnTo>
                <a:lnTo>
                  <a:pt x="32470" y="17037"/>
                </a:lnTo>
                <a:lnTo>
                  <a:pt x="30211" y="21111"/>
                </a:lnTo>
                <a:lnTo>
                  <a:pt x="28235" y="24444"/>
                </a:lnTo>
                <a:lnTo>
                  <a:pt x="26258" y="28148"/>
                </a:lnTo>
                <a:lnTo>
                  <a:pt x="24564" y="32222"/>
                </a:lnTo>
                <a:lnTo>
                  <a:pt x="23435" y="36296"/>
                </a:lnTo>
                <a:lnTo>
                  <a:pt x="22588" y="40370"/>
                </a:lnTo>
                <a:lnTo>
                  <a:pt x="22023" y="44444"/>
                </a:lnTo>
                <a:lnTo>
                  <a:pt x="21458" y="48888"/>
                </a:lnTo>
                <a:lnTo>
                  <a:pt x="21458" y="48888"/>
                </a:lnTo>
                <a:lnTo>
                  <a:pt x="25694" y="48518"/>
                </a:lnTo>
                <a:lnTo>
                  <a:pt x="30211" y="48518"/>
                </a:lnTo>
                <a:lnTo>
                  <a:pt x="30211" y="48518"/>
                </a:lnTo>
                <a:lnTo>
                  <a:pt x="30776" y="48518"/>
                </a:lnTo>
                <a:lnTo>
                  <a:pt x="31058" y="48888"/>
                </a:lnTo>
                <a:lnTo>
                  <a:pt x="31341" y="49629"/>
                </a:lnTo>
                <a:lnTo>
                  <a:pt x="31623" y="50370"/>
                </a:lnTo>
                <a:lnTo>
                  <a:pt x="31623" y="50370"/>
                </a:lnTo>
                <a:lnTo>
                  <a:pt x="31341" y="51481"/>
                </a:lnTo>
                <a:lnTo>
                  <a:pt x="31058" y="52222"/>
                </a:lnTo>
                <a:lnTo>
                  <a:pt x="30776" y="52592"/>
                </a:lnTo>
                <a:lnTo>
                  <a:pt x="30211" y="52592"/>
                </a:lnTo>
                <a:lnTo>
                  <a:pt x="25694" y="52592"/>
                </a:lnTo>
                <a:lnTo>
                  <a:pt x="25694" y="52592"/>
                </a:lnTo>
                <a:lnTo>
                  <a:pt x="23152" y="52962"/>
                </a:lnTo>
                <a:lnTo>
                  <a:pt x="20611" y="53333"/>
                </a:lnTo>
                <a:lnTo>
                  <a:pt x="18352" y="54074"/>
                </a:lnTo>
                <a:lnTo>
                  <a:pt x="16376" y="55185"/>
                </a:lnTo>
                <a:lnTo>
                  <a:pt x="14400" y="56666"/>
                </a:lnTo>
                <a:lnTo>
                  <a:pt x="12423" y="58518"/>
                </a:lnTo>
                <a:lnTo>
                  <a:pt x="10729" y="60740"/>
                </a:lnTo>
                <a:lnTo>
                  <a:pt x="9317" y="63333"/>
                </a:lnTo>
                <a:lnTo>
                  <a:pt x="9317" y="63333"/>
                </a:lnTo>
                <a:lnTo>
                  <a:pt x="6494" y="68518"/>
                </a:lnTo>
                <a:lnTo>
                  <a:pt x="4517" y="73703"/>
                </a:lnTo>
                <a:lnTo>
                  <a:pt x="3952" y="76296"/>
                </a:lnTo>
                <a:lnTo>
                  <a:pt x="3388" y="78888"/>
                </a:lnTo>
                <a:lnTo>
                  <a:pt x="2823" y="81481"/>
                </a:lnTo>
                <a:lnTo>
                  <a:pt x="2823" y="84444"/>
                </a:lnTo>
                <a:lnTo>
                  <a:pt x="2823" y="84444"/>
                </a:lnTo>
                <a:lnTo>
                  <a:pt x="2823" y="87407"/>
                </a:lnTo>
                <a:lnTo>
                  <a:pt x="3388" y="90740"/>
                </a:lnTo>
                <a:lnTo>
                  <a:pt x="3952" y="93333"/>
                </a:lnTo>
                <a:lnTo>
                  <a:pt x="4800" y="96296"/>
                </a:lnTo>
                <a:lnTo>
                  <a:pt x="5647" y="98888"/>
                </a:lnTo>
                <a:lnTo>
                  <a:pt x="6776" y="101481"/>
                </a:lnTo>
                <a:lnTo>
                  <a:pt x="8188" y="104074"/>
                </a:lnTo>
                <a:lnTo>
                  <a:pt x="9882" y="106666"/>
                </a:lnTo>
                <a:lnTo>
                  <a:pt x="9882" y="106666"/>
                </a:lnTo>
                <a:lnTo>
                  <a:pt x="11576" y="108888"/>
                </a:lnTo>
                <a:lnTo>
                  <a:pt x="13270" y="110740"/>
                </a:lnTo>
                <a:lnTo>
                  <a:pt x="15247" y="112222"/>
                </a:lnTo>
                <a:lnTo>
                  <a:pt x="17223" y="113703"/>
                </a:lnTo>
                <a:lnTo>
                  <a:pt x="19200" y="115185"/>
                </a:lnTo>
                <a:lnTo>
                  <a:pt x="21176" y="115925"/>
                </a:lnTo>
                <a:lnTo>
                  <a:pt x="23435" y="116296"/>
                </a:lnTo>
                <a:lnTo>
                  <a:pt x="25694" y="116296"/>
                </a:lnTo>
                <a:lnTo>
                  <a:pt x="44329" y="116296"/>
                </a:lnTo>
                <a:lnTo>
                  <a:pt x="44329" y="116296"/>
                </a:lnTo>
                <a:lnTo>
                  <a:pt x="44894" y="116296"/>
                </a:lnTo>
                <a:lnTo>
                  <a:pt x="45176" y="116666"/>
                </a:lnTo>
                <a:lnTo>
                  <a:pt x="45458" y="117407"/>
                </a:lnTo>
                <a:lnTo>
                  <a:pt x="45741" y="118148"/>
                </a:lnTo>
                <a:lnTo>
                  <a:pt x="45741" y="118148"/>
                </a:lnTo>
                <a:lnTo>
                  <a:pt x="45458" y="118888"/>
                </a:lnTo>
                <a:lnTo>
                  <a:pt x="45176" y="119629"/>
                </a:lnTo>
                <a:lnTo>
                  <a:pt x="44894" y="120000"/>
                </a:lnTo>
                <a:lnTo>
                  <a:pt x="44329" y="120000"/>
                </a:lnTo>
                <a:lnTo>
                  <a:pt x="25694" y="120000"/>
                </a:lnTo>
                <a:lnTo>
                  <a:pt x="25694" y="120000"/>
                </a:lnTo>
                <a:lnTo>
                  <a:pt x="23152" y="120000"/>
                </a:lnTo>
                <a:lnTo>
                  <a:pt x="20611" y="119259"/>
                </a:lnTo>
                <a:lnTo>
                  <a:pt x="18352" y="118518"/>
                </a:lnTo>
                <a:lnTo>
                  <a:pt x="16094" y="117407"/>
                </a:lnTo>
                <a:lnTo>
                  <a:pt x="13835" y="115925"/>
                </a:lnTo>
                <a:lnTo>
                  <a:pt x="11858" y="113703"/>
                </a:lnTo>
                <a:lnTo>
                  <a:pt x="9600" y="111481"/>
                </a:lnTo>
                <a:lnTo>
                  <a:pt x="7905" y="109259"/>
                </a:lnTo>
                <a:lnTo>
                  <a:pt x="7905" y="109259"/>
                </a:lnTo>
                <a:lnTo>
                  <a:pt x="5929" y="106296"/>
                </a:lnTo>
                <a:lnTo>
                  <a:pt x="4517" y="103703"/>
                </a:lnTo>
                <a:lnTo>
                  <a:pt x="2823" y="100740"/>
                </a:lnTo>
                <a:lnTo>
                  <a:pt x="1694" y="97777"/>
                </a:lnTo>
                <a:lnTo>
                  <a:pt x="847" y="94444"/>
                </a:lnTo>
                <a:lnTo>
                  <a:pt x="282" y="91481"/>
                </a:lnTo>
                <a:lnTo>
                  <a:pt x="0" y="88148"/>
                </a:lnTo>
                <a:lnTo>
                  <a:pt x="0" y="84444"/>
                </a:lnTo>
                <a:lnTo>
                  <a:pt x="0" y="84444"/>
                </a:lnTo>
                <a:lnTo>
                  <a:pt x="282" y="79259"/>
                </a:lnTo>
                <a:lnTo>
                  <a:pt x="1129" y="74074"/>
                </a:lnTo>
                <a:lnTo>
                  <a:pt x="2823" y="69259"/>
                </a:lnTo>
                <a:lnTo>
                  <a:pt x="5082" y="64074"/>
                </a:lnTo>
                <a:lnTo>
                  <a:pt x="5082" y="64074"/>
                </a:lnTo>
                <a:lnTo>
                  <a:pt x="6494" y="61481"/>
                </a:lnTo>
                <a:lnTo>
                  <a:pt x="7905" y="59259"/>
                </a:lnTo>
                <a:lnTo>
                  <a:pt x="9317" y="57407"/>
                </a:lnTo>
                <a:lnTo>
                  <a:pt x="11011" y="55555"/>
                </a:lnTo>
                <a:lnTo>
                  <a:pt x="12705" y="54074"/>
                </a:lnTo>
                <a:lnTo>
                  <a:pt x="14682" y="52592"/>
                </a:lnTo>
                <a:lnTo>
                  <a:pt x="16376" y="51481"/>
                </a:lnTo>
                <a:lnTo>
                  <a:pt x="18635" y="50000"/>
                </a:lnTo>
                <a:lnTo>
                  <a:pt x="18635" y="50000"/>
                </a:lnTo>
                <a:lnTo>
                  <a:pt x="18917" y="44814"/>
                </a:lnTo>
                <a:lnTo>
                  <a:pt x="19482" y="39629"/>
                </a:lnTo>
                <a:lnTo>
                  <a:pt x="20611" y="35185"/>
                </a:lnTo>
                <a:lnTo>
                  <a:pt x="22023" y="30370"/>
                </a:lnTo>
                <a:lnTo>
                  <a:pt x="23435" y="26296"/>
                </a:lnTo>
                <a:lnTo>
                  <a:pt x="25411" y="22222"/>
                </a:lnTo>
                <a:lnTo>
                  <a:pt x="28235" y="17777"/>
                </a:lnTo>
                <a:lnTo>
                  <a:pt x="30776" y="14074"/>
                </a:lnTo>
                <a:lnTo>
                  <a:pt x="30776" y="14074"/>
                </a:lnTo>
                <a:lnTo>
                  <a:pt x="33600" y="10740"/>
                </a:lnTo>
                <a:lnTo>
                  <a:pt x="36705" y="8148"/>
                </a:lnTo>
                <a:lnTo>
                  <a:pt x="40094" y="5555"/>
                </a:lnTo>
                <a:lnTo>
                  <a:pt x="43482" y="3703"/>
                </a:lnTo>
                <a:lnTo>
                  <a:pt x="46870" y="2222"/>
                </a:lnTo>
                <a:lnTo>
                  <a:pt x="50823" y="1111"/>
                </a:lnTo>
                <a:lnTo>
                  <a:pt x="54776" y="370"/>
                </a:lnTo>
                <a:lnTo>
                  <a:pt x="58729" y="0"/>
                </a:lnTo>
                <a:lnTo>
                  <a:pt x="58729" y="0"/>
                </a:lnTo>
                <a:lnTo>
                  <a:pt x="62682" y="370"/>
                </a:lnTo>
                <a:lnTo>
                  <a:pt x="66635" y="1111"/>
                </a:lnTo>
                <a:lnTo>
                  <a:pt x="70305" y="2222"/>
                </a:lnTo>
                <a:lnTo>
                  <a:pt x="74258" y="3703"/>
                </a:lnTo>
                <a:lnTo>
                  <a:pt x="77364" y="5555"/>
                </a:lnTo>
                <a:lnTo>
                  <a:pt x="80470" y="8148"/>
                </a:lnTo>
                <a:lnTo>
                  <a:pt x="83294" y="10740"/>
                </a:lnTo>
                <a:lnTo>
                  <a:pt x="85835" y="14074"/>
                </a:lnTo>
                <a:lnTo>
                  <a:pt x="85835" y="14074"/>
                </a:lnTo>
                <a:lnTo>
                  <a:pt x="88376" y="17777"/>
                </a:lnTo>
                <a:lnTo>
                  <a:pt x="90352" y="21851"/>
                </a:lnTo>
                <a:lnTo>
                  <a:pt x="92047" y="25925"/>
                </a:lnTo>
                <a:lnTo>
                  <a:pt x="93741" y="30000"/>
                </a:lnTo>
                <a:lnTo>
                  <a:pt x="94870" y="34444"/>
                </a:lnTo>
                <a:lnTo>
                  <a:pt x="95717" y="38888"/>
                </a:lnTo>
                <a:lnTo>
                  <a:pt x="96564" y="43703"/>
                </a:lnTo>
                <a:lnTo>
                  <a:pt x="96847" y="48518"/>
                </a:lnTo>
                <a:lnTo>
                  <a:pt x="96847" y="48518"/>
                </a:lnTo>
                <a:lnTo>
                  <a:pt x="99388" y="48888"/>
                </a:lnTo>
                <a:lnTo>
                  <a:pt x="101364" y="49629"/>
                </a:lnTo>
                <a:lnTo>
                  <a:pt x="103341" y="51111"/>
                </a:lnTo>
                <a:lnTo>
                  <a:pt x="105317" y="52222"/>
                </a:lnTo>
                <a:lnTo>
                  <a:pt x="107294" y="53703"/>
                </a:lnTo>
                <a:lnTo>
                  <a:pt x="109270" y="55555"/>
                </a:lnTo>
                <a:lnTo>
                  <a:pt x="110964" y="57777"/>
                </a:lnTo>
                <a:lnTo>
                  <a:pt x="112941" y="60000"/>
                </a:lnTo>
                <a:lnTo>
                  <a:pt x="112941" y="60000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ïšḻïďê-任意多边形: 形状 26"/>
          <p:cNvSpPr/>
          <p:nvPr/>
        </p:nvSpPr>
        <p:spPr>
          <a:xfrm>
            <a:off x="5505006" y="3387759"/>
            <a:ext cx="247084" cy="29649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8339" y="66873"/>
                </a:moveTo>
                <a:lnTo>
                  <a:pt x="28339" y="66873"/>
                </a:lnTo>
                <a:lnTo>
                  <a:pt x="31881" y="61671"/>
                </a:lnTo>
                <a:lnTo>
                  <a:pt x="31881" y="61671"/>
                </a:lnTo>
                <a:lnTo>
                  <a:pt x="34095" y="56842"/>
                </a:lnTo>
                <a:lnTo>
                  <a:pt x="36752" y="50154"/>
                </a:lnTo>
                <a:lnTo>
                  <a:pt x="36752" y="50154"/>
                </a:lnTo>
                <a:lnTo>
                  <a:pt x="38523" y="46439"/>
                </a:lnTo>
                <a:lnTo>
                  <a:pt x="39409" y="43095"/>
                </a:lnTo>
                <a:lnTo>
                  <a:pt x="39852" y="39752"/>
                </a:lnTo>
                <a:lnTo>
                  <a:pt x="39852" y="36780"/>
                </a:lnTo>
                <a:lnTo>
                  <a:pt x="39852" y="9287"/>
                </a:lnTo>
                <a:lnTo>
                  <a:pt x="39852" y="9287"/>
                </a:lnTo>
                <a:lnTo>
                  <a:pt x="40295" y="8544"/>
                </a:lnTo>
                <a:lnTo>
                  <a:pt x="40738" y="7801"/>
                </a:lnTo>
                <a:lnTo>
                  <a:pt x="41180" y="7430"/>
                </a:lnTo>
                <a:lnTo>
                  <a:pt x="42066" y="7430"/>
                </a:lnTo>
                <a:lnTo>
                  <a:pt x="73062" y="7430"/>
                </a:lnTo>
                <a:lnTo>
                  <a:pt x="73062" y="7430"/>
                </a:lnTo>
                <a:lnTo>
                  <a:pt x="74833" y="7430"/>
                </a:lnTo>
                <a:lnTo>
                  <a:pt x="75276" y="7801"/>
                </a:lnTo>
                <a:lnTo>
                  <a:pt x="75719" y="8544"/>
                </a:lnTo>
                <a:lnTo>
                  <a:pt x="75719" y="9287"/>
                </a:lnTo>
                <a:lnTo>
                  <a:pt x="75719" y="36780"/>
                </a:lnTo>
                <a:lnTo>
                  <a:pt x="75719" y="36780"/>
                </a:lnTo>
                <a:lnTo>
                  <a:pt x="76162" y="40495"/>
                </a:lnTo>
                <a:lnTo>
                  <a:pt x="77047" y="44582"/>
                </a:lnTo>
                <a:lnTo>
                  <a:pt x="78376" y="49040"/>
                </a:lnTo>
                <a:lnTo>
                  <a:pt x="80147" y="53126"/>
                </a:lnTo>
                <a:lnTo>
                  <a:pt x="80147" y="53126"/>
                </a:lnTo>
                <a:lnTo>
                  <a:pt x="84575" y="60928"/>
                </a:lnTo>
                <a:lnTo>
                  <a:pt x="86346" y="63900"/>
                </a:lnTo>
                <a:lnTo>
                  <a:pt x="88118" y="66130"/>
                </a:lnTo>
                <a:lnTo>
                  <a:pt x="88560" y="66501"/>
                </a:lnTo>
                <a:lnTo>
                  <a:pt x="116014" y="104024"/>
                </a:lnTo>
                <a:lnTo>
                  <a:pt x="116014" y="104024"/>
                </a:lnTo>
                <a:lnTo>
                  <a:pt x="118671" y="106996"/>
                </a:lnTo>
                <a:lnTo>
                  <a:pt x="120000" y="109969"/>
                </a:lnTo>
                <a:lnTo>
                  <a:pt x="120000" y="112569"/>
                </a:lnTo>
                <a:lnTo>
                  <a:pt x="120000" y="114055"/>
                </a:lnTo>
                <a:lnTo>
                  <a:pt x="119114" y="115170"/>
                </a:lnTo>
                <a:lnTo>
                  <a:pt x="119114" y="115170"/>
                </a:lnTo>
                <a:lnTo>
                  <a:pt x="118228" y="116284"/>
                </a:lnTo>
                <a:lnTo>
                  <a:pt x="117343" y="117399"/>
                </a:lnTo>
                <a:lnTo>
                  <a:pt x="116014" y="118142"/>
                </a:lnTo>
                <a:lnTo>
                  <a:pt x="114243" y="118885"/>
                </a:lnTo>
                <a:lnTo>
                  <a:pt x="109815" y="119628"/>
                </a:lnTo>
                <a:lnTo>
                  <a:pt x="104501" y="120000"/>
                </a:lnTo>
                <a:lnTo>
                  <a:pt x="15055" y="120000"/>
                </a:lnTo>
                <a:lnTo>
                  <a:pt x="15055" y="120000"/>
                </a:lnTo>
                <a:lnTo>
                  <a:pt x="10184" y="119628"/>
                </a:lnTo>
                <a:lnTo>
                  <a:pt x="6199" y="118885"/>
                </a:lnTo>
                <a:lnTo>
                  <a:pt x="4428" y="118142"/>
                </a:lnTo>
                <a:lnTo>
                  <a:pt x="3099" y="117399"/>
                </a:lnTo>
                <a:lnTo>
                  <a:pt x="2214" y="116284"/>
                </a:lnTo>
                <a:lnTo>
                  <a:pt x="1328" y="115170"/>
                </a:lnTo>
                <a:lnTo>
                  <a:pt x="1328" y="115170"/>
                </a:lnTo>
                <a:lnTo>
                  <a:pt x="0" y="114055"/>
                </a:lnTo>
                <a:lnTo>
                  <a:pt x="0" y="112569"/>
                </a:lnTo>
                <a:lnTo>
                  <a:pt x="0" y="109969"/>
                </a:lnTo>
                <a:lnTo>
                  <a:pt x="1771" y="106996"/>
                </a:lnTo>
                <a:lnTo>
                  <a:pt x="3985" y="103653"/>
                </a:lnTo>
                <a:lnTo>
                  <a:pt x="28339" y="66873"/>
                </a:lnTo>
                <a:close/>
                <a:moveTo>
                  <a:pt x="112472" y="105882"/>
                </a:moveTo>
                <a:lnTo>
                  <a:pt x="85461" y="69473"/>
                </a:lnTo>
                <a:lnTo>
                  <a:pt x="85461" y="69473"/>
                </a:lnTo>
                <a:lnTo>
                  <a:pt x="81918" y="69102"/>
                </a:lnTo>
                <a:lnTo>
                  <a:pt x="77933" y="68730"/>
                </a:lnTo>
                <a:lnTo>
                  <a:pt x="77933" y="68730"/>
                </a:lnTo>
                <a:lnTo>
                  <a:pt x="73948" y="69102"/>
                </a:lnTo>
                <a:lnTo>
                  <a:pt x="70405" y="69845"/>
                </a:lnTo>
                <a:lnTo>
                  <a:pt x="66863" y="70959"/>
                </a:lnTo>
                <a:lnTo>
                  <a:pt x="63321" y="72445"/>
                </a:lnTo>
                <a:lnTo>
                  <a:pt x="63321" y="72445"/>
                </a:lnTo>
                <a:lnTo>
                  <a:pt x="59335" y="73931"/>
                </a:lnTo>
                <a:lnTo>
                  <a:pt x="55350" y="75417"/>
                </a:lnTo>
                <a:lnTo>
                  <a:pt x="50922" y="76160"/>
                </a:lnTo>
                <a:lnTo>
                  <a:pt x="46937" y="76160"/>
                </a:lnTo>
                <a:lnTo>
                  <a:pt x="46937" y="76160"/>
                </a:lnTo>
                <a:lnTo>
                  <a:pt x="42952" y="76160"/>
                </a:lnTo>
                <a:lnTo>
                  <a:pt x="38523" y="75417"/>
                </a:lnTo>
                <a:lnTo>
                  <a:pt x="34095" y="73931"/>
                </a:lnTo>
                <a:lnTo>
                  <a:pt x="30110" y="72445"/>
                </a:lnTo>
                <a:lnTo>
                  <a:pt x="7970" y="105882"/>
                </a:lnTo>
                <a:lnTo>
                  <a:pt x="7970" y="105882"/>
                </a:lnTo>
                <a:lnTo>
                  <a:pt x="6199" y="108482"/>
                </a:lnTo>
                <a:lnTo>
                  <a:pt x="4870" y="110340"/>
                </a:lnTo>
                <a:lnTo>
                  <a:pt x="4870" y="112198"/>
                </a:lnTo>
                <a:lnTo>
                  <a:pt x="4870" y="113684"/>
                </a:lnTo>
                <a:lnTo>
                  <a:pt x="4870" y="113684"/>
                </a:lnTo>
                <a:lnTo>
                  <a:pt x="6199" y="114798"/>
                </a:lnTo>
                <a:lnTo>
                  <a:pt x="8413" y="115541"/>
                </a:lnTo>
                <a:lnTo>
                  <a:pt x="11512" y="116284"/>
                </a:lnTo>
                <a:lnTo>
                  <a:pt x="15055" y="116284"/>
                </a:lnTo>
                <a:lnTo>
                  <a:pt x="104501" y="116284"/>
                </a:lnTo>
                <a:lnTo>
                  <a:pt x="104501" y="116284"/>
                </a:lnTo>
                <a:lnTo>
                  <a:pt x="108487" y="116284"/>
                </a:lnTo>
                <a:lnTo>
                  <a:pt x="112029" y="115541"/>
                </a:lnTo>
                <a:lnTo>
                  <a:pt x="113800" y="114798"/>
                </a:lnTo>
                <a:lnTo>
                  <a:pt x="115571" y="113684"/>
                </a:lnTo>
                <a:lnTo>
                  <a:pt x="115571" y="113684"/>
                </a:lnTo>
                <a:lnTo>
                  <a:pt x="115571" y="112198"/>
                </a:lnTo>
                <a:lnTo>
                  <a:pt x="115571" y="110340"/>
                </a:lnTo>
                <a:lnTo>
                  <a:pt x="114243" y="108482"/>
                </a:lnTo>
                <a:lnTo>
                  <a:pt x="112472" y="105882"/>
                </a:lnTo>
                <a:lnTo>
                  <a:pt x="112472" y="105882"/>
                </a:lnTo>
                <a:close/>
                <a:moveTo>
                  <a:pt x="41623" y="51269"/>
                </a:moveTo>
                <a:lnTo>
                  <a:pt x="41623" y="51269"/>
                </a:lnTo>
                <a:lnTo>
                  <a:pt x="38523" y="58328"/>
                </a:lnTo>
                <a:lnTo>
                  <a:pt x="35424" y="63529"/>
                </a:lnTo>
                <a:lnTo>
                  <a:pt x="35424" y="63529"/>
                </a:lnTo>
                <a:lnTo>
                  <a:pt x="32324" y="68730"/>
                </a:lnTo>
                <a:lnTo>
                  <a:pt x="32324" y="69102"/>
                </a:lnTo>
                <a:lnTo>
                  <a:pt x="32324" y="69102"/>
                </a:lnTo>
                <a:lnTo>
                  <a:pt x="35867" y="70588"/>
                </a:lnTo>
                <a:lnTo>
                  <a:pt x="39852" y="71702"/>
                </a:lnTo>
                <a:lnTo>
                  <a:pt x="43394" y="72445"/>
                </a:lnTo>
                <a:lnTo>
                  <a:pt x="46937" y="72445"/>
                </a:lnTo>
                <a:lnTo>
                  <a:pt x="46937" y="72445"/>
                </a:lnTo>
                <a:lnTo>
                  <a:pt x="50479" y="72445"/>
                </a:lnTo>
                <a:lnTo>
                  <a:pt x="54022" y="71702"/>
                </a:lnTo>
                <a:lnTo>
                  <a:pt x="57564" y="70588"/>
                </a:lnTo>
                <a:lnTo>
                  <a:pt x="61107" y="69102"/>
                </a:lnTo>
                <a:lnTo>
                  <a:pt x="61107" y="69102"/>
                </a:lnTo>
                <a:lnTo>
                  <a:pt x="65092" y="67244"/>
                </a:lnTo>
                <a:lnTo>
                  <a:pt x="69520" y="66130"/>
                </a:lnTo>
                <a:lnTo>
                  <a:pt x="73505" y="65386"/>
                </a:lnTo>
                <a:lnTo>
                  <a:pt x="77933" y="65015"/>
                </a:lnTo>
                <a:lnTo>
                  <a:pt x="77933" y="65015"/>
                </a:lnTo>
                <a:lnTo>
                  <a:pt x="81918" y="65386"/>
                </a:lnTo>
                <a:lnTo>
                  <a:pt x="81918" y="65386"/>
                </a:lnTo>
                <a:lnTo>
                  <a:pt x="77490" y="57213"/>
                </a:lnTo>
                <a:lnTo>
                  <a:pt x="73505" y="50154"/>
                </a:lnTo>
                <a:lnTo>
                  <a:pt x="72619" y="46439"/>
                </a:lnTo>
                <a:lnTo>
                  <a:pt x="71734" y="43095"/>
                </a:lnTo>
                <a:lnTo>
                  <a:pt x="71291" y="39752"/>
                </a:lnTo>
                <a:lnTo>
                  <a:pt x="70848" y="36780"/>
                </a:lnTo>
                <a:lnTo>
                  <a:pt x="70848" y="11145"/>
                </a:lnTo>
                <a:lnTo>
                  <a:pt x="44280" y="11145"/>
                </a:lnTo>
                <a:lnTo>
                  <a:pt x="44280" y="36780"/>
                </a:lnTo>
                <a:lnTo>
                  <a:pt x="44280" y="36780"/>
                </a:lnTo>
                <a:lnTo>
                  <a:pt x="44280" y="39752"/>
                </a:lnTo>
                <a:lnTo>
                  <a:pt x="43837" y="43467"/>
                </a:lnTo>
                <a:lnTo>
                  <a:pt x="42952" y="47182"/>
                </a:lnTo>
                <a:lnTo>
                  <a:pt x="41623" y="51269"/>
                </a:lnTo>
                <a:lnTo>
                  <a:pt x="41623" y="51269"/>
                </a:lnTo>
                <a:close/>
                <a:moveTo>
                  <a:pt x="37195" y="3715"/>
                </a:moveTo>
                <a:lnTo>
                  <a:pt x="37195" y="3715"/>
                </a:lnTo>
                <a:lnTo>
                  <a:pt x="36309" y="3715"/>
                </a:lnTo>
                <a:lnTo>
                  <a:pt x="35867" y="3343"/>
                </a:lnTo>
                <a:lnTo>
                  <a:pt x="35424" y="2600"/>
                </a:lnTo>
                <a:lnTo>
                  <a:pt x="34981" y="1857"/>
                </a:lnTo>
                <a:lnTo>
                  <a:pt x="34981" y="1857"/>
                </a:lnTo>
                <a:lnTo>
                  <a:pt x="35424" y="1114"/>
                </a:lnTo>
                <a:lnTo>
                  <a:pt x="35867" y="371"/>
                </a:lnTo>
                <a:lnTo>
                  <a:pt x="36309" y="0"/>
                </a:lnTo>
                <a:lnTo>
                  <a:pt x="37195" y="0"/>
                </a:lnTo>
                <a:lnTo>
                  <a:pt x="77933" y="0"/>
                </a:lnTo>
                <a:lnTo>
                  <a:pt x="77933" y="0"/>
                </a:lnTo>
                <a:lnTo>
                  <a:pt x="79261" y="0"/>
                </a:lnTo>
                <a:lnTo>
                  <a:pt x="79704" y="371"/>
                </a:lnTo>
                <a:lnTo>
                  <a:pt x="80147" y="1114"/>
                </a:lnTo>
                <a:lnTo>
                  <a:pt x="80147" y="1857"/>
                </a:lnTo>
                <a:lnTo>
                  <a:pt x="80147" y="1857"/>
                </a:lnTo>
                <a:lnTo>
                  <a:pt x="80147" y="2600"/>
                </a:lnTo>
                <a:lnTo>
                  <a:pt x="79704" y="3343"/>
                </a:lnTo>
                <a:lnTo>
                  <a:pt x="79261" y="3715"/>
                </a:lnTo>
                <a:lnTo>
                  <a:pt x="77933" y="3715"/>
                </a:lnTo>
                <a:lnTo>
                  <a:pt x="37195" y="3715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ïšḻïďê-Oval 27"/>
          <p:cNvSpPr/>
          <p:nvPr/>
        </p:nvSpPr>
        <p:spPr>
          <a:xfrm>
            <a:off x="5255779" y="1795829"/>
            <a:ext cx="687855" cy="687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ïšḻïďê-Oval 28"/>
          <p:cNvSpPr/>
          <p:nvPr/>
        </p:nvSpPr>
        <p:spPr>
          <a:xfrm>
            <a:off x="7247761" y="2559967"/>
            <a:ext cx="687855" cy="6878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ïšḻïďê-任意多边形: 形状 29"/>
          <p:cNvSpPr/>
          <p:nvPr/>
        </p:nvSpPr>
        <p:spPr>
          <a:xfrm>
            <a:off x="5473316" y="2049314"/>
            <a:ext cx="219734" cy="21973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7407"/>
                </a:moveTo>
                <a:lnTo>
                  <a:pt x="12184" y="80740"/>
                </a:lnTo>
                <a:lnTo>
                  <a:pt x="12184" y="80740"/>
                </a:lnTo>
                <a:lnTo>
                  <a:pt x="12553" y="80370"/>
                </a:lnTo>
                <a:lnTo>
                  <a:pt x="76430" y="15925"/>
                </a:lnTo>
                <a:lnTo>
                  <a:pt x="76800" y="15555"/>
                </a:lnTo>
                <a:lnTo>
                  <a:pt x="90461" y="1851"/>
                </a:lnTo>
                <a:lnTo>
                  <a:pt x="90461" y="1851"/>
                </a:lnTo>
                <a:lnTo>
                  <a:pt x="91569" y="1111"/>
                </a:lnTo>
                <a:lnTo>
                  <a:pt x="92307" y="370"/>
                </a:lnTo>
                <a:lnTo>
                  <a:pt x="93415" y="0"/>
                </a:lnTo>
                <a:lnTo>
                  <a:pt x="94523" y="0"/>
                </a:lnTo>
                <a:lnTo>
                  <a:pt x="94523" y="0"/>
                </a:lnTo>
                <a:lnTo>
                  <a:pt x="95630" y="0"/>
                </a:lnTo>
                <a:lnTo>
                  <a:pt x="96738" y="370"/>
                </a:lnTo>
                <a:lnTo>
                  <a:pt x="97846" y="1111"/>
                </a:lnTo>
                <a:lnTo>
                  <a:pt x="98584" y="1851"/>
                </a:lnTo>
                <a:lnTo>
                  <a:pt x="118523" y="21481"/>
                </a:lnTo>
                <a:lnTo>
                  <a:pt x="118523" y="21481"/>
                </a:lnTo>
                <a:lnTo>
                  <a:pt x="119630" y="23333"/>
                </a:lnTo>
                <a:lnTo>
                  <a:pt x="120000" y="25555"/>
                </a:lnTo>
                <a:lnTo>
                  <a:pt x="120000" y="25555"/>
                </a:lnTo>
                <a:lnTo>
                  <a:pt x="119630" y="27777"/>
                </a:lnTo>
                <a:lnTo>
                  <a:pt x="118523" y="30000"/>
                </a:lnTo>
                <a:lnTo>
                  <a:pt x="104861" y="43333"/>
                </a:lnTo>
                <a:lnTo>
                  <a:pt x="104492" y="43333"/>
                </a:lnTo>
                <a:lnTo>
                  <a:pt x="40984" y="108148"/>
                </a:lnTo>
                <a:lnTo>
                  <a:pt x="40984" y="108148"/>
                </a:lnTo>
                <a:lnTo>
                  <a:pt x="39507" y="108518"/>
                </a:lnTo>
                <a:lnTo>
                  <a:pt x="2215" y="120000"/>
                </a:lnTo>
                <a:lnTo>
                  <a:pt x="2215" y="120000"/>
                </a:lnTo>
                <a:lnTo>
                  <a:pt x="1846" y="120000"/>
                </a:lnTo>
                <a:lnTo>
                  <a:pt x="1846" y="120000"/>
                </a:lnTo>
                <a:lnTo>
                  <a:pt x="1107" y="120000"/>
                </a:lnTo>
                <a:lnTo>
                  <a:pt x="369" y="119259"/>
                </a:lnTo>
                <a:lnTo>
                  <a:pt x="369" y="119259"/>
                </a:lnTo>
                <a:lnTo>
                  <a:pt x="0" y="118518"/>
                </a:lnTo>
                <a:lnTo>
                  <a:pt x="0" y="117407"/>
                </a:lnTo>
                <a:lnTo>
                  <a:pt x="0" y="117407"/>
                </a:lnTo>
                <a:close/>
                <a:moveTo>
                  <a:pt x="21046" y="2222"/>
                </a:moveTo>
                <a:lnTo>
                  <a:pt x="21046" y="2222"/>
                </a:lnTo>
                <a:lnTo>
                  <a:pt x="23261" y="1111"/>
                </a:lnTo>
                <a:lnTo>
                  <a:pt x="25846" y="370"/>
                </a:lnTo>
                <a:lnTo>
                  <a:pt x="25846" y="370"/>
                </a:lnTo>
                <a:lnTo>
                  <a:pt x="27323" y="370"/>
                </a:lnTo>
                <a:lnTo>
                  <a:pt x="28430" y="740"/>
                </a:lnTo>
                <a:lnTo>
                  <a:pt x="29907" y="1481"/>
                </a:lnTo>
                <a:lnTo>
                  <a:pt x="31384" y="2222"/>
                </a:lnTo>
                <a:lnTo>
                  <a:pt x="31384" y="2222"/>
                </a:lnTo>
                <a:lnTo>
                  <a:pt x="42461" y="14074"/>
                </a:lnTo>
                <a:lnTo>
                  <a:pt x="55015" y="27777"/>
                </a:lnTo>
                <a:lnTo>
                  <a:pt x="55015" y="27777"/>
                </a:lnTo>
                <a:lnTo>
                  <a:pt x="55753" y="28518"/>
                </a:lnTo>
                <a:lnTo>
                  <a:pt x="55753" y="29259"/>
                </a:lnTo>
                <a:lnTo>
                  <a:pt x="55384" y="29629"/>
                </a:lnTo>
                <a:lnTo>
                  <a:pt x="55015" y="30370"/>
                </a:lnTo>
                <a:lnTo>
                  <a:pt x="55015" y="30370"/>
                </a:lnTo>
                <a:lnTo>
                  <a:pt x="54276" y="30740"/>
                </a:lnTo>
                <a:lnTo>
                  <a:pt x="53907" y="31111"/>
                </a:lnTo>
                <a:lnTo>
                  <a:pt x="53169" y="30740"/>
                </a:lnTo>
                <a:lnTo>
                  <a:pt x="52430" y="30370"/>
                </a:lnTo>
                <a:lnTo>
                  <a:pt x="52430" y="30370"/>
                </a:lnTo>
                <a:lnTo>
                  <a:pt x="40246" y="17037"/>
                </a:lnTo>
                <a:lnTo>
                  <a:pt x="28430" y="4814"/>
                </a:lnTo>
                <a:lnTo>
                  <a:pt x="28430" y="4814"/>
                </a:lnTo>
                <a:lnTo>
                  <a:pt x="27323" y="4074"/>
                </a:lnTo>
                <a:lnTo>
                  <a:pt x="26215" y="3703"/>
                </a:lnTo>
                <a:lnTo>
                  <a:pt x="25107" y="4074"/>
                </a:lnTo>
                <a:lnTo>
                  <a:pt x="24000" y="5185"/>
                </a:lnTo>
                <a:lnTo>
                  <a:pt x="5169" y="24074"/>
                </a:lnTo>
                <a:lnTo>
                  <a:pt x="5169" y="24074"/>
                </a:lnTo>
                <a:lnTo>
                  <a:pt x="4061" y="25185"/>
                </a:lnTo>
                <a:lnTo>
                  <a:pt x="3692" y="26296"/>
                </a:lnTo>
                <a:lnTo>
                  <a:pt x="4061" y="27407"/>
                </a:lnTo>
                <a:lnTo>
                  <a:pt x="5169" y="28518"/>
                </a:lnTo>
                <a:lnTo>
                  <a:pt x="5169" y="28518"/>
                </a:lnTo>
                <a:lnTo>
                  <a:pt x="5538" y="29629"/>
                </a:lnTo>
                <a:lnTo>
                  <a:pt x="5538" y="29629"/>
                </a:lnTo>
                <a:lnTo>
                  <a:pt x="6646" y="30370"/>
                </a:lnTo>
                <a:lnTo>
                  <a:pt x="6646" y="30370"/>
                </a:lnTo>
                <a:lnTo>
                  <a:pt x="7753" y="31481"/>
                </a:lnTo>
                <a:lnTo>
                  <a:pt x="7753" y="31481"/>
                </a:lnTo>
                <a:lnTo>
                  <a:pt x="9600" y="32962"/>
                </a:lnTo>
                <a:lnTo>
                  <a:pt x="22892" y="19259"/>
                </a:lnTo>
                <a:lnTo>
                  <a:pt x="22892" y="19259"/>
                </a:lnTo>
                <a:lnTo>
                  <a:pt x="23630" y="18518"/>
                </a:lnTo>
                <a:lnTo>
                  <a:pt x="24369" y="18518"/>
                </a:lnTo>
                <a:lnTo>
                  <a:pt x="25107" y="18518"/>
                </a:lnTo>
                <a:lnTo>
                  <a:pt x="25476" y="19629"/>
                </a:lnTo>
                <a:lnTo>
                  <a:pt x="25476" y="19629"/>
                </a:lnTo>
                <a:lnTo>
                  <a:pt x="26215" y="20000"/>
                </a:lnTo>
                <a:lnTo>
                  <a:pt x="26215" y="20740"/>
                </a:lnTo>
                <a:lnTo>
                  <a:pt x="26215" y="21481"/>
                </a:lnTo>
                <a:lnTo>
                  <a:pt x="25846" y="22222"/>
                </a:lnTo>
                <a:lnTo>
                  <a:pt x="12184" y="35555"/>
                </a:lnTo>
                <a:lnTo>
                  <a:pt x="12184" y="35555"/>
                </a:lnTo>
                <a:lnTo>
                  <a:pt x="20676" y="44074"/>
                </a:lnTo>
                <a:lnTo>
                  <a:pt x="26584" y="37777"/>
                </a:lnTo>
                <a:lnTo>
                  <a:pt x="26584" y="37777"/>
                </a:lnTo>
                <a:lnTo>
                  <a:pt x="27323" y="37407"/>
                </a:lnTo>
                <a:lnTo>
                  <a:pt x="28061" y="37407"/>
                </a:lnTo>
                <a:lnTo>
                  <a:pt x="28800" y="37407"/>
                </a:lnTo>
                <a:lnTo>
                  <a:pt x="29169" y="38148"/>
                </a:lnTo>
                <a:lnTo>
                  <a:pt x="29169" y="38148"/>
                </a:lnTo>
                <a:lnTo>
                  <a:pt x="29907" y="38518"/>
                </a:lnTo>
                <a:lnTo>
                  <a:pt x="29907" y="39259"/>
                </a:lnTo>
                <a:lnTo>
                  <a:pt x="29907" y="40000"/>
                </a:lnTo>
                <a:lnTo>
                  <a:pt x="29538" y="40740"/>
                </a:lnTo>
                <a:lnTo>
                  <a:pt x="23261" y="46666"/>
                </a:lnTo>
                <a:lnTo>
                  <a:pt x="23261" y="46666"/>
                </a:lnTo>
                <a:lnTo>
                  <a:pt x="29538" y="52962"/>
                </a:lnTo>
                <a:lnTo>
                  <a:pt x="29538" y="52962"/>
                </a:lnTo>
                <a:lnTo>
                  <a:pt x="29907" y="53703"/>
                </a:lnTo>
                <a:lnTo>
                  <a:pt x="29907" y="54074"/>
                </a:lnTo>
                <a:lnTo>
                  <a:pt x="29907" y="54814"/>
                </a:lnTo>
                <a:lnTo>
                  <a:pt x="29538" y="55555"/>
                </a:lnTo>
                <a:lnTo>
                  <a:pt x="29538" y="55555"/>
                </a:lnTo>
                <a:lnTo>
                  <a:pt x="28800" y="55925"/>
                </a:lnTo>
                <a:lnTo>
                  <a:pt x="28061" y="56296"/>
                </a:lnTo>
                <a:lnTo>
                  <a:pt x="28061" y="56296"/>
                </a:lnTo>
                <a:lnTo>
                  <a:pt x="27323" y="55925"/>
                </a:lnTo>
                <a:lnTo>
                  <a:pt x="26953" y="55555"/>
                </a:lnTo>
                <a:lnTo>
                  <a:pt x="26953" y="55555"/>
                </a:lnTo>
                <a:lnTo>
                  <a:pt x="2584" y="31481"/>
                </a:lnTo>
                <a:lnTo>
                  <a:pt x="2584" y="31481"/>
                </a:lnTo>
                <a:lnTo>
                  <a:pt x="1476" y="30370"/>
                </a:lnTo>
                <a:lnTo>
                  <a:pt x="738" y="29259"/>
                </a:lnTo>
                <a:lnTo>
                  <a:pt x="369" y="27777"/>
                </a:lnTo>
                <a:lnTo>
                  <a:pt x="369" y="26666"/>
                </a:lnTo>
                <a:lnTo>
                  <a:pt x="369" y="26666"/>
                </a:lnTo>
                <a:lnTo>
                  <a:pt x="369" y="25185"/>
                </a:lnTo>
                <a:lnTo>
                  <a:pt x="738" y="23703"/>
                </a:lnTo>
                <a:lnTo>
                  <a:pt x="1476" y="22592"/>
                </a:lnTo>
                <a:lnTo>
                  <a:pt x="2215" y="21111"/>
                </a:lnTo>
                <a:lnTo>
                  <a:pt x="21046" y="2222"/>
                </a:lnTo>
                <a:close/>
                <a:moveTo>
                  <a:pt x="4430" y="115555"/>
                </a:moveTo>
                <a:lnTo>
                  <a:pt x="36184" y="105555"/>
                </a:lnTo>
                <a:lnTo>
                  <a:pt x="33969" y="97407"/>
                </a:lnTo>
                <a:lnTo>
                  <a:pt x="24369" y="97407"/>
                </a:lnTo>
                <a:lnTo>
                  <a:pt x="24369" y="97407"/>
                </a:lnTo>
                <a:lnTo>
                  <a:pt x="23630" y="97407"/>
                </a:lnTo>
                <a:lnTo>
                  <a:pt x="22892" y="97037"/>
                </a:lnTo>
                <a:lnTo>
                  <a:pt x="22523" y="96296"/>
                </a:lnTo>
                <a:lnTo>
                  <a:pt x="22523" y="95555"/>
                </a:lnTo>
                <a:lnTo>
                  <a:pt x="22523" y="85555"/>
                </a:lnTo>
                <a:lnTo>
                  <a:pt x="15138" y="84074"/>
                </a:lnTo>
                <a:lnTo>
                  <a:pt x="4430" y="115555"/>
                </a:lnTo>
                <a:close/>
                <a:moveTo>
                  <a:pt x="17353" y="80370"/>
                </a:moveTo>
                <a:lnTo>
                  <a:pt x="24000" y="81851"/>
                </a:lnTo>
                <a:lnTo>
                  <a:pt x="81969" y="23703"/>
                </a:lnTo>
                <a:lnTo>
                  <a:pt x="78276" y="20000"/>
                </a:lnTo>
                <a:lnTo>
                  <a:pt x="17353" y="80370"/>
                </a:lnTo>
                <a:close/>
                <a:moveTo>
                  <a:pt x="26215" y="93703"/>
                </a:moveTo>
                <a:lnTo>
                  <a:pt x="34707" y="93703"/>
                </a:lnTo>
                <a:lnTo>
                  <a:pt x="93415" y="35555"/>
                </a:lnTo>
                <a:lnTo>
                  <a:pt x="84553" y="26296"/>
                </a:lnTo>
                <a:lnTo>
                  <a:pt x="26215" y="85185"/>
                </a:lnTo>
                <a:lnTo>
                  <a:pt x="26215" y="93703"/>
                </a:lnTo>
                <a:close/>
                <a:moveTo>
                  <a:pt x="96000" y="38148"/>
                </a:moveTo>
                <a:lnTo>
                  <a:pt x="37292" y="95925"/>
                </a:lnTo>
                <a:lnTo>
                  <a:pt x="39507" y="103333"/>
                </a:lnTo>
                <a:lnTo>
                  <a:pt x="100430" y="42222"/>
                </a:lnTo>
                <a:lnTo>
                  <a:pt x="96000" y="38148"/>
                </a:lnTo>
                <a:close/>
                <a:moveTo>
                  <a:pt x="81969" y="93333"/>
                </a:moveTo>
                <a:lnTo>
                  <a:pt x="75692" y="99259"/>
                </a:lnTo>
                <a:lnTo>
                  <a:pt x="75692" y="99259"/>
                </a:lnTo>
                <a:lnTo>
                  <a:pt x="84184" y="107777"/>
                </a:lnTo>
                <a:lnTo>
                  <a:pt x="97476" y="94074"/>
                </a:lnTo>
                <a:lnTo>
                  <a:pt x="97476" y="94074"/>
                </a:lnTo>
                <a:lnTo>
                  <a:pt x="98215" y="93703"/>
                </a:lnTo>
                <a:lnTo>
                  <a:pt x="98953" y="93703"/>
                </a:lnTo>
                <a:lnTo>
                  <a:pt x="99692" y="93703"/>
                </a:lnTo>
                <a:lnTo>
                  <a:pt x="100061" y="94444"/>
                </a:lnTo>
                <a:lnTo>
                  <a:pt x="100061" y="94444"/>
                </a:lnTo>
                <a:lnTo>
                  <a:pt x="100800" y="94814"/>
                </a:lnTo>
                <a:lnTo>
                  <a:pt x="100800" y="95555"/>
                </a:lnTo>
                <a:lnTo>
                  <a:pt x="100800" y="96296"/>
                </a:lnTo>
                <a:lnTo>
                  <a:pt x="100430" y="97037"/>
                </a:lnTo>
                <a:lnTo>
                  <a:pt x="86769" y="110370"/>
                </a:lnTo>
                <a:lnTo>
                  <a:pt x="86769" y="110370"/>
                </a:lnTo>
                <a:lnTo>
                  <a:pt x="91200" y="115185"/>
                </a:lnTo>
                <a:lnTo>
                  <a:pt x="91200" y="115185"/>
                </a:lnTo>
                <a:lnTo>
                  <a:pt x="91938" y="115925"/>
                </a:lnTo>
                <a:lnTo>
                  <a:pt x="93415" y="116296"/>
                </a:lnTo>
                <a:lnTo>
                  <a:pt x="93415" y="116296"/>
                </a:lnTo>
                <a:lnTo>
                  <a:pt x="94892" y="115925"/>
                </a:lnTo>
                <a:lnTo>
                  <a:pt x="95630" y="115185"/>
                </a:lnTo>
                <a:lnTo>
                  <a:pt x="114461" y="95925"/>
                </a:lnTo>
                <a:lnTo>
                  <a:pt x="114461" y="95925"/>
                </a:lnTo>
                <a:lnTo>
                  <a:pt x="115200" y="95185"/>
                </a:lnTo>
                <a:lnTo>
                  <a:pt x="115569" y="94444"/>
                </a:lnTo>
                <a:lnTo>
                  <a:pt x="115569" y="93703"/>
                </a:lnTo>
                <a:lnTo>
                  <a:pt x="114830" y="92962"/>
                </a:lnTo>
                <a:lnTo>
                  <a:pt x="89723" y="67777"/>
                </a:lnTo>
                <a:lnTo>
                  <a:pt x="89723" y="67777"/>
                </a:lnTo>
                <a:lnTo>
                  <a:pt x="89353" y="67037"/>
                </a:lnTo>
                <a:lnTo>
                  <a:pt x="88984" y="66296"/>
                </a:lnTo>
                <a:lnTo>
                  <a:pt x="89353" y="65555"/>
                </a:lnTo>
                <a:lnTo>
                  <a:pt x="89723" y="65185"/>
                </a:lnTo>
                <a:lnTo>
                  <a:pt x="89723" y="65185"/>
                </a:lnTo>
                <a:lnTo>
                  <a:pt x="90461" y="64444"/>
                </a:lnTo>
                <a:lnTo>
                  <a:pt x="91200" y="64444"/>
                </a:lnTo>
                <a:lnTo>
                  <a:pt x="91938" y="64814"/>
                </a:lnTo>
                <a:lnTo>
                  <a:pt x="92307" y="65185"/>
                </a:lnTo>
                <a:lnTo>
                  <a:pt x="117415" y="90370"/>
                </a:lnTo>
                <a:lnTo>
                  <a:pt x="117415" y="90370"/>
                </a:lnTo>
                <a:lnTo>
                  <a:pt x="118153" y="91111"/>
                </a:lnTo>
                <a:lnTo>
                  <a:pt x="118523" y="92222"/>
                </a:lnTo>
                <a:lnTo>
                  <a:pt x="118892" y="93333"/>
                </a:lnTo>
                <a:lnTo>
                  <a:pt x="118892" y="94444"/>
                </a:lnTo>
                <a:lnTo>
                  <a:pt x="118892" y="94444"/>
                </a:lnTo>
                <a:lnTo>
                  <a:pt x="118523" y="96666"/>
                </a:lnTo>
                <a:lnTo>
                  <a:pt x="117415" y="98888"/>
                </a:lnTo>
                <a:lnTo>
                  <a:pt x="98584" y="118148"/>
                </a:lnTo>
                <a:lnTo>
                  <a:pt x="98584" y="118148"/>
                </a:lnTo>
                <a:lnTo>
                  <a:pt x="97476" y="118888"/>
                </a:lnTo>
                <a:lnTo>
                  <a:pt x="96000" y="119259"/>
                </a:lnTo>
                <a:lnTo>
                  <a:pt x="94892" y="119629"/>
                </a:lnTo>
                <a:lnTo>
                  <a:pt x="93415" y="120000"/>
                </a:lnTo>
                <a:lnTo>
                  <a:pt x="93415" y="120000"/>
                </a:lnTo>
                <a:lnTo>
                  <a:pt x="91938" y="119629"/>
                </a:lnTo>
                <a:lnTo>
                  <a:pt x="90461" y="119259"/>
                </a:lnTo>
                <a:lnTo>
                  <a:pt x="89353" y="118888"/>
                </a:lnTo>
                <a:lnTo>
                  <a:pt x="88246" y="118148"/>
                </a:lnTo>
                <a:lnTo>
                  <a:pt x="88246" y="118148"/>
                </a:lnTo>
                <a:lnTo>
                  <a:pt x="78276" y="107037"/>
                </a:lnTo>
                <a:lnTo>
                  <a:pt x="64615" y="93333"/>
                </a:lnTo>
                <a:lnTo>
                  <a:pt x="64615" y="93333"/>
                </a:lnTo>
                <a:lnTo>
                  <a:pt x="64246" y="92592"/>
                </a:lnTo>
                <a:lnTo>
                  <a:pt x="63876" y="92222"/>
                </a:lnTo>
                <a:lnTo>
                  <a:pt x="64246" y="91481"/>
                </a:lnTo>
                <a:lnTo>
                  <a:pt x="64615" y="90740"/>
                </a:lnTo>
                <a:lnTo>
                  <a:pt x="64615" y="90740"/>
                </a:lnTo>
                <a:lnTo>
                  <a:pt x="65353" y="90370"/>
                </a:lnTo>
                <a:lnTo>
                  <a:pt x="66092" y="90000"/>
                </a:lnTo>
                <a:lnTo>
                  <a:pt x="66461" y="90370"/>
                </a:lnTo>
                <a:lnTo>
                  <a:pt x="67200" y="90740"/>
                </a:lnTo>
                <a:lnTo>
                  <a:pt x="67200" y="90740"/>
                </a:lnTo>
                <a:lnTo>
                  <a:pt x="73107" y="96666"/>
                </a:lnTo>
                <a:lnTo>
                  <a:pt x="79015" y="90370"/>
                </a:lnTo>
                <a:lnTo>
                  <a:pt x="79015" y="90370"/>
                </a:lnTo>
                <a:lnTo>
                  <a:pt x="79753" y="90000"/>
                </a:lnTo>
                <a:lnTo>
                  <a:pt x="80492" y="90000"/>
                </a:lnTo>
                <a:lnTo>
                  <a:pt x="81230" y="90000"/>
                </a:lnTo>
                <a:lnTo>
                  <a:pt x="81600" y="90740"/>
                </a:lnTo>
                <a:lnTo>
                  <a:pt x="81600" y="90740"/>
                </a:lnTo>
                <a:lnTo>
                  <a:pt x="82338" y="91111"/>
                </a:lnTo>
                <a:lnTo>
                  <a:pt x="82338" y="91851"/>
                </a:lnTo>
                <a:lnTo>
                  <a:pt x="82338" y="92592"/>
                </a:lnTo>
                <a:lnTo>
                  <a:pt x="81969" y="93333"/>
                </a:lnTo>
                <a:lnTo>
                  <a:pt x="81969" y="93333"/>
                </a:lnTo>
                <a:close/>
                <a:moveTo>
                  <a:pt x="80492" y="17037"/>
                </a:moveTo>
                <a:lnTo>
                  <a:pt x="103015" y="39629"/>
                </a:lnTo>
                <a:lnTo>
                  <a:pt x="115569" y="27037"/>
                </a:lnTo>
                <a:lnTo>
                  <a:pt x="115569" y="27037"/>
                </a:lnTo>
                <a:lnTo>
                  <a:pt x="116307" y="26296"/>
                </a:lnTo>
                <a:lnTo>
                  <a:pt x="116307" y="25555"/>
                </a:lnTo>
                <a:lnTo>
                  <a:pt x="116307" y="25555"/>
                </a:lnTo>
                <a:lnTo>
                  <a:pt x="116307" y="24814"/>
                </a:lnTo>
                <a:lnTo>
                  <a:pt x="115569" y="24444"/>
                </a:lnTo>
                <a:lnTo>
                  <a:pt x="96000" y="4444"/>
                </a:lnTo>
                <a:lnTo>
                  <a:pt x="96000" y="4444"/>
                </a:lnTo>
                <a:lnTo>
                  <a:pt x="95261" y="4074"/>
                </a:lnTo>
                <a:lnTo>
                  <a:pt x="94523" y="3703"/>
                </a:lnTo>
                <a:lnTo>
                  <a:pt x="93784" y="4074"/>
                </a:lnTo>
                <a:lnTo>
                  <a:pt x="93046" y="4444"/>
                </a:lnTo>
                <a:lnTo>
                  <a:pt x="80492" y="17037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ïšḻïďê-任意多边形: 形状 30"/>
          <p:cNvSpPr/>
          <p:nvPr/>
        </p:nvSpPr>
        <p:spPr>
          <a:xfrm>
            <a:off x="7468047" y="2769366"/>
            <a:ext cx="265333" cy="2669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2222" y="14444"/>
                </a:moveTo>
                <a:lnTo>
                  <a:pt x="19259" y="16666"/>
                </a:lnTo>
                <a:lnTo>
                  <a:pt x="48148" y="45185"/>
                </a:lnTo>
                <a:lnTo>
                  <a:pt x="48148" y="45185"/>
                </a:lnTo>
                <a:lnTo>
                  <a:pt x="48518" y="45925"/>
                </a:lnTo>
                <a:lnTo>
                  <a:pt x="48888" y="46666"/>
                </a:lnTo>
                <a:lnTo>
                  <a:pt x="48518" y="47407"/>
                </a:lnTo>
                <a:lnTo>
                  <a:pt x="48148" y="48148"/>
                </a:lnTo>
                <a:lnTo>
                  <a:pt x="48148" y="48148"/>
                </a:lnTo>
                <a:lnTo>
                  <a:pt x="47407" y="48518"/>
                </a:lnTo>
                <a:lnTo>
                  <a:pt x="47037" y="48518"/>
                </a:lnTo>
                <a:lnTo>
                  <a:pt x="47037" y="48518"/>
                </a:lnTo>
                <a:lnTo>
                  <a:pt x="46296" y="48518"/>
                </a:lnTo>
                <a:lnTo>
                  <a:pt x="45555" y="48148"/>
                </a:lnTo>
                <a:lnTo>
                  <a:pt x="17037" y="19259"/>
                </a:lnTo>
                <a:lnTo>
                  <a:pt x="14444" y="21851"/>
                </a:lnTo>
                <a:lnTo>
                  <a:pt x="14444" y="21851"/>
                </a:lnTo>
                <a:lnTo>
                  <a:pt x="13703" y="22222"/>
                </a:lnTo>
                <a:lnTo>
                  <a:pt x="13333" y="22222"/>
                </a:lnTo>
                <a:lnTo>
                  <a:pt x="13333" y="22222"/>
                </a:lnTo>
                <a:lnTo>
                  <a:pt x="12592" y="22222"/>
                </a:lnTo>
                <a:lnTo>
                  <a:pt x="11851" y="21851"/>
                </a:lnTo>
                <a:lnTo>
                  <a:pt x="740" y="10740"/>
                </a:lnTo>
                <a:lnTo>
                  <a:pt x="740" y="10740"/>
                </a:lnTo>
                <a:lnTo>
                  <a:pt x="370" y="10000"/>
                </a:lnTo>
                <a:lnTo>
                  <a:pt x="0" y="9259"/>
                </a:lnTo>
                <a:lnTo>
                  <a:pt x="370" y="8518"/>
                </a:lnTo>
                <a:lnTo>
                  <a:pt x="740" y="7777"/>
                </a:lnTo>
                <a:lnTo>
                  <a:pt x="8148" y="370"/>
                </a:lnTo>
                <a:lnTo>
                  <a:pt x="8148" y="370"/>
                </a:lnTo>
                <a:lnTo>
                  <a:pt x="8888" y="0"/>
                </a:lnTo>
                <a:lnTo>
                  <a:pt x="9629" y="0"/>
                </a:lnTo>
                <a:lnTo>
                  <a:pt x="10000" y="0"/>
                </a:lnTo>
                <a:lnTo>
                  <a:pt x="10740" y="370"/>
                </a:lnTo>
                <a:lnTo>
                  <a:pt x="22222" y="11481"/>
                </a:lnTo>
                <a:lnTo>
                  <a:pt x="22222" y="11481"/>
                </a:lnTo>
                <a:lnTo>
                  <a:pt x="22592" y="12222"/>
                </a:lnTo>
                <a:lnTo>
                  <a:pt x="22962" y="12962"/>
                </a:lnTo>
                <a:lnTo>
                  <a:pt x="22592" y="13703"/>
                </a:lnTo>
                <a:lnTo>
                  <a:pt x="22222" y="14444"/>
                </a:lnTo>
                <a:lnTo>
                  <a:pt x="22222" y="14444"/>
                </a:lnTo>
                <a:close/>
                <a:moveTo>
                  <a:pt x="93333" y="18148"/>
                </a:moveTo>
                <a:lnTo>
                  <a:pt x="93333" y="18148"/>
                </a:lnTo>
                <a:lnTo>
                  <a:pt x="92962" y="18888"/>
                </a:lnTo>
                <a:lnTo>
                  <a:pt x="92592" y="19629"/>
                </a:lnTo>
                <a:lnTo>
                  <a:pt x="92962" y="20370"/>
                </a:lnTo>
                <a:lnTo>
                  <a:pt x="93333" y="20740"/>
                </a:lnTo>
                <a:lnTo>
                  <a:pt x="98888" y="26296"/>
                </a:lnTo>
                <a:lnTo>
                  <a:pt x="98888" y="26296"/>
                </a:lnTo>
                <a:lnTo>
                  <a:pt x="99629" y="27037"/>
                </a:lnTo>
                <a:lnTo>
                  <a:pt x="100370" y="27407"/>
                </a:lnTo>
                <a:lnTo>
                  <a:pt x="101111" y="27037"/>
                </a:lnTo>
                <a:lnTo>
                  <a:pt x="101851" y="26296"/>
                </a:lnTo>
                <a:lnTo>
                  <a:pt x="115185" y="13333"/>
                </a:lnTo>
                <a:lnTo>
                  <a:pt x="115185" y="13333"/>
                </a:lnTo>
                <a:lnTo>
                  <a:pt x="115925" y="12962"/>
                </a:lnTo>
                <a:lnTo>
                  <a:pt x="117037" y="12962"/>
                </a:lnTo>
                <a:lnTo>
                  <a:pt x="117037" y="12962"/>
                </a:lnTo>
                <a:lnTo>
                  <a:pt x="117777" y="13333"/>
                </a:lnTo>
                <a:lnTo>
                  <a:pt x="118148" y="14074"/>
                </a:lnTo>
                <a:lnTo>
                  <a:pt x="118148" y="14074"/>
                </a:lnTo>
                <a:lnTo>
                  <a:pt x="119259" y="17407"/>
                </a:lnTo>
                <a:lnTo>
                  <a:pt x="120000" y="20740"/>
                </a:lnTo>
                <a:lnTo>
                  <a:pt x="120000" y="23703"/>
                </a:lnTo>
                <a:lnTo>
                  <a:pt x="119629" y="27407"/>
                </a:lnTo>
                <a:lnTo>
                  <a:pt x="119629" y="27407"/>
                </a:lnTo>
                <a:lnTo>
                  <a:pt x="118888" y="31111"/>
                </a:lnTo>
                <a:lnTo>
                  <a:pt x="117407" y="34074"/>
                </a:lnTo>
                <a:lnTo>
                  <a:pt x="115555" y="37037"/>
                </a:lnTo>
                <a:lnTo>
                  <a:pt x="113333" y="39629"/>
                </a:lnTo>
                <a:lnTo>
                  <a:pt x="113333" y="39629"/>
                </a:lnTo>
                <a:lnTo>
                  <a:pt x="111481" y="41111"/>
                </a:lnTo>
                <a:lnTo>
                  <a:pt x="109629" y="42592"/>
                </a:lnTo>
                <a:lnTo>
                  <a:pt x="107407" y="43703"/>
                </a:lnTo>
                <a:lnTo>
                  <a:pt x="105555" y="44814"/>
                </a:lnTo>
                <a:lnTo>
                  <a:pt x="103333" y="45555"/>
                </a:lnTo>
                <a:lnTo>
                  <a:pt x="101111" y="45925"/>
                </a:lnTo>
                <a:lnTo>
                  <a:pt x="98518" y="46296"/>
                </a:lnTo>
                <a:lnTo>
                  <a:pt x="96296" y="46666"/>
                </a:lnTo>
                <a:lnTo>
                  <a:pt x="96296" y="46666"/>
                </a:lnTo>
                <a:lnTo>
                  <a:pt x="92222" y="46296"/>
                </a:lnTo>
                <a:lnTo>
                  <a:pt x="88888" y="45185"/>
                </a:lnTo>
                <a:lnTo>
                  <a:pt x="45185" y="88148"/>
                </a:lnTo>
                <a:lnTo>
                  <a:pt x="45185" y="88148"/>
                </a:lnTo>
                <a:lnTo>
                  <a:pt x="46296" y="91851"/>
                </a:lnTo>
                <a:lnTo>
                  <a:pt x="46666" y="95185"/>
                </a:lnTo>
                <a:lnTo>
                  <a:pt x="46666" y="98518"/>
                </a:lnTo>
                <a:lnTo>
                  <a:pt x="45925" y="101851"/>
                </a:lnTo>
                <a:lnTo>
                  <a:pt x="45925" y="101851"/>
                </a:lnTo>
                <a:lnTo>
                  <a:pt x="45185" y="105185"/>
                </a:lnTo>
                <a:lnTo>
                  <a:pt x="43703" y="108148"/>
                </a:lnTo>
                <a:lnTo>
                  <a:pt x="41851" y="110740"/>
                </a:lnTo>
                <a:lnTo>
                  <a:pt x="39629" y="113333"/>
                </a:lnTo>
                <a:lnTo>
                  <a:pt x="39629" y="113333"/>
                </a:lnTo>
                <a:lnTo>
                  <a:pt x="36296" y="116296"/>
                </a:lnTo>
                <a:lnTo>
                  <a:pt x="32592" y="118148"/>
                </a:lnTo>
                <a:lnTo>
                  <a:pt x="30740" y="118888"/>
                </a:lnTo>
                <a:lnTo>
                  <a:pt x="28518" y="119629"/>
                </a:lnTo>
                <a:lnTo>
                  <a:pt x="24074" y="120000"/>
                </a:lnTo>
                <a:lnTo>
                  <a:pt x="24074" y="120000"/>
                </a:lnTo>
                <a:lnTo>
                  <a:pt x="21851" y="119629"/>
                </a:lnTo>
                <a:lnTo>
                  <a:pt x="18888" y="119259"/>
                </a:lnTo>
                <a:lnTo>
                  <a:pt x="16666" y="118518"/>
                </a:lnTo>
                <a:lnTo>
                  <a:pt x="14444" y="117777"/>
                </a:lnTo>
                <a:lnTo>
                  <a:pt x="14444" y="117777"/>
                </a:lnTo>
                <a:lnTo>
                  <a:pt x="13703" y="117037"/>
                </a:lnTo>
                <a:lnTo>
                  <a:pt x="13333" y="116296"/>
                </a:lnTo>
                <a:lnTo>
                  <a:pt x="13333" y="116296"/>
                </a:lnTo>
                <a:lnTo>
                  <a:pt x="13333" y="115185"/>
                </a:lnTo>
                <a:lnTo>
                  <a:pt x="13703" y="114444"/>
                </a:lnTo>
                <a:lnTo>
                  <a:pt x="27037" y="101481"/>
                </a:lnTo>
                <a:lnTo>
                  <a:pt x="27037" y="101481"/>
                </a:lnTo>
                <a:lnTo>
                  <a:pt x="27407" y="101111"/>
                </a:lnTo>
                <a:lnTo>
                  <a:pt x="27777" y="100370"/>
                </a:lnTo>
                <a:lnTo>
                  <a:pt x="27407" y="99629"/>
                </a:lnTo>
                <a:lnTo>
                  <a:pt x="27037" y="98888"/>
                </a:lnTo>
                <a:lnTo>
                  <a:pt x="21481" y="92962"/>
                </a:lnTo>
                <a:lnTo>
                  <a:pt x="21481" y="92962"/>
                </a:lnTo>
                <a:lnTo>
                  <a:pt x="20740" y="92592"/>
                </a:lnTo>
                <a:lnTo>
                  <a:pt x="19629" y="92222"/>
                </a:lnTo>
                <a:lnTo>
                  <a:pt x="18888" y="92592"/>
                </a:lnTo>
                <a:lnTo>
                  <a:pt x="18148" y="92962"/>
                </a:lnTo>
                <a:lnTo>
                  <a:pt x="5185" y="106296"/>
                </a:lnTo>
                <a:lnTo>
                  <a:pt x="5185" y="106296"/>
                </a:lnTo>
                <a:lnTo>
                  <a:pt x="4444" y="106666"/>
                </a:lnTo>
                <a:lnTo>
                  <a:pt x="3703" y="106666"/>
                </a:lnTo>
                <a:lnTo>
                  <a:pt x="3703" y="106666"/>
                </a:lnTo>
                <a:lnTo>
                  <a:pt x="2592" y="106296"/>
                </a:lnTo>
                <a:lnTo>
                  <a:pt x="2222" y="105555"/>
                </a:lnTo>
                <a:lnTo>
                  <a:pt x="2222" y="105555"/>
                </a:lnTo>
                <a:lnTo>
                  <a:pt x="1111" y="102592"/>
                </a:lnTo>
                <a:lnTo>
                  <a:pt x="370" y="99259"/>
                </a:lnTo>
                <a:lnTo>
                  <a:pt x="370" y="95925"/>
                </a:lnTo>
                <a:lnTo>
                  <a:pt x="740" y="92592"/>
                </a:lnTo>
                <a:lnTo>
                  <a:pt x="740" y="92592"/>
                </a:lnTo>
                <a:lnTo>
                  <a:pt x="1481" y="88888"/>
                </a:lnTo>
                <a:lnTo>
                  <a:pt x="2962" y="85555"/>
                </a:lnTo>
                <a:lnTo>
                  <a:pt x="4814" y="82962"/>
                </a:lnTo>
                <a:lnTo>
                  <a:pt x="7037" y="80370"/>
                </a:lnTo>
                <a:lnTo>
                  <a:pt x="7037" y="80370"/>
                </a:lnTo>
                <a:lnTo>
                  <a:pt x="8888" y="78518"/>
                </a:lnTo>
                <a:lnTo>
                  <a:pt x="10740" y="77037"/>
                </a:lnTo>
                <a:lnTo>
                  <a:pt x="12592" y="75925"/>
                </a:lnTo>
                <a:lnTo>
                  <a:pt x="14444" y="74814"/>
                </a:lnTo>
                <a:lnTo>
                  <a:pt x="16666" y="74074"/>
                </a:lnTo>
                <a:lnTo>
                  <a:pt x="18888" y="73703"/>
                </a:lnTo>
                <a:lnTo>
                  <a:pt x="21851" y="73333"/>
                </a:lnTo>
                <a:lnTo>
                  <a:pt x="24074" y="73333"/>
                </a:lnTo>
                <a:lnTo>
                  <a:pt x="24074" y="73333"/>
                </a:lnTo>
                <a:lnTo>
                  <a:pt x="28148" y="73703"/>
                </a:lnTo>
                <a:lnTo>
                  <a:pt x="31481" y="74814"/>
                </a:lnTo>
                <a:lnTo>
                  <a:pt x="74814" y="31481"/>
                </a:lnTo>
                <a:lnTo>
                  <a:pt x="74814" y="31481"/>
                </a:lnTo>
                <a:lnTo>
                  <a:pt x="73703" y="27777"/>
                </a:lnTo>
                <a:lnTo>
                  <a:pt x="73333" y="24814"/>
                </a:lnTo>
                <a:lnTo>
                  <a:pt x="73333" y="21481"/>
                </a:lnTo>
                <a:lnTo>
                  <a:pt x="74074" y="18148"/>
                </a:lnTo>
                <a:lnTo>
                  <a:pt x="74074" y="18148"/>
                </a:lnTo>
                <a:lnTo>
                  <a:pt x="74814" y="14814"/>
                </a:lnTo>
                <a:lnTo>
                  <a:pt x="76296" y="11851"/>
                </a:lnTo>
                <a:lnTo>
                  <a:pt x="78148" y="8888"/>
                </a:lnTo>
                <a:lnTo>
                  <a:pt x="80370" y="6666"/>
                </a:lnTo>
                <a:lnTo>
                  <a:pt x="80370" y="6666"/>
                </a:lnTo>
                <a:lnTo>
                  <a:pt x="83333" y="4074"/>
                </a:lnTo>
                <a:lnTo>
                  <a:pt x="85925" y="2592"/>
                </a:lnTo>
                <a:lnTo>
                  <a:pt x="89259" y="1111"/>
                </a:lnTo>
                <a:lnTo>
                  <a:pt x="92592" y="370"/>
                </a:lnTo>
                <a:lnTo>
                  <a:pt x="92592" y="370"/>
                </a:lnTo>
                <a:lnTo>
                  <a:pt x="95925" y="0"/>
                </a:lnTo>
                <a:lnTo>
                  <a:pt x="99259" y="0"/>
                </a:lnTo>
                <a:lnTo>
                  <a:pt x="102592" y="740"/>
                </a:lnTo>
                <a:lnTo>
                  <a:pt x="105555" y="2222"/>
                </a:lnTo>
                <a:lnTo>
                  <a:pt x="105555" y="2222"/>
                </a:lnTo>
                <a:lnTo>
                  <a:pt x="106296" y="2592"/>
                </a:lnTo>
                <a:lnTo>
                  <a:pt x="107037" y="3703"/>
                </a:lnTo>
                <a:lnTo>
                  <a:pt x="107037" y="3703"/>
                </a:lnTo>
                <a:lnTo>
                  <a:pt x="107037" y="4444"/>
                </a:lnTo>
                <a:lnTo>
                  <a:pt x="106296" y="5185"/>
                </a:lnTo>
                <a:lnTo>
                  <a:pt x="93333" y="18148"/>
                </a:lnTo>
                <a:close/>
                <a:moveTo>
                  <a:pt x="88888" y="19629"/>
                </a:moveTo>
                <a:lnTo>
                  <a:pt x="88888" y="19629"/>
                </a:lnTo>
                <a:lnTo>
                  <a:pt x="89629" y="17407"/>
                </a:lnTo>
                <a:lnTo>
                  <a:pt x="90740" y="15185"/>
                </a:lnTo>
                <a:lnTo>
                  <a:pt x="101851" y="4444"/>
                </a:lnTo>
                <a:lnTo>
                  <a:pt x="101851" y="4444"/>
                </a:lnTo>
                <a:lnTo>
                  <a:pt x="99259" y="3703"/>
                </a:lnTo>
                <a:lnTo>
                  <a:pt x="96666" y="3703"/>
                </a:lnTo>
                <a:lnTo>
                  <a:pt x="94074" y="3703"/>
                </a:lnTo>
                <a:lnTo>
                  <a:pt x="91851" y="4074"/>
                </a:lnTo>
                <a:lnTo>
                  <a:pt x="89629" y="4814"/>
                </a:lnTo>
                <a:lnTo>
                  <a:pt x="87407" y="5925"/>
                </a:lnTo>
                <a:lnTo>
                  <a:pt x="85185" y="7407"/>
                </a:lnTo>
                <a:lnTo>
                  <a:pt x="83333" y="9259"/>
                </a:lnTo>
                <a:lnTo>
                  <a:pt x="83333" y="9259"/>
                </a:lnTo>
                <a:lnTo>
                  <a:pt x="81111" y="11481"/>
                </a:lnTo>
                <a:lnTo>
                  <a:pt x="79629" y="13703"/>
                </a:lnTo>
                <a:lnTo>
                  <a:pt x="78518" y="16296"/>
                </a:lnTo>
                <a:lnTo>
                  <a:pt x="77407" y="19259"/>
                </a:lnTo>
                <a:lnTo>
                  <a:pt x="77407" y="19259"/>
                </a:lnTo>
                <a:lnTo>
                  <a:pt x="77037" y="22592"/>
                </a:lnTo>
                <a:lnTo>
                  <a:pt x="77037" y="25185"/>
                </a:lnTo>
                <a:lnTo>
                  <a:pt x="77777" y="28148"/>
                </a:lnTo>
                <a:lnTo>
                  <a:pt x="78518" y="31111"/>
                </a:lnTo>
                <a:lnTo>
                  <a:pt x="78518" y="31111"/>
                </a:lnTo>
                <a:lnTo>
                  <a:pt x="78518" y="32222"/>
                </a:lnTo>
                <a:lnTo>
                  <a:pt x="78148" y="33333"/>
                </a:lnTo>
                <a:lnTo>
                  <a:pt x="33333" y="78148"/>
                </a:lnTo>
                <a:lnTo>
                  <a:pt x="33333" y="78148"/>
                </a:lnTo>
                <a:lnTo>
                  <a:pt x="32592" y="78518"/>
                </a:lnTo>
                <a:lnTo>
                  <a:pt x="31481" y="78518"/>
                </a:lnTo>
                <a:lnTo>
                  <a:pt x="31481" y="78518"/>
                </a:lnTo>
                <a:lnTo>
                  <a:pt x="27777" y="77407"/>
                </a:lnTo>
                <a:lnTo>
                  <a:pt x="24074" y="77037"/>
                </a:lnTo>
                <a:lnTo>
                  <a:pt x="24074" y="77037"/>
                </a:lnTo>
                <a:lnTo>
                  <a:pt x="19629" y="77407"/>
                </a:lnTo>
                <a:lnTo>
                  <a:pt x="16296" y="78518"/>
                </a:lnTo>
                <a:lnTo>
                  <a:pt x="12592" y="80370"/>
                </a:lnTo>
                <a:lnTo>
                  <a:pt x="9629" y="82962"/>
                </a:lnTo>
                <a:lnTo>
                  <a:pt x="9629" y="82962"/>
                </a:lnTo>
                <a:lnTo>
                  <a:pt x="7777" y="84814"/>
                </a:lnTo>
                <a:lnTo>
                  <a:pt x="6296" y="87037"/>
                </a:lnTo>
                <a:lnTo>
                  <a:pt x="5185" y="89259"/>
                </a:lnTo>
                <a:lnTo>
                  <a:pt x="4444" y="91851"/>
                </a:lnTo>
                <a:lnTo>
                  <a:pt x="4074" y="94074"/>
                </a:lnTo>
                <a:lnTo>
                  <a:pt x="3703" y="96296"/>
                </a:lnTo>
                <a:lnTo>
                  <a:pt x="4074" y="98888"/>
                </a:lnTo>
                <a:lnTo>
                  <a:pt x="4444" y="101481"/>
                </a:lnTo>
                <a:lnTo>
                  <a:pt x="15555" y="90000"/>
                </a:lnTo>
                <a:lnTo>
                  <a:pt x="15555" y="90000"/>
                </a:lnTo>
                <a:lnTo>
                  <a:pt x="17407" y="88888"/>
                </a:lnTo>
                <a:lnTo>
                  <a:pt x="19629" y="88518"/>
                </a:lnTo>
                <a:lnTo>
                  <a:pt x="19629" y="88518"/>
                </a:lnTo>
                <a:lnTo>
                  <a:pt x="21111" y="88518"/>
                </a:lnTo>
                <a:lnTo>
                  <a:pt x="22222" y="88888"/>
                </a:lnTo>
                <a:lnTo>
                  <a:pt x="23333" y="89259"/>
                </a:lnTo>
                <a:lnTo>
                  <a:pt x="24074" y="90000"/>
                </a:lnTo>
                <a:lnTo>
                  <a:pt x="29629" y="95925"/>
                </a:lnTo>
                <a:lnTo>
                  <a:pt x="29629" y="95925"/>
                </a:lnTo>
                <a:lnTo>
                  <a:pt x="31111" y="98148"/>
                </a:lnTo>
                <a:lnTo>
                  <a:pt x="31481" y="100370"/>
                </a:lnTo>
                <a:lnTo>
                  <a:pt x="31481" y="100370"/>
                </a:lnTo>
                <a:lnTo>
                  <a:pt x="31111" y="101481"/>
                </a:lnTo>
                <a:lnTo>
                  <a:pt x="30740" y="102592"/>
                </a:lnTo>
                <a:lnTo>
                  <a:pt x="30370" y="103333"/>
                </a:lnTo>
                <a:lnTo>
                  <a:pt x="29629" y="104444"/>
                </a:lnTo>
                <a:lnTo>
                  <a:pt x="18148" y="115185"/>
                </a:lnTo>
                <a:lnTo>
                  <a:pt x="18148" y="115185"/>
                </a:lnTo>
                <a:lnTo>
                  <a:pt x="21111" y="115925"/>
                </a:lnTo>
                <a:lnTo>
                  <a:pt x="23703" y="116296"/>
                </a:lnTo>
                <a:lnTo>
                  <a:pt x="25925" y="115925"/>
                </a:lnTo>
                <a:lnTo>
                  <a:pt x="28518" y="115555"/>
                </a:lnTo>
                <a:lnTo>
                  <a:pt x="28518" y="115555"/>
                </a:lnTo>
                <a:lnTo>
                  <a:pt x="30740" y="114814"/>
                </a:lnTo>
                <a:lnTo>
                  <a:pt x="32962" y="113703"/>
                </a:lnTo>
                <a:lnTo>
                  <a:pt x="35185" y="112222"/>
                </a:lnTo>
                <a:lnTo>
                  <a:pt x="37037" y="110740"/>
                </a:lnTo>
                <a:lnTo>
                  <a:pt x="37037" y="110740"/>
                </a:lnTo>
                <a:lnTo>
                  <a:pt x="38888" y="108518"/>
                </a:lnTo>
                <a:lnTo>
                  <a:pt x="40740" y="105925"/>
                </a:lnTo>
                <a:lnTo>
                  <a:pt x="41851" y="103333"/>
                </a:lnTo>
                <a:lnTo>
                  <a:pt x="42592" y="100370"/>
                </a:lnTo>
                <a:lnTo>
                  <a:pt x="42592" y="100370"/>
                </a:lnTo>
                <a:lnTo>
                  <a:pt x="42962" y="97407"/>
                </a:lnTo>
                <a:lnTo>
                  <a:pt x="42962" y="94444"/>
                </a:lnTo>
                <a:lnTo>
                  <a:pt x="42222" y="91111"/>
                </a:lnTo>
                <a:lnTo>
                  <a:pt x="41481" y="88518"/>
                </a:lnTo>
                <a:lnTo>
                  <a:pt x="41481" y="88518"/>
                </a:lnTo>
                <a:lnTo>
                  <a:pt x="41481" y="87407"/>
                </a:lnTo>
                <a:lnTo>
                  <a:pt x="41851" y="86296"/>
                </a:lnTo>
                <a:lnTo>
                  <a:pt x="87037" y="41481"/>
                </a:lnTo>
                <a:lnTo>
                  <a:pt x="87037" y="41481"/>
                </a:lnTo>
                <a:lnTo>
                  <a:pt x="87777" y="41111"/>
                </a:lnTo>
                <a:lnTo>
                  <a:pt x="88888" y="41481"/>
                </a:lnTo>
                <a:lnTo>
                  <a:pt x="88888" y="41481"/>
                </a:lnTo>
                <a:lnTo>
                  <a:pt x="92592" y="42592"/>
                </a:lnTo>
                <a:lnTo>
                  <a:pt x="96296" y="42962"/>
                </a:lnTo>
                <a:lnTo>
                  <a:pt x="96296" y="42962"/>
                </a:lnTo>
                <a:lnTo>
                  <a:pt x="100370" y="42592"/>
                </a:lnTo>
                <a:lnTo>
                  <a:pt x="104074" y="41481"/>
                </a:lnTo>
                <a:lnTo>
                  <a:pt x="107407" y="39629"/>
                </a:lnTo>
                <a:lnTo>
                  <a:pt x="110740" y="37037"/>
                </a:lnTo>
                <a:lnTo>
                  <a:pt x="110740" y="37037"/>
                </a:lnTo>
                <a:lnTo>
                  <a:pt x="112592" y="35185"/>
                </a:lnTo>
                <a:lnTo>
                  <a:pt x="114074" y="32962"/>
                </a:lnTo>
                <a:lnTo>
                  <a:pt x="115185" y="30740"/>
                </a:lnTo>
                <a:lnTo>
                  <a:pt x="115925" y="28148"/>
                </a:lnTo>
                <a:lnTo>
                  <a:pt x="116296" y="25925"/>
                </a:lnTo>
                <a:lnTo>
                  <a:pt x="116666" y="23333"/>
                </a:lnTo>
                <a:lnTo>
                  <a:pt x="116296" y="20740"/>
                </a:lnTo>
                <a:lnTo>
                  <a:pt x="115925" y="18518"/>
                </a:lnTo>
                <a:lnTo>
                  <a:pt x="104444" y="29629"/>
                </a:lnTo>
                <a:lnTo>
                  <a:pt x="104444" y="29629"/>
                </a:lnTo>
                <a:lnTo>
                  <a:pt x="103703" y="30370"/>
                </a:lnTo>
                <a:lnTo>
                  <a:pt x="102592" y="30740"/>
                </a:lnTo>
                <a:lnTo>
                  <a:pt x="100370" y="31111"/>
                </a:lnTo>
                <a:lnTo>
                  <a:pt x="100370" y="31111"/>
                </a:lnTo>
                <a:lnTo>
                  <a:pt x="98148" y="30740"/>
                </a:lnTo>
                <a:lnTo>
                  <a:pt x="96296" y="29629"/>
                </a:lnTo>
                <a:lnTo>
                  <a:pt x="90740" y="23703"/>
                </a:lnTo>
                <a:lnTo>
                  <a:pt x="90740" y="23703"/>
                </a:lnTo>
                <a:lnTo>
                  <a:pt x="89629" y="21851"/>
                </a:lnTo>
                <a:lnTo>
                  <a:pt x="88888" y="19629"/>
                </a:lnTo>
                <a:lnTo>
                  <a:pt x="88888" y="19629"/>
                </a:lnTo>
                <a:close/>
                <a:moveTo>
                  <a:pt x="18148" y="12962"/>
                </a:moveTo>
                <a:lnTo>
                  <a:pt x="9629" y="4444"/>
                </a:lnTo>
                <a:lnTo>
                  <a:pt x="4444" y="9259"/>
                </a:lnTo>
                <a:lnTo>
                  <a:pt x="13333" y="17777"/>
                </a:lnTo>
                <a:lnTo>
                  <a:pt x="18148" y="12962"/>
                </a:lnTo>
                <a:close/>
                <a:moveTo>
                  <a:pt x="115185" y="108888"/>
                </a:moveTo>
                <a:lnTo>
                  <a:pt x="115185" y="108888"/>
                </a:lnTo>
                <a:lnTo>
                  <a:pt x="115555" y="108518"/>
                </a:lnTo>
                <a:lnTo>
                  <a:pt x="115925" y="107777"/>
                </a:lnTo>
                <a:lnTo>
                  <a:pt x="115555" y="107037"/>
                </a:lnTo>
                <a:lnTo>
                  <a:pt x="115185" y="106296"/>
                </a:lnTo>
                <a:lnTo>
                  <a:pt x="77407" y="68888"/>
                </a:lnTo>
                <a:lnTo>
                  <a:pt x="77407" y="68888"/>
                </a:lnTo>
                <a:lnTo>
                  <a:pt x="77037" y="68148"/>
                </a:lnTo>
                <a:lnTo>
                  <a:pt x="76666" y="67407"/>
                </a:lnTo>
                <a:lnTo>
                  <a:pt x="77037" y="66666"/>
                </a:lnTo>
                <a:lnTo>
                  <a:pt x="77407" y="66296"/>
                </a:lnTo>
                <a:lnTo>
                  <a:pt x="77407" y="66296"/>
                </a:lnTo>
                <a:lnTo>
                  <a:pt x="78148" y="65555"/>
                </a:lnTo>
                <a:lnTo>
                  <a:pt x="78888" y="65555"/>
                </a:lnTo>
                <a:lnTo>
                  <a:pt x="79259" y="65555"/>
                </a:lnTo>
                <a:lnTo>
                  <a:pt x="80000" y="65925"/>
                </a:lnTo>
                <a:lnTo>
                  <a:pt x="117777" y="103333"/>
                </a:lnTo>
                <a:lnTo>
                  <a:pt x="117777" y="103333"/>
                </a:lnTo>
                <a:lnTo>
                  <a:pt x="119259" y="105555"/>
                </a:lnTo>
                <a:lnTo>
                  <a:pt x="119629" y="107777"/>
                </a:lnTo>
                <a:lnTo>
                  <a:pt x="119629" y="107777"/>
                </a:lnTo>
                <a:lnTo>
                  <a:pt x="119259" y="110000"/>
                </a:lnTo>
                <a:lnTo>
                  <a:pt x="117777" y="111851"/>
                </a:lnTo>
                <a:lnTo>
                  <a:pt x="112592" y="117407"/>
                </a:lnTo>
                <a:lnTo>
                  <a:pt x="112592" y="117407"/>
                </a:lnTo>
                <a:lnTo>
                  <a:pt x="110370" y="118518"/>
                </a:lnTo>
                <a:lnTo>
                  <a:pt x="107777" y="118888"/>
                </a:lnTo>
                <a:lnTo>
                  <a:pt x="107777" y="118888"/>
                </a:lnTo>
                <a:lnTo>
                  <a:pt x="105555" y="118518"/>
                </a:lnTo>
                <a:lnTo>
                  <a:pt x="104814" y="118148"/>
                </a:lnTo>
                <a:lnTo>
                  <a:pt x="103703" y="117407"/>
                </a:lnTo>
                <a:lnTo>
                  <a:pt x="66296" y="80000"/>
                </a:lnTo>
                <a:lnTo>
                  <a:pt x="66296" y="80000"/>
                </a:lnTo>
                <a:lnTo>
                  <a:pt x="65925" y="79259"/>
                </a:lnTo>
                <a:lnTo>
                  <a:pt x="65555" y="78518"/>
                </a:lnTo>
                <a:lnTo>
                  <a:pt x="65925" y="77777"/>
                </a:lnTo>
                <a:lnTo>
                  <a:pt x="66296" y="77407"/>
                </a:lnTo>
                <a:lnTo>
                  <a:pt x="66296" y="77407"/>
                </a:lnTo>
                <a:lnTo>
                  <a:pt x="67037" y="76666"/>
                </a:lnTo>
                <a:lnTo>
                  <a:pt x="67777" y="76666"/>
                </a:lnTo>
                <a:lnTo>
                  <a:pt x="68148" y="76666"/>
                </a:lnTo>
                <a:lnTo>
                  <a:pt x="68888" y="77037"/>
                </a:lnTo>
                <a:lnTo>
                  <a:pt x="106296" y="114444"/>
                </a:lnTo>
                <a:lnTo>
                  <a:pt x="106296" y="114444"/>
                </a:lnTo>
                <a:lnTo>
                  <a:pt x="107037" y="115185"/>
                </a:lnTo>
                <a:lnTo>
                  <a:pt x="108148" y="115555"/>
                </a:lnTo>
                <a:lnTo>
                  <a:pt x="108888" y="115185"/>
                </a:lnTo>
                <a:lnTo>
                  <a:pt x="109259" y="114444"/>
                </a:lnTo>
                <a:lnTo>
                  <a:pt x="115185" y="108888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anchor="ctr"/>
          <a:lstStyle/>
          <a:p>
            <a:pPr algn="ctr"/>
            <a:endParaRPr sz="12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23558" grpId="0"/>
      <p:bldP spid="23" grpId="0"/>
      <p:bldP spid="35" grpId="0"/>
      <p:bldP spid="39" grpId="0"/>
      <p:bldP spid="43" grpId="0"/>
      <p:bldP spid="47" grpId="0"/>
      <p:bldP spid="51" grpId="0"/>
      <p:bldP spid="64" grpId="0" animBg="1"/>
      <p:bldP spid="66" grpId="0" animBg="1"/>
      <p:bldP spid="67" grpId="0" animBg="1"/>
      <p:bldP spid="68" grpId="0" animBg="1"/>
      <p:bldP spid="69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ïşļîde"/>
          <p:cNvGrpSpPr/>
          <p:nvPr/>
        </p:nvGrpSpPr>
        <p:grpSpPr bwMode="auto">
          <a:xfrm>
            <a:off x="1285435" y="2247539"/>
            <a:ext cx="332808" cy="332808"/>
            <a:chOff x="0" y="0"/>
            <a:chExt cx="575" cy="575"/>
          </a:xfrm>
          <a:solidFill>
            <a:srgbClr val="FFFFFF"/>
          </a:solidFill>
          <a:effectLst/>
        </p:grpSpPr>
        <p:sp>
          <p:nvSpPr>
            <p:cNvPr id="16" name="i$ľíďe"/>
            <p:cNvSpPr/>
            <p:nvPr/>
          </p:nvSpPr>
          <p:spPr bwMode="auto">
            <a:xfrm>
              <a:off x="360" y="0"/>
              <a:ext cx="215" cy="2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600" h="21600">
                  <a:moveTo>
                    <a:pt x="21031" y="8861"/>
                  </a:moveTo>
                  <a:lnTo>
                    <a:pt x="17805" y="8267"/>
                  </a:lnTo>
                  <a:cubicBezTo>
                    <a:pt x="17492" y="8210"/>
                    <a:pt x="17382" y="7947"/>
                    <a:pt x="17559" y="7682"/>
                  </a:cubicBezTo>
                  <a:lnTo>
                    <a:pt x="19409" y="4939"/>
                  </a:lnTo>
                  <a:cubicBezTo>
                    <a:pt x="19588" y="4676"/>
                    <a:pt x="19549" y="4276"/>
                    <a:pt x="19324" y="4051"/>
                  </a:cubicBezTo>
                  <a:lnTo>
                    <a:pt x="17549" y="2276"/>
                  </a:lnTo>
                  <a:cubicBezTo>
                    <a:pt x="17324" y="2052"/>
                    <a:pt x="16924" y="2013"/>
                    <a:pt x="16661" y="2191"/>
                  </a:cubicBezTo>
                  <a:lnTo>
                    <a:pt x="13918" y="4042"/>
                  </a:lnTo>
                  <a:cubicBezTo>
                    <a:pt x="13654" y="4220"/>
                    <a:pt x="13391" y="4109"/>
                    <a:pt x="13333" y="3796"/>
                  </a:cubicBezTo>
                  <a:lnTo>
                    <a:pt x="12739" y="569"/>
                  </a:lnTo>
                  <a:cubicBezTo>
                    <a:pt x="12681" y="255"/>
                    <a:pt x="12374" y="0"/>
                    <a:pt x="12056" y="0"/>
                  </a:cubicBezTo>
                  <a:lnTo>
                    <a:pt x="9545" y="0"/>
                  </a:lnTo>
                  <a:cubicBezTo>
                    <a:pt x="9227" y="0"/>
                    <a:pt x="8919" y="255"/>
                    <a:pt x="8861" y="569"/>
                  </a:cubicBezTo>
                  <a:lnTo>
                    <a:pt x="8267" y="3796"/>
                  </a:lnTo>
                  <a:cubicBezTo>
                    <a:pt x="8210" y="4109"/>
                    <a:pt x="7947" y="4219"/>
                    <a:pt x="7682" y="4041"/>
                  </a:cubicBezTo>
                  <a:lnTo>
                    <a:pt x="4939" y="2191"/>
                  </a:lnTo>
                  <a:cubicBezTo>
                    <a:pt x="4676" y="2013"/>
                    <a:pt x="4276" y="2052"/>
                    <a:pt x="4051" y="2276"/>
                  </a:cubicBezTo>
                  <a:lnTo>
                    <a:pt x="2276" y="4051"/>
                  </a:lnTo>
                  <a:cubicBezTo>
                    <a:pt x="2051" y="4277"/>
                    <a:pt x="2012" y="4677"/>
                    <a:pt x="2191" y="4939"/>
                  </a:cubicBezTo>
                  <a:lnTo>
                    <a:pt x="4041" y="7682"/>
                  </a:lnTo>
                  <a:cubicBezTo>
                    <a:pt x="4220" y="7946"/>
                    <a:pt x="4108" y="8209"/>
                    <a:pt x="3796" y="8267"/>
                  </a:cubicBezTo>
                  <a:lnTo>
                    <a:pt x="569" y="8861"/>
                  </a:lnTo>
                  <a:cubicBezTo>
                    <a:pt x="255" y="8919"/>
                    <a:pt x="0" y="9226"/>
                    <a:pt x="0" y="9545"/>
                  </a:cubicBezTo>
                  <a:lnTo>
                    <a:pt x="0" y="12055"/>
                  </a:lnTo>
                  <a:cubicBezTo>
                    <a:pt x="0" y="12373"/>
                    <a:pt x="255" y="12681"/>
                    <a:pt x="569" y="12739"/>
                  </a:cubicBezTo>
                  <a:lnTo>
                    <a:pt x="3796" y="13333"/>
                  </a:lnTo>
                  <a:cubicBezTo>
                    <a:pt x="4110" y="13390"/>
                    <a:pt x="4219" y="13653"/>
                    <a:pt x="4042" y="13917"/>
                  </a:cubicBezTo>
                  <a:lnTo>
                    <a:pt x="2191" y="16661"/>
                  </a:lnTo>
                  <a:cubicBezTo>
                    <a:pt x="2012" y="16925"/>
                    <a:pt x="2051" y="17324"/>
                    <a:pt x="2276" y="17549"/>
                  </a:cubicBezTo>
                  <a:lnTo>
                    <a:pt x="4051" y="19324"/>
                  </a:lnTo>
                  <a:cubicBezTo>
                    <a:pt x="4276" y="19549"/>
                    <a:pt x="4676" y="19589"/>
                    <a:pt x="4939" y="19410"/>
                  </a:cubicBezTo>
                  <a:lnTo>
                    <a:pt x="7682" y="17559"/>
                  </a:lnTo>
                  <a:cubicBezTo>
                    <a:pt x="7946" y="17381"/>
                    <a:pt x="8209" y="17492"/>
                    <a:pt x="8267" y="17804"/>
                  </a:cubicBezTo>
                  <a:lnTo>
                    <a:pt x="8861" y="21031"/>
                  </a:lnTo>
                  <a:cubicBezTo>
                    <a:pt x="8919" y="21345"/>
                    <a:pt x="9226" y="21600"/>
                    <a:pt x="9545" y="21600"/>
                  </a:cubicBezTo>
                  <a:lnTo>
                    <a:pt x="12056" y="21600"/>
                  </a:lnTo>
                  <a:cubicBezTo>
                    <a:pt x="12374" y="21600"/>
                    <a:pt x="12681" y="21345"/>
                    <a:pt x="12739" y="21031"/>
                  </a:cubicBezTo>
                  <a:lnTo>
                    <a:pt x="13333" y="17804"/>
                  </a:lnTo>
                  <a:cubicBezTo>
                    <a:pt x="13390" y="17492"/>
                    <a:pt x="13653" y="17382"/>
                    <a:pt x="13918" y="17559"/>
                  </a:cubicBezTo>
                  <a:lnTo>
                    <a:pt x="16661" y="19410"/>
                  </a:lnTo>
                  <a:cubicBezTo>
                    <a:pt x="16924" y="19589"/>
                    <a:pt x="17324" y="19549"/>
                    <a:pt x="17549" y="19324"/>
                  </a:cubicBezTo>
                  <a:lnTo>
                    <a:pt x="19324" y="17551"/>
                  </a:lnTo>
                  <a:cubicBezTo>
                    <a:pt x="19549" y="17324"/>
                    <a:pt x="19588" y="16925"/>
                    <a:pt x="19409" y="16661"/>
                  </a:cubicBezTo>
                  <a:lnTo>
                    <a:pt x="17559" y="13917"/>
                  </a:lnTo>
                  <a:cubicBezTo>
                    <a:pt x="17380" y="13654"/>
                    <a:pt x="17491" y="13391"/>
                    <a:pt x="17804" y="13333"/>
                  </a:cubicBezTo>
                  <a:lnTo>
                    <a:pt x="21031" y="12739"/>
                  </a:lnTo>
                  <a:cubicBezTo>
                    <a:pt x="21344" y="12681"/>
                    <a:pt x="21600" y="12374"/>
                    <a:pt x="21600" y="12055"/>
                  </a:cubicBezTo>
                  <a:lnTo>
                    <a:pt x="21600" y="9545"/>
                  </a:lnTo>
                  <a:cubicBezTo>
                    <a:pt x="21600" y="9227"/>
                    <a:pt x="21344" y="8919"/>
                    <a:pt x="21031" y="8861"/>
                  </a:cubicBezTo>
                  <a:close/>
                  <a:moveTo>
                    <a:pt x="10826" y="14160"/>
                  </a:moveTo>
                  <a:cubicBezTo>
                    <a:pt x="8974" y="14160"/>
                    <a:pt x="7473" y="12659"/>
                    <a:pt x="7473" y="10807"/>
                  </a:cubicBezTo>
                  <a:cubicBezTo>
                    <a:pt x="7473" y="8956"/>
                    <a:pt x="8974" y="7456"/>
                    <a:pt x="10826" y="7456"/>
                  </a:cubicBezTo>
                  <a:cubicBezTo>
                    <a:pt x="12677" y="7456"/>
                    <a:pt x="14178" y="8956"/>
                    <a:pt x="14178" y="10807"/>
                  </a:cubicBezTo>
                  <a:cubicBezTo>
                    <a:pt x="14178" y="12659"/>
                    <a:pt x="12677" y="14160"/>
                    <a:pt x="10826" y="14160"/>
                  </a:cubicBezTo>
                  <a:close/>
                  <a:moveTo>
                    <a:pt x="10826" y="14160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iṩlïḓe"/>
            <p:cNvSpPr/>
            <p:nvPr/>
          </p:nvSpPr>
          <p:spPr bwMode="auto">
            <a:xfrm>
              <a:off x="0" y="143"/>
              <a:ext cx="431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600" h="21600">
                  <a:moveTo>
                    <a:pt x="21032" y="8862"/>
                  </a:moveTo>
                  <a:lnTo>
                    <a:pt x="17805" y="8267"/>
                  </a:lnTo>
                  <a:cubicBezTo>
                    <a:pt x="17492" y="8210"/>
                    <a:pt x="17382" y="7947"/>
                    <a:pt x="17560" y="7684"/>
                  </a:cubicBezTo>
                  <a:lnTo>
                    <a:pt x="19410" y="4940"/>
                  </a:lnTo>
                  <a:cubicBezTo>
                    <a:pt x="19588" y="4676"/>
                    <a:pt x="19550" y="4276"/>
                    <a:pt x="19324" y="4051"/>
                  </a:cubicBezTo>
                  <a:lnTo>
                    <a:pt x="17549" y="2276"/>
                  </a:lnTo>
                  <a:cubicBezTo>
                    <a:pt x="17324" y="2051"/>
                    <a:pt x="16924" y="2013"/>
                    <a:pt x="16661" y="2191"/>
                  </a:cubicBezTo>
                  <a:lnTo>
                    <a:pt x="13917" y="4041"/>
                  </a:lnTo>
                  <a:cubicBezTo>
                    <a:pt x="13653" y="4219"/>
                    <a:pt x="13390" y="4108"/>
                    <a:pt x="13332" y="3796"/>
                  </a:cubicBezTo>
                  <a:lnTo>
                    <a:pt x="12739" y="569"/>
                  </a:lnTo>
                  <a:cubicBezTo>
                    <a:pt x="12681" y="256"/>
                    <a:pt x="12374" y="0"/>
                    <a:pt x="12055" y="0"/>
                  </a:cubicBezTo>
                  <a:lnTo>
                    <a:pt x="9545" y="0"/>
                  </a:lnTo>
                  <a:cubicBezTo>
                    <a:pt x="9226" y="0"/>
                    <a:pt x="8919" y="256"/>
                    <a:pt x="8861" y="569"/>
                  </a:cubicBezTo>
                  <a:lnTo>
                    <a:pt x="8268" y="3796"/>
                  </a:lnTo>
                  <a:cubicBezTo>
                    <a:pt x="8210" y="4108"/>
                    <a:pt x="7947" y="4219"/>
                    <a:pt x="7683" y="4041"/>
                  </a:cubicBezTo>
                  <a:lnTo>
                    <a:pt x="4940" y="2191"/>
                  </a:lnTo>
                  <a:cubicBezTo>
                    <a:pt x="4676" y="2013"/>
                    <a:pt x="4276" y="2051"/>
                    <a:pt x="4051" y="2276"/>
                  </a:cubicBezTo>
                  <a:lnTo>
                    <a:pt x="2276" y="4051"/>
                  </a:lnTo>
                  <a:cubicBezTo>
                    <a:pt x="2051" y="4276"/>
                    <a:pt x="2012" y="4677"/>
                    <a:pt x="2190" y="4940"/>
                  </a:cubicBezTo>
                  <a:lnTo>
                    <a:pt x="4040" y="7684"/>
                  </a:lnTo>
                  <a:cubicBezTo>
                    <a:pt x="4218" y="7947"/>
                    <a:pt x="4108" y="8210"/>
                    <a:pt x="3795" y="8267"/>
                  </a:cubicBezTo>
                  <a:lnTo>
                    <a:pt x="568" y="8862"/>
                  </a:lnTo>
                  <a:cubicBezTo>
                    <a:pt x="256" y="8920"/>
                    <a:pt x="0" y="9227"/>
                    <a:pt x="0" y="9545"/>
                  </a:cubicBezTo>
                  <a:lnTo>
                    <a:pt x="0" y="12055"/>
                  </a:lnTo>
                  <a:cubicBezTo>
                    <a:pt x="0" y="12374"/>
                    <a:pt x="256" y="12681"/>
                    <a:pt x="568" y="12738"/>
                  </a:cubicBezTo>
                  <a:lnTo>
                    <a:pt x="3796" y="13333"/>
                  </a:lnTo>
                  <a:cubicBezTo>
                    <a:pt x="4108" y="13391"/>
                    <a:pt x="4219" y="13654"/>
                    <a:pt x="4041" y="13917"/>
                  </a:cubicBezTo>
                  <a:lnTo>
                    <a:pt x="2190" y="16661"/>
                  </a:lnTo>
                  <a:cubicBezTo>
                    <a:pt x="2012" y="16924"/>
                    <a:pt x="2050" y="17324"/>
                    <a:pt x="2276" y="17549"/>
                  </a:cubicBezTo>
                  <a:lnTo>
                    <a:pt x="4051" y="19324"/>
                  </a:lnTo>
                  <a:cubicBezTo>
                    <a:pt x="4276" y="19549"/>
                    <a:pt x="4676" y="19588"/>
                    <a:pt x="4940" y="19410"/>
                  </a:cubicBezTo>
                  <a:lnTo>
                    <a:pt x="7683" y="17560"/>
                  </a:lnTo>
                  <a:cubicBezTo>
                    <a:pt x="7947" y="17382"/>
                    <a:pt x="8210" y="17493"/>
                    <a:pt x="8268" y="17805"/>
                  </a:cubicBezTo>
                  <a:lnTo>
                    <a:pt x="8861" y="21031"/>
                  </a:lnTo>
                  <a:cubicBezTo>
                    <a:pt x="8919" y="21344"/>
                    <a:pt x="9226" y="21600"/>
                    <a:pt x="9545" y="21600"/>
                  </a:cubicBezTo>
                  <a:lnTo>
                    <a:pt x="12055" y="21600"/>
                  </a:lnTo>
                  <a:cubicBezTo>
                    <a:pt x="12374" y="21600"/>
                    <a:pt x="12681" y="21344"/>
                    <a:pt x="12739" y="21031"/>
                  </a:cubicBezTo>
                  <a:lnTo>
                    <a:pt x="13332" y="17805"/>
                  </a:lnTo>
                  <a:cubicBezTo>
                    <a:pt x="13390" y="17492"/>
                    <a:pt x="13653" y="17381"/>
                    <a:pt x="13917" y="17560"/>
                  </a:cubicBezTo>
                  <a:lnTo>
                    <a:pt x="16661" y="19410"/>
                  </a:lnTo>
                  <a:cubicBezTo>
                    <a:pt x="16924" y="19588"/>
                    <a:pt x="17324" y="19550"/>
                    <a:pt x="17549" y="19324"/>
                  </a:cubicBezTo>
                  <a:lnTo>
                    <a:pt x="19324" y="17550"/>
                  </a:lnTo>
                  <a:cubicBezTo>
                    <a:pt x="19549" y="17324"/>
                    <a:pt x="19588" y="16924"/>
                    <a:pt x="19410" y="16661"/>
                  </a:cubicBezTo>
                  <a:lnTo>
                    <a:pt x="17559" y="13917"/>
                  </a:lnTo>
                  <a:cubicBezTo>
                    <a:pt x="17381" y="13654"/>
                    <a:pt x="17492" y="13391"/>
                    <a:pt x="17804" y="13333"/>
                  </a:cubicBezTo>
                  <a:lnTo>
                    <a:pt x="21032" y="12738"/>
                  </a:lnTo>
                  <a:cubicBezTo>
                    <a:pt x="21344" y="12681"/>
                    <a:pt x="21600" y="12374"/>
                    <a:pt x="21600" y="12055"/>
                  </a:cubicBezTo>
                  <a:lnTo>
                    <a:pt x="21600" y="9545"/>
                  </a:lnTo>
                  <a:cubicBezTo>
                    <a:pt x="21600" y="9227"/>
                    <a:pt x="21344" y="8920"/>
                    <a:pt x="21032" y="8862"/>
                  </a:cubicBezTo>
                  <a:close/>
                  <a:moveTo>
                    <a:pt x="10799" y="14712"/>
                  </a:moveTo>
                  <a:cubicBezTo>
                    <a:pt x="8643" y="14712"/>
                    <a:pt x="6896" y="12964"/>
                    <a:pt x="6896" y="10809"/>
                  </a:cubicBezTo>
                  <a:cubicBezTo>
                    <a:pt x="6896" y="8654"/>
                    <a:pt x="8643" y="6907"/>
                    <a:pt x="10799" y="6907"/>
                  </a:cubicBezTo>
                  <a:cubicBezTo>
                    <a:pt x="12954" y="6907"/>
                    <a:pt x="14701" y="8654"/>
                    <a:pt x="14701" y="10809"/>
                  </a:cubicBezTo>
                  <a:cubicBezTo>
                    <a:pt x="14701" y="12964"/>
                    <a:pt x="12954" y="14712"/>
                    <a:pt x="10799" y="14712"/>
                  </a:cubicBezTo>
                  <a:close/>
                  <a:moveTo>
                    <a:pt x="10799" y="14712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iṧḻïḍê"/>
          <p:cNvGrpSpPr/>
          <p:nvPr/>
        </p:nvGrpSpPr>
        <p:grpSpPr bwMode="auto">
          <a:xfrm>
            <a:off x="7859951" y="3636671"/>
            <a:ext cx="268984" cy="332809"/>
            <a:chOff x="0" y="0"/>
            <a:chExt cx="464" cy="573"/>
          </a:xfrm>
          <a:solidFill>
            <a:srgbClr val="FFFFFF"/>
          </a:solidFill>
          <a:effectLst/>
        </p:grpSpPr>
        <p:sp>
          <p:nvSpPr>
            <p:cNvPr id="14" name="iŝḷíďè"/>
            <p:cNvSpPr/>
            <p:nvPr/>
          </p:nvSpPr>
          <p:spPr bwMode="auto">
            <a:xfrm>
              <a:off x="88" y="24"/>
              <a:ext cx="376" cy="322"/>
            </a:xfrm>
            <a:custGeom>
              <a:avLst/>
              <a:gdLst>
                <a:gd name="T0" fmla="*/ 0 w 21115"/>
                <a:gd name="T1" fmla="*/ 0 h 18556"/>
                <a:gd name="T2" fmla="*/ 0 w 21115"/>
                <a:gd name="T3" fmla="*/ 0 h 18556"/>
                <a:gd name="T4" fmla="*/ 0 w 21115"/>
                <a:gd name="T5" fmla="*/ 0 h 18556"/>
                <a:gd name="T6" fmla="*/ 0 w 21115"/>
                <a:gd name="T7" fmla="*/ 0 h 18556"/>
                <a:gd name="T8" fmla="*/ 0 w 21115"/>
                <a:gd name="T9" fmla="*/ 0 h 18556"/>
                <a:gd name="T10" fmla="*/ 0 w 21115"/>
                <a:gd name="T11" fmla="*/ 0 h 18556"/>
                <a:gd name="T12" fmla="*/ 0 w 21115"/>
                <a:gd name="T13" fmla="*/ 0 h 18556"/>
                <a:gd name="T14" fmla="*/ 0 w 21115"/>
                <a:gd name="T15" fmla="*/ 0 h 18556"/>
                <a:gd name="T16" fmla="*/ 0 w 21115"/>
                <a:gd name="T17" fmla="*/ 0 h 18556"/>
                <a:gd name="T18" fmla="*/ 0 w 21115"/>
                <a:gd name="T19" fmla="*/ 0 h 18556"/>
                <a:gd name="T20" fmla="*/ 0 w 21115"/>
                <a:gd name="T21" fmla="*/ 0 h 185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115" h="18556">
                  <a:moveTo>
                    <a:pt x="20779" y="3635"/>
                  </a:moveTo>
                  <a:cubicBezTo>
                    <a:pt x="20779" y="3635"/>
                    <a:pt x="16054" y="3835"/>
                    <a:pt x="13538" y="4151"/>
                  </a:cubicBezTo>
                  <a:cubicBezTo>
                    <a:pt x="12114" y="4330"/>
                    <a:pt x="13006" y="1476"/>
                    <a:pt x="13006" y="911"/>
                  </a:cubicBezTo>
                  <a:cubicBezTo>
                    <a:pt x="13006" y="-1684"/>
                    <a:pt x="0" y="2094"/>
                    <a:pt x="0" y="2094"/>
                  </a:cubicBezTo>
                  <a:lnTo>
                    <a:pt x="0" y="17384"/>
                  </a:lnTo>
                  <a:cubicBezTo>
                    <a:pt x="0" y="17384"/>
                    <a:pt x="988" y="17824"/>
                    <a:pt x="2373" y="17286"/>
                  </a:cubicBezTo>
                  <a:cubicBezTo>
                    <a:pt x="5889" y="15919"/>
                    <a:pt x="11968" y="13959"/>
                    <a:pt x="10988" y="17189"/>
                  </a:cubicBezTo>
                  <a:cubicBezTo>
                    <a:pt x="10160" y="19916"/>
                    <a:pt x="20491" y="17722"/>
                    <a:pt x="20491" y="17722"/>
                  </a:cubicBezTo>
                  <a:cubicBezTo>
                    <a:pt x="20491" y="17722"/>
                    <a:pt x="19749" y="12037"/>
                    <a:pt x="20675" y="8735"/>
                  </a:cubicBezTo>
                  <a:cubicBezTo>
                    <a:pt x="21600" y="5433"/>
                    <a:pt x="20779" y="3635"/>
                    <a:pt x="20779" y="3635"/>
                  </a:cubicBezTo>
                  <a:close/>
                  <a:moveTo>
                    <a:pt x="20779" y="3635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ïşļïďê"/>
            <p:cNvSpPr/>
            <p:nvPr/>
          </p:nvSpPr>
          <p:spPr bwMode="auto">
            <a:xfrm>
              <a:off x="0" y="0"/>
              <a:ext cx="56" cy="57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21600" y="1065"/>
                  </a:moveTo>
                  <a:cubicBezTo>
                    <a:pt x="21600" y="477"/>
                    <a:pt x="16763" y="0"/>
                    <a:pt x="10802" y="0"/>
                  </a:cubicBezTo>
                  <a:cubicBezTo>
                    <a:pt x="4834" y="0"/>
                    <a:pt x="0" y="477"/>
                    <a:pt x="0" y="1065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065"/>
                  </a:lnTo>
                  <a:close/>
                  <a:moveTo>
                    <a:pt x="21600" y="1065"/>
                  </a:moveTo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8"/>
          <p:cNvSpPr/>
          <p:nvPr/>
        </p:nvSpPr>
        <p:spPr>
          <a:xfrm>
            <a:off x="5004877" y="1618570"/>
            <a:ext cx="3913057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确定定位之后，可以从</a:t>
            </a:r>
            <a:r>
              <a:rPr lang="en-US" altLang="zh-CN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个方向出发：内容、用户。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1503" y="894558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、内容分类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" name="矩形 8"/>
          <p:cNvSpPr/>
          <p:nvPr/>
        </p:nvSpPr>
        <p:spPr>
          <a:xfrm>
            <a:off x="5596777" y="3590709"/>
            <a:ext cx="3118598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发什么内容，你就比较清楚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8"/>
          <p:cNvSpPr/>
          <p:nvPr/>
        </p:nvSpPr>
        <p:spPr>
          <a:xfrm>
            <a:off x="5596777" y="3045998"/>
            <a:ext cx="2369284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账号属于美女类用户</a:t>
            </a:r>
            <a:endParaRPr lang="en-US" altLang="zh-CN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0760" y="1619362"/>
            <a:ext cx="3913057" cy="266074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039603" y="2700337"/>
            <a:ext cx="33119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5100638" y="3062204"/>
            <a:ext cx="379006" cy="379006"/>
            <a:chOff x="4911969" y="2873535"/>
            <a:chExt cx="567675" cy="567675"/>
          </a:xfrm>
        </p:grpSpPr>
        <p:sp>
          <p:nvSpPr>
            <p:cNvPr id="31" name="椭圆 30"/>
            <p:cNvSpPr/>
            <p:nvPr/>
          </p:nvSpPr>
          <p:spPr>
            <a:xfrm>
              <a:off x="4911969" y="2873535"/>
              <a:ext cx="567675" cy="567675"/>
            </a:xfrm>
            <a:prstGeom prst="ellipse">
              <a:avLst/>
            </a:prstGeom>
            <a:solidFill>
              <a:srgbClr val="A4B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user_158995"/>
            <p:cNvSpPr>
              <a:spLocks noChangeAspect="1"/>
            </p:cNvSpPr>
            <p:nvPr/>
          </p:nvSpPr>
          <p:spPr bwMode="auto">
            <a:xfrm>
              <a:off x="5039603" y="3032760"/>
              <a:ext cx="348079" cy="252705"/>
            </a:xfrm>
            <a:custGeom>
              <a:avLst/>
              <a:gdLst>
                <a:gd name="connsiteX0" fmla="*/ 467299 w 608627"/>
                <a:gd name="connsiteY0" fmla="*/ 61262 h 441863"/>
                <a:gd name="connsiteX1" fmla="*/ 467299 w 608627"/>
                <a:gd name="connsiteY1" fmla="*/ 88065 h 441863"/>
                <a:gd name="connsiteX2" fmla="*/ 440549 w 608627"/>
                <a:gd name="connsiteY2" fmla="*/ 88065 h 441863"/>
                <a:gd name="connsiteX3" fmla="*/ 440549 w 608627"/>
                <a:gd name="connsiteY3" fmla="*/ 108704 h 441863"/>
                <a:gd name="connsiteX4" fmla="*/ 467299 w 608627"/>
                <a:gd name="connsiteY4" fmla="*/ 108704 h 441863"/>
                <a:gd name="connsiteX5" fmla="*/ 467299 w 608627"/>
                <a:gd name="connsiteY5" fmla="*/ 135508 h 441863"/>
                <a:gd name="connsiteX6" fmla="*/ 488064 w 608627"/>
                <a:gd name="connsiteY6" fmla="*/ 135508 h 441863"/>
                <a:gd name="connsiteX7" fmla="*/ 488064 w 608627"/>
                <a:gd name="connsiteY7" fmla="*/ 108704 h 441863"/>
                <a:gd name="connsiteX8" fmla="*/ 514814 w 608627"/>
                <a:gd name="connsiteY8" fmla="*/ 108704 h 441863"/>
                <a:gd name="connsiteX9" fmla="*/ 514814 w 608627"/>
                <a:gd name="connsiteY9" fmla="*/ 88065 h 441863"/>
                <a:gd name="connsiteX10" fmla="*/ 488064 w 608627"/>
                <a:gd name="connsiteY10" fmla="*/ 88065 h 441863"/>
                <a:gd name="connsiteX11" fmla="*/ 488064 w 608627"/>
                <a:gd name="connsiteY11" fmla="*/ 61262 h 441863"/>
                <a:gd name="connsiteX12" fmla="*/ 436901 w 608627"/>
                <a:gd name="connsiteY12" fmla="*/ 8309 h 441863"/>
                <a:gd name="connsiteX13" fmla="*/ 518555 w 608627"/>
                <a:gd name="connsiteY13" fmla="*/ 8309 h 441863"/>
                <a:gd name="connsiteX14" fmla="*/ 608627 w 608627"/>
                <a:gd name="connsiteY14" fmla="*/ 98245 h 441863"/>
                <a:gd name="connsiteX15" fmla="*/ 518555 w 608627"/>
                <a:gd name="connsiteY15" fmla="*/ 188180 h 441863"/>
                <a:gd name="connsiteX16" fmla="*/ 457478 w 608627"/>
                <a:gd name="connsiteY16" fmla="*/ 188180 h 441863"/>
                <a:gd name="connsiteX17" fmla="*/ 416043 w 608627"/>
                <a:gd name="connsiteY17" fmla="*/ 229459 h 441863"/>
                <a:gd name="connsiteX18" fmla="*/ 408467 w 608627"/>
                <a:gd name="connsiteY18" fmla="*/ 226377 h 441863"/>
                <a:gd name="connsiteX19" fmla="*/ 408467 w 608627"/>
                <a:gd name="connsiteY19" fmla="*/ 183511 h 441863"/>
                <a:gd name="connsiteX20" fmla="*/ 346829 w 608627"/>
                <a:gd name="connsiteY20" fmla="*/ 98245 h 441863"/>
                <a:gd name="connsiteX21" fmla="*/ 436901 w 608627"/>
                <a:gd name="connsiteY21" fmla="*/ 8309 h 441863"/>
                <a:gd name="connsiteX22" fmla="*/ 206408 w 608627"/>
                <a:gd name="connsiteY22" fmla="*/ 368 h 441863"/>
                <a:gd name="connsiteX23" fmla="*/ 256349 w 608627"/>
                <a:gd name="connsiteY23" fmla="*/ 10919 h 441863"/>
                <a:gd name="connsiteX24" fmla="*/ 280666 w 608627"/>
                <a:gd name="connsiteY24" fmla="*/ 33611 h 441863"/>
                <a:gd name="connsiteX25" fmla="*/ 307507 w 608627"/>
                <a:gd name="connsiteY25" fmla="*/ 118492 h 441863"/>
                <a:gd name="connsiteX26" fmla="*/ 305730 w 608627"/>
                <a:gd name="connsiteY26" fmla="*/ 126149 h 441863"/>
                <a:gd name="connsiteX27" fmla="*/ 312838 w 608627"/>
                <a:gd name="connsiteY27" fmla="*/ 161820 h 441863"/>
                <a:gd name="connsiteX28" fmla="*/ 295536 w 608627"/>
                <a:gd name="connsiteY28" fmla="*/ 191888 h 441863"/>
                <a:gd name="connsiteX29" fmla="*/ 283471 w 608627"/>
                <a:gd name="connsiteY29" fmla="*/ 224944 h 441863"/>
                <a:gd name="connsiteX30" fmla="*/ 283471 w 608627"/>
                <a:gd name="connsiteY30" fmla="*/ 266311 h 441863"/>
                <a:gd name="connsiteX31" fmla="*/ 285529 w 608627"/>
                <a:gd name="connsiteY31" fmla="*/ 269766 h 441863"/>
                <a:gd name="connsiteX32" fmla="*/ 410383 w 608627"/>
                <a:gd name="connsiteY32" fmla="*/ 349698 h 441863"/>
                <a:gd name="connsiteX33" fmla="*/ 425721 w 608627"/>
                <a:gd name="connsiteY33" fmla="*/ 382007 h 441863"/>
                <a:gd name="connsiteX34" fmla="*/ 425721 w 608627"/>
                <a:gd name="connsiteY34" fmla="*/ 441863 h 441863"/>
                <a:gd name="connsiteX35" fmla="*/ 240824 w 608627"/>
                <a:gd name="connsiteY35" fmla="*/ 441863 h 441863"/>
                <a:gd name="connsiteX36" fmla="*/ 222587 w 608627"/>
                <a:gd name="connsiteY36" fmla="*/ 358569 h 441863"/>
                <a:gd name="connsiteX37" fmla="*/ 212861 w 608627"/>
                <a:gd name="connsiteY37" fmla="*/ 304689 h 441863"/>
                <a:gd name="connsiteX38" fmla="*/ 203134 w 608627"/>
                <a:gd name="connsiteY38" fmla="*/ 358569 h 441863"/>
                <a:gd name="connsiteX39" fmla="*/ 184897 w 608627"/>
                <a:gd name="connsiteY39" fmla="*/ 441863 h 441863"/>
                <a:gd name="connsiteX40" fmla="*/ 0 w 608627"/>
                <a:gd name="connsiteY40" fmla="*/ 441863 h 441863"/>
                <a:gd name="connsiteX41" fmla="*/ 0 w 608627"/>
                <a:gd name="connsiteY41" fmla="*/ 382007 h 441863"/>
                <a:gd name="connsiteX42" fmla="*/ 15245 w 608627"/>
                <a:gd name="connsiteY42" fmla="*/ 349325 h 441863"/>
                <a:gd name="connsiteX43" fmla="*/ 140006 w 608627"/>
                <a:gd name="connsiteY43" fmla="*/ 269392 h 441863"/>
                <a:gd name="connsiteX44" fmla="*/ 142157 w 608627"/>
                <a:gd name="connsiteY44" fmla="*/ 265937 h 441863"/>
                <a:gd name="connsiteX45" fmla="*/ 142157 w 608627"/>
                <a:gd name="connsiteY45" fmla="*/ 224757 h 441863"/>
                <a:gd name="connsiteX46" fmla="*/ 130092 w 608627"/>
                <a:gd name="connsiteY46" fmla="*/ 191608 h 441863"/>
                <a:gd name="connsiteX47" fmla="*/ 112697 w 608627"/>
                <a:gd name="connsiteY47" fmla="*/ 161633 h 441863"/>
                <a:gd name="connsiteX48" fmla="*/ 119430 w 608627"/>
                <a:gd name="connsiteY48" fmla="*/ 125962 h 441863"/>
                <a:gd name="connsiteX49" fmla="*/ 117747 w 608627"/>
                <a:gd name="connsiteY49" fmla="*/ 118399 h 441863"/>
                <a:gd name="connsiteX50" fmla="*/ 117466 w 608627"/>
                <a:gd name="connsiteY50" fmla="*/ 76658 h 441863"/>
                <a:gd name="connsiteX51" fmla="*/ 141876 w 608627"/>
                <a:gd name="connsiteY51" fmla="*/ 33984 h 441863"/>
                <a:gd name="connsiteX52" fmla="*/ 164509 w 608627"/>
                <a:gd name="connsiteY52" fmla="*/ 15308 h 441863"/>
                <a:gd name="connsiteX53" fmla="*/ 186393 w 608627"/>
                <a:gd name="connsiteY53" fmla="*/ 4103 h 441863"/>
                <a:gd name="connsiteX54" fmla="*/ 206408 w 608627"/>
                <a:gd name="connsiteY54" fmla="*/ 368 h 44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08627" h="441863">
                  <a:moveTo>
                    <a:pt x="467299" y="61262"/>
                  </a:moveTo>
                  <a:lnTo>
                    <a:pt x="467299" y="88065"/>
                  </a:lnTo>
                  <a:lnTo>
                    <a:pt x="440549" y="88065"/>
                  </a:lnTo>
                  <a:lnTo>
                    <a:pt x="440549" y="108704"/>
                  </a:lnTo>
                  <a:lnTo>
                    <a:pt x="467299" y="108704"/>
                  </a:lnTo>
                  <a:lnTo>
                    <a:pt x="467299" y="135508"/>
                  </a:lnTo>
                  <a:lnTo>
                    <a:pt x="488064" y="135508"/>
                  </a:lnTo>
                  <a:lnTo>
                    <a:pt x="488064" y="108704"/>
                  </a:lnTo>
                  <a:lnTo>
                    <a:pt x="514814" y="108704"/>
                  </a:lnTo>
                  <a:lnTo>
                    <a:pt x="514814" y="88065"/>
                  </a:lnTo>
                  <a:lnTo>
                    <a:pt x="488064" y="88065"/>
                  </a:lnTo>
                  <a:lnTo>
                    <a:pt x="488064" y="61262"/>
                  </a:lnTo>
                  <a:close/>
                  <a:moveTo>
                    <a:pt x="436901" y="8309"/>
                  </a:moveTo>
                  <a:lnTo>
                    <a:pt x="518555" y="8309"/>
                  </a:lnTo>
                  <a:cubicBezTo>
                    <a:pt x="568315" y="8309"/>
                    <a:pt x="608627" y="48654"/>
                    <a:pt x="608627" y="98245"/>
                  </a:cubicBezTo>
                  <a:cubicBezTo>
                    <a:pt x="608627" y="147929"/>
                    <a:pt x="568315" y="188180"/>
                    <a:pt x="518555" y="188180"/>
                  </a:cubicBezTo>
                  <a:lnTo>
                    <a:pt x="457478" y="188180"/>
                  </a:lnTo>
                  <a:lnTo>
                    <a:pt x="416043" y="229459"/>
                  </a:lnTo>
                  <a:cubicBezTo>
                    <a:pt x="413331" y="232354"/>
                    <a:pt x="408467" y="230393"/>
                    <a:pt x="408467" y="226377"/>
                  </a:cubicBezTo>
                  <a:lnTo>
                    <a:pt x="408467" y="183511"/>
                  </a:lnTo>
                  <a:cubicBezTo>
                    <a:pt x="372644" y="171557"/>
                    <a:pt x="346829" y="137936"/>
                    <a:pt x="346829" y="98245"/>
                  </a:cubicBezTo>
                  <a:cubicBezTo>
                    <a:pt x="346829" y="48561"/>
                    <a:pt x="387142" y="8309"/>
                    <a:pt x="436901" y="8309"/>
                  </a:cubicBezTo>
                  <a:close/>
                  <a:moveTo>
                    <a:pt x="206408" y="368"/>
                  </a:moveTo>
                  <a:cubicBezTo>
                    <a:pt x="228105" y="-1500"/>
                    <a:pt x="244565" y="4009"/>
                    <a:pt x="256349" y="10919"/>
                  </a:cubicBezTo>
                  <a:cubicBezTo>
                    <a:pt x="273932" y="20818"/>
                    <a:pt x="280666" y="33611"/>
                    <a:pt x="280666" y="33611"/>
                  </a:cubicBezTo>
                  <a:cubicBezTo>
                    <a:pt x="280666" y="33611"/>
                    <a:pt x="321255" y="36505"/>
                    <a:pt x="307507" y="118492"/>
                  </a:cubicBezTo>
                  <a:cubicBezTo>
                    <a:pt x="307133" y="121013"/>
                    <a:pt x="306478" y="123628"/>
                    <a:pt x="305730" y="126149"/>
                  </a:cubicBezTo>
                  <a:cubicBezTo>
                    <a:pt x="313399" y="126149"/>
                    <a:pt x="321349" y="132125"/>
                    <a:pt x="312838" y="161820"/>
                  </a:cubicBezTo>
                  <a:cubicBezTo>
                    <a:pt x="306291" y="184978"/>
                    <a:pt x="300119" y="191514"/>
                    <a:pt x="295536" y="191888"/>
                  </a:cubicBezTo>
                  <a:cubicBezTo>
                    <a:pt x="293946" y="202440"/>
                    <a:pt x="289831" y="214019"/>
                    <a:pt x="283471" y="224944"/>
                  </a:cubicBezTo>
                  <a:lnTo>
                    <a:pt x="283471" y="266311"/>
                  </a:lnTo>
                  <a:cubicBezTo>
                    <a:pt x="283471" y="267805"/>
                    <a:pt x="284220" y="269205"/>
                    <a:pt x="285529" y="269766"/>
                  </a:cubicBezTo>
                  <a:cubicBezTo>
                    <a:pt x="297500" y="275555"/>
                    <a:pt x="356139" y="305156"/>
                    <a:pt x="410383" y="349698"/>
                  </a:cubicBezTo>
                  <a:cubicBezTo>
                    <a:pt x="420110" y="357729"/>
                    <a:pt x="425628" y="369775"/>
                    <a:pt x="425721" y="382007"/>
                  </a:cubicBezTo>
                  <a:lnTo>
                    <a:pt x="425721" y="441863"/>
                  </a:lnTo>
                  <a:lnTo>
                    <a:pt x="240824" y="441863"/>
                  </a:lnTo>
                  <a:lnTo>
                    <a:pt x="222587" y="358569"/>
                  </a:lnTo>
                  <a:cubicBezTo>
                    <a:pt x="259342" y="307117"/>
                    <a:pt x="219688" y="304689"/>
                    <a:pt x="212861" y="304689"/>
                  </a:cubicBezTo>
                  <a:cubicBezTo>
                    <a:pt x="205846" y="304689"/>
                    <a:pt x="166192" y="307117"/>
                    <a:pt x="203134" y="358569"/>
                  </a:cubicBezTo>
                  <a:lnTo>
                    <a:pt x="184897" y="441863"/>
                  </a:lnTo>
                  <a:lnTo>
                    <a:pt x="0" y="441863"/>
                  </a:lnTo>
                  <a:lnTo>
                    <a:pt x="0" y="382007"/>
                  </a:lnTo>
                  <a:cubicBezTo>
                    <a:pt x="0" y="369401"/>
                    <a:pt x="5518" y="357355"/>
                    <a:pt x="15245" y="349325"/>
                  </a:cubicBezTo>
                  <a:cubicBezTo>
                    <a:pt x="69582" y="304783"/>
                    <a:pt x="128222" y="275275"/>
                    <a:pt x="140006" y="269392"/>
                  </a:cubicBezTo>
                  <a:cubicBezTo>
                    <a:pt x="141315" y="268832"/>
                    <a:pt x="142157" y="267431"/>
                    <a:pt x="142157" y="265937"/>
                  </a:cubicBezTo>
                  <a:lnTo>
                    <a:pt x="142157" y="224757"/>
                  </a:lnTo>
                  <a:cubicBezTo>
                    <a:pt x="135797" y="213645"/>
                    <a:pt x="131682" y="202066"/>
                    <a:pt x="130092" y="191608"/>
                  </a:cubicBezTo>
                  <a:cubicBezTo>
                    <a:pt x="125416" y="191234"/>
                    <a:pt x="119337" y="184791"/>
                    <a:pt x="112697" y="161633"/>
                  </a:cubicBezTo>
                  <a:cubicBezTo>
                    <a:pt x="104373" y="132312"/>
                    <a:pt x="111855" y="126149"/>
                    <a:pt x="119430" y="125962"/>
                  </a:cubicBezTo>
                  <a:cubicBezTo>
                    <a:pt x="118869" y="123534"/>
                    <a:pt x="118215" y="120920"/>
                    <a:pt x="117747" y="118399"/>
                  </a:cubicBezTo>
                  <a:cubicBezTo>
                    <a:pt x="114754" y="103551"/>
                    <a:pt x="114006" y="89918"/>
                    <a:pt x="117466" y="76658"/>
                  </a:cubicBezTo>
                  <a:cubicBezTo>
                    <a:pt x="121675" y="59010"/>
                    <a:pt x="131214" y="44909"/>
                    <a:pt x="141876" y="33984"/>
                  </a:cubicBezTo>
                  <a:cubicBezTo>
                    <a:pt x="148610" y="26794"/>
                    <a:pt x="156372" y="20444"/>
                    <a:pt x="164509" y="15308"/>
                  </a:cubicBezTo>
                  <a:cubicBezTo>
                    <a:pt x="171056" y="10733"/>
                    <a:pt x="178444" y="6811"/>
                    <a:pt x="186393" y="4103"/>
                  </a:cubicBezTo>
                  <a:cubicBezTo>
                    <a:pt x="192660" y="2142"/>
                    <a:pt x="199393" y="741"/>
                    <a:pt x="206408" y="3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3" name="组合 32"/>
          <p:cNvGrpSpPr/>
          <p:nvPr/>
        </p:nvGrpSpPr>
        <p:grpSpPr>
          <a:xfrm>
            <a:off x="5100638" y="3623241"/>
            <a:ext cx="379006" cy="379006"/>
            <a:chOff x="4911969" y="3525488"/>
            <a:chExt cx="567675" cy="567675"/>
          </a:xfrm>
        </p:grpSpPr>
        <p:sp>
          <p:nvSpPr>
            <p:cNvPr id="32" name="椭圆 31"/>
            <p:cNvSpPr/>
            <p:nvPr/>
          </p:nvSpPr>
          <p:spPr>
            <a:xfrm>
              <a:off x="4911969" y="3525488"/>
              <a:ext cx="567675" cy="567675"/>
            </a:xfrm>
            <a:prstGeom prst="ellipse">
              <a:avLst/>
            </a:prstGeom>
            <a:solidFill>
              <a:srgbClr val="A4B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speech-bubble_156094"/>
            <p:cNvSpPr>
              <a:spLocks noChangeAspect="1"/>
            </p:cNvSpPr>
            <p:nvPr/>
          </p:nvSpPr>
          <p:spPr bwMode="auto">
            <a:xfrm>
              <a:off x="5049129" y="3667380"/>
              <a:ext cx="296569" cy="296017"/>
            </a:xfrm>
            <a:custGeom>
              <a:avLst/>
              <a:gdLst>
                <a:gd name="connsiteX0" fmla="*/ 470631 w 606721"/>
                <a:gd name="connsiteY0" fmla="*/ 489441 h 605592"/>
                <a:gd name="connsiteX1" fmla="*/ 549816 w 606721"/>
                <a:gd name="connsiteY1" fmla="*/ 489441 h 605592"/>
                <a:gd name="connsiteX2" fmla="*/ 606721 w 606721"/>
                <a:gd name="connsiteY2" fmla="*/ 542094 h 605592"/>
                <a:gd name="connsiteX3" fmla="*/ 606721 w 606721"/>
                <a:gd name="connsiteY3" fmla="*/ 605592 h 605592"/>
                <a:gd name="connsiteX4" fmla="*/ 413725 w 606721"/>
                <a:gd name="connsiteY4" fmla="*/ 605592 h 605592"/>
                <a:gd name="connsiteX5" fmla="*/ 413725 w 606721"/>
                <a:gd name="connsiteY5" fmla="*/ 542094 h 605592"/>
                <a:gd name="connsiteX6" fmla="*/ 470631 w 606721"/>
                <a:gd name="connsiteY6" fmla="*/ 489441 h 605592"/>
                <a:gd name="connsiteX7" fmla="*/ 510293 w 606721"/>
                <a:gd name="connsiteY7" fmla="*/ 350145 h 605592"/>
                <a:gd name="connsiteX8" fmla="*/ 573343 w 606721"/>
                <a:gd name="connsiteY8" fmla="*/ 412666 h 605592"/>
                <a:gd name="connsiteX9" fmla="*/ 510293 w 606721"/>
                <a:gd name="connsiteY9" fmla="*/ 475187 h 605592"/>
                <a:gd name="connsiteX10" fmla="*/ 447243 w 606721"/>
                <a:gd name="connsiteY10" fmla="*/ 412666 h 605592"/>
                <a:gd name="connsiteX11" fmla="*/ 510293 w 606721"/>
                <a:gd name="connsiteY11" fmla="*/ 350145 h 605592"/>
                <a:gd name="connsiteX12" fmla="*/ 51993 w 606721"/>
                <a:gd name="connsiteY12" fmla="*/ 0 h 605592"/>
                <a:gd name="connsiteX13" fmla="*/ 415854 w 606721"/>
                <a:gd name="connsiteY13" fmla="*/ 0 h 605592"/>
                <a:gd name="connsiteX14" fmla="*/ 467848 w 606721"/>
                <a:gd name="connsiteY14" fmla="*/ 51819 h 605592"/>
                <a:gd name="connsiteX15" fmla="*/ 467848 w 606721"/>
                <a:gd name="connsiteY15" fmla="*/ 281901 h 605592"/>
                <a:gd name="connsiteX16" fmla="*/ 415854 w 606721"/>
                <a:gd name="connsiteY16" fmla="*/ 333720 h 605592"/>
                <a:gd name="connsiteX17" fmla="*/ 368596 w 606721"/>
                <a:gd name="connsiteY17" fmla="*/ 333720 h 605592"/>
                <a:gd name="connsiteX18" fmla="*/ 368596 w 606721"/>
                <a:gd name="connsiteY18" fmla="*/ 452747 h 605592"/>
                <a:gd name="connsiteX19" fmla="*/ 219022 w 606721"/>
                <a:gd name="connsiteY19" fmla="*/ 333720 h 605592"/>
                <a:gd name="connsiteX20" fmla="*/ 51993 w 606721"/>
                <a:gd name="connsiteY20" fmla="*/ 333720 h 605592"/>
                <a:gd name="connsiteX21" fmla="*/ 0 w 606721"/>
                <a:gd name="connsiteY21" fmla="*/ 281901 h 605592"/>
                <a:gd name="connsiteX22" fmla="*/ 0 w 606721"/>
                <a:gd name="connsiteY22" fmla="*/ 51819 h 605592"/>
                <a:gd name="connsiteX23" fmla="*/ 51993 w 606721"/>
                <a:gd name="connsiteY23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6721" h="605592">
                  <a:moveTo>
                    <a:pt x="470631" y="489441"/>
                  </a:moveTo>
                  <a:lnTo>
                    <a:pt x="549816" y="489441"/>
                  </a:lnTo>
                  <a:cubicBezTo>
                    <a:pt x="549816" y="489441"/>
                    <a:pt x="606721" y="490368"/>
                    <a:pt x="606721" y="542094"/>
                  </a:cubicBezTo>
                  <a:lnTo>
                    <a:pt x="606721" y="605592"/>
                  </a:lnTo>
                  <a:lnTo>
                    <a:pt x="413725" y="605592"/>
                  </a:lnTo>
                  <a:lnTo>
                    <a:pt x="413725" y="542094"/>
                  </a:lnTo>
                  <a:cubicBezTo>
                    <a:pt x="413725" y="489997"/>
                    <a:pt x="470631" y="489441"/>
                    <a:pt x="470631" y="489441"/>
                  </a:cubicBezTo>
                  <a:close/>
                  <a:moveTo>
                    <a:pt x="510293" y="350145"/>
                  </a:moveTo>
                  <a:cubicBezTo>
                    <a:pt x="545115" y="350145"/>
                    <a:pt x="573343" y="378137"/>
                    <a:pt x="573343" y="412666"/>
                  </a:cubicBezTo>
                  <a:cubicBezTo>
                    <a:pt x="573343" y="447195"/>
                    <a:pt x="545115" y="475187"/>
                    <a:pt x="510293" y="475187"/>
                  </a:cubicBezTo>
                  <a:cubicBezTo>
                    <a:pt x="475471" y="475187"/>
                    <a:pt x="447243" y="447195"/>
                    <a:pt x="447243" y="412666"/>
                  </a:cubicBezTo>
                  <a:cubicBezTo>
                    <a:pt x="447243" y="378137"/>
                    <a:pt x="475471" y="350145"/>
                    <a:pt x="510293" y="350145"/>
                  </a:cubicBezTo>
                  <a:close/>
                  <a:moveTo>
                    <a:pt x="51993" y="0"/>
                  </a:moveTo>
                  <a:lnTo>
                    <a:pt x="415854" y="0"/>
                  </a:lnTo>
                  <a:cubicBezTo>
                    <a:pt x="444544" y="0"/>
                    <a:pt x="467848" y="23268"/>
                    <a:pt x="467848" y="51819"/>
                  </a:cubicBezTo>
                  <a:lnTo>
                    <a:pt x="467848" y="281901"/>
                  </a:lnTo>
                  <a:cubicBezTo>
                    <a:pt x="467848" y="310545"/>
                    <a:pt x="444544" y="333720"/>
                    <a:pt x="415854" y="333720"/>
                  </a:cubicBezTo>
                  <a:lnTo>
                    <a:pt x="368596" y="333720"/>
                  </a:lnTo>
                  <a:lnTo>
                    <a:pt x="368596" y="452747"/>
                  </a:lnTo>
                  <a:lnTo>
                    <a:pt x="219022" y="333720"/>
                  </a:lnTo>
                  <a:lnTo>
                    <a:pt x="51993" y="333720"/>
                  </a:lnTo>
                  <a:cubicBezTo>
                    <a:pt x="23304" y="333720"/>
                    <a:pt x="0" y="310545"/>
                    <a:pt x="0" y="281901"/>
                  </a:cubicBezTo>
                  <a:lnTo>
                    <a:pt x="0" y="51819"/>
                  </a:lnTo>
                  <a:cubicBezTo>
                    <a:pt x="0" y="23268"/>
                    <a:pt x="23304" y="0"/>
                    <a:pt x="5199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940243" y="925607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、优先等级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05215" y="4403983"/>
            <a:ext cx="156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情绪</a:t>
            </a: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ABC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理论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iŝḻíḓè"/>
          <p:cNvSpPr/>
          <p:nvPr/>
        </p:nvSpPr>
        <p:spPr>
          <a:xfrm>
            <a:off x="1540736" y="2224986"/>
            <a:ext cx="872987" cy="11750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îṣḷïḍê"/>
          <p:cNvSpPr/>
          <p:nvPr/>
        </p:nvSpPr>
        <p:spPr>
          <a:xfrm>
            <a:off x="1474122" y="2397140"/>
            <a:ext cx="1006215" cy="1006215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ísļïḓe"/>
          <p:cNvSpPr/>
          <p:nvPr/>
        </p:nvSpPr>
        <p:spPr>
          <a:xfrm>
            <a:off x="1805767" y="2708437"/>
            <a:ext cx="342922" cy="3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20433" extrusionOk="0">
                <a:moveTo>
                  <a:pt x="14102" y="6331"/>
                </a:moveTo>
                <a:cubicBezTo>
                  <a:pt x="13391" y="5619"/>
                  <a:pt x="13391" y="4469"/>
                  <a:pt x="14102" y="3759"/>
                </a:cubicBezTo>
                <a:cubicBezTo>
                  <a:pt x="14812" y="3049"/>
                  <a:pt x="15965" y="3049"/>
                  <a:pt x="16674" y="3759"/>
                </a:cubicBezTo>
                <a:cubicBezTo>
                  <a:pt x="17385" y="4469"/>
                  <a:pt x="17385" y="5619"/>
                  <a:pt x="16674" y="6331"/>
                </a:cubicBezTo>
                <a:cubicBezTo>
                  <a:pt x="15965" y="7041"/>
                  <a:pt x="14812" y="7041"/>
                  <a:pt x="14102" y="6331"/>
                </a:cubicBezTo>
                <a:close/>
                <a:moveTo>
                  <a:pt x="12904" y="13199"/>
                </a:moveTo>
                <a:cubicBezTo>
                  <a:pt x="12904" y="13199"/>
                  <a:pt x="21289" y="7286"/>
                  <a:pt x="20359" y="518"/>
                </a:cubicBezTo>
                <a:cubicBezTo>
                  <a:pt x="20339" y="369"/>
                  <a:pt x="20289" y="271"/>
                  <a:pt x="20226" y="206"/>
                </a:cubicBezTo>
                <a:cubicBezTo>
                  <a:pt x="20162" y="145"/>
                  <a:pt x="20065" y="93"/>
                  <a:pt x="19914" y="72"/>
                </a:cubicBezTo>
                <a:cubicBezTo>
                  <a:pt x="13147" y="-856"/>
                  <a:pt x="7233" y="7529"/>
                  <a:pt x="7233" y="7529"/>
                </a:cubicBezTo>
                <a:cubicBezTo>
                  <a:pt x="2104" y="6928"/>
                  <a:pt x="2478" y="7929"/>
                  <a:pt x="137" y="13421"/>
                </a:cubicBezTo>
                <a:cubicBezTo>
                  <a:pt x="-311" y="14470"/>
                  <a:pt x="416" y="14829"/>
                  <a:pt x="1211" y="14536"/>
                </a:cubicBezTo>
                <a:cubicBezTo>
                  <a:pt x="2006" y="14242"/>
                  <a:pt x="3764" y="13593"/>
                  <a:pt x="3764" y="13593"/>
                </a:cubicBezTo>
                <a:lnTo>
                  <a:pt x="6840" y="16669"/>
                </a:lnTo>
                <a:cubicBezTo>
                  <a:pt x="6840" y="16669"/>
                  <a:pt x="6192" y="18426"/>
                  <a:pt x="5897" y="19222"/>
                </a:cubicBezTo>
                <a:cubicBezTo>
                  <a:pt x="5604" y="20018"/>
                  <a:pt x="5963" y="20744"/>
                  <a:pt x="7012" y="20297"/>
                </a:cubicBezTo>
                <a:cubicBezTo>
                  <a:pt x="12505" y="17955"/>
                  <a:pt x="13504" y="18328"/>
                  <a:pt x="12904" y="13199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iṣľïḍè"/>
          <p:cNvSpPr/>
          <p:nvPr/>
        </p:nvSpPr>
        <p:spPr>
          <a:xfrm>
            <a:off x="4339536" y="1755016"/>
            <a:ext cx="872987" cy="164497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íSliḍe"/>
          <p:cNvSpPr/>
          <p:nvPr/>
        </p:nvSpPr>
        <p:spPr>
          <a:xfrm>
            <a:off x="4278290" y="2397142"/>
            <a:ext cx="1006215" cy="100621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îṣlîḑè"/>
          <p:cNvSpPr/>
          <p:nvPr/>
        </p:nvSpPr>
        <p:spPr>
          <a:xfrm>
            <a:off x="4542010" y="2696687"/>
            <a:ext cx="468041" cy="374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iš1íḍé"/>
          <p:cNvSpPr/>
          <p:nvPr/>
        </p:nvSpPr>
        <p:spPr>
          <a:xfrm>
            <a:off x="7164765" y="1294939"/>
            <a:ext cx="872987" cy="2105047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iṧḻíḋe"/>
          <p:cNvSpPr/>
          <p:nvPr/>
        </p:nvSpPr>
        <p:spPr>
          <a:xfrm>
            <a:off x="7098152" y="2397142"/>
            <a:ext cx="1006215" cy="1006215"/>
          </a:xfrm>
          <a:prstGeom prst="ellipse">
            <a:avLst/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îśľide"/>
          <p:cNvSpPr/>
          <p:nvPr/>
        </p:nvSpPr>
        <p:spPr>
          <a:xfrm>
            <a:off x="7422066" y="2724788"/>
            <a:ext cx="358384" cy="3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26" h="20334" extrusionOk="0">
                <a:moveTo>
                  <a:pt x="19964" y="64"/>
                </a:moveTo>
                <a:cubicBezTo>
                  <a:pt x="19154" y="-762"/>
                  <a:pt x="10181" y="6693"/>
                  <a:pt x="7510" y="9416"/>
                </a:cubicBezTo>
                <a:cubicBezTo>
                  <a:pt x="6185" y="10767"/>
                  <a:pt x="5743" y="11492"/>
                  <a:pt x="5336" y="12034"/>
                </a:cubicBezTo>
                <a:cubicBezTo>
                  <a:pt x="5160" y="12268"/>
                  <a:pt x="5392" y="12341"/>
                  <a:pt x="5498" y="12397"/>
                </a:cubicBezTo>
                <a:cubicBezTo>
                  <a:pt x="6023" y="12675"/>
                  <a:pt x="6391" y="12933"/>
                  <a:pt x="6864" y="13417"/>
                </a:cubicBezTo>
                <a:cubicBezTo>
                  <a:pt x="7340" y="13900"/>
                  <a:pt x="7594" y="14275"/>
                  <a:pt x="7865" y="14809"/>
                </a:cubicBezTo>
                <a:cubicBezTo>
                  <a:pt x="7919" y="14917"/>
                  <a:pt x="7991" y="15156"/>
                  <a:pt x="8222" y="14975"/>
                </a:cubicBezTo>
                <a:cubicBezTo>
                  <a:pt x="8753" y="14561"/>
                  <a:pt x="9464" y="14110"/>
                  <a:pt x="10789" y="12758"/>
                </a:cubicBezTo>
                <a:cubicBezTo>
                  <a:pt x="13461" y="10036"/>
                  <a:pt x="20774" y="889"/>
                  <a:pt x="19964" y="64"/>
                </a:cubicBezTo>
                <a:close/>
                <a:moveTo>
                  <a:pt x="2465" y="14020"/>
                </a:moveTo>
                <a:cubicBezTo>
                  <a:pt x="886" y="15630"/>
                  <a:pt x="2220" y="17281"/>
                  <a:pt x="121" y="19731"/>
                </a:cubicBezTo>
                <a:cubicBezTo>
                  <a:pt x="-826" y="20838"/>
                  <a:pt x="4021" y="20501"/>
                  <a:pt x="6421" y="18052"/>
                </a:cubicBezTo>
                <a:cubicBezTo>
                  <a:pt x="7439" y="17016"/>
                  <a:pt x="7152" y="15502"/>
                  <a:pt x="6060" y="14389"/>
                </a:cubicBezTo>
                <a:cubicBezTo>
                  <a:pt x="4968" y="13275"/>
                  <a:pt x="3483" y="12982"/>
                  <a:pt x="2465" y="1402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ïṥlïḑé"/>
          <p:cNvSpPr/>
          <p:nvPr/>
        </p:nvSpPr>
        <p:spPr>
          <a:xfrm>
            <a:off x="3151103" y="2130996"/>
            <a:ext cx="446090" cy="466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í$ḷiḍe"/>
          <p:cNvSpPr/>
          <p:nvPr/>
        </p:nvSpPr>
        <p:spPr>
          <a:xfrm rot="10800000" flipH="1">
            <a:off x="2401551" y="1762384"/>
            <a:ext cx="1952564" cy="484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" y="0"/>
                </a:moveTo>
                <a:lnTo>
                  <a:pt x="0" y="21595"/>
                </a:lnTo>
                <a:lnTo>
                  <a:pt x="21600" y="21600"/>
                </a:lnTo>
              </a:path>
            </a:pathLst>
          </a:custGeom>
          <a:noFill/>
          <a:ln w="12700" cap="flat">
            <a:solidFill>
              <a:schemeClr val="bg2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ïṥļidè"/>
          <p:cNvSpPr/>
          <p:nvPr/>
        </p:nvSpPr>
        <p:spPr>
          <a:xfrm rot="10800000" flipH="1">
            <a:off x="5206971" y="1304628"/>
            <a:ext cx="1953591" cy="458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12700" cap="flat">
            <a:solidFill>
              <a:schemeClr val="bg2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iṧ1íḋê"/>
          <p:cNvSpPr/>
          <p:nvPr/>
        </p:nvSpPr>
        <p:spPr>
          <a:xfrm>
            <a:off x="5965599" y="1673703"/>
            <a:ext cx="446092" cy="466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8"/>
          <p:cNvSpPr/>
          <p:nvPr/>
        </p:nvSpPr>
        <p:spPr>
          <a:xfrm>
            <a:off x="874550" y="3479937"/>
            <a:ext cx="1952564" cy="73866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Antecedent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</a:t>
            </a:r>
            <a:endParaRPr lang="en-US" altLang="zh-CN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指事情的前因</a:t>
            </a:r>
            <a:endParaRPr lang="en-US" altLang="zh-CN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8"/>
          <p:cNvSpPr/>
          <p:nvPr/>
        </p:nvSpPr>
        <p:spPr>
          <a:xfrm>
            <a:off x="6555032" y="3399986"/>
            <a:ext cx="2148906" cy="73866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Consequence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指事情的后果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8"/>
          <p:cNvSpPr/>
          <p:nvPr/>
        </p:nvSpPr>
        <p:spPr>
          <a:xfrm>
            <a:off x="4085533" y="3435615"/>
            <a:ext cx="1407420" cy="73866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Bridge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指桥梁</a:t>
            </a:r>
            <a:endParaRPr lang="en-US" altLang="zh-CN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33" grpId="0"/>
      <p:bldP spid="35" grpId="0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2991" y="4100619"/>
            <a:ext cx="7709227" cy="609396"/>
          </a:xfrm>
          <a:prstGeom prst="rect">
            <a:avLst/>
          </a:prstGeom>
          <a:solidFill>
            <a:srgbClr val="A4B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010" name="矩形 8"/>
          <p:cNvSpPr/>
          <p:nvPr/>
        </p:nvSpPr>
        <p:spPr>
          <a:xfrm>
            <a:off x="762991" y="1160897"/>
            <a:ext cx="7203271" cy="9787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有前因必有后果，但是有同样的前因</a:t>
            </a: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，产生了不一样的后果</a:t>
            </a: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C1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。前因到后果之间，一定会透过一座桥梁</a:t>
            </a:r>
            <a:r>
              <a:rPr lang="en-US" altLang="zh-CN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6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endParaRPr lang="zh-CN" altLang="en-US" sz="16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931752" y="2584683"/>
            <a:ext cx="693914" cy="576426"/>
          </a:xfrm>
          <a:prstGeom prst="roundRect">
            <a:avLst/>
          </a:prstGeom>
          <a:solidFill>
            <a:srgbClr val="2682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2530690" y="2123911"/>
            <a:ext cx="648021" cy="576426"/>
          </a:xfrm>
          <a:prstGeom prst="roundRect">
            <a:avLst/>
          </a:prstGeom>
          <a:solidFill>
            <a:srgbClr val="2682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B1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2530690" y="3151934"/>
            <a:ext cx="648021" cy="578262"/>
          </a:xfrm>
          <a:prstGeom prst="roundRect">
            <a:avLst/>
          </a:prstGeom>
          <a:solidFill>
            <a:srgbClr val="2682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B2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4476589" y="2123911"/>
            <a:ext cx="648021" cy="576426"/>
          </a:xfrm>
          <a:prstGeom prst="roundRect">
            <a:avLst/>
          </a:prstGeom>
          <a:solidFill>
            <a:srgbClr val="2682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C1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4476589" y="3151934"/>
            <a:ext cx="648021" cy="578262"/>
          </a:xfrm>
          <a:prstGeom prst="roundRect">
            <a:avLst/>
          </a:prstGeom>
          <a:solidFill>
            <a:srgbClr val="2682C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C2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5" name="直接箭头连接符 4"/>
          <p:cNvCxnSpPr>
            <a:stCxn id="3" idx="3"/>
            <a:endCxn id="12" idx="1"/>
          </p:cNvCxnSpPr>
          <p:nvPr/>
        </p:nvCxnSpPr>
        <p:spPr>
          <a:xfrm flipV="1">
            <a:off x="1625666" y="2412125"/>
            <a:ext cx="905027" cy="460774"/>
          </a:xfrm>
          <a:prstGeom prst="straightConnector1">
            <a:avLst/>
          </a:prstGeom>
          <a:ln w="9525">
            <a:solidFill>
              <a:srgbClr val="2682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3" idx="3"/>
            <a:endCxn id="16" idx="1"/>
          </p:cNvCxnSpPr>
          <p:nvPr/>
        </p:nvCxnSpPr>
        <p:spPr>
          <a:xfrm>
            <a:off x="1625666" y="2872895"/>
            <a:ext cx="905027" cy="567249"/>
          </a:xfrm>
          <a:prstGeom prst="straightConnector1">
            <a:avLst/>
          </a:prstGeom>
          <a:ln w="9525">
            <a:solidFill>
              <a:srgbClr val="2682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12" idx="3"/>
            <a:endCxn id="17" idx="1"/>
          </p:cNvCxnSpPr>
          <p:nvPr/>
        </p:nvCxnSpPr>
        <p:spPr>
          <a:xfrm>
            <a:off x="3178712" y="2412121"/>
            <a:ext cx="1297877" cy="0"/>
          </a:xfrm>
          <a:prstGeom prst="straightConnector1">
            <a:avLst/>
          </a:prstGeom>
          <a:ln w="9525">
            <a:solidFill>
              <a:srgbClr val="2682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16" idx="3"/>
            <a:endCxn id="17" idx="1"/>
          </p:cNvCxnSpPr>
          <p:nvPr/>
        </p:nvCxnSpPr>
        <p:spPr>
          <a:xfrm>
            <a:off x="3178712" y="3440142"/>
            <a:ext cx="1297877" cy="0"/>
          </a:xfrm>
          <a:prstGeom prst="straightConnector1">
            <a:avLst/>
          </a:prstGeom>
          <a:ln w="9525">
            <a:solidFill>
              <a:srgbClr val="2682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1" name="矩形 8"/>
          <p:cNvSpPr/>
          <p:nvPr/>
        </p:nvSpPr>
        <p:spPr>
          <a:xfrm>
            <a:off x="762991" y="4100619"/>
            <a:ext cx="7709227" cy="6093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“情绪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ABC”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理论比较实用，就是考虑内容分类和互相关系，看因果关系，分类列出来，算出排序，就是内容的先后顺序。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2991" y="801110"/>
            <a:ext cx="156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情绪</a:t>
            </a: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ABC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理论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3010" grpId="0"/>
      <p:bldP spid="3" grpId="0" animBg="1"/>
      <p:bldP spid="12" grpId="0" animBg="1"/>
      <p:bldP spid="16" grpId="0" animBg="1"/>
      <p:bldP spid="17" grpId="0" animBg="1"/>
      <p:bldP spid="18" grpId="0" animBg="1"/>
      <p:bldP spid="43021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矩形 8"/>
          <p:cNvSpPr/>
          <p:nvPr/>
        </p:nvSpPr>
        <p:spPr>
          <a:xfrm>
            <a:off x="5533668" y="2700336"/>
            <a:ext cx="3094515" cy="109831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点发文，用户会习惯每天</a:t>
            </a: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点阅读，让用户养成比较好的习惯。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ïS1íḓè"/>
          <p:cNvSpPr/>
          <p:nvPr/>
        </p:nvSpPr>
        <p:spPr>
          <a:xfrm>
            <a:off x="2764286" y="2733775"/>
            <a:ext cx="1889599" cy="1715234"/>
          </a:xfrm>
          <a:prstGeom prst="rect">
            <a:avLst/>
          </a:prstGeom>
          <a:solidFill>
            <a:srgbClr val="69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7" name="ïŝ1íḓe"/>
          <p:cNvSpPr/>
          <p:nvPr/>
        </p:nvSpPr>
        <p:spPr>
          <a:xfrm>
            <a:off x="2764763" y="951664"/>
            <a:ext cx="1889599" cy="1715234"/>
          </a:xfrm>
          <a:prstGeom prst="rect">
            <a:avLst/>
          </a:prstGeom>
          <a:blipFill>
            <a:blip r:embed="rId1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9" name="îşļídé"/>
          <p:cNvSpPr/>
          <p:nvPr/>
        </p:nvSpPr>
        <p:spPr>
          <a:xfrm>
            <a:off x="826887" y="2733775"/>
            <a:ext cx="1889599" cy="1688713"/>
          </a:xfrm>
          <a:prstGeom prst="rect">
            <a:avLst/>
          </a:prstGeom>
          <a:blipFill>
            <a:blip r:embed="rId2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0" name="ïS1íḓè"/>
          <p:cNvSpPr/>
          <p:nvPr/>
        </p:nvSpPr>
        <p:spPr>
          <a:xfrm>
            <a:off x="826887" y="951664"/>
            <a:ext cx="1889599" cy="17152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44033" name="矩形 8"/>
          <p:cNvSpPr/>
          <p:nvPr/>
        </p:nvSpPr>
        <p:spPr>
          <a:xfrm>
            <a:off x="972969" y="1319285"/>
            <a:ext cx="1629554" cy="8679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确认优先级，确定条数、频次，把这些固定出来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8"/>
          <p:cNvSpPr/>
          <p:nvPr/>
        </p:nvSpPr>
        <p:spPr>
          <a:xfrm>
            <a:off x="2917050" y="3028161"/>
            <a:ext cx="1701299" cy="1126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新媒体发文章的时候尽量固定频次，让用户形成良好阅读习惯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064370" y="951664"/>
            <a:ext cx="0" cy="34973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6639071" y="181320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sz="2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例</a:t>
            </a:r>
            <a:endParaRPr lang="zh-CN" altLang="en-US" sz="2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15" grpId="0" animBg="1"/>
      <p:bldP spid="7" grpId="0" animBg="1"/>
      <p:bldP spid="9" grpId="0" animBg="1"/>
      <p:bldP spid="10" grpId="0" animBg="1"/>
      <p:bldP spid="44033" grpId="0"/>
      <p:bldP spid="14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矩形 8"/>
          <p:cNvSpPr/>
          <p:nvPr/>
        </p:nvSpPr>
        <p:spPr>
          <a:xfrm>
            <a:off x="1017988" y="2815125"/>
            <a:ext cx="2016942" cy="39658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不是所有点都要做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8" name="矩形 8"/>
          <p:cNvSpPr/>
          <p:nvPr/>
        </p:nvSpPr>
        <p:spPr>
          <a:xfrm>
            <a:off x="5594023" y="3577938"/>
            <a:ext cx="3160998" cy="106138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互联网时代讲究极致、精简，不是求大而全，单点突破比较重要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8275" y="951140"/>
            <a:ext cx="2396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、单点突破就是特色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2873475" y="2314908"/>
            <a:ext cx="2758440" cy="1405987"/>
            <a:chOff x="2100659" y="1884375"/>
            <a:chExt cx="5592604" cy="2849606"/>
          </a:xfrm>
          <a:solidFill>
            <a:srgbClr val="C33736"/>
          </a:solidFill>
        </p:grpSpPr>
        <p:sp>
          <p:nvSpPr>
            <p:cNvPr id="31" name="Freeform 5"/>
            <p:cNvSpPr/>
            <p:nvPr/>
          </p:nvSpPr>
          <p:spPr bwMode="auto">
            <a:xfrm rot="16200000">
              <a:off x="2594945" y="1390089"/>
              <a:ext cx="1761772" cy="2750344"/>
            </a:xfrm>
            <a:custGeom>
              <a:avLst/>
              <a:gdLst>
                <a:gd name="T0" fmla="*/ 507 w 678"/>
                <a:gd name="T1" fmla="*/ 763 h 1060"/>
                <a:gd name="T2" fmla="*/ 365 w 678"/>
                <a:gd name="T3" fmla="*/ 529 h 1060"/>
                <a:gd name="T4" fmla="*/ 507 w 678"/>
                <a:gd name="T5" fmla="*/ 296 h 1060"/>
                <a:gd name="T6" fmla="*/ 678 w 678"/>
                <a:gd name="T7" fmla="*/ 0 h 1060"/>
                <a:gd name="T8" fmla="*/ 312 w 678"/>
                <a:gd name="T9" fmla="*/ 0 h 1060"/>
                <a:gd name="T10" fmla="*/ 142 w 678"/>
                <a:gd name="T11" fmla="*/ 296 h 1060"/>
                <a:gd name="T12" fmla="*/ 0 w 678"/>
                <a:gd name="T13" fmla="*/ 529 h 1060"/>
                <a:gd name="T14" fmla="*/ 142 w 678"/>
                <a:gd name="T15" fmla="*/ 764 h 1060"/>
                <a:gd name="T16" fmla="*/ 312 w 678"/>
                <a:gd name="T17" fmla="*/ 1060 h 1060"/>
                <a:gd name="T18" fmla="*/ 678 w 678"/>
                <a:gd name="T19" fmla="*/ 1060 h 1060"/>
                <a:gd name="T20" fmla="*/ 507 w 678"/>
                <a:gd name="T21" fmla="*/ 76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8" h="1060">
                  <a:moveTo>
                    <a:pt x="507" y="763"/>
                  </a:moveTo>
                  <a:cubicBezTo>
                    <a:pt x="490" y="612"/>
                    <a:pt x="365" y="529"/>
                    <a:pt x="365" y="529"/>
                  </a:cubicBezTo>
                  <a:cubicBezTo>
                    <a:pt x="365" y="529"/>
                    <a:pt x="490" y="447"/>
                    <a:pt x="507" y="296"/>
                  </a:cubicBezTo>
                  <a:cubicBezTo>
                    <a:pt x="525" y="145"/>
                    <a:pt x="610" y="0"/>
                    <a:pt x="678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244" y="0"/>
                    <a:pt x="159" y="144"/>
                    <a:pt x="142" y="296"/>
                  </a:cubicBezTo>
                  <a:cubicBezTo>
                    <a:pt x="124" y="447"/>
                    <a:pt x="0" y="529"/>
                    <a:pt x="0" y="529"/>
                  </a:cubicBezTo>
                  <a:cubicBezTo>
                    <a:pt x="0" y="529"/>
                    <a:pt x="124" y="613"/>
                    <a:pt x="142" y="764"/>
                  </a:cubicBezTo>
                  <a:cubicBezTo>
                    <a:pt x="159" y="915"/>
                    <a:pt x="244" y="1060"/>
                    <a:pt x="312" y="1060"/>
                  </a:cubicBezTo>
                  <a:cubicBezTo>
                    <a:pt x="678" y="1060"/>
                    <a:pt x="678" y="1060"/>
                    <a:pt x="678" y="1060"/>
                  </a:cubicBezTo>
                  <a:cubicBezTo>
                    <a:pt x="610" y="1060"/>
                    <a:pt x="525" y="915"/>
                    <a:pt x="507" y="763"/>
                  </a:cubicBezTo>
                  <a:close/>
                </a:path>
              </a:pathLst>
            </a:custGeom>
            <a:solidFill>
              <a:srgbClr val="2682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5"/>
            <p:cNvSpPr/>
            <p:nvPr/>
          </p:nvSpPr>
          <p:spPr bwMode="auto">
            <a:xfrm rot="16200000">
              <a:off x="5437205" y="1390089"/>
              <a:ext cx="1761772" cy="2750344"/>
            </a:xfrm>
            <a:custGeom>
              <a:avLst/>
              <a:gdLst>
                <a:gd name="T0" fmla="*/ 507 w 678"/>
                <a:gd name="T1" fmla="*/ 763 h 1060"/>
                <a:gd name="T2" fmla="*/ 365 w 678"/>
                <a:gd name="T3" fmla="*/ 529 h 1060"/>
                <a:gd name="T4" fmla="*/ 507 w 678"/>
                <a:gd name="T5" fmla="*/ 296 h 1060"/>
                <a:gd name="T6" fmla="*/ 678 w 678"/>
                <a:gd name="T7" fmla="*/ 0 h 1060"/>
                <a:gd name="T8" fmla="*/ 312 w 678"/>
                <a:gd name="T9" fmla="*/ 0 h 1060"/>
                <a:gd name="T10" fmla="*/ 142 w 678"/>
                <a:gd name="T11" fmla="*/ 296 h 1060"/>
                <a:gd name="T12" fmla="*/ 0 w 678"/>
                <a:gd name="T13" fmla="*/ 529 h 1060"/>
                <a:gd name="T14" fmla="*/ 142 w 678"/>
                <a:gd name="T15" fmla="*/ 764 h 1060"/>
                <a:gd name="T16" fmla="*/ 312 w 678"/>
                <a:gd name="T17" fmla="*/ 1060 h 1060"/>
                <a:gd name="T18" fmla="*/ 678 w 678"/>
                <a:gd name="T19" fmla="*/ 1060 h 1060"/>
                <a:gd name="T20" fmla="*/ 507 w 678"/>
                <a:gd name="T21" fmla="*/ 76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8" h="1060">
                  <a:moveTo>
                    <a:pt x="507" y="763"/>
                  </a:moveTo>
                  <a:cubicBezTo>
                    <a:pt x="490" y="612"/>
                    <a:pt x="365" y="529"/>
                    <a:pt x="365" y="529"/>
                  </a:cubicBezTo>
                  <a:cubicBezTo>
                    <a:pt x="365" y="529"/>
                    <a:pt x="490" y="447"/>
                    <a:pt x="507" y="296"/>
                  </a:cubicBezTo>
                  <a:cubicBezTo>
                    <a:pt x="525" y="145"/>
                    <a:pt x="610" y="0"/>
                    <a:pt x="678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244" y="0"/>
                    <a:pt x="159" y="144"/>
                    <a:pt x="142" y="296"/>
                  </a:cubicBezTo>
                  <a:cubicBezTo>
                    <a:pt x="124" y="447"/>
                    <a:pt x="0" y="529"/>
                    <a:pt x="0" y="529"/>
                  </a:cubicBezTo>
                  <a:cubicBezTo>
                    <a:pt x="0" y="529"/>
                    <a:pt x="124" y="613"/>
                    <a:pt x="142" y="764"/>
                  </a:cubicBezTo>
                  <a:cubicBezTo>
                    <a:pt x="159" y="915"/>
                    <a:pt x="244" y="1060"/>
                    <a:pt x="312" y="1060"/>
                  </a:cubicBezTo>
                  <a:cubicBezTo>
                    <a:pt x="678" y="1060"/>
                    <a:pt x="678" y="1060"/>
                    <a:pt x="678" y="1060"/>
                  </a:cubicBezTo>
                  <a:cubicBezTo>
                    <a:pt x="610" y="1060"/>
                    <a:pt x="525" y="915"/>
                    <a:pt x="507" y="763"/>
                  </a:cubicBezTo>
                  <a:close/>
                </a:path>
              </a:pathLst>
            </a:custGeom>
            <a:solidFill>
              <a:srgbClr val="2682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5"/>
            <p:cNvSpPr/>
            <p:nvPr/>
          </p:nvSpPr>
          <p:spPr bwMode="auto">
            <a:xfrm rot="5400000">
              <a:off x="4016075" y="2477923"/>
              <a:ext cx="1761772" cy="2750344"/>
            </a:xfrm>
            <a:custGeom>
              <a:avLst/>
              <a:gdLst>
                <a:gd name="T0" fmla="*/ 507 w 678"/>
                <a:gd name="T1" fmla="*/ 763 h 1060"/>
                <a:gd name="T2" fmla="*/ 365 w 678"/>
                <a:gd name="T3" fmla="*/ 529 h 1060"/>
                <a:gd name="T4" fmla="*/ 507 w 678"/>
                <a:gd name="T5" fmla="*/ 296 h 1060"/>
                <a:gd name="T6" fmla="*/ 678 w 678"/>
                <a:gd name="T7" fmla="*/ 0 h 1060"/>
                <a:gd name="T8" fmla="*/ 312 w 678"/>
                <a:gd name="T9" fmla="*/ 0 h 1060"/>
                <a:gd name="T10" fmla="*/ 142 w 678"/>
                <a:gd name="T11" fmla="*/ 296 h 1060"/>
                <a:gd name="T12" fmla="*/ 0 w 678"/>
                <a:gd name="T13" fmla="*/ 529 h 1060"/>
                <a:gd name="T14" fmla="*/ 142 w 678"/>
                <a:gd name="T15" fmla="*/ 764 h 1060"/>
                <a:gd name="T16" fmla="*/ 312 w 678"/>
                <a:gd name="T17" fmla="*/ 1060 h 1060"/>
                <a:gd name="T18" fmla="*/ 678 w 678"/>
                <a:gd name="T19" fmla="*/ 1060 h 1060"/>
                <a:gd name="T20" fmla="*/ 507 w 678"/>
                <a:gd name="T21" fmla="*/ 76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8" h="1060">
                  <a:moveTo>
                    <a:pt x="507" y="763"/>
                  </a:moveTo>
                  <a:cubicBezTo>
                    <a:pt x="490" y="612"/>
                    <a:pt x="365" y="529"/>
                    <a:pt x="365" y="529"/>
                  </a:cubicBezTo>
                  <a:cubicBezTo>
                    <a:pt x="365" y="529"/>
                    <a:pt x="490" y="447"/>
                    <a:pt x="507" y="296"/>
                  </a:cubicBezTo>
                  <a:cubicBezTo>
                    <a:pt x="525" y="145"/>
                    <a:pt x="610" y="0"/>
                    <a:pt x="678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244" y="0"/>
                    <a:pt x="159" y="144"/>
                    <a:pt x="142" y="296"/>
                  </a:cubicBezTo>
                  <a:cubicBezTo>
                    <a:pt x="124" y="447"/>
                    <a:pt x="0" y="529"/>
                    <a:pt x="0" y="529"/>
                  </a:cubicBezTo>
                  <a:cubicBezTo>
                    <a:pt x="0" y="529"/>
                    <a:pt x="124" y="613"/>
                    <a:pt x="142" y="764"/>
                  </a:cubicBezTo>
                  <a:cubicBezTo>
                    <a:pt x="159" y="915"/>
                    <a:pt x="244" y="1060"/>
                    <a:pt x="312" y="1060"/>
                  </a:cubicBezTo>
                  <a:cubicBezTo>
                    <a:pt x="678" y="1060"/>
                    <a:pt x="678" y="1060"/>
                    <a:pt x="678" y="1060"/>
                  </a:cubicBezTo>
                  <a:cubicBezTo>
                    <a:pt x="610" y="1060"/>
                    <a:pt x="525" y="915"/>
                    <a:pt x="507" y="763"/>
                  </a:cubicBezTo>
                  <a:close/>
                </a:path>
              </a:pathLst>
            </a:custGeom>
            <a:solidFill>
              <a:srgbClr val="2682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49671" y="2114468"/>
            <a:ext cx="359381" cy="384696"/>
            <a:chOff x="7046912" y="1069256"/>
            <a:chExt cx="612776" cy="655637"/>
          </a:xfrm>
          <a:solidFill>
            <a:srgbClr val="2682C8"/>
          </a:solidFill>
        </p:grpSpPr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7175500" y="1196256"/>
              <a:ext cx="363538" cy="436562"/>
            </a:xfrm>
            <a:custGeom>
              <a:avLst/>
              <a:gdLst>
                <a:gd name="T0" fmla="*/ 109 w 219"/>
                <a:gd name="T1" fmla="*/ 0 h 263"/>
                <a:gd name="T2" fmla="*/ 0 w 219"/>
                <a:gd name="T3" fmla="*/ 109 h 263"/>
                <a:gd name="T4" fmla="*/ 28 w 219"/>
                <a:gd name="T5" fmla="*/ 182 h 263"/>
                <a:gd name="T6" fmla="*/ 28 w 219"/>
                <a:gd name="T7" fmla="*/ 182 h 263"/>
                <a:gd name="T8" fmla="*/ 28 w 219"/>
                <a:gd name="T9" fmla="*/ 183 h 263"/>
                <a:gd name="T10" fmla="*/ 33 w 219"/>
                <a:gd name="T11" fmla="*/ 188 h 263"/>
                <a:gd name="T12" fmla="*/ 58 w 219"/>
                <a:gd name="T13" fmla="*/ 220 h 263"/>
                <a:gd name="T14" fmla="*/ 90 w 219"/>
                <a:gd name="T15" fmla="*/ 263 h 263"/>
                <a:gd name="T16" fmla="*/ 107 w 219"/>
                <a:gd name="T17" fmla="*/ 263 h 263"/>
                <a:gd name="T18" fmla="*/ 112 w 219"/>
                <a:gd name="T19" fmla="*/ 263 h 263"/>
                <a:gd name="T20" fmla="*/ 129 w 219"/>
                <a:gd name="T21" fmla="*/ 263 h 263"/>
                <a:gd name="T22" fmla="*/ 160 w 219"/>
                <a:gd name="T23" fmla="*/ 220 h 263"/>
                <a:gd name="T24" fmla="*/ 185 w 219"/>
                <a:gd name="T25" fmla="*/ 189 h 263"/>
                <a:gd name="T26" fmla="*/ 219 w 219"/>
                <a:gd name="T27" fmla="*/ 109 h 263"/>
                <a:gd name="T28" fmla="*/ 109 w 219"/>
                <a:gd name="T29" fmla="*/ 0 h 263"/>
                <a:gd name="T30" fmla="*/ 150 w 219"/>
                <a:gd name="T31" fmla="*/ 158 h 263"/>
                <a:gd name="T32" fmla="*/ 137 w 219"/>
                <a:gd name="T33" fmla="*/ 176 h 263"/>
                <a:gd name="T34" fmla="*/ 120 w 219"/>
                <a:gd name="T35" fmla="*/ 201 h 263"/>
                <a:gd name="T36" fmla="*/ 111 w 219"/>
                <a:gd name="T37" fmla="*/ 201 h 263"/>
                <a:gd name="T38" fmla="*/ 108 w 219"/>
                <a:gd name="T39" fmla="*/ 201 h 263"/>
                <a:gd name="T40" fmla="*/ 99 w 219"/>
                <a:gd name="T41" fmla="*/ 201 h 263"/>
                <a:gd name="T42" fmla="*/ 82 w 219"/>
                <a:gd name="T43" fmla="*/ 176 h 263"/>
                <a:gd name="T44" fmla="*/ 68 w 219"/>
                <a:gd name="T45" fmla="*/ 158 h 263"/>
                <a:gd name="T46" fmla="*/ 65 w 219"/>
                <a:gd name="T47" fmla="*/ 155 h 263"/>
                <a:gd name="T48" fmla="*/ 65 w 219"/>
                <a:gd name="T49" fmla="*/ 155 h 263"/>
                <a:gd name="T50" fmla="*/ 65 w 219"/>
                <a:gd name="T51" fmla="*/ 155 h 263"/>
                <a:gd name="T52" fmla="*/ 50 w 219"/>
                <a:gd name="T53" fmla="*/ 112 h 263"/>
                <a:gd name="T54" fmla="*/ 109 w 219"/>
                <a:gd name="T55" fmla="*/ 49 h 263"/>
                <a:gd name="T56" fmla="*/ 169 w 219"/>
                <a:gd name="T57" fmla="*/ 112 h 263"/>
                <a:gd name="T58" fmla="*/ 150 w 219"/>
                <a:gd name="T59" fmla="*/ 15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9" h="263">
                  <a:moveTo>
                    <a:pt x="109" y="0"/>
                  </a:moveTo>
                  <a:cubicBezTo>
                    <a:pt x="49" y="0"/>
                    <a:pt x="0" y="49"/>
                    <a:pt x="0" y="109"/>
                  </a:cubicBezTo>
                  <a:cubicBezTo>
                    <a:pt x="0" y="137"/>
                    <a:pt x="10" y="163"/>
                    <a:pt x="28" y="182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8" y="182"/>
                    <a:pt x="28" y="183"/>
                    <a:pt x="28" y="183"/>
                  </a:cubicBezTo>
                  <a:cubicBezTo>
                    <a:pt x="30" y="185"/>
                    <a:pt x="31" y="186"/>
                    <a:pt x="33" y="188"/>
                  </a:cubicBezTo>
                  <a:cubicBezTo>
                    <a:pt x="39" y="195"/>
                    <a:pt x="51" y="207"/>
                    <a:pt x="58" y="220"/>
                  </a:cubicBezTo>
                  <a:cubicBezTo>
                    <a:pt x="70" y="238"/>
                    <a:pt x="64" y="263"/>
                    <a:pt x="90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29" y="263"/>
                    <a:pt x="129" y="263"/>
                    <a:pt x="129" y="263"/>
                  </a:cubicBezTo>
                  <a:cubicBezTo>
                    <a:pt x="155" y="263"/>
                    <a:pt x="149" y="238"/>
                    <a:pt x="160" y="220"/>
                  </a:cubicBezTo>
                  <a:cubicBezTo>
                    <a:pt x="168" y="208"/>
                    <a:pt x="178" y="196"/>
                    <a:pt x="185" y="189"/>
                  </a:cubicBezTo>
                  <a:cubicBezTo>
                    <a:pt x="206" y="169"/>
                    <a:pt x="219" y="141"/>
                    <a:pt x="219" y="109"/>
                  </a:cubicBezTo>
                  <a:cubicBezTo>
                    <a:pt x="219" y="49"/>
                    <a:pt x="170" y="0"/>
                    <a:pt x="109" y="0"/>
                  </a:cubicBezTo>
                  <a:close/>
                  <a:moveTo>
                    <a:pt x="150" y="158"/>
                  </a:moveTo>
                  <a:cubicBezTo>
                    <a:pt x="147" y="162"/>
                    <a:pt x="141" y="169"/>
                    <a:pt x="137" y="176"/>
                  </a:cubicBezTo>
                  <a:cubicBezTo>
                    <a:pt x="131" y="186"/>
                    <a:pt x="134" y="201"/>
                    <a:pt x="120" y="201"/>
                  </a:cubicBezTo>
                  <a:cubicBezTo>
                    <a:pt x="111" y="201"/>
                    <a:pt x="111" y="201"/>
                    <a:pt x="111" y="201"/>
                  </a:cubicBezTo>
                  <a:cubicBezTo>
                    <a:pt x="108" y="201"/>
                    <a:pt x="108" y="201"/>
                    <a:pt x="108" y="201"/>
                  </a:cubicBezTo>
                  <a:cubicBezTo>
                    <a:pt x="99" y="201"/>
                    <a:pt x="99" y="201"/>
                    <a:pt x="99" y="201"/>
                  </a:cubicBezTo>
                  <a:cubicBezTo>
                    <a:pt x="85" y="201"/>
                    <a:pt x="88" y="186"/>
                    <a:pt x="82" y="176"/>
                  </a:cubicBezTo>
                  <a:cubicBezTo>
                    <a:pt x="78" y="169"/>
                    <a:pt x="72" y="162"/>
                    <a:pt x="68" y="158"/>
                  </a:cubicBezTo>
                  <a:cubicBezTo>
                    <a:pt x="67" y="157"/>
                    <a:pt x="66" y="156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56" y="143"/>
                    <a:pt x="50" y="129"/>
                    <a:pt x="50" y="112"/>
                  </a:cubicBezTo>
                  <a:cubicBezTo>
                    <a:pt x="50" y="78"/>
                    <a:pt x="77" y="49"/>
                    <a:pt x="109" y="49"/>
                  </a:cubicBezTo>
                  <a:cubicBezTo>
                    <a:pt x="142" y="49"/>
                    <a:pt x="169" y="78"/>
                    <a:pt x="169" y="112"/>
                  </a:cubicBezTo>
                  <a:cubicBezTo>
                    <a:pt x="169" y="130"/>
                    <a:pt x="162" y="147"/>
                    <a:pt x="150" y="1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7175500" y="1196256"/>
              <a:ext cx="363538" cy="436562"/>
            </a:xfrm>
            <a:custGeom>
              <a:avLst/>
              <a:gdLst>
                <a:gd name="T0" fmla="*/ 109 w 219"/>
                <a:gd name="T1" fmla="*/ 0 h 263"/>
                <a:gd name="T2" fmla="*/ 0 w 219"/>
                <a:gd name="T3" fmla="*/ 109 h 263"/>
                <a:gd name="T4" fmla="*/ 28 w 219"/>
                <a:gd name="T5" fmla="*/ 182 h 263"/>
                <a:gd name="T6" fmla="*/ 28 w 219"/>
                <a:gd name="T7" fmla="*/ 182 h 263"/>
                <a:gd name="T8" fmla="*/ 28 w 219"/>
                <a:gd name="T9" fmla="*/ 183 h 263"/>
                <a:gd name="T10" fmla="*/ 33 w 219"/>
                <a:gd name="T11" fmla="*/ 188 h 263"/>
                <a:gd name="T12" fmla="*/ 58 w 219"/>
                <a:gd name="T13" fmla="*/ 220 h 263"/>
                <a:gd name="T14" fmla="*/ 90 w 219"/>
                <a:gd name="T15" fmla="*/ 263 h 263"/>
                <a:gd name="T16" fmla="*/ 107 w 219"/>
                <a:gd name="T17" fmla="*/ 263 h 263"/>
                <a:gd name="T18" fmla="*/ 112 w 219"/>
                <a:gd name="T19" fmla="*/ 263 h 263"/>
                <a:gd name="T20" fmla="*/ 129 w 219"/>
                <a:gd name="T21" fmla="*/ 263 h 263"/>
                <a:gd name="T22" fmla="*/ 160 w 219"/>
                <a:gd name="T23" fmla="*/ 220 h 263"/>
                <a:gd name="T24" fmla="*/ 185 w 219"/>
                <a:gd name="T25" fmla="*/ 189 h 263"/>
                <a:gd name="T26" fmla="*/ 219 w 219"/>
                <a:gd name="T27" fmla="*/ 109 h 263"/>
                <a:gd name="T28" fmla="*/ 109 w 219"/>
                <a:gd name="T29" fmla="*/ 0 h 263"/>
                <a:gd name="T30" fmla="*/ 150 w 219"/>
                <a:gd name="T31" fmla="*/ 158 h 263"/>
                <a:gd name="T32" fmla="*/ 137 w 219"/>
                <a:gd name="T33" fmla="*/ 176 h 263"/>
                <a:gd name="T34" fmla="*/ 120 w 219"/>
                <a:gd name="T35" fmla="*/ 201 h 263"/>
                <a:gd name="T36" fmla="*/ 111 w 219"/>
                <a:gd name="T37" fmla="*/ 201 h 263"/>
                <a:gd name="T38" fmla="*/ 108 w 219"/>
                <a:gd name="T39" fmla="*/ 201 h 263"/>
                <a:gd name="T40" fmla="*/ 99 w 219"/>
                <a:gd name="T41" fmla="*/ 201 h 263"/>
                <a:gd name="T42" fmla="*/ 82 w 219"/>
                <a:gd name="T43" fmla="*/ 176 h 263"/>
                <a:gd name="T44" fmla="*/ 68 w 219"/>
                <a:gd name="T45" fmla="*/ 158 h 263"/>
                <a:gd name="T46" fmla="*/ 65 w 219"/>
                <a:gd name="T47" fmla="*/ 155 h 263"/>
                <a:gd name="T48" fmla="*/ 65 w 219"/>
                <a:gd name="T49" fmla="*/ 155 h 263"/>
                <a:gd name="T50" fmla="*/ 65 w 219"/>
                <a:gd name="T51" fmla="*/ 155 h 263"/>
                <a:gd name="T52" fmla="*/ 50 w 219"/>
                <a:gd name="T53" fmla="*/ 112 h 263"/>
                <a:gd name="T54" fmla="*/ 109 w 219"/>
                <a:gd name="T55" fmla="*/ 49 h 263"/>
                <a:gd name="T56" fmla="*/ 169 w 219"/>
                <a:gd name="T57" fmla="*/ 112 h 263"/>
                <a:gd name="T58" fmla="*/ 150 w 219"/>
                <a:gd name="T59" fmla="*/ 15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9" h="263">
                  <a:moveTo>
                    <a:pt x="109" y="0"/>
                  </a:moveTo>
                  <a:cubicBezTo>
                    <a:pt x="49" y="0"/>
                    <a:pt x="0" y="49"/>
                    <a:pt x="0" y="109"/>
                  </a:cubicBezTo>
                  <a:cubicBezTo>
                    <a:pt x="0" y="137"/>
                    <a:pt x="10" y="163"/>
                    <a:pt x="28" y="182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8" y="182"/>
                    <a:pt x="28" y="183"/>
                    <a:pt x="28" y="183"/>
                  </a:cubicBezTo>
                  <a:cubicBezTo>
                    <a:pt x="30" y="185"/>
                    <a:pt x="31" y="186"/>
                    <a:pt x="33" y="188"/>
                  </a:cubicBezTo>
                  <a:cubicBezTo>
                    <a:pt x="39" y="195"/>
                    <a:pt x="51" y="207"/>
                    <a:pt x="58" y="220"/>
                  </a:cubicBezTo>
                  <a:cubicBezTo>
                    <a:pt x="70" y="238"/>
                    <a:pt x="64" y="263"/>
                    <a:pt x="90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29" y="263"/>
                    <a:pt x="129" y="263"/>
                    <a:pt x="129" y="263"/>
                  </a:cubicBezTo>
                  <a:cubicBezTo>
                    <a:pt x="155" y="263"/>
                    <a:pt x="149" y="238"/>
                    <a:pt x="160" y="220"/>
                  </a:cubicBezTo>
                  <a:cubicBezTo>
                    <a:pt x="168" y="208"/>
                    <a:pt x="178" y="196"/>
                    <a:pt x="185" y="189"/>
                  </a:cubicBezTo>
                  <a:cubicBezTo>
                    <a:pt x="206" y="169"/>
                    <a:pt x="219" y="141"/>
                    <a:pt x="219" y="109"/>
                  </a:cubicBezTo>
                  <a:cubicBezTo>
                    <a:pt x="219" y="49"/>
                    <a:pt x="170" y="0"/>
                    <a:pt x="109" y="0"/>
                  </a:cubicBezTo>
                  <a:close/>
                  <a:moveTo>
                    <a:pt x="150" y="158"/>
                  </a:moveTo>
                  <a:cubicBezTo>
                    <a:pt x="147" y="162"/>
                    <a:pt x="141" y="169"/>
                    <a:pt x="137" y="176"/>
                  </a:cubicBezTo>
                  <a:cubicBezTo>
                    <a:pt x="131" y="186"/>
                    <a:pt x="134" y="201"/>
                    <a:pt x="120" y="201"/>
                  </a:cubicBezTo>
                  <a:cubicBezTo>
                    <a:pt x="111" y="201"/>
                    <a:pt x="111" y="201"/>
                    <a:pt x="111" y="201"/>
                  </a:cubicBezTo>
                  <a:cubicBezTo>
                    <a:pt x="108" y="201"/>
                    <a:pt x="108" y="201"/>
                    <a:pt x="108" y="201"/>
                  </a:cubicBezTo>
                  <a:cubicBezTo>
                    <a:pt x="99" y="201"/>
                    <a:pt x="99" y="201"/>
                    <a:pt x="99" y="201"/>
                  </a:cubicBezTo>
                  <a:cubicBezTo>
                    <a:pt x="85" y="201"/>
                    <a:pt x="88" y="186"/>
                    <a:pt x="82" y="176"/>
                  </a:cubicBezTo>
                  <a:cubicBezTo>
                    <a:pt x="78" y="169"/>
                    <a:pt x="72" y="162"/>
                    <a:pt x="68" y="158"/>
                  </a:cubicBezTo>
                  <a:cubicBezTo>
                    <a:pt x="67" y="157"/>
                    <a:pt x="66" y="156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56" y="143"/>
                    <a:pt x="50" y="129"/>
                    <a:pt x="50" y="112"/>
                  </a:cubicBezTo>
                  <a:cubicBezTo>
                    <a:pt x="50" y="78"/>
                    <a:pt x="77" y="49"/>
                    <a:pt x="109" y="49"/>
                  </a:cubicBezTo>
                  <a:cubicBezTo>
                    <a:pt x="142" y="49"/>
                    <a:pt x="169" y="78"/>
                    <a:pt x="169" y="112"/>
                  </a:cubicBezTo>
                  <a:cubicBezTo>
                    <a:pt x="169" y="130"/>
                    <a:pt x="162" y="147"/>
                    <a:pt x="150" y="1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7296150" y="1637581"/>
              <a:ext cx="122238" cy="26987"/>
            </a:xfrm>
            <a:custGeom>
              <a:avLst/>
              <a:gdLst>
                <a:gd name="T0" fmla="*/ 73 w 73"/>
                <a:gd name="T1" fmla="*/ 9 h 17"/>
                <a:gd name="T2" fmla="*/ 65 w 73"/>
                <a:gd name="T3" fmla="*/ 17 h 17"/>
                <a:gd name="T4" fmla="*/ 7 w 73"/>
                <a:gd name="T5" fmla="*/ 17 h 17"/>
                <a:gd name="T6" fmla="*/ 0 w 73"/>
                <a:gd name="T7" fmla="*/ 9 h 17"/>
                <a:gd name="T8" fmla="*/ 0 w 73"/>
                <a:gd name="T9" fmla="*/ 8 h 17"/>
                <a:gd name="T10" fmla="*/ 7 w 73"/>
                <a:gd name="T11" fmla="*/ 0 h 17"/>
                <a:gd name="T12" fmla="*/ 65 w 73"/>
                <a:gd name="T13" fmla="*/ 0 h 17"/>
                <a:gd name="T14" fmla="*/ 73 w 73"/>
                <a:gd name="T15" fmla="*/ 8 h 17"/>
                <a:gd name="T16" fmla="*/ 73 w 73"/>
                <a:gd name="T1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17">
                  <a:moveTo>
                    <a:pt x="73" y="9"/>
                  </a:moveTo>
                  <a:cubicBezTo>
                    <a:pt x="73" y="13"/>
                    <a:pt x="69" y="17"/>
                    <a:pt x="65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3" y="17"/>
                    <a:pt x="0" y="13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9" y="0"/>
                    <a:pt x="73" y="4"/>
                    <a:pt x="73" y="8"/>
                  </a:cubicBezTo>
                  <a:lnTo>
                    <a:pt x="73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任意多边形 36"/>
            <p:cNvSpPr/>
            <p:nvPr/>
          </p:nvSpPr>
          <p:spPr bwMode="auto">
            <a:xfrm>
              <a:off x="7296150" y="1670918"/>
              <a:ext cx="122238" cy="53975"/>
            </a:xfrm>
            <a:custGeom>
              <a:avLst/>
              <a:gdLst>
                <a:gd name="connsiteX0" fmla="*/ 11722 w 122238"/>
                <a:gd name="connsiteY0" fmla="*/ 0 h 53975"/>
                <a:gd name="connsiteX1" fmla="*/ 108842 w 122238"/>
                <a:gd name="connsiteY1" fmla="*/ 0 h 53975"/>
                <a:gd name="connsiteX2" fmla="*/ 122238 w 122238"/>
                <a:gd name="connsiteY2" fmla="*/ 14288 h 53975"/>
                <a:gd name="connsiteX3" fmla="*/ 108842 w 122238"/>
                <a:gd name="connsiteY3" fmla="*/ 25400 h 53975"/>
                <a:gd name="connsiteX4" fmla="*/ 88474 w 122238"/>
                <a:gd name="connsiteY4" fmla="*/ 25400 h 53975"/>
                <a:gd name="connsiteX5" fmla="*/ 90489 w 122238"/>
                <a:gd name="connsiteY5" fmla="*/ 29369 h 53975"/>
                <a:gd name="connsiteX6" fmla="*/ 60326 w 122238"/>
                <a:gd name="connsiteY6" fmla="*/ 53975 h 53975"/>
                <a:gd name="connsiteX7" fmla="*/ 30163 w 122238"/>
                <a:gd name="connsiteY7" fmla="*/ 29369 h 53975"/>
                <a:gd name="connsiteX8" fmla="*/ 32178 w 122238"/>
                <a:gd name="connsiteY8" fmla="*/ 25400 h 53975"/>
                <a:gd name="connsiteX9" fmla="*/ 23862 w 122238"/>
                <a:gd name="connsiteY9" fmla="*/ 25400 h 53975"/>
                <a:gd name="connsiteX10" fmla="*/ 11722 w 122238"/>
                <a:gd name="connsiteY10" fmla="*/ 25400 h 53975"/>
                <a:gd name="connsiteX11" fmla="*/ 0 w 122238"/>
                <a:gd name="connsiteY11" fmla="*/ 14288 h 53975"/>
                <a:gd name="connsiteX12" fmla="*/ 11722 w 122238"/>
                <a:gd name="connsiteY12" fmla="*/ 0 h 5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2238" h="53975">
                  <a:moveTo>
                    <a:pt x="11722" y="0"/>
                  </a:moveTo>
                  <a:cubicBezTo>
                    <a:pt x="108842" y="0"/>
                    <a:pt x="108842" y="0"/>
                    <a:pt x="108842" y="0"/>
                  </a:cubicBezTo>
                  <a:cubicBezTo>
                    <a:pt x="115540" y="0"/>
                    <a:pt x="122238" y="7938"/>
                    <a:pt x="122238" y="14288"/>
                  </a:cubicBezTo>
                  <a:cubicBezTo>
                    <a:pt x="122238" y="20638"/>
                    <a:pt x="115540" y="25400"/>
                    <a:pt x="108842" y="25400"/>
                  </a:cubicBezTo>
                  <a:lnTo>
                    <a:pt x="88474" y="25400"/>
                  </a:lnTo>
                  <a:lnTo>
                    <a:pt x="90489" y="29369"/>
                  </a:lnTo>
                  <a:cubicBezTo>
                    <a:pt x="90489" y="42959"/>
                    <a:pt x="76985" y="53975"/>
                    <a:pt x="60326" y="53975"/>
                  </a:cubicBezTo>
                  <a:cubicBezTo>
                    <a:pt x="43667" y="53975"/>
                    <a:pt x="30163" y="42959"/>
                    <a:pt x="30163" y="29369"/>
                  </a:cubicBezTo>
                  <a:lnTo>
                    <a:pt x="32178" y="25400"/>
                  </a:lnTo>
                  <a:lnTo>
                    <a:pt x="23862" y="25400"/>
                  </a:lnTo>
                  <a:cubicBezTo>
                    <a:pt x="11722" y="25400"/>
                    <a:pt x="11722" y="25400"/>
                    <a:pt x="11722" y="25400"/>
                  </a:cubicBezTo>
                  <a:cubicBezTo>
                    <a:pt x="5024" y="25400"/>
                    <a:pt x="0" y="20638"/>
                    <a:pt x="0" y="14288"/>
                  </a:cubicBezTo>
                  <a:cubicBezTo>
                    <a:pt x="0" y="7938"/>
                    <a:pt x="5024" y="0"/>
                    <a:pt x="117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7342188" y="1069256"/>
              <a:ext cx="30163" cy="104775"/>
            </a:xfrm>
            <a:custGeom>
              <a:avLst/>
              <a:gdLst>
                <a:gd name="T0" fmla="*/ 19 w 19"/>
                <a:gd name="T1" fmla="*/ 53 h 63"/>
                <a:gd name="T2" fmla="*/ 9 w 19"/>
                <a:gd name="T3" fmla="*/ 63 h 63"/>
                <a:gd name="T4" fmla="*/ 9 w 19"/>
                <a:gd name="T5" fmla="*/ 63 h 63"/>
                <a:gd name="T6" fmla="*/ 0 w 19"/>
                <a:gd name="T7" fmla="*/ 53 h 63"/>
                <a:gd name="T8" fmla="*/ 0 w 19"/>
                <a:gd name="T9" fmla="*/ 9 h 63"/>
                <a:gd name="T10" fmla="*/ 9 w 19"/>
                <a:gd name="T11" fmla="*/ 0 h 63"/>
                <a:gd name="T12" fmla="*/ 9 w 19"/>
                <a:gd name="T13" fmla="*/ 0 h 63"/>
                <a:gd name="T14" fmla="*/ 19 w 19"/>
                <a:gd name="T15" fmla="*/ 9 h 63"/>
                <a:gd name="T16" fmla="*/ 19 w 19"/>
                <a:gd name="T1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3">
                  <a:moveTo>
                    <a:pt x="19" y="53"/>
                  </a:moveTo>
                  <a:cubicBezTo>
                    <a:pt x="19" y="59"/>
                    <a:pt x="14" y="63"/>
                    <a:pt x="9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4" y="63"/>
                    <a:pt x="0" y="59"/>
                    <a:pt x="0" y="5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4" y="0"/>
                    <a:pt x="19" y="4"/>
                    <a:pt x="19" y="9"/>
                  </a:cubicBezTo>
                  <a:lnTo>
                    <a:pt x="19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7553325" y="1328018"/>
              <a:ext cx="106363" cy="31750"/>
            </a:xfrm>
            <a:custGeom>
              <a:avLst/>
              <a:gdLst>
                <a:gd name="T0" fmla="*/ 10 w 64"/>
                <a:gd name="T1" fmla="*/ 19 h 19"/>
                <a:gd name="T2" fmla="*/ 0 w 64"/>
                <a:gd name="T3" fmla="*/ 10 h 19"/>
                <a:gd name="T4" fmla="*/ 0 w 64"/>
                <a:gd name="T5" fmla="*/ 10 h 19"/>
                <a:gd name="T6" fmla="*/ 10 w 64"/>
                <a:gd name="T7" fmla="*/ 0 h 19"/>
                <a:gd name="T8" fmla="*/ 54 w 64"/>
                <a:gd name="T9" fmla="*/ 0 h 19"/>
                <a:gd name="T10" fmla="*/ 64 w 64"/>
                <a:gd name="T11" fmla="*/ 10 h 19"/>
                <a:gd name="T12" fmla="*/ 64 w 64"/>
                <a:gd name="T13" fmla="*/ 10 h 19"/>
                <a:gd name="T14" fmla="*/ 54 w 64"/>
                <a:gd name="T15" fmla="*/ 19 h 19"/>
                <a:gd name="T16" fmla="*/ 10 w 64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9">
                  <a:moveTo>
                    <a:pt x="10" y="19"/>
                  </a:moveTo>
                  <a:cubicBezTo>
                    <a:pt x="5" y="19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4" y="4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5"/>
                    <a:pt x="59" y="19"/>
                    <a:pt x="54" y="19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7046912" y="1328018"/>
              <a:ext cx="104775" cy="31750"/>
            </a:xfrm>
            <a:custGeom>
              <a:avLst/>
              <a:gdLst>
                <a:gd name="T0" fmla="*/ 10 w 63"/>
                <a:gd name="T1" fmla="*/ 19 h 19"/>
                <a:gd name="T2" fmla="*/ 0 w 63"/>
                <a:gd name="T3" fmla="*/ 10 h 19"/>
                <a:gd name="T4" fmla="*/ 0 w 63"/>
                <a:gd name="T5" fmla="*/ 10 h 19"/>
                <a:gd name="T6" fmla="*/ 10 w 63"/>
                <a:gd name="T7" fmla="*/ 0 h 19"/>
                <a:gd name="T8" fmla="*/ 54 w 63"/>
                <a:gd name="T9" fmla="*/ 0 h 19"/>
                <a:gd name="T10" fmla="*/ 63 w 63"/>
                <a:gd name="T11" fmla="*/ 10 h 19"/>
                <a:gd name="T12" fmla="*/ 63 w 63"/>
                <a:gd name="T13" fmla="*/ 10 h 19"/>
                <a:gd name="T14" fmla="*/ 54 w 63"/>
                <a:gd name="T15" fmla="*/ 19 h 19"/>
                <a:gd name="T16" fmla="*/ 10 w 63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9">
                  <a:moveTo>
                    <a:pt x="10" y="19"/>
                  </a:moveTo>
                  <a:cubicBezTo>
                    <a:pt x="4" y="19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5"/>
                    <a:pt x="59" y="19"/>
                    <a:pt x="54" y="19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7131050" y="1120056"/>
              <a:ext cx="85725" cy="87312"/>
            </a:xfrm>
            <a:custGeom>
              <a:avLst/>
              <a:gdLst>
                <a:gd name="T0" fmla="*/ 3 w 52"/>
                <a:gd name="T1" fmla="*/ 17 h 52"/>
                <a:gd name="T2" fmla="*/ 3 w 52"/>
                <a:gd name="T3" fmla="*/ 4 h 52"/>
                <a:gd name="T4" fmla="*/ 3 w 52"/>
                <a:gd name="T5" fmla="*/ 4 h 52"/>
                <a:gd name="T6" fmla="*/ 16 w 52"/>
                <a:gd name="T7" fmla="*/ 4 h 52"/>
                <a:gd name="T8" fmla="*/ 48 w 52"/>
                <a:gd name="T9" fmla="*/ 35 h 52"/>
                <a:gd name="T10" fmla="*/ 48 w 52"/>
                <a:gd name="T11" fmla="*/ 49 h 52"/>
                <a:gd name="T12" fmla="*/ 48 w 52"/>
                <a:gd name="T13" fmla="*/ 49 h 52"/>
                <a:gd name="T14" fmla="*/ 35 w 52"/>
                <a:gd name="T15" fmla="*/ 49 h 52"/>
                <a:gd name="T16" fmla="*/ 3 w 52"/>
                <a:gd name="T17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3" y="17"/>
                  </a:moveTo>
                  <a:cubicBezTo>
                    <a:pt x="0" y="14"/>
                    <a:pt x="0" y="8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7" y="0"/>
                    <a:pt x="13" y="0"/>
                    <a:pt x="16" y="4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2" y="39"/>
                    <a:pt x="52" y="45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2"/>
                    <a:pt x="38" y="52"/>
                    <a:pt x="35" y="49"/>
                  </a:cubicBezTo>
                  <a:lnTo>
                    <a:pt x="3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22"/>
            <p:cNvSpPr/>
            <p:nvPr/>
          </p:nvSpPr>
          <p:spPr bwMode="auto">
            <a:xfrm>
              <a:off x="7489825" y="1120056"/>
              <a:ext cx="85725" cy="87312"/>
            </a:xfrm>
            <a:custGeom>
              <a:avLst/>
              <a:gdLst>
                <a:gd name="T0" fmla="*/ 17 w 52"/>
                <a:gd name="T1" fmla="*/ 49 h 52"/>
                <a:gd name="T2" fmla="*/ 4 w 52"/>
                <a:gd name="T3" fmla="*/ 49 h 52"/>
                <a:gd name="T4" fmla="*/ 4 w 52"/>
                <a:gd name="T5" fmla="*/ 49 h 52"/>
                <a:gd name="T6" fmla="*/ 4 w 52"/>
                <a:gd name="T7" fmla="*/ 35 h 52"/>
                <a:gd name="T8" fmla="*/ 35 w 52"/>
                <a:gd name="T9" fmla="*/ 4 h 52"/>
                <a:gd name="T10" fmla="*/ 48 w 52"/>
                <a:gd name="T11" fmla="*/ 4 h 52"/>
                <a:gd name="T12" fmla="*/ 48 w 52"/>
                <a:gd name="T13" fmla="*/ 4 h 52"/>
                <a:gd name="T14" fmla="*/ 48 w 52"/>
                <a:gd name="T15" fmla="*/ 17 h 52"/>
                <a:gd name="T16" fmla="*/ 17 w 52"/>
                <a:gd name="T17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17" y="49"/>
                  </a:moveTo>
                  <a:cubicBezTo>
                    <a:pt x="13" y="52"/>
                    <a:pt x="7" y="52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45"/>
                    <a:pt x="0" y="39"/>
                    <a:pt x="4" y="3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9" y="0"/>
                    <a:pt x="45" y="0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8"/>
                    <a:pt x="52" y="14"/>
                    <a:pt x="48" y="17"/>
                  </a:cubicBezTo>
                  <a:lnTo>
                    <a:pt x="17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23"/>
            <p:cNvSpPr/>
            <p:nvPr/>
          </p:nvSpPr>
          <p:spPr bwMode="auto">
            <a:xfrm>
              <a:off x="7123113" y="1494706"/>
              <a:ext cx="85725" cy="85725"/>
            </a:xfrm>
            <a:custGeom>
              <a:avLst/>
              <a:gdLst>
                <a:gd name="T0" fmla="*/ 17 w 52"/>
                <a:gd name="T1" fmla="*/ 49 h 52"/>
                <a:gd name="T2" fmla="*/ 4 w 52"/>
                <a:gd name="T3" fmla="*/ 49 h 52"/>
                <a:gd name="T4" fmla="*/ 4 w 52"/>
                <a:gd name="T5" fmla="*/ 49 h 52"/>
                <a:gd name="T6" fmla="*/ 4 w 52"/>
                <a:gd name="T7" fmla="*/ 35 h 52"/>
                <a:gd name="T8" fmla="*/ 35 w 52"/>
                <a:gd name="T9" fmla="*/ 4 h 52"/>
                <a:gd name="T10" fmla="*/ 48 w 52"/>
                <a:gd name="T11" fmla="*/ 4 h 52"/>
                <a:gd name="T12" fmla="*/ 48 w 52"/>
                <a:gd name="T13" fmla="*/ 4 h 52"/>
                <a:gd name="T14" fmla="*/ 48 w 52"/>
                <a:gd name="T15" fmla="*/ 17 h 52"/>
                <a:gd name="T16" fmla="*/ 17 w 52"/>
                <a:gd name="T17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17" y="49"/>
                  </a:moveTo>
                  <a:cubicBezTo>
                    <a:pt x="13" y="52"/>
                    <a:pt x="7" y="52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45"/>
                    <a:pt x="0" y="39"/>
                    <a:pt x="4" y="35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9" y="0"/>
                    <a:pt x="45" y="0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8"/>
                    <a:pt x="52" y="14"/>
                    <a:pt x="48" y="17"/>
                  </a:cubicBezTo>
                  <a:lnTo>
                    <a:pt x="17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verified-document-interface-symbol_36216"/>
          <p:cNvSpPr>
            <a:spLocks noChangeAspect="1"/>
          </p:cNvSpPr>
          <p:nvPr/>
        </p:nvSpPr>
        <p:spPr bwMode="auto">
          <a:xfrm>
            <a:off x="3175085" y="2843618"/>
            <a:ext cx="262025" cy="339599"/>
          </a:xfrm>
          <a:custGeom>
            <a:avLst/>
            <a:gdLst>
              <a:gd name="connsiteX0" fmla="*/ 330836 w 459971"/>
              <a:gd name="connsiteY0" fmla="*/ 194468 h 596147"/>
              <a:gd name="connsiteX1" fmla="*/ 363613 w 459971"/>
              <a:gd name="connsiteY1" fmla="*/ 217283 h 596147"/>
              <a:gd name="connsiteX2" fmla="*/ 221578 w 459971"/>
              <a:gd name="connsiteY2" fmla="*/ 420631 h 596147"/>
              <a:gd name="connsiteX3" fmla="*/ 128212 w 459971"/>
              <a:gd name="connsiteY3" fmla="*/ 326397 h 596147"/>
              <a:gd name="connsiteX4" fmla="*/ 156023 w 459971"/>
              <a:gd name="connsiteY4" fmla="*/ 298622 h 596147"/>
              <a:gd name="connsiteX5" fmla="*/ 216612 w 459971"/>
              <a:gd name="connsiteY5" fmla="*/ 359131 h 596147"/>
              <a:gd name="connsiteX6" fmla="*/ 39738 w 459971"/>
              <a:gd name="connsiteY6" fmla="*/ 39677 h 596147"/>
              <a:gd name="connsiteX7" fmla="*/ 39738 w 459971"/>
              <a:gd name="connsiteY7" fmla="*/ 556470 h 596147"/>
              <a:gd name="connsiteX8" fmla="*/ 420233 w 459971"/>
              <a:gd name="connsiteY8" fmla="*/ 556470 h 596147"/>
              <a:gd name="connsiteX9" fmla="*/ 420233 w 459971"/>
              <a:gd name="connsiteY9" fmla="*/ 102168 h 596147"/>
              <a:gd name="connsiteX10" fmla="*/ 353671 w 459971"/>
              <a:gd name="connsiteY10" fmla="*/ 102168 h 596147"/>
              <a:gd name="connsiteX11" fmla="*/ 353671 w 459971"/>
              <a:gd name="connsiteY11" fmla="*/ 39677 h 596147"/>
              <a:gd name="connsiteX12" fmla="*/ 0 w 459971"/>
              <a:gd name="connsiteY12" fmla="*/ 0 h 596147"/>
              <a:gd name="connsiteX13" fmla="*/ 374534 w 459971"/>
              <a:gd name="connsiteY13" fmla="*/ 0 h 596147"/>
              <a:gd name="connsiteX14" fmla="*/ 459971 w 459971"/>
              <a:gd name="connsiteY14" fmla="*/ 82330 h 596147"/>
              <a:gd name="connsiteX15" fmla="*/ 459971 w 459971"/>
              <a:gd name="connsiteY15" fmla="*/ 596147 h 596147"/>
              <a:gd name="connsiteX16" fmla="*/ 0 w 459971"/>
              <a:gd name="connsiteY16" fmla="*/ 596147 h 59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9971" h="596147">
                <a:moveTo>
                  <a:pt x="330836" y="194468"/>
                </a:moveTo>
                <a:lnTo>
                  <a:pt x="363613" y="217283"/>
                </a:lnTo>
                <a:lnTo>
                  <a:pt x="221578" y="420631"/>
                </a:lnTo>
                <a:lnTo>
                  <a:pt x="128212" y="326397"/>
                </a:lnTo>
                <a:lnTo>
                  <a:pt x="156023" y="298622"/>
                </a:lnTo>
                <a:lnTo>
                  <a:pt x="216612" y="359131"/>
                </a:lnTo>
                <a:close/>
                <a:moveTo>
                  <a:pt x="39738" y="39677"/>
                </a:moveTo>
                <a:lnTo>
                  <a:pt x="39738" y="556470"/>
                </a:lnTo>
                <a:lnTo>
                  <a:pt x="420233" y="556470"/>
                </a:lnTo>
                <a:lnTo>
                  <a:pt x="420233" y="102168"/>
                </a:lnTo>
                <a:lnTo>
                  <a:pt x="353671" y="102168"/>
                </a:lnTo>
                <a:lnTo>
                  <a:pt x="353671" y="39677"/>
                </a:lnTo>
                <a:close/>
                <a:moveTo>
                  <a:pt x="0" y="0"/>
                </a:moveTo>
                <a:lnTo>
                  <a:pt x="374534" y="0"/>
                </a:lnTo>
                <a:lnTo>
                  <a:pt x="459971" y="82330"/>
                </a:lnTo>
                <a:lnTo>
                  <a:pt x="459971" y="596147"/>
                </a:lnTo>
                <a:lnTo>
                  <a:pt x="0" y="5961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7" name="worldwide_230900"/>
          <p:cNvSpPr>
            <a:spLocks noChangeAspect="1"/>
          </p:cNvSpPr>
          <p:nvPr/>
        </p:nvSpPr>
        <p:spPr bwMode="auto">
          <a:xfrm>
            <a:off x="4972296" y="3577938"/>
            <a:ext cx="305566" cy="305105"/>
          </a:xfrm>
          <a:custGeom>
            <a:avLst/>
            <a:gdLst>
              <a:gd name="connsiteX0" fmla="*/ 176959 w 607356"/>
              <a:gd name="connsiteY0" fmla="*/ 452889 h 606439"/>
              <a:gd name="connsiteX1" fmla="*/ 284918 w 607356"/>
              <a:gd name="connsiteY1" fmla="*/ 593436 h 606439"/>
              <a:gd name="connsiteX2" fmla="*/ 287766 w 607356"/>
              <a:gd name="connsiteY2" fmla="*/ 595925 h 606439"/>
              <a:gd name="connsiteX3" fmla="*/ 82350 w 607356"/>
              <a:gd name="connsiteY3" fmla="*/ 503472 h 606439"/>
              <a:gd name="connsiteX4" fmla="*/ 89559 w 607356"/>
              <a:gd name="connsiteY4" fmla="*/ 498316 h 606439"/>
              <a:gd name="connsiteX5" fmla="*/ 176959 w 607356"/>
              <a:gd name="connsiteY5" fmla="*/ 452889 h 606439"/>
              <a:gd name="connsiteX6" fmla="*/ 288118 w 607356"/>
              <a:gd name="connsiteY6" fmla="*/ 432001 h 606439"/>
              <a:gd name="connsiteX7" fmla="*/ 288118 w 607356"/>
              <a:gd name="connsiteY7" fmla="*/ 568968 h 606439"/>
              <a:gd name="connsiteX8" fmla="*/ 196595 w 607356"/>
              <a:gd name="connsiteY8" fmla="*/ 446400 h 606439"/>
              <a:gd name="connsiteX9" fmla="*/ 288118 w 607356"/>
              <a:gd name="connsiteY9" fmla="*/ 432001 h 606439"/>
              <a:gd name="connsiteX10" fmla="*/ 473502 w 607356"/>
              <a:gd name="connsiteY10" fmla="*/ 400823 h 606439"/>
              <a:gd name="connsiteX11" fmla="*/ 463179 w 607356"/>
              <a:gd name="connsiteY11" fmla="*/ 411042 h 606439"/>
              <a:gd name="connsiteX12" fmla="*/ 463179 w 607356"/>
              <a:gd name="connsiteY12" fmla="*/ 462490 h 606439"/>
              <a:gd name="connsiteX13" fmla="*/ 411649 w 607356"/>
              <a:gd name="connsiteY13" fmla="*/ 462490 h 606439"/>
              <a:gd name="connsiteX14" fmla="*/ 401414 w 607356"/>
              <a:gd name="connsiteY14" fmla="*/ 472798 h 606439"/>
              <a:gd name="connsiteX15" fmla="*/ 411649 w 607356"/>
              <a:gd name="connsiteY15" fmla="*/ 483016 h 606439"/>
              <a:gd name="connsiteX16" fmla="*/ 463179 w 607356"/>
              <a:gd name="connsiteY16" fmla="*/ 483016 h 606439"/>
              <a:gd name="connsiteX17" fmla="*/ 463179 w 607356"/>
              <a:gd name="connsiteY17" fmla="*/ 534465 h 606439"/>
              <a:gd name="connsiteX18" fmla="*/ 473502 w 607356"/>
              <a:gd name="connsiteY18" fmla="*/ 544772 h 606439"/>
              <a:gd name="connsiteX19" fmla="*/ 483737 w 607356"/>
              <a:gd name="connsiteY19" fmla="*/ 534465 h 606439"/>
              <a:gd name="connsiteX20" fmla="*/ 483737 w 607356"/>
              <a:gd name="connsiteY20" fmla="*/ 483016 h 606439"/>
              <a:gd name="connsiteX21" fmla="*/ 535267 w 607356"/>
              <a:gd name="connsiteY21" fmla="*/ 483016 h 606439"/>
              <a:gd name="connsiteX22" fmla="*/ 545591 w 607356"/>
              <a:gd name="connsiteY22" fmla="*/ 472798 h 606439"/>
              <a:gd name="connsiteX23" fmla="*/ 535267 w 607356"/>
              <a:gd name="connsiteY23" fmla="*/ 462490 h 606439"/>
              <a:gd name="connsiteX24" fmla="*/ 483737 w 607356"/>
              <a:gd name="connsiteY24" fmla="*/ 462490 h 606439"/>
              <a:gd name="connsiteX25" fmla="*/ 483737 w 607356"/>
              <a:gd name="connsiteY25" fmla="*/ 411042 h 606439"/>
              <a:gd name="connsiteX26" fmla="*/ 473502 w 607356"/>
              <a:gd name="connsiteY26" fmla="*/ 400823 h 606439"/>
              <a:gd name="connsiteX27" fmla="*/ 473502 w 607356"/>
              <a:gd name="connsiteY27" fmla="*/ 339067 h 606439"/>
              <a:gd name="connsiteX28" fmla="*/ 607356 w 607356"/>
              <a:gd name="connsiteY28" fmla="*/ 472798 h 606439"/>
              <a:gd name="connsiteX29" fmla="*/ 473502 w 607356"/>
              <a:gd name="connsiteY29" fmla="*/ 606439 h 606439"/>
              <a:gd name="connsiteX30" fmla="*/ 339560 w 607356"/>
              <a:gd name="connsiteY30" fmla="*/ 472798 h 606439"/>
              <a:gd name="connsiteX31" fmla="*/ 473502 w 607356"/>
              <a:gd name="connsiteY31" fmla="*/ 339067 h 606439"/>
              <a:gd name="connsiteX32" fmla="*/ 452505 w 607356"/>
              <a:gd name="connsiteY32" fmla="*/ 308230 h 606439"/>
              <a:gd name="connsiteX33" fmla="*/ 596559 w 607356"/>
              <a:gd name="connsiteY33" fmla="*/ 308230 h 606439"/>
              <a:gd name="connsiteX34" fmla="*/ 588017 w 607356"/>
              <a:gd name="connsiteY34" fmla="*/ 369692 h 606439"/>
              <a:gd name="connsiteX35" fmla="*/ 473503 w 607356"/>
              <a:gd name="connsiteY35" fmla="*/ 318533 h 606439"/>
              <a:gd name="connsiteX36" fmla="*/ 451971 w 607356"/>
              <a:gd name="connsiteY36" fmla="*/ 320221 h 606439"/>
              <a:gd name="connsiteX37" fmla="*/ 452505 w 607356"/>
              <a:gd name="connsiteY37" fmla="*/ 308230 h 606439"/>
              <a:gd name="connsiteX38" fmla="*/ 308690 w 607356"/>
              <a:gd name="connsiteY38" fmla="*/ 308230 h 606439"/>
              <a:gd name="connsiteX39" fmla="*/ 431931 w 607356"/>
              <a:gd name="connsiteY39" fmla="*/ 308230 h 606439"/>
              <a:gd name="connsiteX40" fmla="*/ 431041 w 607356"/>
              <a:gd name="connsiteY40" fmla="*/ 324582 h 606439"/>
              <a:gd name="connsiteX41" fmla="*/ 319012 w 607356"/>
              <a:gd name="connsiteY41" fmla="*/ 472813 h 606439"/>
              <a:gd name="connsiteX42" fmla="*/ 370266 w 607356"/>
              <a:gd name="connsiteY42" fmla="*/ 587185 h 606439"/>
              <a:gd name="connsiteX43" fmla="*/ 318033 w 607356"/>
              <a:gd name="connsiteY43" fmla="*/ 595361 h 606439"/>
              <a:gd name="connsiteX44" fmla="*/ 308512 w 607356"/>
              <a:gd name="connsiteY44" fmla="*/ 586830 h 606439"/>
              <a:gd name="connsiteX45" fmla="*/ 308690 w 607356"/>
              <a:gd name="connsiteY45" fmla="*/ 585852 h 606439"/>
              <a:gd name="connsiteX46" fmla="*/ 164841 w 607356"/>
              <a:gd name="connsiteY46" fmla="*/ 308230 h 606439"/>
              <a:gd name="connsiteX47" fmla="*/ 288119 w 607356"/>
              <a:gd name="connsiteY47" fmla="*/ 308230 h 606439"/>
              <a:gd name="connsiteX48" fmla="*/ 288119 w 607356"/>
              <a:gd name="connsiteY48" fmla="*/ 411461 h 606439"/>
              <a:gd name="connsiteX49" fmla="*/ 188607 w 607356"/>
              <a:gd name="connsiteY49" fmla="*/ 427274 h 606439"/>
              <a:gd name="connsiteX50" fmla="*/ 164841 w 607356"/>
              <a:gd name="connsiteY50" fmla="*/ 308230 h 606439"/>
              <a:gd name="connsiteX51" fmla="*/ 0 w 607356"/>
              <a:gd name="connsiteY51" fmla="*/ 308230 h 606439"/>
              <a:gd name="connsiteX52" fmla="*/ 144159 w 607356"/>
              <a:gd name="connsiteY52" fmla="*/ 308230 h 606439"/>
              <a:gd name="connsiteX53" fmla="*/ 169075 w 607356"/>
              <a:gd name="connsiteY53" fmla="*/ 433891 h 606439"/>
              <a:gd name="connsiteX54" fmla="*/ 77508 w 607356"/>
              <a:gd name="connsiteY54" fmla="*/ 481614 h 606439"/>
              <a:gd name="connsiteX55" fmla="*/ 68520 w 607356"/>
              <a:gd name="connsiteY55" fmla="*/ 488101 h 606439"/>
              <a:gd name="connsiteX56" fmla="*/ 0 w 607356"/>
              <a:gd name="connsiteY56" fmla="*/ 308230 h 606439"/>
              <a:gd name="connsiteX57" fmla="*/ 404501 w 607356"/>
              <a:gd name="connsiteY57" fmla="*/ 159337 h 606439"/>
              <a:gd name="connsiteX58" fmla="*/ 432001 w 607356"/>
              <a:gd name="connsiteY58" fmla="*/ 287695 h 606439"/>
              <a:gd name="connsiteX59" fmla="*/ 308653 w 607356"/>
              <a:gd name="connsiteY59" fmla="*/ 287695 h 606439"/>
              <a:gd name="connsiteX60" fmla="*/ 308653 w 607356"/>
              <a:gd name="connsiteY60" fmla="*/ 174181 h 606439"/>
              <a:gd name="connsiteX61" fmla="*/ 404501 w 607356"/>
              <a:gd name="connsiteY61" fmla="*/ 159337 h 606439"/>
              <a:gd name="connsiteX62" fmla="*/ 192256 w 607356"/>
              <a:gd name="connsiteY62" fmla="*/ 159337 h 606439"/>
              <a:gd name="connsiteX63" fmla="*/ 288119 w 607356"/>
              <a:gd name="connsiteY63" fmla="*/ 174181 h 606439"/>
              <a:gd name="connsiteX64" fmla="*/ 288119 w 607356"/>
              <a:gd name="connsiteY64" fmla="*/ 287695 h 606439"/>
              <a:gd name="connsiteX65" fmla="*/ 164841 w 607356"/>
              <a:gd name="connsiteY65" fmla="*/ 287695 h 606439"/>
              <a:gd name="connsiteX66" fmla="*/ 192256 w 607356"/>
              <a:gd name="connsiteY66" fmla="*/ 159337 h 606439"/>
              <a:gd name="connsiteX67" fmla="*/ 73594 w 607356"/>
              <a:gd name="connsiteY67" fmla="*/ 101967 h 606439"/>
              <a:gd name="connsiteX68" fmla="*/ 83472 w 607356"/>
              <a:gd name="connsiteY68" fmla="*/ 108276 h 606439"/>
              <a:gd name="connsiteX69" fmla="*/ 172462 w 607356"/>
              <a:gd name="connsiteY69" fmla="*/ 153064 h 606439"/>
              <a:gd name="connsiteX70" fmla="*/ 144163 w 607356"/>
              <a:gd name="connsiteY70" fmla="*/ 287695 h 606439"/>
              <a:gd name="connsiteX71" fmla="*/ 0 w 607356"/>
              <a:gd name="connsiteY71" fmla="*/ 287695 h 606439"/>
              <a:gd name="connsiteX72" fmla="*/ 73594 w 607356"/>
              <a:gd name="connsiteY72" fmla="*/ 101967 h 606439"/>
              <a:gd name="connsiteX73" fmla="*/ 522554 w 607356"/>
              <a:gd name="connsiteY73" fmla="*/ 101261 h 606439"/>
              <a:gd name="connsiteX74" fmla="*/ 596771 w 607356"/>
              <a:gd name="connsiteY74" fmla="*/ 287695 h 606439"/>
              <a:gd name="connsiteX75" fmla="*/ 452608 w 607356"/>
              <a:gd name="connsiteY75" fmla="*/ 287695 h 606439"/>
              <a:gd name="connsiteX76" fmla="*/ 424309 w 607356"/>
              <a:gd name="connsiteY76" fmla="*/ 152979 h 606439"/>
              <a:gd name="connsiteX77" fmla="*/ 513744 w 607356"/>
              <a:gd name="connsiteY77" fmla="*/ 108014 h 606439"/>
              <a:gd name="connsiteX78" fmla="*/ 308653 w 607356"/>
              <a:gd name="connsiteY78" fmla="*/ 26956 h 606439"/>
              <a:gd name="connsiteX79" fmla="*/ 395942 w 607356"/>
              <a:gd name="connsiteY79" fmla="*/ 140402 h 606439"/>
              <a:gd name="connsiteX80" fmla="*/ 308653 w 607356"/>
              <a:gd name="connsiteY80" fmla="*/ 153550 h 606439"/>
              <a:gd name="connsiteX81" fmla="*/ 288119 w 607356"/>
              <a:gd name="connsiteY81" fmla="*/ 26956 h 606439"/>
              <a:gd name="connsiteX82" fmla="*/ 288119 w 607356"/>
              <a:gd name="connsiteY82" fmla="*/ 153550 h 606439"/>
              <a:gd name="connsiteX83" fmla="*/ 200900 w 607356"/>
              <a:gd name="connsiteY83" fmla="*/ 140402 h 606439"/>
              <a:gd name="connsiteX84" fmla="*/ 288119 w 607356"/>
              <a:gd name="connsiteY84" fmla="*/ 26956 h 606439"/>
              <a:gd name="connsiteX85" fmla="*/ 277985 w 607356"/>
              <a:gd name="connsiteY85" fmla="*/ 565 h 606439"/>
              <a:gd name="connsiteX86" fmla="*/ 282614 w 607356"/>
              <a:gd name="connsiteY86" fmla="*/ 4562 h 606439"/>
              <a:gd name="connsiteX87" fmla="*/ 180961 w 607356"/>
              <a:gd name="connsiteY87" fmla="*/ 134075 h 606439"/>
              <a:gd name="connsiteX88" fmla="*/ 94886 w 607356"/>
              <a:gd name="connsiteY88" fmla="*/ 91082 h 606439"/>
              <a:gd name="connsiteX89" fmla="*/ 87854 w 607356"/>
              <a:gd name="connsiteY89" fmla="*/ 86640 h 606439"/>
              <a:gd name="connsiteX90" fmla="*/ 277985 w 607356"/>
              <a:gd name="connsiteY90" fmla="*/ 565 h 606439"/>
              <a:gd name="connsiteX91" fmla="*/ 308935 w 607356"/>
              <a:gd name="connsiteY91" fmla="*/ 0 h 606439"/>
              <a:gd name="connsiteX92" fmla="*/ 508423 w 607356"/>
              <a:gd name="connsiteY92" fmla="*/ 86128 h 606439"/>
              <a:gd name="connsiteX93" fmla="*/ 501658 w 607356"/>
              <a:gd name="connsiteY93" fmla="*/ 91284 h 606439"/>
              <a:gd name="connsiteX94" fmla="*/ 415934 w 607356"/>
              <a:gd name="connsiteY94" fmla="*/ 134215 h 606439"/>
              <a:gd name="connsiteX95" fmla="*/ 311695 w 607356"/>
              <a:gd name="connsiteY95" fmla="*/ 2400 h 60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356" h="606439">
                <a:moveTo>
                  <a:pt x="176959" y="452889"/>
                </a:moveTo>
                <a:cubicBezTo>
                  <a:pt x="201078" y="506850"/>
                  <a:pt x="237658" y="555121"/>
                  <a:pt x="284918" y="593436"/>
                </a:cubicBezTo>
                <a:lnTo>
                  <a:pt x="287766" y="595925"/>
                </a:lnTo>
                <a:cubicBezTo>
                  <a:pt x="207130" y="593081"/>
                  <a:pt x="134505" y="558144"/>
                  <a:pt x="82350" y="503472"/>
                </a:cubicBezTo>
                <a:lnTo>
                  <a:pt x="89559" y="498316"/>
                </a:lnTo>
                <a:cubicBezTo>
                  <a:pt x="116705" y="478936"/>
                  <a:pt x="146164" y="463913"/>
                  <a:pt x="176959" y="452889"/>
                </a:cubicBezTo>
                <a:close/>
                <a:moveTo>
                  <a:pt x="288118" y="432001"/>
                </a:moveTo>
                <a:lnTo>
                  <a:pt x="288118" y="568968"/>
                </a:lnTo>
                <a:cubicBezTo>
                  <a:pt x="248589" y="534571"/>
                  <a:pt x="217695" y="492796"/>
                  <a:pt x="196595" y="446400"/>
                </a:cubicBezTo>
                <a:cubicBezTo>
                  <a:pt x="226153" y="437779"/>
                  <a:pt x="256779" y="432890"/>
                  <a:pt x="288118" y="432001"/>
                </a:cubicBezTo>
                <a:close/>
                <a:moveTo>
                  <a:pt x="473502" y="400823"/>
                </a:moveTo>
                <a:cubicBezTo>
                  <a:pt x="467807" y="400823"/>
                  <a:pt x="463179" y="405355"/>
                  <a:pt x="463179" y="411042"/>
                </a:cubicBezTo>
                <a:lnTo>
                  <a:pt x="463179" y="462490"/>
                </a:lnTo>
                <a:lnTo>
                  <a:pt x="411649" y="462490"/>
                </a:lnTo>
                <a:cubicBezTo>
                  <a:pt x="405953" y="462490"/>
                  <a:pt x="401414" y="467111"/>
                  <a:pt x="401414" y="472798"/>
                </a:cubicBezTo>
                <a:cubicBezTo>
                  <a:pt x="401414" y="478485"/>
                  <a:pt x="405953" y="483016"/>
                  <a:pt x="411649" y="483016"/>
                </a:cubicBezTo>
                <a:lnTo>
                  <a:pt x="463179" y="483016"/>
                </a:lnTo>
                <a:lnTo>
                  <a:pt x="463179" y="534465"/>
                </a:lnTo>
                <a:cubicBezTo>
                  <a:pt x="463179" y="540152"/>
                  <a:pt x="467807" y="544772"/>
                  <a:pt x="473502" y="544772"/>
                </a:cubicBezTo>
                <a:cubicBezTo>
                  <a:pt x="479109" y="544772"/>
                  <a:pt x="483737" y="540152"/>
                  <a:pt x="483737" y="534465"/>
                </a:cubicBezTo>
                <a:lnTo>
                  <a:pt x="483737" y="483016"/>
                </a:lnTo>
                <a:lnTo>
                  <a:pt x="535267" y="483016"/>
                </a:lnTo>
                <a:cubicBezTo>
                  <a:pt x="540963" y="483016"/>
                  <a:pt x="545591" y="478485"/>
                  <a:pt x="545591" y="472798"/>
                </a:cubicBezTo>
                <a:cubicBezTo>
                  <a:pt x="545591" y="467111"/>
                  <a:pt x="540963" y="462490"/>
                  <a:pt x="535267" y="462490"/>
                </a:cubicBezTo>
                <a:lnTo>
                  <a:pt x="483737" y="462490"/>
                </a:lnTo>
                <a:lnTo>
                  <a:pt x="483737" y="411042"/>
                </a:lnTo>
                <a:cubicBezTo>
                  <a:pt x="483737" y="405355"/>
                  <a:pt x="479109" y="400823"/>
                  <a:pt x="473502" y="400823"/>
                </a:cubicBezTo>
                <a:close/>
                <a:moveTo>
                  <a:pt x="473502" y="339067"/>
                </a:moveTo>
                <a:cubicBezTo>
                  <a:pt x="547282" y="339067"/>
                  <a:pt x="607356" y="399046"/>
                  <a:pt x="607356" y="472798"/>
                </a:cubicBezTo>
                <a:cubicBezTo>
                  <a:pt x="607356" y="546460"/>
                  <a:pt x="547282" y="606439"/>
                  <a:pt x="473502" y="606439"/>
                </a:cubicBezTo>
                <a:cubicBezTo>
                  <a:pt x="399634" y="606439"/>
                  <a:pt x="339560" y="546460"/>
                  <a:pt x="339560" y="472798"/>
                </a:cubicBezTo>
                <a:cubicBezTo>
                  <a:pt x="339560" y="399046"/>
                  <a:pt x="399634" y="339067"/>
                  <a:pt x="473502" y="339067"/>
                </a:cubicBezTo>
                <a:close/>
                <a:moveTo>
                  <a:pt x="452505" y="308230"/>
                </a:moveTo>
                <a:lnTo>
                  <a:pt x="596559" y="308230"/>
                </a:lnTo>
                <a:cubicBezTo>
                  <a:pt x="595847" y="329014"/>
                  <a:pt x="592911" y="349619"/>
                  <a:pt x="588017" y="369692"/>
                </a:cubicBezTo>
                <a:cubicBezTo>
                  <a:pt x="559722" y="338340"/>
                  <a:pt x="518971" y="318533"/>
                  <a:pt x="473503" y="318533"/>
                </a:cubicBezTo>
                <a:cubicBezTo>
                  <a:pt x="466118" y="318533"/>
                  <a:pt x="459000" y="319244"/>
                  <a:pt x="451971" y="320221"/>
                </a:cubicBezTo>
                <a:cubicBezTo>
                  <a:pt x="452149" y="316224"/>
                  <a:pt x="452416" y="312227"/>
                  <a:pt x="452505" y="308230"/>
                </a:cubicBezTo>
                <a:close/>
                <a:moveTo>
                  <a:pt x="308690" y="308230"/>
                </a:moveTo>
                <a:lnTo>
                  <a:pt x="431931" y="308230"/>
                </a:lnTo>
                <a:cubicBezTo>
                  <a:pt x="431753" y="313740"/>
                  <a:pt x="431486" y="319161"/>
                  <a:pt x="431041" y="324582"/>
                </a:cubicBezTo>
                <a:cubicBezTo>
                  <a:pt x="366529" y="343066"/>
                  <a:pt x="319012" y="402430"/>
                  <a:pt x="319012" y="472813"/>
                </a:cubicBezTo>
                <a:cubicBezTo>
                  <a:pt x="319012" y="518224"/>
                  <a:pt x="338855" y="558926"/>
                  <a:pt x="370266" y="587185"/>
                </a:cubicBezTo>
                <a:cubicBezTo>
                  <a:pt x="353092" y="591362"/>
                  <a:pt x="335652" y="594206"/>
                  <a:pt x="318033" y="595361"/>
                </a:cubicBezTo>
                <a:lnTo>
                  <a:pt x="308512" y="586830"/>
                </a:lnTo>
                <a:cubicBezTo>
                  <a:pt x="308512" y="586563"/>
                  <a:pt x="308690" y="586208"/>
                  <a:pt x="308690" y="585852"/>
                </a:cubicBezTo>
                <a:close/>
                <a:moveTo>
                  <a:pt x="164841" y="308230"/>
                </a:moveTo>
                <a:lnTo>
                  <a:pt x="288119" y="308230"/>
                </a:lnTo>
                <a:lnTo>
                  <a:pt x="288119" y="411461"/>
                </a:lnTo>
                <a:cubicBezTo>
                  <a:pt x="254028" y="412349"/>
                  <a:pt x="220650" y="417680"/>
                  <a:pt x="188607" y="427274"/>
                </a:cubicBezTo>
                <a:cubicBezTo>
                  <a:pt x="174098" y="389695"/>
                  <a:pt x="165998" y="349540"/>
                  <a:pt x="164841" y="308230"/>
                </a:cubicBezTo>
                <a:close/>
                <a:moveTo>
                  <a:pt x="0" y="308230"/>
                </a:moveTo>
                <a:lnTo>
                  <a:pt x="144159" y="308230"/>
                </a:lnTo>
                <a:cubicBezTo>
                  <a:pt x="145316" y="351865"/>
                  <a:pt x="153858" y="394256"/>
                  <a:pt x="169075" y="433891"/>
                </a:cubicBezTo>
                <a:cubicBezTo>
                  <a:pt x="136773" y="445533"/>
                  <a:pt x="105983" y="461352"/>
                  <a:pt x="77508" y="481614"/>
                </a:cubicBezTo>
                <a:lnTo>
                  <a:pt x="68520" y="488101"/>
                </a:lnTo>
                <a:cubicBezTo>
                  <a:pt x="27675" y="438957"/>
                  <a:pt x="2314" y="376482"/>
                  <a:pt x="0" y="308230"/>
                </a:cubicBezTo>
                <a:close/>
                <a:moveTo>
                  <a:pt x="404501" y="159337"/>
                </a:moveTo>
                <a:cubicBezTo>
                  <a:pt x="421322" y="199604"/>
                  <a:pt x="430666" y="242983"/>
                  <a:pt x="432001" y="287695"/>
                </a:cubicBezTo>
                <a:lnTo>
                  <a:pt x="308653" y="287695"/>
                </a:lnTo>
                <a:lnTo>
                  <a:pt x="308653" y="174181"/>
                </a:lnTo>
                <a:cubicBezTo>
                  <a:pt x="341403" y="173293"/>
                  <a:pt x="373531" y="168315"/>
                  <a:pt x="404501" y="159337"/>
                </a:cubicBezTo>
                <a:close/>
                <a:moveTo>
                  <a:pt x="192256" y="159337"/>
                </a:moveTo>
                <a:cubicBezTo>
                  <a:pt x="223231" y="168315"/>
                  <a:pt x="255364" y="173293"/>
                  <a:pt x="288119" y="174181"/>
                </a:cubicBezTo>
                <a:lnTo>
                  <a:pt x="288119" y="287695"/>
                </a:lnTo>
                <a:lnTo>
                  <a:pt x="164841" y="287695"/>
                </a:lnTo>
                <a:cubicBezTo>
                  <a:pt x="166087" y="242983"/>
                  <a:pt x="175433" y="199604"/>
                  <a:pt x="192256" y="159337"/>
                </a:cubicBezTo>
                <a:close/>
                <a:moveTo>
                  <a:pt x="73594" y="101967"/>
                </a:moveTo>
                <a:lnTo>
                  <a:pt x="83472" y="108276"/>
                </a:lnTo>
                <a:cubicBezTo>
                  <a:pt x="111326" y="127293"/>
                  <a:pt x="141227" y="142134"/>
                  <a:pt x="172462" y="153064"/>
                </a:cubicBezTo>
                <a:cubicBezTo>
                  <a:pt x="155109" y="195275"/>
                  <a:pt x="145409" y="240774"/>
                  <a:pt x="144163" y="287695"/>
                </a:cubicBezTo>
                <a:lnTo>
                  <a:pt x="0" y="287695"/>
                </a:lnTo>
                <a:cubicBezTo>
                  <a:pt x="2403" y="216692"/>
                  <a:pt x="29812" y="151998"/>
                  <a:pt x="73594" y="101967"/>
                </a:cubicBezTo>
                <a:close/>
                <a:moveTo>
                  <a:pt x="522554" y="101261"/>
                </a:moveTo>
                <a:cubicBezTo>
                  <a:pt x="566781" y="151379"/>
                  <a:pt x="594368" y="216338"/>
                  <a:pt x="596771" y="287695"/>
                </a:cubicBezTo>
                <a:lnTo>
                  <a:pt x="452608" y="287695"/>
                </a:lnTo>
                <a:cubicBezTo>
                  <a:pt x="451362" y="240775"/>
                  <a:pt x="441662" y="195278"/>
                  <a:pt x="424309" y="152979"/>
                </a:cubicBezTo>
                <a:cubicBezTo>
                  <a:pt x="455633" y="142049"/>
                  <a:pt x="485712" y="127120"/>
                  <a:pt x="513744" y="108014"/>
                </a:cubicBezTo>
                <a:close/>
                <a:moveTo>
                  <a:pt x="308653" y="26956"/>
                </a:moveTo>
                <a:cubicBezTo>
                  <a:pt x="345580" y="59026"/>
                  <a:pt x="375032" y="97671"/>
                  <a:pt x="395942" y="140402"/>
                </a:cubicBezTo>
                <a:cubicBezTo>
                  <a:pt x="367646" y="148308"/>
                  <a:pt x="338461" y="152750"/>
                  <a:pt x="308653" y="153550"/>
                </a:cubicBezTo>
                <a:close/>
                <a:moveTo>
                  <a:pt x="288119" y="26956"/>
                </a:moveTo>
                <a:lnTo>
                  <a:pt x="288119" y="153550"/>
                </a:lnTo>
                <a:cubicBezTo>
                  <a:pt x="258393" y="152750"/>
                  <a:pt x="229113" y="148308"/>
                  <a:pt x="200900" y="140402"/>
                </a:cubicBezTo>
                <a:cubicBezTo>
                  <a:pt x="221726" y="97671"/>
                  <a:pt x="251184" y="59115"/>
                  <a:pt x="288119" y="26956"/>
                </a:cubicBezTo>
                <a:close/>
                <a:moveTo>
                  <a:pt x="277985" y="565"/>
                </a:moveTo>
                <a:lnTo>
                  <a:pt x="282614" y="4562"/>
                </a:lnTo>
                <a:cubicBezTo>
                  <a:pt x="238998" y="40538"/>
                  <a:pt x="204550" y="84686"/>
                  <a:pt x="180961" y="134075"/>
                </a:cubicBezTo>
                <a:cubicBezTo>
                  <a:pt x="150697" y="123682"/>
                  <a:pt x="121768" y="109469"/>
                  <a:pt x="94886" y="91082"/>
                </a:cubicBezTo>
                <a:lnTo>
                  <a:pt x="87854" y="86640"/>
                </a:lnTo>
                <a:cubicBezTo>
                  <a:pt x="137345" y="37518"/>
                  <a:pt x="204016" y="5539"/>
                  <a:pt x="277985" y="565"/>
                </a:cubicBezTo>
                <a:close/>
                <a:moveTo>
                  <a:pt x="308935" y="0"/>
                </a:moveTo>
                <a:cubicBezTo>
                  <a:pt x="386558" y="2666"/>
                  <a:pt x="456704" y="35109"/>
                  <a:pt x="508423" y="86128"/>
                </a:cubicBezTo>
                <a:lnTo>
                  <a:pt x="501658" y="91284"/>
                </a:lnTo>
                <a:cubicBezTo>
                  <a:pt x="474952" y="109594"/>
                  <a:pt x="446111" y="123815"/>
                  <a:pt x="415934" y="134215"/>
                </a:cubicBezTo>
                <a:cubicBezTo>
                  <a:pt x="391810" y="83729"/>
                  <a:pt x="356559" y="38664"/>
                  <a:pt x="311695" y="24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8" name="矩形 8"/>
          <p:cNvSpPr/>
          <p:nvPr/>
        </p:nvSpPr>
        <p:spPr>
          <a:xfrm>
            <a:off x="5594023" y="2057995"/>
            <a:ext cx="3160998" cy="757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可能想到几十个点，但选两到三个有特点的内容做起来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44038" grpId="0"/>
      <p:bldP spid="2" grpId="0"/>
      <p:bldP spid="3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2"/>
          <p:cNvSpPr/>
          <p:nvPr/>
        </p:nvSpPr>
        <p:spPr>
          <a:xfrm>
            <a:off x="1030140" y="844490"/>
            <a:ext cx="1915909" cy="3231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内容运营的注意事项</a:t>
            </a:r>
            <a:endParaRPr lang="zh-CN" altLang="en-US" sz="15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30140" y="1260518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、熟悉产品，结合产品特性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79332" y="1854201"/>
            <a:ext cx="2613448" cy="26134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208420" y="1854200"/>
            <a:ext cx="2613448" cy="261344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100211" y="2460536"/>
            <a:ext cx="1400779" cy="1400777"/>
            <a:chOff x="5146577" y="2705101"/>
            <a:chExt cx="1852094" cy="1852092"/>
          </a:xfrm>
          <a:effectLst/>
        </p:grpSpPr>
        <p:sp>
          <p:nvSpPr>
            <p:cNvPr id="12" name="椭圆 11"/>
            <p:cNvSpPr/>
            <p:nvPr/>
          </p:nvSpPr>
          <p:spPr>
            <a:xfrm>
              <a:off x="5146577" y="2705101"/>
              <a:ext cx="1852094" cy="18520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5585379" y="3102653"/>
              <a:ext cx="974488" cy="1056985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2"/>
            <p:cNvSpPr/>
            <p:nvPr/>
          </p:nvSpPr>
          <p:spPr>
            <a:xfrm rot="16200000">
              <a:off x="5585379" y="3139623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3"/>
            <p:cNvSpPr/>
            <p:nvPr/>
          </p:nvSpPr>
          <p:spPr>
            <a:xfrm rot="5400000">
              <a:off x="6215597" y="3800369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059" name="矩形 8"/>
          <p:cNvSpPr/>
          <p:nvPr/>
        </p:nvSpPr>
        <p:spPr>
          <a:xfrm>
            <a:off x="2119488" y="2863909"/>
            <a:ext cx="1893083" cy="5940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互联网运营，产品和运营不分家。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061" name="矩形 8"/>
          <p:cNvSpPr/>
          <p:nvPr/>
        </p:nvSpPr>
        <p:spPr>
          <a:xfrm>
            <a:off x="5791225" y="2450180"/>
            <a:ext cx="1715701" cy="16215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做运营的要了解产品，做产品的能做运营更好。因为运营跟用户结合更紧密，了解用户后，抓点更准确。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3" grpId="0"/>
      <p:bldP spid="8" grpId="0" animBg="1"/>
      <p:bldP spid="10" grpId="0" animBg="1"/>
      <p:bldP spid="45059" grpId="0"/>
      <p:bldP spid="4506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矩形 8"/>
          <p:cNvSpPr/>
          <p:nvPr/>
        </p:nvSpPr>
        <p:spPr>
          <a:xfrm>
            <a:off x="721189" y="3546586"/>
            <a:ext cx="2454700" cy="7017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起标题要花心思，标题是一个帖子成功的一半。也不是说要去做标题党，但尽量让有人点击欲望。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6" name="矩形 8"/>
          <p:cNvSpPr/>
          <p:nvPr/>
        </p:nvSpPr>
        <p:spPr>
          <a:xfrm>
            <a:off x="3506440" y="3520531"/>
            <a:ext cx="2467154" cy="7017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很多微博号喜欢长图，但长图不是一定好的。让用户怎么方便以及一看就能看明白，这是更重要的。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88" name="矩形 8"/>
          <p:cNvSpPr/>
          <p:nvPr/>
        </p:nvSpPr>
        <p:spPr>
          <a:xfrm>
            <a:off x="6258846" y="3548389"/>
            <a:ext cx="2454700" cy="7017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不是越多越好，很多不错的内容只有几百上千字，把话说清楚，说人话，以让大家听懂为原则。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占位符 4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2" b="8863"/>
          <a:stretch>
            <a:fillRect/>
          </a:stretch>
        </p:blipFill>
        <p:spPr>
          <a:xfrm>
            <a:off x="721189" y="1318312"/>
            <a:ext cx="2454699" cy="1705223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图片占位符 4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" t="15603" r="8124"/>
          <a:stretch>
            <a:fillRect/>
          </a:stretch>
        </p:blipFill>
        <p:spPr>
          <a:xfrm>
            <a:off x="3518894" y="1318312"/>
            <a:ext cx="2454699" cy="1705223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7" name="图片占位符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4" b="63"/>
          <a:stretch>
            <a:fillRect/>
          </a:stretch>
        </p:blipFill>
        <p:spPr>
          <a:xfrm>
            <a:off x="6316597" y="1318312"/>
            <a:ext cx="2454699" cy="1705223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8" name="Rectangle: Folded Corner 1"/>
          <p:cNvSpPr/>
          <p:nvPr/>
        </p:nvSpPr>
        <p:spPr>
          <a:xfrm>
            <a:off x="2312363" y="2750017"/>
            <a:ext cx="582351" cy="6315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: Folded Corner 2"/>
          <p:cNvSpPr/>
          <p:nvPr/>
        </p:nvSpPr>
        <p:spPr>
          <a:xfrm>
            <a:off x="5110067" y="2750017"/>
            <a:ext cx="582351" cy="6315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: Folded Corner 3"/>
          <p:cNvSpPr/>
          <p:nvPr/>
        </p:nvSpPr>
        <p:spPr>
          <a:xfrm>
            <a:off x="7913084" y="2741812"/>
            <a:ext cx="582351" cy="6315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: Shape 11"/>
          <p:cNvSpPr/>
          <p:nvPr/>
        </p:nvSpPr>
        <p:spPr bwMode="auto">
          <a:xfrm>
            <a:off x="8024922" y="2882472"/>
            <a:ext cx="350238" cy="350238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: Shape 12"/>
          <p:cNvSpPr/>
          <p:nvPr/>
        </p:nvSpPr>
        <p:spPr bwMode="auto">
          <a:xfrm>
            <a:off x="5226118" y="2882475"/>
            <a:ext cx="350238" cy="350238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: Shape 13"/>
          <p:cNvSpPr/>
          <p:nvPr/>
        </p:nvSpPr>
        <p:spPr bwMode="auto">
          <a:xfrm>
            <a:off x="2428416" y="2882475"/>
            <a:ext cx="350238" cy="350238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8733" y="3140488"/>
            <a:ext cx="1924020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0" hangingPunct="0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439" y="3140488"/>
            <a:ext cx="1924020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0" hangingPunct="0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图片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85092" y="3140488"/>
            <a:ext cx="1924020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0" hangingPunct="0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字数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7626" y="730542"/>
            <a:ext cx="1935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、细节决定成败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0714" y="4497789"/>
            <a:ext cx="6441130" cy="515758"/>
            <a:chOff x="730714" y="4497789"/>
            <a:chExt cx="6441130" cy="515758"/>
          </a:xfrm>
        </p:grpSpPr>
        <p:sp>
          <p:nvSpPr>
            <p:cNvPr id="33" name="woman-thinking_83246"/>
            <p:cNvSpPr>
              <a:spLocks noChangeAspect="1"/>
            </p:cNvSpPr>
            <p:nvPr/>
          </p:nvSpPr>
          <p:spPr bwMode="auto">
            <a:xfrm>
              <a:off x="730714" y="4497789"/>
              <a:ext cx="480788" cy="506269"/>
            </a:xfrm>
            <a:custGeom>
              <a:avLst/>
              <a:gdLst>
                <a:gd name="T0" fmla="*/ 0 w 4412"/>
                <a:gd name="T1" fmla="*/ 667 h 4653"/>
                <a:gd name="T2" fmla="*/ 489 w 4412"/>
                <a:gd name="T3" fmla="*/ 667 h 4653"/>
                <a:gd name="T4" fmla="*/ 1385 w 4412"/>
                <a:gd name="T5" fmla="*/ 1827 h 4653"/>
                <a:gd name="T6" fmla="*/ 1508 w 4412"/>
                <a:gd name="T7" fmla="*/ 1698 h 4653"/>
                <a:gd name="T8" fmla="*/ 1576 w 4412"/>
                <a:gd name="T9" fmla="*/ 1458 h 4653"/>
                <a:gd name="T10" fmla="*/ 1197 w 4412"/>
                <a:gd name="T11" fmla="*/ 1698 h 4653"/>
                <a:gd name="T12" fmla="*/ 400 w 4412"/>
                <a:gd name="T13" fmla="*/ 966 h 4653"/>
                <a:gd name="T14" fmla="*/ 334 w 4412"/>
                <a:gd name="T15" fmla="*/ 1322 h 4653"/>
                <a:gd name="T16" fmla="*/ 570 w 4412"/>
                <a:gd name="T17" fmla="*/ 966 h 4653"/>
                <a:gd name="T18" fmla="*/ 249 w 4412"/>
                <a:gd name="T19" fmla="*/ 47 h 4653"/>
                <a:gd name="T20" fmla="*/ 485 w 4412"/>
                <a:gd name="T21" fmla="*/ 403 h 4653"/>
                <a:gd name="T22" fmla="*/ 419 w 4412"/>
                <a:gd name="T23" fmla="*/ 47 h 4653"/>
                <a:gd name="T24" fmla="*/ 938 w 4412"/>
                <a:gd name="T25" fmla="*/ 1069 h 4653"/>
                <a:gd name="T26" fmla="*/ 1975 w 4412"/>
                <a:gd name="T27" fmla="*/ 700 h 4653"/>
                <a:gd name="T28" fmla="*/ 1653 w 4412"/>
                <a:gd name="T29" fmla="*/ 1332 h 4653"/>
                <a:gd name="T30" fmla="*/ 1225 w 4412"/>
                <a:gd name="T31" fmla="*/ 1092 h 4653"/>
                <a:gd name="T32" fmla="*/ 1735 w 4412"/>
                <a:gd name="T33" fmla="*/ 700 h 4653"/>
                <a:gd name="T34" fmla="*/ 1116 w 4412"/>
                <a:gd name="T35" fmla="*/ 909 h 4653"/>
                <a:gd name="T36" fmla="*/ 2169 w 4412"/>
                <a:gd name="T37" fmla="*/ 946 h 4653"/>
                <a:gd name="T38" fmla="*/ 4172 w 4412"/>
                <a:gd name="T39" fmla="*/ 2264 h 4653"/>
                <a:gd name="T40" fmla="*/ 3587 w 4412"/>
                <a:gd name="T41" fmla="*/ 4003 h 4653"/>
                <a:gd name="T42" fmla="*/ 4412 w 4412"/>
                <a:gd name="T43" fmla="*/ 2264 h 4653"/>
                <a:gd name="T44" fmla="*/ 3224 w 4412"/>
                <a:gd name="T45" fmla="*/ 4052 h 4653"/>
                <a:gd name="T46" fmla="*/ 3654 w 4412"/>
                <a:gd name="T47" fmla="*/ 4648 h 4653"/>
                <a:gd name="T48" fmla="*/ 3724 w 4412"/>
                <a:gd name="T49" fmla="*/ 4419 h 4653"/>
                <a:gd name="T50" fmla="*/ 3739 w 4412"/>
                <a:gd name="T51" fmla="*/ 2039 h 4653"/>
                <a:gd name="T52" fmla="*/ 3607 w 4412"/>
                <a:gd name="T53" fmla="*/ 1976 h 4653"/>
                <a:gd name="T54" fmla="*/ 2827 w 4412"/>
                <a:gd name="T55" fmla="*/ 2188 h 4653"/>
                <a:gd name="T56" fmla="*/ 2827 w 4412"/>
                <a:gd name="T57" fmla="*/ 2428 h 4653"/>
                <a:gd name="T58" fmla="*/ 3109 w 4412"/>
                <a:gd name="T59" fmla="*/ 3432 h 4653"/>
                <a:gd name="T60" fmla="*/ 2055 w 4412"/>
                <a:gd name="T61" fmla="*/ 2563 h 4653"/>
                <a:gd name="T62" fmla="*/ 2167 w 4412"/>
                <a:gd name="T63" fmla="*/ 2309 h 4653"/>
                <a:gd name="T64" fmla="*/ 2506 w 4412"/>
                <a:gd name="T65" fmla="*/ 2136 h 4653"/>
                <a:gd name="T66" fmla="*/ 2355 w 4412"/>
                <a:gd name="T67" fmla="*/ 1849 h 4653"/>
                <a:gd name="T68" fmla="*/ 2260 w 4412"/>
                <a:gd name="T69" fmla="*/ 2088 h 4653"/>
                <a:gd name="T70" fmla="*/ 2069 w 4412"/>
                <a:gd name="T71" fmla="*/ 1985 h 4653"/>
                <a:gd name="T72" fmla="*/ 1940 w 4412"/>
                <a:gd name="T73" fmla="*/ 2001 h 4653"/>
                <a:gd name="T74" fmla="*/ 1815 w 4412"/>
                <a:gd name="T75" fmla="*/ 2563 h 4653"/>
                <a:gd name="T76" fmla="*/ 2824 w 4412"/>
                <a:gd name="T77" fmla="*/ 3770 h 4653"/>
                <a:gd name="T78" fmla="*/ 3833 w 4412"/>
                <a:gd name="T79" fmla="*/ 2563 h 4653"/>
                <a:gd name="T80" fmla="*/ 1917 w 4412"/>
                <a:gd name="T81" fmla="*/ 4419 h 4653"/>
                <a:gd name="T82" fmla="*/ 1987 w 4412"/>
                <a:gd name="T83" fmla="*/ 4648 h 4653"/>
                <a:gd name="T84" fmla="*/ 2061 w 4412"/>
                <a:gd name="T85" fmla="*/ 4003 h 4653"/>
                <a:gd name="T86" fmla="*/ 1476 w 4412"/>
                <a:gd name="T87" fmla="*/ 2264 h 4653"/>
                <a:gd name="T88" fmla="*/ 1245 w 4412"/>
                <a:gd name="T89" fmla="*/ 2093 h 4653"/>
                <a:gd name="T90" fmla="*/ 1941 w 4412"/>
                <a:gd name="T91" fmla="*/ 4123 h 4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12" h="4653">
                  <a:moveTo>
                    <a:pt x="369" y="787"/>
                  </a:moveTo>
                  <a:lnTo>
                    <a:pt x="120" y="787"/>
                  </a:lnTo>
                  <a:cubicBezTo>
                    <a:pt x="53" y="787"/>
                    <a:pt x="0" y="733"/>
                    <a:pt x="0" y="667"/>
                  </a:cubicBezTo>
                  <a:cubicBezTo>
                    <a:pt x="0" y="600"/>
                    <a:pt x="53" y="547"/>
                    <a:pt x="120" y="547"/>
                  </a:cubicBezTo>
                  <a:lnTo>
                    <a:pt x="369" y="547"/>
                  </a:lnTo>
                  <a:cubicBezTo>
                    <a:pt x="435" y="547"/>
                    <a:pt x="489" y="600"/>
                    <a:pt x="489" y="667"/>
                  </a:cubicBezTo>
                  <a:cubicBezTo>
                    <a:pt x="489" y="733"/>
                    <a:pt x="435" y="787"/>
                    <a:pt x="369" y="787"/>
                  </a:cubicBezTo>
                  <a:close/>
                  <a:moveTo>
                    <a:pt x="1265" y="1707"/>
                  </a:moveTo>
                  <a:cubicBezTo>
                    <a:pt x="1265" y="1773"/>
                    <a:pt x="1318" y="1827"/>
                    <a:pt x="1385" y="1827"/>
                  </a:cubicBezTo>
                  <a:lnTo>
                    <a:pt x="1388" y="1827"/>
                  </a:lnTo>
                  <a:cubicBezTo>
                    <a:pt x="1455" y="1827"/>
                    <a:pt x="1508" y="1773"/>
                    <a:pt x="1508" y="1707"/>
                  </a:cubicBezTo>
                  <a:cubicBezTo>
                    <a:pt x="1508" y="1704"/>
                    <a:pt x="1508" y="1701"/>
                    <a:pt x="1508" y="1698"/>
                  </a:cubicBezTo>
                  <a:lnTo>
                    <a:pt x="1576" y="1698"/>
                  </a:lnTo>
                  <a:cubicBezTo>
                    <a:pt x="1642" y="1698"/>
                    <a:pt x="1696" y="1644"/>
                    <a:pt x="1696" y="1578"/>
                  </a:cubicBezTo>
                  <a:cubicBezTo>
                    <a:pt x="1696" y="1512"/>
                    <a:pt x="1642" y="1458"/>
                    <a:pt x="1576" y="1458"/>
                  </a:cubicBezTo>
                  <a:lnTo>
                    <a:pt x="1197" y="1458"/>
                  </a:lnTo>
                  <a:cubicBezTo>
                    <a:pt x="1131" y="1458"/>
                    <a:pt x="1077" y="1512"/>
                    <a:pt x="1077" y="1578"/>
                  </a:cubicBezTo>
                  <a:cubicBezTo>
                    <a:pt x="1077" y="1644"/>
                    <a:pt x="1131" y="1698"/>
                    <a:pt x="1197" y="1698"/>
                  </a:cubicBezTo>
                  <a:lnTo>
                    <a:pt x="1265" y="1698"/>
                  </a:lnTo>
                  <a:cubicBezTo>
                    <a:pt x="1265" y="1701"/>
                    <a:pt x="1265" y="1704"/>
                    <a:pt x="1265" y="1707"/>
                  </a:cubicBezTo>
                  <a:close/>
                  <a:moveTo>
                    <a:pt x="400" y="966"/>
                  </a:moveTo>
                  <a:lnTo>
                    <a:pt x="249" y="1117"/>
                  </a:lnTo>
                  <a:cubicBezTo>
                    <a:pt x="202" y="1164"/>
                    <a:pt x="202" y="1240"/>
                    <a:pt x="249" y="1286"/>
                  </a:cubicBezTo>
                  <a:cubicBezTo>
                    <a:pt x="273" y="1310"/>
                    <a:pt x="303" y="1322"/>
                    <a:pt x="334" y="1322"/>
                  </a:cubicBezTo>
                  <a:cubicBezTo>
                    <a:pt x="365" y="1322"/>
                    <a:pt x="396" y="1310"/>
                    <a:pt x="419" y="1286"/>
                  </a:cubicBezTo>
                  <a:lnTo>
                    <a:pt x="570" y="1135"/>
                  </a:lnTo>
                  <a:cubicBezTo>
                    <a:pt x="617" y="1088"/>
                    <a:pt x="617" y="1012"/>
                    <a:pt x="570" y="966"/>
                  </a:cubicBezTo>
                  <a:cubicBezTo>
                    <a:pt x="523" y="919"/>
                    <a:pt x="447" y="919"/>
                    <a:pt x="400" y="966"/>
                  </a:cubicBezTo>
                  <a:close/>
                  <a:moveTo>
                    <a:pt x="419" y="47"/>
                  </a:moveTo>
                  <a:cubicBezTo>
                    <a:pt x="372" y="0"/>
                    <a:pt x="296" y="0"/>
                    <a:pt x="249" y="47"/>
                  </a:cubicBezTo>
                  <a:cubicBezTo>
                    <a:pt x="202" y="94"/>
                    <a:pt x="202" y="170"/>
                    <a:pt x="249" y="217"/>
                  </a:cubicBezTo>
                  <a:lnTo>
                    <a:pt x="400" y="368"/>
                  </a:lnTo>
                  <a:cubicBezTo>
                    <a:pt x="424" y="391"/>
                    <a:pt x="454" y="403"/>
                    <a:pt x="485" y="403"/>
                  </a:cubicBezTo>
                  <a:cubicBezTo>
                    <a:pt x="516" y="403"/>
                    <a:pt x="547" y="391"/>
                    <a:pt x="570" y="368"/>
                  </a:cubicBezTo>
                  <a:cubicBezTo>
                    <a:pt x="617" y="321"/>
                    <a:pt x="617" y="245"/>
                    <a:pt x="570" y="198"/>
                  </a:cubicBezTo>
                  <a:lnTo>
                    <a:pt x="419" y="47"/>
                  </a:lnTo>
                  <a:close/>
                  <a:moveTo>
                    <a:pt x="1119" y="1332"/>
                  </a:moveTo>
                  <a:cubicBezTo>
                    <a:pt x="1053" y="1332"/>
                    <a:pt x="999" y="1278"/>
                    <a:pt x="999" y="1212"/>
                  </a:cubicBezTo>
                  <a:cubicBezTo>
                    <a:pt x="999" y="1138"/>
                    <a:pt x="980" y="1116"/>
                    <a:pt x="938" y="1069"/>
                  </a:cubicBezTo>
                  <a:cubicBezTo>
                    <a:pt x="878" y="1003"/>
                    <a:pt x="798" y="913"/>
                    <a:pt x="798" y="700"/>
                  </a:cubicBezTo>
                  <a:cubicBezTo>
                    <a:pt x="798" y="375"/>
                    <a:pt x="1062" y="111"/>
                    <a:pt x="1386" y="111"/>
                  </a:cubicBezTo>
                  <a:cubicBezTo>
                    <a:pt x="1711" y="111"/>
                    <a:pt x="1975" y="375"/>
                    <a:pt x="1975" y="700"/>
                  </a:cubicBezTo>
                  <a:cubicBezTo>
                    <a:pt x="1975" y="913"/>
                    <a:pt x="1894" y="1003"/>
                    <a:pt x="1835" y="1069"/>
                  </a:cubicBezTo>
                  <a:cubicBezTo>
                    <a:pt x="1793" y="1116"/>
                    <a:pt x="1773" y="1138"/>
                    <a:pt x="1773" y="1212"/>
                  </a:cubicBezTo>
                  <a:cubicBezTo>
                    <a:pt x="1773" y="1278"/>
                    <a:pt x="1720" y="1332"/>
                    <a:pt x="1653" y="1332"/>
                  </a:cubicBezTo>
                  <a:lnTo>
                    <a:pt x="1119" y="1332"/>
                  </a:lnTo>
                  <a:close/>
                  <a:moveTo>
                    <a:pt x="1116" y="909"/>
                  </a:moveTo>
                  <a:cubicBezTo>
                    <a:pt x="1154" y="951"/>
                    <a:pt x="1201" y="1004"/>
                    <a:pt x="1225" y="1092"/>
                  </a:cubicBezTo>
                  <a:lnTo>
                    <a:pt x="1548" y="1092"/>
                  </a:lnTo>
                  <a:cubicBezTo>
                    <a:pt x="1572" y="1004"/>
                    <a:pt x="1619" y="951"/>
                    <a:pt x="1657" y="909"/>
                  </a:cubicBezTo>
                  <a:cubicBezTo>
                    <a:pt x="1704" y="856"/>
                    <a:pt x="1735" y="821"/>
                    <a:pt x="1735" y="700"/>
                  </a:cubicBezTo>
                  <a:cubicBezTo>
                    <a:pt x="1735" y="508"/>
                    <a:pt x="1579" y="351"/>
                    <a:pt x="1386" y="351"/>
                  </a:cubicBezTo>
                  <a:cubicBezTo>
                    <a:pt x="1194" y="351"/>
                    <a:pt x="1038" y="508"/>
                    <a:pt x="1038" y="700"/>
                  </a:cubicBezTo>
                  <a:cubicBezTo>
                    <a:pt x="1038" y="821"/>
                    <a:pt x="1069" y="856"/>
                    <a:pt x="1116" y="909"/>
                  </a:cubicBezTo>
                  <a:close/>
                  <a:moveTo>
                    <a:pt x="2824" y="676"/>
                  </a:moveTo>
                  <a:cubicBezTo>
                    <a:pt x="2621" y="676"/>
                    <a:pt x="2423" y="714"/>
                    <a:pt x="2236" y="789"/>
                  </a:cubicBezTo>
                  <a:cubicBezTo>
                    <a:pt x="2174" y="814"/>
                    <a:pt x="2144" y="884"/>
                    <a:pt x="2169" y="946"/>
                  </a:cubicBezTo>
                  <a:cubicBezTo>
                    <a:pt x="2194" y="1007"/>
                    <a:pt x="2264" y="1037"/>
                    <a:pt x="2325" y="1012"/>
                  </a:cubicBezTo>
                  <a:cubicBezTo>
                    <a:pt x="2484" y="948"/>
                    <a:pt x="2652" y="916"/>
                    <a:pt x="2824" y="916"/>
                  </a:cubicBezTo>
                  <a:cubicBezTo>
                    <a:pt x="3567" y="916"/>
                    <a:pt x="4172" y="1521"/>
                    <a:pt x="4172" y="2264"/>
                  </a:cubicBezTo>
                  <a:lnTo>
                    <a:pt x="4172" y="3418"/>
                  </a:lnTo>
                  <a:cubicBezTo>
                    <a:pt x="4172" y="3674"/>
                    <a:pt x="3963" y="3883"/>
                    <a:pt x="3707" y="3883"/>
                  </a:cubicBezTo>
                  <a:cubicBezTo>
                    <a:pt x="3641" y="3883"/>
                    <a:pt x="3587" y="3936"/>
                    <a:pt x="3587" y="4003"/>
                  </a:cubicBezTo>
                  <a:cubicBezTo>
                    <a:pt x="3587" y="4069"/>
                    <a:pt x="3641" y="4123"/>
                    <a:pt x="3707" y="4123"/>
                  </a:cubicBezTo>
                  <a:cubicBezTo>
                    <a:pt x="4096" y="4123"/>
                    <a:pt x="4412" y="3806"/>
                    <a:pt x="4412" y="3418"/>
                  </a:cubicBezTo>
                  <a:lnTo>
                    <a:pt x="4412" y="2264"/>
                  </a:lnTo>
                  <a:cubicBezTo>
                    <a:pt x="4412" y="1388"/>
                    <a:pt x="3700" y="676"/>
                    <a:pt x="2824" y="676"/>
                  </a:cubicBezTo>
                  <a:close/>
                  <a:moveTo>
                    <a:pt x="3724" y="4419"/>
                  </a:moveTo>
                  <a:cubicBezTo>
                    <a:pt x="3440" y="4332"/>
                    <a:pt x="3272" y="4209"/>
                    <a:pt x="3224" y="4052"/>
                  </a:cubicBezTo>
                  <a:cubicBezTo>
                    <a:pt x="3205" y="3989"/>
                    <a:pt x="3138" y="3953"/>
                    <a:pt x="3074" y="3973"/>
                  </a:cubicBezTo>
                  <a:cubicBezTo>
                    <a:pt x="3011" y="3992"/>
                    <a:pt x="2975" y="4059"/>
                    <a:pt x="2994" y="4122"/>
                  </a:cubicBezTo>
                  <a:cubicBezTo>
                    <a:pt x="3067" y="4360"/>
                    <a:pt x="3289" y="4537"/>
                    <a:pt x="3654" y="4648"/>
                  </a:cubicBezTo>
                  <a:cubicBezTo>
                    <a:pt x="3666" y="4652"/>
                    <a:pt x="3677" y="4653"/>
                    <a:pt x="3689" y="4653"/>
                  </a:cubicBezTo>
                  <a:cubicBezTo>
                    <a:pt x="3740" y="4653"/>
                    <a:pt x="3788" y="4620"/>
                    <a:pt x="3804" y="4568"/>
                  </a:cubicBezTo>
                  <a:cubicBezTo>
                    <a:pt x="3823" y="4505"/>
                    <a:pt x="3787" y="4438"/>
                    <a:pt x="3724" y="4419"/>
                  </a:cubicBezTo>
                  <a:close/>
                  <a:moveTo>
                    <a:pt x="3833" y="2563"/>
                  </a:moveTo>
                  <a:cubicBezTo>
                    <a:pt x="3833" y="2377"/>
                    <a:pt x="3803" y="2205"/>
                    <a:pt x="3744" y="2052"/>
                  </a:cubicBezTo>
                  <a:cubicBezTo>
                    <a:pt x="3743" y="2048"/>
                    <a:pt x="3741" y="2044"/>
                    <a:pt x="3739" y="2039"/>
                  </a:cubicBezTo>
                  <a:cubicBezTo>
                    <a:pt x="3731" y="2024"/>
                    <a:pt x="3720" y="2010"/>
                    <a:pt x="3707" y="2000"/>
                  </a:cubicBezTo>
                  <a:cubicBezTo>
                    <a:pt x="3697" y="1992"/>
                    <a:pt x="3687" y="1986"/>
                    <a:pt x="3676" y="1982"/>
                  </a:cubicBezTo>
                  <a:cubicBezTo>
                    <a:pt x="3655" y="1973"/>
                    <a:pt x="3631" y="1971"/>
                    <a:pt x="3607" y="1976"/>
                  </a:cubicBezTo>
                  <a:cubicBezTo>
                    <a:pt x="3598" y="1978"/>
                    <a:pt x="3589" y="1981"/>
                    <a:pt x="3580" y="1985"/>
                  </a:cubicBezTo>
                  <a:cubicBezTo>
                    <a:pt x="3573" y="1988"/>
                    <a:pt x="3566" y="1992"/>
                    <a:pt x="3561" y="1997"/>
                  </a:cubicBezTo>
                  <a:cubicBezTo>
                    <a:pt x="3385" y="2118"/>
                    <a:pt x="3118" y="2188"/>
                    <a:pt x="2827" y="2188"/>
                  </a:cubicBezTo>
                  <a:cubicBezTo>
                    <a:pt x="2760" y="2189"/>
                    <a:pt x="2707" y="2242"/>
                    <a:pt x="2707" y="2309"/>
                  </a:cubicBezTo>
                  <a:cubicBezTo>
                    <a:pt x="2707" y="2375"/>
                    <a:pt x="2761" y="2428"/>
                    <a:pt x="2827" y="2428"/>
                  </a:cubicBezTo>
                  <a:lnTo>
                    <a:pt x="2827" y="2428"/>
                  </a:lnTo>
                  <a:cubicBezTo>
                    <a:pt x="3100" y="2428"/>
                    <a:pt x="3359" y="2372"/>
                    <a:pt x="3561" y="2273"/>
                  </a:cubicBezTo>
                  <a:cubicBezTo>
                    <a:pt x="3582" y="2363"/>
                    <a:pt x="3593" y="2460"/>
                    <a:pt x="3593" y="2563"/>
                  </a:cubicBezTo>
                  <a:cubicBezTo>
                    <a:pt x="3593" y="2925"/>
                    <a:pt x="3407" y="3258"/>
                    <a:pt x="3109" y="3432"/>
                  </a:cubicBezTo>
                  <a:cubicBezTo>
                    <a:pt x="2993" y="3500"/>
                    <a:pt x="2905" y="3530"/>
                    <a:pt x="2824" y="3530"/>
                  </a:cubicBezTo>
                  <a:cubicBezTo>
                    <a:pt x="2743" y="3530"/>
                    <a:pt x="2655" y="3500"/>
                    <a:pt x="2539" y="3432"/>
                  </a:cubicBezTo>
                  <a:cubicBezTo>
                    <a:pt x="2241" y="3258"/>
                    <a:pt x="2055" y="2925"/>
                    <a:pt x="2055" y="2563"/>
                  </a:cubicBezTo>
                  <a:cubicBezTo>
                    <a:pt x="2055" y="2460"/>
                    <a:pt x="2066" y="2363"/>
                    <a:pt x="2086" y="2273"/>
                  </a:cubicBezTo>
                  <a:cubicBezTo>
                    <a:pt x="2109" y="2284"/>
                    <a:pt x="2132" y="2295"/>
                    <a:pt x="2155" y="2304"/>
                  </a:cubicBezTo>
                  <a:lnTo>
                    <a:pt x="2167" y="2309"/>
                  </a:lnTo>
                  <a:cubicBezTo>
                    <a:pt x="2248" y="2343"/>
                    <a:pt x="2306" y="2368"/>
                    <a:pt x="2373" y="2339"/>
                  </a:cubicBezTo>
                  <a:cubicBezTo>
                    <a:pt x="2438" y="2311"/>
                    <a:pt x="2461" y="2253"/>
                    <a:pt x="2487" y="2185"/>
                  </a:cubicBezTo>
                  <a:cubicBezTo>
                    <a:pt x="2492" y="2171"/>
                    <a:pt x="2498" y="2154"/>
                    <a:pt x="2506" y="2136"/>
                  </a:cubicBezTo>
                  <a:cubicBezTo>
                    <a:pt x="2538" y="2057"/>
                    <a:pt x="2573" y="1960"/>
                    <a:pt x="2585" y="1915"/>
                  </a:cubicBezTo>
                  <a:cubicBezTo>
                    <a:pt x="2604" y="1851"/>
                    <a:pt x="2567" y="1785"/>
                    <a:pt x="2503" y="1767"/>
                  </a:cubicBezTo>
                  <a:cubicBezTo>
                    <a:pt x="2439" y="1749"/>
                    <a:pt x="2373" y="1786"/>
                    <a:pt x="2355" y="1849"/>
                  </a:cubicBezTo>
                  <a:cubicBezTo>
                    <a:pt x="2345" y="1882"/>
                    <a:pt x="2314" y="1969"/>
                    <a:pt x="2283" y="2046"/>
                  </a:cubicBezTo>
                  <a:cubicBezTo>
                    <a:pt x="2277" y="2062"/>
                    <a:pt x="2271" y="2077"/>
                    <a:pt x="2266" y="2091"/>
                  </a:cubicBezTo>
                  <a:cubicBezTo>
                    <a:pt x="2264" y="2090"/>
                    <a:pt x="2262" y="2089"/>
                    <a:pt x="2260" y="2088"/>
                  </a:cubicBezTo>
                  <a:lnTo>
                    <a:pt x="2248" y="2083"/>
                  </a:lnTo>
                  <a:cubicBezTo>
                    <a:pt x="2188" y="2058"/>
                    <a:pt x="2134" y="2029"/>
                    <a:pt x="2087" y="1997"/>
                  </a:cubicBezTo>
                  <a:cubicBezTo>
                    <a:pt x="2082" y="1992"/>
                    <a:pt x="2075" y="1989"/>
                    <a:pt x="2069" y="1985"/>
                  </a:cubicBezTo>
                  <a:cubicBezTo>
                    <a:pt x="2060" y="1981"/>
                    <a:pt x="2050" y="1978"/>
                    <a:pt x="2041" y="1976"/>
                  </a:cubicBezTo>
                  <a:cubicBezTo>
                    <a:pt x="2018" y="1971"/>
                    <a:pt x="1994" y="1973"/>
                    <a:pt x="1973" y="1982"/>
                  </a:cubicBezTo>
                  <a:cubicBezTo>
                    <a:pt x="1961" y="1986"/>
                    <a:pt x="1950" y="1993"/>
                    <a:pt x="1940" y="2001"/>
                  </a:cubicBezTo>
                  <a:cubicBezTo>
                    <a:pt x="1928" y="2011"/>
                    <a:pt x="1917" y="2024"/>
                    <a:pt x="1909" y="2039"/>
                  </a:cubicBezTo>
                  <a:cubicBezTo>
                    <a:pt x="1907" y="2043"/>
                    <a:pt x="1905" y="2048"/>
                    <a:pt x="1903" y="2053"/>
                  </a:cubicBezTo>
                  <a:cubicBezTo>
                    <a:pt x="1845" y="2205"/>
                    <a:pt x="1815" y="2377"/>
                    <a:pt x="1815" y="2563"/>
                  </a:cubicBezTo>
                  <a:cubicBezTo>
                    <a:pt x="1815" y="3010"/>
                    <a:pt x="2046" y="3422"/>
                    <a:pt x="2418" y="3639"/>
                  </a:cubicBezTo>
                  <a:cubicBezTo>
                    <a:pt x="2573" y="3730"/>
                    <a:pt x="2698" y="3770"/>
                    <a:pt x="2824" y="3770"/>
                  </a:cubicBezTo>
                  <a:lnTo>
                    <a:pt x="2824" y="3770"/>
                  </a:lnTo>
                  <a:lnTo>
                    <a:pt x="2824" y="3770"/>
                  </a:lnTo>
                  <a:cubicBezTo>
                    <a:pt x="2950" y="3770"/>
                    <a:pt x="3075" y="3730"/>
                    <a:pt x="3230" y="3639"/>
                  </a:cubicBezTo>
                  <a:cubicBezTo>
                    <a:pt x="3602" y="3422"/>
                    <a:pt x="3833" y="3010"/>
                    <a:pt x="3833" y="2563"/>
                  </a:cubicBezTo>
                  <a:close/>
                  <a:moveTo>
                    <a:pt x="2567" y="3973"/>
                  </a:moveTo>
                  <a:cubicBezTo>
                    <a:pt x="2503" y="3953"/>
                    <a:pt x="2436" y="3989"/>
                    <a:pt x="2417" y="4052"/>
                  </a:cubicBezTo>
                  <a:cubicBezTo>
                    <a:pt x="2369" y="4209"/>
                    <a:pt x="2201" y="4332"/>
                    <a:pt x="1917" y="4419"/>
                  </a:cubicBezTo>
                  <a:cubicBezTo>
                    <a:pt x="1854" y="4438"/>
                    <a:pt x="1818" y="4505"/>
                    <a:pt x="1837" y="4568"/>
                  </a:cubicBezTo>
                  <a:cubicBezTo>
                    <a:pt x="1853" y="4620"/>
                    <a:pt x="1901" y="4653"/>
                    <a:pt x="1952" y="4653"/>
                  </a:cubicBezTo>
                  <a:cubicBezTo>
                    <a:pt x="1964" y="4653"/>
                    <a:pt x="1975" y="4652"/>
                    <a:pt x="1987" y="4648"/>
                  </a:cubicBezTo>
                  <a:cubicBezTo>
                    <a:pt x="2352" y="4537"/>
                    <a:pt x="2574" y="4360"/>
                    <a:pt x="2647" y="4122"/>
                  </a:cubicBezTo>
                  <a:cubicBezTo>
                    <a:pt x="2666" y="4059"/>
                    <a:pt x="2630" y="3992"/>
                    <a:pt x="2567" y="3973"/>
                  </a:cubicBezTo>
                  <a:close/>
                  <a:moveTo>
                    <a:pt x="2061" y="4003"/>
                  </a:moveTo>
                  <a:cubicBezTo>
                    <a:pt x="2061" y="3936"/>
                    <a:pt x="2007" y="3883"/>
                    <a:pt x="1941" y="3883"/>
                  </a:cubicBezTo>
                  <a:cubicBezTo>
                    <a:pt x="1685" y="3883"/>
                    <a:pt x="1476" y="3674"/>
                    <a:pt x="1476" y="3418"/>
                  </a:cubicBezTo>
                  <a:lnTo>
                    <a:pt x="1476" y="2264"/>
                  </a:lnTo>
                  <a:cubicBezTo>
                    <a:pt x="1476" y="2215"/>
                    <a:pt x="1479" y="2167"/>
                    <a:pt x="1484" y="2119"/>
                  </a:cubicBezTo>
                  <a:cubicBezTo>
                    <a:pt x="1491" y="2053"/>
                    <a:pt x="1443" y="1994"/>
                    <a:pt x="1377" y="1987"/>
                  </a:cubicBezTo>
                  <a:cubicBezTo>
                    <a:pt x="1311" y="1980"/>
                    <a:pt x="1252" y="2027"/>
                    <a:pt x="1245" y="2093"/>
                  </a:cubicBezTo>
                  <a:cubicBezTo>
                    <a:pt x="1239" y="2149"/>
                    <a:pt x="1236" y="2207"/>
                    <a:pt x="1236" y="2264"/>
                  </a:cubicBezTo>
                  <a:lnTo>
                    <a:pt x="1236" y="3418"/>
                  </a:lnTo>
                  <a:cubicBezTo>
                    <a:pt x="1236" y="3806"/>
                    <a:pt x="1552" y="4123"/>
                    <a:pt x="1941" y="4123"/>
                  </a:cubicBezTo>
                  <a:cubicBezTo>
                    <a:pt x="2007" y="4123"/>
                    <a:pt x="2061" y="4069"/>
                    <a:pt x="2061" y="40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grpSp>
          <p:nvGrpSpPr>
            <p:cNvPr id="34" name="组合 33"/>
            <p:cNvGrpSpPr/>
            <p:nvPr/>
          </p:nvGrpSpPr>
          <p:grpSpPr>
            <a:xfrm>
              <a:off x="1364745" y="4706680"/>
              <a:ext cx="5807099" cy="306867"/>
              <a:chOff x="4069594" y="3146795"/>
              <a:chExt cx="2496306" cy="406400"/>
            </a:xfrm>
            <a:solidFill>
              <a:srgbClr val="697E93"/>
            </a:solidFill>
          </p:grpSpPr>
          <p:sp>
            <p:nvSpPr>
              <p:cNvPr id="35" name="圆角矩形 24"/>
              <p:cNvSpPr/>
              <p:nvPr/>
            </p:nvSpPr>
            <p:spPr>
              <a:xfrm>
                <a:off x="4069594" y="3146795"/>
                <a:ext cx="2496306" cy="406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4133959" y="3149940"/>
                <a:ext cx="2383013" cy="36684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做手机文字，不要写得过于专业，要用通俗语言，让所有用户能听懂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6" grpId="0"/>
      <p:bldP spid="46088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/>
      <p:bldP spid="29" grpId="0"/>
      <p:bldP spid="3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8"/>
          <p:cNvSpPr/>
          <p:nvPr/>
        </p:nvSpPr>
        <p:spPr>
          <a:xfrm>
            <a:off x="408299" y="3793827"/>
            <a:ext cx="3841027" cy="6093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用户分享前提是看你发的东西有冲动，引起用户的共鸣，让用户主动分享你的内容。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08" name="矩形 8"/>
          <p:cNvSpPr/>
          <p:nvPr/>
        </p:nvSpPr>
        <p:spPr>
          <a:xfrm>
            <a:off x="4544978" y="3793827"/>
            <a:ext cx="4379119" cy="3508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有损品牌正面形象的内容，能避免就避免一些。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占位符 28"/>
          <p:cNvPicPr>
            <a:picLocks noGrp="1" noChangeAspect="1"/>
          </p:cNvPicPr>
          <p:nvPr/>
        </p:nvPicPr>
        <p:blipFill>
          <a:blip r:embed="rId1" cstate="hqprint"/>
          <a:srcRect/>
          <a:stretch>
            <a:fillRect/>
          </a:stretch>
        </p:blipFill>
        <p:spPr>
          <a:xfrm>
            <a:off x="4564370" y="1320800"/>
            <a:ext cx="3781587" cy="1860878"/>
          </a:xfrm>
          <a:custGeom>
            <a:avLst/>
            <a:gdLst>
              <a:gd name="connsiteX0" fmla="*/ 0 w 4916487"/>
              <a:gd name="connsiteY0" fmla="*/ 0 h 2419350"/>
              <a:gd name="connsiteX1" fmla="*/ 4916487 w 4916487"/>
              <a:gd name="connsiteY1" fmla="*/ 0 h 2419350"/>
              <a:gd name="connsiteX2" fmla="*/ 4916487 w 4916487"/>
              <a:gd name="connsiteY2" fmla="*/ 2419350 h 2419350"/>
              <a:gd name="connsiteX3" fmla="*/ 0 w 4916487"/>
              <a:gd name="connsiteY3" fmla="*/ 2419350 h 241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6487" h="2419350">
                <a:moveTo>
                  <a:pt x="0" y="0"/>
                </a:moveTo>
                <a:lnTo>
                  <a:pt x="4916487" y="0"/>
                </a:lnTo>
                <a:lnTo>
                  <a:pt x="4916487" y="2419350"/>
                </a:lnTo>
                <a:lnTo>
                  <a:pt x="0" y="2419350"/>
                </a:lnTo>
                <a:close/>
              </a:path>
            </a:pathLst>
          </a:custGeom>
        </p:spPr>
      </p:pic>
      <p:pic>
        <p:nvPicPr>
          <p:cNvPr id="8" name="图片占位符 27"/>
          <p:cNvPicPr>
            <a:picLocks noGrp="1" noChangeAspect="1"/>
          </p:cNvPicPr>
          <p:nvPr/>
        </p:nvPicPr>
        <p:blipFill>
          <a:blip r:embed="rId2" cstate="hqprint"/>
          <a:srcRect/>
          <a:stretch>
            <a:fillRect/>
          </a:stretch>
        </p:blipFill>
        <p:spPr>
          <a:xfrm>
            <a:off x="467739" y="1320800"/>
            <a:ext cx="3781587" cy="1860878"/>
          </a:xfrm>
          <a:custGeom>
            <a:avLst/>
            <a:gdLst>
              <a:gd name="connsiteX0" fmla="*/ 0 w 4916487"/>
              <a:gd name="connsiteY0" fmla="*/ 0 h 2419350"/>
              <a:gd name="connsiteX1" fmla="*/ 4916487 w 4916487"/>
              <a:gd name="connsiteY1" fmla="*/ 0 h 2419350"/>
              <a:gd name="connsiteX2" fmla="*/ 4916487 w 4916487"/>
              <a:gd name="connsiteY2" fmla="*/ 2419350 h 2419350"/>
              <a:gd name="connsiteX3" fmla="*/ 0 w 4916487"/>
              <a:gd name="connsiteY3" fmla="*/ 2419350 h 241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6487" h="2419350">
                <a:moveTo>
                  <a:pt x="0" y="0"/>
                </a:moveTo>
                <a:lnTo>
                  <a:pt x="4916487" y="0"/>
                </a:lnTo>
                <a:lnTo>
                  <a:pt x="4916487" y="2419350"/>
                </a:lnTo>
                <a:lnTo>
                  <a:pt x="0" y="2419350"/>
                </a:lnTo>
                <a:close/>
              </a:path>
            </a:pathLst>
          </a:custGeom>
        </p:spPr>
      </p:pic>
      <p:sp>
        <p:nvSpPr>
          <p:cNvPr id="10" name="矩形 9"/>
          <p:cNvSpPr/>
          <p:nvPr/>
        </p:nvSpPr>
        <p:spPr>
          <a:xfrm>
            <a:off x="467739" y="1320800"/>
            <a:ext cx="1157553" cy="18608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75908" y="1320800"/>
            <a:ext cx="1157553" cy="1860878"/>
          </a:xfrm>
          <a:prstGeom prst="rect">
            <a:avLst/>
          </a:prstGeom>
          <a:solidFill>
            <a:srgbClr val="4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8299" y="3373235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考虑用户为什么分享你的内容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87796" y="337323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考虑品牌正向性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5942" y="1897296"/>
            <a:ext cx="4860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45957" y="1897296"/>
            <a:ext cx="4860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8" grpId="0"/>
      <p:bldP spid="10" grpId="0" animBg="1"/>
      <p:bldP spid="11" grpId="0" animBg="1"/>
      <p:bldP spid="2" grpId="0"/>
      <p:bldP spid="3" grpId="0"/>
      <p:bldP spid="21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8"/>
          <p:cNvSpPr/>
          <p:nvPr/>
        </p:nvSpPr>
        <p:spPr>
          <a:xfrm>
            <a:off x="1916763" y="1217931"/>
            <a:ext cx="5667149" cy="6093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不要杂、多、乱，一定要做精品，做优质粉丝、真爱粉（你被欺负、跟人家打架了，他会出来帮你打架，说公道话，他是真的帮你）。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34" name="矩形 8"/>
          <p:cNvSpPr/>
          <p:nvPr/>
        </p:nvSpPr>
        <p:spPr>
          <a:xfrm>
            <a:off x="3087019" y="3408878"/>
            <a:ext cx="3137297" cy="328936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活动礼品：种类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数量尽量丰富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8"/>
          <p:cNvSpPr>
            <a:spLocks noChangeArrowheads="1"/>
          </p:cNvSpPr>
          <p:nvPr/>
        </p:nvSpPr>
        <p:spPr bwMode="auto">
          <a:xfrm>
            <a:off x="3087019" y="3735715"/>
            <a:ext cx="4771458" cy="35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活动引导：在做活动前就要先累积人脉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/KOL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做引导。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7704" y="610672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、内容聚焦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87704" y="2047613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、其它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37480" y="278056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图片质量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50086" y="3550384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做活动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37480" y="43304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设计风格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Freeform 26"/>
          <p:cNvSpPr>
            <a:spLocks noEditPoints="1"/>
          </p:cNvSpPr>
          <p:nvPr/>
        </p:nvSpPr>
        <p:spPr bwMode="auto">
          <a:xfrm rot="2700000">
            <a:off x="1138276" y="1336365"/>
            <a:ext cx="189007" cy="335426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rgbClr val="2682C8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6" name="Group 97"/>
          <p:cNvGrpSpPr/>
          <p:nvPr/>
        </p:nvGrpSpPr>
        <p:grpSpPr>
          <a:xfrm>
            <a:off x="1093255" y="3626758"/>
            <a:ext cx="279049" cy="275398"/>
            <a:chOff x="6719888" y="887413"/>
            <a:chExt cx="492125" cy="468312"/>
          </a:xfrm>
          <a:solidFill>
            <a:srgbClr val="2682C8"/>
          </a:solidFill>
        </p:grpSpPr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Freeform 15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1091227" y="2817597"/>
            <a:ext cx="282699" cy="295272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2682C8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8" name="Group 105"/>
          <p:cNvGrpSpPr/>
          <p:nvPr/>
        </p:nvGrpSpPr>
        <p:grpSpPr>
          <a:xfrm rot="2700000">
            <a:off x="1136653" y="4347094"/>
            <a:ext cx="192657" cy="323664"/>
            <a:chOff x="4732338" y="4783138"/>
            <a:chExt cx="703263" cy="1225550"/>
          </a:xfrm>
          <a:solidFill>
            <a:srgbClr val="2682C8"/>
          </a:solidFill>
        </p:grpSpPr>
        <p:sp>
          <p:nvSpPr>
            <p:cNvPr id="23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613" tIns="25806" rIns="51613" bIns="2580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25170">
                <a:defRPr/>
              </a:pPr>
              <a:endParaRPr lang="id-ID" sz="1420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</p:grpSp>
      <p:cxnSp>
        <p:nvCxnSpPr>
          <p:cNvPr id="19" name="Straight Connector 114"/>
          <p:cNvCxnSpPr/>
          <p:nvPr/>
        </p:nvCxnSpPr>
        <p:spPr>
          <a:xfrm>
            <a:off x="1616877" y="1217931"/>
            <a:ext cx="406" cy="571888"/>
          </a:xfrm>
          <a:prstGeom prst="line">
            <a:avLst/>
          </a:prstGeom>
          <a:solidFill>
            <a:srgbClr val="2682C8"/>
          </a:solidFill>
          <a:ln w="19050" cap="flat" cmpd="sng" algn="ctr">
            <a:solidFill>
              <a:srgbClr val="2682C8"/>
            </a:solidFill>
            <a:prstDash val="solid"/>
            <a:miter lim="800000"/>
          </a:ln>
          <a:effectLst/>
        </p:spPr>
      </p:cxnSp>
      <p:cxnSp>
        <p:nvCxnSpPr>
          <p:cNvPr id="20" name="Straight Connector 115"/>
          <p:cNvCxnSpPr/>
          <p:nvPr/>
        </p:nvCxnSpPr>
        <p:spPr>
          <a:xfrm>
            <a:off x="1616471" y="2679289"/>
            <a:ext cx="406" cy="571888"/>
          </a:xfrm>
          <a:prstGeom prst="line">
            <a:avLst/>
          </a:prstGeom>
          <a:solidFill>
            <a:srgbClr val="2682C8"/>
          </a:solidFill>
          <a:ln w="19050" cap="flat" cmpd="sng" algn="ctr">
            <a:solidFill>
              <a:srgbClr val="2682C8"/>
            </a:solidFill>
            <a:prstDash val="solid"/>
            <a:miter lim="800000"/>
          </a:ln>
          <a:effectLst/>
        </p:spPr>
      </p:cxnSp>
      <p:cxnSp>
        <p:nvCxnSpPr>
          <p:cNvPr id="21" name="Straight Connector 116"/>
          <p:cNvCxnSpPr/>
          <p:nvPr/>
        </p:nvCxnSpPr>
        <p:spPr>
          <a:xfrm>
            <a:off x="1616877" y="3452758"/>
            <a:ext cx="406" cy="571888"/>
          </a:xfrm>
          <a:prstGeom prst="line">
            <a:avLst/>
          </a:prstGeom>
          <a:solidFill>
            <a:srgbClr val="2682C8"/>
          </a:solidFill>
          <a:ln w="19050" cap="flat" cmpd="sng" algn="ctr">
            <a:solidFill>
              <a:srgbClr val="2682C8"/>
            </a:solidFill>
            <a:prstDash val="solid"/>
            <a:miter lim="800000"/>
          </a:ln>
          <a:effectLst/>
        </p:spPr>
      </p:cxnSp>
      <p:cxnSp>
        <p:nvCxnSpPr>
          <p:cNvPr id="22" name="Straight Connector 117"/>
          <p:cNvCxnSpPr/>
          <p:nvPr/>
        </p:nvCxnSpPr>
        <p:spPr>
          <a:xfrm>
            <a:off x="1617282" y="4218115"/>
            <a:ext cx="406" cy="571888"/>
          </a:xfrm>
          <a:prstGeom prst="line">
            <a:avLst/>
          </a:prstGeom>
          <a:solidFill>
            <a:srgbClr val="2682C8"/>
          </a:solidFill>
          <a:ln w="19050" cap="flat" cmpd="sng" algn="ctr">
            <a:solidFill>
              <a:srgbClr val="2682C8"/>
            </a:solidFill>
            <a:prstDash val="solid"/>
            <a:miter lim="800000"/>
          </a:ln>
          <a:effectLst/>
        </p:spPr>
      </p:cxnSp>
      <p:cxnSp>
        <p:nvCxnSpPr>
          <p:cNvPr id="48146" name="直接连接符 48145"/>
          <p:cNvCxnSpPr>
            <a:stCxn id="5" idx="3"/>
            <a:endCxn id="48134" idx="1"/>
          </p:cNvCxnSpPr>
          <p:nvPr/>
        </p:nvCxnSpPr>
        <p:spPr>
          <a:xfrm flipV="1">
            <a:off x="2827249" y="3573346"/>
            <a:ext cx="259770" cy="161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148" name="直接连接符 48147"/>
          <p:cNvCxnSpPr>
            <a:stCxn id="5" idx="3"/>
            <a:endCxn id="14" idx="1"/>
          </p:cNvCxnSpPr>
          <p:nvPr/>
        </p:nvCxnSpPr>
        <p:spPr>
          <a:xfrm>
            <a:off x="2827249" y="3735050"/>
            <a:ext cx="259770" cy="176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4" grpId="0"/>
      <p:bldP spid="14" grpId="0"/>
      <p:bldP spid="2" grpId="0"/>
      <p:bldP spid="3" grpId="0"/>
      <p:bldP spid="4" grpId="0"/>
      <p:bldP spid="5" grpId="0"/>
      <p:bldP spid="7" grpId="0"/>
      <p:bldP spid="15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5466205" y="3160118"/>
            <a:ext cx="3220640" cy="1200329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基础层：所有粉丝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的用户可能是潜水的，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平时不发内容的用户，都在这一类。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466205" y="2286779"/>
            <a:ext cx="3220640" cy="646331"/>
          </a:xfrm>
          <a:prstGeom prst="rect">
            <a:avLst/>
          </a:prstGeom>
          <a:solidFill>
            <a:srgbClr val="69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中间层：群管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有管理能力，对社区起较大作用。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66205" y="1222969"/>
            <a:ext cx="3220640" cy="923330"/>
          </a:xfrm>
          <a:prstGeom prst="rect">
            <a:avLst/>
          </a:prstGeom>
          <a:solidFill>
            <a:srgbClr val="A4B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最上端：运营、产品人员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谁跟用户走得最近，就是金塔顶端，主要发挥从上到下引导的作用。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ïšḻïďê-任意多边形: 形状 1"/>
          <p:cNvSpPr/>
          <p:nvPr/>
        </p:nvSpPr>
        <p:spPr>
          <a:xfrm>
            <a:off x="1935520" y="2205918"/>
            <a:ext cx="2060844" cy="1309974"/>
          </a:xfrm>
          <a:custGeom>
            <a:avLst/>
            <a:gdLst>
              <a:gd name="connsiteX0" fmla="*/ 1680519 w 1680519"/>
              <a:gd name="connsiteY0" fmla="*/ 1081216 h 1081216"/>
              <a:gd name="connsiteX1" fmla="*/ 0 w 1680519"/>
              <a:gd name="connsiteY1" fmla="*/ 376881 h 1081216"/>
              <a:gd name="connsiteX2" fmla="*/ 222422 w 1680519"/>
              <a:gd name="connsiteY2" fmla="*/ 0 h 1081216"/>
              <a:gd name="connsiteX3" fmla="*/ 1383957 w 1680519"/>
              <a:gd name="connsiteY3" fmla="*/ 574589 h 1081216"/>
              <a:gd name="connsiteX4" fmla="*/ 1680519 w 1680519"/>
              <a:gd name="connsiteY4" fmla="*/ 1081216 h 1081216"/>
              <a:gd name="connsiteX0-1" fmla="*/ 1680519 w 1680519"/>
              <a:gd name="connsiteY0-2" fmla="*/ 1043116 h 1043116"/>
              <a:gd name="connsiteX1-3" fmla="*/ 0 w 1680519"/>
              <a:gd name="connsiteY1-4" fmla="*/ 338781 h 1043116"/>
              <a:gd name="connsiteX2-5" fmla="*/ 298622 w 1680519"/>
              <a:gd name="connsiteY2-6" fmla="*/ 0 h 1043116"/>
              <a:gd name="connsiteX3-7" fmla="*/ 1383957 w 1680519"/>
              <a:gd name="connsiteY3-8" fmla="*/ 536489 h 1043116"/>
              <a:gd name="connsiteX4-9" fmla="*/ 1680519 w 1680519"/>
              <a:gd name="connsiteY4-10" fmla="*/ 1043116 h 1043116"/>
              <a:gd name="connsiteX0-11" fmla="*/ 1680519 w 1680519"/>
              <a:gd name="connsiteY0-12" fmla="*/ 1043116 h 1043116"/>
              <a:gd name="connsiteX1-13" fmla="*/ 0 w 1680519"/>
              <a:gd name="connsiteY1-14" fmla="*/ 338781 h 1043116"/>
              <a:gd name="connsiteX2-15" fmla="*/ 298622 w 1680519"/>
              <a:gd name="connsiteY2-16" fmla="*/ 0 h 1043116"/>
              <a:gd name="connsiteX3-17" fmla="*/ 1383957 w 1680519"/>
              <a:gd name="connsiteY3-18" fmla="*/ 536489 h 1043116"/>
              <a:gd name="connsiteX4-19" fmla="*/ 1680519 w 1680519"/>
              <a:gd name="connsiteY4-20" fmla="*/ 1043116 h 1043116"/>
              <a:gd name="connsiteX0-21" fmla="*/ 1680519 w 1680519"/>
              <a:gd name="connsiteY0-22" fmla="*/ 1055816 h 1055816"/>
              <a:gd name="connsiteX1-23" fmla="*/ 0 w 1680519"/>
              <a:gd name="connsiteY1-24" fmla="*/ 351481 h 1055816"/>
              <a:gd name="connsiteX2-25" fmla="*/ 279572 w 1680519"/>
              <a:gd name="connsiteY2-26" fmla="*/ 0 h 1055816"/>
              <a:gd name="connsiteX3-27" fmla="*/ 1383957 w 1680519"/>
              <a:gd name="connsiteY3-28" fmla="*/ 549189 h 1055816"/>
              <a:gd name="connsiteX4-29" fmla="*/ 1680519 w 1680519"/>
              <a:gd name="connsiteY4-30" fmla="*/ 1055816 h 1055816"/>
              <a:gd name="connsiteX0-31" fmla="*/ 1680519 w 1680519"/>
              <a:gd name="connsiteY0-32" fmla="*/ 1055816 h 1055816"/>
              <a:gd name="connsiteX1-33" fmla="*/ 0 w 1680519"/>
              <a:gd name="connsiteY1-34" fmla="*/ 351481 h 1055816"/>
              <a:gd name="connsiteX2-35" fmla="*/ 279572 w 1680519"/>
              <a:gd name="connsiteY2-36" fmla="*/ 0 h 1055816"/>
              <a:gd name="connsiteX3-37" fmla="*/ 1383957 w 1680519"/>
              <a:gd name="connsiteY3-38" fmla="*/ 549189 h 1055816"/>
              <a:gd name="connsiteX4-39" fmla="*/ 1680519 w 1680519"/>
              <a:gd name="connsiteY4-40" fmla="*/ 1055816 h 1055816"/>
              <a:gd name="connsiteX0-41" fmla="*/ 1690044 w 1690044"/>
              <a:gd name="connsiteY0-42" fmla="*/ 1055816 h 1055816"/>
              <a:gd name="connsiteX1-43" fmla="*/ 0 w 1690044"/>
              <a:gd name="connsiteY1-44" fmla="*/ 351481 h 1055816"/>
              <a:gd name="connsiteX2-45" fmla="*/ 289097 w 1690044"/>
              <a:gd name="connsiteY2-46" fmla="*/ 0 h 1055816"/>
              <a:gd name="connsiteX3-47" fmla="*/ 1393482 w 1690044"/>
              <a:gd name="connsiteY3-48" fmla="*/ 549189 h 1055816"/>
              <a:gd name="connsiteX4-49" fmla="*/ 1690044 w 1690044"/>
              <a:gd name="connsiteY4-50" fmla="*/ 1055816 h 1055816"/>
              <a:gd name="connsiteX0-51" fmla="*/ 1690044 w 1690044"/>
              <a:gd name="connsiteY0-52" fmla="*/ 1055816 h 1055816"/>
              <a:gd name="connsiteX1-53" fmla="*/ 0 w 1690044"/>
              <a:gd name="connsiteY1-54" fmla="*/ 351481 h 1055816"/>
              <a:gd name="connsiteX2-55" fmla="*/ 289097 w 1690044"/>
              <a:gd name="connsiteY2-56" fmla="*/ 0 h 1055816"/>
              <a:gd name="connsiteX3-57" fmla="*/ 1393482 w 1690044"/>
              <a:gd name="connsiteY3-58" fmla="*/ 549189 h 1055816"/>
              <a:gd name="connsiteX4-59" fmla="*/ 1690044 w 1690044"/>
              <a:gd name="connsiteY4-60" fmla="*/ 1055816 h 1055816"/>
              <a:gd name="connsiteX0-61" fmla="*/ 1670994 w 1670994"/>
              <a:gd name="connsiteY0-62" fmla="*/ 1062166 h 1062166"/>
              <a:gd name="connsiteX1-63" fmla="*/ 0 w 1670994"/>
              <a:gd name="connsiteY1-64" fmla="*/ 351481 h 1062166"/>
              <a:gd name="connsiteX2-65" fmla="*/ 289097 w 1670994"/>
              <a:gd name="connsiteY2-66" fmla="*/ 0 h 1062166"/>
              <a:gd name="connsiteX3-67" fmla="*/ 1393482 w 1670994"/>
              <a:gd name="connsiteY3-68" fmla="*/ 549189 h 1062166"/>
              <a:gd name="connsiteX4-69" fmla="*/ 1670994 w 1670994"/>
              <a:gd name="connsiteY4-70" fmla="*/ 1062166 h 1062166"/>
              <a:gd name="connsiteX0-71" fmla="*/ 1670994 w 1670994"/>
              <a:gd name="connsiteY0-72" fmla="*/ 1062166 h 1062166"/>
              <a:gd name="connsiteX1-73" fmla="*/ 0 w 1670994"/>
              <a:gd name="connsiteY1-74" fmla="*/ 351481 h 1062166"/>
              <a:gd name="connsiteX2-75" fmla="*/ 289097 w 1670994"/>
              <a:gd name="connsiteY2-76" fmla="*/ 0 h 1062166"/>
              <a:gd name="connsiteX3-77" fmla="*/ 1393482 w 1670994"/>
              <a:gd name="connsiteY3-78" fmla="*/ 549189 h 1062166"/>
              <a:gd name="connsiteX4-79" fmla="*/ 1670994 w 1670994"/>
              <a:gd name="connsiteY4-80" fmla="*/ 1062166 h 1062166"/>
              <a:gd name="connsiteX0-81" fmla="*/ 1670994 w 1670994"/>
              <a:gd name="connsiteY0-82" fmla="*/ 1062166 h 1062166"/>
              <a:gd name="connsiteX1-83" fmla="*/ 0 w 1670994"/>
              <a:gd name="connsiteY1-84" fmla="*/ 351481 h 1062166"/>
              <a:gd name="connsiteX2-85" fmla="*/ 289097 w 1670994"/>
              <a:gd name="connsiteY2-86" fmla="*/ 0 h 1062166"/>
              <a:gd name="connsiteX3-87" fmla="*/ 1399832 w 1670994"/>
              <a:gd name="connsiteY3-88" fmla="*/ 552364 h 1062166"/>
              <a:gd name="connsiteX4-89" fmla="*/ 1670994 w 1670994"/>
              <a:gd name="connsiteY4-90" fmla="*/ 1062166 h 10621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70994" h="1062166">
                <a:moveTo>
                  <a:pt x="1670994" y="1062166"/>
                </a:moveTo>
                <a:lnTo>
                  <a:pt x="0" y="351481"/>
                </a:lnTo>
                <a:cubicBezTo>
                  <a:pt x="143991" y="254429"/>
                  <a:pt x="227656" y="157377"/>
                  <a:pt x="289097" y="0"/>
                </a:cubicBezTo>
                <a:lnTo>
                  <a:pt x="1399832" y="552364"/>
                </a:lnTo>
                <a:cubicBezTo>
                  <a:pt x="1498686" y="721240"/>
                  <a:pt x="1489590" y="899640"/>
                  <a:pt x="1670994" y="10621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ïšḻïďê-任意多边形: 形状 2"/>
          <p:cNvSpPr/>
          <p:nvPr/>
        </p:nvSpPr>
        <p:spPr>
          <a:xfrm>
            <a:off x="1936048" y="1277993"/>
            <a:ext cx="1587044" cy="1368142"/>
          </a:xfrm>
          <a:custGeom>
            <a:avLst/>
            <a:gdLst>
              <a:gd name="connsiteX0" fmla="*/ 643411 w 1286823"/>
              <a:gd name="connsiteY0" fmla="*/ 0 h 1109330"/>
              <a:gd name="connsiteX1" fmla="*/ 1286823 w 1286823"/>
              <a:gd name="connsiteY1" fmla="*/ 1109330 h 1109330"/>
              <a:gd name="connsiteX2" fmla="*/ 0 w 1286823"/>
              <a:gd name="connsiteY2" fmla="*/ 1109330 h 1109330"/>
              <a:gd name="connsiteX3" fmla="*/ 643411 w 1286823"/>
              <a:gd name="connsiteY3" fmla="*/ 0 h 1109330"/>
              <a:gd name="connsiteX0-1" fmla="*/ 643411 w 1286823"/>
              <a:gd name="connsiteY0-2" fmla="*/ 0 h 1109330"/>
              <a:gd name="connsiteX1-3" fmla="*/ 1286823 w 1286823"/>
              <a:gd name="connsiteY1-4" fmla="*/ 1109330 h 1109330"/>
              <a:gd name="connsiteX2-5" fmla="*/ 0 w 1286823"/>
              <a:gd name="connsiteY2-6" fmla="*/ 1109330 h 1109330"/>
              <a:gd name="connsiteX3-7" fmla="*/ 643411 w 1286823"/>
              <a:gd name="connsiteY3-8" fmla="*/ 0 h 1109330"/>
              <a:gd name="connsiteX0-9" fmla="*/ 643411 w 1286823"/>
              <a:gd name="connsiteY0-10" fmla="*/ 0 h 1109330"/>
              <a:gd name="connsiteX1-11" fmla="*/ 1286823 w 1286823"/>
              <a:gd name="connsiteY1-12" fmla="*/ 1109330 h 1109330"/>
              <a:gd name="connsiteX2-13" fmla="*/ 0 w 1286823"/>
              <a:gd name="connsiteY2-14" fmla="*/ 1109330 h 1109330"/>
              <a:gd name="connsiteX3-15" fmla="*/ 643411 w 1286823"/>
              <a:gd name="connsiteY3-16" fmla="*/ 0 h 11093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6823" h="1109330">
                <a:moveTo>
                  <a:pt x="643411" y="0"/>
                </a:moveTo>
                <a:cubicBezTo>
                  <a:pt x="857882" y="369777"/>
                  <a:pt x="966026" y="813981"/>
                  <a:pt x="1286823" y="1109330"/>
                </a:cubicBezTo>
                <a:lnTo>
                  <a:pt x="0" y="1109330"/>
                </a:lnTo>
                <a:cubicBezTo>
                  <a:pt x="320796" y="867144"/>
                  <a:pt x="428941" y="369777"/>
                  <a:pt x="6434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ïšḻïďê-任意多边形: 形状 3"/>
          <p:cNvSpPr/>
          <p:nvPr/>
        </p:nvSpPr>
        <p:spPr>
          <a:xfrm>
            <a:off x="1436739" y="2883235"/>
            <a:ext cx="3093648" cy="1516345"/>
          </a:xfrm>
          <a:custGeom>
            <a:avLst/>
            <a:gdLst>
              <a:gd name="connsiteX0" fmla="*/ 2508422 w 2508422"/>
              <a:gd name="connsiteY0" fmla="*/ 1229498 h 1229498"/>
              <a:gd name="connsiteX1" fmla="*/ 0 w 2508422"/>
              <a:gd name="connsiteY1" fmla="*/ 512806 h 1229498"/>
              <a:gd name="connsiteX2" fmla="*/ 296562 w 2508422"/>
              <a:gd name="connsiteY2" fmla="*/ 0 h 1229498"/>
              <a:gd name="connsiteX3" fmla="*/ 2211860 w 2508422"/>
              <a:gd name="connsiteY3" fmla="*/ 710514 h 1229498"/>
              <a:gd name="connsiteX4" fmla="*/ 2508422 w 2508422"/>
              <a:gd name="connsiteY4" fmla="*/ 1229498 h 1229498"/>
              <a:gd name="connsiteX0-1" fmla="*/ 2508422 w 2508422"/>
              <a:gd name="connsiteY0-2" fmla="*/ 1229498 h 1229498"/>
              <a:gd name="connsiteX1-3" fmla="*/ 0 w 2508422"/>
              <a:gd name="connsiteY1-4" fmla="*/ 512806 h 1229498"/>
              <a:gd name="connsiteX2-5" fmla="*/ 296562 w 2508422"/>
              <a:gd name="connsiteY2-6" fmla="*/ 0 h 1229498"/>
              <a:gd name="connsiteX3-7" fmla="*/ 2211860 w 2508422"/>
              <a:gd name="connsiteY3-8" fmla="*/ 710514 h 1229498"/>
              <a:gd name="connsiteX4-9" fmla="*/ 2508422 w 2508422"/>
              <a:gd name="connsiteY4-10" fmla="*/ 1229498 h 1229498"/>
              <a:gd name="connsiteX0-11" fmla="*/ 2508422 w 2508422"/>
              <a:gd name="connsiteY0-12" fmla="*/ 1229498 h 1229498"/>
              <a:gd name="connsiteX1-13" fmla="*/ 0 w 2508422"/>
              <a:gd name="connsiteY1-14" fmla="*/ 512806 h 1229498"/>
              <a:gd name="connsiteX2-15" fmla="*/ 296562 w 2508422"/>
              <a:gd name="connsiteY2-16" fmla="*/ 0 h 1229498"/>
              <a:gd name="connsiteX3-17" fmla="*/ 2211860 w 2508422"/>
              <a:gd name="connsiteY3-18" fmla="*/ 710514 h 1229498"/>
              <a:gd name="connsiteX4-19" fmla="*/ 2508422 w 2508422"/>
              <a:gd name="connsiteY4-20" fmla="*/ 1229498 h 12294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08422" h="1229498">
                <a:moveTo>
                  <a:pt x="2508422" y="1229498"/>
                </a:moveTo>
                <a:lnTo>
                  <a:pt x="0" y="512806"/>
                </a:lnTo>
                <a:cubicBezTo>
                  <a:pt x="232204" y="392671"/>
                  <a:pt x="197708" y="170935"/>
                  <a:pt x="296562" y="0"/>
                </a:cubicBezTo>
                <a:lnTo>
                  <a:pt x="2211860" y="710514"/>
                </a:lnTo>
                <a:cubicBezTo>
                  <a:pt x="2310714" y="883509"/>
                  <a:pt x="2333368" y="1100953"/>
                  <a:pt x="2508422" y="122949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ïšḻïďê-任意多边形: 形状 4"/>
          <p:cNvSpPr/>
          <p:nvPr/>
        </p:nvSpPr>
        <p:spPr>
          <a:xfrm>
            <a:off x="1427103" y="2875616"/>
            <a:ext cx="2604933" cy="648011"/>
          </a:xfrm>
          <a:custGeom>
            <a:avLst/>
            <a:gdLst>
              <a:gd name="connsiteX0" fmla="*/ 304747 w 2112158"/>
              <a:gd name="connsiteY0" fmla="*/ 0 h 525426"/>
              <a:gd name="connsiteX1" fmla="*/ 1807411 w 2112158"/>
              <a:gd name="connsiteY1" fmla="*/ 0 h 525426"/>
              <a:gd name="connsiteX2" fmla="*/ 2112158 w 2112158"/>
              <a:gd name="connsiteY2" fmla="*/ 525426 h 525426"/>
              <a:gd name="connsiteX3" fmla="*/ 0 w 2112158"/>
              <a:gd name="connsiteY3" fmla="*/ 525426 h 525426"/>
              <a:gd name="connsiteX4" fmla="*/ 304747 w 2112158"/>
              <a:gd name="connsiteY4" fmla="*/ 0 h 525426"/>
              <a:gd name="connsiteX0-1" fmla="*/ 304747 w 2112158"/>
              <a:gd name="connsiteY0-2" fmla="*/ 0 h 525426"/>
              <a:gd name="connsiteX1-3" fmla="*/ 1807411 w 2112158"/>
              <a:gd name="connsiteY1-4" fmla="*/ 0 h 525426"/>
              <a:gd name="connsiteX2-5" fmla="*/ 2112158 w 2112158"/>
              <a:gd name="connsiteY2-6" fmla="*/ 525426 h 525426"/>
              <a:gd name="connsiteX3-7" fmla="*/ 0 w 2112158"/>
              <a:gd name="connsiteY3-8" fmla="*/ 525426 h 525426"/>
              <a:gd name="connsiteX4-9" fmla="*/ 304747 w 2112158"/>
              <a:gd name="connsiteY4-10" fmla="*/ 0 h 525426"/>
              <a:gd name="connsiteX0-11" fmla="*/ 304747 w 2112158"/>
              <a:gd name="connsiteY0-12" fmla="*/ 0 h 525426"/>
              <a:gd name="connsiteX1-13" fmla="*/ 1807411 w 2112158"/>
              <a:gd name="connsiteY1-14" fmla="*/ 0 h 525426"/>
              <a:gd name="connsiteX2-15" fmla="*/ 2112158 w 2112158"/>
              <a:gd name="connsiteY2-16" fmla="*/ 525426 h 525426"/>
              <a:gd name="connsiteX3-17" fmla="*/ 0 w 2112158"/>
              <a:gd name="connsiteY3-18" fmla="*/ 525426 h 525426"/>
              <a:gd name="connsiteX4-19" fmla="*/ 304747 w 2112158"/>
              <a:gd name="connsiteY4-20" fmla="*/ 0 h 525426"/>
              <a:gd name="connsiteX0-21" fmla="*/ 304747 w 2112158"/>
              <a:gd name="connsiteY0-22" fmla="*/ 0 h 525426"/>
              <a:gd name="connsiteX1-23" fmla="*/ 1807411 w 2112158"/>
              <a:gd name="connsiteY1-24" fmla="*/ 0 h 525426"/>
              <a:gd name="connsiteX2-25" fmla="*/ 2112158 w 2112158"/>
              <a:gd name="connsiteY2-26" fmla="*/ 525426 h 525426"/>
              <a:gd name="connsiteX3-27" fmla="*/ 0 w 2112158"/>
              <a:gd name="connsiteY3-28" fmla="*/ 525426 h 525426"/>
              <a:gd name="connsiteX4-29" fmla="*/ 304747 w 2112158"/>
              <a:gd name="connsiteY4-30" fmla="*/ 0 h 525426"/>
              <a:gd name="connsiteX0-31" fmla="*/ 304747 w 2112158"/>
              <a:gd name="connsiteY0-32" fmla="*/ 0 h 525426"/>
              <a:gd name="connsiteX1-33" fmla="*/ 1807411 w 2112158"/>
              <a:gd name="connsiteY1-34" fmla="*/ 0 h 525426"/>
              <a:gd name="connsiteX2-35" fmla="*/ 2112158 w 2112158"/>
              <a:gd name="connsiteY2-36" fmla="*/ 525426 h 525426"/>
              <a:gd name="connsiteX3-37" fmla="*/ 0 w 2112158"/>
              <a:gd name="connsiteY3-38" fmla="*/ 525426 h 525426"/>
              <a:gd name="connsiteX4-39" fmla="*/ 304747 w 2112158"/>
              <a:gd name="connsiteY4-40" fmla="*/ 0 h 5254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12158" h="525426">
                <a:moveTo>
                  <a:pt x="304747" y="0"/>
                </a:moveTo>
                <a:cubicBezTo>
                  <a:pt x="816268" y="85060"/>
                  <a:pt x="1306523" y="0"/>
                  <a:pt x="1807411" y="0"/>
                </a:cubicBezTo>
                <a:cubicBezTo>
                  <a:pt x="1908993" y="175142"/>
                  <a:pt x="1914883" y="392814"/>
                  <a:pt x="2112158" y="525426"/>
                </a:cubicBezTo>
                <a:lnTo>
                  <a:pt x="0" y="525426"/>
                </a:lnTo>
                <a:cubicBezTo>
                  <a:pt x="239805" y="382181"/>
                  <a:pt x="203165" y="175142"/>
                  <a:pt x="3047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ïšḻïďê-任意多边形: 形状 6"/>
          <p:cNvSpPr/>
          <p:nvPr/>
        </p:nvSpPr>
        <p:spPr>
          <a:xfrm>
            <a:off x="914355" y="3716040"/>
            <a:ext cx="3630429" cy="691634"/>
          </a:xfrm>
          <a:custGeom>
            <a:avLst/>
            <a:gdLst>
              <a:gd name="connsiteX0" fmla="*/ 307831 w 2943661"/>
              <a:gd name="connsiteY0" fmla="*/ 0 h 530743"/>
              <a:gd name="connsiteX1" fmla="*/ 2635830 w 2943661"/>
              <a:gd name="connsiteY1" fmla="*/ 0 h 530743"/>
              <a:gd name="connsiteX2" fmla="*/ 2943661 w 2943661"/>
              <a:gd name="connsiteY2" fmla="*/ 530743 h 530743"/>
              <a:gd name="connsiteX3" fmla="*/ 0 w 2943661"/>
              <a:gd name="connsiteY3" fmla="*/ 530743 h 530743"/>
              <a:gd name="connsiteX4" fmla="*/ 307831 w 2943661"/>
              <a:gd name="connsiteY4" fmla="*/ 0 h 530743"/>
              <a:gd name="connsiteX0-1" fmla="*/ 307831 w 2943661"/>
              <a:gd name="connsiteY0-2" fmla="*/ 0 h 530743"/>
              <a:gd name="connsiteX1-3" fmla="*/ 2635830 w 2943661"/>
              <a:gd name="connsiteY1-4" fmla="*/ 0 h 530743"/>
              <a:gd name="connsiteX2-5" fmla="*/ 2943661 w 2943661"/>
              <a:gd name="connsiteY2-6" fmla="*/ 530743 h 530743"/>
              <a:gd name="connsiteX3-7" fmla="*/ 0 w 2943661"/>
              <a:gd name="connsiteY3-8" fmla="*/ 530743 h 530743"/>
              <a:gd name="connsiteX4-9" fmla="*/ 307831 w 2943661"/>
              <a:gd name="connsiteY4-10" fmla="*/ 0 h 530743"/>
              <a:gd name="connsiteX0-11" fmla="*/ 307831 w 2943661"/>
              <a:gd name="connsiteY0-12" fmla="*/ 0 h 530743"/>
              <a:gd name="connsiteX1-13" fmla="*/ 2635830 w 2943661"/>
              <a:gd name="connsiteY1-14" fmla="*/ 0 h 530743"/>
              <a:gd name="connsiteX2-15" fmla="*/ 2943661 w 2943661"/>
              <a:gd name="connsiteY2-16" fmla="*/ 530743 h 530743"/>
              <a:gd name="connsiteX3-17" fmla="*/ 0 w 2943661"/>
              <a:gd name="connsiteY3-18" fmla="*/ 530743 h 530743"/>
              <a:gd name="connsiteX4-19" fmla="*/ 307831 w 2943661"/>
              <a:gd name="connsiteY4-20" fmla="*/ 0 h 530743"/>
              <a:gd name="connsiteX0-21" fmla="*/ 307831 w 2943661"/>
              <a:gd name="connsiteY0-22" fmla="*/ 42530 h 573273"/>
              <a:gd name="connsiteX1-23" fmla="*/ 2635830 w 2943661"/>
              <a:gd name="connsiteY1-24" fmla="*/ 42530 h 573273"/>
              <a:gd name="connsiteX2-25" fmla="*/ 2943661 w 2943661"/>
              <a:gd name="connsiteY2-26" fmla="*/ 573273 h 573273"/>
              <a:gd name="connsiteX3-27" fmla="*/ 0 w 2943661"/>
              <a:gd name="connsiteY3-28" fmla="*/ 573273 h 573273"/>
              <a:gd name="connsiteX4-29" fmla="*/ 307831 w 2943661"/>
              <a:gd name="connsiteY4-30" fmla="*/ 42530 h 573273"/>
              <a:gd name="connsiteX0-31" fmla="*/ 307831 w 2943661"/>
              <a:gd name="connsiteY0-32" fmla="*/ 30054 h 560797"/>
              <a:gd name="connsiteX1-33" fmla="*/ 2635830 w 2943661"/>
              <a:gd name="connsiteY1-34" fmla="*/ 30054 h 560797"/>
              <a:gd name="connsiteX2-35" fmla="*/ 2943661 w 2943661"/>
              <a:gd name="connsiteY2-36" fmla="*/ 560797 h 560797"/>
              <a:gd name="connsiteX3-37" fmla="*/ 0 w 2943661"/>
              <a:gd name="connsiteY3-38" fmla="*/ 560797 h 560797"/>
              <a:gd name="connsiteX4-39" fmla="*/ 307831 w 2943661"/>
              <a:gd name="connsiteY4-40" fmla="*/ 30054 h 560797"/>
              <a:gd name="connsiteX0-41" fmla="*/ 307831 w 2943661"/>
              <a:gd name="connsiteY0-42" fmla="*/ 30054 h 560797"/>
              <a:gd name="connsiteX1-43" fmla="*/ 2635830 w 2943661"/>
              <a:gd name="connsiteY1-44" fmla="*/ 30054 h 560797"/>
              <a:gd name="connsiteX2-45" fmla="*/ 2943661 w 2943661"/>
              <a:gd name="connsiteY2-46" fmla="*/ 560797 h 560797"/>
              <a:gd name="connsiteX3-47" fmla="*/ 0 w 2943661"/>
              <a:gd name="connsiteY3-48" fmla="*/ 560797 h 560797"/>
              <a:gd name="connsiteX4-49" fmla="*/ 307831 w 2943661"/>
              <a:gd name="connsiteY4-50" fmla="*/ 30054 h 5607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43661" h="560797">
                <a:moveTo>
                  <a:pt x="307831" y="30054"/>
                </a:moveTo>
                <a:cubicBezTo>
                  <a:pt x="1073198" y="104482"/>
                  <a:pt x="1817300" y="-65639"/>
                  <a:pt x="2635830" y="30054"/>
                </a:cubicBezTo>
                <a:cubicBezTo>
                  <a:pt x="2738440" y="206968"/>
                  <a:pt x="2755991" y="405148"/>
                  <a:pt x="2943661" y="560797"/>
                </a:cubicBezTo>
                <a:cubicBezTo>
                  <a:pt x="1973073" y="475737"/>
                  <a:pt x="981220" y="560797"/>
                  <a:pt x="0" y="560797"/>
                </a:cubicBezTo>
                <a:cubicBezTo>
                  <a:pt x="102610" y="383883"/>
                  <a:pt x="269017" y="228233"/>
                  <a:pt x="307831" y="300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ïšḻïďê-文本框 9"/>
          <p:cNvSpPr txBox="1"/>
          <p:nvPr/>
        </p:nvSpPr>
        <p:spPr>
          <a:xfrm>
            <a:off x="2355923" y="3890598"/>
            <a:ext cx="747291" cy="317998"/>
          </a:xfrm>
          <a:prstGeom prst="rect">
            <a:avLst/>
          </a:prstGeom>
          <a:noFill/>
        </p:spPr>
        <p:txBody>
          <a:bodyPr wrap="none" anchor="ctr">
            <a:normAutofit lnSpcReduction="10000"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所有粉丝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ïšḻïďê-文本框 10"/>
          <p:cNvSpPr txBox="1"/>
          <p:nvPr/>
        </p:nvSpPr>
        <p:spPr>
          <a:xfrm>
            <a:off x="2355923" y="3009829"/>
            <a:ext cx="747291" cy="317998"/>
          </a:xfrm>
          <a:prstGeom prst="rect">
            <a:avLst/>
          </a:prstGeom>
          <a:noFill/>
        </p:spPr>
        <p:txBody>
          <a:bodyPr wrap="none" anchor="ctr">
            <a:normAutofit lnSpcReduction="10000"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群主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群管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ïšḻïďê-文本框 11"/>
          <p:cNvSpPr txBox="1"/>
          <p:nvPr/>
        </p:nvSpPr>
        <p:spPr>
          <a:xfrm>
            <a:off x="2355923" y="2057212"/>
            <a:ext cx="747293" cy="317998"/>
          </a:xfrm>
          <a:prstGeom prst="rect">
            <a:avLst/>
          </a:prstGeom>
          <a:noFill/>
        </p:spPr>
        <p:txBody>
          <a:bodyPr wrap="none" anchor="ctr">
            <a:normAutofit lnSpcReduction="10000"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54" name="矩形 2"/>
          <p:cNvSpPr/>
          <p:nvPr/>
        </p:nvSpPr>
        <p:spPr>
          <a:xfrm>
            <a:off x="817265" y="766353"/>
            <a:ext cx="2236510" cy="338554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用户运营：金子塔模型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103214" y="2057212"/>
            <a:ext cx="1610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stCxn id="60" idx="1"/>
          </p:cNvCxnSpPr>
          <p:nvPr/>
        </p:nvCxnSpPr>
        <p:spPr>
          <a:xfrm flipH="1">
            <a:off x="4713928" y="1684634"/>
            <a:ext cx="7522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713928" y="1684634"/>
            <a:ext cx="0" cy="2075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endCxn id="69" idx="1"/>
          </p:cNvCxnSpPr>
          <p:nvPr/>
        </p:nvCxnSpPr>
        <p:spPr>
          <a:xfrm>
            <a:off x="4713928" y="3760282"/>
            <a:ext cx="75227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>
            <a:endCxn id="68" idx="1"/>
          </p:cNvCxnSpPr>
          <p:nvPr/>
        </p:nvCxnSpPr>
        <p:spPr>
          <a:xfrm>
            <a:off x="3103214" y="2083458"/>
            <a:ext cx="2362991" cy="5264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8" grpId="0" animBg="1"/>
      <p:bldP spid="60" grpId="0" animBg="1"/>
      <p:bldP spid="23" grpId="0" animBg="1"/>
      <p:bldP spid="24" grpId="0" animBg="1"/>
      <p:bldP spid="25" grpId="0" animBg="1"/>
      <p:bldP spid="27" grpId="0" animBg="1"/>
      <p:bldP spid="29" grpId="0" animBg="1"/>
      <p:bldP spid="33" grpId="0"/>
      <p:bldP spid="34" grpId="0"/>
      <p:bldP spid="35" grpId="0"/>
      <p:bldP spid="4915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2"/>
          <p:cNvSpPr/>
          <p:nvPr/>
        </p:nvSpPr>
        <p:spPr>
          <a:xfrm>
            <a:off x="1075137" y="861346"/>
            <a:ext cx="2031325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如何得到靠谱帮手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79" name="矩形 8"/>
          <p:cNvSpPr/>
          <p:nvPr/>
        </p:nvSpPr>
        <p:spPr>
          <a:xfrm>
            <a:off x="3813572" y="1947594"/>
            <a:ext cx="5016103" cy="13630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在社区、产品上线之初，事先积累高质量粉丝。这样在上线的前后过程中，可以有比较好的人去帮你打理。而且，种子用户影响你社区、公众号的长远用户规划。当用户的氛围、圈子形成，要改变很困难。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83" name="矩形 8"/>
          <p:cNvSpPr/>
          <p:nvPr/>
        </p:nvSpPr>
        <p:spPr>
          <a:xfrm>
            <a:off x="3946923" y="3512436"/>
            <a:ext cx="2940844" cy="34855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知乎为什么做得好？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84" name="矩形 8"/>
          <p:cNvSpPr/>
          <p:nvPr/>
        </p:nvSpPr>
        <p:spPr>
          <a:xfrm>
            <a:off x="3854648" y="3979705"/>
            <a:ext cx="4933950" cy="6093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一开始都是周鸿祎</a:t>
            </a:r>
            <a:r>
              <a:rPr lang="en-US" altLang="zh-CN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李开复在看、在回答，在社区里起到比较好的带头作用，其它用户会不断去学习、效仿。</a:t>
            </a:r>
            <a:endParaRPr lang="zh-CN" altLang="en-US" sz="1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83471" y="1578262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、种子用户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37" y="3231442"/>
            <a:ext cx="2277663" cy="15203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38" y="1648195"/>
            <a:ext cx="2277168" cy="1508624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3667125" y="3156819"/>
            <a:ext cx="50387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  <p:bldP spid="50183" grpId="0"/>
      <p:bldP spid="50184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6220402" y="2041777"/>
            <a:ext cx="2399962" cy="2399961"/>
          </a:xfrm>
          <a:prstGeom prst="ellipse">
            <a:avLst/>
          </a:prstGeom>
          <a:solidFill>
            <a:srgbClr val="69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53684" y="1384394"/>
            <a:ext cx="2949901" cy="2949900"/>
          </a:xfrm>
          <a:prstGeom prst="ellipse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270502" y="1155520"/>
            <a:ext cx="1538527" cy="1538526"/>
          </a:xfrm>
          <a:prstGeom prst="ellipse">
            <a:avLst/>
          </a:prstGeom>
          <a:solidFill>
            <a:srgbClr val="44525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560133" y="1975643"/>
            <a:ext cx="1061712" cy="1061712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569822" y="2731558"/>
            <a:ext cx="1773756" cy="1773755"/>
          </a:xfrm>
          <a:prstGeom prst="ellipse">
            <a:avLst/>
          </a:prstGeom>
          <a:solidFill>
            <a:srgbClr val="2682C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962679" y="1721663"/>
            <a:ext cx="784836" cy="784836"/>
          </a:xfrm>
          <a:prstGeom prst="ellipse">
            <a:avLst/>
          </a:prstGeom>
          <a:solidFill>
            <a:srgbClr val="A4B0B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053905" y="1906394"/>
            <a:ext cx="549455" cy="358115"/>
            <a:chOff x="3156390" y="1953832"/>
            <a:chExt cx="686959" cy="447735"/>
          </a:xfrm>
        </p:grpSpPr>
        <p:sp>
          <p:nvSpPr>
            <p:cNvPr id="27" name="文本框 26"/>
            <p:cNvSpPr txBox="1"/>
            <p:nvPr/>
          </p:nvSpPr>
          <p:spPr>
            <a:xfrm>
              <a:off x="3156390" y="1953832"/>
              <a:ext cx="686959" cy="39085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活跃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3157870" y="2401567"/>
              <a:ext cx="68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7196339" y="2465702"/>
            <a:ext cx="549455" cy="358115"/>
            <a:chOff x="3156391" y="2428145"/>
            <a:chExt cx="686959" cy="447735"/>
          </a:xfrm>
        </p:grpSpPr>
        <p:sp>
          <p:nvSpPr>
            <p:cNvPr id="32" name="文本框 31"/>
            <p:cNvSpPr txBox="1"/>
            <p:nvPr/>
          </p:nvSpPr>
          <p:spPr>
            <a:xfrm>
              <a:off x="3156391" y="2428145"/>
              <a:ext cx="686959" cy="39085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规则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3157870" y="2875880"/>
              <a:ext cx="68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椭圆 21"/>
          <p:cNvSpPr/>
          <p:nvPr/>
        </p:nvSpPr>
        <p:spPr>
          <a:xfrm>
            <a:off x="8203753" y="1958074"/>
            <a:ext cx="302688" cy="312013"/>
          </a:xfrm>
          <a:custGeom>
            <a:avLst/>
            <a:gdLst>
              <a:gd name="connsiteX0" fmla="*/ 157951 w 327026"/>
              <a:gd name="connsiteY0" fmla="*/ 134938 h 337100"/>
              <a:gd name="connsiteX1" fmla="*/ 327026 w 327026"/>
              <a:gd name="connsiteY1" fmla="*/ 239958 h 337100"/>
              <a:gd name="connsiteX2" fmla="*/ 259660 w 327026"/>
              <a:gd name="connsiteY2" fmla="*/ 254398 h 337100"/>
              <a:gd name="connsiteX3" fmla="*/ 295325 w 327026"/>
              <a:gd name="connsiteY3" fmla="*/ 305595 h 337100"/>
              <a:gd name="connsiteX4" fmla="*/ 292683 w 327026"/>
              <a:gd name="connsiteY4" fmla="*/ 334475 h 337100"/>
              <a:gd name="connsiteX5" fmla="*/ 263623 w 327026"/>
              <a:gd name="connsiteY5" fmla="*/ 326599 h 337100"/>
              <a:gd name="connsiteX6" fmla="*/ 227959 w 327026"/>
              <a:gd name="connsiteY6" fmla="*/ 275402 h 337100"/>
              <a:gd name="connsiteX7" fmla="*/ 192294 w 327026"/>
              <a:gd name="connsiteY7" fmla="*/ 333162 h 337100"/>
              <a:gd name="connsiteX8" fmla="*/ 153988 w 327026"/>
              <a:gd name="connsiteY8" fmla="*/ 137564 h 337100"/>
              <a:gd name="connsiteX9" fmla="*/ 157951 w 327026"/>
              <a:gd name="connsiteY9" fmla="*/ 134938 h 337100"/>
              <a:gd name="connsiteX10" fmla="*/ 287448 w 327026"/>
              <a:gd name="connsiteY10" fmla="*/ 96838 h 337100"/>
              <a:gd name="connsiteX11" fmla="*/ 270368 w 327026"/>
              <a:gd name="connsiteY11" fmla="*/ 108528 h 337100"/>
              <a:gd name="connsiteX12" fmla="*/ 280879 w 327026"/>
              <a:gd name="connsiteY12" fmla="*/ 150092 h 337100"/>
              <a:gd name="connsiteX13" fmla="*/ 301899 w 327026"/>
              <a:gd name="connsiteY13" fmla="*/ 182563 h 337100"/>
              <a:gd name="connsiteX14" fmla="*/ 303213 w 327026"/>
              <a:gd name="connsiteY14" fmla="*/ 161781 h 337100"/>
              <a:gd name="connsiteX15" fmla="*/ 287448 w 327026"/>
              <a:gd name="connsiteY15" fmla="*/ 96838 h 337100"/>
              <a:gd name="connsiteX16" fmla="*/ 160474 w 327026"/>
              <a:gd name="connsiteY16" fmla="*/ 0 h 337100"/>
              <a:gd name="connsiteX17" fmla="*/ 322263 w 327026"/>
              <a:gd name="connsiteY17" fmla="*/ 161925 h 337100"/>
              <a:gd name="connsiteX18" fmla="*/ 314371 w 327026"/>
              <a:gd name="connsiteY18" fmla="*/ 211951 h 337100"/>
              <a:gd name="connsiteX19" fmla="*/ 242026 w 327026"/>
              <a:gd name="connsiteY19" fmla="*/ 165875 h 337100"/>
              <a:gd name="connsiteX20" fmla="*/ 259126 w 327026"/>
              <a:gd name="connsiteY20" fmla="*/ 139545 h 337100"/>
              <a:gd name="connsiteX21" fmla="*/ 244657 w 327026"/>
              <a:gd name="connsiteY21" fmla="*/ 94785 h 337100"/>
              <a:gd name="connsiteX22" fmla="*/ 203881 w 327026"/>
              <a:gd name="connsiteY22" fmla="*/ 63190 h 337100"/>
              <a:gd name="connsiteX23" fmla="*/ 186781 w 327026"/>
              <a:gd name="connsiteY23" fmla="*/ 22380 h 337100"/>
              <a:gd name="connsiteX24" fmla="*/ 160474 w 327026"/>
              <a:gd name="connsiteY24" fmla="*/ 19747 h 337100"/>
              <a:gd name="connsiteX25" fmla="*/ 74975 w 327026"/>
              <a:gd name="connsiteY25" fmla="*/ 48709 h 337100"/>
              <a:gd name="connsiteX26" fmla="*/ 86814 w 327026"/>
              <a:gd name="connsiteY26" fmla="*/ 86886 h 337100"/>
              <a:gd name="connsiteX27" fmla="*/ 53930 w 327026"/>
              <a:gd name="connsiteY27" fmla="*/ 111899 h 337100"/>
              <a:gd name="connsiteX28" fmla="*/ 53930 w 327026"/>
              <a:gd name="connsiteY28" fmla="*/ 140862 h 337100"/>
              <a:gd name="connsiteX29" fmla="*/ 59191 w 327026"/>
              <a:gd name="connsiteY29" fmla="*/ 157976 h 337100"/>
              <a:gd name="connsiteX30" fmla="*/ 21046 w 327026"/>
              <a:gd name="connsiteY30" fmla="*/ 181672 h 337100"/>
              <a:gd name="connsiteX31" fmla="*/ 35515 w 327026"/>
              <a:gd name="connsiteY31" fmla="*/ 227748 h 337100"/>
              <a:gd name="connsiteX32" fmla="*/ 59191 w 327026"/>
              <a:gd name="connsiteY32" fmla="*/ 190887 h 337100"/>
              <a:gd name="connsiteX33" fmla="*/ 89444 w 327026"/>
              <a:gd name="connsiteY33" fmla="*/ 198786 h 337100"/>
              <a:gd name="connsiteX34" fmla="*/ 122328 w 327026"/>
              <a:gd name="connsiteY34" fmla="*/ 215900 h 337100"/>
              <a:gd name="connsiteX35" fmla="*/ 96021 w 327026"/>
              <a:gd name="connsiteY35" fmla="*/ 248812 h 337100"/>
              <a:gd name="connsiteX36" fmla="*/ 86814 w 327026"/>
              <a:gd name="connsiteY36" fmla="*/ 283040 h 337100"/>
              <a:gd name="connsiteX37" fmla="*/ 160474 w 327026"/>
              <a:gd name="connsiteY37" fmla="*/ 304103 h 337100"/>
              <a:gd name="connsiteX38" fmla="*/ 167051 w 327026"/>
              <a:gd name="connsiteY38" fmla="*/ 302787 h 337100"/>
              <a:gd name="connsiteX39" fmla="*/ 170997 w 327026"/>
              <a:gd name="connsiteY39" fmla="*/ 322534 h 337100"/>
              <a:gd name="connsiteX40" fmla="*/ 160474 w 327026"/>
              <a:gd name="connsiteY40" fmla="*/ 323850 h 337100"/>
              <a:gd name="connsiteX41" fmla="*/ 0 w 327026"/>
              <a:gd name="connsiteY41" fmla="*/ 161925 h 337100"/>
              <a:gd name="connsiteX42" fmla="*/ 160474 w 327026"/>
              <a:gd name="connsiteY42" fmla="*/ 0 h 33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7026" h="337100">
                <a:moveTo>
                  <a:pt x="157951" y="134938"/>
                </a:moveTo>
                <a:cubicBezTo>
                  <a:pt x="157951" y="134938"/>
                  <a:pt x="157951" y="134938"/>
                  <a:pt x="327026" y="239958"/>
                </a:cubicBezTo>
                <a:cubicBezTo>
                  <a:pt x="327026" y="239958"/>
                  <a:pt x="327026" y="239958"/>
                  <a:pt x="259660" y="254398"/>
                </a:cubicBezTo>
                <a:lnTo>
                  <a:pt x="295325" y="305595"/>
                </a:lnTo>
                <a:cubicBezTo>
                  <a:pt x="301929" y="316097"/>
                  <a:pt x="300608" y="327911"/>
                  <a:pt x="292683" y="334475"/>
                </a:cubicBezTo>
                <a:cubicBezTo>
                  <a:pt x="283436" y="339726"/>
                  <a:pt x="271548" y="337101"/>
                  <a:pt x="263623" y="326599"/>
                </a:cubicBezTo>
                <a:cubicBezTo>
                  <a:pt x="263623" y="326599"/>
                  <a:pt x="263623" y="326599"/>
                  <a:pt x="227959" y="275402"/>
                </a:cubicBezTo>
                <a:cubicBezTo>
                  <a:pt x="227959" y="275402"/>
                  <a:pt x="227959" y="275402"/>
                  <a:pt x="192294" y="333162"/>
                </a:cubicBezTo>
                <a:cubicBezTo>
                  <a:pt x="192294" y="333162"/>
                  <a:pt x="192294" y="333162"/>
                  <a:pt x="153988" y="137564"/>
                </a:cubicBezTo>
                <a:cubicBezTo>
                  <a:pt x="153988" y="137564"/>
                  <a:pt x="153988" y="137564"/>
                  <a:pt x="157951" y="134938"/>
                </a:cubicBezTo>
                <a:close/>
                <a:moveTo>
                  <a:pt x="287448" y="96838"/>
                </a:moveTo>
                <a:cubicBezTo>
                  <a:pt x="280879" y="99436"/>
                  <a:pt x="272996" y="103332"/>
                  <a:pt x="270368" y="108528"/>
                </a:cubicBezTo>
                <a:cubicBezTo>
                  <a:pt x="265113" y="117620"/>
                  <a:pt x="271682" y="143597"/>
                  <a:pt x="280879" y="150092"/>
                </a:cubicBezTo>
                <a:cubicBezTo>
                  <a:pt x="292703" y="159184"/>
                  <a:pt x="299272" y="170873"/>
                  <a:pt x="301899" y="182563"/>
                </a:cubicBezTo>
                <a:cubicBezTo>
                  <a:pt x="303213" y="176069"/>
                  <a:pt x="303213" y="168276"/>
                  <a:pt x="303213" y="161781"/>
                </a:cubicBezTo>
                <a:cubicBezTo>
                  <a:pt x="303213" y="138402"/>
                  <a:pt x="297958" y="116321"/>
                  <a:pt x="287448" y="96838"/>
                </a:cubicBezTo>
                <a:close/>
                <a:moveTo>
                  <a:pt x="160474" y="0"/>
                </a:moveTo>
                <a:cubicBezTo>
                  <a:pt x="249918" y="0"/>
                  <a:pt x="322263" y="72405"/>
                  <a:pt x="322263" y="161925"/>
                </a:cubicBezTo>
                <a:cubicBezTo>
                  <a:pt x="322263" y="179039"/>
                  <a:pt x="319632" y="196153"/>
                  <a:pt x="314371" y="211951"/>
                </a:cubicBezTo>
                <a:cubicBezTo>
                  <a:pt x="314371" y="211951"/>
                  <a:pt x="314371" y="211951"/>
                  <a:pt x="242026" y="165875"/>
                </a:cubicBezTo>
                <a:cubicBezTo>
                  <a:pt x="247288" y="157976"/>
                  <a:pt x="257811" y="147444"/>
                  <a:pt x="259126" y="139545"/>
                </a:cubicBezTo>
                <a:cubicBezTo>
                  <a:pt x="260441" y="127697"/>
                  <a:pt x="251234" y="97418"/>
                  <a:pt x="244657" y="94785"/>
                </a:cubicBezTo>
                <a:cubicBezTo>
                  <a:pt x="238080" y="90836"/>
                  <a:pt x="218350" y="71089"/>
                  <a:pt x="203881" y="63190"/>
                </a:cubicBezTo>
                <a:cubicBezTo>
                  <a:pt x="193358" y="57924"/>
                  <a:pt x="188096" y="36861"/>
                  <a:pt x="186781" y="22380"/>
                </a:cubicBezTo>
                <a:cubicBezTo>
                  <a:pt x="177574" y="21063"/>
                  <a:pt x="169681" y="19747"/>
                  <a:pt x="160474" y="19747"/>
                </a:cubicBezTo>
                <a:cubicBezTo>
                  <a:pt x="128905" y="19747"/>
                  <a:pt x="98652" y="30279"/>
                  <a:pt x="74975" y="48709"/>
                </a:cubicBezTo>
                <a:cubicBezTo>
                  <a:pt x="81552" y="59241"/>
                  <a:pt x="93390" y="78988"/>
                  <a:pt x="86814" y="86886"/>
                </a:cubicBezTo>
                <a:cubicBezTo>
                  <a:pt x="78921" y="100051"/>
                  <a:pt x="53930" y="100051"/>
                  <a:pt x="53930" y="111899"/>
                </a:cubicBezTo>
                <a:cubicBezTo>
                  <a:pt x="53930" y="123747"/>
                  <a:pt x="52614" y="135596"/>
                  <a:pt x="53930" y="140862"/>
                </a:cubicBezTo>
                <a:cubicBezTo>
                  <a:pt x="55245" y="146128"/>
                  <a:pt x="69714" y="150077"/>
                  <a:pt x="59191" y="157976"/>
                </a:cubicBezTo>
                <a:cubicBezTo>
                  <a:pt x="52614" y="164558"/>
                  <a:pt x="32884" y="175090"/>
                  <a:pt x="21046" y="181672"/>
                </a:cubicBezTo>
                <a:cubicBezTo>
                  <a:pt x="22361" y="197470"/>
                  <a:pt x="27622" y="213267"/>
                  <a:pt x="35515" y="227748"/>
                </a:cubicBezTo>
                <a:cubicBezTo>
                  <a:pt x="38145" y="219850"/>
                  <a:pt x="49984" y="192204"/>
                  <a:pt x="59191" y="190887"/>
                </a:cubicBezTo>
                <a:cubicBezTo>
                  <a:pt x="69714" y="188254"/>
                  <a:pt x="78921" y="185621"/>
                  <a:pt x="89444" y="198786"/>
                </a:cubicBezTo>
                <a:cubicBezTo>
                  <a:pt x="99967" y="211951"/>
                  <a:pt x="114436" y="215900"/>
                  <a:pt x="122328" y="215900"/>
                </a:cubicBezTo>
                <a:cubicBezTo>
                  <a:pt x="130220" y="215900"/>
                  <a:pt x="121013" y="243546"/>
                  <a:pt x="96021" y="248812"/>
                </a:cubicBezTo>
                <a:cubicBezTo>
                  <a:pt x="72345" y="252761"/>
                  <a:pt x="106544" y="283040"/>
                  <a:pt x="86814" y="283040"/>
                </a:cubicBezTo>
                <a:cubicBezTo>
                  <a:pt x="109175" y="296204"/>
                  <a:pt x="134167" y="304103"/>
                  <a:pt x="160474" y="304103"/>
                </a:cubicBezTo>
                <a:cubicBezTo>
                  <a:pt x="163105" y="304103"/>
                  <a:pt x="165735" y="302787"/>
                  <a:pt x="167051" y="302787"/>
                </a:cubicBezTo>
                <a:cubicBezTo>
                  <a:pt x="167051" y="302787"/>
                  <a:pt x="167051" y="302787"/>
                  <a:pt x="170997" y="322534"/>
                </a:cubicBezTo>
                <a:cubicBezTo>
                  <a:pt x="168366" y="322534"/>
                  <a:pt x="164420" y="323850"/>
                  <a:pt x="160474" y="323850"/>
                </a:cubicBezTo>
                <a:cubicBezTo>
                  <a:pt x="72345" y="323850"/>
                  <a:pt x="0" y="251445"/>
                  <a:pt x="0" y="161925"/>
                </a:cubicBezTo>
                <a:cubicBezTo>
                  <a:pt x="0" y="72405"/>
                  <a:pt x="72345" y="0"/>
                  <a:pt x="1604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22"/>
          <p:cNvSpPr/>
          <p:nvPr/>
        </p:nvSpPr>
        <p:spPr>
          <a:xfrm>
            <a:off x="4922521" y="2326178"/>
            <a:ext cx="336936" cy="360640"/>
          </a:xfrm>
          <a:custGeom>
            <a:avLst/>
            <a:gdLst>
              <a:gd name="connsiteX0" fmla="*/ 270013 w 315913"/>
              <a:gd name="connsiteY0" fmla="*/ 244475 h 338138"/>
              <a:gd name="connsiteX1" fmla="*/ 315913 w 315913"/>
              <a:gd name="connsiteY1" fmla="*/ 290647 h 338138"/>
              <a:gd name="connsiteX2" fmla="*/ 315913 w 315913"/>
              <a:gd name="connsiteY2" fmla="*/ 331542 h 338138"/>
              <a:gd name="connsiteX3" fmla="*/ 313290 w 315913"/>
              <a:gd name="connsiteY3" fmla="*/ 335500 h 338138"/>
              <a:gd name="connsiteX4" fmla="*/ 309356 w 315913"/>
              <a:gd name="connsiteY4" fmla="*/ 338138 h 338138"/>
              <a:gd name="connsiteX5" fmla="*/ 231982 w 315913"/>
              <a:gd name="connsiteY5" fmla="*/ 338138 h 338138"/>
              <a:gd name="connsiteX6" fmla="*/ 225425 w 315913"/>
              <a:gd name="connsiteY6" fmla="*/ 331542 h 338138"/>
              <a:gd name="connsiteX7" fmla="*/ 225425 w 315913"/>
              <a:gd name="connsiteY7" fmla="*/ 290647 h 338138"/>
              <a:gd name="connsiteX8" fmla="*/ 270013 w 315913"/>
              <a:gd name="connsiteY8" fmla="*/ 244475 h 338138"/>
              <a:gd name="connsiteX9" fmla="*/ 157956 w 315913"/>
              <a:gd name="connsiteY9" fmla="*/ 244475 h 338138"/>
              <a:gd name="connsiteX10" fmla="*/ 203200 w 315913"/>
              <a:gd name="connsiteY10" fmla="*/ 290647 h 338138"/>
              <a:gd name="connsiteX11" fmla="*/ 203200 w 315913"/>
              <a:gd name="connsiteY11" fmla="*/ 331542 h 338138"/>
              <a:gd name="connsiteX12" fmla="*/ 201869 w 315913"/>
              <a:gd name="connsiteY12" fmla="*/ 335500 h 338138"/>
              <a:gd name="connsiteX13" fmla="*/ 196546 w 315913"/>
              <a:gd name="connsiteY13" fmla="*/ 338138 h 338138"/>
              <a:gd name="connsiteX14" fmla="*/ 119365 w 315913"/>
              <a:gd name="connsiteY14" fmla="*/ 338138 h 338138"/>
              <a:gd name="connsiteX15" fmla="*/ 112712 w 315913"/>
              <a:gd name="connsiteY15" fmla="*/ 331542 h 338138"/>
              <a:gd name="connsiteX16" fmla="*/ 112712 w 315913"/>
              <a:gd name="connsiteY16" fmla="*/ 290647 h 338138"/>
              <a:gd name="connsiteX17" fmla="*/ 157956 w 315913"/>
              <a:gd name="connsiteY17" fmla="*/ 244475 h 338138"/>
              <a:gd name="connsiteX18" fmla="*/ 45900 w 315913"/>
              <a:gd name="connsiteY18" fmla="*/ 244475 h 338138"/>
              <a:gd name="connsiteX19" fmla="*/ 90488 w 315913"/>
              <a:gd name="connsiteY19" fmla="*/ 290647 h 338138"/>
              <a:gd name="connsiteX20" fmla="*/ 90488 w 315913"/>
              <a:gd name="connsiteY20" fmla="*/ 331542 h 338138"/>
              <a:gd name="connsiteX21" fmla="*/ 89176 w 315913"/>
              <a:gd name="connsiteY21" fmla="*/ 335500 h 338138"/>
              <a:gd name="connsiteX22" fmla="*/ 83931 w 315913"/>
              <a:gd name="connsiteY22" fmla="*/ 338138 h 338138"/>
              <a:gd name="connsiteX23" fmla="*/ 6557 w 315913"/>
              <a:gd name="connsiteY23" fmla="*/ 338138 h 338138"/>
              <a:gd name="connsiteX24" fmla="*/ 0 w 315913"/>
              <a:gd name="connsiteY24" fmla="*/ 331542 h 338138"/>
              <a:gd name="connsiteX25" fmla="*/ 0 w 315913"/>
              <a:gd name="connsiteY25" fmla="*/ 290647 h 338138"/>
              <a:gd name="connsiteX26" fmla="*/ 45900 w 315913"/>
              <a:gd name="connsiteY26" fmla="*/ 244475 h 338138"/>
              <a:gd name="connsiteX27" fmla="*/ 271463 w 315913"/>
              <a:gd name="connsiteY27" fmla="*/ 180975 h 338138"/>
              <a:gd name="connsiteX28" fmla="*/ 301625 w 315913"/>
              <a:gd name="connsiteY28" fmla="*/ 211138 h 338138"/>
              <a:gd name="connsiteX29" fmla="*/ 271463 w 315913"/>
              <a:gd name="connsiteY29" fmla="*/ 241300 h 338138"/>
              <a:gd name="connsiteX30" fmla="*/ 241300 w 315913"/>
              <a:gd name="connsiteY30" fmla="*/ 211138 h 338138"/>
              <a:gd name="connsiteX31" fmla="*/ 271463 w 315913"/>
              <a:gd name="connsiteY31" fmla="*/ 180975 h 338138"/>
              <a:gd name="connsiteX32" fmla="*/ 159420 w 315913"/>
              <a:gd name="connsiteY32" fmla="*/ 180975 h 338138"/>
              <a:gd name="connsiteX33" fmla="*/ 188912 w 315913"/>
              <a:gd name="connsiteY33" fmla="*/ 211138 h 338138"/>
              <a:gd name="connsiteX34" fmla="*/ 159420 w 315913"/>
              <a:gd name="connsiteY34" fmla="*/ 241300 h 338138"/>
              <a:gd name="connsiteX35" fmla="*/ 128587 w 315913"/>
              <a:gd name="connsiteY35" fmla="*/ 211138 h 338138"/>
              <a:gd name="connsiteX36" fmla="*/ 159420 w 315913"/>
              <a:gd name="connsiteY36" fmla="*/ 180975 h 338138"/>
              <a:gd name="connsiteX37" fmla="*/ 46038 w 315913"/>
              <a:gd name="connsiteY37" fmla="*/ 180975 h 338138"/>
              <a:gd name="connsiteX38" fmla="*/ 76201 w 315913"/>
              <a:gd name="connsiteY38" fmla="*/ 211138 h 338138"/>
              <a:gd name="connsiteX39" fmla="*/ 46038 w 315913"/>
              <a:gd name="connsiteY39" fmla="*/ 241301 h 338138"/>
              <a:gd name="connsiteX40" fmla="*/ 15875 w 315913"/>
              <a:gd name="connsiteY40" fmla="*/ 211138 h 338138"/>
              <a:gd name="connsiteX41" fmla="*/ 46038 w 315913"/>
              <a:gd name="connsiteY41" fmla="*/ 180975 h 338138"/>
              <a:gd name="connsiteX42" fmla="*/ 270005 w 315913"/>
              <a:gd name="connsiteY42" fmla="*/ 77788 h 338138"/>
              <a:gd name="connsiteX43" fmla="*/ 238125 w 315913"/>
              <a:gd name="connsiteY43" fmla="*/ 109792 h 338138"/>
              <a:gd name="connsiteX44" fmla="*/ 238125 w 315913"/>
              <a:gd name="connsiteY44" fmla="*/ 144463 h 338138"/>
              <a:gd name="connsiteX45" fmla="*/ 303213 w 315913"/>
              <a:gd name="connsiteY45" fmla="*/ 144463 h 338138"/>
              <a:gd name="connsiteX46" fmla="*/ 303213 w 315913"/>
              <a:gd name="connsiteY46" fmla="*/ 109792 h 338138"/>
              <a:gd name="connsiteX47" fmla="*/ 270005 w 315913"/>
              <a:gd name="connsiteY47" fmla="*/ 77788 h 338138"/>
              <a:gd name="connsiteX48" fmla="*/ 270013 w 315913"/>
              <a:gd name="connsiteY48" fmla="*/ 65088 h 338138"/>
              <a:gd name="connsiteX49" fmla="*/ 315913 w 315913"/>
              <a:gd name="connsiteY49" fmla="*/ 109941 h 338138"/>
              <a:gd name="connsiteX50" fmla="*/ 315913 w 315913"/>
              <a:gd name="connsiteY50" fmla="*/ 150836 h 338138"/>
              <a:gd name="connsiteX51" fmla="*/ 313290 w 315913"/>
              <a:gd name="connsiteY51" fmla="*/ 156113 h 338138"/>
              <a:gd name="connsiteX52" fmla="*/ 309356 w 315913"/>
              <a:gd name="connsiteY52" fmla="*/ 158751 h 338138"/>
              <a:gd name="connsiteX53" fmla="*/ 231982 w 315913"/>
              <a:gd name="connsiteY53" fmla="*/ 158751 h 338138"/>
              <a:gd name="connsiteX54" fmla="*/ 225425 w 315913"/>
              <a:gd name="connsiteY54" fmla="*/ 150836 h 338138"/>
              <a:gd name="connsiteX55" fmla="*/ 225425 w 315913"/>
              <a:gd name="connsiteY55" fmla="*/ 109941 h 338138"/>
              <a:gd name="connsiteX56" fmla="*/ 270013 w 315913"/>
              <a:gd name="connsiteY56" fmla="*/ 65088 h 338138"/>
              <a:gd name="connsiteX57" fmla="*/ 157956 w 315913"/>
              <a:gd name="connsiteY57" fmla="*/ 65088 h 338138"/>
              <a:gd name="connsiteX58" fmla="*/ 203200 w 315913"/>
              <a:gd name="connsiteY58" fmla="*/ 109941 h 338138"/>
              <a:gd name="connsiteX59" fmla="*/ 203200 w 315913"/>
              <a:gd name="connsiteY59" fmla="*/ 150836 h 338138"/>
              <a:gd name="connsiteX60" fmla="*/ 201869 w 315913"/>
              <a:gd name="connsiteY60" fmla="*/ 156113 h 338138"/>
              <a:gd name="connsiteX61" fmla="*/ 196546 w 315913"/>
              <a:gd name="connsiteY61" fmla="*/ 158751 h 338138"/>
              <a:gd name="connsiteX62" fmla="*/ 119365 w 315913"/>
              <a:gd name="connsiteY62" fmla="*/ 158751 h 338138"/>
              <a:gd name="connsiteX63" fmla="*/ 112712 w 315913"/>
              <a:gd name="connsiteY63" fmla="*/ 150836 h 338138"/>
              <a:gd name="connsiteX64" fmla="*/ 112712 w 315913"/>
              <a:gd name="connsiteY64" fmla="*/ 109941 h 338138"/>
              <a:gd name="connsiteX65" fmla="*/ 157956 w 315913"/>
              <a:gd name="connsiteY65" fmla="*/ 65088 h 338138"/>
              <a:gd name="connsiteX66" fmla="*/ 45900 w 315913"/>
              <a:gd name="connsiteY66" fmla="*/ 65088 h 338138"/>
              <a:gd name="connsiteX67" fmla="*/ 90488 w 315913"/>
              <a:gd name="connsiteY67" fmla="*/ 109941 h 338138"/>
              <a:gd name="connsiteX68" fmla="*/ 90488 w 315913"/>
              <a:gd name="connsiteY68" fmla="*/ 150836 h 338138"/>
              <a:gd name="connsiteX69" fmla="*/ 89176 w 315913"/>
              <a:gd name="connsiteY69" fmla="*/ 156113 h 338138"/>
              <a:gd name="connsiteX70" fmla="*/ 83931 w 315913"/>
              <a:gd name="connsiteY70" fmla="*/ 158751 h 338138"/>
              <a:gd name="connsiteX71" fmla="*/ 6557 w 315913"/>
              <a:gd name="connsiteY71" fmla="*/ 158751 h 338138"/>
              <a:gd name="connsiteX72" fmla="*/ 0 w 315913"/>
              <a:gd name="connsiteY72" fmla="*/ 150836 h 338138"/>
              <a:gd name="connsiteX73" fmla="*/ 0 w 315913"/>
              <a:gd name="connsiteY73" fmla="*/ 109941 h 338138"/>
              <a:gd name="connsiteX74" fmla="*/ 45900 w 315913"/>
              <a:gd name="connsiteY74" fmla="*/ 65088 h 338138"/>
              <a:gd name="connsiteX75" fmla="*/ 270669 w 315913"/>
              <a:gd name="connsiteY75" fmla="*/ 14288 h 338138"/>
              <a:gd name="connsiteX76" fmla="*/ 254000 w 315913"/>
              <a:gd name="connsiteY76" fmla="*/ 30957 h 338138"/>
              <a:gd name="connsiteX77" fmla="*/ 270669 w 315913"/>
              <a:gd name="connsiteY77" fmla="*/ 47626 h 338138"/>
              <a:gd name="connsiteX78" fmla="*/ 287338 w 315913"/>
              <a:gd name="connsiteY78" fmla="*/ 30957 h 338138"/>
              <a:gd name="connsiteX79" fmla="*/ 270669 w 315913"/>
              <a:gd name="connsiteY79" fmla="*/ 14288 h 338138"/>
              <a:gd name="connsiteX80" fmla="*/ 271463 w 315913"/>
              <a:gd name="connsiteY80" fmla="*/ 0 h 338138"/>
              <a:gd name="connsiteX81" fmla="*/ 301625 w 315913"/>
              <a:gd name="connsiteY81" fmla="*/ 30957 h 338138"/>
              <a:gd name="connsiteX82" fmla="*/ 271463 w 315913"/>
              <a:gd name="connsiteY82" fmla="*/ 61913 h 338138"/>
              <a:gd name="connsiteX83" fmla="*/ 241300 w 315913"/>
              <a:gd name="connsiteY83" fmla="*/ 30957 h 338138"/>
              <a:gd name="connsiteX84" fmla="*/ 271463 w 315913"/>
              <a:gd name="connsiteY84" fmla="*/ 0 h 338138"/>
              <a:gd name="connsiteX85" fmla="*/ 159420 w 315913"/>
              <a:gd name="connsiteY85" fmla="*/ 0 h 338138"/>
              <a:gd name="connsiteX86" fmla="*/ 188912 w 315913"/>
              <a:gd name="connsiteY86" fmla="*/ 30957 h 338138"/>
              <a:gd name="connsiteX87" fmla="*/ 159420 w 315913"/>
              <a:gd name="connsiteY87" fmla="*/ 61913 h 338138"/>
              <a:gd name="connsiteX88" fmla="*/ 128587 w 315913"/>
              <a:gd name="connsiteY88" fmla="*/ 30957 h 338138"/>
              <a:gd name="connsiteX89" fmla="*/ 159420 w 315913"/>
              <a:gd name="connsiteY89" fmla="*/ 0 h 338138"/>
              <a:gd name="connsiteX90" fmla="*/ 46037 w 315913"/>
              <a:gd name="connsiteY90" fmla="*/ 0 h 338138"/>
              <a:gd name="connsiteX91" fmla="*/ 76200 w 315913"/>
              <a:gd name="connsiteY91" fmla="*/ 30957 h 338138"/>
              <a:gd name="connsiteX92" fmla="*/ 46037 w 315913"/>
              <a:gd name="connsiteY92" fmla="*/ 61913 h 338138"/>
              <a:gd name="connsiteX93" fmla="*/ 15875 w 315913"/>
              <a:gd name="connsiteY93" fmla="*/ 30957 h 338138"/>
              <a:gd name="connsiteX94" fmla="*/ 46037 w 315913"/>
              <a:gd name="connsiteY9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5913" h="338138">
                <a:moveTo>
                  <a:pt x="270013" y="244475"/>
                </a:moveTo>
                <a:cubicBezTo>
                  <a:pt x="294930" y="244475"/>
                  <a:pt x="315913" y="265582"/>
                  <a:pt x="315913" y="290647"/>
                </a:cubicBezTo>
                <a:cubicBezTo>
                  <a:pt x="315913" y="290647"/>
                  <a:pt x="315913" y="290647"/>
                  <a:pt x="315913" y="331542"/>
                </a:cubicBezTo>
                <a:cubicBezTo>
                  <a:pt x="315913" y="332861"/>
                  <a:pt x="314602" y="335500"/>
                  <a:pt x="313290" y="335500"/>
                </a:cubicBezTo>
                <a:cubicBezTo>
                  <a:pt x="313290" y="336819"/>
                  <a:pt x="310667" y="338138"/>
                  <a:pt x="309356" y="338138"/>
                </a:cubicBezTo>
                <a:cubicBezTo>
                  <a:pt x="309356" y="338138"/>
                  <a:pt x="309356" y="338138"/>
                  <a:pt x="231982" y="338138"/>
                </a:cubicBezTo>
                <a:cubicBezTo>
                  <a:pt x="228048" y="338138"/>
                  <a:pt x="225425" y="335500"/>
                  <a:pt x="225425" y="331542"/>
                </a:cubicBezTo>
                <a:cubicBezTo>
                  <a:pt x="225425" y="331542"/>
                  <a:pt x="225425" y="331542"/>
                  <a:pt x="225425" y="290647"/>
                </a:cubicBezTo>
                <a:cubicBezTo>
                  <a:pt x="225425" y="265582"/>
                  <a:pt x="246408" y="244475"/>
                  <a:pt x="270013" y="244475"/>
                </a:cubicBezTo>
                <a:close/>
                <a:moveTo>
                  <a:pt x="157956" y="244475"/>
                </a:moveTo>
                <a:cubicBezTo>
                  <a:pt x="183239" y="244475"/>
                  <a:pt x="203200" y="265582"/>
                  <a:pt x="203200" y="290647"/>
                </a:cubicBezTo>
                <a:cubicBezTo>
                  <a:pt x="203200" y="290647"/>
                  <a:pt x="203200" y="290647"/>
                  <a:pt x="203200" y="331542"/>
                </a:cubicBezTo>
                <a:cubicBezTo>
                  <a:pt x="203200" y="332861"/>
                  <a:pt x="203200" y="335500"/>
                  <a:pt x="201869" y="335500"/>
                </a:cubicBezTo>
                <a:cubicBezTo>
                  <a:pt x="200538" y="336819"/>
                  <a:pt x="199208" y="338138"/>
                  <a:pt x="196546" y="338138"/>
                </a:cubicBezTo>
                <a:cubicBezTo>
                  <a:pt x="196546" y="338138"/>
                  <a:pt x="196546" y="338138"/>
                  <a:pt x="119365" y="338138"/>
                </a:cubicBezTo>
                <a:cubicBezTo>
                  <a:pt x="115373" y="338138"/>
                  <a:pt x="112712" y="335500"/>
                  <a:pt x="112712" y="331542"/>
                </a:cubicBezTo>
                <a:cubicBezTo>
                  <a:pt x="112712" y="331542"/>
                  <a:pt x="112712" y="331542"/>
                  <a:pt x="112712" y="290647"/>
                </a:cubicBezTo>
                <a:cubicBezTo>
                  <a:pt x="112712" y="265582"/>
                  <a:pt x="132672" y="244475"/>
                  <a:pt x="157956" y="244475"/>
                </a:cubicBezTo>
                <a:close/>
                <a:moveTo>
                  <a:pt x="45900" y="244475"/>
                </a:moveTo>
                <a:cubicBezTo>
                  <a:pt x="69505" y="244475"/>
                  <a:pt x="90488" y="265582"/>
                  <a:pt x="90488" y="290647"/>
                </a:cubicBezTo>
                <a:cubicBezTo>
                  <a:pt x="90488" y="290647"/>
                  <a:pt x="90488" y="290647"/>
                  <a:pt x="90488" y="331542"/>
                </a:cubicBezTo>
                <a:cubicBezTo>
                  <a:pt x="90488" y="332861"/>
                  <a:pt x="90488" y="335500"/>
                  <a:pt x="89176" y="335500"/>
                </a:cubicBezTo>
                <a:cubicBezTo>
                  <a:pt x="87865" y="336819"/>
                  <a:pt x="85242" y="338138"/>
                  <a:pt x="83931" y="338138"/>
                </a:cubicBezTo>
                <a:cubicBezTo>
                  <a:pt x="83931" y="338138"/>
                  <a:pt x="83931" y="338138"/>
                  <a:pt x="6557" y="338138"/>
                </a:cubicBezTo>
                <a:cubicBezTo>
                  <a:pt x="3934" y="338138"/>
                  <a:pt x="0" y="335500"/>
                  <a:pt x="0" y="331542"/>
                </a:cubicBezTo>
                <a:cubicBezTo>
                  <a:pt x="0" y="331542"/>
                  <a:pt x="0" y="331542"/>
                  <a:pt x="0" y="290647"/>
                </a:cubicBezTo>
                <a:cubicBezTo>
                  <a:pt x="0" y="265582"/>
                  <a:pt x="20983" y="244475"/>
                  <a:pt x="45900" y="244475"/>
                </a:cubicBezTo>
                <a:close/>
                <a:moveTo>
                  <a:pt x="271463" y="180975"/>
                </a:moveTo>
                <a:cubicBezTo>
                  <a:pt x="287200" y="180975"/>
                  <a:pt x="301625" y="194089"/>
                  <a:pt x="301625" y="211138"/>
                </a:cubicBezTo>
                <a:cubicBezTo>
                  <a:pt x="301625" y="228186"/>
                  <a:pt x="287200" y="241300"/>
                  <a:pt x="271463" y="241300"/>
                </a:cubicBezTo>
                <a:cubicBezTo>
                  <a:pt x="254414" y="241300"/>
                  <a:pt x="241300" y="228186"/>
                  <a:pt x="241300" y="211138"/>
                </a:cubicBezTo>
                <a:cubicBezTo>
                  <a:pt x="241300" y="194089"/>
                  <a:pt x="254414" y="180975"/>
                  <a:pt x="271463" y="180975"/>
                </a:cubicBezTo>
                <a:close/>
                <a:moveTo>
                  <a:pt x="159420" y="180975"/>
                </a:moveTo>
                <a:cubicBezTo>
                  <a:pt x="175506" y="180975"/>
                  <a:pt x="188912" y="194089"/>
                  <a:pt x="188912" y="211138"/>
                </a:cubicBezTo>
                <a:cubicBezTo>
                  <a:pt x="188912" y="228186"/>
                  <a:pt x="175506" y="241300"/>
                  <a:pt x="159420" y="241300"/>
                </a:cubicBezTo>
                <a:cubicBezTo>
                  <a:pt x="141992" y="241300"/>
                  <a:pt x="128587" y="228186"/>
                  <a:pt x="128587" y="211138"/>
                </a:cubicBezTo>
                <a:cubicBezTo>
                  <a:pt x="128587" y="194089"/>
                  <a:pt x="141992" y="180975"/>
                  <a:pt x="159420" y="180975"/>
                </a:cubicBezTo>
                <a:close/>
                <a:moveTo>
                  <a:pt x="46038" y="180975"/>
                </a:moveTo>
                <a:cubicBezTo>
                  <a:pt x="62697" y="180975"/>
                  <a:pt x="76201" y="194479"/>
                  <a:pt x="76201" y="211138"/>
                </a:cubicBezTo>
                <a:cubicBezTo>
                  <a:pt x="76201" y="227797"/>
                  <a:pt x="62697" y="241301"/>
                  <a:pt x="46038" y="241301"/>
                </a:cubicBezTo>
                <a:cubicBezTo>
                  <a:pt x="29379" y="241301"/>
                  <a:pt x="15875" y="227797"/>
                  <a:pt x="15875" y="211138"/>
                </a:cubicBezTo>
                <a:cubicBezTo>
                  <a:pt x="15875" y="194479"/>
                  <a:pt x="29379" y="180975"/>
                  <a:pt x="46038" y="180975"/>
                </a:cubicBezTo>
                <a:close/>
                <a:moveTo>
                  <a:pt x="270005" y="77788"/>
                </a:moveTo>
                <a:cubicBezTo>
                  <a:pt x="252736" y="77788"/>
                  <a:pt x="238125" y="92457"/>
                  <a:pt x="238125" y="109792"/>
                </a:cubicBezTo>
                <a:cubicBezTo>
                  <a:pt x="238125" y="109792"/>
                  <a:pt x="238125" y="109792"/>
                  <a:pt x="238125" y="144463"/>
                </a:cubicBezTo>
                <a:cubicBezTo>
                  <a:pt x="238125" y="144463"/>
                  <a:pt x="238125" y="144463"/>
                  <a:pt x="303213" y="144463"/>
                </a:cubicBezTo>
                <a:lnTo>
                  <a:pt x="303213" y="109792"/>
                </a:lnTo>
                <a:cubicBezTo>
                  <a:pt x="303213" y="92457"/>
                  <a:pt x="288602" y="77788"/>
                  <a:pt x="270005" y="77788"/>
                </a:cubicBezTo>
                <a:close/>
                <a:moveTo>
                  <a:pt x="270013" y="65088"/>
                </a:moveTo>
                <a:cubicBezTo>
                  <a:pt x="294930" y="65088"/>
                  <a:pt x="315913" y="84876"/>
                  <a:pt x="315913" y="109941"/>
                </a:cubicBezTo>
                <a:cubicBezTo>
                  <a:pt x="315913" y="109941"/>
                  <a:pt x="315913" y="109941"/>
                  <a:pt x="315913" y="150836"/>
                </a:cubicBezTo>
                <a:cubicBezTo>
                  <a:pt x="315913" y="153474"/>
                  <a:pt x="314602" y="154794"/>
                  <a:pt x="313290" y="156113"/>
                </a:cubicBezTo>
                <a:cubicBezTo>
                  <a:pt x="313290" y="157432"/>
                  <a:pt x="310667" y="158751"/>
                  <a:pt x="309356" y="158751"/>
                </a:cubicBezTo>
                <a:cubicBezTo>
                  <a:pt x="309356" y="158751"/>
                  <a:pt x="309356" y="158751"/>
                  <a:pt x="231982" y="158751"/>
                </a:cubicBezTo>
                <a:cubicBezTo>
                  <a:pt x="228048" y="158751"/>
                  <a:pt x="225425" y="154794"/>
                  <a:pt x="225425" y="150836"/>
                </a:cubicBezTo>
                <a:cubicBezTo>
                  <a:pt x="225425" y="150836"/>
                  <a:pt x="225425" y="150836"/>
                  <a:pt x="225425" y="109941"/>
                </a:cubicBezTo>
                <a:cubicBezTo>
                  <a:pt x="225425" y="84876"/>
                  <a:pt x="246408" y="65088"/>
                  <a:pt x="270013" y="65088"/>
                </a:cubicBezTo>
                <a:close/>
                <a:moveTo>
                  <a:pt x="157956" y="65088"/>
                </a:moveTo>
                <a:cubicBezTo>
                  <a:pt x="183239" y="65088"/>
                  <a:pt x="203200" y="84876"/>
                  <a:pt x="203200" y="109941"/>
                </a:cubicBezTo>
                <a:cubicBezTo>
                  <a:pt x="203200" y="109941"/>
                  <a:pt x="203200" y="109941"/>
                  <a:pt x="203200" y="150836"/>
                </a:cubicBezTo>
                <a:cubicBezTo>
                  <a:pt x="203200" y="153474"/>
                  <a:pt x="203200" y="154794"/>
                  <a:pt x="201869" y="156113"/>
                </a:cubicBezTo>
                <a:cubicBezTo>
                  <a:pt x="200538" y="157432"/>
                  <a:pt x="199208" y="158751"/>
                  <a:pt x="196546" y="158751"/>
                </a:cubicBezTo>
                <a:cubicBezTo>
                  <a:pt x="196546" y="158751"/>
                  <a:pt x="196546" y="158751"/>
                  <a:pt x="119365" y="158751"/>
                </a:cubicBezTo>
                <a:cubicBezTo>
                  <a:pt x="115373" y="158751"/>
                  <a:pt x="112712" y="154794"/>
                  <a:pt x="112712" y="150836"/>
                </a:cubicBezTo>
                <a:cubicBezTo>
                  <a:pt x="112712" y="150836"/>
                  <a:pt x="112712" y="150836"/>
                  <a:pt x="112712" y="109941"/>
                </a:cubicBezTo>
                <a:cubicBezTo>
                  <a:pt x="112712" y="84876"/>
                  <a:pt x="132672" y="65088"/>
                  <a:pt x="157956" y="65088"/>
                </a:cubicBezTo>
                <a:close/>
                <a:moveTo>
                  <a:pt x="45900" y="65088"/>
                </a:moveTo>
                <a:cubicBezTo>
                  <a:pt x="69505" y="65088"/>
                  <a:pt x="90488" y="84876"/>
                  <a:pt x="90488" y="109941"/>
                </a:cubicBezTo>
                <a:cubicBezTo>
                  <a:pt x="90488" y="109941"/>
                  <a:pt x="90488" y="109941"/>
                  <a:pt x="90488" y="150836"/>
                </a:cubicBezTo>
                <a:cubicBezTo>
                  <a:pt x="90488" y="153474"/>
                  <a:pt x="90488" y="154794"/>
                  <a:pt x="89176" y="156113"/>
                </a:cubicBezTo>
                <a:cubicBezTo>
                  <a:pt x="87865" y="157432"/>
                  <a:pt x="85242" y="158751"/>
                  <a:pt x="83931" y="158751"/>
                </a:cubicBezTo>
                <a:cubicBezTo>
                  <a:pt x="83931" y="158751"/>
                  <a:pt x="83931" y="158751"/>
                  <a:pt x="6557" y="158751"/>
                </a:cubicBezTo>
                <a:cubicBezTo>
                  <a:pt x="3934" y="158751"/>
                  <a:pt x="0" y="154794"/>
                  <a:pt x="0" y="150836"/>
                </a:cubicBezTo>
                <a:cubicBezTo>
                  <a:pt x="0" y="150836"/>
                  <a:pt x="0" y="150836"/>
                  <a:pt x="0" y="109941"/>
                </a:cubicBezTo>
                <a:cubicBezTo>
                  <a:pt x="0" y="84876"/>
                  <a:pt x="20983" y="65088"/>
                  <a:pt x="45900" y="65088"/>
                </a:cubicBezTo>
                <a:close/>
                <a:moveTo>
                  <a:pt x="270669" y="14288"/>
                </a:moveTo>
                <a:cubicBezTo>
                  <a:pt x="261463" y="14288"/>
                  <a:pt x="254000" y="21751"/>
                  <a:pt x="254000" y="30957"/>
                </a:cubicBezTo>
                <a:cubicBezTo>
                  <a:pt x="254000" y="40163"/>
                  <a:pt x="261463" y="47626"/>
                  <a:pt x="270669" y="47626"/>
                </a:cubicBezTo>
                <a:cubicBezTo>
                  <a:pt x="279875" y="47626"/>
                  <a:pt x="287338" y="40163"/>
                  <a:pt x="287338" y="30957"/>
                </a:cubicBezTo>
                <a:cubicBezTo>
                  <a:pt x="287338" y="21751"/>
                  <a:pt x="279875" y="14288"/>
                  <a:pt x="270669" y="14288"/>
                </a:cubicBezTo>
                <a:close/>
                <a:moveTo>
                  <a:pt x="271463" y="0"/>
                </a:moveTo>
                <a:cubicBezTo>
                  <a:pt x="287200" y="0"/>
                  <a:pt x="301625" y="13459"/>
                  <a:pt x="301625" y="30957"/>
                </a:cubicBezTo>
                <a:cubicBezTo>
                  <a:pt x="301625" y="48454"/>
                  <a:pt x="287200" y="61913"/>
                  <a:pt x="271463" y="61913"/>
                </a:cubicBezTo>
                <a:cubicBezTo>
                  <a:pt x="254414" y="61913"/>
                  <a:pt x="241300" y="48454"/>
                  <a:pt x="241300" y="30957"/>
                </a:cubicBezTo>
                <a:cubicBezTo>
                  <a:pt x="241300" y="13459"/>
                  <a:pt x="254414" y="0"/>
                  <a:pt x="271463" y="0"/>
                </a:cubicBezTo>
                <a:close/>
                <a:moveTo>
                  <a:pt x="159420" y="0"/>
                </a:moveTo>
                <a:cubicBezTo>
                  <a:pt x="175506" y="0"/>
                  <a:pt x="188912" y="13459"/>
                  <a:pt x="188912" y="30957"/>
                </a:cubicBezTo>
                <a:cubicBezTo>
                  <a:pt x="188912" y="48454"/>
                  <a:pt x="175506" y="61913"/>
                  <a:pt x="159420" y="61913"/>
                </a:cubicBezTo>
                <a:cubicBezTo>
                  <a:pt x="141992" y="61913"/>
                  <a:pt x="128587" y="48454"/>
                  <a:pt x="128587" y="30957"/>
                </a:cubicBezTo>
                <a:cubicBezTo>
                  <a:pt x="128587" y="13459"/>
                  <a:pt x="141992" y="0"/>
                  <a:pt x="159420" y="0"/>
                </a:cubicBezTo>
                <a:close/>
                <a:moveTo>
                  <a:pt x="46037" y="0"/>
                </a:moveTo>
                <a:cubicBezTo>
                  <a:pt x="63086" y="0"/>
                  <a:pt x="76200" y="13459"/>
                  <a:pt x="76200" y="30957"/>
                </a:cubicBezTo>
                <a:cubicBezTo>
                  <a:pt x="76200" y="48454"/>
                  <a:pt x="63086" y="61913"/>
                  <a:pt x="46037" y="61913"/>
                </a:cubicBezTo>
                <a:cubicBezTo>
                  <a:pt x="28989" y="61913"/>
                  <a:pt x="15875" y="48454"/>
                  <a:pt x="15875" y="30957"/>
                </a:cubicBezTo>
                <a:cubicBezTo>
                  <a:pt x="15875" y="13459"/>
                  <a:pt x="28989" y="0"/>
                  <a:pt x="460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773" y="746344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、社群管理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2226" name="矩形 8"/>
          <p:cNvSpPr/>
          <p:nvPr/>
        </p:nvSpPr>
        <p:spPr>
          <a:xfrm>
            <a:off x="931659" y="2533228"/>
            <a:ext cx="2965834" cy="26135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13995" indent="-213995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做新媒体社群，一定要想办法促进活跃度。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8"/>
          <p:cNvSpPr>
            <a:spLocks noChangeArrowheads="1"/>
          </p:cNvSpPr>
          <p:nvPr/>
        </p:nvSpPr>
        <p:spPr bwMode="auto">
          <a:xfrm>
            <a:off x="931660" y="2806202"/>
            <a:ext cx="2707192" cy="5768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13995" indent="-213995" eaLnBrk="0" hangingPunct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很多群被广告、色情内容占据，群主一定要发挥作用，让群里面保持正面形象，要限制，要定期清理。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矩形 8"/>
          <p:cNvSpPr>
            <a:spLocks noChangeArrowheads="1"/>
          </p:cNvSpPr>
          <p:nvPr/>
        </p:nvSpPr>
        <p:spPr bwMode="auto">
          <a:xfrm>
            <a:off x="6237239" y="2893678"/>
            <a:ext cx="2400645" cy="5230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13995" indent="-213995" eaLnBrk="0" hangingPunct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我觉得社群只是管理工具，但一定要把群管理到位，群是工具不是平台，尤其社区社群只是基础工具。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 8"/>
          <p:cNvSpPr>
            <a:spLocks noChangeArrowheads="1"/>
          </p:cNvSpPr>
          <p:nvPr/>
        </p:nvSpPr>
        <p:spPr bwMode="auto">
          <a:xfrm>
            <a:off x="6237238" y="3442557"/>
            <a:ext cx="2220921" cy="3752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13995" indent="-213995" eaLnBrk="0" hangingPunct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规则奖惩要做清晰文字，起码让用户有奔头、有激励、颁任务。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53485" y="149960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奖惩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85216" y="342134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任务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35" grpId="0" animBg="1"/>
      <p:bldP spid="36" grpId="0" animBg="1"/>
      <p:bldP spid="3" grpId="0"/>
      <p:bldP spid="52226" grpId="0"/>
      <p:bldP spid="14" grpId="0"/>
      <p:bldP spid="15" grpId="0"/>
      <p:bldP spid="17" grpId="0"/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3" name="矩形 8"/>
          <p:cNvSpPr/>
          <p:nvPr/>
        </p:nvSpPr>
        <p:spPr>
          <a:xfrm>
            <a:off x="7238610" y="1652987"/>
            <a:ext cx="1967428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例：做一个活动，适当跟用户讨论，借用户的嘴说出来。</a:t>
            </a:r>
            <a:endParaRPr lang="zh-CN" altLang="en-US" sz="11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让用户帮你想想办法，让用户有参与感。</a:t>
            </a:r>
            <a:endParaRPr lang="zh-CN" altLang="en-US" sz="11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Straight Connector 29"/>
          <p:cNvCxnSpPr/>
          <p:nvPr/>
        </p:nvCxnSpPr>
        <p:spPr>
          <a:xfrm>
            <a:off x="6451548" y="1798552"/>
            <a:ext cx="656659" cy="3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30"/>
          <p:cNvSpPr/>
          <p:nvPr/>
        </p:nvSpPr>
        <p:spPr>
          <a:xfrm>
            <a:off x="1897229" y="1132292"/>
            <a:ext cx="1301859" cy="1302028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4"/>
          <p:cNvGrpSpPr/>
          <p:nvPr/>
        </p:nvGrpSpPr>
        <p:grpSpPr>
          <a:xfrm>
            <a:off x="506370" y="901458"/>
            <a:ext cx="1929404" cy="707890"/>
            <a:chOff x="494433" y="1214428"/>
            <a:chExt cx="1791552" cy="657227"/>
          </a:xfrm>
        </p:grpSpPr>
        <p:sp>
          <p:nvSpPr>
            <p:cNvPr id="19" name="Rectangle 40"/>
            <p:cNvSpPr/>
            <p:nvPr/>
          </p:nvSpPr>
          <p:spPr>
            <a:xfrm>
              <a:off x="494433" y="1500180"/>
              <a:ext cx="1791552" cy="371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尝试跟各平台打通、和别人跨界合作，不要自己玩自己的</a:t>
              </a:r>
              <a:endParaRPr lang="zh-CN" altLang="en-US" sz="1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41"/>
            <p:cNvSpPr/>
            <p:nvPr/>
          </p:nvSpPr>
          <p:spPr>
            <a:xfrm>
              <a:off x="1000100" y="1214428"/>
              <a:ext cx="1283010" cy="2571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各平台打通</a:t>
              </a:r>
              <a:endParaRPr lang="ms-MY" sz="12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7" name="Oval 15"/>
          <p:cNvSpPr/>
          <p:nvPr/>
        </p:nvSpPr>
        <p:spPr>
          <a:xfrm>
            <a:off x="2589642" y="1845055"/>
            <a:ext cx="1189777" cy="1189931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Arc 31"/>
          <p:cNvSpPr/>
          <p:nvPr/>
        </p:nvSpPr>
        <p:spPr>
          <a:xfrm flipH="1">
            <a:off x="6205579" y="1132292"/>
            <a:ext cx="1301859" cy="1302028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Group 45"/>
          <p:cNvGrpSpPr/>
          <p:nvPr/>
        </p:nvGrpSpPr>
        <p:grpSpPr>
          <a:xfrm>
            <a:off x="6974927" y="901459"/>
            <a:ext cx="1769501" cy="698399"/>
            <a:chOff x="6500826" y="1214428"/>
            <a:chExt cx="1643074" cy="648415"/>
          </a:xfrm>
        </p:grpSpPr>
        <p:sp>
          <p:nvSpPr>
            <p:cNvPr id="25" name="Rectangle 34"/>
            <p:cNvSpPr/>
            <p:nvPr/>
          </p:nvSpPr>
          <p:spPr>
            <a:xfrm>
              <a:off x="6500826" y="1448744"/>
              <a:ext cx="1643074" cy="414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在运营过程中，一定要把荣誉感交给用户</a:t>
              </a:r>
              <a:endParaRPr lang="zh-CN" altLang="en-US" sz="1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35"/>
            <p:cNvSpPr/>
            <p:nvPr/>
          </p:nvSpPr>
          <p:spPr>
            <a:xfrm>
              <a:off x="6500826" y="1214428"/>
              <a:ext cx="1285884" cy="2571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用户荣誉感</a:t>
              </a:r>
              <a:endParaRPr lang="ms-MY" sz="12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4" name="Oval 24"/>
          <p:cNvSpPr/>
          <p:nvPr/>
        </p:nvSpPr>
        <p:spPr>
          <a:xfrm>
            <a:off x="5590101" y="1845055"/>
            <a:ext cx="1189777" cy="1189931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Arc 33"/>
          <p:cNvSpPr/>
          <p:nvPr/>
        </p:nvSpPr>
        <p:spPr>
          <a:xfrm flipV="1">
            <a:off x="2897381" y="2440354"/>
            <a:ext cx="1301859" cy="1302028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Group 43"/>
          <p:cNvGrpSpPr/>
          <p:nvPr/>
        </p:nvGrpSpPr>
        <p:grpSpPr>
          <a:xfrm>
            <a:off x="889042" y="3517582"/>
            <a:ext cx="2616158" cy="1138777"/>
            <a:chOff x="849764" y="3643320"/>
            <a:chExt cx="2429239" cy="1057276"/>
          </a:xfrm>
        </p:grpSpPr>
        <p:sp>
          <p:nvSpPr>
            <p:cNvPr id="31" name="Rectangle 38"/>
            <p:cNvSpPr/>
            <p:nvPr/>
          </p:nvSpPr>
          <p:spPr>
            <a:xfrm>
              <a:off x="849764" y="3929072"/>
              <a:ext cx="2429239" cy="7715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积累塔尖用户，不一定是</a:t>
              </a:r>
              <a:r>
                <a:rPr lang="en-US" altLang="zh-CN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KOL</a:t>
              </a:r>
              <a:r>
                <a:rPr lang="zh-CN" altLang="en-US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，做社群管理，某种程度上其实群主也是塔尖。</a:t>
              </a:r>
              <a:r>
                <a:rPr lang="zh-CN" altLang="en-US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积累不错的塔尖用户，这些用户可以帮你分担很多细致工作，帮你管理其它用户</a:t>
              </a:r>
              <a:endParaRPr lang="ms-MY" sz="1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32" name="Rectangle 39"/>
            <p:cNvSpPr/>
            <p:nvPr/>
          </p:nvSpPr>
          <p:spPr>
            <a:xfrm>
              <a:off x="1928794" y="3643320"/>
              <a:ext cx="1283010" cy="2571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塔尖客户</a:t>
              </a:r>
              <a:endParaRPr lang="ms-MY" sz="12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30" name="Oval 22"/>
          <p:cNvSpPr/>
          <p:nvPr/>
        </p:nvSpPr>
        <p:spPr>
          <a:xfrm>
            <a:off x="3589794" y="1845054"/>
            <a:ext cx="1189777" cy="1189932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Arc 32"/>
          <p:cNvSpPr/>
          <p:nvPr/>
        </p:nvSpPr>
        <p:spPr>
          <a:xfrm flipH="1" flipV="1">
            <a:off x="5205426" y="2440354"/>
            <a:ext cx="1301859" cy="1302029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46"/>
          <p:cNvGrpSpPr/>
          <p:nvPr/>
        </p:nvGrpSpPr>
        <p:grpSpPr>
          <a:xfrm>
            <a:off x="5974775" y="3517584"/>
            <a:ext cx="2540576" cy="954111"/>
            <a:chOff x="5572132" y="3643320"/>
            <a:chExt cx="2359057" cy="885826"/>
          </a:xfrm>
        </p:grpSpPr>
        <p:sp>
          <p:nvSpPr>
            <p:cNvPr id="37" name="Rectangle 36"/>
            <p:cNvSpPr/>
            <p:nvPr/>
          </p:nvSpPr>
          <p:spPr>
            <a:xfrm>
              <a:off x="5572132" y="3929072"/>
              <a:ext cx="2359057" cy="60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一定要相信用户能做比较好的东西。</a:t>
              </a:r>
              <a:r>
                <a:rPr lang="zh-CN" altLang="en-US" sz="1000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放权是一种能力，就像公司里，放权给自己的下属，让团队去做一些比较有意义的事情</a:t>
              </a:r>
              <a:endParaRPr lang="ms-MY" sz="1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572132" y="3643320"/>
              <a:ext cx="1285884" cy="2571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4452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放权</a:t>
              </a:r>
              <a:endParaRPr lang="ms-MY" sz="12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36" name="Oval 23"/>
          <p:cNvSpPr/>
          <p:nvPr/>
        </p:nvSpPr>
        <p:spPr>
          <a:xfrm>
            <a:off x="4589948" y="1845054"/>
            <a:ext cx="1189777" cy="1189932"/>
          </a:xfrm>
          <a:prstGeom prst="ellipse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/>
      <p:bldP spid="15" grpId="0" animBg="1"/>
      <p:bldP spid="17" grpId="0" animBg="1"/>
      <p:bldP spid="22" grpId="0" animBg="1"/>
      <p:bldP spid="24" grpId="0" animBg="1"/>
      <p:bldP spid="28" grpId="0" animBg="1"/>
      <p:bldP spid="30" grpId="0" animBg="1"/>
      <p:bldP spid="34" grpId="0" animBg="1"/>
      <p:bldP spid="3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8" b="19111"/>
          <a:stretch>
            <a:fillRect/>
          </a:stretch>
        </p:blipFill>
        <p:spPr>
          <a:xfrm>
            <a:off x="3915188" y="963294"/>
            <a:ext cx="5709989" cy="262112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963295"/>
            <a:ext cx="3956420" cy="262112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28144" y="963295"/>
            <a:ext cx="2598965" cy="4437380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5217" y="1264997"/>
            <a:ext cx="2024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5217" y="1990793"/>
            <a:ext cx="1945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用户需求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1191868" y="2589537"/>
            <a:ext cx="3430101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needs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矩形 2"/>
          <p:cNvSpPr/>
          <p:nvPr/>
        </p:nvSpPr>
        <p:spPr>
          <a:xfrm>
            <a:off x="3847410" y="2470552"/>
            <a:ext cx="1645718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eaLnBrk="0" hangingPunct="0"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四大平台的基本运营手段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324" name="矩形 8"/>
          <p:cNvSpPr/>
          <p:nvPr/>
        </p:nvSpPr>
        <p:spPr>
          <a:xfrm>
            <a:off x="1597297" y="1391497"/>
            <a:ext cx="1706785" cy="8679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微博活动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微博热点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话题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大号互转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327" name="矩形 8"/>
          <p:cNvSpPr/>
          <p:nvPr/>
        </p:nvSpPr>
        <p:spPr>
          <a:xfrm>
            <a:off x="6538166" y="1634369"/>
            <a:ext cx="2336006" cy="11264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更强调内容质量（原创）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传播性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微信活动（有效留存）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更容易积累高质量粉丝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331" name="矩形 8"/>
          <p:cNvSpPr/>
          <p:nvPr/>
        </p:nvSpPr>
        <p:spPr>
          <a:xfrm>
            <a:off x="1448192" y="3442945"/>
            <a:ext cx="1820878" cy="8679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借助官方（花钱）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贴吧活动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版主管理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335" name="矩形 8"/>
          <p:cNvSpPr/>
          <p:nvPr/>
        </p:nvSpPr>
        <p:spPr>
          <a:xfrm>
            <a:off x="6468705" y="3338435"/>
            <a:ext cx="1663406" cy="8679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依赖官方配合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日志发布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说说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稻壳儿春秋广告/盗版必究"/>
          <p:cNvSpPr/>
          <p:nvPr/>
        </p:nvSpPr>
        <p:spPr>
          <a:xfrm rot="2700000">
            <a:off x="3489435" y="1554992"/>
            <a:ext cx="2286842" cy="2286841"/>
          </a:xfrm>
          <a:prstGeom prst="rect">
            <a:avLst/>
          </a:prstGeom>
          <a:noFill/>
          <a:ln w="38100">
            <a:solidFill>
              <a:srgbClr val="A4B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稻壳儿春秋广告/盗版必究"/>
          <p:cNvSpPr/>
          <p:nvPr/>
        </p:nvSpPr>
        <p:spPr>
          <a:xfrm>
            <a:off x="3304082" y="1453845"/>
            <a:ext cx="1017757" cy="1017757"/>
          </a:xfrm>
          <a:prstGeom prst="diamond">
            <a:avLst/>
          </a:prstGeom>
          <a:solidFill>
            <a:srgbClr val="2682C8"/>
          </a:solidFill>
          <a:ln w="57150">
            <a:solidFill>
              <a:srgbClr val="A4B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稻壳儿春秋广告/盗版必究"/>
          <p:cNvSpPr/>
          <p:nvPr/>
        </p:nvSpPr>
        <p:spPr>
          <a:xfrm>
            <a:off x="3304082" y="2925224"/>
            <a:ext cx="1017757" cy="1017757"/>
          </a:xfrm>
          <a:prstGeom prst="diamond">
            <a:avLst/>
          </a:prstGeom>
          <a:solidFill>
            <a:srgbClr val="2682C8"/>
          </a:solidFill>
          <a:ln w="57150">
            <a:solidFill>
              <a:srgbClr val="A4B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稻壳儿春秋广告/盗版必究"/>
          <p:cNvSpPr/>
          <p:nvPr/>
        </p:nvSpPr>
        <p:spPr>
          <a:xfrm>
            <a:off x="4943872" y="1453845"/>
            <a:ext cx="1017757" cy="1017757"/>
          </a:xfrm>
          <a:prstGeom prst="diamond">
            <a:avLst/>
          </a:prstGeom>
          <a:solidFill>
            <a:srgbClr val="2682C8"/>
          </a:solidFill>
          <a:ln w="57150">
            <a:solidFill>
              <a:srgbClr val="A4B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稻壳儿春秋广告/盗版必究"/>
          <p:cNvSpPr/>
          <p:nvPr/>
        </p:nvSpPr>
        <p:spPr>
          <a:xfrm>
            <a:off x="4943872" y="2925224"/>
            <a:ext cx="1017757" cy="1017757"/>
          </a:xfrm>
          <a:prstGeom prst="diamond">
            <a:avLst/>
          </a:prstGeom>
          <a:solidFill>
            <a:srgbClr val="2682C8"/>
          </a:solidFill>
          <a:ln w="57150">
            <a:solidFill>
              <a:srgbClr val="A4B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稻壳儿春秋广告/盗版必究"/>
          <p:cNvSpPr txBox="1"/>
          <p:nvPr/>
        </p:nvSpPr>
        <p:spPr>
          <a:xfrm>
            <a:off x="5019261" y="1808310"/>
            <a:ext cx="94773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spc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微信</a:t>
            </a:r>
            <a:endParaRPr lang="zh-CN" altLang="en-US" sz="1600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" name="稻壳儿春秋广告/盗版必究"/>
          <p:cNvSpPr txBox="1"/>
          <p:nvPr/>
        </p:nvSpPr>
        <p:spPr>
          <a:xfrm>
            <a:off x="4978883" y="3287447"/>
            <a:ext cx="947734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QQ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空间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" name="稻壳儿春秋广告/盗版必究"/>
          <p:cNvSpPr txBox="1"/>
          <p:nvPr/>
        </p:nvSpPr>
        <p:spPr>
          <a:xfrm>
            <a:off x="3346649" y="1808310"/>
            <a:ext cx="94773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spc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微博</a:t>
            </a:r>
            <a:endParaRPr lang="zh-CN" altLang="en-US" sz="1600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" name="稻壳儿春秋广告/盗版必究"/>
          <p:cNvSpPr txBox="1"/>
          <p:nvPr/>
        </p:nvSpPr>
        <p:spPr>
          <a:xfrm>
            <a:off x="3373543" y="3287447"/>
            <a:ext cx="94773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1600" spc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贴吧</a:t>
            </a:r>
            <a:endParaRPr lang="zh-CN" altLang="en-US" sz="1600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4" grpId="0"/>
      <p:bldP spid="56327" grpId="0"/>
      <p:bldP spid="56331" grpId="0"/>
      <p:bldP spid="56335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6" grpId="0"/>
      <p:bldP spid="28" grpId="0"/>
      <p:bldP spid="3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矩形 8"/>
          <p:cNvSpPr/>
          <p:nvPr/>
        </p:nvSpPr>
        <p:spPr>
          <a:xfrm>
            <a:off x="5806542" y="1417671"/>
            <a:ext cx="2765440" cy="60351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平时跟网络热点结合，一定要合法，</a:t>
            </a:r>
            <a:endParaRPr lang="en-US" altLang="zh-CN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注意品牌调性，不要转负面内容。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跟热点结合一块，对曝光量会起到良好作用。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396" name="矩形 8"/>
          <p:cNvSpPr/>
          <p:nvPr/>
        </p:nvSpPr>
        <p:spPr>
          <a:xfrm>
            <a:off x="6498161" y="2477778"/>
            <a:ext cx="2243608" cy="5355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很多做新媒体帐号，都是</a:t>
            </a:r>
            <a:r>
              <a:rPr lang="en-US" altLang="zh-CN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</a:t>
            </a: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小时在滚动，晚上时间也尽量不错过。原则就是：不要为了粉丝而粉丝，为了一些东西不折手段。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418" name="矩形 8"/>
          <p:cNvSpPr/>
          <p:nvPr/>
        </p:nvSpPr>
        <p:spPr>
          <a:xfrm>
            <a:off x="6516291" y="3572956"/>
            <a:ext cx="1941270" cy="46198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一定要找符合帐号气质的，尽量找有耐心、有韧性、做事细心、有责任感、对某一方面专注的伙伴。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420" name="矩形 8"/>
          <p:cNvSpPr/>
          <p:nvPr/>
        </p:nvSpPr>
        <p:spPr>
          <a:xfrm>
            <a:off x="5886552" y="4446480"/>
            <a:ext cx="2030919" cy="21204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尝试跟自己相关的，或者别的平台联动。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1"/>
          <p:cNvGrpSpPr/>
          <p:nvPr/>
        </p:nvGrpSpPr>
        <p:grpSpPr>
          <a:xfrm>
            <a:off x="4295612" y="2213739"/>
            <a:ext cx="890080" cy="1714777"/>
            <a:chOff x="5443060" y="2476778"/>
            <a:chExt cx="1339983" cy="2581532"/>
          </a:xfrm>
        </p:grpSpPr>
        <p:sp>
          <p:nvSpPr>
            <p:cNvPr id="25" name="Freeform: Shape 25"/>
            <p:cNvSpPr/>
            <p:nvPr/>
          </p:nvSpPr>
          <p:spPr bwMode="auto">
            <a:xfrm>
              <a:off x="5682067" y="4136136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: Shape 26"/>
            <p:cNvSpPr/>
            <p:nvPr/>
          </p:nvSpPr>
          <p:spPr bwMode="auto">
            <a:xfrm>
              <a:off x="5682067" y="4340083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: Shape 27"/>
            <p:cNvSpPr/>
            <p:nvPr/>
          </p:nvSpPr>
          <p:spPr bwMode="auto">
            <a:xfrm>
              <a:off x="5682067" y="3935576"/>
              <a:ext cx="863218" cy="374016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28"/>
            <p:cNvSpPr/>
            <p:nvPr/>
          </p:nvSpPr>
          <p:spPr bwMode="auto">
            <a:xfrm>
              <a:off x="5688843" y="3698428"/>
              <a:ext cx="602356" cy="328620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5856201" y="4567752"/>
              <a:ext cx="550861" cy="490558"/>
              <a:chOff x="5708371" y="5136354"/>
              <a:chExt cx="831509" cy="740482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34" name="Freeform: Shape 34"/>
              <p:cNvSpPr/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5" name="Group 35"/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  <a:grpFill/>
            </p:grpSpPr>
            <p:sp>
              <p:nvSpPr>
                <p:cNvPr id="36" name="Freeform: Shape 36"/>
                <p:cNvSpPr/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: Shape 37"/>
                <p:cNvSpPr/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0" name="Freeform: Shape 30"/>
            <p:cNvSpPr/>
            <p:nvPr/>
          </p:nvSpPr>
          <p:spPr bwMode="auto">
            <a:xfrm>
              <a:off x="5547232" y="2476778"/>
              <a:ext cx="694504" cy="272381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31"/>
            <p:cNvSpPr/>
            <p:nvPr/>
          </p:nvSpPr>
          <p:spPr bwMode="auto">
            <a:xfrm>
              <a:off x="5443060" y="2561186"/>
              <a:ext cx="1339983" cy="560923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32"/>
            <p:cNvSpPr/>
            <p:nvPr/>
          </p:nvSpPr>
          <p:spPr bwMode="auto">
            <a:xfrm>
              <a:off x="5443060" y="2907435"/>
              <a:ext cx="1339983" cy="562252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: Shape 33"/>
            <p:cNvSpPr/>
            <p:nvPr/>
          </p:nvSpPr>
          <p:spPr bwMode="auto">
            <a:xfrm>
              <a:off x="5443060" y="3258385"/>
              <a:ext cx="1339983" cy="561036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Oval 39"/>
          <p:cNvSpPr>
            <a:spLocks noChangeAspect="1"/>
          </p:cNvSpPr>
          <p:nvPr/>
        </p:nvSpPr>
        <p:spPr>
          <a:xfrm>
            <a:off x="2903871" y="2250536"/>
            <a:ext cx="581654" cy="582141"/>
          </a:xfrm>
          <a:prstGeom prst="ellipse">
            <a:avLst/>
          </a:prstGeom>
          <a:solidFill>
            <a:schemeClr val="accent1">
              <a:alpha val="81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40"/>
          <p:cNvSpPr>
            <a:spLocks noChangeAspect="1"/>
          </p:cNvSpPr>
          <p:nvPr/>
        </p:nvSpPr>
        <p:spPr>
          <a:xfrm>
            <a:off x="2970985" y="2317706"/>
            <a:ext cx="447426" cy="447801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42"/>
          <p:cNvSpPr>
            <a:spLocks noChangeAspect="1"/>
          </p:cNvSpPr>
          <p:nvPr/>
        </p:nvSpPr>
        <p:spPr>
          <a:xfrm>
            <a:off x="2903871" y="3222356"/>
            <a:ext cx="581654" cy="582141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43"/>
          <p:cNvSpPr>
            <a:spLocks noChangeAspect="1"/>
          </p:cNvSpPr>
          <p:nvPr/>
        </p:nvSpPr>
        <p:spPr>
          <a:xfrm>
            <a:off x="2970985" y="3289526"/>
            <a:ext cx="447426" cy="447801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45"/>
          <p:cNvSpPr>
            <a:spLocks noChangeAspect="1"/>
          </p:cNvSpPr>
          <p:nvPr/>
        </p:nvSpPr>
        <p:spPr>
          <a:xfrm>
            <a:off x="3736702" y="4001437"/>
            <a:ext cx="581654" cy="582141"/>
          </a:xfrm>
          <a:prstGeom prst="ellipse">
            <a:avLst/>
          </a:prstGeom>
          <a:solidFill>
            <a:schemeClr val="accent5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46"/>
          <p:cNvSpPr>
            <a:spLocks noChangeAspect="1"/>
          </p:cNvSpPr>
          <p:nvPr/>
        </p:nvSpPr>
        <p:spPr>
          <a:xfrm>
            <a:off x="3803817" y="4068608"/>
            <a:ext cx="447426" cy="447801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Oval 48"/>
          <p:cNvSpPr>
            <a:spLocks noChangeAspect="1"/>
          </p:cNvSpPr>
          <p:nvPr/>
        </p:nvSpPr>
        <p:spPr>
          <a:xfrm>
            <a:off x="5157867" y="1345498"/>
            <a:ext cx="581654" cy="582141"/>
          </a:xfrm>
          <a:prstGeom prst="ellipse">
            <a:avLst/>
          </a:prstGeom>
          <a:solidFill>
            <a:schemeClr val="accent4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49"/>
          <p:cNvSpPr>
            <a:spLocks noChangeAspect="1"/>
          </p:cNvSpPr>
          <p:nvPr/>
        </p:nvSpPr>
        <p:spPr>
          <a:xfrm>
            <a:off x="5224982" y="1412668"/>
            <a:ext cx="447426" cy="447801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val 51"/>
          <p:cNvSpPr>
            <a:spLocks noChangeAspect="1"/>
          </p:cNvSpPr>
          <p:nvPr/>
        </p:nvSpPr>
        <p:spPr>
          <a:xfrm>
            <a:off x="5875012" y="2189113"/>
            <a:ext cx="581654" cy="582141"/>
          </a:xfrm>
          <a:prstGeom prst="ellipse">
            <a:avLst/>
          </a:prstGeom>
          <a:solidFill>
            <a:schemeClr val="accent6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52"/>
          <p:cNvSpPr>
            <a:spLocks noChangeAspect="1"/>
          </p:cNvSpPr>
          <p:nvPr/>
        </p:nvSpPr>
        <p:spPr>
          <a:xfrm>
            <a:off x="5942126" y="2256283"/>
            <a:ext cx="447426" cy="447801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54"/>
          <p:cNvSpPr>
            <a:spLocks noChangeAspect="1"/>
          </p:cNvSpPr>
          <p:nvPr/>
        </p:nvSpPr>
        <p:spPr>
          <a:xfrm>
            <a:off x="3736704" y="1345498"/>
            <a:ext cx="581654" cy="582141"/>
          </a:xfrm>
          <a:prstGeom prst="ellipse">
            <a:avLst/>
          </a:prstGeom>
          <a:solidFill>
            <a:schemeClr val="accent3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55"/>
          <p:cNvSpPr>
            <a:spLocks noChangeAspect="1"/>
          </p:cNvSpPr>
          <p:nvPr/>
        </p:nvSpPr>
        <p:spPr>
          <a:xfrm>
            <a:off x="3803817" y="1412668"/>
            <a:ext cx="447426" cy="447801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Oval 54"/>
          <p:cNvSpPr>
            <a:spLocks noChangeAspect="1"/>
          </p:cNvSpPr>
          <p:nvPr/>
        </p:nvSpPr>
        <p:spPr>
          <a:xfrm>
            <a:off x="5224982" y="3982692"/>
            <a:ext cx="581654" cy="582141"/>
          </a:xfrm>
          <a:prstGeom prst="ellipse">
            <a:avLst/>
          </a:prstGeom>
          <a:solidFill>
            <a:schemeClr val="accent3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Oval 55"/>
          <p:cNvSpPr>
            <a:spLocks noChangeAspect="1"/>
          </p:cNvSpPr>
          <p:nvPr/>
        </p:nvSpPr>
        <p:spPr>
          <a:xfrm>
            <a:off x="5292095" y="4049862"/>
            <a:ext cx="447426" cy="447801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Oval 45"/>
          <p:cNvSpPr>
            <a:spLocks noChangeAspect="1"/>
          </p:cNvSpPr>
          <p:nvPr/>
        </p:nvSpPr>
        <p:spPr>
          <a:xfrm>
            <a:off x="5875012" y="3210146"/>
            <a:ext cx="581654" cy="582141"/>
          </a:xfrm>
          <a:prstGeom prst="ellipse">
            <a:avLst/>
          </a:prstGeom>
          <a:solidFill>
            <a:schemeClr val="accent5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Oval 46"/>
          <p:cNvSpPr>
            <a:spLocks noChangeAspect="1"/>
          </p:cNvSpPr>
          <p:nvPr/>
        </p:nvSpPr>
        <p:spPr>
          <a:xfrm>
            <a:off x="5942126" y="3277317"/>
            <a:ext cx="447426" cy="447801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8"/>
          <p:cNvSpPr/>
          <p:nvPr/>
        </p:nvSpPr>
        <p:spPr>
          <a:xfrm>
            <a:off x="1559977" y="1658011"/>
            <a:ext cx="2243839" cy="21204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可以用关键词概括，如：冷兔，幽默好玩。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8"/>
          <p:cNvSpPr/>
          <p:nvPr/>
        </p:nvSpPr>
        <p:spPr>
          <a:xfrm>
            <a:off x="859431" y="2518399"/>
            <a:ext cx="1929052" cy="34253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一定不要选跟帐号气质不搭配的人，</a:t>
            </a:r>
            <a:endParaRPr lang="en-US" altLang="zh-CN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如：美食类的帐号要找吃货。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8"/>
          <p:cNvSpPr/>
          <p:nvPr/>
        </p:nvSpPr>
        <p:spPr>
          <a:xfrm>
            <a:off x="526463" y="3572273"/>
            <a:ext cx="2216916" cy="47302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r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最基本的方法是找大</a:t>
            </a:r>
            <a:r>
              <a:rPr lang="en-US" altLang="zh-CN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互转，平时多积累人脉人品。平时跟热点，结合后转发量可能比较大，所以有时候该跟必须跟。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8"/>
          <p:cNvSpPr/>
          <p:nvPr/>
        </p:nvSpPr>
        <p:spPr>
          <a:xfrm>
            <a:off x="2025727" y="4569890"/>
            <a:ext cx="1755106" cy="21204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比如微博上的微群、投票用过吗？</a:t>
            </a:r>
            <a:endParaRPr lang="zh-CN" altLang="en-US" sz="8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41790" y="1411935"/>
            <a:ext cx="1114602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打造个性标签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22103" y="2268573"/>
            <a:ext cx="797438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人神合一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3234" y="3315508"/>
            <a:ext cx="1937244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提升转发数（大</a:t>
            </a:r>
            <a:r>
              <a:rPr lang="en-US" altLang="zh-CN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V/</a:t>
            </a: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热点）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77693" y="4298701"/>
            <a:ext cx="1114602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熟悉平台功能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8368" name="矩形 58367"/>
          <p:cNvSpPr/>
          <p:nvPr/>
        </p:nvSpPr>
        <p:spPr>
          <a:xfrm>
            <a:off x="5806542" y="1163184"/>
            <a:ext cx="2458297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跟热点的注意事项（合法</a:t>
            </a:r>
            <a:r>
              <a:rPr lang="en-US" altLang="zh-CN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品牌）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8369" name="矩形 58368"/>
          <p:cNvSpPr/>
          <p:nvPr/>
        </p:nvSpPr>
        <p:spPr>
          <a:xfrm>
            <a:off x="6508720" y="2215352"/>
            <a:ext cx="1431765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坚持不懈，有原则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8370" name="矩形 58369"/>
          <p:cNvSpPr/>
          <p:nvPr/>
        </p:nvSpPr>
        <p:spPr>
          <a:xfrm>
            <a:off x="6508720" y="3300419"/>
            <a:ext cx="1590346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关于新媒体人员招聘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8371" name="矩形 58370"/>
          <p:cNvSpPr/>
          <p:nvPr/>
        </p:nvSpPr>
        <p:spPr>
          <a:xfrm>
            <a:off x="5886552" y="4210313"/>
            <a:ext cx="797438" cy="271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跨界合作</a:t>
            </a:r>
            <a:endParaRPr lang="zh-CN" altLang="en-US" sz="1400" b="1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58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8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8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58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9396" grpId="0"/>
      <p:bldP spid="60418" grpId="0"/>
      <p:bldP spid="6042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52" grpId="0" animBg="1"/>
      <p:bldP spid="53" grpId="0" animBg="1"/>
      <p:bldP spid="54" grpId="0" animBg="1"/>
      <p:bldP spid="55" grpId="0" animBg="1"/>
      <p:bldP spid="57" grpId="0"/>
      <p:bldP spid="59" grpId="0"/>
      <p:bldP spid="61" grpId="0"/>
      <p:bldP spid="63" grpId="0"/>
      <p:bldP spid="6" grpId="0"/>
      <p:bldP spid="7" grpId="0"/>
      <p:bldP spid="8" grpId="0"/>
      <p:bldP spid="9" grpId="0"/>
      <p:bldP spid="58368" grpId="0"/>
      <p:bldP spid="58369" grpId="0"/>
      <p:bldP spid="58370" grpId="0"/>
      <p:bldP spid="5837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>
            <a:fillRect/>
          </a:stretch>
        </p:blipFill>
        <p:spPr>
          <a:xfrm rot="2673673">
            <a:off x="8667768" y="-463141"/>
            <a:ext cx="1866863" cy="1866863"/>
          </a:xfrm>
          <a:prstGeom prst="rect">
            <a:avLst/>
          </a:prstGeom>
        </p:spPr>
      </p:pic>
      <p:sp>
        <p:nvSpPr>
          <p:cNvPr id="4" name="任意多边形 15"/>
          <p:cNvSpPr/>
          <p:nvPr/>
        </p:nvSpPr>
        <p:spPr bwMode="auto">
          <a:xfrm>
            <a:off x="628571" y="1315122"/>
            <a:ext cx="9782745" cy="2640194"/>
          </a:xfrm>
          <a:custGeom>
            <a:avLst/>
            <a:gdLst>
              <a:gd name="connsiteX0" fmla="*/ 0 w 11588822"/>
              <a:gd name="connsiteY0" fmla="*/ 0 h 3127623"/>
              <a:gd name="connsiteX1" fmla="*/ 3099184 w 11588822"/>
              <a:gd name="connsiteY1" fmla="*/ 0 h 3127623"/>
              <a:gd name="connsiteX2" fmla="*/ 6887525 w 11588822"/>
              <a:gd name="connsiteY2" fmla="*/ 0 h 3127623"/>
              <a:gd name="connsiteX3" fmla="*/ 9986708 w 11588822"/>
              <a:gd name="connsiteY3" fmla="*/ 0 h 3127623"/>
              <a:gd name="connsiteX4" fmla="*/ 11588822 w 11588822"/>
              <a:gd name="connsiteY4" fmla="*/ 1563812 h 3127623"/>
              <a:gd name="connsiteX5" fmla="*/ 11588822 w 11588822"/>
              <a:gd name="connsiteY5" fmla="*/ 3127623 h 3127623"/>
              <a:gd name="connsiteX6" fmla="*/ 8489638 w 11588822"/>
              <a:gd name="connsiteY6" fmla="*/ 3127623 h 3127623"/>
              <a:gd name="connsiteX7" fmla="*/ 3226042 w 11588822"/>
              <a:gd name="connsiteY7" fmla="*/ 3127623 h 3127623"/>
              <a:gd name="connsiteX8" fmla="*/ 126858 w 11588822"/>
              <a:gd name="connsiteY8" fmla="*/ 3127623 h 3127623"/>
              <a:gd name="connsiteX9" fmla="*/ 1665544 w 11588822"/>
              <a:gd name="connsiteY9" fmla="*/ 1625724 h 312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88822" h="3127623">
                <a:moveTo>
                  <a:pt x="0" y="0"/>
                </a:moveTo>
                <a:lnTo>
                  <a:pt x="3099184" y="0"/>
                </a:lnTo>
                <a:lnTo>
                  <a:pt x="6887525" y="0"/>
                </a:lnTo>
                <a:lnTo>
                  <a:pt x="9986708" y="0"/>
                </a:lnTo>
                <a:lnTo>
                  <a:pt x="11588822" y="1563812"/>
                </a:lnTo>
                <a:lnTo>
                  <a:pt x="11588822" y="3127623"/>
                </a:lnTo>
                <a:lnTo>
                  <a:pt x="8489638" y="3127623"/>
                </a:lnTo>
                <a:lnTo>
                  <a:pt x="3226042" y="3127623"/>
                </a:lnTo>
                <a:lnTo>
                  <a:pt x="126858" y="3127623"/>
                </a:lnTo>
                <a:lnTo>
                  <a:pt x="1665544" y="16257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pPr algn="l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3"/>
          <p:cNvSpPr/>
          <p:nvPr/>
        </p:nvSpPr>
        <p:spPr>
          <a:xfrm rot="2700000">
            <a:off x="-1123950" y="1469529"/>
            <a:ext cx="2434582" cy="2434582"/>
          </a:xfrm>
          <a:prstGeom prst="rect">
            <a:avLst/>
          </a:prstGeom>
          <a:noFill/>
          <a:ln w="76200">
            <a:solidFill>
              <a:srgbClr val="268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Rectangle 12"/>
          <p:cNvSpPr/>
          <p:nvPr/>
        </p:nvSpPr>
        <p:spPr>
          <a:xfrm rot="2700000">
            <a:off x="3883739" y="4773249"/>
            <a:ext cx="1831250" cy="1831250"/>
          </a:xfrm>
          <a:prstGeom prst="rect">
            <a:avLst/>
          </a:prstGeom>
          <a:noFill/>
          <a:ln w="76200">
            <a:solidFill>
              <a:srgbClr val="268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占位符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898" y="538320"/>
            <a:ext cx="2645840" cy="2645841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  <a:effectLst/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-1657" r="-468" b="1657"/>
          <a:stretch>
            <a:fillRect/>
          </a:stretch>
        </p:blipFill>
        <p:spPr>
          <a:xfrm rot="18898520">
            <a:off x="5922474" y="-470444"/>
            <a:ext cx="1872993" cy="187299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>
            <a:fillRect/>
          </a:stretch>
        </p:blipFill>
        <p:spPr>
          <a:xfrm rot="2710345">
            <a:off x="8701606" y="2315019"/>
            <a:ext cx="1901134" cy="1901134"/>
          </a:xfrm>
          <a:prstGeom prst="rect">
            <a:avLst/>
          </a:prstGeom>
        </p:spPr>
      </p:pic>
      <p:sp>
        <p:nvSpPr>
          <p:cNvPr id="16" name="文本框 1"/>
          <p:cNvSpPr txBox="1"/>
          <p:nvPr/>
        </p:nvSpPr>
        <p:spPr>
          <a:xfrm>
            <a:off x="2357670" y="1831320"/>
            <a:ext cx="3262432" cy="10156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2682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6000" dirty="0">
              <a:solidFill>
                <a:srgbClr val="2682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"/>
          <p:cNvSpPr txBox="1"/>
          <p:nvPr/>
        </p:nvSpPr>
        <p:spPr>
          <a:xfrm>
            <a:off x="2357670" y="2700337"/>
            <a:ext cx="2085827" cy="76944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4400" dirty="0">
                <a:solidFill>
                  <a:srgbClr val="2682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400" dirty="0">
              <a:solidFill>
                <a:srgbClr val="2682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6" grpId="0"/>
      <p:bldP spid="22" grpId="0"/>
    </p:bldLst>
  </p:timing>
</p:sld>
</file>

<file path=ppt/tags/tag1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默认设计模板">
  <a:themeElements>
    <a:clrScheme name="自定义 4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682C8"/>
      </a:accent1>
      <a:accent2>
        <a:srgbClr val="44525F"/>
      </a:accent2>
      <a:accent3>
        <a:srgbClr val="697E93"/>
      </a:accent3>
      <a:accent4>
        <a:srgbClr val="A4B0BE"/>
      </a:accent4>
      <a:accent5>
        <a:srgbClr val="0163AE"/>
      </a:accent5>
      <a:accent6>
        <a:srgbClr val="575757"/>
      </a:accent6>
      <a:hlink>
        <a:srgbClr val="374552"/>
      </a:hlink>
      <a:folHlink>
        <a:srgbClr val="BFBFBF"/>
      </a:folHlink>
    </a:clrScheme>
    <a:fontScheme name="黑体简">
      <a:majorFont>
        <a:latin typeface="Arial"/>
        <a:ea typeface="汉仪大黑简"/>
        <a:cs typeface=""/>
      </a:majorFont>
      <a:minorFont>
        <a:latin typeface="HelveticaNeueLT Pro 35 Th"/>
        <a:ea typeface="黑体-简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682C8"/>
      </a:accent1>
      <a:accent2>
        <a:srgbClr val="44525F"/>
      </a:accent2>
      <a:accent3>
        <a:srgbClr val="697E93"/>
      </a:accent3>
      <a:accent4>
        <a:srgbClr val="A4B0BE"/>
      </a:accent4>
      <a:accent5>
        <a:srgbClr val="0163AE"/>
      </a:accent5>
      <a:accent6>
        <a:srgbClr val="575757"/>
      </a:accent6>
      <a:hlink>
        <a:srgbClr val="374552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8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29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30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3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3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3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3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ppt/theme/themeOverride3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2682C8"/>
    </a:accent1>
    <a:accent2>
      <a:srgbClr val="44525F"/>
    </a:accent2>
    <a:accent3>
      <a:srgbClr val="697E93"/>
    </a:accent3>
    <a:accent4>
      <a:srgbClr val="A4B0BE"/>
    </a:accent4>
    <a:accent5>
      <a:srgbClr val="0163AE"/>
    </a:accent5>
    <a:accent6>
      <a:srgbClr val="575757"/>
    </a:accent6>
    <a:hlink>
      <a:srgbClr val="37455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4726</Words>
  <Application>WPS 演示</Application>
  <PresentationFormat>自定义</PresentationFormat>
  <Paragraphs>619</Paragraphs>
  <Slides>43</Slides>
  <Notes>43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43</vt:i4>
      </vt:variant>
    </vt:vector>
  </HeadingPairs>
  <TitlesOfParts>
    <vt:vector size="61" baseType="lpstr">
      <vt:lpstr>Arial</vt:lpstr>
      <vt:lpstr>宋体</vt:lpstr>
      <vt:lpstr>Wingdings</vt:lpstr>
      <vt:lpstr>Calibri</vt:lpstr>
      <vt:lpstr>汉仪大黑简</vt:lpstr>
      <vt:lpstr>Calibri Light</vt:lpstr>
      <vt:lpstr>微软雅黑</vt:lpstr>
      <vt:lpstr>Arial Unicode MS</vt:lpstr>
      <vt:lpstr>Open Sans</vt:lpstr>
      <vt:lpstr>Open Sans Light</vt:lpstr>
      <vt:lpstr>黑体</vt:lpstr>
      <vt:lpstr>等线 Light</vt:lpstr>
      <vt:lpstr>等线</vt:lpstr>
      <vt:lpstr>黑体-简</vt:lpstr>
      <vt:lpstr>HelveticaNeueLT Pro 35 Th</vt:lpstr>
      <vt:lpstr>Segoe Print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adminisrtator</dc:creator>
  <cp:lastModifiedBy>拉普耶鲁</cp:lastModifiedBy>
  <cp:revision>1615</cp:revision>
  <dcterms:created xsi:type="dcterms:W3CDTF">2015-10-10T07:10:00Z</dcterms:created>
  <dcterms:modified xsi:type="dcterms:W3CDTF">2018-06-05T02:02:18Z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