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10" r:id="rId52"/>
    <p:sldId id="311" r:id="rId53"/>
    <p:sldId id="312" r:id="rId54"/>
    <p:sldId id="313" r:id="rId55"/>
    <p:sldId id="314" r:id="rId56"/>
    <p:sldId id="316" r:id="rId57"/>
  </p:sldIdLst>
  <p:sldSz cx="12192000" cy="6858000"/>
  <p:notesSz cx="6858000" cy="9144000"/>
  <p:custDataLst>
    <p:tags r:id="rId5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pos="5405">
          <p15:clr>
            <a:srgbClr val="A4A3A4"/>
          </p15:clr>
        </p15:guide>
        <p15:guide id="3" pos="642">
          <p15:clr>
            <a:srgbClr val="A4A3A4"/>
          </p15:clr>
        </p15:guide>
        <p15:guide id="4" orient="horz" pos="504">
          <p15:clr>
            <a:srgbClr val="A4A3A4"/>
          </p15:clr>
        </p15:guide>
        <p15:guide id="5" pos="3976">
          <p15:clr>
            <a:srgbClr val="A4A3A4"/>
          </p15:clr>
        </p15:guide>
        <p15:guide id="6" orient="horz" pos="11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48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90" y="96"/>
      </p:cViewPr>
      <p:guideLst>
        <p:guide orient="horz" pos="2387"/>
        <p:guide pos="5405"/>
        <p:guide pos="642"/>
        <p:guide orient="horz" pos="504"/>
        <p:guide pos="3976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CEB93-4969-457B-8F47-94E4E1A1DE34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5FB0F-1AE6-43CC-A9CC-6412D562C8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719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441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958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7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1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181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37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893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61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23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90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489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738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10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421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004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917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873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966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474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15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620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084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541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219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656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1839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177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7933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75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1291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1650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4331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9320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8442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2185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3943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235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642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1538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201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3401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9500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226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9179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7979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934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9214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5075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9288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8342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8213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5140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2056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2158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324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FB0F-1AE6-43CC-A9CC-6412D562C8DA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91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9C9FB-23AB-4659-8B21-49BC8534EF37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6B9DC8-E9D6-4BBE-A328-BD06DB5D6E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0274300" y="411782"/>
            <a:ext cx="13806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00" b="1" spc="300" dirty="0">
                <a:solidFill>
                  <a:srgbClr val="0070C0"/>
                </a:solidFill>
                <a:effectLst>
                  <a:reflection blurRad="6350" stA="28000" endPos="25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8" t="64139" r="31853" b="9543"/>
          <a:stretch>
            <a:fillRect/>
          </a:stretch>
        </p:blipFill>
        <p:spPr>
          <a:xfrm>
            <a:off x="5942592" y="5029200"/>
            <a:ext cx="2629908" cy="149021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032391" y="2669478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服从命令,坚决执行</a:t>
            </a:r>
          </a:p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要结果,不要理由</a:t>
            </a:r>
          </a:p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我们是靠结果生存,而不是靠理由</a:t>
            </a:r>
          </a:p>
          <a:p>
            <a:pPr algn="ctr"/>
            <a:endParaRPr lang="zh-CN" altLang="en-US" sz="10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凭着智慧与梦想,站在时代的前沿,用创新绎时尚,用创意诠释生活;</a:t>
            </a:r>
          </a:p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企成文化有神奇的双翅,彰显个性,播种激情,穿越时空,翱翔天际;</a:t>
            </a:r>
          </a:p>
          <a:p>
            <a:pPr algn="ctr"/>
            <a:r>
              <a:rPr lang="zh-CN" altLang="en-US" sz="10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无限创意引领无限希望,让世界从此不再有隔膜.</a:t>
            </a:r>
            <a:endParaRPr lang="zh-CN" altLang="en-US" sz="1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75479" y="2063719"/>
            <a:ext cx="6793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50" i="0" spc="300" dirty="0" smtClean="0">
                <a:solidFill>
                  <a:srgbClr val="2B2B2B"/>
                </a:solidFill>
                <a:effectLst/>
                <a:latin typeface="汉仪旗黑Y2-35W" panose="00020600040101010101" pitchFamily="18" charset="-122"/>
                <a:ea typeface="汉仪旗黑Y2-35W" panose="00020600040101010101" pitchFamily="18" charset="-122"/>
              </a:rPr>
              <a:t>ENTERPRISE MANAGEMENT TRAINING - EXECUTION</a:t>
            </a:r>
            <a:endParaRPr lang="zh-CN" altLang="en-US" sz="1550" spc="300" dirty="0">
              <a:latin typeface="汉仪旗黑Y2-35W" panose="00020600040101010101" pitchFamily="18" charset="-122"/>
              <a:ea typeface="汉仪旗黑Y2-35W" panose="00020600040101010101" pitchFamily="18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255817" y="1205729"/>
            <a:ext cx="8510967" cy="1046542"/>
            <a:chOff x="1762332" y="1105943"/>
            <a:chExt cx="8510967" cy="1046542"/>
          </a:xfrm>
        </p:grpSpPr>
        <p:sp>
          <p:nvSpPr>
            <p:cNvPr id="11" name="矩形 10"/>
            <p:cNvSpPr/>
            <p:nvPr/>
          </p:nvSpPr>
          <p:spPr>
            <a:xfrm>
              <a:off x="1762332" y="1136822"/>
              <a:ext cx="553388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spc="300" dirty="0" smtClean="0"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企业管理培训</a:t>
              </a:r>
              <a:r>
                <a:rPr lang="en-US" altLang="zh-CN" sz="6000" spc="300" dirty="0" smtClean="0"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-</a:t>
              </a:r>
              <a:endParaRPr lang="zh-CN" altLang="en-US" sz="6000" spc="300" dirty="0" smtClean="0">
                <a:latin typeface="方正正大黑简体" panose="02000000000000000000" pitchFamily="2" charset="-122"/>
                <a:ea typeface="方正正大黑简体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456875" y="1105943"/>
              <a:ext cx="38164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bg1"/>
                  </a:solidFill>
                  <a:effectLst>
                    <a:reflection blurRad="6350" stA="28000" endPos="25000" dist="60007" dir="5400000" sy="-100000" algn="bl" rotWithShape="0"/>
                  </a:effectLst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执行力</a:t>
              </a:r>
            </a:p>
          </p:txBody>
        </p:sp>
      </p:grpSp>
      <p:pic>
        <p:nvPicPr>
          <p:cNvPr id="3" name="Valentin - A Little S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35375" y="-178060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098929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8" t="64139" r="31853" b="9543"/>
          <a:stretch>
            <a:fillRect/>
          </a:stretch>
        </p:blipFill>
        <p:spPr>
          <a:xfrm>
            <a:off x="3628294" y="336735"/>
            <a:ext cx="3913896" cy="221778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732047" y="2809496"/>
            <a:ext cx="6096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服从命令,坚决执行</a:t>
            </a:r>
          </a:p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要结果,不要理由</a:t>
            </a:r>
          </a:p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我们是靠结果生存,而不是靠理由</a:t>
            </a:r>
          </a:p>
          <a:p>
            <a:endParaRPr lang="zh-CN" altLang="en-US" sz="15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凭着智慧与梦想,站在时代的前沿,用创新绎时尚,用创意诠释生活;</a:t>
            </a:r>
          </a:p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企成文化有神奇的双翅,彰显个性,播种激情,穿越时空,翱翔天际;</a:t>
            </a:r>
          </a:p>
          <a:p>
            <a:r>
              <a:rPr lang="zh-CN" altLang="en-US" sz="15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无限创意引领无限希望,让世界从此不再有隔膜.</a:t>
            </a:r>
            <a:endParaRPr lang="zh-CN" altLang="en-US" sz="15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32047" y="497932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Obey orders, stick to it</a:t>
            </a:r>
          </a:p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As a result, do not reason</a:t>
            </a:r>
          </a:p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We are live on the results, not by reason</a:t>
            </a:r>
          </a:p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With wisdom and dream, standing in the forefront of The Times, with innovation gets fashion, with creative interpretation of life;</a:t>
            </a:r>
          </a:p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Enterprise into a magic wings of culture, personality, passion, sowing time travel, soar;</a:t>
            </a:r>
          </a:p>
          <a:p>
            <a:r>
              <a:rPr lang="en-US" altLang="zh-CN" sz="1200" b="0" i="0" dirty="0" smtClean="0">
                <a:solidFill>
                  <a:srgbClr val="2B2B2B"/>
                </a:solidFill>
                <a:effectLst/>
                <a:latin typeface="Arial" panose="020B0604020202020204" pitchFamily="34" charset="0"/>
              </a:rPr>
              <a:t>Infinite originality lead infinite hope, let the world no longer have the diaphragm.</a:t>
            </a:r>
          </a:p>
          <a:p>
            <a:r>
              <a:rPr lang="en-US" altLang="zh-CN" sz="1200" dirty="0">
                <a:solidFill>
                  <a:srgbClr val="2B2B2B"/>
                </a:solidFill>
                <a:latin typeface="宋体" panose="02010600030101010101" pitchFamily="2" charset="-122"/>
              </a:rPr>
              <a:t/>
            </a:r>
            <a:br>
              <a:rPr lang="en-US" altLang="zh-CN" sz="1200" dirty="0">
                <a:solidFill>
                  <a:srgbClr val="2B2B2B"/>
                </a:solidFill>
                <a:latin typeface="宋体" panose="02010600030101010101" pitchFamily="2" charset="-122"/>
              </a:rPr>
            </a:br>
            <a:endParaRPr lang="zh-CN" altLang="en-US" sz="1200" dirty="0"/>
          </a:p>
        </p:txBody>
      </p:sp>
      <p:sp>
        <p:nvSpPr>
          <p:cNvPr id="13" name="文本框 12"/>
          <p:cNvSpPr txBox="1"/>
          <p:nvPr/>
        </p:nvSpPr>
        <p:spPr>
          <a:xfrm>
            <a:off x="7665144" y="783905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>
                <a:solidFill>
                  <a:srgbClr val="0070C0"/>
                </a:solidFill>
                <a:effectLst>
                  <a:reflection blurRad="6350" stA="28000" endPos="25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102990" y="1040891"/>
            <a:ext cx="492443" cy="9194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spc="150" dirty="0" smtClean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提升训</a:t>
            </a:r>
            <a:endParaRPr lang="zh-CN" altLang="en-US" sz="2000" spc="150" dirty="0"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49255" y="285118"/>
            <a:ext cx="3112699" cy="635239"/>
            <a:chOff x="-3890719" y="185507"/>
            <a:chExt cx="308850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2483311" y="547895"/>
              <a:ext cx="1681095" cy="2599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algn="ctr" defTabSz="1096645"/>
              <a:r>
                <a:rPr lang="en-CA" sz="1400" b="1" spc="604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DIRECTORY</a:t>
              </a:r>
              <a:endParaRPr lang="en-CA" sz="1400" b="1" spc="604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90719" y="185507"/>
              <a:ext cx="121390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目 </a:t>
              </a:r>
              <a:r>
                <a:rPr lang="zh-CN" altLang="en-US" sz="353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录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37B30AF9-C29C-45FD-93E5-2E95D7A89A87}" type="slidenum">
              <a:rPr lang="en-GB" sz="1200"/>
              <a:t>3</a:t>
            </a:fld>
            <a:endParaRPr lang="en-GB" sz="1200"/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 bwMode="auto">
          <a:xfrm>
            <a:off x="4849813" y="1352550"/>
            <a:ext cx="2492375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"/>
          <p:cNvSpPr/>
          <p:nvPr/>
        </p:nvSpPr>
        <p:spPr>
          <a:xfrm>
            <a:off x="0" y="4995863"/>
            <a:ext cx="12192000" cy="18621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2036045" y="5648531"/>
            <a:ext cx="82237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4000" b="1" spc="300" dirty="0">
                <a:solidFill>
                  <a:schemeClr val="bg1"/>
                </a:solidFill>
                <a:latin typeface="陈继世-硬笔行书" panose="02010609030101010101" pitchFamily="49" charset="-122"/>
                <a:ea typeface="陈继世-硬笔行书" panose="02010609030101010101" pitchFamily="49" charset="-122"/>
              </a:rPr>
              <a:t>我们是靠结果生存,而不是靠理由</a:t>
            </a:r>
          </a:p>
        </p:txBody>
      </p:sp>
      <p:grpSp>
        <p:nvGrpSpPr>
          <p:cNvPr id="17" name="Group 41"/>
          <p:cNvGrpSpPr/>
          <p:nvPr/>
        </p:nvGrpSpPr>
        <p:grpSpPr bwMode="auto">
          <a:xfrm>
            <a:off x="8115300" y="1727200"/>
            <a:ext cx="831850" cy="831850"/>
            <a:chOff x="8115591" y="1727927"/>
            <a:chExt cx="831273" cy="831273"/>
          </a:xfrm>
        </p:grpSpPr>
        <p:sp>
          <p:nvSpPr>
            <p:cNvPr id="1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1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2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29" name="Group 43"/>
          <p:cNvGrpSpPr/>
          <p:nvPr/>
        </p:nvGrpSpPr>
        <p:grpSpPr bwMode="auto">
          <a:xfrm>
            <a:off x="3246438" y="3429000"/>
            <a:ext cx="830262" cy="831850"/>
            <a:chOff x="3245823" y="3429000"/>
            <a:chExt cx="831273" cy="831273"/>
          </a:xfrm>
        </p:grpSpPr>
        <p:sp>
          <p:nvSpPr>
            <p:cNvPr id="3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3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3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3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34" name="Group 42"/>
          <p:cNvGrpSpPr/>
          <p:nvPr/>
        </p:nvGrpSpPr>
        <p:grpSpPr bwMode="auto">
          <a:xfrm>
            <a:off x="8115300" y="3429000"/>
            <a:ext cx="830263" cy="831850"/>
            <a:chOff x="8114903" y="3428999"/>
            <a:chExt cx="831273" cy="831273"/>
          </a:xfrm>
        </p:grpSpPr>
        <p:sp>
          <p:nvSpPr>
            <p:cNvPr id="3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3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0" name="Group 3"/>
          <p:cNvGrpSpPr/>
          <p:nvPr/>
        </p:nvGrpSpPr>
        <p:grpSpPr bwMode="auto">
          <a:xfrm>
            <a:off x="3246438" y="1727200"/>
            <a:ext cx="830262" cy="831850"/>
            <a:chOff x="3245823" y="1727927"/>
            <a:chExt cx="831273" cy="831273"/>
          </a:xfrm>
        </p:grpSpPr>
        <p:sp>
          <p:nvSpPr>
            <p:cNvPr id="4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4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4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4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4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46" name="Group 37"/>
          <p:cNvGrpSpPr/>
          <p:nvPr/>
        </p:nvGrpSpPr>
        <p:grpSpPr bwMode="auto">
          <a:xfrm>
            <a:off x="139700" y="1774825"/>
            <a:ext cx="3033713" cy="822230"/>
            <a:chOff x="77623" y="1597202"/>
            <a:chExt cx="3034111" cy="821617"/>
          </a:xfrm>
        </p:grpSpPr>
        <p:sp>
          <p:nvSpPr>
            <p:cNvPr id="47" name="TextBox 35"/>
            <p:cNvSpPr txBox="1">
              <a:spLocks noChangeArrowheads="1"/>
            </p:cNvSpPr>
            <p:nvPr/>
          </p:nvSpPr>
          <p:spPr bwMode="auto">
            <a:xfrm>
              <a:off x="862104" y="1597202"/>
              <a:ext cx="2249630" cy="399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执行力知识概述</a:t>
              </a:r>
              <a:endParaRPr lang="en-GB" altLang="zh-CN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77623" y="1895989"/>
              <a:ext cx="3008707" cy="522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zh-CN" sz="1400" dirty="0"/>
                <a:t>Implementation summary of knowledge</a:t>
              </a:r>
            </a:p>
          </p:txBody>
        </p:sp>
      </p:grpSp>
      <p:grpSp>
        <p:nvGrpSpPr>
          <p:cNvPr id="49" name="Group 38"/>
          <p:cNvGrpSpPr/>
          <p:nvPr/>
        </p:nvGrpSpPr>
        <p:grpSpPr bwMode="auto">
          <a:xfrm>
            <a:off x="127000" y="3471863"/>
            <a:ext cx="3046413" cy="631730"/>
            <a:chOff x="64921" y="1597202"/>
            <a:chExt cx="3046813" cy="632226"/>
          </a:xfrm>
        </p:grpSpPr>
        <p:sp>
          <p:nvSpPr>
            <p:cNvPr id="50" name="TextBox 39"/>
            <p:cNvSpPr txBox="1">
              <a:spLocks noChangeArrowheads="1"/>
            </p:cNvSpPr>
            <p:nvPr/>
          </p:nvSpPr>
          <p:spPr bwMode="auto">
            <a:xfrm>
              <a:off x="862105" y="1597202"/>
              <a:ext cx="2249629" cy="400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</a:t>
              </a:r>
              <a:r>
                <a:rPr lang="zh-CN" altLang="en-US" sz="2000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缺失</a:t>
              </a:r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原因</a:t>
              </a:r>
              <a:endParaRPr lang="en-GB" altLang="zh-CN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Rectangle 40"/>
            <p:cNvSpPr>
              <a:spLocks noChangeArrowheads="1"/>
            </p:cNvSpPr>
            <p:nvPr/>
          </p:nvSpPr>
          <p:spPr bwMode="auto">
            <a:xfrm>
              <a:off x="64921" y="1921409"/>
              <a:ext cx="3008707" cy="308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zh-CN" sz="1400" dirty="0"/>
                <a:t>Lack of execution</a:t>
              </a:r>
            </a:p>
          </p:txBody>
        </p:sp>
      </p:grpSp>
      <p:grpSp>
        <p:nvGrpSpPr>
          <p:cNvPr id="52" name="Group 44"/>
          <p:cNvGrpSpPr/>
          <p:nvPr/>
        </p:nvGrpSpPr>
        <p:grpSpPr bwMode="auto">
          <a:xfrm>
            <a:off x="9053513" y="1774482"/>
            <a:ext cx="3065463" cy="619828"/>
            <a:chOff x="33168" y="1609552"/>
            <a:chExt cx="3065865" cy="619367"/>
          </a:xfrm>
        </p:grpSpPr>
        <p:sp>
          <p:nvSpPr>
            <p:cNvPr id="53" name="TextBox 45"/>
            <p:cNvSpPr txBox="1"/>
            <p:nvPr/>
          </p:nvSpPr>
          <p:spPr>
            <a:xfrm>
              <a:off x="33168" y="1609552"/>
              <a:ext cx="2249630" cy="399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怎样提升执行力</a:t>
              </a:r>
              <a:endParaRPr lang="en-GB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46"/>
            <p:cNvSpPr>
              <a:spLocks noChangeArrowheads="1"/>
            </p:cNvSpPr>
            <p:nvPr/>
          </p:nvSpPr>
          <p:spPr bwMode="auto">
            <a:xfrm>
              <a:off x="90326" y="1921371"/>
              <a:ext cx="3008707" cy="30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GB" altLang="zh-CN" sz="1400" dirty="0"/>
                <a:t>How to improve execution</a:t>
              </a:r>
            </a:p>
          </p:txBody>
        </p:sp>
      </p:grpSp>
      <p:grpSp>
        <p:nvGrpSpPr>
          <p:cNvPr id="55" name="Group 47"/>
          <p:cNvGrpSpPr/>
          <p:nvPr/>
        </p:nvGrpSpPr>
        <p:grpSpPr bwMode="auto">
          <a:xfrm>
            <a:off x="9053513" y="3477357"/>
            <a:ext cx="3040063" cy="823084"/>
            <a:chOff x="33169" y="1609039"/>
            <a:chExt cx="3040460" cy="822471"/>
          </a:xfrm>
        </p:grpSpPr>
        <p:sp>
          <p:nvSpPr>
            <p:cNvPr id="56" name="TextBox 48"/>
            <p:cNvSpPr txBox="1"/>
            <p:nvPr/>
          </p:nvSpPr>
          <p:spPr>
            <a:xfrm>
              <a:off x="33169" y="1609039"/>
              <a:ext cx="2409950" cy="3998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执行力理念</a:t>
              </a:r>
              <a:r>
                <a:rPr lang="en-US" altLang="zh-CN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原则</a:t>
              </a:r>
              <a:endParaRPr lang="en-GB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49"/>
            <p:cNvSpPr>
              <a:spLocks noChangeArrowheads="1"/>
            </p:cNvSpPr>
            <p:nvPr/>
          </p:nvSpPr>
          <p:spPr bwMode="auto">
            <a:xfrm>
              <a:off x="64922" y="1908680"/>
              <a:ext cx="3008707" cy="522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zh-CN" sz="1400" dirty="0"/>
                <a:t>The concept of executive force/principles</a:t>
              </a:r>
              <a:endParaRPr lang="en-GB" altLang="zh-CN" sz="1400" dirty="0"/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772" y="2337695"/>
            <a:ext cx="1770456" cy="2653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1"/>
          <a:stretch>
            <a:fillRect/>
          </a:stretch>
        </p:blipFill>
        <p:spPr>
          <a:xfrm>
            <a:off x="-1" y="0"/>
            <a:ext cx="12201525" cy="68580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096874" y="1725892"/>
            <a:ext cx="8349442" cy="3096420"/>
            <a:chOff x="2096874" y="1725892"/>
            <a:chExt cx="8349442" cy="3096420"/>
          </a:xfrm>
        </p:grpSpPr>
        <p:grpSp>
          <p:nvGrpSpPr>
            <p:cNvPr id="5" name="组合 4"/>
            <p:cNvGrpSpPr/>
            <p:nvPr/>
          </p:nvGrpSpPr>
          <p:grpSpPr>
            <a:xfrm>
              <a:off x="4852495" y="3065652"/>
              <a:ext cx="2677474" cy="925279"/>
              <a:chOff x="480963" y="5096009"/>
              <a:chExt cx="2677474" cy="925279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480963" y="5096009"/>
                <a:ext cx="2664296" cy="92527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TextBox 3"/>
              <p:cNvSpPr txBox="1"/>
              <p:nvPr/>
            </p:nvSpPr>
            <p:spPr>
              <a:xfrm>
                <a:off x="638157" y="5445224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执行力知识概述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文本框 24"/>
              <p:cNvSpPr txBox="1"/>
              <p:nvPr/>
            </p:nvSpPr>
            <p:spPr>
              <a:xfrm>
                <a:off x="624979" y="5157192"/>
                <a:ext cx="25202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6874" y="1725892"/>
              <a:ext cx="2664000" cy="17183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0" name="组合 9"/>
            <p:cNvGrpSpPr/>
            <p:nvPr/>
          </p:nvGrpSpPr>
          <p:grpSpPr>
            <a:xfrm rot="10800000">
              <a:off x="7595536" y="3101750"/>
              <a:ext cx="2664000" cy="385200"/>
              <a:chOff x="5593828" y="4221088"/>
              <a:chExt cx="2664000" cy="40544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8257827" y="4221088"/>
                <a:ext cx="0" cy="405445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rot="16200000" flipV="1">
                <a:off x="6925828" y="2889088"/>
                <a:ext cx="0" cy="266400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矩形 48"/>
            <p:cNvSpPr>
              <a:spLocks noChangeArrowheads="1"/>
            </p:cNvSpPr>
            <p:nvPr/>
          </p:nvSpPr>
          <p:spPr bwMode="auto">
            <a:xfrm>
              <a:off x="7523232" y="3578895"/>
              <a:ext cx="2923084" cy="1243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力的研究背景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如何去理解执行力</a:t>
              </a:r>
              <a:endPara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执行力为什么重要</a:t>
              </a:r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096874" y="3598100"/>
              <a:ext cx="2664296" cy="392831"/>
              <a:chOff x="2065139" y="4077072"/>
              <a:chExt cx="2664296" cy="392831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4729435" y="4085183"/>
                <a:ext cx="0" cy="38472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2065139" y="4077072"/>
                <a:ext cx="266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TextBox 560"/>
          <p:cNvSpPr txBox="1"/>
          <p:nvPr/>
        </p:nvSpPr>
        <p:spPr>
          <a:xfrm>
            <a:off x="6487886" y="2220110"/>
            <a:ext cx="380274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力的研究背景</a:t>
            </a:r>
          </a:p>
        </p:txBody>
      </p:sp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6487887" y="4337359"/>
            <a:ext cx="5120598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企业亦是如此，一个优秀的企业做同样的事情，但是却比别人做得更好，落实更到位、更迅速，能够从激烈的竞争中脱颖而出，独占鳌头，靠的就是企业的执行力。</a:t>
            </a:r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6487886" y="3070834"/>
            <a:ext cx="5120599" cy="91044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在这个充满竞争的世界里，有的人成绩斐然，有的人庸庸碌碌，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一个重要的原因就是优秀者更有实现构想的能力，这就是一个人的执行</a:t>
            </a:r>
            <a:r>
              <a:rPr lang="zh-CN" altLang="en-US" sz="1400" b="1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力。</a:t>
            </a:r>
            <a:endParaRPr lang="zh-CN" altLang="en-US" sz="1400" b="1" spc="3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68" y="2249138"/>
            <a:ext cx="4902892" cy="3265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Dark Gray"/>
          <p:cNvSpPr/>
          <p:nvPr/>
        </p:nvSpPr>
        <p:spPr bwMode="auto">
          <a:xfrm>
            <a:off x="6320975" y="2184400"/>
            <a:ext cx="5099855" cy="45025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/>
          <a:lstStyle/>
          <a:p>
            <a:pPr lvl="0" indent="457200" defTabSz="6851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您是否有听过余世维</a:t>
            </a:r>
            <a:r>
              <a:rPr lang="en-US" altLang="zh-CN" sz="1600" b="1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《</a:t>
            </a:r>
            <a:r>
              <a:rPr lang="zh-CN" altLang="en-US" sz="1600" b="1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赢在执行</a:t>
            </a:r>
            <a:r>
              <a:rPr lang="en-US" altLang="zh-CN" sz="1600" b="1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》</a:t>
            </a:r>
            <a:r>
              <a:rPr lang="zh-CN" altLang="en-US" sz="1600" b="1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这门课？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6320977" y="4368065"/>
            <a:ext cx="5120598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之后，“执行力”开始成为了非常热门的话题，并且被很多企业所津津乐道。大家都希望通过对执行力的倡导，来提升本企业的执行力。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余世维的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赢在执行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课程一度非常火爆，至今热力不减。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6320976" y="3011429"/>
            <a:ext cx="5120599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执行力的研究，先起源于公共管理领域，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Larry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Bossidy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Ram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Charan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所著的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如何完成任务的学问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一举夺下该年度亚马逊商业图书销量第一的宝座。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319336" y="2009513"/>
            <a:ext cx="4063864" cy="4039438"/>
            <a:chOff x="1319336" y="2009513"/>
            <a:chExt cx="4063864" cy="4039438"/>
          </a:xfrm>
        </p:grpSpPr>
        <p:pic>
          <p:nvPicPr>
            <p:cNvPr id="15" name="Picture 2" descr="C:\Users\user\Desktop\6c224f4a20a446237f8d55c49822720e0df3d7d5.jpg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 t="4915" b="30145"/>
            <a:stretch>
              <a:fillRect/>
            </a:stretch>
          </p:blipFill>
          <p:spPr bwMode="auto">
            <a:xfrm>
              <a:off x="1319337" y="2044700"/>
              <a:ext cx="4063863" cy="35414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组合 2"/>
            <p:cNvGrpSpPr/>
            <p:nvPr/>
          </p:nvGrpSpPr>
          <p:grpSpPr>
            <a:xfrm>
              <a:off x="1319337" y="5616903"/>
              <a:ext cx="4063862" cy="432048"/>
              <a:chOff x="1719388" y="5733256"/>
              <a:chExt cx="4063862" cy="432048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719388" y="5733256"/>
                <a:ext cx="4063862" cy="432048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63500" sx="102000" sy="102000" algn="ctr" rotWithShape="0">
                  <a:schemeClr val="bg1">
                    <a:alpha val="40000"/>
                  </a:scheme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2003086" y="5733256"/>
                <a:ext cx="349647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200" spc="3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余世维 </a:t>
                </a:r>
                <a:r>
                  <a:rPr lang="en-US" altLang="zh-CN" sz="2000" spc="3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YU SHI XIONG</a:t>
                </a:r>
                <a:endParaRPr lang="zh-CN" altLang="en-US" sz="2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8" name="Picture 2" descr="C:\Users\user\Desktop\6c224f4a20a446237f8d55c49822720e0df3d7d5.jp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t="4915" b="30145"/>
            <a:stretch>
              <a:fillRect/>
            </a:stretch>
          </p:blipFill>
          <p:spPr bwMode="auto">
            <a:xfrm>
              <a:off x="1319336" y="2009513"/>
              <a:ext cx="4063863" cy="35414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8" r="26281"/>
          <a:stretch>
            <a:fillRect/>
          </a:stretch>
        </p:blipFill>
        <p:spPr>
          <a:xfrm flipH="1">
            <a:off x="8916974" y="1458686"/>
            <a:ext cx="3427425" cy="555171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8" r="26281"/>
          <a:stretch>
            <a:fillRect/>
          </a:stretch>
        </p:blipFill>
        <p:spPr>
          <a:xfrm flipH="1">
            <a:off x="8764574" y="1306286"/>
            <a:ext cx="3427425" cy="555171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60"/>
          <p:cNvSpPr txBox="1"/>
          <p:nvPr/>
        </p:nvSpPr>
        <p:spPr>
          <a:xfrm>
            <a:off x="903288" y="1495695"/>
            <a:ext cx="456361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1.2.</a:t>
            </a:r>
            <a:r>
              <a:rPr lang="zh-CN" altLang="en-US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如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何去理解执行力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63681" y="2678026"/>
            <a:ext cx="10064637" cy="41530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》(Execution)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一书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(Larry </a:t>
            </a:r>
            <a:r>
              <a:rPr lang="en-US" altLang="zh-CN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Bossidy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Ram </a:t>
            </a:r>
            <a:r>
              <a:rPr lang="en-US" altLang="zh-CN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Charan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合著作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一书中阐述：</a:t>
            </a:r>
            <a:endParaRPr lang="zh-CN" altLang="en-US" b="1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9175" y="3250998"/>
            <a:ext cx="10064637" cy="1728192"/>
            <a:chOff x="1063681" y="3312418"/>
            <a:chExt cx="10064637" cy="1728192"/>
          </a:xfrm>
        </p:grpSpPr>
        <p:sp>
          <p:nvSpPr>
            <p:cNvPr id="7" name="Dark Gray"/>
            <p:cNvSpPr/>
            <p:nvPr/>
          </p:nvSpPr>
          <p:spPr bwMode="auto">
            <a:xfrm>
              <a:off x="1063681" y="3312418"/>
              <a:ext cx="10064637" cy="1584176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5" name="Dark Gray"/>
            <p:cNvSpPr/>
            <p:nvPr/>
          </p:nvSpPr>
          <p:spPr bwMode="auto">
            <a:xfrm>
              <a:off x="1063681" y="4932610"/>
              <a:ext cx="10064637" cy="108000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sp>
        <p:nvSpPr>
          <p:cNvPr id="8" name="TextBox 3"/>
          <p:cNvSpPr txBox="1"/>
          <p:nvPr/>
        </p:nvSpPr>
        <p:spPr>
          <a:xfrm>
            <a:off x="1423721" y="3565897"/>
            <a:ext cx="97045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执行力应该成为一家公司的战略和目标的重要组成部分，它是目标和结果之间‘缺失的一环’”。</a:t>
            </a:r>
            <a:endParaRPr lang="zh-CN" altLang="en-US" sz="3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197223" y="2740918"/>
            <a:ext cx="4752528" cy="2952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560"/>
          <p:cNvSpPr txBox="1"/>
          <p:nvPr/>
        </p:nvSpPr>
        <p:spPr>
          <a:xfrm>
            <a:off x="958139" y="1485409"/>
            <a:ext cx="562267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1.2.1 </a:t>
            </a:r>
            <a:r>
              <a:rPr lang="zh-CN" altLang="en-US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从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组织的角度来理解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341240" y="4677579"/>
            <a:ext cx="4536502" cy="72763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因此，判断一个组织的执行力如何，即看这个组织能否保质保量地实现既定战略。</a:t>
            </a:r>
            <a:endParaRPr lang="zh-CN" altLang="en-US" sz="1600" b="1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341240" y="3142445"/>
            <a:ext cx="4536503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由此，从组织的角度来讲，我们对执行力可以这样理解，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执行力就是连接目标和结果的“那一环”，是将企业的长期战略一步步落到实处的能力。</a:t>
            </a:r>
          </a:p>
        </p:txBody>
      </p:sp>
      <p:pic>
        <p:nvPicPr>
          <p:cNvPr id="15" name="Picture 2" descr="http://pic11.nipic.com/20101117/3320946_232724238829_2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6237783" y="2740918"/>
            <a:ext cx="4723725" cy="2952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</p:pic>
    </p:spTree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055441" y="2550418"/>
            <a:ext cx="4752528" cy="2952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560"/>
          <p:cNvSpPr txBox="1"/>
          <p:nvPr/>
        </p:nvSpPr>
        <p:spPr>
          <a:xfrm>
            <a:off x="934145" y="1506635"/>
            <a:ext cx="496907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1.2.2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从个人的角度来理解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199458" y="4206602"/>
            <a:ext cx="4536502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因此，从个人的角度来讲：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执行力就是“行动力”，就是每个员工在每个阶段都做到一丝不苟，从而最终不折不扣地完成任务。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199458" y="2951945"/>
            <a:ext cx="4536503" cy="101476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伟大事业的成功源自于每一个细节的完美。同样，任何一次重大灾难也源自于一些不起眼的小事上的失误。</a:t>
            </a:r>
            <a:endParaRPr lang="zh-CN" altLang="en-US" sz="1600" b="1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 descr="F:\360云盘\04-待整理ing\pic\58013-12032112450131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6096000" y="2550418"/>
            <a:ext cx="4723725" cy="2952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</p:pic>
    </p:spTree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/>
          <p:bldP spid="13" grpId="0"/>
          <p:bldP spid="14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560"/>
          <p:cNvSpPr txBox="1"/>
          <p:nvPr/>
        </p:nvSpPr>
        <p:spPr>
          <a:xfrm>
            <a:off x="800100" y="1483973"/>
            <a:ext cx="637991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1.2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如何去理解执行力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86750" y="2183532"/>
            <a:ext cx="9828000" cy="3816424"/>
            <a:chOff x="1086750" y="2183532"/>
            <a:chExt cx="9828000" cy="3816424"/>
          </a:xfrm>
        </p:grpSpPr>
        <p:sp>
          <p:nvSpPr>
            <p:cNvPr id="16" name="矩形 15"/>
            <p:cNvSpPr/>
            <p:nvPr/>
          </p:nvSpPr>
          <p:spPr>
            <a:xfrm>
              <a:off x="1086750" y="2183532"/>
              <a:ext cx="9828000" cy="38164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Dark Gray"/>
            <p:cNvSpPr/>
            <p:nvPr/>
          </p:nvSpPr>
          <p:spPr bwMode="auto">
            <a:xfrm>
              <a:off x="1198476" y="2298404"/>
              <a:ext cx="9576000" cy="504055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       我们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从个人和组织的两个角度，将对执行与执行力的理解总结如下：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1198477" y="3277940"/>
          <a:ext cx="9595065" cy="25922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8121"/>
                <a:gridCol w="4608066"/>
                <a:gridCol w="3888878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组织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即“行动”，指把想法变成行动；把行动变成结果；保质保量完成任务，不折不扣得到结果！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指“贯彻、实施”，即将战略落实到实处</a:t>
                      </a: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执行力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即，“行动力”，就是指把想干的事干成功的能力，注重细节、保质保量、按时完成任务的能力。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指贯彻战略意图，完成预定目标的能力。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60"/>
          <p:cNvSpPr txBox="1"/>
          <p:nvPr/>
        </p:nvSpPr>
        <p:spPr>
          <a:xfrm>
            <a:off x="766830" y="1490252"/>
            <a:ext cx="532917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执行力为什么重要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55688" y="2130379"/>
            <a:ext cx="9793088" cy="504055"/>
            <a:chOff x="1055688" y="2130379"/>
            <a:chExt cx="9793088" cy="50405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055688" y="2634434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1055688" y="2510452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560"/>
            <p:cNvSpPr txBox="1"/>
            <p:nvPr/>
          </p:nvSpPr>
          <p:spPr>
            <a:xfrm>
              <a:off x="1847776" y="2202386"/>
              <a:ext cx="3672408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1.3.1 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力对组织的重要性</a:t>
              </a:r>
            </a:p>
          </p:txBody>
        </p:sp>
        <p:sp>
          <p:nvSpPr>
            <p:cNvPr id="13" name="Dark Gray"/>
            <p:cNvSpPr/>
            <p:nvPr/>
          </p:nvSpPr>
          <p:spPr bwMode="auto">
            <a:xfrm>
              <a:off x="6672312" y="2130379"/>
              <a:ext cx="4176464" cy="504055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执行力低下是企业管理的最大黑洞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248" y="2130379"/>
              <a:ext cx="504000" cy="504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rial Black" panose="020B0A04020102020204" pitchFamily="34" charset="0"/>
                </a:rPr>
                <a:t>1</a:t>
              </a:r>
              <a:endParaRPr lang="zh-CN" altLang="en-US" sz="32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55712" y="3139667"/>
            <a:ext cx="216000" cy="1476152"/>
            <a:chOff x="1921147" y="3375920"/>
            <a:chExt cx="216000" cy="1476152"/>
          </a:xfrm>
          <a:solidFill>
            <a:srgbClr val="0070C0"/>
          </a:solidFill>
        </p:grpSpPr>
        <p:sp>
          <p:nvSpPr>
            <p:cNvPr id="16" name="矩形 15"/>
            <p:cNvSpPr/>
            <p:nvPr/>
          </p:nvSpPr>
          <p:spPr>
            <a:xfrm>
              <a:off x="1921147" y="3375920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921147" y="3690958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921147" y="4005996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921147" y="4321034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921147" y="463607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327127" y="3031667"/>
            <a:ext cx="551946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为什么伟大的理想不能如愿转变为现实？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为什么无懈可击的战略方案达不到预期的效果？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为什么经过科学论证的目标不能如愿变成具体的结果？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为什么小心翼翼费尽心思却被对手抢占先机？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为什么同样的计划，同样的策略，业绩却相差十万八千里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Dark Gray"/>
          <p:cNvSpPr/>
          <p:nvPr/>
        </p:nvSpPr>
        <p:spPr bwMode="auto">
          <a:xfrm>
            <a:off x="1055688" y="4920939"/>
            <a:ext cx="9793088" cy="936104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一系列的“为什么”让人很难找出理想的答案！但是，这些“为什么”的背后都隐含着一个重要的现实，那就是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执行不力！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2" grpId="0" animBg="1"/>
      <p:bldP spid="22" grpId="1" animBg="1"/>
      <p:bldP spid="22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60"/>
          <p:cNvSpPr txBox="1"/>
          <p:nvPr/>
        </p:nvSpPr>
        <p:spPr>
          <a:xfrm>
            <a:off x="785880" y="1506880"/>
            <a:ext cx="506043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执行力为什么重要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55688" y="2149429"/>
            <a:ext cx="9793088" cy="504055"/>
            <a:chOff x="1055688" y="2149429"/>
            <a:chExt cx="9793088" cy="50405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055688" y="2653484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1055688" y="2529502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560"/>
            <p:cNvSpPr txBox="1"/>
            <p:nvPr/>
          </p:nvSpPr>
          <p:spPr>
            <a:xfrm>
              <a:off x="1847776" y="2221436"/>
              <a:ext cx="3672408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1.3.1 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力对组织的重要性</a:t>
              </a:r>
            </a:p>
          </p:txBody>
        </p:sp>
        <p:sp>
          <p:nvSpPr>
            <p:cNvPr id="13" name="Dark Gray"/>
            <p:cNvSpPr/>
            <p:nvPr/>
          </p:nvSpPr>
          <p:spPr bwMode="auto">
            <a:xfrm>
              <a:off x="6672312" y="2149429"/>
              <a:ext cx="4176464" cy="504055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执行力低下是企业管理的最大黑洞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248" y="2149429"/>
              <a:ext cx="504000" cy="504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rial Black" panose="020B0A04020102020204" pitchFamily="34" charset="0"/>
                </a:rPr>
                <a:t>1</a:t>
              </a:r>
              <a:endParaRPr lang="zh-CN" altLang="en-US" sz="32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6096249" y="3949862"/>
            <a:ext cx="4900804" cy="199823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言之，公司为了维护组织自身平衡稳定，将大量的时间和精力花在了企业内部协调、开会、解决人事问题、处理各种管理纷争上了，此时企业组织变成了“为了存在而存在”而非“为了顾客而存在”。然而顾客却必须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的价值，向公司支付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的货币。</a:t>
            </a:r>
            <a:r>
              <a:rPr lang="zh-CN" altLang="en-US" sz="1600" b="1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执行力低下，已成为企业管理的最大黑洞！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096249" y="2779749"/>
            <a:ext cx="4900805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曾有一权威公司做过调查：在整整一年的时间里，许多公司只有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的时间在为顾客提供服务，其余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的时间所做工作对顾客而言根本没有意义。</a:t>
            </a:r>
          </a:p>
        </p:txBody>
      </p:sp>
      <p:pic>
        <p:nvPicPr>
          <p:cNvPr id="17" name="Picture 2" descr="F:\360云盘\02-个人资料\！PPT图片及版面资源\06-PPT精选插图\03-人物\58013-120321130141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2850173"/>
            <a:ext cx="4752528" cy="316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接连接符 17"/>
          <p:cNvCxnSpPr/>
          <p:nvPr/>
        </p:nvCxnSpPr>
        <p:spPr>
          <a:xfrm>
            <a:off x="6096248" y="6020109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5468" y="2130379"/>
            <a:ext cx="9803060" cy="3942688"/>
            <a:chOff x="1045468" y="2130379"/>
            <a:chExt cx="9803060" cy="3942688"/>
          </a:xfrm>
        </p:grpSpPr>
        <p:sp>
          <p:nvSpPr>
            <p:cNvPr id="6" name="矩形 5"/>
            <p:cNvSpPr/>
            <p:nvPr/>
          </p:nvSpPr>
          <p:spPr>
            <a:xfrm>
              <a:off x="6096000" y="2800104"/>
              <a:ext cx="4752527" cy="31289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55440" y="2634434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055440" y="2510452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560"/>
            <p:cNvSpPr txBox="1"/>
            <p:nvPr/>
          </p:nvSpPr>
          <p:spPr>
            <a:xfrm>
              <a:off x="1847528" y="2202386"/>
              <a:ext cx="3672408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1.3.1 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力对组织的重要性</a:t>
              </a:r>
            </a:p>
          </p:txBody>
        </p:sp>
        <p:sp>
          <p:nvSpPr>
            <p:cNvPr id="14" name="Dark Gray"/>
            <p:cNvSpPr/>
            <p:nvPr/>
          </p:nvSpPr>
          <p:spPr bwMode="auto">
            <a:xfrm>
              <a:off x="6672064" y="2130379"/>
              <a:ext cx="4176464" cy="504055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强大的执行力是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实现战略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的必要条件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96000" y="2130379"/>
              <a:ext cx="504000" cy="504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rial Black" panose="020B0A04020102020204" pitchFamily="34" charset="0"/>
                </a:rPr>
                <a:t>2</a:t>
              </a:r>
              <a:endParaRPr lang="zh-CN" altLang="en-US" sz="3200" dirty="0">
                <a:latin typeface="Arial Black" panose="020B0A04020102020204" pitchFamily="34" charset="0"/>
              </a:endParaRPr>
            </a:p>
          </p:txBody>
        </p:sp>
        <p:pic>
          <p:nvPicPr>
            <p:cNvPr id="19" name="Picture 2" descr="http://media-saver.com/wp-content/uploads/2012/03/2fd223f4ansen-cat-2.jpg?w=500&amp;h=37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68"/>
            <a:stretch>
              <a:fillRect/>
            </a:stretch>
          </p:blipFill>
          <p:spPr bwMode="auto">
            <a:xfrm>
              <a:off x="1045468" y="2800104"/>
              <a:ext cx="4762500" cy="32729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785880" y="1535455"/>
            <a:ext cx="456717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执行力为什么重要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168007" y="4595733"/>
            <a:ext cx="4680519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有只老鼠的提议立刻引来满场的叫好声，它建议在猫的身上挂个铃铛。在一片叫好声中，有只老鼠突然问道</a:t>
            </a:r>
            <a:r>
              <a:rPr lang="zh-CN" altLang="en-US" sz="16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：</a:t>
            </a:r>
            <a:r>
              <a:rPr lang="zh-CN" altLang="en-US" sz="16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“谁来挂铃铛？”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6168008" y="3048731"/>
            <a:ext cx="4680520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据说，这是一个被美国某商学院搬进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MBA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课堂的寓言。一群老鼠，深为一只凶狠无比、善于捕鼠的猫所苦。于是，老鼠们齐聚一堂，商讨如何解决这只讨厌的猫。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6096000" y="6026817"/>
            <a:ext cx="4752528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1055440" y="2076689"/>
            <a:ext cx="9859588" cy="3859667"/>
            <a:chOff x="1055440" y="2076689"/>
            <a:chExt cx="9859588" cy="385966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055440" y="250873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55440" y="238475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560"/>
            <p:cNvSpPr txBox="1"/>
            <p:nvPr/>
          </p:nvSpPr>
          <p:spPr>
            <a:xfrm>
              <a:off x="1847528" y="2076689"/>
              <a:ext cx="3672408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1.3.1 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力对组织的重要性</a:t>
              </a:r>
            </a:p>
          </p:txBody>
        </p:sp>
        <p:sp>
          <p:nvSpPr>
            <p:cNvPr id="12" name="Dark Gray"/>
            <p:cNvSpPr/>
            <p:nvPr/>
          </p:nvSpPr>
          <p:spPr bwMode="auto">
            <a:xfrm>
              <a:off x="6738564" y="2137684"/>
              <a:ext cx="4176464" cy="504055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强大的执行力是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实现战略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的必要条件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162500" y="2137684"/>
              <a:ext cx="504000" cy="50405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rial Black" panose="020B0A04020102020204" pitchFamily="34" charset="0"/>
                </a:rPr>
                <a:t>2</a:t>
              </a:r>
              <a:endParaRPr lang="zh-CN" altLang="en-US" sz="3200" dirty="0">
                <a:latin typeface="Arial Black" panose="020B0A04020102020204" pitchFamily="34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162500" y="5936356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 descr="F:\360云盘\02-个人资料\！PPT图片及版面资源\06-PPT精选插图\02-商务\188141-1205221426079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440" y="2635002"/>
              <a:ext cx="4771615" cy="3168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162501" y="4459924"/>
            <a:ext cx="4900804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其实，很多公司都有许多大致不二的方法和程序，执行力的不同造成了结果的巨大差异！执行力，这是一切战略得以顺利实现的关键要素。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如果没有执行力，战略最终只是一句空话。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6162501" y="2912020"/>
            <a:ext cx="4900805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当企业的战略方向已经或基本确定，这时候执行力就变得最为关键。许多企业的失败不是战略的问题，而是战略执行的问题！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再好的战略，如果不去执行，也只是空谈。</a:t>
            </a: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2" descr="http://www.fyjs.cn/bbs/attachments/Mon_0903/149_112126_dfdb0bd52afb8e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" t="137" r="-393" b="27363"/>
          <a:stretch>
            <a:fillRect/>
          </a:stretch>
        </p:blipFill>
        <p:spPr bwMode="auto">
          <a:xfrm>
            <a:off x="1067826" y="2150419"/>
            <a:ext cx="2448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imgsrc.baidu.com/baike/pic/item/eab9044ca2e39cc7d62afc0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3" b="43987"/>
          <a:stretch>
            <a:fillRect/>
          </a:stretch>
        </p:blipFill>
        <p:spPr bwMode="auto">
          <a:xfrm>
            <a:off x="3544276" y="2150419"/>
            <a:ext cx="2448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imgsrc.baidu.com/baike/pic/item/9dc3cf588ff13dca800a18b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" t="4347" r="-512" b="33555"/>
          <a:stretch>
            <a:fillRect/>
          </a:stretch>
        </p:blipFill>
        <p:spPr bwMode="auto">
          <a:xfrm>
            <a:off x="6020726" y="2150419"/>
            <a:ext cx="2448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www.511758.com/pic/6344667189675562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1778" r="5671" b="9333"/>
          <a:stretch>
            <a:fillRect/>
          </a:stretch>
        </p:blipFill>
        <p:spPr bwMode="auto">
          <a:xfrm>
            <a:off x="8497176" y="2150419"/>
            <a:ext cx="2448000" cy="18360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055688" y="4187911"/>
            <a:ext cx="2472276" cy="1728192"/>
            <a:chOff x="1849114" y="4005064"/>
            <a:chExt cx="2472276" cy="1728192"/>
          </a:xfrm>
          <a:solidFill>
            <a:srgbClr val="0070C0"/>
          </a:solidFill>
        </p:grpSpPr>
        <p:sp>
          <p:nvSpPr>
            <p:cNvPr id="24" name="Dark Gray"/>
            <p:cNvSpPr/>
            <p:nvPr/>
          </p:nvSpPr>
          <p:spPr bwMode="auto">
            <a:xfrm>
              <a:off x="1849114" y="4005064"/>
              <a:ext cx="2448001" cy="1584176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25" name="TextBox 16"/>
            <p:cNvSpPr txBox="1"/>
            <p:nvPr/>
          </p:nvSpPr>
          <p:spPr>
            <a:xfrm>
              <a:off x="1849115" y="4149080"/>
              <a:ext cx="2472275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“在企业运作中，其战略设计只有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的价值，其余的全部都是执行的价值。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哈佛商学院前院长波特</a:t>
              </a:r>
              <a:endPara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Dark Gray"/>
            <p:cNvSpPr/>
            <p:nvPr/>
          </p:nvSpPr>
          <p:spPr bwMode="auto">
            <a:xfrm>
              <a:off x="1849114" y="5625256"/>
              <a:ext cx="2448001" cy="108000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32138" y="4187911"/>
            <a:ext cx="2472276" cy="1728192"/>
            <a:chOff x="1849114" y="4005064"/>
            <a:chExt cx="2472276" cy="1728192"/>
          </a:xfrm>
          <a:solidFill>
            <a:srgbClr val="0070C0"/>
          </a:solidFill>
        </p:grpSpPr>
        <p:sp>
          <p:nvSpPr>
            <p:cNvPr id="28" name="Dark Gray"/>
            <p:cNvSpPr/>
            <p:nvPr/>
          </p:nvSpPr>
          <p:spPr bwMode="auto">
            <a:xfrm>
              <a:off x="1849114" y="4005064"/>
              <a:ext cx="2448001" cy="1584176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29" name="TextBox 21"/>
            <p:cNvSpPr txBox="1"/>
            <p:nvPr/>
          </p:nvSpPr>
          <p:spPr>
            <a:xfrm>
              <a:off x="1849115" y="4149080"/>
              <a:ext cx="2472275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“确定目标不是主要的问题，你如何实现目标和如何坚持执行计划才是决定性的问题。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德鲁克</a:t>
              </a:r>
              <a:endPara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Dark Gray"/>
            <p:cNvSpPr/>
            <p:nvPr/>
          </p:nvSpPr>
          <p:spPr bwMode="auto">
            <a:xfrm>
              <a:off x="1849114" y="5625256"/>
              <a:ext cx="2448001" cy="108000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85038" y="4187911"/>
            <a:ext cx="2472276" cy="1728192"/>
            <a:chOff x="1849114" y="4005064"/>
            <a:chExt cx="2472276" cy="1728192"/>
          </a:xfrm>
          <a:solidFill>
            <a:srgbClr val="0070C0"/>
          </a:solidFill>
        </p:grpSpPr>
        <p:sp>
          <p:nvSpPr>
            <p:cNvPr id="32" name="Dark Gray"/>
            <p:cNvSpPr/>
            <p:nvPr/>
          </p:nvSpPr>
          <p:spPr bwMode="auto">
            <a:xfrm>
              <a:off x="1849114" y="4005064"/>
              <a:ext cx="2448001" cy="1584176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33" name="TextBox 26"/>
            <p:cNvSpPr txBox="1"/>
            <p:nvPr/>
          </p:nvSpPr>
          <p:spPr>
            <a:xfrm>
              <a:off x="1849115" y="4149080"/>
              <a:ext cx="2472275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“一位管理者的成功，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％在战略，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95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％在执行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——ABB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公司董事长巴尼维克</a:t>
              </a:r>
              <a:endPara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Dark Gray"/>
            <p:cNvSpPr/>
            <p:nvPr/>
          </p:nvSpPr>
          <p:spPr bwMode="auto">
            <a:xfrm>
              <a:off x="1849114" y="5625256"/>
              <a:ext cx="2448001" cy="108000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008588" y="4187911"/>
            <a:ext cx="2472276" cy="1728192"/>
            <a:chOff x="1849114" y="4005064"/>
            <a:chExt cx="2472276" cy="1728192"/>
          </a:xfrm>
          <a:solidFill>
            <a:srgbClr val="0070C0"/>
          </a:solidFill>
        </p:grpSpPr>
        <p:sp>
          <p:nvSpPr>
            <p:cNvPr id="36" name="Dark Gray"/>
            <p:cNvSpPr/>
            <p:nvPr/>
          </p:nvSpPr>
          <p:spPr bwMode="auto">
            <a:xfrm>
              <a:off x="1849114" y="4005064"/>
              <a:ext cx="2448001" cy="1584176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37" name="TextBox 30"/>
            <p:cNvSpPr txBox="1"/>
            <p:nvPr/>
          </p:nvSpPr>
          <p:spPr>
            <a:xfrm>
              <a:off x="1849115" y="4149080"/>
              <a:ext cx="2472275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“没有执行力，就没有竞争力！微软在未来十年内，所面临的挑战就是执行力。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比尔盖茨</a:t>
              </a:r>
              <a:endPara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Dark Gray"/>
            <p:cNvSpPr/>
            <p:nvPr/>
          </p:nvSpPr>
          <p:spPr bwMode="auto">
            <a:xfrm>
              <a:off x="1849114" y="5625256"/>
              <a:ext cx="2448001" cy="108000"/>
            </a:xfrm>
            <a:prstGeom prst="roundRect">
              <a:avLst>
                <a:gd name="adj" fmla="val 0"/>
              </a:avLst>
            </a:prstGeom>
            <a:grp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sp>
        <p:nvSpPr>
          <p:cNvPr id="39" name="TextBox 560"/>
          <p:cNvSpPr txBox="1"/>
          <p:nvPr/>
        </p:nvSpPr>
        <p:spPr>
          <a:xfrm>
            <a:off x="807902" y="1520272"/>
            <a:ext cx="46213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执行力为什么重要</a:t>
            </a: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2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2" presetClass="entr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2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2" presetClass="entr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6082196" cy="635239"/>
            <a:chOff x="-3879542" y="175104"/>
            <a:chExt cx="6034918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711956" cy="4737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Implementation </a:t>
              </a:r>
            </a:p>
            <a:p>
              <a:pPr defTabSz="1096645"/>
              <a:r>
                <a:rPr lang="en-CA" sz="14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summary of knowledge</a:t>
              </a:r>
              <a:endParaRPr lang="en-CA" sz="14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执行力知识概述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60"/>
          <p:cNvSpPr txBox="1"/>
          <p:nvPr/>
        </p:nvSpPr>
        <p:spPr>
          <a:xfrm>
            <a:off x="762990" y="1515277"/>
            <a:ext cx="466625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执行力为什么重要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39090" y="2079751"/>
            <a:ext cx="9793087" cy="3736567"/>
            <a:chOff x="1339090" y="2079751"/>
            <a:chExt cx="9793087" cy="3736567"/>
          </a:xfrm>
        </p:grpSpPr>
        <p:grpSp>
          <p:nvGrpSpPr>
            <p:cNvPr id="2" name="组合 1"/>
            <p:cNvGrpSpPr/>
            <p:nvPr/>
          </p:nvGrpSpPr>
          <p:grpSpPr>
            <a:xfrm>
              <a:off x="1339090" y="2079751"/>
              <a:ext cx="9793087" cy="3736567"/>
              <a:chOff x="1339090" y="2079751"/>
              <a:chExt cx="9793087" cy="3736567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339090" y="2511799"/>
                <a:ext cx="4752528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560"/>
              <p:cNvSpPr txBox="1"/>
              <p:nvPr/>
            </p:nvSpPr>
            <p:spPr>
              <a:xfrm>
                <a:off x="2131178" y="2079751"/>
                <a:ext cx="3672408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1.3.2 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力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</a:t>
                </a:r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重要性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79650" y="2638064"/>
                <a:ext cx="4752527" cy="2016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5" name="Picture 2" descr="http://www.hkjf.net/upload/2011/04/09/6/114095715717701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9090" y="2638064"/>
                <a:ext cx="4752528" cy="317825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</p:grpSp>
        <p:sp>
          <p:nvSpPr>
            <p:cNvPr id="8" name="矩形 7"/>
            <p:cNvSpPr/>
            <p:nvPr/>
          </p:nvSpPr>
          <p:spPr>
            <a:xfrm>
              <a:off x="1339090" y="2387817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6523666" y="2638064"/>
            <a:ext cx="4536504" cy="19677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蜀之鄙有二僧，其一贫，其一富。贫者语于富者曰：“吾欲之南海，何如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富者曰：“子何恃而往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曰：“吾一瓶一钵足矣。”富者曰：“吾数年来欲买舟而下，犹未能也。子何恃而往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越明年，贫者自南海还，以告富者。富者有惭色。</a:t>
            </a:r>
          </a:p>
        </p:txBody>
      </p:sp>
      <p:sp>
        <p:nvSpPr>
          <p:cNvPr id="16" name="Dark Gray"/>
          <p:cNvSpPr/>
          <p:nvPr/>
        </p:nvSpPr>
        <p:spPr bwMode="auto">
          <a:xfrm>
            <a:off x="6379649" y="4756232"/>
            <a:ext cx="4752527" cy="1060086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对个人而言，没有执行力（或称行动力），一切梦想、设想、构想、理想，统统都只能是幻想和空想！没有执行力，将一事无成。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6" grpId="0" animBg="1"/>
      <p:bldP spid="16" grpId="1" animBg="1"/>
      <p:bldP spid="16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/>
          <a:stretch>
            <a:fillRect/>
          </a:stretch>
        </p:blipFill>
        <p:spPr>
          <a:xfrm>
            <a:off x="-157932" y="0"/>
            <a:ext cx="12428577" cy="686258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111389" y="1698675"/>
            <a:ext cx="8349442" cy="2687077"/>
            <a:chOff x="2111389" y="1698675"/>
            <a:chExt cx="8349442" cy="2687077"/>
          </a:xfrm>
        </p:grpSpPr>
        <p:grpSp>
          <p:nvGrpSpPr>
            <p:cNvPr id="29" name="组合 28"/>
            <p:cNvGrpSpPr/>
            <p:nvPr/>
          </p:nvGrpSpPr>
          <p:grpSpPr>
            <a:xfrm>
              <a:off x="4867010" y="3038435"/>
              <a:ext cx="2677474" cy="925279"/>
              <a:chOff x="480963" y="5096009"/>
              <a:chExt cx="2677474" cy="925279"/>
            </a:xfrm>
            <a:solidFill>
              <a:srgbClr val="0070C0"/>
            </a:solidFill>
          </p:grpSpPr>
          <p:sp>
            <p:nvSpPr>
              <p:cNvPr id="30" name="矩形 29"/>
              <p:cNvSpPr/>
              <p:nvPr/>
            </p:nvSpPr>
            <p:spPr>
              <a:xfrm>
                <a:off x="480963" y="5096009"/>
                <a:ext cx="2664296" cy="9252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TextBox 3"/>
              <p:cNvSpPr txBox="1"/>
              <p:nvPr/>
            </p:nvSpPr>
            <p:spPr>
              <a:xfrm>
                <a:off x="638157" y="5445224"/>
                <a:ext cx="2520280" cy="46166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执行力</a:t>
                </a:r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缺失原因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文本框 24"/>
              <p:cNvSpPr txBox="1"/>
              <p:nvPr/>
            </p:nvSpPr>
            <p:spPr>
              <a:xfrm>
                <a:off x="624979" y="5157192"/>
                <a:ext cx="2520280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rot="10800000">
              <a:off x="7610051" y="3074533"/>
              <a:ext cx="2664000" cy="385200"/>
              <a:chOff x="5593828" y="4221088"/>
              <a:chExt cx="2664000" cy="40544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8257827" y="4221088"/>
                <a:ext cx="0" cy="405445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16200000" flipV="1">
                <a:off x="6925828" y="2889088"/>
                <a:ext cx="0" cy="266400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矩形 48"/>
            <p:cNvSpPr>
              <a:spLocks noChangeArrowheads="1"/>
            </p:cNvSpPr>
            <p:nvPr/>
          </p:nvSpPr>
          <p:spPr bwMode="auto">
            <a:xfrm>
              <a:off x="7537747" y="3551678"/>
              <a:ext cx="2923084" cy="834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组织执行力缺失原因</a:t>
              </a:r>
              <a:endPara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个人执行力缺失原因</a:t>
              </a: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111389" y="3570883"/>
              <a:ext cx="2664296" cy="392831"/>
              <a:chOff x="2065139" y="4077072"/>
              <a:chExt cx="2664296" cy="392831"/>
            </a:xfrm>
          </p:grpSpPr>
          <p:cxnSp>
            <p:nvCxnSpPr>
              <p:cNvPr id="38" name="直接连接符 37"/>
              <p:cNvCxnSpPr/>
              <p:nvPr/>
            </p:nvCxnSpPr>
            <p:spPr>
              <a:xfrm flipV="1">
                <a:off x="4729435" y="4085183"/>
                <a:ext cx="0" cy="38472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2065139" y="4077072"/>
                <a:ext cx="266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2111389" y="1698675"/>
              <a:ext cx="2664000" cy="17183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265642" y="4585044"/>
            <a:ext cx="4989108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企业执行力文化的魅力就在于能透过无形中的渗透力和感染力，影响企业全体员工的行为，引导执行者向一致的目标努力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因此，企业领导者最大的任务之一就是营造企业的执行力文化。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265641" y="2851637"/>
            <a:ext cx="4989109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形成强有力的执行文化，也就没有了严格执行的工作氛围。执行力文化就是把“执行力”作为所有行为的最高准则和终极目标的文化，其关键在于透过企业文化塑造和影响企业所有员工的行为，进而提升企业的执行力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86198" y="1827248"/>
            <a:ext cx="10015964" cy="4217794"/>
            <a:chOff x="1286198" y="1827248"/>
            <a:chExt cx="10015964" cy="4217794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286198" y="2678416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1286198" y="2554434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560"/>
            <p:cNvSpPr txBox="1"/>
            <p:nvPr/>
          </p:nvSpPr>
          <p:spPr>
            <a:xfrm>
              <a:off x="2006278" y="1827248"/>
              <a:ext cx="3672408" cy="95410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spc="300" dirty="0" smtClean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2.1.1 </a:t>
              </a:r>
              <a:r>
                <a:rPr lang="zh-CN" altLang="en-US" sz="2800" spc="300" dirty="0" smtClean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没</a:t>
              </a:r>
              <a:r>
                <a:rPr lang="zh-CN" altLang="en-US" sz="2800" spc="300" dirty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有形成强有力的执行文化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286198" y="6045041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3" descr="F:\360云盘\02-个人资料\！PPT图片及版面资源\06-PPT精选插图\03-人物\159500-1205161319486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0" b="2174"/>
            <a:stretch>
              <a:fillRect/>
            </a:stretch>
          </p:blipFill>
          <p:spPr bwMode="auto">
            <a:xfrm>
              <a:off x="6254750" y="2678416"/>
              <a:ext cx="5047412" cy="33666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直接连接符 5"/>
          <p:cNvCxnSpPr/>
          <p:nvPr/>
        </p:nvCxnSpPr>
        <p:spPr>
          <a:xfrm>
            <a:off x="1019175" y="2451587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019175" y="2327605"/>
            <a:ext cx="720080" cy="1239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560"/>
          <p:cNvSpPr txBox="1"/>
          <p:nvPr/>
        </p:nvSpPr>
        <p:spPr>
          <a:xfrm>
            <a:off x="2135017" y="1645833"/>
            <a:ext cx="48444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2.1.2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领导者缺乏表率</a:t>
            </a:r>
          </a:p>
        </p:txBody>
      </p:sp>
      <p:sp>
        <p:nvSpPr>
          <p:cNvPr id="12" name="矩形 11"/>
          <p:cNvSpPr/>
          <p:nvPr/>
        </p:nvSpPr>
        <p:spPr>
          <a:xfrm>
            <a:off x="1019176" y="2680020"/>
            <a:ext cx="4752527" cy="31802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Dark Gray"/>
          <p:cNvSpPr/>
          <p:nvPr/>
        </p:nvSpPr>
        <p:spPr bwMode="auto">
          <a:xfrm>
            <a:off x="6032361" y="2680020"/>
            <a:ext cx="4752527" cy="2016000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古人云：“己身不正，虽令不行”；“上梁不正下梁歪”。如果领导者在工作中宽以待己，严于律人，自己没有做好表率，何以服人？这样怎能带出有执行力的团队？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pic>
        <p:nvPicPr>
          <p:cNvPr id="14" name="Picture 2" descr="C:\Users\user\Desktop\未标题-1 拷贝.jpg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 bwMode="auto">
          <a:xfrm>
            <a:off x="6032388" y="4882108"/>
            <a:ext cx="4752528" cy="97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163192" y="4174554"/>
            <a:ext cx="4536502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孔子听说后对子贡说：“你这是不对的，因为你开了个坏的先例，从此不会有鲁国人再肯为沦为奴隶的同胞赎身了。你接受国家补偿的赎金，不会损害你行为的价值；你拒绝这笔赎金，只会破坏国家那条好法律。”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163192" y="2721868"/>
            <a:ext cx="4536503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春秋时代，鲁国法律规定：如果鲁国人在外国沦为奴隶，有人出钱赎回来，事后可由国家报销。子贡是孔门高徒，经商有方。一次，他赎了一个同胞归国，事后却拒绝了国家支付的赎金。</a:t>
            </a: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0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2" grpId="0" animBg="1"/>
          <p:bldP spid="13" grpId="0" animBg="1"/>
          <p:bldP spid="13" grpId="1" animBg="1"/>
          <p:bldP spid="13" grpId="2" animBg="1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0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2" grpId="0" animBg="1"/>
          <p:bldP spid="13" grpId="0" animBg="1"/>
          <p:bldP spid="13" grpId="1" animBg="1"/>
          <p:bldP spid="13" grpId="2" animBg="1"/>
          <p:bldP spid="15" grpId="0"/>
          <p:bldP spid="1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560"/>
          <p:cNvSpPr txBox="1"/>
          <p:nvPr/>
        </p:nvSpPr>
        <p:spPr>
          <a:xfrm>
            <a:off x="1775259" y="1756069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2.1.3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制度、流程的缺失或不够完善</a:t>
            </a:r>
          </a:p>
        </p:txBody>
      </p:sp>
      <p:sp>
        <p:nvSpPr>
          <p:cNvPr id="16" name="TextBox 560"/>
          <p:cNvSpPr txBox="1"/>
          <p:nvPr/>
        </p:nvSpPr>
        <p:spPr>
          <a:xfrm>
            <a:off x="1451222" y="3207599"/>
            <a:ext cx="3672408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猜猜看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Dark Gray"/>
          <p:cNvSpPr/>
          <p:nvPr/>
        </p:nvSpPr>
        <p:spPr bwMode="auto">
          <a:xfrm>
            <a:off x="6059734" y="4257554"/>
            <a:ext cx="4752527" cy="1793256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没有相应的管理制度、工作流程，或出台的制度、流程不够严谨，过于繁琐，不利于执行。这样，员工在执行过程中就无法做到“有章可循，有法可依，有流程可走，有表单可用”。这样，执行力怎么能高呢？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pic>
        <p:nvPicPr>
          <p:cNvPr id="18" name="Picture 2" descr="F:\360云盘\02-个人资料\！PPT图片及版面资源\06-PPT精选插图\03-人物\1858-1203061K9459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>
            <a:fillRect/>
          </a:stretch>
        </p:blipFill>
        <p:spPr bwMode="auto">
          <a:xfrm>
            <a:off x="6059734" y="2870520"/>
            <a:ext cx="2356385" cy="132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F:\360云盘\02-个人资料\！PPT图片及版面资源\06-PPT精选插图\03-人物\188897-1206111U541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3" b="10163"/>
          <a:stretch>
            <a:fillRect/>
          </a:stretch>
        </p:blipFill>
        <p:spPr bwMode="auto">
          <a:xfrm>
            <a:off x="8474477" y="2870520"/>
            <a:ext cx="2337784" cy="131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5" y="4426504"/>
            <a:ext cx="4536502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都是一群从青纱帐里出来的土八路，习惯于埋个地雷、端个炮楼的工作方法；还不习惯于职业化、表格化、模板化、规范化的管理，重复劳动，重叠的管理还十分多，这就是效率不高的根源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您猜猜这是哪家企业？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19175" y="3644856"/>
            <a:ext cx="4536503" cy="89928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某企业老总对公司管理状况评价：“职业化、规范化、表格化、模板化的管理还十分欠缺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699196" y="2821310"/>
            <a:ext cx="9581326" cy="238296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％的人看不出是在工作，而是在制造矛盾，无事必生非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破坏性的做；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％的人正在等待着什么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不想做；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％的人正在为增加库存而工作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——“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蛮做”、“盲做”、“糊做”；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的人由于没有对公司做出贡献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在做，而是负效劳动；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％的人正在按照低效的标准或方法工作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想做，而不会正确有效地做；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只有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的人属于正常范围，但绩效仍然不高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做不好，做事不到位。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39156" y="1734245"/>
            <a:ext cx="9937104" cy="954107"/>
            <a:chOff x="1339156" y="1734245"/>
            <a:chExt cx="9937104" cy="95410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339156" y="262303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339156" y="249905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560"/>
            <p:cNvSpPr txBox="1"/>
            <p:nvPr/>
          </p:nvSpPr>
          <p:spPr>
            <a:xfrm>
              <a:off x="2095240" y="1734245"/>
              <a:ext cx="3960440" cy="95410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spc="300" dirty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2.1.4 </a:t>
              </a:r>
              <a:r>
                <a:rPr lang="zh-CN" altLang="en-US" sz="2800" spc="300" dirty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没有找到有执行力的员工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43812" y="2623037"/>
              <a:ext cx="403244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560"/>
            <p:cNvSpPr txBox="1"/>
            <p:nvPr/>
          </p:nvSpPr>
          <p:spPr>
            <a:xfrm>
              <a:off x="7315820" y="2253705"/>
              <a:ext cx="3744416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 smtClean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【</a:t>
              </a:r>
              <a:r>
                <a:rPr lang="zh-CN" altLang="en-US" b="1" dirty="0" smtClean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中国企业执行力低下的表现症状</a:t>
              </a:r>
              <a:r>
                <a:rPr lang="en-US" altLang="zh-CN" b="1" dirty="0" smtClean="0">
                  <a:solidFill>
                    <a:srgbClr val="0070C0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rPr>
                <a:t>】</a:t>
              </a:r>
              <a:endParaRPr lang="zh-CN" altLang="en-US" b="1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339156" y="2917380"/>
            <a:ext cx="216000" cy="2177280"/>
            <a:chOff x="1921123" y="3230342"/>
            <a:chExt cx="216000" cy="2177280"/>
          </a:xfrm>
          <a:solidFill>
            <a:srgbClr val="0070C0"/>
          </a:solidFill>
        </p:grpSpPr>
        <p:sp>
          <p:nvSpPr>
            <p:cNvPr id="16" name="矩形 15"/>
            <p:cNvSpPr/>
            <p:nvPr/>
          </p:nvSpPr>
          <p:spPr>
            <a:xfrm>
              <a:off x="1921123" y="32303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921123" y="355722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921123" y="388410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921123" y="421098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921123" y="453786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921123" y="48647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21123" y="519162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Dark Gray"/>
          <p:cNvSpPr/>
          <p:nvPr/>
        </p:nvSpPr>
        <p:spPr bwMode="auto">
          <a:xfrm>
            <a:off x="1339156" y="5269582"/>
            <a:ext cx="9793088" cy="720080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可见，企业中想做大事的人太多，而愿把小事做完美的人太少。若员工或团队没有执行力，企业何来的执行力？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3" grpId="1" animBg="1"/>
      <p:bldP spid="23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2078287" y="1853143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2.1.4 </a:t>
            </a:r>
            <a:r>
              <a:rPr lang="zh-CN" altLang="en-US" sz="28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没有找到有执行力的员工</a:t>
            </a:r>
            <a:endParaRPr lang="zh-CN" altLang="en-US" sz="2800" spc="3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265643" y="4682065"/>
            <a:ext cx="4989108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这是因为人员优势的特性是少有的，且是独特的，竞争对手往往难以仿效，也无从取代，是一种非常强大的竞争优势。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可以说，优秀的执行人员就是完成任务的一把“万能钥匙”。</a:t>
            </a:r>
            <a:endParaRPr lang="zh-CN" altLang="en-US" sz="1400" spc="3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265642" y="2948658"/>
            <a:ext cx="4989109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其实，执行力归根结底在于人，企业要提升自我的整体执行力就必须先找到拥有执行能力的人。员工是达到有效执行的最终端的实现者。在这个瞬息万变的年代里，唯有员工可以长久地维持企业的竞争力。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F:\360云盘\02-个人资料\！PPT图片及版面资源\06-PPT精选插图\03-人物\1716-1112141J054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29" y="2948658"/>
            <a:ext cx="3856334" cy="257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286199" y="2651455"/>
            <a:ext cx="4752528" cy="3490607"/>
            <a:chOff x="1286199" y="2651455"/>
            <a:chExt cx="4752528" cy="3490607"/>
          </a:xfrm>
        </p:grpSpPr>
        <p:sp>
          <p:nvSpPr>
            <p:cNvPr id="6" name="矩形 5"/>
            <p:cNvSpPr/>
            <p:nvPr/>
          </p:nvSpPr>
          <p:spPr>
            <a:xfrm>
              <a:off x="1286199" y="265145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286199" y="277543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286199" y="614206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2002086" y="1983901"/>
            <a:ext cx="439248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2.1.5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缺乏监督和考核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189442" y="4491565"/>
            <a:ext cx="4989108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IBM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有一位总裁他讲了两句话，第一句说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员工不会做你希望他做的，只会做你检查的。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第二句说如果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你强调什么就会去检查什么，你不检查就等于不重视。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89441" y="2758158"/>
            <a:ext cx="4989109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成功的企业，离不开科学的预测、正确的决策、严格的管理和有效的监督。制度的落实不仅需要自觉维护，更需要组织监督。大家都上过学，学校老师布置的作业如果不检查，学生会有应付与侥幸的心态出现。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09998" y="2460955"/>
            <a:ext cx="4752528" cy="3490607"/>
            <a:chOff x="1209998" y="2460955"/>
            <a:chExt cx="4752528" cy="3490607"/>
          </a:xfrm>
        </p:grpSpPr>
        <p:sp>
          <p:nvSpPr>
            <p:cNvPr id="6" name="矩形 5"/>
            <p:cNvSpPr/>
            <p:nvPr/>
          </p:nvSpPr>
          <p:spPr>
            <a:xfrm>
              <a:off x="1209998" y="246095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209998" y="258493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209998" y="595156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F:\360云盘\02-个人资料\！PPT图片及版面资源\06-PPT精选插图\03-人物\xpic69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2584937"/>
            <a:ext cx="5056013" cy="336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343918" y="2613355"/>
            <a:ext cx="720080" cy="1239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60"/>
          <p:cNvSpPr txBox="1"/>
          <p:nvPr/>
        </p:nvSpPr>
        <p:spPr>
          <a:xfrm>
            <a:off x="2136006" y="1857036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2.1.6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没有奖惩（考核结果的运用）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343918" y="2737337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http://news.china-flower.com/Upload2005/2005-9-29/2005929148237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" t="14340" r="8030" b="3978"/>
          <a:stretch>
            <a:fillRect/>
          </a:stretch>
        </p:blipFill>
        <p:spPr bwMode="auto">
          <a:xfrm>
            <a:off x="6240463" y="2305289"/>
            <a:ext cx="5005633" cy="385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1343918" y="3007617"/>
            <a:ext cx="4752528" cy="307119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487935" y="4944279"/>
            <a:ext cx="4536502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故事的结果众所周知，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两名爱姬屡次带头违反军规被斩首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，再集训时，无一宫女嬉笑喧哗。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487935" y="3409145"/>
            <a:ext cx="4536503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吴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王阖闾令孙武训练姬妃宫女。孙武挑选百名宫女分列两队，且令吴王的两名爱姬担任队长。列队训练时，三令五申，宫女们还是满不在乎，两名担任队长的爱姬更是笑弯了腰</a:t>
            </a: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spc="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1996871" y="1855016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2.1.6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没有奖惩（考核结果的运用）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41247" y="4396315"/>
            <a:ext cx="4989108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好的管理理论、管理方案，管理模式固然对企业管理有很大的作用，但是如果做不到奖惩分明，是很难取得实质性效果的。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因此，企业战略的实施，关键在于企业要有一个奖惩分明的激励机制。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141246" y="3113355"/>
            <a:ext cx="4989109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即使是监督了，检查了，如果对执行力优秀的员工没有奖励，对执行力低下的员工没有处罚，那即使监督检查了又有什么用呢？</a:t>
            </a:r>
            <a:endParaRPr lang="zh-CN" altLang="en-US" sz="14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61803" y="2594305"/>
            <a:ext cx="4752528" cy="3262007"/>
            <a:chOff x="1161803" y="2594305"/>
            <a:chExt cx="4752528" cy="3262007"/>
          </a:xfrm>
        </p:grpSpPr>
        <p:sp>
          <p:nvSpPr>
            <p:cNvPr id="6" name="矩形 5"/>
            <p:cNvSpPr/>
            <p:nvPr/>
          </p:nvSpPr>
          <p:spPr>
            <a:xfrm>
              <a:off x="1161803" y="259430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161803" y="271828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161803" y="585631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F:\360云盘\02-个人资料\！PPT图片及版面资源\06-PPT精选插图\03-人物\Fotolia_28236516_Subscription_XXL.jp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6202363" y="2489686"/>
            <a:ext cx="4883350" cy="3382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9175" y="2512318"/>
            <a:ext cx="10064637" cy="2644864"/>
            <a:chOff x="1019175" y="2512318"/>
            <a:chExt cx="10064637" cy="2644864"/>
          </a:xfrm>
        </p:grpSpPr>
        <p:sp>
          <p:nvSpPr>
            <p:cNvPr id="6" name="Dark Gray"/>
            <p:cNvSpPr/>
            <p:nvPr/>
          </p:nvSpPr>
          <p:spPr bwMode="auto">
            <a:xfrm>
              <a:off x="1019175" y="2512318"/>
              <a:ext cx="10064637" cy="1584176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4" name="Dark Gray"/>
            <p:cNvSpPr/>
            <p:nvPr/>
          </p:nvSpPr>
          <p:spPr bwMode="auto">
            <a:xfrm>
              <a:off x="1019175" y="4149070"/>
              <a:ext cx="10064637" cy="864096"/>
            </a:xfrm>
            <a:prstGeom prst="roundRect">
              <a:avLst>
                <a:gd name="adj" fmla="val 0"/>
              </a:avLst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lgDashDot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sp>
          <p:nvSpPr>
            <p:cNvPr id="16" name="Dark Gray"/>
            <p:cNvSpPr/>
            <p:nvPr/>
          </p:nvSpPr>
          <p:spPr bwMode="auto">
            <a:xfrm>
              <a:off x="1019175" y="5049182"/>
              <a:ext cx="10064637" cy="108000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11"/>
          <p:cNvSpPr txBox="1"/>
          <p:nvPr/>
        </p:nvSpPr>
        <p:spPr>
          <a:xfrm>
            <a:off x="1379215" y="2765797"/>
            <a:ext cx="97045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员工能够快速行动，并能够在既定时间内保质保量地完成任务。</a:t>
            </a:r>
            <a:endParaRPr lang="zh-CN" altLang="en-US" sz="32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19175" y="2030326"/>
            <a:ext cx="10064637" cy="41530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员工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执行力强，一般是指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142634" y="4194790"/>
            <a:ext cx="9941178" cy="77264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我们可以想象一下自己身边的同事，哪些是执行力强的，哪些是执行力弱的，然后对员工执行力缺失的原因总结如下：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985830" y="2528211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2.2.1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没有上进心，自我要求标准低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985830" y="3986040"/>
            <a:ext cx="4989109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没有追求，没有上进心的人，对自己的要求标准低，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做事浅尝辄止，遇到困难就掉头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。这样的员工很难有很强的执行力。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F:\360云盘\02-个人资料\！PPT图片及版面资源\06-PPT精选插图\03-人物\xpic677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r="4040" b="6349"/>
          <a:stretch>
            <a:fillRect/>
          </a:stretch>
        </p:blipFill>
        <p:spPr bwMode="auto">
          <a:xfrm>
            <a:off x="6311900" y="2205305"/>
            <a:ext cx="4745409" cy="3168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1768557" y="2240429"/>
            <a:ext cx="4403869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2.2.2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意志不坚定，缺乏毅力，不能吃苦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00125" y="4487981"/>
            <a:ext cx="4989109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不能吃苦，没有毅力，没有坚决完成任务的坚强信念，遇到困难时往往选择逃避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，而不是勇敢面对、积极寻找方法或者寻求帮助。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20682" y="3070555"/>
            <a:ext cx="4752528" cy="2576207"/>
            <a:chOff x="1020682" y="3070555"/>
            <a:chExt cx="4752528" cy="2576207"/>
          </a:xfrm>
        </p:grpSpPr>
        <p:sp>
          <p:nvSpPr>
            <p:cNvPr id="6" name="矩形 5"/>
            <p:cNvSpPr/>
            <p:nvPr/>
          </p:nvSpPr>
          <p:spPr>
            <a:xfrm>
              <a:off x="1020682" y="3070555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20682" y="3194537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20682" y="564676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2" descr="F:\360云盘\02-个人资料\！PPT图片及版面资源\06-PPT精选插图\03-人物\xpic748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426" y="2280136"/>
            <a:ext cx="5050560" cy="336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058782" y="2708605"/>
            <a:ext cx="720080" cy="1239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60"/>
          <p:cNvSpPr txBox="1"/>
          <p:nvPr/>
        </p:nvSpPr>
        <p:spPr>
          <a:xfrm>
            <a:off x="1418822" y="2212307"/>
            <a:ext cx="52756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2.2.3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拖延磨唧，缺乏行动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058782" y="2832587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058782" y="6027762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38226" y="4567765"/>
            <a:ext cx="4989108" cy="13629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拖延消磨了意志，使人丧失进取心。一旦开始遇事推拖，就很容易再次拖延，直到变成一种根深蒂固的习惯。拖延，只能让他人领先。任何憧憬、理想和计划，都会在拖延中落空。</a:t>
            </a:r>
            <a:endParaRPr lang="zh-CN" altLang="en-US" sz="1600" b="1" dirty="0">
              <a:solidFill>
                <a:srgbClr val="FB0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38225" y="3715951"/>
            <a:ext cx="4989109" cy="72763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拖延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不会让事情凭空消失，只会使普通的事情变成紧急的事情。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8783" y="2896285"/>
            <a:ext cx="496855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“最消磨意志、最摧毁创造力的事情，莫过于拥有梦想而不开始行动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16" name="Picture 2" descr="F:\360云盘\02-个人资料\！PPT图片及版面资源\06-PPT精选插图\03-人物\240425-121013200924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" t="10791" r="-1"/>
          <a:stretch>
            <a:fillRect/>
          </a:stretch>
        </p:blipFill>
        <p:spPr bwMode="auto">
          <a:xfrm>
            <a:off x="6603398" y="2423186"/>
            <a:ext cx="5002394" cy="301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805"/>
                            </p:stCondLst>
                            <p:childTnLst>
                              <p:par>
                                <p:cTn id="4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805"/>
                            </p:stCondLst>
                            <p:childTnLst>
                              <p:par>
                                <p:cTn id="5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4764529" cy="635239"/>
            <a:chOff x="-3879542" y="175104"/>
            <a:chExt cx="4727493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1404531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LACK OF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执行力缺失原因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1854801" y="2158182"/>
            <a:ext cx="396044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2.2.4 </a:t>
            </a:r>
            <a:r>
              <a:rPr lang="zh-CN" altLang="en-US" sz="28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优柔寡断、不敢决策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39732" y="2913154"/>
            <a:ext cx="4752528" cy="2709557"/>
            <a:chOff x="1039732" y="2913154"/>
            <a:chExt cx="4752528" cy="2709557"/>
          </a:xfrm>
        </p:grpSpPr>
        <p:sp>
          <p:nvSpPr>
            <p:cNvPr id="6" name="矩形 5"/>
            <p:cNvSpPr/>
            <p:nvPr/>
          </p:nvSpPr>
          <p:spPr>
            <a:xfrm>
              <a:off x="1039732" y="2913154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39732" y="3037136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39732" y="5622711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6" y="4630514"/>
            <a:ext cx="4989108" cy="77264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如果优柔寡断，不敢决策，则会徒徒失去许多机会。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19175" y="3778700"/>
            <a:ext cx="4989109" cy="69711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如同马云说的一样，很多人晚上想想千条路，早上起来走原路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b="1" dirty="0">
              <a:solidFill>
                <a:srgbClr val="FB0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 descr="F:\360云盘\02-个人资料\！PPT图片及版面资源\06-PPT精选插图\01-生活\214833-120P2132H9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8"/>
          <a:stretch>
            <a:fillRect/>
          </a:stretch>
        </p:blipFill>
        <p:spPr bwMode="auto">
          <a:xfrm>
            <a:off x="6240463" y="2222132"/>
            <a:ext cx="4979479" cy="3366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51"/>
          <a:stretch>
            <a:fillRect/>
          </a:stretch>
        </p:blipFill>
        <p:spPr>
          <a:xfrm>
            <a:off x="-1" y="-19050"/>
            <a:ext cx="12247223" cy="69913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100263" y="1703711"/>
            <a:ext cx="8349442" cy="2687077"/>
            <a:chOff x="2100263" y="1703711"/>
            <a:chExt cx="8349442" cy="2687077"/>
          </a:xfrm>
        </p:grpSpPr>
        <p:grpSp>
          <p:nvGrpSpPr>
            <p:cNvPr id="8" name="组合 7"/>
            <p:cNvGrpSpPr/>
            <p:nvPr/>
          </p:nvGrpSpPr>
          <p:grpSpPr>
            <a:xfrm>
              <a:off x="4855884" y="3043471"/>
              <a:ext cx="2677474" cy="925279"/>
              <a:chOff x="480963" y="5096009"/>
              <a:chExt cx="2677474" cy="925279"/>
            </a:xfrm>
            <a:solidFill>
              <a:srgbClr val="0070C0"/>
            </a:solidFill>
          </p:grpSpPr>
          <p:sp>
            <p:nvSpPr>
              <p:cNvPr id="12" name="矩形 11"/>
              <p:cNvSpPr/>
              <p:nvPr/>
            </p:nvSpPr>
            <p:spPr>
              <a:xfrm>
                <a:off x="480963" y="5096009"/>
                <a:ext cx="2664296" cy="9252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TextBox 3"/>
              <p:cNvSpPr txBox="1"/>
              <p:nvPr/>
            </p:nvSpPr>
            <p:spPr>
              <a:xfrm>
                <a:off x="638157" y="5445224"/>
                <a:ext cx="2520280" cy="46166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怎样提升执行力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24"/>
              <p:cNvSpPr txBox="1"/>
              <p:nvPr/>
            </p:nvSpPr>
            <p:spPr>
              <a:xfrm>
                <a:off x="624979" y="5157192"/>
                <a:ext cx="2520280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第三章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10800000">
              <a:off x="7598925" y="3079569"/>
              <a:ext cx="2664000" cy="385200"/>
              <a:chOff x="5593828" y="4221088"/>
              <a:chExt cx="2664000" cy="40544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8257827" y="4221088"/>
                <a:ext cx="0" cy="405445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rot="16200000" flipV="1">
                <a:off x="6925828" y="2889088"/>
                <a:ext cx="0" cy="266400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48"/>
            <p:cNvSpPr>
              <a:spLocks noChangeArrowheads="1"/>
            </p:cNvSpPr>
            <p:nvPr/>
          </p:nvSpPr>
          <p:spPr bwMode="auto">
            <a:xfrm>
              <a:off x="7526621" y="3556714"/>
              <a:ext cx="2923084" cy="834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提升组织执行力的方法</a:t>
              </a:r>
              <a:endPara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提升个人执行力的方法</a:t>
              </a: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100263" y="3575919"/>
              <a:ext cx="2664296" cy="392831"/>
              <a:chOff x="2065139" y="4077072"/>
              <a:chExt cx="2664296" cy="392831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V="1">
                <a:off x="4729435" y="4085183"/>
                <a:ext cx="0" cy="38472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2065139" y="4077072"/>
                <a:ext cx="266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8" b="2487"/>
            <a:stretch>
              <a:fillRect/>
            </a:stretch>
          </p:blipFill>
          <p:spPr>
            <a:xfrm>
              <a:off x="2100263" y="1703711"/>
              <a:ext cx="2664000" cy="17183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251355" y="3918570"/>
            <a:ext cx="4989108" cy="17597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因此他必须参与到具体的运营过程中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，到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员工中去，找到执行各阶段的具体情况与预期之间的差距，并进一步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正确而深入的引导、解决困难，直至成功。这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才是领导者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最最重要的工作。而且不论组织大小，这些关键工作都不能交付给其他任何人。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251354" y="2453358"/>
            <a:ext cx="4989109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各级领导必须参与到自己职能部门的具体工作当中，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成为带动全局的发动机！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领导者需要有一种执行的本能，他必须相信，“除非我使这个计划真正转变成现实，否则我现在所做的一切根本没有意义”。</a:t>
            </a:r>
          </a:p>
        </p:txBody>
      </p:sp>
      <p:sp>
        <p:nvSpPr>
          <p:cNvPr id="13" name="TextBox 560"/>
          <p:cNvSpPr txBox="1"/>
          <p:nvPr/>
        </p:nvSpPr>
        <p:spPr>
          <a:xfrm>
            <a:off x="1251354" y="1825230"/>
            <a:ext cx="417646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3.1.1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创建强执行力文化</a:t>
            </a:r>
          </a:p>
        </p:txBody>
      </p:sp>
      <p:pic>
        <p:nvPicPr>
          <p:cNvPr id="15" name="Picture 2" descr="F:\360云盘\02-个人资料\！PPT图片及版面资源\06-PPT精选插图\03-人物\10025-120410220F1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13" y="2106050"/>
            <a:ext cx="5047414" cy="336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1026704" y="1841500"/>
            <a:ext cx="417646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3.1.2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领导者做好表率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68278" y="4814384"/>
            <a:ext cx="4536502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身教胜于言教，领导者表率对执行力的影响是决定性的！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因此，领导</a:t>
            </a: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要做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好强执行力的表率。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168278" y="2649163"/>
            <a:ext cx="4536503" cy="17329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次，曹操</a:t>
            </a: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行军，严令：大小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将校，凡过麦田，但有践踏者，并皆斩首。但曹操坐骑受惊踏麦。曹操抽出佩剑欲</a:t>
            </a:r>
            <a:r>
              <a:rPr lang="zh-CN" altLang="en-US" sz="14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自刎以治</a:t>
            </a: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自己的踏麦之罪。再谋士嘉的劝说之下，乃以剑割自己的头发，掷于地说：“割发权代首”。此事在军中传开，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三军上下无不悚然，无不懔遵军令。</a:t>
            </a:r>
          </a:p>
        </p:txBody>
      </p:sp>
      <p:pic>
        <p:nvPicPr>
          <p:cNvPr id="14" name="Picture 2" descr="http://mil.hebei.com.cn/xwzx/jspd/ztk/sgfyzcwjt/ccyqwjgg/200912/W0200912104266576515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158" y="1856841"/>
            <a:ext cx="5040560" cy="3780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560"/>
          <p:cNvSpPr txBox="1"/>
          <p:nvPr/>
        </p:nvSpPr>
        <p:spPr>
          <a:xfrm>
            <a:off x="972368" y="1844675"/>
            <a:ext cx="537763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3.1.3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完善制度、简化流程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07339" y="4145110"/>
            <a:ext cx="4989108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有执行力的领导人通常都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言简意赅，说话不拐弯抹角也不虚伪矫饰，只是直陈己见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他们知道该如何化繁为简，好让别人容易了解、评估并且展开实际行动，所以他们的话语常能成为众所遵循的常规。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107338" y="2638411"/>
            <a:ext cx="4989109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韦尔奇说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“执行力就是要消灭妨碍执行的官僚作风！”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。如论是制度还是流程，都要简洁、精炼，要便于理解，更要便于执行。简单才最有力量，简单才最有执行力。</a:t>
            </a:r>
          </a:p>
        </p:txBody>
      </p:sp>
      <p:pic>
        <p:nvPicPr>
          <p:cNvPr id="14" name="Picture 2" descr="http://www.chinadaily.com.cn/gb/doc/2001-09/07/info_image_c_import_15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2285437"/>
            <a:ext cx="4840194" cy="336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196317" y="4816575"/>
            <a:ext cx="4536502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管理的基本理念就是：管理简单化（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Managing less is managing better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196317" y="2760245"/>
            <a:ext cx="4536503" cy="203760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GE2001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年年报中说：为什么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拥有强大的执行力？因为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拥有这样一个制度化的高效系统，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可以做到所有的重大战略举措一经提出，在一个月内就能够完全进入操作状态，在我们从事的每一个行业都成为第一名或第二名，我们将通过革命性的变革，使之既具有大公司的强势又具有小公司的灵活精干。</a:t>
            </a:r>
          </a:p>
        </p:txBody>
      </p:sp>
      <p:sp>
        <p:nvSpPr>
          <p:cNvPr id="12" name="TextBox 560"/>
          <p:cNvSpPr txBox="1"/>
          <p:nvPr/>
        </p:nvSpPr>
        <p:spPr>
          <a:xfrm>
            <a:off x="769063" y="1991121"/>
            <a:ext cx="498280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【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案例</a:t>
            </a:r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】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GE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高效的执行系统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909531" y="1991121"/>
            <a:ext cx="5040000" cy="4002539"/>
            <a:chOff x="5909531" y="1991121"/>
            <a:chExt cx="5040000" cy="4002539"/>
          </a:xfrm>
        </p:grpSpPr>
        <p:pic>
          <p:nvPicPr>
            <p:cNvPr id="13" name="Picture 2" descr="http://www.brandoc.net/uploads/200910/1257006732RmLaX2aO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9531" y="1991121"/>
              <a:ext cx="5040000" cy="30441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Dark Gray"/>
            <p:cNvSpPr/>
            <p:nvPr/>
          </p:nvSpPr>
          <p:spPr bwMode="auto">
            <a:xfrm>
              <a:off x="5909531" y="5159475"/>
              <a:ext cx="5040000" cy="834185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Managing less is managing better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225329" y="4318693"/>
            <a:ext cx="4536502" cy="17597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柳传志在一次“遵义会议”上雷霆震怒：“（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ERP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）必须做好，做不成，我会受很大影响，但我会把李勤（当时的联想集团副总裁）给干掉！”李勤当即站起来：“做不好，我下台，不过下台前我先要把杨元庆和郭为干掉！”。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225329" y="2603027"/>
            <a:ext cx="4536503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联想在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年进行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ERP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改造时，业务部门不积极执行，使流程设计的优化根本无法深入，长此下去，联想必将瘫痪；最后柳传志不得不施以铁腕手段，才杀灭企业内部试图拖垮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ERP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以保全既得利益的阴暗心态。</a:t>
            </a:r>
          </a:p>
        </p:txBody>
      </p:sp>
      <p:sp>
        <p:nvSpPr>
          <p:cNvPr id="13" name="TextBox 560"/>
          <p:cNvSpPr txBox="1"/>
          <p:nvPr/>
        </p:nvSpPr>
        <p:spPr>
          <a:xfrm>
            <a:off x="1148686" y="1877848"/>
            <a:ext cx="509177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【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案例</a:t>
            </a:r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】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联想的流程再造决心</a:t>
            </a:r>
          </a:p>
        </p:txBody>
      </p:sp>
      <p:pic>
        <p:nvPicPr>
          <p:cNvPr id="14" name="Picture 8" descr="http://imgsrc.baidu.com/baike/pic/item/d01373f082025aaf9f86fe60fbedab64024f1ae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85" y="1895433"/>
            <a:ext cx="4762500" cy="400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324870" y="3649588"/>
            <a:ext cx="4536502" cy="201087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创业于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1988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年的远大中央空调有限公司专门生产中央空调产品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制度化管理始于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年，期间经过不断的调整和完善。凡是企业活动中能程序化的，远大几乎都以文件的形式程序化了。文件体系是远大制度的具体表现形式，员工的一切工作必须围绕文件的编制、执行、修改进行。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24870" y="2460286"/>
            <a:ext cx="4536503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年诺贝尔经济学奖得主道格拉斯诺斯认为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制度的主要作用是消除或降低社会交往中的不确定性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560"/>
          <p:cNvSpPr txBox="1"/>
          <p:nvPr/>
        </p:nvSpPr>
        <p:spPr>
          <a:xfrm>
            <a:off x="1702242" y="1630099"/>
            <a:ext cx="3450330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【</a:t>
            </a:r>
            <a:r>
              <a:rPr lang="zh-CN" altLang="en-US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案例</a:t>
            </a:r>
            <a:r>
              <a:rPr lang="en-US" altLang="zh-CN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】</a:t>
            </a:r>
            <a:r>
              <a:rPr lang="zh-CN" altLang="en-US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流程和制度的</a:t>
            </a:r>
            <a:r>
              <a:rPr lang="zh-CN" altLang="en-US" sz="20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完 </a:t>
            </a:r>
            <a:endParaRPr lang="en-US" altLang="zh-CN" sz="2000" spc="300" dirty="0" smtClean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r>
              <a:rPr lang="en-US" altLang="zh-CN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0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         </a:t>
            </a:r>
            <a:r>
              <a:rPr lang="zh-CN" altLang="en-US" sz="2000" spc="3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善是</a:t>
            </a:r>
            <a:r>
              <a:rPr lang="zh-CN" altLang="en-US" sz="20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执行力基础</a:t>
            </a:r>
          </a:p>
        </p:txBody>
      </p:sp>
      <p:pic>
        <p:nvPicPr>
          <p:cNvPr id="14" name="Picture 1" descr="http://www.broad.com/inc/uploads/article/201207/_B2N71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413" y="1705372"/>
            <a:ext cx="4838329" cy="1673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6200857" y="3865612"/>
            <a:ext cx="4989108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公司专门设有以张跃为首的制度统筹委员会。远大认为：文件能使工作差错最少、效率最高，是实现企业生存和持续发展的首要保证。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1998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远大宣言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有如此描述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以制度为行动指南的管理方针，永不草率行事，并且不轻视任何小事。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221413" y="5665812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直接连接符 5"/>
          <p:cNvCxnSpPr/>
          <p:nvPr/>
        </p:nvCxnSpPr>
        <p:spPr>
          <a:xfrm>
            <a:off x="1073753" y="2242036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073753" y="2118055"/>
            <a:ext cx="720080" cy="1239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560"/>
          <p:cNvSpPr txBox="1"/>
          <p:nvPr/>
        </p:nvSpPr>
        <p:spPr>
          <a:xfrm>
            <a:off x="1793832" y="1799822"/>
            <a:ext cx="524001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3.1.4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选择有执行力的员工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433793" y="3913924"/>
            <a:ext cx="9581326" cy="156324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有应付急剧变化的“精力”。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“激发活力”，就是要使机构兴奋起来，能鼓励人们去行动。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有“锋芒”，要有自信去面对棘手的问题，要说“是”或“不是”，而不是“也许”。</a:t>
            </a:r>
          </a:p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实施，即要永远兑现承诺，决不让人失望。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098805" y="4045414"/>
            <a:ext cx="216000" cy="1343100"/>
            <a:chOff x="1921123" y="3216642"/>
            <a:chExt cx="216000" cy="1343100"/>
          </a:xfrm>
          <a:solidFill>
            <a:srgbClr val="0070C0"/>
          </a:solidFill>
        </p:grpSpPr>
        <p:sp>
          <p:nvSpPr>
            <p:cNvPr id="14" name="矩形 13"/>
            <p:cNvSpPr/>
            <p:nvPr/>
          </p:nvSpPr>
          <p:spPr>
            <a:xfrm>
              <a:off x="1921123" y="32166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921123" y="35923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921123" y="39680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921123" y="4343742"/>
              <a:ext cx="216000" cy="21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Dark Gray"/>
          <p:cNvSpPr/>
          <p:nvPr/>
        </p:nvSpPr>
        <p:spPr bwMode="auto">
          <a:xfrm>
            <a:off x="1073753" y="2584326"/>
            <a:ext cx="9920621" cy="576064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68583" tIns="34292" rIns="68583" bIns="34292" numCol="1" rtlCol="0" anchor="ctr" anchorCtr="0" compatLnSpc="1"/>
          <a:lstStyle/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endParaRPr lang="en-US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181752" y="2664705"/>
            <a:ext cx="9812621" cy="41530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正如柳传志所言，“执行力就是积极选拔合适的人到合适的岗位上，即选好人、用好人”。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3753" y="3448422"/>
            <a:ext cx="9236557" cy="42960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GE</a:t>
            </a:r>
            <a:r>
              <a:rPr lang="zh-CN" altLang="en-US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筛选总裁的四个标准就是基于执行能力的要求：</a:t>
            </a:r>
            <a:endParaRPr lang="zh-CN" altLang="en-US" b="1" spc="3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0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560"/>
          <p:cNvSpPr txBox="1"/>
          <p:nvPr/>
        </p:nvSpPr>
        <p:spPr>
          <a:xfrm>
            <a:off x="982404" y="1802464"/>
            <a:ext cx="467448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3.1.5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监督检查、跟进追踪</a:t>
            </a: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019176" y="3520430"/>
            <a:ext cx="4989108" cy="17329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良好的领导者都会严谨地进行后续追踪，以确保负责计划的人员能依照原定进度完成当初承诺的目标，同时也能厘清执行过程中的具体细节，并及时给下属以指导，协助解决困难。同时，如果遇到外在环境发生变化，完善的后续追踪也可使执行者迅速灵活地应变。</a:t>
            </a: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019175" y="2415258"/>
            <a:ext cx="4989109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监督和检查不是信任不信任的问题，而是游戏规则！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后续追踪是计划得以成功执行的不可或缺的要素。</a:t>
            </a:r>
          </a:p>
        </p:txBody>
      </p:sp>
      <p:pic>
        <p:nvPicPr>
          <p:cNvPr id="28" name="Picture 2" descr="F:\360云盘\02-个人资料\！PPT图片及版面资源\06-PPT精选插图\03-人物\1-1210111U3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300" y="2224286"/>
            <a:ext cx="4768179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560"/>
          <p:cNvSpPr txBox="1"/>
          <p:nvPr/>
        </p:nvSpPr>
        <p:spPr>
          <a:xfrm>
            <a:off x="1831820" y="1787525"/>
            <a:ext cx="468052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3.1.5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监督检查、跟进追踪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19176" y="3792115"/>
            <a:ext cx="4989108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中描述道“在每次会议之后，最好能制定一份清晰的跟进计划：目标是什么，谁负责这项任务，什么时候完成，通过何种方式完成，需要使用什么资源，下一次项目进度讨论什么时候进行，通过何种方式进行，将有哪些人参加等等。” 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5" y="2392794"/>
            <a:ext cx="4989109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通过实行 “六西格玛”质量管理体系，节省了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亿美金，“六西格玛”的思想核心是：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如果你强调什么，就把他量化；你不量化，就说明你不重视。</a:t>
            </a:r>
            <a:endParaRPr lang="zh-CN" altLang="en-US" sz="1400" spc="3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9732" y="2095591"/>
            <a:ext cx="4752528" cy="3490607"/>
            <a:chOff x="1039732" y="2095591"/>
            <a:chExt cx="4752528" cy="349060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039732" y="221957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39732" y="2095591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39732" y="5586198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3" descr="F:\360云盘\02-个人资料\！PPT图片及版面资源\06-PPT精选插图\02-商务\mf821-022238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316" y="2198357"/>
            <a:ext cx="2244988" cy="336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:\360云盘\02-个人资料\！PPT图片及版面资源\06-PPT精选插图\03-人物\mf821-021667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832" y="2198357"/>
            <a:ext cx="2244988" cy="336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560"/>
          <p:cNvSpPr txBox="1"/>
          <p:nvPr/>
        </p:nvSpPr>
        <p:spPr>
          <a:xfrm>
            <a:off x="1831820" y="1844675"/>
            <a:ext cx="453650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3.1.6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奖惩分明，回报员工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19176" y="3555116"/>
            <a:ext cx="4989108" cy="203760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汉武大帝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霍去病说：“作为将军，不一定要和士兵同吃同住，只要奖罚分明，士兵自然勇往直前。”刚开始，大将军卫青不以为然，但是事实证明他的论断是正确，他的部队所向披靡，无人能挡，取得了赫赫战功，让人不得不折服。由此，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我们悟出：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在企业里</a:t>
            </a:r>
            <a:r>
              <a:rPr lang="zh-CN" altLang="en-US" sz="14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奖惩分明也是提高执行力的有力杠杆。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5" y="2449944"/>
            <a:ext cx="4989109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有人提出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“执行力</a:t>
            </a:r>
            <a:r>
              <a:rPr lang="en-US" altLang="zh-CN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r>
              <a:rPr lang="en-US" altLang="zh-CN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监督</a:t>
            </a:r>
            <a:r>
              <a:rPr lang="en-US" altLang="zh-CN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奖罚”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这样的一个公式。抛开长期的企业文化建设层面来讲，我们认为，这的确是一个可以立竿见影的办法。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39732" y="2152741"/>
            <a:ext cx="4752528" cy="3490607"/>
            <a:chOff x="1039732" y="2152741"/>
            <a:chExt cx="4752528" cy="349060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039732" y="2276722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39732" y="2152741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39732" y="5643348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http://www.cd-deyi.com/up_files/image/8.JP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6126167" y="2258972"/>
            <a:ext cx="4982673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560"/>
          <p:cNvSpPr txBox="1"/>
          <p:nvPr/>
        </p:nvSpPr>
        <p:spPr>
          <a:xfrm>
            <a:off x="1831820" y="1853807"/>
            <a:ext cx="453650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3.1.6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奖惩分明，回报员工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19176" y="3468738"/>
            <a:ext cx="4989108" cy="17597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韦尔奇认为：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所谓执行力就是企业奖惩制度的严格实施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要搞好一个企业并不难，关键是给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的优秀员工不断地加薪加薪，对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的落后员工不断地淘汰淘汰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。韦尔奇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，你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最重要的工作不是把最差的员工变成表现不错的员工，而是要把表现不错的变成最好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5" y="2562253"/>
            <a:ext cx="4989109" cy="64812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奖励是一种拉力，惩罚是一种推力，二者合力即可以倍增执行力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9732" y="2161873"/>
            <a:ext cx="4752528" cy="3490607"/>
            <a:chOff x="1039732" y="2161873"/>
            <a:chExt cx="4752528" cy="349060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039732" y="2285854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39732" y="2161873"/>
              <a:ext cx="720080" cy="12398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39732" y="5652480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F:\360云盘\02-个人资料\！PPT图片及版面资源\06-PPT精选插图\03-人物\金钱包围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8285" y="2285854"/>
            <a:ext cx="5048688" cy="3365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1088108" y="2048725"/>
            <a:ext cx="9798135" cy="3171826"/>
            <a:chOff x="1921124" y="2276872"/>
            <a:chExt cx="9798135" cy="3171826"/>
          </a:xfrm>
        </p:grpSpPr>
        <p:pic>
          <p:nvPicPr>
            <p:cNvPr id="7" name="Picture 2" descr="http://www.bestvilla.com.cn/uploadfile/2011/0909/20110909093253486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1124" y="2276872"/>
              <a:ext cx="4762500" cy="31718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Dark Gray"/>
            <p:cNvSpPr/>
            <p:nvPr/>
          </p:nvSpPr>
          <p:spPr bwMode="auto">
            <a:xfrm>
              <a:off x="6745659" y="2276872"/>
              <a:ext cx="4973600" cy="3171826"/>
            </a:xfrm>
            <a:prstGeom prst="roundRect">
              <a:avLst>
                <a:gd name="adj" fmla="val 0"/>
              </a:avLst>
            </a:prstGeom>
            <a:solidFill>
              <a:srgbClr val="0070C0"/>
            </a:solidFill>
            <a:ln w="127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83" tIns="34292" rIns="68583" bIns="34292" numCol="1" rtlCol="0" anchor="ctr" anchorCtr="0" compatLnSpc="1"/>
            <a:lstStyle/>
            <a:p>
              <a:pPr lvl="0" algn="ctr" defTabSz="6851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83939" y="2844655"/>
            <a:ext cx="4631007" cy="231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一、找到</a:t>
            </a:r>
            <a:r>
              <a:rPr lang="zh-CN" altLang="en-US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优秀的管理人员，给他们足够的资源和权力，让他们去充分的发挥</a:t>
            </a:r>
            <a:r>
              <a:rPr lang="zh-CN" altLang="en-US" sz="16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二、提拔</a:t>
            </a:r>
            <a:r>
              <a:rPr lang="zh-CN" altLang="en-US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和奖励你最优秀的员工，给他们不可思议的薪资，让他们来为你经营企业</a:t>
            </a:r>
            <a:r>
              <a:rPr lang="zh-CN" altLang="en-US" sz="16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三、毫不迟疑</a:t>
            </a:r>
            <a:r>
              <a:rPr lang="zh-CN" altLang="en-US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地去掉不合格的经理，他们应该去能够发挥他们特点的公司。</a:t>
            </a:r>
            <a:endParaRPr lang="zh-CN" altLang="en-US" sz="1600" kern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9175" y="1978638"/>
            <a:ext cx="9936000" cy="3312000"/>
          </a:xfrm>
          <a:prstGeom prst="rect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12643" y="2194662"/>
            <a:ext cx="4973600" cy="504056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560"/>
          <p:cNvSpPr txBox="1"/>
          <p:nvPr/>
        </p:nvSpPr>
        <p:spPr>
          <a:xfrm>
            <a:off x="5912643" y="2237465"/>
            <a:ext cx="4973600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韦尔奇用人的三大理念</a:t>
            </a: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Dark Gray"/>
          <p:cNvSpPr/>
          <p:nvPr/>
        </p:nvSpPr>
        <p:spPr bwMode="auto">
          <a:xfrm>
            <a:off x="1039732" y="4220883"/>
            <a:ext cx="4752528" cy="151216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039732" y="2348675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122788" y="4343822"/>
            <a:ext cx="4608512" cy="128342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通过目标的牵引和危机感的推促，改变自己麻木不仁，安于现状，裹足不前的危险状态。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19175" y="2612303"/>
            <a:ext cx="4989109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改变自己浑浑噩噩的状态，认识到社会竞争的残酷性，做好个人的职业生涯规划，制定阶段化的目标和切实可行的计划，并严格要求自己，提高自己的工作能力和执行力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560"/>
          <p:cNvSpPr txBox="1"/>
          <p:nvPr/>
        </p:nvSpPr>
        <p:spPr>
          <a:xfrm>
            <a:off x="1147732" y="1810901"/>
            <a:ext cx="608256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3.2.1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树立目标，并加强危机意识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5944660" y="2348675"/>
            <a:ext cx="0" cy="338437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:\360云盘\02-个人资料\！PPT图片及版面资源\06-PPT精选插图\03-人物\219049-1209241059286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t="8171" r="8272" b="5602"/>
          <a:stretch>
            <a:fillRect/>
          </a:stretch>
        </p:blipFill>
        <p:spPr bwMode="auto">
          <a:xfrm>
            <a:off x="6749142" y="2724393"/>
            <a:ext cx="4296229" cy="29028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</p:pic>
      <p:sp>
        <p:nvSpPr>
          <p:cNvPr id="16" name="Dark Gray"/>
          <p:cNvSpPr/>
          <p:nvPr/>
        </p:nvSpPr>
        <p:spPr bwMode="auto">
          <a:xfrm>
            <a:off x="1039732" y="1844675"/>
            <a:ext cx="108000" cy="5040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Dark Gray"/>
          <p:cNvSpPr/>
          <p:nvPr/>
        </p:nvSpPr>
        <p:spPr bwMode="auto">
          <a:xfrm>
            <a:off x="1039732" y="4220883"/>
            <a:ext cx="4752528" cy="151216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122788" y="4343822"/>
            <a:ext cx="4608512" cy="128342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因此，遇到困难或挫折，要有“啃下硬骨头”的勇气和决心，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绝不要轻易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放弃！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19175" y="2612303"/>
            <a:ext cx="4989109" cy="117718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曾仕强说，“我们要了解，一个人如果没有做大事的打算就算了，既然要做大事，就要面对困难和挫折。挫折越严重，你就越知道自己是要做大事的人，这样激励自己才能成功。”</a:t>
            </a:r>
          </a:p>
        </p:txBody>
      </p:sp>
      <p:sp>
        <p:nvSpPr>
          <p:cNvPr id="13" name="TextBox 560"/>
          <p:cNvSpPr txBox="1"/>
          <p:nvPr/>
        </p:nvSpPr>
        <p:spPr>
          <a:xfrm>
            <a:off x="1201744" y="1844675"/>
            <a:ext cx="453650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3.2.2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磨练意志，培养毅力</a:t>
            </a:r>
          </a:p>
        </p:txBody>
      </p:sp>
      <p:pic>
        <p:nvPicPr>
          <p:cNvPr id="15" name="Picture 2" descr="F:\360云盘\02-个人资料\！PPT图片及版面资源\06-PPT精选插图\10-综合\xpic4352.jpg"/>
          <p:cNvPicPr>
            <a:picLocks noChangeAspect="1" noChangeArrowheads="1"/>
          </p:cNvPicPr>
          <p:nvPr/>
        </p:nvPicPr>
        <p:blipFill rotWithShape="1">
          <a:blip r:embed="rId4" cstate="email"/>
          <a:srcRect l="2355"/>
          <a:stretch>
            <a:fillRect/>
          </a:stretch>
        </p:blipFill>
        <p:spPr bwMode="auto">
          <a:xfrm>
            <a:off x="6579056" y="2537613"/>
            <a:ext cx="4930883" cy="33665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1039732" y="1844675"/>
            <a:ext cx="4752528" cy="504000"/>
            <a:chOff x="1039732" y="1844675"/>
            <a:chExt cx="4752528" cy="5040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039732" y="2348675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Dark Gray"/>
            <p:cNvSpPr/>
            <p:nvPr/>
          </p:nvSpPr>
          <p:spPr bwMode="auto">
            <a:xfrm>
              <a:off x="1039732" y="1844675"/>
              <a:ext cx="108000" cy="5040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216000" tIns="34292" rIns="216000" bIns="34292" numCol="1" rtlCol="0" anchor="ctr" anchorCtr="0" compatLnSpc="1"/>
            <a:lstStyle/>
            <a:p>
              <a:pPr lvl="0" indent="457200" defTabSz="6851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2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Dark Gray"/>
          <p:cNvSpPr/>
          <p:nvPr/>
        </p:nvSpPr>
        <p:spPr bwMode="auto">
          <a:xfrm>
            <a:off x="1039732" y="5228995"/>
            <a:ext cx="4752528" cy="504056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indent="360045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因此，要做行动的巨人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039732" y="2348675"/>
            <a:ext cx="475252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19175" y="2612303"/>
            <a:ext cx="4989109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晏子说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“为者常成，行者常至”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行动未必带来好的结果，但不行动就永远不会有结果。行动，撬动梦想。</a:t>
            </a:r>
          </a:p>
        </p:txBody>
      </p:sp>
      <p:sp>
        <p:nvSpPr>
          <p:cNvPr id="12" name="TextBox 560"/>
          <p:cNvSpPr txBox="1"/>
          <p:nvPr/>
        </p:nvSpPr>
        <p:spPr>
          <a:xfrm>
            <a:off x="1192132" y="1825455"/>
            <a:ext cx="453650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3.2.3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绝不拖延，立即行动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019176" y="3932851"/>
            <a:ext cx="4989108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说一尺、不如做一寸，想一丈、不如做一尺，任何事都立刻去做的人才是伟大的人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什么事情不怕自己不懂，只怕自己不做，边做边学，总会有成绩的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2" descr="F:\360云盘\02-个人资料\！PPT图片及版面资源\06-PPT精选插图\11-风景\xpic642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6" r="5"/>
          <a:stretch>
            <a:fillRect/>
          </a:stretch>
        </p:blipFill>
        <p:spPr bwMode="auto">
          <a:xfrm>
            <a:off x="6224308" y="2348675"/>
            <a:ext cx="4751021" cy="3386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rk Gray"/>
          <p:cNvSpPr/>
          <p:nvPr/>
        </p:nvSpPr>
        <p:spPr bwMode="auto">
          <a:xfrm>
            <a:off x="1039732" y="1844675"/>
            <a:ext cx="108000" cy="504000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2" grpId="0"/>
      <p:bldP spid="14" grpId="0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 descr="http://imgsrc.baidu.com/forum/pic/item/00daa37436936d17dbb4bd9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858387"/>
            <a:ext cx="3144322" cy="38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rk Gray"/>
          <p:cNvSpPr/>
          <p:nvPr/>
        </p:nvSpPr>
        <p:spPr bwMode="auto">
          <a:xfrm>
            <a:off x="4403551" y="3795395"/>
            <a:ext cx="6624736" cy="193700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03551" y="1844675"/>
            <a:ext cx="6624736" cy="17705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4547568" y="1934668"/>
            <a:ext cx="6336703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雄甘地说，“重要的是行动本身，而不是行动的结果。你必须做正确的事情，你的权利也许不够大，时间也许不够多，但是这并不表示你就应该停止做正确的事。也许你永远也不能预知你所采取的行动会带来什么成果，可是</a:t>
            </a:r>
            <a:r>
              <a:rPr lang="zh-CN" altLang="en-US" sz="14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如果你什么也不做，那就绝对不会得到任何成果。</a:t>
            </a:r>
            <a:r>
              <a:rPr lang="zh-CN" altLang="en-US" sz="1400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1400" b="1" spc="3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915719" y="4006721"/>
            <a:ext cx="5112568" cy="130805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早做迟做都要做，不如早做；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认真也是做，应付也是做，不如好好做！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不做，明天也许没的做，活在当下，把握目前。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不做，谁来做？现在不做，何时做？</a:t>
            </a:r>
          </a:p>
        </p:txBody>
      </p:sp>
      <p:sp>
        <p:nvSpPr>
          <p:cNvPr id="14" name="TextBox 560"/>
          <p:cNvSpPr txBox="1"/>
          <p:nvPr/>
        </p:nvSpPr>
        <p:spPr>
          <a:xfrm>
            <a:off x="4283524" y="4476080"/>
            <a:ext cx="1512168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做的格言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5915719" y="4006721"/>
            <a:ext cx="0" cy="151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0520" y="274633"/>
            <a:ext cx="5449011" cy="635239"/>
            <a:chOff x="-3879542" y="175104"/>
            <a:chExt cx="5406654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556580" y="296786"/>
              <a:ext cx="2083692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How to improve </a:t>
              </a:r>
            </a:p>
            <a:p>
              <a:pPr defTabSz="1096645"/>
              <a:r>
                <a:rPr lang="en-CA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execution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879542" y="175104"/>
              <a:ext cx="3322962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怎样提升执行力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019761" y="2612303"/>
            <a:ext cx="4989109" cy="62138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哥伦布说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：“即使决定是错误的，那我们也可以通过执行来把事情做对，而不是再回头讨论”。</a:t>
            </a:r>
          </a:p>
        </p:txBody>
      </p:sp>
      <p:sp>
        <p:nvSpPr>
          <p:cNvPr id="8" name="TextBox 560"/>
          <p:cNvSpPr txBox="1"/>
          <p:nvPr/>
        </p:nvSpPr>
        <p:spPr>
          <a:xfrm>
            <a:off x="1256342" y="1825455"/>
            <a:ext cx="453650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3.2.4 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不要迟疑，当机立断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762" y="3794952"/>
            <a:ext cx="4989108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如果我们总是希望能把事情考虑周全以后再行动，这固然没错，但这也是瞻前顾后、你犹豫不决的体现。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我们做事不能当机立断，一旦犹豫不决的时候，我们便会畏缩。畏缩就无法前进，就会失去很多机会，就会徒徒蹉跎时光，留下悔念。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40318" y="1844675"/>
            <a:ext cx="4752528" cy="3888376"/>
            <a:chOff x="1040318" y="1844675"/>
            <a:chExt cx="4752528" cy="3888376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040318" y="2348675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Dark Gray"/>
            <p:cNvSpPr/>
            <p:nvPr/>
          </p:nvSpPr>
          <p:spPr bwMode="auto">
            <a:xfrm>
              <a:off x="1040318" y="1844675"/>
              <a:ext cx="108000" cy="50400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216000" tIns="34292" rIns="216000" bIns="34292" numCol="1" rtlCol="0" anchor="ctr" anchorCtr="0" compatLnSpc="1"/>
            <a:lstStyle/>
            <a:p>
              <a:pPr lvl="0" indent="457200" defTabSz="6851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040318" y="5733051"/>
              <a:ext cx="475252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2" descr="http://amuseum.cdstm.cn/AMuseum/ship/image/history/explore/xdl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2339195"/>
            <a:ext cx="4521506" cy="339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" y="0"/>
            <a:ext cx="12190081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19175" y="1690514"/>
            <a:ext cx="9602822" cy="3096420"/>
            <a:chOff x="1019175" y="1690514"/>
            <a:chExt cx="9602822" cy="3096420"/>
          </a:xfrm>
        </p:grpSpPr>
        <p:grpSp>
          <p:nvGrpSpPr>
            <p:cNvPr id="7" name="组合 6"/>
            <p:cNvGrpSpPr/>
            <p:nvPr/>
          </p:nvGrpSpPr>
          <p:grpSpPr>
            <a:xfrm>
              <a:off x="3774796" y="3322339"/>
              <a:ext cx="2677474" cy="576064"/>
              <a:chOff x="480963" y="5388074"/>
              <a:chExt cx="2677474" cy="57606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480963" y="5388074"/>
                <a:ext cx="2664296" cy="57606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TextBox 3"/>
              <p:cNvSpPr txBox="1"/>
              <p:nvPr/>
            </p:nvSpPr>
            <p:spPr>
              <a:xfrm>
                <a:off x="638157" y="5445224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执行力理念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原则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10800000">
              <a:off x="6517837" y="3066372"/>
              <a:ext cx="2664000" cy="385200"/>
              <a:chOff x="5593828" y="4221088"/>
              <a:chExt cx="2664000" cy="405445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8257827" y="4221088"/>
                <a:ext cx="0" cy="405445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rot="16200000" flipV="1">
                <a:off x="6925828" y="2889088"/>
                <a:ext cx="0" cy="266400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 48"/>
            <p:cNvSpPr>
              <a:spLocks noChangeArrowheads="1"/>
            </p:cNvSpPr>
            <p:nvPr/>
          </p:nvSpPr>
          <p:spPr bwMode="auto">
            <a:xfrm>
              <a:off x="6445533" y="3543517"/>
              <a:ext cx="4176464" cy="1243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执行开始前：决心第一，成败第二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执行过程中：速度第一，完美第二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执行结束后：结果第一，理由第二</a:t>
              </a: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019175" y="3562722"/>
              <a:ext cx="2664296" cy="392831"/>
              <a:chOff x="2065139" y="4077072"/>
              <a:chExt cx="2664296" cy="392831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V="1">
                <a:off x="4729435" y="4085183"/>
                <a:ext cx="0" cy="38472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2065139" y="4077072"/>
                <a:ext cx="266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47"/>
            <a:stretch>
              <a:fillRect/>
            </a:stretch>
          </p:blipFill>
          <p:spPr>
            <a:xfrm>
              <a:off x="1019175" y="1690514"/>
              <a:ext cx="2664000" cy="17183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3874" y="2086372"/>
            <a:ext cx="4752527" cy="3096344"/>
            <a:chOff x="1063874" y="2086372"/>
            <a:chExt cx="4752527" cy="3096344"/>
          </a:xfrm>
        </p:grpSpPr>
        <p:sp>
          <p:nvSpPr>
            <p:cNvPr id="6" name="矩形 5"/>
            <p:cNvSpPr/>
            <p:nvPr/>
          </p:nvSpPr>
          <p:spPr>
            <a:xfrm>
              <a:off x="1063874" y="2086372"/>
              <a:ext cx="4752527" cy="3096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783953" y="2676994"/>
              <a:ext cx="4032448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207890" y="2998974"/>
            <a:ext cx="4536503" cy="17329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郭台铭随身带个小闹钟，性格十万火急。他带人如带兵，看不得年轻人不上进，看不得事情没效率，他可以三天三夜不睡觉赶出货来，可以直接冲到生产线，连续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个月守在机器旁，硬是盯着磨出技术！“执行力说穿了，就是看你有没有决心。”</a:t>
            </a:r>
          </a:p>
        </p:txBody>
      </p:sp>
      <p:sp>
        <p:nvSpPr>
          <p:cNvPr id="12" name="TextBox 560"/>
          <p:cNvSpPr txBox="1"/>
          <p:nvPr/>
        </p:nvSpPr>
        <p:spPr>
          <a:xfrm>
            <a:off x="1351905" y="2247389"/>
            <a:ext cx="4464496" cy="429605"/>
          </a:xfrm>
          <a:prstGeom prst="rect">
            <a:avLst/>
          </a:prstGeom>
          <a:noFill/>
          <a:ln>
            <a:noFill/>
            <a:prstDash val="dashDot"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【</a:t>
            </a:r>
            <a:r>
              <a:rPr lang="zh-CN" altLang="en-US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阅读材料</a:t>
            </a:r>
            <a:r>
              <a:rPr lang="en-US" altLang="zh-CN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】</a:t>
            </a:r>
            <a:r>
              <a:rPr lang="zh-CN" altLang="en-US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你真正做决定了吗？</a:t>
            </a:r>
          </a:p>
        </p:txBody>
      </p:sp>
      <p:sp>
        <p:nvSpPr>
          <p:cNvPr id="13" name="Dark Gray"/>
          <p:cNvSpPr/>
          <p:nvPr/>
        </p:nvSpPr>
        <p:spPr bwMode="auto">
          <a:xfrm>
            <a:off x="1063873" y="5326732"/>
            <a:ext cx="9941366" cy="720080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lvl="0" indent="457200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rPr>
              <a:t>有些事情，你现在不做，可能，你永远都不会做了。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 Unicode MS" pitchFamily="34" charset="-122"/>
            </a:endParaRPr>
          </a:p>
        </p:txBody>
      </p:sp>
      <p:pic>
        <p:nvPicPr>
          <p:cNvPr id="14" name="Picture 3" descr="F:\360云盘\02-个人资料\！PPT图片及版面资源\06-PPT精选插图\03-人物\240425-121014212506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2"/>
          <a:stretch>
            <a:fillRect/>
          </a:stretch>
        </p:blipFill>
        <p:spPr bwMode="auto">
          <a:xfrm>
            <a:off x="5988643" y="2086372"/>
            <a:ext cx="501659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直接连接符 14"/>
          <p:cNvCxnSpPr/>
          <p:nvPr/>
        </p:nvCxnSpPr>
        <p:spPr>
          <a:xfrm>
            <a:off x="1063873" y="6088340"/>
            <a:ext cx="994136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2" grpId="0"/>
          <p:bldP spid="13" grpId="0" animBg="1"/>
        </p:bldLst>
      </p:timing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106767" y="4938508"/>
            <a:ext cx="4989109" cy="101476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如果已在执行阶段，还在想是不是应该做，这时执行就会有问题！如果不想做事的话，任何人都可以找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个理由来不做。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6311900" y="4923247"/>
            <a:ext cx="4989108" cy="104528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这个时候只有一样东西发生作用，那就是你有没有决心！执行的关键是建立必胜的信心和决心</a:t>
            </a:r>
            <a:r>
              <a:rPr lang="zh-CN" altLang="en-US" sz="16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，</a:t>
            </a:r>
            <a:r>
              <a:rPr lang="zh-CN" altLang="en-US" sz="1600" b="1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任何事，只要你认为做不成，那成功的概率就是零</a:t>
            </a:r>
            <a:r>
              <a:rPr lang="zh-CN" altLang="en-US" sz="1600" b="1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！</a:t>
            </a:r>
            <a:endParaRPr lang="zh-CN" altLang="en-US" sz="16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pic>
        <p:nvPicPr>
          <p:cNvPr id="12" name="Picture 2" descr="F:\360云盘\02-个人资料\！PPT图片及版面资源\06-PPT精选插图\03-人物\219049-120921112039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257" y="2030006"/>
            <a:ext cx="4991070" cy="271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F:\360云盘\02-个人资料\！PPT图片及版面资源\06-PPT精选插图\02-商务\255227C6520111AB6022ACA8730ADBC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8" b="6753"/>
          <a:stretch>
            <a:fillRect/>
          </a:stretch>
        </p:blipFill>
        <p:spPr bwMode="auto">
          <a:xfrm>
            <a:off x="6214002" y="2030006"/>
            <a:ext cx="4901877" cy="271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5938264" y="3681132"/>
            <a:ext cx="4989108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不要错过今天，将一星期前、一个月前、一年前的害怕、怯懦、毁灭信心的思想从你心中除去，今天是你充满信心，永远摈弃害怕的日子，你今天才会充满信心地行动！这就是支撑我每天走向成功的秘密。</a:t>
            </a:r>
            <a:endParaRPr lang="zh-CN" altLang="en-US" sz="1400" b="1" spc="300" dirty="0">
              <a:solidFill>
                <a:srgbClr val="E200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5938263" y="2421260"/>
            <a:ext cx="4989109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建立你的决心！不能再有“以后再做”的事发生，因为根本没有明天再做这回事。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今天不是决定你明天做什么，而是决定你明天成为什么。</a:t>
            </a:r>
          </a:p>
        </p:txBody>
      </p:sp>
      <p:sp>
        <p:nvSpPr>
          <p:cNvPr id="8" name="Dark Gray"/>
          <p:cNvSpPr/>
          <p:nvPr/>
        </p:nvSpPr>
        <p:spPr bwMode="auto">
          <a:xfrm>
            <a:off x="5930844" y="5157564"/>
            <a:ext cx="4989107" cy="25202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16000" tIns="34292" rIns="216000" bIns="34292" numCol="1" rtlCol="0" anchor="ctr" anchorCtr="0" compatLnSpc="1"/>
          <a:lstStyle/>
          <a:p>
            <a:pPr indent="360045" algn="r" defTabSz="6851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乔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伊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古拉德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5932559" y="2205237"/>
            <a:ext cx="498567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 descr="F:\360云盘\02-个人资料\！PPT图片及版面资源\06-PPT精选插图\03-人物\201202081658107510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50" y="2205237"/>
            <a:ext cx="4811546" cy="3204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5983293" y="3968750"/>
            <a:ext cx="4989108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技场上，一个出拳速度快的小个子一定能够击败动作迟缓的大块头，快如闪电，就会瞬间爆发惊人的力量。所有的经济组织无不追求“更高、更快、更强”，它不仅是奥运会的著名格言，也是企业运行的不二法则，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企业永远喜欢有速度的人。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5983292" y="2558209"/>
            <a:ext cx="4989109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“速度第一，完美第二”，是因为完成比完美更重要，而不能因为一味地追求完美，而导致迟迟不能完成任务或严重降低了完成任务的速度。现在不是大鱼吃小鱼的时代，而是快鱼吃慢鱼的时代。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049596" y="2450465"/>
            <a:ext cx="4863787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019175" y="5559872"/>
            <a:ext cx="478164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F:\360云盘\02-个人资料\！PPT图片及版面资源\06-PPT精选插图\03-人物\Business_People_011_1024x68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"/>
          <a:stretch>
            <a:fillRect/>
          </a:stretch>
        </p:blipFill>
        <p:spPr bwMode="auto">
          <a:xfrm>
            <a:off x="1019175" y="2450465"/>
            <a:ext cx="478164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0"/>
          <p:cNvSpPr txBox="1"/>
          <p:nvPr/>
        </p:nvSpPr>
        <p:spPr>
          <a:xfrm>
            <a:off x="918430" y="1416558"/>
            <a:ext cx="4176464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【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联邦快递</a:t>
            </a:r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——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把客户</a:t>
            </a:r>
            <a:r>
              <a:rPr lang="zh-CN" altLang="en-US" sz="28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所 </a:t>
            </a:r>
            <a:endParaRPr lang="en-US" altLang="zh-CN" sz="2800" dirty="0" smtClean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  <a:p>
            <a:pPr algn="just"/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</a:t>
            </a:r>
            <a:r>
              <a:rPr lang="en-US" altLang="zh-CN" sz="28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  </a:t>
            </a:r>
            <a:r>
              <a:rPr lang="zh-CN" altLang="en-US" sz="2800" dirty="0" smtClean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托</a:t>
            </a:r>
            <a:r>
              <a:rPr lang="zh-CN" altLang="en-US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变成使命</a:t>
            </a:r>
            <a:r>
              <a:rPr lang="en-US" altLang="zh-CN" sz="28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】</a:t>
            </a:r>
            <a:endParaRPr lang="zh-CN" altLang="en-US" sz="28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19175" y="2528590"/>
            <a:ext cx="4989109" cy="203760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初，“象神”台风袭击台湾，带来大暴雨，基隆河水位暴涨，新店、文山及瑞芳地区几乎成了一片汪洋，最严重的汐止地区还出现两层楼高的严重积水，有不少人因此溺毙，台湾全省道路也出现多处塌方，再加上泥石流夹击，电力、电信系统严重受损，台湾地区笼罩在一片凄风苦雨中。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19176" y="4754185"/>
            <a:ext cx="4989108" cy="92602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虽然其它的货运快递业者都已停止递送，但联邦快递没有宣布停止服务，所有一线的员工都坚守在岗位上，丝毫不敢懈怠。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6098197" y="3968750"/>
            <a:ext cx="4989108" cy="203760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“当客户开门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的一刹那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，看到的</a:t>
            </a:r>
            <a:r>
              <a:rPr lang="zh-CN" altLang="en-US" sz="1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是全身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滴着水，满脸笑容的刘天一。那时客户的表情只能用‘除了惊讶，还是惊讶’来形容，因为没有人会想到，台风天还能准时收到货。虽然，冒着风雨送货最后只换来一句简单的“谢谢”，不过刘天一依旧笑容满面地表示</a:t>
            </a:r>
            <a:r>
              <a:rPr lang="zh-CN" altLang="en-US" sz="1400" spc="300" dirty="0">
                <a:solidFill>
                  <a:schemeClr val="bg1">
                    <a:lumMod val="50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，</a:t>
            </a:r>
            <a:r>
              <a:rPr lang="zh-CN" altLang="en-US" sz="14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“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但是我相信，他们将成为我们一辈子的客户。</a:t>
            </a:r>
            <a:r>
              <a:rPr lang="zh-CN" altLang="en-US" sz="14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”</a:t>
            </a:r>
            <a:endParaRPr lang="zh-CN" altLang="en-US" sz="1400" b="1" spc="300" dirty="0">
              <a:solidFill>
                <a:srgbClr val="0070C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6098196" y="2528590"/>
            <a:ext cx="4989109" cy="120391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在四处都有积水的情况下，送信当然是一件十分危险的任务，刘天一回想，“当时完全没有考虑危不危险、辛不辛苦，心里只想着公司的精神是‘使命必达’，无论如何也得把货送到。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164500" y="2384574"/>
            <a:ext cx="4863787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134079" y="5854021"/>
            <a:ext cx="478164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8221" y="255583"/>
            <a:ext cx="6817790" cy="635239"/>
            <a:chOff x="-3985312" y="175104"/>
            <a:chExt cx="6764792" cy="630301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-431906" y="251122"/>
              <a:ext cx="3211386" cy="5042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6078" tIns="23040" rIns="46078" bIns="23040">
              <a:spAutoFit/>
            </a:bodyPr>
            <a:lstStyle/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The concept of executive</a:t>
              </a:r>
            </a:p>
            <a:p>
              <a:pPr defTabSz="1096645"/>
              <a:r>
                <a:rPr lang="en-US" sz="1500" b="1" spc="300" dirty="0" smtClean="0">
                  <a:solidFill>
                    <a:schemeClr val="bg1">
                      <a:lumMod val="65000"/>
                    </a:schemeClr>
                  </a:solidFill>
                  <a:latin typeface="造字工房悦黑演示版常规体" pitchFamily="50" charset="-122"/>
                  <a:ea typeface="造字工房悦黑演示版常规体" pitchFamily="50" charset="-122"/>
                  <a:cs typeface="Open Sans" panose="020B0606030504020204" pitchFamily="34" charset="0"/>
                </a:rPr>
                <a:t>force/principles</a:t>
              </a:r>
              <a:endParaRPr lang="en-CA" sz="1500" b="1" spc="300" dirty="0">
                <a:solidFill>
                  <a:schemeClr val="bg1">
                    <a:lumMod val="6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3985312" y="175104"/>
              <a:ext cx="3534504" cy="6303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96645"/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执行力理念</a:t>
              </a:r>
              <a:r>
                <a:rPr lang="en-US" altLang="zh-CN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/</a:t>
              </a:r>
              <a:r>
                <a:rPr lang="zh-CN" altLang="en-US" sz="353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原则</a:t>
              </a:r>
              <a:endParaRPr lang="en-CA" altLang="zh-CN" sz="353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4"/>
          <a:stretch>
            <a:fillRect/>
          </a:stretch>
        </p:blipFill>
        <p:spPr>
          <a:xfrm>
            <a:off x="1" y="351247"/>
            <a:ext cx="285014" cy="486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直接连接符 5"/>
          <p:cNvCxnSpPr/>
          <p:nvPr/>
        </p:nvCxnSpPr>
        <p:spPr>
          <a:xfrm>
            <a:off x="1111740" y="2418978"/>
            <a:ext cx="4752528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1019175" y="2490986"/>
            <a:ext cx="4989109" cy="145507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我们从不相信信誓旦旦，从不相信别人的承诺，我们只相信已经发生的事实，只关心正在发生的事实和数据。不管白猫黑猫，会抓老鼠的就是好猫！不要总是首先想到给自己开脱，总是先找一堆借口和理由。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019176" y="3931146"/>
            <a:ext cx="4989108" cy="148181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眼中有结果，就不会有困难，眼中有困难，就不会有结果</a:t>
            </a:r>
            <a:r>
              <a:rPr lang="zh-CN" altLang="en-US" sz="14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，</a:t>
            </a:r>
            <a:r>
              <a:rPr lang="zh-CN" altLang="en-US" sz="1400" b="1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结果和困难是跷跷板上的两极</a:t>
            </a:r>
            <a:r>
              <a:rPr lang="zh-CN" altLang="en-US" sz="1400" spc="300" dirty="0">
                <a:solidFill>
                  <a:srgbClr val="0070C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。</a:t>
            </a: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我们是靠结果生存，我们不能靠理由生存，没有结果，我们就不能生存，这是硬道理！所以，在执行过程中，多想办法，少想借口。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082628" y="5672401"/>
            <a:ext cx="478164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F:\360云盘\02-个人资料\！PPT图片及版面资源\06-PPT精选插图\03-人物\189074-120609143200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276" y="2418978"/>
            <a:ext cx="4798560" cy="3253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8" t="64139" r="31853" b="9543"/>
          <a:stretch>
            <a:fillRect/>
          </a:stretch>
        </p:blipFill>
        <p:spPr>
          <a:xfrm>
            <a:off x="5311902" y="4511802"/>
            <a:ext cx="3184398" cy="180441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63900" y="1594438"/>
            <a:ext cx="6096000" cy="13229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执行开始前：决心第一，成败第二</a:t>
            </a:r>
          </a:p>
          <a:p>
            <a:pPr marL="342900" indent="-342900" algn="ctr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执行过程中：速度第一，完美第二</a:t>
            </a:r>
          </a:p>
          <a:p>
            <a:pPr marL="342900" indent="-342900" algn="ctr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执行结束后：结果第一，理由第二</a:t>
            </a:r>
            <a:endParaRPr lang="en-US" altLang="zh-CN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8039" y="3225987"/>
            <a:ext cx="6096000" cy="9771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zh-CN" altLang="en-US" sz="5000" spc="600" dirty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谢</a:t>
            </a:r>
            <a:r>
              <a:rPr lang="zh-CN" altLang="en-US" sz="5000" spc="600" dirty="0" smtClean="0"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谢欣赏</a:t>
            </a:r>
            <a:endParaRPr lang="en-US" altLang="zh-CN" sz="5000" spc="600" dirty="0"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797979"/>
      </a:dk2>
      <a:lt2>
        <a:srgbClr val="43B4E3"/>
      </a:lt2>
      <a:accent1>
        <a:srgbClr val="0070C0"/>
      </a:accent1>
      <a:accent2>
        <a:srgbClr val="CECECE"/>
      </a:accent2>
      <a:accent3>
        <a:srgbClr val="329FD1"/>
      </a:accent3>
      <a:accent4>
        <a:srgbClr val="CECECE"/>
      </a:accent4>
      <a:accent5>
        <a:srgbClr val="0070C0"/>
      </a:accent5>
      <a:accent6>
        <a:srgbClr val="CECECE"/>
      </a:accent6>
      <a:hlink>
        <a:srgbClr val="169EBE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6099</Words>
  <Application>Microsoft Office PowerPoint</Application>
  <PresentationFormat>宽屏</PresentationFormat>
  <Paragraphs>450</Paragraphs>
  <Slides>56</Slides>
  <Notes>56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2" baseType="lpstr">
      <vt:lpstr>Arial Unicode MS</vt:lpstr>
      <vt:lpstr>Gill Sans</vt:lpstr>
      <vt:lpstr>陈继世-硬笔行书</vt:lpstr>
      <vt:lpstr>方正正大黑简体</vt:lpstr>
      <vt:lpstr>汉仪旗黑Y2-35W</vt:lpstr>
      <vt:lpstr>宋体</vt:lpstr>
      <vt:lpstr>微软雅黑</vt:lpstr>
      <vt:lpstr>造字工房悦黑演示版常规体</vt:lpstr>
      <vt:lpstr>Arial</vt:lpstr>
      <vt:lpstr>Arial Black</vt:lpstr>
      <vt:lpstr>Calibri</vt:lpstr>
      <vt:lpstr>Calibri Light</vt:lpstr>
      <vt:lpstr>Open Sans</vt:lpstr>
      <vt:lpstr>Segoe UI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57</cp:revision>
  <dcterms:created xsi:type="dcterms:W3CDTF">2017-03-05T01:14:00Z</dcterms:created>
  <dcterms:modified xsi:type="dcterms:W3CDTF">2018-03-30T02:58:30Z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