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56" r:id="rId2"/>
    <p:sldId id="259" r:id="rId3"/>
    <p:sldId id="260" r:id="rId4"/>
    <p:sldId id="263" r:id="rId5"/>
    <p:sldId id="317" r:id="rId6"/>
    <p:sldId id="318" r:id="rId7"/>
    <p:sldId id="271" r:id="rId8"/>
    <p:sldId id="313" r:id="rId9"/>
    <p:sldId id="319" r:id="rId10"/>
    <p:sldId id="320" r:id="rId11"/>
    <p:sldId id="322" r:id="rId12"/>
    <p:sldId id="323" r:id="rId13"/>
    <p:sldId id="324" r:id="rId14"/>
    <p:sldId id="272" r:id="rId15"/>
    <p:sldId id="310" r:id="rId16"/>
    <p:sldId id="325" r:id="rId17"/>
    <p:sldId id="329" r:id="rId18"/>
    <p:sldId id="321" r:id="rId19"/>
    <p:sldId id="328" r:id="rId20"/>
    <p:sldId id="330" r:id="rId21"/>
    <p:sldId id="273" r:id="rId22"/>
    <p:sldId id="316" r:id="rId23"/>
    <p:sldId id="326" r:id="rId24"/>
    <p:sldId id="327" r:id="rId25"/>
  </p:sldIdLst>
  <p:sldSz cx="12192000" cy="6858000"/>
  <p:notesSz cx="6858000" cy="9144000"/>
  <p:embeddedFontLst>
    <p:embeddedFont>
      <p:font typeface="字魂47号-三分行楷" charset="-122"/>
      <p:regular r:id="rId27"/>
    </p:embeddedFont>
    <p:embeddedFont>
      <p:font typeface="字魂73号-江南手书" charset="-122"/>
      <p:regular r:id="rId28"/>
    </p:embeddedFont>
    <p:embeddedFont>
      <p:font typeface="等线" charset="-122"/>
      <p:regular r:id="rId29"/>
      <p:bold r:id="rId30"/>
    </p:embeddedFont>
  </p:embeddedFontLst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FBE9DB"/>
    <a:srgbClr val="FF4325"/>
    <a:srgbClr val="843C0C"/>
    <a:srgbClr val="4CB9D0"/>
    <a:srgbClr val="247788"/>
    <a:srgbClr val="ABE5E3"/>
    <a:srgbClr val="9FE1DF"/>
    <a:srgbClr val="A9DAC9"/>
    <a:srgbClr val="C16B05"/>
    <a:srgbClr val="F8A13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howGuides="1">
      <p:cViewPr>
        <p:scale>
          <a:sx n="50" d="100"/>
          <a:sy n="50" d="100"/>
        </p:scale>
        <p:origin x="-2874" y="-13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28503-B86C-4C69-B2FB-292D30326DB6}" type="datetimeFigureOut">
              <a:rPr lang="zh-CN" altLang="en-US" smtClean="0"/>
              <a:pPr/>
              <a:t>2020/9/15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82DA7E-7A89-4B28-A957-6C18C3B75C1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609621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754379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4AB6F-9F8A-486D-83AA-61AE717E881F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642900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4AB6F-9F8A-486D-83AA-61AE717E881F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272508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4AB6F-9F8A-486D-83AA-61AE717E881F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140529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4AB6F-9F8A-486D-83AA-61AE717E881F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6890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4AB6F-9F8A-486D-83AA-61AE717E881F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643035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4AB6F-9F8A-486D-83AA-61AE717E881F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1929592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1529412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2615344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77522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0175134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647776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4911789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4AB6F-9F8A-486D-83AA-61AE717E881F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886472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3184060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878947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0093544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4703120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8026902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4948017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4AB6F-9F8A-486D-83AA-61AE717E881F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7514753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50926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7104884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82DA7E-7A89-4B28-A957-6C18C3B75C15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850636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500601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6C987831-B8EE-46D2-A00E-AC621F6F85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700" b="11002"/>
          <a:stretch/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37441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E4B5BF06-479B-498E-9CDC-A79BB02BC99A}"/>
              </a:ext>
            </a:extLst>
          </p:cNvPr>
          <p:cNvGrpSpPr/>
          <p:nvPr userDrawn="1"/>
        </p:nvGrpSpPr>
        <p:grpSpPr>
          <a:xfrm>
            <a:off x="0" y="-2"/>
            <a:ext cx="12192000" cy="6858003"/>
            <a:chOff x="190500" y="-2"/>
            <a:chExt cx="11468100" cy="6858003"/>
          </a:xfrm>
        </p:grpSpPr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E5DE58DE-651D-45DE-8290-B8F3DA11466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68837" r="-1" b="11002"/>
            <a:stretch/>
          </p:blipFill>
          <p:spPr>
            <a:xfrm>
              <a:off x="190500" y="0"/>
              <a:ext cx="3695700" cy="6858001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="" xmlns:a16="http://schemas.microsoft.com/office/drawing/2014/main" id="{1ACDE7DB-72B4-4A1E-A8CE-1EE9DBA546A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67230" b="11002"/>
            <a:stretch/>
          </p:blipFill>
          <p:spPr>
            <a:xfrm>
              <a:off x="3886200" y="-1"/>
              <a:ext cx="3886200" cy="6858001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B49F1E61-995F-4387-A053-41672D732CC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67230" b="11002"/>
            <a:stretch/>
          </p:blipFill>
          <p:spPr>
            <a:xfrm>
              <a:off x="7772400" y="-2"/>
              <a:ext cx="3886200" cy="6858001"/>
            </a:xfrm>
            <a:prstGeom prst="rect">
              <a:avLst/>
            </a:prstGeom>
          </p:spPr>
        </p:pic>
      </p:grpSp>
      <p:sp>
        <p:nvSpPr>
          <p:cNvPr id="14" name="标题 9">
            <a:extLst>
              <a:ext uri="{FF2B5EF4-FFF2-40B4-BE49-F238E27FC236}">
                <a16:creationId xmlns="" xmlns:a16="http://schemas.microsoft.com/office/drawing/2014/main" id="{18B2922A-4CAE-42B2-AEB9-B51BDF0E3D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6822" y="1123736"/>
            <a:ext cx="1354217" cy="4514056"/>
          </a:xfrm>
          <a:noFill/>
        </p:spPr>
        <p:txBody>
          <a:bodyPr vert="eaVert" wrap="none" lIns="0" tIns="0" rIns="0" bIns="0" rtlCol="0">
            <a:spAutoFit/>
          </a:bodyPr>
          <a:lstStyle>
            <a:lvl1pPr>
              <a:lnSpc>
                <a:spcPct val="100000"/>
              </a:lnSpc>
              <a:defRPr lang="zh-CN" altLang="en-US" sz="8800">
                <a:solidFill>
                  <a:schemeClr val="accent2"/>
                </a:solidFill>
                <a:latin typeface="字魂73号-江南手书" panose="00000500000000000000" pitchFamily="2" charset="-122"/>
                <a:ea typeface="字魂80号-萌趣小鱼体" panose="00000500000000000000" pitchFamily="2" charset="-122"/>
                <a:cs typeface="+mn-cs"/>
              </a:defRPr>
            </a:lvl1pPr>
          </a:lstStyle>
          <a:p>
            <a:pPr marL="0" lvl="0" algn="ctr"/>
            <a:r>
              <a:rPr lang="zh-CN" altLang="en-US" dirty="0"/>
              <a:t>编辑标题</a:t>
            </a:r>
          </a:p>
        </p:txBody>
      </p:sp>
      <p:sp>
        <p:nvSpPr>
          <p:cNvPr id="21" name="文本占位符 20">
            <a:extLst>
              <a:ext uri="{FF2B5EF4-FFF2-40B4-BE49-F238E27FC236}">
                <a16:creationId xmlns="" xmlns:a16="http://schemas.microsoft.com/office/drawing/2014/main" id="{381B52A8-16E7-40E6-837E-98A6E856BA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02846" y="971336"/>
            <a:ext cx="626325" cy="2257028"/>
          </a:xfrm>
          <a:noFill/>
        </p:spPr>
        <p:txBody>
          <a:bodyPr vert="eaVert" wrap="none" lIns="0" tIns="0" rIns="0" bIns="0" rtlCol="0" anchor="ctr" anchorCtr="0">
            <a:spAutoFit/>
          </a:bodyPr>
          <a:lstStyle>
            <a:lvl1pPr marL="0" indent="0">
              <a:buNone/>
              <a:defRPr lang="zh-CN" altLang="en-US" sz="4400" dirty="0" smtClean="0">
                <a:solidFill>
                  <a:schemeClr val="accent2"/>
                </a:solidFill>
                <a:latin typeface="字魂73号-江南手书" panose="00000500000000000000" pitchFamily="2" charset="-122"/>
                <a:ea typeface="字魂80号-萌趣小鱼体" panose="00000500000000000000" pitchFamily="2" charset="-122"/>
              </a:defRPr>
            </a:lvl1pPr>
            <a:lvl2pPr marL="228600" indent="0">
              <a:buNone/>
              <a:defRPr lang="zh-CN" altLang="en-US" sz="1800" dirty="0" smtClean="0"/>
            </a:lvl2pPr>
            <a:lvl3pPr marL="685800" indent="0">
              <a:buNone/>
              <a:defRPr lang="zh-CN" altLang="en-US" sz="1800" dirty="0" smtClean="0"/>
            </a:lvl3pPr>
            <a:lvl4pPr marL="1143000" indent="0">
              <a:buNone/>
              <a:defRPr lang="zh-CN" altLang="en-US" dirty="0" smtClean="0"/>
            </a:lvl4pPr>
            <a:lvl5pPr marL="1600200" indent="0">
              <a:buNone/>
              <a:defRPr lang="zh-CN" altLang="en-US" dirty="0"/>
            </a:lvl5pPr>
          </a:lstStyle>
          <a:p>
            <a:pPr marL="0" lvl="0" algn="ctr"/>
            <a:r>
              <a:rPr lang="zh-CN" altLang="en-US" dirty="0"/>
              <a:t>编辑文本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8664DB24-60C3-41C7-A8FA-5D43D81051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445"/>
          <a:stretch/>
        </p:blipFill>
        <p:spPr>
          <a:xfrm flipH="1">
            <a:off x="496132" y="-2"/>
            <a:ext cx="4591989" cy="375323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3C66DCCA-791F-42AC-BEC0-370F0249331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696" y="1389428"/>
            <a:ext cx="1174403" cy="201929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1C731C2C-4816-4F62-AD73-090F46835DC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512" y="2323489"/>
            <a:ext cx="571500" cy="1057275"/>
          </a:xfrm>
          <a:prstGeom prst="rect">
            <a:avLst/>
          </a:prstGeom>
        </p:spPr>
      </p:pic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91C836DA-19C3-4403-9761-3CAC2FB65FAB}"/>
              </a:ext>
            </a:extLst>
          </p:cNvPr>
          <p:cNvGrpSpPr/>
          <p:nvPr userDrawn="1"/>
        </p:nvGrpSpPr>
        <p:grpSpPr>
          <a:xfrm>
            <a:off x="7630360" y="1462817"/>
            <a:ext cx="4255476" cy="5066568"/>
            <a:chOff x="7630360" y="1462817"/>
            <a:chExt cx="4255476" cy="5066568"/>
          </a:xfrm>
        </p:grpSpPr>
        <p:pic>
          <p:nvPicPr>
            <p:cNvPr id="28" name="图片 27">
              <a:extLst>
                <a:ext uri="{FF2B5EF4-FFF2-40B4-BE49-F238E27FC236}">
                  <a16:creationId xmlns="" xmlns:a16="http://schemas.microsoft.com/office/drawing/2014/main" id="{F950AFE2-729E-41FA-A501-28B0F5F9D7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630360" y="3123588"/>
              <a:ext cx="4255476" cy="3405797"/>
            </a:xfrm>
            <a:custGeom>
              <a:avLst/>
              <a:gdLst>
                <a:gd name="connsiteX0" fmla="*/ 0 w 4255476"/>
                <a:gd name="connsiteY0" fmla="*/ 0 h 3405797"/>
                <a:gd name="connsiteX1" fmla="*/ 1796886 w 4255476"/>
                <a:gd name="connsiteY1" fmla="*/ 0 h 3405797"/>
                <a:gd name="connsiteX2" fmla="*/ 1799390 w 4255476"/>
                <a:gd name="connsiteY2" fmla="*/ 12518 h 3405797"/>
                <a:gd name="connsiteX3" fmla="*/ 1806534 w 4255476"/>
                <a:gd name="connsiteY3" fmla="*/ 55381 h 3405797"/>
                <a:gd name="connsiteX4" fmla="*/ 1820821 w 4255476"/>
                <a:gd name="connsiteY4" fmla="*/ 98243 h 3405797"/>
                <a:gd name="connsiteX5" fmla="*/ 1835109 w 4255476"/>
                <a:gd name="connsiteY5" fmla="*/ 155393 h 3405797"/>
                <a:gd name="connsiteX6" fmla="*/ 1849396 w 4255476"/>
                <a:gd name="connsiteY6" fmla="*/ 183968 h 3405797"/>
                <a:gd name="connsiteX7" fmla="*/ 1863684 w 4255476"/>
                <a:gd name="connsiteY7" fmla="*/ 226831 h 3405797"/>
                <a:gd name="connsiteX8" fmla="*/ 1877971 w 4255476"/>
                <a:gd name="connsiteY8" fmla="*/ 248262 h 3405797"/>
                <a:gd name="connsiteX9" fmla="*/ 1885115 w 4255476"/>
                <a:gd name="connsiteY9" fmla="*/ 269693 h 3405797"/>
                <a:gd name="connsiteX10" fmla="*/ 1913690 w 4255476"/>
                <a:gd name="connsiteY10" fmla="*/ 312556 h 3405797"/>
                <a:gd name="connsiteX11" fmla="*/ 1920834 w 4255476"/>
                <a:gd name="connsiteY11" fmla="*/ 333987 h 3405797"/>
                <a:gd name="connsiteX12" fmla="*/ 1963696 w 4255476"/>
                <a:gd name="connsiteY12" fmla="*/ 362562 h 3405797"/>
                <a:gd name="connsiteX13" fmla="*/ 2006559 w 4255476"/>
                <a:gd name="connsiteY13" fmla="*/ 383993 h 3405797"/>
                <a:gd name="connsiteX14" fmla="*/ 2027990 w 4255476"/>
                <a:gd name="connsiteY14" fmla="*/ 398281 h 3405797"/>
                <a:gd name="connsiteX15" fmla="*/ 2056565 w 4255476"/>
                <a:gd name="connsiteY15" fmla="*/ 441143 h 3405797"/>
                <a:gd name="connsiteX16" fmla="*/ 2070853 w 4255476"/>
                <a:gd name="connsiteY16" fmla="*/ 462575 h 3405797"/>
                <a:gd name="connsiteX17" fmla="*/ 2120859 w 4255476"/>
                <a:gd name="connsiteY17" fmla="*/ 526868 h 3405797"/>
                <a:gd name="connsiteX18" fmla="*/ 2135146 w 4255476"/>
                <a:gd name="connsiteY18" fmla="*/ 548300 h 3405797"/>
                <a:gd name="connsiteX19" fmla="*/ 2142290 w 4255476"/>
                <a:gd name="connsiteY19" fmla="*/ 569731 h 3405797"/>
                <a:gd name="connsiteX20" fmla="*/ 2163721 w 4255476"/>
                <a:gd name="connsiteY20" fmla="*/ 584018 h 3405797"/>
                <a:gd name="connsiteX21" fmla="*/ 2208965 w 4255476"/>
                <a:gd name="connsiteY21" fmla="*/ 597592 h 3405797"/>
                <a:gd name="connsiteX22" fmla="*/ 2208965 w 4255476"/>
                <a:gd name="connsiteY22" fmla="*/ 753087 h 3405797"/>
                <a:gd name="connsiteX23" fmla="*/ 4255476 w 4255476"/>
                <a:gd name="connsiteY23" fmla="*/ 753087 h 3405797"/>
                <a:gd name="connsiteX24" fmla="*/ 4255476 w 4255476"/>
                <a:gd name="connsiteY24" fmla="*/ 3405797 h 3405797"/>
                <a:gd name="connsiteX25" fmla="*/ 0 w 4255476"/>
                <a:gd name="connsiteY25" fmla="*/ 3405797 h 3405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55476" h="3405797">
                  <a:moveTo>
                    <a:pt x="0" y="0"/>
                  </a:moveTo>
                  <a:lnTo>
                    <a:pt x="1796886" y="0"/>
                  </a:lnTo>
                  <a:lnTo>
                    <a:pt x="1799390" y="12518"/>
                  </a:lnTo>
                  <a:cubicBezTo>
                    <a:pt x="1801981" y="26769"/>
                    <a:pt x="1803021" y="41329"/>
                    <a:pt x="1806534" y="55381"/>
                  </a:cubicBezTo>
                  <a:cubicBezTo>
                    <a:pt x="1810187" y="69991"/>
                    <a:pt x="1817168" y="83633"/>
                    <a:pt x="1820821" y="98243"/>
                  </a:cubicBezTo>
                  <a:cubicBezTo>
                    <a:pt x="1825584" y="117293"/>
                    <a:pt x="1826328" y="137830"/>
                    <a:pt x="1835109" y="155393"/>
                  </a:cubicBezTo>
                  <a:cubicBezTo>
                    <a:pt x="1839871" y="164918"/>
                    <a:pt x="1845441" y="174080"/>
                    <a:pt x="1849396" y="183968"/>
                  </a:cubicBezTo>
                  <a:cubicBezTo>
                    <a:pt x="1854989" y="197951"/>
                    <a:pt x="1855330" y="214300"/>
                    <a:pt x="1863684" y="226831"/>
                  </a:cubicBezTo>
                  <a:cubicBezTo>
                    <a:pt x="1868446" y="233975"/>
                    <a:pt x="1874131" y="240583"/>
                    <a:pt x="1877971" y="248262"/>
                  </a:cubicBezTo>
                  <a:cubicBezTo>
                    <a:pt x="1881339" y="254997"/>
                    <a:pt x="1881458" y="263110"/>
                    <a:pt x="1885115" y="269693"/>
                  </a:cubicBezTo>
                  <a:cubicBezTo>
                    <a:pt x="1893454" y="284704"/>
                    <a:pt x="1908260" y="296266"/>
                    <a:pt x="1913690" y="312556"/>
                  </a:cubicBezTo>
                  <a:cubicBezTo>
                    <a:pt x="1916071" y="319700"/>
                    <a:pt x="1915509" y="328662"/>
                    <a:pt x="1920834" y="333987"/>
                  </a:cubicBezTo>
                  <a:cubicBezTo>
                    <a:pt x="1932976" y="346129"/>
                    <a:pt x="1949409" y="353037"/>
                    <a:pt x="1963696" y="362562"/>
                  </a:cubicBezTo>
                  <a:cubicBezTo>
                    <a:pt x="1991393" y="381027"/>
                    <a:pt x="1976983" y="374135"/>
                    <a:pt x="2006559" y="383993"/>
                  </a:cubicBezTo>
                  <a:cubicBezTo>
                    <a:pt x="2013703" y="388756"/>
                    <a:pt x="2022336" y="391820"/>
                    <a:pt x="2027990" y="398281"/>
                  </a:cubicBezTo>
                  <a:cubicBezTo>
                    <a:pt x="2039297" y="411204"/>
                    <a:pt x="2047040" y="426856"/>
                    <a:pt x="2056565" y="441143"/>
                  </a:cubicBezTo>
                  <a:cubicBezTo>
                    <a:pt x="2061328" y="448287"/>
                    <a:pt x="2064782" y="456504"/>
                    <a:pt x="2070853" y="462575"/>
                  </a:cubicBezTo>
                  <a:cubicBezTo>
                    <a:pt x="2104424" y="496146"/>
                    <a:pt x="2086683" y="475603"/>
                    <a:pt x="2120859" y="526868"/>
                  </a:cubicBezTo>
                  <a:cubicBezTo>
                    <a:pt x="2125622" y="534012"/>
                    <a:pt x="2132431" y="540155"/>
                    <a:pt x="2135146" y="548300"/>
                  </a:cubicBezTo>
                  <a:cubicBezTo>
                    <a:pt x="2137527" y="555444"/>
                    <a:pt x="2137586" y="563851"/>
                    <a:pt x="2142290" y="569731"/>
                  </a:cubicBezTo>
                  <a:cubicBezTo>
                    <a:pt x="2147653" y="576435"/>
                    <a:pt x="2155875" y="580531"/>
                    <a:pt x="2163721" y="584018"/>
                  </a:cubicBezTo>
                  <a:lnTo>
                    <a:pt x="2208965" y="597592"/>
                  </a:lnTo>
                  <a:lnTo>
                    <a:pt x="2208965" y="753087"/>
                  </a:lnTo>
                  <a:lnTo>
                    <a:pt x="4255476" y="753087"/>
                  </a:lnTo>
                  <a:lnTo>
                    <a:pt x="4255476" y="3405797"/>
                  </a:lnTo>
                  <a:lnTo>
                    <a:pt x="0" y="3405797"/>
                  </a:lnTo>
                  <a:close/>
                </a:path>
              </a:pathLst>
            </a:custGeom>
          </p:spPr>
        </p:pic>
        <p:pic>
          <p:nvPicPr>
            <p:cNvPr id="24" name="图片 23">
              <a:extLst>
                <a:ext uri="{FF2B5EF4-FFF2-40B4-BE49-F238E27FC236}">
                  <a16:creationId xmlns="" xmlns:a16="http://schemas.microsoft.com/office/drawing/2014/main" id="{3488973E-2932-49C0-9A8E-282D65D9CF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4842" y="1462817"/>
              <a:ext cx="1873570" cy="2569062"/>
            </a:xfrm>
            <a:prstGeom prst="rect">
              <a:avLst/>
            </a:prstGeom>
          </p:spPr>
        </p:pic>
      </p:grpSp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F6604BBC-7EB7-4759-8D5E-E5D1F2F2F91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6307" y="5222133"/>
            <a:ext cx="2513437" cy="1386724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2EDA4BF6-36ED-47C1-BBC4-CAF6276ACCA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48863" y="6317365"/>
            <a:ext cx="520080" cy="4160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0668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>
        <p:tmplLst>
          <p:tmpl>
            <p:tnLst>
              <p:par>
                <p:cTn presetID="55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BFAE5318-BEA6-4ACD-A8A1-B316DEA141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0694"/>
          <a:stretch/>
        </p:blipFill>
        <p:spPr>
          <a:xfrm>
            <a:off x="0" y="6219825"/>
            <a:ext cx="12192000" cy="63817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B380EA93-2AD5-430D-9982-E0EC09848C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085182" cy="1182727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81D9823-9087-4703-9A44-A3AAC1D332C5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42591" y="88146"/>
            <a:ext cx="11197947" cy="729430"/>
          </a:xfrm>
        </p:spPr>
        <p:txBody>
          <a:bodyPr vert="horz" wrap="square">
            <a:spAutoFit/>
          </a:bodyPr>
          <a:lstStyle>
            <a:lvl1pPr algn="l">
              <a:defRPr sz="4600">
                <a:solidFill>
                  <a:schemeClr val="accent2"/>
                </a:solidFill>
                <a:latin typeface="字魂73号-江南手书" panose="00000500000000000000" pitchFamily="2" charset="-122"/>
                <a:ea typeface="字魂80号-萌趣小鱼体" panose="00000500000000000000" pitchFamily="2" charset="-122"/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</p:spTree>
    <p:extLst>
      <p:ext uri="{BB962C8B-B14F-4D97-AF65-F5344CB8AC3E}">
        <p14:creationId xmlns="" xmlns:p14="http://schemas.microsoft.com/office/powerpoint/2010/main" val="1588164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BFAE5318-BEA6-4ACD-A8A1-B316DEA141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0694"/>
          <a:stretch/>
        </p:blipFill>
        <p:spPr>
          <a:xfrm>
            <a:off x="0" y="6219825"/>
            <a:ext cx="12192000" cy="63817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B380EA93-2AD5-430D-9982-E0EC09848C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085182" cy="1182727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81D9823-9087-4703-9A44-A3AAC1D332C5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42591" y="88146"/>
            <a:ext cx="11197947" cy="729430"/>
          </a:xfrm>
        </p:spPr>
        <p:txBody>
          <a:bodyPr vert="horz" wrap="square">
            <a:spAutoFit/>
          </a:bodyPr>
          <a:lstStyle>
            <a:lvl1pPr algn="l">
              <a:defRPr sz="4600">
                <a:solidFill>
                  <a:schemeClr val="accent2"/>
                </a:solidFill>
                <a:latin typeface="字魂73号-江南手书" panose="00000500000000000000" pitchFamily="2" charset="-122"/>
                <a:ea typeface="字魂80号-萌趣小鱼体" panose="00000500000000000000" pitchFamily="2" charset="-122"/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435619E-B42F-4886-934A-B8DB3BDCAF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88333"/>
          <a:stretch/>
        </p:blipFill>
        <p:spPr>
          <a:xfrm flipH="1">
            <a:off x="4824032" y="1511679"/>
            <a:ext cx="2543937" cy="20673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8D48B1CD-3B39-4BCF-8C66-44F32B7AE89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940" y="885504"/>
            <a:ext cx="447722" cy="692628"/>
          </a:xfrm>
          <a:prstGeom prst="rect">
            <a:avLst/>
          </a:prstGeom>
        </p:spPr>
      </p:pic>
      <p:sp>
        <p:nvSpPr>
          <p:cNvPr id="9" name="文本占位符 8">
            <a:extLst>
              <a:ext uri="{FF2B5EF4-FFF2-40B4-BE49-F238E27FC236}">
                <a16:creationId xmlns="" xmlns:a16="http://schemas.microsoft.com/office/drawing/2014/main" id="{FA04D365-15E0-4489-AE55-3DBDE82AC5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12755" y="1070571"/>
            <a:ext cx="1769715" cy="498598"/>
          </a:xfr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3600" b="0" spc="-15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  <p:extLst>
      <p:ext uri="{BB962C8B-B14F-4D97-AF65-F5344CB8AC3E}">
        <p14:creationId xmlns="" xmlns:p14="http://schemas.microsoft.com/office/powerpoint/2010/main" val="647472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E9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2EDF7F50-9DDC-429D-A844-AD51A1F5F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E12E0433-87B9-4779-86C5-57874C3D41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8FD3B07-D806-4BE0-B72B-DB0275B7B0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137CA-D131-4EF6-9B14-D9F7E276C745}" type="datetimeFigureOut">
              <a:rPr lang="zh-CN" altLang="en-US" smtClean="0"/>
              <a:pPr/>
              <a:t>2020/9/15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C1F2046-F07B-4D3E-A33F-27E4276A78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095F106-1773-47AA-88ED-9215FDFC77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55A1B-FC52-483B-B683-58CCB797846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536053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1" r:id="rId2"/>
    <p:sldLayoutId id="2147483660" r:id="rId3"/>
    <p:sldLayoutId id="2147483654" r:id="rId4"/>
    <p:sldLayoutId id="214748366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microsoft.com/office/2007/relationships/media" Target="../media/media1.mp3"/><Relationship Id="rId11" Type="http://schemas.openxmlformats.org/officeDocument/2006/relationships/image" Target="../media/image14.png"/><Relationship Id="rId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AB315076-E09A-4A10-97FB-6ED966DB6F3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2218"/>
          <a:stretch/>
        </p:blipFill>
        <p:spPr>
          <a:xfrm>
            <a:off x="7074130" y="0"/>
            <a:ext cx="4913107" cy="365084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A9F1C1E4-4675-44EB-810F-9504BED8E6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96" y="1706235"/>
            <a:ext cx="1538414" cy="1576200"/>
          </a:xfrm>
          <a:prstGeom prst="rect">
            <a:avLst/>
          </a:prstGeom>
        </p:spPr>
      </p:pic>
      <p:pic>
        <p:nvPicPr>
          <p:cNvPr id="3" name="尤克里里">
            <a:hlinkClick r:id="" action="ppaction://media"/>
            <a:extLst>
              <a:ext uri="{FF2B5EF4-FFF2-40B4-BE49-F238E27FC236}">
                <a16:creationId xmlns="" xmlns:a16="http://schemas.microsoft.com/office/drawing/2014/main" id="{986F7E62-7D64-4F0D-8814-D3FEB6C9525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6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 flipV="1">
            <a:off x="11425545" y="6074552"/>
            <a:ext cx="561692" cy="561692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5F570BC8-9E1F-4BFF-9666-BD46A90ACB7A}"/>
              </a:ext>
            </a:extLst>
          </p:cNvPr>
          <p:cNvGrpSpPr/>
          <p:nvPr/>
        </p:nvGrpSpPr>
        <p:grpSpPr>
          <a:xfrm>
            <a:off x="6468897" y="3093363"/>
            <a:ext cx="4112129" cy="3291072"/>
            <a:chOff x="6987162" y="3076286"/>
            <a:chExt cx="4112129" cy="3291072"/>
          </a:xfrm>
        </p:grpSpPr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5341D046-96C7-4EA2-AB99-DE58BAA9E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7162" y="3076286"/>
              <a:ext cx="4112129" cy="3291072"/>
            </a:xfrm>
            <a:prstGeom prst="rect">
              <a:avLst/>
            </a:prstGeom>
          </p:spPr>
        </p:pic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116FEEC7-58CF-4A7A-B3FF-BCF82C312A6C}"/>
                </a:ext>
              </a:extLst>
            </p:cNvPr>
            <p:cNvSpPr txBox="1"/>
            <p:nvPr/>
          </p:nvSpPr>
          <p:spPr>
            <a:xfrm>
              <a:off x="7392774" y="5876656"/>
              <a:ext cx="3300904" cy="461665"/>
            </a:xfrm>
            <a:prstGeom prst="rect">
              <a:avLst/>
            </a:prstGeom>
            <a:noFill/>
            <a:effectLst>
              <a:softEdge rad="139700"/>
            </a:effectLst>
          </p:spPr>
          <p:txBody>
            <a:bodyPr vert="horz"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chemeClr val="accent2">
                      <a:lumMod val="50000"/>
                    </a:schemeClr>
                  </a:solidFill>
                </a:defRPr>
              </a:lvl1pPr>
            </a:lstStyle>
            <a:p>
              <a:r>
                <a:rPr lang="zh-CN" altLang="en-US" sz="2400" b="0" spc="300" dirty="0"/>
                <a:t>人教版初中数学课件</a:t>
              </a: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51341B17-1161-4B11-A337-4D8C00D3408C}"/>
              </a:ext>
            </a:extLst>
          </p:cNvPr>
          <p:cNvSpPr txBox="1"/>
          <p:nvPr/>
        </p:nvSpPr>
        <p:spPr>
          <a:xfrm>
            <a:off x="5803854" y="4178115"/>
            <a:ext cx="553998" cy="738344"/>
          </a:xfrm>
          <a:prstGeom prst="rect">
            <a:avLst/>
          </a:prstGeom>
          <a:noFill/>
          <a:effectLst>
            <a:softEdge rad="139700"/>
          </a:effectLst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400" b="0" spc="3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altLang="zh-CN" dirty="0" smtClean="0">
                <a:solidFill>
                  <a:schemeClr val="accent2"/>
                </a:solidFill>
              </a:rPr>
              <a:t>PPT</a:t>
            </a:r>
            <a:endParaRPr lang="zh-CN" altLang="en-US" dirty="0">
              <a:solidFill>
                <a:schemeClr val="accent2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612F8A99-7820-43AC-A8B2-AAD407A1641D}"/>
              </a:ext>
            </a:extLst>
          </p:cNvPr>
          <p:cNvSpPr txBox="1"/>
          <p:nvPr/>
        </p:nvSpPr>
        <p:spPr>
          <a:xfrm>
            <a:off x="2815550" y="-202452"/>
            <a:ext cx="2244204" cy="26930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rgbClr val="843C0C"/>
                </a:solidFill>
                <a:latin typeface="字魂73号-江南手书" panose="00000500000000000000" pitchFamily="2" charset="-122"/>
                <a:ea typeface="字魂73号-江南手书" panose="00000500000000000000" pitchFamily="2" charset="-122"/>
              </a:defRPr>
            </a:lvl1pPr>
          </a:lstStyle>
          <a:p>
            <a:r>
              <a:rPr lang="zh-CN" altLang="en-US" sz="17500" dirty="0">
                <a:solidFill>
                  <a:schemeClr val="accent2"/>
                </a:solidFill>
                <a:ea typeface="字魂80号-萌趣小鱼体" panose="00000500000000000000" pitchFamily="2" charset="-122"/>
              </a:rPr>
              <a:t>全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ADE0F239-A754-4DB6-9343-39A2D3CC9B07}"/>
              </a:ext>
            </a:extLst>
          </p:cNvPr>
          <p:cNvSpPr txBox="1"/>
          <p:nvPr/>
        </p:nvSpPr>
        <p:spPr>
          <a:xfrm>
            <a:off x="2804026" y="1438099"/>
            <a:ext cx="2244204" cy="269304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rgbClr val="843C0C"/>
                </a:solidFill>
                <a:latin typeface="字魂73号-江南手书" panose="00000500000000000000" pitchFamily="2" charset="-122"/>
                <a:ea typeface="字魂73号-江南手书" panose="00000500000000000000" pitchFamily="2" charset="-122"/>
              </a:defRPr>
            </a:lvl1pPr>
          </a:lstStyle>
          <a:p>
            <a:r>
              <a:rPr lang="zh-CN" altLang="en-US" sz="17500" dirty="0">
                <a:solidFill>
                  <a:schemeClr val="accent2"/>
                </a:solidFill>
                <a:ea typeface="字魂80号-萌趣小鱼体" panose="00000500000000000000" pitchFamily="2" charset="-122"/>
              </a:rPr>
              <a:t>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29D1DC8F-4FA9-4FEE-BDB4-16F99921DC59}"/>
              </a:ext>
            </a:extLst>
          </p:cNvPr>
          <p:cNvSpPr txBox="1"/>
          <p:nvPr/>
        </p:nvSpPr>
        <p:spPr>
          <a:xfrm>
            <a:off x="4420521" y="1106259"/>
            <a:ext cx="1603003" cy="19236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rgbClr val="843C0C"/>
                </a:solidFill>
                <a:latin typeface="字魂73号-江南手书" panose="00000500000000000000" pitchFamily="2" charset="-122"/>
                <a:ea typeface="字魂73号-江南手书" panose="00000500000000000000" pitchFamily="2" charset="-122"/>
              </a:defRPr>
            </a:lvl1pPr>
          </a:lstStyle>
          <a:p>
            <a:r>
              <a:rPr lang="zh-CN" altLang="en-US" sz="12500" dirty="0">
                <a:solidFill>
                  <a:schemeClr val="accent2"/>
                </a:solidFill>
                <a:ea typeface="字魂80号-萌趣小鱼体" panose="00000500000000000000" pitchFamily="2" charset="-122"/>
              </a:rPr>
              <a:t>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E50BCF17-EB3C-4D59-86B2-8650AD6D7894}"/>
              </a:ext>
            </a:extLst>
          </p:cNvPr>
          <p:cNvSpPr txBox="1"/>
          <p:nvPr/>
        </p:nvSpPr>
        <p:spPr>
          <a:xfrm>
            <a:off x="4420521" y="2388739"/>
            <a:ext cx="1603003" cy="19236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rgbClr val="843C0C"/>
                </a:solidFill>
                <a:latin typeface="字魂73号-江南手书" panose="00000500000000000000" pitchFamily="2" charset="-122"/>
                <a:ea typeface="字魂73号-江南手书" panose="00000500000000000000" pitchFamily="2" charset="-122"/>
              </a:defRPr>
            </a:lvl1pPr>
          </a:lstStyle>
          <a:p>
            <a:r>
              <a:rPr lang="zh-CN" altLang="en-US" sz="12500" dirty="0">
                <a:solidFill>
                  <a:schemeClr val="accent2"/>
                </a:solidFill>
                <a:ea typeface="字魂80号-萌趣小鱼体" panose="00000500000000000000" pitchFamily="2" charset="-122"/>
              </a:rPr>
              <a:t>角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2E0632AF-6D45-4F2D-8104-061C7EBF507D}"/>
              </a:ext>
            </a:extLst>
          </p:cNvPr>
          <p:cNvSpPr txBox="1"/>
          <p:nvPr/>
        </p:nvSpPr>
        <p:spPr>
          <a:xfrm>
            <a:off x="4420521" y="3671219"/>
            <a:ext cx="1603003" cy="19236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rgbClr val="843C0C"/>
                </a:solidFill>
                <a:latin typeface="字魂73号-江南手书" panose="00000500000000000000" pitchFamily="2" charset="-122"/>
                <a:ea typeface="字魂73号-江南手书" panose="00000500000000000000" pitchFamily="2" charset="-122"/>
              </a:defRPr>
            </a:lvl1pPr>
          </a:lstStyle>
          <a:p>
            <a:r>
              <a:rPr lang="zh-CN" altLang="en-US" sz="12500" dirty="0">
                <a:solidFill>
                  <a:schemeClr val="accent2"/>
                </a:solidFill>
                <a:ea typeface="字魂80号-萌趣小鱼体" panose="00000500000000000000" pitchFamily="2" charset="-122"/>
              </a:rPr>
              <a:t>形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206EE6C4-8CDE-4D27-A2FA-1C20FEE37139}"/>
              </a:ext>
            </a:extLst>
          </p:cNvPr>
          <p:cNvSpPr txBox="1"/>
          <p:nvPr/>
        </p:nvSpPr>
        <p:spPr>
          <a:xfrm>
            <a:off x="5803853" y="2562723"/>
            <a:ext cx="553998" cy="1823576"/>
          </a:xfrm>
          <a:prstGeom prst="rect">
            <a:avLst/>
          </a:prstGeom>
          <a:noFill/>
          <a:effectLst>
            <a:softEdge rad="139700"/>
          </a:effectLst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400" b="0" spc="3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</a:rPr>
              <a:t>指导教师：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45A9A7DC-1BF6-4D4E-95DC-ABEBC75E9F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61" y="3625708"/>
            <a:ext cx="2065850" cy="2832719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F0F38228-C03E-4D15-BB08-A4990B96D82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388" y="5912464"/>
            <a:ext cx="809625" cy="6477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C44BA859-79F5-4C83-A4B9-0B1939FDA5F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416" y="5151765"/>
            <a:ext cx="835656" cy="14023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693360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4000">
        <p14:glitter dir="d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96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96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1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1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916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916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158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158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19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19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3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3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3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3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3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5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33" grpId="0"/>
      <p:bldP spid="8" grpId="0"/>
      <p:bldP spid="9" grpId="0"/>
      <p:bldP spid="10" grpId="0"/>
      <p:bldP spid="11" grpId="0"/>
      <p:bldP spid="12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BB351B6-2635-4068-AA57-71A4C442F5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10630" flipH="1">
            <a:off x="4756067" y="535168"/>
            <a:ext cx="778189" cy="1203867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A159FC9F-E3CC-4697-834E-B57682AB2CD1}"/>
              </a:ext>
            </a:extLst>
          </p:cNvPr>
          <p:cNvSpPr txBox="1"/>
          <p:nvPr/>
        </p:nvSpPr>
        <p:spPr>
          <a:xfrm>
            <a:off x="5095143" y="517212"/>
            <a:ext cx="1354217" cy="1128514"/>
          </a:xfrm>
          <a:prstGeom prst="rect">
            <a:avLst/>
          </a:prstGeom>
          <a:noFill/>
          <a:effectLst/>
        </p:spPr>
        <p:txBody>
          <a:bodyPr vert="eaVert" wrap="none" lIns="0" tIns="0" rIns="0" bIns="0" rtlCol="0">
            <a:spAutoFit/>
          </a:bodyPr>
          <a:lstStyle>
            <a:defPPr>
              <a:defRPr lang="zh-CN"/>
            </a:defPPr>
            <a:lvl1pPr>
              <a:defRPr sz="9600">
                <a:solidFill>
                  <a:schemeClr val="bg2">
                    <a:lumMod val="25000"/>
                  </a:schemeClr>
                </a:solidFill>
                <a:latin typeface="字魂49号-逍遥行书" panose="00000500000000000000" pitchFamily="2" charset="-122"/>
                <a:ea typeface="字魂49号-逍遥行书" panose="00000500000000000000" pitchFamily="2" charset="-122"/>
              </a:defRPr>
            </a:lvl1pPr>
          </a:lstStyle>
          <a:p>
            <a:r>
              <a:rPr lang="zh-CN" altLang="en-US" sz="8800" dirty="0">
                <a:solidFill>
                  <a:schemeClr val="accent2"/>
                </a:solidFill>
                <a:latin typeface="+mn-ea"/>
                <a:ea typeface="字魂80号-萌趣小鱼体" panose="00000500000000000000" pitchFamily="2" charset="-122"/>
              </a:rPr>
              <a:t>目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CB3C1F24-CBE5-45EC-959B-ACDE8FF745EA}"/>
              </a:ext>
            </a:extLst>
          </p:cNvPr>
          <p:cNvSpPr txBox="1"/>
          <p:nvPr/>
        </p:nvSpPr>
        <p:spPr>
          <a:xfrm>
            <a:off x="5852995" y="517212"/>
            <a:ext cx="1354217" cy="1128514"/>
          </a:xfrm>
          <a:prstGeom prst="rect">
            <a:avLst/>
          </a:prstGeom>
          <a:noFill/>
          <a:effectLst/>
        </p:spPr>
        <p:txBody>
          <a:bodyPr vert="eaVert" wrap="none" lIns="0" tIns="0" rIns="0" bIns="0" rtlCol="0">
            <a:spAutoFit/>
          </a:bodyPr>
          <a:lstStyle>
            <a:defPPr>
              <a:defRPr lang="zh-CN"/>
            </a:defPPr>
            <a:lvl1pPr>
              <a:defRPr sz="9600">
                <a:solidFill>
                  <a:schemeClr val="bg2">
                    <a:lumMod val="25000"/>
                  </a:schemeClr>
                </a:solidFill>
                <a:latin typeface="字魂49号-逍遥行书" panose="00000500000000000000" pitchFamily="2" charset="-122"/>
                <a:ea typeface="字魂49号-逍遥行书" panose="00000500000000000000" pitchFamily="2" charset="-122"/>
              </a:defRPr>
            </a:lvl1pPr>
          </a:lstStyle>
          <a:p>
            <a:r>
              <a:rPr lang="zh-CN" altLang="en-US" sz="8800" dirty="0">
                <a:solidFill>
                  <a:schemeClr val="accent2"/>
                </a:solidFill>
                <a:latin typeface="+mn-ea"/>
                <a:ea typeface="字魂80号-萌趣小鱼体" panose="00000500000000000000" pitchFamily="2" charset="-122"/>
              </a:rPr>
              <a:t>录</a:t>
            </a:r>
          </a:p>
        </p:txBody>
      </p:sp>
      <p:sp>
        <p:nvSpPr>
          <p:cNvPr id="28" name="椭圆 27">
            <a:extLst>
              <a:ext uri="{FF2B5EF4-FFF2-40B4-BE49-F238E27FC236}">
                <a16:creationId xmlns="" xmlns:a16="http://schemas.microsoft.com/office/drawing/2014/main" id="{82216591-F7C9-4617-8725-28870A64D045}"/>
              </a:ext>
            </a:extLst>
          </p:cNvPr>
          <p:cNvSpPr/>
          <p:nvPr/>
        </p:nvSpPr>
        <p:spPr>
          <a:xfrm>
            <a:off x="2481979" y="1945829"/>
            <a:ext cx="861612" cy="861612"/>
          </a:xfrm>
          <a:prstGeom prst="ellipse">
            <a:avLst/>
          </a:prstGeom>
          <a:solidFill>
            <a:srgbClr val="FF875D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lang="zh-CN" altLang="en-US" sz="4000" dirty="0">
                <a:solidFill>
                  <a:schemeClr val="accent2"/>
                </a:solidFill>
                <a:latin typeface="+mn-ea"/>
                <a:ea typeface="字魂80号-萌趣小鱼体" panose="00000500000000000000" pitchFamily="2" charset="-122"/>
              </a:rPr>
              <a:t>一</a:t>
            </a:r>
          </a:p>
        </p:txBody>
      </p:sp>
      <p:sp>
        <p:nvSpPr>
          <p:cNvPr id="30" name="椭圆 29">
            <a:extLst>
              <a:ext uri="{FF2B5EF4-FFF2-40B4-BE49-F238E27FC236}">
                <a16:creationId xmlns="" xmlns:a16="http://schemas.microsoft.com/office/drawing/2014/main" id="{6F14CA10-DA05-433F-92CE-B115B7EE5890}"/>
              </a:ext>
            </a:extLst>
          </p:cNvPr>
          <p:cNvSpPr/>
          <p:nvPr/>
        </p:nvSpPr>
        <p:spPr>
          <a:xfrm>
            <a:off x="4501279" y="1945829"/>
            <a:ext cx="861612" cy="861612"/>
          </a:xfrm>
          <a:prstGeom prst="ellipse">
            <a:avLst/>
          </a:prstGeom>
          <a:solidFill>
            <a:srgbClr val="FF875D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lang="zh-CN" altLang="en-US" sz="4000" dirty="0">
                <a:solidFill>
                  <a:schemeClr val="accent2"/>
                </a:solidFill>
                <a:latin typeface="+mn-ea"/>
                <a:ea typeface="字魂80号-萌趣小鱼体" panose="00000500000000000000" pitchFamily="2" charset="-122"/>
              </a:rPr>
              <a:t>二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="" xmlns:a16="http://schemas.microsoft.com/office/drawing/2014/main" id="{0F08FB56-C3F1-4AD0-86BA-A5C85FF97819}"/>
              </a:ext>
            </a:extLst>
          </p:cNvPr>
          <p:cNvSpPr/>
          <p:nvPr/>
        </p:nvSpPr>
        <p:spPr>
          <a:xfrm>
            <a:off x="6520579" y="1945829"/>
            <a:ext cx="861612" cy="861612"/>
          </a:xfrm>
          <a:prstGeom prst="ellipse">
            <a:avLst/>
          </a:prstGeom>
          <a:solidFill>
            <a:srgbClr val="FF875D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lang="zh-CN" altLang="en-US" sz="4000" dirty="0">
                <a:solidFill>
                  <a:schemeClr val="accent2"/>
                </a:solidFill>
                <a:latin typeface="+mn-ea"/>
                <a:ea typeface="字魂80号-萌趣小鱼体" panose="00000500000000000000" pitchFamily="2" charset="-122"/>
              </a:rPr>
              <a:t>三</a:t>
            </a:r>
          </a:p>
        </p:txBody>
      </p:sp>
      <p:sp>
        <p:nvSpPr>
          <p:cNvPr id="36" name="椭圆 35">
            <a:extLst>
              <a:ext uri="{FF2B5EF4-FFF2-40B4-BE49-F238E27FC236}">
                <a16:creationId xmlns="" xmlns:a16="http://schemas.microsoft.com/office/drawing/2014/main" id="{EE768E41-00A5-435E-B073-46B3C2C1F72F}"/>
              </a:ext>
            </a:extLst>
          </p:cNvPr>
          <p:cNvSpPr/>
          <p:nvPr/>
        </p:nvSpPr>
        <p:spPr>
          <a:xfrm>
            <a:off x="8539879" y="1945829"/>
            <a:ext cx="861612" cy="861612"/>
          </a:xfrm>
          <a:prstGeom prst="ellipse">
            <a:avLst/>
          </a:prstGeom>
          <a:solidFill>
            <a:srgbClr val="FF875D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lang="zh-CN" altLang="en-US" sz="4000" dirty="0">
                <a:solidFill>
                  <a:schemeClr val="accent2"/>
                </a:solidFill>
                <a:latin typeface="+mn-ea"/>
                <a:ea typeface="字魂80号-萌趣小鱼体" panose="00000500000000000000" pitchFamily="2" charset="-122"/>
              </a:rPr>
              <a:t>四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6E38D583-6686-45F9-B13D-5D265B9DC6E3}"/>
              </a:ext>
            </a:extLst>
          </p:cNvPr>
          <p:cNvSpPr txBox="1"/>
          <p:nvPr/>
        </p:nvSpPr>
        <p:spPr>
          <a:xfrm>
            <a:off x="2915771" y="2556396"/>
            <a:ext cx="830997" cy="2693045"/>
          </a:xfrm>
          <a:prstGeom prst="rect">
            <a:avLst/>
          </a:prstGeom>
          <a:noFill/>
        </p:spPr>
        <p:txBody>
          <a:bodyPr vert="eaVert"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chemeClr val="accent4">
                    <a:lumMod val="50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defRPr>
            </a:lvl1pPr>
          </a:lstStyle>
          <a:p>
            <a:r>
              <a:rPr lang="zh-CN" altLang="en-US" sz="5400" spc="-150" dirty="0">
                <a:solidFill>
                  <a:schemeClr val="accent2"/>
                </a:solidFill>
                <a:latin typeface="+mn-ea"/>
                <a:ea typeface="字魂80号-萌趣小鱼体" panose="00000500000000000000" pitchFamily="2" charset="-122"/>
              </a:rPr>
              <a:t>课程导入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ECB8604A-5AEA-4B57-8EE1-BAE7B634C529}"/>
              </a:ext>
            </a:extLst>
          </p:cNvPr>
          <p:cNvSpPr txBox="1"/>
          <p:nvPr/>
        </p:nvSpPr>
        <p:spPr>
          <a:xfrm>
            <a:off x="4937255" y="2556396"/>
            <a:ext cx="830997" cy="2693045"/>
          </a:xfrm>
          <a:prstGeom prst="rect">
            <a:avLst/>
          </a:prstGeom>
          <a:noFill/>
        </p:spPr>
        <p:txBody>
          <a:bodyPr vert="eaVert"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chemeClr val="accent4">
                    <a:lumMod val="50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defRPr>
            </a:lvl1pPr>
          </a:lstStyle>
          <a:p>
            <a:r>
              <a:rPr lang="zh-CN" altLang="en-US" sz="5400" spc="-150" dirty="0">
                <a:solidFill>
                  <a:schemeClr val="accent2"/>
                </a:solidFill>
                <a:latin typeface="+mn-ea"/>
                <a:ea typeface="字魂80号-萌趣小鱼体" panose="00000500000000000000" pitchFamily="2" charset="-122"/>
              </a:rPr>
              <a:t>探索新知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="" xmlns:a16="http://schemas.microsoft.com/office/drawing/2014/main" id="{18E8C38F-F318-4878-AD36-6F2DB183B68B}"/>
              </a:ext>
            </a:extLst>
          </p:cNvPr>
          <p:cNvSpPr txBox="1"/>
          <p:nvPr/>
        </p:nvSpPr>
        <p:spPr>
          <a:xfrm>
            <a:off x="6958739" y="2556396"/>
            <a:ext cx="830997" cy="2693045"/>
          </a:xfrm>
          <a:prstGeom prst="rect">
            <a:avLst/>
          </a:prstGeom>
          <a:noFill/>
        </p:spPr>
        <p:txBody>
          <a:bodyPr vert="eaVert"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chemeClr val="accent4">
                    <a:lumMod val="50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defRPr>
            </a:lvl1pPr>
          </a:lstStyle>
          <a:p>
            <a:r>
              <a:rPr lang="zh-CN" altLang="en-US" sz="5400" spc="-150" dirty="0">
                <a:solidFill>
                  <a:schemeClr val="accent2"/>
                </a:solidFill>
                <a:latin typeface="+mn-ea"/>
                <a:ea typeface="字魂80号-萌趣小鱼体" panose="00000500000000000000" pitchFamily="2" charset="-122"/>
              </a:rPr>
              <a:t>巩固提高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109726CD-7896-43EB-97FE-4796261D0A99}"/>
              </a:ext>
            </a:extLst>
          </p:cNvPr>
          <p:cNvSpPr txBox="1"/>
          <p:nvPr/>
        </p:nvSpPr>
        <p:spPr>
          <a:xfrm>
            <a:off x="8980223" y="2556396"/>
            <a:ext cx="830997" cy="2693045"/>
          </a:xfrm>
          <a:prstGeom prst="rect">
            <a:avLst/>
          </a:prstGeom>
          <a:noFill/>
        </p:spPr>
        <p:txBody>
          <a:bodyPr vert="eaVert"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chemeClr val="accent4">
                    <a:lumMod val="50000"/>
                  </a:schemeClr>
                </a:solidFill>
                <a:latin typeface="字魂47号-三分行楷" panose="00000500000000000000" pitchFamily="2" charset="-122"/>
                <a:ea typeface="字魂47号-三分行楷" panose="00000500000000000000" pitchFamily="2" charset="-122"/>
              </a:defRPr>
            </a:lvl1pPr>
          </a:lstStyle>
          <a:p>
            <a:r>
              <a:rPr lang="zh-CN" altLang="en-US" sz="5400" spc="-150" dirty="0">
                <a:solidFill>
                  <a:schemeClr val="accent2"/>
                </a:solidFill>
                <a:latin typeface="+mn-ea"/>
                <a:ea typeface="字魂80号-萌趣小鱼体" panose="00000500000000000000" pitchFamily="2" charset="-122"/>
              </a:rPr>
              <a:t>课堂小结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33D4627C-86E4-41A0-8989-38B0BF680E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51564" y="3792116"/>
            <a:ext cx="1696345" cy="291465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ECCA220B-D0E0-4CF3-BD3D-0BEBE07C93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82554" y="6325702"/>
            <a:ext cx="485023" cy="38801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6821E47A-E05C-4FAE-8C3D-CF54A24D87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548" y="5285595"/>
            <a:ext cx="851006" cy="14281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769244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"/>
                            </p:stCondLst>
                            <p:childTnLst>
                              <p:par>
                                <p:cTn id="5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750"/>
                            </p:stCondLst>
                            <p:childTnLst>
                              <p:par>
                                <p:cTn id="5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50"/>
                            </p:stCondLst>
                            <p:childTnLst>
                              <p:par>
                                <p:cTn id="5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50"/>
                            </p:stCondLst>
                            <p:childTnLst>
                              <p:par>
                                <p:cTn id="6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 animBg="1"/>
      <p:bldP spid="30" grpId="0" animBg="1"/>
      <p:bldP spid="34" grpId="0" animBg="1"/>
      <p:bldP spid="36" grpId="0" animBg="1"/>
      <p:bldP spid="37" grpId="0"/>
      <p:bldP spid="38" grpId="0"/>
      <p:bldP spid="39" grpId="0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="" xmlns:a16="http://schemas.microsoft.com/office/drawing/2014/main" id="{00E71F6B-55B0-470E-B961-5B8511D9F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课程导入</a:t>
            </a:r>
          </a:p>
        </p:txBody>
      </p:sp>
      <p:sp>
        <p:nvSpPr>
          <p:cNvPr id="8" name="文本占位符 7">
            <a:extLst>
              <a:ext uri="{FF2B5EF4-FFF2-40B4-BE49-F238E27FC236}">
                <a16:creationId xmlns="" xmlns:a16="http://schemas.microsoft.com/office/drawing/2014/main" id="{0DD62DCD-7A08-4FAF-BF13-20C395C802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第一部分</a:t>
            </a:r>
          </a:p>
        </p:txBody>
      </p:sp>
    </p:spTree>
    <p:extLst>
      <p:ext uri="{BB962C8B-B14F-4D97-AF65-F5344CB8AC3E}">
        <p14:creationId xmlns="" xmlns:p14="http://schemas.microsoft.com/office/powerpoint/2010/main" val="37939979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4000">
        <p:fade/>
      </p:transition>
    </mc:Choice>
    <mc:Fallback>
      <p:transition spd="med" advTm="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CEC0BE1-AE8B-429F-9FE0-B6A495FDE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课程导入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0D2CA391-5F84-4A04-A685-5F1200DB3E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学习目标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164490DC-9098-402D-A333-65CED54637B9}"/>
              </a:ext>
            </a:extLst>
          </p:cNvPr>
          <p:cNvGrpSpPr/>
          <p:nvPr/>
        </p:nvGrpSpPr>
        <p:grpSpPr>
          <a:xfrm>
            <a:off x="1861156" y="2016753"/>
            <a:ext cx="434146" cy="803172"/>
            <a:chOff x="2190839" y="2076381"/>
            <a:chExt cx="571500" cy="1057275"/>
          </a:xfrm>
        </p:grpSpPr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DEB17272-7614-420F-9390-4B25FCA43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0839" y="2076381"/>
              <a:ext cx="571500" cy="1057275"/>
            </a:xfrm>
            <a:prstGeom prst="rect">
              <a:avLst/>
            </a:prstGeom>
          </p:spPr>
        </p:pic>
        <p:sp>
          <p:nvSpPr>
            <p:cNvPr id="19" name="椭圆 18">
              <a:extLst>
                <a:ext uri="{FF2B5EF4-FFF2-40B4-BE49-F238E27FC236}">
                  <a16:creationId xmlns="" xmlns:a16="http://schemas.microsoft.com/office/drawing/2014/main" id="{74E6B945-0B37-4283-A7B5-801FC601E647}"/>
                </a:ext>
              </a:extLst>
            </p:cNvPr>
            <p:cNvSpPr/>
            <p:nvPr/>
          </p:nvSpPr>
          <p:spPr>
            <a:xfrm>
              <a:off x="2190839" y="2562156"/>
              <a:ext cx="571500" cy="5715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200" dirty="0">
                  <a:solidFill>
                    <a:schemeClr val="bg1"/>
                  </a:solidFill>
                </a:rPr>
                <a:t>1</a:t>
              </a:r>
              <a:endParaRPr lang="zh-CN" altLang="en-US" sz="2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6BAB6E43-4BF5-4A90-A051-2DE616529B90}"/>
              </a:ext>
            </a:extLst>
          </p:cNvPr>
          <p:cNvSpPr txBox="1"/>
          <p:nvPr/>
        </p:nvSpPr>
        <p:spPr>
          <a:xfrm>
            <a:off x="2319226" y="2296705"/>
            <a:ext cx="8159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dirty="0"/>
              <a:t>知道全等三角形的概念，并能说出它们的对应元素。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1F0613F4-4789-44CC-9CFD-A5917C1F5B82}"/>
              </a:ext>
            </a:extLst>
          </p:cNvPr>
          <p:cNvGrpSpPr/>
          <p:nvPr/>
        </p:nvGrpSpPr>
        <p:grpSpPr>
          <a:xfrm>
            <a:off x="1861156" y="3194114"/>
            <a:ext cx="434146" cy="803172"/>
            <a:chOff x="2190839" y="2076381"/>
            <a:chExt cx="571500" cy="1057275"/>
          </a:xfrm>
        </p:grpSpPr>
        <p:pic>
          <p:nvPicPr>
            <p:cNvPr id="22" name="图片 21">
              <a:extLst>
                <a:ext uri="{FF2B5EF4-FFF2-40B4-BE49-F238E27FC236}">
                  <a16:creationId xmlns="" xmlns:a16="http://schemas.microsoft.com/office/drawing/2014/main" id="{E6D4C358-5DE6-46F5-B70C-1DC5EC92D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0839" y="2076381"/>
              <a:ext cx="571500" cy="1057275"/>
            </a:xfrm>
            <a:prstGeom prst="rect">
              <a:avLst/>
            </a:prstGeom>
          </p:spPr>
        </p:pic>
        <p:sp>
          <p:nvSpPr>
            <p:cNvPr id="23" name="椭圆 22">
              <a:extLst>
                <a:ext uri="{FF2B5EF4-FFF2-40B4-BE49-F238E27FC236}">
                  <a16:creationId xmlns="" xmlns:a16="http://schemas.microsoft.com/office/drawing/2014/main" id="{4A72E58C-7A9C-4960-A31D-1C8C6303C384}"/>
                </a:ext>
              </a:extLst>
            </p:cNvPr>
            <p:cNvSpPr/>
            <p:nvPr/>
          </p:nvSpPr>
          <p:spPr>
            <a:xfrm>
              <a:off x="2190839" y="2562156"/>
              <a:ext cx="571500" cy="5715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200" dirty="0">
                  <a:solidFill>
                    <a:schemeClr val="bg1"/>
                  </a:solidFill>
                </a:rPr>
                <a:t>2</a:t>
              </a:r>
              <a:endParaRPr lang="zh-CN" altLang="en-US" sz="2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DD9D88E2-526F-4394-934A-EC58067611E5}"/>
              </a:ext>
            </a:extLst>
          </p:cNvPr>
          <p:cNvSpPr txBox="1"/>
          <p:nvPr/>
        </p:nvSpPr>
        <p:spPr>
          <a:xfrm>
            <a:off x="2319226" y="3474066"/>
            <a:ext cx="8159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dirty="0"/>
              <a:t>会按对应元素表示两个三角形全等。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7FE2DCF1-2548-4F97-B9DB-EF9B4CAEF6D5}"/>
              </a:ext>
            </a:extLst>
          </p:cNvPr>
          <p:cNvGrpSpPr/>
          <p:nvPr/>
        </p:nvGrpSpPr>
        <p:grpSpPr>
          <a:xfrm>
            <a:off x="1861156" y="4371475"/>
            <a:ext cx="434146" cy="803172"/>
            <a:chOff x="2190839" y="2076381"/>
            <a:chExt cx="571500" cy="1057275"/>
          </a:xfrm>
        </p:grpSpPr>
        <p:pic>
          <p:nvPicPr>
            <p:cNvPr id="29" name="图片 28">
              <a:extLst>
                <a:ext uri="{FF2B5EF4-FFF2-40B4-BE49-F238E27FC236}">
                  <a16:creationId xmlns="" xmlns:a16="http://schemas.microsoft.com/office/drawing/2014/main" id="{43C1A88E-2340-4F43-A039-362FBE3F3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0839" y="2076381"/>
              <a:ext cx="571500" cy="1057275"/>
            </a:xfrm>
            <a:prstGeom prst="rect">
              <a:avLst/>
            </a:prstGeom>
          </p:spPr>
        </p:pic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16FCB55F-024A-4FA9-BA7B-B5F9A4F7894C}"/>
                </a:ext>
              </a:extLst>
            </p:cNvPr>
            <p:cNvSpPr/>
            <p:nvPr/>
          </p:nvSpPr>
          <p:spPr>
            <a:xfrm>
              <a:off x="2190839" y="2562156"/>
              <a:ext cx="571500" cy="5715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2200" dirty="0">
                  <a:solidFill>
                    <a:schemeClr val="bg1"/>
                  </a:solidFill>
                </a:rPr>
                <a:t>3</a:t>
              </a:r>
              <a:endParaRPr lang="zh-CN" altLang="en-US" sz="2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6647D842-6D70-4B89-AA0A-93A659DCCA5A}"/>
              </a:ext>
            </a:extLst>
          </p:cNvPr>
          <p:cNvSpPr txBox="1"/>
          <p:nvPr/>
        </p:nvSpPr>
        <p:spPr>
          <a:xfrm>
            <a:off x="2319226" y="4651427"/>
            <a:ext cx="8159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dirty="0"/>
              <a:t>记住全等三角形对应边相等、对应角相等的性质。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CD38C3C9-7832-46EE-8FB8-2BC36AD35A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1150" y="5419213"/>
            <a:ext cx="2209800" cy="1219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0571388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4000">
        <p15:prstTrans prst="airplane"/>
      </p:transition>
    </mc:Choice>
    <mc:Fallback>
      <p:transition spd="slow" advTm="4000">
        <p:fade/>
      </p:transition>
    </mc:Fallback>
  </mc:AlternateContent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6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1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2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5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4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2" presetClass="entr" presetSubtype="2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/>
          <p:bldP spid="21" grpId="0"/>
          <p:bldP spid="2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4" presetClass="entr" presetSubtype="1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4" presetClass="entr" presetSubtype="1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2" presetClass="entr" presetSubtype="2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/>
          <p:bldP spid="21" grpId="0"/>
          <p:bldP spid="28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CEC0BE1-AE8B-429F-9FE0-B6A495FDE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课程导入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5BFC19A-0651-4E5B-9FB3-6BFCA80468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引入概念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474531F3-A54F-4F09-9E16-016EDD7588E6}"/>
              </a:ext>
            </a:extLst>
          </p:cNvPr>
          <p:cNvSpPr txBox="1"/>
          <p:nvPr/>
        </p:nvSpPr>
        <p:spPr>
          <a:xfrm>
            <a:off x="2124075" y="2088331"/>
            <a:ext cx="7943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/>
              <a:t>同一张底片洗出的照片是能够完全重合的。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D90BA9D4-DC24-47D5-B9C9-C2648A7829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8982" t="41409" r="11388" b="1286"/>
          <a:stretch/>
        </p:blipFill>
        <p:spPr>
          <a:xfrm>
            <a:off x="2526877" y="2953330"/>
            <a:ext cx="3199870" cy="246313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583ED008-2850-48BE-B9C1-3483238F71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8982" t="41409" r="11388" b="1286"/>
          <a:stretch/>
        </p:blipFill>
        <p:spPr>
          <a:xfrm>
            <a:off x="6465253" y="2953330"/>
            <a:ext cx="3199870" cy="246313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5E8F59AB-9CB5-443A-9AD9-2A8AD21F8F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629" y="4467225"/>
            <a:ext cx="1590675" cy="21717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227441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CEC0BE1-AE8B-429F-9FE0-B6A495FDE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课程导入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70C0EB5B-CD58-460E-948D-187A0F7DE4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12753" y="1070571"/>
            <a:ext cx="1769715" cy="498598"/>
          </a:xfrm>
        </p:spPr>
        <p:txBody>
          <a:bodyPr/>
          <a:lstStyle/>
          <a:p>
            <a:r>
              <a:rPr lang="zh-CN" altLang="en-US" dirty="0"/>
              <a:t>引入概念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474531F3-A54F-4F09-9E16-016EDD7588E6}"/>
              </a:ext>
            </a:extLst>
          </p:cNvPr>
          <p:cNvSpPr txBox="1"/>
          <p:nvPr/>
        </p:nvSpPr>
        <p:spPr>
          <a:xfrm>
            <a:off x="1333499" y="2088331"/>
            <a:ext cx="9525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latin typeface="Times New Roman" panose="02020603050405020304" pitchFamily="18" charset="0"/>
              </a:rPr>
              <a:t>像这样能够完全重合的两个三角形叫做</a:t>
            </a:r>
            <a:r>
              <a:rPr kumimoji="1" lang="zh-CN" altLang="en-US" sz="3200" u="sng" dirty="0">
                <a:solidFill>
                  <a:schemeClr val="accent2"/>
                </a:solidFill>
                <a:latin typeface="Times New Roman" panose="02020603050405020304" pitchFamily="18" charset="0"/>
              </a:rPr>
              <a:t>全等三角形</a:t>
            </a:r>
            <a:r>
              <a:rPr kumimoji="1" lang="zh-CN" altLang="en-US" sz="3200" dirty="0">
                <a:latin typeface="Times New Roman" panose="02020603050405020304" pitchFamily="18" charset="0"/>
              </a:rPr>
              <a:t>。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9E148706-074D-444B-B7FD-084A6B622E15}"/>
              </a:ext>
            </a:extLst>
          </p:cNvPr>
          <p:cNvGrpSpPr/>
          <p:nvPr/>
        </p:nvGrpSpPr>
        <p:grpSpPr>
          <a:xfrm>
            <a:off x="1939569" y="3076921"/>
            <a:ext cx="3517295" cy="2215947"/>
            <a:chOff x="1939569" y="2971741"/>
            <a:chExt cx="3517295" cy="2215947"/>
          </a:xfrm>
        </p:grpSpPr>
        <p:sp>
          <p:nvSpPr>
            <p:cNvPr id="3" name="等腰三角形 2">
              <a:extLst>
                <a:ext uri="{FF2B5EF4-FFF2-40B4-BE49-F238E27FC236}">
                  <a16:creationId xmlns="" xmlns:a16="http://schemas.microsoft.com/office/drawing/2014/main" id="{3D8FC9EE-104E-4434-A339-13C4E23527BB}"/>
                </a:ext>
              </a:extLst>
            </p:cNvPr>
            <p:cNvSpPr/>
            <p:nvPr/>
          </p:nvSpPr>
          <p:spPr>
            <a:xfrm>
              <a:off x="2286383" y="3357224"/>
              <a:ext cx="2876390" cy="1594521"/>
            </a:xfrm>
            <a:prstGeom prst="triangle">
              <a:avLst>
                <a:gd name="adj" fmla="val 83424"/>
              </a:avLst>
            </a:prstGeom>
            <a:pattFill prst="pct20">
              <a:fgClr>
                <a:schemeClr val="accent2"/>
              </a:fgClr>
              <a:bgClr>
                <a:schemeClr val="bg1"/>
              </a:bgClr>
            </a:patt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8ED47788-F599-47F1-B0B3-DB9627963718}"/>
                </a:ext>
              </a:extLst>
            </p:cNvPr>
            <p:cNvSpPr txBox="1"/>
            <p:nvPr/>
          </p:nvSpPr>
          <p:spPr>
            <a:xfrm>
              <a:off x="4539409" y="2971741"/>
              <a:ext cx="3028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A</a:t>
              </a:r>
              <a:endParaRPr lang="zh-CN" altLang="en-US" sz="2000" b="1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6ACBE083-7C1D-4865-90ED-9F769D8F109E}"/>
                </a:ext>
              </a:extLst>
            </p:cNvPr>
            <p:cNvSpPr txBox="1"/>
            <p:nvPr/>
          </p:nvSpPr>
          <p:spPr>
            <a:xfrm>
              <a:off x="1939569" y="4787578"/>
              <a:ext cx="3028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b="1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9ECC53D9-3F00-480F-964D-54A74D1FC5B3}"/>
                </a:ext>
              </a:extLst>
            </p:cNvPr>
            <p:cNvSpPr txBox="1"/>
            <p:nvPr/>
          </p:nvSpPr>
          <p:spPr>
            <a:xfrm>
              <a:off x="5154050" y="4787578"/>
              <a:ext cx="3028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b="1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D5324644-35C3-4B86-971C-4D1D9D2E9B1D}"/>
              </a:ext>
            </a:extLst>
          </p:cNvPr>
          <p:cNvGrpSpPr/>
          <p:nvPr/>
        </p:nvGrpSpPr>
        <p:grpSpPr>
          <a:xfrm>
            <a:off x="6379673" y="3076921"/>
            <a:ext cx="3973509" cy="2215947"/>
            <a:chOff x="1768613" y="2971741"/>
            <a:chExt cx="3973509" cy="2215947"/>
          </a:xfrm>
        </p:grpSpPr>
        <p:sp>
          <p:nvSpPr>
            <p:cNvPr id="15" name="等腰三角形 14">
              <a:extLst>
                <a:ext uri="{FF2B5EF4-FFF2-40B4-BE49-F238E27FC236}">
                  <a16:creationId xmlns="" xmlns:a16="http://schemas.microsoft.com/office/drawing/2014/main" id="{2E5D9300-3EB8-4780-9C9F-D22B80CFCC95}"/>
                </a:ext>
              </a:extLst>
            </p:cNvPr>
            <p:cNvSpPr/>
            <p:nvPr/>
          </p:nvSpPr>
          <p:spPr>
            <a:xfrm>
              <a:off x="2286383" y="3357224"/>
              <a:ext cx="2876390" cy="1594521"/>
            </a:xfrm>
            <a:prstGeom prst="triangle">
              <a:avLst>
                <a:gd name="adj" fmla="val 83424"/>
              </a:avLst>
            </a:prstGeom>
            <a:pattFill prst="pct20">
              <a:fgClr>
                <a:schemeClr val="accent2"/>
              </a:fgClr>
              <a:bgClr>
                <a:schemeClr val="bg1"/>
              </a:bgClr>
            </a:patt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F409F4E2-810D-41CB-928D-EDFC20B303AE}"/>
                </a:ext>
              </a:extLst>
            </p:cNvPr>
            <p:cNvSpPr txBox="1"/>
            <p:nvPr/>
          </p:nvSpPr>
          <p:spPr>
            <a:xfrm>
              <a:off x="4580523" y="2971741"/>
              <a:ext cx="6447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/>
                <a:t>A’</a:t>
              </a:r>
              <a:endParaRPr lang="zh-CN" altLang="en-US" sz="2000" b="1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EF53C152-EA3D-4938-8BFD-6B7C9D4B45A8}"/>
                </a:ext>
              </a:extLst>
            </p:cNvPr>
            <p:cNvSpPr txBox="1"/>
            <p:nvPr/>
          </p:nvSpPr>
          <p:spPr>
            <a:xfrm>
              <a:off x="1768613" y="4787578"/>
              <a:ext cx="6447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/>
                <a:t>B’</a:t>
              </a:r>
              <a:endParaRPr lang="zh-CN" altLang="en-US" sz="2000" b="1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9E3377C0-3FF1-4926-B48B-E9036BA289C8}"/>
                </a:ext>
              </a:extLst>
            </p:cNvPr>
            <p:cNvSpPr txBox="1"/>
            <p:nvPr/>
          </p:nvSpPr>
          <p:spPr>
            <a:xfrm>
              <a:off x="5097394" y="4787578"/>
              <a:ext cx="6447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/>
                <a:t>C’</a:t>
              </a:r>
              <a:endParaRPr lang="zh-CN" altLang="en-US" sz="2000" b="1" dirty="0"/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3CFC7863-6BF8-474F-A72D-9CE742396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5137" y="4338637"/>
            <a:ext cx="1323975" cy="22764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699053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="" xmlns:a16="http://schemas.microsoft.com/office/drawing/2014/main" id="{00E71F6B-55B0-470E-B961-5B8511D9F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探索新知</a:t>
            </a:r>
          </a:p>
        </p:txBody>
      </p:sp>
      <p:sp>
        <p:nvSpPr>
          <p:cNvPr id="8" name="文本占位符 7">
            <a:extLst>
              <a:ext uri="{FF2B5EF4-FFF2-40B4-BE49-F238E27FC236}">
                <a16:creationId xmlns="" xmlns:a16="http://schemas.microsoft.com/office/drawing/2014/main" id="{0DD62DCD-7A08-4FAF-BF13-20C395C802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第二部分</a:t>
            </a:r>
          </a:p>
        </p:txBody>
      </p:sp>
    </p:spTree>
    <p:extLst>
      <p:ext uri="{BB962C8B-B14F-4D97-AF65-F5344CB8AC3E}">
        <p14:creationId xmlns="" xmlns:p14="http://schemas.microsoft.com/office/powerpoint/2010/main" val="37109554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4000">
        <p:fade/>
      </p:transition>
    </mc:Choice>
    <mc:Fallback>
      <p:transition spd="med" advTm="4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3A5B83E-E63A-4D75-B7D2-D1403BB54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探索新知</a:t>
            </a:r>
          </a:p>
        </p:txBody>
      </p:sp>
      <p:sp>
        <p:nvSpPr>
          <p:cNvPr id="12" name="help-web-button_18436">
            <a:extLst>
              <a:ext uri="{FF2B5EF4-FFF2-40B4-BE49-F238E27FC236}">
                <a16:creationId xmlns="" xmlns:a16="http://schemas.microsoft.com/office/drawing/2014/main" id="{D1E935F0-8281-41C5-A8D5-6A0B248D7A92}"/>
              </a:ext>
            </a:extLst>
          </p:cNvPr>
          <p:cNvSpPr>
            <a:spLocks noChangeAspect="1"/>
          </p:cNvSpPr>
          <p:nvPr/>
        </p:nvSpPr>
        <p:spPr bwMode="auto">
          <a:xfrm>
            <a:off x="1053215" y="1259005"/>
            <a:ext cx="609685" cy="608767"/>
          </a:xfrm>
          <a:custGeom>
            <a:avLst/>
            <a:gdLst>
              <a:gd name="T0" fmla="*/ 2879 w 5758"/>
              <a:gd name="T1" fmla="*/ 0 h 5758"/>
              <a:gd name="T2" fmla="*/ 0 w 5758"/>
              <a:gd name="T3" fmla="*/ 2878 h 5758"/>
              <a:gd name="T4" fmla="*/ 2879 w 5758"/>
              <a:gd name="T5" fmla="*/ 5758 h 5758"/>
              <a:gd name="T6" fmla="*/ 5758 w 5758"/>
              <a:gd name="T7" fmla="*/ 2878 h 5758"/>
              <a:gd name="T8" fmla="*/ 2879 w 5758"/>
              <a:gd name="T9" fmla="*/ 0 h 5758"/>
              <a:gd name="T10" fmla="*/ 3084 w 5758"/>
              <a:gd name="T11" fmla="*/ 4479 h 5758"/>
              <a:gd name="T12" fmla="*/ 2852 w 5758"/>
              <a:gd name="T13" fmla="*/ 4569 h 5758"/>
              <a:gd name="T14" fmla="*/ 2614 w 5758"/>
              <a:gd name="T15" fmla="*/ 4481 h 5758"/>
              <a:gd name="T16" fmla="*/ 2513 w 5758"/>
              <a:gd name="T17" fmla="*/ 4234 h 5758"/>
              <a:gd name="T18" fmla="*/ 2611 w 5758"/>
              <a:gd name="T19" fmla="*/ 3997 h 5758"/>
              <a:gd name="T20" fmla="*/ 2852 w 5758"/>
              <a:gd name="T21" fmla="*/ 3901 h 5758"/>
              <a:gd name="T22" fmla="*/ 3089 w 5758"/>
              <a:gd name="T23" fmla="*/ 3997 h 5758"/>
              <a:gd name="T24" fmla="*/ 3185 w 5758"/>
              <a:gd name="T25" fmla="*/ 4234 h 5758"/>
              <a:gd name="T26" fmla="*/ 3084 w 5758"/>
              <a:gd name="T27" fmla="*/ 4479 h 5758"/>
              <a:gd name="T28" fmla="*/ 3918 w 5758"/>
              <a:gd name="T29" fmla="*/ 2412 h 5758"/>
              <a:gd name="T30" fmla="*/ 3735 w 5758"/>
              <a:gd name="T31" fmla="*/ 2659 h 5758"/>
              <a:gd name="T32" fmla="*/ 3354 w 5758"/>
              <a:gd name="T33" fmla="*/ 3008 h 5758"/>
              <a:gd name="T34" fmla="*/ 3233 w 5758"/>
              <a:gd name="T35" fmla="*/ 3130 h 5758"/>
              <a:gd name="T36" fmla="*/ 3165 w 5758"/>
              <a:gd name="T37" fmla="*/ 3226 h 5758"/>
              <a:gd name="T38" fmla="*/ 3130 w 5758"/>
              <a:gd name="T39" fmla="*/ 3313 h 5758"/>
              <a:gd name="T40" fmla="*/ 3093 w 5758"/>
              <a:gd name="T41" fmla="*/ 3466 h 5758"/>
              <a:gd name="T42" fmla="*/ 2828 w 5758"/>
              <a:gd name="T43" fmla="*/ 3698 h 5758"/>
              <a:gd name="T44" fmla="*/ 2632 w 5758"/>
              <a:gd name="T45" fmla="*/ 3622 h 5758"/>
              <a:gd name="T46" fmla="*/ 2553 w 5758"/>
              <a:gd name="T47" fmla="*/ 3397 h 5758"/>
              <a:gd name="T48" fmla="*/ 2611 w 5758"/>
              <a:gd name="T49" fmla="*/ 3072 h 5758"/>
              <a:gd name="T50" fmla="*/ 2765 w 5758"/>
              <a:gd name="T51" fmla="*/ 2831 h 5758"/>
              <a:gd name="T52" fmla="*/ 3024 w 5758"/>
              <a:gd name="T53" fmla="*/ 2584 h 5758"/>
              <a:gd name="T54" fmla="*/ 3231 w 5758"/>
              <a:gd name="T55" fmla="*/ 2396 h 5758"/>
              <a:gd name="T56" fmla="*/ 3338 w 5758"/>
              <a:gd name="T57" fmla="*/ 2254 h 5758"/>
              <a:gd name="T58" fmla="*/ 3381 w 5758"/>
              <a:gd name="T59" fmla="*/ 2084 h 5758"/>
              <a:gd name="T60" fmla="*/ 3248 w 5758"/>
              <a:gd name="T61" fmla="*/ 1783 h 5758"/>
              <a:gd name="T62" fmla="*/ 2906 w 5758"/>
              <a:gd name="T63" fmla="*/ 1660 h 5758"/>
              <a:gd name="T64" fmla="*/ 2544 w 5758"/>
              <a:gd name="T65" fmla="*/ 1784 h 5758"/>
              <a:gd name="T66" fmla="*/ 2348 w 5758"/>
              <a:gd name="T67" fmla="*/ 2149 h 5758"/>
              <a:gd name="T68" fmla="*/ 2060 w 5758"/>
              <a:gd name="T69" fmla="*/ 2401 h 5758"/>
              <a:gd name="T70" fmla="*/ 1849 w 5758"/>
              <a:gd name="T71" fmla="*/ 2313 h 5758"/>
              <a:gd name="T72" fmla="*/ 1763 w 5758"/>
              <a:gd name="T73" fmla="*/ 2122 h 5758"/>
              <a:gd name="T74" fmla="*/ 1899 w 5758"/>
              <a:gd name="T75" fmla="*/ 1693 h 5758"/>
              <a:gd name="T76" fmla="*/ 2296 w 5758"/>
              <a:gd name="T77" fmla="*/ 1332 h 5758"/>
              <a:gd name="T78" fmla="*/ 2906 w 5758"/>
              <a:gd name="T79" fmla="*/ 1189 h 5758"/>
              <a:gd name="T80" fmla="*/ 3477 w 5758"/>
              <a:gd name="T81" fmla="*/ 1309 h 5758"/>
              <a:gd name="T82" fmla="*/ 3860 w 5758"/>
              <a:gd name="T83" fmla="*/ 1634 h 5758"/>
              <a:gd name="T84" fmla="*/ 3995 w 5758"/>
              <a:gd name="T85" fmla="*/ 2080 h 5758"/>
              <a:gd name="T86" fmla="*/ 3918 w 5758"/>
              <a:gd name="T87" fmla="*/ 2412 h 5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58" h="5758">
                <a:moveTo>
                  <a:pt x="2879" y="0"/>
                </a:moveTo>
                <a:cubicBezTo>
                  <a:pt x="1290" y="0"/>
                  <a:pt x="0" y="1288"/>
                  <a:pt x="0" y="2878"/>
                </a:cubicBezTo>
                <a:cubicBezTo>
                  <a:pt x="0" y="4469"/>
                  <a:pt x="1290" y="5758"/>
                  <a:pt x="2879" y="5758"/>
                </a:cubicBezTo>
                <a:cubicBezTo>
                  <a:pt x="4470" y="5758"/>
                  <a:pt x="5758" y="4469"/>
                  <a:pt x="5758" y="2878"/>
                </a:cubicBezTo>
                <a:cubicBezTo>
                  <a:pt x="5758" y="1288"/>
                  <a:pt x="4470" y="0"/>
                  <a:pt x="2879" y="0"/>
                </a:cubicBezTo>
                <a:close/>
                <a:moveTo>
                  <a:pt x="3084" y="4479"/>
                </a:moveTo>
                <a:cubicBezTo>
                  <a:pt x="3017" y="4539"/>
                  <a:pt x="2940" y="4569"/>
                  <a:pt x="2852" y="4569"/>
                </a:cubicBezTo>
                <a:cubicBezTo>
                  <a:pt x="2761" y="4569"/>
                  <a:pt x="2682" y="4540"/>
                  <a:pt x="2614" y="4481"/>
                </a:cubicBezTo>
                <a:cubicBezTo>
                  <a:pt x="2547" y="4422"/>
                  <a:pt x="2513" y="4340"/>
                  <a:pt x="2513" y="4234"/>
                </a:cubicBezTo>
                <a:cubicBezTo>
                  <a:pt x="2513" y="4140"/>
                  <a:pt x="2546" y="4061"/>
                  <a:pt x="2611" y="3997"/>
                </a:cubicBezTo>
                <a:cubicBezTo>
                  <a:pt x="2677" y="3933"/>
                  <a:pt x="2757" y="3901"/>
                  <a:pt x="2852" y="3901"/>
                </a:cubicBezTo>
                <a:cubicBezTo>
                  <a:pt x="2946" y="3901"/>
                  <a:pt x="3025" y="3933"/>
                  <a:pt x="3089" y="3997"/>
                </a:cubicBezTo>
                <a:cubicBezTo>
                  <a:pt x="3153" y="4061"/>
                  <a:pt x="3185" y="4140"/>
                  <a:pt x="3185" y="4234"/>
                </a:cubicBezTo>
                <a:cubicBezTo>
                  <a:pt x="3185" y="4338"/>
                  <a:pt x="3151" y="4420"/>
                  <a:pt x="3084" y="4479"/>
                </a:cubicBezTo>
                <a:close/>
                <a:moveTo>
                  <a:pt x="3918" y="2412"/>
                </a:moveTo>
                <a:cubicBezTo>
                  <a:pt x="3867" y="2508"/>
                  <a:pt x="3806" y="2590"/>
                  <a:pt x="3735" y="2659"/>
                </a:cubicBezTo>
                <a:cubicBezTo>
                  <a:pt x="3664" y="2728"/>
                  <a:pt x="3537" y="2845"/>
                  <a:pt x="3354" y="3008"/>
                </a:cubicBezTo>
                <a:cubicBezTo>
                  <a:pt x="3304" y="3055"/>
                  <a:pt x="3263" y="3095"/>
                  <a:pt x="3233" y="3130"/>
                </a:cubicBezTo>
                <a:cubicBezTo>
                  <a:pt x="3202" y="3165"/>
                  <a:pt x="3179" y="3197"/>
                  <a:pt x="3165" y="3226"/>
                </a:cubicBezTo>
                <a:cubicBezTo>
                  <a:pt x="3150" y="3255"/>
                  <a:pt x="3138" y="3284"/>
                  <a:pt x="3130" y="3313"/>
                </a:cubicBezTo>
                <a:cubicBezTo>
                  <a:pt x="3122" y="3342"/>
                  <a:pt x="3110" y="3393"/>
                  <a:pt x="3093" y="3466"/>
                </a:cubicBezTo>
                <a:cubicBezTo>
                  <a:pt x="3065" y="3621"/>
                  <a:pt x="2976" y="3698"/>
                  <a:pt x="2828" y="3698"/>
                </a:cubicBezTo>
                <a:cubicBezTo>
                  <a:pt x="2750" y="3698"/>
                  <a:pt x="2685" y="3673"/>
                  <a:pt x="2632" y="3622"/>
                </a:cubicBezTo>
                <a:cubicBezTo>
                  <a:pt x="2579" y="3572"/>
                  <a:pt x="2553" y="3497"/>
                  <a:pt x="2553" y="3397"/>
                </a:cubicBezTo>
                <a:cubicBezTo>
                  <a:pt x="2553" y="3272"/>
                  <a:pt x="2572" y="3164"/>
                  <a:pt x="2611" y="3072"/>
                </a:cubicBezTo>
                <a:cubicBezTo>
                  <a:pt x="2650" y="2981"/>
                  <a:pt x="2701" y="2900"/>
                  <a:pt x="2765" y="2831"/>
                </a:cubicBezTo>
                <a:cubicBezTo>
                  <a:pt x="2829" y="2762"/>
                  <a:pt x="2915" y="2680"/>
                  <a:pt x="3024" y="2584"/>
                </a:cubicBezTo>
                <a:cubicBezTo>
                  <a:pt x="3119" y="2501"/>
                  <a:pt x="3188" y="2438"/>
                  <a:pt x="3231" y="2396"/>
                </a:cubicBezTo>
                <a:cubicBezTo>
                  <a:pt x="3273" y="2353"/>
                  <a:pt x="3309" y="2306"/>
                  <a:pt x="3338" y="2254"/>
                </a:cubicBezTo>
                <a:cubicBezTo>
                  <a:pt x="3367" y="2202"/>
                  <a:pt x="3381" y="2145"/>
                  <a:pt x="3381" y="2084"/>
                </a:cubicBezTo>
                <a:cubicBezTo>
                  <a:pt x="3381" y="1965"/>
                  <a:pt x="3337" y="1865"/>
                  <a:pt x="3248" y="1783"/>
                </a:cubicBezTo>
                <a:cubicBezTo>
                  <a:pt x="3160" y="1701"/>
                  <a:pt x="3046" y="1660"/>
                  <a:pt x="2906" y="1660"/>
                </a:cubicBezTo>
                <a:cubicBezTo>
                  <a:pt x="2742" y="1660"/>
                  <a:pt x="2621" y="1702"/>
                  <a:pt x="2544" y="1784"/>
                </a:cubicBezTo>
                <a:cubicBezTo>
                  <a:pt x="2467" y="1867"/>
                  <a:pt x="2401" y="1988"/>
                  <a:pt x="2348" y="2149"/>
                </a:cubicBezTo>
                <a:cubicBezTo>
                  <a:pt x="2297" y="2317"/>
                  <a:pt x="2201" y="2401"/>
                  <a:pt x="2060" y="2401"/>
                </a:cubicBezTo>
                <a:cubicBezTo>
                  <a:pt x="1976" y="2401"/>
                  <a:pt x="1906" y="2372"/>
                  <a:pt x="1849" y="2313"/>
                </a:cubicBezTo>
                <a:cubicBezTo>
                  <a:pt x="1791" y="2255"/>
                  <a:pt x="1763" y="2191"/>
                  <a:pt x="1763" y="2122"/>
                </a:cubicBezTo>
                <a:cubicBezTo>
                  <a:pt x="1763" y="1981"/>
                  <a:pt x="1808" y="1838"/>
                  <a:pt x="1899" y="1693"/>
                </a:cubicBezTo>
                <a:cubicBezTo>
                  <a:pt x="1990" y="1548"/>
                  <a:pt x="2122" y="1427"/>
                  <a:pt x="2296" y="1332"/>
                </a:cubicBezTo>
                <a:cubicBezTo>
                  <a:pt x="2470" y="1237"/>
                  <a:pt x="2674" y="1189"/>
                  <a:pt x="2906" y="1189"/>
                </a:cubicBezTo>
                <a:cubicBezTo>
                  <a:pt x="3121" y="1189"/>
                  <a:pt x="3312" y="1229"/>
                  <a:pt x="3477" y="1309"/>
                </a:cubicBezTo>
                <a:cubicBezTo>
                  <a:pt x="3642" y="1388"/>
                  <a:pt x="3770" y="1497"/>
                  <a:pt x="3860" y="1634"/>
                </a:cubicBezTo>
                <a:cubicBezTo>
                  <a:pt x="3950" y="1770"/>
                  <a:pt x="3995" y="1919"/>
                  <a:pt x="3995" y="2080"/>
                </a:cubicBezTo>
                <a:cubicBezTo>
                  <a:pt x="3995" y="2206"/>
                  <a:pt x="3969" y="2317"/>
                  <a:pt x="3918" y="2412"/>
                </a:cubicBezTo>
                <a:close/>
              </a:path>
            </a:pathLst>
          </a:custGeom>
          <a:solidFill>
            <a:schemeClr val="accent2">
              <a:alpha val="58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AE62A790-43B0-4476-9C0B-DBD2FF758DDE}"/>
              </a:ext>
            </a:extLst>
          </p:cNvPr>
          <p:cNvSpPr txBox="1"/>
          <p:nvPr/>
        </p:nvSpPr>
        <p:spPr>
          <a:xfrm>
            <a:off x="1763889" y="1301778"/>
            <a:ext cx="9514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dirty="0"/>
              <a:t>把△</a:t>
            </a:r>
            <a:r>
              <a:rPr lang="en-US" altLang="zh-CN" sz="2800" dirty="0"/>
              <a:t>ABC</a:t>
            </a:r>
            <a:r>
              <a:rPr lang="zh-CN" altLang="en-US" sz="2800" dirty="0"/>
              <a:t>做以下变换，得到的三角形与原三角形是否全等？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D3B079B6-13B1-46F6-B0E3-DBA4133E7238}"/>
              </a:ext>
            </a:extLst>
          </p:cNvPr>
          <p:cNvGrpSpPr/>
          <p:nvPr/>
        </p:nvGrpSpPr>
        <p:grpSpPr>
          <a:xfrm>
            <a:off x="1763889" y="2840746"/>
            <a:ext cx="1664300" cy="1468898"/>
            <a:chOff x="1939569" y="2916573"/>
            <a:chExt cx="3497564" cy="2302371"/>
          </a:xfrm>
        </p:grpSpPr>
        <p:sp>
          <p:nvSpPr>
            <p:cNvPr id="23" name="等腰三角形 22">
              <a:extLst>
                <a:ext uri="{FF2B5EF4-FFF2-40B4-BE49-F238E27FC236}">
                  <a16:creationId xmlns="" xmlns:a16="http://schemas.microsoft.com/office/drawing/2014/main" id="{8910ABFA-AA13-41C8-8C77-132E0503DB0D}"/>
                </a:ext>
              </a:extLst>
            </p:cNvPr>
            <p:cNvSpPr/>
            <p:nvPr/>
          </p:nvSpPr>
          <p:spPr>
            <a:xfrm>
              <a:off x="2286383" y="3357224"/>
              <a:ext cx="2876390" cy="1594521"/>
            </a:xfrm>
            <a:prstGeom prst="triangle">
              <a:avLst>
                <a:gd name="adj" fmla="val 83424"/>
              </a:avLst>
            </a:prstGeom>
            <a:pattFill prst="pct20">
              <a:fgClr>
                <a:schemeClr val="accent2"/>
              </a:fgClr>
              <a:bgClr>
                <a:schemeClr val="bg1"/>
              </a:bgClr>
            </a:patt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D262E2BD-A924-4CCF-993A-2D98DD93AB74}"/>
                </a:ext>
              </a:extLst>
            </p:cNvPr>
            <p:cNvSpPr txBox="1"/>
            <p:nvPr/>
          </p:nvSpPr>
          <p:spPr>
            <a:xfrm>
              <a:off x="4539410" y="2916573"/>
              <a:ext cx="283083" cy="43136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A</a:t>
              </a:r>
              <a:endParaRPr lang="zh-CN" altLang="en-US" sz="2000" b="1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BB617D7A-6CBB-4C88-8E22-8184BF305CEA}"/>
                </a:ext>
              </a:extLst>
            </p:cNvPr>
            <p:cNvSpPr txBox="1"/>
            <p:nvPr/>
          </p:nvSpPr>
          <p:spPr>
            <a:xfrm>
              <a:off x="1939569" y="4787578"/>
              <a:ext cx="283083" cy="4313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b="1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80B4F21C-32C6-4AA1-997E-EFD9A4C2E53F}"/>
                </a:ext>
              </a:extLst>
            </p:cNvPr>
            <p:cNvSpPr txBox="1"/>
            <p:nvPr/>
          </p:nvSpPr>
          <p:spPr>
            <a:xfrm>
              <a:off x="5154050" y="4787578"/>
              <a:ext cx="283083" cy="4313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b="1" dirty="0"/>
            </a:p>
          </p:txBody>
        </p:sp>
      </p:grpSp>
      <p:sp>
        <p:nvSpPr>
          <p:cNvPr id="3" name="箭头: 下 2">
            <a:extLst>
              <a:ext uri="{FF2B5EF4-FFF2-40B4-BE49-F238E27FC236}">
                <a16:creationId xmlns="" xmlns:a16="http://schemas.microsoft.com/office/drawing/2014/main" id="{D542BD61-2604-4E0D-9012-85C44D72BAA9}"/>
              </a:ext>
            </a:extLst>
          </p:cNvPr>
          <p:cNvSpPr/>
          <p:nvPr/>
        </p:nvSpPr>
        <p:spPr>
          <a:xfrm>
            <a:off x="2533525" y="4309644"/>
            <a:ext cx="308458" cy="381487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6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dirty="0">
              <a:solidFill>
                <a:srgbClr val="4CB9D0"/>
              </a:solidFill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9854FC4B-686B-4965-BB9F-6DEF94A71600}"/>
              </a:ext>
            </a:extLst>
          </p:cNvPr>
          <p:cNvGrpSpPr/>
          <p:nvPr/>
        </p:nvGrpSpPr>
        <p:grpSpPr>
          <a:xfrm>
            <a:off x="1757351" y="4293690"/>
            <a:ext cx="1879270" cy="1606203"/>
            <a:chOff x="1925829" y="2916573"/>
            <a:chExt cx="3949329" cy="2517585"/>
          </a:xfrm>
        </p:grpSpPr>
        <p:sp>
          <p:nvSpPr>
            <p:cNvPr id="30" name="等腰三角形 29">
              <a:extLst>
                <a:ext uri="{FF2B5EF4-FFF2-40B4-BE49-F238E27FC236}">
                  <a16:creationId xmlns="" xmlns:a16="http://schemas.microsoft.com/office/drawing/2014/main" id="{BCF55A8D-44DC-4B9C-A8AC-0015A4E85F58}"/>
                </a:ext>
              </a:extLst>
            </p:cNvPr>
            <p:cNvSpPr/>
            <p:nvPr/>
          </p:nvSpPr>
          <p:spPr>
            <a:xfrm>
              <a:off x="2286383" y="3357224"/>
              <a:ext cx="2876390" cy="1594521"/>
            </a:xfrm>
            <a:prstGeom prst="triangle">
              <a:avLst>
                <a:gd name="adj" fmla="val 83424"/>
              </a:avLst>
            </a:prstGeom>
            <a:pattFill prst="pct20">
              <a:fgClr>
                <a:schemeClr val="accent2"/>
              </a:fgClr>
              <a:bgClr>
                <a:schemeClr val="bg1"/>
              </a:bgClr>
            </a:patt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BF404709-2D91-4C0A-A57F-0D10BC8610F9}"/>
                </a:ext>
              </a:extLst>
            </p:cNvPr>
            <p:cNvSpPr txBox="1"/>
            <p:nvPr/>
          </p:nvSpPr>
          <p:spPr>
            <a:xfrm>
              <a:off x="4539410" y="2916573"/>
              <a:ext cx="721108" cy="48241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A’</a:t>
              </a:r>
              <a:endParaRPr lang="zh-CN" altLang="en-US" sz="2000" b="1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0995E858-A46E-4D95-8995-FAE510C00483}"/>
                </a:ext>
              </a:extLst>
            </p:cNvPr>
            <p:cNvSpPr txBox="1"/>
            <p:nvPr/>
          </p:nvSpPr>
          <p:spPr>
            <a:xfrm>
              <a:off x="1925829" y="4951744"/>
              <a:ext cx="721108" cy="48241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B’</a:t>
              </a:r>
              <a:endParaRPr lang="zh-CN" altLang="en-US" sz="2000" b="1" dirty="0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006A0D4C-CB2B-4F2C-B353-446A8F40F683}"/>
                </a:ext>
              </a:extLst>
            </p:cNvPr>
            <p:cNvSpPr txBox="1"/>
            <p:nvPr/>
          </p:nvSpPr>
          <p:spPr>
            <a:xfrm>
              <a:off x="5154050" y="4900811"/>
              <a:ext cx="721108" cy="48241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C’</a:t>
              </a:r>
              <a:endParaRPr lang="zh-CN" altLang="en-US" sz="2000" b="1" dirty="0"/>
            </a:p>
          </p:txBody>
        </p:sp>
      </p:grpSp>
      <p:sp>
        <p:nvSpPr>
          <p:cNvPr id="35" name="矩形: 圆角 34">
            <a:extLst>
              <a:ext uri="{FF2B5EF4-FFF2-40B4-BE49-F238E27FC236}">
                <a16:creationId xmlns="" xmlns:a16="http://schemas.microsoft.com/office/drawing/2014/main" id="{93B819F5-BA30-4D8D-B549-1720F1400CB6}"/>
              </a:ext>
            </a:extLst>
          </p:cNvPr>
          <p:cNvSpPr/>
          <p:nvPr/>
        </p:nvSpPr>
        <p:spPr>
          <a:xfrm>
            <a:off x="2159447" y="2177877"/>
            <a:ext cx="1075078" cy="438419"/>
          </a:xfrm>
          <a:prstGeom prst="roundRect">
            <a:avLst>
              <a:gd name="adj" fmla="val 50000"/>
            </a:avLst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accent2"/>
                </a:solidFill>
              </a:rPr>
              <a:t>平移</a:t>
            </a:r>
          </a:p>
        </p:txBody>
      </p:sp>
      <p:grpSp>
        <p:nvGrpSpPr>
          <p:cNvPr id="82" name="组合 81">
            <a:extLst>
              <a:ext uri="{FF2B5EF4-FFF2-40B4-BE49-F238E27FC236}">
                <a16:creationId xmlns="" xmlns:a16="http://schemas.microsoft.com/office/drawing/2014/main" id="{15BAB266-0385-48A3-82C0-6607E47DB569}"/>
              </a:ext>
            </a:extLst>
          </p:cNvPr>
          <p:cNvGrpSpPr/>
          <p:nvPr/>
        </p:nvGrpSpPr>
        <p:grpSpPr>
          <a:xfrm>
            <a:off x="5162164" y="3039167"/>
            <a:ext cx="1740500" cy="1468898"/>
            <a:chOff x="1839484" y="2916573"/>
            <a:chExt cx="3657700" cy="2302371"/>
          </a:xfrm>
        </p:grpSpPr>
        <p:sp>
          <p:nvSpPr>
            <p:cNvPr id="89" name="等腰三角形 88">
              <a:extLst>
                <a:ext uri="{FF2B5EF4-FFF2-40B4-BE49-F238E27FC236}">
                  <a16:creationId xmlns="" xmlns:a16="http://schemas.microsoft.com/office/drawing/2014/main" id="{6D322C72-C2BE-4564-B6CB-CA94B4D03A6A}"/>
                </a:ext>
              </a:extLst>
            </p:cNvPr>
            <p:cNvSpPr/>
            <p:nvPr/>
          </p:nvSpPr>
          <p:spPr>
            <a:xfrm>
              <a:off x="2286383" y="3357224"/>
              <a:ext cx="2876390" cy="1594521"/>
            </a:xfrm>
            <a:prstGeom prst="triangle">
              <a:avLst>
                <a:gd name="adj" fmla="val 83424"/>
              </a:avLst>
            </a:prstGeom>
            <a:pattFill prst="pct20">
              <a:fgClr>
                <a:schemeClr val="accent2"/>
              </a:fgClr>
              <a:bgClr>
                <a:schemeClr val="bg1"/>
              </a:bgClr>
            </a:patt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90" name="文本框 89">
              <a:extLst>
                <a:ext uri="{FF2B5EF4-FFF2-40B4-BE49-F238E27FC236}">
                  <a16:creationId xmlns="" xmlns:a16="http://schemas.microsoft.com/office/drawing/2014/main" id="{02376FC0-13E4-441E-8490-616919726765}"/>
                </a:ext>
              </a:extLst>
            </p:cNvPr>
            <p:cNvSpPr txBox="1"/>
            <p:nvPr/>
          </p:nvSpPr>
          <p:spPr>
            <a:xfrm>
              <a:off x="4539410" y="2916573"/>
              <a:ext cx="283083" cy="43136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A</a:t>
              </a:r>
              <a:endParaRPr lang="zh-CN" altLang="en-US" sz="2000" b="1" dirty="0"/>
            </a:p>
          </p:txBody>
        </p:sp>
        <p:sp>
          <p:nvSpPr>
            <p:cNvPr id="91" name="文本框 90">
              <a:extLst>
                <a:ext uri="{FF2B5EF4-FFF2-40B4-BE49-F238E27FC236}">
                  <a16:creationId xmlns="" xmlns:a16="http://schemas.microsoft.com/office/drawing/2014/main" id="{DB1FCD5A-CB96-49A4-ABEC-CA8889FFC230}"/>
                </a:ext>
              </a:extLst>
            </p:cNvPr>
            <p:cNvSpPr txBox="1"/>
            <p:nvPr/>
          </p:nvSpPr>
          <p:spPr>
            <a:xfrm>
              <a:off x="1839484" y="4787578"/>
              <a:ext cx="283083" cy="4313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b="1" dirty="0"/>
            </a:p>
          </p:txBody>
        </p:sp>
        <p:sp>
          <p:nvSpPr>
            <p:cNvPr id="92" name="文本框 91">
              <a:extLst>
                <a:ext uri="{FF2B5EF4-FFF2-40B4-BE49-F238E27FC236}">
                  <a16:creationId xmlns="" xmlns:a16="http://schemas.microsoft.com/office/drawing/2014/main" id="{9FDBF2A1-6617-4281-8C66-C96F218038D0}"/>
                </a:ext>
              </a:extLst>
            </p:cNvPr>
            <p:cNvSpPr txBox="1"/>
            <p:nvPr/>
          </p:nvSpPr>
          <p:spPr>
            <a:xfrm>
              <a:off x="5214101" y="4787578"/>
              <a:ext cx="283083" cy="4313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b="1" dirty="0"/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="" xmlns:a16="http://schemas.microsoft.com/office/drawing/2014/main" id="{22A1CD19-E661-4770-959E-9174DFAEA5BC}"/>
              </a:ext>
            </a:extLst>
          </p:cNvPr>
          <p:cNvGrpSpPr/>
          <p:nvPr/>
        </p:nvGrpSpPr>
        <p:grpSpPr>
          <a:xfrm flipV="1">
            <a:off x="5372452" y="4360935"/>
            <a:ext cx="1415227" cy="1330995"/>
            <a:chOff x="2286383" y="2865525"/>
            <a:chExt cx="2974135" cy="2086220"/>
          </a:xfrm>
        </p:grpSpPr>
        <p:sp>
          <p:nvSpPr>
            <p:cNvPr id="85" name="等腰三角形 84">
              <a:extLst>
                <a:ext uri="{FF2B5EF4-FFF2-40B4-BE49-F238E27FC236}">
                  <a16:creationId xmlns="" xmlns:a16="http://schemas.microsoft.com/office/drawing/2014/main" id="{1178EA9D-84FF-431D-957A-B5080EA3AF45}"/>
                </a:ext>
              </a:extLst>
            </p:cNvPr>
            <p:cNvSpPr/>
            <p:nvPr/>
          </p:nvSpPr>
          <p:spPr>
            <a:xfrm>
              <a:off x="2286383" y="3357224"/>
              <a:ext cx="2876390" cy="1594521"/>
            </a:xfrm>
            <a:prstGeom prst="triangle">
              <a:avLst>
                <a:gd name="adj" fmla="val 83424"/>
              </a:avLst>
            </a:prstGeom>
            <a:pattFill prst="pct20">
              <a:fgClr>
                <a:schemeClr val="accent2"/>
              </a:fgClr>
              <a:bgClr>
                <a:schemeClr val="bg1"/>
              </a:bgClr>
            </a:patt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="" xmlns:a16="http://schemas.microsoft.com/office/drawing/2014/main" id="{B61FC2BE-AFA7-428A-AB05-1A3CA590A0E3}"/>
                </a:ext>
              </a:extLst>
            </p:cNvPr>
            <p:cNvSpPr txBox="1"/>
            <p:nvPr/>
          </p:nvSpPr>
          <p:spPr>
            <a:xfrm flipV="1">
              <a:off x="4539410" y="2865525"/>
              <a:ext cx="721108" cy="48241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A’</a:t>
              </a:r>
              <a:endParaRPr lang="zh-CN" altLang="en-US" sz="2000" b="1" dirty="0"/>
            </a:p>
          </p:txBody>
        </p:sp>
      </p:grpSp>
      <p:sp>
        <p:nvSpPr>
          <p:cNvPr id="81" name="矩形: 圆角 80">
            <a:extLst>
              <a:ext uri="{FF2B5EF4-FFF2-40B4-BE49-F238E27FC236}">
                <a16:creationId xmlns="" xmlns:a16="http://schemas.microsoft.com/office/drawing/2014/main" id="{360132EA-F3CE-4400-9280-D130C7612E2B}"/>
              </a:ext>
            </a:extLst>
          </p:cNvPr>
          <p:cNvSpPr/>
          <p:nvPr/>
        </p:nvSpPr>
        <p:spPr>
          <a:xfrm>
            <a:off x="5504405" y="2177877"/>
            <a:ext cx="1075078" cy="438419"/>
          </a:xfrm>
          <a:prstGeom prst="roundRect">
            <a:avLst>
              <a:gd name="adj" fmla="val 50000"/>
            </a:avLst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accent2"/>
                </a:solidFill>
              </a:rPr>
              <a:t>翻折</a:t>
            </a:r>
          </a:p>
        </p:txBody>
      </p:sp>
      <p:grpSp>
        <p:nvGrpSpPr>
          <p:cNvPr id="96" name="组合 95">
            <a:extLst>
              <a:ext uri="{FF2B5EF4-FFF2-40B4-BE49-F238E27FC236}">
                <a16:creationId xmlns="" xmlns:a16="http://schemas.microsoft.com/office/drawing/2014/main" id="{F4E85C62-F22F-4745-A2A8-89A9549BCDE1}"/>
              </a:ext>
            </a:extLst>
          </p:cNvPr>
          <p:cNvGrpSpPr/>
          <p:nvPr/>
        </p:nvGrpSpPr>
        <p:grpSpPr>
          <a:xfrm>
            <a:off x="8119151" y="4095111"/>
            <a:ext cx="1664300" cy="1462974"/>
            <a:chOff x="1939569" y="2925858"/>
            <a:chExt cx="3497564" cy="2293086"/>
          </a:xfrm>
        </p:grpSpPr>
        <p:sp>
          <p:nvSpPr>
            <p:cNvPr id="103" name="等腰三角形 102">
              <a:extLst>
                <a:ext uri="{FF2B5EF4-FFF2-40B4-BE49-F238E27FC236}">
                  <a16:creationId xmlns="" xmlns:a16="http://schemas.microsoft.com/office/drawing/2014/main" id="{9092845B-68AE-4280-A52D-D828AABB9BA2}"/>
                </a:ext>
              </a:extLst>
            </p:cNvPr>
            <p:cNvSpPr/>
            <p:nvPr/>
          </p:nvSpPr>
          <p:spPr>
            <a:xfrm>
              <a:off x="2286383" y="3357224"/>
              <a:ext cx="2876390" cy="1594521"/>
            </a:xfrm>
            <a:prstGeom prst="triangle">
              <a:avLst>
                <a:gd name="adj" fmla="val 83424"/>
              </a:avLst>
            </a:prstGeom>
            <a:pattFill prst="pct20">
              <a:fgClr>
                <a:schemeClr val="accent2"/>
              </a:fgClr>
              <a:bgClr>
                <a:schemeClr val="bg1"/>
              </a:bgClr>
            </a:patt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="" xmlns:a16="http://schemas.microsoft.com/office/drawing/2014/main" id="{CEF8EFDE-4C0A-40C8-91C0-3C2D4428C9D4}"/>
                </a:ext>
              </a:extLst>
            </p:cNvPr>
            <p:cNvSpPr txBox="1"/>
            <p:nvPr/>
          </p:nvSpPr>
          <p:spPr>
            <a:xfrm>
              <a:off x="4159773" y="2925858"/>
              <a:ext cx="283083" cy="4313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A</a:t>
              </a:r>
              <a:endParaRPr lang="zh-CN" altLang="en-US" sz="2000" b="1" dirty="0"/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="" xmlns:a16="http://schemas.microsoft.com/office/drawing/2014/main" id="{642BCBD5-E599-4FB1-AB19-AA7131DBA869}"/>
                </a:ext>
              </a:extLst>
            </p:cNvPr>
            <p:cNvSpPr txBox="1"/>
            <p:nvPr/>
          </p:nvSpPr>
          <p:spPr>
            <a:xfrm>
              <a:off x="1939569" y="4787578"/>
              <a:ext cx="283083" cy="4313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b="1" dirty="0"/>
            </a:p>
          </p:txBody>
        </p:sp>
        <p:sp>
          <p:nvSpPr>
            <p:cNvPr id="106" name="文本框 105">
              <a:extLst>
                <a:ext uri="{FF2B5EF4-FFF2-40B4-BE49-F238E27FC236}">
                  <a16:creationId xmlns="" xmlns:a16="http://schemas.microsoft.com/office/drawing/2014/main" id="{AD6315B6-99C0-4ADF-A32C-29B37AED1ED1}"/>
                </a:ext>
              </a:extLst>
            </p:cNvPr>
            <p:cNvSpPr txBox="1"/>
            <p:nvPr/>
          </p:nvSpPr>
          <p:spPr>
            <a:xfrm>
              <a:off x="5154050" y="4787578"/>
              <a:ext cx="283083" cy="4313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b="1" dirty="0"/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="" xmlns:a16="http://schemas.microsoft.com/office/drawing/2014/main" id="{E0749561-7D9A-46E1-A8A5-4D1CB4E03650}"/>
              </a:ext>
            </a:extLst>
          </p:cNvPr>
          <p:cNvGrpSpPr/>
          <p:nvPr/>
        </p:nvGrpSpPr>
        <p:grpSpPr>
          <a:xfrm rot="10800000">
            <a:off x="9011339" y="3173011"/>
            <a:ext cx="1929883" cy="1187765"/>
            <a:chOff x="1501544" y="3357224"/>
            <a:chExt cx="4055691" cy="1861720"/>
          </a:xfrm>
        </p:grpSpPr>
        <p:sp>
          <p:nvSpPr>
            <p:cNvPr id="99" name="等腰三角形 98">
              <a:extLst>
                <a:ext uri="{FF2B5EF4-FFF2-40B4-BE49-F238E27FC236}">
                  <a16:creationId xmlns="" xmlns:a16="http://schemas.microsoft.com/office/drawing/2014/main" id="{72975416-E8FD-45D5-BA3C-90D293A54E85}"/>
                </a:ext>
              </a:extLst>
            </p:cNvPr>
            <p:cNvSpPr/>
            <p:nvPr/>
          </p:nvSpPr>
          <p:spPr>
            <a:xfrm>
              <a:off x="2286383" y="3357224"/>
              <a:ext cx="2876390" cy="1594521"/>
            </a:xfrm>
            <a:prstGeom prst="triangle">
              <a:avLst>
                <a:gd name="adj" fmla="val 83424"/>
              </a:avLst>
            </a:prstGeom>
            <a:pattFill prst="pct20">
              <a:fgClr>
                <a:schemeClr val="accent2"/>
              </a:fgClr>
              <a:bgClr>
                <a:schemeClr val="bg1"/>
              </a:bgClr>
            </a:patt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101" name="文本框 100">
              <a:extLst>
                <a:ext uri="{FF2B5EF4-FFF2-40B4-BE49-F238E27FC236}">
                  <a16:creationId xmlns="" xmlns:a16="http://schemas.microsoft.com/office/drawing/2014/main" id="{E1BD5CE7-0DBE-4BAB-9B38-B4A198D986A4}"/>
                </a:ext>
              </a:extLst>
            </p:cNvPr>
            <p:cNvSpPr txBox="1"/>
            <p:nvPr/>
          </p:nvSpPr>
          <p:spPr>
            <a:xfrm rot="10800000">
              <a:off x="1501544" y="4736530"/>
              <a:ext cx="721108" cy="48241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B’</a:t>
              </a:r>
              <a:endParaRPr lang="zh-CN" altLang="en-US" sz="2000" b="1" dirty="0"/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="" xmlns:a16="http://schemas.microsoft.com/office/drawing/2014/main" id="{5CDE3C58-3491-4C95-87CE-B3450A9B9A8A}"/>
                </a:ext>
              </a:extLst>
            </p:cNvPr>
            <p:cNvSpPr txBox="1"/>
            <p:nvPr/>
          </p:nvSpPr>
          <p:spPr>
            <a:xfrm rot="10800000">
              <a:off x="4836127" y="4736530"/>
              <a:ext cx="721108" cy="48241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zh-CN" sz="2000" b="1" dirty="0"/>
                <a:t>C’</a:t>
              </a:r>
              <a:endParaRPr lang="zh-CN" altLang="en-US" sz="2000" b="1" dirty="0"/>
            </a:p>
          </p:txBody>
        </p:sp>
      </p:grpSp>
      <p:sp>
        <p:nvSpPr>
          <p:cNvPr id="95" name="矩形: 圆角 94">
            <a:extLst>
              <a:ext uri="{FF2B5EF4-FFF2-40B4-BE49-F238E27FC236}">
                <a16:creationId xmlns="" xmlns:a16="http://schemas.microsoft.com/office/drawing/2014/main" id="{5AC1B9F4-A76A-4FAB-891F-39204940AC2A}"/>
              </a:ext>
            </a:extLst>
          </p:cNvPr>
          <p:cNvSpPr/>
          <p:nvPr/>
        </p:nvSpPr>
        <p:spPr>
          <a:xfrm>
            <a:off x="8992647" y="2177877"/>
            <a:ext cx="1075078" cy="438419"/>
          </a:xfrm>
          <a:prstGeom prst="roundRect">
            <a:avLst>
              <a:gd name="adj" fmla="val 50000"/>
            </a:avLst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accent2"/>
                </a:solidFill>
              </a:rPr>
              <a:t>旋转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D76C6AE0-EABA-4E90-8E4D-64DDB5D22E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702" y="4701629"/>
            <a:ext cx="1444417" cy="198060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1048384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4000">
        <p15:prstTrans prst="airplane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 animBg="1"/>
      <p:bldP spid="35" grpId="0" animBg="1"/>
      <p:bldP spid="81" grpId="0" animBg="1"/>
      <p:bldP spid="9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3A5B83E-E63A-4D75-B7D2-D1403BB54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探索新知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2DEAA734-F3EC-47AF-86B3-2A3E7C2EED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表示方法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B3A04E08-1D7A-423A-97A2-881EB1C72D0E}"/>
              </a:ext>
            </a:extLst>
          </p:cNvPr>
          <p:cNvSpPr txBox="1"/>
          <p:nvPr/>
        </p:nvSpPr>
        <p:spPr>
          <a:xfrm>
            <a:off x="1076325" y="2085140"/>
            <a:ext cx="632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△</a:t>
            </a:r>
            <a:r>
              <a:rPr lang="en-US" altLang="zh-CN" sz="2800" dirty="0"/>
              <a:t>ABC</a:t>
            </a:r>
            <a:r>
              <a:rPr lang="zh-CN" altLang="en-US" sz="2800" dirty="0"/>
              <a:t>全等于△</a:t>
            </a:r>
            <a:r>
              <a:rPr lang="en-US" altLang="zh-CN" sz="2800" dirty="0"/>
              <a:t>DEF</a:t>
            </a:r>
            <a:r>
              <a:rPr lang="zh-CN" altLang="en-US" sz="2800" dirty="0"/>
              <a:t>可表示为：</a:t>
            </a:r>
          </a:p>
        </p:txBody>
      </p:sp>
      <p:sp>
        <p:nvSpPr>
          <p:cNvPr id="46" name="Text Box 21">
            <a:extLst>
              <a:ext uri="{FF2B5EF4-FFF2-40B4-BE49-F238E27FC236}">
                <a16:creationId xmlns="" xmlns:a16="http://schemas.microsoft.com/office/drawing/2014/main" id="{92DC0D5C-3A7C-4584-9714-7E940D5E8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6553" y="2782669"/>
            <a:ext cx="159530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600" dirty="0">
                <a:latin typeface="+mn-lt"/>
                <a:ea typeface="+mn-ea"/>
              </a:rPr>
              <a:t>△ABC</a:t>
            </a:r>
          </a:p>
        </p:txBody>
      </p:sp>
      <p:sp>
        <p:nvSpPr>
          <p:cNvPr id="47" name="Text Box 23">
            <a:extLst>
              <a:ext uri="{FF2B5EF4-FFF2-40B4-BE49-F238E27FC236}">
                <a16:creationId xmlns="" xmlns:a16="http://schemas.microsoft.com/office/drawing/2014/main" id="{0FE77BCF-9D2B-4F63-9DC9-B7E2DD4B5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837" y="2674947"/>
            <a:ext cx="685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1" lang="en-US" altLang="zh-CN" sz="4800" dirty="0">
                <a:solidFill>
                  <a:schemeClr val="accent2"/>
                </a:solidFill>
                <a:latin typeface="+mn-ea"/>
                <a:ea typeface="+mn-ea"/>
              </a:rPr>
              <a:t>≌</a:t>
            </a:r>
          </a:p>
        </p:txBody>
      </p:sp>
      <p:sp>
        <p:nvSpPr>
          <p:cNvPr id="48" name="Text Box 21">
            <a:extLst>
              <a:ext uri="{FF2B5EF4-FFF2-40B4-BE49-F238E27FC236}">
                <a16:creationId xmlns="" xmlns:a16="http://schemas.microsoft.com/office/drawing/2014/main" id="{577E1376-F282-48DD-A148-6C3B0E48B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9613" y="2782669"/>
            <a:ext cx="151836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600" dirty="0">
                <a:latin typeface="+mn-lt"/>
                <a:ea typeface="+mn-ea"/>
              </a:rPr>
              <a:t>△DEF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="" xmlns:a16="http://schemas.microsoft.com/office/drawing/2014/main" id="{B2846824-60AB-4B0C-A216-B63D410843C1}"/>
              </a:ext>
            </a:extLst>
          </p:cNvPr>
          <p:cNvSpPr txBox="1"/>
          <p:nvPr/>
        </p:nvSpPr>
        <p:spPr>
          <a:xfrm>
            <a:off x="3313761" y="3676888"/>
            <a:ext cx="2497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/>
              <a:t>重合的顶点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="" xmlns:a16="http://schemas.microsoft.com/office/drawing/2014/main" id="{8CA34415-9166-410D-97F4-205309281362}"/>
              </a:ext>
            </a:extLst>
          </p:cNvPr>
          <p:cNvSpPr txBox="1"/>
          <p:nvPr/>
        </p:nvSpPr>
        <p:spPr>
          <a:xfrm>
            <a:off x="6444536" y="3676887"/>
            <a:ext cx="2497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</a:rPr>
              <a:t>对应顶点</a:t>
            </a:r>
          </a:p>
        </p:txBody>
      </p:sp>
      <p:cxnSp>
        <p:nvCxnSpPr>
          <p:cNvPr id="6" name="直接箭头连接符 5">
            <a:extLst>
              <a:ext uri="{FF2B5EF4-FFF2-40B4-BE49-F238E27FC236}">
                <a16:creationId xmlns="" xmlns:a16="http://schemas.microsoft.com/office/drawing/2014/main" id="{5B5974D6-1316-42D2-9670-33C281276594}"/>
              </a:ext>
            </a:extLst>
          </p:cNvPr>
          <p:cNvCxnSpPr>
            <a:cxnSpLocks/>
          </p:cNvCxnSpPr>
          <p:nvPr/>
        </p:nvCxnSpPr>
        <p:spPr>
          <a:xfrm flipV="1">
            <a:off x="5815242" y="3969275"/>
            <a:ext cx="633413" cy="1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="" xmlns:a16="http://schemas.microsoft.com/office/drawing/2014/main" id="{5C73016B-2F7E-41E5-B9B7-7B23C7403BA0}"/>
              </a:ext>
            </a:extLst>
          </p:cNvPr>
          <p:cNvSpPr txBox="1"/>
          <p:nvPr/>
        </p:nvSpPr>
        <p:spPr>
          <a:xfrm>
            <a:off x="3313761" y="4289799"/>
            <a:ext cx="2497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/>
              <a:t>重合的边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="" xmlns:a16="http://schemas.microsoft.com/office/drawing/2014/main" id="{EFABF0BA-F309-4360-84F4-105457088E2E}"/>
              </a:ext>
            </a:extLst>
          </p:cNvPr>
          <p:cNvSpPr txBox="1"/>
          <p:nvPr/>
        </p:nvSpPr>
        <p:spPr>
          <a:xfrm>
            <a:off x="6444536" y="4289798"/>
            <a:ext cx="2497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</a:rPr>
              <a:t>对应边</a:t>
            </a:r>
          </a:p>
        </p:txBody>
      </p:sp>
      <p:cxnSp>
        <p:nvCxnSpPr>
          <p:cNvPr id="59" name="直接箭头连接符 58">
            <a:extLst>
              <a:ext uri="{FF2B5EF4-FFF2-40B4-BE49-F238E27FC236}">
                <a16:creationId xmlns="" xmlns:a16="http://schemas.microsoft.com/office/drawing/2014/main" id="{07988768-3917-4A15-8445-73F025DF67A1}"/>
              </a:ext>
            </a:extLst>
          </p:cNvPr>
          <p:cNvCxnSpPr>
            <a:cxnSpLocks/>
          </p:cNvCxnSpPr>
          <p:nvPr/>
        </p:nvCxnSpPr>
        <p:spPr>
          <a:xfrm flipV="1">
            <a:off x="5815242" y="4582186"/>
            <a:ext cx="633413" cy="1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="" xmlns:a16="http://schemas.microsoft.com/office/drawing/2014/main" id="{95C0EF64-F11B-4A6B-AD89-00C5EDB270A3}"/>
              </a:ext>
            </a:extLst>
          </p:cNvPr>
          <p:cNvSpPr txBox="1"/>
          <p:nvPr/>
        </p:nvSpPr>
        <p:spPr>
          <a:xfrm>
            <a:off x="3313761" y="4902707"/>
            <a:ext cx="2497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/>
              <a:t>重合的角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="" xmlns:a16="http://schemas.microsoft.com/office/drawing/2014/main" id="{ADBE959C-D791-4215-8D5B-2F5953D0F524}"/>
              </a:ext>
            </a:extLst>
          </p:cNvPr>
          <p:cNvSpPr txBox="1"/>
          <p:nvPr/>
        </p:nvSpPr>
        <p:spPr>
          <a:xfrm>
            <a:off x="6444536" y="4902706"/>
            <a:ext cx="2497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</a:rPr>
              <a:t>对应角</a:t>
            </a:r>
          </a:p>
        </p:txBody>
      </p:sp>
      <p:cxnSp>
        <p:nvCxnSpPr>
          <p:cNvPr id="62" name="直接箭头连接符 61">
            <a:extLst>
              <a:ext uri="{FF2B5EF4-FFF2-40B4-BE49-F238E27FC236}">
                <a16:creationId xmlns="" xmlns:a16="http://schemas.microsoft.com/office/drawing/2014/main" id="{1E352816-B7C1-4527-B6D2-8B3CD549BE22}"/>
              </a:ext>
            </a:extLst>
          </p:cNvPr>
          <p:cNvCxnSpPr>
            <a:cxnSpLocks/>
          </p:cNvCxnSpPr>
          <p:nvPr/>
        </p:nvCxnSpPr>
        <p:spPr>
          <a:xfrm flipV="1">
            <a:off x="5815242" y="5195094"/>
            <a:ext cx="633413" cy="1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对话气泡: 圆角矩形 16">
            <a:extLst>
              <a:ext uri="{FF2B5EF4-FFF2-40B4-BE49-F238E27FC236}">
                <a16:creationId xmlns="" xmlns:a16="http://schemas.microsoft.com/office/drawing/2014/main" id="{5DEDA276-6262-4680-A7C7-921F730B7BF2}"/>
              </a:ext>
            </a:extLst>
          </p:cNvPr>
          <p:cNvSpPr/>
          <p:nvPr/>
        </p:nvSpPr>
        <p:spPr>
          <a:xfrm>
            <a:off x="8593350" y="3106442"/>
            <a:ext cx="2719491" cy="1248671"/>
          </a:xfrm>
          <a:prstGeom prst="wedgeRoundRectCallout">
            <a:avLst>
              <a:gd name="adj1" fmla="val -67066"/>
              <a:gd name="adj2" fmla="val -45056"/>
              <a:gd name="adj3" fmla="val 16667"/>
            </a:avLst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 dirty="0">
              <a:solidFill>
                <a:srgbClr val="4CB9D0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68A3EED5-C7E3-4F22-9020-E09C5D99E9BD}"/>
              </a:ext>
            </a:extLst>
          </p:cNvPr>
          <p:cNvSpPr/>
          <p:nvPr/>
        </p:nvSpPr>
        <p:spPr>
          <a:xfrm>
            <a:off x="8727517" y="3234373"/>
            <a:ext cx="24511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000" dirty="0">
                <a:solidFill>
                  <a:schemeClr val="accent2"/>
                </a:solidFill>
              </a:rPr>
              <a:t>表示时通常把对应顶点的字母写在对应的位置上。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FC6D12AF-ACCE-4614-B0A2-D3051191AB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627" y="4834229"/>
            <a:ext cx="1466850" cy="18097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852823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6" grpId="0"/>
      <p:bldP spid="47" grpId="0"/>
      <p:bldP spid="48" grpId="0"/>
      <p:bldP spid="49" grpId="0"/>
      <p:bldP spid="50" grpId="0"/>
      <p:bldP spid="57" grpId="0"/>
      <p:bldP spid="58" grpId="0"/>
      <p:bldP spid="60" grpId="0"/>
      <p:bldP spid="61" grpId="0"/>
      <p:bldP spid="17" grpId="0" animBg="1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3A5B83E-E63A-4D75-B7D2-D1403BB54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探索新知</a:t>
            </a:r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D89BF69-B225-4B32-AC17-9766AD47AC3F}"/>
              </a:ext>
            </a:extLst>
          </p:cNvPr>
          <p:cNvGrpSpPr/>
          <p:nvPr/>
        </p:nvGrpSpPr>
        <p:grpSpPr>
          <a:xfrm>
            <a:off x="7620177" y="1246201"/>
            <a:ext cx="2894681" cy="1924337"/>
            <a:chOff x="1891944" y="638521"/>
            <a:chExt cx="3013431" cy="2003280"/>
          </a:xfrm>
        </p:grpSpPr>
        <p:sp>
          <p:nvSpPr>
            <p:cNvPr id="21" name="等腰三角形 20">
              <a:extLst>
                <a:ext uri="{FF2B5EF4-FFF2-40B4-BE49-F238E27FC236}">
                  <a16:creationId xmlns="" xmlns:a16="http://schemas.microsoft.com/office/drawing/2014/main" id="{E347ED69-32C9-44F0-B679-5D172B4AD0FD}"/>
                </a:ext>
              </a:extLst>
            </p:cNvPr>
            <p:cNvSpPr/>
            <p:nvPr/>
          </p:nvSpPr>
          <p:spPr>
            <a:xfrm>
              <a:off x="2236701" y="1006882"/>
              <a:ext cx="2464338" cy="1366100"/>
            </a:xfrm>
            <a:prstGeom prst="triangle">
              <a:avLst>
                <a:gd name="adj" fmla="val 83424"/>
              </a:avLst>
            </a:prstGeom>
            <a:pattFill prst="pct20">
              <a:fgClr>
                <a:schemeClr val="accent2"/>
              </a:fgClr>
              <a:bgClr>
                <a:schemeClr val="bg1"/>
              </a:bgClr>
            </a:patt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7D3AFD10-B4FE-4C31-8212-AD7ADF191034}"/>
                </a:ext>
              </a:extLst>
            </p:cNvPr>
            <p:cNvSpPr txBox="1"/>
            <p:nvPr/>
          </p:nvSpPr>
          <p:spPr>
            <a:xfrm>
              <a:off x="4147923" y="638521"/>
              <a:ext cx="259435" cy="342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A</a:t>
              </a:r>
              <a:endParaRPr lang="zh-CN" altLang="en-US" sz="2000" b="1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20A995EB-7169-433A-837B-1F79F9A9D4FD}"/>
                </a:ext>
              </a:extLst>
            </p:cNvPr>
            <p:cNvSpPr txBox="1"/>
            <p:nvPr/>
          </p:nvSpPr>
          <p:spPr>
            <a:xfrm>
              <a:off x="1891944" y="2299008"/>
              <a:ext cx="259435" cy="342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b="1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2E4CF838-B164-4F52-915C-F8329C5ED7C5}"/>
                </a:ext>
              </a:extLst>
            </p:cNvPr>
            <p:cNvSpPr txBox="1"/>
            <p:nvPr/>
          </p:nvSpPr>
          <p:spPr>
            <a:xfrm>
              <a:off x="4645940" y="2299008"/>
              <a:ext cx="259435" cy="342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b="1" dirty="0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0BBEDBD0-64A0-4638-989D-460FD1367BBB}"/>
              </a:ext>
            </a:extLst>
          </p:cNvPr>
          <p:cNvGrpSpPr/>
          <p:nvPr/>
        </p:nvGrpSpPr>
        <p:grpSpPr>
          <a:xfrm flipH="1">
            <a:off x="7620176" y="3604748"/>
            <a:ext cx="2894681" cy="1979395"/>
            <a:chOff x="2006244" y="638521"/>
            <a:chExt cx="3013431" cy="2060597"/>
          </a:xfrm>
        </p:grpSpPr>
        <p:sp>
          <p:nvSpPr>
            <p:cNvPr id="26" name="等腰三角形 25">
              <a:extLst>
                <a:ext uri="{FF2B5EF4-FFF2-40B4-BE49-F238E27FC236}">
                  <a16:creationId xmlns="" xmlns:a16="http://schemas.microsoft.com/office/drawing/2014/main" id="{E80D13D7-C074-46CF-9235-E5198FCFE1B1}"/>
                </a:ext>
              </a:extLst>
            </p:cNvPr>
            <p:cNvSpPr/>
            <p:nvPr/>
          </p:nvSpPr>
          <p:spPr>
            <a:xfrm>
              <a:off x="2236701" y="1006882"/>
              <a:ext cx="2464338" cy="1366100"/>
            </a:xfrm>
            <a:prstGeom prst="triangle">
              <a:avLst>
                <a:gd name="adj" fmla="val 83424"/>
              </a:avLst>
            </a:prstGeom>
            <a:pattFill prst="pct20">
              <a:fgClr>
                <a:schemeClr val="accent2"/>
              </a:fgClr>
              <a:bgClr>
                <a:schemeClr val="bg1"/>
              </a:bgClr>
            </a:patt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D3B1B9EB-E496-45B5-BB6B-BAEAC0DB7D2C}"/>
                </a:ext>
              </a:extLst>
            </p:cNvPr>
            <p:cNvSpPr txBox="1"/>
            <p:nvPr/>
          </p:nvSpPr>
          <p:spPr>
            <a:xfrm>
              <a:off x="4186023" y="638521"/>
              <a:ext cx="2594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D</a:t>
              </a:r>
              <a:endParaRPr lang="zh-CN" altLang="en-US" sz="2000" b="1" dirty="0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282D6E4B-D17E-4C2C-BC1C-7793FCDA82FE}"/>
                </a:ext>
              </a:extLst>
            </p:cNvPr>
            <p:cNvSpPr txBox="1"/>
            <p:nvPr/>
          </p:nvSpPr>
          <p:spPr>
            <a:xfrm>
              <a:off x="2006244" y="2299008"/>
              <a:ext cx="2594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E</a:t>
              </a:r>
              <a:endParaRPr lang="zh-CN" altLang="en-US" sz="2000" b="1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E2886D05-38E1-4DC0-B4C8-3E90F0E2D12A}"/>
                </a:ext>
              </a:extLst>
            </p:cNvPr>
            <p:cNvSpPr txBox="1"/>
            <p:nvPr/>
          </p:nvSpPr>
          <p:spPr>
            <a:xfrm>
              <a:off x="4760240" y="2299008"/>
              <a:ext cx="25943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F</a:t>
              </a:r>
              <a:endParaRPr lang="zh-CN" altLang="en-US" sz="2000" b="1" dirty="0"/>
            </a:p>
          </p:txBody>
        </p:sp>
      </p:grpSp>
      <p:sp>
        <p:nvSpPr>
          <p:cNvPr id="31" name="help-web-button_18436">
            <a:extLst>
              <a:ext uri="{FF2B5EF4-FFF2-40B4-BE49-F238E27FC236}">
                <a16:creationId xmlns="" xmlns:a16="http://schemas.microsoft.com/office/drawing/2014/main" id="{76310CF4-7A8D-465D-8CA4-9C485A8E1EFB}"/>
              </a:ext>
            </a:extLst>
          </p:cNvPr>
          <p:cNvSpPr>
            <a:spLocks noChangeAspect="1"/>
          </p:cNvSpPr>
          <p:nvPr/>
        </p:nvSpPr>
        <p:spPr bwMode="auto">
          <a:xfrm>
            <a:off x="1426499" y="1334833"/>
            <a:ext cx="408086" cy="407472"/>
          </a:xfrm>
          <a:custGeom>
            <a:avLst/>
            <a:gdLst>
              <a:gd name="T0" fmla="*/ 2879 w 5758"/>
              <a:gd name="T1" fmla="*/ 0 h 5758"/>
              <a:gd name="T2" fmla="*/ 0 w 5758"/>
              <a:gd name="T3" fmla="*/ 2878 h 5758"/>
              <a:gd name="T4" fmla="*/ 2879 w 5758"/>
              <a:gd name="T5" fmla="*/ 5758 h 5758"/>
              <a:gd name="T6" fmla="*/ 5758 w 5758"/>
              <a:gd name="T7" fmla="*/ 2878 h 5758"/>
              <a:gd name="T8" fmla="*/ 2879 w 5758"/>
              <a:gd name="T9" fmla="*/ 0 h 5758"/>
              <a:gd name="T10" fmla="*/ 3084 w 5758"/>
              <a:gd name="T11" fmla="*/ 4479 h 5758"/>
              <a:gd name="T12" fmla="*/ 2852 w 5758"/>
              <a:gd name="T13" fmla="*/ 4569 h 5758"/>
              <a:gd name="T14" fmla="*/ 2614 w 5758"/>
              <a:gd name="T15" fmla="*/ 4481 h 5758"/>
              <a:gd name="T16" fmla="*/ 2513 w 5758"/>
              <a:gd name="T17" fmla="*/ 4234 h 5758"/>
              <a:gd name="T18" fmla="*/ 2611 w 5758"/>
              <a:gd name="T19" fmla="*/ 3997 h 5758"/>
              <a:gd name="T20" fmla="*/ 2852 w 5758"/>
              <a:gd name="T21" fmla="*/ 3901 h 5758"/>
              <a:gd name="T22" fmla="*/ 3089 w 5758"/>
              <a:gd name="T23" fmla="*/ 3997 h 5758"/>
              <a:gd name="T24" fmla="*/ 3185 w 5758"/>
              <a:gd name="T25" fmla="*/ 4234 h 5758"/>
              <a:gd name="T26" fmla="*/ 3084 w 5758"/>
              <a:gd name="T27" fmla="*/ 4479 h 5758"/>
              <a:gd name="T28" fmla="*/ 3918 w 5758"/>
              <a:gd name="T29" fmla="*/ 2412 h 5758"/>
              <a:gd name="T30" fmla="*/ 3735 w 5758"/>
              <a:gd name="T31" fmla="*/ 2659 h 5758"/>
              <a:gd name="T32" fmla="*/ 3354 w 5758"/>
              <a:gd name="T33" fmla="*/ 3008 h 5758"/>
              <a:gd name="T34" fmla="*/ 3233 w 5758"/>
              <a:gd name="T35" fmla="*/ 3130 h 5758"/>
              <a:gd name="T36" fmla="*/ 3165 w 5758"/>
              <a:gd name="T37" fmla="*/ 3226 h 5758"/>
              <a:gd name="T38" fmla="*/ 3130 w 5758"/>
              <a:gd name="T39" fmla="*/ 3313 h 5758"/>
              <a:gd name="T40" fmla="*/ 3093 w 5758"/>
              <a:gd name="T41" fmla="*/ 3466 h 5758"/>
              <a:gd name="T42" fmla="*/ 2828 w 5758"/>
              <a:gd name="T43" fmla="*/ 3698 h 5758"/>
              <a:gd name="T44" fmla="*/ 2632 w 5758"/>
              <a:gd name="T45" fmla="*/ 3622 h 5758"/>
              <a:gd name="T46" fmla="*/ 2553 w 5758"/>
              <a:gd name="T47" fmla="*/ 3397 h 5758"/>
              <a:gd name="T48" fmla="*/ 2611 w 5758"/>
              <a:gd name="T49" fmla="*/ 3072 h 5758"/>
              <a:gd name="T50" fmla="*/ 2765 w 5758"/>
              <a:gd name="T51" fmla="*/ 2831 h 5758"/>
              <a:gd name="T52" fmla="*/ 3024 w 5758"/>
              <a:gd name="T53" fmla="*/ 2584 h 5758"/>
              <a:gd name="T54" fmla="*/ 3231 w 5758"/>
              <a:gd name="T55" fmla="*/ 2396 h 5758"/>
              <a:gd name="T56" fmla="*/ 3338 w 5758"/>
              <a:gd name="T57" fmla="*/ 2254 h 5758"/>
              <a:gd name="T58" fmla="*/ 3381 w 5758"/>
              <a:gd name="T59" fmla="*/ 2084 h 5758"/>
              <a:gd name="T60" fmla="*/ 3248 w 5758"/>
              <a:gd name="T61" fmla="*/ 1783 h 5758"/>
              <a:gd name="T62" fmla="*/ 2906 w 5758"/>
              <a:gd name="T63" fmla="*/ 1660 h 5758"/>
              <a:gd name="T64" fmla="*/ 2544 w 5758"/>
              <a:gd name="T65" fmla="*/ 1784 h 5758"/>
              <a:gd name="T66" fmla="*/ 2348 w 5758"/>
              <a:gd name="T67" fmla="*/ 2149 h 5758"/>
              <a:gd name="T68" fmla="*/ 2060 w 5758"/>
              <a:gd name="T69" fmla="*/ 2401 h 5758"/>
              <a:gd name="T70" fmla="*/ 1849 w 5758"/>
              <a:gd name="T71" fmla="*/ 2313 h 5758"/>
              <a:gd name="T72" fmla="*/ 1763 w 5758"/>
              <a:gd name="T73" fmla="*/ 2122 h 5758"/>
              <a:gd name="T74" fmla="*/ 1899 w 5758"/>
              <a:gd name="T75" fmla="*/ 1693 h 5758"/>
              <a:gd name="T76" fmla="*/ 2296 w 5758"/>
              <a:gd name="T77" fmla="*/ 1332 h 5758"/>
              <a:gd name="T78" fmla="*/ 2906 w 5758"/>
              <a:gd name="T79" fmla="*/ 1189 h 5758"/>
              <a:gd name="T80" fmla="*/ 3477 w 5758"/>
              <a:gd name="T81" fmla="*/ 1309 h 5758"/>
              <a:gd name="T82" fmla="*/ 3860 w 5758"/>
              <a:gd name="T83" fmla="*/ 1634 h 5758"/>
              <a:gd name="T84" fmla="*/ 3995 w 5758"/>
              <a:gd name="T85" fmla="*/ 2080 h 5758"/>
              <a:gd name="T86" fmla="*/ 3918 w 5758"/>
              <a:gd name="T87" fmla="*/ 2412 h 5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58" h="5758">
                <a:moveTo>
                  <a:pt x="2879" y="0"/>
                </a:moveTo>
                <a:cubicBezTo>
                  <a:pt x="1290" y="0"/>
                  <a:pt x="0" y="1288"/>
                  <a:pt x="0" y="2878"/>
                </a:cubicBezTo>
                <a:cubicBezTo>
                  <a:pt x="0" y="4469"/>
                  <a:pt x="1290" y="5758"/>
                  <a:pt x="2879" y="5758"/>
                </a:cubicBezTo>
                <a:cubicBezTo>
                  <a:pt x="4470" y="5758"/>
                  <a:pt x="5758" y="4469"/>
                  <a:pt x="5758" y="2878"/>
                </a:cubicBezTo>
                <a:cubicBezTo>
                  <a:pt x="5758" y="1288"/>
                  <a:pt x="4470" y="0"/>
                  <a:pt x="2879" y="0"/>
                </a:cubicBezTo>
                <a:close/>
                <a:moveTo>
                  <a:pt x="3084" y="4479"/>
                </a:moveTo>
                <a:cubicBezTo>
                  <a:pt x="3017" y="4539"/>
                  <a:pt x="2940" y="4569"/>
                  <a:pt x="2852" y="4569"/>
                </a:cubicBezTo>
                <a:cubicBezTo>
                  <a:pt x="2761" y="4569"/>
                  <a:pt x="2682" y="4540"/>
                  <a:pt x="2614" y="4481"/>
                </a:cubicBezTo>
                <a:cubicBezTo>
                  <a:pt x="2547" y="4422"/>
                  <a:pt x="2513" y="4340"/>
                  <a:pt x="2513" y="4234"/>
                </a:cubicBezTo>
                <a:cubicBezTo>
                  <a:pt x="2513" y="4140"/>
                  <a:pt x="2546" y="4061"/>
                  <a:pt x="2611" y="3997"/>
                </a:cubicBezTo>
                <a:cubicBezTo>
                  <a:pt x="2677" y="3933"/>
                  <a:pt x="2757" y="3901"/>
                  <a:pt x="2852" y="3901"/>
                </a:cubicBezTo>
                <a:cubicBezTo>
                  <a:pt x="2946" y="3901"/>
                  <a:pt x="3025" y="3933"/>
                  <a:pt x="3089" y="3997"/>
                </a:cubicBezTo>
                <a:cubicBezTo>
                  <a:pt x="3153" y="4061"/>
                  <a:pt x="3185" y="4140"/>
                  <a:pt x="3185" y="4234"/>
                </a:cubicBezTo>
                <a:cubicBezTo>
                  <a:pt x="3185" y="4338"/>
                  <a:pt x="3151" y="4420"/>
                  <a:pt x="3084" y="4479"/>
                </a:cubicBezTo>
                <a:close/>
                <a:moveTo>
                  <a:pt x="3918" y="2412"/>
                </a:moveTo>
                <a:cubicBezTo>
                  <a:pt x="3867" y="2508"/>
                  <a:pt x="3806" y="2590"/>
                  <a:pt x="3735" y="2659"/>
                </a:cubicBezTo>
                <a:cubicBezTo>
                  <a:pt x="3664" y="2728"/>
                  <a:pt x="3537" y="2845"/>
                  <a:pt x="3354" y="3008"/>
                </a:cubicBezTo>
                <a:cubicBezTo>
                  <a:pt x="3304" y="3055"/>
                  <a:pt x="3263" y="3095"/>
                  <a:pt x="3233" y="3130"/>
                </a:cubicBezTo>
                <a:cubicBezTo>
                  <a:pt x="3202" y="3165"/>
                  <a:pt x="3179" y="3197"/>
                  <a:pt x="3165" y="3226"/>
                </a:cubicBezTo>
                <a:cubicBezTo>
                  <a:pt x="3150" y="3255"/>
                  <a:pt x="3138" y="3284"/>
                  <a:pt x="3130" y="3313"/>
                </a:cubicBezTo>
                <a:cubicBezTo>
                  <a:pt x="3122" y="3342"/>
                  <a:pt x="3110" y="3393"/>
                  <a:pt x="3093" y="3466"/>
                </a:cubicBezTo>
                <a:cubicBezTo>
                  <a:pt x="3065" y="3621"/>
                  <a:pt x="2976" y="3698"/>
                  <a:pt x="2828" y="3698"/>
                </a:cubicBezTo>
                <a:cubicBezTo>
                  <a:pt x="2750" y="3698"/>
                  <a:pt x="2685" y="3673"/>
                  <a:pt x="2632" y="3622"/>
                </a:cubicBezTo>
                <a:cubicBezTo>
                  <a:pt x="2579" y="3572"/>
                  <a:pt x="2553" y="3497"/>
                  <a:pt x="2553" y="3397"/>
                </a:cubicBezTo>
                <a:cubicBezTo>
                  <a:pt x="2553" y="3272"/>
                  <a:pt x="2572" y="3164"/>
                  <a:pt x="2611" y="3072"/>
                </a:cubicBezTo>
                <a:cubicBezTo>
                  <a:pt x="2650" y="2981"/>
                  <a:pt x="2701" y="2900"/>
                  <a:pt x="2765" y="2831"/>
                </a:cubicBezTo>
                <a:cubicBezTo>
                  <a:pt x="2829" y="2762"/>
                  <a:pt x="2915" y="2680"/>
                  <a:pt x="3024" y="2584"/>
                </a:cubicBezTo>
                <a:cubicBezTo>
                  <a:pt x="3119" y="2501"/>
                  <a:pt x="3188" y="2438"/>
                  <a:pt x="3231" y="2396"/>
                </a:cubicBezTo>
                <a:cubicBezTo>
                  <a:pt x="3273" y="2353"/>
                  <a:pt x="3309" y="2306"/>
                  <a:pt x="3338" y="2254"/>
                </a:cubicBezTo>
                <a:cubicBezTo>
                  <a:pt x="3367" y="2202"/>
                  <a:pt x="3381" y="2145"/>
                  <a:pt x="3381" y="2084"/>
                </a:cubicBezTo>
                <a:cubicBezTo>
                  <a:pt x="3381" y="1965"/>
                  <a:pt x="3337" y="1865"/>
                  <a:pt x="3248" y="1783"/>
                </a:cubicBezTo>
                <a:cubicBezTo>
                  <a:pt x="3160" y="1701"/>
                  <a:pt x="3046" y="1660"/>
                  <a:pt x="2906" y="1660"/>
                </a:cubicBezTo>
                <a:cubicBezTo>
                  <a:pt x="2742" y="1660"/>
                  <a:pt x="2621" y="1702"/>
                  <a:pt x="2544" y="1784"/>
                </a:cubicBezTo>
                <a:cubicBezTo>
                  <a:pt x="2467" y="1867"/>
                  <a:pt x="2401" y="1988"/>
                  <a:pt x="2348" y="2149"/>
                </a:cubicBezTo>
                <a:cubicBezTo>
                  <a:pt x="2297" y="2317"/>
                  <a:pt x="2201" y="2401"/>
                  <a:pt x="2060" y="2401"/>
                </a:cubicBezTo>
                <a:cubicBezTo>
                  <a:pt x="1976" y="2401"/>
                  <a:pt x="1906" y="2372"/>
                  <a:pt x="1849" y="2313"/>
                </a:cubicBezTo>
                <a:cubicBezTo>
                  <a:pt x="1791" y="2255"/>
                  <a:pt x="1763" y="2191"/>
                  <a:pt x="1763" y="2122"/>
                </a:cubicBezTo>
                <a:cubicBezTo>
                  <a:pt x="1763" y="1981"/>
                  <a:pt x="1808" y="1838"/>
                  <a:pt x="1899" y="1693"/>
                </a:cubicBezTo>
                <a:cubicBezTo>
                  <a:pt x="1990" y="1548"/>
                  <a:pt x="2122" y="1427"/>
                  <a:pt x="2296" y="1332"/>
                </a:cubicBezTo>
                <a:cubicBezTo>
                  <a:pt x="2470" y="1237"/>
                  <a:pt x="2674" y="1189"/>
                  <a:pt x="2906" y="1189"/>
                </a:cubicBezTo>
                <a:cubicBezTo>
                  <a:pt x="3121" y="1189"/>
                  <a:pt x="3312" y="1229"/>
                  <a:pt x="3477" y="1309"/>
                </a:cubicBezTo>
                <a:cubicBezTo>
                  <a:pt x="3642" y="1388"/>
                  <a:pt x="3770" y="1497"/>
                  <a:pt x="3860" y="1634"/>
                </a:cubicBezTo>
                <a:cubicBezTo>
                  <a:pt x="3950" y="1770"/>
                  <a:pt x="3995" y="1919"/>
                  <a:pt x="3995" y="2080"/>
                </a:cubicBezTo>
                <a:cubicBezTo>
                  <a:pt x="3995" y="2206"/>
                  <a:pt x="3969" y="2317"/>
                  <a:pt x="3918" y="2412"/>
                </a:cubicBezTo>
                <a:close/>
              </a:path>
            </a:pathLst>
          </a:cu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" name="Text Box 2">
            <a:extLst>
              <a:ext uri="{FF2B5EF4-FFF2-40B4-BE49-F238E27FC236}">
                <a16:creationId xmlns="" xmlns:a16="http://schemas.microsoft.com/office/drawing/2014/main" id="{5483AB8F-3AEC-4DD1-B983-A89D736B64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426" y="1246201"/>
            <a:ext cx="5099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280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观察右图中的全等三角形应表示为：</a:t>
            </a:r>
            <a:r>
              <a:rPr lang="zh-CN" altLang="en-US" u="sng" dirty="0">
                <a:solidFill>
                  <a:schemeClr val="tx1"/>
                </a:solidFill>
              </a:rPr>
              <a:t>                           </a:t>
            </a:r>
            <a:r>
              <a:rPr lang="zh-CN" altLang="en-US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33" name="help-web-button_18436">
            <a:extLst>
              <a:ext uri="{FF2B5EF4-FFF2-40B4-BE49-F238E27FC236}">
                <a16:creationId xmlns="" xmlns:a16="http://schemas.microsoft.com/office/drawing/2014/main" id="{B42315F2-8457-449A-A03F-C109F5EE8567}"/>
              </a:ext>
            </a:extLst>
          </p:cNvPr>
          <p:cNvSpPr>
            <a:spLocks noChangeAspect="1"/>
          </p:cNvSpPr>
          <p:nvPr/>
        </p:nvSpPr>
        <p:spPr bwMode="auto">
          <a:xfrm>
            <a:off x="1426499" y="2391617"/>
            <a:ext cx="408086" cy="407472"/>
          </a:xfrm>
          <a:custGeom>
            <a:avLst/>
            <a:gdLst>
              <a:gd name="T0" fmla="*/ 2879 w 5758"/>
              <a:gd name="T1" fmla="*/ 0 h 5758"/>
              <a:gd name="T2" fmla="*/ 0 w 5758"/>
              <a:gd name="T3" fmla="*/ 2878 h 5758"/>
              <a:gd name="T4" fmla="*/ 2879 w 5758"/>
              <a:gd name="T5" fmla="*/ 5758 h 5758"/>
              <a:gd name="T6" fmla="*/ 5758 w 5758"/>
              <a:gd name="T7" fmla="*/ 2878 h 5758"/>
              <a:gd name="T8" fmla="*/ 2879 w 5758"/>
              <a:gd name="T9" fmla="*/ 0 h 5758"/>
              <a:gd name="T10" fmla="*/ 3084 w 5758"/>
              <a:gd name="T11" fmla="*/ 4479 h 5758"/>
              <a:gd name="T12" fmla="*/ 2852 w 5758"/>
              <a:gd name="T13" fmla="*/ 4569 h 5758"/>
              <a:gd name="T14" fmla="*/ 2614 w 5758"/>
              <a:gd name="T15" fmla="*/ 4481 h 5758"/>
              <a:gd name="T16" fmla="*/ 2513 w 5758"/>
              <a:gd name="T17" fmla="*/ 4234 h 5758"/>
              <a:gd name="T18" fmla="*/ 2611 w 5758"/>
              <a:gd name="T19" fmla="*/ 3997 h 5758"/>
              <a:gd name="T20" fmla="*/ 2852 w 5758"/>
              <a:gd name="T21" fmla="*/ 3901 h 5758"/>
              <a:gd name="T22" fmla="*/ 3089 w 5758"/>
              <a:gd name="T23" fmla="*/ 3997 h 5758"/>
              <a:gd name="T24" fmla="*/ 3185 w 5758"/>
              <a:gd name="T25" fmla="*/ 4234 h 5758"/>
              <a:gd name="T26" fmla="*/ 3084 w 5758"/>
              <a:gd name="T27" fmla="*/ 4479 h 5758"/>
              <a:gd name="T28" fmla="*/ 3918 w 5758"/>
              <a:gd name="T29" fmla="*/ 2412 h 5758"/>
              <a:gd name="T30" fmla="*/ 3735 w 5758"/>
              <a:gd name="T31" fmla="*/ 2659 h 5758"/>
              <a:gd name="T32" fmla="*/ 3354 w 5758"/>
              <a:gd name="T33" fmla="*/ 3008 h 5758"/>
              <a:gd name="T34" fmla="*/ 3233 w 5758"/>
              <a:gd name="T35" fmla="*/ 3130 h 5758"/>
              <a:gd name="T36" fmla="*/ 3165 w 5758"/>
              <a:gd name="T37" fmla="*/ 3226 h 5758"/>
              <a:gd name="T38" fmla="*/ 3130 w 5758"/>
              <a:gd name="T39" fmla="*/ 3313 h 5758"/>
              <a:gd name="T40" fmla="*/ 3093 w 5758"/>
              <a:gd name="T41" fmla="*/ 3466 h 5758"/>
              <a:gd name="T42" fmla="*/ 2828 w 5758"/>
              <a:gd name="T43" fmla="*/ 3698 h 5758"/>
              <a:gd name="T44" fmla="*/ 2632 w 5758"/>
              <a:gd name="T45" fmla="*/ 3622 h 5758"/>
              <a:gd name="T46" fmla="*/ 2553 w 5758"/>
              <a:gd name="T47" fmla="*/ 3397 h 5758"/>
              <a:gd name="T48" fmla="*/ 2611 w 5758"/>
              <a:gd name="T49" fmla="*/ 3072 h 5758"/>
              <a:gd name="T50" fmla="*/ 2765 w 5758"/>
              <a:gd name="T51" fmla="*/ 2831 h 5758"/>
              <a:gd name="T52" fmla="*/ 3024 w 5758"/>
              <a:gd name="T53" fmla="*/ 2584 h 5758"/>
              <a:gd name="T54" fmla="*/ 3231 w 5758"/>
              <a:gd name="T55" fmla="*/ 2396 h 5758"/>
              <a:gd name="T56" fmla="*/ 3338 w 5758"/>
              <a:gd name="T57" fmla="*/ 2254 h 5758"/>
              <a:gd name="T58" fmla="*/ 3381 w 5758"/>
              <a:gd name="T59" fmla="*/ 2084 h 5758"/>
              <a:gd name="T60" fmla="*/ 3248 w 5758"/>
              <a:gd name="T61" fmla="*/ 1783 h 5758"/>
              <a:gd name="T62" fmla="*/ 2906 w 5758"/>
              <a:gd name="T63" fmla="*/ 1660 h 5758"/>
              <a:gd name="T64" fmla="*/ 2544 w 5758"/>
              <a:gd name="T65" fmla="*/ 1784 h 5758"/>
              <a:gd name="T66" fmla="*/ 2348 w 5758"/>
              <a:gd name="T67" fmla="*/ 2149 h 5758"/>
              <a:gd name="T68" fmla="*/ 2060 w 5758"/>
              <a:gd name="T69" fmla="*/ 2401 h 5758"/>
              <a:gd name="T70" fmla="*/ 1849 w 5758"/>
              <a:gd name="T71" fmla="*/ 2313 h 5758"/>
              <a:gd name="T72" fmla="*/ 1763 w 5758"/>
              <a:gd name="T73" fmla="*/ 2122 h 5758"/>
              <a:gd name="T74" fmla="*/ 1899 w 5758"/>
              <a:gd name="T75" fmla="*/ 1693 h 5758"/>
              <a:gd name="T76" fmla="*/ 2296 w 5758"/>
              <a:gd name="T77" fmla="*/ 1332 h 5758"/>
              <a:gd name="T78" fmla="*/ 2906 w 5758"/>
              <a:gd name="T79" fmla="*/ 1189 h 5758"/>
              <a:gd name="T80" fmla="*/ 3477 w 5758"/>
              <a:gd name="T81" fmla="*/ 1309 h 5758"/>
              <a:gd name="T82" fmla="*/ 3860 w 5758"/>
              <a:gd name="T83" fmla="*/ 1634 h 5758"/>
              <a:gd name="T84" fmla="*/ 3995 w 5758"/>
              <a:gd name="T85" fmla="*/ 2080 h 5758"/>
              <a:gd name="T86" fmla="*/ 3918 w 5758"/>
              <a:gd name="T87" fmla="*/ 2412 h 5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58" h="5758">
                <a:moveTo>
                  <a:pt x="2879" y="0"/>
                </a:moveTo>
                <a:cubicBezTo>
                  <a:pt x="1290" y="0"/>
                  <a:pt x="0" y="1288"/>
                  <a:pt x="0" y="2878"/>
                </a:cubicBezTo>
                <a:cubicBezTo>
                  <a:pt x="0" y="4469"/>
                  <a:pt x="1290" y="5758"/>
                  <a:pt x="2879" y="5758"/>
                </a:cubicBezTo>
                <a:cubicBezTo>
                  <a:pt x="4470" y="5758"/>
                  <a:pt x="5758" y="4469"/>
                  <a:pt x="5758" y="2878"/>
                </a:cubicBezTo>
                <a:cubicBezTo>
                  <a:pt x="5758" y="1288"/>
                  <a:pt x="4470" y="0"/>
                  <a:pt x="2879" y="0"/>
                </a:cubicBezTo>
                <a:close/>
                <a:moveTo>
                  <a:pt x="3084" y="4479"/>
                </a:moveTo>
                <a:cubicBezTo>
                  <a:pt x="3017" y="4539"/>
                  <a:pt x="2940" y="4569"/>
                  <a:pt x="2852" y="4569"/>
                </a:cubicBezTo>
                <a:cubicBezTo>
                  <a:pt x="2761" y="4569"/>
                  <a:pt x="2682" y="4540"/>
                  <a:pt x="2614" y="4481"/>
                </a:cubicBezTo>
                <a:cubicBezTo>
                  <a:pt x="2547" y="4422"/>
                  <a:pt x="2513" y="4340"/>
                  <a:pt x="2513" y="4234"/>
                </a:cubicBezTo>
                <a:cubicBezTo>
                  <a:pt x="2513" y="4140"/>
                  <a:pt x="2546" y="4061"/>
                  <a:pt x="2611" y="3997"/>
                </a:cubicBezTo>
                <a:cubicBezTo>
                  <a:pt x="2677" y="3933"/>
                  <a:pt x="2757" y="3901"/>
                  <a:pt x="2852" y="3901"/>
                </a:cubicBezTo>
                <a:cubicBezTo>
                  <a:pt x="2946" y="3901"/>
                  <a:pt x="3025" y="3933"/>
                  <a:pt x="3089" y="3997"/>
                </a:cubicBezTo>
                <a:cubicBezTo>
                  <a:pt x="3153" y="4061"/>
                  <a:pt x="3185" y="4140"/>
                  <a:pt x="3185" y="4234"/>
                </a:cubicBezTo>
                <a:cubicBezTo>
                  <a:pt x="3185" y="4338"/>
                  <a:pt x="3151" y="4420"/>
                  <a:pt x="3084" y="4479"/>
                </a:cubicBezTo>
                <a:close/>
                <a:moveTo>
                  <a:pt x="3918" y="2412"/>
                </a:moveTo>
                <a:cubicBezTo>
                  <a:pt x="3867" y="2508"/>
                  <a:pt x="3806" y="2590"/>
                  <a:pt x="3735" y="2659"/>
                </a:cubicBezTo>
                <a:cubicBezTo>
                  <a:pt x="3664" y="2728"/>
                  <a:pt x="3537" y="2845"/>
                  <a:pt x="3354" y="3008"/>
                </a:cubicBezTo>
                <a:cubicBezTo>
                  <a:pt x="3304" y="3055"/>
                  <a:pt x="3263" y="3095"/>
                  <a:pt x="3233" y="3130"/>
                </a:cubicBezTo>
                <a:cubicBezTo>
                  <a:pt x="3202" y="3165"/>
                  <a:pt x="3179" y="3197"/>
                  <a:pt x="3165" y="3226"/>
                </a:cubicBezTo>
                <a:cubicBezTo>
                  <a:pt x="3150" y="3255"/>
                  <a:pt x="3138" y="3284"/>
                  <a:pt x="3130" y="3313"/>
                </a:cubicBezTo>
                <a:cubicBezTo>
                  <a:pt x="3122" y="3342"/>
                  <a:pt x="3110" y="3393"/>
                  <a:pt x="3093" y="3466"/>
                </a:cubicBezTo>
                <a:cubicBezTo>
                  <a:pt x="3065" y="3621"/>
                  <a:pt x="2976" y="3698"/>
                  <a:pt x="2828" y="3698"/>
                </a:cubicBezTo>
                <a:cubicBezTo>
                  <a:pt x="2750" y="3698"/>
                  <a:pt x="2685" y="3673"/>
                  <a:pt x="2632" y="3622"/>
                </a:cubicBezTo>
                <a:cubicBezTo>
                  <a:pt x="2579" y="3572"/>
                  <a:pt x="2553" y="3497"/>
                  <a:pt x="2553" y="3397"/>
                </a:cubicBezTo>
                <a:cubicBezTo>
                  <a:pt x="2553" y="3272"/>
                  <a:pt x="2572" y="3164"/>
                  <a:pt x="2611" y="3072"/>
                </a:cubicBezTo>
                <a:cubicBezTo>
                  <a:pt x="2650" y="2981"/>
                  <a:pt x="2701" y="2900"/>
                  <a:pt x="2765" y="2831"/>
                </a:cubicBezTo>
                <a:cubicBezTo>
                  <a:pt x="2829" y="2762"/>
                  <a:pt x="2915" y="2680"/>
                  <a:pt x="3024" y="2584"/>
                </a:cubicBezTo>
                <a:cubicBezTo>
                  <a:pt x="3119" y="2501"/>
                  <a:pt x="3188" y="2438"/>
                  <a:pt x="3231" y="2396"/>
                </a:cubicBezTo>
                <a:cubicBezTo>
                  <a:pt x="3273" y="2353"/>
                  <a:pt x="3309" y="2306"/>
                  <a:pt x="3338" y="2254"/>
                </a:cubicBezTo>
                <a:cubicBezTo>
                  <a:pt x="3367" y="2202"/>
                  <a:pt x="3381" y="2145"/>
                  <a:pt x="3381" y="2084"/>
                </a:cubicBezTo>
                <a:cubicBezTo>
                  <a:pt x="3381" y="1965"/>
                  <a:pt x="3337" y="1865"/>
                  <a:pt x="3248" y="1783"/>
                </a:cubicBezTo>
                <a:cubicBezTo>
                  <a:pt x="3160" y="1701"/>
                  <a:pt x="3046" y="1660"/>
                  <a:pt x="2906" y="1660"/>
                </a:cubicBezTo>
                <a:cubicBezTo>
                  <a:pt x="2742" y="1660"/>
                  <a:pt x="2621" y="1702"/>
                  <a:pt x="2544" y="1784"/>
                </a:cubicBezTo>
                <a:cubicBezTo>
                  <a:pt x="2467" y="1867"/>
                  <a:pt x="2401" y="1988"/>
                  <a:pt x="2348" y="2149"/>
                </a:cubicBezTo>
                <a:cubicBezTo>
                  <a:pt x="2297" y="2317"/>
                  <a:pt x="2201" y="2401"/>
                  <a:pt x="2060" y="2401"/>
                </a:cubicBezTo>
                <a:cubicBezTo>
                  <a:pt x="1976" y="2401"/>
                  <a:pt x="1906" y="2372"/>
                  <a:pt x="1849" y="2313"/>
                </a:cubicBezTo>
                <a:cubicBezTo>
                  <a:pt x="1791" y="2255"/>
                  <a:pt x="1763" y="2191"/>
                  <a:pt x="1763" y="2122"/>
                </a:cubicBezTo>
                <a:cubicBezTo>
                  <a:pt x="1763" y="1981"/>
                  <a:pt x="1808" y="1838"/>
                  <a:pt x="1899" y="1693"/>
                </a:cubicBezTo>
                <a:cubicBezTo>
                  <a:pt x="1990" y="1548"/>
                  <a:pt x="2122" y="1427"/>
                  <a:pt x="2296" y="1332"/>
                </a:cubicBezTo>
                <a:cubicBezTo>
                  <a:pt x="2470" y="1237"/>
                  <a:pt x="2674" y="1189"/>
                  <a:pt x="2906" y="1189"/>
                </a:cubicBezTo>
                <a:cubicBezTo>
                  <a:pt x="3121" y="1189"/>
                  <a:pt x="3312" y="1229"/>
                  <a:pt x="3477" y="1309"/>
                </a:cubicBezTo>
                <a:cubicBezTo>
                  <a:pt x="3642" y="1388"/>
                  <a:pt x="3770" y="1497"/>
                  <a:pt x="3860" y="1634"/>
                </a:cubicBezTo>
                <a:cubicBezTo>
                  <a:pt x="3950" y="1770"/>
                  <a:pt x="3995" y="1919"/>
                  <a:pt x="3995" y="2080"/>
                </a:cubicBezTo>
                <a:cubicBezTo>
                  <a:pt x="3995" y="2206"/>
                  <a:pt x="3969" y="2317"/>
                  <a:pt x="3918" y="2412"/>
                </a:cubicBezTo>
                <a:close/>
              </a:path>
            </a:pathLst>
          </a:cu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" name="Text Box 2">
            <a:extLst>
              <a:ext uri="{FF2B5EF4-FFF2-40B4-BE49-F238E27FC236}">
                <a16:creationId xmlns="" xmlns:a16="http://schemas.microsoft.com/office/drawing/2014/main" id="{2933E388-AFAB-4241-B8F6-64564F421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426" y="2336303"/>
            <a:ext cx="50998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280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根椐全等三角形的定义试想它们的对应边、对应角有什么关系？ </a:t>
            </a:r>
          </a:p>
        </p:txBody>
      </p:sp>
      <p:sp>
        <p:nvSpPr>
          <p:cNvPr id="35" name="Text Box 2">
            <a:extLst>
              <a:ext uri="{FF2B5EF4-FFF2-40B4-BE49-F238E27FC236}">
                <a16:creationId xmlns="" xmlns:a16="http://schemas.microsoft.com/office/drawing/2014/main" id="{DA1F123D-AB5E-4A8C-B98E-7FA3D9318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8783" y="1681478"/>
            <a:ext cx="26500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just">
              <a:defRPr sz="2800">
                <a:solidFill>
                  <a:schemeClr val="bg1"/>
                </a:solidFill>
              </a:defRPr>
            </a:lvl1pPr>
          </a:lstStyle>
          <a:p>
            <a:r>
              <a:rPr lang="zh-CN" altLang="en-US" sz="2400" dirty="0">
                <a:solidFill>
                  <a:schemeClr val="accent2"/>
                </a:solidFill>
              </a:rPr>
              <a:t>△</a:t>
            </a:r>
            <a:r>
              <a:rPr lang="en-US" altLang="zh-CN" sz="2400" dirty="0">
                <a:solidFill>
                  <a:schemeClr val="accent2"/>
                </a:solidFill>
              </a:rPr>
              <a:t>ABC</a:t>
            </a:r>
            <a:r>
              <a:rPr lang="zh-CN" altLang="en-US" sz="2400" dirty="0">
                <a:solidFill>
                  <a:schemeClr val="accent2"/>
                </a:solidFill>
              </a:rPr>
              <a:t>≌△</a:t>
            </a:r>
            <a:r>
              <a:rPr lang="en-US" altLang="zh-CN" sz="2400" dirty="0">
                <a:solidFill>
                  <a:schemeClr val="accent2"/>
                </a:solidFill>
              </a:rPr>
              <a:t>DEF</a:t>
            </a:r>
            <a:endParaRPr lang="zh-CN" altLang="en-US" sz="2400" dirty="0">
              <a:solidFill>
                <a:schemeClr val="accent2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C118258-48A8-4ABC-A590-F08C15AABE65}"/>
              </a:ext>
            </a:extLst>
          </p:cNvPr>
          <p:cNvSpPr/>
          <p:nvPr/>
        </p:nvSpPr>
        <p:spPr>
          <a:xfrm>
            <a:off x="2578357" y="3591462"/>
            <a:ext cx="170110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2800" dirty="0"/>
              <a:t>AB</a:t>
            </a:r>
            <a:r>
              <a:rPr lang="zh-CN" altLang="en-US" sz="2800" dirty="0">
                <a:solidFill>
                  <a:schemeClr val="accent2"/>
                </a:solidFill>
              </a:rPr>
              <a:t> ＝ </a:t>
            </a:r>
            <a:r>
              <a:rPr lang="en-US" altLang="zh-CN" sz="2800" dirty="0"/>
              <a:t>DE</a:t>
            </a:r>
          </a:p>
          <a:p>
            <a:pPr algn="just"/>
            <a:r>
              <a:rPr lang="en-US" altLang="zh-CN" sz="2800" dirty="0"/>
              <a:t>BC</a:t>
            </a:r>
            <a:r>
              <a:rPr lang="zh-CN" altLang="en-US" sz="2800" dirty="0">
                <a:solidFill>
                  <a:schemeClr val="accent2"/>
                </a:solidFill>
              </a:rPr>
              <a:t> ＝ </a:t>
            </a:r>
            <a:r>
              <a:rPr lang="en-US" altLang="zh-CN" sz="2800" dirty="0"/>
              <a:t>EF</a:t>
            </a:r>
          </a:p>
          <a:p>
            <a:pPr algn="just"/>
            <a:r>
              <a:rPr lang="en-US" altLang="zh-CN" sz="2800" dirty="0"/>
              <a:t>AC</a:t>
            </a:r>
            <a:r>
              <a:rPr lang="zh-CN" altLang="en-US" sz="2800" dirty="0">
                <a:solidFill>
                  <a:schemeClr val="accent2"/>
                </a:solidFill>
              </a:rPr>
              <a:t> ＝ </a:t>
            </a:r>
            <a:r>
              <a:rPr lang="en-US" altLang="zh-CN" sz="2800" dirty="0"/>
              <a:t>DF</a:t>
            </a:r>
            <a:endParaRPr lang="zh-CN" altLang="en-US" sz="2800" dirty="0"/>
          </a:p>
        </p:txBody>
      </p:sp>
      <p:sp>
        <p:nvSpPr>
          <p:cNvPr id="37" name="矩形 36">
            <a:extLst>
              <a:ext uri="{FF2B5EF4-FFF2-40B4-BE49-F238E27FC236}">
                <a16:creationId xmlns="" xmlns:a16="http://schemas.microsoft.com/office/drawing/2014/main" id="{9E6CDDB0-2454-45A2-A8E7-37A44AB479F6}"/>
              </a:ext>
            </a:extLst>
          </p:cNvPr>
          <p:cNvSpPr/>
          <p:nvPr/>
        </p:nvSpPr>
        <p:spPr>
          <a:xfrm>
            <a:off x="4550841" y="3591462"/>
            <a:ext cx="194098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altLang="zh-CN" sz="2800" dirty="0"/>
              <a:t>∠A</a:t>
            </a:r>
            <a:r>
              <a:rPr lang="zh-CN" altLang="en-US" sz="2800" dirty="0">
                <a:solidFill>
                  <a:schemeClr val="accent2"/>
                </a:solidFill>
              </a:rPr>
              <a:t> ＝ </a:t>
            </a:r>
            <a:r>
              <a:rPr lang="en-US" altLang="zh-CN" sz="2800" dirty="0"/>
              <a:t>∠D</a:t>
            </a:r>
          </a:p>
          <a:p>
            <a:pPr algn="just"/>
            <a:r>
              <a:rPr lang="zh-CN" altLang="en-US" sz="2800" dirty="0"/>
              <a:t>∠</a:t>
            </a:r>
            <a:r>
              <a:rPr lang="en-US" altLang="zh-CN" sz="2800" dirty="0"/>
              <a:t>B</a:t>
            </a:r>
            <a:r>
              <a:rPr lang="zh-CN" altLang="en-US" sz="2800" dirty="0">
                <a:solidFill>
                  <a:schemeClr val="accent2"/>
                </a:solidFill>
              </a:rPr>
              <a:t> ＝ </a:t>
            </a:r>
            <a:r>
              <a:rPr lang="en-US" altLang="zh-CN" sz="2800" dirty="0"/>
              <a:t>∠E</a:t>
            </a:r>
          </a:p>
          <a:p>
            <a:pPr algn="just"/>
            <a:r>
              <a:rPr lang="zh-CN" altLang="en-US" sz="2800" dirty="0"/>
              <a:t>∠</a:t>
            </a:r>
            <a:r>
              <a:rPr lang="en-US" altLang="zh-CN" sz="2800" dirty="0"/>
              <a:t>C</a:t>
            </a:r>
            <a:r>
              <a:rPr lang="zh-CN" altLang="en-US" sz="2800" dirty="0">
                <a:solidFill>
                  <a:schemeClr val="accent2"/>
                </a:solidFill>
              </a:rPr>
              <a:t> ＝ </a:t>
            </a:r>
            <a:r>
              <a:rPr lang="en-US" altLang="zh-CN" sz="2800" dirty="0"/>
              <a:t>∠F</a:t>
            </a:r>
            <a:endParaRPr lang="zh-CN" altLang="en-US" sz="2800" dirty="0"/>
          </a:p>
        </p:txBody>
      </p:sp>
      <p:sp>
        <p:nvSpPr>
          <p:cNvPr id="38" name="Text Box 2">
            <a:extLst>
              <a:ext uri="{FF2B5EF4-FFF2-40B4-BE49-F238E27FC236}">
                <a16:creationId xmlns="" xmlns:a16="http://schemas.microsoft.com/office/drawing/2014/main" id="{79C8C111-7ED7-4F0E-8E68-DA69BCB79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0777" y="5046113"/>
            <a:ext cx="44124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280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</a:rPr>
              <a:t>全等三角形的对应边相等对应角相等。</a:t>
            </a:r>
          </a:p>
        </p:txBody>
      </p:sp>
      <p:sp>
        <p:nvSpPr>
          <p:cNvPr id="40" name="矩形: 圆角 39">
            <a:extLst>
              <a:ext uri="{FF2B5EF4-FFF2-40B4-BE49-F238E27FC236}">
                <a16:creationId xmlns="" xmlns:a16="http://schemas.microsoft.com/office/drawing/2014/main" id="{0DB312C7-84D2-4A03-9F86-067E1C206723}"/>
              </a:ext>
            </a:extLst>
          </p:cNvPr>
          <p:cNvSpPr/>
          <p:nvPr/>
        </p:nvSpPr>
        <p:spPr>
          <a:xfrm>
            <a:off x="1426499" y="5084747"/>
            <a:ext cx="1075078" cy="438419"/>
          </a:xfrm>
          <a:prstGeom prst="roundRect">
            <a:avLst>
              <a:gd name="adj" fmla="val 50000"/>
            </a:avLst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</a:rPr>
              <a:t>结论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0BD9B8E5-BC99-4760-95E5-6F1D27ED87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20068" y="4384928"/>
            <a:ext cx="1323975" cy="22764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350686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  <p:bldP spid="35" grpId="0"/>
      <p:bldP spid="5" grpId="0"/>
      <p:bldP spid="37" grpId="0"/>
      <p:bldP spid="38" grpId="0"/>
      <p:bldP spid="4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3A5B83E-E63A-4D75-B7D2-D1403BB54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探索新知</a:t>
            </a:r>
            <a:endParaRPr lang="zh-CN" altLang="en-US" dirty="0"/>
          </a:p>
        </p:txBody>
      </p:sp>
      <p:sp>
        <p:nvSpPr>
          <p:cNvPr id="30" name="矩形: 圆角 29">
            <a:extLst>
              <a:ext uri="{FF2B5EF4-FFF2-40B4-BE49-F238E27FC236}">
                <a16:creationId xmlns="" xmlns:a16="http://schemas.microsoft.com/office/drawing/2014/main" id="{53138184-EF4A-4DB8-88B0-9A6726D98F93}"/>
              </a:ext>
            </a:extLst>
          </p:cNvPr>
          <p:cNvSpPr/>
          <p:nvPr/>
        </p:nvSpPr>
        <p:spPr>
          <a:xfrm>
            <a:off x="1642274" y="3024421"/>
            <a:ext cx="2767012" cy="524652"/>
          </a:xfrm>
          <a:prstGeom prst="roundRect">
            <a:avLst>
              <a:gd name="adj" fmla="val 50000"/>
            </a:avLst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边边边公理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B7122CE5-0ED2-499C-A8B0-6D7F23FE6427}"/>
              </a:ext>
            </a:extLst>
          </p:cNvPr>
          <p:cNvSpPr txBox="1"/>
          <p:nvPr/>
        </p:nvSpPr>
        <p:spPr>
          <a:xfrm>
            <a:off x="4044602" y="2955460"/>
            <a:ext cx="68702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zh-CN" altLang="en-US" sz="3200" dirty="0">
                <a:solidFill>
                  <a:schemeClr val="accent2"/>
                </a:solidFill>
              </a:rPr>
              <a:t>三边对应相等的两个三角形全等。</a:t>
            </a:r>
            <a:endParaRPr lang="en-US" altLang="zh-CN" sz="3200" dirty="0">
              <a:solidFill>
                <a:schemeClr val="accent2"/>
              </a:solidFill>
            </a:endParaRPr>
          </a:p>
          <a:p>
            <a:pPr indent="457200" algn="just"/>
            <a:r>
              <a:rPr lang="zh-CN" altLang="en-US" sz="3200" dirty="0">
                <a:solidFill>
                  <a:schemeClr val="accent2"/>
                </a:solidFill>
              </a:rPr>
              <a:t>简写为“边边边”或“</a:t>
            </a:r>
            <a:r>
              <a:rPr lang="en-US" altLang="zh-CN" sz="3200" dirty="0">
                <a:solidFill>
                  <a:schemeClr val="accent2"/>
                </a:solidFill>
              </a:rPr>
              <a:t>SSS”</a:t>
            </a:r>
            <a:r>
              <a:rPr lang="zh-CN" altLang="en-US" sz="3200" dirty="0">
                <a:solidFill>
                  <a:schemeClr val="accent2"/>
                </a:solidFill>
              </a:rPr>
              <a:t>。</a:t>
            </a:r>
            <a:endParaRPr lang="en-US" altLang="zh-CN" sz="3200" dirty="0">
              <a:solidFill>
                <a:schemeClr val="accent2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FB5F3A4D-43E2-4039-8D65-3B7C449930E9}"/>
              </a:ext>
            </a:extLst>
          </p:cNvPr>
          <p:cNvSpPr/>
          <p:nvPr/>
        </p:nvSpPr>
        <p:spPr>
          <a:xfrm>
            <a:off x="2094711" y="1267850"/>
            <a:ext cx="882014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/>
              <a:t>先任意画出一个△</a:t>
            </a:r>
            <a:r>
              <a:rPr lang="en-US" altLang="zh-CN" sz="2800" dirty="0"/>
              <a:t>ABC</a:t>
            </a:r>
            <a:r>
              <a:rPr lang="zh-CN" altLang="en-US" sz="2800" dirty="0"/>
              <a:t>，再画出一个△</a:t>
            </a:r>
            <a:r>
              <a:rPr lang="en-US" altLang="zh-CN" sz="2800" dirty="0"/>
              <a:t>A’B’C’ ,</a:t>
            </a:r>
          </a:p>
          <a:p>
            <a:r>
              <a:rPr lang="zh-CN" altLang="en-US" sz="2800" dirty="0"/>
              <a:t>使</a:t>
            </a:r>
            <a:r>
              <a:rPr lang="en-US" altLang="zh-CN" sz="2800" dirty="0"/>
              <a:t>A’B’= AB ,B’C’ =BC,  A’ C’ =AC</a:t>
            </a:r>
            <a:r>
              <a:rPr lang="zh-CN" altLang="en-US" sz="2800" dirty="0"/>
              <a:t>。把画好△</a:t>
            </a:r>
            <a:r>
              <a:rPr lang="en-US" altLang="zh-CN" sz="2800" dirty="0"/>
              <a:t>A’B’C’</a:t>
            </a:r>
            <a:r>
              <a:rPr lang="zh-CN" altLang="en-US" sz="2800" dirty="0"/>
              <a:t>的剪下，放到△</a:t>
            </a:r>
            <a:r>
              <a:rPr lang="en-US" altLang="zh-CN" sz="2800" dirty="0"/>
              <a:t>ABC</a:t>
            </a:r>
            <a:r>
              <a:rPr lang="zh-CN" altLang="en-US" sz="2800" dirty="0"/>
              <a:t>上，他们全等吗？</a:t>
            </a:r>
          </a:p>
        </p:txBody>
      </p:sp>
      <p:sp>
        <p:nvSpPr>
          <p:cNvPr id="39" name="help-web-button_18436">
            <a:extLst>
              <a:ext uri="{FF2B5EF4-FFF2-40B4-BE49-F238E27FC236}">
                <a16:creationId xmlns="" xmlns:a16="http://schemas.microsoft.com/office/drawing/2014/main" id="{5B68EE95-55EF-454A-A79A-3C517BE946A6}"/>
              </a:ext>
            </a:extLst>
          </p:cNvPr>
          <p:cNvSpPr>
            <a:spLocks noChangeAspect="1"/>
          </p:cNvSpPr>
          <p:nvPr/>
        </p:nvSpPr>
        <p:spPr bwMode="auto">
          <a:xfrm>
            <a:off x="1485027" y="1232248"/>
            <a:ext cx="609684" cy="608766"/>
          </a:xfrm>
          <a:custGeom>
            <a:avLst/>
            <a:gdLst>
              <a:gd name="T0" fmla="*/ 2879 w 5758"/>
              <a:gd name="T1" fmla="*/ 0 h 5758"/>
              <a:gd name="T2" fmla="*/ 0 w 5758"/>
              <a:gd name="T3" fmla="*/ 2878 h 5758"/>
              <a:gd name="T4" fmla="*/ 2879 w 5758"/>
              <a:gd name="T5" fmla="*/ 5758 h 5758"/>
              <a:gd name="T6" fmla="*/ 5758 w 5758"/>
              <a:gd name="T7" fmla="*/ 2878 h 5758"/>
              <a:gd name="T8" fmla="*/ 2879 w 5758"/>
              <a:gd name="T9" fmla="*/ 0 h 5758"/>
              <a:gd name="T10" fmla="*/ 3084 w 5758"/>
              <a:gd name="T11" fmla="*/ 4479 h 5758"/>
              <a:gd name="T12" fmla="*/ 2852 w 5758"/>
              <a:gd name="T13" fmla="*/ 4569 h 5758"/>
              <a:gd name="T14" fmla="*/ 2614 w 5758"/>
              <a:gd name="T15" fmla="*/ 4481 h 5758"/>
              <a:gd name="T16" fmla="*/ 2513 w 5758"/>
              <a:gd name="T17" fmla="*/ 4234 h 5758"/>
              <a:gd name="T18" fmla="*/ 2611 w 5758"/>
              <a:gd name="T19" fmla="*/ 3997 h 5758"/>
              <a:gd name="T20" fmla="*/ 2852 w 5758"/>
              <a:gd name="T21" fmla="*/ 3901 h 5758"/>
              <a:gd name="T22" fmla="*/ 3089 w 5758"/>
              <a:gd name="T23" fmla="*/ 3997 h 5758"/>
              <a:gd name="T24" fmla="*/ 3185 w 5758"/>
              <a:gd name="T25" fmla="*/ 4234 h 5758"/>
              <a:gd name="T26" fmla="*/ 3084 w 5758"/>
              <a:gd name="T27" fmla="*/ 4479 h 5758"/>
              <a:gd name="T28" fmla="*/ 3918 w 5758"/>
              <a:gd name="T29" fmla="*/ 2412 h 5758"/>
              <a:gd name="T30" fmla="*/ 3735 w 5758"/>
              <a:gd name="T31" fmla="*/ 2659 h 5758"/>
              <a:gd name="T32" fmla="*/ 3354 w 5758"/>
              <a:gd name="T33" fmla="*/ 3008 h 5758"/>
              <a:gd name="T34" fmla="*/ 3233 w 5758"/>
              <a:gd name="T35" fmla="*/ 3130 h 5758"/>
              <a:gd name="T36" fmla="*/ 3165 w 5758"/>
              <a:gd name="T37" fmla="*/ 3226 h 5758"/>
              <a:gd name="T38" fmla="*/ 3130 w 5758"/>
              <a:gd name="T39" fmla="*/ 3313 h 5758"/>
              <a:gd name="T40" fmla="*/ 3093 w 5758"/>
              <a:gd name="T41" fmla="*/ 3466 h 5758"/>
              <a:gd name="T42" fmla="*/ 2828 w 5758"/>
              <a:gd name="T43" fmla="*/ 3698 h 5758"/>
              <a:gd name="T44" fmla="*/ 2632 w 5758"/>
              <a:gd name="T45" fmla="*/ 3622 h 5758"/>
              <a:gd name="T46" fmla="*/ 2553 w 5758"/>
              <a:gd name="T47" fmla="*/ 3397 h 5758"/>
              <a:gd name="T48" fmla="*/ 2611 w 5758"/>
              <a:gd name="T49" fmla="*/ 3072 h 5758"/>
              <a:gd name="T50" fmla="*/ 2765 w 5758"/>
              <a:gd name="T51" fmla="*/ 2831 h 5758"/>
              <a:gd name="T52" fmla="*/ 3024 w 5758"/>
              <a:gd name="T53" fmla="*/ 2584 h 5758"/>
              <a:gd name="T54" fmla="*/ 3231 w 5758"/>
              <a:gd name="T55" fmla="*/ 2396 h 5758"/>
              <a:gd name="T56" fmla="*/ 3338 w 5758"/>
              <a:gd name="T57" fmla="*/ 2254 h 5758"/>
              <a:gd name="T58" fmla="*/ 3381 w 5758"/>
              <a:gd name="T59" fmla="*/ 2084 h 5758"/>
              <a:gd name="T60" fmla="*/ 3248 w 5758"/>
              <a:gd name="T61" fmla="*/ 1783 h 5758"/>
              <a:gd name="T62" fmla="*/ 2906 w 5758"/>
              <a:gd name="T63" fmla="*/ 1660 h 5758"/>
              <a:gd name="T64" fmla="*/ 2544 w 5758"/>
              <a:gd name="T65" fmla="*/ 1784 h 5758"/>
              <a:gd name="T66" fmla="*/ 2348 w 5758"/>
              <a:gd name="T67" fmla="*/ 2149 h 5758"/>
              <a:gd name="T68" fmla="*/ 2060 w 5758"/>
              <a:gd name="T69" fmla="*/ 2401 h 5758"/>
              <a:gd name="T70" fmla="*/ 1849 w 5758"/>
              <a:gd name="T71" fmla="*/ 2313 h 5758"/>
              <a:gd name="T72" fmla="*/ 1763 w 5758"/>
              <a:gd name="T73" fmla="*/ 2122 h 5758"/>
              <a:gd name="T74" fmla="*/ 1899 w 5758"/>
              <a:gd name="T75" fmla="*/ 1693 h 5758"/>
              <a:gd name="T76" fmla="*/ 2296 w 5758"/>
              <a:gd name="T77" fmla="*/ 1332 h 5758"/>
              <a:gd name="T78" fmla="*/ 2906 w 5758"/>
              <a:gd name="T79" fmla="*/ 1189 h 5758"/>
              <a:gd name="T80" fmla="*/ 3477 w 5758"/>
              <a:gd name="T81" fmla="*/ 1309 h 5758"/>
              <a:gd name="T82" fmla="*/ 3860 w 5758"/>
              <a:gd name="T83" fmla="*/ 1634 h 5758"/>
              <a:gd name="T84" fmla="*/ 3995 w 5758"/>
              <a:gd name="T85" fmla="*/ 2080 h 5758"/>
              <a:gd name="T86" fmla="*/ 3918 w 5758"/>
              <a:gd name="T87" fmla="*/ 2412 h 5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58" h="5758">
                <a:moveTo>
                  <a:pt x="2879" y="0"/>
                </a:moveTo>
                <a:cubicBezTo>
                  <a:pt x="1290" y="0"/>
                  <a:pt x="0" y="1288"/>
                  <a:pt x="0" y="2878"/>
                </a:cubicBezTo>
                <a:cubicBezTo>
                  <a:pt x="0" y="4469"/>
                  <a:pt x="1290" y="5758"/>
                  <a:pt x="2879" y="5758"/>
                </a:cubicBezTo>
                <a:cubicBezTo>
                  <a:pt x="4470" y="5758"/>
                  <a:pt x="5758" y="4469"/>
                  <a:pt x="5758" y="2878"/>
                </a:cubicBezTo>
                <a:cubicBezTo>
                  <a:pt x="5758" y="1288"/>
                  <a:pt x="4470" y="0"/>
                  <a:pt x="2879" y="0"/>
                </a:cubicBezTo>
                <a:close/>
                <a:moveTo>
                  <a:pt x="3084" y="4479"/>
                </a:moveTo>
                <a:cubicBezTo>
                  <a:pt x="3017" y="4539"/>
                  <a:pt x="2940" y="4569"/>
                  <a:pt x="2852" y="4569"/>
                </a:cubicBezTo>
                <a:cubicBezTo>
                  <a:pt x="2761" y="4569"/>
                  <a:pt x="2682" y="4540"/>
                  <a:pt x="2614" y="4481"/>
                </a:cubicBezTo>
                <a:cubicBezTo>
                  <a:pt x="2547" y="4422"/>
                  <a:pt x="2513" y="4340"/>
                  <a:pt x="2513" y="4234"/>
                </a:cubicBezTo>
                <a:cubicBezTo>
                  <a:pt x="2513" y="4140"/>
                  <a:pt x="2546" y="4061"/>
                  <a:pt x="2611" y="3997"/>
                </a:cubicBezTo>
                <a:cubicBezTo>
                  <a:pt x="2677" y="3933"/>
                  <a:pt x="2757" y="3901"/>
                  <a:pt x="2852" y="3901"/>
                </a:cubicBezTo>
                <a:cubicBezTo>
                  <a:pt x="2946" y="3901"/>
                  <a:pt x="3025" y="3933"/>
                  <a:pt x="3089" y="3997"/>
                </a:cubicBezTo>
                <a:cubicBezTo>
                  <a:pt x="3153" y="4061"/>
                  <a:pt x="3185" y="4140"/>
                  <a:pt x="3185" y="4234"/>
                </a:cubicBezTo>
                <a:cubicBezTo>
                  <a:pt x="3185" y="4338"/>
                  <a:pt x="3151" y="4420"/>
                  <a:pt x="3084" y="4479"/>
                </a:cubicBezTo>
                <a:close/>
                <a:moveTo>
                  <a:pt x="3918" y="2412"/>
                </a:moveTo>
                <a:cubicBezTo>
                  <a:pt x="3867" y="2508"/>
                  <a:pt x="3806" y="2590"/>
                  <a:pt x="3735" y="2659"/>
                </a:cubicBezTo>
                <a:cubicBezTo>
                  <a:pt x="3664" y="2728"/>
                  <a:pt x="3537" y="2845"/>
                  <a:pt x="3354" y="3008"/>
                </a:cubicBezTo>
                <a:cubicBezTo>
                  <a:pt x="3304" y="3055"/>
                  <a:pt x="3263" y="3095"/>
                  <a:pt x="3233" y="3130"/>
                </a:cubicBezTo>
                <a:cubicBezTo>
                  <a:pt x="3202" y="3165"/>
                  <a:pt x="3179" y="3197"/>
                  <a:pt x="3165" y="3226"/>
                </a:cubicBezTo>
                <a:cubicBezTo>
                  <a:pt x="3150" y="3255"/>
                  <a:pt x="3138" y="3284"/>
                  <a:pt x="3130" y="3313"/>
                </a:cubicBezTo>
                <a:cubicBezTo>
                  <a:pt x="3122" y="3342"/>
                  <a:pt x="3110" y="3393"/>
                  <a:pt x="3093" y="3466"/>
                </a:cubicBezTo>
                <a:cubicBezTo>
                  <a:pt x="3065" y="3621"/>
                  <a:pt x="2976" y="3698"/>
                  <a:pt x="2828" y="3698"/>
                </a:cubicBezTo>
                <a:cubicBezTo>
                  <a:pt x="2750" y="3698"/>
                  <a:pt x="2685" y="3673"/>
                  <a:pt x="2632" y="3622"/>
                </a:cubicBezTo>
                <a:cubicBezTo>
                  <a:pt x="2579" y="3572"/>
                  <a:pt x="2553" y="3497"/>
                  <a:pt x="2553" y="3397"/>
                </a:cubicBezTo>
                <a:cubicBezTo>
                  <a:pt x="2553" y="3272"/>
                  <a:pt x="2572" y="3164"/>
                  <a:pt x="2611" y="3072"/>
                </a:cubicBezTo>
                <a:cubicBezTo>
                  <a:pt x="2650" y="2981"/>
                  <a:pt x="2701" y="2900"/>
                  <a:pt x="2765" y="2831"/>
                </a:cubicBezTo>
                <a:cubicBezTo>
                  <a:pt x="2829" y="2762"/>
                  <a:pt x="2915" y="2680"/>
                  <a:pt x="3024" y="2584"/>
                </a:cubicBezTo>
                <a:cubicBezTo>
                  <a:pt x="3119" y="2501"/>
                  <a:pt x="3188" y="2438"/>
                  <a:pt x="3231" y="2396"/>
                </a:cubicBezTo>
                <a:cubicBezTo>
                  <a:pt x="3273" y="2353"/>
                  <a:pt x="3309" y="2306"/>
                  <a:pt x="3338" y="2254"/>
                </a:cubicBezTo>
                <a:cubicBezTo>
                  <a:pt x="3367" y="2202"/>
                  <a:pt x="3381" y="2145"/>
                  <a:pt x="3381" y="2084"/>
                </a:cubicBezTo>
                <a:cubicBezTo>
                  <a:pt x="3381" y="1965"/>
                  <a:pt x="3337" y="1865"/>
                  <a:pt x="3248" y="1783"/>
                </a:cubicBezTo>
                <a:cubicBezTo>
                  <a:pt x="3160" y="1701"/>
                  <a:pt x="3046" y="1660"/>
                  <a:pt x="2906" y="1660"/>
                </a:cubicBezTo>
                <a:cubicBezTo>
                  <a:pt x="2742" y="1660"/>
                  <a:pt x="2621" y="1702"/>
                  <a:pt x="2544" y="1784"/>
                </a:cubicBezTo>
                <a:cubicBezTo>
                  <a:pt x="2467" y="1867"/>
                  <a:pt x="2401" y="1988"/>
                  <a:pt x="2348" y="2149"/>
                </a:cubicBezTo>
                <a:cubicBezTo>
                  <a:pt x="2297" y="2317"/>
                  <a:pt x="2201" y="2401"/>
                  <a:pt x="2060" y="2401"/>
                </a:cubicBezTo>
                <a:cubicBezTo>
                  <a:pt x="1976" y="2401"/>
                  <a:pt x="1906" y="2372"/>
                  <a:pt x="1849" y="2313"/>
                </a:cubicBezTo>
                <a:cubicBezTo>
                  <a:pt x="1791" y="2255"/>
                  <a:pt x="1763" y="2191"/>
                  <a:pt x="1763" y="2122"/>
                </a:cubicBezTo>
                <a:cubicBezTo>
                  <a:pt x="1763" y="1981"/>
                  <a:pt x="1808" y="1838"/>
                  <a:pt x="1899" y="1693"/>
                </a:cubicBezTo>
                <a:cubicBezTo>
                  <a:pt x="1990" y="1548"/>
                  <a:pt x="2122" y="1427"/>
                  <a:pt x="2296" y="1332"/>
                </a:cubicBezTo>
                <a:cubicBezTo>
                  <a:pt x="2470" y="1237"/>
                  <a:pt x="2674" y="1189"/>
                  <a:pt x="2906" y="1189"/>
                </a:cubicBezTo>
                <a:cubicBezTo>
                  <a:pt x="3121" y="1189"/>
                  <a:pt x="3312" y="1229"/>
                  <a:pt x="3477" y="1309"/>
                </a:cubicBezTo>
                <a:cubicBezTo>
                  <a:pt x="3642" y="1388"/>
                  <a:pt x="3770" y="1497"/>
                  <a:pt x="3860" y="1634"/>
                </a:cubicBezTo>
                <a:cubicBezTo>
                  <a:pt x="3950" y="1770"/>
                  <a:pt x="3995" y="1919"/>
                  <a:pt x="3995" y="2080"/>
                </a:cubicBezTo>
                <a:cubicBezTo>
                  <a:pt x="3995" y="2206"/>
                  <a:pt x="3969" y="2317"/>
                  <a:pt x="3918" y="2412"/>
                </a:cubicBezTo>
                <a:close/>
              </a:path>
            </a:pathLst>
          </a:cu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97E37004-E0C9-4A88-8298-19953A0AAE81}"/>
              </a:ext>
            </a:extLst>
          </p:cNvPr>
          <p:cNvSpPr/>
          <p:nvPr/>
        </p:nvSpPr>
        <p:spPr>
          <a:xfrm>
            <a:off x="1642274" y="4240757"/>
            <a:ext cx="85875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zh-CN" altLang="en-US" sz="2800" dirty="0"/>
              <a:t>这个定理说明，只要三角形的三边的长度确定了，这个三角形的形状和大小就完全确定了，这也是三角形具有</a:t>
            </a:r>
            <a:r>
              <a:rPr lang="zh-CN" altLang="en-US" sz="2800" dirty="0">
                <a:solidFill>
                  <a:schemeClr val="accent2"/>
                </a:solidFill>
              </a:rPr>
              <a:t>稳定性</a:t>
            </a:r>
            <a:r>
              <a:rPr lang="zh-CN" altLang="en-US" sz="2800" dirty="0"/>
              <a:t>的原理。　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B8B0F6C-39CE-4275-BD65-C4F22DB1B8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525" y="4425602"/>
            <a:ext cx="1590675" cy="21717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894814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6" grpId="0"/>
      <p:bldP spid="6" grpId="0"/>
      <p:bldP spid="39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3A5B83E-E63A-4D75-B7D2-D1403BB54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探索新知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2EF69B64-EB2C-465F-9D8F-CA47CD8955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12754" y="1070571"/>
            <a:ext cx="1769716" cy="498598"/>
          </a:xfrm>
        </p:spPr>
        <p:txBody>
          <a:bodyPr/>
          <a:lstStyle/>
          <a:p>
            <a:r>
              <a:rPr lang="zh-CN" altLang="en-US" dirty="0"/>
              <a:t>证明方法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FB5F3A4D-43E2-4039-8D65-3B7C449930E9}"/>
              </a:ext>
            </a:extLst>
          </p:cNvPr>
          <p:cNvSpPr/>
          <p:nvPr/>
        </p:nvSpPr>
        <p:spPr>
          <a:xfrm>
            <a:off x="1685925" y="1899102"/>
            <a:ext cx="88201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/>
              <a:t>判断两个三角形全等的推理过程，叫做</a:t>
            </a:r>
            <a:r>
              <a:rPr lang="zh-CN" altLang="en-US" sz="2800" u="sng" dirty="0">
                <a:solidFill>
                  <a:schemeClr val="accent2"/>
                </a:solidFill>
              </a:rPr>
              <a:t>证明三角形全等</a:t>
            </a:r>
            <a:r>
              <a:rPr lang="zh-CN" altLang="en-US" sz="2800" dirty="0"/>
              <a:t>。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F462AA6E-7454-4366-963A-366716372E5F}"/>
              </a:ext>
            </a:extLst>
          </p:cNvPr>
          <p:cNvGrpSpPr/>
          <p:nvPr/>
        </p:nvGrpSpPr>
        <p:grpSpPr>
          <a:xfrm>
            <a:off x="7514654" y="2673332"/>
            <a:ext cx="2324672" cy="1583502"/>
            <a:chOff x="1891944" y="589133"/>
            <a:chExt cx="3013431" cy="2052668"/>
          </a:xfrm>
        </p:grpSpPr>
        <p:sp>
          <p:nvSpPr>
            <p:cNvPr id="12" name="等腰三角形 11">
              <a:extLst>
                <a:ext uri="{FF2B5EF4-FFF2-40B4-BE49-F238E27FC236}">
                  <a16:creationId xmlns="" xmlns:a16="http://schemas.microsoft.com/office/drawing/2014/main" id="{2A3027EE-0C43-4FF4-9168-6F434DBCBB7B}"/>
                </a:ext>
              </a:extLst>
            </p:cNvPr>
            <p:cNvSpPr/>
            <p:nvPr/>
          </p:nvSpPr>
          <p:spPr>
            <a:xfrm>
              <a:off x="2236701" y="1006882"/>
              <a:ext cx="2464338" cy="1366100"/>
            </a:xfrm>
            <a:prstGeom prst="triangle">
              <a:avLst>
                <a:gd name="adj" fmla="val 83424"/>
              </a:avLst>
            </a:prstGeom>
            <a:pattFill prst="pct20">
              <a:fgClr>
                <a:schemeClr val="accent2"/>
              </a:fgClr>
              <a:bgClr>
                <a:schemeClr val="bg1"/>
              </a:bgClr>
            </a:patt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D561AB8B-45CD-4466-8E8C-38E219F0BEE9}"/>
                </a:ext>
              </a:extLst>
            </p:cNvPr>
            <p:cNvSpPr txBox="1"/>
            <p:nvPr/>
          </p:nvSpPr>
          <p:spPr>
            <a:xfrm>
              <a:off x="4147924" y="589133"/>
              <a:ext cx="259435" cy="342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A</a:t>
              </a:r>
              <a:endParaRPr lang="zh-CN" altLang="en-US" sz="2000" b="1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745FDCBB-420D-4BD0-BC47-01614E24B2FA}"/>
                </a:ext>
              </a:extLst>
            </p:cNvPr>
            <p:cNvSpPr txBox="1"/>
            <p:nvPr/>
          </p:nvSpPr>
          <p:spPr>
            <a:xfrm>
              <a:off x="1891944" y="2299008"/>
              <a:ext cx="259435" cy="342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B</a:t>
              </a:r>
              <a:endParaRPr lang="zh-CN" altLang="en-US" sz="2000" b="1" dirty="0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B279026D-DD0D-4F63-B032-630793A98444}"/>
                </a:ext>
              </a:extLst>
            </p:cNvPr>
            <p:cNvSpPr txBox="1"/>
            <p:nvPr/>
          </p:nvSpPr>
          <p:spPr>
            <a:xfrm>
              <a:off x="4645940" y="2299008"/>
              <a:ext cx="259435" cy="342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C</a:t>
              </a:r>
              <a:endParaRPr lang="zh-CN" altLang="en-US" sz="2000" b="1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5D75BD5C-773A-4FB6-9801-E0A7CF19252C}"/>
              </a:ext>
            </a:extLst>
          </p:cNvPr>
          <p:cNvGrpSpPr/>
          <p:nvPr/>
        </p:nvGrpSpPr>
        <p:grpSpPr>
          <a:xfrm>
            <a:off x="7514654" y="4232407"/>
            <a:ext cx="2324672" cy="1691405"/>
            <a:chOff x="1891944" y="552092"/>
            <a:chExt cx="3013430" cy="2192538"/>
          </a:xfrm>
        </p:grpSpPr>
        <p:sp>
          <p:nvSpPr>
            <p:cNvPr id="22" name="等腰三角形 21">
              <a:extLst>
                <a:ext uri="{FF2B5EF4-FFF2-40B4-BE49-F238E27FC236}">
                  <a16:creationId xmlns="" xmlns:a16="http://schemas.microsoft.com/office/drawing/2014/main" id="{8D3FACD3-28A4-4907-B128-B4C12B6EBA12}"/>
                </a:ext>
              </a:extLst>
            </p:cNvPr>
            <p:cNvSpPr/>
            <p:nvPr/>
          </p:nvSpPr>
          <p:spPr>
            <a:xfrm>
              <a:off x="2236701" y="1006882"/>
              <a:ext cx="2464338" cy="1366100"/>
            </a:xfrm>
            <a:prstGeom prst="triangle">
              <a:avLst>
                <a:gd name="adj" fmla="val 83424"/>
              </a:avLst>
            </a:prstGeom>
            <a:pattFill prst="pct20">
              <a:fgClr>
                <a:schemeClr val="accent2"/>
              </a:fgClr>
              <a:bgClr>
                <a:schemeClr val="bg1"/>
              </a:bgClr>
            </a:patt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05BB2EA9-FEA9-4D29-B14F-A52309A7A0EE}"/>
                </a:ext>
              </a:extLst>
            </p:cNvPr>
            <p:cNvSpPr txBox="1"/>
            <p:nvPr/>
          </p:nvSpPr>
          <p:spPr>
            <a:xfrm>
              <a:off x="4147923" y="552092"/>
              <a:ext cx="259435" cy="4456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D</a:t>
              </a:r>
              <a:endParaRPr lang="zh-CN" altLang="en-US" sz="2000" b="1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F997D671-58B5-413F-877E-1FE8D44D30AF}"/>
                </a:ext>
              </a:extLst>
            </p:cNvPr>
            <p:cNvSpPr txBox="1"/>
            <p:nvPr/>
          </p:nvSpPr>
          <p:spPr>
            <a:xfrm>
              <a:off x="1891944" y="2299008"/>
              <a:ext cx="259435" cy="4456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E</a:t>
              </a:r>
              <a:endParaRPr lang="zh-CN" altLang="en-US" sz="2000" b="1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2234DAA4-B551-4FDD-BA43-D4885B55D12E}"/>
                </a:ext>
              </a:extLst>
            </p:cNvPr>
            <p:cNvSpPr txBox="1"/>
            <p:nvPr/>
          </p:nvSpPr>
          <p:spPr>
            <a:xfrm>
              <a:off x="4645939" y="2299008"/>
              <a:ext cx="259435" cy="4456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/>
                <a:t>F</a:t>
              </a:r>
              <a:endParaRPr lang="zh-CN" altLang="en-US" sz="2000" b="1" dirty="0"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627B20E9-CB0A-4911-9F59-C9C98A777AB1}"/>
              </a:ext>
            </a:extLst>
          </p:cNvPr>
          <p:cNvGrpSpPr/>
          <p:nvPr/>
        </p:nvGrpSpPr>
        <p:grpSpPr>
          <a:xfrm>
            <a:off x="2628900" y="2629158"/>
            <a:ext cx="5486401" cy="3333490"/>
            <a:chOff x="2628900" y="2629158"/>
            <a:chExt cx="5486401" cy="3333490"/>
          </a:xfrm>
        </p:grpSpPr>
        <p:sp>
          <p:nvSpPr>
            <p:cNvPr id="8" name="Text Box 6" descr="底色1">
              <a:extLst>
                <a:ext uri="{FF2B5EF4-FFF2-40B4-BE49-F238E27FC236}">
                  <a16:creationId xmlns="" xmlns:a16="http://schemas.microsoft.com/office/drawing/2014/main" id="{F1448431-E453-4913-9D8F-F0750C6AEF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8900" y="2629158"/>
              <a:ext cx="4610099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blipFill dpi="0" rotWithShape="0">
                    <a:blip r:embed="rId3"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99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3200" dirty="0"/>
                <a:t>∵在△</a:t>
              </a:r>
              <a:r>
                <a:rPr lang="en-US" altLang="zh-CN" sz="3200" dirty="0"/>
                <a:t>ABC</a:t>
              </a:r>
              <a:r>
                <a:rPr lang="zh-CN" altLang="en-US" sz="3200" dirty="0"/>
                <a:t>与△</a:t>
              </a:r>
              <a:r>
                <a:rPr lang="en-US" altLang="zh-CN" sz="3200" dirty="0"/>
                <a:t>DEF</a:t>
              </a:r>
              <a:r>
                <a:rPr lang="zh-CN" altLang="en-US" sz="3200" dirty="0"/>
                <a:t>中</a:t>
              </a:r>
            </a:p>
          </p:txBody>
        </p:sp>
        <p:sp>
          <p:nvSpPr>
            <p:cNvPr id="9" name="Text Box 26" descr="底色1">
              <a:extLst>
                <a:ext uri="{FF2B5EF4-FFF2-40B4-BE49-F238E27FC236}">
                  <a16:creationId xmlns="" xmlns:a16="http://schemas.microsoft.com/office/drawing/2014/main" id="{F4FAC17E-E252-4E5A-8E94-2A7D45DA09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40076" y="3277016"/>
              <a:ext cx="2232025" cy="2043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blipFill dpi="0" rotWithShape="0">
                    <a:blip r:embed="rId3"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99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3200" dirty="0"/>
                <a:t>AB=DE</a:t>
              </a:r>
            </a:p>
            <a:p>
              <a:pPr eaLnBrk="0" hangingPunct="0">
                <a:spcBef>
                  <a:spcPct val="50000"/>
                </a:spcBef>
              </a:pPr>
              <a:r>
                <a:rPr lang="en-US" altLang="zh-CN" sz="3200" dirty="0"/>
                <a:t>AC=DF</a:t>
              </a:r>
            </a:p>
            <a:p>
              <a:pPr eaLnBrk="0" hangingPunct="0">
                <a:spcBef>
                  <a:spcPct val="50000"/>
                </a:spcBef>
              </a:pPr>
              <a:r>
                <a:rPr lang="en-US" altLang="zh-CN" sz="3200" dirty="0"/>
                <a:t>BC=EF</a:t>
              </a:r>
            </a:p>
          </p:txBody>
        </p:sp>
        <p:sp>
          <p:nvSpPr>
            <p:cNvPr id="10" name="Text Box 27" descr="底色1">
              <a:extLst>
                <a:ext uri="{FF2B5EF4-FFF2-40B4-BE49-F238E27FC236}">
                  <a16:creationId xmlns="" xmlns:a16="http://schemas.microsoft.com/office/drawing/2014/main" id="{FF15E42D-3A1A-48E1-A595-510898BF8A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8901" y="5383211"/>
              <a:ext cx="5486400" cy="579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blipFill dpi="0" rotWithShape="0">
                    <a:blip r:embed="rId3"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99CC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3200" dirty="0"/>
                <a:t>∴△ABC≌△DEF</a:t>
              </a:r>
              <a:r>
                <a:rPr lang="zh-CN" altLang="en-US" sz="3200" dirty="0"/>
                <a:t>（</a:t>
              </a:r>
              <a:r>
                <a:rPr lang="en-US" altLang="zh-CN" sz="3200" dirty="0"/>
                <a:t>SSS</a:t>
              </a:r>
              <a:r>
                <a:rPr lang="zh-CN" altLang="en-US" sz="3200" dirty="0"/>
                <a:t>）</a:t>
              </a:r>
            </a:p>
          </p:txBody>
        </p:sp>
        <p:sp>
          <p:nvSpPr>
            <p:cNvPr id="26" name="左大括号 25">
              <a:extLst>
                <a:ext uri="{FF2B5EF4-FFF2-40B4-BE49-F238E27FC236}">
                  <a16:creationId xmlns="" xmlns:a16="http://schemas.microsoft.com/office/drawing/2014/main" id="{75F4864C-E7CF-4200-8B00-4D31765632E3}"/>
                </a:ext>
              </a:extLst>
            </p:cNvPr>
            <p:cNvSpPr/>
            <p:nvPr/>
          </p:nvSpPr>
          <p:spPr>
            <a:xfrm>
              <a:off x="2956026" y="3541570"/>
              <a:ext cx="184050" cy="1609550"/>
            </a:xfrm>
            <a:prstGeom prst="leftBrace">
              <a:avLst>
                <a:gd name="adj1" fmla="val 96599"/>
                <a:gd name="adj2" fmla="val 50000"/>
              </a:avLst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F96CB33A-CFEC-4E38-8168-AAFD74860C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074" y="4404291"/>
            <a:ext cx="1323975" cy="22764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565613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3A5B83E-E63A-4D75-B7D2-D1403BB54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探索新知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B854AF3D-2DE2-4F3A-95B1-8FF4BDC465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12754" y="1070571"/>
            <a:ext cx="1769716" cy="498598"/>
          </a:xfrm>
        </p:spPr>
        <p:txBody>
          <a:bodyPr/>
          <a:lstStyle/>
          <a:p>
            <a:r>
              <a:rPr lang="zh-CN" altLang="en-US" dirty="0"/>
              <a:t>证明步骤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FB5F3A4D-43E2-4039-8D65-3B7C449930E9}"/>
              </a:ext>
            </a:extLst>
          </p:cNvPr>
          <p:cNvSpPr/>
          <p:nvPr/>
        </p:nvSpPr>
        <p:spPr>
          <a:xfrm>
            <a:off x="2624959" y="2064640"/>
            <a:ext cx="66479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准备条件：证全等时要用的条件要先证好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3B0F6C70-6938-4E26-81D8-50DE25D7C528}"/>
              </a:ext>
            </a:extLst>
          </p:cNvPr>
          <p:cNvSpPr/>
          <p:nvPr/>
        </p:nvSpPr>
        <p:spPr>
          <a:xfrm>
            <a:off x="2235745" y="2131643"/>
            <a:ext cx="389214" cy="389214"/>
          </a:xfrm>
          <a:prstGeom prst="ellipse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solidFill>
                  <a:schemeClr val="accent2"/>
                </a:solidFill>
              </a:rPr>
              <a:t>1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0DE3927C-F714-4E2F-9F31-1BF55D88D5BB}"/>
              </a:ext>
            </a:extLst>
          </p:cNvPr>
          <p:cNvSpPr/>
          <p:nvPr/>
        </p:nvSpPr>
        <p:spPr>
          <a:xfrm>
            <a:off x="2624959" y="2785042"/>
            <a:ext cx="41344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三角形全等书写三步骤：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25CBC7C6-18EA-4818-A90E-4BCED221E03D}"/>
              </a:ext>
            </a:extLst>
          </p:cNvPr>
          <p:cNvSpPr/>
          <p:nvPr/>
        </p:nvSpPr>
        <p:spPr>
          <a:xfrm>
            <a:off x="2235745" y="2852045"/>
            <a:ext cx="389214" cy="389214"/>
          </a:xfrm>
          <a:prstGeom prst="ellipse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000" dirty="0">
                <a:solidFill>
                  <a:schemeClr val="accent2"/>
                </a:solidFill>
              </a:rPr>
              <a:t>2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C4EAE247-0DDF-4AC2-8476-AC71797B7C96}"/>
              </a:ext>
            </a:extLst>
          </p:cNvPr>
          <p:cNvSpPr/>
          <p:nvPr/>
        </p:nvSpPr>
        <p:spPr>
          <a:xfrm>
            <a:off x="4173921" y="3505444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写出在哪两个三角形中</a:t>
            </a:r>
          </a:p>
        </p:txBody>
      </p:sp>
      <p:sp>
        <p:nvSpPr>
          <p:cNvPr id="27" name="椭圆 26">
            <a:extLst>
              <a:ext uri="{FF2B5EF4-FFF2-40B4-BE49-F238E27FC236}">
                <a16:creationId xmlns="" xmlns:a16="http://schemas.microsoft.com/office/drawing/2014/main" id="{12D2CA26-59F6-40F6-8EE3-51243484D776}"/>
              </a:ext>
            </a:extLst>
          </p:cNvPr>
          <p:cNvSpPr/>
          <p:nvPr/>
        </p:nvSpPr>
        <p:spPr>
          <a:xfrm>
            <a:off x="3722220" y="3576963"/>
            <a:ext cx="380182" cy="380182"/>
          </a:xfrm>
          <a:prstGeom prst="ellipse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accent2"/>
                </a:solidFill>
              </a:rPr>
              <a:t>2.1</a:t>
            </a:r>
            <a:endParaRPr lang="zh-CN" altLang="en-US" sz="1600" dirty="0">
              <a:solidFill>
                <a:schemeClr val="accent2"/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="" xmlns:a16="http://schemas.microsoft.com/office/drawing/2014/main" id="{3D1147D7-CAFA-4509-8C4E-7DF32B2465F3}"/>
              </a:ext>
            </a:extLst>
          </p:cNvPr>
          <p:cNvSpPr/>
          <p:nvPr/>
        </p:nvSpPr>
        <p:spPr>
          <a:xfrm>
            <a:off x="4173921" y="4344239"/>
            <a:ext cx="48526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摆出三个条件用大括号括起来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="" xmlns:a16="http://schemas.microsoft.com/office/drawing/2014/main" id="{A47FAC42-23E7-4E85-9BB0-5F9205800980}"/>
              </a:ext>
            </a:extLst>
          </p:cNvPr>
          <p:cNvSpPr/>
          <p:nvPr/>
        </p:nvSpPr>
        <p:spPr>
          <a:xfrm>
            <a:off x="3722220" y="4404644"/>
            <a:ext cx="380182" cy="380182"/>
          </a:xfrm>
          <a:prstGeom prst="ellipse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accent2"/>
                </a:solidFill>
              </a:rPr>
              <a:t>2.2</a:t>
            </a:r>
            <a:endParaRPr lang="zh-CN" altLang="en-US" sz="1600" dirty="0">
              <a:solidFill>
                <a:schemeClr val="accent2"/>
              </a:solidFill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="" xmlns:a16="http://schemas.microsoft.com/office/drawing/2014/main" id="{2FA35E2B-6E9F-4A60-B7CF-30011B6AD0D6}"/>
              </a:ext>
            </a:extLst>
          </p:cNvPr>
          <p:cNvSpPr/>
          <p:nvPr/>
        </p:nvSpPr>
        <p:spPr>
          <a:xfrm>
            <a:off x="4173921" y="5160805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写出全等结论</a:t>
            </a:r>
          </a:p>
        </p:txBody>
      </p:sp>
      <p:sp>
        <p:nvSpPr>
          <p:cNvPr id="36" name="椭圆 35">
            <a:extLst>
              <a:ext uri="{FF2B5EF4-FFF2-40B4-BE49-F238E27FC236}">
                <a16:creationId xmlns="" xmlns:a16="http://schemas.microsoft.com/office/drawing/2014/main" id="{CD1DD488-DFF4-4E7F-A45E-24BF258746F5}"/>
              </a:ext>
            </a:extLst>
          </p:cNvPr>
          <p:cNvSpPr/>
          <p:nvPr/>
        </p:nvSpPr>
        <p:spPr>
          <a:xfrm>
            <a:off x="3722220" y="5232324"/>
            <a:ext cx="380182" cy="380182"/>
          </a:xfrm>
          <a:prstGeom prst="ellipse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600" dirty="0">
                <a:solidFill>
                  <a:schemeClr val="accent2"/>
                </a:solidFill>
              </a:rPr>
              <a:t>2.3</a:t>
            </a:r>
            <a:endParaRPr lang="zh-CN" altLang="en-US" sz="1600" dirty="0">
              <a:solidFill>
                <a:schemeClr val="accent2"/>
              </a:solidFill>
            </a:endParaRPr>
          </a:p>
        </p:txBody>
      </p:sp>
      <p:cxnSp>
        <p:nvCxnSpPr>
          <p:cNvPr id="4" name="直接箭头连接符 3">
            <a:extLst>
              <a:ext uri="{FF2B5EF4-FFF2-40B4-BE49-F238E27FC236}">
                <a16:creationId xmlns="" xmlns:a16="http://schemas.microsoft.com/office/drawing/2014/main" id="{2E6E9FD4-FC22-423C-8EC6-9AAD74D2566B}"/>
              </a:ext>
            </a:extLst>
          </p:cNvPr>
          <p:cNvCxnSpPr>
            <a:stCxn id="27" idx="4"/>
            <a:endCxn id="34" idx="0"/>
          </p:cNvCxnSpPr>
          <p:nvPr/>
        </p:nvCxnSpPr>
        <p:spPr>
          <a:xfrm>
            <a:off x="3912311" y="3957145"/>
            <a:ext cx="0" cy="4474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>
            <a:extLst>
              <a:ext uri="{FF2B5EF4-FFF2-40B4-BE49-F238E27FC236}">
                <a16:creationId xmlns="" xmlns:a16="http://schemas.microsoft.com/office/drawing/2014/main" id="{A0BDBBF4-CEED-4BBC-89E0-FD8A6867B635}"/>
              </a:ext>
            </a:extLst>
          </p:cNvPr>
          <p:cNvCxnSpPr>
            <a:stCxn id="34" idx="4"/>
            <a:endCxn id="36" idx="0"/>
          </p:cNvCxnSpPr>
          <p:nvPr/>
        </p:nvCxnSpPr>
        <p:spPr>
          <a:xfrm>
            <a:off x="3912311" y="4784826"/>
            <a:ext cx="0" cy="4474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3886488-574B-4BC2-83AB-AE041E026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146" y="4347338"/>
            <a:ext cx="1651454" cy="22644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332576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 animBg="1"/>
      <p:bldP spid="19" grpId="0"/>
      <p:bldP spid="20" grpId="0" animBg="1"/>
      <p:bldP spid="26" grpId="0"/>
      <p:bldP spid="27" grpId="0" animBg="1"/>
      <p:bldP spid="33" grpId="0"/>
      <p:bldP spid="34" grpId="0" animBg="1"/>
      <p:bldP spid="35" grpId="0"/>
      <p:bldP spid="3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="" xmlns:a16="http://schemas.microsoft.com/office/drawing/2014/main" id="{00E71F6B-55B0-470E-B961-5B8511D9F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巩固提高</a:t>
            </a:r>
          </a:p>
        </p:txBody>
      </p:sp>
      <p:sp>
        <p:nvSpPr>
          <p:cNvPr id="8" name="文本占位符 7">
            <a:extLst>
              <a:ext uri="{FF2B5EF4-FFF2-40B4-BE49-F238E27FC236}">
                <a16:creationId xmlns="" xmlns:a16="http://schemas.microsoft.com/office/drawing/2014/main" id="{0DD62DCD-7A08-4FAF-BF13-20C395C802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第三部分</a:t>
            </a:r>
          </a:p>
        </p:txBody>
      </p:sp>
    </p:spTree>
    <p:extLst>
      <p:ext uri="{BB962C8B-B14F-4D97-AF65-F5344CB8AC3E}">
        <p14:creationId xmlns="" xmlns:p14="http://schemas.microsoft.com/office/powerpoint/2010/main" val="14117951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4000">
        <p:fade/>
      </p:transition>
    </mc:Choice>
    <mc:Fallback>
      <p:transition spd="med" advTm="4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DE09FDE-8A64-41DC-A12F-C08FB763D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巩固提高</a:t>
            </a:r>
          </a:p>
        </p:txBody>
      </p:sp>
      <p:sp>
        <p:nvSpPr>
          <p:cNvPr id="6" name="help-web-button_18436">
            <a:extLst>
              <a:ext uri="{FF2B5EF4-FFF2-40B4-BE49-F238E27FC236}">
                <a16:creationId xmlns="" xmlns:a16="http://schemas.microsoft.com/office/drawing/2014/main" id="{A00CAAAE-CDA5-4331-9D68-3EC2F6F907A0}"/>
              </a:ext>
            </a:extLst>
          </p:cNvPr>
          <p:cNvSpPr>
            <a:spLocks noChangeAspect="1"/>
          </p:cNvSpPr>
          <p:nvPr/>
        </p:nvSpPr>
        <p:spPr bwMode="auto">
          <a:xfrm>
            <a:off x="1642274" y="1230591"/>
            <a:ext cx="609686" cy="608768"/>
          </a:xfrm>
          <a:custGeom>
            <a:avLst/>
            <a:gdLst>
              <a:gd name="T0" fmla="*/ 2879 w 5758"/>
              <a:gd name="T1" fmla="*/ 0 h 5758"/>
              <a:gd name="T2" fmla="*/ 0 w 5758"/>
              <a:gd name="T3" fmla="*/ 2878 h 5758"/>
              <a:gd name="T4" fmla="*/ 2879 w 5758"/>
              <a:gd name="T5" fmla="*/ 5758 h 5758"/>
              <a:gd name="T6" fmla="*/ 5758 w 5758"/>
              <a:gd name="T7" fmla="*/ 2878 h 5758"/>
              <a:gd name="T8" fmla="*/ 2879 w 5758"/>
              <a:gd name="T9" fmla="*/ 0 h 5758"/>
              <a:gd name="T10" fmla="*/ 3084 w 5758"/>
              <a:gd name="T11" fmla="*/ 4479 h 5758"/>
              <a:gd name="T12" fmla="*/ 2852 w 5758"/>
              <a:gd name="T13" fmla="*/ 4569 h 5758"/>
              <a:gd name="T14" fmla="*/ 2614 w 5758"/>
              <a:gd name="T15" fmla="*/ 4481 h 5758"/>
              <a:gd name="T16" fmla="*/ 2513 w 5758"/>
              <a:gd name="T17" fmla="*/ 4234 h 5758"/>
              <a:gd name="T18" fmla="*/ 2611 w 5758"/>
              <a:gd name="T19" fmla="*/ 3997 h 5758"/>
              <a:gd name="T20" fmla="*/ 2852 w 5758"/>
              <a:gd name="T21" fmla="*/ 3901 h 5758"/>
              <a:gd name="T22" fmla="*/ 3089 w 5758"/>
              <a:gd name="T23" fmla="*/ 3997 h 5758"/>
              <a:gd name="T24" fmla="*/ 3185 w 5758"/>
              <a:gd name="T25" fmla="*/ 4234 h 5758"/>
              <a:gd name="T26" fmla="*/ 3084 w 5758"/>
              <a:gd name="T27" fmla="*/ 4479 h 5758"/>
              <a:gd name="T28" fmla="*/ 3918 w 5758"/>
              <a:gd name="T29" fmla="*/ 2412 h 5758"/>
              <a:gd name="T30" fmla="*/ 3735 w 5758"/>
              <a:gd name="T31" fmla="*/ 2659 h 5758"/>
              <a:gd name="T32" fmla="*/ 3354 w 5758"/>
              <a:gd name="T33" fmla="*/ 3008 h 5758"/>
              <a:gd name="T34" fmla="*/ 3233 w 5758"/>
              <a:gd name="T35" fmla="*/ 3130 h 5758"/>
              <a:gd name="T36" fmla="*/ 3165 w 5758"/>
              <a:gd name="T37" fmla="*/ 3226 h 5758"/>
              <a:gd name="T38" fmla="*/ 3130 w 5758"/>
              <a:gd name="T39" fmla="*/ 3313 h 5758"/>
              <a:gd name="T40" fmla="*/ 3093 w 5758"/>
              <a:gd name="T41" fmla="*/ 3466 h 5758"/>
              <a:gd name="T42" fmla="*/ 2828 w 5758"/>
              <a:gd name="T43" fmla="*/ 3698 h 5758"/>
              <a:gd name="T44" fmla="*/ 2632 w 5758"/>
              <a:gd name="T45" fmla="*/ 3622 h 5758"/>
              <a:gd name="T46" fmla="*/ 2553 w 5758"/>
              <a:gd name="T47" fmla="*/ 3397 h 5758"/>
              <a:gd name="T48" fmla="*/ 2611 w 5758"/>
              <a:gd name="T49" fmla="*/ 3072 h 5758"/>
              <a:gd name="T50" fmla="*/ 2765 w 5758"/>
              <a:gd name="T51" fmla="*/ 2831 h 5758"/>
              <a:gd name="T52" fmla="*/ 3024 w 5758"/>
              <a:gd name="T53" fmla="*/ 2584 h 5758"/>
              <a:gd name="T54" fmla="*/ 3231 w 5758"/>
              <a:gd name="T55" fmla="*/ 2396 h 5758"/>
              <a:gd name="T56" fmla="*/ 3338 w 5758"/>
              <a:gd name="T57" fmla="*/ 2254 h 5758"/>
              <a:gd name="T58" fmla="*/ 3381 w 5758"/>
              <a:gd name="T59" fmla="*/ 2084 h 5758"/>
              <a:gd name="T60" fmla="*/ 3248 w 5758"/>
              <a:gd name="T61" fmla="*/ 1783 h 5758"/>
              <a:gd name="T62" fmla="*/ 2906 w 5758"/>
              <a:gd name="T63" fmla="*/ 1660 h 5758"/>
              <a:gd name="T64" fmla="*/ 2544 w 5758"/>
              <a:gd name="T65" fmla="*/ 1784 h 5758"/>
              <a:gd name="T66" fmla="*/ 2348 w 5758"/>
              <a:gd name="T67" fmla="*/ 2149 h 5758"/>
              <a:gd name="T68" fmla="*/ 2060 w 5758"/>
              <a:gd name="T69" fmla="*/ 2401 h 5758"/>
              <a:gd name="T70" fmla="*/ 1849 w 5758"/>
              <a:gd name="T71" fmla="*/ 2313 h 5758"/>
              <a:gd name="T72" fmla="*/ 1763 w 5758"/>
              <a:gd name="T73" fmla="*/ 2122 h 5758"/>
              <a:gd name="T74" fmla="*/ 1899 w 5758"/>
              <a:gd name="T75" fmla="*/ 1693 h 5758"/>
              <a:gd name="T76" fmla="*/ 2296 w 5758"/>
              <a:gd name="T77" fmla="*/ 1332 h 5758"/>
              <a:gd name="T78" fmla="*/ 2906 w 5758"/>
              <a:gd name="T79" fmla="*/ 1189 h 5758"/>
              <a:gd name="T80" fmla="*/ 3477 w 5758"/>
              <a:gd name="T81" fmla="*/ 1309 h 5758"/>
              <a:gd name="T82" fmla="*/ 3860 w 5758"/>
              <a:gd name="T83" fmla="*/ 1634 h 5758"/>
              <a:gd name="T84" fmla="*/ 3995 w 5758"/>
              <a:gd name="T85" fmla="*/ 2080 h 5758"/>
              <a:gd name="T86" fmla="*/ 3918 w 5758"/>
              <a:gd name="T87" fmla="*/ 2412 h 5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58" h="5758">
                <a:moveTo>
                  <a:pt x="2879" y="0"/>
                </a:moveTo>
                <a:cubicBezTo>
                  <a:pt x="1290" y="0"/>
                  <a:pt x="0" y="1288"/>
                  <a:pt x="0" y="2878"/>
                </a:cubicBezTo>
                <a:cubicBezTo>
                  <a:pt x="0" y="4469"/>
                  <a:pt x="1290" y="5758"/>
                  <a:pt x="2879" y="5758"/>
                </a:cubicBezTo>
                <a:cubicBezTo>
                  <a:pt x="4470" y="5758"/>
                  <a:pt x="5758" y="4469"/>
                  <a:pt x="5758" y="2878"/>
                </a:cubicBezTo>
                <a:cubicBezTo>
                  <a:pt x="5758" y="1288"/>
                  <a:pt x="4470" y="0"/>
                  <a:pt x="2879" y="0"/>
                </a:cubicBezTo>
                <a:close/>
                <a:moveTo>
                  <a:pt x="3084" y="4479"/>
                </a:moveTo>
                <a:cubicBezTo>
                  <a:pt x="3017" y="4539"/>
                  <a:pt x="2940" y="4569"/>
                  <a:pt x="2852" y="4569"/>
                </a:cubicBezTo>
                <a:cubicBezTo>
                  <a:pt x="2761" y="4569"/>
                  <a:pt x="2682" y="4540"/>
                  <a:pt x="2614" y="4481"/>
                </a:cubicBezTo>
                <a:cubicBezTo>
                  <a:pt x="2547" y="4422"/>
                  <a:pt x="2513" y="4340"/>
                  <a:pt x="2513" y="4234"/>
                </a:cubicBezTo>
                <a:cubicBezTo>
                  <a:pt x="2513" y="4140"/>
                  <a:pt x="2546" y="4061"/>
                  <a:pt x="2611" y="3997"/>
                </a:cubicBezTo>
                <a:cubicBezTo>
                  <a:pt x="2677" y="3933"/>
                  <a:pt x="2757" y="3901"/>
                  <a:pt x="2852" y="3901"/>
                </a:cubicBezTo>
                <a:cubicBezTo>
                  <a:pt x="2946" y="3901"/>
                  <a:pt x="3025" y="3933"/>
                  <a:pt x="3089" y="3997"/>
                </a:cubicBezTo>
                <a:cubicBezTo>
                  <a:pt x="3153" y="4061"/>
                  <a:pt x="3185" y="4140"/>
                  <a:pt x="3185" y="4234"/>
                </a:cubicBezTo>
                <a:cubicBezTo>
                  <a:pt x="3185" y="4338"/>
                  <a:pt x="3151" y="4420"/>
                  <a:pt x="3084" y="4479"/>
                </a:cubicBezTo>
                <a:close/>
                <a:moveTo>
                  <a:pt x="3918" y="2412"/>
                </a:moveTo>
                <a:cubicBezTo>
                  <a:pt x="3867" y="2508"/>
                  <a:pt x="3806" y="2590"/>
                  <a:pt x="3735" y="2659"/>
                </a:cubicBezTo>
                <a:cubicBezTo>
                  <a:pt x="3664" y="2728"/>
                  <a:pt x="3537" y="2845"/>
                  <a:pt x="3354" y="3008"/>
                </a:cubicBezTo>
                <a:cubicBezTo>
                  <a:pt x="3304" y="3055"/>
                  <a:pt x="3263" y="3095"/>
                  <a:pt x="3233" y="3130"/>
                </a:cubicBezTo>
                <a:cubicBezTo>
                  <a:pt x="3202" y="3165"/>
                  <a:pt x="3179" y="3197"/>
                  <a:pt x="3165" y="3226"/>
                </a:cubicBezTo>
                <a:cubicBezTo>
                  <a:pt x="3150" y="3255"/>
                  <a:pt x="3138" y="3284"/>
                  <a:pt x="3130" y="3313"/>
                </a:cubicBezTo>
                <a:cubicBezTo>
                  <a:pt x="3122" y="3342"/>
                  <a:pt x="3110" y="3393"/>
                  <a:pt x="3093" y="3466"/>
                </a:cubicBezTo>
                <a:cubicBezTo>
                  <a:pt x="3065" y="3621"/>
                  <a:pt x="2976" y="3698"/>
                  <a:pt x="2828" y="3698"/>
                </a:cubicBezTo>
                <a:cubicBezTo>
                  <a:pt x="2750" y="3698"/>
                  <a:pt x="2685" y="3673"/>
                  <a:pt x="2632" y="3622"/>
                </a:cubicBezTo>
                <a:cubicBezTo>
                  <a:pt x="2579" y="3572"/>
                  <a:pt x="2553" y="3497"/>
                  <a:pt x="2553" y="3397"/>
                </a:cubicBezTo>
                <a:cubicBezTo>
                  <a:pt x="2553" y="3272"/>
                  <a:pt x="2572" y="3164"/>
                  <a:pt x="2611" y="3072"/>
                </a:cubicBezTo>
                <a:cubicBezTo>
                  <a:pt x="2650" y="2981"/>
                  <a:pt x="2701" y="2900"/>
                  <a:pt x="2765" y="2831"/>
                </a:cubicBezTo>
                <a:cubicBezTo>
                  <a:pt x="2829" y="2762"/>
                  <a:pt x="2915" y="2680"/>
                  <a:pt x="3024" y="2584"/>
                </a:cubicBezTo>
                <a:cubicBezTo>
                  <a:pt x="3119" y="2501"/>
                  <a:pt x="3188" y="2438"/>
                  <a:pt x="3231" y="2396"/>
                </a:cubicBezTo>
                <a:cubicBezTo>
                  <a:pt x="3273" y="2353"/>
                  <a:pt x="3309" y="2306"/>
                  <a:pt x="3338" y="2254"/>
                </a:cubicBezTo>
                <a:cubicBezTo>
                  <a:pt x="3367" y="2202"/>
                  <a:pt x="3381" y="2145"/>
                  <a:pt x="3381" y="2084"/>
                </a:cubicBezTo>
                <a:cubicBezTo>
                  <a:pt x="3381" y="1965"/>
                  <a:pt x="3337" y="1865"/>
                  <a:pt x="3248" y="1783"/>
                </a:cubicBezTo>
                <a:cubicBezTo>
                  <a:pt x="3160" y="1701"/>
                  <a:pt x="3046" y="1660"/>
                  <a:pt x="2906" y="1660"/>
                </a:cubicBezTo>
                <a:cubicBezTo>
                  <a:pt x="2742" y="1660"/>
                  <a:pt x="2621" y="1702"/>
                  <a:pt x="2544" y="1784"/>
                </a:cubicBezTo>
                <a:cubicBezTo>
                  <a:pt x="2467" y="1867"/>
                  <a:pt x="2401" y="1988"/>
                  <a:pt x="2348" y="2149"/>
                </a:cubicBezTo>
                <a:cubicBezTo>
                  <a:pt x="2297" y="2317"/>
                  <a:pt x="2201" y="2401"/>
                  <a:pt x="2060" y="2401"/>
                </a:cubicBezTo>
                <a:cubicBezTo>
                  <a:pt x="1976" y="2401"/>
                  <a:pt x="1906" y="2372"/>
                  <a:pt x="1849" y="2313"/>
                </a:cubicBezTo>
                <a:cubicBezTo>
                  <a:pt x="1791" y="2255"/>
                  <a:pt x="1763" y="2191"/>
                  <a:pt x="1763" y="2122"/>
                </a:cubicBezTo>
                <a:cubicBezTo>
                  <a:pt x="1763" y="1981"/>
                  <a:pt x="1808" y="1838"/>
                  <a:pt x="1899" y="1693"/>
                </a:cubicBezTo>
                <a:cubicBezTo>
                  <a:pt x="1990" y="1548"/>
                  <a:pt x="2122" y="1427"/>
                  <a:pt x="2296" y="1332"/>
                </a:cubicBezTo>
                <a:cubicBezTo>
                  <a:pt x="2470" y="1237"/>
                  <a:pt x="2674" y="1189"/>
                  <a:pt x="2906" y="1189"/>
                </a:cubicBezTo>
                <a:cubicBezTo>
                  <a:pt x="3121" y="1189"/>
                  <a:pt x="3312" y="1229"/>
                  <a:pt x="3477" y="1309"/>
                </a:cubicBezTo>
                <a:cubicBezTo>
                  <a:pt x="3642" y="1388"/>
                  <a:pt x="3770" y="1497"/>
                  <a:pt x="3860" y="1634"/>
                </a:cubicBezTo>
                <a:cubicBezTo>
                  <a:pt x="3950" y="1770"/>
                  <a:pt x="3995" y="1919"/>
                  <a:pt x="3995" y="2080"/>
                </a:cubicBezTo>
                <a:cubicBezTo>
                  <a:pt x="3995" y="2206"/>
                  <a:pt x="3969" y="2317"/>
                  <a:pt x="3918" y="2412"/>
                </a:cubicBezTo>
                <a:close/>
              </a:path>
            </a:pathLst>
          </a:cu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F3CD1833-C67C-438B-81AF-1B7476262030}"/>
              </a:ext>
            </a:extLst>
          </p:cNvPr>
          <p:cNvSpPr txBox="1"/>
          <p:nvPr/>
        </p:nvSpPr>
        <p:spPr>
          <a:xfrm>
            <a:off x="2251959" y="1273364"/>
            <a:ext cx="7253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dirty="0">
                <a:solidFill>
                  <a:schemeClr val="accent2"/>
                </a:solidFill>
              </a:rPr>
              <a:t>请指出下列全等三角形的对应边和对应角。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BD773D14-CA64-4212-852B-1127DBEB95EC}"/>
              </a:ext>
            </a:extLst>
          </p:cNvPr>
          <p:cNvGrpSpPr/>
          <p:nvPr/>
        </p:nvGrpSpPr>
        <p:grpSpPr>
          <a:xfrm>
            <a:off x="3619064" y="1796584"/>
            <a:ext cx="4465756" cy="2137897"/>
            <a:chOff x="3512384" y="1834684"/>
            <a:chExt cx="4908496" cy="2349851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77A11F2A-699D-4639-A255-7E2842203C34}"/>
                </a:ext>
              </a:extLst>
            </p:cNvPr>
            <p:cNvSpPr txBox="1"/>
            <p:nvPr/>
          </p:nvSpPr>
          <p:spPr>
            <a:xfrm>
              <a:off x="4881880" y="1834684"/>
              <a:ext cx="2492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A</a:t>
              </a:r>
              <a:endParaRPr lang="zh-CN" altLang="en-US" sz="2400" dirty="0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F2068111-3A36-4E15-8046-186B41A7E76C}"/>
                </a:ext>
              </a:extLst>
            </p:cNvPr>
            <p:cNvSpPr txBox="1"/>
            <p:nvPr/>
          </p:nvSpPr>
          <p:spPr>
            <a:xfrm>
              <a:off x="8171669" y="1834684"/>
              <a:ext cx="2492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D</a:t>
              </a:r>
              <a:endParaRPr lang="zh-CN" altLang="en-US" sz="2400" dirty="0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15B0ED68-A29D-49CC-B08E-ED5F8496FE69}"/>
                </a:ext>
              </a:extLst>
            </p:cNvPr>
            <p:cNvSpPr txBox="1"/>
            <p:nvPr/>
          </p:nvSpPr>
          <p:spPr>
            <a:xfrm>
              <a:off x="3512384" y="3703820"/>
              <a:ext cx="2492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B</a:t>
              </a:r>
              <a:endParaRPr lang="zh-CN" altLang="en-US" sz="2400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E5218CF6-4C00-461B-A583-E570FC5B5C61}"/>
                </a:ext>
              </a:extLst>
            </p:cNvPr>
            <p:cNvSpPr txBox="1"/>
            <p:nvPr/>
          </p:nvSpPr>
          <p:spPr>
            <a:xfrm>
              <a:off x="6714344" y="3722870"/>
              <a:ext cx="2492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/>
                <a:t>C</a:t>
              </a:r>
              <a:endParaRPr lang="zh-CN" altLang="en-US" sz="2400" dirty="0"/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5EF7EB88-1228-46F7-AB34-D449909FDC14}"/>
                </a:ext>
              </a:extLst>
            </p:cNvPr>
            <p:cNvGrpSpPr/>
            <p:nvPr/>
          </p:nvGrpSpPr>
          <p:grpSpPr>
            <a:xfrm>
              <a:off x="3852857" y="2247607"/>
              <a:ext cx="4400550" cy="1552575"/>
              <a:chOff x="4020330" y="4561652"/>
              <a:chExt cx="4400550" cy="1552575"/>
            </a:xfrm>
          </p:grpSpPr>
          <p:sp>
            <p:nvSpPr>
              <p:cNvPr id="3" name="平行四边形 2">
                <a:extLst>
                  <a:ext uri="{FF2B5EF4-FFF2-40B4-BE49-F238E27FC236}">
                    <a16:creationId xmlns="" xmlns:a16="http://schemas.microsoft.com/office/drawing/2014/main" id="{B7A5D661-4631-4FD2-A19B-293CEC3718B2}"/>
                  </a:ext>
                </a:extLst>
              </p:cNvPr>
              <p:cNvSpPr/>
              <p:nvPr/>
            </p:nvSpPr>
            <p:spPr>
              <a:xfrm>
                <a:off x="4020330" y="4561652"/>
                <a:ext cx="4400550" cy="1552575"/>
              </a:xfrm>
              <a:prstGeom prst="parallelogram">
                <a:avLst>
                  <a:gd name="adj" fmla="val 85736"/>
                </a:avLst>
              </a:prstGeom>
              <a:pattFill prst="pct20">
                <a:fgClr>
                  <a:schemeClr val="accent2"/>
                </a:fgClr>
                <a:bgClr>
                  <a:schemeClr val="bg1"/>
                </a:bgClr>
              </a:pattFill>
              <a:ln w="254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3200" dirty="0">
                  <a:solidFill>
                    <a:srgbClr val="4CB9D0"/>
                  </a:solidFill>
                </a:endParaRPr>
              </a:p>
            </p:txBody>
          </p:sp>
          <p:cxnSp>
            <p:nvCxnSpPr>
              <p:cNvPr id="21" name="直接连接符 20">
                <a:extLst>
                  <a:ext uri="{FF2B5EF4-FFF2-40B4-BE49-F238E27FC236}">
                    <a16:creationId xmlns="" xmlns:a16="http://schemas.microsoft.com/office/drawing/2014/main" id="{AF0C4FC6-B44D-4891-B138-452A5062EEE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20330" y="4561652"/>
                <a:ext cx="4400550" cy="1552575"/>
              </a:xfrm>
              <a:prstGeom prst="line">
                <a:avLst/>
              </a:prstGeom>
              <a:pattFill prst="pct20">
                <a:fgClr>
                  <a:schemeClr val="accent2"/>
                </a:fgClr>
                <a:bgClr>
                  <a:schemeClr val="bg1"/>
                </a:bgClr>
              </a:pattFill>
              <a:ln w="254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C930DFB9-49AC-4A87-A760-C19C121770D3}"/>
              </a:ext>
            </a:extLst>
          </p:cNvPr>
          <p:cNvSpPr/>
          <p:nvPr/>
        </p:nvSpPr>
        <p:spPr>
          <a:xfrm>
            <a:off x="2251959" y="3960474"/>
            <a:ext cx="8357166" cy="1818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600" dirty="0">
                <a:latin typeface="Times New Roman" panose="02020603050405020304" pitchFamily="18" charset="0"/>
              </a:rPr>
              <a:t>如上图中△ </a:t>
            </a:r>
            <a:r>
              <a:rPr kumimoji="1" lang="en-US" altLang="zh-CN" sz="2600" dirty="0">
                <a:latin typeface="Times New Roman" panose="02020603050405020304" pitchFamily="18" charset="0"/>
              </a:rPr>
              <a:t>ABD ≌ △CDB,</a:t>
            </a:r>
            <a:r>
              <a:rPr kumimoji="1" lang="zh-CN" altLang="en-US" sz="2600" dirty="0">
                <a:latin typeface="Times New Roman" panose="02020603050405020304" pitchFamily="18" charset="0"/>
              </a:rPr>
              <a:t>则</a:t>
            </a:r>
            <a:endParaRPr kumimoji="1" lang="en-US" altLang="zh-CN" sz="2600" dirty="0"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2600" dirty="0">
                <a:latin typeface="Times New Roman" panose="02020603050405020304" pitchFamily="18" charset="0"/>
              </a:rPr>
              <a:t>AB=</a:t>
            </a:r>
            <a:r>
              <a:rPr kumimoji="1" lang="en-US" altLang="zh-CN" sz="2600" u="sng" dirty="0">
                <a:latin typeface="Times New Roman" panose="02020603050405020304" pitchFamily="18" charset="0"/>
              </a:rPr>
              <a:t>             </a:t>
            </a:r>
            <a:r>
              <a:rPr kumimoji="1" lang="zh-CN" altLang="en-US" sz="2600" dirty="0">
                <a:latin typeface="Times New Roman" panose="02020603050405020304" pitchFamily="18" charset="0"/>
              </a:rPr>
              <a:t>；</a:t>
            </a:r>
            <a:r>
              <a:rPr kumimoji="1" lang="en-US" altLang="zh-CN" sz="2600" dirty="0">
                <a:latin typeface="Times New Roman" panose="02020603050405020304" pitchFamily="18" charset="0"/>
              </a:rPr>
              <a:t>AD=</a:t>
            </a:r>
            <a:r>
              <a:rPr kumimoji="1" lang="en-US" altLang="zh-CN" sz="2600" u="sng" dirty="0">
                <a:latin typeface="Times New Roman" panose="02020603050405020304" pitchFamily="18" charset="0"/>
              </a:rPr>
              <a:t>            </a:t>
            </a:r>
            <a:r>
              <a:rPr kumimoji="1" lang="zh-CN" altLang="en-US" sz="2600" dirty="0">
                <a:latin typeface="Times New Roman" panose="02020603050405020304" pitchFamily="18" charset="0"/>
              </a:rPr>
              <a:t>；</a:t>
            </a:r>
            <a:r>
              <a:rPr kumimoji="1" lang="en-US" altLang="zh-CN" sz="2600" dirty="0">
                <a:latin typeface="Times New Roman" panose="02020603050405020304" pitchFamily="18" charset="0"/>
              </a:rPr>
              <a:t>BD=</a:t>
            </a:r>
            <a:r>
              <a:rPr kumimoji="1" lang="en-US" altLang="zh-CN" sz="2600" u="sng" dirty="0">
                <a:latin typeface="Times New Roman" panose="02020603050405020304" pitchFamily="18" charset="0"/>
              </a:rPr>
              <a:t>             </a:t>
            </a:r>
            <a:r>
              <a:rPr kumimoji="1" lang="en-US" altLang="zh-CN" sz="2600" dirty="0">
                <a:latin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kumimoji="1" lang="zh-CN" altLang="en-US" sz="2600" dirty="0">
                <a:latin typeface="Times New Roman" panose="02020603050405020304" pitchFamily="18" charset="0"/>
              </a:rPr>
              <a:t>∠</a:t>
            </a:r>
            <a:r>
              <a:rPr kumimoji="1" lang="en-US" altLang="zh-CN" sz="2600" dirty="0">
                <a:latin typeface="Times New Roman" panose="02020603050405020304" pitchFamily="18" charset="0"/>
              </a:rPr>
              <a:t>ABD=</a:t>
            </a:r>
            <a:r>
              <a:rPr kumimoji="1" lang="en-US" altLang="zh-CN" sz="2600" u="sng" dirty="0">
                <a:latin typeface="Times New Roman" panose="02020603050405020304" pitchFamily="18" charset="0"/>
              </a:rPr>
              <a:t>             </a:t>
            </a:r>
            <a:r>
              <a:rPr kumimoji="1" lang="zh-CN" altLang="en-US" sz="2600" dirty="0">
                <a:latin typeface="Times New Roman" panose="02020603050405020304" pitchFamily="18" charset="0"/>
              </a:rPr>
              <a:t>； ∠</a:t>
            </a:r>
            <a:r>
              <a:rPr kumimoji="1" lang="en-US" altLang="zh-CN" sz="2600" dirty="0">
                <a:latin typeface="Times New Roman" panose="02020603050405020304" pitchFamily="18" charset="0"/>
              </a:rPr>
              <a:t>ADB=</a:t>
            </a:r>
            <a:r>
              <a:rPr kumimoji="1" lang="en-US" altLang="zh-CN" sz="2600" u="sng" dirty="0">
                <a:latin typeface="Times New Roman" panose="02020603050405020304" pitchFamily="18" charset="0"/>
              </a:rPr>
              <a:t>             </a:t>
            </a:r>
            <a:r>
              <a:rPr kumimoji="1" lang="zh-CN" altLang="en-US" sz="2600" dirty="0">
                <a:latin typeface="Times New Roman" panose="02020603050405020304" pitchFamily="18" charset="0"/>
              </a:rPr>
              <a:t>； ∠</a:t>
            </a:r>
            <a:r>
              <a:rPr kumimoji="1" lang="en-US" altLang="zh-CN" sz="2600" dirty="0">
                <a:latin typeface="Times New Roman" panose="02020603050405020304" pitchFamily="18" charset="0"/>
              </a:rPr>
              <a:t>A=</a:t>
            </a:r>
            <a:r>
              <a:rPr kumimoji="1" lang="en-US" altLang="zh-CN" sz="2600" u="sng" dirty="0">
                <a:latin typeface="Times New Roman" panose="02020603050405020304" pitchFamily="18" charset="0"/>
              </a:rPr>
              <a:t>             </a:t>
            </a:r>
            <a:r>
              <a:rPr kumimoji="1" lang="zh-CN" altLang="en-US" sz="2600" dirty="0">
                <a:latin typeface="Times New Roman" panose="02020603050405020304" pitchFamily="18" charset="0"/>
              </a:rPr>
              <a:t>。 </a:t>
            </a:r>
          </a:p>
        </p:txBody>
      </p:sp>
      <p:sp>
        <p:nvSpPr>
          <p:cNvPr id="26" name="Text Box 5">
            <a:extLst>
              <a:ext uri="{FF2B5EF4-FFF2-40B4-BE49-F238E27FC236}">
                <a16:creationId xmlns="" xmlns:a16="http://schemas.microsoft.com/office/drawing/2014/main" id="{82555D15-7279-4D18-BBF7-762847AA06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21" y="4666432"/>
            <a:ext cx="625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99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CD</a:t>
            </a:r>
          </a:p>
        </p:txBody>
      </p:sp>
      <p:sp>
        <p:nvSpPr>
          <p:cNvPr id="27" name="Text Box 6">
            <a:extLst>
              <a:ext uri="{FF2B5EF4-FFF2-40B4-BE49-F238E27FC236}">
                <a16:creationId xmlns="" xmlns:a16="http://schemas.microsoft.com/office/drawing/2014/main" id="{313CC344-B741-4EB5-AE79-53F587A86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0974" y="4666432"/>
            <a:ext cx="608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99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BC</a:t>
            </a:r>
          </a:p>
        </p:txBody>
      </p:sp>
      <p:sp>
        <p:nvSpPr>
          <p:cNvPr id="28" name="Text Box 7">
            <a:extLst>
              <a:ext uri="{FF2B5EF4-FFF2-40B4-BE49-F238E27FC236}">
                <a16:creationId xmlns="" xmlns:a16="http://schemas.microsoft.com/office/drawing/2014/main" id="{EB44AA6F-257D-4139-8070-76BF07C02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0075" y="4666432"/>
            <a:ext cx="608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99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DB</a:t>
            </a:r>
          </a:p>
        </p:txBody>
      </p:sp>
      <p:sp>
        <p:nvSpPr>
          <p:cNvPr id="29" name="Text Box 8">
            <a:extLst>
              <a:ext uri="{FF2B5EF4-FFF2-40B4-BE49-F238E27FC236}">
                <a16:creationId xmlns="" xmlns:a16="http://schemas.microsoft.com/office/drawing/2014/main" id="{E82D4CFD-9B53-4F88-AC06-C23F6711C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0678" y="5260628"/>
            <a:ext cx="1136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99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∠BDC</a:t>
            </a:r>
          </a:p>
        </p:txBody>
      </p:sp>
      <p:sp>
        <p:nvSpPr>
          <p:cNvPr id="30" name="Text Box 9">
            <a:extLst>
              <a:ext uri="{FF2B5EF4-FFF2-40B4-BE49-F238E27FC236}">
                <a16:creationId xmlns="" xmlns:a16="http://schemas.microsoft.com/office/drawing/2014/main" id="{DBBFA444-106B-48CC-AAF7-336497B9F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8238" y="5260628"/>
            <a:ext cx="1136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99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∠DBC</a:t>
            </a:r>
          </a:p>
        </p:txBody>
      </p:sp>
      <p:sp>
        <p:nvSpPr>
          <p:cNvPr id="31" name="Text Box 10">
            <a:extLst>
              <a:ext uri="{FF2B5EF4-FFF2-40B4-BE49-F238E27FC236}">
                <a16:creationId xmlns="" xmlns:a16="http://schemas.microsoft.com/office/drawing/2014/main" id="{C0E74528-3813-4738-9BE8-E94408D48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5987" y="5260628"/>
            <a:ext cx="712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99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kumimoji="1" lang="en-US" altLang="zh-CN" sz="24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∠C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DF5454A-0EF2-4AC1-9E0B-EF30C67925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26" y="4812953"/>
            <a:ext cx="1466850" cy="18097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9876370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4000">
        <p15:prstTrans prst="airplane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DE09FDE-8A64-41DC-A12F-C08FB763D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巩固提高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F3CD1833-C67C-438B-81AF-1B7476262030}"/>
              </a:ext>
            </a:extLst>
          </p:cNvPr>
          <p:cNvSpPr txBox="1"/>
          <p:nvPr/>
        </p:nvSpPr>
        <p:spPr>
          <a:xfrm>
            <a:off x="1464769" y="1345423"/>
            <a:ext cx="10136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zh-CN" altLang="en-US"/>
              <a:t>已知：</a:t>
            </a:r>
            <a:r>
              <a:rPr lang="en-US" altLang="zh-CN" dirty="0"/>
              <a:t>AC=AD,BC=BD,</a:t>
            </a:r>
            <a:r>
              <a:rPr lang="zh-CN" altLang="en-US"/>
              <a:t>求证：</a:t>
            </a:r>
            <a:r>
              <a:rPr lang="en-US" altLang="zh-CN" dirty="0"/>
              <a:t>AB</a:t>
            </a:r>
            <a:r>
              <a:rPr lang="zh-CN" altLang="en-US"/>
              <a:t>是∠</a:t>
            </a:r>
            <a:r>
              <a:rPr lang="en-US" altLang="zh-CN" dirty="0"/>
              <a:t>DAC</a:t>
            </a:r>
            <a:r>
              <a:rPr lang="zh-CN" altLang="en-US" dirty="0"/>
              <a:t>的平分线。</a:t>
            </a:r>
          </a:p>
        </p:txBody>
      </p:sp>
      <p:sp>
        <p:nvSpPr>
          <p:cNvPr id="23" name="help-web-button_18436">
            <a:extLst>
              <a:ext uri="{FF2B5EF4-FFF2-40B4-BE49-F238E27FC236}">
                <a16:creationId xmlns="" xmlns:a16="http://schemas.microsoft.com/office/drawing/2014/main" id="{DB8D315A-B498-47EB-88B2-A005C54C7F24}"/>
              </a:ext>
            </a:extLst>
          </p:cNvPr>
          <p:cNvSpPr>
            <a:spLocks noChangeAspect="1"/>
          </p:cNvSpPr>
          <p:nvPr/>
        </p:nvSpPr>
        <p:spPr bwMode="auto">
          <a:xfrm>
            <a:off x="788738" y="1302650"/>
            <a:ext cx="609685" cy="608767"/>
          </a:xfrm>
          <a:custGeom>
            <a:avLst/>
            <a:gdLst>
              <a:gd name="T0" fmla="*/ 2879 w 5758"/>
              <a:gd name="T1" fmla="*/ 0 h 5758"/>
              <a:gd name="T2" fmla="*/ 0 w 5758"/>
              <a:gd name="T3" fmla="*/ 2878 h 5758"/>
              <a:gd name="T4" fmla="*/ 2879 w 5758"/>
              <a:gd name="T5" fmla="*/ 5758 h 5758"/>
              <a:gd name="T6" fmla="*/ 5758 w 5758"/>
              <a:gd name="T7" fmla="*/ 2878 h 5758"/>
              <a:gd name="T8" fmla="*/ 2879 w 5758"/>
              <a:gd name="T9" fmla="*/ 0 h 5758"/>
              <a:gd name="T10" fmla="*/ 3084 w 5758"/>
              <a:gd name="T11" fmla="*/ 4479 h 5758"/>
              <a:gd name="T12" fmla="*/ 2852 w 5758"/>
              <a:gd name="T13" fmla="*/ 4569 h 5758"/>
              <a:gd name="T14" fmla="*/ 2614 w 5758"/>
              <a:gd name="T15" fmla="*/ 4481 h 5758"/>
              <a:gd name="T16" fmla="*/ 2513 w 5758"/>
              <a:gd name="T17" fmla="*/ 4234 h 5758"/>
              <a:gd name="T18" fmla="*/ 2611 w 5758"/>
              <a:gd name="T19" fmla="*/ 3997 h 5758"/>
              <a:gd name="T20" fmla="*/ 2852 w 5758"/>
              <a:gd name="T21" fmla="*/ 3901 h 5758"/>
              <a:gd name="T22" fmla="*/ 3089 w 5758"/>
              <a:gd name="T23" fmla="*/ 3997 h 5758"/>
              <a:gd name="T24" fmla="*/ 3185 w 5758"/>
              <a:gd name="T25" fmla="*/ 4234 h 5758"/>
              <a:gd name="T26" fmla="*/ 3084 w 5758"/>
              <a:gd name="T27" fmla="*/ 4479 h 5758"/>
              <a:gd name="T28" fmla="*/ 3918 w 5758"/>
              <a:gd name="T29" fmla="*/ 2412 h 5758"/>
              <a:gd name="T30" fmla="*/ 3735 w 5758"/>
              <a:gd name="T31" fmla="*/ 2659 h 5758"/>
              <a:gd name="T32" fmla="*/ 3354 w 5758"/>
              <a:gd name="T33" fmla="*/ 3008 h 5758"/>
              <a:gd name="T34" fmla="*/ 3233 w 5758"/>
              <a:gd name="T35" fmla="*/ 3130 h 5758"/>
              <a:gd name="T36" fmla="*/ 3165 w 5758"/>
              <a:gd name="T37" fmla="*/ 3226 h 5758"/>
              <a:gd name="T38" fmla="*/ 3130 w 5758"/>
              <a:gd name="T39" fmla="*/ 3313 h 5758"/>
              <a:gd name="T40" fmla="*/ 3093 w 5758"/>
              <a:gd name="T41" fmla="*/ 3466 h 5758"/>
              <a:gd name="T42" fmla="*/ 2828 w 5758"/>
              <a:gd name="T43" fmla="*/ 3698 h 5758"/>
              <a:gd name="T44" fmla="*/ 2632 w 5758"/>
              <a:gd name="T45" fmla="*/ 3622 h 5758"/>
              <a:gd name="T46" fmla="*/ 2553 w 5758"/>
              <a:gd name="T47" fmla="*/ 3397 h 5758"/>
              <a:gd name="T48" fmla="*/ 2611 w 5758"/>
              <a:gd name="T49" fmla="*/ 3072 h 5758"/>
              <a:gd name="T50" fmla="*/ 2765 w 5758"/>
              <a:gd name="T51" fmla="*/ 2831 h 5758"/>
              <a:gd name="T52" fmla="*/ 3024 w 5758"/>
              <a:gd name="T53" fmla="*/ 2584 h 5758"/>
              <a:gd name="T54" fmla="*/ 3231 w 5758"/>
              <a:gd name="T55" fmla="*/ 2396 h 5758"/>
              <a:gd name="T56" fmla="*/ 3338 w 5758"/>
              <a:gd name="T57" fmla="*/ 2254 h 5758"/>
              <a:gd name="T58" fmla="*/ 3381 w 5758"/>
              <a:gd name="T59" fmla="*/ 2084 h 5758"/>
              <a:gd name="T60" fmla="*/ 3248 w 5758"/>
              <a:gd name="T61" fmla="*/ 1783 h 5758"/>
              <a:gd name="T62" fmla="*/ 2906 w 5758"/>
              <a:gd name="T63" fmla="*/ 1660 h 5758"/>
              <a:gd name="T64" fmla="*/ 2544 w 5758"/>
              <a:gd name="T65" fmla="*/ 1784 h 5758"/>
              <a:gd name="T66" fmla="*/ 2348 w 5758"/>
              <a:gd name="T67" fmla="*/ 2149 h 5758"/>
              <a:gd name="T68" fmla="*/ 2060 w 5758"/>
              <a:gd name="T69" fmla="*/ 2401 h 5758"/>
              <a:gd name="T70" fmla="*/ 1849 w 5758"/>
              <a:gd name="T71" fmla="*/ 2313 h 5758"/>
              <a:gd name="T72" fmla="*/ 1763 w 5758"/>
              <a:gd name="T73" fmla="*/ 2122 h 5758"/>
              <a:gd name="T74" fmla="*/ 1899 w 5758"/>
              <a:gd name="T75" fmla="*/ 1693 h 5758"/>
              <a:gd name="T76" fmla="*/ 2296 w 5758"/>
              <a:gd name="T77" fmla="*/ 1332 h 5758"/>
              <a:gd name="T78" fmla="*/ 2906 w 5758"/>
              <a:gd name="T79" fmla="*/ 1189 h 5758"/>
              <a:gd name="T80" fmla="*/ 3477 w 5758"/>
              <a:gd name="T81" fmla="*/ 1309 h 5758"/>
              <a:gd name="T82" fmla="*/ 3860 w 5758"/>
              <a:gd name="T83" fmla="*/ 1634 h 5758"/>
              <a:gd name="T84" fmla="*/ 3995 w 5758"/>
              <a:gd name="T85" fmla="*/ 2080 h 5758"/>
              <a:gd name="T86" fmla="*/ 3918 w 5758"/>
              <a:gd name="T87" fmla="*/ 2412 h 5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58" h="5758">
                <a:moveTo>
                  <a:pt x="2879" y="0"/>
                </a:moveTo>
                <a:cubicBezTo>
                  <a:pt x="1290" y="0"/>
                  <a:pt x="0" y="1288"/>
                  <a:pt x="0" y="2878"/>
                </a:cubicBezTo>
                <a:cubicBezTo>
                  <a:pt x="0" y="4469"/>
                  <a:pt x="1290" y="5758"/>
                  <a:pt x="2879" y="5758"/>
                </a:cubicBezTo>
                <a:cubicBezTo>
                  <a:pt x="4470" y="5758"/>
                  <a:pt x="5758" y="4469"/>
                  <a:pt x="5758" y="2878"/>
                </a:cubicBezTo>
                <a:cubicBezTo>
                  <a:pt x="5758" y="1288"/>
                  <a:pt x="4470" y="0"/>
                  <a:pt x="2879" y="0"/>
                </a:cubicBezTo>
                <a:close/>
                <a:moveTo>
                  <a:pt x="3084" y="4479"/>
                </a:moveTo>
                <a:cubicBezTo>
                  <a:pt x="3017" y="4539"/>
                  <a:pt x="2940" y="4569"/>
                  <a:pt x="2852" y="4569"/>
                </a:cubicBezTo>
                <a:cubicBezTo>
                  <a:pt x="2761" y="4569"/>
                  <a:pt x="2682" y="4540"/>
                  <a:pt x="2614" y="4481"/>
                </a:cubicBezTo>
                <a:cubicBezTo>
                  <a:pt x="2547" y="4422"/>
                  <a:pt x="2513" y="4340"/>
                  <a:pt x="2513" y="4234"/>
                </a:cubicBezTo>
                <a:cubicBezTo>
                  <a:pt x="2513" y="4140"/>
                  <a:pt x="2546" y="4061"/>
                  <a:pt x="2611" y="3997"/>
                </a:cubicBezTo>
                <a:cubicBezTo>
                  <a:pt x="2677" y="3933"/>
                  <a:pt x="2757" y="3901"/>
                  <a:pt x="2852" y="3901"/>
                </a:cubicBezTo>
                <a:cubicBezTo>
                  <a:pt x="2946" y="3901"/>
                  <a:pt x="3025" y="3933"/>
                  <a:pt x="3089" y="3997"/>
                </a:cubicBezTo>
                <a:cubicBezTo>
                  <a:pt x="3153" y="4061"/>
                  <a:pt x="3185" y="4140"/>
                  <a:pt x="3185" y="4234"/>
                </a:cubicBezTo>
                <a:cubicBezTo>
                  <a:pt x="3185" y="4338"/>
                  <a:pt x="3151" y="4420"/>
                  <a:pt x="3084" y="4479"/>
                </a:cubicBezTo>
                <a:close/>
                <a:moveTo>
                  <a:pt x="3918" y="2412"/>
                </a:moveTo>
                <a:cubicBezTo>
                  <a:pt x="3867" y="2508"/>
                  <a:pt x="3806" y="2590"/>
                  <a:pt x="3735" y="2659"/>
                </a:cubicBezTo>
                <a:cubicBezTo>
                  <a:pt x="3664" y="2728"/>
                  <a:pt x="3537" y="2845"/>
                  <a:pt x="3354" y="3008"/>
                </a:cubicBezTo>
                <a:cubicBezTo>
                  <a:pt x="3304" y="3055"/>
                  <a:pt x="3263" y="3095"/>
                  <a:pt x="3233" y="3130"/>
                </a:cubicBezTo>
                <a:cubicBezTo>
                  <a:pt x="3202" y="3165"/>
                  <a:pt x="3179" y="3197"/>
                  <a:pt x="3165" y="3226"/>
                </a:cubicBezTo>
                <a:cubicBezTo>
                  <a:pt x="3150" y="3255"/>
                  <a:pt x="3138" y="3284"/>
                  <a:pt x="3130" y="3313"/>
                </a:cubicBezTo>
                <a:cubicBezTo>
                  <a:pt x="3122" y="3342"/>
                  <a:pt x="3110" y="3393"/>
                  <a:pt x="3093" y="3466"/>
                </a:cubicBezTo>
                <a:cubicBezTo>
                  <a:pt x="3065" y="3621"/>
                  <a:pt x="2976" y="3698"/>
                  <a:pt x="2828" y="3698"/>
                </a:cubicBezTo>
                <a:cubicBezTo>
                  <a:pt x="2750" y="3698"/>
                  <a:pt x="2685" y="3673"/>
                  <a:pt x="2632" y="3622"/>
                </a:cubicBezTo>
                <a:cubicBezTo>
                  <a:pt x="2579" y="3572"/>
                  <a:pt x="2553" y="3497"/>
                  <a:pt x="2553" y="3397"/>
                </a:cubicBezTo>
                <a:cubicBezTo>
                  <a:pt x="2553" y="3272"/>
                  <a:pt x="2572" y="3164"/>
                  <a:pt x="2611" y="3072"/>
                </a:cubicBezTo>
                <a:cubicBezTo>
                  <a:pt x="2650" y="2981"/>
                  <a:pt x="2701" y="2900"/>
                  <a:pt x="2765" y="2831"/>
                </a:cubicBezTo>
                <a:cubicBezTo>
                  <a:pt x="2829" y="2762"/>
                  <a:pt x="2915" y="2680"/>
                  <a:pt x="3024" y="2584"/>
                </a:cubicBezTo>
                <a:cubicBezTo>
                  <a:pt x="3119" y="2501"/>
                  <a:pt x="3188" y="2438"/>
                  <a:pt x="3231" y="2396"/>
                </a:cubicBezTo>
                <a:cubicBezTo>
                  <a:pt x="3273" y="2353"/>
                  <a:pt x="3309" y="2306"/>
                  <a:pt x="3338" y="2254"/>
                </a:cubicBezTo>
                <a:cubicBezTo>
                  <a:pt x="3367" y="2202"/>
                  <a:pt x="3381" y="2145"/>
                  <a:pt x="3381" y="2084"/>
                </a:cubicBezTo>
                <a:cubicBezTo>
                  <a:pt x="3381" y="1965"/>
                  <a:pt x="3337" y="1865"/>
                  <a:pt x="3248" y="1783"/>
                </a:cubicBezTo>
                <a:cubicBezTo>
                  <a:pt x="3160" y="1701"/>
                  <a:pt x="3046" y="1660"/>
                  <a:pt x="2906" y="1660"/>
                </a:cubicBezTo>
                <a:cubicBezTo>
                  <a:pt x="2742" y="1660"/>
                  <a:pt x="2621" y="1702"/>
                  <a:pt x="2544" y="1784"/>
                </a:cubicBezTo>
                <a:cubicBezTo>
                  <a:pt x="2467" y="1867"/>
                  <a:pt x="2401" y="1988"/>
                  <a:pt x="2348" y="2149"/>
                </a:cubicBezTo>
                <a:cubicBezTo>
                  <a:pt x="2297" y="2317"/>
                  <a:pt x="2201" y="2401"/>
                  <a:pt x="2060" y="2401"/>
                </a:cubicBezTo>
                <a:cubicBezTo>
                  <a:pt x="1976" y="2401"/>
                  <a:pt x="1906" y="2372"/>
                  <a:pt x="1849" y="2313"/>
                </a:cubicBezTo>
                <a:cubicBezTo>
                  <a:pt x="1791" y="2255"/>
                  <a:pt x="1763" y="2191"/>
                  <a:pt x="1763" y="2122"/>
                </a:cubicBezTo>
                <a:cubicBezTo>
                  <a:pt x="1763" y="1981"/>
                  <a:pt x="1808" y="1838"/>
                  <a:pt x="1899" y="1693"/>
                </a:cubicBezTo>
                <a:cubicBezTo>
                  <a:pt x="1990" y="1548"/>
                  <a:pt x="2122" y="1427"/>
                  <a:pt x="2296" y="1332"/>
                </a:cubicBezTo>
                <a:cubicBezTo>
                  <a:pt x="2470" y="1237"/>
                  <a:pt x="2674" y="1189"/>
                  <a:pt x="2906" y="1189"/>
                </a:cubicBezTo>
                <a:cubicBezTo>
                  <a:pt x="3121" y="1189"/>
                  <a:pt x="3312" y="1229"/>
                  <a:pt x="3477" y="1309"/>
                </a:cubicBezTo>
                <a:cubicBezTo>
                  <a:pt x="3642" y="1388"/>
                  <a:pt x="3770" y="1497"/>
                  <a:pt x="3860" y="1634"/>
                </a:cubicBezTo>
                <a:cubicBezTo>
                  <a:pt x="3950" y="1770"/>
                  <a:pt x="3995" y="1919"/>
                  <a:pt x="3995" y="2080"/>
                </a:cubicBezTo>
                <a:cubicBezTo>
                  <a:pt x="3995" y="2206"/>
                  <a:pt x="3969" y="2317"/>
                  <a:pt x="3918" y="2412"/>
                </a:cubicBezTo>
                <a:close/>
              </a:path>
            </a:pathLst>
          </a:cu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5BBA2252-11EA-41C0-AD5A-B2458DDE5F81}"/>
              </a:ext>
            </a:extLst>
          </p:cNvPr>
          <p:cNvGrpSpPr/>
          <p:nvPr/>
        </p:nvGrpSpPr>
        <p:grpSpPr>
          <a:xfrm>
            <a:off x="7262834" y="2023688"/>
            <a:ext cx="3383732" cy="3345106"/>
            <a:chOff x="7262834" y="2023688"/>
            <a:chExt cx="3383732" cy="3345106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77A11F2A-699D-4639-A255-7E2842203C34}"/>
                </a:ext>
              </a:extLst>
            </p:cNvPr>
            <p:cNvSpPr txBox="1"/>
            <p:nvPr/>
          </p:nvSpPr>
          <p:spPr>
            <a:xfrm>
              <a:off x="7262834" y="3469714"/>
              <a:ext cx="216200" cy="549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/>
                <a:t>A</a:t>
              </a:r>
              <a:endParaRPr lang="zh-CN" altLang="en-US" sz="2400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690D34C9-AE39-4979-81BF-F3405291AC4B}"/>
                </a:ext>
              </a:extLst>
            </p:cNvPr>
            <p:cNvSpPr txBox="1"/>
            <p:nvPr/>
          </p:nvSpPr>
          <p:spPr>
            <a:xfrm>
              <a:off x="9512182" y="4907129"/>
              <a:ext cx="21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/>
                <a:t>D</a:t>
              </a:r>
              <a:endParaRPr lang="zh-CN" altLang="en-US" sz="2400" dirty="0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B1FBF87E-DEF7-48AE-9DB9-7AF4AF36E952}"/>
                </a:ext>
              </a:extLst>
            </p:cNvPr>
            <p:cNvSpPr txBox="1"/>
            <p:nvPr/>
          </p:nvSpPr>
          <p:spPr>
            <a:xfrm>
              <a:off x="10430366" y="3449663"/>
              <a:ext cx="21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/>
                <a:t>B</a:t>
              </a:r>
              <a:endParaRPr lang="zh-CN" altLang="en-US" sz="2400" dirty="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56C51E11-6A63-4190-B3BB-FE683A1A807D}"/>
                </a:ext>
              </a:extLst>
            </p:cNvPr>
            <p:cNvSpPr txBox="1"/>
            <p:nvPr/>
          </p:nvSpPr>
          <p:spPr>
            <a:xfrm>
              <a:off x="9512182" y="2023688"/>
              <a:ext cx="216200" cy="549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/>
                <a:t>C</a:t>
              </a:r>
              <a:endParaRPr lang="zh-CN" altLang="en-US" sz="2400" dirty="0"/>
            </a:p>
          </p:txBody>
        </p:sp>
        <p:sp>
          <p:nvSpPr>
            <p:cNvPr id="16" name="等腰三角形 15">
              <a:extLst>
                <a:ext uri="{FF2B5EF4-FFF2-40B4-BE49-F238E27FC236}">
                  <a16:creationId xmlns="" xmlns:a16="http://schemas.microsoft.com/office/drawing/2014/main" id="{4B0FCB1C-96F4-4D3B-AC05-5595C127A60D}"/>
                </a:ext>
              </a:extLst>
            </p:cNvPr>
            <p:cNvSpPr/>
            <p:nvPr/>
          </p:nvSpPr>
          <p:spPr>
            <a:xfrm>
              <a:off x="7642891" y="2462972"/>
              <a:ext cx="2675960" cy="1218552"/>
            </a:xfrm>
            <a:prstGeom prst="triangle">
              <a:avLst>
                <a:gd name="adj" fmla="val 74204"/>
              </a:avLst>
            </a:prstGeom>
            <a:pattFill prst="pct20">
              <a:fgClr>
                <a:schemeClr val="accent2"/>
              </a:fgClr>
              <a:bgClr>
                <a:schemeClr val="bg1"/>
              </a:bgClr>
            </a:patt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43" name="等腰三角形 42">
              <a:extLst>
                <a:ext uri="{FF2B5EF4-FFF2-40B4-BE49-F238E27FC236}">
                  <a16:creationId xmlns="" xmlns:a16="http://schemas.microsoft.com/office/drawing/2014/main" id="{7C31A0F7-F03E-4686-AB7E-5B72C2B61B3C}"/>
                </a:ext>
              </a:extLst>
            </p:cNvPr>
            <p:cNvSpPr/>
            <p:nvPr/>
          </p:nvSpPr>
          <p:spPr>
            <a:xfrm flipV="1">
              <a:off x="7642891" y="3688577"/>
              <a:ext cx="2675960" cy="1218552"/>
            </a:xfrm>
            <a:prstGeom prst="triangle">
              <a:avLst>
                <a:gd name="adj" fmla="val 74204"/>
              </a:avLst>
            </a:prstGeom>
            <a:pattFill prst="pct20">
              <a:fgClr>
                <a:schemeClr val="accent2"/>
              </a:fgClr>
              <a:bgClr>
                <a:schemeClr val="bg1"/>
              </a:bgClr>
            </a:patt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FAA7E9D9-092A-4E20-ADF7-74844AEC1CD4}"/>
              </a:ext>
            </a:extLst>
          </p:cNvPr>
          <p:cNvGrpSpPr/>
          <p:nvPr/>
        </p:nvGrpSpPr>
        <p:grpSpPr>
          <a:xfrm>
            <a:off x="1545434" y="2329180"/>
            <a:ext cx="6986367" cy="3341974"/>
            <a:chOff x="1545434" y="2329180"/>
            <a:chExt cx="6986367" cy="3341974"/>
          </a:xfrm>
        </p:grpSpPr>
        <p:sp>
          <p:nvSpPr>
            <p:cNvPr id="37" name="Rectangle 19">
              <a:extLst>
                <a:ext uri="{FF2B5EF4-FFF2-40B4-BE49-F238E27FC236}">
                  <a16:creationId xmlns="" xmlns:a16="http://schemas.microsoft.com/office/drawing/2014/main" id="{B62CAFA8-38AB-41FB-9541-501581AF0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430" y="2368893"/>
              <a:ext cx="2840521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indent="0" eaLnBrk="0" hangingPunct="0">
                <a:spcBef>
                  <a:spcPct val="50000"/>
                </a:spcBef>
                <a:buNone/>
              </a:pPr>
              <a:r>
                <a:rPr lang="zh-CN" altLang="en-US" sz="2400" dirty="0">
                  <a:latin typeface="+mn-lt"/>
                  <a:ea typeface="+mn-ea"/>
                </a:rPr>
                <a:t>在△</a:t>
              </a:r>
              <a:r>
                <a:rPr lang="en-US" altLang="zh-CN" sz="2400" dirty="0">
                  <a:latin typeface="+mn-lt"/>
                  <a:ea typeface="+mn-ea"/>
                </a:rPr>
                <a:t>ABC</a:t>
              </a:r>
              <a:r>
                <a:rPr lang="zh-CN" altLang="en-US" sz="2400" dirty="0">
                  <a:latin typeface="+mn-lt"/>
                  <a:ea typeface="+mn-ea"/>
                </a:rPr>
                <a:t>与△</a:t>
              </a:r>
              <a:r>
                <a:rPr lang="en-US" altLang="zh-CN" sz="2400" dirty="0">
                  <a:latin typeface="+mn-lt"/>
                  <a:ea typeface="+mn-ea"/>
                </a:rPr>
                <a:t>ABD</a:t>
              </a:r>
              <a:r>
                <a:rPr lang="zh-CN" altLang="en-US" sz="2400" dirty="0">
                  <a:latin typeface="+mn-lt"/>
                  <a:ea typeface="+mn-ea"/>
                </a:rPr>
                <a:t>中</a:t>
              </a: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4A8DFABD-15E8-4D93-931B-610D71724803}"/>
                </a:ext>
              </a:extLst>
            </p:cNvPr>
            <p:cNvGrpSpPr/>
            <p:nvPr/>
          </p:nvGrpSpPr>
          <p:grpSpPr>
            <a:xfrm>
              <a:off x="2988464" y="2851988"/>
              <a:ext cx="2603277" cy="1335522"/>
              <a:chOff x="4013493" y="3864345"/>
              <a:chExt cx="2603277" cy="1335522"/>
            </a:xfrm>
          </p:grpSpPr>
          <p:sp>
            <p:nvSpPr>
              <p:cNvPr id="38" name="Text Box 21" descr="底色1">
                <a:extLst>
                  <a:ext uri="{FF2B5EF4-FFF2-40B4-BE49-F238E27FC236}">
                    <a16:creationId xmlns="" xmlns:a16="http://schemas.microsoft.com/office/drawing/2014/main" id="{6E7CB631-4FF6-430C-8684-7B0B163E9E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3493" y="3864345"/>
                <a:ext cx="2260234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dirty="0"/>
                  <a:t>AC=AD</a:t>
                </a:r>
                <a:r>
                  <a:rPr lang="zh-CN" altLang="en-US" sz="2400" dirty="0"/>
                  <a:t>（已知）</a:t>
                </a:r>
              </a:p>
            </p:txBody>
          </p:sp>
          <p:sp>
            <p:nvSpPr>
              <p:cNvPr id="39" name="Text Box 22" descr="底色1">
                <a:extLst>
                  <a:ext uri="{FF2B5EF4-FFF2-40B4-BE49-F238E27FC236}">
                    <a16:creationId xmlns="" xmlns:a16="http://schemas.microsoft.com/office/drawing/2014/main" id="{4DD0D0FE-368F-402D-A80B-102EB70A85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3493" y="4347440"/>
                <a:ext cx="2260234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dirty="0"/>
                  <a:t>BC=BD</a:t>
                </a:r>
                <a:r>
                  <a:rPr lang="zh-CN" altLang="en-US" sz="2400" dirty="0"/>
                  <a:t>（已知）</a:t>
                </a:r>
              </a:p>
            </p:txBody>
          </p:sp>
          <p:sp>
            <p:nvSpPr>
              <p:cNvPr id="40" name="Text Box 23" descr="底色1">
                <a:extLst>
                  <a:ext uri="{FF2B5EF4-FFF2-40B4-BE49-F238E27FC236}">
                    <a16:creationId xmlns="" xmlns:a16="http://schemas.microsoft.com/office/drawing/2014/main" id="{E7BA0B80-F339-4335-902B-1087DBB533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3493" y="4830535"/>
                <a:ext cx="2603277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dirty="0"/>
                  <a:t>AB=AB</a:t>
                </a:r>
                <a:r>
                  <a:rPr lang="zh-CN" altLang="en-US" sz="2400" dirty="0"/>
                  <a:t>（公共边）</a:t>
                </a:r>
              </a:p>
            </p:txBody>
          </p:sp>
        </p:grpSp>
        <p:sp>
          <p:nvSpPr>
            <p:cNvPr id="41" name="Text Box 24" descr="底色1">
              <a:extLst>
                <a:ext uri="{FF2B5EF4-FFF2-40B4-BE49-F238E27FC236}">
                  <a16:creationId xmlns="" xmlns:a16="http://schemas.microsoft.com/office/drawing/2014/main" id="{FF02E65B-B4E3-4C24-9060-C67CE957A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3123" y="4358945"/>
              <a:ext cx="3662862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2400" dirty="0"/>
                <a:t>∴△ABC≌△ABD</a:t>
              </a:r>
              <a:r>
                <a:rPr lang="zh-CN" altLang="en-US" sz="2400" dirty="0"/>
                <a:t>（</a:t>
              </a:r>
              <a:r>
                <a:rPr lang="en-US" altLang="zh-CN" sz="2400" dirty="0"/>
                <a:t>SSS</a:t>
              </a:r>
              <a:r>
                <a:rPr lang="zh-CN" altLang="en-US" sz="2400" dirty="0"/>
                <a:t>）</a:t>
              </a:r>
            </a:p>
          </p:txBody>
        </p:sp>
        <p:sp>
          <p:nvSpPr>
            <p:cNvPr id="42" name="Text Box 28">
              <a:extLst>
                <a:ext uri="{FF2B5EF4-FFF2-40B4-BE49-F238E27FC236}">
                  <a16:creationId xmlns="" xmlns:a16="http://schemas.microsoft.com/office/drawing/2014/main" id="{777D415C-B39C-4363-9500-FB5DA12F97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3122" y="4842037"/>
              <a:ext cx="6178679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dirty="0"/>
                <a:t>∴∠BAC=∠BAD</a:t>
              </a:r>
              <a:r>
                <a:rPr lang="zh-CN" altLang="en-US" sz="2400" dirty="0"/>
                <a:t> （全等三角形的对应角相等）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B434FF8B-752B-4151-AE80-C5D60B84FF5C}"/>
                </a:ext>
              </a:extLst>
            </p:cNvPr>
            <p:cNvSpPr/>
            <p:nvPr/>
          </p:nvSpPr>
          <p:spPr>
            <a:xfrm>
              <a:off x="1545434" y="2329180"/>
              <a:ext cx="110799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/>
                <a:t>证明：</a:t>
              </a:r>
            </a:p>
          </p:txBody>
        </p:sp>
        <p:sp>
          <p:nvSpPr>
            <p:cNvPr id="11" name="左大括号 10">
              <a:extLst>
                <a:ext uri="{FF2B5EF4-FFF2-40B4-BE49-F238E27FC236}">
                  <a16:creationId xmlns="" xmlns:a16="http://schemas.microsoft.com/office/drawing/2014/main" id="{1C12C583-CAA9-4ACF-A984-F8449498D3CC}"/>
                </a:ext>
              </a:extLst>
            </p:cNvPr>
            <p:cNvSpPr/>
            <p:nvPr/>
          </p:nvSpPr>
          <p:spPr>
            <a:xfrm>
              <a:off x="2756396" y="2930543"/>
              <a:ext cx="118704" cy="1178412"/>
            </a:xfrm>
            <a:prstGeom prst="leftBrace">
              <a:avLst>
                <a:gd name="adj1" fmla="val 96599"/>
                <a:gd name="adj2" fmla="val 50000"/>
              </a:avLst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4" name="Text Box 24" descr="底色1">
              <a:extLst>
                <a:ext uri="{FF2B5EF4-FFF2-40B4-BE49-F238E27FC236}">
                  <a16:creationId xmlns="" xmlns:a16="http://schemas.microsoft.com/office/drawing/2014/main" id="{50DA3CF5-2EC9-4BFE-8CD8-924D567086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3123" y="3275412"/>
              <a:ext cx="30030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400" dirty="0"/>
                <a:t>∵</a:t>
              </a:r>
            </a:p>
          </p:txBody>
        </p:sp>
        <p:sp>
          <p:nvSpPr>
            <p:cNvPr id="45" name="Text Box 28">
              <a:extLst>
                <a:ext uri="{FF2B5EF4-FFF2-40B4-BE49-F238E27FC236}">
                  <a16:creationId xmlns="" xmlns:a16="http://schemas.microsoft.com/office/drawing/2014/main" id="{73262167-107A-4C92-946A-F0A65F05C6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3122" y="5301822"/>
              <a:ext cx="6178679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dirty="0"/>
                <a:t>∴AB</a:t>
              </a:r>
              <a:r>
                <a:rPr lang="zh-CN" altLang="en-US" sz="2400" dirty="0"/>
                <a:t>是</a:t>
              </a:r>
              <a:r>
                <a:rPr lang="en-US" altLang="zh-CN" sz="2400" dirty="0"/>
                <a:t>∠DAC</a:t>
              </a:r>
              <a:r>
                <a:rPr lang="zh-CN" altLang="en-US" sz="2400" dirty="0"/>
                <a:t>的平分线 （角平分线定义）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14310555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DE09FDE-8A64-41DC-A12F-C08FB763D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巩固提高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F3CD1833-C67C-438B-81AF-1B7476262030}"/>
              </a:ext>
            </a:extLst>
          </p:cNvPr>
          <p:cNvSpPr txBox="1"/>
          <p:nvPr/>
        </p:nvSpPr>
        <p:spPr>
          <a:xfrm>
            <a:off x="1464769" y="1139642"/>
            <a:ext cx="72314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dirty="0">
                <a:solidFill>
                  <a:schemeClr val="accent2"/>
                </a:solidFill>
              </a:rPr>
              <a:t>已知：如图</a:t>
            </a:r>
            <a:r>
              <a:rPr lang="en-US" altLang="zh-CN" sz="2800" dirty="0">
                <a:solidFill>
                  <a:schemeClr val="accent2"/>
                </a:solidFill>
              </a:rPr>
              <a:t>1 </a:t>
            </a:r>
            <a:r>
              <a:rPr lang="zh-CN" altLang="en-US" sz="2800" dirty="0">
                <a:solidFill>
                  <a:schemeClr val="accent2"/>
                </a:solidFill>
              </a:rPr>
              <a:t>，</a:t>
            </a:r>
            <a:r>
              <a:rPr lang="en-US" altLang="zh-CN" sz="2800" dirty="0">
                <a:solidFill>
                  <a:schemeClr val="accent2"/>
                </a:solidFill>
              </a:rPr>
              <a:t>AC=FE</a:t>
            </a:r>
            <a:r>
              <a:rPr lang="zh-CN" altLang="en-US" sz="2800" dirty="0">
                <a:solidFill>
                  <a:schemeClr val="accent2"/>
                </a:solidFill>
              </a:rPr>
              <a:t>，</a:t>
            </a:r>
            <a:r>
              <a:rPr lang="en-US" altLang="zh-CN" sz="2800" dirty="0">
                <a:solidFill>
                  <a:schemeClr val="accent2"/>
                </a:solidFill>
              </a:rPr>
              <a:t>AD=FB</a:t>
            </a:r>
            <a:r>
              <a:rPr lang="zh-CN" altLang="en-US" sz="2800" dirty="0">
                <a:solidFill>
                  <a:schemeClr val="accent2"/>
                </a:solidFill>
              </a:rPr>
              <a:t>，</a:t>
            </a:r>
            <a:r>
              <a:rPr lang="en-US" altLang="zh-CN" sz="2800" dirty="0">
                <a:solidFill>
                  <a:schemeClr val="accent2"/>
                </a:solidFill>
              </a:rPr>
              <a:t>BC=DE</a:t>
            </a:r>
          </a:p>
          <a:p>
            <a:pPr algn="just"/>
            <a:r>
              <a:rPr lang="zh-CN" altLang="en-US" sz="2800" dirty="0">
                <a:solidFill>
                  <a:schemeClr val="accent2"/>
                </a:solidFill>
              </a:rPr>
              <a:t>求证：△</a:t>
            </a:r>
            <a:r>
              <a:rPr lang="en-US" altLang="zh-CN" sz="2800" dirty="0">
                <a:solidFill>
                  <a:schemeClr val="accent2"/>
                </a:solidFill>
              </a:rPr>
              <a:t>ABC≌△FDE </a:t>
            </a:r>
          </a:p>
        </p:txBody>
      </p:sp>
      <p:sp>
        <p:nvSpPr>
          <p:cNvPr id="23" name="help-web-button_18436">
            <a:extLst>
              <a:ext uri="{FF2B5EF4-FFF2-40B4-BE49-F238E27FC236}">
                <a16:creationId xmlns="" xmlns:a16="http://schemas.microsoft.com/office/drawing/2014/main" id="{DB8D315A-B498-47EB-88B2-A005C54C7F24}"/>
              </a:ext>
            </a:extLst>
          </p:cNvPr>
          <p:cNvSpPr>
            <a:spLocks noChangeAspect="1"/>
          </p:cNvSpPr>
          <p:nvPr/>
        </p:nvSpPr>
        <p:spPr bwMode="auto">
          <a:xfrm>
            <a:off x="788738" y="1302650"/>
            <a:ext cx="609685" cy="608767"/>
          </a:xfrm>
          <a:custGeom>
            <a:avLst/>
            <a:gdLst>
              <a:gd name="T0" fmla="*/ 2879 w 5758"/>
              <a:gd name="T1" fmla="*/ 0 h 5758"/>
              <a:gd name="T2" fmla="*/ 0 w 5758"/>
              <a:gd name="T3" fmla="*/ 2878 h 5758"/>
              <a:gd name="T4" fmla="*/ 2879 w 5758"/>
              <a:gd name="T5" fmla="*/ 5758 h 5758"/>
              <a:gd name="T6" fmla="*/ 5758 w 5758"/>
              <a:gd name="T7" fmla="*/ 2878 h 5758"/>
              <a:gd name="T8" fmla="*/ 2879 w 5758"/>
              <a:gd name="T9" fmla="*/ 0 h 5758"/>
              <a:gd name="T10" fmla="*/ 3084 w 5758"/>
              <a:gd name="T11" fmla="*/ 4479 h 5758"/>
              <a:gd name="T12" fmla="*/ 2852 w 5758"/>
              <a:gd name="T13" fmla="*/ 4569 h 5758"/>
              <a:gd name="T14" fmla="*/ 2614 w 5758"/>
              <a:gd name="T15" fmla="*/ 4481 h 5758"/>
              <a:gd name="T16" fmla="*/ 2513 w 5758"/>
              <a:gd name="T17" fmla="*/ 4234 h 5758"/>
              <a:gd name="T18" fmla="*/ 2611 w 5758"/>
              <a:gd name="T19" fmla="*/ 3997 h 5758"/>
              <a:gd name="T20" fmla="*/ 2852 w 5758"/>
              <a:gd name="T21" fmla="*/ 3901 h 5758"/>
              <a:gd name="T22" fmla="*/ 3089 w 5758"/>
              <a:gd name="T23" fmla="*/ 3997 h 5758"/>
              <a:gd name="T24" fmla="*/ 3185 w 5758"/>
              <a:gd name="T25" fmla="*/ 4234 h 5758"/>
              <a:gd name="T26" fmla="*/ 3084 w 5758"/>
              <a:gd name="T27" fmla="*/ 4479 h 5758"/>
              <a:gd name="T28" fmla="*/ 3918 w 5758"/>
              <a:gd name="T29" fmla="*/ 2412 h 5758"/>
              <a:gd name="T30" fmla="*/ 3735 w 5758"/>
              <a:gd name="T31" fmla="*/ 2659 h 5758"/>
              <a:gd name="T32" fmla="*/ 3354 w 5758"/>
              <a:gd name="T33" fmla="*/ 3008 h 5758"/>
              <a:gd name="T34" fmla="*/ 3233 w 5758"/>
              <a:gd name="T35" fmla="*/ 3130 h 5758"/>
              <a:gd name="T36" fmla="*/ 3165 w 5758"/>
              <a:gd name="T37" fmla="*/ 3226 h 5758"/>
              <a:gd name="T38" fmla="*/ 3130 w 5758"/>
              <a:gd name="T39" fmla="*/ 3313 h 5758"/>
              <a:gd name="T40" fmla="*/ 3093 w 5758"/>
              <a:gd name="T41" fmla="*/ 3466 h 5758"/>
              <a:gd name="T42" fmla="*/ 2828 w 5758"/>
              <a:gd name="T43" fmla="*/ 3698 h 5758"/>
              <a:gd name="T44" fmla="*/ 2632 w 5758"/>
              <a:gd name="T45" fmla="*/ 3622 h 5758"/>
              <a:gd name="T46" fmla="*/ 2553 w 5758"/>
              <a:gd name="T47" fmla="*/ 3397 h 5758"/>
              <a:gd name="T48" fmla="*/ 2611 w 5758"/>
              <a:gd name="T49" fmla="*/ 3072 h 5758"/>
              <a:gd name="T50" fmla="*/ 2765 w 5758"/>
              <a:gd name="T51" fmla="*/ 2831 h 5758"/>
              <a:gd name="T52" fmla="*/ 3024 w 5758"/>
              <a:gd name="T53" fmla="*/ 2584 h 5758"/>
              <a:gd name="T54" fmla="*/ 3231 w 5758"/>
              <a:gd name="T55" fmla="*/ 2396 h 5758"/>
              <a:gd name="T56" fmla="*/ 3338 w 5758"/>
              <a:gd name="T57" fmla="*/ 2254 h 5758"/>
              <a:gd name="T58" fmla="*/ 3381 w 5758"/>
              <a:gd name="T59" fmla="*/ 2084 h 5758"/>
              <a:gd name="T60" fmla="*/ 3248 w 5758"/>
              <a:gd name="T61" fmla="*/ 1783 h 5758"/>
              <a:gd name="T62" fmla="*/ 2906 w 5758"/>
              <a:gd name="T63" fmla="*/ 1660 h 5758"/>
              <a:gd name="T64" fmla="*/ 2544 w 5758"/>
              <a:gd name="T65" fmla="*/ 1784 h 5758"/>
              <a:gd name="T66" fmla="*/ 2348 w 5758"/>
              <a:gd name="T67" fmla="*/ 2149 h 5758"/>
              <a:gd name="T68" fmla="*/ 2060 w 5758"/>
              <a:gd name="T69" fmla="*/ 2401 h 5758"/>
              <a:gd name="T70" fmla="*/ 1849 w 5758"/>
              <a:gd name="T71" fmla="*/ 2313 h 5758"/>
              <a:gd name="T72" fmla="*/ 1763 w 5758"/>
              <a:gd name="T73" fmla="*/ 2122 h 5758"/>
              <a:gd name="T74" fmla="*/ 1899 w 5758"/>
              <a:gd name="T75" fmla="*/ 1693 h 5758"/>
              <a:gd name="T76" fmla="*/ 2296 w 5758"/>
              <a:gd name="T77" fmla="*/ 1332 h 5758"/>
              <a:gd name="T78" fmla="*/ 2906 w 5758"/>
              <a:gd name="T79" fmla="*/ 1189 h 5758"/>
              <a:gd name="T80" fmla="*/ 3477 w 5758"/>
              <a:gd name="T81" fmla="*/ 1309 h 5758"/>
              <a:gd name="T82" fmla="*/ 3860 w 5758"/>
              <a:gd name="T83" fmla="*/ 1634 h 5758"/>
              <a:gd name="T84" fmla="*/ 3995 w 5758"/>
              <a:gd name="T85" fmla="*/ 2080 h 5758"/>
              <a:gd name="T86" fmla="*/ 3918 w 5758"/>
              <a:gd name="T87" fmla="*/ 2412 h 5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58" h="5758">
                <a:moveTo>
                  <a:pt x="2879" y="0"/>
                </a:moveTo>
                <a:cubicBezTo>
                  <a:pt x="1290" y="0"/>
                  <a:pt x="0" y="1288"/>
                  <a:pt x="0" y="2878"/>
                </a:cubicBezTo>
                <a:cubicBezTo>
                  <a:pt x="0" y="4469"/>
                  <a:pt x="1290" y="5758"/>
                  <a:pt x="2879" y="5758"/>
                </a:cubicBezTo>
                <a:cubicBezTo>
                  <a:pt x="4470" y="5758"/>
                  <a:pt x="5758" y="4469"/>
                  <a:pt x="5758" y="2878"/>
                </a:cubicBezTo>
                <a:cubicBezTo>
                  <a:pt x="5758" y="1288"/>
                  <a:pt x="4470" y="0"/>
                  <a:pt x="2879" y="0"/>
                </a:cubicBezTo>
                <a:close/>
                <a:moveTo>
                  <a:pt x="3084" y="4479"/>
                </a:moveTo>
                <a:cubicBezTo>
                  <a:pt x="3017" y="4539"/>
                  <a:pt x="2940" y="4569"/>
                  <a:pt x="2852" y="4569"/>
                </a:cubicBezTo>
                <a:cubicBezTo>
                  <a:pt x="2761" y="4569"/>
                  <a:pt x="2682" y="4540"/>
                  <a:pt x="2614" y="4481"/>
                </a:cubicBezTo>
                <a:cubicBezTo>
                  <a:pt x="2547" y="4422"/>
                  <a:pt x="2513" y="4340"/>
                  <a:pt x="2513" y="4234"/>
                </a:cubicBezTo>
                <a:cubicBezTo>
                  <a:pt x="2513" y="4140"/>
                  <a:pt x="2546" y="4061"/>
                  <a:pt x="2611" y="3997"/>
                </a:cubicBezTo>
                <a:cubicBezTo>
                  <a:pt x="2677" y="3933"/>
                  <a:pt x="2757" y="3901"/>
                  <a:pt x="2852" y="3901"/>
                </a:cubicBezTo>
                <a:cubicBezTo>
                  <a:pt x="2946" y="3901"/>
                  <a:pt x="3025" y="3933"/>
                  <a:pt x="3089" y="3997"/>
                </a:cubicBezTo>
                <a:cubicBezTo>
                  <a:pt x="3153" y="4061"/>
                  <a:pt x="3185" y="4140"/>
                  <a:pt x="3185" y="4234"/>
                </a:cubicBezTo>
                <a:cubicBezTo>
                  <a:pt x="3185" y="4338"/>
                  <a:pt x="3151" y="4420"/>
                  <a:pt x="3084" y="4479"/>
                </a:cubicBezTo>
                <a:close/>
                <a:moveTo>
                  <a:pt x="3918" y="2412"/>
                </a:moveTo>
                <a:cubicBezTo>
                  <a:pt x="3867" y="2508"/>
                  <a:pt x="3806" y="2590"/>
                  <a:pt x="3735" y="2659"/>
                </a:cubicBezTo>
                <a:cubicBezTo>
                  <a:pt x="3664" y="2728"/>
                  <a:pt x="3537" y="2845"/>
                  <a:pt x="3354" y="3008"/>
                </a:cubicBezTo>
                <a:cubicBezTo>
                  <a:pt x="3304" y="3055"/>
                  <a:pt x="3263" y="3095"/>
                  <a:pt x="3233" y="3130"/>
                </a:cubicBezTo>
                <a:cubicBezTo>
                  <a:pt x="3202" y="3165"/>
                  <a:pt x="3179" y="3197"/>
                  <a:pt x="3165" y="3226"/>
                </a:cubicBezTo>
                <a:cubicBezTo>
                  <a:pt x="3150" y="3255"/>
                  <a:pt x="3138" y="3284"/>
                  <a:pt x="3130" y="3313"/>
                </a:cubicBezTo>
                <a:cubicBezTo>
                  <a:pt x="3122" y="3342"/>
                  <a:pt x="3110" y="3393"/>
                  <a:pt x="3093" y="3466"/>
                </a:cubicBezTo>
                <a:cubicBezTo>
                  <a:pt x="3065" y="3621"/>
                  <a:pt x="2976" y="3698"/>
                  <a:pt x="2828" y="3698"/>
                </a:cubicBezTo>
                <a:cubicBezTo>
                  <a:pt x="2750" y="3698"/>
                  <a:pt x="2685" y="3673"/>
                  <a:pt x="2632" y="3622"/>
                </a:cubicBezTo>
                <a:cubicBezTo>
                  <a:pt x="2579" y="3572"/>
                  <a:pt x="2553" y="3497"/>
                  <a:pt x="2553" y="3397"/>
                </a:cubicBezTo>
                <a:cubicBezTo>
                  <a:pt x="2553" y="3272"/>
                  <a:pt x="2572" y="3164"/>
                  <a:pt x="2611" y="3072"/>
                </a:cubicBezTo>
                <a:cubicBezTo>
                  <a:pt x="2650" y="2981"/>
                  <a:pt x="2701" y="2900"/>
                  <a:pt x="2765" y="2831"/>
                </a:cubicBezTo>
                <a:cubicBezTo>
                  <a:pt x="2829" y="2762"/>
                  <a:pt x="2915" y="2680"/>
                  <a:pt x="3024" y="2584"/>
                </a:cubicBezTo>
                <a:cubicBezTo>
                  <a:pt x="3119" y="2501"/>
                  <a:pt x="3188" y="2438"/>
                  <a:pt x="3231" y="2396"/>
                </a:cubicBezTo>
                <a:cubicBezTo>
                  <a:pt x="3273" y="2353"/>
                  <a:pt x="3309" y="2306"/>
                  <a:pt x="3338" y="2254"/>
                </a:cubicBezTo>
                <a:cubicBezTo>
                  <a:pt x="3367" y="2202"/>
                  <a:pt x="3381" y="2145"/>
                  <a:pt x="3381" y="2084"/>
                </a:cubicBezTo>
                <a:cubicBezTo>
                  <a:pt x="3381" y="1965"/>
                  <a:pt x="3337" y="1865"/>
                  <a:pt x="3248" y="1783"/>
                </a:cubicBezTo>
                <a:cubicBezTo>
                  <a:pt x="3160" y="1701"/>
                  <a:pt x="3046" y="1660"/>
                  <a:pt x="2906" y="1660"/>
                </a:cubicBezTo>
                <a:cubicBezTo>
                  <a:pt x="2742" y="1660"/>
                  <a:pt x="2621" y="1702"/>
                  <a:pt x="2544" y="1784"/>
                </a:cubicBezTo>
                <a:cubicBezTo>
                  <a:pt x="2467" y="1867"/>
                  <a:pt x="2401" y="1988"/>
                  <a:pt x="2348" y="2149"/>
                </a:cubicBezTo>
                <a:cubicBezTo>
                  <a:pt x="2297" y="2317"/>
                  <a:pt x="2201" y="2401"/>
                  <a:pt x="2060" y="2401"/>
                </a:cubicBezTo>
                <a:cubicBezTo>
                  <a:pt x="1976" y="2401"/>
                  <a:pt x="1906" y="2372"/>
                  <a:pt x="1849" y="2313"/>
                </a:cubicBezTo>
                <a:cubicBezTo>
                  <a:pt x="1791" y="2255"/>
                  <a:pt x="1763" y="2191"/>
                  <a:pt x="1763" y="2122"/>
                </a:cubicBezTo>
                <a:cubicBezTo>
                  <a:pt x="1763" y="1981"/>
                  <a:pt x="1808" y="1838"/>
                  <a:pt x="1899" y="1693"/>
                </a:cubicBezTo>
                <a:cubicBezTo>
                  <a:pt x="1990" y="1548"/>
                  <a:pt x="2122" y="1427"/>
                  <a:pt x="2296" y="1332"/>
                </a:cubicBezTo>
                <a:cubicBezTo>
                  <a:pt x="2470" y="1237"/>
                  <a:pt x="2674" y="1189"/>
                  <a:pt x="2906" y="1189"/>
                </a:cubicBezTo>
                <a:cubicBezTo>
                  <a:pt x="3121" y="1189"/>
                  <a:pt x="3312" y="1229"/>
                  <a:pt x="3477" y="1309"/>
                </a:cubicBezTo>
                <a:cubicBezTo>
                  <a:pt x="3642" y="1388"/>
                  <a:pt x="3770" y="1497"/>
                  <a:pt x="3860" y="1634"/>
                </a:cubicBezTo>
                <a:cubicBezTo>
                  <a:pt x="3950" y="1770"/>
                  <a:pt x="3995" y="1919"/>
                  <a:pt x="3995" y="2080"/>
                </a:cubicBezTo>
                <a:cubicBezTo>
                  <a:pt x="3995" y="2206"/>
                  <a:pt x="3969" y="2317"/>
                  <a:pt x="3918" y="2412"/>
                </a:cubicBezTo>
                <a:close/>
              </a:path>
            </a:pathLst>
          </a:cu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0015073E-5DCC-4505-BDD6-AA0A621E580D}"/>
              </a:ext>
            </a:extLst>
          </p:cNvPr>
          <p:cNvGrpSpPr/>
          <p:nvPr/>
        </p:nvGrpSpPr>
        <p:grpSpPr>
          <a:xfrm>
            <a:off x="1786267" y="2339340"/>
            <a:ext cx="4995532" cy="3415065"/>
            <a:chOff x="1786267" y="2339340"/>
            <a:chExt cx="4995532" cy="3415065"/>
          </a:xfrm>
        </p:grpSpPr>
        <p:sp>
          <p:nvSpPr>
            <p:cNvPr id="37" name="Rectangle 19">
              <a:extLst>
                <a:ext uri="{FF2B5EF4-FFF2-40B4-BE49-F238E27FC236}">
                  <a16:creationId xmlns="" xmlns:a16="http://schemas.microsoft.com/office/drawing/2014/main" id="{B62CAFA8-38AB-41FB-9541-501581AF0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5409" y="2416536"/>
              <a:ext cx="1760391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indent="0" eaLnBrk="0" hangingPunct="0">
                <a:spcBef>
                  <a:spcPct val="50000"/>
                </a:spcBef>
                <a:buNone/>
              </a:pPr>
              <a:r>
                <a:rPr lang="zh-CN" altLang="en-US" sz="2400" dirty="0">
                  <a:latin typeface="+mn-lt"/>
                  <a:ea typeface="+mn-ea"/>
                </a:rPr>
                <a:t>∵</a:t>
              </a:r>
              <a:r>
                <a:rPr lang="en-US" altLang="zh-CN" sz="2400" dirty="0">
                  <a:latin typeface="+mn-lt"/>
                  <a:ea typeface="+mn-ea"/>
                </a:rPr>
                <a:t>AD=FB</a:t>
              </a:r>
              <a:r>
                <a:rPr lang="zh-CN" altLang="en-US" sz="2400" dirty="0">
                  <a:latin typeface="+mn-lt"/>
                  <a:ea typeface="+mn-ea"/>
                </a:rPr>
                <a:t>   </a:t>
              </a: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4A8DFABD-15E8-4D93-931B-610D71724803}"/>
                </a:ext>
              </a:extLst>
            </p:cNvPr>
            <p:cNvGrpSpPr/>
            <p:nvPr/>
          </p:nvGrpSpPr>
          <p:grpSpPr>
            <a:xfrm>
              <a:off x="3383953" y="3878116"/>
              <a:ext cx="2603277" cy="1335522"/>
              <a:chOff x="4013493" y="3864345"/>
              <a:chExt cx="2603277" cy="1335522"/>
            </a:xfrm>
          </p:grpSpPr>
          <p:sp>
            <p:nvSpPr>
              <p:cNvPr id="38" name="Text Box 21" descr="底色1">
                <a:extLst>
                  <a:ext uri="{FF2B5EF4-FFF2-40B4-BE49-F238E27FC236}">
                    <a16:creationId xmlns="" xmlns:a16="http://schemas.microsoft.com/office/drawing/2014/main" id="{6E7CB631-4FF6-430C-8684-7B0B163E9E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3493" y="3864345"/>
                <a:ext cx="2260234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dirty="0"/>
                  <a:t>AC=FE</a:t>
                </a:r>
                <a:r>
                  <a:rPr lang="zh-CN" altLang="en-US" sz="2400" dirty="0"/>
                  <a:t>（已知）</a:t>
                </a:r>
              </a:p>
            </p:txBody>
          </p:sp>
          <p:sp>
            <p:nvSpPr>
              <p:cNvPr id="39" name="Text Box 22" descr="底色1">
                <a:extLst>
                  <a:ext uri="{FF2B5EF4-FFF2-40B4-BE49-F238E27FC236}">
                    <a16:creationId xmlns="" xmlns:a16="http://schemas.microsoft.com/office/drawing/2014/main" id="{4DD0D0FE-368F-402D-A80B-102EB70A85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3493" y="4347440"/>
                <a:ext cx="2260234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dirty="0"/>
                  <a:t>BC=DE</a:t>
                </a:r>
                <a:r>
                  <a:rPr lang="zh-CN" altLang="en-US" sz="2400" dirty="0"/>
                  <a:t>（已知）</a:t>
                </a:r>
              </a:p>
            </p:txBody>
          </p:sp>
          <p:sp>
            <p:nvSpPr>
              <p:cNvPr id="40" name="Text Box 23" descr="底色1">
                <a:extLst>
                  <a:ext uri="{FF2B5EF4-FFF2-40B4-BE49-F238E27FC236}">
                    <a16:creationId xmlns="" xmlns:a16="http://schemas.microsoft.com/office/drawing/2014/main" id="{E7BA0B80-F339-4335-902B-1087DBB533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3493" y="4830535"/>
                <a:ext cx="2603277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dirty="0"/>
                  <a:t>AB=FD</a:t>
                </a:r>
                <a:r>
                  <a:rPr lang="zh-CN" altLang="en-US" sz="2400" dirty="0"/>
                  <a:t>（已证）</a:t>
                </a:r>
              </a:p>
            </p:txBody>
          </p:sp>
        </p:grpSp>
        <p:sp>
          <p:nvSpPr>
            <p:cNvPr id="41" name="Text Box 24" descr="底色1">
              <a:extLst>
                <a:ext uri="{FF2B5EF4-FFF2-40B4-BE49-F238E27FC236}">
                  <a16:creationId xmlns="" xmlns:a16="http://schemas.microsoft.com/office/drawing/2014/main" id="{FF02E65B-B4E3-4C24-9060-C67CE957A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5408" y="5385073"/>
              <a:ext cx="4046391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2400" dirty="0"/>
                <a:t>∴△ ABC ≌△FDE</a:t>
              </a:r>
              <a:r>
                <a:rPr lang="zh-CN" altLang="en-US" sz="2400" dirty="0"/>
                <a:t>（</a:t>
              </a:r>
              <a:r>
                <a:rPr lang="en-US" altLang="zh-CN" sz="2400" dirty="0"/>
                <a:t>SSS</a:t>
              </a:r>
              <a:r>
                <a:rPr lang="zh-CN" altLang="en-US" sz="2400" dirty="0"/>
                <a:t>）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B434FF8B-752B-4151-AE80-C5D60B84FF5C}"/>
                </a:ext>
              </a:extLst>
            </p:cNvPr>
            <p:cNvSpPr/>
            <p:nvPr/>
          </p:nvSpPr>
          <p:spPr>
            <a:xfrm>
              <a:off x="1786267" y="2339340"/>
              <a:ext cx="110799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/>
                <a:t>证明：</a:t>
              </a:r>
            </a:p>
          </p:txBody>
        </p:sp>
        <p:sp>
          <p:nvSpPr>
            <p:cNvPr id="11" name="左大括号 10">
              <a:extLst>
                <a:ext uri="{FF2B5EF4-FFF2-40B4-BE49-F238E27FC236}">
                  <a16:creationId xmlns="" xmlns:a16="http://schemas.microsoft.com/office/drawing/2014/main" id="{1C12C583-CAA9-4ACF-A984-F8449498D3CC}"/>
                </a:ext>
              </a:extLst>
            </p:cNvPr>
            <p:cNvSpPr/>
            <p:nvPr/>
          </p:nvSpPr>
          <p:spPr>
            <a:xfrm>
              <a:off x="3151885" y="3956671"/>
              <a:ext cx="118704" cy="1178412"/>
            </a:xfrm>
            <a:prstGeom prst="leftBrace">
              <a:avLst>
                <a:gd name="adj1" fmla="val 96599"/>
                <a:gd name="adj2" fmla="val 50000"/>
              </a:avLst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Text Box 24" descr="底色1">
              <a:extLst>
                <a:ext uri="{FF2B5EF4-FFF2-40B4-BE49-F238E27FC236}">
                  <a16:creationId xmlns="" xmlns:a16="http://schemas.microsoft.com/office/drawing/2014/main" id="{50DA3CF5-2EC9-4BFE-8CD8-924D567086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5409" y="4301540"/>
              <a:ext cx="30030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400" dirty="0"/>
                <a:t>∵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BF004D38-AC1D-45B7-AD4E-1FF322BE0711}"/>
                </a:ext>
              </a:extLst>
            </p:cNvPr>
            <p:cNvSpPr/>
            <p:nvPr/>
          </p:nvSpPr>
          <p:spPr>
            <a:xfrm>
              <a:off x="2735409" y="2883544"/>
              <a:ext cx="3438295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2400" dirty="0"/>
                <a:t>∴AB=FD</a:t>
              </a:r>
              <a:r>
                <a:rPr lang="zh-CN" altLang="en-US" sz="2400" dirty="0"/>
                <a:t>（等式性质）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30FFDA30-7560-4C02-BE0C-D743EB853A2A}"/>
                </a:ext>
              </a:extLst>
            </p:cNvPr>
            <p:cNvSpPr/>
            <p:nvPr/>
          </p:nvSpPr>
          <p:spPr>
            <a:xfrm>
              <a:off x="2961607" y="3366636"/>
              <a:ext cx="3015569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400" dirty="0"/>
                <a:t>在△</a:t>
              </a:r>
              <a:r>
                <a:rPr lang="en-US" altLang="zh-CN" sz="2400" dirty="0"/>
                <a:t>ABC</a:t>
              </a:r>
              <a:r>
                <a:rPr lang="zh-CN" altLang="en-US" sz="2400" dirty="0"/>
                <a:t>和△</a:t>
              </a:r>
              <a:r>
                <a:rPr lang="en-US" altLang="zh-CN" sz="2400" dirty="0"/>
                <a:t>FDE </a:t>
              </a:r>
              <a:r>
                <a:rPr lang="zh-CN" altLang="en-US" sz="2400" dirty="0"/>
                <a:t>中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5D47C501-14CF-474E-8E0A-8CD2A120E1B0}"/>
              </a:ext>
            </a:extLst>
          </p:cNvPr>
          <p:cNvGrpSpPr/>
          <p:nvPr/>
        </p:nvGrpSpPr>
        <p:grpSpPr>
          <a:xfrm>
            <a:off x="6610049" y="2652711"/>
            <a:ext cx="3999995" cy="2457682"/>
            <a:chOff x="6610049" y="2652711"/>
            <a:chExt cx="3999995" cy="2457682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77A11F2A-699D-4639-A255-7E2842203C34}"/>
                </a:ext>
              </a:extLst>
            </p:cNvPr>
            <p:cNvSpPr txBox="1"/>
            <p:nvPr/>
          </p:nvSpPr>
          <p:spPr>
            <a:xfrm>
              <a:off x="6610049" y="2675003"/>
              <a:ext cx="21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A</a:t>
              </a:r>
              <a:endParaRPr lang="zh-CN" altLang="en-US" sz="2400" dirty="0"/>
            </a:p>
          </p:txBody>
        </p:sp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E70D41FA-3A4D-47E8-8A75-763BAE3EB6CD}"/>
                </a:ext>
              </a:extLst>
            </p:cNvPr>
            <p:cNvGrpSpPr/>
            <p:nvPr/>
          </p:nvGrpSpPr>
          <p:grpSpPr>
            <a:xfrm>
              <a:off x="6886919" y="3025803"/>
              <a:ext cx="3438296" cy="1704626"/>
              <a:chOff x="7083102" y="2669308"/>
              <a:chExt cx="3551120" cy="1895365"/>
            </a:xfrm>
          </p:grpSpPr>
          <p:sp>
            <p:nvSpPr>
              <p:cNvPr id="8" name="等腰三角形 7">
                <a:extLst>
                  <a:ext uri="{FF2B5EF4-FFF2-40B4-BE49-F238E27FC236}">
                    <a16:creationId xmlns="" xmlns:a16="http://schemas.microsoft.com/office/drawing/2014/main" id="{F26C4C45-26E1-44A2-B012-8C8A1677583D}"/>
                  </a:ext>
                </a:extLst>
              </p:cNvPr>
              <p:cNvSpPr/>
              <p:nvPr/>
            </p:nvSpPr>
            <p:spPr>
              <a:xfrm rot="10800000">
                <a:off x="7083102" y="2669308"/>
                <a:ext cx="2807658" cy="1498832"/>
              </a:xfrm>
              <a:custGeom>
                <a:avLst/>
                <a:gdLst>
                  <a:gd name="connsiteX0" fmla="*/ 0 w 2662428"/>
                  <a:gd name="connsiteY0" fmla="*/ 1172484 h 1172484"/>
                  <a:gd name="connsiteX1" fmla="*/ 0 w 2662428"/>
                  <a:gd name="connsiteY1" fmla="*/ 0 h 1172484"/>
                  <a:gd name="connsiteX2" fmla="*/ 2662428 w 2662428"/>
                  <a:gd name="connsiteY2" fmla="*/ 1172484 h 1172484"/>
                  <a:gd name="connsiteX3" fmla="*/ 0 w 2662428"/>
                  <a:gd name="connsiteY3" fmla="*/ 1172484 h 1172484"/>
                  <a:gd name="connsiteX0" fmla="*/ 358140 w 3020568"/>
                  <a:gd name="connsiteY0" fmla="*/ 1317264 h 1317264"/>
                  <a:gd name="connsiteX1" fmla="*/ 0 w 3020568"/>
                  <a:gd name="connsiteY1" fmla="*/ 0 h 1317264"/>
                  <a:gd name="connsiteX2" fmla="*/ 3020568 w 3020568"/>
                  <a:gd name="connsiteY2" fmla="*/ 1317264 h 1317264"/>
                  <a:gd name="connsiteX3" fmla="*/ 358140 w 3020568"/>
                  <a:gd name="connsiteY3" fmla="*/ 1317264 h 1317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20568" h="1317264">
                    <a:moveTo>
                      <a:pt x="358140" y="1317264"/>
                    </a:moveTo>
                    <a:lnTo>
                      <a:pt x="0" y="0"/>
                    </a:lnTo>
                    <a:lnTo>
                      <a:pt x="3020568" y="1317264"/>
                    </a:lnTo>
                    <a:lnTo>
                      <a:pt x="358140" y="1317264"/>
                    </a:lnTo>
                    <a:close/>
                  </a:path>
                </a:pathLst>
              </a:custGeom>
              <a:pattFill prst="pct20">
                <a:fgClr>
                  <a:schemeClr val="accent2"/>
                </a:fgClr>
                <a:bgClr>
                  <a:schemeClr val="bg1"/>
                </a:bgClr>
              </a:pattFill>
              <a:ln w="254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3200" dirty="0">
                  <a:solidFill>
                    <a:srgbClr val="4CB9D0"/>
                  </a:solidFill>
                </a:endParaRPr>
              </a:p>
            </p:txBody>
          </p:sp>
          <p:sp>
            <p:nvSpPr>
              <p:cNvPr id="26" name="等腰三角形 7">
                <a:extLst>
                  <a:ext uri="{FF2B5EF4-FFF2-40B4-BE49-F238E27FC236}">
                    <a16:creationId xmlns="" xmlns:a16="http://schemas.microsoft.com/office/drawing/2014/main" id="{814470B6-3DF1-4FA4-8AC6-DEA0B38FCCAD}"/>
                  </a:ext>
                </a:extLst>
              </p:cNvPr>
              <p:cNvSpPr/>
              <p:nvPr/>
            </p:nvSpPr>
            <p:spPr>
              <a:xfrm rot="10800000" flipH="1" flipV="1">
                <a:off x="7826564" y="3065841"/>
                <a:ext cx="2807658" cy="1498832"/>
              </a:xfrm>
              <a:custGeom>
                <a:avLst/>
                <a:gdLst>
                  <a:gd name="connsiteX0" fmla="*/ 0 w 2662428"/>
                  <a:gd name="connsiteY0" fmla="*/ 1172484 h 1172484"/>
                  <a:gd name="connsiteX1" fmla="*/ 0 w 2662428"/>
                  <a:gd name="connsiteY1" fmla="*/ 0 h 1172484"/>
                  <a:gd name="connsiteX2" fmla="*/ 2662428 w 2662428"/>
                  <a:gd name="connsiteY2" fmla="*/ 1172484 h 1172484"/>
                  <a:gd name="connsiteX3" fmla="*/ 0 w 2662428"/>
                  <a:gd name="connsiteY3" fmla="*/ 1172484 h 1172484"/>
                  <a:gd name="connsiteX0" fmla="*/ 358140 w 3020568"/>
                  <a:gd name="connsiteY0" fmla="*/ 1317264 h 1317264"/>
                  <a:gd name="connsiteX1" fmla="*/ 0 w 3020568"/>
                  <a:gd name="connsiteY1" fmla="*/ 0 h 1317264"/>
                  <a:gd name="connsiteX2" fmla="*/ 3020568 w 3020568"/>
                  <a:gd name="connsiteY2" fmla="*/ 1317264 h 1317264"/>
                  <a:gd name="connsiteX3" fmla="*/ 358140 w 3020568"/>
                  <a:gd name="connsiteY3" fmla="*/ 1317264 h 1317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20568" h="1317264">
                    <a:moveTo>
                      <a:pt x="358140" y="1317264"/>
                    </a:moveTo>
                    <a:lnTo>
                      <a:pt x="0" y="0"/>
                    </a:lnTo>
                    <a:lnTo>
                      <a:pt x="3020568" y="1317264"/>
                    </a:lnTo>
                    <a:lnTo>
                      <a:pt x="358140" y="1317264"/>
                    </a:lnTo>
                    <a:close/>
                  </a:path>
                </a:pathLst>
              </a:custGeom>
              <a:pattFill prst="pct20">
                <a:fgClr>
                  <a:schemeClr val="accent2"/>
                </a:fgClr>
                <a:bgClr>
                  <a:schemeClr val="bg1"/>
                </a:bgClr>
              </a:pattFill>
              <a:ln w="254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3200" dirty="0">
                  <a:solidFill>
                    <a:srgbClr val="4CB9D0"/>
                  </a:solidFill>
                </a:endParaRPr>
              </a:p>
            </p:txBody>
          </p:sp>
        </p:grpSp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019EFFFE-FD0C-41CA-80F6-959842D67938}"/>
                </a:ext>
              </a:extLst>
            </p:cNvPr>
            <p:cNvSpPr txBox="1"/>
            <p:nvPr/>
          </p:nvSpPr>
          <p:spPr>
            <a:xfrm>
              <a:off x="9307994" y="2652711"/>
              <a:ext cx="21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C</a:t>
              </a:r>
              <a:endParaRPr lang="zh-CN" altLang="en-US" sz="2400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F122C7F2-FF68-47CD-9FE3-4DDCB22BFFCD}"/>
                </a:ext>
              </a:extLst>
            </p:cNvPr>
            <p:cNvSpPr txBox="1"/>
            <p:nvPr/>
          </p:nvSpPr>
          <p:spPr>
            <a:xfrm>
              <a:off x="7695899" y="4648728"/>
              <a:ext cx="21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E</a:t>
              </a:r>
              <a:endParaRPr lang="zh-CN" altLang="en-US" sz="2400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="" xmlns:a16="http://schemas.microsoft.com/office/drawing/2014/main" id="{A46EAC4E-0E2F-45AA-A63F-656EE621209C}"/>
                </a:ext>
              </a:extLst>
            </p:cNvPr>
            <p:cNvSpPr txBox="1"/>
            <p:nvPr/>
          </p:nvSpPr>
          <p:spPr>
            <a:xfrm>
              <a:off x="10393844" y="4626436"/>
              <a:ext cx="21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F</a:t>
              </a:r>
              <a:endParaRPr lang="zh-CN" altLang="en-US" sz="2400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E469E581-897F-4F40-BD14-CE766BDFD57E}"/>
                </a:ext>
              </a:extLst>
            </p:cNvPr>
            <p:cNvSpPr txBox="1"/>
            <p:nvPr/>
          </p:nvSpPr>
          <p:spPr>
            <a:xfrm>
              <a:off x="7390560" y="3291683"/>
              <a:ext cx="21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D</a:t>
              </a:r>
              <a:endParaRPr lang="zh-CN" altLang="en-US" sz="2400" dirty="0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0EA76BAB-708B-4B38-B260-260FF0D9B681}"/>
                </a:ext>
              </a:extLst>
            </p:cNvPr>
            <p:cNvSpPr txBox="1"/>
            <p:nvPr/>
          </p:nvSpPr>
          <p:spPr>
            <a:xfrm>
              <a:off x="9653344" y="4016615"/>
              <a:ext cx="21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B</a:t>
              </a:r>
              <a:endParaRPr lang="zh-CN" altLang="en-US" sz="240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38519806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DE09FDE-8A64-41DC-A12F-C08FB763D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巩固提高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F3CD1833-C67C-438B-81AF-1B7476262030}"/>
              </a:ext>
            </a:extLst>
          </p:cNvPr>
          <p:cNvSpPr txBox="1"/>
          <p:nvPr/>
        </p:nvSpPr>
        <p:spPr>
          <a:xfrm>
            <a:off x="1464769" y="1242492"/>
            <a:ext cx="101366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zh-CN" altLang="en-US"/>
              <a:t>如图</a:t>
            </a:r>
            <a:r>
              <a:rPr lang="en-US" altLang="zh-CN" dirty="0"/>
              <a:t>, △ABC</a:t>
            </a:r>
            <a:r>
              <a:rPr lang="zh-CN" altLang="en-US" dirty="0"/>
              <a:t>是一个钢</a:t>
            </a:r>
            <a:r>
              <a:rPr lang="zh-CN" altLang="en-US"/>
              <a:t>架，</a:t>
            </a:r>
            <a:r>
              <a:rPr lang="en-US" altLang="zh-CN" dirty="0"/>
              <a:t>AB=AC,AD</a:t>
            </a:r>
            <a:r>
              <a:rPr lang="zh-CN" altLang="en-US"/>
              <a:t>是连接</a:t>
            </a:r>
            <a:r>
              <a:rPr lang="en-US" altLang="zh-CN"/>
              <a:t>A</a:t>
            </a:r>
            <a:r>
              <a:rPr lang="zh-CN" altLang="en-US"/>
              <a:t>与</a:t>
            </a:r>
            <a:r>
              <a:rPr lang="en-US" altLang="zh-CN"/>
              <a:t>BC</a:t>
            </a:r>
            <a:r>
              <a:rPr lang="zh-CN" altLang="en-US"/>
              <a:t>中点</a:t>
            </a:r>
            <a:r>
              <a:rPr lang="en-US" altLang="zh-CN" dirty="0"/>
              <a:t>D</a:t>
            </a:r>
            <a:r>
              <a:rPr lang="zh-CN" altLang="en-US" dirty="0"/>
              <a:t>的支架，求证</a:t>
            </a:r>
            <a:r>
              <a:rPr lang="zh-CN" altLang="en-US"/>
              <a:t>： ∠</a:t>
            </a:r>
            <a:r>
              <a:rPr lang="en-US" altLang="zh-CN" dirty="0"/>
              <a:t>B=∠C</a:t>
            </a:r>
            <a:r>
              <a:rPr lang="zh-CN" altLang="en-US" dirty="0"/>
              <a:t>。</a:t>
            </a:r>
          </a:p>
        </p:txBody>
      </p:sp>
      <p:sp>
        <p:nvSpPr>
          <p:cNvPr id="23" name="help-web-button_18436">
            <a:extLst>
              <a:ext uri="{FF2B5EF4-FFF2-40B4-BE49-F238E27FC236}">
                <a16:creationId xmlns="" xmlns:a16="http://schemas.microsoft.com/office/drawing/2014/main" id="{DB8D315A-B498-47EB-88B2-A005C54C7F24}"/>
              </a:ext>
            </a:extLst>
          </p:cNvPr>
          <p:cNvSpPr>
            <a:spLocks noChangeAspect="1"/>
          </p:cNvSpPr>
          <p:nvPr/>
        </p:nvSpPr>
        <p:spPr bwMode="auto">
          <a:xfrm>
            <a:off x="788738" y="1415162"/>
            <a:ext cx="609685" cy="608767"/>
          </a:xfrm>
          <a:custGeom>
            <a:avLst/>
            <a:gdLst>
              <a:gd name="T0" fmla="*/ 2879 w 5758"/>
              <a:gd name="T1" fmla="*/ 0 h 5758"/>
              <a:gd name="T2" fmla="*/ 0 w 5758"/>
              <a:gd name="T3" fmla="*/ 2878 h 5758"/>
              <a:gd name="T4" fmla="*/ 2879 w 5758"/>
              <a:gd name="T5" fmla="*/ 5758 h 5758"/>
              <a:gd name="T6" fmla="*/ 5758 w 5758"/>
              <a:gd name="T7" fmla="*/ 2878 h 5758"/>
              <a:gd name="T8" fmla="*/ 2879 w 5758"/>
              <a:gd name="T9" fmla="*/ 0 h 5758"/>
              <a:gd name="T10" fmla="*/ 3084 w 5758"/>
              <a:gd name="T11" fmla="*/ 4479 h 5758"/>
              <a:gd name="T12" fmla="*/ 2852 w 5758"/>
              <a:gd name="T13" fmla="*/ 4569 h 5758"/>
              <a:gd name="T14" fmla="*/ 2614 w 5758"/>
              <a:gd name="T15" fmla="*/ 4481 h 5758"/>
              <a:gd name="T16" fmla="*/ 2513 w 5758"/>
              <a:gd name="T17" fmla="*/ 4234 h 5758"/>
              <a:gd name="T18" fmla="*/ 2611 w 5758"/>
              <a:gd name="T19" fmla="*/ 3997 h 5758"/>
              <a:gd name="T20" fmla="*/ 2852 w 5758"/>
              <a:gd name="T21" fmla="*/ 3901 h 5758"/>
              <a:gd name="T22" fmla="*/ 3089 w 5758"/>
              <a:gd name="T23" fmla="*/ 3997 h 5758"/>
              <a:gd name="T24" fmla="*/ 3185 w 5758"/>
              <a:gd name="T25" fmla="*/ 4234 h 5758"/>
              <a:gd name="T26" fmla="*/ 3084 w 5758"/>
              <a:gd name="T27" fmla="*/ 4479 h 5758"/>
              <a:gd name="T28" fmla="*/ 3918 w 5758"/>
              <a:gd name="T29" fmla="*/ 2412 h 5758"/>
              <a:gd name="T30" fmla="*/ 3735 w 5758"/>
              <a:gd name="T31" fmla="*/ 2659 h 5758"/>
              <a:gd name="T32" fmla="*/ 3354 w 5758"/>
              <a:gd name="T33" fmla="*/ 3008 h 5758"/>
              <a:gd name="T34" fmla="*/ 3233 w 5758"/>
              <a:gd name="T35" fmla="*/ 3130 h 5758"/>
              <a:gd name="T36" fmla="*/ 3165 w 5758"/>
              <a:gd name="T37" fmla="*/ 3226 h 5758"/>
              <a:gd name="T38" fmla="*/ 3130 w 5758"/>
              <a:gd name="T39" fmla="*/ 3313 h 5758"/>
              <a:gd name="T40" fmla="*/ 3093 w 5758"/>
              <a:gd name="T41" fmla="*/ 3466 h 5758"/>
              <a:gd name="T42" fmla="*/ 2828 w 5758"/>
              <a:gd name="T43" fmla="*/ 3698 h 5758"/>
              <a:gd name="T44" fmla="*/ 2632 w 5758"/>
              <a:gd name="T45" fmla="*/ 3622 h 5758"/>
              <a:gd name="T46" fmla="*/ 2553 w 5758"/>
              <a:gd name="T47" fmla="*/ 3397 h 5758"/>
              <a:gd name="T48" fmla="*/ 2611 w 5758"/>
              <a:gd name="T49" fmla="*/ 3072 h 5758"/>
              <a:gd name="T50" fmla="*/ 2765 w 5758"/>
              <a:gd name="T51" fmla="*/ 2831 h 5758"/>
              <a:gd name="T52" fmla="*/ 3024 w 5758"/>
              <a:gd name="T53" fmla="*/ 2584 h 5758"/>
              <a:gd name="T54" fmla="*/ 3231 w 5758"/>
              <a:gd name="T55" fmla="*/ 2396 h 5758"/>
              <a:gd name="T56" fmla="*/ 3338 w 5758"/>
              <a:gd name="T57" fmla="*/ 2254 h 5758"/>
              <a:gd name="T58" fmla="*/ 3381 w 5758"/>
              <a:gd name="T59" fmla="*/ 2084 h 5758"/>
              <a:gd name="T60" fmla="*/ 3248 w 5758"/>
              <a:gd name="T61" fmla="*/ 1783 h 5758"/>
              <a:gd name="T62" fmla="*/ 2906 w 5758"/>
              <a:gd name="T63" fmla="*/ 1660 h 5758"/>
              <a:gd name="T64" fmla="*/ 2544 w 5758"/>
              <a:gd name="T65" fmla="*/ 1784 h 5758"/>
              <a:gd name="T66" fmla="*/ 2348 w 5758"/>
              <a:gd name="T67" fmla="*/ 2149 h 5758"/>
              <a:gd name="T68" fmla="*/ 2060 w 5758"/>
              <a:gd name="T69" fmla="*/ 2401 h 5758"/>
              <a:gd name="T70" fmla="*/ 1849 w 5758"/>
              <a:gd name="T71" fmla="*/ 2313 h 5758"/>
              <a:gd name="T72" fmla="*/ 1763 w 5758"/>
              <a:gd name="T73" fmla="*/ 2122 h 5758"/>
              <a:gd name="T74" fmla="*/ 1899 w 5758"/>
              <a:gd name="T75" fmla="*/ 1693 h 5758"/>
              <a:gd name="T76" fmla="*/ 2296 w 5758"/>
              <a:gd name="T77" fmla="*/ 1332 h 5758"/>
              <a:gd name="T78" fmla="*/ 2906 w 5758"/>
              <a:gd name="T79" fmla="*/ 1189 h 5758"/>
              <a:gd name="T80" fmla="*/ 3477 w 5758"/>
              <a:gd name="T81" fmla="*/ 1309 h 5758"/>
              <a:gd name="T82" fmla="*/ 3860 w 5758"/>
              <a:gd name="T83" fmla="*/ 1634 h 5758"/>
              <a:gd name="T84" fmla="*/ 3995 w 5758"/>
              <a:gd name="T85" fmla="*/ 2080 h 5758"/>
              <a:gd name="T86" fmla="*/ 3918 w 5758"/>
              <a:gd name="T87" fmla="*/ 2412 h 5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58" h="5758">
                <a:moveTo>
                  <a:pt x="2879" y="0"/>
                </a:moveTo>
                <a:cubicBezTo>
                  <a:pt x="1290" y="0"/>
                  <a:pt x="0" y="1288"/>
                  <a:pt x="0" y="2878"/>
                </a:cubicBezTo>
                <a:cubicBezTo>
                  <a:pt x="0" y="4469"/>
                  <a:pt x="1290" y="5758"/>
                  <a:pt x="2879" y="5758"/>
                </a:cubicBezTo>
                <a:cubicBezTo>
                  <a:pt x="4470" y="5758"/>
                  <a:pt x="5758" y="4469"/>
                  <a:pt x="5758" y="2878"/>
                </a:cubicBezTo>
                <a:cubicBezTo>
                  <a:pt x="5758" y="1288"/>
                  <a:pt x="4470" y="0"/>
                  <a:pt x="2879" y="0"/>
                </a:cubicBezTo>
                <a:close/>
                <a:moveTo>
                  <a:pt x="3084" y="4479"/>
                </a:moveTo>
                <a:cubicBezTo>
                  <a:pt x="3017" y="4539"/>
                  <a:pt x="2940" y="4569"/>
                  <a:pt x="2852" y="4569"/>
                </a:cubicBezTo>
                <a:cubicBezTo>
                  <a:pt x="2761" y="4569"/>
                  <a:pt x="2682" y="4540"/>
                  <a:pt x="2614" y="4481"/>
                </a:cubicBezTo>
                <a:cubicBezTo>
                  <a:pt x="2547" y="4422"/>
                  <a:pt x="2513" y="4340"/>
                  <a:pt x="2513" y="4234"/>
                </a:cubicBezTo>
                <a:cubicBezTo>
                  <a:pt x="2513" y="4140"/>
                  <a:pt x="2546" y="4061"/>
                  <a:pt x="2611" y="3997"/>
                </a:cubicBezTo>
                <a:cubicBezTo>
                  <a:pt x="2677" y="3933"/>
                  <a:pt x="2757" y="3901"/>
                  <a:pt x="2852" y="3901"/>
                </a:cubicBezTo>
                <a:cubicBezTo>
                  <a:pt x="2946" y="3901"/>
                  <a:pt x="3025" y="3933"/>
                  <a:pt x="3089" y="3997"/>
                </a:cubicBezTo>
                <a:cubicBezTo>
                  <a:pt x="3153" y="4061"/>
                  <a:pt x="3185" y="4140"/>
                  <a:pt x="3185" y="4234"/>
                </a:cubicBezTo>
                <a:cubicBezTo>
                  <a:pt x="3185" y="4338"/>
                  <a:pt x="3151" y="4420"/>
                  <a:pt x="3084" y="4479"/>
                </a:cubicBezTo>
                <a:close/>
                <a:moveTo>
                  <a:pt x="3918" y="2412"/>
                </a:moveTo>
                <a:cubicBezTo>
                  <a:pt x="3867" y="2508"/>
                  <a:pt x="3806" y="2590"/>
                  <a:pt x="3735" y="2659"/>
                </a:cubicBezTo>
                <a:cubicBezTo>
                  <a:pt x="3664" y="2728"/>
                  <a:pt x="3537" y="2845"/>
                  <a:pt x="3354" y="3008"/>
                </a:cubicBezTo>
                <a:cubicBezTo>
                  <a:pt x="3304" y="3055"/>
                  <a:pt x="3263" y="3095"/>
                  <a:pt x="3233" y="3130"/>
                </a:cubicBezTo>
                <a:cubicBezTo>
                  <a:pt x="3202" y="3165"/>
                  <a:pt x="3179" y="3197"/>
                  <a:pt x="3165" y="3226"/>
                </a:cubicBezTo>
                <a:cubicBezTo>
                  <a:pt x="3150" y="3255"/>
                  <a:pt x="3138" y="3284"/>
                  <a:pt x="3130" y="3313"/>
                </a:cubicBezTo>
                <a:cubicBezTo>
                  <a:pt x="3122" y="3342"/>
                  <a:pt x="3110" y="3393"/>
                  <a:pt x="3093" y="3466"/>
                </a:cubicBezTo>
                <a:cubicBezTo>
                  <a:pt x="3065" y="3621"/>
                  <a:pt x="2976" y="3698"/>
                  <a:pt x="2828" y="3698"/>
                </a:cubicBezTo>
                <a:cubicBezTo>
                  <a:pt x="2750" y="3698"/>
                  <a:pt x="2685" y="3673"/>
                  <a:pt x="2632" y="3622"/>
                </a:cubicBezTo>
                <a:cubicBezTo>
                  <a:pt x="2579" y="3572"/>
                  <a:pt x="2553" y="3497"/>
                  <a:pt x="2553" y="3397"/>
                </a:cubicBezTo>
                <a:cubicBezTo>
                  <a:pt x="2553" y="3272"/>
                  <a:pt x="2572" y="3164"/>
                  <a:pt x="2611" y="3072"/>
                </a:cubicBezTo>
                <a:cubicBezTo>
                  <a:pt x="2650" y="2981"/>
                  <a:pt x="2701" y="2900"/>
                  <a:pt x="2765" y="2831"/>
                </a:cubicBezTo>
                <a:cubicBezTo>
                  <a:pt x="2829" y="2762"/>
                  <a:pt x="2915" y="2680"/>
                  <a:pt x="3024" y="2584"/>
                </a:cubicBezTo>
                <a:cubicBezTo>
                  <a:pt x="3119" y="2501"/>
                  <a:pt x="3188" y="2438"/>
                  <a:pt x="3231" y="2396"/>
                </a:cubicBezTo>
                <a:cubicBezTo>
                  <a:pt x="3273" y="2353"/>
                  <a:pt x="3309" y="2306"/>
                  <a:pt x="3338" y="2254"/>
                </a:cubicBezTo>
                <a:cubicBezTo>
                  <a:pt x="3367" y="2202"/>
                  <a:pt x="3381" y="2145"/>
                  <a:pt x="3381" y="2084"/>
                </a:cubicBezTo>
                <a:cubicBezTo>
                  <a:pt x="3381" y="1965"/>
                  <a:pt x="3337" y="1865"/>
                  <a:pt x="3248" y="1783"/>
                </a:cubicBezTo>
                <a:cubicBezTo>
                  <a:pt x="3160" y="1701"/>
                  <a:pt x="3046" y="1660"/>
                  <a:pt x="2906" y="1660"/>
                </a:cubicBezTo>
                <a:cubicBezTo>
                  <a:pt x="2742" y="1660"/>
                  <a:pt x="2621" y="1702"/>
                  <a:pt x="2544" y="1784"/>
                </a:cubicBezTo>
                <a:cubicBezTo>
                  <a:pt x="2467" y="1867"/>
                  <a:pt x="2401" y="1988"/>
                  <a:pt x="2348" y="2149"/>
                </a:cubicBezTo>
                <a:cubicBezTo>
                  <a:pt x="2297" y="2317"/>
                  <a:pt x="2201" y="2401"/>
                  <a:pt x="2060" y="2401"/>
                </a:cubicBezTo>
                <a:cubicBezTo>
                  <a:pt x="1976" y="2401"/>
                  <a:pt x="1906" y="2372"/>
                  <a:pt x="1849" y="2313"/>
                </a:cubicBezTo>
                <a:cubicBezTo>
                  <a:pt x="1791" y="2255"/>
                  <a:pt x="1763" y="2191"/>
                  <a:pt x="1763" y="2122"/>
                </a:cubicBezTo>
                <a:cubicBezTo>
                  <a:pt x="1763" y="1981"/>
                  <a:pt x="1808" y="1838"/>
                  <a:pt x="1899" y="1693"/>
                </a:cubicBezTo>
                <a:cubicBezTo>
                  <a:pt x="1990" y="1548"/>
                  <a:pt x="2122" y="1427"/>
                  <a:pt x="2296" y="1332"/>
                </a:cubicBezTo>
                <a:cubicBezTo>
                  <a:pt x="2470" y="1237"/>
                  <a:pt x="2674" y="1189"/>
                  <a:pt x="2906" y="1189"/>
                </a:cubicBezTo>
                <a:cubicBezTo>
                  <a:pt x="3121" y="1189"/>
                  <a:pt x="3312" y="1229"/>
                  <a:pt x="3477" y="1309"/>
                </a:cubicBezTo>
                <a:cubicBezTo>
                  <a:pt x="3642" y="1388"/>
                  <a:pt x="3770" y="1497"/>
                  <a:pt x="3860" y="1634"/>
                </a:cubicBezTo>
                <a:cubicBezTo>
                  <a:pt x="3950" y="1770"/>
                  <a:pt x="3995" y="1919"/>
                  <a:pt x="3995" y="2080"/>
                </a:cubicBezTo>
                <a:cubicBezTo>
                  <a:pt x="3995" y="2206"/>
                  <a:pt x="3969" y="2317"/>
                  <a:pt x="3918" y="2412"/>
                </a:cubicBezTo>
                <a:close/>
              </a:path>
            </a:pathLst>
          </a:cu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42A7F3C7-1C91-443C-A35E-0DE4A8F22066}"/>
              </a:ext>
            </a:extLst>
          </p:cNvPr>
          <p:cNvGrpSpPr/>
          <p:nvPr/>
        </p:nvGrpSpPr>
        <p:grpSpPr>
          <a:xfrm>
            <a:off x="7142411" y="2671736"/>
            <a:ext cx="4244740" cy="1923870"/>
            <a:chOff x="7206404" y="2020516"/>
            <a:chExt cx="4244740" cy="1540534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77A11F2A-699D-4639-A255-7E2842203C34}"/>
                </a:ext>
              </a:extLst>
            </p:cNvPr>
            <p:cNvSpPr txBox="1"/>
            <p:nvPr/>
          </p:nvSpPr>
          <p:spPr>
            <a:xfrm>
              <a:off x="9215408" y="2020516"/>
              <a:ext cx="226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A</a:t>
              </a:r>
              <a:endParaRPr lang="zh-CN" altLang="en-US" sz="2400" dirty="0"/>
            </a:p>
          </p:txBody>
        </p: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6E3C6E98-0DF3-4FF6-867D-D64C342B4DEC}"/>
                </a:ext>
              </a:extLst>
            </p:cNvPr>
            <p:cNvGrpSpPr/>
            <p:nvPr/>
          </p:nvGrpSpPr>
          <p:grpSpPr>
            <a:xfrm>
              <a:off x="7376453" y="2415060"/>
              <a:ext cx="3904643" cy="729430"/>
              <a:chOff x="7376453" y="2415060"/>
              <a:chExt cx="3904643" cy="729430"/>
            </a:xfrm>
          </p:grpSpPr>
          <p:sp>
            <p:nvSpPr>
              <p:cNvPr id="4" name="等腰三角形 3">
                <a:extLst>
                  <a:ext uri="{FF2B5EF4-FFF2-40B4-BE49-F238E27FC236}">
                    <a16:creationId xmlns="" xmlns:a16="http://schemas.microsoft.com/office/drawing/2014/main" id="{71BB84BC-8F7B-4274-90AB-582F1FC07ED3}"/>
                  </a:ext>
                </a:extLst>
              </p:cNvPr>
              <p:cNvSpPr/>
              <p:nvPr/>
            </p:nvSpPr>
            <p:spPr>
              <a:xfrm>
                <a:off x="7376453" y="2415060"/>
                <a:ext cx="3904643" cy="729430"/>
              </a:xfrm>
              <a:prstGeom prst="triangle">
                <a:avLst/>
              </a:prstGeom>
              <a:pattFill prst="pct20">
                <a:fgClr>
                  <a:schemeClr val="accent2"/>
                </a:fgClr>
                <a:bgClr>
                  <a:schemeClr val="bg1"/>
                </a:bgClr>
              </a:pattFill>
              <a:ln w="254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3200" dirty="0">
                  <a:solidFill>
                    <a:srgbClr val="4CB9D0"/>
                  </a:solidFill>
                </a:endParaRPr>
              </a:p>
            </p:txBody>
          </p:sp>
          <p:cxnSp>
            <p:nvCxnSpPr>
              <p:cNvPr id="7" name="直接连接符 6">
                <a:extLst>
                  <a:ext uri="{FF2B5EF4-FFF2-40B4-BE49-F238E27FC236}">
                    <a16:creationId xmlns="" xmlns:a16="http://schemas.microsoft.com/office/drawing/2014/main" id="{4B4B6CFA-92B5-4D45-AF96-5E566B29BAB3}"/>
                  </a:ext>
                </a:extLst>
              </p:cNvPr>
              <p:cNvCxnSpPr>
                <a:stCxn id="4" idx="0"/>
                <a:endCxn id="4" idx="3"/>
              </p:cNvCxnSpPr>
              <p:nvPr/>
            </p:nvCxnSpPr>
            <p:spPr>
              <a:xfrm>
                <a:off x="9328775" y="2415060"/>
                <a:ext cx="0" cy="729430"/>
              </a:xfrm>
              <a:prstGeom prst="line">
                <a:avLst/>
              </a:prstGeom>
              <a:pattFill prst="pct20">
                <a:fgClr>
                  <a:schemeClr val="accent2"/>
                </a:fgClr>
                <a:bgClr>
                  <a:schemeClr val="bg1"/>
                </a:bgClr>
              </a:pattFill>
              <a:ln w="254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690D34C9-AE39-4979-81BF-F3405291AC4B}"/>
                </a:ext>
              </a:extLst>
            </p:cNvPr>
            <p:cNvSpPr txBox="1"/>
            <p:nvPr/>
          </p:nvSpPr>
          <p:spPr>
            <a:xfrm>
              <a:off x="7206404" y="3099385"/>
              <a:ext cx="226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B</a:t>
              </a:r>
              <a:endParaRPr lang="zh-CN" altLang="en-US" sz="2400" dirty="0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B1FBF87E-DEF7-48AE-9DB9-7AF4AF36E952}"/>
                </a:ext>
              </a:extLst>
            </p:cNvPr>
            <p:cNvSpPr txBox="1"/>
            <p:nvPr/>
          </p:nvSpPr>
          <p:spPr>
            <a:xfrm>
              <a:off x="9215408" y="3099385"/>
              <a:ext cx="226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D</a:t>
              </a:r>
              <a:endParaRPr lang="zh-CN" altLang="en-US" sz="2400" dirty="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56C51E11-6A63-4190-B3BB-FE683A1A807D}"/>
                </a:ext>
              </a:extLst>
            </p:cNvPr>
            <p:cNvSpPr txBox="1"/>
            <p:nvPr/>
          </p:nvSpPr>
          <p:spPr>
            <a:xfrm>
              <a:off x="11224412" y="3099385"/>
              <a:ext cx="226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C</a:t>
              </a:r>
              <a:endParaRPr lang="zh-CN" altLang="en-US" sz="2400" dirty="0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8AEABF57-E5D6-4A66-9279-0496C2A40053}"/>
              </a:ext>
            </a:extLst>
          </p:cNvPr>
          <p:cNvGrpSpPr/>
          <p:nvPr/>
        </p:nvGrpSpPr>
        <p:grpSpPr>
          <a:xfrm>
            <a:off x="1977975" y="2368893"/>
            <a:ext cx="5013898" cy="3797161"/>
            <a:chOff x="1977975" y="2368893"/>
            <a:chExt cx="5013898" cy="3797161"/>
          </a:xfrm>
        </p:grpSpPr>
        <p:sp>
          <p:nvSpPr>
            <p:cNvPr id="35" name="Rectangle 17">
              <a:extLst>
                <a:ext uri="{FF2B5EF4-FFF2-40B4-BE49-F238E27FC236}">
                  <a16:creationId xmlns="" xmlns:a16="http://schemas.microsoft.com/office/drawing/2014/main" id="{51508845-099E-4C2C-AD8A-4FFCB21D24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9011" y="2415060"/>
              <a:ext cx="2172069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indent="0" eaLnBrk="0" hangingPunct="0">
                <a:spcBef>
                  <a:spcPct val="50000"/>
                </a:spcBef>
                <a:buNone/>
              </a:pPr>
              <a:r>
                <a:rPr lang="zh-CN" altLang="en-US" sz="2400" dirty="0">
                  <a:latin typeface="+mn-lt"/>
                  <a:ea typeface="+mn-ea"/>
                </a:rPr>
                <a:t>∵</a:t>
              </a:r>
              <a:r>
                <a:rPr lang="en-US" altLang="zh-CN" sz="2400" dirty="0">
                  <a:latin typeface="+mn-lt"/>
                  <a:ea typeface="+mn-ea"/>
                </a:rPr>
                <a:t>D</a:t>
              </a:r>
              <a:r>
                <a:rPr lang="zh-CN" altLang="en-US" sz="2400" dirty="0">
                  <a:latin typeface="+mn-lt"/>
                  <a:ea typeface="+mn-ea"/>
                </a:rPr>
                <a:t>是</a:t>
              </a:r>
              <a:r>
                <a:rPr lang="en-US" altLang="zh-CN" sz="2400" dirty="0">
                  <a:latin typeface="+mn-lt"/>
                  <a:ea typeface="+mn-ea"/>
                </a:rPr>
                <a:t>BC</a:t>
              </a:r>
              <a:r>
                <a:rPr lang="zh-CN" altLang="en-US" sz="2400" dirty="0">
                  <a:latin typeface="+mn-lt"/>
                  <a:ea typeface="+mn-ea"/>
                </a:rPr>
                <a:t>的中点</a:t>
              </a:r>
            </a:p>
          </p:txBody>
        </p:sp>
        <p:sp>
          <p:nvSpPr>
            <p:cNvPr id="36" name="Rectangle 18">
              <a:extLst>
                <a:ext uri="{FF2B5EF4-FFF2-40B4-BE49-F238E27FC236}">
                  <a16:creationId xmlns="" xmlns:a16="http://schemas.microsoft.com/office/drawing/2014/main" id="{CF36DD67-1B60-4AE4-B1F9-A51CD9BE62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9011" y="2898155"/>
              <a:ext cx="133690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indent="0" eaLnBrk="0" hangingPunct="0">
                <a:spcBef>
                  <a:spcPct val="50000"/>
                </a:spcBef>
                <a:buNone/>
              </a:pPr>
              <a:r>
                <a:rPr lang="en-US" altLang="zh-CN" sz="2400" dirty="0">
                  <a:latin typeface="+mn-lt"/>
                  <a:ea typeface="+mn-ea"/>
                </a:rPr>
                <a:t>∴BD=CD</a:t>
              </a:r>
            </a:p>
          </p:txBody>
        </p:sp>
        <p:sp>
          <p:nvSpPr>
            <p:cNvPr id="37" name="Rectangle 19">
              <a:extLst>
                <a:ext uri="{FF2B5EF4-FFF2-40B4-BE49-F238E27FC236}">
                  <a16:creationId xmlns="" xmlns:a16="http://schemas.microsoft.com/office/drawing/2014/main" id="{B62CAFA8-38AB-41FB-9541-501581AF0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8459" y="3381250"/>
              <a:ext cx="2840521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indent="0" eaLnBrk="0" hangingPunct="0">
                <a:spcBef>
                  <a:spcPct val="50000"/>
                </a:spcBef>
                <a:buNone/>
              </a:pPr>
              <a:r>
                <a:rPr lang="zh-CN" altLang="en-US" sz="2400" dirty="0">
                  <a:latin typeface="+mn-lt"/>
                  <a:ea typeface="+mn-ea"/>
                </a:rPr>
                <a:t>在△</a:t>
              </a:r>
              <a:r>
                <a:rPr lang="en-US" altLang="zh-CN" sz="2400" dirty="0">
                  <a:latin typeface="+mn-lt"/>
                  <a:ea typeface="+mn-ea"/>
                </a:rPr>
                <a:t>ABD</a:t>
              </a:r>
              <a:r>
                <a:rPr lang="zh-CN" altLang="en-US" sz="2400" dirty="0">
                  <a:latin typeface="+mn-lt"/>
                  <a:ea typeface="+mn-ea"/>
                </a:rPr>
                <a:t>与△</a:t>
              </a:r>
              <a:r>
                <a:rPr lang="en-US" altLang="zh-CN" sz="2400" dirty="0">
                  <a:latin typeface="+mn-lt"/>
                  <a:ea typeface="+mn-ea"/>
                </a:rPr>
                <a:t>ACD</a:t>
              </a:r>
              <a:r>
                <a:rPr lang="zh-CN" altLang="en-US" sz="2400" dirty="0">
                  <a:latin typeface="+mn-lt"/>
                  <a:ea typeface="+mn-ea"/>
                </a:rPr>
                <a:t>中</a:t>
              </a: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4A8DFABD-15E8-4D93-931B-610D71724803}"/>
                </a:ext>
              </a:extLst>
            </p:cNvPr>
            <p:cNvGrpSpPr/>
            <p:nvPr/>
          </p:nvGrpSpPr>
          <p:grpSpPr>
            <a:xfrm>
              <a:off x="4013493" y="3864345"/>
              <a:ext cx="2603277" cy="1335522"/>
              <a:chOff x="4013493" y="3864345"/>
              <a:chExt cx="2603277" cy="1335522"/>
            </a:xfrm>
          </p:grpSpPr>
          <p:sp>
            <p:nvSpPr>
              <p:cNvPr id="38" name="Text Box 21" descr="底色1">
                <a:extLst>
                  <a:ext uri="{FF2B5EF4-FFF2-40B4-BE49-F238E27FC236}">
                    <a16:creationId xmlns="" xmlns:a16="http://schemas.microsoft.com/office/drawing/2014/main" id="{6E7CB631-4FF6-430C-8684-7B0B163E9E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3493" y="3864345"/>
                <a:ext cx="2260234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dirty="0"/>
                  <a:t>AB=AC</a:t>
                </a:r>
                <a:r>
                  <a:rPr lang="zh-CN" altLang="en-US" sz="2400" dirty="0"/>
                  <a:t>（已知）</a:t>
                </a:r>
              </a:p>
            </p:txBody>
          </p:sp>
          <p:sp>
            <p:nvSpPr>
              <p:cNvPr id="39" name="Text Box 22" descr="底色1">
                <a:extLst>
                  <a:ext uri="{FF2B5EF4-FFF2-40B4-BE49-F238E27FC236}">
                    <a16:creationId xmlns="" xmlns:a16="http://schemas.microsoft.com/office/drawing/2014/main" id="{4DD0D0FE-368F-402D-A80B-102EB70A85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3493" y="4347440"/>
                <a:ext cx="2260234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dirty="0"/>
                  <a:t>BD=CD</a:t>
                </a:r>
                <a:r>
                  <a:rPr lang="zh-CN" altLang="en-US" sz="2400" dirty="0"/>
                  <a:t>（已证）</a:t>
                </a:r>
              </a:p>
            </p:txBody>
          </p:sp>
          <p:sp>
            <p:nvSpPr>
              <p:cNvPr id="40" name="Text Box 23" descr="底色1">
                <a:extLst>
                  <a:ext uri="{FF2B5EF4-FFF2-40B4-BE49-F238E27FC236}">
                    <a16:creationId xmlns="" xmlns:a16="http://schemas.microsoft.com/office/drawing/2014/main" id="{E7BA0B80-F339-4335-902B-1087DBB533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3493" y="4830535"/>
                <a:ext cx="2603277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dirty="0"/>
                  <a:t>AD=AD</a:t>
                </a:r>
                <a:r>
                  <a:rPr lang="zh-CN" altLang="en-US" sz="2400" dirty="0"/>
                  <a:t>（公共边）</a:t>
                </a:r>
              </a:p>
            </p:txBody>
          </p:sp>
        </p:grpSp>
        <p:sp>
          <p:nvSpPr>
            <p:cNvPr id="41" name="Text Box 24" descr="底色1">
              <a:extLst>
                <a:ext uri="{FF2B5EF4-FFF2-40B4-BE49-F238E27FC236}">
                  <a16:creationId xmlns="" xmlns:a16="http://schemas.microsoft.com/office/drawing/2014/main" id="{FF02E65B-B4E3-4C24-9060-C67CE957A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9011" y="5313630"/>
              <a:ext cx="3662862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2400" dirty="0"/>
                <a:t>∴△ABD≌△ACD</a:t>
              </a:r>
              <a:r>
                <a:rPr lang="zh-CN" altLang="en-US" sz="2400" dirty="0"/>
                <a:t>（</a:t>
              </a:r>
              <a:r>
                <a:rPr lang="en-US" altLang="zh-CN" sz="2400" dirty="0"/>
                <a:t>SSS</a:t>
              </a:r>
              <a:r>
                <a:rPr lang="zh-CN" altLang="en-US" sz="2400" dirty="0"/>
                <a:t>）</a:t>
              </a:r>
            </a:p>
          </p:txBody>
        </p:sp>
        <p:sp>
          <p:nvSpPr>
            <p:cNvPr id="42" name="Text Box 28">
              <a:extLst>
                <a:ext uri="{FF2B5EF4-FFF2-40B4-BE49-F238E27FC236}">
                  <a16:creationId xmlns="" xmlns:a16="http://schemas.microsoft.com/office/drawing/2014/main" id="{777D415C-B39C-4363-9500-FB5DA12F97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9011" y="5796722"/>
              <a:ext cx="1814599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dirty="0"/>
                <a:t>∴∠B=∠C</a:t>
              </a:r>
              <a:endParaRPr lang="zh-CN" altLang="en-US" sz="2400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B434FF8B-752B-4151-AE80-C5D60B84FF5C}"/>
                </a:ext>
              </a:extLst>
            </p:cNvPr>
            <p:cNvSpPr/>
            <p:nvPr/>
          </p:nvSpPr>
          <p:spPr>
            <a:xfrm>
              <a:off x="1977975" y="2368893"/>
              <a:ext cx="110799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/>
                <a:t>证明：</a:t>
              </a:r>
            </a:p>
          </p:txBody>
        </p:sp>
        <p:sp>
          <p:nvSpPr>
            <p:cNvPr id="11" name="左大括号 10">
              <a:extLst>
                <a:ext uri="{FF2B5EF4-FFF2-40B4-BE49-F238E27FC236}">
                  <a16:creationId xmlns="" xmlns:a16="http://schemas.microsoft.com/office/drawing/2014/main" id="{1C12C583-CAA9-4ACF-A984-F8449498D3CC}"/>
                </a:ext>
              </a:extLst>
            </p:cNvPr>
            <p:cNvSpPr/>
            <p:nvPr/>
          </p:nvSpPr>
          <p:spPr>
            <a:xfrm>
              <a:off x="3781425" y="3942900"/>
              <a:ext cx="118704" cy="1178412"/>
            </a:xfrm>
            <a:prstGeom prst="leftBrace">
              <a:avLst>
                <a:gd name="adj1" fmla="val 96599"/>
                <a:gd name="adj2" fmla="val 50000"/>
              </a:avLst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Text Box 24" descr="底色1">
              <a:extLst>
                <a:ext uri="{FF2B5EF4-FFF2-40B4-BE49-F238E27FC236}">
                  <a16:creationId xmlns="" xmlns:a16="http://schemas.microsoft.com/office/drawing/2014/main" id="{8FC96267-EFC0-47F6-A573-81767BBBDF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9011" y="4334650"/>
              <a:ext cx="30030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400" dirty="0"/>
                <a:t>∵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18211296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DE09FDE-8A64-41DC-A12F-C08FB763D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巩固提高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F3CD1833-C67C-438B-81AF-1B7476262030}"/>
              </a:ext>
            </a:extLst>
          </p:cNvPr>
          <p:cNvSpPr txBox="1"/>
          <p:nvPr/>
        </p:nvSpPr>
        <p:spPr>
          <a:xfrm>
            <a:off x="1464769" y="1345423"/>
            <a:ext cx="10136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zh-CN" altLang="en-US"/>
              <a:t>已知：</a:t>
            </a:r>
            <a:r>
              <a:rPr lang="en-US" altLang="zh-CN" dirty="0"/>
              <a:t>AB=</a:t>
            </a:r>
            <a:r>
              <a:rPr lang="en-US" altLang="zh-CN"/>
              <a:t>AC</a:t>
            </a:r>
            <a:r>
              <a:rPr lang="zh-CN" altLang="en-US"/>
              <a:t>，</a:t>
            </a:r>
            <a:r>
              <a:rPr lang="en-US" altLang="zh-CN" dirty="0"/>
              <a:t>DB=DC</a:t>
            </a:r>
            <a:r>
              <a:rPr lang="zh-CN" altLang="en-US" dirty="0"/>
              <a:t>，</a:t>
            </a:r>
            <a:r>
              <a:rPr lang="zh-CN" altLang="en-US"/>
              <a:t>求证：</a:t>
            </a:r>
            <a:r>
              <a:rPr lang="en-US" altLang="zh-CN" dirty="0"/>
              <a:t>∠B =∠C</a:t>
            </a:r>
            <a:r>
              <a:rPr lang="zh-CN" altLang="en-US" dirty="0"/>
              <a:t>。</a:t>
            </a:r>
          </a:p>
        </p:txBody>
      </p:sp>
      <p:sp>
        <p:nvSpPr>
          <p:cNvPr id="23" name="help-web-button_18436">
            <a:extLst>
              <a:ext uri="{FF2B5EF4-FFF2-40B4-BE49-F238E27FC236}">
                <a16:creationId xmlns="" xmlns:a16="http://schemas.microsoft.com/office/drawing/2014/main" id="{DB8D315A-B498-47EB-88B2-A005C54C7F24}"/>
              </a:ext>
            </a:extLst>
          </p:cNvPr>
          <p:cNvSpPr>
            <a:spLocks noChangeAspect="1"/>
          </p:cNvSpPr>
          <p:nvPr/>
        </p:nvSpPr>
        <p:spPr bwMode="auto">
          <a:xfrm>
            <a:off x="788738" y="1302650"/>
            <a:ext cx="609685" cy="608767"/>
          </a:xfrm>
          <a:custGeom>
            <a:avLst/>
            <a:gdLst>
              <a:gd name="T0" fmla="*/ 2879 w 5758"/>
              <a:gd name="T1" fmla="*/ 0 h 5758"/>
              <a:gd name="T2" fmla="*/ 0 w 5758"/>
              <a:gd name="T3" fmla="*/ 2878 h 5758"/>
              <a:gd name="T4" fmla="*/ 2879 w 5758"/>
              <a:gd name="T5" fmla="*/ 5758 h 5758"/>
              <a:gd name="T6" fmla="*/ 5758 w 5758"/>
              <a:gd name="T7" fmla="*/ 2878 h 5758"/>
              <a:gd name="T8" fmla="*/ 2879 w 5758"/>
              <a:gd name="T9" fmla="*/ 0 h 5758"/>
              <a:gd name="T10" fmla="*/ 3084 w 5758"/>
              <a:gd name="T11" fmla="*/ 4479 h 5758"/>
              <a:gd name="T12" fmla="*/ 2852 w 5758"/>
              <a:gd name="T13" fmla="*/ 4569 h 5758"/>
              <a:gd name="T14" fmla="*/ 2614 w 5758"/>
              <a:gd name="T15" fmla="*/ 4481 h 5758"/>
              <a:gd name="T16" fmla="*/ 2513 w 5758"/>
              <a:gd name="T17" fmla="*/ 4234 h 5758"/>
              <a:gd name="T18" fmla="*/ 2611 w 5758"/>
              <a:gd name="T19" fmla="*/ 3997 h 5758"/>
              <a:gd name="T20" fmla="*/ 2852 w 5758"/>
              <a:gd name="T21" fmla="*/ 3901 h 5758"/>
              <a:gd name="T22" fmla="*/ 3089 w 5758"/>
              <a:gd name="T23" fmla="*/ 3997 h 5758"/>
              <a:gd name="T24" fmla="*/ 3185 w 5758"/>
              <a:gd name="T25" fmla="*/ 4234 h 5758"/>
              <a:gd name="T26" fmla="*/ 3084 w 5758"/>
              <a:gd name="T27" fmla="*/ 4479 h 5758"/>
              <a:gd name="T28" fmla="*/ 3918 w 5758"/>
              <a:gd name="T29" fmla="*/ 2412 h 5758"/>
              <a:gd name="T30" fmla="*/ 3735 w 5758"/>
              <a:gd name="T31" fmla="*/ 2659 h 5758"/>
              <a:gd name="T32" fmla="*/ 3354 w 5758"/>
              <a:gd name="T33" fmla="*/ 3008 h 5758"/>
              <a:gd name="T34" fmla="*/ 3233 w 5758"/>
              <a:gd name="T35" fmla="*/ 3130 h 5758"/>
              <a:gd name="T36" fmla="*/ 3165 w 5758"/>
              <a:gd name="T37" fmla="*/ 3226 h 5758"/>
              <a:gd name="T38" fmla="*/ 3130 w 5758"/>
              <a:gd name="T39" fmla="*/ 3313 h 5758"/>
              <a:gd name="T40" fmla="*/ 3093 w 5758"/>
              <a:gd name="T41" fmla="*/ 3466 h 5758"/>
              <a:gd name="T42" fmla="*/ 2828 w 5758"/>
              <a:gd name="T43" fmla="*/ 3698 h 5758"/>
              <a:gd name="T44" fmla="*/ 2632 w 5758"/>
              <a:gd name="T45" fmla="*/ 3622 h 5758"/>
              <a:gd name="T46" fmla="*/ 2553 w 5758"/>
              <a:gd name="T47" fmla="*/ 3397 h 5758"/>
              <a:gd name="T48" fmla="*/ 2611 w 5758"/>
              <a:gd name="T49" fmla="*/ 3072 h 5758"/>
              <a:gd name="T50" fmla="*/ 2765 w 5758"/>
              <a:gd name="T51" fmla="*/ 2831 h 5758"/>
              <a:gd name="T52" fmla="*/ 3024 w 5758"/>
              <a:gd name="T53" fmla="*/ 2584 h 5758"/>
              <a:gd name="T54" fmla="*/ 3231 w 5758"/>
              <a:gd name="T55" fmla="*/ 2396 h 5758"/>
              <a:gd name="T56" fmla="*/ 3338 w 5758"/>
              <a:gd name="T57" fmla="*/ 2254 h 5758"/>
              <a:gd name="T58" fmla="*/ 3381 w 5758"/>
              <a:gd name="T59" fmla="*/ 2084 h 5758"/>
              <a:gd name="T60" fmla="*/ 3248 w 5758"/>
              <a:gd name="T61" fmla="*/ 1783 h 5758"/>
              <a:gd name="T62" fmla="*/ 2906 w 5758"/>
              <a:gd name="T63" fmla="*/ 1660 h 5758"/>
              <a:gd name="T64" fmla="*/ 2544 w 5758"/>
              <a:gd name="T65" fmla="*/ 1784 h 5758"/>
              <a:gd name="T66" fmla="*/ 2348 w 5758"/>
              <a:gd name="T67" fmla="*/ 2149 h 5758"/>
              <a:gd name="T68" fmla="*/ 2060 w 5758"/>
              <a:gd name="T69" fmla="*/ 2401 h 5758"/>
              <a:gd name="T70" fmla="*/ 1849 w 5758"/>
              <a:gd name="T71" fmla="*/ 2313 h 5758"/>
              <a:gd name="T72" fmla="*/ 1763 w 5758"/>
              <a:gd name="T73" fmla="*/ 2122 h 5758"/>
              <a:gd name="T74" fmla="*/ 1899 w 5758"/>
              <a:gd name="T75" fmla="*/ 1693 h 5758"/>
              <a:gd name="T76" fmla="*/ 2296 w 5758"/>
              <a:gd name="T77" fmla="*/ 1332 h 5758"/>
              <a:gd name="T78" fmla="*/ 2906 w 5758"/>
              <a:gd name="T79" fmla="*/ 1189 h 5758"/>
              <a:gd name="T80" fmla="*/ 3477 w 5758"/>
              <a:gd name="T81" fmla="*/ 1309 h 5758"/>
              <a:gd name="T82" fmla="*/ 3860 w 5758"/>
              <a:gd name="T83" fmla="*/ 1634 h 5758"/>
              <a:gd name="T84" fmla="*/ 3995 w 5758"/>
              <a:gd name="T85" fmla="*/ 2080 h 5758"/>
              <a:gd name="T86" fmla="*/ 3918 w 5758"/>
              <a:gd name="T87" fmla="*/ 2412 h 5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58" h="5758">
                <a:moveTo>
                  <a:pt x="2879" y="0"/>
                </a:moveTo>
                <a:cubicBezTo>
                  <a:pt x="1290" y="0"/>
                  <a:pt x="0" y="1288"/>
                  <a:pt x="0" y="2878"/>
                </a:cubicBezTo>
                <a:cubicBezTo>
                  <a:pt x="0" y="4469"/>
                  <a:pt x="1290" y="5758"/>
                  <a:pt x="2879" y="5758"/>
                </a:cubicBezTo>
                <a:cubicBezTo>
                  <a:pt x="4470" y="5758"/>
                  <a:pt x="5758" y="4469"/>
                  <a:pt x="5758" y="2878"/>
                </a:cubicBezTo>
                <a:cubicBezTo>
                  <a:pt x="5758" y="1288"/>
                  <a:pt x="4470" y="0"/>
                  <a:pt x="2879" y="0"/>
                </a:cubicBezTo>
                <a:close/>
                <a:moveTo>
                  <a:pt x="3084" y="4479"/>
                </a:moveTo>
                <a:cubicBezTo>
                  <a:pt x="3017" y="4539"/>
                  <a:pt x="2940" y="4569"/>
                  <a:pt x="2852" y="4569"/>
                </a:cubicBezTo>
                <a:cubicBezTo>
                  <a:pt x="2761" y="4569"/>
                  <a:pt x="2682" y="4540"/>
                  <a:pt x="2614" y="4481"/>
                </a:cubicBezTo>
                <a:cubicBezTo>
                  <a:pt x="2547" y="4422"/>
                  <a:pt x="2513" y="4340"/>
                  <a:pt x="2513" y="4234"/>
                </a:cubicBezTo>
                <a:cubicBezTo>
                  <a:pt x="2513" y="4140"/>
                  <a:pt x="2546" y="4061"/>
                  <a:pt x="2611" y="3997"/>
                </a:cubicBezTo>
                <a:cubicBezTo>
                  <a:pt x="2677" y="3933"/>
                  <a:pt x="2757" y="3901"/>
                  <a:pt x="2852" y="3901"/>
                </a:cubicBezTo>
                <a:cubicBezTo>
                  <a:pt x="2946" y="3901"/>
                  <a:pt x="3025" y="3933"/>
                  <a:pt x="3089" y="3997"/>
                </a:cubicBezTo>
                <a:cubicBezTo>
                  <a:pt x="3153" y="4061"/>
                  <a:pt x="3185" y="4140"/>
                  <a:pt x="3185" y="4234"/>
                </a:cubicBezTo>
                <a:cubicBezTo>
                  <a:pt x="3185" y="4338"/>
                  <a:pt x="3151" y="4420"/>
                  <a:pt x="3084" y="4479"/>
                </a:cubicBezTo>
                <a:close/>
                <a:moveTo>
                  <a:pt x="3918" y="2412"/>
                </a:moveTo>
                <a:cubicBezTo>
                  <a:pt x="3867" y="2508"/>
                  <a:pt x="3806" y="2590"/>
                  <a:pt x="3735" y="2659"/>
                </a:cubicBezTo>
                <a:cubicBezTo>
                  <a:pt x="3664" y="2728"/>
                  <a:pt x="3537" y="2845"/>
                  <a:pt x="3354" y="3008"/>
                </a:cubicBezTo>
                <a:cubicBezTo>
                  <a:pt x="3304" y="3055"/>
                  <a:pt x="3263" y="3095"/>
                  <a:pt x="3233" y="3130"/>
                </a:cubicBezTo>
                <a:cubicBezTo>
                  <a:pt x="3202" y="3165"/>
                  <a:pt x="3179" y="3197"/>
                  <a:pt x="3165" y="3226"/>
                </a:cubicBezTo>
                <a:cubicBezTo>
                  <a:pt x="3150" y="3255"/>
                  <a:pt x="3138" y="3284"/>
                  <a:pt x="3130" y="3313"/>
                </a:cubicBezTo>
                <a:cubicBezTo>
                  <a:pt x="3122" y="3342"/>
                  <a:pt x="3110" y="3393"/>
                  <a:pt x="3093" y="3466"/>
                </a:cubicBezTo>
                <a:cubicBezTo>
                  <a:pt x="3065" y="3621"/>
                  <a:pt x="2976" y="3698"/>
                  <a:pt x="2828" y="3698"/>
                </a:cubicBezTo>
                <a:cubicBezTo>
                  <a:pt x="2750" y="3698"/>
                  <a:pt x="2685" y="3673"/>
                  <a:pt x="2632" y="3622"/>
                </a:cubicBezTo>
                <a:cubicBezTo>
                  <a:pt x="2579" y="3572"/>
                  <a:pt x="2553" y="3497"/>
                  <a:pt x="2553" y="3397"/>
                </a:cubicBezTo>
                <a:cubicBezTo>
                  <a:pt x="2553" y="3272"/>
                  <a:pt x="2572" y="3164"/>
                  <a:pt x="2611" y="3072"/>
                </a:cubicBezTo>
                <a:cubicBezTo>
                  <a:pt x="2650" y="2981"/>
                  <a:pt x="2701" y="2900"/>
                  <a:pt x="2765" y="2831"/>
                </a:cubicBezTo>
                <a:cubicBezTo>
                  <a:pt x="2829" y="2762"/>
                  <a:pt x="2915" y="2680"/>
                  <a:pt x="3024" y="2584"/>
                </a:cubicBezTo>
                <a:cubicBezTo>
                  <a:pt x="3119" y="2501"/>
                  <a:pt x="3188" y="2438"/>
                  <a:pt x="3231" y="2396"/>
                </a:cubicBezTo>
                <a:cubicBezTo>
                  <a:pt x="3273" y="2353"/>
                  <a:pt x="3309" y="2306"/>
                  <a:pt x="3338" y="2254"/>
                </a:cubicBezTo>
                <a:cubicBezTo>
                  <a:pt x="3367" y="2202"/>
                  <a:pt x="3381" y="2145"/>
                  <a:pt x="3381" y="2084"/>
                </a:cubicBezTo>
                <a:cubicBezTo>
                  <a:pt x="3381" y="1965"/>
                  <a:pt x="3337" y="1865"/>
                  <a:pt x="3248" y="1783"/>
                </a:cubicBezTo>
                <a:cubicBezTo>
                  <a:pt x="3160" y="1701"/>
                  <a:pt x="3046" y="1660"/>
                  <a:pt x="2906" y="1660"/>
                </a:cubicBezTo>
                <a:cubicBezTo>
                  <a:pt x="2742" y="1660"/>
                  <a:pt x="2621" y="1702"/>
                  <a:pt x="2544" y="1784"/>
                </a:cubicBezTo>
                <a:cubicBezTo>
                  <a:pt x="2467" y="1867"/>
                  <a:pt x="2401" y="1988"/>
                  <a:pt x="2348" y="2149"/>
                </a:cubicBezTo>
                <a:cubicBezTo>
                  <a:pt x="2297" y="2317"/>
                  <a:pt x="2201" y="2401"/>
                  <a:pt x="2060" y="2401"/>
                </a:cubicBezTo>
                <a:cubicBezTo>
                  <a:pt x="1976" y="2401"/>
                  <a:pt x="1906" y="2372"/>
                  <a:pt x="1849" y="2313"/>
                </a:cubicBezTo>
                <a:cubicBezTo>
                  <a:pt x="1791" y="2255"/>
                  <a:pt x="1763" y="2191"/>
                  <a:pt x="1763" y="2122"/>
                </a:cubicBezTo>
                <a:cubicBezTo>
                  <a:pt x="1763" y="1981"/>
                  <a:pt x="1808" y="1838"/>
                  <a:pt x="1899" y="1693"/>
                </a:cubicBezTo>
                <a:cubicBezTo>
                  <a:pt x="1990" y="1548"/>
                  <a:pt x="2122" y="1427"/>
                  <a:pt x="2296" y="1332"/>
                </a:cubicBezTo>
                <a:cubicBezTo>
                  <a:pt x="2470" y="1237"/>
                  <a:pt x="2674" y="1189"/>
                  <a:pt x="2906" y="1189"/>
                </a:cubicBezTo>
                <a:cubicBezTo>
                  <a:pt x="3121" y="1189"/>
                  <a:pt x="3312" y="1229"/>
                  <a:pt x="3477" y="1309"/>
                </a:cubicBezTo>
                <a:cubicBezTo>
                  <a:pt x="3642" y="1388"/>
                  <a:pt x="3770" y="1497"/>
                  <a:pt x="3860" y="1634"/>
                </a:cubicBezTo>
                <a:cubicBezTo>
                  <a:pt x="3950" y="1770"/>
                  <a:pt x="3995" y="1919"/>
                  <a:pt x="3995" y="2080"/>
                </a:cubicBezTo>
                <a:cubicBezTo>
                  <a:pt x="3995" y="2206"/>
                  <a:pt x="3969" y="2317"/>
                  <a:pt x="3918" y="2412"/>
                </a:cubicBezTo>
                <a:close/>
              </a:path>
            </a:pathLst>
          </a:cu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50F70D24-8AD6-45DE-B8F5-25ADBBD895BE}"/>
              </a:ext>
            </a:extLst>
          </p:cNvPr>
          <p:cNvGrpSpPr/>
          <p:nvPr/>
        </p:nvGrpSpPr>
        <p:grpSpPr>
          <a:xfrm>
            <a:off x="7506409" y="2198844"/>
            <a:ext cx="2732016" cy="3014794"/>
            <a:chOff x="8315601" y="1868644"/>
            <a:chExt cx="2732016" cy="3014794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77A11F2A-699D-4639-A255-7E2842203C34}"/>
                </a:ext>
              </a:extLst>
            </p:cNvPr>
            <p:cNvSpPr txBox="1"/>
            <p:nvPr/>
          </p:nvSpPr>
          <p:spPr>
            <a:xfrm>
              <a:off x="8315601" y="4421773"/>
              <a:ext cx="21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B</a:t>
              </a:r>
              <a:endParaRPr lang="zh-CN" altLang="en-US" sz="2400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690D34C9-AE39-4979-81BF-F3405291AC4B}"/>
                </a:ext>
              </a:extLst>
            </p:cNvPr>
            <p:cNvSpPr txBox="1"/>
            <p:nvPr/>
          </p:nvSpPr>
          <p:spPr>
            <a:xfrm>
              <a:off x="9550822" y="4109432"/>
              <a:ext cx="21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D</a:t>
              </a:r>
              <a:endParaRPr lang="zh-CN" altLang="en-US" sz="2400" dirty="0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B1FBF87E-DEF7-48AE-9DB9-7AF4AF36E952}"/>
                </a:ext>
              </a:extLst>
            </p:cNvPr>
            <p:cNvSpPr txBox="1"/>
            <p:nvPr/>
          </p:nvSpPr>
          <p:spPr>
            <a:xfrm>
              <a:off x="10831417" y="4360932"/>
              <a:ext cx="21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C</a:t>
              </a:r>
              <a:endParaRPr lang="zh-CN" altLang="en-US" sz="2400" dirty="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56C51E11-6A63-4190-B3BB-FE683A1A807D}"/>
                </a:ext>
              </a:extLst>
            </p:cNvPr>
            <p:cNvSpPr txBox="1"/>
            <p:nvPr/>
          </p:nvSpPr>
          <p:spPr>
            <a:xfrm>
              <a:off x="9550822" y="1868644"/>
              <a:ext cx="216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A</a:t>
              </a:r>
              <a:endParaRPr lang="zh-CN" altLang="en-US" sz="2400" dirty="0"/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="" xmlns:a16="http://schemas.microsoft.com/office/drawing/2014/main" id="{1A9DDBE9-BC02-4D31-8C96-8EA6C029DF60}"/>
                </a:ext>
              </a:extLst>
            </p:cNvPr>
            <p:cNvSpPr/>
            <p:nvPr/>
          </p:nvSpPr>
          <p:spPr>
            <a:xfrm rot="16200000" flipH="1">
              <a:off x="8531991" y="2317045"/>
              <a:ext cx="2253862" cy="2254241"/>
            </a:xfrm>
            <a:custGeom>
              <a:avLst/>
              <a:gdLst>
                <a:gd name="connsiteX0" fmla="*/ 0 w 2840638"/>
                <a:gd name="connsiteY0" fmla="*/ 1420558 h 2841116"/>
                <a:gd name="connsiteX1" fmla="*/ 2840638 w 2840638"/>
                <a:gd name="connsiteY1" fmla="*/ 2841116 h 2841116"/>
                <a:gd name="connsiteX2" fmla="*/ 2193636 w 2840638"/>
                <a:gd name="connsiteY2" fmla="*/ 1420558 h 2841116"/>
                <a:gd name="connsiteX3" fmla="*/ 2840638 w 2840638"/>
                <a:gd name="connsiteY3" fmla="*/ 0 h 284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0638" h="2841116">
                  <a:moveTo>
                    <a:pt x="0" y="1420558"/>
                  </a:moveTo>
                  <a:lnTo>
                    <a:pt x="2840638" y="2841116"/>
                  </a:lnTo>
                  <a:lnTo>
                    <a:pt x="2193636" y="1420558"/>
                  </a:lnTo>
                  <a:lnTo>
                    <a:pt x="2840638" y="0"/>
                  </a:lnTo>
                  <a:close/>
                </a:path>
              </a:pathLst>
            </a:custGeom>
            <a:pattFill prst="pct20">
              <a:fgClr>
                <a:schemeClr val="accent2"/>
              </a:fgClr>
              <a:bgClr>
                <a:schemeClr val="bg1"/>
              </a:bgClr>
            </a:patt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</p:grpSp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6863A264-626A-4EAB-A443-9BC8C14BDB95}"/>
              </a:ext>
            </a:extLst>
          </p:cNvPr>
          <p:cNvCxnSpPr>
            <a:cxnSpLocks/>
            <a:stCxn id="24" idx="0"/>
            <a:endCxn id="24" idx="2"/>
          </p:cNvCxnSpPr>
          <p:nvPr/>
        </p:nvCxnSpPr>
        <p:spPr>
          <a:xfrm>
            <a:off x="8849731" y="2647435"/>
            <a:ext cx="0" cy="1740508"/>
          </a:xfrm>
          <a:prstGeom prst="line">
            <a:avLst/>
          </a:prstGeom>
          <a:ln w="1905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20E2C490-884C-459E-A0CA-61D815771B0B}"/>
              </a:ext>
            </a:extLst>
          </p:cNvPr>
          <p:cNvGrpSpPr/>
          <p:nvPr/>
        </p:nvGrpSpPr>
        <p:grpSpPr>
          <a:xfrm>
            <a:off x="1786267" y="2339340"/>
            <a:ext cx="6909989" cy="3379018"/>
            <a:chOff x="1786267" y="2339340"/>
            <a:chExt cx="6909989" cy="3379018"/>
          </a:xfrm>
        </p:grpSpPr>
        <p:sp>
          <p:nvSpPr>
            <p:cNvPr id="37" name="Rectangle 19">
              <a:extLst>
                <a:ext uri="{FF2B5EF4-FFF2-40B4-BE49-F238E27FC236}">
                  <a16:creationId xmlns="" xmlns:a16="http://schemas.microsoft.com/office/drawing/2014/main" id="{B62CAFA8-38AB-41FB-9541-501581AF0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885" y="2875882"/>
              <a:ext cx="2840521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indent="0" eaLnBrk="0" hangingPunct="0">
                <a:spcBef>
                  <a:spcPct val="50000"/>
                </a:spcBef>
                <a:buNone/>
              </a:pPr>
              <a:r>
                <a:rPr lang="zh-CN" altLang="en-US" sz="2400" dirty="0">
                  <a:latin typeface="+mn-lt"/>
                  <a:ea typeface="+mn-ea"/>
                </a:rPr>
                <a:t>在△</a:t>
              </a:r>
              <a:r>
                <a:rPr lang="en-US" altLang="zh-CN" sz="2400" dirty="0">
                  <a:latin typeface="+mn-lt"/>
                  <a:ea typeface="+mn-ea"/>
                </a:rPr>
                <a:t>ABD</a:t>
              </a:r>
              <a:r>
                <a:rPr lang="zh-CN" altLang="en-US" sz="2400" dirty="0">
                  <a:latin typeface="+mn-lt"/>
                  <a:ea typeface="+mn-ea"/>
                </a:rPr>
                <a:t>和△</a:t>
              </a:r>
              <a:r>
                <a:rPr lang="en-US" altLang="zh-CN" sz="2400" dirty="0">
                  <a:latin typeface="+mn-lt"/>
                  <a:ea typeface="+mn-ea"/>
                </a:rPr>
                <a:t>ACD</a:t>
              </a:r>
              <a:r>
                <a:rPr lang="zh-CN" altLang="en-US" sz="2400" dirty="0">
                  <a:latin typeface="+mn-lt"/>
                  <a:ea typeface="+mn-ea"/>
                </a:rPr>
                <a:t>中</a:t>
              </a: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4A8DFABD-15E8-4D93-931B-610D71724803}"/>
                </a:ext>
              </a:extLst>
            </p:cNvPr>
            <p:cNvGrpSpPr/>
            <p:nvPr/>
          </p:nvGrpSpPr>
          <p:grpSpPr>
            <a:xfrm>
              <a:off x="3152919" y="3358977"/>
              <a:ext cx="2603277" cy="1335522"/>
              <a:chOff x="4013493" y="3864345"/>
              <a:chExt cx="2603277" cy="1335522"/>
            </a:xfrm>
          </p:grpSpPr>
          <p:sp>
            <p:nvSpPr>
              <p:cNvPr id="38" name="Text Box 21" descr="底色1">
                <a:extLst>
                  <a:ext uri="{FF2B5EF4-FFF2-40B4-BE49-F238E27FC236}">
                    <a16:creationId xmlns="" xmlns:a16="http://schemas.microsoft.com/office/drawing/2014/main" id="{6E7CB631-4FF6-430C-8684-7B0B163E9E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3493" y="3864345"/>
                <a:ext cx="2260234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dirty="0"/>
                  <a:t>AB=AC</a:t>
                </a:r>
                <a:r>
                  <a:rPr lang="zh-CN" altLang="en-US" sz="2400" dirty="0"/>
                  <a:t>（已知）</a:t>
                </a:r>
              </a:p>
            </p:txBody>
          </p:sp>
          <p:sp>
            <p:nvSpPr>
              <p:cNvPr id="39" name="Text Box 22" descr="底色1">
                <a:extLst>
                  <a:ext uri="{FF2B5EF4-FFF2-40B4-BE49-F238E27FC236}">
                    <a16:creationId xmlns="" xmlns:a16="http://schemas.microsoft.com/office/drawing/2014/main" id="{4DD0D0FE-368F-402D-A80B-102EB70A85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3493" y="4347440"/>
                <a:ext cx="2260234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dirty="0"/>
                  <a:t>DB=DC</a:t>
                </a:r>
                <a:r>
                  <a:rPr lang="zh-CN" altLang="en-US" sz="2400" dirty="0"/>
                  <a:t>（已知）</a:t>
                </a:r>
              </a:p>
            </p:txBody>
          </p:sp>
          <p:sp>
            <p:nvSpPr>
              <p:cNvPr id="40" name="Text Box 23" descr="底色1">
                <a:extLst>
                  <a:ext uri="{FF2B5EF4-FFF2-40B4-BE49-F238E27FC236}">
                    <a16:creationId xmlns="" xmlns:a16="http://schemas.microsoft.com/office/drawing/2014/main" id="{E7BA0B80-F339-4335-902B-1087DBB533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13493" y="4830535"/>
                <a:ext cx="2603277" cy="36933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0" tIns="0" rIns="0" bIns="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dirty="0"/>
                  <a:t>AD=AD</a:t>
                </a:r>
                <a:r>
                  <a:rPr lang="zh-CN" altLang="en-US" sz="2400" dirty="0"/>
                  <a:t>（公共边）</a:t>
                </a:r>
              </a:p>
            </p:txBody>
          </p:sp>
        </p:grpSp>
        <p:sp>
          <p:nvSpPr>
            <p:cNvPr id="41" name="Text Box 24" descr="底色1">
              <a:extLst>
                <a:ext uri="{FF2B5EF4-FFF2-40B4-BE49-F238E27FC236}">
                  <a16:creationId xmlns="" xmlns:a16="http://schemas.microsoft.com/office/drawing/2014/main" id="{FF02E65B-B4E3-4C24-9060-C67CE957A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7578" y="4865934"/>
              <a:ext cx="3662862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2400" dirty="0"/>
                <a:t>∴△ABD≌△ACD</a:t>
              </a:r>
              <a:r>
                <a:rPr lang="zh-CN" altLang="en-US" sz="2400" dirty="0"/>
                <a:t>（</a:t>
              </a:r>
              <a:r>
                <a:rPr lang="en-US" altLang="zh-CN" sz="2400" dirty="0"/>
                <a:t>SSS</a:t>
              </a:r>
              <a:r>
                <a:rPr lang="zh-CN" altLang="en-US" sz="2400" dirty="0"/>
                <a:t>）</a:t>
              </a:r>
            </a:p>
          </p:txBody>
        </p:sp>
        <p:sp>
          <p:nvSpPr>
            <p:cNvPr id="42" name="Text Box 28">
              <a:extLst>
                <a:ext uri="{FF2B5EF4-FFF2-40B4-BE49-F238E27FC236}">
                  <a16:creationId xmlns="" xmlns:a16="http://schemas.microsoft.com/office/drawing/2014/main" id="{777D415C-B39C-4363-9500-FB5DA12F97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7577" y="5349026"/>
              <a:ext cx="6178679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400" dirty="0"/>
                <a:t>∴∠B=∠C</a:t>
              </a:r>
              <a:r>
                <a:rPr lang="zh-CN" altLang="en-US" sz="2400" dirty="0"/>
                <a:t> （全等三角形的对应角相等）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B434FF8B-752B-4151-AE80-C5D60B84FF5C}"/>
                </a:ext>
              </a:extLst>
            </p:cNvPr>
            <p:cNvSpPr/>
            <p:nvPr/>
          </p:nvSpPr>
          <p:spPr>
            <a:xfrm>
              <a:off x="1786267" y="2339340"/>
              <a:ext cx="110799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/>
                <a:t>证明：</a:t>
              </a:r>
            </a:p>
          </p:txBody>
        </p:sp>
        <p:sp>
          <p:nvSpPr>
            <p:cNvPr id="11" name="左大括号 10">
              <a:extLst>
                <a:ext uri="{FF2B5EF4-FFF2-40B4-BE49-F238E27FC236}">
                  <a16:creationId xmlns="" xmlns:a16="http://schemas.microsoft.com/office/drawing/2014/main" id="{1C12C583-CAA9-4ACF-A984-F8449498D3CC}"/>
                </a:ext>
              </a:extLst>
            </p:cNvPr>
            <p:cNvSpPr/>
            <p:nvPr/>
          </p:nvSpPr>
          <p:spPr>
            <a:xfrm>
              <a:off x="2920851" y="3437532"/>
              <a:ext cx="118704" cy="1178412"/>
            </a:xfrm>
            <a:prstGeom prst="leftBrace">
              <a:avLst>
                <a:gd name="adj1" fmla="val 96599"/>
                <a:gd name="adj2" fmla="val 50000"/>
              </a:avLst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Text Box 24" descr="底色1">
              <a:extLst>
                <a:ext uri="{FF2B5EF4-FFF2-40B4-BE49-F238E27FC236}">
                  <a16:creationId xmlns="" xmlns:a16="http://schemas.microsoft.com/office/drawing/2014/main" id="{50DA3CF5-2EC9-4BFE-8CD8-924D567086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7578" y="3782401"/>
              <a:ext cx="300307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400" dirty="0"/>
                <a:t>∵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E550D875-0BDA-4DC7-ACC5-D13378D69A1F}"/>
                </a:ext>
              </a:extLst>
            </p:cNvPr>
            <p:cNvSpPr/>
            <p:nvPr/>
          </p:nvSpPr>
          <p:spPr>
            <a:xfrm>
              <a:off x="2844891" y="2385506"/>
              <a:ext cx="1245854" cy="36933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400">
                  <a:solidFill>
                    <a:schemeClr val="accent2"/>
                  </a:solidFill>
                </a:rPr>
                <a:t>连接</a:t>
              </a:r>
              <a:r>
                <a:rPr lang="en-US" altLang="zh-CN" sz="2400" dirty="0">
                  <a:solidFill>
                    <a:schemeClr val="accent2"/>
                  </a:solidFill>
                </a:rPr>
                <a:t>AD</a:t>
              </a:r>
              <a:endParaRPr lang="zh-CN" altLang="en-US" sz="24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7950813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DE09FDE-8A64-41DC-A12F-C08FB763D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巩固提高</a:t>
            </a:r>
          </a:p>
        </p:txBody>
      </p:sp>
      <p:sp>
        <p:nvSpPr>
          <p:cNvPr id="6" name="help-web-button_18436">
            <a:extLst>
              <a:ext uri="{FF2B5EF4-FFF2-40B4-BE49-F238E27FC236}">
                <a16:creationId xmlns="" xmlns:a16="http://schemas.microsoft.com/office/drawing/2014/main" id="{A00CAAAE-CDA5-4331-9D68-3EC2F6F907A0}"/>
              </a:ext>
            </a:extLst>
          </p:cNvPr>
          <p:cNvSpPr>
            <a:spLocks noChangeAspect="1"/>
          </p:cNvSpPr>
          <p:nvPr/>
        </p:nvSpPr>
        <p:spPr bwMode="auto">
          <a:xfrm>
            <a:off x="1642274" y="1354416"/>
            <a:ext cx="609685" cy="608767"/>
          </a:xfrm>
          <a:custGeom>
            <a:avLst/>
            <a:gdLst>
              <a:gd name="T0" fmla="*/ 2879 w 5758"/>
              <a:gd name="T1" fmla="*/ 0 h 5758"/>
              <a:gd name="T2" fmla="*/ 0 w 5758"/>
              <a:gd name="T3" fmla="*/ 2878 h 5758"/>
              <a:gd name="T4" fmla="*/ 2879 w 5758"/>
              <a:gd name="T5" fmla="*/ 5758 h 5758"/>
              <a:gd name="T6" fmla="*/ 5758 w 5758"/>
              <a:gd name="T7" fmla="*/ 2878 h 5758"/>
              <a:gd name="T8" fmla="*/ 2879 w 5758"/>
              <a:gd name="T9" fmla="*/ 0 h 5758"/>
              <a:gd name="T10" fmla="*/ 3084 w 5758"/>
              <a:gd name="T11" fmla="*/ 4479 h 5758"/>
              <a:gd name="T12" fmla="*/ 2852 w 5758"/>
              <a:gd name="T13" fmla="*/ 4569 h 5758"/>
              <a:gd name="T14" fmla="*/ 2614 w 5758"/>
              <a:gd name="T15" fmla="*/ 4481 h 5758"/>
              <a:gd name="T16" fmla="*/ 2513 w 5758"/>
              <a:gd name="T17" fmla="*/ 4234 h 5758"/>
              <a:gd name="T18" fmla="*/ 2611 w 5758"/>
              <a:gd name="T19" fmla="*/ 3997 h 5758"/>
              <a:gd name="T20" fmla="*/ 2852 w 5758"/>
              <a:gd name="T21" fmla="*/ 3901 h 5758"/>
              <a:gd name="T22" fmla="*/ 3089 w 5758"/>
              <a:gd name="T23" fmla="*/ 3997 h 5758"/>
              <a:gd name="T24" fmla="*/ 3185 w 5758"/>
              <a:gd name="T25" fmla="*/ 4234 h 5758"/>
              <a:gd name="T26" fmla="*/ 3084 w 5758"/>
              <a:gd name="T27" fmla="*/ 4479 h 5758"/>
              <a:gd name="T28" fmla="*/ 3918 w 5758"/>
              <a:gd name="T29" fmla="*/ 2412 h 5758"/>
              <a:gd name="T30" fmla="*/ 3735 w 5758"/>
              <a:gd name="T31" fmla="*/ 2659 h 5758"/>
              <a:gd name="T32" fmla="*/ 3354 w 5758"/>
              <a:gd name="T33" fmla="*/ 3008 h 5758"/>
              <a:gd name="T34" fmla="*/ 3233 w 5758"/>
              <a:gd name="T35" fmla="*/ 3130 h 5758"/>
              <a:gd name="T36" fmla="*/ 3165 w 5758"/>
              <a:gd name="T37" fmla="*/ 3226 h 5758"/>
              <a:gd name="T38" fmla="*/ 3130 w 5758"/>
              <a:gd name="T39" fmla="*/ 3313 h 5758"/>
              <a:gd name="T40" fmla="*/ 3093 w 5758"/>
              <a:gd name="T41" fmla="*/ 3466 h 5758"/>
              <a:gd name="T42" fmla="*/ 2828 w 5758"/>
              <a:gd name="T43" fmla="*/ 3698 h 5758"/>
              <a:gd name="T44" fmla="*/ 2632 w 5758"/>
              <a:gd name="T45" fmla="*/ 3622 h 5758"/>
              <a:gd name="T46" fmla="*/ 2553 w 5758"/>
              <a:gd name="T47" fmla="*/ 3397 h 5758"/>
              <a:gd name="T48" fmla="*/ 2611 w 5758"/>
              <a:gd name="T49" fmla="*/ 3072 h 5758"/>
              <a:gd name="T50" fmla="*/ 2765 w 5758"/>
              <a:gd name="T51" fmla="*/ 2831 h 5758"/>
              <a:gd name="T52" fmla="*/ 3024 w 5758"/>
              <a:gd name="T53" fmla="*/ 2584 h 5758"/>
              <a:gd name="T54" fmla="*/ 3231 w 5758"/>
              <a:gd name="T55" fmla="*/ 2396 h 5758"/>
              <a:gd name="T56" fmla="*/ 3338 w 5758"/>
              <a:gd name="T57" fmla="*/ 2254 h 5758"/>
              <a:gd name="T58" fmla="*/ 3381 w 5758"/>
              <a:gd name="T59" fmla="*/ 2084 h 5758"/>
              <a:gd name="T60" fmla="*/ 3248 w 5758"/>
              <a:gd name="T61" fmla="*/ 1783 h 5758"/>
              <a:gd name="T62" fmla="*/ 2906 w 5758"/>
              <a:gd name="T63" fmla="*/ 1660 h 5758"/>
              <a:gd name="T64" fmla="*/ 2544 w 5758"/>
              <a:gd name="T65" fmla="*/ 1784 h 5758"/>
              <a:gd name="T66" fmla="*/ 2348 w 5758"/>
              <a:gd name="T67" fmla="*/ 2149 h 5758"/>
              <a:gd name="T68" fmla="*/ 2060 w 5758"/>
              <a:gd name="T69" fmla="*/ 2401 h 5758"/>
              <a:gd name="T70" fmla="*/ 1849 w 5758"/>
              <a:gd name="T71" fmla="*/ 2313 h 5758"/>
              <a:gd name="T72" fmla="*/ 1763 w 5758"/>
              <a:gd name="T73" fmla="*/ 2122 h 5758"/>
              <a:gd name="T74" fmla="*/ 1899 w 5758"/>
              <a:gd name="T75" fmla="*/ 1693 h 5758"/>
              <a:gd name="T76" fmla="*/ 2296 w 5758"/>
              <a:gd name="T77" fmla="*/ 1332 h 5758"/>
              <a:gd name="T78" fmla="*/ 2906 w 5758"/>
              <a:gd name="T79" fmla="*/ 1189 h 5758"/>
              <a:gd name="T80" fmla="*/ 3477 w 5758"/>
              <a:gd name="T81" fmla="*/ 1309 h 5758"/>
              <a:gd name="T82" fmla="*/ 3860 w 5758"/>
              <a:gd name="T83" fmla="*/ 1634 h 5758"/>
              <a:gd name="T84" fmla="*/ 3995 w 5758"/>
              <a:gd name="T85" fmla="*/ 2080 h 5758"/>
              <a:gd name="T86" fmla="*/ 3918 w 5758"/>
              <a:gd name="T87" fmla="*/ 2412 h 5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5758" h="5758">
                <a:moveTo>
                  <a:pt x="2879" y="0"/>
                </a:moveTo>
                <a:cubicBezTo>
                  <a:pt x="1290" y="0"/>
                  <a:pt x="0" y="1288"/>
                  <a:pt x="0" y="2878"/>
                </a:cubicBezTo>
                <a:cubicBezTo>
                  <a:pt x="0" y="4469"/>
                  <a:pt x="1290" y="5758"/>
                  <a:pt x="2879" y="5758"/>
                </a:cubicBezTo>
                <a:cubicBezTo>
                  <a:pt x="4470" y="5758"/>
                  <a:pt x="5758" y="4469"/>
                  <a:pt x="5758" y="2878"/>
                </a:cubicBezTo>
                <a:cubicBezTo>
                  <a:pt x="5758" y="1288"/>
                  <a:pt x="4470" y="0"/>
                  <a:pt x="2879" y="0"/>
                </a:cubicBezTo>
                <a:close/>
                <a:moveTo>
                  <a:pt x="3084" y="4479"/>
                </a:moveTo>
                <a:cubicBezTo>
                  <a:pt x="3017" y="4539"/>
                  <a:pt x="2940" y="4569"/>
                  <a:pt x="2852" y="4569"/>
                </a:cubicBezTo>
                <a:cubicBezTo>
                  <a:pt x="2761" y="4569"/>
                  <a:pt x="2682" y="4540"/>
                  <a:pt x="2614" y="4481"/>
                </a:cubicBezTo>
                <a:cubicBezTo>
                  <a:pt x="2547" y="4422"/>
                  <a:pt x="2513" y="4340"/>
                  <a:pt x="2513" y="4234"/>
                </a:cubicBezTo>
                <a:cubicBezTo>
                  <a:pt x="2513" y="4140"/>
                  <a:pt x="2546" y="4061"/>
                  <a:pt x="2611" y="3997"/>
                </a:cubicBezTo>
                <a:cubicBezTo>
                  <a:pt x="2677" y="3933"/>
                  <a:pt x="2757" y="3901"/>
                  <a:pt x="2852" y="3901"/>
                </a:cubicBezTo>
                <a:cubicBezTo>
                  <a:pt x="2946" y="3901"/>
                  <a:pt x="3025" y="3933"/>
                  <a:pt x="3089" y="3997"/>
                </a:cubicBezTo>
                <a:cubicBezTo>
                  <a:pt x="3153" y="4061"/>
                  <a:pt x="3185" y="4140"/>
                  <a:pt x="3185" y="4234"/>
                </a:cubicBezTo>
                <a:cubicBezTo>
                  <a:pt x="3185" y="4338"/>
                  <a:pt x="3151" y="4420"/>
                  <a:pt x="3084" y="4479"/>
                </a:cubicBezTo>
                <a:close/>
                <a:moveTo>
                  <a:pt x="3918" y="2412"/>
                </a:moveTo>
                <a:cubicBezTo>
                  <a:pt x="3867" y="2508"/>
                  <a:pt x="3806" y="2590"/>
                  <a:pt x="3735" y="2659"/>
                </a:cubicBezTo>
                <a:cubicBezTo>
                  <a:pt x="3664" y="2728"/>
                  <a:pt x="3537" y="2845"/>
                  <a:pt x="3354" y="3008"/>
                </a:cubicBezTo>
                <a:cubicBezTo>
                  <a:pt x="3304" y="3055"/>
                  <a:pt x="3263" y="3095"/>
                  <a:pt x="3233" y="3130"/>
                </a:cubicBezTo>
                <a:cubicBezTo>
                  <a:pt x="3202" y="3165"/>
                  <a:pt x="3179" y="3197"/>
                  <a:pt x="3165" y="3226"/>
                </a:cubicBezTo>
                <a:cubicBezTo>
                  <a:pt x="3150" y="3255"/>
                  <a:pt x="3138" y="3284"/>
                  <a:pt x="3130" y="3313"/>
                </a:cubicBezTo>
                <a:cubicBezTo>
                  <a:pt x="3122" y="3342"/>
                  <a:pt x="3110" y="3393"/>
                  <a:pt x="3093" y="3466"/>
                </a:cubicBezTo>
                <a:cubicBezTo>
                  <a:pt x="3065" y="3621"/>
                  <a:pt x="2976" y="3698"/>
                  <a:pt x="2828" y="3698"/>
                </a:cubicBezTo>
                <a:cubicBezTo>
                  <a:pt x="2750" y="3698"/>
                  <a:pt x="2685" y="3673"/>
                  <a:pt x="2632" y="3622"/>
                </a:cubicBezTo>
                <a:cubicBezTo>
                  <a:pt x="2579" y="3572"/>
                  <a:pt x="2553" y="3497"/>
                  <a:pt x="2553" y="3397"/>
                </a:cubicBezTo>
                <a:cubicBezTo>
                  <a:pt x="2553" y="3272"/>
                  <a:pt x="2572" y="3164"/>
                  <a:pt x="2611" y="3072"/>
                </a:cubicBezTo>
                <a:cubicBezTo>
                  <a:pt x="2650" y="2981"/>
                  <a:pt x="2701" y="2900"/>
                  <a:pt x="2765" y="2831"/>
                </a:cubicBezTo>
                <a:cubicBezTo>
                  <a:pt x="2829" y="2762"/>
                  <a:pt x="2915" y="2680"/>
                  <a:pt x="3024" y="2584"/>
                </a:cubicBezTo>
                <a:cubicBezTo>
                  <a:pt x="3119" y="2501"/>
                  <a:pt x="3188" y="2438"/>
                  <a:pt x="3231" y="2396"/>
                </a:cubicBezTo>
                <a:cubicBezTo>
                  <a:pt x="3273" y="2353"/>
                  <a:pt x="3309" y="2306"/>
                  <a:pt x="3338" y="2254"/>
                </a:cubicBezTo>
                <a:cubicBezTo>
                  <a:pt x="3367" y="2202"/>
                  <a:pt x="3381" y="2145"/>
                  <a:pt x="3381" y="2084"/>
                </a:cubicBezTo>
                <a:cubicBezTo>
                  <a:pt x="3381" y="1965"/>
                  <a:pt x="3337" y="1865"/>
                  <a:pt x="3248" y="1783"/>
                </a:cubicBezTo>
                <a:cubicBezTo>
                  <a:pt x="3160" y="1701"/>
                  <a:pt x="3046" y="1660"/>
                  <a:pt x="2906" y="1660"/>
                </a:cubicBezTo>
                <a:cubicBezTo>
                  <a:pt x="2742" y="1660"/>
                  <a:pt x="2621" y="1702"/>
                  <a:pt x="2544" y="1784"/>
                </a:cubicBezTo>
                <a:cubicBezTo>
                  <a:pt x="2467" y="1867"/>
                  <a:pt x="2401" y="1988"/>
                  <a:pt x="2348" y="2149"/>
                </a:cubicBezTo>
                <a:cubicBezTo>
                  <a:pt x="2297" y="2317"/>
                  <a:pt x="2201" y="2401"/>
                  <a:pt x="2060" y="2401"/>
                </a:cubicBezTo>
                <a:cubicBezTo>
                  <a:pt x="1976" y="2401"/>
                  <a:pt x="1906" y="2372"/>
                  <a:pt x="1849" y="2313"/>
                </a:cubicBezTo>
                <a:cubicBezTo>
                  <a:pt x="1791" y="2255"/>
                  <a:pt x="1763" y="2191"/>
                  <a:pt x="1763" y="2122"/>
                </a:cubicBezTo>
                <a:cubicBezTo>
                  <a:pt x="1763" y="1981"/>
                  <a:pt x="1808" y="1838"/>
                  <a:pt x="1899" y="1693"/>
                </a:cubicBezTo>
                <a:cubicBezTo>
                  <a:pt x="1990" y="1548"/>
                  <a:pt x="2122" y="1427"/>
                  <a:pt x="2296" y="1332"/>
                </a:cubicBezTo>
                <a:cubicBezTo>
                  <a:pt x="2470" y="1237"/>
                  <a:pt x="2674" y="1189"/>
                  <a:pt x="2906" y="1189"/>
                </a:cubicBezTo>
                <a:cubicBezTo>
                  <a:pt x="3121" y="1189"/>
                  <a:pt x="3312" y="1229"/>
                  <a:pt x="3477" y="1309"/>
                </a:cubicBezTo>
                <a:cubicBezTo>
                  <a:pt x="3642" y="1388"/>
                  <a:pt x="3770" y="1497"/>
                  <a:pt x="3860" y="1634"/>
                </a:cubicBezTo>
                <a:cubicBezTo>
                  <a:pt x="3950" y="1770"/>
                  <a:pt x="3995" y="1919"/>
                  <a:pt x="3995" y="2080"/>
                </a:cubicBezTo>
                <a:cubicBezTo>
                  <a:pt x="3995" y="2206"/>
                  <a:pt x="3969" y="2317"/>
                  <a:pt x="3918" y="2412"/>
                </a:cubicBezTo>
                <a:close/>
              </a:path>
            </a:pathLst>
          </a:cu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F3CD1833-C67C-438B-81AF-1B7476262030}"/>
              </a:ext>
            </a:extLst>
          </p:cNvPr>
          <p:cNvSpPr txBox="1"/>
          <p:nvPr/>
        </p:nvSpPr>
        <p:spPr>
          <a:xfrm>
            <a:off x="2251959" y="1397189"/>
            <a:ext cx="72539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如图，</a:t>
            </a:r>
            <a:r>
              <a:rPr lang="en-US" altLang="zh-CN" dirty="0"/>
              <a:t>D</a:t>
            </a:r>
            <a:r>
              <a:rPr lang="zh-CN" altLang="en-US" dirty="0"/>
              <a:t>、</a:t>
            </a:r>
            <a:r>
              <a:rPr lang="en-US" altLang="zh-CN" dirty="0"/>
              <a:t>F</a:t>
            </a:r>
            <a:r>
              <a:rPr lang="zh-CN" altLang="en-US" dirty="0"/>
              <a:t>是线段</a:t>
            </a:r>
            <a:r>
              <a:rPr lang="en-US" altLang="zh-CN" dirty="0"/>
              <a:t>BC</a:t>
            </a:r>
            <a:r>
              <a:rPr lang="zh-CN" altLang="en-US" dirty="0"/>
              <a:t>上的两点，</a:t>
            </a:r>
          </a:p>
          <a:p>
            <a:r>
              <a:rPr lang="en-US" altLang="zh-CN" dirty="0"/>
              <a:t>AB=CE</a:t>
            </a:r>
            <a:r>
              <a:rPr lang="zh-CN" altLang="en-US" dirty="0"/>
              <a:t>，</a:t>
            </a:r>
            <a:r>
              <a:rPr lang="en-US" altLang="zh-CN" dirty="0"/>
              <a:t>AF=DE</a:t>
            </a:r>
            <a:r>
              <a:rPr lang="zh-CN" altLang="en-US" dirty="0"/>
              <a:t>，要使△</a:t>
            </a:r>
            <a:r>
              <a:rPr lang="en-US" altLang="zh-CN" dirty="0"/>
              <a:t>ABF≌△ECD </a:t>
            </a:r>
            <a:r>
              <a:rPr lang="zh-CN" altLang="en-US" dirty="0"/>
              <a:t>，</a:t>
            </a:r>
          </a:p>
          <a:p>
            <a:r>
              <a:rPr lang="zh-CN" altLang="en-US" dirty="0"/>
              <a:t>还需要条件</a:t>
            </a:r>
            <a:r>
              <a:rPr lang="zh-CN" altLang="en-US" u="sng" dirty="0"/>
              <a:t>                                          </a:t>
            </a:r>
            <a:r>
              <a:rPr lang="zh-CN" altLang="en-US" dirty="0"/>
              <a:t>。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68E6AABB-64ED-4220-B4D0-AF9B13D0AFE7}"/>
              </a:ext>
            </a:extLst>
          </p:cNvPr>
          <p:cNvGrpSpPr/>
          <p:nvPr/>
        </p:nvGrpSpPr>
        <p:grpSpPr>
          <a:xfrm>
            <a:off x="3657529" y="3429000"/>
            <a:ext cx="3777143" cy="2519988"/>
            <a:chOff x="3665149" y="3573780"/>
            <a:chExt cx="3777143" cy="2519988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77A11F2A-699D-4639-A255-7E2842203C34}"/>
                </a:ext>
              </a:extLst>
            </p:cNvPr>
            <p:cNvSpPr txBox="1"/>
            <p:nvPr/>
          </p:nvSpPr>
          <p:spPr>
            <a:xfrm>
              <a:off x="5117291" y="3573780"/>
              <a:ext cx="226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A</a:t>
              </a:r>
              <a:endParaRPr lang="zh-CN" altLang="en-US" sz="2400" dirty="0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15B0ED68-A29D-49CC-B08E-ED5F8496FE69}"/>
                </a:ext>
              </a:extLst>
            </p:cNvPr>
            <p:cNvSpPr txBox="1"/>
            <p:nvPr/>
          </p:nvSpPr>
          <p:spPr>
            <a:xfrm>
              <a:off x="3665149" y="5618030"/>
              <a:ext cx="226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B</a:t>
              </a:r>
              <a:endParaRPr lang="zh-CN" altLang="en-US" sz="2400" dirty="0"/>
            </a:p>
          </p:txBody>
        </p:sp>
        <p:sp>
          <p:nvSpPr>
            <p:cNvPr id="23" name="等腰三角形 22">
              <a:extLst>
                <a:ext uri="{FF2B5EF4-FFF2-40B4-BE49-F238E27FC236}">
                  <a16:creationId xmlns="" xmlns:a16="http://schemas.microsoft.com/office/drawing/2014/main" id="{60E9DA7F-941F-4DB9-B824-DDDD1D7C45AC}"/>
                </a:ext>
              </a:extLst>
            </p:cNvPr>
            <p:cNvSpPr/>
            <p:nvPr/>
          </p:nvSpPr>
          <p:spPr>
            <a:xfrm flipH="1">
              <a:off x="3891881" y="3979730"/>
              <a:ext cx="3492833" cy="1676400"/>
            </a:xfrm>
            <a:prstGeom prst="triangle">
              <a:avLst>
                <a:gd name="adj" fmla="val 61437"/>
              </a:avLst>
            </a:prstGeom>
            <a:solidFill>
              <a:schemeClr val="bg1">
                <a:alpha val="43000"/>
              </a:schemeClr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455FFABF-5660-4DF1-B8ED-67E1121304ED}"/>
                </a:ext>
              </a:extLst>
            </p:cNvPr>
            <p:cNvSpPr txBox="1"/>
            <p:nvPr/>
          </p:nvSpPr>
          <p:spPr>
            <a:xfrm>
              <a:off x="7215560" y="5632103"/>
              <a:ext cx="226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F</a:t>
              </a:r>
              <a:endParaRPr lang="zh-CN" altLang="en-US" sz="2400" dirty="0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4224FB87-34A1-4F61-A61D-9930A2351140}"/>
              </a:ext>
            </a:extLst>
          </p:cNvPr>
          <p:cNvGrpSpPr/>
          <p:nvPr/>
        </p:nvGrpSpPr>
        <p:grpSpPr>
          <a:xfrm>
            <a:off x="4670055" y="3429000"/>
            <a:ext cx="3777143" cy="2505915"/>
            <a:chOff x="4677675" y="3573780"/>
            <a:chExt cx="3777143" cy="2505915"/>
          </a:xfrm>
        </p:grpSpPr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E5218CF6-4C00-461B-A583-E570FC5B5C61}"/>
                </a:ext>
              </a:extLst>
            </p:cNvPr>
            <p:cNvSpPr txBox="1"/>
            <p:nvPr/>
          </p:nvSpPr>
          <p:spPr>
            <a:xfrm>
              <a:off x="6822569" y="3573780"/>
              <a:ext cx="226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E</a:t>
              </a:r>
              <a:endParaRPr lang="zh-CN" altLang="en-US" sz="2400" dirty="0"/>
            </a:p>
          </p:txBody>
        </p:sp>
        <p:sp>
          <p:nvSpPr>
            <p:cNvPr id="4" name="等腰三角形 3">
              <a:extLst>
                <a:ext uri="{FF2B5EF4-FFF2-40B4-BE49-F238E27FC236}">
                  <a16:creationId xmlns="" xmlns:a16="http://schemas.microsoft.com/office/drawing/2014/main" id="{B980A3AF-0D10-4203-A932-8E9173282098}"/>
                </a:ext>
              </a:extLst>
            </p:cNvPr>
            <p:cNvSpPr/>
            <p:nvPr/>
          </p:nvSpPr>
          <p:spPr>
            <a:xfrm>
              <a:off x="4791041" y="3979730"/>
              <a:ext cx="3492833" cy="1676400"/>
            </a:xfrm>
            <a:prstGeom prst="triangle">
              <a:avLst>
                <a:gd name="adj" fmla="val 61437"/>
              </a:avLst>
            </a:prstGeom>
            <a:solidFill>
              <a:schemeClr val="bg1">
                <a:alpha val="43000"/>
              </a:schemeClr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3200" dirty="0">
                <a:solidFill>
                  <a:srgbClr val="4CB9D0"/>
                </a:solidFill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202E7539-7F5D-4E3A-9744-E49AA02EB393}"/>
                </a:ext>
              </a:extLst>
            </p:cNvPr>
            <p:cNvSpPr txBox="1"/>
            <p:nvPr/>
          </p:nvSpPr>
          <p:spPr>
            <a:xfrm>
              <a:off x="4677675" y="5603957"/>
              <a:ext cx="226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D</a:t>
              </a:r>
              <a:endParaRPr lang="zh-CN" altLang="en-US" sz="2400" dirty="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AF6067A6-EC69-4FEC-AEEF-9C59F2709732}"/>
                </a:ext>
              </a:extLst>
            </p:cNvPr>
            <p:cNvSpPr txBox="1"/>
            <p:nvPr/>
          </p:nvSpPr>
          <p:spPr>
            <a:xfrm>
              <a:off x="8228086" y="5618030"/>
              <a:ext cx="2267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/>
                <a:t>C</a:t>
              </a:r>
              <a:endParaRPr lang="zh-CN" altLang="en-US" sz="2400" dirty="0"/>
            </a:p>
          </p:txBody>
        </p:sp>
      </p:grpSp>
      <p:sp>
        <p:nvSpPr>
          <p:cNvPr id="35" name="Text Box 5">
            <a:extLst>
              <a:ext uri="{FF2B5EF4-FFF2-40B4-BE49-F238E27FC236}">
                <a16:creationId xmlns="" xmlns:a16="http://schemas.microsoft.com/office/drawing/2014/main" id="{12E43FD1-1ED9-42FC-8E2A-22D117EEC2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1889" y="2268120"/>
            <a:ext cx="26741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99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en-US" altLang="zh-CN" sz="2400" b="1" dirty="0">
                <a:latin typeface="+mn-lt"/>
              </a:rPr>
              <a:t>BF=CD </a:t>
            </a:r>
            <a:r>
              <a:rPr kumimoji="1" lang="zh-CN" altLang="en-US" sz="2400" b="1" dirty="0">
                <a:latin typeface="+mn-ea"/>
                <a:ea typeface="+mn-ea"/>
              </a:rPr>
              <a:t>或</a:t>
            </a:r>
            <a:r>
              <a:rPr kumimoji="1" lang="zh-CN" altLang="en-US" sz="2400" b="1" dirty="0">
                <a:latin typeface="+mn-lt"/>
              </a:rPr>
              <a:t> </a:t>
            </a:r>
            <a:r>
              <a:rPr kumimoji="1" lang="en-US" altLang="zh-CN" sz="2400" b="1" dirty="0">
                <a:latin typeface="+mn-lt"/>
              </a:rPr>
              <a:t>BD=FC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319BF3DA-018C-4DFB-8CE3-82C7B76D4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465" y="4495800"/>
            <a:ext cx="1723911" cy="212690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597406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="" xmlns:a16="http://schemas.microsoft.com/office/drawing/2014/main" id="{00E71F6B-55B0-470E-B961-5B8511D9F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课堂小结</a:t>
            </a:r>
          </a:p>
        </p:txBody>
      </p:sp>
      <p:sp>
        <p:nvSpPr>
          <p:cNvPr id="8" name="文本占位符 7">
            <a:extLst>
              <a:ext uri="{FF2B5EF4-FFF2-40B4-BE49-F238E27FC236}">
                <a16:creationId xmlns="" xmlns:a16="http://schemas.microsoft.com/office/drawing/2014/main" id="{0DD62DCD-7A08-4FAF-BF13-20C395C802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第四部分</a:t>
            </a:r>
          </a:p>
        </p:txBody>
      </p:sp>
    </p:spTree>
    <p:extLst>
      <p:ext uri="{BB962C8B-B14F-4D97-AF65-F5344CB8AC3E}">
        <p14:creationId xmlns="" xmlns:p14="http://schemas.microsoft.com/office/powerpoint/2010/main" val="3122891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 advTm="4000">
        <p:fade/>
      </p:transition>
    </mc:Choice>
    <mc:Fallback>
      <p:transition spd="med" advTm="4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CFE896B-FF3C-4BBB-9DA6-D67D17BDE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课堂小结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73B82C17-B790-4795-A046-9D481BEF89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12753" y="1070571"/>
            <a:ext cx="1769716" cy="498598"/>
          </a:xfrm>
        </p:spPr>
        <p:txBody>
          <a:bodyPr/>
          <a:lstStyle/>
          <a:p>
            <a:r>
              <a:rPr lang="zh-CN" altLang="en-US" dirty="0"/>
              <a:t>考点总结</a:t>
            </a:r>
          </a:p>
        </p:txBody>
      </p:sp>
      <p:sp>
        <p:nvSpPr>
          <p:cNvPr id="7" name="椭圆 6">
            <a:extLst>
              <a:ext uri="{FF2B5EF4-FFF2-40B4-BE49-F238E27FC236}">
                <a16:creationId xmlns="" xmlns:a16="http://schemas.microsoft.com/office/drawing/2014/main" id="{A3302F12-6328-4E9E-A5B6-1D07B0C75329}"/>
              </a:ext>
            </a:extLst>
          </p:cNvPr>
          <p:cNvSpPr/>
          <p:nvPr/>
        </p:nvSpPr>
        <p:spPr>
          <a:xfrm>
            <a:off x="1362857" y="1903995"/>
            <a:ext cx="513568" cy="513568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1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BC319F63-8CC3-4A18-87A6-F2695D8D798C}"/>
              </a:ext>
            </a:extLst>
          </p:cNvPr>
          <p:cNvSpPr txBox="1"/>
          <p:nvPr/>
        </p:nvSpPr>
        <p:spPr>
          <a:xfrm>
            <a:off x="1983533" y="1868391"/>
            <a:ext cx="9170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3200">
                <a:solidFill>
                  <a:schemeClr val="bg2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能够完全重合的两个三角形叫做</a:t>
            </a:r>
            <a:r>
              <a:rPr lang="zh-CN" altLang="en-US" u="sng" dirty="0">
                <a:solidFill>
                  <a:schemeClr val="accent2"/>
                </a:solidFill>
              </a:rPr>
              <a:t>全等三角形</a:t>
            </a:r>
            <a:r>
              <a:rPr lang="zh-CN" altLang="en-US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FF146DD3-6165-4D21-BCC2-ABB8CF3E544F}"/>
              </a:ext>
            </a:extLst>
          </p:cNvPr>
          <p:cNvSpPr/>
          <p:nvPr/>
        </p:nvSpPr>
        <p:spPr>
          <a:xfrm>
            <a:off x="1362857" y="2780295"/>
            <a:ext cx="513568" cy="513568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2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351B46D9-8AF6-4FEC-9DE1-095AE56CE851}"/>
              </a:ext>
            </a:extLst>
          </p:cNvPr>
          <p:cNvSpPr txBox="1"/>
          <p:nvPr/>
        </p:nvSpPr>
        <p:spPr>
          <a:xfrm>
            <a:off x="1983533" y="2744691"/>
            <a:ext cx="9170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3200">
                <a:solidFill>
                  <a:schemeClr val="bg2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全等三角形的对应边相等、对应角相等。</a:t>
            </a:r>
          </a:p>
        </p:txBody>
      </p:sp>
      <p:sp>
        <p:nvSpPr>
          <p:cNvPr id="15" name="椭圆 14">
            <a:extLst>
              <a:ext uri="{FF2B5EF4-FFF2-40B4-BE49-F238E27FC236}">
                <a16:creationId xmlns="" xmlns:a16="http://schemas.microsoft.com/office/drawing/2014/main" id="{4DF48FC9-468C-4A9E-8DB1-4AE06A8A126D}"/>
              </a:ext>
            </a:extLst>
          </p:cNvPr>
          <p:cNvSpPr/>
          <p:nvPr/>
        </p:nvSpPr>
        <p:spPr>
          <a:xfrm>
            <a:off x="1362857" y="3693690"/>
            <a:ext cx="513568" cy="513568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3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8C5524E5-216B-480F-8CC7-C2BB844DED7B}"/>
              </a:ext>
            </a:extLst>
          </p:cNvPr>
          <p:cNvSpPr txBox="1"/>
          <p:nvPr/>
        </p:nvSpPr>
        <p:spPr>
          <a:xfrm>
            <a:off x="1983533" y="3658086"/>
            <a:ext cx="91702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3200">
                <a:solidFill>
                  <a:schemeClr val="bg2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全等三角形用符号“≌”表示，且一般对应顶点写在对应位置上。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0512E1D1-9559-487C-8F98-404E4FB811B7}"/>
              </a:ext>
            </a:extLst>
          </p:cNvPr>
          <p:cNvSpPr/>
          <p:nvPr/>
        </p:nvSpPr>
        <p:spPr>
          <a:xfrm>
            <a:off x="1362857" y="4884315"/>
            <a:ext cx="513568" cy="513568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4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9484E023-632C-4670-869D-4BF6553BB94C}"/>
              </a:ext>
            </a:extLst>
          </p:cNvPr>
          <p:cNvSpPr txBox="1"/>
          <p:nvPr/>
        </p:nvSpPr>
        <p:spPr>
          <a:xfrm>
            <a:off x="1983533" y="4848711"/>
            <a:ext cx="91702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3200">
                <a:solidFill>
                  <a:schemeClr val="bg2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+mn-lt"/>
              </a:rPr>
              <a:t>边边边公理：有三边对应相等的两个三角形全等         简写成“边边边”（</a:t>
            </a:r>
            <a:r>
              <a:rPr lang="en-US" altLang="zh-CN" dirty="0">
                <a:solidFill>
                  <a:schemeClr val="tx1"/>
                </a:solidFill>
                <a:latin typeface="+mn-lt"/>
              </a:rPr>
              <a:t>SSS</a:t>
            </a:r>
            <a:r>
              <a:rPr lang="zh-CN" altLang="en-US" dirty="0">
                <a:solidFill>
                  <a:schemeClr val="tx1"/>
                </a:solidFill>
                <a:latin typeface="+mn-lt"/>
              </a:rPr>
              <a:t>）。</a:t>
            </a:r>
          </a:p>
        </p:txBody>
      </p:sp>
    </p:spTree>
    <p:extLst>
      <p:ext uri="{BB962C8B-B14F-4D97-AF65-F5344CB8AC3E}">
        <p14:creationId xmlns="" xmlns:p14="http://schemas.microsoft.com/office/powerpoint/2010/main" val="379141517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4000">
        <p15:prstTrans prst="airplane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3" grpId="0" animBg="1"/>
      <p:bldP spid="14" grpId="0"/>
      <p:bldP spid="15" grpId="0" animBg="1"/>
      <p:bldP spid="16" grpId="0"/>
      <p:bldP spid="17" grpId="0" animBg="1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CFE896B-FF3C-4BBB-9DA6-D67D17BDE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课堂小结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328E48AD-DAB8-4ABD-936D-36ECC0947E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12754" y="1070571"/>
            <a:ext cx="1769716" cy="498598"/>
          </a:xfrm>
        </p:spPr>
        <p:txBody>
          <a:bodyPr/>
          <a:lstStyle/>
          <a:p>
            <a:r>
              <a:rPr lang="zh-CN" altLang="en-US" dirty="0"/>
              <a:t>规律总结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BC319F63-8CC3-4A18-87A6-F2695D8D798C}"/>
              </a:ext>
            </a:extLst>
          </p:cNvPr>
          <p:cNvSpPr txBox="1"/>
          <p:nvPr/>
        </p:nvSpPr>
        <p:spPr>
          <a:xfrm>
            <a:off x="897683" y="1970206"/>
            <a:ext cx="91702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3200">
                <a:solidFill>
                  <a:schemeClr val="bg2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</a:rPr>
              <a:t>在找全等三角形的对应元素时一般有以下规律：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351B46D9-8AF6-4FEC-9DE1-095AE56CE851}"/>
              </a:ext>
            </a:extLst>
          </p:cNvPr>
          <p:cNvSpPr txBox="1"/>
          <p:nvPr/>
        </p:nvSpPr>
        <p:spPr>
          <a:xfrm>
            <a:off x="1364409" y="2690608"/>
            <a:ext cx="4769692" cy="301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3200">
                <a:solidFill>
                  <a:schemeClr val="bg2">
                    <a:lumMod val="50000"/>
                  </a:schemeClr>
                </a:solidFill>
                <a:latin typeface="+mn-ea"/>
              </a:defRPr>
            </a:lvl1pPr>
          </a:lstStyle>
          <a:p>
            <a:pPr marL="288000" indent="-288000" algn="l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sz="2600" dirty="0">
                <a:solidFill>
                  <a:schemeClr val="tx1"/>
                </a:solidFill>
              </a:rPr>
              <a:t>有公共边的公共边是对应边；</a:t>
            </a:r>
            <a:endParaRPr lang="en-US" altLang="zh-CN" sz="2600" dirty="0">
              <a:solidFill>
                <a:schemeClr val="tx1"/>
              </a:solidFill>
            </a:endParaRPr>
          </a:p>
          <a:p>
            <a:pPr marL="288000" indent="-288000" algn="l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sz="2600" dirty="0">
                <a:solidFill>
                  <a:schemeClr val="tx1"/>
                </a:solidFill>
              </a:rPr>
              <a:t>有公共角的公共角是对应角；</a:t>
            </a:r>
            <a:endParaRPr lang="en-US" altLang="zh-CN" sz="2600" dirty="0">
              <a:solidFill>
                <a:schemeClr val="tx1"/>
              </a:solidFill>
            </a:endParaRPr>
          </a:p>
          <a:p>
            <a:pPr marL="288000" indent="-288000" algn="l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sz="2600" dirty="0">
                <a:solidFill>
                  <a:schemeClr val="tx1"/>
                </a:solidFill>
              </a:rPr>
              <a:t>有对顶角的对顶角是对应角；</a:t>
            </a:r>
            <a:endParaRPr lang="en-US" altLang="zh-CN" sz="2600" dirty="0">
              <a:solidFill>
                <a:schemeClr val="tx1"/>
              </a:solidFill>
            </a:endParaRPr>
          </a:p>
          <a:p>
            <a:pPr marL="288000" indent="-288000" algn="l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sz="2600" dirty="0">
                <a:solidFill>
                  <a:schemeClr val="tx1"/>
                </a:solidFill>
              </a:rPr>
              <a:t>最大边（角）是对应边（角）；</a:t>
            </a:r>
            <a:endParaRPr lang="en-US" altLang="zh-CN" sz="2600" dirty="0">
              <a:solidFill>
                <a:schemeClr val="tx1"/>
              </a:solidFill>
            </a:endParaRPr>
          </a:p>
          <a:p>
            <a:pPr marL="288000" indent="-288000" algn="l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sz="2600" dirty="0">
                <a:solidFill>
                  <a:schemeClr val="tx1"/>
                </a:solidFill>
              </a:rPr>
              <a:t>最小边（角）是对应边（角）；</a:t>
            </a:r>
            <a:endParaRPr lang="en-US" altLang="zh-CN" sz="2600" dirty="0">
              <a:solidFill>
                <a:schemeClr val="tx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9BC4E534-12FC-46B3-86F6-07588E872115}"/>
              </a:ext>
            </a:extLst>
          </p:cNvPr>
          <p:cNvSpPr txBox="1"/>
          <p:nvPr/>
        </p:nvSpPr>
        <p:spPr>
          <a:xfrm>
            <a:off x="6307275" y="2690608"/>
            <a:ext cx="4769692" cy="2422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3200">
                <a:solidFill>
                  <a:schemeClr val="bg2">
                    <a:lumMod val="50000"/>
                  </a:schemeClr>
                </a:solidFill>
                <a:latin typeface="+mn-ea"/>
              </a:defRPr>
            </a:lvl1pPr>
          </a:lstStyle>
          <a:p>
            <a:pPr marL="288000" indent="-288000" algn="l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sz="2600" dirty="0">
                <a:solidFill>
                  <a:schemeClr val="tx1"/>
                </a:solidFill>
              </a:rPr>
              <a:t>对应边所对的角是对应角；</a:t>
            </a:r>
            <a:endParaRPr lang="en-US" altLang="zh-CN" sz="2600" dirty="0">
              <a:solidFill>
                <a:schemeClr val="tx1"/>
              </a:solidFill>
            </a:endParaRPr>
          </a:p>
          <a:p>
            <a:pPr marL="288000" indent="-288000" algn="l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sz="2600" dirty="0">
                <a:solidFill>
                  <a:schemeClr val="tx1"/>
                </a:solidFill>
              </a:rPr>
              <a:t>对应边所夹的角是对应角；</a:t>
            </a:r>
            <a:endParaRPr lang="en-US" altLang="zh-CN" sz="2600" dirty="0">
              <a:solidFill>
                <a:schemeClr val="tx1"/>
              </a:solidFill>
            </a:endParaRPr>
          </a:p>
          <a:p>
            <a:pPr marL="288000" indent="-288000" algn="l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sz="2600" dirty="0">
                <a:solidFill>
                  <a:schemeClr val="tx1"/>
                </a:solidFill>
              </a:rPr>
              <a:t>对应角所对的边是对应边；</a:t>
            </a:r>
            <a:endParaRPr lang="en-US" altLang="zh-CN" sz="2600" dirty="0">
              <a:solidFill>
                <a:schemeClr val="tx1"/>
              </a:solidFill>
            </a:endParaRPr>
          </a:p>
          <a:p>
            <a:pPr marL="288000" indent="-288000" algn="l">
              <a:lnSpc>
                <a:spcPct val="150000"/>
              </a:lnSpc>
              <a:buSzPct val="80000"/>
              <a:buFont typeface="Wingdings" panose="05000000000000000000" pitchFamily="2" charset="2"/>
              <a:buChar char="l"/>
            </a:pPr>
            <a:r>
              <a:rPr lang="zh-CN" altLang="en-US" sz="2600" dirty="0">
                <a:solidFill>
                  <a:schemeClr val="tx1"/>
                </a:solidFill>
              </a:rPr>
              <a:t>对应角所夹的边是对应边。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89B963B-032E-4990-8AC9-1CE31D46AA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675" y="5391150"/>
            <a:ext cx="2209800" cy="1219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097605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612F8A99-7820-43AC-A8B2-AAD407A1641D}"/>
              </a:ext>
            </a:extLst>
          </p:cNvPr>
          <p:cNvSpPr txBox="1"/>
          <p:nvPr/>
        </p:nvSpPr>
        <p:spPr>
          <a:xfrm>
            <a:off x="3031350" y="399573"/>
            <a:ext cx="1859483" cy="223138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rgbClr val="843C0C"/>
                </a:solidFill>
                <a:latin typeface="字魂73号-江南手书" panose="00000500000000000000" pitchFamily="2" charset="-122"/>
                <a:ea typeface="字魂73号-江南手书" panose="00000500000000000000" pitchFamily="2" charset="-122"/>
              </a:defRPr>
            </a:lvl1pPr>
          </a:lstStyle>
          <a:p>
            <a:r>
              <a:rPr lang="zh-CN" altLang="en-US" sz="14500" dirty="0">
                <a:solidFill>
                  <a:schemeClr val="accent2"/>
                </a:solidFill>
                <a:ea typeface="字魂80号-萌趣小鱼体" panose="00000500000000000000" pitchFamily="2" charset="-122"/>
              </a:rPr>
              <a:t>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ADE0F239-A754-4DB6-9343-39A2D3CC9B07}"/>
              </a:ext>
            </a:extLst>
          </p:cNvPr>
          <p:cNvSpPr txBox="1"/>
          <p:nvPr/>
        </p:nvSpPr>
        <p:spPr>
          <a:xfrm>
            <a:off x="3121855" y="2119406"/>
            <a:ext cx="1551707" cy="186204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rgbClr val="843C0C"/>
                </a:solidFill>
                <a:latin typeface="字魂73号-江南手书" panose="00000500000000000000" pitchFamily="2" charset="-122"/>
                <a:ea typeface="字魂73号-江南手书" panose="00000500000000000000" pitchFamily="2" charset="-122"/>
              </a:defRPr>
            </a:lvl1pPr>
          </a:lstStyle>
          <a:p>
            <a:r>
              <a:rPr lang="zh-CN" altLang="en-US" sz="12100" dirty="0">
                <a:solidFill>
                  <a:schemeClr val="accent2"/>
                </a:solidFill>
                <a:ea typeface="字魂80号-萌趣小鱼体" panose="00000500000000000000" pitchFamily="2" charset="-122"/>
              </a:rPr>
              <a:t>谢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8F2E087E-B58E-4138-91B6-B0BE8F1403BB}"/>
              </a:ext>
            </a:extLst>
          </p:cNvPr>
          <p:cNvSpPr txBox="1"/>
          <p:nvPr/>
        </p:nvSpPr>
        <p:spPr>
          <a:xfrm>
            <a:off x="4544293" y="1563779"/>
            <a:ext cx="1551707" cy="186204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rgbClr val="843C0C"/>
                </a:solidFill>
                <a:latin typeface="字魂73号-江南手书" panose="00000500000000000000" pitchFamily="2" charset="-122"/>
                <a:ea typeface="字魂73号-江南手书" panose="00000500000000000000" pitchFamily="2" charset="-122"/>
              </a:defRPr>
            </a:lvl1pPr>
          </a:lstStyle>
          <a:p>
            <a:r>
              <a:rPr lang="zh-CN" altLang="en-US" sz="12100" dirty="0">
                <a:solidFill>
                  <a:schemeClr val="accent2"/>
                </a:solidFill>
                <a:ea typeface="字魂80号-萌趣小鱼体" panose="00000500000000000000" pitchFamily="2" charset="-122"/>
              </a:rPr>
              <a:t>聆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23840E41-FD27-4841-9C77-6532CF6DE6EB}"/>
              </a:ext>
            </a:extLst>
          </p:cNvPr>
          <p:cNvSpPr txBox="1"/>
          <p:nvPr/>
        </p:nvSpPr>
        <p:spPr>
          <a:xfrm>
            <a:off x="4506395" y="2830313"/>
            <a:ext cx="1859483" cy="223138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rgbClr val="843C0C"/>
                </a:solidFill>
                <a:latin typeface="字魂73号-江南手书" panose="00000500000000000000" pitchFamily="2" charset="-122"/>
                <a:ea typeface="字魂73号-江南手书" panose="00000500000000000000" pitchFamily="2" charset="-122"/>
              </a:defRPr>
            </a:lvl1pPr>
          </a:lstStyle>
          <a:p>
            <a:r>
              <a:rPr lang="zh-CN" altLang="en-US" sz="14500" dirty="0">
                <a:solidFill>
                  <a:schemeClr val="accent2"/>
                </a:solidFill>
                <a:ea typeface="字魂80号-萌趣小鱼体" panose="00000500000000000000" pitchFamily="2" charset="-122"/>
              </a:rPr>
              <a:t>听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B711AB13-139F-4A9A-A7E7-70B89376D5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2218"/>
          <a:stretch/>
        </p:blipFill>
        <p:spPr>
          <a:xfrm>
            <a:off x="7074130" y="0"/>
            <a:ext cx="4913107" cy="365084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BDFDC256-7977-499B-8948-7EF94CF3E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8496" y="1706235"/>
            <a:ext cx="1538414" cy="1576200"/>
          </a:xfrm>
          <a:prstGeom prst="rect">
            <a:avLst/>
          </a:prstGeom>
        </p:spPr>
      </p:pic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E355F0AF-F7DE-42B0-B409-8A22F0CBD194}"/>
              </a:ext>
            </a:extLst>
          </p:cNvPr>
          <p:cNvGrpSpPr/>
          <p:nvPr/>
        </p:nvGrpSpPr>
        <p:grpSpPr>
          <a:xfrm>
            <a:off x="6468897" y="3093363"/>
            <a:ext cx="4112129" cy="3291072"/>
            <a:chOff x="6987162" y="3076286"/>
            <a:chExt cx="4112129" cy="3291072"/>
          </a:xfrm>
        </p:grpSpPr>
        <p:pic>
          <p:nvPicPr>
            <p:cNvPr id="23" name="图片 22">
              <a:extLst>
                <a:ext uri="{FF2B5EF4-FFF2-40B4-BE49-F238E27FC236}">
                  <a16:creationId xmlns="" xmlns:a16="http://schemas.microsoft.com/office/drawing/2014/main" id="{8E6E042A-8A65-4596-8E3D-8608ADD94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87162" y="3076286"/>
              <a:ext cx="4112129" cy="3291072"/>
            </a:xfrm>
            <a:prstGeom prst="rect">
              <a:avLst/>
            </a:prstGeom>
          </p:spPr>
        </p:pic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E4EE9080-72CC-4B54-B616-FB4D4FD0C07B}"/>
                </a:ext>
              </a:extLst>
            </p:cNvPr>
            <p:cNvSpPr txBox="1"/>
            <p:nvPr/>
          </p:nvSpPr>
          <p:spPr>
            <a:xfrm>
              <a:off x="7392774" y="5876656"/>
              <a:ext cx="3300904" cy="461665"/>
            </a:xfrm>
            <a:prstGeom prst="rect">
              <a:avLst/>
            </a:prstGeom>
            <a:noFill/>
            <a:effectLst>
              <a:softEdge rad="139700"/>
            </a:effectLst>
          </p:spPr>
          <p:txBody>
            <a:bodyPr vert="horz"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chemeClr val="accent2">
                      <a:lumMod val="50000"/>
                    </a:schemeClr>
                  </a:solidFill>
                </a:defRPr>
              </a:lvl1pPr>
            </a:lstStyle>
            <a:p>
              <a:r>
                <a:rPr lang="zh-CN" altLang="en-US" sz="2400" b="0" spc="300" dirty="0"/>
                <a:t>人教版初中数学课件</a:t>
              </a:r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802B0763-0FF3-4943-9CF9-8A13FC8DAA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61" y="3625708"/>
            <a:ext cx="2065850" cy="2832719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F9338CAA-E142-40D8-A1AB-B9996F191C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388" y="5912464"/>
            <a:ext cx="809625" cy="64770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C8AED519-9D60-444A-AE1E-C9B6430669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416" y="5151765"/>
            <a:ext cx="835656" cy="14023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01739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Tm="4000">
        <p14:glitter dir="d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63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63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11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11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916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916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158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158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19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19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3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3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3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3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3" grpId="0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自定义 252">
      <a:dk1>
        <a:srgbClr val="757070"/>
      </a:dk1>
      <a:lt1>
        <a:sysClr val="window" lastClr="FFFFFF"/>
      </a:lt1>
      <a:dk2>
        <a:srgbClr val="44546A"/>
      </a:dk2>
      <a:lt2>
        <a:srgbClr val="E7E6E6"/>
      </a:lt2>
      <a:accent1>
        <a:srgbClr val="FFFF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0">
      <a:majorFont>
        <a:latin typeface="Times New Roman"/>
        <a:ea typeface="字魂47号-三分行楷"/>
        <a:cs typeface=""/>
      </a:majorFont>
      <a:minorFont>
        <a:latin typeface="Times New Roman"/>
        <a:ea typeface="字魂47号-三分行楷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alpha val="75000"/>
          </a:schemeClr>
        </a:solidFill>
        <a:ln>
          <a:noFill/>
        </a:ln>
      </a:spPr>
      <a:bodyPr rtlCol="0" anchor="ctr"/>
      <a:lstStyle>
        <a:defPPr algn="ctr">
          <a:defRPr sz="3200" dirty="0" smtClean="0">
            <a:solidFill>
              <a:srgbClr val="4CB9D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1096</Words>
  <Application>Microsoft Office PowerPoint</Application>
  <PresentationFormat>自定义</PresentationFormat>
  <Paragraphs>271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Arial</vt:lpstr>
      <vt:lpstr>宋体</vt:lpstr>
      <vt:lpstr>Times New Roman</vt:lpstr>
      <vt:lpstr>字魂47号-三分行楷</vt:lpstr>
      <vt:lpstr>字魂73号-江南手书</vt:lpstr>
      <vt:lpstr>字魂80号-萌趣小鱼体</vt:lpstr>
      <vt:lpstr>Wingdings</vt:lpstr>
      <vt:lpstr>等线</vt:lpstr>
      <vt:lpstr>Office 主题​​</vt:lpstr>
      <vt:lpstr>幻灯片 1</vt:lpstr>
      <vt:lpstr>幻灯片 2</vt:lpstr>
      <vt:lpstr>课程导入</vt:lpstr>
      <vt:lpstr>课程导入</vt:lpstr>
      <vt:lpstr>课程导入</vt:lpstr>
      <vt:lpstr>课程导入</vt:lpstr>
      <vt:lpstr>探索新知</vt:lpstr>
      <vt:lpstr>探索新知</vt:lpstr>
      <vt:lpstr>探索新知</vt:lpstr>
      <vt:lpstr>探索新知</vt:lpstr>
      <vt:lpstr>探索新知</vt:lpstr>
      <vt:lpstr>探索新知</vt:lpstr>
      <vt:lpstr>探索新知</vt:lpstr>
      <vt:lpstr>巩固提高</vt:lpstr>
      <vt:lpstr>巩固提高</vt:lpstr>
      <vt:lpstr>巩固提高</vt:lpstr>
      <vt:lpstr>巩固提高</vt:lpstr>
      <vt:lpstr>巩固提高</vt:lpstr>
      <vt:lpstr>巩固提高</vt:lpstr>
      <vt:lpstr>巩固提高</vt:lpstr>
      <vt:lpstr>课堂小结</vt:lpstr>
      <vt:lpstr>课堂小结</vt:lpstr>
      <vt:lpstr>课堂小结</vt:lpstr>
      <vt:lpstr>幻灯片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3</cp:revision>
  <dcterms:created xsi:type="dcterms:W3CDTF">2019-03-13T05:38:41Z</dcterms:created>
  <dcterms:modified xsi:type="dcterms:W3CDTF">2020-09-15T04:08:05Z</dcterms:modified>
</cp:coreProperties>
</file>